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100"/>
  </p:notesMasterIdLst>
  <p:handoutMasterIdLst>
    <p:handoutMasterId r:id="rId101"/>
  </p:handoutMasterIdLst>
  <p:sldIdLst>
    <p:sldId id="3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53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363" r:id="rId34"/>
    <p:sldId id="287" r:id="rId35"/>
    <p:sldId id="288" r:id="rId36"/>
    <p:sldId id="289" r:id="rId37"/>
    <p:sldId id="290" r:id="rId38"/>
    <p:sldId id="291" r:id="rId39"/>
    <p:sldId id="292" r:id="rId40"/>
    <p:sldId id="364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65" r:id="rId54"/>
    <p:sldId id="305" r:id="rId55"/>
    <p:sldId id="306" r:id="rId56"/>
    <p:sldId id="307" r:id="rId57"/>
    <p:sldId id="308" r:id="rId58"/>
    <p:sldId id="310" r:id="rId59"/>
    <p:sldId id="311" r:id="rId60"/>
    <p:sldId id="312" r:id="rId61"/>
    <p:sldId id="313" r:id="rId62"/>
    <p:sldId id="314" r:id="rId63"/>
    <p:sldId id="366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67" r:id="rId73"/>
    <p:sldId id="323" r:id="rId74"/>
    <p:sldId id="324" r:id="rId75"/>
    <p:sldId id="368" r:id="rId76"/>
    <p:sldId id="325" r:id="rId77"/>
    <p:sldId id="326" r:id="rId78"/>
    <p:sldId id="327" r:id="rId79"/>
    <p:sldId id="330" r:id="rId80"/>
    <p:sldId id="331" r:id="rId81"/>
    <p:sldId id="333" r:id="rId82"/>
    <p:sldId id="334" r:id="rId83"/>
    <p:sldId id="335" r:id="rId84"/>
    <p:sldId id="338" r:id="rId85"/>
    <p:sldId id="339" r:id="rId86"/>
    <p:sldId id="340" r:id="rId87"/>
    <p:sldId id="341" r:id="rId88"/>
    <p:sldId id="342" r:id="rId89"/>
    <p:sldId id="343" r:id="rId90"/>
    <p:sldId id="379" r:id="rId91"/>
    <p:sldId id="345" r:id="rId92"/>
    <p:sldId id="346" r:id="rId93"/>
    <p:sldId id="369" r:id="rId94"/>
    <p:sldId id="361" r:id="rId95"/>
    <p:sldId id="372" r:id="rId96"/>
    <p:sldId id="347" r:id="rId97"/>
    <p:sldId id="354" r:id="rId98"/>
    <p:sldId id="374" r:id="rId99"/>
  </p:sldIdLst>
  <p:sldSz cx="9144000" cy="5143500" type="screen16x9"/>
  <p:notesSz cx="9928225" cy="67976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ny L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23FA39C6-ADA9-41BE-AD6B-F3041F124CD3}">
  <a:tblStyle styleId="{23FA39C6-ADA9-41BE-AD6B-F3041F124CD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2C2BF8-F245-460B-81DC-7D8730F1493B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DEEE8"/>
          </a:solidFill>
        </a:fill>
      </a:tcStyle>
    </a:wholeTbl>
    <a:band1H>
      <a:tcTxStyle/>
      <a:tcStyle>
        <a:tcBdr/>
        <a:fill>
          <a:solidFill>
            <a:srgbClr val="FCD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CD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7964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7964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7964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0513B3C-857C-41BB-A843-243A80321240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0FDCA4-24B8-4A98-8C40-B80010DD0DA4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01FA25F-8022-48FA-AE3E-3DE55270B479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FFDC48A-6DFE-4CD4-B15B-9B0E3360A43E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F81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F81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6455" autoAdjust="0"/>
  </p:normalViewPr>
  <p:slideViewPr>
    <p:cSldViewPr>
      <p:cViewPr>
        <p:scale>
          <a:sx n="100" d="100"/>
          <a:sy n="100" d="100"/>
        </p:scale>
        <p:origin x="-1944" y="-8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17772"/>
    </p:cViewPr>
  </p:sorterViewPr>
  <p:notesViewPr>
    <p:cSldViewPr>
      <p:cViewPr varScale="1">
        <p:scale>
          <a:sx n="97" d="100"/>
          <a:sy n="97" d="100"/>
        </p:scale>
        <p:origin x="-2928" y="-96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0-26T03:12:50.906" idx="1">
    <p:pos x="6000" y="0"/>
    <p:text>Add SSD read cache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515D0-AA47-1347-97E9-994299B4BCD4}" type="datetimeFigureOut">
              <a:rPr kumimoji="1" lang="zh-TW" altLang="en-US" smtClean="0"/>
              <a:pPr/>
              <a:t>2017/11/6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BCA2B-AE89-8645-A0CC-FD6F587646B5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65104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spcBef>
                <a:spcPts val="0"/>
              </a:spcBef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spcBef>
                <a:spcPts val="0"/>
              </a:spcBef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spcBef>
                <a:spcPts val="0"/>
              </a:spcBef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spcBef>
                <a:spcPts val="0"/>
              </a:spcBef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spcBef>
                <a:spcPts val="0"/>
              </a:spcBef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spcBef>
                <a:spcPts val="0"/>
              </a:spcBef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spcBef>
                <a:spcPts val="0"/>
              </a:spcBef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spcBef>
                <a:spcPts val="0"/>
              </a:spcBef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8012913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172.17.30.95:8080/cgi-bin/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50006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50" b="0" i="0" u="none" strike="noStrike" cap="none">
              <a:solidFill>
                <a:srgbClr val="262222"/>
              </a:solidFill>
              <a:highlight>
                <a:srgbClr val="FFF0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-206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2063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20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資料保護與備份新功能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&gt;&gt;</a:t>
            </a: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全新的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Storage and Snapshot Manager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&gt;&gt;Tony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Shape 455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24</a:t>
            </a:fld>
            <a:endParaRPr lang="zh-TW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25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sz="120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28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演示SSD快取、關閉Qtier和開啟Qtier間針對連續檔案傳檔的效能差異。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29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Shape 59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流程圖 &gt; 移除 Cache &gt; 升級Qtier Pool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30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演示如何移除快取後直接升級至Qtier儲存池。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31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Shape 61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CPU: i7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RAM: 32G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SSD read cache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快照與檔案系統獨立，達成全域共享，兼顧共享資料與 iSCSI LUN</a:t>
            </a:r>
          </a:p>
          <a:p>
            <a:pPr marL="0" marR="0" lvl="0" indent="-5080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快照與檔案系統獨立，空間分開管理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32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Shape 63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2" name="Shape 65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Shape 653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34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35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Shape 66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5" name="Shape 665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4~8~12</a:t>
            </a:r>
            <a:b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4TB 8TB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Shape 67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8" name="Shape 678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37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1" name="Shape 691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/>
          <p:nvPr/>
        </p:nvSpPr>
        <p:spPr>
          <a:xfrm>
            <a:off x="5628293" y="6460153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38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Shape 71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1323765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/>
        </p:nvSpPr>
        <p:spPr>
          <a:xfrm>
            <a:off x="5628293" y="6460152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39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Shape 71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Shape 729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41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貼LOGO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 txBox="1"/>
          <p:nvPr/>
        </p:nvSpPr>
        <p:spPr>
          <a:xfrm>
            <a:off x="5628293" y="6460152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45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Shape 77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9" name="Shape 779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&gt; eSATA &lt; JBOD &gt; LUN backup &gt; to other NAS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/>
          <p:nvPr/>
        </p:nvSpPr>
        <p:spPr>
          <a:xfrm>
            <a:off x="5628293" y="6460152"/>
            <a:ext cx="4300059" cy="337431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46</a:t>
            </a:fld>
            <a:endParaRPr lang="zh-TW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Shape 79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5487" cy="2551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4800" tIns="47400" rIns="94800" bIns="47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0" name="Shape 80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http://172.17.31.247:8080/cgi-bin/</a:t>
            </a: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-444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TS-1635 with snapshot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09" name="Shape 80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2" name="Shape 82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2" name="Shape 84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1" name="Shape 85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4" name="Shape 86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3" name="Shape 87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97" name="Shape 89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8" name="Shape 91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檔案管理 一次到位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&gt;&gt;</a:t>
            </a: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手機掛載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&gt;&gt;Linus</a:t>
            </a:r>
            <a:r>
              <a:rPr lang="zh-TW" altLang="zh-TW" sz="1100" dirty="0" smtClean="0">
                <a:effectLst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Shape 100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Shape 1003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Shape 103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Shape 1039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Shape 1065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hape 109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Shape 1095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Shape 1122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/>
              <a:t>截圖不需美編，字為原 UI 字串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Shape 1144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Shape 1171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截圖不需美編，字為原 UI 字串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Shape 1185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Shape 1212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>
                <a:solidFill>
                  <a:schemeClr val="dk1"/>
                </a:solidFill>
              </a:rPr>
              <a:t>截圖不需美編，字為原 UI 字串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8" name="Shape 1238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Shape 126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Shape 1265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solidFill>
                  <a:schemeClr val="dk1"/>
                </a:solidFill>
              </a:rPr>
              <a:t>截圖不需美編，字為原 UI 字串， API 只有英文介面截</a:t>
            </a:r>
            <a:r>
              <a:rPr lang="zh-TW" dirty="0" smtClean="0">
                <a:solidFill>
                  <a:schemeClr val="dk1"/>
                </a:solidFill>
              </a:rPr>
              <a:t>圖</a:t>
            </a:r>
            <a:endParaRPr lang="en-US" altLang="zh-TW" dirty="0" smtClean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n-US" altLang="zh-TW" dirty="0" smtClean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en-US" altLang="zh-TW" sz="1200" b="1" i="0" u="none" strike="noStrike" cap="none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Qsirch</a:t>
            </a:r>
            <a:r>
              <a:rPr lang="en-US" altLang="zh-TW" sz="1200" b="1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 </a:t>
            </a:r>
            <a:r>
              <a:rPr lang="en-US" altLang="zh-TW" sz="1200" b="1" i="0" u="none" strike="noStrike" cap="none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Qfiling</a:t>
            </a:r>
            <a:r>
              <a:rPr lang="en-US" altLang="zh-TW" sz="1200" b="1" i="0" u="none" strike="noStrike" cap="none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適用於安裝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2GB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以上記憶體的所有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x86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ARM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機種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不含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TAS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系列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建議您使用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TS-x51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TS-x53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TS-x53B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TS-x63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TS-x70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TS-x71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TS-x73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TS-x80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TS-x82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TS-EC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系列機種，搭配至少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2GB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記憶體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4GB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可達最佳效能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並搭配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QTS 4.3.0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或更新版本。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lang="zh-TW" altLang="en-US" sz="10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0"/>
              </a:spcBef>
              <a:buNone/>
            </a:pPr>
            <a:endParaRPr lang="zh-TW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Shape 127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Shape 1279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OCR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&gt;&gt;Linus</a:t>
            </a:r>
            <a:r>
              <a:rPr lang="zh-TW" altLang="zh-TW" sz="1100" dirty="0" smtClean="0">
                <a:effectLst/>
              </a:rPr>
              <a:t> </a:t>
            </a:r>
            <a:endParaRPr lang="zh-TW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Shape 1312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Shape 1313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zh-TW" dirty="0">
                <a:solidFill>
                  <a:schemeClr val="dk1"/>
                </a:solidFill>
              </a:rPr>
              <a:t>註：因OCR目前中文辨識度較不高，示意圖維持英文圖檔，PM口頭說明中英支援辨識</a:t>
            </a:r>
            <a:r>
              <a:rPr lang="zh-TW" dirty="0" smtClean="0">
                <a:solidFill>
                  <a:schemeClr val="dk1"/>
                </a:solidFill>
              </a:rPr>
              <a:t>。</a:t>
            </a:r>
            <a:endParaRPr lang="en-US" altLang="zh-TW" dirty="0" smtClean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en-US" altLang="zh-TW" dirty="0" smtClean="0">
              <a:solidFill>
                <a:schemeClr val="dk1"/>
              </a:solidFill>
            </a:endParaRPr>
          </a:p>
          <a:p>
            <a:pPr marL="285750" lvl="0" indent="-285750">
              <a:lnSpc>
                <a:spcPct val="150000"/>
              </a:lnSpc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OCR Converter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適用於安裝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2GB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以上記憶體的所有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x86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ARM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機種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不含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TAS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系列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，使用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4GB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可達最佳效能。</a:t>
            </a:r>
          </a:p>
          <a:p>
            <a:pPr marL="285750" lvl="0" indent="-285750">
              <a:lnSpc>
                <a:spcPct val="150000"/>
              </a:lnSpc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支援語系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英文、繁中、簡中、德文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(1.0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版本將支援更多語系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Char char="•"/>
            </a:pP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建議您使用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TS-x51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TS-x53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TS-x53B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TS-x63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TS-x70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TS-x71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TS-x73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TS-x80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TS-x82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TS-EC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系列機種，並搭配 </a:t>
            </a:r>
            <a:r>
              <a:rPr lang="en-US" altLang="zh-TW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QTS 4.3.4 </a:t>
            </a:r>
            <a:r>
              <a:rPr lang="zh-TW" altLang="en-US" sz="12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或更新版本。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lang="zh-TW" altLang="en-US" sz="10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endParaRPr lang="zh-TW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Shape 133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Shape 1332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Shape 134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Shape 1349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截圖不需美編，字為原 UI 字串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hape 136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Shape 1370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-1905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8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Shape 144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9" name="Shape 145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媒體平臺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VLC playback&gt;&gt;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 smtClean="0">
                <a:effectLst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80</a:t>
            </a:fld>
            <a:endParaRPr lang="zh-TW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Shape 148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Shape 150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Shape 150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0" name="Shape 1510"/>
          <p:cNvSpPr txBox="1">
            <a:spLocks noGrp="1"/>
          </p:cNvSpPr>
          <p:nvPr>
            <p:ph type="sldNum" idx="12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lvl="0" rtl="0">
                <a:spcBef>
                  <a:spcPts val="0"/>
                </a:spcBef>
                <a:buClr>
                  <a:srgbClr val="000000"/>
                </a:buClr>
                <a:buFont typeface="Arial"/>
                <a:buNone/>
              </a:pPr>
              <a:t>83</a:t>
            </a:fld>
            <a:endParaRPr lang="zh-TW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Shape 155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4" name="Shape 1554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加速功能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</a:t>
            </a:r>
            <a:r>
              <a:rPr lang="zh-TW" altLang="en-US" dirty="0" smtClean="0">
                <a:effectLst/>
              </a:rPr>
              <a:t>Q</a:t>
            </a:r>
            <a:r>
              <a:rPr lang="zh-TW" altLang="zh-TW" dirty="0" smtClean="0">
                <a:effectLst/>
              </a:rPr>
              <a:t>b</a:t>
            </a:r>
            <a:r>
              <a:rPr lang="en-US" altLang="zh-TW" dirty="0" err="1" smtClean="0">
                <a:effectLst/>
              </a:rPr>
              <a:t>oost</a:t>
            </a:r>
            <a:r>
              <a:rPr lang="en-US" altLang="zh-TW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Claire</a:t>
            </a:r>
            <a:r>
              <a:rPr lang="zh-TW" altLang="zh-TW" dirty="0" smtClean="0">
                <a:effectLst/>
              </a:rPr>
              <a:t> </a:t>
            </a:r>
            <a:endParaRPr lang="zh-TW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Shape 156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4" name="Shape 1564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(放搜尋系統卡頓的訊息)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Shape 158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Shape 158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Shape 1593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4" name="Shape 1594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Shape 161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1323764" y="3228896"/>
            <a:ext cx="7280698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https://www.phoronix.com/scan.php?page=article&amp;item=linux-412-fs&amp;num=2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Shape 162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Shape 162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2" name="Shape 159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Shape 1650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Shape 165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Shape 1657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Shape 165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Opening&gt;&gt;</a:t>
            </a: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引言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聆聽回饋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聚焦儲存本質</a:t>
            </a:r>
            <a:r>
              <a:rPr lang="zh-TW" altLang="zh-TW" sz="1100" dirty="0" smtClean="0">
                <a:effectLst/>
              </a:rPr>
              <a:t> </a:t>
            </a:r>
            <a:r>
              <a:rPr lang="en-US" altLang="zh-TW" sz="1100" dirty="0" smtClean="0">
                <a:effectLst/>
              </a:rPr>
              <a:t>&gt;&gt;J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effrey</a:t>
            </a:r>
            <a:r>
              <a:rPr lang="zh-TW" altLang="zh-TW" sz="1100" dirty="0" smtClean="0">
                <a:effectLst/>
              </a:rPr>
              <a:t> </a:t>
            </a:r>
            <a:endParaRPr lang="en-US" altLang="zh-TW" sz="1100" dirty="0" smtClean="0">
              <a:effectLst/>
            </a:endParaRPr>
          </a:p>
          <a:p>
            <a:pPr marL="69850" marR="0" lvl="0" indent="-4921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闡述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QTS 4.3.4 </a:t>
            </a:r>
            <a:r>
              <a:rPr lang="zh-TW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核心價值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 (for ARM)</a:t>
            </a:r>
            <a:r>
              <a:rPr lang="zh-TW" altLang="zh-TW" sz="1100" dirty="0" smtClean="0">
                <a:effectLst/>
              </a:rPr>
              <a:t> </a:t>
            </a:r>
            <a:r>
              <a:rPr lang="en-US" altLang="zh-TW" sz="1100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YT</a:t>
            </a:r>
            <a:r>
              <a:rPr lang="zh-TW" altLang="zh-TW" sz="1100" dirty="0" smtClean="0">
                <a:effectLst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這是舊有的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Shape 1678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9" name="Shape 1679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Recap</a:t>
            </a:r>
            <a:r>
              <a:rPr lang="zh-TW" altLang="zh-TW" dirty="0" smtClean="0">
                <a:effectLst/>
              </a:rPr>
              <a:t> </a:t>
            </a:r>
            <a:r>
              <a:rPr lang="en-US" altLang="zh-TW" dirty="0" smtClean="0">
                <a:effectLst/>
              </a:rPr>
              <a:t>&gt;&gt; 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Show QTS 4.3.4 available on ARM based models - X31X</a:t>
            </a:r>
            <a:r>
              <a:rPr lang="zh-TW" altLang="zh-TW" sz="1100" dirty="0" smtClean="0">
                <a:effectLst/>
              </a:rPr>
              <a:t> </a:t>
            </a:r>
            <a:r>
              <a:rPr lang="en-US" altLang="zh-TW" sz="1100" dirty="0" smtClean="0">
                <a:effectLst/>
              </a:rPr>
              <a:t>&gt;&gt;</a:t>
            </a:r>
            <a:r>
              <a:rPr lang="en-US" altLang="zh-TW" sz="1200" b="0" i="0" u="none" strike="noStrike" kern="1200" cap="none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Jeffrey, Jason</a:t>
            </a:r>
            <a:r>
              <a:rPr lang="zh-TW" altLang="zh-TW" sz="1100" dirty="0" smtClean="0">
                <a:effectLst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Shape 1691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2" name="Shape 1692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69850" marR="0" lvl="0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462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標題可以再刪短一點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 descr="NEW_16比9_back_主題_1028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215339" y="4929203"/>
            <a:ext cx="650438" cy="120929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428860" y="2000250"/>
            <a:ext cx="5740715" cy="14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7" name="Shape 117"/>
          <p:cNvSpPr txBox="1">
            <a:spLocks noGrp="1"/>
          </p:cNvSpPr>
          <p:nvPr>
            <p:ph type="subTitle" idx="1"/>
          </p:nvPr>
        </p:nvSpPr>
        <p:spPr>
          <a:xfrm>
            <a:off x="2428860" y="3413020"/>
            <a:ext cx="5697790" cy="43814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23025" y="285734"/>
            <a:ext cx="86607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37928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67" name="Shape 16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0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262626"/>
              </a:buClr>
              <a:buSzPct val="100000"/>
              <a:buFontTx/>
              <a:buNone/>
              <a:defRPr sz="28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262626"/>
              </a:buClr>
              <a:buSzPct val="100000"/>
              <a:buChar char="–"/>
              <a:defRPr sz="24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»"/>
              <a:defRPr sz="18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72" name="Shape 172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262626"/>
              </a:buClr>
              <a:buSzPct val="100000"/>
              <a:buNone/>
              <a:defRPr sz="14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262626"/>
              </a:buClr>
              <a:buSzPct val="100000"/>
              <a:buNone/>
              <a:defRPr sz="1200" i="0" u="none" strike="noStrike" cap="none">
                <a:solidFill>
                  <a:srgbClr val="262626"/>
                </a:solidFill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262626"/>
              </a:buClr>
              <a:buSzPct val="100000"/>
              <a:buNone/>
              <a:defRPr sz="1000" i="0" u="none" strike="noStrike" cap="none">
                <a:solidFill>
                  <a:srgbClr val="262626"/>
                </a:solidFill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cover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Shape 178" descr="20171026_NEW_PPT母片_Cover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8099" y="-27057"/>
            <a:ext cx="9240200" cy="51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Shape 182" descr="20171028_NEW_PPT母片_收尾_OK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48100" y="-27057"/>
            <a:ext cx="9240199" cy="5197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標題投影片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ctrTitle"/>
          </p:nvPr>
        </p:nvSpPr>
        <p:spPr>
          <a:xfrm>
            <a:off x="683575" y="1491625"/>
            <a:ext cx="8152800" cy="12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262626"/>
              </a:buClr>
              <a:buNone/>
              <a:defRPr sz="4000" i="0" u="none" strike="noStrike" cap="none">
                <a:solidFill>
                  <a:srgbClr val="262626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None/>
              <a:defRPr sz="2600" i="0" u="none" strike="noStrike" cap="none">
                <a:solidFill>
                  <a:srgbClr val="0C0C0C"/>
                </a:solidFill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None/>
              <a:defRPr sz="28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None/>
              <a:defRPr sz="2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Shape 91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539552" y="285734"/>
            <a:ext cx="80010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14282" y="214296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37932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body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3600" b="1"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8618017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defRPr sz="1800" i="0" u="none" strike="noStrike" cap="none">
                <a:solidFill>
                  <a:srgbClr val="585858"/>
                </a:solidFill>
              </a:defRPr>
            </a:lvl1pPr>
            <a:lvl2pPr marL="1143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2pPr>
            <a:lvl3pPr marL="1143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Char char="■"/>
              <a:defRPr i="0" u="none" strike="noStrike" cap="none">
                <a:solidFill>
                  <a:srgbClr val="585858"/>
                </a:solidFill>
              </a:defRPr>
            </a:lvl3pPr>
            <a:lvl4pPr marL="1143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4pPr>
            <a:lvl5pPr marL="1143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5pPr>
            <a:lvl6pPr marL="88900" marR="0" lvl="5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6pPr>
            <a:lvl7pPr marL="88900" marR="0" lvl="6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●"/>
              <a:defRPr sz="1800" i="0" u="none" strike="noStrike" cap="none">
                <a:solidFill>
                  <a:srgbClr val="585858"/>
                </a:solidFill>
              </a:defRPr>
            </a:lvl7pPr>
            <a:lvl8pPr marL="88900" marR="0" lvl="7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○"/>
              <a:defRPr sz="1800" i="0" u="none" strike="noStrike" cap="none">
                <a:solidFill>
                  <a:srgbClr val="585858"/>
                </a:solidFill>
              </a:defRPr>
            </a:lvl8pPr>
            <a:lvl9pPr marL="88900" marR="0" lvl="8" indent="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85858"/>
              </a:buClr>
              <a:buSzPct val="100000"/>
              <a:buChar char="■"/>
              <a:defRPr sz="1800" i="0" u="none" strike="noStrike" cap="none">
                <a:solidFill>
                  <a:srgbClr val="585858"/>
                </a:solidFill>
              </a:defRPr>
            </a:lvl9pPr>
          </a:lstStyle>
          <a:p>
            <a:endParaRPr dirty="0"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786810" y="4763400"/>
            <a:ext cx="35719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>
            <a:lvl1pPr>
              <a:defRPr sz="1050"/>
            </a:lvl1pPr>
          </a:lstStyle>
          <a:p>
            <a:pPr indent="-88900"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mtClean="0"/>
              <a:pPr indent="-88900"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14" descr="NEW_16比9_back_主題_1028.png"/>
          <p:cNvPicPr preferRelativeResize="0"/>
          <p:nvPr userDrawn="1"/>
        </p:nvPicPr>
        <p:blipFill>
          <a:blip r:embed="rId3"/>
          <a:stretch>
            <a:fillRect/>
          </a:stretch>
        </p:blipFill>
        <p:spPr>
          <a:xfrm>
            <a:off x="-45924" y="-12916"/>
            <a:ext cx="9189918" cy="5169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7902" cy="133032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19" cy="380234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142844" y="1143000"/>
            <a:ext cx="871558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71450" algn="l" rtl="0">
              <a:spcBef>
                <a:spcPts val="360"/>
              </a:spcBef>
              <a:buClr>
                <a:srgbClr val="262626"/>
              </a:buClr>
              <a:buChar char="–"/>
              <a:defRPr i="0" u="none" strike="noStrike" cap="none">
                <a:solidFill>
                  <a:srgbClr val="262626"/>
                </a:solidFill>
              </a:defRPr>
            </a:lvl2pPr>
            <a:lvl3pPr marL="1143000" marR="0" lvl="2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39700" algn="l" rtl="0">
              <a:spcBef>
                <a:spcPts val="28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24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85719" y="285734"/>
            <a:ext cx="8501123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7902" cy="857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102" cy="1314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19"/>
          <p:cNvSpPr/>
          <p:nvPr userDrawn="1"/>
        </p:nvSpPr>
        <p:spPr>
          <a:xfrm>
            <a:off x="208007" y="220702"/>
            <a:ext cx="8640960" cy="779412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0"/>
          <p:cNvSpPr/>
          <p:nvPr userDrawn="1"/>
        </p:nvSpPr>
        <p:spPr>
          <a:xfrm>
            <a:off x="290017" y="282399"/>
            <a:ext cx="8486942" cy="65881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60619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Font typeface="Arial" pitchFamily="34" charset="0"/>
              <a:buChar char="•"/>
              <a:defRPr sz="22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214282" y="1152475"/>
            <a:ext cx="4097318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002060"/>
              </a:buClr>
              <a:buSzPct val="100000"/>
              <a:buChar char="•"/>
              <a:defRPr sz="16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2"/>
          </p:nvPr>
        </p:nvSpPr>
        <p:spPr>
          <a:xfrm>
            <a:off x="4714876" y="1152475"/>
            <a:ext cx="4143404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002060"/>
              </a:buClr>
              <a:buSzPct val="100000"/>
              <a:buChar char="•"/>
              <a:defRPr sz="160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0859" cy="10223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40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0859" cy="11255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兩項物件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>
              <a:spcBef>
                <a:spcPts val="0"/>
              </a:spcBef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56"/>
          <p:cNvSpPr txBox="1">
            <a:spLocks noGrp="1"/>
          </p:cNvSpPr>
          <p:nvPr>
            <p:ph type="body" idx="13"/>
          </p:nvPr>
        </p:nvSpPr>
        <p:spPr>
          <a:xfrm>
            <a:off x="4633882" y="1200150"/>
            <a:ext cx="4281543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2060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 descr="20171026_NEW_PPT母片_1028內頁OK.png"/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-38274" y="-10763"/>
            <a:ext cx="9182268" cy="516502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None/>
              <a:defRPr sz="36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22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20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18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16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Font typeface="Microsoft JhengHei"/>
              <a:buChar char="»"/>
              <a:defRPr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2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lang="zh-TW" altLang="en-US" dirty="0"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6" r:id="rId15"/>
    <p:sldLayoutId id="2147483687" r:id="rId16"/>
    <p:sldLayoutId id="2147483688" r:id="rId17"/>
    <p:sldLayoutId id="2147483690" r:id="rId18"/>
    <p:sldLayoutId id="214748368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2060"/>
        </a:buClr>
        <a:buNone/>
        <a:defRPr sz="2000" b="0" i="0" u="none" strike="noStrike" cap="none">
          <a:solidFill>
            <a:schemeClr val="tx1">
              <a:lumMod val="85000"/>
              <a:lumOff val="1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servethehome.com/raid-calculator/" TargetMode="Externa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NAS.World/permalink/1784726238492245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11" Type="http://schemas.openxmlformats.org/officeDocument/2006/relationships/image" Target="../media/image97.png"/><Relationship Id="rId5" Type="http://schemas.openxmlformats.org/officeDocument/2006/relationships/image" Target="../media/image79.png"/><Relationship Id="rId10" Type="http://schemas.openxmlformats.org/officeDocument/2006/relationships/image" Target="../media/image96.png"/><Relationship Id="rId4" Type="http://schemas.openxmlformats.org/officeDocument/2006/relationships/image" Target="../media/image77.png"/><Relationship Id="rId9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groups/NAS.World/permalink/1784142828550586/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14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5.png"/><Relationship Id="rId11" Type="http://schemas.openxmlformats.org/officeDocument/2006/relationships/image" Target="../media/image131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png"/><Relationship Id="rId11" Type="http://schemas.openxmlformats.org/officeDocument/2006/relationships/image" Target="../media/image158.png"/><Relationship Id="rId5" Type="http://schemas.openxmlformats.org/officeDocument/2006/relationships/image" Target="../media/image153.png"/><Relationship Id="rId10" Type="http://schemas.openxmlformats.org/officeDocument/2006/relationships/image" Target="../media/image13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59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6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8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6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61.png"/><Relationship Id="rId3" Type="http://schemas.openxmlformats.org/officeDocument/2006/relationships/image" Target="../media/image168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1.png"/><Relationship Id="rId11" Type="http://schemas.openxmlformats.org/officeDocument/2006/relationships/image" Target="../media/image174.png"/><Relationship Id="rId5" Type="http://schemas.openxmlformats.org/officeDocument/2006/relationships/image" Target="../media/image169.png"/><Relationship Id="rId15" Type="http://schemas.openxmlformats.org/officeDocument/2006/relationships/image" Target="../media/image176.png"/><Relationship Id="rId10" Type="http://schemas.openxmlformats.org/officeDocument/2006/relationships/image" Target="../media/image173.png"/><Relationship Id="rId4" Type="http://schemas.openxmlformats.org/officeDocument/2006/relationships/image" Target="../media/image131.png"/><Relationship Id="rId9" Type="http://schemas.openxmlformats.org/officeDocument/2006/relationships/image" Target="../media/image172.png"/><Relationship Id="rId14" Type="http://schemas.openxmlformats.org/officeDocument/2006/relationships/image" Target="../media/image11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qnap.com/zh-tw/utilities?utility=QVHelper" TargetMode="Externa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4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acebook.com/gate.studios/videos/10214940914857902/" TargetMode="Externa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5.pn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image" Target="../media/image226.png"/><Relationship Id="rId21" Type="http://schemas.openxmlformats.org/officeDocument/2006/relationships/image" Target="../media/image244.png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notesSlide" Target="../notesSlides/notesSlide87.xml"/><Relationship Id="rId16" Type="http://schemas.openxmlformats.org/officeDocument/2006/relationships/image" Target="../media/image239.png"/><Relationship Id="rId20" Type="http://schemas.openxmlformats.org/officeDocument/2006/relationships/image" Target="../media/image2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5" Type="http://schemas.openxmlformats.org/officeDocument/2006/relationships/image" Target="../media/image238.png"/><Relationship Id="rId23" Type="http://schemas.openxmlformats.org/officeDocument/2006/relationships/image" Target="../media/image246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Relationship Id="rId22" Type="http://schemas.openxmlformats.org/officeDocument/2006/relationships/image" Target="../media/image24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148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4714876" y="2571762"/>
            <a:ext cx="4429200" cy="1714500"/>
          </a:xfrm>
          <a:prstGeom prst="rect">
            <a:avLst/>
          </a:prstGeom>
          <a:solidFill>
            <a:srgbClr val="BAF8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223025" y="285733"/>
            <a:ext cx="8660700" cy="7780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-57150">
              <a:buClr>
                <a:schemeClr val="dk1"/>
              </a:buClr>
              <a:buSzPct val="25000"/>
            </a:pPr>
            <a:r>
              <a:rPr lang="zh-TW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ARM</a:t>
            </a:r>
            <a:r>
              <a:rPr lang="zh-TW" altLang="en-US" dirty="0" smtClean="0"/>
              <a:t>架構</a:t>
            </a:r>
            <a:r>
              <a:rPr lang="zh-TW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zh-TW" sz="3600" b="1" i="0" u="none" strike="noStrike" cap="none" dirty="0"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zh-TW" sz="3600" i="0" u="none" strike="noStrike" cap="none" dirty="0"/>
              <a:t>佔了整體市場的四</a:t>
            </a:r>
            <a:r>
              <a:rPr lang="zh-TW" sz="3600" i="0" u="none" strike="noStrike" cap="none" dirty="0" smtClean="0"/>
              <a:t>成</a:t>
            </a:r>
            <a:endParaRPr lang="zh-TW" sz="3600" i="0" u="none" strike="noStrike" cap="none" dirty="0"/>
          </a:p>
        </p:txBody>
      </p:sp>
      <p:pic>
        <p:nvPicPr>
          <p:cNvPr id="281" name="Shape 281" descr="C:\Users\Coco Chiang\Desktop\20170911直播母版16比9\ARM NAS快照\4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908" y="1571618"/>
            <a:ext cx="5991298" cy="33750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Shape 282"/>
          <p:cNvGrpSpPr/>
          <p:nvPr/>
        </p:nvGrpSpPr>
        <p:grpSpPr>
          <a:xfrm>
            <a:off x="5786647" y="2928940"/>
            <a:ext cx="3143546" cy="1176080"/>
            <a:chOff x="4432524" y="2428874"/>
            <a:chExt cx="4789800" cy="1176080"/>
          </a:xfrm>
        </p:grpSpPr>
        <p:sp>
          <p:nvSpPr>
            <p:cNvPr id="283" name="Shape 283"/>
            <p:cNvSpPr/>
            <p:nvPr/>
          </p:nvSpPr>
          <p:spPr>
            <a:xfrm>
              <a:off x="4432524" y="2428874"/>
              <a:ext cx="4789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22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Verdana"/>
                <a:buNone/>
              </a:pPr>
              <a:r>
                <a:rPr lang="zh-TW" sz="1400" b="1" i="0" u="none" strike="noStrike" cap="none" dirty="0">
                  <a:solidFill>
                    <a:srgbClr val="0071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容易入手，高投資報酬比的解決方案</a:t>
              </a:r>
            </a:p>
          </p:txBody>
        </p:sp>
        <p:sp>
          <p:nvSpPr>
            <p:cNvPr id="284" name="Shape 284"/>
            <p:cNvSpPr/>
            <p:nvPr/>
          </p:nvSpPr>
          <p:spPr>
            <a:xfrm>
              <a:off x="4432524" y="3143254"/>
              <a:ext cx="4572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Verdana"/>
                <a:buNone/>
              </a:pPr>
              <a:r>
                <a:rPr lang="zh-TW" sz="1200" b="1" i="0" u="none" strike="noStrike" cap="none">
                  <a:solidFill>
                    <a:schemeClr val="dk2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因運算與處理能力限制，普遍缺乏進階的儲存功能</a:t>
              </a:r>
            </a:p>
          </p:txBody>
        </p:sp>
      </p:grpSp>
      <p:sp>
        <p:nvSpPr>
          <p:cNvPr id="285" name="Shape 285"/>
          <p:cNvSpPr/>
          <p:nvPr/>
        </p:nvSpPr>
        <p:spPr>
          <a:xfrm>
            <a:off x="5786446" y="1277060"/>
            <a:ext cx="2000264" cy="8660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95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zh-TW" sz="6000" b="1" i="0" u="none" strike="noStrike" cap="none" dirty="0">
                <a:solidFill>
                  <a:srgbClr val="00717D"/>
                </a:solidFill>
                <a:latin typeface="Arial"/>
                <a:ea typeface="Arial"/>
                <a:cs typeface="Arial"/>
                <a:sym typeface="Arial"/>
              </a:rPr>
              <a:t>40%</a:t>
            </a:r>
          </a:p>
        </p:txBody>
      </p:sp>
      <p:sp>
        <p:nvSpPr>
          <p:cNvPr id="286" name="Shape 286"/>
          <p:cNvSpPr/>
          <p:nvPr/>
        </p:nvSpPr>
        <p:spPr>
          <a:xfrm>
            <a:off x="5786446" y="2631078"/>
            <a:ext cx="7692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Verdana"/>
              <a:buNone/>
            </a:pPr>
            <a:r>
              <a:rPr lang="zh-TW" sz="1800" b="1" i="0" u="none" strike="noStrike" cap="none">
                <a:solidFill>
                  <a:srgbClr val="0071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優點</a:t>
            </a:r>
          </a:p>
        </p:txBody>
      </p:sp>
      <p:sp>
        <p:nvSpPr>
          <p:cNvPr id="287" name="Shape 287"/>
          <p:cNvSpPr/>
          <p:nvPr/>
        </p:nvSpPr>
        <p:spPr>
          <a:xfrm>
            <a:off x="5786446" y="3357568"/>
            <a:ext cx="7692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</a:pPr>
            <a:r>
              <a:rPr lang="zh-TW" sz="1800" b="1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缺點</a:t>
            </a:r>
          </a:p>
        </p:txBody>
      </p:sp>
      <p:sp>
        <p:nvSpPr>
          <p:cNvPr id="288" name="Shape 288"/>
          <p:cNvSpPr/>
          <p:nvPr/>
        </p:nvSpPr>
        <p:spPr>
          <a:xfrm>
            <a:off x="790224" y="3019017"/>
            <a:ext cx="2138702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X86-based NAS</a:t>
            </a:r>
          </a:p>
        </p:txBody>
      </p:sp>
      <p:sp>
        <p:nvSpPr>
          <p:cNvPr id="289" name="Shape 289"/>
          <p:cNvSpPr/>
          <p:nvPr/>
        </p:nvSpPr>
        <p:spPr>
          <a:xfrm>
            <a:off x="5786446" y="2143122"/>
            <a:ext cx="32148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Verdana"/>
              <a:buNone/>
            </a:pPr>
            <a:r>
              <a:rPr lang="zh-TW" sz="1200" b="1" i="0" u="none" strike="noStrike" cap="none">
                <a:solidFill>
                  <a:srgbClr val="0071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使用者選擇ARM平台的NAS</a:t>
            </a:r>
          </a:p>
        </p:txBody>
      </p:sp>
      <p:sp>
        <p:nvSpPr>
          <p:cNvPr id="290" name="Shape 290"/>
          <p:cNvSpPr/>
          <p:nvPr/>
        </p:nvSpPr>
        <p:spPr>
          <a:xfrm>
            <a:off x="285720" y="1428742"/>
            <a:ext cx="20004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6C77"/>
              </a:buClr>
              <a:buSzPct val="25000"/>
              <a:buFont typeface="Verdana"/>
              <a:buNone/>
            </a:pPr>
            <a:r>
              <a:rPr lang="zh-TW" sz="16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NAS Selling Share</a:t>
            </a:r>
          </a:p>
        </p:txBody>
      </p:sp>
      <p:sp>
        <p:nvSpPr>
          <p:cNvPr id="291" name="Shape 291"/>
          <p:cNvSpPr/>
          <p:nvPr/>
        </p:nvSpPr>
        <p:spPr>
          <a:xfrm>
            <a:off x="790224" y="2663252"/>
            <a:ext cx="8019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cxnSp>
        <p:nvCxnSpPr>
          <p:cNvPr id="292" name="Shape 292"/>
          <p:cNvCxnSpPr/>
          <p:nvPr/>
        </p:nvCxnSpPr>
        <p:spPr>
          <a:xfrm>
            <a:off x="5857884" y="3286130"/>
            <a:ext cx="3000300" cy="1500"/>
          </a:xfrm>
          <a:prstGeom prst="straightConnector1">
            <a:avLst/>
          </a:prstGeom>
          <a:noFill/>
          <a:ln w="9525" cap="flat" cmpd="sng">
            <a:solidFill>
              <a:srgbClr val="0096A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Shape 293"/>
          <p:cNvSpPr/>
          <p:nvPr/>
        </p:nvSpPr>
        <p:spPr>
          <a:xfrm>
            <a:off x="3857620" y="2500312"/>
            <a:ext cx="10356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4714908" cy="1300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Font typeface="Microsoft JhengHei"/>
              <a:buChar char="•"/>
            </a:pPr>
            <a:r>
              <a:rPr lang="zh-TW" sz="1800" b="1" i="0" u="none" strike="noStrike" cap="none" dirty="0">
                <a:solidFill>
                  <a:srgbClr val="262626"/>
                </a:solidFill>
              </a:rPr>
              <a:t>藉由與 Amazon </a:t>
            </a:r>
            <a:r>
              <a:rPr lang="en-US" altLang="zh-TW" sz="1800" b="1" dirty="0" smtClean="0">
                <a:solidFill>
                  <a:srgbClr val="262626"/>
                </a:solidFill>
              </a:rPr>
              <a:t>Annapurna Labs</a:t>
            </a:r>
            <a:r>
              <a:rPr lang="zh-TW" sz="1800" b="1" i="0" u="none" strike="noStrike" cap="none" dirty="0" smtClean="0">
                <a:solidFill>
                  <a:srgbClr val="262626"/>
                </a:solidFill>
              </a:rPr>
              <a:t> </a:t>
            </a:r>
            <a:r>
              <a:rPr lang="zh-TW" sz="1800" b="1" i="0" u="none" strike="noStrike" cap="none" dirty="0">
                <a:solidFill>
                  <a:srgbClr val="262626"/>
                </a:solidFill>
              </a:rPr>
              <a:t>深度技術合作，QNAP得以讓 ARM NAS 支援快照。</a:t>
            </a:r>
          </a:p>
          <a:p>
            <a:pPr lvl="0" indent="-342900">
              <a:spcBef>
                <a:spcPts val="360"/>
              </a:spcBef>
              <a:buFont typeface="Microsoft JhengHei"/>
              <a:buChar char="•"/>
            </a:pPr>
            <a:r>
              <a:rPr lang="zh-TW" sz="1800" b="1" i="0" u="none" strike="noStrike" cap="none" dirty="0">
                <a:solidFill>
                  <a:srgbClr val="262626"/>
                </a:solidFill>
              </a:rPr>
              <a:t>QNAP採用 </a:t>
            </a:r>
            <a:r>
              <a:rPr lang="en-US" altLang="zh-TW" sz="1800" b="1" dirty="0" smtClean="0">
                <a:solidFill>
                  <a:srgbClr val="262626"/>
                </a:solidFill>
              </a:rPr>
              <a:t>Annapurna Labs</a:t>
            </a:r>
            <a:r>
              <a:rPr lang="zh-TW" sz="1800" b="1" i="0" u="none" strike="noStrike" cap="none" dirty="0" smtClean="0">
                <a:solidFill>
                  <a:srgbClr val="262626"/>
                </a:solidFill>
              </a:rPr>
              <a:t>晶片的</a:t>
            </a:r>
            <a:r>
              <a:rPr lang="zh-TW" altLang="en-US" sz="1800" b="1" i="0" u="none" strike="noStrike" cap="none" dirty="0" smtClean="0">
                <a:solidFill>
                  <a:srgbClr val="262626"/>
                </a:solidFill>
              </a:rPr>
              <a:t>系列</a:t>
            </a:r>
            <a:r>
              <a:rPr lang="zh-TW" sz="1800" b="1" i="0" u="none" strike="noStrike" cap="none" dirty="0" smtClean="0">
                <a:solidFill>
                  <a:srgbClr val="262626"/>
                </a:solidFill>
              </a:rPr>
              <a:t>機種</a:t>
            </a:r>
            <a:r>
              <a:rPr lang="zh-TW" altLang="en-US" sz="1800" b="1" i="0" u="none" strike="noStrike" cap="none" dirty="0" smtClean="0">
                <a:solidFill>
                  <a:srgbClr val="262626"/>
                </a:solidFill>
              </a:rPr>
              <a:t>如下</a:t>
            </a:r>
            <a:r>
              <a:rPr lang="en-US" altLang="zh-TW" sz="1800" b="1" dirty="0" smtClean="0">
                <a:solidFill>
                  <a:srgbClr val="262626"/>
                </a:solidFill>
              </a:rPr>
              <a:t>:</a:t>
            </a:r>
            <a:endParaRPr lang="zh-TW" sz="1800" b="1" i="0" u="none" strike="noStrike" cap="none" dirty="0">
              <a:solidFill>
                <a:srgbClr val="262626"/>
              </a:solidFill>
            </a:endParaRPr>
          </a:p>
          <a:p>
            <a:pPr marL="342900" marR="0" lvl="0" indent="-342900" algn="l" rtl="0">
              <a:spcBef>
                <a:spcPts val="360"/>
              </a:spcBef>
              <a:buClr>
                <a:srgbClr val="262626"/>
              </a:buClr>
              <a:buSzPct val="100000"/>
              <a:buFont typeface="Arial"/>
              <a:buNone/>
            </a:pPr>
            <a:endParaRPr sz="1800" b="1" i="0" u="none" strike="noStrike" cap="none" dirty="0">
              <a:solidFill>
                <a:srgbClr val="262626"/>
              </a:solidFill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57150">
              <a:buClr>
                <a:schemeClr val="dk1"/>
              </a:buClr>
              <a:buSzPct val="25000"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支援快照的AR</a:t>
            </a:r>
            <a:r>
              <a:rPr lang="zh-TW" sz="3600" i="0" u="none" strike="noStrike" cap="none" dirty="0" smtClean="0">
                <a:solidFill>
                  <a:srgbClr val="002060"/>
                </a:solidFill>
              </a:rPr>
              <a:t>M</a:t>
            </a:r>
            <a:r>
              <a:rPr lang="zh-TW" altLang="en-US" dirty="0" smtClean="0"/>
              <a:t>架構</a:t>
            </a:r>
            <a:r>
              <a:rPr lang="zh-TW" sz="3600" i="0" u="none" strike="noStrike" cap="none" dirty="0" smtClean="0">
                <a:solidFill>
                  <a:srgbClr val="002060"/>
                </a:solidFill>
              </a:rPr>
              <a:t>N</a:t>
            </a:r>
            <a:r>
              <a:rPr lang="zh-TW" sz="3600" i="0" u="none" strike="noStrike" cap="none" dirty="0">
                <a:solidFill>
                  <a:srgbClr val="002060"/>
                </a:solidFill>
              </a:rPr>
              <a:t>AS</a:t>
            </a: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7752" y="1344270"/>
            <a:ext cx="4010294" cy="316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C:\Users\Coco Chiang\Desktop\20170911直播母版16比9\PoweredBy_AL_Vert.Logo_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2066" y="3726739"/>
            <a:ext cx="2448249" cy="105958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3" name="Shape 303"/>
          <p:cNvGraphicFramePr/>
          <p:nvPr/>
        </p:nvGraphicFramePr>
        <p:xfrm>
          <a:off x="357159" y="3315668"/>
          <a:ext cx="4572032" cy="147066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FC3FF"/>
                    </a:gs>
                    <a:gs pos="35000">
                      <a:srgbClr val="BDD5FF"/>
                    </a:gs>
                    <a:gs pos="100000">
                      <a:srgbClr val="E4EEFF"/>
                    </a:gs>
                  </a:gsLst>
                  <a:lin ang="16200000" scaled="0"/>
                </a:gradFill>
                <a:tableStyleId>{23FA39C6-ADA9-41BE-AD6B-F3041F124CD3}</a:tableStyleId>
              </a:tblPr>
              <a:tblGrid>
                <a:gridCol w="1266100"/>
                <a:gridCol w="1055083"/>
                <a:gridCol w="2250849"/>
              </a:tblGrid>
              <a:tr h="28241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altLang="en-US" sz="1050" b="1" u="none" strike="noStrike" cap="none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記憶體</a:t>
                      </a:r>
                      <a:endParaRPr lang="zh-TW" sz="1050" b="1" u="none" strike="noStrike" cap="none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altLang="en-US" sz="1050" b="1" u="none" strike="noStrike" cap="none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整機</a:t>
                      </a:r>
                      <a:endParaRPr lang="zh-TW" sz="1050" b="1" u="none" strike="noStrike" cap="none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altLang="en-US" sz="1050" b="1" u="none" strike="noStrike" cap="none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每個磁碟區或區塊層級 </a:t>
                      </a:r>
                      <a:r>
                        <a:rPr lang="en-US" altLang="zh-TW" sz="1050" b="1" u="none" strike="noStrike" cap="none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/>
                          <a:sym typeface="Arial"/>
                        </a:rPr>
                        <a:t>LUN</a:t>
                      </a:r>
                      <a:endParaRPr lang="zh-TW" sz="1050" b="1" u="none" strike="noStrike" cap="none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6092"/>
                    </a:solidFill>
                  </a:tcPr>
                </a:tc>
              </a:tr>
              <a:tr h="3008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1G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8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2G</a:t>
                      </a:r>
                      <a:endParaRPr lang="zh-TW"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83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&gt;=4G</a:t>
                      </a:r>
                      <a:endParaRPr lang="zh-TW"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256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zh-TW" sz="1200" u="none" strike="noStrike" cap="none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  <a:endParaRPr lang="zh-TW" sz="1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0" marR="95250" marT="95250" marB="95250" anchor="ctr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5" name="Shape 305"/>
          <p:cNvSpPr/>
          <p:nvPr/>
        </p:nvSpPr>
        <p:spPr>
          <a:xfrm>
            <a:off x="7643394" y="542094"/>
            <a:ext cx="1384500" cy="1172400"/>
          </a:xfrm>
          <a:prstGeom prst="wedgeEllipseCallout">
            <a:avLst>
              <a:gd name="adj1" fmla="val -30163"/>
              <a:gd name="adj2" fmla="val 61990"/>
            </a:avLst>
          </a:prstGeom>
          <a:solidFill>
            <a:srgbClr val="674EA7"/>
          </a:solidFill>
          <a:ln w="9525" cap="flat" cmpd="sng">
            <a:solidFill>
              <a:srgbClr val="B4A7D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7598694" y="649344"/>
            <a:ext cx="1473900" cy="95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4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性價比</a:t>
            </a:r>
          </a:p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4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大提升</a:t>
            </a:r>
          </a:p>
        </p:txBody>
      </p:sp>
      <p:sp>
        <p:nvSpPr>
          <p:cNvPr id="9" name="矩形 8"/>
          <p:cNvSpPr/>
          <p:nvPr/>
        </p:nvSpPr>
        <p:spPr>
          <a:xfrm>
            <a:off x="571472" y="2428874"/>
            <a:ext cx="4643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1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TS-1635, TS-x31X, TS-431X2, TS-x31XU, TS-x31XU-RP,</a:t>
            </a:r>
          </a:p>
          <a:p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TS-431XeU, TS-431U, 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TS-x31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</a:rPr>
              <a:t>+, TS-x31P2, TS-x31P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5720" y="3036268"/>
            <a:ext cx="1415772" cy="40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最大快照數量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142844" y="285734"/>
            <a:ext cx="87024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在備份端NAS直接瀏覽快照保險庫的檔案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590800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i="0" u="none" strike="noStrike" cap="none" dirty="0">
                <a:solidFill>
                  <a:srgbClr val="002060"/>
                </a:solidFill>
              </a:rPr>
              <a:t>備份到遠端NAS的快照，可以直接透過File Station瀏覽</a:t>
            </a:r>
          </a:p>
          <a:p>
            <a:pPr marL="0" marR="0" lvl="0" indent="12700" algn="l" rtl="0"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</a:pPr>
            <a:r>
              <a:rPr lang="en-US" altLang="zh-TW" sz="1800" b="1" i="0" u="none" strike="noStrike" cap="none" dirty="0" smtClean="0">
                <a:solidFill>
                  <a:srgbClr val="262626"/>
                </a:solidFill>
              </a:rPr>
              <a:t> </a:t>
            </a:r>
            <a:r>
              <a:rPr lang="zh-TW" sz="1800" b="1" i="0" u="none" strike="noStrike" cap="none" dirty="0" smtClean="0"/>
              <a:t>快照</a:t>
            </a:r>
            <a:r>
              <a:rPr lang="zh-TW" sz="1800" b="1" i="0" u="none" strike="noStrike" cap="none" dirty="0"/>
              <a:t>以時間序列的目錄方式呈現，如同本地目錄</a:t>
            </a:r>
          </a:p>
          <a:p>
            <a:pPr marL="0" marR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</a:pPr>
            <a:r>
              <a:rPr lang="en-US" altLang="zh-TW" sz="1800" b="1" i="0" u="none" strike="noStrike" cap="none" dirty="0" smtClean="0"/>
              <a:t> </a:t>
            </a:r>
            <a:r>
              <a:rPr lang="zh-TW" sz="1800" b="1" i="0" u="none" strike="noStrike" cap="none" dirty="0" smtClean="0"/>
              <a:t>可以</a:t>
            </a:r>
            <a:r>
              <a:rPr lang="zh-TW" sz="1800" b="1" i="0" u="none" strike="noStrike" cap="none" dirty="0"/>
              <a:t>在遠端直接還原檔案或將檔案複製到其他地方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None/>
            </a:pPr>
            <a:endParaRPr sz="2000" i="0" u="none" strike="noStrike" cap="none" dirty="0">
              <a:solidFill>
                <a:srgbClr val="262626"/>
              </a:solidFill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2786050" y="3643319"/>
            <a:ext cx="484500" cy="484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b="11627"/>
          <a:stretch/>
        </p:blipFill>
        <p:spPr>
          <a:xfrm>
            <a:off x="1643042" y="2292803"/>
            <a:ext cx="5425183" cy="2707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000" b="1" i="0" u="none" strike="noStrike" cap="none" dirty="0"/>
              <a:t>垃圾進、垃圾出，當檔案被勒索了，備份的檔案仍是無用的</a:t>
            </a:r>
          </a:p>
          <a:p>
            <a:pPr marL="342900" marR="0" lvl="0" indent="-35560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000" b="1" i="0" u="none" strike="noStrike" cap="none" dirty="0"/>
              <a:t>不能只是"備份"檔案，還需要妥善"保護"備份 </a:t>
            </a:r>
          </a:p>
          <a:p>
            <a:pPr marL="342900" marR="0" lvl="0" indent="-355600" algn="l" rtl="0">
              <a:spcBef>
                <a:spcPts val="400"/>
              </a:spcBef>
              <a:buSzPct val="100000"/>
              <a:buFont typeface="Arial"/>
              <a:buChar char="•"/>
            </a:pPr>
            <a:r>
              <a:rPr lang="zh-TW" sz="2000" b="1" i="0" u="none" strike="noStrike" cap="none" dirty="0"/>
              <a:t>區塊層級的快照能有效避開基於檔案的綁架軟體攻擊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285719" y="285734"/>
            <a:ext cx="8501123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Font typeface="Verdana"/>
              <a:buNone/>
            </a:pPr>
            <a:r>
              <a:rPr lang="zh-TW" i="0" u="none" strike="noStrike" cap="none" dirty="0">
                <a:solidFill>
                  <a:srgbClr val="002060"/>
                </a:solidFill>
              </a:rPr>
              <a:t>為什麼快照技術那麼重要</a:t>
            </a:r>
          </a:p>
        </p:txBody>
      </p:sp>
      <p:pic>
        <p:nvPicPr>
          <p:cNvPr id="12" name="Shape 96" descr="storage&amp;snapshot_170826-1.png"/>
          <p:cNvPicPr preferRelativeResize="0"/>
          <p:nvPr/>
        </p:nvPicPr>
        <p:blipFill rotWithShape="1">
          <a:blip r:embed="rId3">
            <a:alphaModFix/>
          </a:blip>
          <a:srcRect l="1304" r="1381"/>
          <a:stretch/>
        </p:blipFill>
        <p:spPr>
          <a:xfrm>
            <a:off x="714348" y="2428874"/>
            <a:ext cx="7100100" cy="257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156125" y="285734"/>
            <a:ext cx="87024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Font typeface="Verdana"/>
              <a:buNone/>
            </a:pPr>
            <a:r>
              <a:rPr lang="zh-TW" i="0" u="none" strike="noStrike" cap="none" dirty="0">
                <a:solidFill>
                  <a:srgbClr val="002060"/>
                </a:solidFill>
              </a:rPr>
              <a:t>支援多種快照建立方式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267625" y="1285866"/>
            <a:ext cx="8590800" cy="33083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i="0" u="none" strike="noStrike" cap="none" dirty="0">
                <a:solidFill>
                  <a:srgbClr val="7030A0"/>
                </a:solidFill>
              </a:rPr>
              <a:t>支援整機磁碟區快照與LUN快照</a:t>
            </a:r>
          </a:p>
        </p:txBody>
      </p:sp>
      <p:sp>
        <p:nvSpPr>
          <p:cNvPr id="331" name="Shape 331"/>
          <p:cNvSpPr/>
          <p:nvPr/>
        </p:nvSpPr>
        <p:spPr>
          <a:xfrm>
            <a:off x="2433622" y="2071684"/>
            <a:ext cx="2114100" cy="2460300"/>
          </a:xfrm>
          <a:prstGeom prst="frame">
            <a:avLst>
              <a:gd name="adj1" fmla="val 1855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2597522" y="2244846"/>
            <a:ext cx="1761300" cy="2114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198020" y="2071684"/>
            <a:ext cx="2114100" cy="2460300"/>
          </a:xfrm>
          <a:prstGeom prst="frame">
            <a:avLst>
              <a:gd name="adj1" fmla="val 1855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361920" y="2244846"/>
            <a:ext cx="1761300" cy="21141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" name="Shape 335"/>
          <p:cNvGrpSpPr/>
          <p:nvPr/>
        </p:nvGrpSpPr>
        <p:grpSpPr>
          <a:xfrm>
            <a:off x="3000263" y="3084789"/>
            <a:ext cx="1046404" cy="343200"/>
            <a:chOff x="5308956" y="3452803"/>
            <a:chExt cx="1046404" cy="343200"/>
          </a:xfrm>
        </p:grpSpPr>
        <p:sp>
          <p:nvSpPr>
            <p:cNvPr id="336" name="Shape 336"/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Shape 339"/>
          <p:cNvGrpSpPr/>
          <p:nvPr/>
        </p:nvGrpSpPr>
        <p:grpSpPr>
          <a:xfrm>
            <a:off x="3001950" y="3427953"/>
            <a:ext cx="1046404" cy="343200"/>
            <a:chOff x="5308956" y="3452803"/>
            <a:chExt cx="1046404" cy="343200"/>
          </a:xfrm>
        </p:grpSpPr>
        <p:sp>
          <p:nvSpPr>
            <p:cNvPr id="340" name="Shape 340"/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Shape 343"/>
          <p:cNvGrpSpPr/>
          <p:nvPr/>
        </p:nvGrpSpPr>
        <p:grpSpPr>
          <a:xfrm>
            <a:off x="3000263" y="3777864"/>
            <a:ext cx="1046404" cy="343200"/>
            <a:chOff x="5308956" y="3452803"/>
            <a:chExt cx="1046404" cy="343200"/>
          </a:xfrm>
        </p:grpSpPr>
        <p:sp>
          <p:nvSpPr>
            <p:cNvPr id="344" name="Shape 344"/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74D5E9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7" name="Shape 347"/>
          <p:cNvSpPr/>
          <p:nvPr/>
        </p:nvSpPr>
        <p:spPr>
          <a:xfrm>
            <a:off x="3117533" y="3301896"/>
            <a:ext cx="746700" cy="573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/>
          <p:nvPr/>
        </p:nvSpPr>
        <p:spPr>
          <a:xfrm>
            <a:off x="2587222" y="2428874"/>
            <a:ext cx="1785900" cy="6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區塊層級的iSCSI LUN快照</a:t>
            </a:r>
          </a:p>
        </p:txBody>
      </p:sp>
      <p:sp>
        <p:nvSpPr>
          <p:cNvPr id="349" name="Shape 349"/>
          <p:cNvSpPr/>
          <p:nvPr/>
        </p:nvSpPr>
        <p:spPr>
          <a:xfrm>
            <a:off x="373250" y="2428875"/>
            <a:ext cx="1708200" cy="5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磁碟區</a:t>
            </a:r>
          </a:p>
          <a:p>
            <a:pPr marL="0" marR="0" lvl="1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快照</a:t>
            </a: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 l="11246" r="7958"/>
          <a:stretch/>
        </p:blipFill>
        <p:spPr>
          <a:xfrm>
            <a:off x="4648225" y="1824209"/>
            <a:ext cx="4382177" cy="2207279"/>
          </a:xfrm>
          <a:prstGeom prst="rect">
            <a:avLst/>
          </a:prstGeom>
          <a:noFill/>
          <a:ln w="9525" cap="flat" cmpd="sng">
            <a:solidFill>
              <a:srgbClr val="BCBCB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275" y="2990313"/>
            <a:ext cx="1199550" cy="10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/>
          <p:nvPr/>
        </p:nvSpPr>
        <p:spPr>
          <a:xfrm>
            <a:off x="937976" y="3301898"/>
            <a:ext cx="949800" cy="729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198025" y="1779250"/>
            <a:ext cx="4347300" cy="3432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228600" algn="ctr" rtl="0">
              <a:spcBef>
                <a:spcPts val="0"/>
              </a:spcBef>
              <a:buNone/>
            </a:pPr>
            <a:r>
              <a:rPr lang="zh-TW" sz="1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提供高速的大量資料保護與還原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1428728" y="2669244"/>
            <a:ext cx="2866924" cy="6438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3TB (Thick)</a:t>
            </a:r>
          </a:p>
        </p:txBody>
      </p:sp>
      <p:sp>
        <p:nvSpPr>
          <p:cNvPr id="359" name="Shape 359"/>
          <p:cNvSpPr/>
          <p:nvPr/>
        </p:nvSpPr>
        <p:spPr>
          <a:xfrm>
            <a:off x="1428728" y="3434060"/>
            <a:ext cx="2866924" cy="6438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3TB (Thick)</a:t>
            </a:r>
          </a:p>
        </p:txBody>
      </p:sp>
      <p:sp>
        <p:nvSpPr>
          <p:cNvPr id="360" name="Shape 360"/>
          <p:cNvSpPr/>
          <p:nvPr/>
        </p:nvSpPr>
        <p:spPr>
          <a:xfrm>
            <a:off x="1438063" y="4185100"/>
            <a:ext cx="2760985" cy="6435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134F5C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 1T</a:t>
            </a:r>
            <a:r>
              <a:rPr 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lang="en-US" altLang="zh-TW" sz="1200" b="1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</a:t>
            </a:r>
            <a:r>
              <a:rPr lang="en-US" alt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 (Thin)</a:t>
            </a:r>
          </a:p>
        </p:txBody>
      </p:sp>
      <p:sp>
        <p:nvSpPr>
          <p:cNvPr id="361" name="Shape 361"/>
          <p:cNvSpPr/>
          <p:nvPr/>
        </p:nvSpPr>
        <p:spPr>
          <a:xfrm>
            <a:off x="2492760" y="4198850"/>
            <a:ext cx="1706314" cy="64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362" name="Shape 362"/>
          <p:cNvSpPr/>
          <p:nvPr/>
        </p:nvSpPr>
        <p:spPr>
          <a:xfrm>
            <a:off x="4224334" y="2669244"/>
            <a:ext cx="1857300" cy="64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363" name="Shape 363"/>
          <p:cNvSpPr/>
          <p:nvPr/>
        </p:nvSpPr>
        <p:spPr>
          <a:xfrm>
            <a:off x="4224334" y="3434060"/>
            <a:ext cx="785700" cy="637800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364" name="Shape 364"/>
          <p:cNvSpPr/>
          <p:nvPr/>
        </p:nvSpPr>
        <p:spPr>
          <a:xfrm>
            <a:off x="4224334" y="4185100"/>
            <a:ext cx="785700" cy="643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</a:p>
        </p:txBody>
      </p:sp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223025" y="285734"/>
            <a:ext cx="86607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4"/>
              <a:buFont typeface="Arial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“Volume外”的快照保存架構</a:t>
            </a:r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27100" y="1000114"/>
            <a:ext cx="8359800" cy="15716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zh-TW" sz="1400" b="1" i="0" u="none" strike="noStrike" cap="none" dirty="0">
                <a:solidFill>
                  <a:srgbClr val="262626"/>
                </a:solidFill>
              </a:rPr>
              <a:t>快照儲存在磁碟區 (Volume) 外的儲存池未配置空間，資料儲存與快照儲存在兩個獨立分開的空間 </a:t>
            </a: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zh-TW" sz="1400" b="1" i="0" u="none" strike="noStrike" cap="none" dirty="0">
                <a:solidFill>
                  <a:srgbClr val="262626"/>
                </a:solidFill>
              </a:rPr>
              <a:t>儲存池未分配空間如果不夠，可將完整 (Thick) 配置轉為精簡 (Thin) 配置空間，但要注意快照空間會佔用精簡配置的未來可擴充空間</a:t>
            </a: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zh-TW" sz="1400" b="1" i="0" u="none" strike="noStrike" cap="none" dirty="0">
                <a:solidFill>
                  <a:srgbClr val="262626"/>
                </a:solidFill>
              </a:rPr>
              <a:t>快照備份容量根據儲存池未分配空間決定，不影響工作磁碟區，快照備份空間可由系統運用或由使用者自行決定保證空間，並隨時知道快照空間使用量</a:t>
            </a: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sz="1400" b="1" i="0" u="none" strike="noStrike" cap="none" dirty="0">
              <a:solidFill>
                <a:srgbClr val="262626"/>
              </a:solidFill>
            </a:endParaRPr>
          </a:p>
        </p:txBody>
      </p:sp>
      <p:sp>
        <p:nvSpPr>
          <p:cNvPr id="367" name="Shape 367"/>
          <p:cNvSpPr/>
          <p:nvPr/>
        </p:nvSpPr>
        <p:spPr>
          <a:xfrm>
            <a:off x="5956152" y="2669244"/>
            <a:ext cx="1482900" cy="643800"/>
          </a:xfrm>
          <a:prstGeom prst="rect">
            <a:avLst/>
          </a:prstGeom>
          <a:solidFill>
            <a:srgbClr val="75F2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sp>
        <p:nvSpPr>
          <p:cNvPr id="368" name="Shape 368"/>
          <p:cNvSpPr/>
          <p:nvPr/>
        </p:nvSpPr>
        <p:spPr>
          <a:xfrm>
            <a:off x="5010152" y="3434060"/>
            <a:ext cx="2428800" cy="643800"/>
          </a:xfrm>
          <a:prstGeom prst="rect">
            <a:avLst/>
          </a:prstGeom>
          <a:solidFill>
            <a:srgbClr val="75F2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1357290" y="2113218"/>
            <a:ext cx="3396776" cy="7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Storage Pool (10TB)</a:t>
            </a:r>
          </a:p>
        </p:txBody>
      </p:sp>
      <p:cxnSp>
        <p:nvCxnSpPr>
          <p:cNvPr id="370" name="Shape 370"/>
          <p:cNvCxnSpPr/>
          <p:nvPr/>
        </p:nvCxnSpPr>
        <p:spPr>
          <a:xfrm>
            <a:off x="7452775" y="2355775"/>
            <a:ext cx="0" cy="2647500"/>
          </a:xfrm>
          <a:prstGeom prst="straightConnector1">
            <a:avLst/>
          </a:prstGeom>
          <a:noFill/>
          <a:ln w="28575" cap="flat" cmpd="sng">
            <a:solidFill>
              <a:srgbClr val="1C458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1" name="Shape 371"/>
          <p:cNvSpPr/>
          <p:nvPr/>
        </p:nvSpPr>
        <p:spPr>
          <a:xfrm>
            <a:off x="5010152" y="4188332"/>
            <a:ext cx="2428800" cy="643500"/>
          </a:xfrm>
          <a:prstGeom prst="rect">
            <a:avLst/>
          </a:prstGeom>
          <a:solidFill>
            <a:srgbClr val="75F2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</p:txBody>
      </p:sp>
      <p:cxnSp>
        <p:nvCxnSpPr>
          <p:cNvPr id="372" name="Shape 372"/>
          <p:cNvCxnSpPr/>
          <p:nvPr/>
        </p:nvCxnSpPr>
        <p:spPr>
          <a:xfrm rot="10800000" flipH="1">
            <a:off x="3652830" y="2500423"/>
            <a:ext cx="3799800" cy="1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73" name="Shape 373"/>
          <p:cNvSpPr/>
          <p:nvPr/>
        </p:nvSpPr>
        <p:spPr>
          <a:xfrm>
            <a:off x="1451465" y="4187175"/>
            <a:ext cx="2760985" cy="6417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156125" y="285734"/>
            <a:ext cx="87024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/>
              <a:t>啟用最小快照保證空間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590800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None/>
            </a:pPr>
            <a:r>
              <a:rPr lang="zh-TW" sz="2000" b="1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可在儲存池的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未配置</a:t>
            </a:r>
            <a:r>
              <a:rPr lang="zh-TW" sz="2000" b="1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中建立一個專屬存放快照位置的專屬空間，</a:t>
            </a:r>
            <a:r>
              <a:rPr lang="zh-TW" sz="2000" b="1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進一步</a:t>
            </a:r>
            <a:endParaRPr lang="en-US" altLang="zh-TW" sz="2000" b="1" i="0" u="none" strike="noStrike" cap="none" dirty="0" smtClean="0">
              <a:solidFill>
                <a:srgbClr val="262626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100000"/>
              <a:buNone/>
            </a:pPr>
            <a:r>
              <a:rPr lang="zh-TW" sz="2000" b="1" i="0" u="none" strike="noStrike" cap="none" dirty="0" smtClean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防止</a:t>
            </a:r>
            <a:r>
              <a:rPr lang="zh-TW" sz="2000" b="1" i="0" u="none" strike="noStrike" cap="none" dirty="0">
                <a:solidFill>
                  <a:srgbClr val="262626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勒索軟體持續寫入加密資料，而使得儲存空間不足</a:t>
            </a:r>
          </a:p>
        </p:txBody>
      </p:sp>
      <p:pic>
        <p:nvPicPr>
          <p:cNvPr id="380" name="Shape 38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2353" y="2000246"/>
            <a:ext cx="6451808" cy="275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/>
        </p:nvSpPr>
        <p:spPr>
          <a:xfrm>
            <a:off x="500034" y="1260276"/>
            <a:ext cx="7959864" cy="3240300"/>
          </a:xfrm>
          <a:prstGeom prst="rect">
            <a:avLst/>
          </a:pr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1000100" y="1971186"/>
            <a:ext cx="1943100" cy="1943100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156125" y="285734"/>
            <a:ext cx="87024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一眼即可掌握快照保護狀況</a:t>
            </a:r>
          </a:p>
        </p:txBody>
      </p:sp>
      <p:grpSp>
        <p:nvGrpSpPr>
          <p:cNvPr id="388" name="Shape 388"/>
          <p:cNvGrpSpPr/>
          <p:nvPr/>
        </p:nvGrpSpPr>
        <p:grpSpPr>
          <a:xfrm>
            <a:off x="642910" y="1404332"/>
            <a:ext cx="1843899" cy="1031633"/>
            <a:chOff x="803638" y="3161807"/>
            <a:chExt cx="1943401" cy="1064307"/>
          </a:xfrm>
        </p:grpSpPr>
        <p:sp>
          <p:nvSpPr>
            <p:cNvPr id="389" name="Shape 389"/>
            <p:cNvSpPr txBox="1"/>
            <p:nvPr/>
          </p:nvSpPr>
          <p:spPr>
            <a:xfrm>
              <a:off x="803638" y="3456614"/>
              <a:ext cx="19434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集中化的快照保護管理工具，掌握快照使用量</a:t>
              </a:r>
            </a:p>
          </p:txBody>
        </p:sp>
        <p:sp>
          <p:nvSpPr>
            <p:cNvPr id="390" name="Shape 390"/>
            <p:cNvSpPr txBox="1"/>
            <p:nvPr/>
          </p:nvSpPr>
          <p:spPr>
            <a:xfrm>
              <a:off x="803639" y="3161807"/>
              <a:ext cx="1943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b="1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儲存與快照管理</a:t>
              </a:r>
            </a:p>
          </p:txBody>
        </p:sp>
      </p:grpSp>
      <p:grpSp>
        <p:nvGrpSpPr>
          <p:cNvPr id="391" name="Shape 391"/>
          <p:cNvGrpSpPr/>
          <p:nvPr/>
        </p:nvGrpSpPr>
        <p:grpSpPr>
          <a:xfrm>
            <a:off x="642916" y="3420558"/>
            <a:ext cx="1839911" cy="985419"/>
            <a:chOff x="612709" y="3372624"/>
            <a:chExt cx="1939198" cy="1016629"/>
          </a:xfrm>
        </p:grpSpPr>
        <p:sp>
          <p:nvSpPr>
            <p:cNvPr id="392" name="Shape 392"/>
            <p:cNvSpPr txBox="1"/>
            <p:nvPr/>
          </p:nvSpPr>
          <p:spPr>
            <a:xfrm>
              <a:off x="612709" y="3689353"/>
              <a:ext cx="1939198" cy="69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以共用資料夾為單位的快照方案</a:t>
              </a:r>
            </a:p>
          </p:txBody>
        </p:sp>
        <p:sp>
          <p:nvSpPr>
            <p:cNvPr id="393" name="Shape 393"/>
            <p:cNvSpPr txBox="1"/>
            <p:nvPr/>
          </p:nvSpPr>
          <p:spPr>
            <a:xfrm>
              <a:off x="612713" y="3372624"/>
              <a:ext cx="19173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b="1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快照共用資料夾</a:t>
              </a:r>
            </a:p>
          </p:txBody>
        </p:sp>
      </p:grpSp>
      <p:pic>
        <p:nvPicPr>
          <p:cNvPr id="394" name="Shape 39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71736" y="1500180"/>
            <a:ext cx="5572164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 txBox="1"/>
          <p:nvPr/>
        </p:nvSpPr>
        <p:spPr>
          <a:xfrm>
            <a:off x="2855669" y="1908054"/>
            <a:ext cx="6085200" cy="255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/>
        </p:nvSpPr>
        <p:spPr>
          <a:xfrm>
            <a:off x="467544" y="1214428"/>
            <a:ext cx="8033546" cy="3312300"/>
          </a:xfrm>
          <a:prstGeom prst="rect">
            <a:avLst/>
          </a:pr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700074" y="2000246"/>
            <a:ext cx="1943100" cy="1943100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156125" y="285734"/>
            <a:ext cx="87024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管理大量的快照輕而易舉</a:t>
            </a:r>
          </a:p>
        </p:txBody>
      </p:sp>
      <p:sp>
        <p:nvSpPr>
          <p:cNvPr id="403" name="Shape 403"/>
          <p:cNvSpPr/>
          <p:nvPr/>
        </p:nvSpPr>
        <p:spPr>
          <a:xfrm>
            <a:off x="2786050" y="3510134"/>
            <a:ext cx="484500" cy="484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Shape 404"/>
          <p:cNvGrpSpPr/>
          <p:nvPr/>
        </p:nvGrpSpPr>
        <p:grpSpPr>
          <a:xfrm>
            <a:off x="571472" y="1371952"/>
            <a:ext cx="1643074" cy="985484"/>
            <a:chOff x="803633" y="3209441"/>
            <a:chExt cx="2210512" cy="1016697"/>
          </a:xfrm>
        </p:grpSpPr>
        <p:sp>
          <p:nvSpPr>
            <p:cNvPr id="405" name="Shape 405"/>
            <p:cNvSpPr txBox="1"/>
            <p:nvPr/>
          </p:nvSpPr>
          <p:spPr>
            <a:xfrm>
              <a:off x="803633" y="3544538"/>
              <a:ext cx="2210512" cy="681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90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快速建立快照並任意選擇檔案來還原</a:t>
              </a:r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803639" y="3209441"/>
              <a:ext cx="1691400" cy="43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b="1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檔案總管</a:t>
              </a:r>
            </a:p>
          </p:txBody>
        </p:sp>
      </p:grpSp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 b="662"/>
          <a:stretch/>
        </p:blipFill>
        <p:spPr>
          <a:xfrm>
            <a:off x="2285984" y="1357304"/>
            <a:ext cx="5929354" cy="299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title"/>
          </p:nvPr>
        </p:nvSpPr>
        <p:spPr>
          <a:xfrm>
            <a:off x="156125" y="285734"/>
            <a:ext cx="87024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支援遠端快照備份</a:t>
            </a:r>
          </a:p>
        </p:txBody>
      </p:sp>
      <p:sp>
        <p:nvSpPr>
          <p:cNvPr id="413" name="Shape 413"/>
          <p:cNvSpPr/>
          <p:nvPr/>
        </p:nvSpPr>
        <p:spPr>
          <a:xfrm>
            <a:off x="500034" y="1555046"/>
            <a:ext cx="2561400" cy="2596800"/>
          </a:xfrm>
          <a:prstGeom prst="blockArc">
            <a:avLst>
              <a:gd name="adj1" fmla="val 15365083"/>
              <a:gd name="adj2" fmla="val 12410320"/>
              <a:gd name="adj3" fmla="val 9107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/>
          <p:nvPr/>
        </p:nvSpPr>
        <p:spPr>
          <a:xfrm>
            <a:off x="785786" y="2937478"/>
            <a:ext cx="18909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2860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Verdana"/>
              <a:buNone/>
            </a:pPr>
            <a:r>
              <a:rPr lang="zh-TW" sz="14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漸進式的快照備份方案</a:t>
            </a:r>
          </a:p>
        </p:txBody>
      </p:sp>
      <p:sp>
        <p:nvSpPr>
          <p:cNvPr id="415" name="Shape 415"/>
          <p:cNvSpPr/>
          <p:nvPr/>
        </p:nvSpPr>
        <p:spPr>
          <a:xfrm>
            <a:off x="3643300" y="2937478"/>
            <a:ext cx="1866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Verdana"/>
              <a:buNone/>
            </a:pPr>
            <a:r>
              <a:rPr lang="zh-TW" sz="1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允許在遠端的備份NAS還原快照或檔案</a:t>
            </a:r>
          </a:p>
        </p:txBody>
      </p:sp>
      <p:sp>
        <p:nvSpPr>
          <p:cNvPr id="416" name="Shape 416"/>
          <p:cNvSpPr/>
          <p:nvPr/>
        </p:nvSpPr>
        <p:spPr>
          <a:xfrm>
            <a:off x="902529" y="2316049"/>
            <a:ext cx="1712700" cy="6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4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zh-TW" sz="2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快照副本</a:t>
            </a:r>
          </a:p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(Snapshot Replica)</a:t>
            </a:r>
          </a:p>
        </p:txBody>
      </p:sp>
      <p:sp>
        <p:nvSpPr>
          <p:cNvPr id="417" name="Shape 417"/>
          <p:cNvSpPr/>
          <p:nvPr/>
        </p:nvSpPr>
        <p:spPr>
          <a:xfrm>
            <a:off x="3575984" y="2342924"/>
            <a:ext cx="2055300" cy="8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49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zh-TW" sz="2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快照保</a:t>
            </a:r>
            <a:r>
              <a:rPr lang="zh-TW" sz="2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險</a:t>
            </a:r>
            <a:r>
              <a:rPr lang="zh-TW" sz="2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庫</a:t>
            </a:r>
          </a:p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(Snapshot Vault)</a:t>
            </a:r>
            <a:b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6368150" y="2316024"/>
            <a:ext cx="2260800" cy="6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49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zh-TW" sz="22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備份快照保險庫</a:t>
            </a:r>
            <a:r>
              <a:rPr lang="zh-TW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(Backup Snapshot Vault)</a:t>
            </a:r>
          </a:p>
        </p:txBody>
      </p:sp>
      <p:sp>
        <p:nvSpPr>
          <p:cNvPr id="419" name="Shape 419"/>
          <p:cNvSpPr/>
          <p:nvPr/>
        </p:nvSpPr>
        <p:spPr>
          <a:xfrm>
            <a:off x="6564206" y="2937478"/>
            <a:ext cx="1794000" cy="9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Verdana"/>
              <a:buNone/>
            </a:pPr>
            <a:r>
              <a:rPr lang="zh-TW" sz="1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備份快照保險庫到</a:t>
            </a:r>
          </a:p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Verdana"/>
              <a:buNone/>
            </a:pPr>
            <a:r>
              <a:rPr lang="zh-TW" sz="1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其它本地的儲存池</a:t>
            </a:r>
          </a:p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Verdana"/>
              <a:buNone/>
            </a:pPr>
            <a:r>
              <a:rPr lang="zh-TW" sz="14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及遠端的儲存池</a:t>
            </a:r>
          </a:p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500034" y="1542006"/>
            <a:ext cx="803700" cy="61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3286116" y="1555046"/>
            <a:ext cx="2561400" cy="2596800"/>
          </a:xfrm>
          <a:prstGeom prst="blockArc">
            <a:avLst>
              <a:gd name="adj1" fmla="val 15365083"/>
              <a:gd name="adj2" fmla="val 12410320"/>
              <a:gd name="adj3" fmla="val 9107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3286116" y="1508718"/>
            <a:ext cx="803700" cy="61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6143636" y="1500180"/>
            <a:ext cx="2561400" cy="2596800"/>
          </a:xfrm>
          <a:prstGeom prst="blockArc">
            <a:avLst>
              <a:gd name="adj1" fmla="val 15365083"/>
              <a:gd name="adj2" fmla="val 12410320"/>
              <a:gd name="adj3" fmla="val 9107"/>
            </a:avLst>
          </a:prstGeom>
          <a:solidFill>
            <a:srgbClr val="47A3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/>
          <p:nvPr/>
        </p:nvSpPr>
        <p:spPr>
          <a:xfrm>
            <a:off x="6215074" y="1508718"/>
            <a:ext cx="803700" cy="617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74D5E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 descr="D:\工作進行中\20170911直播母版16比9\202171101直播ppt元素\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025" y="-54375"/>
            <a:ext cx="9218026" cy="52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96"/>
          <p:cNvSpPr/>
          <p:nvPr/>
        </p:nvSpPr>
        <p:spPr>
          <a:xfrm>
            <a:off x="428568" y="571486"/>
            <a:ext cx="8143921" cy="4735725"/>
          </a:xfrm>
          <a:prstGeom prst="rect">
            <a:avLst/>
          </a:prstGeom>
          <a:gradFill>
            <a:gsLst>
              <a:gs pos="0">
                <a:schemeClr val="bg1"/>
              </a:gs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116"/>
          <p:cNvSpPr/>
          <p:nvPr/>
        </p:nvSpPr>
        <p:spPr>
          <a:xfrm>
            <a:off x="714320" y="1500507"/>
            <a:ext cx="2286016" cy="150019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97"/>
          <p:cNvSpPr/>
          <p:nvPr/>
        </p:nvSpPr>
        <p:spPr>
          <a:xfrm rot="10800000" flipH="1">
            <a:off x="428568" y="397716"/>
            <a:ext cx="8143960" cy="173787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117"/>
          <p:cNvSpPr/>
          <p:nvPr/>
        </p:nvSpPr>
        <p:spPr>
          <a:xfrm>
            <a:off x="893966" y="1632313"/>
            <a:ext cx="1957765" cy="582574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16"/>
          <p:cNvSpPr/>
          <p:nvPr/>
        </p:nvSpPr>
        <p:spPr>
          <a:xfrm>
            <a:off x="714320" y="3142625"/>
            <a:ext cx="2286016" cy="150019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17"/>
          <p:cNvSpPr/>
          <p:nvPr/>
        </p:nvSpPr>
        <p:spPr>
          <a:xfrm>
            <a:off x="880610" y="3274431"/>
            <a:ext cx="1957765" cy="582574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116"/>
          <p:cNvSpPr/>
          <p:nvPr/>
        </p:nvSpPr>
        <p:spPr>
          <a:xfrm>
            <a:off x="3327612" y="3142625"/>
            <a:ext cx="2286016" cy="150019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117"/>
          <p:cNvSpPr/>
          <p:nvPr/>
        </p:nvSpPr>
        <p:spPr>
          <a:xfrm>
            <a:off x="3493902" y="3274431"/>
            <a:ext cx="1957765" cy="582574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116"/>
          <p:cNvSpPr/>
          <p:nvPr/>
        </p:nvSpPr>
        <p:spPr>
          <a:xfrm>
            <a:off x="6000732" y="3142625"/>
            <a:ext cx="2286016" cy="150019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17"/>
          <p:cNvSpPr/>
          <p:nvPr/>
        </p:nvSpPr>
        <p:spPr>
          <a:xfrm>
            <a:off x="6167022" y="3274431"/>
            <a:ext cx="1957765" cy="582574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116"/>
          <p:cNvSpPr/>
          <p:nvPr/>
        </p:nvSpPr>
        <p:spPr>
          <a:xfrm>
            <a:off x="3327612" y="1500507"/>
            <a:ext cx="2286016" cy="150019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117"/>
          <p:cNvSpPr/>
          <p:nvPr/>
        </p:nvSpPr>
        <p:spPr>
          <a:xfrm>
            <a:off x="3493902" y="1632313"/>
            <a:ext cx="1957765" cy="582574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116"/>
          <p:cNvSpPr/>
          <p:nvPr/>
        </p:nvSpPr>
        <p:spPr>
          <a:xfrm>
            <a:off x="6000732" y="1500507"/>
            <a:ext cx="2286016" cy="1500198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117"/>
          <p:cNvSpPr/>
          <p:nvPr/>
        </p:nvSpPr>
        <p:spPr>
          <a:xfrm>
            <a:off x="6167022" y="1632313"/>
            <a:ext cx="1957765" cy="582574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00"/>
          <p:cNvSpPr txBox="1">
            <a:spLocks noGrp="1"/>
          </p:cNvSpPr>
          <p:nvPr>
            <p:ph type="title"/>
          </p:nvPr>
        </p:nvSpPr>
        <p:spPr>
          <a:xfrm>
            <a:off x="1071510" y="714381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QTS 4.3.4</a:t>
            </a:r>
            <a:r>
              <a:rPr lang="zh-TW" sz="3600" i="0" u="none" strike="noStrike" cap="none" dirty="0">
                <a:solidFill>
                  <a:srgbClr val="002060"/>
                </a:solidFill>
              </a:rPr>
              <a:t> </a:t>
            </a:r>
            <a:r>
              <a:rPr lang="zh-TW" sz="3200" i="0" u="none" strike="noStrike" cap="none" dirty="0">
                <a:solidFill>
                  <a:srgbClr val="002060"/>
                </a:solidFill>
              </a:rPr>
              <a:t>全新功能概觀</a:t>
            </a:r>
          </a:p>
        </p:txBody>
      </p:sp>
      <p:sp>
        <p:nvSpPr>
          <p:cNvPr id="25" name="矩形 24"/>
          <p:cNvSpPr/>
          <p:nvPr/>
        </p:nvSpPr>
        <p:spPr>
          <a:xfrm>
            <a:off x="857195" y="1639686"/>
            <a:ext cx="2015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</a:t>
            </a:r>
            <a:endParaRPr lang="en-US" altLang="zh-TW" sz="18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儲存架構</a:t>
            </a:r>
            <a:endParaRPr lang="zh-TW" altLang="en-US" sz="1800" b="1" dirty="0"/>
          </a:p>
        </p:txBody>
      </p:sp>
      <p:sp>
        <p:nvSpPr>
          <p:cNvPr id="26" name="矩形 25"/>
          <p:cNvSpPr/>
          <p:nvPr/>
        </p:nvSpPr>
        <p:spPr>
          <a:xfrm>
            <a:off x="857196" y="2286016"/>
            <a:ext cx="203599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效能與穩定性決定一切 </a:t>
            </a:r>
            <a:r>
              <a:rPr lang="en-US" altLang="zh-TW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lang="zh-TW" altLang="en-US" sz="1300" b="1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71868" y="1643056"/>
            <a:ext cx="1871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Hybrid </a:t>
            </a:r>
          </a:p>
          <a:p>
            <a:pPr algn="ctr"/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Backup</a:t>
            </a:r>
            <a:r>
              <a:rPr lang="zh-TW" altLang="en-US" sz="18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800" b="1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Sync</a:t>
            </a:r>
            <a:endParaRPr lang="zh-TW" altLang="en-US" sz="1800" b="1" dirty="0">
              <a:latin typeface="+mj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500402" y="2286017"/>
            <a:ext cx="2000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單一入口實現資料的備份及備援</a:t>
            </a:r>
            <a:endParaRPr lang="zh-TW" altLang="en-US" sz="1300" b="1" dirty="0">
              <a:solidFill>
                <a:schemeClr val="bg1"/>
              </a:solidFill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3500401" y="3282741"/>
            <a:ext cx="2071703" cy="1138793"/>
            <a:chOff x="357156" y="2496904"/>
            <a:chExt cx="2071703" cy="1138793"/>
          </a:xfrm>
        </p:grpSpPr>
        <p:sp>
          <p:nvSpPr>
            <p:cNvPr id="30" name="矩形 29"/>
            <p:cNvSpPr/>
            <p:nvPr/>
          </p:nvSpPr>
          <p:spPr>
            <a:xfrm>
              <a:off x="357156" y="2496904"/>
              <a:ext cx="20717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b="1" dirty="0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File </a:t>
              </a:r>
            </a:p>
            <a:p>
              <a:pPr algn="ctr"/>
              <a:r>
                <a:rPr lang="en-US" altLang="zh-TW" sz="1800" b="1" dirty="0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Station</a:t>
              </a:r>
              <a:endParaRPr lang="zh-TW" altLang="en-US" sz="1800" b="1" dirty="0">
                <a:latin typeface="+mj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57157" y="3143254"/>
              <a:ext cx="200026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集中所有的檔案管理，所有文件操作一次到位</a:t>
              </a:r>
              <a:endParaRPr lang="zh-TW" alt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6091250" y="1619921"/>
            <a:ext cx="2015801" cy="1135385"/>
            <a:chOff x="6025688" y="1477026"/>
            <a:chExt cx="2015801" cy="1135385"/>
          </a:xfrm>
        </p:grpSpPr>
        <p:sp>
          <p:nvSpPr>
            <p:cNvPr id="33" name="矩形 32"/>
            <p:cNvSpPr/>
            <p:nvPr/>
          </p:nvSpPr>
          <p:spPr>
            <a:xfrm>
              <a:off x="6025688" y="1477026"/>
              <a:ext cx="20158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b="1" dirty="0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VLC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</a:p>
            <a:p>
              <a:pPr algn="ctr"/>
              <a:r>
                <a:rPr lang="zh-TW" altLang="en-US" sz="1800" b="1" dirty="0" smtClean="0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播放器整合</a:t>
              </a:r>
              <a:endParaRPr lang="zh-TW" altLang="en-US" sz="1800" b="1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6143636" y="2119968"/>
              <a:ext cx="185738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廣泛支援各種媒體串流播放</a:t>
              </a:r>
              <a:endParaRPr lang="zh-TW" alt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6091251" y="3416883"/>
            <a:ext cx="2143139" cy="1204705"/>
            <a:chOff x="6000760" y="3273988"/>
            <a:chExt cx="2214578" cy="1204705"/>
          </a:xfrm>
        </p:grpSpPr>
        <p:sp>
          <p:nvSpPr>
            <p:cNvPr id="36" name="矩形 35"/>
            <p:cNvSpPr/>
            <p:nvPr/>
          </p:nvSpPr>
          <p:spPr>
            <a:xfrm>
              <a:off x="6000760" y="3273988"/>
              <a:ext cx="22145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800" b="1" dirty="0" err="1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Qboost</a:t>
              </a:r>
              <a:r>
                <a:rPr lang="en-US" altLang="zh-TW" sz="1800" b="1" dirty="0" smtClean="0">
                  <a:solidFill>
                    <a:srgbClr val="002060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zh-TW" altLang="en-US" sz="1800" b="1" dirty="0">
                <a:latin typeface="+mj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6074578" y="3786196"/>
              <a:ext cx="2066942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讓入門級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ARM 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架構 </a:t>
              </a:r>
              <a:r>
                <a:rPr lang="en-US" altLang="zh-TW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NAS </a:t>
              </a:r>
              <a:r>
                <a:rPr lang="zh-TW" altLang="en-US" sz="13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也可充分發揮的效能優化與加速工具</a:t>
              </a:r>
              <a:endParaRPr lang="zh-TW" alt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822784" y="3261865"/>
            <a:ext cx="2015801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儲存與</a:t>
            </a:r>
            <a:endParaRPr lang="en-US" altLang="zh-TW" sz="1800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快照總管</a:t>
            </a:r>
            <a:endParaRPr lang="zh-TW" altLang="en-US" sz="1800" b="1" dirty="0"/>
          </a:p>
        </p:txBody>
      </p:sp>
      <p:sp>
        <p:nvSpPr>
          <p:cNvPr id="39" name="矩形 38"/>
          <p:cNvSpPr/>
          <p:nvPr/>
        </p:nvSpPr>
        <p:spPr>
          <a:xfrm>
            <a:off x="857196" y="3904807"/>
            <a:ext cx="203599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入門級 </a:t>
            </a:r>
            <a:r>
              <a:rPr lang="en-US" altLang="zh-TW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ARM </a:t>
            </a:r>
            <a:r>
              <a:rPr lang="zh-TW" altLang="en-US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架構 </a:t>
            </a:r>
            <a:r>
              <a:rPr lang="en-US" altLang="zh-TW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3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也提供進階的儲存管理與快照功能</a:t>
            </a:r>
            <a:endParaRPr lang="zh-TW" altLang="en-US" sz="1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192483" y="1219200"/>
            <a:ext cx="8565000" cy="25458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5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7686" y="2714626"/>
            <a:ext cx="3429024" cy="227720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2714612" y="2571750"/>
            <a:ext cx="3733500" cy="507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105975" marR="0" lvl="0" indent="-105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100000"/>
              <a:buFont typeface="Noto Sans Symbols"/>
              <a:buChar char="✓"/>
            </a:pPr>
            <a:r>
              <a:rPr lang="zh-TW" sz="15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僅備份新建立過的快照</a:t>
            </a:r>
          </a:p>
          <a:p>
            <a:pPr marL="105975" marR="0" lvl="0" indent="-105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100000"/>
              <a:buFont typeface="Noto Sans Symbols"/>
              <a:buChar char="✓"/>
            </a:pPr>
            <a:r>
              <a:rPr lang="zh-TW" sz="1500" b="1" i="0" u="none" strike="noStrike" cap="none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設定多組快照備份排程</a:t>
            </a: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20" y="3500444"/>
            <a:ext cx="3832144" cy="44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721" y="4152299"/>
            <a:ext cx="3857651" cy="45179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156125" y="206375"/>
            <a:ext cx="870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更具彈性的快照備份計畫</a:t>
            </a:r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590800" cy="1000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57149" lvl="0" indent="-288899" rtl="0">
              <a:spcBef>
                <a:spcPts val="0"/>
              </a:spcBef>
              <a:buClr>
                <a:srgbClr val="262626"/>
              </a:buClr>
              <a:buSzPct val="25000"/>
              <a:buFont typeface="Arial"/>
              <a:buNone/>
            </a:pPr>
            <a:r>
              <a:rPr lang="zh-TW" sz="2000" b="1" dirty="0"/>
              <a:t>快照不是備份，但是您可以善用快照來快速地將資料備份到遠端</a:t>
            </a:r>
          </a:p>
          <a:p>
            <a:pPr marL="457200" lvl="0" indent="-330200" rtl="0">
              <a:spcBef>
                <a:spcPts val="150"/>
              </a:spcBef>
              <a:buSzPct val="100000"/>
            </a:pPr>
            <a:r>
              <a:rPr lang="zh-TW" sz="1800" dirty="0"/>
              <a:t>重新定義快照備份任務，選擇不同的備份計畫來備份快照</a:t>
            </a:r>
          </a:p>
          <a:p>
            <a:pPr marL="457200" lvl="0" indent="-330200" rtl="0">
              <a:spcBef>
                <a:spcPts val="150"/>
              </a:spcBef>
              <a:buSzPct val="100000"/>
            </a:pPr>
            <a:r>
              <a:rPr lang="zh-TW" sz="1800" dirty="0"/>
              <a:t>只有修改過的資料會被傳輸，大幅節省頻寬並加快備份速度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hape 441" descr="Windows-Previous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928794" y="2357436"/>
            <a:ext cx="5517713" cy="266703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156125" y="206375"/>
            <a:ext cx="8702400" cy="793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Windows用戶端可以自主檔案還原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267625" y="1143000"/>
            <a:ext cx="8376341" cy="34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•"/>
            </a:pPr>
            <a:r>
              <a:rPr lang="zh-TW" sz="2000" b="1" i="0" u="none" strike="noStrike" cap="none" dirty="0"/>
              <a:t>Windows電腦的使用者可透過 Windows Previous Version 直接還原共用資料夾內的檔案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icrosoft JhengHei"/>
              <a:buChar char="•"/>
            </a:pPr>
            <a:r>
              <a:rPr lang="zh-TW" sz="2000" b="1" i="0" u="none" strike="noStrike" cap="none" dirty="0"/>
              <a:t>使用者透過 SMB/CIFS/AFP/NFS 協定，可看到快照目錄，檢視並還原快照檔案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>
            <a:spLocks noGrp="1"/>
          </p:cNvSpPr>
          <p:nvPr>
            <p:ph type="title"/>
          </p:nvPr>
        </p:nvSpPr>
        <p:spPr>
          <a:xfrm>
            <a:off x="156125" y="206375"/>
            <a:ext cx="8702400" cy="793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Snapshot Agents</a:t>
            </a:r>
          </a:p>
        </p:txBody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285720" y="1142990"/>
            <a:ext cx="2643206" cy="27860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127000">
              <a:spcBef>
                <a:spcPts val="0"/>
              </a:spcBef>
              <a:buClr>
                <a:srgbClr val="434343"/>
              </a:buClr>
              <a:buSzPct val="111111"/>
              <a:buNone/>
            </a:pPr>
            <a:r>
              <a:rPr lang="zh-TW" sz="1800" b="1" i="0" u="none" strike="noStrike" cap="none" dirty="0"/>
              <a:t>Snapshot Agent 可協助 NAS 和 </a:t>
            </a:r>
            <a:r>
              <a:rPr lang="zh-TW" sz="1800" b="1" i="0" u="none" strike="noStrike" cap="none" dirty="0" smtClean="0"/>
              <a:t>Microsoft</a:t>
            </a:r>
            <a:r>
              <a:rPr lang="en-US" altLang="zh-TW" sz="1800" b="1" baseline="30000" dirty="0" smtClean="0"/>
              <a:t>®</a:t>
            </a:r>
            <a:r>
              <a:rPr lang="zh-TW" sz="1800" b="1" i="0" u="none" strike="noStrike" cap="none" dirty="0" smtClean="0"/>
              <a:t> </a:t>
            </a:r>
            <a:r>
              <a:rPr lang="zh-TW" sz="1800" b="1" i="0" u="none" strike="noStrike" cap="none" dirty="0"/>
              <a:t>VSS、VMware</a:t>
            </a:r>
            <a:r>
              <a:rPr lang="zh-TW" sz="1800" b="1" i="0" u="none" strike="noStrike" cap="none" baseline="30000" dirty="0"/>
              <a:t>®</a:t>
            </a:r>
            <a:r>
              <a:rPr lang="zh-TW" sz="1800" b="1" i="0" u="none" strike="noStrike" cap="none" dirty="0"/>
              <a:t> vSphere™ Client 溝通，建立一致性的快照</a:t>
            </a:r>
            <a:r>
              <a:rPr lang="zh-TW" sz="2000" i="0" u="none" strike="noStrike" cap="none" dirty="0"/>
              <a:t>。</a:t>
            </a:r>
          </a:p>
        </p:txBody>
      </p:sp>
      <p:pic>
        <p:nvPicPr>
          <p:cNvPr id="2050" name="Picture 2" descr="D:\工作進行中\20170911直播母版16比9\各場PPT元素\202171101直播ppt元素\P2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571618"/>
            <a:ext cx="1889125" cy="1112837"/>
          </a:xfrm>
          <a:prstGeom prst="rect">
            <a:avLst/>
          </a:prstGeom>
          <a:noFill/>
        </p:spPr>
      </p:pic>
      <p:pic>
        <p:nvPicPr>
          <p:cNvPr id="2052" name="Picture 4" descr="D:\工作進行中\20170911直播母版16比9\各場PPT元素\202171101直播ppt元素\P22-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214428"/>
            <a:ext cx="626080" cy="615600"/>
          </a:xfrm>
          <a:prstGeom prst="rect">
            <a:avLst/>
          </a:prstGeom>
          <a:noFill/>
        </p:spPr>
      </p:pic>
      <p:pic>
        <p:nvPicPr>
          <p:cNvPr id="2053" name="Picture 5" descr="D:\工作進行中\20170911直播母版16比9\各場PPT元素\202171101直播ppt元素\P22-0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7379" y="2143122"/>
            <a:ext cx="662218" cy="633172"/>
          </a:xfrm>
          <a:prstGeom prst="rect">
            <a:avLst/>
          </a:prstGeom>
          <a:noFill/>
        </p:spPr>
      </p:pic>
      <p:pic>
        <p:nvPicPr>
          <p:cNvPr id="2054" name="Picture 6" descr="D:\工作進行中\20170911直播母版16比9\各場PPT元素\202171101直播ppt元素\P22-05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949887" y="1785932"/>
            <a:ext cx="513872" cy="416856"/>
          </a:xfrm>
          <a:prstGeom prst="rect">
            <a:avLst/>
          </a:prstGeom>
          <a:noFill/>
        </p:spPr>
      </p:pic>
      <p:pic>
        <p:nvPicPr>
          <p:cNvPr id="12" name="Picture 4" descr="D:\工作進行中\20170911直播母版16比9\各場PPT元素\202171101直播ppt元素\P22-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202" y="3714758"/>
            <a:ext cx="626080" cy="615600"/>
          </a:xfrm>
          <a:prstGeom prst="rect">
            <a:avLst/>
          </a:prstGeom>
          <a:noFill/>
        </p:spPr>
      </p:pic>
      <p:pic>
        <p:nvPicPr>
          <p:cNvPr id="13" name="Picture 5" descr="D:\工作進行中\20170911直播母版16比9\各場PPT元素\202171101直播ppt元素\P22-0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286262"/>
            <a:ext cx="662218" cy="633172"/>
          </a:xfrm>
          <a:prstGeom prst="rect">
            <a:avLst/>
          </a:prstGeom>
          <a:noFill/>
        </p:spPr>
      </p:pic>
      <p:pic>
        <p:nvPicPr>
          <p:cNvPr id="14" name="Picture 5" descr="D:\工作進行中\20170911直播母版16比9\各場PPT元素\202171101直播ppt元素\P22-04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95958" y="1977534"/>
            <a:ext cx="719314" cy="594216"/>
          </a:xfrm>
          <a:prstGeom prst="rect">
            <a:avLst/>
          </a:prstGeom>
          <a:noFill/>
        </p:spPr>
      </p:pic>
      <p:pic>
        <p:nvPicPr>
          <p:cNvPr id="15" name="Picture 2" descr="D:\工作進行中\20170911直播母版16比9\各場PPT元素\202171101直播ppt元素\P22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602053"/>
            <a:ext cx="1889125" cy="1112837"/>
          </a:xfrm>
          <a:prstGeom prst="rect">
            <a:avLst/>
          </a:prstGeom>
          <a:noFill/>
        </p:spPr>
      </p:pic>
      <p:cxnSp>
        <p:nvCxnSpPr>
          <p:cNvPr id="29" name="肘形接點 28"/>
          <p:cNvCxnSpPr/>
          <p:nvPr/>
        </p:nvCxnSpPr>
        <p:spPr>
          <a:xfrm>
            <a:off x="3929058" y="2214560"/>
            <a:ext cx="1928826" cy="214314"/>
          </a:xfrm>
          <a:prstGeom prst="bentConnector3">
            <a:avLst>
              <a:gd name="adj1" fmla="val 177"/>
            </a:avLst>
          </a:prstGeom>
          <a:ln w="190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/>
          <p:nvPr/>
        </p:nvCxnSpPr>
        <p:spPr>
          <a:xfrm>
            <a:off x="4429124" y="3857634"/>
            <a:ext cx="1428760" cy="1588"/>
          </a:xfrm>
          <a:prstGeom prst="straightConnector1">
            <a:avLst/>
          </a:prstGeom>
          <a:ln w="19050">
            <a:solidFill>
              <a:schemeClr val="tx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" descr="D:\工作進行中\20170911直播母版16比9\各場PPT元素\202171101直播ppt元素\P22-0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3357568"/>
            <a:ext cx="697310" cy="699328"/>
          </a:xfrm>
          <a:prstGeom prst="rect">
            <a:avLst/>
          </a:prstGeom>
          <a:noFill/>
        </p:spPr>
      </p:pic>
      <p:pic>
        <p:nvPicPr>
          <p:cNvPr id="2055" name="Picture 7" descr="\\Marketing\Marketing\MarketingMaterials\DM\NAS\Software_Section_brochure\QNAP product icon_20170816-assets\backup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19640" y="3214692"/>
            <a:ext cx="412860" cy="412860"/>
          </a:xfrm>
          <a:prstGeom prst="rect">
            <a:avLst/>
          </a:prstGeom>
          <a:noFill/>
        </p:spPr>
      </p:pic>
      <p:grpSp>
        <p:nvGrpSpPr>
          <p:cNvPr id="40" name="群組 39"/>
          <p:cNvGrpSpPr/>
          <p:nvPr/>
        </p:nvGrpSpPr>
        <p:grpSpPr>
          <a:xfrm>
            <a:off x="6357950" y="1285866"/>
            <a:ext cx="1714512" cy="302270"/>
            <a:chOff x="6715140" y="1142990"/>
            <a:chExt cx="1714512" cy="302270"/>
          </a:xfrm>
        </p:grpSpPr>
        <p:sp>
          <p:nvSpPr>
            <p:cNvPr id="18" name="文字方塊 17"/>
            <p:cNvSpPr txBox="1"/>
            <p:nvPr/>
          </p:nvSpPr>
          <p:spPr>
            <a:xfrm>
              <a:off x="6715140" y="1214428"/>
              <a:ext cx="231198" cy="2308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sz="9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8" name="Shape 449"/>
            <p:cNvSpPr txBox="1">
              <a:spLocks/>
            </p:cNvSpPr>
            <p:nvPr/>
          </p:nvSpPr>
          <p:spPr>
            <a:xfrm>
              <a:off x="6929454" y="1142990"/>
              <a:ext cx="1500198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NAS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準備擷取快照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3643306" y="1142990"/>
            <a:ext cx="2246349" cy="357190"/>
            <a:chOff x="3968725" y="1142990"/>
            <a:chExt cx="2246349" cy="357190"/>
          </a:xfrm>
        </p:grpSpPr>
        <p:sp>
          <p:nvSpPr>
            <p:cNvPr id="21" name="文字方塊 20"/>
            <p:cNvSpPr txBox="1"/>
            <p:nvPr/>
          </p:nvSpPr>
          <p:spPr>
            <a:xfrm>
              <a:off x="3968725" y="1214428"/>
              <a:ext cx="231198" cy="2304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39" name="Shape 449"/>
            <p:cNvSpPr txBox="1">
              <a:spLocks/>
            </p:cNvSpPr>
            <p:nvPr/>
          </p:nvSpPr>
          <p:spPr>
            <a:xfrm>
              <a:off x="4144752" y="1142990"/>
              <a:ext cx="2070322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Snapshot Agent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通知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Windows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啟用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VSS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並將資料存回 </a:t>
              </a:r>
              <a:r>
                <a:rPr lang="en-US" altLang="zh-TW" sz="9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LUN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或是通知 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VMware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擷取快照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3714744" y="2500312"/>
            <a:ext cx="1857388" cy="357190"/>
            <a:chOff x="3929058" y="2500312"/>
            <a:chExt cx="1857388" cy="357190"/>
          </a:xfrm>
        </p:grpSpPr>
        <p:sp>
          <p:nvSpPr>
            <p:cNvPr id="20" name="文字方塊 19"/>
            <p:cNvSpPr txBox="1"/>
            <p:nvPr/>
          </p:nvSpPr>
          <p:spPr>
            <a:xfrm>
              <a:off x="3929058" y="2626971"/>
              <a:ext cx="231198" cy="2304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endParaRPr kumimoji="1"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1" name="Shape 449"/>
            <p:cNvSpPr txBox="1">
              <a:spLocks/>
            </p:cNvSpPr>
            <p:nvPr/>
          </p:nvSpPr>
          <p:spPr>
            <a:xfrm>
              <a:off x="4146300" y="2500312"/>
              <a:ext cx="1640146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Snapshot Agent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回應 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NAS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資料已被處理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5857884" y="2571750"/>
            <a:ext cx="1871932" cy="357190"/>
            <a:chOff x="6286512" y="2516529"/>
            <a:chExt cx="1871932" cy="357190"/>
          </a:xfrm>
        </p:grpSpPr>
        <p:sp>
          <p:nvSpPr>
            <p:cNvPr id="19" name="文字方塊 18"/>
            <p:cNvSpPr txBox="1"/>
            <p:nvPr/>
          </p:nvSpPr>
          <p:spPr>
            <a:xfrm>
              <a:off x="6286512" y="2571750"/>
              <a:ext cx="231198" cy="2304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endParaRPr kumimoji="1"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2" name="Shape 449"/>
            <p:cNvSpPr txBox="1">
              <a:spLocks/>
            </p:cNvSpPr>
            <p:nvPr/>
          </p:nvSpPr>
          <p:spPr>
            <a:xfrm>
              <a:off x="6429388" y="2516529"/>
              <a:ext cx="1729056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NAS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開始擷取快照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3786182" y="3071816"/>
            <a:ext cx="2357454" cy="328828"/>
            <a:chOff x="6715140" y="1116432"/>
            <a:chExt cx="2357454" cy="328828"/>
          </a:xfrm>
        </p:grpSpPr>
        <p:sp>
          <p:nvSpPr>
            <p:cNvPr id="47" name="文字方塊 46"/>
            <p:cNvSpPr txBox="1"/>
            <p:nvPr/>
          </p:nvSpPr>
          <p:spPr>
            <a:xfrm>
              <a:off x="6715140" y="1214428"/>
              <a:ext cx="231198" cy="23083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9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sz="9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8" name="Shape 449"/>
            <p:cNvSpPr txBox="1">
              <a:spLocks/>
            </p:cNvSpPr>
            <p:nvPr/>
          </p:nvSpPr>
          <p:spPr>
            <a:xfrm>
              <a:off x="6929454" y="1116432"/>
              <a:ext cx="2143140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備份軟體發出需要備份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LUN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資料需求到 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Windows 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9" name="群組 48"/>
          <p:cNvGrpSpPr/>
          <p:nvPr/>
        </p:nvGrpSpPr>
        <p:grpSpPr>
          <a:xfrm>
            <a:off x="3753031" y="4000510"/>
            <a:ext cx="1714512" cy="357190"/>
            <a:chOff x="3506946" y="1116432"/>
            <a:chExt cx="1714512" cy="357190"/>
          </a:xfrm>
        </p:grpSpPr>
        <p:sp>
          <p:nvSpPr>
            <p:cNvPr id="50" name="文字方塊 49"/>
            <p:cNvSpPr txBox="1"/>
            <p:nvPr/>
          </p:nvSpPr>
          <p:spPr>
            <a:xfrm>
              <a:off x="3506946" y="1214428"/>
              <a:ext cx="231198" cy="2304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1" name="Shape 449"/>
            <p:cNvSpPr txBox="1">
              <a:spLocks/>
            </p:cNvSpPr>
            <p:nvPr/>
          </p:nvSpPr>
          <p:spPr>
            <a:xfrm>
              <a:off x="3682973" y="1116432"/>
              <a:ext cx="1538485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Windows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啟用 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VSS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並將資料存回</a:t>
              </a:r>
              <a:r>
                <a:rPr lang="en-US" altLang="zh-TW" sz="9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iSCSI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LUN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4429124" y="3500444"/>
            <a:ext cx="2714644" cy="357190"/>
            <a:chOff x="3929058" y="2571750"/>
            <a:chExt cx="2714644" cy="357190"/>
          </a:xfrm>
        </p:grpSpPr>
        <p:sp>
          <p:nvSpPr>
            <p:cNvPr id="53" name="文字方塊 52"/>
            <p:cNvSpPr txBox="1"/>
            <p:nvPr/>
          </p:nvSpPr>
          <p:spPr>
            <a:xfrm>
              <a:off x="3929058" y="2626971"/>
              <a:ext cx="231198" cy="2304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endParaRPr kumimoji="1"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4" name="Shape 449"/>
            <p:cNvSpPr txBox="1">
              <a:spLocks/>
            </p:cNvSpPr>
            <p:nvPr/>
          </p:nvSpPr>
          <p:spPr>
            <a:xfrm>
              <a:off x="4146300" y="2571750"/>
              <a:ext cx="2497402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NAS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也收到 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Snapshot Agent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通知擷取快照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3643306" y="4500576"/>
            <a:ext cx="2500330" cy="285752"/>
            <a:chOff x="6557720" y="2500312"/>
            <a:chExt cx="2500330" cy="285752"/>
          </a:xfrm>
        </p:grpSpPr>
        <p:sp>
          <p:nvSpPr>
            <p:cNvPr id="56" name="文字方塊 55"/>
            <p:cNvSpPr txBox="1"/>
            <p:nvPr/>
          </p:nvSpPr>
          <p:spPr>
            <a:xfrm>
              <a:off x="6557720" y="2555533"/>
              <a:ext cx="231198" cy="23040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endParaRPr kumimoji="1" lang="zh-TW" altLang="en-US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57" name="Shape 449"/>
            <p:cNvSpPr txBox="1">
              <a:spLocks/>
            </p:cNvSpPr>
            <p:nvPr/>
          </p:nvSpPr>
          <p:spPr>
            <a:xfrm>
              <a:off x="6789506" y="2500312"/>
              <a:ext cx="2268544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indent="-127000">
                <a:buClr>
                  <a:srgbClr val="434343"/>
                </a:buClr>
                <a:buSzPct val="111111"/>
              </a:pP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備份軟體使用 </a:t>
              </a:r>
              <a:r>
                <a:rPr lang="en-US" altLang="zh-TW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NAS </a:t>
              </a:r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中的快照進行備份</a:t>
              </a:r>
              <a:endParaRPr kumimoji="0" lang="zh-TW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cxnSp>
        <p:nvCxnSpPr>
          <p:cNvPr id="59" name="直線單箭頭接點 58"/>
          <p:cNvCxnSpPr/>
          <p:nvPr/>
        </p:nvCxnSpPr>
        <p:spPr>
          <a:xfrm rot="10800000">
            <a:off x="4214810" y="2000246"/>
            <a:ext cx="1571636" cy="1588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/>
          <p:nvPr/>
        </p:nvCxnSpPr>
        <p:spPr>
          <a:xfrm rot="10800000">
            <a:off x="3643306" y="4429138"/>
            <a:ext cx="1857388" cy="2294"/>
          </a:xfrm>
          <a:prstGeom prst="straightConnector1">
            <a:avLst/>
          </a:prstGeom>
          <a:ln w="19050">
            <a:solidFill>
              <a:schemeClr val="tx2">
                <a:lumMod val="2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/>
          <p:cNvCxnSpPr/>
          <p:nvPr/>
        </p:nvCxnSpPr>
        <p:spPr>
          <a:xfrm>
            <a:off x="3571868" y="3571882"/>
            <a:ext cx="214314" cy="1588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3" name="直線單箭頭接點 72"/>
          <p:cNvCxnSpPr/>
          <p:nvPr/>
        </p:nvCxnSpPr>
        <p:spPr>
          <a:xfrm rot="5400000">
            <a:off x="3322629" y="4036229"/>
            <a:ext cx="642148" cy="794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2" name="直線單箭頭接點 81"/>
          <p:cNvCxnSpPr/>
          <p:nvPr/>
        </p:nvCxnSpPr>
        <p:spPr>
          <a:xfrm rot="10800000">
            <a:off x="3428992" y="2000246"/>
            <a:ext cx="357188" cy="1588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1" name="Picture 3" descr="D:\工作進行中\20170911直播母版16比9\各場PPT元素\202171101直播ppt元素\P22-0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06" y="1643056"/>
            <a:ext cx="598338" cy="600070"/>
          </a:xfrm>
          <a:prstGeom prst="rect">
            <a:avLst/>
          </a:prstGeom>
          <a:noFill/>
        </p:spPr>
      </p:pic>
      <p:sp>
        <p:nvSpPr>
          <p:cNvPr id="87" name="矩形 86"/>
          <p:cNvSpPr/>
          <p:nvPr/>
        </p:nvSpPr>
        <p:spPr>
          <a:xfrm>
            <a:off x="3000364" y="2643188"/>
            <a:ext cx="4924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900" dirty="0"/>
          </a:p>
        </p:txBody>
      </p:sp>
      <p:sp>
        <p:nvSpPr>
          <p:cNvPr id="88" name="矩形 87"/>
          <p:cNvSpPr/>
          <p:nvPr/>
        </p:nvSpPr>
        <p:spPr>
          <a:xfrm>
            <a:off x="3027263" y="4769810"/>
            <a:ext cx="4924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9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900" dirty="0"/>
          </a:p>
        </p:txBody>
      </p:sp>
      <p:cxnSp>
        <p:nvCxnSpPr>
          <p:cNvPr id="90" name="直線接點 89"/>
          <p:cNvCxnSpPr/>
          <p:nvPr/>
        </p:nvCxnSpPr>
        <p:spPr>
          <a:xfrm>
            <a:off x="2857488" y="2998790"/>
            <a:ext cx="550072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26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 t="1352" r="770"/>
          <a:stretch/>
        </p:blipFill>
        <p:spPr>
          <a:xfrm>
            <a:off x="-71470" y="-71456"/>
            <a:ext cx="9215470" cy="5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/>
          <p:nvPr/>
        </p:nvSpPr>
        <p:spPr>
          <a:xfrm>
            <a:off x="0" y="3208775"/>
            <a:ext cx="6772500" cy="1406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294750" y="3249600"/>
            <a:ext cx="6337200" cy="136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2000" b="1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您的挑戰，我們解決: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3600" b="1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昂貴的SSD，發揮效益最重要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字版面配置區 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自動將冷熱資料在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層間移動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不因記憶體量限制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加速容量</a:t>
            </a: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自動分層兼具高效能與大容量</a:t>
            </a:r>
          </a:p>
        </p:txBody>
      </p:sp>
      <p:grpSp>
        <p:nvGrpSpPr>
          <p:cNvPr id="16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17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18" name="Shape 149" descr="1_Qtier-01-01.png"/>
            <p:cNvPicPr preferRelativeResize="0"/>
            <p:nvPr/>
          </p:nvPicPr>
          <p:blipFill rotWithShape="1">
            <a:blip r:embed="rId3">
              <a:alphaModFix/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熱資料</a:t>
              </a:r>
            </a:p>
          </p:txBody>
        </p:sp>
        <p:sp>
          <p:nvSpPr>
            <p:cNvPr id="20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暖資料</a:t>
              </a:r>
            </a:p>
          </p:txBody>
        </p:sp>
        <p:sp>
          <p:nvSpPr>
            <p:cNvPr id="21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冷資料</a:t>
              </a:r>
            </a:p>
          </p:txBody>
        </p:sp>
        <p:sp>
          <p:nvSpPr>
            <p:cNvPr id="22" name="Shape 153"/>
            <p:cNvSpPr txBox="1"/>
            <p:nvPr/>
          </p:nvSpPr>
          <p:spPr>
            <a:xfrm>
              <a:off x="2172950" y="4193975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資料存取行為改變</a:t>
              </a:r>
            </a:p>
          </p:txBody>
        </p:sp>
        <p:sp>
          <p:nvSpPr>
            <p:cNvPr id="23" name="Shape 154"/>
            <p:cNvSpPr txBox="1"/>
            <p:nvPr/>
          </p:nvSpPr>
          <p:spPr>
            <a:xfrm>
              <a:off x="3914249" y="3117774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</a:t>
              </a:r>
              <a:r>
                <a:rPr 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前</a:t>
              </a:r>
              <a:endPara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頻繁存取資料效能未優化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開始分層</a:t>
              </a:r>
            </a:p>
          </p:txBody>
        </p:sp>
        <p:sp>
          <p:nvSpPr>
            <p:cNvPr id="25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分層</a:t>
              </a:r>
              <a:r>
                <a:rPr 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後</a:t>
              </a:r>
              <a:endPara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9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頻繁存取資料效能已優化</a:t>
              </a:r>
              <a:endParaRPr lang="zh-TW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6" name="Shape 157"/>
            <p:cNvSpPr txBox="1"/>
            <p:nvPr/>
          </p:nvSpPr>
          <p:spPr>
            <a:xfrm>
              <a:off x="3702700" y="46713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引擎</a:t>
              </a:r>
              <a:endPara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Qtier 2.0</a:t>
            </a:r>
            <a:r>
              <a:rPr lang="zh-TW" baseline="30000" dirty="0">
                <a:latin typeface="+mj-lt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就是取代 </a:t>
            </a: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快取</a:t>
            </a:r>
          </a:p>
        </p:txBody>
      </p:sp>
      <p:sp>
        <p:nvSpPr>
          <p:cNvPr id="41" name="圓角矩形 40"/>
          <p:cNvSpPr/>
          <p:nvPr/>
        </p:nvSpPr>
        <p:spPr>
          <a:xfrm>
            <a:off x="230540" y="1517281"/>
            <a:ext cx="3798976" cy="1216903"/>
          </a:xfrm>
          <a:prstGeom prst="roundRect">
            <a:avLst>
              <a:gd name="adj" fmla="val 14518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2" name="Shape 164"/>
          <p:cNvSpPr/>
          <p:nvPr/>
        </p:nvSpPr>
        <p:spPr>
          <a:xfrm>
            <a:off x="4391540" y="2398442"/>
            <a:ext cx="485400" cy="3237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65"/>
          <p:cNvSpPr/>
          <p:nvPr/>
        </p:nvSpPr>
        <p:spPr>
          <a:xfrm>
            <a:off x="6889679" y="2135223"/>
            <a:ext cx="485400" cy="1718082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166"/>
          <p:cNvSpPr/>
          <p:nvPr/>
        </p:nvSpPr>
        <p:spPr>
          <a:xfrm>
            <a:off x="6889685" y="2135223"/>
            <a:ext cx="485400" cy="263219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167"/>
          <p:cNvSpPr txBox="1"/>
          <p:nvPr/>
        </p:nvSpPr>
        <p:spPr>
          <a:xfrm>
            <a:off x="4286248" y="3853307"/>
            <a:ext cx="1557313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zh-TW" dirty="0">
                <a:solidFill>
                  <a:srgbClr val="044981"/>
                </a:solidFill>
              </a:rPr>
              <a:t>SSD</a:t>
            </a:r>
            <a:r>
              <a:rPr lang="zh-TW" b="1" dirty="0">
                <a:solidFill>
                  <a:srgbClr val="044981"/>
                </a:solidFill>
              </a:rPr>
              <a:t> </a:t>
            </a:r>
            <a:r>
              <a:rPr lang="zh-TW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快取加速</a:t>
            </a:r>
          </a:p>
        </p:txBody>
      </p:sp>
      <p:cxnSp>
        <p:nvCxnSpPr>
          <p:cNvPr id="46" name="Shape 169"/>
          <p:cNvCxnSpPr/>
          <p:nvPr/>
        </p:nvCxnSpPr>
        <p:spPr>
          <a:xfrm flipV="1">
            <a:off x="7692436" y="2119025"/>
            <a:ext cx="1800" cy="1720623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47" name="Shape 170"/>
          <p:cNvCxnSpPr/>
          <p:nvPr/>
        </p:nvCxnSpPr>
        <p:spPr>
          <a:xfrm>
            <a:off x="4350933" y="2398487"/>
            <a:ext cx="15162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8" name="Shape 171"/>
          <p:cNvSpPr/>
          <p:nvPr/>
        </p:nvSpPr>
        <p:spPr>
          <a:xfrm>
            <a:off x="4351002" y="1271950"/>
            <a:ext cx="3650488" cy="40456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172"/>
          <p:cNvSpPr/>
          <p:nvPr/>
        </p:nvSpPr>
        <p:spPr>
          <a:xfrm>
            <a:off x="5015707" y="2398448"/>
            <a:ext cx="485400" cy="1441200"/>
          </a:xfrm>
          <a:prstGeom prst="rect">
            <a:avLst/>
          </a:prstGeom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Shape 173"/>
          <p:cNvCxnSpPr/>
          <p:nvPr/>
        </p:nvCxnSpPr>
        <p:spPr>
          <a:xfrm rot="10800000">
            <a:off x="4614032" y="1795900"/>
            <a:ext cx="0" cy="56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1" name="Shape 174"/>
          <p:cNvCxnSpPr/>
          <p:nvPr/>
        </p:nvCxnSpPr>
        <p:spPr>
          <a:xfrm>
            <a:off x="4783528" y="1797692"/>
            <a:ext cx="0" cy="560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52" name="Shape 175"/>
          <p:cNvCxnSpPr/>
          <p:nvPr/>
        </p:nvCxnSpPr>
        <p:spPr>
          <a:xfrm flipH="1">
            <a:off x="4793165" y="2493139"/>
            <a:ext cx="323400" cy="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53" name="Shape 176"/>
          <p:cNvCxnSpPr/>
          <p:nvPr/>
        </p:nvCxnSpPr>
        <p:spPr>
          <a:xfrm rot="10800000">
            <a:off x="5639888" y="2425005"/>
            <a:ext cx="0" cy="1428300"/>
          </a:xfrm>
          <a:prstGeom prst="straightConnector1">
            <a:avLst/>
          </a:prstGeom>
          <a:noFill/>
          <a:ln w="19050" cap="flat" cmpd="sng">
            <a:solidFill>
              <a:srgbClr val="0C0C0C"/>
            </a:solidFill>
            <a:prstDash val="dash"/>
            <a:round/>
            <a:headEnd type="stealth" w="lg" len="lg"/>
            <a:tailEnd type="stealth" w="lg" len="lg"/>
          </a:ln>
        </p:spPr>
      </p:cxnSp>
      <p:cxnSp>
        <p:nvCxnSpPr>
          <p:cNvPr id="54" name="Shape 177"/>
          <p:cNvCxnSpPr/>
          <p:nvPr/>
        </p:nvCxnSpPr>
        <p:spPr>
          <a:xfrm>
            <a:off x="4350933" y="3854242"/>
            <a:ext cx="15573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" name="Shape 179"/>
          <p:cNvCxnSpPr/>
          <p:nvPr/>
        </p:nvCxnSpPr>
        <p:spPr>
          <a:xfrm rot="10800000">
            <a:off x="6485448" y="1757350"/>
            <a:ext cx="0" cy="10884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56" name="Shape 180"/>
          <p:cNvSpPr txBox="1"/>
          <p:nvPr/>
        </p:nvSpPr>
        <p:spPr>
          <a:xfrm>
            <a:off x="4350920" y="1352810"/>
            <a:ext cx="3650570" cy="2358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</a:t>
            </a:r>
            <a:r>
              <a:rPr 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用層</a:t>
            </a:r>
            <a:endParaRPr 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" name="Shape 181"/>
          <p:cNvSpPr txBox="1"/>
          <p:nvPr/>
        </p:nvSpPr>
        <p:spPr>
          <a:xfrm>
            <a:off x="6116396" y="3853306"/>
            <a:ext cx="1820423" cy="2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1143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zh-TW" dirty="0">
                <a:solidFill>
                  <a:srgbClr val="044981"/>
                </a:solidFill>
              </a:rPr>
              <a:t>Qtier 2.0 </a:t>
            </a:r>
            <a:r>
              <a:rPr lang="zh-TW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</a:t>
            </a:r>
          </a:p>
        </p:txBody>
      </p:sp>
      <p:cxnSp>
        <p:nvCxnSpPr>
          <p:cNvPr id="58" name="Shape 182"/>
          <p:cNvCxnSpPr/>
          <p:nvPr/>
        </p:nvCxnSpPr>
        <p:spPr>
          <a:xfrm>
            <a:off x="6279360" y="2398487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9" name="Shape 183"/>
          <p:cNvCxnSpPr/>
          <p:nvPr/>
        </p:nvCxnSpPr>
        <p:spPr>
          <a:xfrm>
            <a:off x="6279360" y="2121903"/>
            <a:ext cx="16395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0" name="Shape 184"/>
          <p:cNvCxnSpPr/>
          <p:nvPr/>
        </p:nvCxnSpPr>
        <p:spPr>
          <a:xfrm>
            <a:off x="6317590" y="3854242"/>
            <a:ext cx="1683900" cy="18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1" name="Shape 185"/>
          <p:cNvCxnSpPr/>
          <p:nvPr/>
        </p:nvCxnSpPr>
        <p:spPr>
          <a:xfrm>
            <a:off x="4836657" y="2662175"/>
            <a:ext cx="294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62" name="Shape 186"/>
          <p:cNvCxnSpPr/>
          <p:nvPr/>
        </p:nvCxnSpPr>
        <p:spPr>
          <a:xfrm rot="10800000">
            <a:off x="7027648" y="1747676"/>
            <a:ext cx="0" cy="310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3" name="Shape 187"/>
          <p:cNvCxnSpPr/>
          <p:nvPr/>
        </p:nvCxnSpPr>
        <p:spPr>
          <a:xfrm>
            <a:off x="7228198" y="1748470"/>
            <a:ext cx="0" cy="308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4" name="Shape 188"/>
          <p:cNvCxnSpPr/>
          <p:nvPr/>
        </p:nvCxnSpPr>
        <p:spPr>
          <a:xfrm>
            <a:off x="6476648" y="2831575"/>
            <a:ext cx="38520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grpSp>
        <p:nvGrpSpPr>
          <p:cNvPr id="65" name="Shape 189"/>
          <p:cNvGrpSpPr/>
          <p:nvPr/>
        </p:nvGrpSpPr>
        <p:grpSpPr>
          <a:xfrm>
            <a:off x="5223632" y="1795900"/>
            <a:ext cx="177593" cy="564000"/>
            <a:chOff x="5101975" y="1872100"/>
            <a:chExt cx="177593" cy="564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66" name="Shape 190"/>
            <p:cNvCxnSpPr/>
            <p:nvPr/>
          </p:nvCxnSpPr>
          <p:spPr>
            <a:xfrm rot="10800000">
              <a:off x="5101975" y="1872100"/>
              <a:ext cx="0" cy="5640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7" name="Shape 191"/>
            <p:cNvCxnSpPr/>
            <p:nvPr/>
          </p:nvCxnSpPr>
          <p:spPr>
            <a:xfrm>
              <a:off x="5279568" y="1873892"/>
              <a:ext cx="0" cy="560400"/>
            </a:xfrm>
            <a:prstGeom prst="straightConnector1">
              <a:avLst/>
            </a:prstGeom>
            <a:noFill/>
            <a:ln w="3810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68" name="Shape 192"/>
          <p:cNvSpPr/>
          <p:nvPr/>
        </p:nvSpPr>
        <p:spPr>
          <a:xfrm>
            <a:off x="8133752" y="19313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193"/>
          <p:cNvSpPr/>
          <p:nvPr/>
        </p:nvSpPr>
        <p:spPr>
          <a:xfrm>
            <a:off x="8133752" y="2219723"/>
            <a:ext cx="182700" cy="17970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Shape 194"/>
          <p:cNvCxnSpPr/>
          <p:nvPr/>
        </p:nvCxnSpPr>
        <p:spPr>
          <a:xfrm>
            <a:off x="8117682" y="2734184"/>
            <a:ext cx="198770" cy="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cxnSp>
        <p:nvCxnSpPr>
          <p:cNvPr id="71" name="Shape 195"/>
          <p:cNvCxnSpPr/>
          <p:nvPr/>
        </p:nvCxnSpPr>
        <p:spPr>
          <a:xfrm>
            <a:off x="8117682" y="2991562"/>
            <a:ext cx="19877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schemeClr val="bg1">
                <a:lumMod val="50000"/>
                <a:alpha val="79000"/>
              </a:schemeClr>
            </a:outerShdw>
          </a:effectLst>
        </p:spPr>
      </p:cxnSp>
      <p:sp>
        <p:nvSpPr>
          <p:cNvPr id="72" name="Shape 196"/>
          <p:cNvSpPr txBox="1"/>
          <p:nvPr/>
        </p:nvSpPr>
        <p:spPr>
          <a:xfrm>
            <a:off x="8314888" y="1898649"/>
            <a:ext cx="642900" cy="1907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</a:p>
        </p:txBody>
      </p:sp>
      <p:sp>
        <p:nvSpPr>
          <p:cNvPr id="73" name="Shape 197"/>
          <p:cNvSpPr txBox="1"/>
          <p:nvPr/>
        </p:nvSpPr>
        <p:spPr>
          <a:xfrm>
            <a:off x="8314888" y="2219723"/>
            <a:ext cx="642900" cy="17871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</a:t>
            </a:r>
          </a:p>
        </p:txBody>
      </p:sp>
      <p:sp>
        <p:nvSpPr>
          <p:cNvPr id="74" name="Shape 198"/>
          <p:cNvSpPr txBox="1"/>
          <p:nvPr/>
        </p:nvSpPr>
        <p:spPr>
          <a:xfrm>
            <a:off x="8305810" y="2533742"/>
            <a:ext cx="1202400" cy="3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連續讀寫</a:t>
            </a:r>
            <a:endParaRPr lang="zh-TW" sz="11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" name="Shape 199"/>
          <p:cNvSpPr txBox="1"/>
          <p:nvPr/>
        </p:nvSpPr>
        <p:spPr>
          <a:xfrm>
            <a:off x="8317259" y="2823825"/>
            <a:ext cx="992100" cy="3611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隨機讀寫</a:t>
            </a:r>
          </a:p>
        </p:txBody>
      </p:sp>
      <p:sp>
        <p:nvSpPr>
          <p:cNvPr id="76" name="Shape 200"/>
          <p:cNvSpPr/>
          <p:nvPr/>
        </p:nvSpPr>
        <p:spPr>
          <a:xfrm>
            <a:off x="6776871" y="2172496"/>
            <a:ext cx="696793" cy="489679"/>
          </a:xfrm>
          <a:prstGeom prst="ellipse">
            <a:avLst/>
          </a:prstGeom>
          <a:solidFill>
            <a:schemeClr val="bg1">
              <a:alpha val="42000"/>
            </a:schemeClr>
          </a:solidFill>
          <a:ln w="28575" cap="flat" cmpd="sng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7" name="Shape 168"/>
          <p:cNvCxnSpPr/>
          <p:nvPr/>
        </p:nvCxnSpPr>
        <p:spPr>
          <a:xfrm rot="5400000">
            <a:off x="7060486" y="2418183"/>
            <a:ext cx="322800" cy="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78" name="Shape 178"/>
          <p:cNvCxnSpPr/>
          <p:nvPr/>
        </p:nvCxnSpPr>
        <p:spPr>
          <a:xfrm rot="-5400000">
            <a:off x="6880552" y="2424555"/>
            <a:ext cx="322800" cy="900"/>
          </a:xfrm>
          <a:prstGeom prst="straightConnector1">
            <a:avLst/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79" name="圓角矩形 78"/>
          <p:cNvSpPr/>
          <p:nvPr/>
        </p:nvSpPr>
        <p:spPr>
          <a:xfrm>
            <a:off x="230540" y="3157357"/>
            <a:ext cx="3798975" cy="1289227"/>
          </a:xfrm>
          <a:prstGeom prst="roundRect">
            <a:avLst>
              <a:gd name="adj" fmla="val 7805"/>
            </a:avLst>
          </a:prstGeom>
          <a:solidFill>
            <a:schemeClr val="accent3">
              <a:lumMod val="20000"/>
              <a:lumOff val="8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0" name="矩形 79"/>
          <p:cNvSpPr/>
          <p:nvPr/>
        </p:nvSpPr>
        <p:spPr>
          <a:xfrm>
            <a:off x="230540" y="3476863"/>
            <a:ext cx="38600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lvl="0" indent="-285750">
              <a:buClr>
                <a:srgbClr val="044981"/>
              </a:buClr>
              <a:buSzPct val="100000"/>
              <a:buFont typeface="Arial"/>
              <a:buChar char="•"/>
            </a:pP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空間直接用來存放關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鍵資料</a:t>
            </a:r>
          </a:p>
          <a:p>
            <a:pPr marL="387350" lvl="0" indent="-285750">
              <a:buClr>
                <a:srgbClr val="044981"/>
              </a:buClr>
              <a:buSzPct val="100000"/>
              <a:buFont typeface="Arial"/>
              <a:buChar char="•"/>
            </a:pP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結合</a:t>
            </a:r>
            <a:r>
              <a:rPr lang="zh-TW" altLang="en-US" sz="1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智慧判別</a:t>
            </a:r>
            <a:r>
              <a:rPr lang="zh-TW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altLang="zh-TW" sz="1800" b="1" dirty="0" smtClean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資料夾分層</a:t>
            </a:r>
            <a:r>
              <a:rPr lang="zh-TW" altLang="zh-TW" sz="1800" b="1" dirty="0" smtClean="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zh-TW" sz="1800" b="1" dirty="0" smtClean="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 smtClean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zh-TW" sz="1800" b="1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從長短期全面提升儲存性價比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altLang="zh-TW" sz="18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" name="圓角矩形 80"/>
          <p:cNvSpPr/>
          <p:nvPr/>
        </p:nvSpPr>
        <p:spPr>
          <a:xfrm>
            <a:off x="230539" y="2930156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2000" b="1" dirty="0">
                <a:solidFill>
                  <a:srgbClr val="FFFFFF"/>
                </a:solidFill>
                <a:ea typeface="Microsoft JhengHei"/>
                <a:cs typeface="Microsoft JhengHei"/>
                <a:sym typeface="Microsoft JhengHei"/>
              </a:rPr>
              <a:t>Qtier 2.0 </a:t>
            </a:r>
            <a:r>
              <a:rPr lang="zh-TW" alt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自動分層技術 </a:t>
            </a:r>
          </a:p>
        </p:txBody>
      </p:sp>
      <p:sp>
        <p:nvSpPr>
          <p:cNvPr id="82" name="＞形箭號 81"/>
          <p:cNvSpPr/>
          <p:nvPr/>
        </p:nvSpPr>
        <p:spPr>
          <a:xfrm rot="5400000">
            <a:off x="3334980" y="2354752"/>
            <a:ext cx="914063" cy="475005"/>
          </a:xfrm>
          <a:prstGeom prst="chevron">
            <a:avLst>
              <a:gd name="adj" fmla="val 4701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64942" y="1795568"/>
            <a:ext cx="3864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7350" lvl="0" indent="-285750">
              <a:buClr>
                <a:srgbClr val="044981"/>
              </a:buClr>
              <a:buSzPct val="100000"/>
              <a:buFont typeface="Arial"/>
              <a:buChar char="•"/>
            </a:pPr>
            <a: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快取純加速，</a:t>
            </a:r>
            <a:r>
              <a:rPr lang="zh-TW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</a:t>
            </a: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能當</a:t>
            </a:r>
            <a:r>
              <a:rPr lang="zh-TW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做</a:t>
            </a:r>
            <a: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儲存使用 </a:t>
            </a:r>
          </a:p>
          <a:p>
            <a:pPr marL="387350" lvl="0" indent="-285750">
              <a:buClr>
                <a:srgbClr val="044981"/>
              </a:buClr>
              <a:buSzPct val="100000"/>
              <a:buFont typeface="Arial"/>
              <a:buChar char="•"/>
            </a:pPr>
            <a: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僅以區塊大小篩選快取</a:t>
            </a:r>
            <a:br>
              <a:rPr lang="zh-TW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比較適合短期隨機加速</a:t>
            </a:r>
            <a:endParaRPr lang="zh-TW" alt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84" name="圓角矩形 83"/>
          <p:cNvSpPr/>
          <p:nvPr/>
        </p:nvSpPr>
        <p:spPr>
          <a:xfrm>
            <a:off x="230540" y="1301166"/>
            <a:ext cx="3798976" cy="401582"/>
          </a:xfrm>
          <a:prstGeom prst="roundRect">
            <a:avLst>
              <a:gd name="adj" fmla="val 0"/>
            </a:avLst>
          </a:prstGeom>
          <a:solidFill>
            <a:srgbClr val="3C96B7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2000" b="1" dirty="0">
                <a:solidFill>
                  <a:schemeClr val="bg1"/>
                </a:solidFill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zh-TW" alt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快取技術</a:t>
            </a:r>
          </a:p>
        </p:txBody>
      </p:sp>
      <p:sp>
        <p:nvSpPr>
          <p:cNvPr id="85" name="＞形箭號 84"/>
          <p:cNvSpPr/>
          <p:nvPr/>
        </p:nvSpPr>
        <p:spPr>
          <a:xfrm rot="5400000">
            <a:off x="3626758" y="2675593"/>
            <a:ext cx="330510" cy="475005"/>
          </a:xfrm>
          <a:prstGeom prst="chevron">
            <a:avLst>
              <a:gd name="adj" fmla="val 4701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Shape 230"/>
          <p:cNvGraphicFramePr/>
          <p:nvPr>
            <p:extLst>
              <p:ext uri="{D42A27DB-BD31-4B8C-83A1-F6EECF244321}">
                <p14:modId xmlns="" xmlns:p14="http://schemas.microsoft.com/office/powerpoint/2010/main" val="832223217"/>
              </p:ext>
            </p:extLst>
          </p:nvPr>
        </p:nvGraphicFramePr>
        <p:xfrm>
          <a:off x="6509130" y="325138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/>
                <a:gridCol w="1223150"/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區塊</a:t>
                      </a:r>
                    </a:p>
                  </a:txBody>
                  <a:tcPr marL="43750" marR="43750" marT="21875" marB="21875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Hit紀錄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Qtier 2.0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智能感知，效能更強</a:t>
            </a:r>
          </a:p>
        </p:txBody>
      </p:sp>
      <p:sp>
        <p:nvSpPr>
          <p:cNvPr id="115" name="文字版面配置區 114"/>
          <p:cNvSpPr>
            <a:spLocks noGrp="1"/>
          </p:cNvSpPr>
          <p:nvPr>
            <p:ph type="body" idx="1"/>
          </p:nvPr>
        </p:nvSpPr>
        <p:spPr>
          <a:xfrm>
            <a:off x="214283" y="1200150"/>
            <a:ext cx="3143272" cy="3394200"/>
          </a:xfrm>
        </p:spPr>
        <p:txBody>
          <a:bodyPr/>
          <a:lstStyle/>
          <a:p>
            <a:r>
              <a:rPr lang="zh-TW" altLang="en-US" b="1" dirty="0" smtClean="0"/>
              <a:t>模擬</a:t>
            </a:r>
            <a:r>
              <a:rPr lang="en-US" altLang="zh-TW" b="1" dirty="0" smtClean="0"/>
              <a:t>SSD</a:t>
            </a:r>
            <a:r>
              <a:rPr lang="zh-TW" altLang="en-US" b="1" dirty="0" smtClean="0"/>
              <a:t>快取的保留</a:t>
            </a:r>
            <a:br>
              <a:rPr lang="zh-TW" altLang="en-US" b="1" dirty="0" smtClean="0"/>
            </a:br>
            <a:r>
              <a:rPr lang="zh-TW" altLang="en-US" b="1" dirty="0" smtClean="0"/>
              <a:t>空間、隨機讀寫需</a:t>
            </a:r>
            <a:br>
              <a:rPr lang="zh-TW" altLang="en-US" b="1" dirty="0" smtClean="0"/>
            </a:br>
            <a:r>
              <a:rPr lang="zh-TW" altLang="en-US" b="1" dirty="0" smtClean="0"/>
              <a:t>求隨時調整</a:t>
            </a:r>
          </a:p>
          <a:p>
            <a:r>
              <a:rPr lang="zh-TW" altLang="en-US" b="1" dirty="0" smtClean="0"/>
              <a:t>當應用軟體需要頻繁讀寫</a:t>
            </a:r>
            <a:r>
              <a:rPr lang="en-US" altLang="zh-TW" b="1" dirty="0" smtClean="0"/>
              <a:t>metadata</a:t>
            </a:r>
            <a:r>
              <a:rPr lang="zh-TW" altLang="en-US" b="1" dirty="0" smtClean="0"/>
              <a:t>，例如備份軟體時， </a:t>
            </a:r>
            <a:r>
              <a:rPr lang="en-US" altLang="zh-TW" b="1" dirty="0" err="1" smtClean="0"/>
              <a:t>Qtier</a:t>
            </a:r>
            <a:r>
              <a:rPr lang="zh-TW" altLang="en-US" b="1" dirty="0" smtClean="0"/>
              <a:t>提速效果比快取更明顯</a:t>
            </a:r>
          </a:p>
          <a:p>
            <a:endParaRPr lang="zh-TW" altLang="en-US" b="1" dirty="0" smtClean="0"/>
          </a:p>
          <a:p>
            <a:endParaRPr lang="zh-TW" altLang="en-US" b="1" dirty="0" smtClean="0"/>
          </a:p>
          <a:p>
            <a:endParaRPr lang="zh-TW" altLang="en-US" b="1" dirty="0" smtClean="0"/>
          </a:p>
          <a:p>
            <a:endParaRPr lang="zh-TW" altLang="en-US" b="1" dirty="0"/>
          </a:p>
        </p:txBody>
      </p:sp>
      <p:sp>
        <p:nvSpPr>
          <p:cNvPr id="58" name="Shape 208"/>
          <p:cNvSpPr/>
          <p:nvPr/>
        </p:nvSpPr>
        <p:spPr>
          <a:xfrm>
            <a:off x="3930113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209"/>
          <p:cNvSpPr/>
          <p:nvPr/>
        </p:nvSpPr>
        <p:spPr>
          <a:xfrm>
            <a:off x="4420708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210"/>
          <p:cNvSpPr/>
          <p:nvPr/>
        </p:nvSpPr>
        <p:spPr>
          <a:xfrm>
            <a:off x="4929734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211"/>
          <p:cNvSpPr/>
          <p:nvPr/>
        </p:nvSpPr>
        <p:spPr>
          <a:xfrm>
            <a:off x="5423593" y="179708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" name="Shape 212"/>
          <p:cNvCxnSpPr/>
          <p:nvPr/>
        </p:nvCxnSpPr>
        <p:spPr>
          <a:xfrm>
            <a:off x="3952151" y="209567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63" name="Shape 213"/>
          <p:cNvSpPr/>
          <p:nvPr/>
        </p:nvSpPr>
        <p:spPr>
          <a:xfrm>
            <a:off x="3930113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Shape 214"/>
          <p:cNvSpPr/>
          <p:nvPr/>
        </p:nvSpPr>
        <p:spPr>
          <a:xfrm>
            <a:off x="4420708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215"/>
          <p:cNvSpPr/>
          <p:nvPr/>
        </p:nvSpPr>
        <p:spPr>
          <a:xfrm>
            <a:off x="4929734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Shape 216"/>
          <p:cNvSpPr/>
          <p:nvPr/>
        </p:nvSpPr>
        <p:spPr>
          <a:xfrm>
            <a:off x="5439359" y="257008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" name="Shape 217"/>
          <p:cNvCxnSpPr/>
          <p:nvPr/>
        </p:nvCxnSpPr>
        <p:spPr>
          <a:xfrm>
            <a:off x="3952151" y="286867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218"/>
          <p:cNvCxnSpPr/>
          <p:nvPr/>
        </p:nvCxnSpPr>
        <p:spPr>
          <a:xfrm rot="16200000" flipH="1">
            <a:off x="3585645" y="170728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69" name="Shape 219"/>
          <p:cNvGrpSpPr/>
          <p:nvPr/>
        </p:nvGrpSpPr>
        <p:grpSpPr>
          <a:xfrm>
            <a:off x="3583880" y="2262166"/>
            <a:ext cx="362333" cy="516748"/>
            <a:chOff x="642204" y="3502820"/>
            <a:chExt cx="500806" cy="999300"/>
          </a:xfrm>
        </p:grpSpPr>
        <p:cxnSp>
          <p:nvCxnSpPr>
            <p:cNvPr id="7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7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" name="Shape 222"/>
          <p:cNvSpPr/>
          <p:nvPr/>
        </p:nvSpPr>
        <p:spPr>
          <a:xfrm>
            <a:off x="4635348" y="210082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  <p:sp>
        <p:nvSpPr>
          <p:cNvPr id="73" name="Shape 223"/>
          <p:cNvSpPr/>
          <p:nvPr/>
        </p:nvSpPr>
        <p:spPr>
          <a:xfrm>
            <a:off x="3891344" y="1481419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 dirty="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C、D有瞬間HDD隨機讀寫</a:t>
            </a:r>
          </a:p>
        </p:txBody>
      </p:sp>
      <p:sp>
        <p:nvSpPr>
          <p:cNvPr id="74" name="Shape 224"/>
          <p:cNvSpPr/>
          <p:nvPr/>
        </p:nvSpPr>
        <p:spPr>
          <a:xfrm>
            <a:off x="4635348" y="287247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zh-TW" sz="1000" b="1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  <p:sp>
        <p:nvSpPr>
          <p:cNvPr id="75" name="Shape 225"/>
          <p:cNvSpPr/>
          <p:nvPr/>
        </p:nvSpPr>
        <p:spPr>
          <a:xfrm>
            <a:off x="4106422" y="186950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76" name="Shape 226"/>
          <p:cNvSpPr/>
          <p:nvPr/>
        </p:nvSpPr>
        <p:spPr>
          <a:xfrm>
            <a:off x="4605004" y="186950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</p:txBody>
      </p:sp>
      <p:sp>
        <p:nvSpPr>
          <p:cNvPr id="77" name="Shape 227"/>
          <p:cNvSpPr/>
          <p:nvPr/>
        </p:nvSpPr>
        <p:spPr>
          <a:xfrm>
            <a:off x="4106422" y="263876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id="78" name="Shape 228"/>
          <p:cNvSpPr/>
          <p:nvPr/>
        </p:nvSpPr>
        <p:spPr>
          <a:xfrm>
            <a:off x="4605004" y="263876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</a:p>
        </p:txBody>
      </p:sp>
      <p:cxnSp>
        <p:nvCxnSpPr>
          <p:cNvPr id="79" name="Shape 229"/>
          <p:cNvCxnSpPr/>
          <p:nvPr/>
        </p:nvCxnSpPr>
        <p:spPr>
          <a:xfrm rot="10800000">
            <a:off x="3578411" y="171594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80" name="Shape 230"/>
          <p:cNvGraphicFramePr/>
          <p:nvPr>
            <p:extLst>
              <p:ext uri="{D42A27DB-BD31-4B8C-83A1-F6EECF244321}">
                <p14:modId xmlns="" xmlns:p14="http://schemas.microsoft.com/office/powerpoint/2010/main" val="832223217"/>
              </p:ext>
            </p:extLst>
          </p:nvPr>
        </p:nvGraphicFramePr>
        <p:xfrm>
          <a:off x="3592936" y="325138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/>
                <a:gridCol w="1223150"/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區塊</a:t>
                      </a:r>
                    </a:p>
                  </a:txBody>
                  <a:tcPr marL="43750" marR="43750" marT="21875" marB="21875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Hit紀錄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00"/>
                    </a:solidFill>
                  </a:tcPr>
                </a:tc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1" name="Shape 231"/>
          <p:cNvSpPr/>
          <p:nvPr/>
        </p:nvSpPr>
        <p:spPr>
          <a:xfrm>
            <a:off x="6722430" y="179483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232"/>
          <p:cNvSpPr/>
          <p:nvPr/>
        </p:nvSpPr>
        <p:spPr>
          <a:xfrm>
            <a:off x="7244182" y="179483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233"/>
          <p:cNvSpPr/>
          <p:nvPr/>
        </p:nvSpPr>
        <p:spPr>
          <a:xfrm>
            <a:off x="8278480" y="179483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" name="Shape 234"/>
          <p:cNvCxnSpPr/>
          <p:nvPr/>
        </p:nvCxnSpPr>
        <p:spPr>
          <a:xfrm rot="10800000" flipH="1">
            <a:off x="6712098" y="209567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85" name="Shape 235"/>
          <p:cNvSpPr/>
          <p:nvPr/>
        </p:nvSpPr>
        <p:spPr>
          <a:xfrm>
            <a:off x="6722430" y="257066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236"/>
          <p:cNvSpPr/>
          <p:nvPr/>
        </p:nvSpPr>
        <p:spPr>
          <a:xfrm>
            <a:off x="7768544" y="257066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237"/>
          <p:cNvSpPr/>
          <p:nvPr/>
        </p:nvSpPr>
        <p:spPr>
          <a:xfrm>
            <a:off x="8278480" y="257066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" name="Shape 238"/>
          <p:cNvCxnSpPr/>
          <p:nvPr/>
        </p:nvCxnSpPr>
        <p:spPr>
          <a:xfrm>
            <a:off x="6712098" y="287614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89" name="Shape 239"/>
          <p:cNvSpPr/>
          <p:nvPr/>
        </p:nvSpPr>
        <p:spPr>
          <a:xfrm>
            <a:off x="6588273" y="1481419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zh-TW" sz="1200" b="1" dirty="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 區塊被移入SSD保留空間</a:t>
            </a:r>
          </a:p>
        </p:txBody>
      </p:sp>
      <p:sp>
        <p:nvSpPr>
          <p:cNvPr id="90" name="Shape 240"/>
          <p:cNvSpPr/>
          <p:nvPr/>
        </p:nvSpPr>
        <p:spPr>
          <a:xfrm>
            <a:off x="7377628" y="289024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zh-TW" sz="1000" b="1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  <p:sp>
        <p:nvSpPr>
          <p:cNvPr id="91" name="Shape 241"/>
          <p:cNvSpPr/>
          <p:nvPr/>
        </p:nvSpPr>
        <p:spPr>
          <a:xfrm>
            <a:off x="6898100" y="187088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</a:p>
        </p:txBody>
      </p:sp>
      <p:sp>
        <p:nvSpPr>
          <p:cNvPr id="92" name="Shape 242"/>
          <p:cNvSpPr/>
          <p:nvPr/>
        </p:nvSpPr>
        <p:spPr>
          <a:xfrm>
            <a:off x="7431279" y="187088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</a:p>
        </p:txBody>
      </p:sp>
      <p:sp>
        <p:nvSpPr>
          <p:cNvPr id="93" name="Shape 243"/>
          <p:cNvSpPr/>
          <p:nvPr/>
        </p:nvSpPr>
        <p:spPr>
          <a:xfrm>
            <a:off x="6898100" y="264137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</a:p>
        </p:txBody>
      </p:sp>
      <p:sp>
        <p:nvSpPr>
          <p:cNvPr id="95" name="Shape 245"/>
          <p:cNvSpPr/>
          <p:nvPr/>
        </p:nvSpPr>
        <p:spPr>
          <a:xfrm>
            <a:off x="7062059" y="4330959"/>
            <a:ext cx="10839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endParaRPr sz="1000" b="1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" name="Shape 246"/>
          <p:cNvGrpSpPr/>
          <p:nvPr/>
        </p:nvGrpSpPr>
        <p:grpSpPr>
          <a:xfrm>
            <a:off x="7179031" y="1212641"/>
            <a:ext cx="547049" cy="163866"/>
            <a:chOff x="712747" y="6215082"/>
            <a:chExt cx="1143737" cy="342600"/>
          </a:xfrm>
        </p:grpSpPr>
        <p:sp>
          <p:nvSpPr>
            <p:cNvPr id="97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98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zh-TW" sz="1100" b="1" dirty="0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資料</a:t>
              </a:r>
            </a:p>
          </p:txBody>
        </p:sp>
      </p:grpSp>
      <p:grpSp>
        <p:nvGrpSpPr>
          <p:cNvPr id="99" name="Shape 249"/>
          <p:cNvGrpSpPr/>
          <p:nvPr/>
        </p:nvGrpSpPr>
        <p:grpSpPr>
          <a:xfrm>
            <a:off x="8030692" y="1212641"/>
            <a:ext cx="714685" cy="163866"/>
            <a:chOff x="2000232" y="6215079"/>
            <a:chExt cx="1494218" cy="342600"/>
          </a:xfrm>
        </p:grpSpPr>
        <p:sp>
          <p:nvSpPr>
            <p:cNvPr id="100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101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zh-TW" sz="1100" b="1" dirty="0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空區塊</a:t>
              </a:r>
            </a:p>
          </p:txBody>
        </p:sp>
      </p:grpSp>
      <p:sp>
        <p:nvSpPr>
          <p:cNvPr id="102" name="Shape 252"/>
          <p:cNvSpPr/>
          <p:nvPr/>
        </p:nvSpPr>
        <p:spPr>
          <a:xfrm>
            <a:off x="7759476" y="179483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253"/>
          <p:cNvSpPr/>
          <p:nvPr/>
        </p:nvSpPr>
        <p:spPr>
          <a:xfrm>
            <a:off x="7946573" y="187088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</a:p>
        </p:txBody>
      </p:sp>
      <p:sp>
        <p:nvSpPr>
          <p:cNvPr id="104" name="Shape 254"/>
          <p:cNvSpPr/>
          <p:nvPr/>
        </p:nvSpPr>
        <p:spPr>
          <a:xfrm>
            <a:off x="7243563" y="257066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255"/>
          <p:cNvSpPr/>
          <p:nvPr/>
        </p:nvSpPr>
        <p:spPr>
          <a:xfrm>
            <a:off x="6058228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257"/>
          <p:cNvSpPr/>
          <p:nvPr/>
        </p:nvSpPr>
        <p:spPr>
          <a:xfrm>
            <a:off x="6191580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258"/>
          <p:cNvSpPr/>
          <p:nvPr/>
        </p:nvSpPr>
        <p:spPr>
          <a:xfrm>
            <a:off x="6330465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259"/>
          <p:cNvSpPr/>
          <p:nvPr/>
        </p:nvSpPr>
        <p:spPr>
          <a:xfrm>
            <a:off x="6461467" y="281751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" name="Shape 260"/>
          <p:cNvCxnSpPr/>
          <p:nvPr/>
        </p:nvCxnSpPr>
        <p:spPr>
          <a:xfrm>
            <a:off x="6572264" y="3643320"/>
            <a:ext cx="2286016" cy="1588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Shape 261"/>
          <p:cNvCxnSpPr/>
          <p:nvPr/>
        </p:nvCxnSpPr>
        <p:spPr>
          <a:xfrm rot="-5400000">
            <a:off x="7472013" y="202018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11" name="Shape 262"/>
          <p:cNvSpPr/>
          <p:nvPr/>
        </p:nvSpPr>
        <p:spPr>
          <a:xfrm>
            <a:off x="7888705" y="210527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zh-TW" sz="1000" b="1" dirty="0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title"/>
          </p:nvPr>
        </p:nvSpPr>
        <p:spPr>
          <a:xfrm>
            <a:off x="223025" y="214296"/>
            <a:ext cx="86607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  <a:ea typeface="微軟正黑體" pitchFamily="34" charset="-120"/>
                <a:sym typeface="Microsoft JhengHei"/>
              </a:rPr>
              <a:t>Tiering On Demand </a:t>
            </a:r>
            <a:r>
              <a:rPr lang="zh-TW" sz="2500" dirty="0">
                <a:latin typeface="Microsoft JhengHei"/>
                <a:ea typeface="Microsoft JhengHei"/>
                <a:cs typeface="Microsoft JhengHei"/>
                <a:sym typeface="Microsoft JhengHei"/>
              </a:rPr>
              <a:t>(選擇資料夾做自動分層)</a:t>
            </a:r>
          </a:p>
        </p:txBody>
      </p:sp>
      <p:sp>
        <p:nvSpPr>
          <p:cNvPr id="17" name="文字版面配置區 16"/>
          <p:cNvSpPr>
            <a:spLocks noGrp="1"/>
          </p:cNvSpPr>
          <p:nvPr>
            <p:ph type="body" idx="1"/>
          </p:nvPr>
        </p:nvSpPr>
        <p:spPr>
          <a:xfrm>
            <a:off x="214282" y="1200150"/>
            <a:ext cx="6000792" cy="3394200"/>
          </a:xfrm>
        </p:spPr>
        <p:txBody>
          <a:bodyPr/>
          <a:lstStyle/>
          <a:p>
            <a:r>
              <a:rPr lang="en-US" altLang="zh-TW" b="1" dirty="0" smtClean="0"/>
              <a:t>SSD</a:t>
            </a:r>
            <a:r>
              <a:rPr lang="zh-TW" altLang="en-US" b="1" dirty="0" smtClean="0"/>
              <a:t>容量很貴，選擇關鍵應用才划算</a:t>
            </a:r>
          </a:p>
          <a:p>
            <a:r>
              <a:rPr lang="zh-TW" altLang="en-US" b="1" dirty="0" smtClean="0"/>
              <a:t>針對個別共用資料夾或</a:t>
            </a:r>
            <a:r>
              <a:rPr lang="en-US" altLang="zh-TW" b="1" dirty="0" smtClean="0"/>
              <a:t>LUN</a:t>
            </a:r>
            <a:r>
              <a:rPr lang="zh-TW" altLang="en-US" b="1" dirty="0" smtClean="0"/>
              <a:t>啟用</a:t>
            </a:r>
            <a:r>
              <a:rPr lang="en-US" altLang="zh-TW" b="1" dirty="0" err="1" smtClean="0"/>
              <a:t>Qtier</a:t>
            </a:r>
            <a:endParaRPr lang="en-US" altLang="zh-TW" b="1" dirty="0" smtClean="0"/>
          </a:p>
          <a:p>
            <a:endParaRPr lang="zh-TW" altLang="en-US" b="1" dirty="0"/>
          </a:p>
        </p:txBody>
      </p:sp>
      <p:sp>
        <p:nvSpPr>
          <p:cNvPr id="592" name="Shape 592"/>
          <p:cNvSpPr txBox="1"/>
          <p:nvPr/>
        </p:nvSpPr>
        <p:spPr>
          <a:xfrm>
            <a:off x="2710100" y="3727375"/>
            <a:ext cx="1608900" cy="30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冷資料與停用Qtier資料</a:t>
            </a:r>
          </a:p>
        </p:txBody>
      </p:sp>
      <p:sp>
        <p:nvSpPr>
          <p:cNvPr id="593" name="Shape 593"/>
          <p:cNvSpPr txBox="1"/>
          <p:nvPr/>
        </p:nvSpPr>
        <p:spPr>
          <a:xfrm>
            <a:off x="82050" y="1316200"/>
            <a:ext cx="4775702" cy="14133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00" dirty="0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94" name="Shape 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96" y="2071684"/>
            <a:ext cx="4000528" cy="2522786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</p:pic>
      <p:grpSp>
        <p:nvGrpSpPr>
          <p:cNvPr id="12" name="群組 11"/>
          <p:cNvGrpSpPr/>
          <p:nvPr/>
        </p:nvGrpSpPr>
        <p:grpSpPr>
          <a:xfrm>
            <a:off x="4357686" y="1643056"/>
            <a:ext cx="5466632" cy="3042864"/>
            <a:chOff x="4758905" y="1204775"/>
            <a:chExt cx="5228375" cy="2847340"/>
          </a:xfrm>
        </p:grpSpPr>
        <p:sp>
          <p:nvSpPr>
            <p:cNvPr id="13" name="Shape 271"/>
            <p:cNvSpPr txBox="1"/>
            <p:nvPr/>
          </p:nvSpPr>
          <p:spPr>
            <a:xfrm>
              <a:off x="7717580" y="1992154"/>
              <a:ext cx="1755477" cy="3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熱資料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dirty="0" smtClean="0">
                <a:solidFill>
                  <a:srgbClr val="FF0000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即時</a:t>
              </a:r>
              <a:r>
                <a:rPr lang="zh-TW" sz="1600" b="1" dirty="0">
                  <a:solidFill>
                    <a:srgbClr val="FF0000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IO需求</a:t>
              </a:r>
            </a:p>
          </p:txBody>
        </p:sp>
        <p:pic>
          <p:nvPicPr>
            <p:cNvPr id="14" name="圖片 13" descr="分層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905" y="1204775"/>
              <a:ext cx="3204525" cy="2847340"/>
            </a:xfrm>
            <a:prstGeom prst="rect">
              <a:avLst/>
            </a:prstGeom>
          </p:spPr>
        </p:pic>
        <p:sp>
          <p:nvSpPr>
            <p:cNvPr id="15" name="Shape 272"/>
            <p:cNvSpPr txBox="1"/>
            <p:nvPr/>
          </p:nvSpPr>
          <p:spPr>
            <a:xfrm>
              <a:off x="7719590" y="2887944"/>
              <a:ext cx="2267690" cy="331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冷資料</a:t>
              </a:r>
              <a:r>
                <a:rPr lang="zh-TW" altLang="en-US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&amp;</a:t>
              </a:r>
              <a:r>
                <a:rPr lang="zh-TW" altLang="en-US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endParaRPr lang="en-US" altLang="zh-TW" sz="1600" b="1" dirty="0" smtClean="0">
                <a:solidFill>
                  <a:srgbClr val="0857E7"/>
                </a:solidFill>
                <a:latin typeface="+mn-lt"/>
                <a:ea typeface="Microsoft JhengHei"/>
                <a:cs typeface="Microsoft JhengHei"/>
                <a:sym typeface="Microsoft JhengHe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 smtClean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停</a:t>
              </a:r>
              <a:r>
                <a:rPr lang="zh-TW" sz="1600" b="1" dirty="0">
                  <a:solidFill>
                    <a:srgbClr val="0857E7"/>
                  </a:solidFill>
                  <a:latin typeface="+mn-lt"/>
                  <a:ea typeface="Microsoft JhengHei"/>
                  <a:cs typeface="Microsoft JhengHei"/>
                  <a:sym typeface="Microsoft JhengHei"/>
                </a:rPr>
                <a:t>用Qtier資料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12287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Font typeface="Microsoft JhengHei"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4.2 後建立的儲存池全面支援加裝SSD或HDD後升級為Qtier 儲存池</a:t>
            </a:r>
          </a:p>
          <a:p>
            <a:pPr marL="457200" lvl="0" indent="-355600" rtl="0">
              <a:spcBef>
                <a:spcPts val="0"/>
              </a:spcBef>
              <a:buSzPct val="100000"/>
              <a:buFont typeface="Microsoft JhengHei"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透過空槽位、擴充裝置或是新的QM2擴充卡增加SSD或HDD達到升級為Qtier儲存池的需求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01" name="Shape 6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可不停機直接升級至 </a:t>
            </a:r>
            <a:r>
              <a:rPr lang="zh-TW" i="0" u="none" strike="noStrike" cap="none" dirty="0"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儲存池</a:t>
            </a:r>
          </a:p>
        </p:txBody>
      </p:sp>
      <p:pic>
        <p:nvPicPr>
          <p:cNvPr id="5" name="Shape 281" descr="C:\Users\user\Desktop\PPT\QM2.png"/>
          <p:cNvPicPr preferRelativeResize="0"/>
          <p:nvPr/>
        </p:nvPicPr>
        <p:blipFill rotWithShape="1">
          <a:blip r:embed="rId3">
            <a:alphaModFix/>
          </a:blip>
          <a:srcRect l="7304" r="39800"/>
          <a:stretch/>
        </p:blipFill>
        <p:spPr>
          <a:xfrm>
            <a:off x="941837" y="1490925"/>
            <a:ext cx="4076390" cy="39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4479667" y="2417862"/>
            <a:ext cx="1846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 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4852513" y="2226780"/>
            <a:ext cx="2714748" cy="2481250"/>
            <a:chOff x="5071963" y="2226780"/>
            <a:chExt cx="2714748" cy="2481250"/>
          </a:xfrm>
        </p:grpSpPr>
        <p:pic>
          <p:nvPicPr>
            <p:cNvPr id="8" name="Picture 2" descr="D:\工作進行中\20170911直播母版16比9\20171012直播ppt元素\QM2爆炸圖_coco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71963" y="2226780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9" name="Shape 272"/>
            <p:cNvSpPr txBox="1"/>
            <p:nvPr/>
          </p:nvSpPr>
          <p:spPr>
            <a:xfrm>
              <a:off x="5793639" y="3070480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QM2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Microsoft JhengHei"/>
                  <a:cs typeface="Microsoft JhengHei"/>
                  <a:sym typeface="Microsoft JhengHei"/>
                </a:rPr>
                <a:t>RAID</a:t>
              </a:r>
              <a:endParaRPr lang="zh-TW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idx="2"/>
          </p:nvPr>
        </p:nvSpPr>
        <p:spPr>
          <a:xfrm>
            <a:off x="2403600" y="-45600"/>
            <a:ext cx="6769800" cy="5280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2384975" y="1857375"/>
            <a:ext cx="6788400" cy="22146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ctrTitle"/>
          </p:nvPr>
        </p:nvSpPr>
        <p:spPr>
          <a:xfrm>
            <a:off x="2500298" y="1785932"/>
            <a:ext cx="59580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3500" algn="l" rtl="0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ct val="25000"/>
              <a:buFont typeface="Arial"/>
              <a:buNone/>
            </a:pPr>
            <a:r>
              <a:rPr lang="zh-TW" sz="4200" i="0" u="none" strike="noStrike" cap="none">
                <a:solidFill>
                  <a:srgbClr val="17375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基本儲存架構</a:t>
            </a:r>
          </a:p>
          <a:p>
            <a:pPr marL="0" marR="0" lvl="0" indent="-63500" algn="l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zh-TW" sz="4200" i="0" u="none" strike="noStrike" cap="none">
                <a:solidFill>
                  <a:srgbClr val="17375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效能與穩定性決定一切!</a:t>
            </a:r>
          </a:p>
        </p:txBody>
      </p:sp>
      <p:sp>
        <p:nvSpPr>
          <p:cNvPr id="209" name="Shape 209"/>
          <p:cNvSpPr/>
          <p:nvPr/>
        </p:nvSpPr>
        <p:spPr>
          <a:xfrm>
            <a:off x="2384975" y="4071925"/>
            <a:ext cx="6788400" cy="214500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將SSD快取轉換成Qtier以立即提升效益</a:t>
            </a:r>
          </a:p>
        </p:txBody>
      </p:sp>
      <p:pic>
        <p:nvPicPr>
          <p:cNvPr id="609" name="Shape 609" descr="10_TCH.png"/>
          <p:cNvPicPr preferRelativeResize="0"/>
          <p:nvPr/>
        </p:nvPicPr>
        <p:blipFill rotWithShape="1">
          <a:blip r:embed="rId3">
            <a:alphaModFix/>
          </a:blip>
          <a:srcRect l="17603" t="2425" r="17126" b="2091"/>
          <a:stretch/>
        </p:blipFill>
        <p:spPr>
          <a:xfrm>
            <a:off x="3891218" y="1096962"/>
            <a:ext cx="5038500" cy="31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圓角矩形 5"/>
          <p:cNvSpPr/>
          <p:nvPr/>
        </p:nvSpPr>
        <p:spPr>
          <a:xfrm>
            <a:off x="410624" y="1650179"/>
            <a:ext cx="1645697" cy="850133"/>
          </a:xfrm>
          <a:prstGeom prst="roundRect">
            <a:avLst>
              <a:gd name="adj" fmla="val 11233"/>
            </a:avLst>
          </a:prstGeom>
          <a:noFill/>
          <a:ln w="127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10625" y="1826545"/>
            <a:ext cx="1778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buClr>
                <a:srgbClr val="262626"/>
              </a:buClr>
              <a:buSzPct val="100000"/>
            </a:pPr>
            <a:r>
              <a:rPr lang="zh-TW" altLang="en-US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以線上即時方式停止</a:t>
            </a:r>
            <a:r>
              <a:rPr lang="en-US" altLang="zh-TW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快取服務</a:t>
            </a:r>
            <a:endParaRPr lang="zh-TW" altLang="zh-TW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2012" y="1444465"/>
            <a:ext cx="1145312" cy="3708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22011" y="1452081"/>
            <a:ext cx="68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solidFill>
                  <a:srgbClr val="FF6600"/>
                </a:solidFill>
              </a:rPr>
              <a:t>Step</a:t>
            </a:r>
            <a:endParaRPr lang="en-US" altLang="zh-TW" sz="16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1067518" y="1347613"/>
            <a:ext cx="552938" cy="523220"/>
            <a:chOff x="1546637" y="3304257"/>
            <a:chExt cx="473628" cy="448175"/>
          </a:xfrm>
        </p:grpSpPr>
        <p:sp>
          <p:nvSpPr>
            <p:cNvPr id="11" name="橢圓 10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546637" y="3304257"/>
              <a:ext cx="473628" cy="4481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sz="28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2143108" y="1326357"/>
            <a:ext cx="1645697" cy="1173955"/>
            <a:chOff x="410624" y="2954793"/>
            <a:chExt cx="1778717" cy="1173955"/>
          </a:xfrm>
        </p:grpSpPr>
        <p:sp>
          <p:nvSpPr>
            <p:cNvPr id="14" name="圓角矩形 13"/>
            <p:cNvSpPr/>
            <p:nvPr/>
          </p:nvSpPr>
          <p:spPr>
            <a:xfrm>
              <a:off x="410624" y="3278615"/>
              <a:ext cx="1778717" cy="850133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410625" y="3454981"/>
              <a:ext cx="17787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確認欲加入建立</a:t>
              </a:r>
              <a:r>
                <a:rPr lang="en-US" altLang="zh-TW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SSD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數量</a:t>
              </a:r>
              <a:endParaRPr lang="zh-TW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22012" y="3072901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22011" y="3080517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grpSp>
          <p:nvGrpSpPr>
            <p:cNvPr id="18" name="群組 51"/>
            <p:cNvGrpSpPr/>
            <p:nvPr/>
          </p:nvGrpSpPr>
          <p:grpSpPr>
            <a:xfrm>
              <a:off x="1067519" y="2954793"/>
              <a:ext cx="552939" cy="527570"/>
              <a:chOff x="1580964" y="3316455"/>
              <a:chExt cx="404975" cy="386395"/>
            </a:xfrm>
          </p:grpSpPr>
          <p:sp>
            <p:nvSpPr>
              <p:cNvPr id="19" name="橢圓 18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1580964" y="3316455"/>
                <a:ext cx="404975" cy="38639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2800" b="1" dirty="0" smtClean="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rPr>
                  <a:t>２</a:t>
                </a:r>
                <a:endParaRPr kumimoji="1" lang="zh-TW" altLang="en-US" sz="28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</p:grpSp>
      <p:grpSp>
        <p:nvGrpSpPr>
          <p:cNvPr id="21" name="群組 20"/>
          <p:cNvGrpSpPr/>
          <p:nvPr/>
        </p:nvGrpSpPr>
        <p:grpSpPr>
          <a:xfrm>
            <a:off x="428596" y="2643188"/>
            <a:ext cx="3357585" cy="957871"/>
            <a:chOff x="2461827" y="1351976"/>
            <a:chExt cx="3743963" cy="893832"/>
          </a:xfrm>
        </p:grpSpPr>
        <p:sp>
          <p:nvSpPr>
            <p:cNvPr id="22" name="圓角矩形 21"/>
            <p:cNvSpPr/>
            <p:nvPr/>
          </p:nvSpPr>
          <p:spPr>
            <a:xfrm>
              <a:off x="2461827" y="1650180"/>
              <a:ext cx="3664304" cy="595628"/>
            </a:xfrm>
            <a:prstGeom prst="roundRect">
              <a:avLst>
                <a:gd name="adj" fmla="val 11233"/>
              </a:avLst>
            </a:prstGeom>
            <a:noFill/>
            <a:ln w="12700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61827" y="1845835"/>
              <a:ext cx="3743963" cy="28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1600" lvl="0">
                <a:buClr>
                  <a:srgbClr val="262626"/>
                </a:buClr>
                <a:buSzPct val="100000"/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使用升級精靈升級為</a:t>
              </a:r>
              <a:r>
                <a:rPr lang="en-US" altLang="zh-TW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Qtier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  <a:endParaRPr lang="zh-TW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573216" y="1444465"/>
              <a:ext cx="1145312" cy="37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573215" y="1452081"/>
              <a:ext cx="6856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600" dirty="0" smtClean="0">
                  <a:solidFill>
                    <a:srgbClr val="FF6600"/>
                  </a:solidFill>
                </a:rPr>
                <a:t>Step</a:t>
              </a:r>
              <a:endParaRPr lang="en-US" altLang="zh-TW" sz="1600" dirty="0"/>
            </a:p>
          </p:txBody>
        </p:sp>
        <p:sp>
          <p:nvSpPr>
            <p:cNvPr id="27" name="橢圓 26"/>
            <p:cNvSpPr/>
            <p:nvPr/>
          </p:nvSpPr>
          <p:spPr>
            <a:xfrm>
              <a:off x="3147141" y="1351976"/>
              <a:ext cx="570027" cy="477615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29" name="文字方塊 28"/>
          <p:cNvSpPr txBox="1"/>
          <p:nvPr/>
        </p:nvSpPr>
        <p:spPr>
          <a:xfrm>
            <a:off x="1030263" y="2643188"/>
            <a:ext cx="540000" cy="54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３</a:t>
            </a:r>
            <a:endParaRPr kumimoji="1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版面配置區 13"/>
          <p:cNvSpPr>
            <a:spLocks noGrp="1"/>
          </p:cNvSpPr>
          <p:nvPr>
            <p:ph type="body" idx="1"/>
          </p:nvPr>
        </p:nvSpPr>
        <p:spPr>
          <a:xfrm>
            <a:off x="142845" y="1143000"/>
            <a:ext cx="5072098" cy="1643064"/>
          </a:xfrm>
        </p:spPr>
        <p:txBody>
          <a:bodyPr/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altLang="zh-TW" sz="2000" b="1" dirty="0" smtClean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TVS-EC2480U-SAS-RP </a:t>
            </a:r>
          </a:p>
          <a:p>
            <a:pPr marL="67500" lvl="0" indent="-103060">
              <a:spcBef>
                <a:spcPts val="0"/>
              </a:spcBef>
              <a:buFont typeface="Microsoft JhengHei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12 SSD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的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RAID 10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與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12 HDD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的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RAID 6</a:t>
            </a:r>
          </a:p>
          <a:p>
            <a:pPr marL="67500" lvl="0" indent="-103060">
              <a:spcBef>
                <a:spcPts val="450"/>
              </a:spcBef>
              <a:buFont typeface="Microsoft JhengHei"/>
              <a:buChar char="•"/>
            </a:pP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5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個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VM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的 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IOmeter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標準 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4K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讀寫測試</a:t>
            </a:r>
          </a:p>
          <a:p>
            <a:pPr marL="67500" lvl="0" indent="-103060">
              <a:spcBef>
                <a:spcPts val="450"/>
              </a:spcBef>
              <a:buFont typeface="Microsoft JhengHei"/>
              <a:buChar char="•"/>
            </a:pP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採用 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Mellanox's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40GbE </a:t>
            </a:r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iSER</a:t>
            </a:r>
            <a:r>
              <a:rPr lang="en-US" altLang="zh-TW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解決方案</a:t>
            </a:r>
          </a:p>
          <a:p>
            <a:pPr marL="0" lvl="0" indent="0">
              <a:spcBef>
                <a:spcPts val="450"/>
              </a:spcBef>
              <a:buNone/>
            </a:pPr>
            <a:endParaRPr lang="zh-TW" altLang="en-US" sz="2400" dirty="0" smtClean="0">
              <a:solidFill>
                <a:srgbClr val="0C0C0C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0" name="Shape 6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有效發揮SSD高速儲存效能</a:t>
            </a:r>
          </a:p>
        </p:txBody>
      </p:sp>
      <p:pic>
        <p:nvPicPr>
          <p:cNvPr id="616" name="Shape 616" descr="「TVS-2480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9085" y="1928808"/>
            <a:ext cx="4921200" cy="30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/>
          <p:nvPr/>
        </p:nvSpPr>
        <p:spPr>
          <a:xfrm>
            <a:off x="4698075" y="2860145"/>
            <a:ext cx="4086600" cy="803100"/>
          </a:xfrm>
          <a:prstGeom prst="roundRect">
            <a:avLst>
              <a:gd name="adj" fmla="val 6360"/>
            </a:avLst>
          </a:prstGeom>
          <a:solidFill>
            <a:srgbClr val="FF0000">
              <a:alpha val="6431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SDD 高速效能</a:t>
            </a:r>
          </a:p>
        </p:txBody>
      </p:sp>
      <p:sp>
        <p:nvSpPr>
          <p:cNvPr id="618" name="Shape 618"/>
          <p:cNvSpPr/>
          <p:nvPr/>
        </p:nvSpPr>
        <p:spPr>
          <a:xfrm>
            <a:off x="4698100" y="3663245"/>
            <a:ext cx="4086600" cy="739500"/>
          </a:xfrm>
          <a:prstGeom prst="roundRect">
            <a:avLst>
              <a:gd name="adj" fmla="val 5919"/>
            </a:avLst>
          </a:prstGeom>
          <a:solidFill>
            <a:srgbClr val="0070C0">
              <a:alpha val="6431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SATA HDD大容量</a:t>
            </a:r>
          </a:p>
        </p:txBody>
      </p:sp>
      <p:sp>
        <p:nvSpPr>
          <p:cNvPr id="619" name="Shape 619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grpSp>
        <p:nvGrpSpPr>
          <p:cNvPr id="621" name="Shape 621"/>
          <p:cNvGrpSpPr/>
          <p:nvPr/>
        </p:nvGrpSpPr>
        <p:grpSpPr>
          <a:xfrm>
            <a:off x="428596" y="2786064"/>
            <a:ext cx="3377708" cy="1726260"/>
            <a:chOff x="-1654446" y="2762292"/>
            <a:chExt cx="5875401" cy="2791227"/>
          </a:xfrm>
        </p:grpSpPr>
        <p:sp>
          <p:nvSpPr>
            <p:cNvPr id="622" name="Shape 622"/>
            <p:cNvSpPr/>
            <p:nvPr/>
          </p:nvSpPr>
          <p:spPr>
            <a:xfrm>
              <a:off x="-1654446" y="2762292"/>
              <a:ext cx="3036900" cy="2761500"/>
            </a:xfrm>
            <a:prstGeom prst="ellipse">
              <a:avLst/>
            </a:prstGeom>
            <a:gradFill>
              <a:gsLst>
                <a:gs pos="0">
                  <a:srgbClr val="5D427D"/>
                </a:gs>
                <a:gs pos="80000">
                  <a:srgbClr val="7A57A5"/>
                </a:gs>
                <a:gs pos="100000">
                  <a:srgbClr val="7A56A7"/>
                </a:gs>
              </a:gsLst>
              <a:lin ang="16200038" scaled="0"/>
            </a:gradFill>
            <a:ln w="9525" cap="flat" cmpd="sng">
              <a:solidFill>
                <a:srgbClr val="7C5F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51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180,000 IOPS </a:t>
              </a:r>
              <a:br>
                <a:rPr lang="zh-TW" sz="16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16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+ 40TB 空間</a:t>
              </a:r>
            </a:p>
          </p:txBody>
        </p:sp>
        <p:sp>
          <p:nvSpPr>
            <p:cNvPr id="623" name="Shape 623"/>
            <p:cNvSpPr/>
            <p:nvPr/>
          </p:nvSpPr>
          <p:spPr>
            <a:xfrm>
              <a:off x="1201755" y="2792019"/>
              <a:ext cx="3019200" cy="2761500"/>
            </a:xfrm>
            <a:prstGeom prst="ellipse">
              <a:avLst/>
            </a:prstGeom>
            <a:gradFill>
              <a:gsLst>
                <a:gs pos="0">
                  <a:srgbClr val="5D427D"/>
                </a:gs>
                <a:gs pos="80000">
                  <a:srgbClr val="7A57A5"/>
                </a:gs>
                <a:gs pos="100000">
                  <a:srgbClr val="7A56A7"/>
                </a:gs>
              </a:gsLst>
              <a:lin ang="16200038" scaled="0"/>
            </a:gradFill>
            <a:ln w="9525" cap="flat" cmpd="sng">
              <a:solidFill>
                <a:srgbClr val="7C5F9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9999" dist="23000" dir="5400000" rotWithShape="0">
                <a:srgbClr val="000000">
                  <a:alpha val="3451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&lt;1 ms</a:t>
              </a:r>
            </a:p>
            <a:p>
              <a:pPr marL="0" marR="0" lvl="0" indent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Calibri"/>
                <a:buNone/>
              </a:pPr>
              <a:r>
                <a:rPr lang="zh-TW" sz="16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反應延遲</a:t>
              </a:r>
            </a:p>
          </p:txBody>
        </p:sp>
      </p:grpSp>
      <p:sp>
        <p:nvSpPr>
          <p:cNvPr id="624" name="Shape 624"/>
          <p:cNvSpPr/>
          <p:nvPr/>
        </p:nvSpPr>
        <p:spPr>
          <a:xfrm>
            <a:off x="7786710" y="1171600"/>
            <a:ext cx="663224" cy="1524000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51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Shape 625"/>
          <p:cNvSpPr txBox="1"/>
          <p:nvPr/>
        </p:nvSpPr>
        <p:spPr>
          <a:xfrm rot="5400000">
            <a:off x="7447460" y="1632917"/>
            <a:ext cx="1357319" cy="80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zh-TW" sz="1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 GbE iSER</a:t>
            </a:r>
          </a:p>
        </p:txBody>
      </p:sp>
      <p:sp>
        <p:nvSpPr>
          <p:cNvPr id="626" name="Shape 626"/>
          <p:cNvSpPr txBox="1"/>
          <p:nvPr/>
        </p:nvSpPr>
        <p:spPr>
          <a:xfrm>
            <a:off x="544475" y="1231225"/>
            <a:ext cx="5769600" cy="14646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0" marR="0" lvl="0" indent="0" algn="l" rtl="0">
              <a:spcBef>
                <a:spcPts val="450"/>
              </a:spcBef>
              <a:buNone/>
            </a:pPr>
            <a:endParaRPr sz="1800" dirty="0">
              <a:solidFill>
                <a:srgbClr val="0C0C0C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  <a:ea typeface="微軟正黑體" pitchFamily="34" charset="-120"/>
                <a:sym typeface="Microsoft JhengHei"/>
              </a:rPr>
              <a:t> QNAP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領先的混合儲存技術</a:t>
            </a:r>
          </a:p>
        </p:txBody>
      </p:sp>
      <p:grpSp>
        <p:nvGrpSpPr>
          <p:cNvPr id="634" name="Shape 634"/>
          <p:cNvGrpSpPr/>
          <p:nvPr/>
        </p:nvGrpSpPr>
        <p:grpSpPr>
          <a:xfrm>
            <a:off x="3428992" y="1205576"/>
            <a:ext cx="4342650" cy="3295000"/>
            <a:chOff x="3709700" y="1228800"/>
            <a:chExt cx="4722550" cy="3583250"/>
          </a:xfrm>
        </p:grpSpPr>
        <p:pic>
          <p:nvPicPr>
            <p:cNvPr id="635" name="Shape 635" descr="2_Qtier-01.png"/>
            <p:cNvPicPr preferRelativeResize="0"/>
            <p:nvPr/>
          </p:nvPicPr>
          <p:blipFill rotWithShape="1">
            <a:blip r:embed="rId3">
              <a:alphaModFix/>
            </a:blip>
            <a:srcRect l="1858" r="1848"/>
            <a:stretch/>
          </p:blipFill>
          <p:spPr>
            <a:xfrm>
              <a:off x="3709700" y="1299150"/>
              <a:ext cx="4692602" cy="351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Shape 636"/>
            <p:cNvSpPr txBox="1"/>
            <p:nvPr/>
          </p:nvSpPr>
          <p:spPr>
            <a:xfrm>
              <a:off x="3918450" y="165085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檔案伺服器</a:t>
              </a:r>
            </a:p>
          </p:txBody>
        </p:sp>
        <p:sp>
          <p:nvSpPr>
            <p:cNvPr id="637" name="Shape 637"/>
            <p:cNvSpPr txBox="1"/>
            <p:nvPr/>
          </p:nvSpPr>
          <p:spPr>
            <a:xfrm>
              <a:off x="4867325" y="129915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網站伺服器</a:t>
              </a:r>
            </a:p>
          </p:txBody>
        </p:sp>
        <p:sp>
          <p:nvSpPr>
            <p:cNvPr id="638" name="Shape 638"/>
            <p:cNvSpPr txBox="1"/>
            <p:nvPr/>
          </p:nvSpPr>
          <p:spPr>
            <a:xfrm>
              <a:off x="5982500" y="1228800"/>
              <a:ext cx="1068300" cy="14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電郵伺服器</a:t>
              </a:r>
            </a:p>
          </p:txBody>
        </p:sp>
        <p:sp>
          <p:nvSpPr>
            <p:cNvPr id="639" name="Shape 639"/>
            <p:cNvSpPr txBox="1"/>
            <p:nvPr/>
          </p:nvSpPr>
          <p:spPr>
            <a:xfrm>
              <a:off x="7305775" y="1650850"/>
              <a:ext cx="934200" cy="225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200" b="1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VDI 建立</a:t>
              </a:r>
            </a:p>
          </p:txBody>
        </p:sp>
        <p:sp>
          <p:nvSpPr>
            <p:cNvPr id="640" name="Shape 640"/>
            <p:cNvSpPr txBox="1"/>
            <p:nvPr/>
          </p:nvSpPr>
          <p:spPr>
            <a:xfrm>
              <a:off x="4851150" y="2351225"/>
              <a:ext cx="33648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     資料分層、應用分層</a:t>
              </a:r>
            </a:p>
          </p:txBody>
        </p:sp>
        <p:sp>
          <p:nvSpPr>
            <p:cNvPr id="641" name="Shape 641"/>
            <p:cNvSpPr txBox="1"/>
            <p:nvPr/>
          </p:nvSpPr>
          <p:spPr>
            <a:xfrm>
              <a:off x="4503850" y="2884700"/>
              <a:ext cx="10683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>
                  <a:solidFill>
                    <a:srgbClr val="262626"/>
                  </a:solidFill>
                </a:rPr>
                <a:t>PCIE NVMe,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zh-TW" sz="800" b="1">
                  <a:solidFill>
                    <a:srgbClr val="262626"/>
                  </a:solidFill>
                </a:rPr>
                <a:t>M.2, SSD RAID </a:t>
              </a:r>
            </a:p>
          </p:txBody>
        </p:sp>
        <p:sp>
          <p:nvSpPr>
            <p:cNvPr id="642" name="Shape 642"/>
            <p:cNvSpPr txBox="1"/>
            <p:nvPr/>
          </p:nvSpPr>
          <p:spPr>
            <a:xfrm>
              <a:off x="6165675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>
                  <a:solidFill>
                    <a:srgbClr val="262626"/>
                  </a:solidFill>
                </a:rPr>
                <a:t>SAS HDD </a:t>
              </a:r>
              <a:br>
                <a:rPr lang="zh-TW" sz="800" b="1">
                  <a:solidFill>
                    <a:srgbClr val="262626"/>
                  </a:solidFill>
                </a:rPr>
              </a:br>
              <a:r>
                <a:rPr lang="zh-TW" sz="800" b="1">
                  <a:solidFill>
                    <a:srgbClr val="262626"/>
                  </a:solidFill>
                </a:rPr>
                <a:t>RAID</a:t>
              </a:r>
            </a:p>
          </p:txBody>
        </p:sp>
        <p:sp>
          <p:nvSpPr>
            <p:cNvPr id="643" name="Shape 643"/>
            <p:cNvSpPr txBox="1"/>
            <p:nvPr/>
          </p:nvSpPr>
          <p:spPr>
            <a:xfrm>
              <a:off x="7662150" y="2884700"/>
              <a:ext cx="770100" cy="56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800" b="1">
                  <a:solidFill>
                    <a:srgbClr val="262626"/>
                  </a:solidFill>
                </a:rPr>
                <a:t>NL、SATA HDD RAID</a:t>
              </a:r>
            </a:p>
          </p:txBody>
        </p:sp>
        <p:sp>
          <p:nvSpPr>
            <p:cNvPr id="644" name="Shape 644"/>
            <p:cNvSpPr txBox="1"/>
            <p:nvPr/>
          </p:nvSpPr>
          <p:spPr>
            <a:xfrm>
              <a:off x="4893750" y="3897925"/>
              <a:ext cx="22596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儲存池</a:t>
              </a:r>
            </a:p>
          </p:txBody>
        </p:sp>
        <p:sp>
          <p:nvSpPr>
            <p:cNvPr id="645" name="Shape 645"/>
            <p:cNvSpPr txBox="1"/>
            <p:nvPr/>
          </p:nvSpPr>
          <p:spPr>
            <a:xfrm>
              <a:off x="3709700" y="4412275"/>
              <a:ext cx="12690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本機</a:t>
              </a:r>
            </a:p>
          </p:txBody>
        </p:sp>
        <p:sp>
          <p:nvSpPr>
            <p:cNvPr id="646" name="Shape 646"/>
            <p:cNvSpPr txBox="1"/>
            <p:nvPr/>
          </p:nvSpPr>
          <p:spPr>
            <a:xfrm>
              <a:off x="4622550" y="3571150"/>
              <a:ext cx="2743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b="1"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自動分層</a:t>
              </a:r>
            </a:p>
          </p:txBody>
        </p:sp>
        <p:sp>
          <p:nvSpPr>
            <p:cNvPr id="647" name="Shape 647"/>
            <p:cNvSpPr txBox="1"/>
            <p:nvPr/>
          </p:nvSpPr>
          <p:spPr>
            <a:xfrm>
              <a:off x="5371450" y="4412275"/>
              <a:ext cx="13101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擴充裝置1</a:t>
              </a:r>
            </a:p>
          </p:txBody>
        </p:sp>
        <p:sp>
          <p:nvSpPr>
            <p:cNvPr id="648" name="Shape 648"/>
            <p:cNvSpPr txBox="1"/>
            <p:nvPr/>
          </p:nvSpPr>
          <p:spPr>
            <a:xfrm>
              <a:off x="7141550" y="4412275"/>
              <a:ext cx="12414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11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擴充裝置2</a:t>
              </a:r>
            </a:p>
          </p:txBody>
        </p:sp>
      </p:grpSp>
      <p:sp>
        <p:nvSpPr>
          <p:cNvPr id="20" name="圓角矩形 19"/>
          <p:cNvSpPr/>
          <p:nvPr/>
        </p:nvSpPr>
        <p:spPr>
          <a:xfrm>
            <a:off x="451716" y="3303676"/>
            <a:ext cx="2834399" cy="1148338"/>
          </a:xfrm>
          <a:prstGeom prst="roundRect">
            <a:avLst>
              <a:gd name="adj" fmla="val 7805"/>
            </a:avLst>
          </a:prstGeom>
          <a:solidFill>
            <a:srgbClr val="660066">
              <a:alpha val="2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763247" y="4056289"/>
            <a:ext cx="2448000" cy="324000"/>
          </a:xfrm>
          <a:prstGeom prst="roundRect">
            <a:avLst>
              <a:gd name="adj" fmla="val 20433"/>
            </a:avLst>
          </a:prstGeom>
          <a:solidFill>
            <a:srgbClr val="FFFF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 smtClean="0"/>
              <a:t></a:t>
            </a:r>
            <a:endParaRPr kumimoji="1" lang="zh-TW" altLang="en-US" dirty="0"/>
          </a:p>
        </p:txBody>
      </p:sp>
      <p:sp>
        <p:nvSpPr>
          <p:cNvPr id="22" name="圓角矩形 21"/>
          <p:cNvSpPr/>
          <p:nvPr/>
        </p:nvSpPr>
        <p:spPr>
          <a:xfrm>
            <a:off x="451716" y="1576528"/>
            <a:ext cx="2834400" cy="1307601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778889" y="1883718"/>
            <a:ext cx="243235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可使用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SSD空間 </a:t>
            </a:r>
          </a:p>
          <a:p>
            <a:pPr marL="44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支援高速連續</a:t>
            </a:r>
            <a:r>
              <a:rPr lang="zh-TW" altLang="zh-TW" sz="1800" b="1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和隨機</a:t>
            </a:r>
            <a:r>
              <a:rPr lang="zh-TW" altLang="zh-TW" sz="18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讀寫需求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007921" y="361503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656566" y="3686236"/>
            <a:ext cx="262954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>
              <a:spcBef>
                <a:spcPts val="600"/>
              </a:spcBef>
              <a:buClr>
                <a:srgbClr val="262626"/>
              </a:buClr>
              <a:buSzPct val="100000"/>
            </a:pPr>
            <a:r>
              <a:rPr lang="zh-TW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檔案、網站、郵件服務</a:t>
            </a:r>
          </a:p>
          <a:p>
            <a:pPr marL="101600" lvl="0">
              <a:spcBef>
                <a:spcPts val="600"/>
              </a:spcBef>
              <a:buClr>
                <a:srgbClr val="073763"/>
              </a:buClr>
              <a:buSzPct val="100000"/>
            </a:pPr>
            <a:r>
              <a:rPr lang="zh-TW" altLang="en-US" sz="1800" b="1" dirty="0" smtClean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虛擬桌面與資料庫應用</a:t>
            </a:r>
            <a:r>
              <a:rPr lang="zh-TW" altLang="en-US" sz="1800" b="1" dirty="0" smtClean="0">
                <a:solidFill>
                  <a:srgbClr val="4A86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800" b="1" dirty="0">
              <a:solidFill>
                <a:srgbClr val="4A86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＞形箭號 25"/>
          <p:cNvSpPr/>
          <p:nvPr/>
        </p:nvSpPr>
        <p:spPr>
          <a:xfrm>
            <a:off x="567168" y="1991031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7" name="＞形箭號 26"/>
          <p:cNvSpPr/>
          <p:nvPr/>
        </p:nvSpPr>
        <p:spPr>
          <a:xfrm>
            <a:off x="567168" y="2328359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8" name="＞形箭號 27"/>
          <p:cNvSpPr/>
          <p:nvPr/>
        </p:nvSpPr>
        <p:spPr>
          <a:xfrm>
            <a:off x="567168" y="3776451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51716" y="3242629"/>
            <a:ext cx="2834400" cy="372402"/>
          </a:xfrm>
          <a:prstGeom prst="roundRect">
            <a:avLst>
              <a:gd name="adj" fmla="val 0"/>
            </a:avLst>
          </a:prstGeom>
          <a:solidFill>
            <a:srgbClr val="660066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適用</a:t>
            </a:r>
            <a:r>
              <a:rPr lang="zh-TW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情境</a:t>
            </a:r>
            <a:endParaRPr lang="zh-TW" altLang="zh-TW"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451716" y="1468573"/>
            <a:ext cx="2834400" cy="372402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zh-TW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技術優勢</a:t>
            </a:r>
          </a:p>
        </p:txBody>
      </p:sp>
      <p:sp>
        <p:nvSpPr>
          <p:cNvPr id="31" name="＞形箭號 30"/>
          <p:cNvSpPr/>
          <p:nvPr/>
        </p:nvSpPr>
        <p:spPr>
          <a:xfrm>
            <a:off x="538597" y="4121728"/>
            <a:ext cx="196078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2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>
            <a:spLocks noGrp="1"/>
          </p:cNvSpPr>
          <p:nvPr>
            <p:ph type="ctrTitle"/>
          </p:nvPr>
        </p:nvSpPr>
        <p:spPr>
          <a:xfrm>
            <a:off x="5352" y="2067694"/>
            <a:ext cx="9144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zh-TW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  <a:t>Storage &amp; Snapshot</a:t>
            </a:r>
            <a:br>
              <a:rPr lang="zh-TW" sz="5400" b="0" i="0" u="none" strike="noStrike" cap="none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5400" b="0" i="0" u="none" strike="noStrike" cap="none">
              <a:solidFill>
                <a:srgbClr val="173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subTitle" idx="1"/>
          </p:nvPr>
        </p:nvSpPr>
        <p:spPr>
          <a:xfrm>
            <a:off x="285712" y="2859782"/>
            <a:ext cx="8520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595959"/>
              </a:buClr>
              <a:buSzPct val="25000"/>
              <a:buFont typeface="Arial"/>
              <a:buNone/>
            </a:pPr>
            <a:r>
              <a:rPr lang="zh-TW"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QTS 4.3.4</a:t>
            </a:r>
          </a:p>
        </p:txBody>
      </p:sp>
      <p:sp>
        <p:nvSpPr>
          <p:cNvPr id="657" name="Shape 657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zh-TW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658" name="Shape 658"/>
          <p:cNvSpPr txBox="1"/>
          <p:nvPr/>
        </p:nvSpPr>
        <p:spPr>
          <a:xfrm>
            <a:off x="4218013" y="3507854"/>
            <a:ext cx="1424100" cy="32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Ripple</a:t>
            </a:r>
          </a:p>
        </p:txBody>
      </p:sp>
      <p:pic>
        <p:nvPicPr>
          <p:cNvPr id="659" name="Shape 659"/>
          <p:cNvPicPr preferRelativeResize="0"/>
          <p:nvPr/>
        </p:nvPicPr>
        <p:blipFill rotWithShape="1">
          <a:blip r:embed="rId3">
            <a:alphaModFix/>
          </a:blip>
          <a:srcRect l="776"/>
          <a:stretch/>
        </p:blipFill>
        <p:spPr>
          <a:xfrm>
            <a:off x="-71470" y="-5044"/>
            <a:ext cx="9216000" cy="52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Shape 660"/>
          <p:cNvSpPr/>
          <p:nvPr/>
        </p:nvSpPr>
        <p:spPr>
          <a:xfrm>
            <a:off x="-71470" y="2036475"/>
            <a:ext cx="9220820" cy="17922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1" name="Shape 661"/>
          <p:cNvSpPr/>
          <p:nvPr/>
        </p:nvSpPr>
        <p:spPr>
          <a:xfrm>
            <a:off x="71406" y="2036475"/>
            <a:ext cx="9112844" cy="179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000" b="1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您的挑戰，我們解決:</a:t>
            </a:r>
            <a:r>
              <a:rPr lang="zh-TW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16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40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超過8顆磁碟 RAID 5/6 不適用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214282" y="1200150"/>
            <a:ext cx="8472618" cy="1708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Font typeface="Microsoft JhengHei"/>
            </a:pP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依照網站ServeTheHome RAID計算器計算</a:t>
            </a:r>
          </a:p>
          <a:p>
            <a:pPr marL="457200" lvl="0" indent="-355600" rtl="0">
              <a:spcBef>
                <a:spcPts val="0"/>
              </a:spcBef>
              <a:buSzPct val="100000"/>
              <a:buFont typeface="Microsoft JhengHei"/>
            </a:pPr>
            <a:r>
              <a:rPr lang="zh-TW" sz="18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一個 RIAD 5 群組在5年內損壞的機會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72" name="Shape 6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RAID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保護隨儲存容量上升而減少</a:t>
            </a:r>
          </a:p>
        </p:txBody>
      </p:sp>
      <p:sp>
        <p:nvSpPr>
          <p:cNvPr id="668" name="Shape 668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9" name="Shape 669"/>
          <p:cNvGraphicFramePr/>
          <p:nvPr/>
        </p:nvGraphicFramePr>
        <p:xfrm>
          <a:off x="251520" y="1925480"/>
          <a:ext cx="5392050" cy="2476615"/>
        </p:xfrm>
        <a:graphic>
          <a:graphicData uri="http://schemas.openxmlformats.org/drawingml/2006/table">
            <a:tbl>
              <a:tblPr>
                <a:noFill/>
                <a:tableStyleId>{F0513B3C-857C-41BB-A843-243A80321240}</a:tableStyleId>
              </a:tblPr>
              <a:tblGrid>
                <a:gridCol w="1943455"/>
                <a:gridCol w="1943455"/>
                <a:gridCol w="1505140"/>
              </a:tblGrid>
              <a:tr h="35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磁碟數目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4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磁碟容量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400" b="1" dirty="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資料遺失風險</a:t>
                      </a:r>
                      <a:r>
                        <a:rPr lang="zh-TW" sz="1400" b="1" u="none" strike="noStrike" cap="none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</a:p>
                  </a:txBody>
                  <a:tcPr marL="68600" marR="68600" marT="34300" marB="343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2F2F2"/>
                        </a:gs>
                        <a:gs pos="100000">
                          <a:srgbClr val="A6A6A6"/>
                        </a:gs>
                      </a:gsLst>
                      <a:lin ang="5400012" scaled="0"/>
                    </a:gradFill>
                  </a:tcPr>
                </a:tc>
              </a:tr>
              <a:tr h="374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</a:t>
                      </a: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</a:t>
                      </a: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</a:t>
                      </a: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0.</a:t>
                      </a: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sz="1600" b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sz="1600" b="1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sz="1600" b="1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2.2%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3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</a:t>
                      </a: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1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4.1%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6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12 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0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8</a:t>
                      </a:r>
                      <a:r>
                        <a:rPr lang="zh-TW" sz="1600" b="0" u="none" strike="noStrike" cap="none" dirty="0">
                          <a:ln>
                            <a:noFill/>
                          </a:ln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TB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Clr>
                          <a:srgbClr val="FF0000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sz="1600" b="1" u="none" strike="noStrike" cap="none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6.</a:t>
                      </a:r>
                      <a:r>
                        <a:rPr lang="zh-TW" sz="1600" b="1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</a:t>
                      </a:r>
                      <a:r>
                        <a:rPr lang="zh-TW" sz="1600" b="1" u="none" strike="noStrike" cap="none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%</a:t>
                      </a:r>
                    </a:p>
                  </a:txBody>
                  <a:tcPr marL="68600" marR="68600" marT="34300" marB="34300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0" name="Shape 670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Shape 3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643570" y="1857370"/>
            <a:ext cx="3553731" cy="26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話框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63" y="1000114"/>
            <a:ext cx="1666737" cy="13042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477263" y="1214428"/>
            <a:ext cx="1666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zh-TW" altLang="en-US" sz="1800" b="1" dirty="0" smtClean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</a:t>
            </a:r>
            <a:r>
              <a:rPr lang="zh-TW" altLang="zh-TW" sz="1800" b="1" dirty="0" smtClean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</a:t>
            </a:r>
            <a: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兼顧容量</a:t>
            </a:r>
            <a:b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zh-TW" sz="1800" b="1" dirty="0">
                <a:solidFill>
                  <a:srgbClr val="66006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和保護？</a:t>
            </a:r>
          </a:p>
        </p:txBody>
      </p:sp>
      <p:sp>
        <p:nvSpPr>
          <p:cNvPr id="13" name="Shape 349"/>
          <p:cNvSpPr txBox="1"/>
          <p:nvPr/>
        </p:nvSpPr>
        <p:spPr>
          <a:xfrm>
            <a:off x="214282" y="4477250"/>
            <a:ext cx="5392050" cy="59483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900" i="0" u="sng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5"/>
              </a:rPr>
              <a:t>https://www.servethehome.com/raid-calculator/</a:t>
            </a:r>
            <a:r>
              <a:rPr lang="zh-TW" sz="9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 </a:t>
            </a:r>
            <a:r>
              <a:rPr lang="zh-TW" sz="900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conservative estimate </a:t>
            </a:r>
            <a:r>
              <a:rPr lang="zh-TW" sz="90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assuming bit error chance is 10^(-15), 150MB/sec rebuild speed </a:t>
            </a:r>
          </a:p>
        </p:txBody>
      </p:sp>
      <p:sp>
        <p:nvSpPr>
          <p:cNvPr id="14" name="Shape 366"/>
          <p:cNvSpPr/>
          <p:nvPr/>
        </p:nvSpPr>
        <p:spPr>
          <a:xfrm rot="10800000" flipH="1">
            <a:off x="243582" y="4408630"/>
            <a:ext cx="5399988" cy="9194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FF">
                  <a:alpha val="41000"/>
                </a:srgbClr>
              </a:gs>
              <a:gs pos="100000">
                <a:srgbClr val="B3B3B3">
                  <a:alpha val="41000"/>
                </a:srgbClr>
              </a:gs>
            </a:gsLst>
            <a:lin ang="5400012" scaled="0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366"/>
          <p:cNvSpPr/>
          <p:nvPr/>
        </p:nvSpPr>
        <p:spPr>
          <a:xfrm rot="10800000" flipH="1">
            <a:off x="243582" y="2285998"/>
            <a:ext cx="5399988" cy="9194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FF">
                  <a:alpha val="41000"/>
                </a:srgbClr>
              </a:gs>
              <a:gs pos="100000">
                <a:srgbClr val="B3B3B3">
                  <a:alpha val="41000"/>
                </a:srgbClr>
              </a:gs>
            </a:gsLst>
            <a:lin ang="5400012" scaled="0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 txBox="1">
            <a:spLocks noGrp="1"/>
          </p:cNvSpPr>
          <p:nvPr>
            <p:ph type="body" idx="1"/>
          </p:nvPr>
        </p:nvSpPr>
        <p:spPr>
          <a:xfrm>
            <a:off x="327100" y="928676"/>
            <a:ext cx="8359800" cy="82647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Microsoft JhengHei"/>
            </a:pP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以較</a:t>
            </a:r>
            <a:r>
              <a:rPr lang="zh-TW" sz="3200" b="1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低</a:t>
            </a:r>
            <a:r>
              <a:rPr lang="zh-TW" sz="2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的空間損失換取絕佳 RAID 保護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86" name="Shape 6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FFFF00"/>
              </a:buClr>
              <a:buSzPct val="25000"/>
              <a:buFont typeface="Arial"/>
              <a:buNone/>
            </a:pP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RAID 50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&amp; </a:t>
            </a: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60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強化資料保護</a:t>
            </a:r>
          </a:p>
        </p:txBody>
      </p:sp>
      <p:sp>
        <p:nvSpPr>
          <p:cNvPr id="681" name="Shape 681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Shape 682"/>
          <p:cNvSpPr txBox="1"/>
          <p:nvPr/>
        </p:nvSpPr>
        <p:spPr>
          <a:xfrm>
            <a:off x="412997" y="5143501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Shape 684"/>
          <p:cNvSpPr txBox="1"/>
          <p:nvPr/>
        </p:nvSpPr>
        <p:spPr>
          <a:xfrm>
            <a:off x="465848" y="4443428"/>
            <a:ext cx="73923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Actual </a:t>
            </a:r>
            <a:r>
              <a:rPr lang="zh-TW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zh-TW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isk </a:t>
            </a:r>
            <a:r>
              <a:rPr lang="zh-TW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zh-TW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ailure </a:t>
            </a:r>
            <a:r>
              <a:rPr lang="zh-TW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zh-TW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olerance depend</a:t>
            </a:r>
            <a:r>
              <a:rPr lang="zh-TW" sz="10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zh-TW" sz="10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on the number of RAID50/60 sub-arrays.</a:t>
            </a:r>
          </a:p>
        </p:txBody>
      </p:sp>
      <p:pic>
        <p:nvPicPr>
          <p:cNvPr id="685" name="Shape 685" descr="C:\Users\user\Desktop\PPT\RAID50.6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7675" y="1995675"/>
            <a:ext cx="3556200" cy="24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366"/>
          <p:cNvSpPr/>
          <p:nvPr/>
        </p:nvSpPr>
        <p:spPr>
          <a:xfrm rot="10800000" flipH="1">
            <a:off x="208613" y="2976869"/>
            <a:ext cx="5328550" cy="631580"/>
          </a:xfrm>
          <a:prstGeom prst="roundRect">
            <a:avLst>
              <a:gd name="adj" fmla="val 0"/>
            </a:avLst>
          </a:prstGeom>
          <a:solidFill>
            <a:srgbClr val="0857E7">
              <a:alpha val="8200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361"/>
          <p:cNvSpPr txBox="1"/>
          <p:nvPr/>
        </p:nvSpPr>
        <p:spPr>
          <a:xfrm>
            <a:off x="412997" y="4972556"/>
            <a:ext cx="138600" cy="2424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208613" y="1744929"/>
            <a:ext cx="5328550" cy="2646743"/>
            <a:chOff x="175625" y="1915874"/>
            <a:chExt cx="5328550" cy="2646743"/>
          </a:xfrm>
        </p:grpSpPr>
        <p:graphicFrame>
          <p:nvGraphicFramePr>
            <p:cNvPr id="13" name="Shape 362"/>
            <p:cNvGraphicFramePr/>
            <p:nvPr>
              <p:extLst>
                <p:ext uri="{D42A27DB-BD31-4B8C-83A1-F6EECF244321}">
                  <p14:modId xmlns="" xmlns:p14="http://schemas.microsoft.com/office/powerpoint/2010/main" val="4255148727"/>
                </p:ext>
              </p:extLst>
            </p:nvPr>
          </p:nvGraphicFramePr>
          <p:xfrm>
            <a:off x="175625" y="1915874"/>
            <a:ext cx="5328550" cy="2554801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999100"/>
                  <a:gridCol w="912225"/>
                  <a:gridCol w="1260550"/>
                  <a:gridCol w="773600"/>
                  <a:gridCol w="1383075"/>
                </a:tblGrid>
                <a:tr h="577576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類型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磁碟數目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磁碟損壞保護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容量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lvl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600" b="1" dirty="0">
                            <a:solidFill>
                              <a:schemeClr val="dk1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資料遺失風險 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</a:tr>
                <a:tr h="6503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5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rgbClr val="000000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u="none" strike="noStrike" cap="none" dirty="0">
                            <a:solidFill>
                              <a:srgbClr val="000000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6.15%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6382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QNAP </a:t>
                        </a:r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50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 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595959">
                            <a:lumMod val="20000"/>
                            <a:lumOff val="8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b="1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2 或更多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60TB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accent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3200" b="1" u="none" strike="noStrike" cap="none" dirty="0">
                            <a:solidFill>
                              <a:srgbClr val="FFFFFF"/>
                            </a:solidFill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0.6%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  <a:tr h="6885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RAID 10</a:t>
                        </a:r>
                      </a:p>
                    </a:txBody>
                    <a:tcPr marL="68600" marR="68600" marT="34300" marB="34300" anchor="ctr">
                      <a:lnL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gradFill>
                        <a:gsLst>
                          <a:gs pos="0">
                            <a:srgbClr val="F2F2F2"/>
                          </a:gs>
                          <a:gs pos="100000">
                            <a:srgbClr val="A6A6A6"/>
                          </a:gs>
                        </a:gsLst>
                        <a:lin ang="5400012" scaled="0"/>
                      </a:gra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12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Arial"/>
                          <a:buNone/>
                        </a:pPr>
                        <a:r>
                          <a:rPr lang="zh-TW" b="1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6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36TB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25000"/>
                          <a:buFont typeface="Calibri"/>
                          <a:buNone/>
                        </a:pPr>
                        <a:r>
                          <a:rPr lang="zh-TW" sz="1400" b="1" u="none" strike="noStrike" cap="none" dirty="0">
                            <a:latin typeface="Microsoft JhengHei"/>
                            <a:ea typeface="Microsoft JhengHei"/>
                            <a:cs typeface="Microsoft JhengHei"/>
                            <a:sym typeface="Microsoft JhengHei"/>
                          </a:rPr>
                          <a:t>0.2%</a:t>
                        </a:r>
                      </a:p>
                    </a:txBody>
                    <a:tcPr marL="68600" marR="68600" marT="34300" marB="34300" anchor="ctr">
                      <a:lnL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3175" cap="flat" cmpd="sng" algn="ctr">
                        <a:solidFill>
                          <a:srgbClr val="D6D6D6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175" cap="flat" cmpd="sng" algn="ctr">
                        <a:solidFill>
                          <a:srgbClr val="78909C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175" cap="flat" cmpd="sng" algn="ctr">
                        <a:solidFill>
                          <a:srgbClr val="EEEEEE">
                            <a:lumMod val="9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</a:tr>
              </a:tbl>
            </a:graphicData>
          </a:graphic>
        </p:graphicFrame>
        <p:sp>
          <p:nvSpPr>
            <p:cNvPr id="14" name="Shape 366"/>
            <p:cNvSpPr/>
            <p:nvPr/>
          </p:nvSpPr>
          <p:spPr>
            <a:xfrm rot="10800000" flipH="1">
              <a:off x="1184475" y="2484070"/>
              <a:ext cx="4319700" cy="9194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15" name="Shape 366"/>
            <p:cNvSpPr/>
            <p:nvPr/>
          </p:nvSpPr>
          <p:spPr>
            <a:xfrm rot="10800000" flipH="1">
              <a:off x="175625" y="4470674"/>
              <a:ext cx="5328550" cy="9194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FF">
                    <a:alpha val="41000"/>
                  </a:srgbClr>
                </a:gs>
                <a:gs pos="100000">
                  <a:srgbClr val="B3B3B3">
                    <a:alpha val="41000"/>
                  </a:srgbClr>
                </a:gs>
              </a:gsLst>
              <a:lin ang="5400012" scaled="0"/>
              <a:tileRect/>
            </a:gra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882"/>
          <p:cNvSpPr/>
          <p:nvPr/>
        </p:nvSpPr>
        <p:spPr>
          <a:xfrm flipH="1">
            <a:off x="214282" y="4430600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Shape 697"/>
          <p:cNvSpPr txBox="1">
            <a:spLocks noGrp="1"/>
          </p:cNvSpPr>
          <p:nvPr>
            <p:ph type="title"/>
          </p:nvPr>
        </p:nvSpPr>
        <p:spPr>
          <a:xfrm>
            <a:off x="142844" y="214296"/>
            <a:ext cx="885831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3200" dirty="0">
                <a:latin typeface="Microsoft JhengHei"/>
                <a:ea typeface="Microsoft JhengHei"/>
                <a:cs typeface="Microsoft JhengHei"/>
                <a:sym typeface="Microsoft JhengHei"/>
              </a:rPr>
              <a:t>RAID 50 &amp; 60 讓"隨機寫入"效能立即倍數提升</a:t>
            </a:r>
          </a:p>
        </p:txBody>
      </p:sp>
      <p:sp>
        <p:nvSpPr>
          <p:cNvPr id="18" name="圓角化對角線角落矩形 17"/>
          <p:cNvSpPr/>
          <p:nvPr/>
        </p:nvSpPr>
        <p:spPr>
          <a:xfrm>
            <a:off x="642911" y="1214428"/>
            <a:ext cx="7801302" cy="3456020"/>
          </a:xfrm>
          <a:prstGeom prst="round2DiagRect">
            <a:avLst>
              <a:gd name="adj1" fmla="val 3545"/>
              <a:gd name="adj2" fmla="val 0"/>
            </a:avLst>
          </a:prstGeom>
          <a:solidFill>
            <a:schemeClr val="bg1"/>
          </a:solidFill>
          <a:ln w="12700" cmpd="sng">
            <a:solidFill>
              <a:srgbClr val="2DA0B5"/>
            </a:solidFill>
            <a:prstDash val="dash"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9" name="Shape 374" descr="iSER-01.png"/>
          <p:cNvPicPr preferRelativeResize="0"/>
          <p:nvPr/>
        </p:nvPicPr>
        <p:blipFill rotWithShape="1">
          <a:blip r:embed="rId3">
            <a:alphaModFix/>
          </a:blip>
          <a:srcRect t="228" b="228"/>
          <a:stretch/>
        </p:blipFill>
        <p:spPr>
          <a:xfrm>
            <a:off x="5176361" y="1865188"/>
            <a:ext cx="3153900" cy="27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375" descr="RAID-01.png"/>
          <p:cNvPicPr preferRelativeResize="0"/>
          <p:nvPr/>
        </p:nvPicPr>
        <p:blipFill rotWithShape="1">
          <a:blip r:embed="rId4">
            <a:alphaModFix/>
          </a:blip>
          <a:srcRect t="7826" b="7835"/>
          <a:stretch/>
        </p:blipFill>
        <p:spPr>
          <a:xfrm>
            <a:off x="642910" y="1748673"/>
            <a:ext cx="4341855" cy="27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377"/>
          <p:cNvSpPr/>
          <p:nvPr/>
        </p:nvSpPr>
        <p:spPr>
          <a:xfrm>
            <a:off x="2468848" y="1937313"/>
            <a:ext cx="1071300" cy="2817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</a:rPr>
              <a:t>RAID 5 </a:t>
            </a:r>
            <a:r>
              <a:rPr lang="zh-TW" sz="1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儲存池</a:t>
            </a:r>
          </a:p>
        </p:txBody>
      </p:sp>
      <p:sp>
        <p:nvSpPr>
          <p:cNvPr id="22" name="Shape 378"/>
          <p:cNvSpPr/>
          <p:nvPr/>
        </p:nvSpPr>
        <p:spPr>
          <a:xfrm>
            <a:off x="2468848" y="3312443"/>
            <a:ext cx="1287600" cy="367195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</a:rPr>
              <a:t>RAID 50 </a:t>
            </a:r>
            <a:r>
              <a:rPr lang="zh-TW" sz="1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儲存池</a:t>
            </a:r>
          </a:p>
        </p:txBody>
      </p:sp>
      <p:sp>
        <p:nvSpPr>
          <p:cNvPr id="23" name="Shape 379"/>
          <p:cNvSpPr/>
          <p:nvPr/>
        </p:nvSpPr>
        <p:spPr>
          <a:xfrm>
            <a:off x="5286381" y="1937312"/>
            <a:ext cx="3157832" cy="277247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2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隨機寫入效能</a:t>
            </a:r>
          </a:p>
        </p:txBody>
      </p:sp>
      <p:sp>
        <p:nvSpPr>
          <p:cNvPr id="24" name="Shape 380"/>
          <p:cNvSpPr/>
          <p:nvPr/>
        </p:nvSpPr>
        <p:spPr>
          <a:xfrm>
            <a:off x="5923048" y="3679638"/>
            <a:ext cx="932400" cy="222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單一 </a:t>
            </a:r>
            <a:r>
              <a:rPr 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</a:p>
        </p:txBody>
      </p:sp>
      <p:sp>
        <p:nvSpPr>
          <p:cNvPr id="25" name="Shape 381"/>
          <p:cNvSpPr/>
          <p:nvPr/>
        </p:nvSpPr>
        <p:spPr>
          <a:xfrm>
            <a:off x="6855448" y="2562713"/>
            <a:ext cx="1071300" cy="10044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RAID 50</a:t>
            </a:r>
          </a:p>
          <a:p>
            <a:pPr lvl="0" algn="ctr">
              <a:buClr>
                <a:srgbClr val="0C0C0C"/>
              </a:buClr>
              <a:buSzPct val="25000"/>
            </a:pP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(3 </a:t>
            </a:r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個子群組</a:t>
            </a: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Shape 382"/>
          <p:cNvSpPr/>
          <p:nvPr/>
        </p:nvSpPr>
        <p:spPr>
          <a:xfrm>
            <a:off x="5840451" y="4309553"/>
            <a:ext cx="1967400" cy="98106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lvl="0" algn="ctr">
              <a:buClr>
                <a:srgbClr val="0C0C0C"/>
              </a:buClr>
              <a:buSzPct val="25000"/>
            </a:pPr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4K 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隨機寫入效能</a:t>
            </a:r>
            <a:endParaRPr 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383"/>
          <p:cNvSpPr/>
          <p:nvPr/>
        </p:nvSpPr>
        <p:spPr>
          <a:xfrm>
            <a:off x="7552799" y="1643056"/>
            <a:ext cx="1334748" cy="1062315"/>
          </a:xfrm>
          <a:prstGeom prst="wedgeEllipseCallout">
            <a:avLst>
              <a:gd name="adj1" fmla="val -44061"/>
              <a:gd name="adj2" fmla="val 59115"/>
            </a:avLst>
          </a:prstGeom>
          <a:gradFill>
            <a:gsLst>
              <a:gs pos="0">
                <a:srgbClr val="660066"/>
              </a:gs>
              <a:gs pos="100000">
                <a:srgbClr val="965BDD"/>
              </a:gs>
            </a:gsLst>
          </a:gradFill>
          <a:ln>
            <a:solidFill>
              <a:srgbClr val="8C3AD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28" name="Shape 384"/>
          <p:cNvGrpSpPr/>
          <p:nvPr/>
        </p:nvGrpSpPr>
        <p:grpSpPr>
          <a:xfrm>
            <a:off x="7648335" y="1733070"/>
            <a:ext cx="1567135" cy="840412"/>
            <a:chOff x="7853480" y="1304497"/>
            <a:chExt cx="1374300" cy="780049"/>
          </a:xfrm>
        </p:grpSpPr>
        <p:sp>
          <p:nvSpPr>
            <p:cNvPr id="29" name="Shape 385"/>
            <p:cNvSpPr txBox="1"/>
            <p:nvPr/>
          </p:nvSpPr>
          <p:spPr>
            <a:xfrm>
              <a:off x="7853480" y="1514876"/>
              <a:ext cx="1374300" cy="569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zh-TW" sz="3000" b="1" dirty="0">
                  <a:solidFill>
                    <a:srgbClr val="FFFFFF"/>
                  </a:solidFill>
                </a:rPr>
                <a:t>300%</a:t>
              </a:r>
            </a:p>
          </p:txBody>
        </p:sp>
        <p:sp>
          <p:nvSpPr>
            <p:cNvPr id="30" name="Shape 386"/>
            <p:cNvSpPr txBox="1"/>
            <p:nvPr/>
          </p:nvSpPr>
          <p:spPr>
            <a:xfrm>
              <a:off x="8123943" y="1304497"/>
              <a:ext cx="601197" cy="4431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zh-TW" sz="1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提升</a:t>
              </a:r>
            </a:p>
          </p:txBody>
        </p:sp>
      </p:grpSp>
      <p:sp>
        <p:nvSpPr>
          <p:cNvPr id="31" name="矩形 30"/>
          <p:cNvSpPr/>
          <p:nvPr/>
        </p:nvSpPr>
        <p:spPr>
          <a:xfrm>
            <a:off x="748036" y="1280412"/>
            <a:ext cx="405062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 algn="just">
              <a:spcBef>
                <a:spcPts val="360"/>
              </a:spcBef>
              <a:buClr>
                <a:srgbClr val="044981"/>
              </a:buClr>
              <a:buSzPct val="100000"/>
            </a:pP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組R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AI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同位檢查資料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同時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計算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，讓隨機寫入效能快速提升</a:t>
            </a:r>
            <a:endParaRPr lang="zh-TW" altLang="zh-TW" sz="1600" b="1" dirty="0">
              <a:solidFill>
                <a:srgbClr val="00009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101547" y="1269173"/>
            <a:ext cx="3342665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lvl="0">
              <a:spcBef>
                <a:spcPts val="360"/>
              </a:spcBef>
              <a:buClr>
                <a:srgbClr val="044981"/>
              </a:buClr>
              <a:buSzPct val="100000"/>
            </a:pP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RAID 50 </a:t>
            </a:r>
            <a:r>
              <a:rPr lang="en-US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組子群組的 SSD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</a:t>
            </a:r>
            <a:r>
              <a:rPr lang="en-US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與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 </a:t>
            </a:r>
            <a:r>
              <a:rPr lang="zh-TW" altLang="zh-TW" sz="1600" b="1" dirty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RAID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lang="zh-TW" altLang="en-US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1600" b="1" dirty="0" smtClean="0">
                <a:solidFill>
                  <a:srgbClr val="00009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endParaRPr lang="zh-TW" altLang="zh-TW" sz="1600" b="1" dirty="0">
              <a:solidFill>
                <a:srgbClr val="00009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3" name="直線接點 32"/>
          <p:cNvCxnSpPr/>
          <p:nvPr/>
        </p:nvCxnSpPr>
        <p:spPr>
          <a:xfrm>
            <a:off x="5065063" y="1214428"/>
            <a:ext cx="0" cy="3456020"/>
          </a:xfrm>
          <a:prstGeom prst="line">
            <a:avLst/>
          </a:prstGeom>
          <a:ln w="12700" cmpd="sng">
            <a:solidFill>
              <a:srgbClr val="2DA0B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/>
        </p:nvSpPr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Shape 7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+mn-lt"/>
                <a:ea typeface="Microsoft JhengHei"/>
                <a:cs typeface="Microsoft JhengHei"/>
                <a:sym typeface="Microsoft JhengHei"/>
              </a:rPr>
              <a:t>QNAP RAID </a:t>
            </a: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組態間的選擇</a:t>
            </a:r>
          </a:p>
        </p:txBody>
      </p:sp>
      <p:graphicFrame>
        <p:nvGraphicFramePr>
          <p:cNvPr id="5" name="Shape 394"/>
          <p:cNvGraphicFramePr/>
          <p:nvPr>
            <p:extLst>
              <p:ext uri="{D42A27DB-BD31-4B8C-83A1-F6EECF244321}">
                <p14:modId xmlns="" xmlns:p14="http://schemas.microsoft.com/office/powerpoint/2010/main" val="93522362"/>
              </p:ext>
            </p:extLst>
          </p:nvPr>
        </p:nvGraphicFramePr>
        <p:xfrm>
          <a:off x="224575" y="1361814"/>
          <a:ext cx="8666400" cy="285044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44400"/>
                <a:gridCol w="1381725"/>
                <a:gridCol w="1306525"/>
                <a:gridCol w="1644950"/>
                <a:gridCol w="1444400"/>
                <a:gridCol w="1444400"/>
              </a:tblGrid>
              <a:tr h="36748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組態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50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60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36748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磁碟數量要求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3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4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6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至少 8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59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磁碟損壞保護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一半的磁碟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2~5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4~10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9596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寫入效能 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0097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7481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容量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★★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2624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78571"/>
                        <a:buFont typeface="Arial"/>
                        <a:buNone/>
                      </a:pPr>
                      <a:r>
                        <a:rPr lang="zh-TW" b="1" dirty="0">
                          <a:solidFill>
                            <a:srgbClr val="FFFFFF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應用情境</a:t>
                      </a:r>
                    </a:p>
                  </a:txBody>
                  <a:tcPr marL="91425" marR="91425" marT="91425" marB="91425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備份儲存 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通用檔</a:t>
                      </a: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案</a:t>
                      </a:r>
                      <a:endParaRPr lang="en-US" altLang="zh-TW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儲存伺服器 </a:t>
                      </a:r>
                      <a:endParaRPr lang="zh-TW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虛擬應用佈建</a:t>
                      </a: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或</a:t>
                      </a:r>
                      <a:endParaRPr lang="en-US" altLang="zh-TW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資料庫應</a:t>
                      </a: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用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高頻率備份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虛擬應用與</a:t>
                      </a:r>
                      <a:endParaRPr lang="en-US" altLang="zh-TW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zh-TW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線上</a:t>
                      </a:r>
                      <a:r>
                        <a:rPr lang="zh-TW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編輯作業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531180" cy="2130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00050" lvl="0" indent="-273050" rtl="0">
              <a:spcBef>
                <a:spcPts val="360"/>
              </a:spcBef>
              <a:buClr>
                <a:schemeClr val="dk1"/>
              </a:buClr>
              <a:buSzPct val="100000"/>
              <a:buFont typeface="Microsoft JhengHei"/>
            </a:pPr>
            <a:r>
              <a:rPr lang="zh-TW" sz="20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RAID 50 = 高保護的備份伺服器</a:t>
            </a:r>
          </a:p>
          <a:p>
            <a:pPr marL="400050" lvl="0" indent="-273050" rtl="0">
              <a:spcBef>
                <a:spcPts val="360"/>
              </a:spcBef>
              <a:buClr>
                <a:schemeClr val="dk1"/>
              </a:buClr>
              <a:buSzPct val="100000"/>
              <a:buFont typeface="Microsoft JhengHei"/>
            </a:pPr>
            <a:r>
              <a:rPr lang="zh-TW" sz="2000" b="1" dirty="0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RAID 60 + Read-Only SSD Cache =  高保護的檔案伺服器</a:t>
            </a:r>
          </a:p>
          <a:p>
            <a:pPr marL="400050" lvl="0" indent="-273050" rtl="0">
              <a:spcBef>
                <a:spcPts val="360"/>
              </a:spcBef>
              <a:buClr>
                <a:srgbClr val="073763"/>
              </a:buClr>
              <a:buSzPct val="100000"/>
              <a:buFont typeface="Microsoft JhengHei"/>
            </a:pPr>
            <a:r>
              <a:rPr lang="zh-TW" sz="2000" b="1" dirty="0">
                <a:solidFill>
                  <a:srgbClr val="0737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 RAID 50 + HDD RAID 60 = 兼具高效能與保護的虛擬儲存伺服器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4" name="Shape 7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也可以搭配 </a:t>
            </a: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RAID 50/60</a:t>
            </a:r>
          </a:p>
        </p:txBody>
      </p:sp>
      <p:sp>
        <p:nvSpPr>
          <p:cNvPr id="722" name="Shape 722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Shape 723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5" name="Shape 725" descr="給coco.png"/>
          <p:cNvPicPr preferRelativeResize="0"/>
          <p:nvPr/>
        </p:nvPicPr>
        <p:blipFill rotWithShape="1">
          <a:blip r:embed="rId3">
            <a:alphaModFix/>
          </a:blip>
          <a:srcRect t="3962" b="-2040"/>
          <a:stretch/>
        </p:blipFill>
        <p:spPr>
          <a:xfrm>
            <a:off x="1214414" y="2428874"/>
            <a:ext cx="6226738" cy="2578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Microsoft JhengHei"/>
              <a:buChar char="•"/>
            </a:pPr>
            <a:r>
              <a:rPr lang="zh-TW" sz="2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儲存的本質：效能與穩定性必須兼顧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zh-TW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 對於效能無法妥協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zh-TW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 必須使用成熟穩定，可以管理的儲存空間架構</a:t>
            </a:r>
            <a:r>
              <a:rPr lang="zh-TW" sz="20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20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zh-TW" sz="2000" i="0" u="none" strike="noStrike" cap="none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Microsoft JhengHei"/>
              <a:buChar char="•"/>
            </a:pPr>
            <a:r>
              <a:rPr lang="zh-TW" sz="24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在深入分析評估 Btrfs 後，我們發現下面的致命缺點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zh-TW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Btrfs 效能不佳：完全無法發揮市面上主流硬碟的效能，更遑論 SSD</a:t>
            </a:r>
          </a:p>
          <a:p>
            <a:pPr marL="742950" marR="0" lvl="1" indent="-285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</a:pPr>
            <a:r>
              <a:rPr lang="zh-TW" sz="200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Btrfs 資料儲存空間管理困難：快照混在工作磁碟區裡，無法區隔工作磁碟區和快照儲存區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285720" y="285734"/>
            <a:ext cx="8501122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3600" i="0" u="none" strike="noStrike" cap="none" dirty="0"/>
              <a:t>為什麼我們決定不使用Btrfs檔案系統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12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 l="1184" r="7724"/>
          <a:stretch/>
        </p:blipFill>
        <p:spPr>
          <a:xfrm>
            <a:off x="-71470" y="-71456"/>
            <a:ext cx="9215470" cy="5214956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/>
        </p:nvSpPr>
        <p:spPr>
          <a:xfrm>
            <a:off x="2771800" y="3714229"/>
            <a:ext cx="1500300" cy="21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zh-TW" sz="1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PM</a:t>
            </a:r>
          </a:p>
        </p:txBody>
      </p:sp>
      <p:sp>
        <p:nvSpPr>
          <p:cNvPr id="733" name="Shape 733"/>
          <p:cNvSpPr/>
          <p:nvPr/>
        </p:nvSpPr>
        <p:spPr>
          <a:xfrm>
            <a:off x="-71470" y="2576114"/>
            <a:ext cx="9215470" cy="19443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4200">
              <a:solidFill>
                <a:srgbClr val="161D9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214282" y="2786064"/>
            <a:ext cx="6715172" cy="158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2000" b="1" dirty="0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您的挑戰，我們解決:</a:t>
            </a:r>
            <a:r>
              <a:rPr lang="zh-TW" sz="36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zh-TW" sz="36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 VJBOD 虛擬擴充櫃 </a:t>
            </a:r>
            <a:br>
              <a:rPr 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性價比最高的儲存空間擴充術</a:t>
            </a:r>
            <a:endParaRPr lang="zh-TW" sz="4000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xfrm>
            <a:off x="285720" y="214296"/>
            <a:ext cx="8501122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支援 </a:t>
            </a: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 目標端</a:t>
            </a:r>
            <a:r>
              <a:rPr lang="zh-TW" dirty="0">
                <a:latin typeface="+mj-lt"/>
                <a:ea typeface="Microsoft JhengHei"/>
                <a:cs typeface="Microsoft JhengHei"/>
                <a:sym typeface="Microsoft JhengHei"/>
              </a:rPr>
              <a:t>&amp;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啟動器 雙模式</a:t>
            </a:r>
          </a:p>
        </p:txBody>
      </p:sp>
      <p:pic>
        <p:nvPicPr>
          <p:cNvPr id="741" name="Shape 7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82" y="1714494"/>
            <a:ext cx="5143536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圓角矩形 5"/>
          <p:cNvSpPr/>
          <p:nvPr/>
        </p:nvSpPr>
        <p:spPr>
          <a:xfrm>
            <a:off x="5646573" y="1619234"/>
            <a:ext cx="3005300" cy="637618"/>
          </a:xfrm>
          <a:prstGeom prst="roundRect">
            <a:avLst>
              <a:gd name="adj" fmla="val 583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5514691" y="1466834"/>
            <a:ext cx="3279454" cy="2103302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420"/>
          <p:cNvSpPr txBox="1"/>
          <p:nvPr/>
        </p:nvSpPr>
        <p:spPr>
          <a:xfrm>
            <a:off x="300774" y="1258783"/>
            <a:ext cx="5213917" cy="23113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endParaRPr lang="zh-TW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28327" y="2376349"/>
            <a:ext cx="2723546" cy="1018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indent="-457200"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掛載儲存空間遠端</a:t>
            </a:r>
            <a:r>
              <a:rPr lang="en-US" altLang="zh-TW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target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磁碟 </a:t>
            </a:r>
            <a:endParaRPr lang="en-US" altLang="zh-TW" b="1" dirty="0" smtClean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2" indent="-457200"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掛載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en-US" altLang="zh-TW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專屬虛擬擴充櫃 </a:t>
            </a: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(VJBOD)</a:t>
            </a:r>
            <a:endParaRPr lang="zh-TW" altLang="en-US" b="1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83894" y="1359879"/>
            <a:ext cx="5187639" cy="384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一般儲存設備廠商均支援</a:t>
            </a:r>
            <a:r>
              <a:rPr lang="en-US" altLang="zh-TW" sz="1800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目標端的功能設計</a:t>
            </a:r>
          </a:p>
        </p:txBody>
      </p:sp>
      <p:sp>
        <p:nvSpPr>
          <p:cNvPr id="12" name="矩形 11"/>
          <p:cNvSpPr/>
          <p:nvPr/>
        </p:nvSpPr>
        <p:spPr>
          <a:xfrm>
            <a:off x="5602159" y="1598210"/>
            <a:ext cx="319198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>
              <a:lnSpc>
                <a:spcPct val="115000"/>
              </a:lnSpc>
              <a:buClr>
                <a:srgbClr val="044981"/>
              </a:buClr>
              <a:buSzPct val="100000"/>
            </a:pP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NAS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還特別設計支持</a:t>
            </a:r>
            <a:endParaRPr lang="en-US" altLang="zh-TW"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lnSpc>
                <a:spcPct val="115000"/>
              </a:lnSpc>
              <a:buClr>
                <a:srgbClr val="044981"/>
              </a:buClr>
              <a:buSzPct val="100000"/>
            </a:pPr>
            <a:r>
              <a:rPr lang="en-US" altLang="zh-TW" sz="16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啟動器並有下列兩種模式</a:t>
            </a:r>
            <a:endParaRPr lang="en-US" altLang="zh-TW" sz="16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602159" y="2478287"/>
            <a:ext cx="381464" cy="307777"/>
            <a:chOff x="1546636" y="3304266"/>
            <a:chExt cx="473628" cy="382141"/>
          </a:xfrm>
        </p:grpSpPr>
        <p:sp>
          <p:nvSpPr>
            <p:cNvPr id="14" name="橢圓 13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１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602159" y="2978353"/>
            <a:ext cx="381464" cy="307777"/>
            <a:chOff x="1546636" y="3304266"/>
            <a:chExt cx="473628" cy="382141"/>
          </a:xfrm>
        </p:grpSpPr>
        <p:sp>
          <p:nvSpPr>
            <p:cNvPr id="17" name="橢圓 16"/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546636" y="3304266"/>
              <a:ext cx="473628" cy="3821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2</a:t>
              </a:r>
              <a:endParaRPr kumimoji="1"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版面配置區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000" b="1" dirty="0" err="1" smtClean="0"/>
              <a:t>iSCSI</a:t>
            </a:r>
            <a:r>
              <a:rPr lang="en-US" altLang="zh-TW" sz="2000" b="1" dirty="0" smtClean="0"/>
              <a:t> </a:t>
            </a:r>
            <a:r>
              <a:rPr lang="zh-TW" altLang="en-US" sz="2000" b="1" dirty="0" smtClean="0"/>
              <a:t>啟動器與目標端為產業標準協定：</a:t>
            </a:r>
          </a:p>
          <a:p>
            <a:r>
              <a:rPr lang="en-US" altLang="zh-TW" sz="2000" b="1" dirty="0" smtClean="0"/>
              <a:t>QNAP </a:t>
            </a:r>
            <a:r>
              <a:rPr lang="en-US" altLang="zh-TW" sz="2000" b="1" dirty="0" err="1" smtClean="0"/>
              <a:t>iSCSI</a:t>
            </a:r>
            <a:r>
              <a:rPr lang="en-US" altLang="zh-TW" sz="2000" b="1" dirty="0" smtClean="0"/>
              <a:t> </a:t>
            </a:r>
            <a:r>
              <a:rPr lang="zh-TW" altLang="en-US" sz="2000" b="1" dirty="0" smtClean="0"/>
              <a:t>啟動器相容 </a:t>
            </a:r>
            <a:r>
              <a:rPr lang="en-US" altLang="zh-TW" sz="2000" b="1" dirty="0" smtClean="0"/>
              <a:t>EMC</a:t>
            </a:r>
            <a:r>
              <a:rPr lang="zh-TW" altLang="en-US" sz="2000" b="1" dirty="0" smtClean="0"/>
              <a:t>、</a:t>
            </a:r>
            <a:r>
              <a:rPr lang="en-US" altLang="zh-TW" sz="2000" b="1" dirty="0" err="1" smtClean="0"/>
              <a:t>NetApp</a:t>
            </a:r>
            <a:r>
              <a:rPr lang="zh-TW" altLang="en-US" sz="2000" b="1" dirty="0" smtClean="0"/>
              <a:t>、</a:t>
            </a:r>
            <a:r>
              <a:rPr lang="en-US" altLang="zh-TW" sz="2000" b="1" dirty="0" err="1" smtClean="0"/>
              <a:t>Synology</a:t>
            </a:r>
            <a:r>
              <a:rPr lang="zh-TW" altLang="en-US" sz="2000" b="1" dirty="0" smtClean="0"/>
              <a:t>、</a:t>
            </a:r>
            <a:r>
              <a:rPr lang="en-US" altLang="zh-TW" sz="2000" b="1" dirty="0" smtClean="0"/>
              <a:t>QSAN </a:t>
            </a:r>
            <a:br>
              <a:rPr lang="en-US" altLang="zh-TW" sz="2000" b="1" dirty="0" smtClean="0"/>
            </a:br>
            <a:r>
              <a:rPr lang="zh-TW" altLang="en-US" sz="2000" b="1" dirty="0" smtClean="0"/>
              <a:t>等廠商 </a:t>
            </a:r>
            <a:r>
              <a:rPr lang="en-US" altLang="zh-TW" sz="2000" b="1" dirty="0" err="1" smtClean="0"/>
              <a:t>iSCSI</a:t>
            </a:r>
            <a:r>
              <a:rPr lang="en-US" altLang="zh-TW" sz="2000" b="1" dirty="0" smtClean="0"/>
              <a:t> </a:t>
            </a:r>
            <a:r>
              <a:rPr lang="zh-TW" altLang="en-US" sz="2000" b="1" dirty="0" smtClean="0"/>
              <a:t>目標端 可以直接掛載不需特殊修改軟體</a:t>
            </a:r>
          </a:p>
          <a:p>
            <a:r>
              <a:rPr lang="zh-TW" altLang="en-US" sz="2000" b="1" dirty="0" smtClean="0"/>
              <a:t>活用閒置的儲存設備空間、同時享受</a:t>
            </a:r>
            <a:r>
              <a:rPr lang="en-US" altLang="zh-TW" sz="2000" b="1" dirty="0" smtClean="0"/>
              <a:t>QNAP NAS</a:t>
            </a:r>
            <a:r>
              <a:rPr lang="zh-TW" altLang="en-US" sz="2000" b="1" dirty="0" smtClean="0"/>
              <a:t>智慧化功能</a:t>
            </a:r>
            <a:endParaRPr lang="zh-TW" altLang="en-US" b="1" dirty="0" smtClean="0"/>
          </a:p>
          <a:p>
            <a:endParaRPr lang="zh-TW" altLang="en-US" dirty="0"/>
          </a:p>
        </p:txBody>
      </p:sp>
      <p:sp>
        <p:nvSpPr>
          <p:cNvPr id="746" name="Shape 7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使用 iSCSI 啟動器掛載各家儲存設備</a:t>
            </a:r>
          </a:p>
        </p:txBody>
      </p:sp>
      <p:sp>
        <p:nvSpPr>
          <p:cNvPr id="753" name="Shape 753"/>
          <p:cNvSpPr txBox="1"/>
          <p:nvPr/>
        </p:nvSpPr>
        <p:spPr>
          <a:xfrm>
            <a:off x="714348" y="4357700"/>
            <a:ext cx="5701310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1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商標</a:t>
            </a:r>
            <a:r>
              <a:rPr lang="zh-TW" sz="11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為各公司所有。</a:t>
            </a:r>
          </a:p>
        </p:txBody>
      </p:sp>
      <p:pic>
        <p:nvPicPr>
          <p:cNvPr id="10" name="Shape 427"/>
          <p:cNvPicPr preferRelativeResize="0"/>
          <p:nvPr/>
        </p:nvPicPr>
        <p:blipFill rotWithShape="1">
          <a:blip r:embed="rId3">
            <a:alphaModFix/>
          </a:blip>
          <a:srcRect t="22406" r="32441" b="59805"/>
          <a:stretch/>
        </p:blipFill>
        <p:spPr>
          <a:xfrm>
            <a:off x="411258" y="2952071"/>
            <a:ext cx="2351042" cy="56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428"/>
          <p:cNvPicPr preferRelativeResize="0"/>
          <p:nvPr/>
        </p:nvPicPr>
        <p:blipFill rotWithShape="1">
          <a:blip r:embed="rId4">
            <a:alphaModFix/>
          </a:blip>
          <a:srcRect t="16289"/>
          <a:stretch/>
        </p:blipFill>
        <p:spPr>
          <a:xfrm>
            <a:off x="2786050" y="2857502"/>
            <a:ext cx="2244520" cy="68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429"/>
          <p:cNvPicPr preferRelativeResize="0"/>
          <p:nvPr/>
        </p:nvPicPr>
        <p:blipFill rotWithShape="1">
          <a:blip r:embed="rId5">
            <a:alphaModFix/>
          </a:blip>
          <a:srcRect l="10038" t="10178" r="8415" b="10919"/>
          <a:stretch/>
        </p:blipFill>
        <p:spPr>
          <a:xfrm>
            <a:off x="411258" y="3676623"/>
            <a:ext cx="1835838" cy="50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4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9249" y="2883935"/>
            <a:ext cx="761540" cy="76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430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945684" y="3676623"/>
            <a:ext cx="1556864" cy="42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420"/>
          <p:cNvSpPr txBox="1"/>
          <p:nvPr/>
        </p:nvSpPr>
        <p:spPr>
          <a:xfrm>
            <a:off x="357158" y="1928808"/>
            <a:ext cx="8653219" cy="19340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" name="Shape 882"/>
          <p:cNvSpPr/>
          <p:nvPr/>
        </p:nvSpPr>
        <p:spPr>
          <a:xfrm flipH="1">
            <a:off x="428596" y="4429138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區塊層級 </a:t>
            </a:r>
            <a:r>
              <a:rPr lang="en-US" altLang="zh-TW" dirty="0" err="1" smtClean="0"/>
              <a:t>vs</a:t>
            </a:r>
            <a:r>
              <a:rPr lang="en-US" altLang="zh-TW" dirty="0" smtClean="0"/>
              <a:t> </a:t>
            </a:r>
            <a:r>
              <a:rPr lang="zh-TW" altLang="en-US" dirty="0" smtClean="0"/>
              <a:t>檔案層級 </a:t>
            </a:r>
            <a:r>
              <a:rPr lang="en-US" altLang="zh-TW" dirty="0" err="1" smtClean="0"/>
              <a:t>iSCSI</a:t>
            </a:r>
            <a:r>
              <a:rPr lang="en-US" altLang="zh-TW" dirty="0" smtClean="0"/>
              <a:t> LUN</a:t>
            </a:r>
            <a:endParaRPr lang="zh-TW" altLang="en-US" dirty="0"/>
          </a:p>
        </p:txBody>
      </p:sp>
      <p:sp>
        <p:nvSpPr>
          <p:cNvPr id="4" name="圓角矩形 3"/>
          <p:cNvSpPr/>
          <p:nvPr/>
        </p:nvSpPr>
        <p:spPr>
          <a:xfrm>
            <a:off x="214282" y="1430714"/>
            <a:ext cx="4556501" cy="3260009"/>
          </a:xfrm>
          <a:prstGeom prst="roundRect">
            <a:avLst>
              <a:gd name="adj" fmla="val 1852"/>
            </a:avLst>
          </a:prstGeom>
          <a:solidFill>
            <a:schemeClr val="bg1"/>
          </a:solidFill>
          <a:ln>
            <a:solidFill>
              <a:srgbClr val="41BE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36135" y="3451937"/>
            <a:ext cx="4307429" cy="1152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214282" y="1142990"/>
            <a:ext cx="4572403" cy="599878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355600" algn="ctr">
              <a:buClr>
                <a:srgbClr val="044981"/>
              </a:buClr>
              <a:buSzPct val="100000"/>
            </a:pPr>
            <a:r>
              <a:rPr lang="en-US" altLang="zh-TW" sz="18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檔案層級 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</a:p>
          <a:p>
            <a:pPr marL="457200" lvl="0" indent="-355600" algn="ctr"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在檔案系統中配置空間</a:t>
            </a:r>
          </a:p>
        </p:txBody>
      </p:sp>
      <p:sp>
        <p:nvSpPr>
          <p:cNvPr id="8" name="矩形 7"/>
          <p:cNvSpPr/>
          <p:nvPr/>
        </p:nvSpPr>
        <p:spPr>
          <a:xfrm>
            <a:off x="336135" y="1836813"/>
            <a:ext cx="4307429" cy="648000"/>
          </a:xfrm>
          <a:prstGeom prst="rect">
            <a:avLst/>
          </a:prstGeom>
          <a:solidFill>
            <a:srgbClr val="41BEC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488536" y="1949047"/>
            <a:ext cx="3956248" cy="423532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  <a:alpha val="9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355600" algn="ctr">
              <a:buClr>
                <a:srgbClr val="044981"/>
              </a:buClr>
              <a:buSzPct val="100000"/>
            </a:pP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多種應用程式</a:t>
            </a:r>
          </a:p>
        </p:txBody>
      </p:sp>
      <p:sp>
        <p:nvSpPr>
          <p:cNvPr id="10" name="矩形 9"/>
          <p:cNvSpPr/>
          <p:nvPr/>
        </p:nvSpPr>
        <p:spPr>
          <a:xfrm>
            <a:off x="336135" y="2569361"/>
            <a:ext cx="4307429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88536" y="2661938"/>
            <a:ext cx="831386" cy="540000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共用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資料夾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431774" y="2661938"/>
            <a:ext cx="1080849" cy="540000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檔案層級</a:t>
            </a:r>
            <a:r>
              <a:rPr lang="en-US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LUN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72631" y="3558050"/>
            <a:ext cx="4051666" cy="939775"/>
            <a:chOff x="583945" y="3786438"/>
            <a:chExt cx="4051666" cy="939775"/>
          </a:xfrm>
        </p:grpSpPr>
        <p:sp>
          <p:nvSpPr>
            <p:cNvPr id="14" name="圓角矩形 13"/>
            <p:cNvSpPr/>
            <p:nvPr/>
          </p:nvSpPr>
          <p:spPr>
            <a:xfrm>
              <a:off x="583945" y="3786438"/>
              <a:ext cx="2055887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磁碟區 </a:t>
              </a:r>
              <a:r>
                <a:rPr lang="en-US" b="1" dirty="0" smtClean="0">
                  <a:latin typeface="微軟正黑體" pitchFamily="34" charset="-120"/>
                  <a:ea typeface="微軟正黑體" pitchFamily="34" charset="-120"/>
                </a:rPr>
                <a:t>Volume</a:t>
              </a:r>
              <a:endPara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2743202" y="3786438"/>
              <a:ext cx="1880101" cy="432000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latin typeface="微軟正黑體" pitchFamily="34" charset="-120"/>
                  <a:ea typeface="微軟正黑體" pitchFamily="34" charset="-120"/>
                </a:rPr>
                <a:t>區塊層級 </a:t>
              </a:r>
              <a:r>
                <a:rPr lang="en-US" b="1" dirty="0" err="1" smtClean="0">
                  <a:latin typeface="微軟正黑體" pitchFamily="34" charset="-120"/>
                  <a:ea typeface="微軟正黑體" pitchFamily="34" charset="-120"/>
                </a:rPr>
                <a:t>iSCSI</a:t>
              </a:r>
              <a:r>
                <a:rPr lang="en-US" b="1" dirty="0" smtClean="0">
                  <a:latin typeface="微軟正黑體" pitchFamily="34" charset="-120"/>
                  <a:ea typeface="微軟正黑體" pitchFamily="34" charset="-120"/>
                </a:rPr>
                <a:t> LUN</a:t>
              </a:r>
              <a:endPara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83947" y="4302681"/>
              <a:ext cx="4051664" cy="423532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儲存池</a:t>
              </a:r>
            </a:p>
          </p:txBody>
        </p:sp>
      </p:grpSp>
      <p:cxnSp>
        <p:nvCxnSpPr>
          <p:cNvPr id="17" name="直線單箭頭接點 16"/>
          <p:cNvCxnSpPr/>
          <p:nvPr/>
        </p:nvCxnSpPr>
        <p:spPr>
          <a:xfrm rot="5400000">
            <a:off x="2057172" y="3382595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rot="5400000">
            <a:off x="407115" y="3426311"/>
            <a:ext cx="445572" cy="1588"/>
          </a:xfrm>
          <a:prstGeom prst="straightConnector1">
            <a:avLst/>
          </a:prstGeom>
          <a:ln w="28575">
            <a:solidFill>
              <a:srgbClr val="5A27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rot="5400000">
            <a:off x="2767654" y="2968660"/>
            <a:ext cx="1177192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rot="5400000">
            <a:off x="1862128" y="2532466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rot="5400000">
            <a:off x="705961" y="2532466"/>
            <a:ext cx="319774" cy="158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圓角矩形 21"/>
          <p:cNvSpPr/>
          <p:nvPr/>
        </p:nvSpPr>
        <p:spPr>
          <a:xfrm>
            <a:off x="3077796" y="2675336"/>
            <a:ext cx="617017" cy="527844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085111" y="2650201"/>
            <a:ext cx="678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乾淨</a:t>
            </a:r>
            <a:endParaRPr lang="en-US" altLang="zh-TW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  <a:endParaRPr lang="zh-TW" altLang="en-US" sz="1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724206" y="3253143"/>
            <a:ext cx="1463038" cy="2500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731520" y="3225115"/>
            <a:ext cx="14630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彼此干擾嚴重</a:t>
            </a:r>
            <a:endParaRPr lang="zh-TW" altLang="en-US" sz="16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4937762" y="1427668"/>
            <a:ext cx="3912040" cy="1533335"/>
          </a:xfrm>
          <a:prstGeom prst="roundRect">
            <a:avLst>
              <a:gd name="adj" fmla="val 11233"/>
            </a:avLst>
          </a:prstGeom>
          <a:solidFill>
            <a:srgbClr val="41BEC8">
              <a:alpha val="49000"/>
            </a:srgbClr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5041128" y="1806417"/>
            <a:ext cx="4063117" cy="11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VAAI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精簡配置、微軟</a:t>
            </a:r>
            <a:r>
              <a:rPr lang="en-US" altLang="zh-TW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ODX</a:t>
            </a: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</a:t>
            </a:r>
          </a:p>
          <a:p>
            <a:pPr marL="457200" lvl="1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可以直覺的操作並且分配空間</a:t>
            </a:r>
          </a:p>
          <a:p>
            <a:pPr marL="457200" lvl="1" indent="-355600">
              <a:lnSpc>
                <a:spcPct val="115000"/>
              </a:lnSpc>
              <a:spcBef>
                <a:spcPts val="500"/>
              </a:spcBef>
              <a:buClr>
                <a:srgbClr val="044981"/>
              </a:buClr>
              <a:buSzPct val="100000"/>
            </a:pPr>
            <a:r>
              <a:rPr lang="zh-TW" altLang="en-US" sz="1800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避免額外的處理及檔案系統干擾</a:t>
            </a:r>
          </a:p>
        </p:txBody>
      </p:sp>
      <p:sp>
        <p:nvSpPr>
          <p:cNvPr id="29" name="＞形箭號 28"/>
          <p:cNvSpPr/>
          <p:nvPr/>
        </p:nvSpPr>
        <p:spPr>
          <a:xfrm>
            <a:off x="5036399" y="1905779"/>
            <a:ext cx="208031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0" name="＞形箭號 29"/>
          <p:cNvSpPr/>
          <p:nvPr/>
        </p:nvSpPr>
        <p:spPr>
          <a:xfrm>
            <a:off x="5036399" y="2274911"/>
            <a:ext cx="208031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4937761" y="1142990"/>
            <a:ext cx="3912040" cy="612733"/>
          </a:xfrm>
          <a:prstGeom prst="roundRect">
            <a:avLst>
              <a:gd name="adj" fmla="val 0"/>
            </a:avLst>
          </a:prstGeom>
          <a:solidFill>
            <a:srgbClr val="044981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8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iSCSI</a:t>
            </a:r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區塊層級 </a:t>
            </a:r>
            <a:endParaRPr lang="en-US" altLang="zh-TW" sz="18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LUN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在儲存池中配置空間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  <p:sp>
        <p:nvSpPr>
          <p:cNvPr id="32" name="＞形箭號 31"/>
          <p:cNvSpPr/>
          <p:nvPr/>
        </p:nvSpPr>
        <p:spPr>
          <a:xfrm>
            <a:off x="5028448" y="2652025"/>
            <a:ext cx="208031" cy="172065"/>
          </a:xfrm>
          <a:prstGeom prst="chevron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Shape 783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Shape 784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35255" cy="793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iSCSI VJBOD 取代 JBOD</a:t>
            </a:r>
          </a:p>
        </p:txBody>
      </p:sp>
      <p:sp>
        <p:nvSpPr>
          <p:cNvPr id="28" name="文字版面配置區 27"/>
          <p:cNvSpPr>
            <a:spLocks noGrp="1"/>
          </p:cNvSpPr>
          <p:nvPr>
            <p:ph type="body" idx="1"/>
          </p:nvPr>
        </p:nvSpPr>
        <p:spPr>
          <a:xfrm>
            <a:off x="214282" y="1200150"/>
            <a:ext cx="3792843" cy="2514608"/>
          </a:xfrm>
        </p:spPr>
        <p:txBody>
          <a:bodyPr/>
          <a:lstStyle/>
          <a:p>
            <a:r>
              <a:rPr lang="zh-TW" altLang="en-US" b="1" dirty="0" smtClean="0"/>
              <a:t>使用 </a:t>
            </a:r>
            <a:r>
              <a:rPr lang="en-US" altLang="zh-TW" b="1" dirty="0" smtClean="0"/>
              <a:t>VJBOD </a:t>
            </a:r>
            <a:r>
              <a:rPr lang="zh-TW" altLang="en-US" b="1" dirty="0" smtClean="0"/>
              <a:t>功能直接</a:t>
            </a:r>
            <a:br>
              <a:rPr lang="zh-TW" altLang="en-US" b="1" dirty="0" smtClean="0"/>
            </a:br>
            <a:r>
              <a:rPr lang="zh-TW" altLang="en-US" b="1" dirty="0" smtClean="0"/>
              <a:t>建立遠端</a:t>
            </a:r>
            <a:r>
              <a:rPr lang="en-US" altLang="zh-TW" b="1" dirty="0" smtClean="0"/>
              <a:t>LUN</a:t>
            </a:r>
            <a:r>
              <a:rPr lang="zh-TW" altLang="en-US" b="1" dirty="0" smtClean="0"/>
              <a:t>並掛載</a:t>
            </a:r>
            <a:br>
              <a:rPr lang="zh-TW" altLang="en-US" b="1" dirty="0" smtClean="0"/>
            </a:br>
            <a:r>
              <a:rPr lang="zh-TW" altLang="en-US" b="1" dirty="0" smtClean="0"/>
              <a:t>成為本機磁碟</a:t>
            </a:r>
            <a:br>
              <a:rPr lang="zh-TW" altLang="en-US" b="1" dirty="0" smtClean="0"/>
            </a:br>
            <a:endParaRPr lang="zh-TW" altLang="en-US" b="1" dirty="0" smtClean="0"/>
          </a:p>
          <a:p>
            <a:r>
              <a:rPr lang="zh-TW" altLang="en-US" b="1" dirty="0" smtClean="0"/>
              <a:t>建立儲存池、擷取快照、</a:t>
            </a:r>
            <a:br>
              <a:rPr lang="zh-TW" altLang="en-US" b="1" dirty="0" smtClean="0"/>
            </a:br>
            <a:r>
              <a:rPr lang="zh-TW" altLang="en-US" b="1" dirty="0" smtClean="0"/>
              <a:t>使用媒體櫃、用</a:t>
            </a:r>
            <a:r>
              <a:rPr lang="en-US" altLang="zh-TW" b="1" dirty="0" err="1" smtClean="0"/>
              <a:t>Qsirch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智慧搜尋等</a:t>
            </a:r>
            <a:br>
              <a:rPr lang="zh-TW" altLang="en-US" b="1" dirty="0" smtClean="0"/>
            </a:br>
            <a:r>
              <a:rPr lang="zh-TW" altLang="en-US" b="1" dirty="0" smtClean="0"/>
              <a:t>發揮</a:t>
            </a:r>
            <a:r>
              <a:rPr lang="en-US" altLang="zh-TW" b="1" dirty="0" smtClean="0"/>
              <a:t>NAS</a:t>
            </a:r>
            <a:r>
              <a:rPr lang="zh-TW" altLang="en-US" b="1" dirty="0" smtClean="0"/>
              <a:t>儲存空間</a:t>
            </a:r>
            <a:endParaRPr lang="zh-TW" altLang="en-US" b="1" dirty="0"/>
          </a:p>
        </p:txBody>
      </p:sp>
      <p:grpSp>
        <p:nvGrpSpPr>
          <p:cNvPr id="9" name="群組 8"/>
          <p:cNvGrpSpPr/>
          <p:nvPr/>
        </p:nvGrpSpPr>
        <p:grpSpPr>
          <a:xfrm>
            <a:off x="3810240" y="1302933"/>
            <a:ext cx="4945652" cy="2895824"/>
            <a:chOff x="3810240" y="1500438"/>
            <a:chExt cx="4945652" cy="2895824"/>
          </a:xfrm>
        </p:grpSpPr>
        <p:sp>
          <p:nvSpPr>
            <p:cNvPr id="10" name="Shape 475"/>
            <p:cNvSpPr txBox="1"/>
            <p:nvPr/>
          </p:nvSpPr>
          <p:spPr>
            <a:xfrm>
              <a:off x="4432730" y="1784058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200" dirty="0" smtClean="0"/>
                <a:t>Container Station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1" name="Shape 475"/>
            <p:cNvSpPr txBox="1"/>
            <p:nvPr/>
          </p:nvSpPr>
          <p:spPr>
            <a:xfrm>
              <a:off x="5332257" y="2274331"/>
              <a:ext cx="890988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10G</a:t>
              </a:r>
              <a:r>
                <a:rPr lang="zh-TW" alt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SFP+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" name="Shape 475"/>
            <p:cNvSpPr txBox="1"/>
            <p:nvPr/>
          </p:nvSpPr>
          <p:spPr>
            <a:xfrm>
              <a:off x="3810240" y="3125662"/>
              <a:ext cx="1377829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TS-831X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200" b="1" dirty="0" smtClean="0">
                  <a:latin typeface="微軟正黑體" pitchFamily="34" charset="-120"/>
                  <a:ea typeface="微軟正黑體" pitchFamily="34" charset="-120"/>
                </a:rPr>
                <a:t>乙太網路，彈性連線</a:t>
              </a:r>
              <a:endParaRPr 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4" name="Shape 475"/>
            <p:cNvSpPr txBox="1"/>
            <p:nvPr/>
          </p:nvSpPr>
          <p:spPr>
            <a:xfrm>
              <a:off x="7688275" y="4128418"/>
              <a:ext cx="1067617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2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5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6" name="Shape 4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475"/>
            <p:cNvSpPr txBox="1"/>
            <p:nvPr/>
          </p:nvSpPr>
          <p:spPr>
            <a:xfrm>
              <a:off x="7680960" y="3203182"/>
              <a:ext cx="106453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虛擬儲存池 </a:t>
              </a:r>
              <a:r>
                <a:rPr lang="en-US" altLang="zh-TW" sz="11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Microsoft JhengHei"/>
                  <a:sym typeface="Microsoft JhengHei"/>
                </a:rPr>
                <a:t>1</a:t>
              </a:r>
              <a:endParaRPr lang="zh-TW" sz="1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8" name="Shape 467"/>
            <p:cNvPicPr preferRelativeResize="0"/>
            <p:nvPr/>
          </p:nvPicPr>
          <p:blipFill>
            <a:blip r:embed="rId4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8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20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4976" y="1671530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21" name="Shape 482"/>
            <p:cNvCxnSpPr/>
            <p:nvPr/>
          </p:nvCxnSpPr>
          <p:spPr>
            <a:xfrm>
              <a:off x="5216977" y="2984602"/>
              <a:ext cx="2322085" cy="128259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2" name="Shape 482"/>
            <p:cNvCxnSpPr/>
            <p:nvPr/>
          </p:nvCxnSpPr>
          <p:spPr>
            <a:xfrm flipV="1">
              <a:off x="5216977" y="1870020"/>
              <a:ext cx="2471298" cy="853633"/>
            </a:xfrm>
            <a:prstGeom prst="bentConnector3">
              <a:avLst>
                <a:gd name="adj1" fmla="val 4556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3" name="Shape 482"/>
            <p:cNvCxnSpPr/>
            <p:nvPr/>
          </p:nvCxnSpPr>
          <p:spPr>
            <a:xfrm flipV="1">
              <a:off x="5216977" y="2841746"/>
              <a:ext cx="2536788" cy="4820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 bwMode="auto">
            <a:xfrm>
              <a:off x="3810240" y="2251922"/>
              <a:ext cx="1522016" cy="951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3285" y="3195867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6" name="圓角矩形 25"/>
            <p:cNvSpPr/>
            <p:nvPr/>
          </p:nvSpPr>
          <p:spPr>
            <a:xfrm>
              <a:off x="4923804" y="3517708"/>
              <a:ext cx="593465" cy="237718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800" dirty="0" smtClean="0"/>
                <a:t>RAID</a:t>
              </a:r>
              <a:endParaRPr kumimoji="1" lang="zh-TW" altLang="en-US" sz="800" dirty="0"/>
            </a:p>
          </p:txBody>
        </p:sp>
        <p:pic>
          <p:nvPicPr>
            <p:cNvPr id="27" name="圖片 26" descr="分享器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sz="4000" dirty="0">
                <a:latin typeface="Microsoft JhengHei"/>
                <a:ea typeface="Microsoft JhengHei"/>
                <a:cs typeface="Microsoft JhengHei"/>
                <a:sym typeface="Microsoft JhengHei"/>
              </a:rPr>
              <a:t>輕鬆建構超大容量儲存空間</a:t>
            </a:r>
          </a:p>
        </p:txBody>
      </p:sp>
      <p:sp>
        <p:nvSpPr>
          <p:cNvPr id="793" name="Shape 793"/>
          <p:cNvSpPr txBox="1">
            <a:spLocks noGrp="1"/>
          </p:cNvSpPr>
          <p:nvPr>
            <p:ph type="body" idx="4294967295"/>
          </p:nvPr>
        </p:nvSpPr>
        <p:spPr>
          <a:xfrm>
            <a:off x="214282" y="1200150"/>
            <a:ext cx="5018118" cy="339407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zh-TW" sz="2000" b="1" dirty="0">
                <a:solidFill>
                  <a:srgbClr val="073763"/>
                </a:solidFill>
                <a:latin typeface="微軟正黑體" pitchFamily="34" charset="-120"/>
                <a:ea typeface="微軟正黑體" pitchFamily="34" charset="-120"/>
              </a:rPr>
              <a:t>同時使用8台NAS作為VJBOD虛擬磁碟</a:t>
            </a:r>
          </a:p>
          <a:p>
            <a:pPr marL="400050" lvl="0" indent="-273050" rtl="0">
              <a:lnSpc>
                <a:spcPct val="115000"/>
              </a:lnSpc>
              <a:spcBef>
                <a:spcPts val="500"/>
              </a:spcBef>
              <a:buClr>
                <a:srgbClr val="434343"/>
              </a:buClr>
              <a:buSzPct val="100000"/>
              <a:buFont typeface="Arial"/>
            </a:pPr>
            <a:r>
              <a:rPr lang="zh-TW" sz="1800" b="1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一台8槽位NAS</a:t>
            </a:r>
            <a:r>
              <a:rPr lang="zh-TW" sz="1800" b="1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endParaRPr lang="en-US" altLang="zh-TW" sz="1800" b="1" dirty="0" smtClean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00050" lvl="0" indent="-273050" rtl="0">
              <a:lnSpc>
                <a:spcPct val="115000"/>
              </a:lnSpc>
              <a:spcBef>
                <a:spcPts val="500"/>
              </a:spcBef>
              <a:buClr>
                <a:srgbClr val="434343"/>
              </a:buClr>
              <a:buSzPct val="100000"/>
              <a:buNone/>
            </a:pPr>
            <a:r>
              <a:rPr lang="en-US" altLang="zh-TW" sz="1800" b="1" dirty="0" smtClean="0">
                <a:solidFill>
                  <a:srgbClr val="434343"/>
                </a:solidFill>
              </a:rPr>
              <a:t>     </a:t>
            </a:r>
            <a:r>
              <a:rPr lang="zh-TW" sz="1800" b="1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sz="1800" b="1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個UX-800P最高</a:t>
            </a:r>
            <a:r>
              <a:rPr 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300T</a:t>
            </a:r>
            <a:r>
              <a:rPr lang="zh-TW" sz="1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B</a:t>
            </a:r>
            <a:endParaRPr lang="zh-TW" sz="1800" b="1" dirty="0">
              <a:solidFill>
                <a:srgbClr val="434343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00050" lvl="0" indent="-273050" rtl="0">
              <a:lnSpc>
                <a:spcPct val="115000"/>
              </a:lnSpc>
              <a:spcBef>
                <a:spcPts val="500"/>
              </a:spcBef>
              <a:buClr>
                <a:srgbClr val="434343"/>
              </a:buClr>
              <a:buSzPct val="100000"/>
              <a:buFont typeface="Microsoft JhengHei"/>
            </a:pPr>
            <a:r>
              <a:rPr lang="zh-TW" sz="1800" b="1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再增加 VJBOD: </a:t>
            </a:r>
          </a:p>
          <a:p>
            <a:pPr marL="400050" lvl="0" indent="-273050" rtl="0">
              <a:lnSpc>
                <a:spcPct val="115000"/>
              </a:lnSpc>
              <a:spcBef>
                <a:spcPts val="500"/>
              </a:spcBef>
              <a:buClr>
                <a:srgbClr val="434343"/>
              </a:buClr>
              <a:buSzPct val="100000"/>
              <a:buNone/>
            </a:pPr>
            <a:r>
              <a:rPr lang="en-US" altLang="zh-TW" sz="1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sz="1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突破 </a:t>
            </a:r>
            <a:r>
              <a:rPr 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 PB total </a:t>
            </a:r>
            <a:r>
              <a:rPr lang="zh-TW" sz="1800" b="1" dirty="0" smtClean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原始</a:t>
            </a:r>
            <a:r>
              <a:rPr lang="zh-TW" sz="1800" b="1" dirty="0">
                <a:solidFill>
                  <a:srgbClr val="434343"/>
                </a:solidFill>
                <a:latin typeface="微軟正黑體" pitchFamily="34" charset="-120"/>
                <a:ea typeface="微軟正黑體" pitchFamily="34" charset="-120"/>
              </a:rPr>
              <a:t>可用空間</a:t>
            </a:r>
          </a:p>
          <a:p>
            <a:pPr marL="0" lvl="0" indent="-6985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55000"/>
              <a:buFont typeface="Arial"/>
              <a:buNone/>
            </a:pPr>
            <a:endParaRPr sz="2000" dirty="0">
              <a:solidFill>
                <a:srgbClr val="24406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marL="0" lvl="0" indent="-69850" rtl="0">
              <a:spcBef>
                <a:spcPts val="360"/>
              </a:spcBef>
              <a:buClr>
                <a:schemeClr val="dk1"/>
              </a:buClr>
              <a:buSzPct val="61111"/>
              <a:buFont typeface="Arial"/>
              <a:buNone/>
            </a:pPr>
            <a:endParaRPr sz="1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95" name="Shape 795"/>
          <p:cNvSpPr/>
          <p:nvPr/>
        </p:nvSpPr>
        <p:spPr>
          <a:xfrm>
            <a:off x="1" y="0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zh-TW"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Shape 796"/>
          <p:cNvSpPr txBox="1"/>
          <p:nvPr/>
        </p:nvSpPr>
        <p:spPr>
          <a:xfrm>
            <a:off x="72008" y="4917082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954482" y="2025329"/>
            <a:ext cx="1864336" cy="46166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93549" y="2000246"/>
            <a:ext cx="186433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總共超過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 </a:t>
            </a:r>
            <a:r>
              <a:rPr lang="zh-TW" alt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PB </a:t>
            </a:r>
            <a:r>
              <a:rPr lang="zh-TW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2400" dirty="0">
              <a:solidFill>
                <a:srgbClr val="FFFFFF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29907" y="3634964"/>
            <a:ext cx="149730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8T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8=64TB</a:t>
            </a:r>
            <a:r>
              <a:rPr lang="zh-TW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27216" y="2648607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rgbClr val="660066"/>
                </a:solidFill>
              </a:rPr>
              <a:t>USB</a:t>
            </a:r>
            <a:r>
              <a:rPr lang="zh-TW" altLang="en-US" sz="1050" dirty="0" smtClean="0">
                <a:solidFill>
                  <a:srgbClr val="660066"/>
                </a:solidFill>
              </a:rPr>
              <a:t> </a:t>
            </a:r>
            <a:r>
              <a:rPr lang="en-US" altLang="zh-TW" sz="1050" dirty="0" smtClean="0">
                <a:solidFill>
                  <a:srgbClr val="660066"/>
                </a:solidFill>
              </a:rPr>
              <a:t>3.0</a:t>
            </a:r>
            <a:endParaRPr lang="zh-TW" altLang="en-US" sz="1050" dirty="0">
              <a:solidFill>
                <a:srgbClr val="660066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041427" y="2827952"/>
            <a:ext cx="19316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JBOD</a:t>
            </a:r>
            <a:r>
              <a:rPr lang="zh-TW" altLang="en-US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384TB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69801" y="3835309"/>
            <a:ext cx="180327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8TB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x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r>
              <a:rPr lang="zh-TW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TW" sz="105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768TB</a:t>
            </a:r>
            <a:endParaRPr lang="zh-TW" altLang="en-US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788764" y="3248247"/>
            <a:ext cx="8000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dirty="0" err="1" smtClean="0">
                <a:solidFill>
                  <a:schemeClr val="accent6">
                    <a:lumMod val="50000"/>
                  </a:schemeClr>
                </a:solidFill>
              </a:rPr>
              <a:t>iSCSI</a:t>
            </a:r>
            <a:endParaRPr lang="zh-TW" alt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4" name="Shape 482"/>
          <p:cNvCxnSpPr/>
          <p:nvPr/>
        </p:nvCxnSpPr>
        <p:spPr>
          <a:xfrm>
            <a:off x="5627216" y="3076347"/>
            <a:ext cx="1542585" cy="65727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6">
                <a:lumMod val="50000"/>
              </a:schemeClr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5" name="Shape 482"/>
          <p:cNvCxnSpPr/>
          <p:nvPr/>
        </p:nvCxnSpPr>
        <p:spPr>
          <a:xfrm flipV="1">
            <a:off x="5592961" y="2486994"/>
            <a:ext cx="1576840" cy="5075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8C55D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6" name="Shape 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818818" y="2842422"/>
            <a:ext cx="1026812" cy="4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9584" y="2546629"/>
            <a:ext cx="1477397" cy="107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377" descr="QJBOD Express_2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041427" y="1829133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94924" y="3282723"/>
            <a:ext cx="2042712" cy="62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 descr="Hybrid Backup.png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256" r="7256"/>
          <a:stretch>
            <a:fillRect/>
          </a:stretch>
        </p:blipFill>
        <p:spPr>
          <a:xfrm>
            <a:off x="2403600" y="-45600"/>
            <a:ext cx="6769800" cy="5280300"/>
          </a:xfrm>
          <a:prstGeom prst="rect">
            <a:avLst/>
          </a:prstGeom>
        </p:spPr>
      </p:pic>
      <p:sp>
        <p:nvSpPr>
          <p:cNvPr id="803" name="Shape 803"/>
          <p:cNvSpPr/>
          <p:nvPr/>
        </p:nvSpPr>
        <p:spPr>
          <a:xfrm>
            <a:off x="2403600" y="1571618"/>
            <a:ext cx="7097622" cy="23049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Shape 804"/>
          <p:cNvSpPr txBox="1">
            <a:spLocks noGrp="1"/>
          </p:cNvSpPr>
          <p:nvPr>
            <p:ph type="ctrTitle"/>
          </p:nvPr>
        </p:nvSpPr>
        <p:spPr>
          <a:xfrm>
            <a:off x="2500300" y="2857502"/>
            <a:ext cx="6769800" cy="547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3000" i="0" u="none" strike="noStrike" cap="none" dirty="0" smtClean="0">
                <a:solidFill>
                  <a:srgbClr val="002060"/>
                </a:solidFill>
              </a:rPr>
              <a:t>完善的資料備份及備援解決方案</a:t>
            </a:r>
            <a:endParaRPr lang="zh-TW" sz="3000" i="0" u="none" strike="noStrike" cap="none" dirty="0">
              <a:solidFill>
                <a:srgbClr val="002060"/>
              </a:solidFill>
            </a:endParaRPr>
          </a:p>
        </p:txBody>
      </p:sp>
      <p:sp>
        <p:nvSpPr>
          <p:cNvPr id="805" name="Shape 805"/>
          <p:cNvSpPr txBox="1"/>
          <p:nvPr/>
        </p:nvSpPr>
        <p:spPr>
          <a:xfrm>
            <a:off x="2500300" y="3404825"/>
            <a:ext cx="66438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實現 10GbE 的高效能備份體驗</a:t>
            </a:r>
          </a:p>
        </p:txBody>
      </p:sp>
      <p:sp>
        <p:nvSpPr>
          <p:cNvPr id="8" name="矩形 7"/>
          <p:cNvSpPr/>
          <p:nvPr/>
        </p:nvSpPr>
        <p:spPr>
          <a:xfrm>
            <a:off x="2500298" y="2143122"/>
            <a:ext cx="5674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solidFill>
                  <a:srgbClr val="002060"/>
                </a:solidFill>
              </a:rPr>
              <a:t>Hybrid Backup Sync</a:t>
            </a:r>
            <a:endParaRPr lang="zh-TW" altLang="en-US" sz="4400" dirty="0"/>
          </a:p>
        </p:txBody>
      </p:sp>
      <p:sp>
        <p:nvSpPr>
          <p:cNvPr id="10" name="矩形 9"/>
          <p:cNvSpPr/>
          <p:nvPr/>
        </p:nvSpPr>
        <p:spPr>
          <a:xfrm>
            <a:off x="2500298" y="1571618"/>
            <a:ext cx="1814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solidFill>
                  <a:srgbClr val="002060"/>
                </a:solidFill>
              </a:rPr>
              <a:t>QNAP</a:t>
            </a:r>
            <a:endParaRPr lang="zh-TW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Shape 811" descr="P2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430" y="2357436"/>
            <a:ext cx="2056617" cy="20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Shape 812" descr="P2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538" y="2357436"/>
            <a:ext cx="2056617" cy="2049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Shape 813" descr="P2-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9322" y="2357437"/>
            <a:ext cx="2056617" cy="2049672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Shape 814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單一入口實現資料的備份及備援</a:t>
            </a:r>
          </a:p>
        </p:txBody>
      </p:sp>
      <p:sp>
        <p:nvSpPr>
          <p:cNvPr id="815" name="Shape 815"/>
          <p:cNvSpPr txBox="1">
            <a:spLocks noGrp="1"/>
          </p:cNvSpPr>
          <p:nvPr>
            <p:ph type="body" idx="4294967295"/>
          </p:nvPr>
        </p:nvSpPr>
        <p:spPr>
          <a:xfrm>
            <a:off x="3286125" y="1214438"/>
            <a:ext cx="5857875" cy="9286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0070C0"/>
                </a:solidFill>
              </a:rPr>
              <a:t>Hybrid Backup Sync</a:t>
            </a:r>
          </a:p>
          <a:p>
            <a:pPr marL="34290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0070C0"/>
                </a:solidFill>
              </a:rPr>
              <a:t>混合型備份與同步中心</a:t>
            </a:r>
          </a:p>
        </p:txBody>
      </p:sp>
      <p:pic>
        <p:nvPicPr>
          <p:cNvPr id="816" name="Shape 816" descr="Hybrid Bakcup Sync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28860" y="1285866"/>
            <a:ext cx="855885" cy="855885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Shape 817"/>
          <p:cNvSpPr txBox="1"/>
          <p:nvPr/>
        </p:nvSpPr>
        <p:spPr>
          <a:xfrm>
            <a:off x="1071538" y="2464593"/>
            <a:ext cx="2071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備份</a:t>
            </a:r>
          </a:p>
        </p:txBody>
      </p:sp>
      <p:sp>
        <p:nvSpPr>
          <p:cNvPr id="818" name="Shape 818"/>
          <p:cNvSpPr txBox="1"/>
          <p:nvPr/>
        </p:nvSpPr>
        <p:spPr>
          <a:xfrm>
            <a:off x="3500430" y="2464593"/>
            <a:ext cx="2071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還原</a:t>
            </a:r>
          </a:p>
        </p:txBody>
      </p:sp>
      <p:sp>
        <p:nvSpPr>
          <p:cNvPr id="819" name="Shape 819"/>
          <p:cNvSpPr txBox="1"/>
          <p:nvPr/>
        </p:nvSpPr>
        <p:spPr>
          <a:xfrm>
            <a:off x="5929322" y="2464593"/>
            <a:ext cx="2071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同步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備份 – 混合雲整合方案</a:t>
            </a:r>
          </a:p>
        </p:txBody>
      </p:sp>
      <p:pic>
        <p:nvPicPr>
          <p:cNvPr id="825" name="Shape 825" descr="P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801" y="1105188"/>
            <a:ext cx="3354048" cy="335751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Shape 826"/>
          <p:cNvSpPr txBox="1"/>
          <p:nvPr/>
        </p:nvSpPr>
        <p:spPr>
          <a:xfrm>
            <a:off x="2857487" y="2092049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雲端</a:t>
            </a:r>
          </a:p>
        </p:txBody>
      </p:sp>
      <p:sp>
        <p:nvSpPr>
          <p:cNvPr id="827" name="Shape 827"/>
          <p:cNvSpPr txBox="1"/>
          <p:nvPr/>
        </p:nvSpPr>
        <p:spPr>
          <a:xfrm>
            <a:off x="4571999" y="2092049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本地端</a:t>
            </a:r>
          </a:p>
        </p:txBody>
      </p:sp>
      <p:sp>
        <p:nvSpPr>
          <p:cNvPr id="828" name="Shape 828"/>
          <p:cNvSpPr txBox="1"/>
          <p:nvPr/>
        </p:nvSpPr>
        <p:spPr>
          <a:xfrm>
            <a:off x="3714743" y="3462642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異地端</a:t>
            </a:r>
          </a:p>
        </p:txBody>
      </p:sp>
      <p:grpSp>
        <p:nvGrpSpPr>
          <p:cNvPr id="829" name="Shape 829"/>
          <p:cNvGrpSpPr/>
          <p:nvPr/>
        </p:nvGrpSpPr>
        <p:grpSpPr>
          <a:xfrm>
            <a:off x="357150" y="2011272"/>
            <a:ext cx="1606543" cy="786201"/>
            <a:chOff x="251519" y="2499741"/>
            <a:chExt cx="1944025" cy="951357"/>
          </a:xfrm>
        </p:grpSpPr>
        <p:pic>
          <p:nvPicPr>
            <p:cNvPr id="830" name="Shape 8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1" name="Shape 8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2" name="Shape 8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3" name="Shape 8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4" name="Shape 8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5" name="Shape 83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Shape 83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37" name="Shape 837" descr="P3-2-3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28793" y="1511273"/>
            <a:ext cx="1078962" cy="12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 descr="P3-2-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1538" y="3819832"/>
            <a:ext cx="1776483" cy="75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Shape 839" descr="P3-2-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72263" y="2021144"/>
            <a:ext cx="2054715" cy="779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571472" y="2000246"/>
            <a:ext cx="2714644" cy="1857387"/>
          </a:xfrm>
          <a:prstGeom prst="roundRect">
            <a:avLst>
              <a:gd name="adj" fmla="val 7476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/>
          <p:nvPr/>
        </p:nvSpPr>
        <p:spPr>
          <a:xfrm>
            <a:off x="714348" y="3071817"/>
            <a:ext cx="2428892" cy="642942"/>
          </a:xfrm>
          <a:prstGeom prst="roundRect">
            <a:avLst>
              <a:gd name="adj" fmla="val 7476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357158" y="285734"/>
            <a:ext cx="2214578" cy="57150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EXT4 </a:t>
            </a:r>
            <a:r>
              <a:rPr lang="zh-TW" sz="3600" b="1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v.s. Btrfs</a:t>
            </a:r>
            <a:endParaRPr lang="zh-TW" sz="36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4294967295"/>
          </p:nvPr>
        </p:nvSpPr>
        <p:spPr>
          <a:xfrm>
            <a:off x="285720" y="1000114"/>
            <a:ext cx="8332818" cy="35687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33333"/>
              <a:buFont typeface="Arial"/>
              <a:buNone/>
            </a:pPr>
            <a:r>
              <a:rPr lang="zh-TW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TS-431P2 (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1GB, EXT4</a:t>
            </a:r>
            <a:r>
              <a:rPr lang="zh-TW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zh-TW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400" b="1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altLang="en-US" sz="3200" b="1" dirty="0" smtClean="0"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zh-TW" sz="24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zh-TW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S3018xs (</a:t>
            </a:r>
            <a:r>
              <a:rPr lang="zh-TW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8GB, Btrfs</a:t>
            </a:r>
            <a:r>
              <a:rPr lang="zh-TW" sz="24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225" name="Shape 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0" y="1928800"/>
            <a:ext cx="5715000" cy="32147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785786" y="2643188"/>
            <a:ext cx="1000132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indent="-152400">
              <a:lnSpc>
                <a:spcPct val="115000"/>
              </a:lnSpc>
              <a:buClr>
                <a:schemeClr val="dk2"/>
              </a:buClr>
              <a:buSzPct val="100000"/>
            </a:pPr>
            <a:r>
              <a:rPr lang="zh-TW" sz="24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188</a:t>
            </a:r>
            <a:r>
              <a:rPr lang="zh-TW" altLang="en-US" b="1" dirty="0" smtClean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endParaRPr lang="zh-TW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571472" y="285724"/>
            <a:ext cx="2000203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效能</a:t>
            </a:r>
            <a:r>
              <a:rPr lang="zh-TW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PK </a:t>
            </a:r>
          </a:p>
        </p:txBody>
      </p:sp>
      <p:sp>
        <p:nvSpPr>
          <p:cNvPr id="228" name="Shape 228"/>
          <p:cNvSpPr/>
          <p:nvPr/>
        </p:nvSpPr>
        <p:spPr>
          <a:xfrm>
            <a:off x="142844" y="4143386"/>
            <a:ext cx="3071834" cy="6084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16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  <a:buFont typeface="Arial"/>
              <a:buNone/>
            </a:pPr>
            <a:r>
              <a:rPr lang="zh-TW" sz="1000" b="0" i="0" u="none" strike="noStrike" cap="none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測試來源: </a:t>
            </a:r>
            <a:r>
              <a:rPr lang="zh-TW" sz="10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https://www.facebook.com/groups/NAS.World/permalink/1784726238492245/</a:t>
            </a:r>
          </a:p>
        </p:txBody>
      </p:sp>
      <p:sp>
        <p:nvSpPr>
          <p:cNvPr id="229" name="Shape 229"/>
          <p:cNvSpPr/>
          <p:nvPr/>
        </p:nvSpPr>
        <p:spPr>
          <a:xfrm>
            <a:off x="571472" y="2357436"/>
            <a:ext cx="1285884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altLang="en-US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431</a:t>
            </a:r>
            <a:r>
              <a:rPr lang="zh-TW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P2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30" name="Shape 230"/>
          <p:cNvSpPr/>
          <p:nvPr/>
        </p:nvSpPr>
        <p:spPr>
          <a:xfrm>
            <a:off x="2071670" y="2357436"/>
            <a:ext cx="1227524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DS3018xs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2143108" y="2643188"/>
            <a:ext cx="1071570" cy="4330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226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秒</a:t>
            </a:r>
          </a:p>
        </p:txBody>
      </p:sp>
      <p:sp>
        <p:nvSpPr>
          <p:cNvPr id="232" name="Shape 232"/>
          <p:cNvSpPr/>
          <p:nvPr/>
        </p:nvSpPr>
        <p:spPr>
          <a:xfrm>
            <a:off x="785786" y="3071816"/>
            <a:ext cx="2286016" cy="729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7142"/>
              <a:buFont typeface="Arial"/>
              <a:buNone/>
            </a:pPr>
            <a:r>
              <a:rPr lang="zh-TW" sz="1400" b="1" i="0" u="none" strike="noStrike" cap="none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兩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者相差 </a:t>
            </a:r>
            <a:r>
              <a:rPr lang="zh-TW" sz="3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16.81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</a:p>
        </p:txBody>
      </p:sp>
      <p:cxnSp>
        <p:nvCxnSpPr>
          <p:cNvPr id="233" name="Shape 233"/>
          <p:cNvCxnSpPr/>
          <p:nvPr/>
        </p:nvCxnSpPr>
        <p:spPr>
          <a:xfrm rot="5400000">
            <a:off x="1677570" y="2749948"/>
            <a:ext cx="500860" cy="158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Shape 234"/>
          <p:cNvSpPr/>
          <p:nvPr/>
        </p:nvSpPr>
        <p:spPr>
          <a:xfrm>
            <a:off x="1357290" y="2059542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花費時間</a:t>
            </a:r>
          </a:p>
        </p:txBody>
      </p:sp>
      <p:pic>
        <p:nvPicPr>
          <p:cNvPr id="17" name="圖片 16" descr="公有雲VS私有雲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1142990"/>
            <a:ext cx="605892" cy="587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Shape 844" descr="P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976" y="428610"/>
            <a:ext cx="6812931" cy="51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Shape 8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備份 – 三大要素完成聰明備份</a:t>
            </a:r>
          </a:p>
        </p:txBody>
      </p:sp>
      <p:sp>
        <p:nvSpPr>
          <p:cNvPr id="846" name="Shape 846"/>
          <p:cNvSpPr txBox="1"/>
          <p:nvPr/>
        </p:nvSpPr>
        <p:spPr>
          <a:xfrm>
            <a:off x="4572000" y="1857370"/>
            <a:ext cx="2071800" cy="8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2400" b="1" i="0" u="none" strike="noStrike" cap="none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資料</a:t>
            </a:r>
          </a:p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2400" b="1" i="0" u="none" strike="noStrike" cap="none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減量</a:t>
            </a:r>
          </a:p>
        </p:txBody>
      </p:sp>
      <p:sp>
        <p:nvSpPr>
          <p:cNvPr id="847" name="Shape 847"/>
          <p:cNvSpPr txBox="1"/>
          <p:nvPr/>
        </p:nvSpPr>
        <p:spPr>
          <a:xfrm>
            <a:off x="3286116" y="3000378"/>
            <a:ext cx="2071800" cy="8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2400" b="1" i="0" u="none" strike="noStrike" cap="none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多版本</a:t>
            </a:r>
          </a:p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2400" b="1" i="0" u="none" strike="noStrike" cap="none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備份</a:t>
            </a:r>
          </a:p>
        </p:txBody>
      </p:sp>
      <p:sp>
        <p:nvSpPr>
          <p:cNvPr id="848" name="Shape 848"/>
          <p:cNvSpPr txBox="1"/>
          <p:nvPr/>
        </p:nvSpPr>
        <p:spPr>
          <a:xfrm>
            <a:off x="4786314" y="3643320"/>
            <a:ext cx="2071800" cy="831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資料</a:t>
            </a:r>
          </a:p>
          <a:p>
            <a:pPr marL="0" marR="0" lvl="0" indent="-152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安全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多重版本備份</a:t>
            </a:r>
          </a:p>
        </p:txBody>
      </p:sp>
      <p:sp>
        <p:nvSpPr>
          <p:cNvPr id="854" name="Shape 854"/>
          <p:cNvSpPr txBox="1"/>
          <p:nvPr/>
        </p:nvSpPr>
        <p:spPr>
          <a:xfrm>
            <a:off x="2123631" y="1142990"/>
            <a:ext cx="2760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Microsoft JhengHei"/>
              <a:buChar char="■"/>
            </a:pPr>
            <a:r>
              <a:rPr lang="zh-TW" sz="2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簡單版本備份</a:t>
            </a:r>
          </a:p>
        </p:txBody>
      </p:sp>
      <p:pic>
        <p:nvPicPr>
          <p:cNvPr id="855" name="Shape 855" descr="P5-New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06" y="1714494"/>
            <a:ext cx="8246386" cy="2275272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Shape 856"/>
          <p:cNvSpPr txBox="1"/>
          <p:nvPr/>
        </p:nvSpPr>
        <p:spPr>
          <a:xfrm>
            <a:off x="1013820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JAN.</a:t>
            </a:r>
          </a:p>
        </p:txBody>
      </p:sp>
      <p:sp>
        <p:nvSpPr>
          <p:cNvPr id="857" name="Shape 857"/>
          <p:cNvSpPr txBox="1"/>
          <p:nvPr/>
        </p:nvSpPr>
        <p:spPr>
          <a:xfrm>
            <a:off x="2371142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APR.</a:t>
            </a:r>
          </a:p>
        </p:txBody>
      </p:sp>
      <p:sp>
        <p:nvSpPr>
          <p:cNvPr id="858" name="Shape 858"/>
          <p:cNvSpPr txBox="1"/>
          <p:nvPr/>
        </p:nvSpPr>
        <p:spPr>
          <a:xfrm>
            <a:off x="3799902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SEP.</a:t>
            </a:r>
          </a:p>
        </p:txBody>
      </p:sp>
      <p:sp>
        <p:nvSpPr>
          <p:cNvPr id="859" name="Shape 859"/>
          <p:cNvSpPr txBox="1"/>
          <p:nvPr/>
        </p:nvSpPr>
        <p:spPr>
          <a:xfrm>
            <a:off x="5157224" y="3192667"/>
            <a:ext cx="571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DEC.</a:t>
            </a:r>
          </a:p>
        </p:txBody>
      </p:sp>
      <p:sp>
        <p:nvSpPr>
          <p:cNvPr id="860" name="Shape 860"/>
          <p:cNvSpPr txBox="1"/>
          <p:nvPr/>
        </p:nvSpPr>
        <p:spPr>
          <a:xfrm>
            <a:off x="6443108" y="3071816"/>
            <a:ext cx="7143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Arial"/>
              <a:buNone/>
            </a:pPr>
            <a:r>
              <a:rPr lang="zh-TW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</a:p>
        </p:txBody>
      </p:sp>
      <p:sp>
        <p:nvSpPr>
          <p:cNvPr id="861" name="Shape 861"/>
          <p:cNvSpPr txBox="1"/>
          <p:nvPr/>
        </p:nvSpPr>
        <p:spPr>
          <a:xfrm>
            <a:off x="4526543" y="1142990"/>
            <a:ext cx="27600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Microsoft JhengHei"/>
              <a:buChar char="■"/>
            </a:pPr>
            <a:r>
              <a:rPr lang="zh-TW" sz="2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智慧型版本備份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19"/>
          <p:cNvSpPr/>
          <p:nvPr/>
        </p:nvSpPr>
        <p:spPr>
          <a:xfrm>
            <a:off x="208007" y="220702"/>
            <a:ext cx="8640960" cy="1279478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20"/>
          <p:cNvSpPr/>
          <p:nvPr/>
        </p:nvSpPr>
        <p:spPr>
          <a:xfrm>
            <a:off x="290017" y="282398"/>
            <a:ext cx="8486942" cy="1146343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6" name="Shape 866" descr="P1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6050" y="1643056"/>
            <a:ext cx="5912783" cy="2556849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214282" y="1857370"/>
            <a:ext cx="4097318" cy="271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864" marR="0" lvl="0" indent="-431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經濟實惠的企業級</a:t>
            </a:r>
          </a:p>
          <a:p>
            <a:pPr marL="342864" marR="0" lvl="0" indent="-431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災難復原解決方案</a:t>
            </a: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Char char="✓"/>
            </a:pPr>
            <a:r>
              <a:rPr lang="zh-TW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高效的資料備份</a:t>
            </a: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Char char="✓"/>
            </a:pPr>
            <a:r>
              <a:rPr lang="zh-TW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及時的災難復原</a:t>
            </a: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Char char="✓"/>
            </a:pPr>
            <a:r>
              <a:rPr lang="zh-TW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妥善保存</a:t>
            </a:r>
            <a:r>
              <a:rPr lang="zh-TW" sz="1800" i="0" u="none" strike="noStrike" cap="none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機密及</a:t>
            </a:r>
            <a:endParaRPr lang="en-US" altLang="zh-TW" sz="1800" i="0" u="none" strike="noStrike" cap="none" dirty="0" smtClean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342864" marR="0" lvl="0" indent="-30476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zh-TW" altLang="en-US" sz="1800" dirty="0" smtClean="0">
                <a:solidFill>
                  <a:srgbClr val="262626"/>
                </a:solidFill>
              </a:rPr>
              <a:t>      </a:t>
            </a:r>
            <a:r>
              <a:rPr lang="zh-TW" sz="1800" i="0" u="none" strike="noStrike" cap="none" dirty="0" smtClean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敏感性</a:t>
            </a:r>
            <a:r>
              <a:rPr lang="zh-TW" sz="1800" i="0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</a:p>
        </p:txBody>
      </p:sp>
      <p:sp>
        <p:nvSpPr>
          <p:cNvPr id="867" name="Shape 8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/>
              <a:buNone/>
            </a:pPr>
            <a:r>
              <a:rPr lang="zh-TW" i="0" u="none" strike="noStrike" cap="none" dirty="0">
                <a:latin typeface="+mj-lt"/>
                <a:ea typeface="Microsoft JhengHei"/>
                <a:cs typeface="Microsoft JhengHei"/>
                <a:sym typeface="Microsoft JhengHei"/>
              </a:rPr>
              <a:t>10 Gigabit Ethernet </a:t>
            </a:r>
          </a:p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/>
              <a:buNone/>
            </a:pP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打造企業級災難復原解決方案 </a:t>
            </a:r>
          </a:p>
        </p:txBody>
      </p:sp>
      <p:sp>
        <p:nvSpPr>
          <p:cNvPr id="869" name="Shape 869"/>
          <p:cNvSpPr txBox="1"/>
          <p:nvPr/>
        </p:nvSpPr>
        <p:spPr>
          <a:xfrm>
            <a:off x="5357818" y="2214560"/>
            <a:ext cx="928800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</a:t>
            </a:r>
          </a:p>
        </p:txBody>
      </p:sp>
      <p:sp>
        <p:nvSpPr>
          <p:cNvPr id="870" name="Shape 870"/>
          <p:cNvSpPr txBox="1"/>
          <p:nvPr/>
        </p:nvSpPr>
        <p:spPr>
          <a:xfrm>
            <a:off x="5143504" y="4214824"/>
            <a:ext cx="1500300" cy="47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Arial"/>
              <a:buNone/>
            </a:pPr>
            <a:r>
              <a:rPr lang="zh-TW" sz="18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災難復原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67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Shape 875" descr="Cloud-Security-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2391" y="1043102"/>
            <a:ext cx="5135812" cy="1453567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Shape 8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 dirty="0"/>
              <a:t>雲端安全及資料減量</a:t>
            </a:r>
          </a:p>
        </p:txBody>
      </p:sp>
      <p:sp>
        <p:nvSpPr>
          <p:cNvPr id="877" name="Shape 877"/>
          <p:cNvSpPr txBox="1">
            <a:spLocks noGrp="1"/>
          </p:cNvSpPr>
          <p:nvPr>
            <p:ph type="body" idx="4294967295"/>
          </p:nvPr>
        </p:nvSpPr>
        <p:spPr>
          <a:xfrm>
            <a:off x="0" y="1200150"/>
            <a:ext cx="2500313" cy="9429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Wingdings" pitchFamily="2" charset="2"/>
              <a:buChar char="ü"/>
            </a:pPr>
            <a:r>
              <a:rPr lang="zh-TW" sz="1600" b="1" i="0" u="none" strike="noStrike" cap="none" dirty="0">
                <a:solidFill>
                  <a:srgbClr val="7030A0"/>
                </a:solidFill>
              </a:rPr>
              <a:t>連線加密 (HTTPS)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Wingdings" pitchFamily="2" charset="2"/>
              <a:buChar char="ü"/>
            </a:pPr>
            <a:r>
              <a:rPr lang="zh-TW" sz="1600" b="1" i="0" u="none" strike="noStrike" cap="none" dirty="0">
                <a:solidFill>
                  <a:srgbClr val="7030A0"/>
                </a:solidFill>
              </a:rPr>
              <a:t>伺服器端加密</a:t>
            </a: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999"/>
              <a:buFont typeface="Wingdings" pitchFamily="2" charset="2"/>
              <a:buChar char="ü"/>
            </a:pPr>
            <a:r>
              <a:rPr lang="zh-TW" sz="1600" b="1" i="0" u="none" strike="noStrike" cap="none" dirty="0">
                <a:solidFill>
                  <a:srgbClr val="7030A0"/>
                </a:solidFill>
              </a:rPr>
              <a:t>客戶端加密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endParaRPr sz="1800"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878" name="Shape 878"/>
          <p:cNvSpPr txBox="1"/>
          <p:nvPr/>
        </p:nvSpPr>
        <p:spPr>
          <a:xfrm>
            <a:off x="4071933" y="2214560"/>
            <a:ext cx="10002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0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客戶端加密</a:t>
            </a:r>
          </a:p>
        </p:txBody>
      </p:sp>
      <p:sp>
        <p:nvSpPr>
          <p:cNvPr id="879" name="Shape 879"/>
          <p:cNvSpPr txBox="1"/>
          <p:nvPr/>
        </p:nvSpPr>
        <p:spPr>
          <a:xfrm>
            <a:off x="5357818" y="2214560"/>
            <a:ext cx="12858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連線加密 </a:t>
            </a:r>
            <a:r>
              <a:rPr lang="zh-TW" sz="1000" b="1" i="0" u="none" strike="noStrike" cap="none">
                <a:solidFill>
                  <a:srgbClr val="43434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(HTTPS)</a:t>
            </a:r>
          </a:p>
        </p:txBody>
      </p:sp>
      <p:sp>
        <p:nvSpPr>
          <p:cNvPr id="880" name="Shape 880"/>
          <p:cNvSpPr txBox="1"/>
          <p:nvPr/>
        </p:nvSpPr>
        <p:spPr>
          <a:xfrm>
            <a:off x="7143768" y="2214561"/>
            <a:ext cx="1071600" cy="3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58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伺服器端加密</a:t>
            </a:r>
          </a:p>
        </p:txBody>
      </p:sp>
      <p:pic>
        <p:nvPicPr>
          <p:cNvPr id="881" name="Shape 881" descr="P4-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282" y="1857370"/>
            <a:ext cx="3083054" cy="2985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2" name="Shape 882"/>
          <p:cNvGrpSpPr/>
          <p:nvPr/>
        </p:nvGrpSpPr>
        <p:grpSpPr>
          <a:xfrm>
            <a:off x="3250393" y="2706553"/>
            <a:ext cx="4964694" cy="1626342"/>
            <a:chOff x="3428993" y="2857503"/>
            <a:chExt cx="4143460" cy="1357321"/>
          </a:xfrm>
        </p:grpSpPr>
        <p:sp>
          <p:nvSpPr>
            <p:cNvPr id="883" name="Shape 883"/>
            <p:cNvSpPr/>
            <p:nvPr/>
          </p:nvSpPr>
          <p:spPr>
            <a:xfrm rot="5400000">
              <a:off x="5398708" y="1255395"/>
              <a:ext cx="428700" cy="3775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17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4" name="Shape 884"/>
            <p:cNvSpPr/>
            <p:nvPr/>
          </p:nvSpPr>
          <p:spPr>
            <a:xfrm rot="-5400000" flipH="1">
              <a:off x="3434124" y="2857503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1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5" name="Shape 885"/>
            <p:cNvSpPr txBox="1"/>
            <p:nvPr/>
          </p:nvSpPr>
          <p:spPr>
            <a:xfrm>
              <a:off x="3437223" y="2960837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 dirty="0" smtClean="0">
                  <a:solidFill>
                    <a:srgbClr val="0071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endParaRPr lang="zh-TW" sz="2400" b="1" i="0" u="none" strike="noStrike" cap="none" dirty="0">
                <a:solidFill>
                  <a:srgbClr val="0071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6" name="Shape 886"/>
            <p:cNvSpPr txBox="1"/>
            <p:nvPr/>
          </p:nvSpPr>
          <p:spPr>
            <a:xfrm>
              <a:off x="4077066" y="2984174"/>
              <a:ext cx="3281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7988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檔案過濾器 : 檔案大小/時間/類型</a:t>
              </a:r>
            </a:p>
          </p:txBody>
        </p:sp>
        <p:sp>
          <p:nvSpPr>
            <p:cNvPr id="887" name="Shape 887"/>
            <p:cNvSpPr/>
            <p:nvPr/>
          </p:nvSpPr>
          <p:spPr>
            <a:xfrm rot="5400000">
              <a:off x="4255573" y="3174463"/>
              <a:ext cx="428700" cy="1500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17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 rot="-5400000" flipH="1">
              <a:off x="3428993" y="3638822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1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89" name="Shape 889"/>
            <p:cNvSpPr txBox="1"/>
            <p:nvPr/>
          </p:nvSpPr>
          <p:spPr>
            <a:xfrm>
              <a:off x="3432092" y="3742156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 dirty="0" smtClean="0">
                  <a:solidFill>
                    <a:srgbClr val="0071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2</a:t>
              </a:r>
              <a:endParaRPr lang="zh-TW" sz="2400" b="1" i="0" u="none" strike="noStrike" cap="none" dirty="0">
                <a:solidFill>
                  <a:srgbClr val="0071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90" name="Shape 890"/>
            <p:cNvSpPr txBox="1"/>
            <p:nvPr/>
          </p:nvSpPr>
          <p:spPr>
            <a:xfrm>
              <a:off x="4077066" y="3782947"/>
              <a:ext cx="1000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7988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檔案壓縮</a:t>
              </a:r>
            </a:p>
          </p:txBody>
        </p:sp>
        <p:sp>
          <p:nvSpPr>
            <p:cNvPr id="891" name="Shape 891"/>
            <p:cNvSpPr/>
            <p:nvPr/>
          </p:nvSpPr>
          <p:spPr>
            <a:xfrm rot="5400000">
              <a:off x="6365639" y="2998516"/>
              <a:ext cx="428700" cy="1852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17D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92" name="Shape 892"/>
            <p:cNvSpPr/>
            <p:nvPr/>
          </p:nvSpPr>
          <p:spPr>
            <a:xfrm rot="-5400000" flipH="1">
              <a:off x="5362949" y="3638824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17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93" name="Shape 893"/>
            <p:cNvSpPr txBox="1"/>
            <p:nvPr/>
          </p:nvSpPr>
          <p:spPr>
            <a:xfrm>
              <a:off x="5366048" y="3742158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7D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 dirty="0" smtClean="0">
                  <a:solidFill>
                    <a:srgbClr val="00717D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3</a:t>
              </a:r>
              <a:endParaRPr lang="zh-TW" sz="2400" b="1" i="0" u="none" strike="noStrike" cap="none" dirty="0">
                <a:solidFill>
                  <a:srgbClr val="00717D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94" name="Shape 894"/>
            <p:cNvSpPr txBox="1"/>
            <p:nvPr/>
          </p:nvSpPr>
          <p:spPr>
            <a:xfrm>
              <a:off x="5934453" y="3782949"/>
              <a:ext cx="16380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857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E7988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稀疏檔案偵測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Shape 899"/>
          <p:cNvSpPr txBox="1">
            <a:spLocks noGrp="1"/>
          </p:cNvSpPr>
          <p:nvPr>
            <p:ph type="title"/>
          </p:nvPr>
        </p:nvSpPr>
        <p:spPr>
          <a:xfrm>
            <a:off x="539552" y="285734"/>
            <a:ext cx="8001000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同步 – 即時隨地資料存取</a:t>
            </a:r>
          </a:p>
        </p:txBody>
      </p:sp>
      <p:sp>
        <p:nvSpPr>
          <p:cNvPr id="904" name="Shape 904"/>
          <p:cNvSpPr txBox="1">
            <a:spLocks noGrp="1"/>
          </p:cNvSpPr>
          <p:nvPr>
            <p:ph type="body" idx="4294967295"/>
          </p:nvPr>
        </p:nvSpPr>
        <p:spPr>
          <a:xfrm>
            <a:off x="5286380" y="1500180"/>
            <a:ext cx="2546350" cy="1776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Char char="✓"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 單向同步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Char char="✓"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 主動式同步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Microsoft JhengHei"/>
              <a:buChar char="✓"/>
            </a:pPr>
            <a:r>
              <a:rPr lang="zh-TW" sz="2000" b="1" i="0" u="none" strike="noStrike" cap="none" dirty="0">
                <a:solidFill>
                  <a:srgbClr val="000000"/>
                </a:solidFill>
              </a:rPr>
              <a:t> 雙向同步</a:t>
            </a:r>
          </a:p>
        </p:txBody>
      </p:sp>
      <p:pic>
        <p:nvPicPr>
          <p:cNvPr id="900" name="Shape 900" descr="P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3108" y="1253491"/>
            <a:ext cx="3760846" cy="3496967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Shape 901"/>
          <p:cNvSpPr txBox="1"/>
          <p:nvPr/>
        </p:nvSpPr>
        <p:spPr>
          <a:xfrm>
            <a:off x="3000364" y="1925419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雲端</a:t>
            </a:r>
          </a:p>
        </p:txBody>
      </p:sp>
      <p:sp>
        <p:nvSpPr>
          <p:cNvPr id="902" name="Shape 902"/>
          <p:cNvSpPr txBox="1"/>
          <p:nvPr/>
        </p:nvSpPr>
        <p:spPr>
          <a:xfrm>
            <a:off x="3929058" y="3571882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本地端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1928794" y="3571882"/>
            <a:ext cx="20718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異地端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Arial"/>
              <a:buNone/>
            </a:pPr>
            <a:r>
              <a:rPr lang="zh-TW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彈性設定讓您靈活運用雲端服務</a:t>
            </a:r>
          </a:p>
        </p:txBody>
      </p:sp>
      <p:pic>
        <p:nvPicPr>
          <p:cNvPr id="9" name="圖片 8" descr="P9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28" y="1596928"/>
            <a:ext cx="2409002" cy="2403582"/>
          </a:xfrm>
          <a:prstGeom prst="rect">
            <a:avLst/>
          </a:prstGeom>
        </p:spPr>
      </p:pic>
      <p:pic>
        <p:nvPicPr>
          <p:cNvPr id="10" name="圖片 9" descr="P9-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444" y="1596928"/>
            <a:ext cx="2406292" cy="2403582"/>
          </a:xfrm>
          <a:prstGeom prst="rect">
            <a:avLst/>
          </a:prstGeom>
        </p:spPr>
      </p:pic>
      <p:pic>
        <p:nvPicPr>
          <p:cNvPr id="11" name="圖片 10" descr="P9-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650" y="1596928"/>
            <a:ext cx="2409002" cy="2403582"/>
          </a:xfrm>
          <a:prstGeom prst="rect">
            <a:avLst/>
          </a:prstGeom>
        </p:spPr>
      </p:pic>
      <p:sp>
        <p:nvSpPr>
          <p:cNvPr id="12" name="文字版面配置區 2"/>
          <p:cNvSpPr txBox="1">
            <a:spLocks/>
          </p:cNvSpPr>
          <p:nvPr/>
        </p:nvSpPr>
        <p:spPr>
          <a:xfrm>
            <a:off x="1357290" y="3357568"/>
            <a:ext cx="107157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lvl="0" indent="-317500">
              <a:buSzPct val="80000"/>
            </a:pPr>
            <a:r>
              <a:rPr lang="zh-TW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鏡像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3" name="文字版面配置區 2"/>
          <p:cNvSpPr txBox="1">
            <a:spLocks/>
          </p:cNvSpPr>
          <p:nvPr/>
        </p:nvSpPr>
        <p:spPr>
          <a:xfrm>
            <a:off x="3929058" y="3357568"/>
            <a:ext cx="107157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lvl="0" indent="-317500">
              <a:buSzPct val="80000"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複製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  <p:sp>
        <p:nvSpPr>
          <p:cNvPr id="14" name="文字版面配置區 2"/>
          <p:cNvSpPr txBox="1">
            <a:spLocks/>
          </p:cNvSpPr>
          <p:nvPr/>
        </p:nvSpPr>
        <p:spPr>
          <a:xfrm>
            <a:off x="6572264" y="3357568"/>
            <a:ext cx="107157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457200" lvl="0" indent="-317500">
              <a:buSzPct val="80000"/>
            </a:pPr>
            <a:r>
              <a:rPr kumimoji="0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移動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1071552"/>
            <a:ext cx="9144000" cy="64294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0" name="Shape 920"/>
          <p:cNvSpPr/>
          <p:nvPr/>
        </p:nvSpPr>
        <p:spPr>
          <a:xfrm>
            <a:off x="6429388" y="1071552"/>
            <a:ext cx="2714700" cy="6429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Shape 921"/>
          <p:cNvSpPr/>
          <p:nvPr/>
        </p:nvSpPr>
        <p:spPr>
          <a:xfrm>
            <a:off x="3214678" y="1071552"/>
            <a:ext cx="3000300" cy="6429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Shape 922"/>
          <p:cNvSpPr/>
          <p:nvPr/>
        </p:nvSpPr>
        <p:spPr>
          <a:xfrm>
            <a:off x="0" y="1071552"/>
            <a:ext cx="3000364" cy="642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Shape 923"/>
          <p:cNvSpPr txBox="1">
            <a:spLocks noGrp="1"/>
          </p:cNvSpPr>
          <p:nvPr>
            <p:ph type="title"/>
          </p:nvPr>
        </p:nvSpPr>
        <p:spPr>
          <a:xfrm>
            <a:off x="539552" y="214296"/>
            <a:ext cx="8001000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40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完整的資料保護方案</a:t>
            </a:r>
          </a:p>
        </p:txBody>
      </p:sp>
      <p:sp>
        <p:nvSpPr>
          <p:cNvPr id="924" name="Shape 924"/>
          <p:cNvSpPr txBox="1"/>
          <p:nvPr/>
        </p:nvSpPr>
        <p:spPr>
          <a:xfrm>
            <a:off x="142775" y="1143002"/>
            <a:ext cx="28590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9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本地端</a:t>
            </a:r>
          </a:p>
        </p:txBody>
      </p:sp>
      <p:sp>
        <p:nvSpPr>
          <p:cNvPr id="925" name="Shape 925"/>
          <p:cNvSpPr txBox="1"/>
          <p:nvPr/>
        </p:nvSpPr>
        <p:spPr>
          <a:xfrm>
            <a:off x="3286041" y="1143002"/>
            <a:ext cx="29538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9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9966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異地端</a:t>
            </a:r>
          </a:p>
        </p:txBody>
      </p:sp>
      <p:sp>
        <p:nvSpPr>
          <p:cNvPr id="926" name="Shape 926"/>
          <p:cNvSpPr txBox="1"/>
          <p:nvPr/>
        </p:nvSpPr>
        <p:spPr>
          <a:xfrm>
            <a:off x="6429313" y="1143001"/>
            <a:ext cx="25719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42900" marR="0" lvl="0" indent="-2095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7988"/>
              </a:buClr>
              <a:buSzPct val="25000"/>
              <a:buFont typeface="Arial"/>
              <a:buNone/>
            </a:pPr>
            <a:r>
              <a:rPr lang="zh-TW" sz="28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雲端</a:t>
            </a:r>
          </a:p>
        </p:txBody>
      </p:sp>
      <p:sp>
        <p:nvSpPr>
          <p:cNvPr id="927" name="Shape 927"/>
          <p:cNvSpPr txBox="1"/>
          <p:nvPr/>
        </p:nvSpPr>
        <p:spPr>
          <a:xfrm>
            <a:off x="212119" y="2980413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Mac Time Machine</a:t>
            </a:r>
          </a:p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Netbak Replicator</a:t>
            </a:r>
          </a:p>
        </p:txBody>
      </p:sp>
      <p:sp>
        <p:nvSpPr>
          <p:cNvPr id="928" name="Shape 928"/>
          <p:cNvSpPr txBox="1"/>
          <p:nvPr/>
        </p:nvSpPr>
        <p:spPr>
          <a:xfrm>
            <a:off x="1714405" y="4143386"/>
            <a:ext cx="10002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外接裝置</a:t>
            </a:r>
          </a:p>
        </p:txBody>
      </p:sp>
      <p:sp>
        <p:nvSpPr>
          <p:cNvPr id="929" name="Shape 929"/>
          <p:cNvSpPr txBox="1"/>
          <p:nvPr/>
        </p:nvSpPr>
        <p:spPr>
          <a:xfrm>
            <a:off x="3131507" y="4143399"/>
            <a:ext cx="734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JBOD</a:t>
            </a:r>
          </a:p>
        </p:txBody>
      </p:sp>
      <p:pic>
        <p:nvPicPr>
          <p:cNvPr id="930" name="Shape 9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1797" y="3033676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Shape 9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847" y="3033676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Shape 9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9897" y="3033680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Shape 9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9897" y="3540913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Shape 9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858" y="3540913"/>
            <a:ext cx="447262" cy="44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Shape 9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81797" y="3540913"/>
            <a:ext cx="447262" cy="447262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Shape 936"/>
          <p:cNvSpPr txBox="1"/>
          <p:nvPr/>
        </p:nvSpPr>
        <p:spPr>
          <a:xfrm>
            <a:off x="2428785" y="1831045"/>
            <a:ext cx="10716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4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台北</a:t>
            </a:r>
          </a:p>
        </p:txBody>
      </p:sp>
      <p:sp>
        <p:nvSpPr>
          <p:cNvPr id="937" name="Shape 937"/>
          <p:cNvSpPr txBox="1"/>
          <p:nvPr/>
        </p:nvSpPr>
        <p:spPr>
          <a:xfrm>
            <a:off x="5265988" y="1785932"/>
            <a:ext cx="10203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高雄</a:t>
            </a:r>
          </a:p>
        </p:txBody>
      </p:sp>
      <p:sp>
        <p:nvSpPr>
          <p:cNvPr id="938" name="Shape 938"/>
          <p:cNvSpPr txBox="1"/>
          <p:nvPr/>
        </p:nvSpPr>
        <p:spPr>
          <a:xfrm>
            <a:off x="4071932" y="2578148"/>
            <a:ext cx="7347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360km</a:t>
            </a:r>
          </a:p>
        </p:txBody>
      </p:sp>
      <p:sp>
        <p:nvSpPr>
          <p:cNvPr id="939" name="Shape 939"/>
          <p:cNvSpPr txBox="1"/>
          <p:nvPr/>
        </p:nvSpPr>
        <p:spPr>
          <a:xfrm>
            <a:off x="3500350" y="1928800"/>
            <a:ext cx="1881300" cy="5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RTRR</a:t>
            </a:r>
          </a:p>
          <a:p>
            <a:pPr marL="0" marR="0" lvl="0" indent="-174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100" b="1" i="0" u="none" strike="noStrike" cap="none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(本地到遠端的備份 / 同步)</a:t>
            </a:r>
          </a:p>
        </p:txBody>
      </p:sp>
      <p:pic>
        <p:nvPicPr>
          <p:cNvPr id="940" name="Shape 940" descr="硬碟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10865" y="3418419"/>
            <a:ext cx="776177" cy="795648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Shape 941"/>
          <p:cNvSpPr txBox="1"/>
          <p:nvPr/>
        </p:nvSpPr>
        <p:spPr>
          <a:xfrm>
            <a:off x="6286437" y="2071684"/>
            <a:ext cx="1000200" cy="4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備份 / 同步</a:t>
            </a:r>
          </a:p>
        </p:txBody>
      </p:sp>
      <p:pic>
        <p:nvPicPr>
          <p:cNvPr id="942" name="Shape 942" descr="白雲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35521" y="1720894"/>
            <a:ext cx="1717142" cy="136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Shape 943" descr="N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28860" y="2206310"/>
            <a:ext cx="1031763" cy="7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Shape 944" descr="N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86380" y="2206310"/>
            <a:ext cx="1031763" cy="79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Shape 945" descr="NAS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58740" y="3540873"/>
            <a:ext cx="774817" cy="59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Shape 946" descr="螢幕+手機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5071" y="2164603"/>
            <a:ext cx="1267023" cy="761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7" name="Shape 947"/>
          <p:cNvCxnSpPr/>
          <p:nvPr/>
        </p:nvCxnSpPr>
        <p:spPr>
          <a:xfrm>
            <a:off x="1714480" y="2573139"/>
            <a:ext cx="571500" cy="15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948" name="Shape 948"/>
          <p:cNvCxnSpPr/>
          <p:nvPr/>
        </p:nvCxnSpPr>
        <p:spPr>
          <a:xfrm>
            <a:off x="3571868" y="2571750"/>
            <a:ext cx="1571700" cy="45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949" name="Shape 949"/>
          <p:cNvCxnSpPr/>
          <p:nvPr/>
        </p:nvCxnSpPr>
        <p:spPr>
          <a:xfrm>
            <a:off x="6429388" y="2572941"/>
            <a:ext cx="714300" cy="21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950" name="Shape 950"/>
          <p:cNvCxnSpPr/>
          <p:nvPr/>
        </p:nvCxnSpPr>
        <p:spPr>
          <a:xfrm rot="-5400000">
            <a:off x="2380098" y="3178844"/>
            <a:ext cx="357300" cy="2859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  <p:cxnSp>
        <p:nvCxnSpPr>
          <p:cNvPr id="951" name="Shape 951"/>
          <p:cNvCxnSpPr/>
          <p:nvPr/>
        </p:nvCxnSpPr>
        <p:spPr>
          <a:xfrm rot="10800000">
            <a:off x="3130280" y="3143218"/>
            <a:ext cx="299700" cy="29970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dash"/>
            <a:round/>
            <a:headEnd type="triangl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版面配置區 7" descr="檔案管理 -2.jpg"/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40324" t="33333" r="10501" b="1709"/>
          <a:stretch>
            <a:fillRect/>
          </a:stretch>
        </p:blipFill>
        <p:spPr>
          <a:xfrm>
            <a:off x="2357422" y="-142894"/>
            <a:ext cx="6786578" cy="5286394"/>
          </a:xfrm>
          <a:prstGeom prst="rect">
            <a:avLst/>
          </a:prstGeom>
        </p:spPr>
      </p:pic>
      <p:sp>
        <p:nvSpPr>
          <p:cNvPr id="964" name="Shape 964"/>
          <p:cNvSpPr/>
          <p:nvPr/>
        </p:nvSpPr>
        <p:spPr>
          <a:xfrm>
            <a:off x="2357422" y="2214560"/>
            <a:ext cx="6786578" cy="1928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Shape 966"/>
          <p:cNvSpPr txBox="1">
            <a:spLocks noGrp="1"/>
          </p:cNvSpPr>
          <p:nvPr>
            <p:ph type="ctrTitle"/>
          </p:nvPr>
        </p:nvSpPr>
        <p:spPr>
          <a:xfrm>
            <a:off x="2500298" y="2312998"/>
            <a:ext cx="5957902" cy="133032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sz="4400" dirty="0">
                <a:latin typeface="Arial"/>
                <a:ea typeface="Arial"/>
                <a:cs typeface="Arial"/>
                <a:sym typeface="Arial"/>
              </a:rPr>
              <a:t>File Station</a:t>
            </a:r>
            <a:r>
              <a:rPr lang="zh-TW" sz="4400" dirty="0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zh-TW" sz="4400" dirty="0"/>
              <a:t>檔案管理  一次到位</a:t>
            </a:r>
          </a:p>
        </p:txBody>
      </p:sp>
      <p:sp>
        <p:nvSpPr>
          <p:cNvPr id="967" name="Shape 967"/>
          <p:cNvSpPr txBox="1">
            <a:spLocks noGrp="1"/>
          </p:cNvSpPr>
          <p:nvPr>
            <p:ph type="subTitle" idx="1"/>
          </p:nvPr>
        </p:nvSpPr>
        <p:spPr>
          <a:xfrm>
            <a:off x="2143650" y="3629035"/>
            <a:ext cx="6183000" cy="63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>
                <a:solidFill>
                  <a:srgbClr val="0070C0"/>
                </a:solidFill>
              </a:rPr>
              <a:t>儲存、數位化、檢索、歸檔，一次搞定</a:t>
            </a:r>
          </a:p>
        </p:txBody>
      </p:sp>
      <p:sp>
        <p:nvSpPr>
          <p:cNvPr id="965" name="Shape 965"/>
          <p:cNvSpPr txBox="1"/>
          <p:nvPr/>
        </p:nvSpPr>
        <p:spPr>
          <a:xfrm>
            <a:off x="0" y="2049552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ctr" anchorCtr="0">
            <a:noAutofit/>
          </a:bodyPr>
          <a:lstStyle/>
          <a:p>
            <a:pPr marL="0" marR="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/>
              <a:buNone/>
            </a:pPr>
            <a:endParaRPr sz="4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Shape 999" descr="圖片 1.png"/>
          <p:cNvPicPr preferRelativeResize="0"/>
          <p:nvPr/>
        </p:nvPicPr>
        <p:blipFill rotWithShape="1">
          <a:blip r:embed="rId3">
            <a:alphaModFix/>
          </a:blip>
          <a:srcRect l="10859" t="4901" r="6969" b="-31859"/>
          <a:stretch/>
        </p:blipFill>
        <p:spPr>
          <a:xfrm>
            <a:off x="2682166" y="1062095"/>
            <a:ext cx="3328077" cy="33067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群組 61"/>
          <p:cNvGrpSpPr/>
          <p:nvPr/>
        </p:nvGrpSpPr>
        <p:grpSpPr>
          <a:xfrm>
            <a:off x="2051720" y="-20831"/>
            <a:ext cx="5216270" cy="4268090"/>
            <a:chOff x="1535043" y="3050404"/>
            <a:chExt cx="6130550" cy="5016179"/>
          </a:xfrm>
        </p:grpSpPr>
        <p:sp>
          <p:nvSpPr>
            <p:cNvPr id="63" name="Shape 583"/>
            <p:cNvSpPr/>
            <p:nvPr/>
          </p:nvSpPr>
          <p:spPr>
            <a:xfrm rot="12652852" flipH="1">
              <a:off x="1818223" y="3050404"/>
              <a:ext cx="4903228" cy="4903932"/>
            </a:xfrm>
            <a:prstGeom prst="blockArc">
              <a:avLst>
                <a:gd name="adj1" fmla="val 13427742"/>
                <a:gd name="adj2" fmla="val 16177393"/>
                <a:gd name="adj3" fmla="val 1707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581"/>
            <p:cNvSpPr/>
            <p:nvPr/>
          </p:nvSpPr>
          <p:spPr>
            <a:xfrm rot="12652852">
              <a:off x="1839868" y="3063290"/>
              <a:ext cx="4903228" cy="4903230"/>
            </a:xfrm>
            <a:prstGeom prst="blockArc">
              <a:avLst>
                <a:gd name="adj1" fmla="val 11956545"/>
                <a:gd name="adj2" fmla="val 16134613"/>
                <a:gd name="adj3" fmla="val 1640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" name="群組 64"/>
            <p:cNvGrpSpPr/>
            <p:nvPr/>
          </p:nvGrpSpPr>
          <p:grpSpPr>
            <a:xfrm>
              <a:off x="1535043" y="3063290"/>
              <a:ext cx="6130550" cy="5003293"/>
              <a:chOff x="1535043" y="3063290"/>
              <a:chExt cx="6130550" cy="5003293"/>
            </a:xfrm>
          </p:grpSpPr>
          <p:sp>
            <p:nvSpPr>
              <p:cNvPr id="66" name="等腰三角形 65"/>
              <p:cNvSpPr/>
              <p:nvPr/>
            </p:nvSpPr>
            <p:spPr>
              <a:xfrm>
                <a:off x="1535043" y="5485637"/>
                <a:ext cx="1576213" cy="610722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grpSp>
            <p:nvGrpSpPr>
              <p:cNvPr id="67" name="群組 66"/>
              <p:cNvGrpSpPr/>
              <p:nvPr/>
            </p:nvGrpSpPr>
            <p:grpSpPr>
              <a:xfrm>
                <a:off x="1839868" y="3063290"/>
                <a:ext cx="5825725" cy="5003293"/>
                <a:chOff x="1839868" y="3063290"/>
                <a:chExt cx="5825725" cy="5003293"/>
              </a:xfrm>
            </p:grpSpPr>
            <p:sp>
              <p:nvSpPr>
                <p:cNvPr id="68" name="Shape 580"/>
                <p:cNvSpPr/>
                <p:nvPr/>
              </p:nvSpPr>
              <p:spPr>
                <a:xfrm rot="12652852">
                  <a:off x="1839868" y="3063290"/>
                  <a:ext cx="4903230" cy="4903230"/>
                </a:xfrm>
                <a:prstGeom prst="blockArc">
                  <a:avLst>
                    <a:gd name="adj1" fmla="val 9398856"/>
                    <a:gd name="adj2" fmla="val 12315375"/>
                    <a:gd name="adj3" fmla="val 16433"/>
                  </a:avLst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Shape 978"/>
                <p:cNvSpPr/>
                <p:nvPr/>
              </p:nvSpPr>
              <p:spPr>
                <a:xfrm>
                  <a:off x="4470046" y="5902361"/>
                  <a:ext cx="234600" cy="28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250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 </a:t>
                  </a:r>
                </a:p>
              </p:txBody>
            </p:sp>
            <p:sp>
              <p:nvSpPr>
                <p:cNvPr id="70" name="Shape 989"/>
                <p:cNvSpPr txBox="1"/>
                <p:nvPr/>
              </p:nvSpPr>
              <p:spPr>
                <a:xfrm>
                  <a:off x="3904660" y="7347479"/>
                  <a:ext cx="852462" cy="4329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6500" tIns="16500" rIns="16500" bIns="165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25000"/>
                    <a:buFont typeface="Arial"/>
                    <a:buNone/>
                  </a:pPr>
                  <a:r>
                    <a:rPr lang="zh-TW" sz="2000" b="1" i="0" u="none" strike="noStrike" cap="none" dirty="0">
                      <a:solidFill>
                        <a:srgbClr val="FFFFFF"/>
                      </a:solidFill>
                      <a:latin typeface="微軟正黑體" pitchFamily="34" charset="-120"/>
                      <a:ea typeface="微軟正黑體" pitchFamily="34" charset="-120"/>
                      <a:sym typeface="Arial"/>
                    </a:rPr>
                    <a:t>搜尋</a:t>
                  </a:r>
                </a:p>
              </p:txBody>
            </p:sp>
            <p:sp>
              <p:nvSpPr>
                <p:cNvPr id="71" name="Shape 991"/>
                <p:cNvSpPr txBox="1"/>
                <p:nvPr/>
              </p:nvSpPr>
              <p:spPr>
                <a:xfrm>
                  <a:off x="1958189" y="6331929"/>
                  <a:ext cx="1140494" cy="4530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6500" tIns="16500" rIns="16500" bIns="165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25000"/>
                    <a:buFont typeface="Arial"/>
                    <a:buNone/>
                  </a:pPr>
                  <a:r>
                    <a:rPr lang="zh-TW" sz="2000" b="1" i="0" u="none" strike="noStrike" cap="none" dirty="0">
                      <a:solidFill>
                        <a:srgbClr val="FFFFFF"/>
                      </a:solidFill>
                      <a:latin typeface="微軟正黑體" pitchFamily="34" charset="-120"/>
                      <a:ea typeface="微軟正黑體" pitchFamily="34" charset="-120"/>
                      <a:sym typeface="Arial"/>
                    </a:rPr>
                    <a:t>分類</a:t>
                  </a:r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5427985" y="6331929"/>
                  <a:ext cx="1168640" cy="440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90000"/>
                    </a:lnSpc>
                    <a:buClr>
                      <a:srgbClr val="FFFFFF"/>
                    </a:buClr>
                    <a:buSzPct val="25000"/>
                  </a:pPr>
                  <a:r>
                    <a:rPr lang="zh-TW" altLang="zh-TW" sz="2000" b="1" dirty="0">
                      <a:solidFill>
                        <a:srgbClr val="FFFFFF"/>
                      </a:solidFill>
                      <a:latin typeface="微軟正黑體" pitchFamily="34" charset="-120"/>
                      <a:ea typeface="微軟正黑體" pitchFamily="34" charset="-120"/>
                    </a:rPr>
                    <a:t>管理</a:t>
                  </a:r>
                </a:p>
              </p:txBody>
            </p:sp>
            <p:sp>
              <p:nvSpPr>
                <p:cNvPr id="73" name="等腰三角形 72"/>
                <p:cNvSpPr/>
                <p:nvPr/>
              </p:nvSpPr>
              <p:spPr>
                <a:xfrm rot="14228707">
                  <a:off x="4562293" y="6938907"/>
                  <a:ext cx="1576213" cy="610722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  <p:sp>
              <p:nvSpPr>
                <p:cNvPr id="74" name="等腰三角形 73"/>
                <p:cNvSpPr/>
                <p:nvPr/>
              </p:nvSpPr>
              <p:spPr>
                <a:xfrm rot="18426564">
                  <a:off x="2396874" y="6839307"/>
                  <a:ext cx="1576213" cy="610722"/>
                </a:xfrm>
                <a:prstGeom prst="triangl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  <p:sp>
              <p:nvSpPr>
                <p:cNvPr id="75" name="文字方塊 74"/>
                <p:cNvSpPr txBox="1"/>
                <p:nvPr/>
              </p:nvSpPr>
              <p:spPr>
                <a:xfrm>
                  <a:off x="7480927" y="775880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kumimoji="1" lang="zh-TW" altLang="en-US" dirty="0"/>
                </a:p>
              </p:txBody>
            </p:sp>
          </p:grpSp>
        </p:grpSp>
      </p:grpSp>
      <p:sp>
        <p:nvSpPr>
          <p:cNvPr id="38" name="Shape 1020"/>
          <p:cNvSpPr/>
          <p:nvPr/>
        </p:nvSpPr>
        <p:spPr>
          <a:xfrm>
            <a:off x="7092280" y="2931790"/>
            <a:ext cx="1251516" cy="99436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644" y="84564"/>
                </a:moveTo>
                <a:cubicBezTo>
                  <a:pt x="87539" y="84564"/>
                  <a:pt x="86644" y="85691"/>
                  <a:pt x="86644" y="87082"/>
                </a:cubicBezTo>
                <a:cubicBezTo>
                  <a:pt x="86644" y="88472"/>
                  <a:pt x="87539" y="89599"/>
                  <a:pt x="88644" y="89599"/>
                </a:cubicBezTo>
                <a:lnTo>
                  <a:pt x="95311" y="89599"/>
                </a:lnTo>
                <a:cubicBezTo>
                  <a:pt x="96415" y="89599"/>
                  <a:pt x="97311" y="88472"/>
                  <a:pt x="97311" y="87082"/>
                </a:cubicBezTo>
                <a:cubicBezTo>
                  <a:pt x="97311" y="85691"/>
                  <a:pt x="96415" y="84564"/>
                  <a:pt x="95311" y="84564"/>
                </a:cubicBezTo>
                <a:close/>
                <a:moveTo>
                  <a:pt x="6420" y="84564"/>
                </a:moveTo>
                <a:cubicBezTo>
                  <a:pt x="5315" y="84564"/>
                  <a:pt x="4420" y="85691"/>
                  <a:pt x="4420" y="87082"/>
                </a:cubicBezTo>
                <a:cubicBezTo>
                  <a:pt x="4420" y="88472"/>
                  <a:pt x="5315" y="89599"/>
                  <a:pt x="6420" y="89599"/>
                </a:cubicBezTo>
                <a:lnTo>
                  <a:pt x="13086" y="89599"/>
                </a:lnTo>
                <a:cubicBezTo>
                  <a:pt x="14191" y="89599"/>
                  <a:pt x="15086" y="88472"/>
                  <a:pt x="15086" y="87082"/>
                </a:cubicBezTo>
                <a:cubicBezTo>
                  <a:pt x="15086" y="85691"/>
                  <a:pt x="14191" y="84564"/>
                  <a:pt x="13086" y="84564"/>
                </a:cubicBezTo>
                <a:close/>
                <a:moveTo>
                  <a:pt x="108648" y="83725"/>
                </a:moveTo>
                <a:cubicBezTo>
                  <a:pt x="107175" y="83725"/>
                  <a:pt x="105981" y="85228"/>
                  <a:pt x="105981" y="87082"/>
                </a:cubicBezTo>
                <a:cubicBezTo>
                  <a:pt x="105981" y="88935"/>
                  <a:pt x="107175" y="90438"/>
                  <a:pt x="108648" y="90438"/>
                </a:cubicBezTo>
                <a:cubicBezTo>
                  <a:pt x="110120" y="90438"/>
                  <a:pt x="111314" y="88935"/>
                  <a:pt x="111314" y="87082"/>
                </a:cubicBezTo>
                <a:cubicBezTo>
                  <a:pt x="111314" y="85228"/>
                  <a:pt x="110120" y="83725"/>
                  <a:pt x="108648" y="83725"/>
                </a:cubicBezTo>
                <a:close/>
                <a:moveTo>
                  <a:pt x="4420" y="5727"/>
                </a:moveTo>
                <a:lnTo>
                  <a:pt x="4420" y="80560"/>
                </a:lnTo>
                <a:lnTo>
                  <a:pt x="115579" y="80560"/>
                </a:lnTo>
                <a:lnTo>
                  <a:pt x="115579" y="5727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93987"/>
                </a:lnTo>
                <a:lnTo>
                  <a:pt x="67114" y="93987"/>
                </a:lnTo>
                <a:lnTo>
                  <a:pt x="68781" y="108155"/>
                </a:lnTo>
                <a:lnTo>
                  <a:pt x="87301" y="108155"/>
                </a:lnTo>
                <a:cubicBezTo>
                  <a:pt x="89900" y="108155"/>
                  <a:pt x="92006" y="110807"/>
                  <a:pt x="92006" y="114077"/>
                </a:cubicBezTo>
                <a:lnTo>
                  <a:pt x="92006" y="120000"/>
                </a:lnTo>
                <a:lnTo>
                  <a:pt x="27999" y="120000"/>
                </a:lnTo>
                <a:lnTo>
                  <a:pt x="27999" y="114077"/>
                </a:lnTo>
                <a:cubicBezTo>
                  <a:pt x="27999" y="110807"/>
                  <a:pt x="30106" y="108155"/>
                  <a:pt x="32705" y="108155"/>
                </a:cubicBezTo>
                <a:lnTo>
                  <a:pt x="51218" y="108155"/>
                </a:lnTo>
                <a:lnTo>
                  <a:pt x="52886" y="93987"/>
                </a:lnTo>
                <a:lnTo>
                  <a:pt x="0" y="93987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群組 29"/>
          <p:cNvGrpSpPr/>
          <p:nvPr/>
        </p:nvGrpSpPr>
        <p:grpSpPr>
          <a:xfrm rot="12652852">
            <a:off x="-2464121" y="5001040"/>
            <a:ext cx="4928240" cy="4903932"/>
            <a:chOff x="2669435" y="1823422"/>
            <a:chExt cx="3791365" cy="3772664"/>
          </a:xfrm>
        </p:grpSpPr>
        <p:sp>
          <p:nvSpPr>
            <p:cNvPr id="31" name="Shape 583"/>
            <p:cNvSpPr/>
            <p:nvPr/>
          </p:nvSpPr>
          <p:spPr>
            <a:xfrm flipH="1">
              <a:off x="2688676" y="1823422"/>
              <a:ext cx="3772124" cy="3772664"/>
            </a:xfrm>
            <a:prstGeom prst="blockArc">
              <a:avLst>
                <a:gd name="adj1" fmla="val 12708393"/>
                <a:gd name="adj2" fmla="val 15856958"/>
                <a:gd name="adj3" fmla="val 2422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580"/>
            <p:cNvSpPr/>
            <p:nvPr/>
          </p:nvSpPr>
          <p:spPr>
            <a:xfrm>
              <a:off x="2669435" y="1823962"/>
              <a:ext cx="3772124" cy="3772124"/>
            </a:xfrm>
            <a:prstGeom prst="blockArc">
              <a:avLst>
                <a:gd name="adj1" fmla="val 9019130"/>
                <a:gd name="adj2" fmla="val 12168608"/>
                <a:gd name="adj3" fmla="val 2301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581"/>
            <p:cNvSpPr/>
            <p:nvPr/>
          </p:nvSpPr>
          <p:spPr>
            <a:xfrm>
              <a:off x="2669435" y="1823962"/>
              <a:ext cx="3772124" cy="3772124"/>
            </a:xfrm>
            <a:prstGeom prst="blockArc">
              <a:avLst>
                <a:gd name="adj1" fmla="val 12470661"/>
                <a:gd name="adj2" fmla="val 16402072"/>
                <a:gd name="adj3" fmla="val 2303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3" name="Shape 9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辦公室工作者的煩惱</a:t>
            </a:r>
          </a:p>
        </p:txBody>
      </p:sp>
      <p:sp>
        <p:nvSpPr>
          <p:cNvPr id="978" name="Shape 978"/>
          <p:cNvSpPr/>
          <p:nvPr/>
        </p:nvSpPr>
        <p:spPr>
          <a:xfrm>
            <a:off x="4461988" y="2662001"/>
            <a:ext cx="234600" cy="28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980" name="Shape 980" descr="https://lh6.googleusercontent.com/L13hoADY3itrnZvSwBuAlG5y8gtHlOsn4ZTbnjZzzHGlWBs1hUT5dr2yqK7ElN0MKEZ1TyWOwmX342ZPW3dT5NAv3RJOgOTkLRGyAhGn0__AMYnD1G5XkiBcif-JBbE1quuus2M4yu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5350" y="3878971"/>
            <a:ext cx="1882468" cy="112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Shape 982" descr="https://lh6.googleusercontent.com/ulQmi4QMSjun33kPoZGIU6aL6A-E1KHJsxLhqHixw26cRQJxSfzbiZxWhae13_yYyfDSyFQ-Mx3efVmZ2TOZjs7M9btxAj066zZGYxb_lSjfvYglwpywwVfEbXKZ0JUlaZxLgK7YFDk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00760" y="1357304"/>
            <a:ext cx="3019432" cy="16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Shape 987"/>
          <p:cNvSpPr txBox="1"/>
          <p:nvPr/>
        </p:nvSpPr>
        <p:spPr>
          <a:xfrm>
            <a:off x="8323765" y="-2225263"/>
            <a:ext cx="852462" cy="574918"/>
          </a:xfrm>
          <a:prstGeom prst="rect">
            <a:avLst/>
          </a:prstGeom>
          <a:noFill/>
          <a:ln>
            <a:noFill/>
          </a:ln>
        </p:spPr>
        <p:txBody>
          <a:bodyPr wrap="square" lIns="16500" tIns="16500" rIns="16500" bIns="165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endParaRPr lang="zh-TW" sz="1800" b="0" i="0" u="none" strike="noStrike" cap="none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" name="Shape 1018"/>
          <p:cNvSpPr/>
          <p:nvPr/>
        </p:nvSpPr>
        <p:spPr>
          <a:xfrm>
            <a:off x="6286512" y="3143254"/>
            <a:ext cx="742836" cy="6281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5880" y="100923"/>
                </a:moveTo>
                <a:lnTo>
                  <a:pt x="43780" y="108554"/>
                </a:lnTo>
                <a:lnTo>
                  <a:pt x="76219" y="108554"/>
                </a:lnTo>
                <a:lnTo>
                  <a:pt x="74119" y="100923"/>
                </a:lnTo>
                <a:close/>
                <a:moveTo>
                  <a:pt x="17368" y="4644"/>
                </a:moveTo>
                <a:lnTo>
                  <a:pt x="17368" y="64398"/>
                </a:lnTo>
                <a:lnTo>
                  <a:pt x="102631" y="64398"/>
                </a:lnTo>
                <a:lnTo>
                  <a:pt x="102631" y="4644"/>
                </a:lnTo>
                <a:close/>
                <a:moveTo>
                  <a:pt x="11052" y="0"/>
                </a:moveTo>
                <a:lnTo>
                  <a:pt x="108947" y="0"/>
                </a:lnTo>
                <a:lnTo>
                  <a:pt x="108947" y="69042"/>
                </a:lnTo>
                <a:lnTo>
                  <a:pt x="108965" y="69042"/>
                </a:lnTo>
                <a:lnTo>
                  <a:pt x="120000" y="113859"/>
                </a:lnTo>
                <a:lnTo>
                  <a:pt x="120000" y="119999"/>
                </a:lnTo>
                <a:lnTo>
                  <a:pt x="0" y="119999"/>
                </a:lnTo>
                <a:lnTo>
                  <a:pt x="0" y="113859"/>
                </a:lnTo>
                <a:lnTo>
                  <a:pt x="11034" y="69042"/>
                </a:lnTo>
                <a:lnTo>
                  <a:pt x="11052" y="69042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021"/>
          <p:cNvSpPr/>
          <p:nvPr/>
        </p:nvSpPr>
        <p:spPr>
          <a:xfrm>
            <a:off x="8429652" y="3286130"/>
            <a:ext cx="312572" cy="4395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9688" y="112012"/>
                </a:moveTo>
                <a:cubicBezTo>
                  <a:pt x="48135" y="112012"/>
                  <a:pt x="46876" y="112907"/>
                  <a:pt x="46876" y="114012"/>
                </a:cubicBezTo>
                <a:cubicBezTo>
                  <a:pt x="46876" y="115117"/>
                  <a:pt x="48135" y="116012"/>
                  <a:pt x="49688" y="116012"/>
                </a:cubicBezTo>
                <a:lnTo>
                  <a:pt x="70311" y="116012"/>
                </a:lnTo>
                <a:cubicBezTo>
                  <a:pt x="71864" y="116012"/>
                  <a:pt x="73123" y="115117"/>
                  <a:pt x="73123" y="114012"/>
                </a:cubicBezTo>
                <a:cubicBezTo>
                  <a:pt x="73123" y="112907"/>
                  <a:pt x="71864" y="112012"/>
                  <a:pt x="70311" y="112012"/>
                </a:cubicBezTo>
                <a:close/>
                <a:moveTo>
                  <a:pt x="6849" y="8320"/>
                </a:moveTo>
                <a:lnTo>
                  <a:pt x="6849" y="106998"/>
                </a:lnTo>
                <a:lnTo>
                  <a:pt x="113150" y="106998"/>
                </a:lnTo>
                <a:lnTo>
                  <a:pt x="113150" y="8320"/>
                </a:lnTo>
                <a:close/>
                <a:moveTo>
                  <a:pt x="48751" y="2722"/>
                </a:moveTo>
                <a:cubicBezTo>
                  <a:pt x="47715" y="2722"/>
                  <a:pt x="46876" y="3319"/>
                  <a:pt x="46876" y="4056"/>
                </a:cubicBezTo>
                <a:cubicBezTo>
                  <a:pt x="46876" y="4792"/>
                  <a:pt x="47715" y="5389"/>
                  <a:pt x="48751" y="5389"/>
                </a:cubicBezTo>
                <a:lnTo>
                  <a:pt x="71248" y="5389"/>
                </a:lnTo>
                <a:cubicBezTo>
                  <a:pt x="72284" y="5389"/>
                  <a:pt x="73123" y="4792"/>
                  <a:pt x="73123" y="4056"/>
                </a:cubicBezTo>
                <a:cubicBezTo>
                  <a:pt x="73123" y="3319"/>
                  <a:pt x="72284" y="2722"/>
                  <a:pt x="71248" y="2722"/>
                </a:cubicBezTo>
                <a:close/>
                <a:moveTo>
                  <a:pt x="8089" y="0"/>
                </a:moveTo>
                <a:lnTo>
                  <a:pt x="111910" y="0"/>
                </a:lnTo>
                <a:cubicBezTo>
                  <a:pt x="116378" y="0"/>
                  <a:pt x="120000" y="2575"/>
                  <a:pt x="120000" y="5752"/>
                </a:cubicBezTo>
                <a:lnTo>
                  <a:pt x="120000" y="114247"/>
                </a:lnTo>
                <a:cubicBezTo>
                  <a:pt x="120000" y="117424"/>
                  <a:pt x="116378" y="120000"/>
                  <a:pt x="111910" y="120000"/>
                </a:cubicBezTo>
                <a:lnTo>
                  <a:pt x="8089" y="120000"/>
                </a:lnTo>
                <a:cubicBezTo>
                  <a:pt x="3621" y="120000"/>
                  <a:pt x="0" y="117424"/>
                  <a:pt x="0" y="114247"/>
                </a:cubicBezTo>
                <a:lnTo>
                  <a:pt x="0" y="5752"/>
                </a:lnTo>
                <a:cubicBezTo>
                  <a:pt x="0" y="2575"/>
                  <a:pt x="3621" y="0"/>
                  <a:pt x="8089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群組 75"/>
          <p:cNvGrpSpPr/>
          <p:nvPr/>
        </p:nvGrpSpPr>
        <p:grpSpPr>
          <a:xfrm>
            <a:off x="500034" y="2500312"/>
            <a:ext cx="2170386" cy="1666884"/>
            <a:chOff x="357158" y="2357436"/>
            <a:chExt cx="2170386" cy="1666884"/>
          </a:xfrm>
        </p:grpSpPr>
        <p:sp>
          <p:nvSpPr>
            <p:cNvPr id="42" name="Shape 1059"/>
            <p:cNvSpPr/>
            <p:nvPr/>
          </p:nvSpPr>
          <p:spPr>
            <a:xfrm>
              <a:off x="785786" y="2500312"/>
              <a:ext cx="411575" cy="34404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1061"/>
            <p:cNvSpPr/>
            <p:nvPr/>
          </p:nvSpPr>
          <p:spPr>
            <a:xfrm>
              <a:off x="1571604" y="3286130"/>
              <a:ext cx="432134" cy="372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1063"/>
            <p:cNvSpPr/>
            <p:nvPr/>
          </p:nvSpPr>
          <p:spPr>
            <a:xfrm>
              <a:off x="1000100" y="3071816"/>
              <a:ext cx="432134" cy="2840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Shape 1059"/>
            <p:cNvSpPr/>
            <p:nvPr/>
          </p:nvSpPr>
          <p:spPr>
            <a:xfrm>
              <a:off x="357158" y="3000378"/>
              <a:ext cx="241560" cy="201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Shape 1061"/>
            <p:cNvSpPr/>
            <p:nvPr/>
          </p:nvSpPr>
          <p:spPr>
            <a:xfrm>
              <a:off x="1571604" y="2928940"/>
              <a:ext cx="317594" cy="2740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1063"/>
            <p:cNvSpPr/>
            <p:nvPr/>
          </p:nvSpPr>
          <p:spPr>
            <a:xfrm>
              <a:off x="2000232" y="3214692"/>
              <a:ext cx="253626" cy="166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061"/>
            <p:cNvSpPr/>
            <p:nvPr/>
          </p:nvSpPr>
          <p:spPr>
            <a:xfrm>
              <a:off x="1571604" y="2500312"/>
              <a:ext cx="317594" cy="27408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063"/>
            <p:cNvSpPr/>
            <p:nvPr/>
          </p:nvSpPr>
          <p:spPr>
            <a:xfrm>
              <a:off x="1714480" y="3857634"/>
              <a:ext cx="253626" cy="166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1059"/>
            <p:cNvSpPr/>
            <p:nvPr/>
          </p:nvSpPr>
          <p:spPr>
            <a:xfrm>
              <a:off x="2285984" y="3429006"/>
              <a:ext cx="241560" cy="201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1063"/>
            <p:cNvSpPr/>
            <p:nvPr/>
          </p:nvSpPr>
          <p:spPr>
            <a:xfrm>
              <a:off x="785786" y="3571882"/>
              <a:ext cx="253626" cy="16668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0066">
                <a:alpha val="2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1061"/>
            <p:cNvSpPr/>
            <p:nvPr/>
          </p:nvSpPr>
          <p:spPr>
            <a:xfrm>
              <a:off x="1142976" y="3643320"/>
              <a:ext cx="257030" cy="221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rgbClr val="660066">
                <a:alpha val="50000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643042" y="3406981"/>
              <a:ext cx="2712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zh-TW" altLang="en-US" b="1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1014624" y="3121229"/>
              <a:ext cx="2712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zh-TW" altLang="en-US" b="1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500034" y="2357436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800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sz="1800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57158" y="2857502"/>
              <a:ext cx="1732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571604" y="2928940"/>
              <a:ext cx="17320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2285984" y="3429006"/>
              <a:ext cx="17320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 b="1" dirty="0" smtClean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itchFamily="34" charset="-120"/>
                </a:rPr>
                <a:t>?</a:t>
              </a:r>
              <a:endParaRPr lang="zh-TW" altLang="en-US" sz="1100" b="1" dirty="0">
                <a:solidFill>
                  <a:schemeClr val="accent4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176736" y="3667462"/>
              <a:ext cx="25199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1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?</a:t>
              </a:r>
              <a:endParaRPr lang="zh-TW" altLang="en-US" sz="11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303750" y="2500300"/>
            <a:ext cx="1369200" cy="240000"/>
          </a:xfrm>
          <a:prstGeom prst="roundRect">
            <a:avLst>
              <a:gd name="adj" fmla="val 2011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280950" y="3214700"/>
            <a:ext cx="2541000" cy="785700"/>
          </a:xfrm>
          <a:prstGeom prst="roundRect">
            <a:avLst>
              <a:gd name="adj" fmla="val 823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223025" y="285734"/>
            <a:ext cx="8660700" cy="7223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57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可管理與預期的快照空間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303750" y="1025600"/>
            <a:ext cx="8952900" cy="356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zh-TW" sz="2000" b="1" u="none" strike="noStrike" cap="none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2000" b="1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QTS：自行開發“Volume外”的快照保存架構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icrosoft JhengHei"/>
              <a:buChar char="•"/>
            </a:pPr>
            <a:r>
              <a:rPr lang="zh-TW" sz="2000" b="1" u="none" strike="noStrike" cap="none" dirty="0">
                <a:latin typeface="Microsoft JhengHei"/>
                <a:ea typeface="Microsoft JhengHei"/>
                <a:cs typeface="Microsoft JhengHei"/>
                <a:sym typeface="Microsoft JhengHei"/>
              </a:rPr>
              <a:t> DSM：Btrfs open source 套件內建快照功能，資料/快照/LUN共用空間</a:t>
            </a:r>
          </a:p>
        </p:txBody>
      </p:sp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430" y="2143122"/>
            <a:ext cx="5500726" cy="299514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/>
          <p:nvPr/>
        </p:nvSpPr>
        <p:spPr>
          <a:xfrm>
            <a:off x="214282" y="4143386"/>
            <a:ext cx="2857520" cy="871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16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  <a:buFont typeface="Arial"/>
              <a:buNone/>
            </a:pPr>
            <a:r>
              <a:rPr lang="zh-TW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測試來源: </a:t>
            </a:r>
          </a:p>
          <a:p>
            <a:pPr marL="0" marR="0" lvl="0" indent="-816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8571"/>
              <a:buFont typeface="Arial"/>
              <a:buNone/>
            </a:pPr>
            <a:r>
              <a:rPr lang="zh-TW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https://www.facebook.com/groups/NAS.World/permalink/1784142828550586/</a:t>
            </a:r>
          </a:p>
          <a:p>
            <a:pPr marL="0" marR="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352400" y="2143125"/>
            <a:ext cx="1357200" cy="78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</a:t>
            </a:r>
            <a:r>
              <a:rPr lang="zh-TW" sz="1600" b="1" i="0" u="none" strike="noStrike" cap="none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快照:</a:t>
            </a:r>
          </a:p>
          <a:p>
            <a:pPr marL="0" marR="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空間互不干擾</a:t>
            </a:r>
          </a:p>
        </p:txBody>
      </p:sp>
      <p:sp>
        <p:nvSpPr>
          <p:cNvPr id="246" name="Shape 246"/>
          <p:cNvSpPr/>
          <p:nvPr/>
        </p:nvSpPr>
        <p:spPr>
          <a:xfrm>
            <a:off x="280950" y="2928950"/>
            <a:ext cx="2541000" cy="111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Btrfs </a:t>
            </a:r>
            <a:r>
              <a:rPr lang="zh-TW" sz="1600" b="1" i="0" u="none" strike="noStrike" cap="none" dirty="0">
                <a:solidFill>
                  <a:schemeClr val="dk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快照: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* 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快照佔用工作空間, 無法掌握 </a:t>
            </a:r>
          </a:p>
          <a:p>
            <a:pPr marL="0" marR="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膨脹速度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* </a:t>
            </a:r>
            <a:r>
              <a:rPr lang="zh-TW" sz="14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快照影響工作空間</a:t>
            </a:r>
          </a:p>
        </p:txBody>
      </p:sp>
      <p:pic>
        <p:nvPicPr>
          <p:cNvPr id="247" name="Shape 247" descr="皇冠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45139">
            <a:off x="261085" y="2069916"/>
            <a:ext cx="346252" cy="241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圆角矩形标注 1"/>
          <p:cNvSpPr/>
          <p:nvPr/>
        </p:nvSpPr>
        <p:spPr>
          <a:xfrm>
            <a:off x="4067944" y="3742102"/>
            <a:ext cx="1008112" cy="557840"/>
          </a:xfrm>
          <a:prstGeom prst="wedgeRoundRectCallout">
            <a:avLst>
              <a:gd name="adj1" fmla="val 72521"/>
              <a:gd name="adj2" fmla="val -68573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檔案複製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596336" y="3885088"/>
            <a:ext cx="1008112" cy="558870"/>
          </a:xfrm>
          <a:prstGeom prst="wedgeRoundRectCallout">
            <a:avLst>
              <a:gd name="adj1" fmla="val -71528"/>
              <a:gd name="adj2" fmla="val -43927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檔案複製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失敗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儲存、檢索、數位化、歸檔，一次搞定</a:t>
            </a:r>
          </a:p>
        </p:txBody>
      </p:sp>
      <p:pic>
        <p:nvPicPr>
          <p:cNvPr id="1006" name="Shape 1006" descr="19304966_xxl.jpg"/>
          <p:cNvPicPr preferRelativeResize="0"/>
          <p:nvPr/>
        </p:nvPicPr>
        <p:blipFill rotWithShape="1">
          <a:blip r:embed="rId3">
            <a:alphaModFix/>
          </a:blip>
          <a:srcRect t="37782" r="2190" b="16034"/>
          <a:stretch/>
        </p:blipFill>
        <p:spPr>
          <a:xfrm>
            <a:off x="3000364" y="3023768"/>
            <a:ext cx="5984700" cy="197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Shape 1008"/>
          <p:cNvPicPr preferRelativeResize="0"/>
          <p:nvPr/>
        </p:nvPicPr>
        <p:blipFill rotWithShape="1">
          <a:blip r:embed="rId4">
            <a:alphaModFix/>
          </a:blip>
          <a:srcRect l="5814" r="4313" b="4159"/>
          <a:stretch/>
        </p:blipFill>
        <p:spPr>
          <a:xfrm>
            <a:off x="6643702" y="1643056"/>
            <a:ext cx="1108581" cy="107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Shape 10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6943" y="1220481"/>
            <a:ext cx="316800" cy="31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0" name="Shape 1010"/>
          <p:cNvSpPr txBox="1"/>
          <p:nvPr/>
        </p:nvSpPr>
        <p:spPr>
          <a:xfrm>
            <a:off x="6718191" y="1218531"/>
            <a:ext cx="1597453" cy="5415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</a:p>
        </p:txBody>
      </p:sp>
      <p:sp>
        <p:nvSpPr>
          <p:cNvPr id="1012" name="Shape 1012"/>
          <p:cNvSpPr/>
          <p:nvPr/>
        </p:nvSpPr>
        <p:spPr>
          <a:xfrm>
            <a:off x="366703" y="2737803"/>
            <a:ext cx="2612248" cy="442976"/>
          </a:xfrm>
          <a:prstGeom prst="homePlate">
            <a:avLst>
              <a:gd name="adj" fmla="val 50000"/>
            </a:avLst>
          </a:prstGeom>
          <a:solidFill>
            <a:srgbClr val="00B0F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13" name="Shape 1013"/>
          <p:cNvSpPr txBox="1"/>
          <p:nvPr/>
        </p:nvSpPr>
        <p:spPr>
          <a:xfrm>
            <a:off x="428597" y="2831292"/>
            <a:ext cx="1714512" cy="277131"/>
          </a:xfrm>
          <a:prstGeom prst="rect">
            <a:avLst/>
          </a:prstGeom>
          <a:noFill/>
          <a:ln>
            <a:noFill/>
          </a:ln>
        </p:spPr>
        <p:txBody>
          <a:bodyPr wrap="square" lIns="96000" tIns="48000" rIns="24000" bIns="48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儲存與備份</a:t>
            </a:r>
          </a:p>
        </p:txBody>
      </p:sp>
      <p:sp>
        <p:nvSpPr>
          <p:cNvPr id="1014" name="Shape 1014"/>
          <p:cNvSpPr/>
          <p:nvPr/>
        </p:nvSpPr>
        <p:spPr>
          <a:xfrm>
            <a:off x="4000496" y="2714626"/>
            <a:ext cx="2723892" cy="443100"/>
          </a:xfrm>
          <a:prstGeom prst="chevron">
            <a:avLst>
              <a:gd name="adj" fmla="val 50000"/>
            </a:avLst>
          </a:prstGeom>
          <a:solidFill>
            <a:srgbClr val="1155CC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Shape 1015"/>
          <p:cNvSpPr/>
          <p:nvPr/>
        </p:nvSpPr>
        <p:spPr>
          <a:xfrm>
            <a:off x="6143636" y="2714626"/>
            <a:ext cx="2428892" cy="443100"/>
          </a:xfrm>
          <a:prstGeom prst="chevron">
            <a:avLst>
              <a:gd name="adj" fmla="val 50000"/>
            </a:avLst>
          </a:prstGeom>
          <a:solidFill>
            <a:srgbClr val="005493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Shape 1016"/>
          <p:cNvSpPr txBox="1"/>
          <p:nvPr/>
        </p:nvSpPr>
        <p:spPr>
          <a:xfrm>
            <a:off x="6070665" y="2831292"/>
            <a:ext cx="2128126" cy="240524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智能歸檔</a:t>
            </a:r>
          </a:p>
        </p:txBody>
      </p:sp>
      <p:sp>
        <p:nvSpPr>
          <p:cNvPr id="1017" name="Shape 1017"/>
          <p:cNvSpPr txBox="1"/>
          <p:nvPr/>
        </p:nvSpPr>
        <p:spPr>
          <a:xfrm>
            <a:off x="4067944" y="2831292"/>
            <a:ext cx="2484340" cy="172506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檔案數位化</a:t>
            </a:r>
          </a:p>
        </p:txBody>
      </p:sp>
      <p:sp>
        <p:nvSpPr>
          <p:cNvPr id="1019" name="Shape 1019"/>
          <p:cNvSpPr txBox="1"/>
          <p:nvPr/>
        </p:nvSpPr>
        <p:spPr>
          <a:xfrm>
            <a:off x="976511" y="1205748"/>
            <a:ext cx="1587949" cy="297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EF8600"/>
                </a:solidFill>
                <a:latin typeface="Arial"/>
                <a:ea typeface="Arial"/>
                <a:cs typeface="Arial"/>
                <a:sym typeface="Arial"/>
              </a:rPr>
              <a:t>File Station  </a:t>
            </a:r>
          </a:p>
        </p:txBody>
      </p:sp>
      <p:pic>
        <p:nvPicPr>
          <p:cNvPr id="1021" name="Shape 10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785" y="113961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2" name="Shape 1022" descr="圖片 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8596" y="1500180"/>
            <a:ext cx="1656417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Shape 1025"/>
          <p:cNvSpPr txBox="1"/>
          <p:nvPr/>
        </p:nvSpPr>
        <p:spPr>
          <a:xfrm>
            <a:off x="4550081" y="1214428"/>
            <a:ext cx="1807869" cy="31640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OCR Converter  </a:t>
            </a:r>
          </a:p>
        </p:txBody>
      </p:sp>
      <p:pic>
        <p:nvPicPr>
          <p:cNvPr id="1026" name="Shape 1026" descr="圖片 3.png"/>
          <p:cNvPicPr preferRelativeResize="0"/>
          <p:nvPr/>
        </p:nvPicPr>
        <p:blipFill rotWithShape="1">
          <a:blip r:embed="rId8">
            <a:alphaModFix/>
          </a:blip>
          <a:srcRect t="15990" b="6688"/>
          <a:stretch/>
        </p:blipFill>
        <p:spPr>
          <a:xfrm>
            <a:off x="4286248" y="1714494"/>
            <a:ext cx="1571637" cy="100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Shape 1028"/>
          <p:cNvSpPr txBox="1"/>
          <p:nvPr/>
        </p:nvSpPr>
        <p:spPr>
          <a:xfrm>
            <a:off x="2789422" y="1219241"/>
            <a:ext cx="1071571" cy="3523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b="1" i="0" u="none" strike="noStrike" cap="none" dirty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Qsirch  </a:t>
            </a:r>
          </a:p>
        </p:txBody>
      </p:sp>
      <p:pic>
        <p:nvPicPr>
          <p:cNvPr id="1029" name="Shape 1029"/>
          <p:cNvPicPr preferRelativeResize="0"/>
          <p:nvPr/>
        </p:nvPicPr>
        <p:blipFill rotWithShape="1">
          <a:blip r:embed="rId9">
            <a:alphaModFix/>
          </a:blip>
          <a:srcRect l="71890" t="12049" b="10807"/>
          <a:stretch/>
        </p:blipFill>
        <p:spPr>
          <a:xfrm>
            <a:off x="2428860" y="1145559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Shape 1030" descr="圖片 4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00298" y="1785932"/>
            <a:ext cx="1311894" cy="103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Shape 1031"/>
          <p:cNvSpPr/>
          <p:nvPr/>
        </p:nvSpPr>
        <p:spPr>
          <a:xfrm>
            <a:off x="2209981" y="2726973"/>
            <a:ext cx="2076267" cy="443100"/>
          </a:xfrm>
          <a:prstGeom prst="chevron">
            <a:avLst>
              <a:gd name="adj" fmla="val 50000"/>
            </a:avLst>
          </a:prstGeom>
          <a:solidFill>
            <a:srgbClr val="4A86E8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Shape 1032"/>
          <p:cNvSpPr txBox="1"/>
          <p:nvPr/>
        </p:nvSpPr>
        <p:spPr>
          <a:xfrm>
            <a:off x="2387721" y="2831292"/>
            <a:ext cx="1755651" cy="311962"/>
          </a:xfrm>
          <a:prstGeom prst="rect">
            <a:avLst/>
          </a:prstGeom>
          <a:noFill/>
          <a:ln>
            <a:noFill/>
          </a:ln>
        </p:spPr>
        <p:txBody>
          <a:bodyPr wrap="square" lIns="72000" tIns="48000" rIns="24000" bIns="48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全文檢索</a:t>
            </a:r>
          </a:p>
        </p:txBody>
      </p:sp>
      <p:sp>
        <p:nvSpPr>
          <p:cNvPr id="1033" name="Shape 1033"/>
          <p:cNvSpPr/>
          <p:nvPr/>
        </p:nvSpPr>
        <p:spPr>
          <a:xfrm>
            <a:off x="1427663" y="3271075"/>
            <a:ext cx="332768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4" name="Shape 1034"/>
          <p:cNvSpPr/>
          <p:nvPr/>
        </p:nvSpPr>
        <p:spPr>
          <a:xfrm>
            <a:off x="3192250" y="3271075"/>
            <a:ext cx="332768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5" name="Shape 1035"/>
          <p:cNvSpPr/>
          <p:nvPr/>
        </p:nvSpPr>
        <p:spPr>
          <a:xfrm>
            <a:off x="5164475" y="3267425"/>
            <a:ext cx="332768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6" name="Shape 1036"/>
          <p:cNvSpPr/>
          <p:nvPr/>
        </p:nvSpPr>
        <p:spPr>
          <a:xfrm>
            <a:off x="7061250" y="3271075"/>
            <a:ext cx="332768" cy="344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" name="Shape 1242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195770" y="1182946"/>
            <a:ext cx="317234" cy="3172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直線接點 38"/>
          <p:cNvCxnSpPr/>
          <p:nvPr/>
        </p:nvCxnSpPr>
        <p:spPr>
          <a:xfrm rot="5400000">
            <a:off x="1429522" y="1928808"/>
            <a:ext cx="1571636" cy="158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 rot="5400000">
            <a:off x="3286910" y="1928808"/>
            <a:ext cx="1571636" cy="158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rot="5400000">
            <a:off x="5357024" y="1928808"/>
            <a:ext cx="1571636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Shape 10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latin typeface="+mj-lt"/>
              </a:rPr>
              <a:t>File Station </a:t>
            </a:r>
            <a:r>
              <a:rPr lang="zh-TW" dirty="0"/>
              <a:t>所有檔案 一覽無遺</a:t>
            </a:r>
          </a:p>
        </p:txBody>
      </p:sp>
      <p:pic>
        <p:nvPicPr>
          <p:cNvPr id="1043" name="Shape 1043"/>
          <p:cNvPicPr preferRelativeResize="0"/>
          <p:nvPr/>
        </p:nvPicPr>
        <p:blipFill rotWithShape="1">
          <a:blip r:embed="rId3">
            <a:alphaModFix/>
          </a:blip>
          <a:srcRect t="3199" b="5384"/>
          <a:stretch/>
        </p:blipFill>
        <p:spPr>
          <a:xfrm>
            <a:off x="903707" y="1398540"/>
            <a:ext cx="7830860" cy="338321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Shape 1044"/>
          <p:cNvSpPr/>
          <p:nvPr/>
        </p:nvSpPr>
        <p:spPr>
          <a:xfrm>
            <a:off x="5643570" y="3786196"/>
            <a:ext cx="1500198" cy="928694"/>
          </a:xfrm>
          <a:prstGeom prst="rect">
            <a:avLst/>
          </a:prstGeom>
          <a:noFill/>
          <a:ln w="28575" cap="flat" cmpd="sng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Shape 1045"/>
          <p:cNvSpPr/>
          <p:nvPr/>
        </p:nvSpPr>
        <p:spPr>
          <a:xfrm>
            <a:off x="115450" y="1165700"/>
            <a:ext cx="4350300" cy="5379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Shape 1046"/>
          <p:cNvSpPr txBox="1"/>
          <p:nvPr/>
        </p:nvSpPr>
        <p:spPr>
          <a:xfrm>
            <a:off x="24840" y="2798521"/>
            <a:ext cx="992400" cy="23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SD記憶卡</a:t>
            </a:r>
          </a:p>
        </p:txBody>
      </p:sp>
      <p:sp>
        <p:nvSpPr>
          <p:cNvPr id="1048" name="Shape 1048"/>
          <p:cNvSpPr/>
          <p:nvPr/>
        </p:nvSpPr>
        <p:spPr>
          <a:xfrm>
            <a:off x="6462461" y="3742600"/>
            <a:ext cx="1072500" cy="3255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新支援</a:t>
            </a:r>
          </a:p>
        </p:txBody>
      </p:sp>
      <p:sp>
        <p:nvSpPr>
          <p:cNvPr id="1049" name="Shape 1049"/>
          <p:cNvSpPr/>
          <p:nvPr/>
        </p:nvSpPr>
        <p:spPr>
          <a:xfrm>
            <a:off x="214275" y="1703600"/>
            <a:ext cx="4824300" cy="271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50" name="Shape 1050"/>
          <p:cNvPicPr preferRelativeResize="0"/>
          <p:nvPr/>
        </p:nvPicPr>
        <p:blipFill rotWithShape="1">
          <a:blip r:embed="rId4">
            <a:alphaModFix/>
          </a:blip>
          <a:srcRect b="8917"/>
          <a:stretch/>
        </p:blipFill>
        <p:spPr>
          <a:xfrm>
            <a:off x="0" y="1214428"/>
            <a:ext cx="4949975" cy="3286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Shape 1051"/>
          <p:cNvSpPr txBox="1"/>
          <p:nvPr/>
        </p:nvSpPr>
        <p:spPr>
          <a:xfrm>
            <a:off x="285720" y="4379266"/>
            <a:ext cx="4071966" cy="407062"/>
          </a:xfrm>
          <a:prstGeom prst="rect">
            <a:avLst/>
          </a:prstGeom>
          <a:solidFill>
            <a:srgbClr val="FF9900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2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一個介面 輕鬆讀取</a:t>
            </a:r>
          </a:p>
        </p:txBody>
      </p:sp>
      <p:grpSp>
        <p:nvGrpSpPr>
          <p:cNvPr id="1052" name="Shape 1052"/>
          <p:cNvGrpSpPr/>
          <p:nvPr/>
        </p:nvGrpSpPr>
        <p:grpSpPr>
          <a:xfrm>
            <a:off x="7366388" y="1324110"/>
            <a:ext cx="1615677" cy="493139"/>
            <a:chOff x="7132563" y="1226047"/>
            <a:chExt cx="1615677" cy="493139"/>
          </a:xfrm>
        </p:grpSpPr>
        <p:grpSp>
          <p:nvGrpSpPr>
            <p:cNvPr id="1053" name="Shape 1053"/>
            <p:cNvGrpSpPr/>
            <p:nvPr/>
          </p:nvGrpSpPr>
          <p:grpSpPr>
            <a:xfrm rot="10313135">
              <a:off x="7132563" y="1226047"/>
              <a:ext cx="1615677" cy="493139"/>
              <a:chOff x="3960472" y="1092651"/>
              <a:chExt cx="1736889" cy="493137"/>
            </a:xfrm>
          </p:grpSpPr>
          <p:sp>
            <p:nvSpPr>
              <p:cNvPr id="1054" name="Shape 1054"/>
              <p:cNvSpPr/>
              <p:nvPr/>
            </p:nvSpPr>
            <p:spPr>
              <a:xfrm>
                <a:off x="4132862" y="1092651"/>
                <a:ext cx="1564499" cy="362701"/>
              </a:xfrm>
              <a:prstGeom prst="homePlate">
                <a:avLst>
                  <a:gd name="adj" fmla="val 50000"/>
                </a:avLst>
              </a:prstGeom>
              <a:solidFill>
                <a:srgbClr val="1155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1055" name="Shape 1055"/>
              <p:cNvSpPr txBox="1"/>
              <p:nvPr/>
            </p:nvSpPr>
            <p:spPr>
              <a:xfrm>
                <a:off x="3960472" y="1183488"/>
                <a:ext cx="1601700" cy="40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lnSpc>
                    <a:spcPct val="150000"/>
                  </a:lnSpc>
                  <a:spcBef>
                    <a:spcPts val="0"/>
                  </a:spcBef>
                  <a:buNone/>
                </a:pPr>
                <a:endParaRPr sz="120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1056" name="Shape 1056"/>
            <p:cNvSpPr txBox="1"/>
            <p:nvPr/>
          </p:nvSpPr>
          <p:spPr>
            <a:xfrm rot="21131197">
              <a:off x="7240658" y="1327191"/>
              <a:ext cx="1396868" cy="3647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8 種雲端掛載服務</a:t>
              </a:r>
            </a:p>
          </p:txBody>
        </p:sp>
      </p:grpSp>
      <p:grpSp>
        <p:nvGrpSpPr>
          <p:cNvPr id="1057" name="Shape 1057"/>
          <p:cNvGrpSpPr/>
          <p:nvPr/>
        </p:nvGrpSpPr>
        <p:grpSpPr>
          <a:xfrm>
            <a:off x="6572264" y="2714626"/>
            <a:ext cx="1317148" cy="383420"/>
            <a:chOff x="6433996" y="2630684"/>
            <a:chExt cx="1317148" cy="383420"/>
          </a:xfrm>
        </p:grpSpPr>
        <p:sp>
          <p:nvSpPr>
            <p:cNvPr id="1058" name="Shape 1058"/>
            <p:cNvSpPr/>
            <p:nvPr/>
          </p:nvSpPr>
          <p:spPr>
            <a:xfrm rot="731618">
              <a:off x="6488457" y="2651346"/>
              <a:ext cx="1262687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59" name="Shape 1059"/>
            <p:cNvSpPr txBox="1"/>
            <p:nvPr/>
          </p:nvSpPr>
          <p:spPr>
            <a:xfrm rot="716143">
              <a:off x="6433996" y="2630684"/>
              <a:ext cx="1260553" cy="3789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TW" sz="1200" b="1" dirty="0" smtClean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遠端N</a:t>
              </a:r>
              <a:r>
                <a:rPr lang="zh-TW" sz="12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AS連線</a:t>
              </a:r>
            </a:p>
          </p:txBody>
        </p:sp>
      </p:grpSp>
      <p:grpSp>
        <p:nvGrpSpPr>
          <p:cNvPr id="1060" name="Shape 1060"/>
          <p:cNvGrpSpPr/>
          <p:nvPr/>
        </p:nvGrpSpPr>
        <p:grpSpPr>
          <a:xfrm>
            <a:off x="3857620" y="4000510"/>
            <a:ext cx="1425980" cy="394805"/>
            <a:chOff x="6325164" y="2619299"/>
            <a:chExt cx="1425980" cy="394805"/>
          </a:xfrm>
        </p:grpSpPr>
        <p:sp>
          <p:nvSpPr>
            <p:cNvPr id="1061" name="Shape 1061"/>
            <p:cNvSpPr/>
            <p:nvPr/>
          </p:nvSpPr>
          <p:spPr>
            <a:xfrm rot="731618">
              <a:off x="6488457" y="2651346"/>
              <a:ext cx="1262687" cy="362758"/>
            </a:xfrm>
            <a:prstGeom prst="homePlate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62" name="Shape 1062"/>
            <p:cNvSpPr txBox="1"/>
            <p:nvPr/>
          </p:nvSpPr>
          <p:spPr>
            <a:xfrm rot="716029">
              <a:off x="6325164" y="2619299"/>
              <a:ext cx="1372463" cy="3612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TW" sz="1200" b="1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</a:rPr>
                <a:t>4種外接裝置</a:t>
              </a:r>
            </a:p>
          </p:txBody>
        </p:sp>
      </p:grpSp>
      <p:pic>
        <p:nvPicPr>
          <p:cNvPr id="24" name="Shape 124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28408" y="142858"/>
            <a:ext cx="927186" cy="9271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1486"/>
          <p:cNvSpPr/>
          <p:nvPr/>
        </p:nvSpPr>
        <p:spPr>
          <a:xfrm>
            <a:off x="179512" y="1347614"/>
            <a:ext cx="3816424" cy="36004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45000">
                <a:schemeClr val="accent6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1486"/>
          <p:cNvSpPr/>
          <p:nvPr/>
        </p:nvSpPr>
        <p:spPr>
          <a:xfrm>
            <a:off x="5724128" y="1491630"/>
            <a:ext cx="3168352" cy="345638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90000"/>
                </a:schemeClr>
              </a:gs>
              <a:gs pos="77000">
                <a:schemeClr val="tx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7" name="Shape 10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zh-TW" dirty="0">
                <a:latin typeface="+mj-lt"/>
              </a:rPr>
              <a:t>File Station </a:t>
            </a:r>
            <a:r>
              <a:rPr lang="zh-TW" dirty="0"/>
              <a:t>所有檔案 一覽無遺</a:t>
            </a:r>
          </a:p>
        </p:txBody>
      </p:sp>
      <p:pic>
        <p:nvPicPr>
          <p:cNvPr id="1070" name="Shape 1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9992" y="2139702"/>
            <a:ext cx="588450" cy="5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Shape 10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651870"/>
            <a:ext cx="485700" cy="4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Shape 1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139" y="1963626"/>
            <a:ext cx="1285801" cy="28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Shape 1075"/>
          <p:cNvPicPr preferRelativeResize="0"/>
          <p:nvPr/>
        </p:nvPicPr>
        <p:blipFill rotWithShape="1">
          <a:blip r:embed="rId6">
            <a:alphaModFix/>
          </a:blip>
          <a:srcRect l="7814" t="17984" r="8066" b="20506"/>
          <a:stretch/>
        </p:blipFill>
        <p:spPr>
          <a:xfrm>
            <a:off x="1778850" y="1931500"/>
            <a:ext cx="1171100" cy="34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6" name="Shape 1076"/>
          <p:cNvGrpSpPr/>
          <p:nvPr/>
        </p:nvGrpSpPr>
        <p:grpSpPr>
          <a:xfrm>
            <a:off x="467544" y="2859782"/>
            <a:ext cx="2735670" cy="511725"/>
            <a:chOff x="214275" y="2815613"/>
            <a:chExt cx="2735670" cy="511725"/>
          </a:xfrm>
        </p:grpSpPr>
        <p:pic>
          <p:nvPicPr>
            <p:cNvPr id="1077" name="Shape 107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78500" y="2926818"/>
              <a:ext cx="533400" cy="2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8" name="Shape 107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643850" y="2815613"/>
              <a:ext cx="485700" cy="511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9" name="Shape 107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4275" y="2878365"/>
              <a:ext cx="485700" cy="386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0" name="Shape 108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361495" y="2926829"/>
              <a:ext cx="588451" cy="3949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1" name="Shape 10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69125" y="2252664"/>
            <a:ext cx="5334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Shape 108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90462" y="2274512"/>
            <a:ext cx="888385" cy="349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3" name="Shape 1083"/>
          <p:cNvGrpSpPr/>
          <p:nvPr/>
        </p:nvGrpSpPr>
        <p:grpSpPr>
          <a:xfrm>
            <a:off x="6012160" y="2211710"/>
            <a:ext cx="2735670" cy="511725"/>
            <a:chOff x="5805450" y="2815613"/>
            <a:chExt cx="2735670" cy="511725"/>
          </a:xfrm>
        </p:grpSpPr>
        <p:pic>
          <p:nvPicPr>
            <p:cNvPr id="1084" name="Shape 108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69675" y="2926818"/>
              <a:ext cx="533400" cy="28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5" name="Shape 108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235025" y="2815613"/>
              <a:ext cx="485700" cy="511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6" name="Shape 108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5805450" y="2878365"/>
              <a:ext cx="485700" cy="386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Shape 108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52670" y="2926829"/>
              <a:ext cx="588451" cy="3949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8" name="Shape 1088"/>
          <p:cNvSpPr/>
          <p:nvPr/>
        </p:nvSpPr>
        <p:spPr>
          <a:xfrm>
            <a:off x="251520" y="1906074"/>
            <a:ext cx="3503514" cy="87999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9" name="Shape 1089"/>
          <p:cNvSpPr txBox="1"/>
          <p:nvPr/>
        </p:nvSpPr>
        <p:spPr>
          <a:xfrm>
            <a:off x="6012160" y="3795886"/>
            <a:ext cx="2751270" cy="43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SD</a:t>
            </a:r>
            <a:r>
              <a:rPr lang="zh-TW" altLang="en-US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記憶卡、</a:t>
            </a:r>
            <a:r>
              <a:rPr lang="en-US" altLang="zh-TW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TW" altLang="en-US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外接裝置</a:t>
            </a:r>
            <a:endParaRPr lang="zh-TW" altLang="en-US" sz="1200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90" name="Shape 1090"/>
          <p:cNvSpPr txBox="1"/>
          <p:nvPr/>
        </p:nvSpPr>
        <p:spPr>
          <a:xfrm>
            <a:off x="105900" y="3496550"/>
            <a:ext cx="3890036" cy="119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藍光光碟</a:t>
            </a:r>
            <a:r>
              <a:rPr lang="zh-TW" sz="1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機</a:t>
            </a:r>
            <a:endParaRPr lang="en-US" altLang="zh-TW" sz="1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zh-TW" sz="1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外</a:t>
            </a:r>
            <a:r>
              <a:rPr 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接行動裝置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1200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SD記憶卡、USB外接裝置</a:t>
            </a:r>
          </a:p>
        </p:txBody>
      </p:sp>
      <p:pic>
        <p:nvPicPr>
          <p:cNvPr id="29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87874" y="2157126"/>
            <a:ext cx="612622" cy="914690"/>
          </a:xfrm>
          <a:prstGeom prst="rect">
            <a:avLst/>
          </a:prstGeom>
          <a:noFill/>
        </p:spPr>
      </p:pic>
      <p:pic>
        <p:nvPicPr>
          <p:cNvPr id="30" name="圖片 29" descr="公有雲VS私有雲-01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7686" y="1071552"/>
            <a:ext cx="951178" cy="92296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514186" y="124823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32" name="Shape 1133"/>
          <p:cNvSpPr/>
          <p:nvPr/>
        </p:nvSpPr>
        <p:spPr>
          <a:xfrm>
            <a:off x="323528" y="1275606"/>
            <a:ext cx="3600400" cy="434700"/>
          </a:xfrm>
          <a:prstGeom prst="homePlat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zh-TW" sz="2400" b="1" dirty="0" smtClean="0">
                <a:solidFill>
                  <a:schemeClr val="bg1"/>
                </a:solidFill>
              </a:rPr>
              <a:t>QNAP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 </a:t>
            </a:r>
            <a:r>
              <a:rPr lang="zh-TW" altLang="zh-TW" sz="2400" b="1" dirty="0" smtClean="0">
                <a:solidFill>
                  <a:schemeClr val="bg1"/>
                </a:solidFill>
              </a:rPr>
              <a:t>File Station</a:t>
            </a:r>
            <a:r>
              <a:rPr lang="zh-TW" sz="2400" b="1" dirty="0" smtClean="0">
                <a:solidFill>
                  <a:srgbClr val="FFFFFF"/>
                </a:solidFill>
              </a:rPr>
              <a:t> </a:t>
            </a:r>
            <a:endParaRPr lang="zh-TW" sz="2400" b="1" dirty="0">
              <a:solidFill>
                <a:srgbClr val="FFFFFF"/>
              </a:solidFill>
            </a:endParaRPr>
          </a:p>
        </p:txBody>
      </p:sp>
      <p:sp>
        <p:nvSpPr>
          <p:cNvPr id="33" name="Shape 1134"/>
          <p:cNvSpPr/>
          <p:nvPr/>
        </p:nvSpPr>
        <p:spPr>
          <a:xfrm>
            <a:off x="5796136" y="1275606"/>
            <a:ext cx="3024336" cy="434700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</a:t>
            </a:r>
            <a:r>
              <a:rPr 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牌</a:t>
            </a:r>
            <a:r>
              <a:rPr lang="en-US" altLang="zh-TW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zh-TW" sz="2400" b="1" dirty="0" smtClean="0">
                <a:solidFill>
                  <a:schemeClr val="bg1"/>
                </a:solidFill>
              </a:rPr>
              <a:t>File </a:t>
            </a:r>
            <a:r>
              <a:rPr lang="zh-TW" altLang="zh-TW" sz="2400" b="1" dirty="0">
                <a:solidFill>
                  <a:schemeClr val="bg1"/>
                </a:solidFill>
              </a:rPr>
              <a:t>Station</a:t>
            </a:r>
            <a:r>
              <a:rPr lang="zh-TW" altLang="zh-TW" sz="2400" b="1" dirty="0">
                <a:solidFill>
                  <a:srgbClr val="FFFFFF"/>
                </a:solidFill>
              </a:rPr>
              <a:t> </a:t>
            </a:r>
            <a:r>
              <a:rPr lang="zh-TW" sz="2400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sz="2400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11960" y="2787774"/>
            <a:ext cx="12618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zh-TW" altLang="zh-TW" b="1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雲端掛載服務</a:t>
            </a:r>
          </a:p>
        </p:txBody>
      </p:sp>
      <p:sp>
        <p:nvSpPr>
          <p:cNvPr id="4" name="矩形 3"/>
          <p:cNvSpPr/>
          <p:nvPr/>
        </p:nvSpPr>
        <p:spPr>
          <a:xfrm>
            <a:off x="4355976" y="4227934"/>
            <a:ext cx="90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zh-TW" altLang="zh-TW" b="1" dirty="0">
                <a:solidFill>
                  <a:schemeClr val="bg2"/>
                </a:solidFill>
                <a:latin typeface="微軟正黑體" pitchFamily="34" charset="-120"/>
                <a:ea typeface="微軟正黑體" pitchFamily="34" charset="-120"/>
              </a:rPr>
              <a:t>外接裝置</a:t>
            </a:r>
          </a:p>
        </p:txBody>
      </p:sp>
      <p:pic>
        <p:nvPicPr>
          <p:cNvPr id="36" name="Picture 2" descr="C:\Users\Yvonne Tsai\Desktop\美化PPT_image\Best product-01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387874" y="3579862"/>
            <a:ext cx="612622" cy="91469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579872" y="48944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251520" y="3507854"/>
            <a:ext cx="8640960" cy="0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251520" y="4587974"/>
            <a:ext cx="8640960" cy="0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Shape 1242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128408" y="142858"/>
            <a:ext cx="927186" cy="9271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101" name="Shape 1101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102" name="Shape 1102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{701FA25F-8022-48FA-AE3E-3DE55270B479}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103" name="Shape 1103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Shape 1104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Shape 1105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Shape 1106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Shape 1107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文件</a:t>
            </a:r>
          </a:p>
        </p:txBody>
      </p:sp>
      <p:pic>
        <p:nvPicPr>
          <p:cNvPr id="1108" name="Shape 1108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Shape 1109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Shape 1110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</a:rPr>
              <a:t>圖檔</a:t>
            </a:r>
          </a:p>
        </p:txBody>
      </p:sp>
      <p:pic>
        <p:nvPicPr>
          <p:cNvPr id="1111" name="Shape 1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Shape 1112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</a:rPr>
              <a:t>郵件</a:t>
            </a:r>
          </a:p>
        </p:txBody>
      </p:sp>
      <p:sp>
        <p:nvSpPr>
          <p:cNvPr id="1113" name="Shape 1113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</a:rPr>
              <a:t>快速搜尋</a:t>
            </a:r>
          </a:p>
        </p:txBody>
      </p:sp>
      <p:pic>
        <p:nvPicPr>
          <p:cNvPr id="1114" name="Shape 1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Shape 1115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Shape 1116"/>
          <p:cNvSpPr/>
          <p:nvPr/>
        </p:nvSpPr>
        <p:spPr>
          <a:xfrm>
            <a:off x="1438725" y="2979375"/>
            <a:ext cx="30336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4469100" y="1180525"/>
            <a:ext cx="31032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8" name="Shape 1118"/>
          <p:cNvSpPr/>
          <p:nvPr/>
        </p:nvSpPr>
        <p:spPr>
          <a:xfrm>
            <a:off x="4488526" y="2982979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9" name="Shape 1119"/>
          <p:cNvSpPr/>
          <p:nvPr/>
        </p:nvSpPr>
        <p:spPr>
          <a:xfrm>
            <a:off x="1437385" y="1173254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Shape 1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err="1" smtClean="0">
                <a:latin typeface="+mj-lt"/>
                <a:ea typeface="Microsoft JhengHei"/>
              </a:rPr>
              <a:t>Qsirch</a:t>
            </a:r>
            <a:r>
              <a:rPr lang="en-US" altLang="zh-TW" dirty="0" smtClean="0">
                <a:latin typeface="+mj-lt"/>
                <a:ea typeface="Microsoft JhengHei"/>
              </a:rPr>
              <a:t> - NAS</a:t>
            </a:r>
            <a:r>
              <a:rPr lang="zh-TW" altLang="en-US" dirty="0" smtClean="0">
                <a:latin typeface="Microsoft JhengHei"/>
                <a:ea typeface="Microsoft JhengHei"/>
              </a:rPr>
              <a:t>的搜尋專家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強大的進階搜尋功能</a:t>
            </a:r>
          </a:p>
        </p:txBody>
      </p:sp>
      <p:pic>
        <p:nvPicPr>
          <p:cNvPr id="1125" name="Shape 1125" descr="螢幕快照 2017-10-26 下午7.15.47.png"/>
          <p:cNvPicPr preferRelativeResize="0"/>
          <p:nvPr/>
        </p:nvPicPr>
        <p:blipFill rotWithShape="1">
          <a:blip r:embed="rId3">
            <a:alphaModFix/>
          </a:blip>
          <a:srcRect l="3857" t="12295" r="4543" b="3575"/>
          <a:stretch/>
        </p:blipFill>
        <p:spPr>
          <a:xfrm>
            <a:off x="1071538" y="1857370"/>
            <a:ext cx="4143404" cy="278608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28" name="Shape 1128" descr="螢幕快照 2017-10-27 上午10.40.41.png"/>
          <p:cNvPicPr preferRelativeResize="0"/>
          <p:nvPr/>
        </p:nvPicPr>
        <p:blipFill rotWithShape="1">
          <a:blip r:embed="rId4">
            <a:alphaModFix/>
          </a:blip>
          <a:srcRect l="-3862" t="-10798" r="22884" b="-10811"/>
          <a:stretch/>
        </p:blipFill>
        <p:spPr>
          <a:xfrm>
            <a:off x="282475" y="1483882"/>
            <a:ext cx="2088000" cy="2088000"/>
          </a:xfrm>
          <a:prstGeom prst="ellipse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133" name="Shape 1133"/>
          <p:cNvSpPr/>
          <p:nvPr/>
        </p:nvSpPr>
        <p:spPr>
          <a:xfrm>
            <a:off x="1000100" y="1125850"/>
            <a:ext cx="4357718" cy="434700"/>
          </a:xfrm>
          <a:prstGeom prst="homePlat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FF"/>
                </a:solidFill>
              </a:rPr>
              <a:t>QNAP  </a:t>
            </a:r>
          </a:p>
        </p:txBody>
      </p:sp>
      <p:sp>
        <p:nvSpPr>
          <p:cNvPr id="1134" name="Shape 1134"/>
          <p:cNvSpPr/>
          <p:nvPr/>
        </p:nvSpPr>
        <p:spPr>
          <a:xfrm>
            <a:off x="5739800" y="1125850"/>
            <a:ext cx="2904166" cy="434700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友牌 </a:t>
            </a:r>
          </a:p>
        </p:txBody>
      </p:sp>
      <p:pic>
        <p:nvPicPr>
          <p:cNvPr id="1135" name="Shape 1135" descr="螢幕快照 2017-10-27 上午10.44.23.png"/>
          <p:cNvPicPr preferRelativeResize="0"/>
          <p:nvPr/>
        </p:nvPicPr>
        <p:blipFill rotWithShape="1">
          <a:blip r:embed="rId5">
            <a:alphaModFix/>
          </a:blip>
          <a:srcRect l="1584" r="39827"/>
          <a:stretch/>
        </p:blipFill>
        <p:spPr>
          <a:xfrm>
            <a:off x="5786446" y="2285998"/>
            <a:ext cx="2642336" cy="21290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36" name="Shape 1136" descr="螢幕快照 2017-10-27 上午10.41.30.png"/>
          <p:cNvPicPr preferRelativeResize="0"/>
          <p:nvPr/>
        </p:nvPicPr>
        <p:blipFill rotWithShape="1">
          <a:blip r:embed="rId6">
            <a:alphaModFix/>
          </a:blip>
          <a:srcRect t="9961" r="21981" b="9961"/>
          <a:stretch/>
        </p:blipFill>
        <p:spPr>
          <a:xfrm>
            <a:off x="6357950" y="1643056"/>
            <a:ext cx="2286016" cy="1022100"/>
          </a:xfrm>
          <a:prstGeom prst="rect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cxnSp>
        <p:nvCxnSpPr>
          <p:cNvPr id="25" name="Shape 1176"/>
          <p:cNvCxnSpPr/>
          <p:nvPr/>
        </p:nvCxnSpPr>
        <p:spPr>
          <a:xfrm rot="5400000">
            <a:off x="3782412" y="2925170"/>
            <a:ext cx="3579440" cy="1588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30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2" y="1341772"/>
            <a:ext cx="2480372" cy="2444424"/>
          </a:xfrm>
          <a:prstGeom prst="rect">
            <a:avLst/>
          </a:prstGeom>
          <a:noFill/>
        </p:spPr>
      </p:pic>
      <p:cxnSp>
        <p:nvCxnSpPr>
          <p:cNvPr id="49" name="直線接點 48"/>
          <p:cNvCxnSpPr/>
          <p:nvPr/>
        </p:nvCxnSpPr>
        <p:spPr>
          <a:xfrm>
            <a:off x="642910" y="3174403"/>
            <a:ext cx="1143008" cy="14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571472" y="2405960"/>
            <a:ext cx="142876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6" name="群組 55"/>
          <p:cNvGrpSpPr/>
          <p:nvPr/>
        </p:nvGrpSpPr>
        <p:grpSpPr>
          <a:xfrm>
            <a:off x="2071670" y="2428874"/>
            <a:ext cx="2551810" cy="2444424"/>
            <a:chOff x="2143108" y="2428874"/>
            <a:chExt cx="2480372" cy="2444424"/>
          </a:xfrm>
        </p:grpSpPr>
        <p:pic>
          <p:nvPicPr>
            <p:cNvPr id="1129" name="Shape 1129" descr="螢幕快照 2017-10-26 下午7.14.39.png"/>
            <p:cNvPicPr preferRelativeResize="0"/>
            <p:nvPr/>
          </p:nvPicPr>
          <p:blipFill rotWithShape="1">
            <a:blip r:embed="rId8">
              <a:alphaModFix/>
            </a:blip>
            <a:srcRect l="19186" r="25263"/>
            <a:stretch/>
          </p:blipFill>
          <p:spPr>
            <a:xfrm>
              <a:off x="2346850" y="2595900"/>
              <a:ext cx="2088000" cy="2088000"/>
            </a:xfrm>
            <a:prstGeom prst="ellipse">
              <a:avLst/>
            </a:prstGeom>
            <a:noFill/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28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43108" y="2428874"/>
              <a:ext cx="2480372" cy="2444424"/>
            </a:xfrm>
            <a:prstGeom prst="rect">
              <a:avLst/>
            </a:prstGeom>
            <a:noFill/>
          </p:spPr>
        </p:pic>
        <p:cxnSp>
          <p:nvCxnSpPr>
            <p:cNvPr id="54" name="直線接點 53"/>
            <p:cNvCxnSpPr/>
            <p:nvPr/>
          </p:nvCxnSpPr>
          <p:spPr>
            <a:xfrm>
              <a:off x="2714612" y="4286262"/>
              <a:ext cx="1143008" cy="14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>
            <a:xfrm>
              <a:off x="2714612" y="3663962"/>
              <a:ext cx="1143008" cy="14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Shape 353" descr="「arrow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095344">
            <a:off x="2055211" y="2147932"/>
            <a:ext cx="1048200" cy="10115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1179"/>
          <p:cNvSpPr/>
          <p:nvPr/>
        </p:nvSpPr>
        <p:spPr>
          <a:xfrm>
            <a:off x="214282" y="1071552"/>
            <a:ext cx="1143008" cy="642942"/>
          </a:xfrm>
          <a:prstGeom prst="ribbon2">
            <a:avLst>
              <a:gd name="adj1" fmla="val 16667"/>
              <a:gd name="adj2" fmla="val 64571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更加</a:t>
            </a:r>
            <a:endParaRPr lang="en-US" altLang="zh-TW" sz="1600" b="1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zh-TW" altLang="en-US" sz="1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友善</a:t>
            </a:r>
            <a:endParaRPr lang="zh-TW" sz="16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4008983" y="1142990"/>
            <a:ext cx="1563149" cy="1539375"/>
            <a:chOff x="4000496" y="1142990"/>
            <a:chExt cx="1563149" cy="1539375"/>
          </a:xfrm>
        </p:grpSpPr>
        <p:pic>
          <p:nvPicPr>
            <p:cNvPr id="1126" name="Shape 1126"/>
            <p:cNvPicPr preferRelativeResize="0"/>
            <p:nvPr/>
          </p:nvPicPr>
          <p:blipFill rotWithShape="1">
            <a:blip r:embed="rId10">
              <a:alphaModFix/>
            </a:blip>
            <a:srcRect l="85625" r="1094" b="79669"/>
            <a:stretch/>
          </p:blipFill>
          <p:spPr>
            <a:xfrm>
              <a:off x="4143372" y="1220260"/>
              <a:ext cx="1310208" cy="1310208"/>
            </a:xfrm>
            <a:prstGeom prst="ellipse">
              <a:avLst/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57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00496" y="1142990"/>
              <a:ext cx="1563149" cy="1539375"/>
            </a:xfrm>
            <a:prstGeom prst="rect">
              <a:avLst/>
            </a:prstGeom>
            <a:noFill/>
          </p:spPr>
        </p:pic>
      </p:grpSp>
      <p:pic>
        <p:nvPicPr>
          <p:cNvPr id="20" name="Shape 353" descr="「arrow icon」的圖片搜尋結果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855555">
            <a:off x="3748657" y="2182099"/>
            <a:ext cx="939330" cy="9065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直線接點 58"/>
          <p:cNvCxnSpPr/>
          <p:nvPr/>
        </p:nvCxnSpPr>
        <p:spPr>
          <a:xfrm>
            <a:off x="6858016" y="2143122"/>
            <a:ext cx="1143008" cy="14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Shape 1242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err="1" smtClean="0">
                <a:latin typeface="+mj-lt"/>
                <a:ea typeface="Microsoft JhengHei"/>
              </a:rPr>
              <a:t>Qsirch</a:t>
            </a:r>
            <a:r>
              <a:rPr lang="en-US" altLang="zh-TW" dirty="0" smtClean="0">
                <a:latin typeface="+mj-lt"/>
                <a:ea typeface="Microsoft JhengHei"/>
              </a:rPr>
              <a:t> - NAS</a:t>
            </a:r>
            <a:r>
              <a:rPr lang="zh-TW" altLang="en-US" dirty="0" smtClean="0">
                <a:latin typeface="Microsoft JhengHei"/>
                <a:ea typeface="Microsoft JhengHei"/>
              </a:rPr>
              <a:t>的搜尋專家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49" name="Shape 1149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150" name="Shape 1150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151" name="Shape 1151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{701FA25F-8022-48FA-AE3E-3DE55270B479}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152" name="Shape 1152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Shape 1153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Shape 1154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Shape 1155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Shape 1156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文件</a:t>
            </a:r>
          </a:p>
        </p:txBody>
      </p:sp>
      <p:pic>
        <p:nvPicPr>
          <p:cNvPr id="1157" name="Shape 1157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Shape 1158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Shape 1159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圖檔</a:t>
            </a:r>
          </a:p>
        </p:txBody>
      </p:sp>
      <p:pic>
        <p:nvPicPr>
          <p:cNvPr id="1160" name="Shape 1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Shape 1161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郵件</a:t>
            </a:r>
          </a:p>
        </p:txBody>
      </p:sp>
      <p:sp>
        <p:nvSpPr>
          <p:cNvPr id="1162" name="Shape 1162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快速搜尋</a:t>
            </a:r>
          </a:p>
        </p:txBody>
      </p:sp>
      <p:pic>
        <p:nvPicPr>
          <p:cNvPr id="1163" name="Shape 11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Shape 1164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Shape 1168"/>
          <p:cNvSpPr/>
          <p:nvPr/>
        </p:nvSpPr>
        <p:spPr>
          <a:xfrm>
            <a:off x="4485385" y="1173254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1165"/>
          <p:cNvSpPr/>
          <p:nvPr/>
        </p:nvSpPr>
        <p:spPr>
          <a:xfrm>
            <a:off x="1438724" y="2979375"/>
            <a:ext cx="3061837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166"/>
          <p:cNvSpPr/>
          <p:nvPr/>
        </p:nvSpPr>
        <p:spPr>
          <a:xfrm>
            <a:off x="1431735" y="117565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1167"/>
          <p:cNvSpPr/>
          <p:nvPr/>
        </p:nvSpPr>
        <p:spPr>
          <a:xfrm>
            <a:off x="4488526" y="2982979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不用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輸入關鍵字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即可搜尋圖檔</a:t>
            </a:r>
          </a:p>
        </p:txBody>
      </p:sp>
      <p:sp>
        <p:nvSpPr>
          <p:cNvPr id="1174" name="Shape 1174"/>
          <p:cNvSpPr/>
          <p:nvPr/>
        </p:nvSpPr>
        <p:spPr>
          <a:xfrm>
            <a:off x="357158" y="1125850"/>
            <a:ext cx="4857783" cy="434700"/>
          </a:xfrm>
          <a:prstGeom prst="homePlate">
            <a:avLst>
              <a:gd name="adj" fmla="val 0"/>
            </a:avLst>
          </a:prstGeom>
          <a:solidFill>
            <a:srgbClr val="FF99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FF"/>
                </a:solidFill>
              </a:rPr>
              <a:t>QNAP  </a:t>
            </a:r>
          </a:p>
        </p:txBody>
      </p:sp>
      <p:sp>
        <p:nvSpPr>
          <p:cNvPr id="1175" name="Shape 1175"/>
          <p:cNvSpPr/>
          <p:nvPr/>
        </p:nvSpPr>
        <p:spPr>
          <a:xfrm>
            <a:off x="5857884" y="1167875"/>
            <a:ext cx="2832728" cy="434700"/>
          </a:xfrm>
          <a:prstGeom prst="homePlat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友牌</a:t>
            </a:r>
          </a:p>
        </p:txBody>
      </p:sp>
      <p:cxnSp>
        <p:nvCxnSpPr>
          <p:cNvPr id="1176" name="Shape 1176"/>
          <p:cNvCxnSpPr/>
          <p:nvPr/>
        </p:nvCxnSpPr>
        <p:spPr>
          <a:xfrm>
            <a:off x="5572132" y="1135450"/>
            <a:ext cx="20400" cy="39315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1177" name="Shape 1177" descr="螢幕快照 2017-10-27 上午10.44.23.png"/>
          <p:cNvPicPr preferRelativeResize="0"/>
          <p:nvPr/>
        </p:nvPicPr>
        <p:blipFill rotWithShape="1">
          <a:blip r:embed="rId3">
            <a:alphaModFix/>
          </a:blip>
          <a:srcRect l="1499" r="19768" b="1417"/>
          <a:stretch/>
        </p:blipFill>
        <p:spPr>
          <a:xfrm>
            <a:off x="5857884" y="2643188"/>
            <a:ext cx="2779702" cy="16430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78" name="Shape 1178" descr="螢幕快照 2017-10-27 上午10.44.01.png"/>
          <p:cNvPicPr preferRelativeResize="0"/>
          <p:nvPr/>
        </p:nvPicPr>
        <p:blipFill rotWithShape="1">
          <a:blip r:embed="rId4">
            <a:alphaModFix/>
          </a:blip>
          <a:srcRect l="4026" t="16121" r="1112" b="30124"/>
          <a:stretch/>
        </p:blipFill>
        <p:spPr>
          <a:xfrm>
            <a:off x="6215074" y="2071684"/>
            <a:ext cx="2594016" cy="714380"/>
          </a:xfrm>
          <a:prstGeom prst="rect">
            <a:avLst/>
          </a:prstGeom>
          <a:noFill/>
          <a:ln w="127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180" name="Shape 1180" descr="螢幕快照 2017-10-27 上午11.16.2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596" y="2571750"/>
            <a:ext cx="4765818" cy="20626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7" name="群組 16"/>
          <p:cNvGrpSpPr/>
          <p:nvPr/>
        </p:nvGrpSpPr>
        <p:grpSpPr>
          <a:xfrm>
            <a:off x="857224" y="1357304"/>
            <a:ext cx="2500330" cy="2551693"/>
            <a:chOff x="-142908" y="914052"/>
            <a:chExt cx="2500330" cy="2551693"/>
          </a:xfrm>
        </p:grpSpPr>
        <p:pic>
          <p:nvPicPr>
            <p:cNvPr id="1181" name="Shape 1181" descr="螢幕快照 2017-10-27 上午11.16.29.png"/>
            <p:cNvPicPr preferRelativeResize="0"/>
            <p:nvPr/>
          </p:nvPicPr>
          <p:blipFill rotWithShape="1">
            <a:blip r:embed="rId5">
              <a:alphaModFix/>
            </a:blip>
            <a:srcRect r="74717" b="50176"/>
            <a:stretch/>
          </p:blipFill>
          <p:spPr>
            <a:xfrm>
              <a:off x="91092" y="1117491"/>
              <a:ext cx="2088000" cy="2088000"/>
            </a:xfrm>
            <a:prstGeom prst="ellipse">
              <a:avLst/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3074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142908" y="914052"/>
              <a:ext cx="2500330" cy="2551693"/>
            </a:xfrm>
            <a:prstGeom prst="rect">
              <a:avLst/>
            </a:prstGeom>
            <a:noFill/>
          </p:spPr>
        </p:pic>
      </p:grpSp>
      <p:grpSp>
        <p:nvGrpSpPr>
          <p:cNvPr id="16" name="群組 15"/>
          <p:cNvGrpSpPr/>
          <p:nvPr/>
        </p:nvGrpSpPr>
        <p:grpSpPr>
          <a:xfrm>
            <a:off x="3571868" y="1357304"/>
            <a:ext cx="2480372" cy="2444424"/>
            <a:chOff x="3357554" y="1000114"/>
            <a:chExt cx="2480372" cy="2444424"/>
          </a:xfrm>
        </p:grpSpPr>
        <p:pic>
          <p:nvPicPr>
            <p:cNvPr id="1182" name="Shape 1182" descr="螢幕快照 2017-10-27 上午11.16.29.png"/>
            <p:cNvPicPr preferRelativeResize="0"/>
            <p:nvPr/>
          </p:nvPicPr>
          <p:blipFill rotWithShape="1">
            <a:blip r:embed="rId5">
              <a:alphaModFix/>
            </a:blip>
            <a:srcRect l="72767" t="19794" r="1478" b="6371"/>
            <a:stretch/>
          </p:blipFill>
          <p:spPr>
            <a:xfrm>
              <a:off x="3494753" y="1180677"/>
              <a:ext cx="2052000" cy="2016000"/>
            </a:xfrm>
            <a:prstGeom prst="ellipse">
              <a:avLst/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5" name="Picture 2" descr="D:\工作進行中\20170911直播母版16比9\放大鏡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57554" y="1000114"/>
              <a:ext cx="2480372" cy="2444424"/>
            </a:xfrm>
            <a:prstGeom prst="rect">
              <a:avLst/>
            </a:prstGeom>
            <a:noFill/>
          </p:spPr>
        </p:pic>
      </p:grpSp>
      <p:sp>
        <p:nvSpPr>
          <p:cNvPr id="1179" name="Shape 1179"/>
          <p:cNvSpPr/>
          <p:nvPr/>
        </p:nvSpPr>
        <p:spPr>
          <a:xfrm>
            <a:off x="142844" y="1142990"/>
            <a:ext cx="1143008" cy="642942"/>
          </a:xfrm>
          <a:prstGeom prst="ribbon2">
            <a:avLst>
              <a:gd name="adj1" fmla="val 16667"/>
              <a:gd name="adj2" fmla="val 64571"/>
            </a:avLst>
          </a:prstGeom>
          <a:solidFill>
            <a:srgbClr val="C000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更加</a:t>
            </a:r>
            <a:endParaRPr lang="en-US" altLang="zh-TW" sz="1600" b="1" dirty="0" smtClean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zh-TW" sz="16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</a:t>
            </a:r>
            <a:endParaRPr lang="zh-TW" sz="16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" name="Shape 124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191" name="Shape 1191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192" name="Shape 1192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{701FA25F-8022-48FA-AE3E-3DE55270B479}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193" name="Shape 1193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Shape 1194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Shape 1195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Shape 1196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Shape 1197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文件</a:t>
            </a:r>
          </a:p>
        </p:txBody>
      </p:sp>
      <p:pic>
        <p:nvPicPr>
          <p:cNvPr id="1198" name="Shape 1198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Shape 1199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Shape 1200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圖檔</a:t>
            </a:r>
          </a:p>
        </p:txBody>
      </p:sp>
      <p:pic>
        <p:nvPicPr>
          <p:cNvPr id="1201" name="Shape 12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Shape 1202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郵件</a:t>
            </a:r>
          </a:p>
        </p:txBody>
      </p:sp>
      <p:sp>
        <p:nvSpPr>
          <p:cNvPr id="1203" name="Shape 1203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快速搜尋</a:t>
            </a:r>
          </a:p>
        </p:txBody>
      </p:sp>
      <p:pic>
        <p:nvPicPr>
          <p:cNvPr id="1204" name="Shape 12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Shape 1205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Shape 1209"/>
          <p:cNvSpPr/>
          <p:nvPr/>
        </p:nvSpPr>
        <p:spPr>
          <a:xfrm>
            <a:off x="1428585" y="2960129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標題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err="1" smtClean="0">
                <a:latin typeface="+mj-lt"/>
                <a:ea typeface="Microsoft JhengHei"/>
              </a:rPr>
              <a:t>Qsirch</a:t>
            </a:r>
            <a:r>
              <a:rPr lang="en-US" altLang="zh-TW" dirty="0" smtClean="0">
                <a:latin typeface="+mj-lt"/>
                <a:ea typeface="Microsoft JhengHei"/>
              </a:rPr>
              <a:t> - NAS</a:t>
            </a:r>
            <a:r>
              <a:rPr lang="zh-TW" altLang="en-US" dirty="0" smtClean="0">
                <a:latin typeface="Microsoft JhengHei"/>
                <a:ea typeface="Microsoft JhengHei"/>
              </a:rPr>
              <a:t>的搜尋專家</a:t>
            </a:r>
            <a:endParaRPr lang="zh-TW" altLang="en-US" dirty="0"/>
          </a:p>
        </p:txBody>
      </p:sp>
      <p:sp>
        <p:nvSpPr>
          <p:cNvPr id="27" name="Shape 1206"/>
          <p:cNvSpPr/>
          <p:nvPr/>
        </p:nvSpPr>
        <p:spPr>
          <a:xfrm>
            <a:off x="4528575" y="2960500"/>
            <a:ext cx="3033600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1207"/>
          <p:cNvSpPr/>
          <p:nvPr/>
        </p:nvSpPr>
        <p:spPr>
          <a:xfrm>
            <a:off x="1431735" y="117565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1208"/>
          <p:cNvSpPr/>
          <p:nvPr/>
        </p:nvSpPr>
        <p:spPr>
          <a:xfrm>
            <a:off x="4508026" y="1175654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1235"/>
          <p:cNvSpPr/>
          <p:nvPr/>
        </p:nvSpPr>
        <p:spPr>
          <a:xfrm>
            <a:off x="285720" y="1000114"/>
            <a:ext cx="2663694" cy="504056"/>
          </a:xfrm>
          <a:prstGeom prst="homePlate">
            <a:avLst>
              <a:gd name="adj" fmla="val 40017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dirty="0">
                <a:solidFill>
                  <a:srgbClr val="FFFFFF"/>
                </a:solidFill>
              </a:rPr>
              <a:t>QNAP </a:t>
            </a:r>
            <a:r>
              <a:rPr lang="zh-TW" sz="2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獨有功能 </a:t>
            </a:r>
          </a:p>
        </p:txBody>
      </p:sp>
      <p:sp>
        <p:nvSpPr>
          <p:cNvPr id="1214" name="Shape 12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3500">
                <a:latin typeface="Microsoft JhengHei"/>
                <a:ea typeface="Microsoft JhengHei"/>
                <a:cs typeface="Microsoft JhengHei"/>
                <a:sym typeface="Microsoft JhengHei"/>
              </a:rPr>
              <a:t>郵件檔也可以輕鬆搜尋</a:t>
            </a:r>
          </a:p>
        </p:txBody>
      </p:sp>
      <p:pic>
        <p:nvPicPr>
          <p:cNvPr id="1215" name="Shape 1215" descr="螢幕快照 2017-10-26 下午7.34.10.png"/>
          <p:cNvPicPr preferRelativeResize="0"/>
          <p:nvPr/>
        </p:nvPicPr>
        <p:blipFill rotWithShape="1">
          <a:blip r:embed="rId3">
            <a:alphaModFix/>
          </a:blip>
          <a:srcRect t="7308" b="7308"/>
          <a:stretch/>
        </p:blipFill>
        <p:spPr>
          <a:xfrm>
            <a:off x="712068" y="1584201"/>
            <a:ext cx="6700535" cy="300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Shape 1216" descr="螢幕快照 2017-10-26 下午7.34.36.png"/>
          <p:cNvPicPr preferRelativeResize="0"/>
          <p:nvPr/>
        </p:nvPicPr>
        <p:blipFill rotWithShape="1">
          <a:blip r:embed="rId4">
            <a:alphaModFix/>
          </a:blip>
          <a:srcRect t="9428" b="9428"/>
          <a:stretch/>
        </p:blipFill>
        <p:spPr>
          <a:xfrm>
            <a:off x="467544" y="1563638"/>
            <a:ext cx="1635600" cy="568800"/>
          </a:xfrm>
          <a:prstGeom prst="round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18" name="Shape 1218" descr="螢幕快照 2017-10-26 下午7.36.24.png"/>
          <p:cNvPicPr preferRelativeResize="0"/>
          <p:nvPr/>
        </p:nvPicPr>
        <p:blipFill rotWithShape="1">
          <a:blip r:embed="rId5">
            <a:alphaModFix/>
          </a:blip>
          <a:srcRect l="49" t="18805" r="39" b="31050"/>
          <a:stretch/>
        </p:blipFill>
        <p:spPr>
          <a:xfrm>
            <a:off x="4641158" y="3730719"/>
            <a:ext cx="3471000" cy="571504"/>
          </a:xfrm>
          <a:prstGeom prst="round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219" name="Shape 1219"/>
          <p:cNvGrpSpPr/>
          <p:nvPr/>
        </p:nvGrpSpPr>
        <p:grpSpPr>
          <a:xfrm>
            <a:off x="1569324" y="1801893"/>
            <a:ext cx="2144844" cy="453196"/>
            <a:chOff x="1531630" y="1917079"/>
            <a:chExt cx="2144844" cy="453196"/>
          </a:xfrm>
        </p:grpSpPr>
        <p:sp>
          <p:nvSpPr>
            <p:cNvPr id="1220" name="Shape 1220"/>
            <p:cNvSpPr txBox="1"/>
            <p:nvPr/>
          </p:nvSpPr>
          <p:spPr>
            <a:xfrm>
              <a:off x="1558774" y="2031575"/>
              <a:ext cx="2117700" cy="3387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</a:t>
              </a:r>
              <a:r>
                <a:rPr lang="zh-TW" sz="1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全文檢索郵件名稱</a:t>
              </a:r>
            </a:p>
          </p:txBody>
        </p:sp>
        <p:sp>
          <p:nvSpPr>
            <p:cNvPr id="1221" name="Shape 1221"/>
            <p:cNvSpPr/>
            <p:nvPr/>
          </p:nvSpPr>
          <p:spPr>
            <a:xfrm>
              <a:off x="1663610" y="2071662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2" name="Shape 1222"/>
            <p:cNvPicPr preferRelativeResize="0"/>
            <p:nvPr/>
          </p:nvPicPr>
          <p:blipFill rotWithShape="1">
            <a:blip r:embed="rId6">
              <a:alphaModFix/>
            </a:blip>
            <a:srcRect r="52770" b="70712"/>
            <a:stretch/>
          </p:blipFill>
          <p:spPr>
            <a:xfrm>
              <a:off x="1531630" y="1917079"/>
              <a:ext cx="563622" cy="358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7" name="Shape 1227"/>
          <p:cNvGrpSpPr/>
          <p:nvPr/>
        </p:nvGrpSpPr>
        <p:grpSpPr>
          <a:xfrm>
            <a:off x="611560" y="3020329"/>
            <a:ext cx="1267296" cy="439299"/>
            <a:chOff x="623905" y="3096476"/>
            <a:chExt cx="1267296" cy="439299"/>
          </a:xfrm>
        </p:grpSpPr>
        <p:sp>
          <p:nvSpPr>
            <p:cNvPr id="1228" name="Shape 1228"/>
            <p:cNvSpPr txBox="1"/>
            <p:nvPr/>
          </p:nvSpPr>
          <p:spPr>
            <a:xfrm>
              <a:off x="708901" y="3197075"/>
              <a:ext cx="1182300" cy="3387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</a:t>
              </a:r>
              <a:r>
                <a:rPr lang="zh-TW" sz="1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瀏覽</a:t>
              </a:r>
            </a:p>
          </p:txBody>
        </p:sp>
        <p:sp>
          <p:nvSpPr>
            <p:cNvPr id="1229" name="Shape 1229"/>
            <p:cNvSpPr/>
            <p:nvPr/>
          </p:nvSpPr>
          <p:spPr>
            <a:xfrm>
              <a:off x="755885" y="3251059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0" name="Shape 1230"/>
            <p:cNvPicPr preferRelativeResize="0"/>
            <p:nvPr/>
          </p:nvPicPr>
          <p:blipFill rotWithShape="1">
            <a:blip r:embed="rId6">
              <a:alphaModFix/>
            </a:blip>
            <a:srcRect r="52770" b="70712"/>
            <a:stretch/>
          </p:blipFill>
          <p:spPr>
            <a:xfrm>
              <a:off x="623905" y="3096476"/>
              <a:ext cx="563622" cy="3589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1" name="Shape 1231"/>
          <p:cNvGrpSpPr/>
          <p:nvPr/>
        </p:nvGrpSpPr>
        <p:grpSpPr>
          <a:xfrm>
            <a:off x="5998480" y="3444967"/>
            <a:ext cx="2635324" cy="410138"/>
            <a:chOff x="5221528" y="4038877"/>
            <a:chExt cx="2635324" cy="410138"/>
          </a:xfrm>
        </p:grpSpPr>
        <p:sp>
          <p:nvSpPr>
            <p:cNvPr id="1232" name="Shape 1232"/>
            <p:cNvSpPr txBox="1"/>
            <p:nvPr/>
          </p:nvSpPr>
          <p:spPr>
            <a:xfrm>
              <a:off x="5285084" y="4110315"/>
              <a:ext cx="2571768" cy="3387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zh-TW" altLang="en-US" sz="1600" b="1" i="0" u="none" strike="noStrike" cap="none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</a:t>
              </a:r>
              <a:r>
                <a:rPr lang="zh-TW" sz="1600" b="1" i="0" u="none" strike="noStrike" cap="none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1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可直接查看並回覆郵件</a:t>
              </a: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5345626" y="4193460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34" name="Shape 1234"/>
            <p:cNvPicPr preferRelativeResize="0"/>
            <p:nvPr/>
          </p:nvPicPr>
          <p:blipFill rotWithShape="1">
            <a:blip r:embed="rId6">
              <a:alphaModFix/>
            </a:blip>
            <a:srcRect r="52770" b="70712"/>
            <a:stretch/>
          </p:blipFill>
          <p:spPr>
            <a:xfrm>
              <a:off x="5221528" y="4038877"/>
              <a:ext cx="563622" cy="3589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7" name="Shape 1217" descr="螢幕快照 2017-10-26 下午7.35.21.png"/>
          <p:cNvPicPr preferRelativeResize="0"/>
          <p:nvPr/>
        </p:nvPicPr>
        <p:blipFill rotWithShape="1">
          <a:blip r:embed="rId7">
            <a:alphaModFix/>
          </a:blip>
          <a:srcRect l="4234" t="1746" r="360" b="9825"/>
          <a:stretch/>
        </p:blipFill>
        <p:spPr>
          <a:xfrm>
            <a:off x="5076056" y="1364145"/>
            <a:ext cx="2728103" cy="1281085"/>
          </a:xfrm>
          <a:prstGeom prst="roundRect">
            <a:avLst>
              <a:gd name="adj" fmla="val 7855"/>
            </a:avLst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223" name="Shape 1223"/>
          <p:cNvGrpSpPr/>
          <p:nvPr/>
        </p:nvGrpSpPr>
        <p:grpSpPr>
          <a:xfrm>
            <a:off x="6784298" y="1087513"/>
            <a:ext cx="1789404" cy="433289"/>
            <a:chOff x="7074646" y="2757247"/>
            <a:chExt cx="1789404" cy="433289"/>
          </a:xfrm>
        </p:grpSpPr>
        <p:sp>
          <p:nvSpPr>
            <p:cNvPr id="1224" name="Shape 1224"/>
            <p:cNvSpPr txBox="1"/>
            <p:nvPr/>
          </p:nvSpPr>
          <p:spPr>
            <a:xfrm>
              <a:off x="7126150" y="2851836"/>
              <a:ext cx="1737900" cy="3387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101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</a:t>
              </a:r>
              <a:r>
                <a:rPr lang="zh-TW" sz="16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多功能篩選器</a:t>
              </a:r>
            </a:p>
          </p:txBody>
        </p:sp>
        <p:sp>
          <p:nvSpPr>
            <p:cNvPr id="1225" name="Shape 1225"/>
            <p:cNvSpPr/>
            <p:nvPr/>
          </p:nvSpPr>
          <p:spPr>
            <a:xfrm>
              <a:off x="7206626" y="2911830"/>
              <a:ext cx="216000" cy="21600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576C7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88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26" name="Shape 1226"/>
            <p:cNvPicPr preferRelativeResize="0"/>
            <p:nvPr/>
          </p:nvPicPr>
          <p:blipFill rotWithShape="1">
            <a:blip r:embed="rId6">
              <a:alphaModFix/>
            </a:blip>
            <a:srcRect r="52770" b="70712"/>
            <a:stretch/>
          </p:blipFill>
          <p:spPr>
            <a:xfrm>
              <a:off x="7074646" y="2757247"/>
              <a:ext cx="563621" cy="358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文字方塊 6"/>
          <p:cNvSpPr txBox="1"/>
          <p:nvPr/>
        </p:nvSpPr>
        <p:spPr>
          <a:xfrm>
            <a:off x="4433786" y="1445326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590820" y="120443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26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2384800" y="1982025"/>
            <a:ext cx="6759300" cy="19341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2406850" y="3916125"/>
            <a:ext cx="6715200" cy="214500"/>
          </a:xfrm>
          <a:prstGeom prst="rect">
            <a:avLst/>
          </a:prstGeom>
          <a:gradFill>
            <a:gsLst>
              <a:gs pos="0">
                <a:srgbClr val="0F243E">
                  <a:alpha val="49803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2500300" y="2168753"/>
            <a:ext cx="5958000" cy="15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ct val="25000"/>
              <a:buFont typeface="Arial"/>
              <a:buNone/>
            </a:pPr>
            <a:r>
              <a:rPr lang="zh-TW" sz="4400" i="0" u="none" strike="noStrike" cap="none">
                <a:solidFill>
                  <a:srgbClr val="17375E"/>
                </a:solidFill>
              </a:rPr>
              <a:t>進階儲存與快照保護</a:t>
            </a:r>
          </a:p>
          <a:p>
            <a:pPr marL="0" marR="0" lvl="0" indent="-76200" algn="l" rtl="0">
              <a:spcBef>
                <a:spcPts val="0"/>
              </a:spcBef>
              <a:buClr>
                <a:srgbClr val="17375E"/>
              </a:buClr>
              <a:buSzPct val="25000"/>
              <a:buFont typeface="Arial"/>
              <a:buNone/>
            </a:pPr>
            <a:r>
              <a:rPr lang="zh-TW" sz="4800" b="0" i="0" u="none" strike="noStrike" cap="none">
                <a:solidFill>
                  <a:srgbClr val="17375E"/>
                </a:solidFill>
              </a:rPr>
              <a:t>重大進化 更加安全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Shape 1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 err="1" smtClean="0">
                <a:latin typeface="+mj-lt"/>
                <a:ea typeface="Microsoft JhengHei"/>
              </a:rPr>
              <a:t>Qsirch</a:t>
            </a:r>
            <a:r>
              <a:rPr lang="en-US" altLang="zh-TW" dirty="0" smtClean="0">
                <a:latin typeface="+mj-lt"/>
                <a:ea typeface="Microsoft JhengHei"/>
              </a:rPr>
              <a:t> - NAS</a:t>
            </a:r>
            <a:r>
              <a:rPr lang="zh-TW" altLang="en-US" dirty="0" smtClean="0">
                <a:latin typeface="Microsoft JhengHei"/>
                <a:ea typeface="Microsoft JhengHei"/>
              </a:rPr>
              <a:t>的搜尋專家</a:t>
            </a:r>
            <a:endParaRPr lang="zh-TW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1" name="Shape 1241"/>
          <p:cNvSpPr txBox="1"/>
          <p:nvPr/>
        </p:nvSpPr>
        <p:spPr>
          <a:xfrm>
            <a:off x="4257269" y="5205850"/>
            <a:ext cx="170400" cy="176100"/>
          </a:xfrm>
          <a:prstGeom prst="rect">
            <a:avLst/>
          </a:prstGeom>
          <a:noFill/>
          <a:ln>
            <a:noFill/>
          </a:ln>
        </p:spPr>
        <p:txBody>
          <a:bodyPr wrap="square" lIns="19025" tIns="19025" rIns="19025" bIns="190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zh-TW" dirty="0"/>
          </a:p>
        </p:txBody>
      </p:sp>
      <p:sp>
        <p:nvSpPr>
          <p:cNvPr id="1243" name="Shape 1243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Emails</a:t>
            </a:r>
          </a:p>
        </p:txBody>
      </p:sp>
      <p:sp>
        <p:nvSpPr>
          <p:cNvPr id="1244" name="Shape 1244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Instant</a:t>
            </a:r>
          </a:p>
        </p:txBody>
      </p:sp>
      <p:graphicFrame>
        <p:nvGraphicFramePr>
          <p:cNvPr id="1245" name="Shape 1245"/>
          <p:cNvGraphicFramePr/>
          <p:nvPr/>
        </p:nvGraphicFramePr>
        <p:xfrm>
          <a:off x="1452281" y="1165815"/>
          <a:ext cx="6120000" cy="3600000"/>
        </p:xfrm>
        <a:graphic>
          <a:graphicData uri="http://schemas.openxmlformats.org/drawingml/2006/table">
            <a:tbl>
              <a:tblPr firstRow="1" bandRow="1">
                <a:noFill/>
                <a:tableStyleId>{701FA25F-8022-48FA-AE3E-3DE55270B479}</a:tableStyleId>
              </a:tblPr>
              <a:tblGrid>
                <a:gridCol w="3060000"/>
                <a:gridCol w="3060000"/>
              </a:tblGrid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E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8600"/>
                    </a:solidFill>
                  </a:tcPr>
                </a:tc>
              </a:tr>
              <a:tr h="1800000"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88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100"/>
                    </a:solidFill>
                  </a:tcPr>
                </a:tc>
              </a:tr>
            </a:tbl>
          </a:graphicData>
        </a:graphic>
      </p:graphicFrame>
      <p:pic>
        <p:nvPicPr>
          <p:cNvPr id="1246" name="Shape 1246"/>
          <p:cNvPicPr preferRelativeResize="0"/>
          <p:nvPr/>
        </p:nvPicPr>
        <p:blipFill rotWithShape="1">
          <a:blip r:embed="rId3">
            <a:alphaModFix/>
          </a:blip>
          <a:srcRect l="29176" t="37019" r="53443" b="40810"/>
          <a:stretch/>
        </p:blipFill>
        <p:spPr>
          <a:xfrm>
            <a:off x="2302135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Shape 1247"/>
          <p:cNvPicPr preferRelativeResize="0"/>
          <p:nvPr/>
        </p:nvPicPr>
        <p:blipFill rotWithShape="1">
          <a:blip r:embed="rId3">
            <a:alphaModFix/>
          </a:blip>
          <a:srcRect l="72628" t="64838" r="10155" b="13200"/>
          <a:stretch/>
        </p:blipFill>
        <p:spPr>
          <a:xfrm>
            <a:off x="3027992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Shape 1248"/>
          <p:cNvPicPr preferRelativeResize="0"/>
          <p:nvPr/>
        </p:nvPicPr>
        <p:blipFill rotWithShape="1">
          <a:blip r:embed="rId3">
            <a:alphaModFix/>
          </a:blip>
          <a:srcRect l="7532" t="37228" r="75250" b="40810"/>
          <a:stretch/>
        </p:blipFill>
        <p:spPr>
          <a:xfrm>
            <a:off x="1570614" y="1554863"/>
            <a:ext cx="717174" cy="71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Shape 1249"/>
          <p:cNvPicPr preferRelativeResize="0"/>
          <p:nvPr/>
        </p:nvPicPr>
        <p:blipFill rotWithShape="1">
          <a:blip r:embed="rId3">
            <a:alphaModFix/>
          </a:blip>
          <a:srcRect l="8024" t="9412" r="75578" b="67789"/>
          <a:stretch/>
        </p:blipFill>
        <p:spPr>
          <a:xfrm>
            <a:off x="3701121" y="1563589"/>
            <a:ext cx="657958" cy="7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Shape 1250"/>
          <p:cNvSpPr txBox="1"/>
          <p:nvPr/>
        </p:nvSpPr>
        <p:spPr>
          <a:xfrm>
            <a:off x="1452281" y="24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文件</a:t>
            </a:r>
          </a:p>
        </p:txBody>
      </p:sp>
      <p:pic>
        <p:nvPicPr>
          <p:cNvPr id="1251" name="Shape 1251"/>
          <p:cNvPicPr preferRelativeResize="0"/>
          <p:nvPr/>
        </p:nvPicPr>
        <p:blipFill rotWithShape="1">
          <a:blip r:embed="rId4">
            <a:alphaModFix/>
          </a:blip>
          <a:srcRect l="31534" t="41410" r="56095" b="41438"/>
          <a:stretch/>
        </p:blipFill>
        <p:spPr>
          <a:xfrm>
            <a:off x="5229902" y="1470371"/>
            <a:ext cx="741289" cy="8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Shape 1252"/>
          <p:cNvPicPr preferRelativeResize="0"/>
          <p:nvPr/>
        </p:nvPicPr>
        <p:blipFill rotWithShape="1">
          <a:blip r:embed="rId4">
            <a:alphaModFix/>
          </a:blip>
          <a:srcRect l="81192" t="40575" r="5898" b="40809"/>
          <a:stretch/>
        </p:blipFill>
        <p:spPr>
          <a:xfrm>
            <a:off x="6025206" y="1444871"/>
            <a:ext cx="773517" cy="9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Shape 1253"/>
          <p:cNvSpPr txBox="1"/>
          <p:nvPr/>
        </p:nvSpPr>
        <p:spPr>
          <a:xfrm>
            <a:off x="4485939" y="2394889"/>
            <a:ext cx="30864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圖檔</a:t>
            </a:r>
          </a:p>
        </p:txBody>
      </p:sp>
      <p:pic>
        <p:nvPicPr>
          <p:cNvPr id="1254" name="Shape 12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6107" y="3140122"/>
            <a:ext cx="1016264" cy="101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Shape 1255"/>
          <p:cNvSpPr txBox="1"/>
          <p:nvPr/>
        </p:nvSpPr>
        <p:spPr>
          <a:xfrm>
            <a:off x="1438715" y="4202301"/>
            <a:ext cx="30336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郵件</a:t>
            </a:r>
          </a:p>
        </p:txBody>
      </p:sp>
      <p:sp>
        <p:nvSpPr>
          <p:cNvPr id="1256" name="Shape 1256"/>
          <p:cNvSpPr txBox="1"/>
          <p:nvPr/>
        </p:nvSpPr>
        <p:spPr>
          <a:xfrm>
            <a:off x="4518537" y="4198249"/>
            <a:ext cx="30537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8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快速搜尋</a:t>
            </a:r>
          </a:p>
        </p:txBody>
      </p:sp>
      <p:pic>
        <p:nvPicPr>
          <p:cNvPr id="1257" name="Shape 12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40613">
            <a:off x="5400573" y="3010067"/>
            <a:ext cx="1285707" cy="128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Shape 1258"/>
          <p:cNvPicPr preferRelativeResize="0"/>
          <p:nvPr/>
        </p:nvPicPr>
        <p:blipFill rotWithShape="1">
          <a:blip r:embed="rId7">
            <a:alphaModFix/>
          </a:blip>
          <a:srcRect l="9709" t="4776" r="12614" b="21844"/>
          <a:stretch/>
        </p:blipFill>
        <p:spPr>
          <a:xfrm rot="-1216837">
            <a:off x="5684835" y="3140098"/>
            <a:ext cx="961865" cy="11855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Shape 1262"/>
          <p:cNvSpPr/>
          <p:nvPr/>
        </p:nvSpPr>
        <p:spPr>
          <a:xfrm>
            <a:off x="4488660" y="2960504"/>
            <a:ext cx="3081000" cy="1804800"/>
          </a:xfrm>
          <a:prstGeom prst="frame">
            <a:avLst>
              <a:gd name="adj1" fmla="val 4619"/>
            </a:avLst>
          </a:prstGeom>
          <a:solidFill>
            <a:srgbClr val="FF00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1259"/>
          <p:cNvSpPr/>
          <p:nvPr/>
        </p:nvSpPr>
        <p:spPr>
          <a:xfrm>
            <a:off x="1438724" y="2979375"/>
            <a:ext cx="3061837" cy="18072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1260"/>
          <p:cNvSpPr/>
          <p:nvPr/>
        </p:nvSpPr>
        <p:spPr>
          <a:xfrm>
            <a:off x="1431735" y="1175650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1261"/>
          <p:cNvSpPr/>
          <p:nvPr/>
        </p:nvSpPr>
        <p:spPr>
          <a:xfrm>
            <a:off x="4508026" y="1175654"/>
            <a:ext cx="3074700" cy="1800000"/>
          </a:xfrm>
          <a:prstGeom prst="rect">
            <a:avLst/>
          </a:prstGeom>
          <a:solidFill>
            <a:srgbClr val="262626">
              <a:alpha val="8392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Shape 1268"/>
          <p:cNvGrpSpPr/>
          <p:nvPr/>
        </p:nvGrpSpPr>
        <p:grpSpPr>
          <a:xfrm>
            <a:off x="1908031" y="1717877"/>
            <a:ext cx="2862387" cy="1751504"/>
            <a:chOff x="180518" y="1256918"/>
            <a:chExt cx="3923765" cy="2080172"/>
          </a:xfrm>
        </p:grpSpPr>
        <p:pic>
          <p:nvPicPr>
            <p:cNvPr id="1269" name="Shape 1269"/>
            <p:cNvPicPr preferRelativeResize="0"/>
            <p:nvPr/>
          </p:nvPicPr>
          <p:blipFill rotWithShape="1">
            <a:blip r:embed="rId3">
              <a:alphaModFix/>
            </a:blip>
            <a:srcRect r="19048" b="3938"/>
            <a:stretch/>
          </p:blipFill>
          <p:spPr>
            <a:xfrm>
              <a:off x="1356655" y="1988680"/>
              <a:ext cx="2235594" cy="1037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0" name="Shape 12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0518" y="1256918"/>
              <a:ext cx="3923765" cy="20801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1" name="Shape 1271" descr="https://lh6.googleusercontent.com/y481p_0kV70jXAIy9Uf2Nq0uX_o5ajYLmbeXFSdPZOhne47ce3g8OUbWBZq5-2iHL1CMHq2Zod_esdD_ZMBgEsE2dqow8qHGkNTyGdUvCi68pTiYJ7dF_HL5Xsximqh84MPjHQaVHNg"/>
          <p:cNvPicPr preferRelativeResize="0"/>
          <p:nvPr/>
        </p:nvPicPr>
        <p:blipFill rotWithShape="1">
          <a:blip r:embed="rId5">
            <a:alphaModFix/>
          </a:blip>
          <a:srcRect l="9822" r="11659" b="5258"/>
          <a:stretch/>
        </p:blipFill>
        <p:spPr>
          <a:xfrm>
            <a:off x="4694224" y="3014901"/>
            <a:ext cx="2629874" cy="1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Shape 1272" descr="圖片 1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71470" y="941297"/>
            <a:ext cx="9140976" cy="44489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235"/>
          <p:cNvSpPr/>
          <p:nvPr/>
        </p:nvSpPr>
        <p:spPr>
          <a:xfrm>
            <a:off x="285720" y="1000114"/>
            <a:ext cx="2663694" cy="504056"/>
          </a:xfrm>
          <a:prstGeom prst="homePlate">
            <a:avLst>
              <a:gd name="adj" fmla="val 40017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2400" dirty="0">
                <a:solidFill>
                  <a:srgbClr val="FFFFFF"/>
                </a:solidFill>
              </a:rPr>
              <a:t>QNAP </a:t>
            </a:r>
            <a:r>
              <a:rPr lang="zh-TW" sz="24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獨有功能 </a:t>
            </a:r>
          </a:p>
        </p:txBody>
      </p:sp>
      <p:sp>
        <p:nvSpPr>
          <p:cNvPr id="1267" name="Shape 1267"/>
          <p:cNvSpPr txBox="1">
            <a:spLocks noGrp="1"/>
          </p:cNvSpPr>
          <p:nvPr>
            <p:ph type="title"/>
          </p:nvPr>
        </p:nvSpPr>
        <p:spPr>
          <a:xfrm>
            <a:off x="928662" y="214296"/>
            <a:ext cx="7929618" cy="785818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彈指間搜尋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dirty="0" smtClean="0"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上所有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</a:p>
        </p:txBody>
      </p:sp>
      <p:sp>
        <p:nvSpPr>
          <p:cNvPr id="1273" name="Shape 1273"/>
          <p:cNvSpPr txBox="1"/>
          <p:nvPr/>
        </p:nvSpPr>
        <p:spPr>
          <a:xfrm>
            <a:off x="2714612" y="3500444"/>
            <a:ext cx="1593000" cy="4212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Qsirch</a:t>
            </a:r>
            <a:r>
              <a:rPr lang="zh-TW" sz="16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小幫手</a:t>
            </a:r>
          </a:p>
        </p:txBody>
      </p:sp>
      <p:sp>
        <p:nvSpPr>
          <p:cNvPr id="1274" name="Shape 1274"/>
          <p:cNvSpPr txBox="1"/>
          <p:nvPr/>
        </p:nvSpPr>
        <p:spPr>
          <a:xfrm>
            <a:off x="5715008" y="2428874"/>
            <a:ext cx="1313700" cy="3423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API </a:t>
            </a:r>
          </a:p>
        </p:txBody>
      </p:sp>
      <p:sp>
        <p:nvSpPr>
          <p:cNvPr id="1275" name="Shape 1275"/>
          <p:cNvSpPr txBox="1"/>
          <p:nvPr/>
        </p:nvSpPr>
        <p:spPr>
          <a:xfrm rot="-1417310">
            <a:off x="7365811" y="4202289"/>
            <a:ext cx="1434496" cy="338543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行動裝置</a:t>
            </a:r>
          </a:p>
        </p:txBody>
      </p:sp>
      <p:pic>
        <p:nvPicPr>
          <p:cNvPr id="14" name="Shape 124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42844" y="168220"/>
            <a:ext cx="871420" cy="8714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Shape 1282" descr="螢幕快照 2017-10-30 上午10.56.23.png"/>
          <p:cNvPicPr preferRelativeResize="0"/>
          <p:nvPr/>
        </p:nvPicPr>
        <p:blipFill rotWithShape="1">
          <a:blip r:embed="rId3">
            <a:alphaModFix/>
          </a:blip>
          <a:srcRect l="1219" t="23259" r="1229"/>
          <a:stretch/>
        </p:blipFill>
        <p:spPr>
          <a:xfrm>
            <a:off x="214282" y="1571618"/>
            <a:ext cx="2683646" cy="278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圓角矩形 36"/>
          <p:cNvSpPr/>
          <p:nvPr/>
        </p:nvSpPr>
        <p:spPr>
          <a:xfrm>
            <a:off x="285720" y="3214692"/>
            <a:ext cx="2500330" cy="642942"/>
          </a:xfrm>
          <a:prstGeom prst="roundRect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84" name="Shape 12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</a:rPr>
              <a:t>OCR</a:t>
            </a:r>
            <a:r>
              <a:rPr lang="zh-TW" dirty="0"/>
              <a:t>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檔案輕鬆數位化</a:t>
            </a:r>
          </a:p>
        </p:txBody>
      </p:sp>
      <p:pic>
        <p:nvPicPr>
          <p:cNvPr id="1286" name="Shape 1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183" y="1713261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Shape 12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182" y="2214560"/>
            <a:ext cx="497286" cy="5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Shape 1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182" y="2668451"/>
            <a:ext cx="497286" cy="5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Shape 1289"/>
          <p:cNvSpPr txBox="1"/>
          <p:nvPr/>
        </p:nvSpPr>
        <p:spPr>
          <a:xfrm>
            <a:off x="4166055" y="1733065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可搜尋</a:t>
            </a:r>
          </a:p>
        </p:txBody>
      </p:sp>
      <p:sp>
        <p:nvSpPr>
          <p:cNvPr id="1290" name="Shape 1290"/>
          <p:cNvSpPr txBox="1"/>
          <p:nvPr/>
        </p:nvSpPr>
        <p:spPr>
          <a:xfrm>
            <a:off x="4193678" y="2233294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可編輯</a:t>
            </a:r>
          </a:p>
        </p:txBody>
      </p:sp>
      <p:sp>
        <p:nvSpPr>
          <p:cNvPr id="1291" name="Shape 1291"/>
          <p:cNvSpPr txBox="1"/>
          <p:nvPr/>
        </p:nvSpPr>
        <p:spPr>
          <a:xfrm>
            <a:off x="4182822" y="2739889"/>
            <a:ext cx="1460700" cy="39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輕鬆歸檔</a:t>
            </a:r>
          </a:p>
        </p:txBody>
      </p:sp>
      <p:sp>
        <p:nvSpPr>
          <p:cNvPr id="1292" name="Shape 1292"/>
          <p:cNvSpPr/>
          <p:nvPr/>
        </p:nvSpPr>
        <p:spPr>
          <a:xfrm>
            <a:off x="6198025" y="4160175"/>
            <a:ext cx="2937900" cy="84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3" name="Shape 1293"/>
          <p:cNvGrpSpPr/>
          <p:nvPr/>
        </p:nvGrpSpPr>
        <p:grpSpPr>
          <a:xfrm>
            <a:off x="166464" y="1103436"/>
            <a:ext cx="4446054" cy="423345"/>
            <a:chOff x="4014" y="-12"/>
            <a:chExt cx="2495400" cy="557400"/>
          </a:xfrm>
        </p:grpSpPr>
        <p:sp>
          <p:nvSpPr>
            <p:cNvPr id="1294" name="Shape 1294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rgbClr val="00B0F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95" name="Shape 1295"/>
            <p:cNvSpPr txBox="1"/>
            <p:nvPr/>
          </p:nvSpPr>
          <p:spPr>
            <a:xfrm>
              <a:off x="4014" y="-12"/>
              <a:ext cx="23700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rgbClr val="FFFFFF"/>
                </a:buClr>
                <a:buSzPct val="25000"/>
              </a:pPr>
              <a:r>
                <a:rPr lang="zh-TW" altLang="en-US" sz="1800" b="1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擷取</a:t>
              </a:r>
              <a:r>
                <a:rPr lang="zh-TW" sz="1800" b="1" i="0" u="none" strike="noStrike" cap="none" dirty="0" smtClean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圖片</a:t>
              </a:r>
              <a:r>
                <a:rPr lang="zh-TW" sz="18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中的文字</a:t>
              </a:r>
            </a:p>
          </p:txBody>
        </p:sp>
      </p:grpSp>
      <p:grpSp>
        <p:nvGrpSpPr>
          <p:cNvPr id="1296" name="Shape 1296"/>
          <p:cNvGrpSpPr/>
          <p:nvPr/>
        </p:nvGrpSpPr>
        <p:grpSpPr>
          <a:xfrm>
            <a:off x="4484088" y="1080575"/>
            <a:ext cx="4169178" cy="446206"/>
            <a:chOff x="4571815" y="-30112"/>
            <a:chExt cx="2340000" cy="587500"/>
          </a:xfrm>
        </p:grpSpPr>
        <p:sp>
          <p:nvSpPr>
            <p:cNvPr id="1297" name="Shape 1297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298" name="Shape 1298"/>
            <p:cNvSpPr txBox="1"/>
            <p:nvPr/>
          </p:nvSpPr>
          <p:spPr>
            <a:xfrm>
              <a:off x="4655167" y="-30112"/>
              <a:ext cx="21459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可搜尋的文件格式</a:t>
              </a:r>
            </a:p>
          </p:txBody>
        </p:sp>
      </p:grpSp>
      <p:sp>
        <p:nvSpPr>
          <p:cNvPr id="1299" name="Shape 1299"/>
          <p:cNvSpPr/>
          <p:nvPr/>
        </p:nvSpPr>
        <p:spPr>
          <a:xfrm rot="10800000">
            <a:off x="5715075" y="1549656"/>
            <a:ext cx="2560800" cy="1966500"/>
          </a:xfrm>
          <a:prstGeom prst="trapezoid">
            <a:avLst>
              <a:gd name="adj" fmla="val 42183"/>
            </a:avLst>
          </a:prstGeom>
          <a:gradFill>
            <a:gsLst>
              <a:gs pos="0">
                <a:srgbClr val="F4F8FB">
                  <a:alpha val="50980"/>
                </a:srgbClr>
              </a:gs>
              <a:gs pos="74000">
                <a:srgbClr val="AEC5E1"/>
              </a:gs>
              <a:gs pos="83000">
                <a:srgbClr val="AEC5E1"/>
              </a:gs>
              <a:gs pos="100000">
                <a:srgbClr val="C8D8EB"/>
              </a:gs>
            </a:gsLst>
            <a:lin ang="18900044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0" name="Shape 1300"/>
          <p:cNvCxnSpPr/>
          <p:nvPr/>
        </p:nvCxnSpPr>
        <p:spPr>
          <a:xfrm>
            <a:off x="5817928" y="1728260"/>
            <a:ext cx="501300" cy="10944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1" name="Shape 1301"/>
          <p:cNvCxnSpPr/>
          <p:nvPr/>
        </p:nvCxnSpPr>
        <p:spPr>
          <a:xfrm>
            <a:off x="6099877" y="1984771"/>
            <a:ext cx="420000" cy="889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02" name="Shape 1302"/>
          <p:cNvCxnSpPr/>
          <p:nvPr/>
        </p:nvCxnSpPr>
        <p:spPr>
          <a:xfrm flipH="1">
            <a:off x="7578018" y="2403293"/>
            <a:ext cx="377700" cy="7611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03" name="Shape 1303"/>
          <p:cNvCxnSpPr/>
          <p:nvPr/>
        </p:nvCxnSpPr>
        <p:spPr>
          <a:xfrm flipH="1">
            <a:off x="7728053" y="1743674"/>
            <a:ext cx="455400" cy="9315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4" name="Shape 1304"/>
          <p:cNvCxnSpPr/>
          <p:nvPr/>
        </p:nvCxnSpPr>
        <p:spPr>
          <a:xfrm flipH="1">
            <a:off x="7865342" y="1453393"/>
            <a:ext cx="286200" cy="5868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305" name="Shape 1305"/>
          <p:cNvGrpSpPr/>
          <p:nvPr/>
        </p:nvGrpSpPr>
        <p:grpSpPr>
          <a:xfrm>
            <a:off x="6971142" y="1898576"/>
            <a:ext cx="733606" cy="784699"/>
            <a:chOff x="5317159" y="2885399"/>
            <a:chExt cx="776549" cy="961641"/>
          </a:xfrm>
        </p:grpSpPr>
        <p:pic>
          <p:nvPicPr>
            <p:cNvPr id="1306" name="Shape 130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17159" y="2885399"/>
              <a:ext cx="776549" cy="961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7" name="Shape 130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58482" y="3019967"/>
              <a:ext cx="494353" cy="4943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08" name="Shape 13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00082" y="2645192"/>
            <a:ext cx="2959361" cy="236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Shape 130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00592" y="1555990"/>
            <a:ext cx="736033" cy="746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10" name="Shape 13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0034" y="2942957"/>
            <a:ext cx="1497631" cy="84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353" descr="「arrow icon」的圖片搜尋結果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677042" flipH="1">
            <a:off x="5198961" y="3024176"/>
            <a:ext cx="1115485" cy="10476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直線接點 39"/>
          <p:cNvCxnSpPr/>
          <p:nvPr/>
        </p:nvCxnSpPr>
        <p:spPr>
          <a:xfrm>
            <a:off x="357158" y="3857634"/>
            <a:ext cx="928694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2714612" y="3214692"/>
            <a:ext cx="2071702" cy="21431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3" name="Shape 1283" descr="螢幕快照 2017-10-30 上午11.03.09.png"/>
          <p:cNvPicPr preferRelativeResize="0"/>
          <p:nvPr/>
        </p:nvPicPr>
        <p:blipFill rotWithShape="1">
          <a:blip r:embed="rId11">
            <a:alphaModFix/>
          </a:blip>
          <a:srcRect l="1992" t="22603" r="1622" b="-1681"/>
          <a:stretch/>
        </p:blipFill>
        <p:spPr>
          <a:xfrm>
            <a:off x="1285852" y="3429006"/>
            <a:ext cx="3767162" cy="1279234"/>
          </a:xfrm>
          <a:prstGeom prst="roundRect">
            <a:avLst>
              <a:gd name="adj" fmla="val 11441"/>
            </a:avLst>
          </a:prstGeom>
          <a:noFill/>
          <a:ln w="5715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8" name="圓角矩形 37"/>
          <p:cNvSpPr/>
          <p:nvPr/>
        </p:nvSpPr>
        <p:spPr>
          <a:xfrm>
            <a:off x="1285852" y="3429006"/>
            <a:ext cx="3786214" cy="1285884"/>
          </a:xfrm>
          <a:prstGeom prst="roundRect">
            <a:avLst/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Shape 1242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42844" y="188910"/>
            <a:ext cx="811204" cy="811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Shape 1315" descr="P69_轉換可編輯格式.png"/>
          <p:cNvPicPr preferRelativeResize="0"/>
          <p:nvPr/>
        </p:nvPicPr>
        <p:blipFill rotWithShape="1">
          <a:blip r:embed="rId3">
            <a:alphaModFix/>
          </a:blip>
          <a:srcRect l="1170" t="-2979" r="-1169" b="-9039"/>
          <a:stretch/>
        </p:blipFill>
        <p:spPr>
          <a:xfrm>
            <a:off x="214282" y="1744873"/>
            <a:ext cx="4322841" cy="23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Shape 1316" descr="P69_轉換可編輯格式.png"/>
          <p:cNvPicPr preferRelativeResize="0"/>
          <p:nvPr/>
        </p:nvPicPr>
        <p:blipFill rotWithShape="1">
          <a:blip r:embed="rId3">
            <a:alphaModFix/>
          </a:blip>
          <a:srcRect l="52121" t="29563" r="12776" b="3046"/>
          <a:stretch/>
        </p:blipFill>
        <p:spPr>
          <a:xfrm>
            <a:off x="2270275" y="2304450"/>
            <a:ext cx="2088000" cy="2088000"/>
          </a:xfrm>
          <a:prstGeom prst="ellipse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17" name="Shape 1317" descr="螢幕快照 2017-10-30 上午11.09.21.png"/>
          <p:cNvPicPr preferRelativeResize="0"/>
          <p:nvPr/>
        </p:nvPicPr>
        <p:blipFill rotWithShape="1">
          <a:blip r:embed="rId4">
            <a:alphaModFix/>
          </a:blip>
          <a:srcRect t="1399" b="1409"/>
          <a:stretch/>
        </p:blipFill>
        <p:spPr>
          <a:xfrm>
            <a:off x="4639369" y="1821072"/>
            <a:ext cx="4076035" cy="215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Shape 1319" descr="Text Editor_ic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2462" y="3214692"/>
            <a:ext cx="832475" cy="832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0" name="Shape 1320"/>
          <p:cNvGrpSpPr/>
          <p:nvPr/>
        </p:nvGrpSpPr>
        <p:grpSpPr>
          <a:xfrm>
            <a:off x="137920" y="1103447"/>
            <a:ext cx="4453291" cy="423357"/>
            <a:chOff x="4014" y="-27"/>
            <a:chExt cx="2495400" cy="557415"/>
          </a:xfrm>
        </p:grpSpPr>
        <p:sp>
          <p:nvSpPr>
            <p:cNvPr id="1321" name="Shape 1321"/>
            <p:cNvSpPr/>
            <p:nvPr/>
          </p:nvSpPr>
          <p:spPr>
            <a:xfrm>
              <a:off x="4014" y="-12"/>
              <a:ext cx="2495400" cy="557400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22" name="Shape 1322"/>
            <p:cNvSpPr txBox="1"/>
            <p:nvPr/>
          </p:nvSpPr>
          <p:spPr>
            <a:xfrm>
              <a:off x="125807" y="-27"/>
              <a:ext cx="20838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6000" tIns="48000" rIns="24000" bIns="48000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zh-TW" sz="18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轉換可編輯檔案格式</a:t>
              </a:r>
            </a:p>
          </p:txBody>
        </p:sp>
      </p:grpSp>
      <p:grpSp>
        <p:nvGrpSpPr>
          <p:cNvPr id="1323" name="Shape 1323"/>
          <p:cNvGrpSpPr/>
          <p:nvPr/>
        </p:nvGrpSpPr>
        <p:grpSpPr>
          <a:xfrm>
            <a:off x="4484088" y="1103436"/>
            <a:ext cx="4169178" cy="423345"/>
            <a:chOff x="4571815" y="-12"/>
            <a:chExt cx="2340000" cy="557400"/>
          </a:xfrm>
        </p:grpSpPr>
        <p:sp>
          <p:nvSpPr>
            <p:cNvPr id="1324" name="Shape 1324"/>
            <p:cNvSpPr/>
            <p:nvPr/>
          </p:nvSpPr>
          <p:spPr>
            <a:xfrm>
              <a:off x="4571815" y="-12"/>
              <a:ext cx="2340000" cy="557400"/>
            </a:xfrm>
            <a:prstGeom prst="chevron">
              <a:avLst>
                <a:gd name="adj" fmla="val 50000"/>
              </a:avLst>
            </a:prstGeom>
            <a:solidFill>
              <a:srgbClr val="0070C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25" name="Shape 1325"/>
            <p:cNvSpPr txBox="1"/>
            <p:nvPr/>
          </p:nvSpPr>
          <p:spPr>
            <a:xfrm>
              <a:off x="4655167" y="52067"/>
              <a:ext cx="2145900" cy="475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zh-TW" sz="1800" b="1" dirty="0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搭配Text Editor</a:t>
              </a:r>
            </a:p>
          </p:txBody>
        </p:sp>
      </p:grpSp>
      <p:sp>
        <p:nvSpPr>
          <p:cNvPr id="1326" name="Shape 13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</a:rPr>
              <a:t>OCR</a:t>
            </a:r>
            <a:r>
              <a:rPr lang="zh-TW" dirty="0"/>
              <a:t> 檔案輕鬆數位化</a:t>
            </a:r>
          </a:p>
        </p:txBody>
      </p:sp>
      <p:pic>
        <p:nvPicPr>
          <p:cNvPr id="1328" name="Shape 1328" descr="螢幕快照 2017-10-30 上午11.09.21.png"/>
          <p:cNvPicPr preferRelativeResize="0"/>
          <p:nvPr/>
        </p:nvPicPr>
        <p:blipFill rotWithShape="1">
          <a:blip r:embed="rId4">
            <a:alphaModFix/>
          </a:blip>
          <a:srcRect l="14922" t="1706" r="48066" b="36239"/>
          <a:stretch/>
        </p:blipFill>
        <p:spPr>
          <a:xfrm>
            <a:off x="4975850" y="1744875"/>
            <a:ext cx="2088000" cy="2088000"/>
          </a:xfrm>
          <a:prstGeom prst="ellipse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329" name="Shape 1329"/>
          <p:cNvCxnSpPr/>
          <p:nvPr/>
        </p:nvCxnSpPr>
        <p:spPr>
          <a:xfrm>
            <a:off x="3367125" y="2792700"/>
            <a:ext cx="592200" cy="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6644" y="1500180"/>
            <a:ext cx="2520000" cy="2559312"/>
          </a:xfrm>
          <a:prstGeom prst="rect">
            <a:avLst/>
          </a:prstGeom>
          <a:noFill/>
        </p:spPr>
      </p:pic>
      <p:pic>
        <p:nvPicPr>
          <p:cNvPr id="20" name="Picture 2" descr="D:\工作進行中\20170911直播母版16比9\放大鏡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2000" y="2071684"/>
            <a:ext cx="2520000" cy="2630750"/>
          </a:xfrm>
          <a:prstGeom prst="rect">
            <a:avLst/>
          </a:prstGeom>
          <a:noFill/>
        </p:spPr>
      </p:pic>
      <p:pic>
        <p:nvPicPr>
          <p:cNvPr id="21" name="Shape 353" descr="「arrow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677042" flipH="1">
            <a:off x="4270267" y="3595681"/>
            <a:ext cx="1115485" cy="104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24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188910"/>
            <a:ext cx="811204" cy="811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07"/>
          <p:cNvSpPr/>
          <p:nvPr/>
        </p:nvSpPr>
        <p:spPr>
          <a:xfrm>
            <a:off x="-71470" y="1928808"/>
            <a:ext cx="9286940" cy="1714512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3214678" y="2171705"/>
            <a:ext cx="2786062" cy="1114425"/>
          </a:xfrm>
        </p:spPr>
        <p:txBody>
          <a:bodyPr/>
          <a:lstStyle/>
          <a:p>
            <a:r>
              <a:rPr lang="en-US" altLang="zh-TW" sz="6000" dirty="0" smtClean="0"/>
              <a:t>D</a:t>
            </a:r>
            <a:r>
              <a:rPr lang="en-US" sz="6000" dirty="0" smtClean="0"/>
              <a:t>emo</a:t>
            </a:r>
            <a:endParaRPr lang="zh-TW" altLang="en-US" sz="6000" dirty="0"/>
          </a:p>
        </p:txBody>
      </p:sp>
      <p:sp>
        <p:nvSpPr>
          <p:cNvPr id="9" name="Shape 197"/>
          <p:cNvSpPr/>
          <p:nvPr/>
        </p:nvSpPr>
        <p:spPr>
          <a:xfrm rot="10800000" flipH="1" flipV="1">
            <a:off x="-99023" y="1928809"/>
            <a:ext cx="9324798" cy="183406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97"/>
          <p:cNvSpPr/>
          <p:nvPr/>
        </p:nvSpPr>
        <p:spPr>
          <a:xfrm rot="10800000" flipH="1">
            <a:off x="-71469" y="3469532"/>
            <a:ext cx="9324798" cy="173787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0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Shape 13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 smtClean="0">
                <a:latin typeface="+mj-lt"/>
              </a:rPr>
              <a:t>Qfiling</a:t>
            </a:r>
            <a:r>
              <a:rPr lang="zh-TW" dirty="0" smtClean="0"/>
              <a:t> </a:t>
            </a:r>
            <a:r>
              <a:rPr lang="zh-TW" dirty="0"/>
              <a:t>智能歸檔真便利</a:t>
            </a:r>
          </a:p>
        </p:txBody>
      </p:sp>
      <p:pic>
        <p:nvPicPr>
          <p:cNvPr id="1335" name="Shape 1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44" y="142858"/>
            <a:ext cx="878796" cy="84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Shape 1336" descr="螢幕快照 2017-10-26 下午4.47.5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19" y="1149350"/>
            <a:ext cx="5467632" cy="330457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39" name="Shape 1339"/>
          <p:cNvSpPr txBox="1"/>
          <p:nvPr/>
        </p:nvSpPr>
        <p:spPr>
          <a:xfrm>
            <a:off x="6072198" y="1124580"/>
            <a:ext cx="2071702" cy="3756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16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支援3種裝置</a:t>
            </a:r>
          </a:p>
        </p:txBody>
      </p:sp>
      <p:pic>
        <p:nvPicPr>
          <p:cNvPr id="1343" name="Shape 134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513603" y="2888424"/>
            <a:ext cx="944274" cy="53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Shape 1345"/>
          <p:cNvSpPr/>
          <p:nvPr/>
        </p:nvSpPr>
        <p:spPr>
          <a:xfrm>
            <a:off x="6643702" y="3286130"/>
            <a:ext cx="677400" cy="210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iSCSI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785786" y="2357436"/>
            <a:ext cx="2143140" cy="1428760"/>
          </a:xfrm>
          <a:prstGeom prst="roundRect">
            <a:avLst>
              <a:gd name="adj" fmla="val 592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Shape 353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384317" flipV="1">
            <a:off x="2901744" y="3666181"/>
            <a:ext cx="654919" cy="61740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圓角矩形 16"/>
          <p:cNvSpPr/>
          <p:nvPr/>
        </p:nvSpPr>
        <p:spPr>
          <a:xfrm>
            <a:off x="3452786" y="2357436"/>
            <a:ext cx="2143140" cy="1428760"/>
          </a:xfrm>
          <a:prstGeom prst="roundRect">
            <a:avLst>
              <a:gd name="adj" fmla="val 592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 descr="NA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416" y="1714494"/>
            <a:ext cx="1020542" cy="782482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6778449" y="3643320"/>
            <a:ext cx="357190" cy="504000"/>
            <a:chOff x="6215074" y="3786196"/>
            <a:chExt cx="357190" cy="504000"/>
          </a:xfrm>
        </p:grpSpPr>
        <p:pic>
          <p:nvPicPr>
            <p:cNvPr id="18" name="Shape 940" descr="硬碟.png"/>
            <p:cNvPicPr preferRelativeResize="0"/>
            <p:nvPr/>
          </p:nvPicPr>
          <p:blipFill rotWithShape="1">
            <a:blip r:embed="rId8">
              <a:alphaModFix/>
            </a:blip>
            <a:srcRect l="9440" t="6155" r="53981" b="50042"/>
            <a:stretch/>
          </p:blipFill>
          <p:spPr>
            <a:xfrm>
              <a:off x="6215074" y="3786196"/>
              <a:ext cx="357190" cy="50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矩形 19"/>
            <p:cNvSpPr/>
            <p:nvPr/>
          </p:nvSpPr>
          <p:spPr>
            <a:xfrm flipH="1">
              <a:off x="6526545" y="3857634"/>
              <a:ext cx="45719" cy="428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46" name="Shape 1346"/>
          <p:cNvSpPr/>
          <p:nvPr/>
        </p:nvSpPr>
        <p:spPr>
          <a:xfrm>
            <a:off x="6715140" y="4120362"/>
            <a:ext cx="546000" cy="165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USB</a:t>
            </a:r>
          </a:p>
        </p:txBody>
      </p:sp>
      <p:sp>
        <p:nvSpPr>
          <p:cNvPr id="1344" name="Shape 1344"/>
          <p:cNvSpPr/>
          <p:nvPr/>
        </p:nvSpPr>
        <p:spPr>
          <a:xfrm>
            <a:off x="6669206" y="2548726"/>
            <a:ext cx="546000" cy="165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12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4929190" y="3143254"/>
            <a:ext cx="3857652" cy="121444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51" name="Shape 13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latin typeface="+mj-lt"/>
              </a:rPr>
              <a:t>Qfiling</a:t>
            </a:r>
            <a:r>
              <a:rPr lang="zh-TW" dirty="0"/>
              <a:t>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智能歸檔真便利</a:t>
            </a:r>
          </a:p>
        </p:txBody>
      </p:sp>
      <p:sp>
        <p:nvSpPr>
          <p:cNvPr id="1353" name="Shape 1353"/>
          <p:cNvSpPr txBox="1"/>
          <p:nvPr/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 altLang="zh-TW">
                <a:solidFill>
                  <a:srgbClr val="0E7988"/>
                </a:solidFill>
              </a:rPr>
              <a:pPr lvl="0" rtl="0">
                <a:spcBef>
                  <a:spcPts val="0"/>
                </a:spcBef>
                <a:buNone/>
              </a:pPr>
              <a:t>77</a:t>
            </a:fld>
            <a:endParaRPr lang="zh-TW">
              <a:solidFill>
                <a:srgbClr val="0E7988"/>
              </a:solidFill>
            </a:endParaRPr>
          </a:p>
        </p:txBody>
      </p:sp>
      <p:pic>
        <p:nvPicPr>
          <p:cNvPr id="1355" name="Shape 1355"/>
          <p:cNvPicPr preferRelativeResize="0"/>
          <p:nvPr/>
        </p:nvPicPr>
        <p:blipFill rotWithShape="1">
          <a:blip r:embed="rId3">
            <a:alphaModFix/>
          </a:blip>
          <a:srcRect t="3918" b="11271"/>
          <a:stretch/>
        </p:blipFill>
        <p:spPr>
          <a:xfrm>
            <a:off x="158224" y="1222873"/>
            <a:ext cx="3612578" cy="198337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59" name="Shape 1359"/>
          <p:cNvSpPr txBox="1"/>
          <p:nvPr/>
        </p:nvSpPr>
        <p:spPr>
          <a:xfrm>
            <a:off x="5000628" y="3357568"/>
            <a:ext cx="2643206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設定路徑，輕鬆歸檔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背景任務，批次處理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✓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自訂配方，快速使用</a:t>
            </a:r>
          </a:p>
        </p:txBody>
      </p:sp>
      <p:pic>
        <p:nvPicPr>
          <p:cNvPr id="1360" name="Shape 1360"/>
          <p:cNvPicPr preferRelativeResize="0"/>
          <p:nvPr/>
        </p:nvPicPr>
        <p:blipFill rotWithShape="1">
          <a:blip r:embed="rId4">
            <a:alphaModFix/>
          </a:blip>
          <a:srcRect l="5814" r="4313" b="4159"/>
          <a:stretch/>
        </p:blipFill>
        <p:spPr>
          <a:xfrm>
            <a:off x="7215206" y="2643188"/>
            <a:ext cx="1428760" cy="1477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1" name="Shape 1361"/>
          <p:cNvGrpSpPr/>
          <p:nvPr/>
        </p:nvGrpSpPr>
        <p:grpSpPr>
          <a:xfrm>
            <a:off x="5000628" y="1180175"/>
            <a:ext cx="1836394" cy="1748765"/>
            <a:chOff x="5406400" y="1272364"/>
            <a:chExt cx="1836394" cy="1748765"/>
          </a:xfrm>
        </p:grpSpPr>
        <p:grpSp>
          <p:nvGrpSpPr>
            <p:cNvPr id="1362" name="Shape 1362"/>
            <p:cNvGrpSpPr/>
            <p:nvPr/>
          </p:nvGrpSpPr>
          <p:grpSpPr>
            <a:xfrm>
              <a:off x="5406405" y="1272364"/>
              <a:ext cx="1836390" cy="1748765"/>
              <a:chOff x="5406500" y="1196748"/>
              <a:chExt cx="1600200" cy="1748765"/>
            </a:xfrm>
          </p:grpSpPr>
          <p:pic>
            <p:nvPicPr>
              <p:cNvPr id="1363" name="Shape 1363" descr="螢幕快照 2017-10-26 下午4.53.23.png"/>
              <p:cNvPicPr preferRelativeResize="0"/>
              <p:nvPr/>
            </p:nvPicPr>
            <p:blipFill rotWithShape="1">
              <a:blip r:embed="rId5">
                <a:alphaModFix/>
              </a:blip>
              <a:srcRect t="55259"/>
              <a:stretch/>
            </p:blipFill>
            <p:spPr>
              <a:xfrm>
                <a:off x="5406500" y="2229800"/>
                <a:ext cx="1600200" cy="715712"/>
              </a:xfrm>
              <a:prstGeom prst="rect">
                <a:avLst/>
              </a:prstGeom>
              <a:noFill/>
              <a:ln w="12700"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1364" name="Shape 1364" descr="螢幕快照 2017-10-26 下午4.53.04.png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406500" y="1196748"/>
                <a:ext cx="1600200" cy="1388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65" name="Shape 1365"/>
            <p:cNvSpPr/>
            <p:nvPr/>
          </p:nvSpPr>
          <p:spPr>
            <a:xfrm>
              <a:off x="5406400" y="1272425"/>
              <a:ext cx="1836300" cy="1748700"/>
            </a:xfrm>
            <a:prstGeom prst="rect">
              <a:avLst/>
            </a:prstGeom>
            <a:noFill/>
            <a:ln w="31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cxnSp>
          <p:nvCxnSpPr>
            <p:cNvPr id="1366" name="Shape 1366"/>
            <p:cNvCxnSpPr/>
            <p:nvPr/>
          </p:nvCxnSpPr>
          <p:spPr>
            <a:xfrm>
              <a:off x="5457825" y="2638425"/>
              <a:ext cx="1762200" cy="19200"/>
            </a:xfrm>
            <a:prstGeom prst="straightConnector1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1367" name="Shape 1367"/>
          <p:cNvSpPr txBox="1"/>
          <p:nvPr/>
        </p:nvSpPr>
        <p:spPr>
          <a:xfrm>
            <a:off x="6715140" y="1142990"/>
            <a:ext cx="1325100" cy="4197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</a:t>
            </a:r>
            <a:r>
              <a:rPr lang="zh-TW" sz="1600" b="1" i="0" u="none" strike="noStrike" cap="none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歸檔前預覽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357158" y="2000246"/>
            <a:ext cx="3143272" cy="1071570"/>
          </a:xfrm>
          <a:prstGeom prst="roundRect">
            <a:avLst>
              <a:gd name="adj" fmla="val 13112"/>
            </a:avLst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 rot="16200000" flipH="1">
            <a:off x="35688" y="3464726"/>
            <a:ext cx="1143006" cy="35719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3500430" y="2143122"/>
            <a:ext cx="1143008" cy="78581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6" name="Shape 1356"/>
          <p:cNvPicPr preferRelativeResize="0"/>
          <p:nvPr/>
        </p:nvPicPr>
        <p:blipFill rotWithShape="1">
          <a:blip r:embed="rId3">
            <a:alphaModFix/>
          </a:blip>
          <a:srcRect l="4212" t="38523" r="25749" b="23319"/>
          <a:stretch/>
        </p:blipFill>
        <p:spPr>
          <a:xfrm>
            <a:off x="714348" y="2928940"/>
            <a:ext cx="4000528" cy="1428760"/>
          </a:xfrm>
          <a:prstGeom prst="roundRect">
            <a:avLst>
              <a:gd name="adj" fmla="val 10013"/>
            </a:avLst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1" name="圓角矩形 20"/>
          <p:cNvSpPr/>
          <p:nvPr/>
        </p:nvSpPr>
        <p:spPr>
          <a:xfrm>
            <a:off x="785786" y="2928940"/>
            <a:ext cx="3929090" cy="1428760"/>
          </a:xfrm>
          <a:prstGeom prst="roundRect">
            <a:avLst>
              <a:gd name="adj" fmla="val 10741"/>
            </a:avLst>
          </a:prstGeom>
          <a:noFill/>
          <a:ln w="76200">
            <a:solidFill>
              <a:schemeClr val="bg1">
                <a:alpha val="90000"/>
              </a:schemeClr>
            </a:solidFill>
          </a:ln>
          <a:effectLst>
            <a:outerShdw blurRad="63500" sx="102000" sy="102000" algn="ctr" rotWithShape="0">
              <a:schemeClr val="tx1">
                <a:lumMod val="65000"/>
                <a:lumOff val="35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Shape 353" descr="「arrow icon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594842" flipH="1">
            <a:off x="3981486" y="1859343"/>
            <a:ext cx="1115485" cy="104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13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844" y="142858"/>
            <a:ext cx="878796" cy="849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左右括弧 99"/>
          <p:cNvSpPr/>
          <p:nvPr/>
        </p:nvSpPr>
        <p:spPr>
          <a:xfrm rot="16200000">
            <a:off x="251520" y="1203598"/>
            <a:ext cx="2232248" cy="2088232"/>
          </a:xfrm>
          <a:prstGeom prst="bracketPair">
            <a:avLst>
              <a:gd name="adj" fmla="val 8279"/>
            </a:avLst>
          </a:prstGeom>
          <a:ln w="76200" cmpd="sng"/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392" name="Shape 13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656" y="4011910"/>
            <a:ext cx="1584176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64"/>
          <p:cNvSpPr/>
          <p:nvPr/>
        </p:nvSpPr>
        <p:spPr>
          <a:xfrm>
            <a:off x="3203848" y="4443958"/>
            <a:ext cx="1584176" cy="45719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64"/>
          <p:cNvSpPr/>
          <p:nvPr/>
        </p:nvSpPr>
        <p:spPr>
          <a:xfrm>
            <a:off x="3203848" y="4778752"/>
            <a:ext cx="1584176" cy="45719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Shape 13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dirty="0">
                <a:latin typeface="+mj-lt"/>
              </a:rPr>
              <a:t>QNAP</a:t>
            </a:r>
            <a:r>
              <a:rPr lang="zh-TW" dirty="0"/>
              <a:t> 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翻倍你的工作效率</a:t>
            </a:r>
          </a:p>
        </p:txBody>
      </p:sp>
      <p:sp>
        <p:nvSpPr>
          <p:cNvPr id="1390" name="Shape 1390"/>
          <p:cNvSpPr txBox="1"/>
          <p:nvPr/>
        </p:nvSpPr>
        <p:spPr>
          <a:xfrm>
            <a:off x="3419872" y="4515966"/>
            <a:ext cx="1539324" cy="3447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Qsirch  </a:t>
            </a:r>
          </a:p>
        </p:txBody>
      </p:sp>
      <p:pic>
        <p:nvPicPr>
          <p:cNvPr id="1391" name="Shape 1391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35626">
            <a:off x="3135022" y="4517437"/>
            <a:ext cx="285239" cy="285239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Shape 1393"/>
          <p:cNvSpPr txBox="1"/>
          <p:nvPr/>
        </p:nvSpPr>
        <p:spPr>
          <a:xfrm>
            <a:off x="7236296" y="1429312"/>
            <a:ext cx="1317267" cy="48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File Station  </a:t>
            </a:r>
          </a:p>
        </p:txBody>
      </p:sp>
      <p:sp>
        <p:nvSpPr>
          <p:cNvPr id="1395" name="Shape 1395"/>
          <p:cNvSpPr txBox="1"/>
          <p:nvPr/>
        </p:nvSpPr>
        <p:spPr>
          <a:xfrm>
            <a:off x="1043608" y="1429312"/>
            <a:ext cx="1020008" cy="37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zh-TW" sz="1600" b="1" i="0" u="none" strike="noStrike" cap="none" dirty="0" smtClean="0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zh-TW" sz="1600" b="1" i="0" u="none" strike="noStrike" cap="none" dirty="0">
              <a:solidFill>
                <a:srgbClr val="F79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Shape 1397" descr="圖片 1.png"/>
          <p:cNvPicPr preferRelativeResize="0"/>
          <p:nvPr/>
        </p:nvPicPr>
        <p:blipFill rotWithShape="1">
          <a:blip r:embed="rId5">
            <a:alphaModFix/>
          </a:blip>
          <a:srcRect l="12899" t="9596" r="10544" b="30998"/>
          <a:stretch/>
        </p:blipFill>
        <p:spPr>
          <a:xfrm>
            <a:off x="2843808" y="1133199"/>
            <a:ext cx="3238444" cy="223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 descr="圖片 1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860032" y="4515966"/>
            <a:ext cx="288032" cy="272893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Shape 1403"/>
          <p:cNvSpPr txBox="1"/>
          <p:nvPr/>
        </p:nvSpPr>
        <p:spPr>
          <a:xfrm>
            <a:off x="5148063" y="4515966"/>
            <a:ext cx="1296144" cy="2096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TW" sz="12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OCR Converter  </a:t>
            </a:r>
          </a:p>
        </p:txBody>
      </p:sp>
      <p:pic>
        <p:nvPicPr>
          <p:cNvPr id="1419" name="Shape 141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55648" y="1357304"/>
            <a:ext cx="503999" cy="50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群組 18"/>
          <p:cNvGrpSpPr/>
          <p:nvPr/>
        </p:nvGrpSpPr>
        <p:grpSpPr>
          <a:xfrm>
            <a:off x="323528" y="1851670"/>
            <a:ext cx="2092030" cy="1280676"/>
            <a:chOff x="-1548680" y="3651870"/>
            <a:chExt cx="2799479" cy="1713757"/>
          </a:xfrm>
        </p:grpSpPr>
        <p:grpSp>
          <p:nvGrpSpPr>
            <p:cNvPr id="1404" name="Shape 1404"/>
            <p:cNvGrpSpPr/>
            <p:nvPr/>
          </p:nvGrpSpPr>
          <p:grpSpPr>
            <a:xfrm>
              <a:off x="-1548680" y="3651870"/>
              <a:ext cx="2799479" cy="1713757"/>
              <a:chOff x="3142699" y="1692270"/>
              <a:chExt cx="2741899" cy="1780342"/>
            </a:xfrm>
          </p:grpSpPr>
          <p:grpSp>
            <p:nvGrpSpPr>
              <p:cNvPr id="1405" name="Shape 1405"/>
              <p:cNvGrpSpPr/>
              <p:nvPr/>
            </p:nvGrpSpPr>
            <p:grpSpPr>
              <a:xfrm>
                <a:off x="3291846" y="1692270"/>
                <a:ext cx="2592752" cy="1780342"/>
                <a:chOff x="4319613" y="2912405"/>
                <a:chExt cx="3281965" cy="2200397"/>
              </a:xfrm>
            </p:grpSpPr>
            <p:pic>
              <p:nvPicPr>
                <p:cNvPr id="1406" name="Shape 1406" descr="螢幕快照 2017-01-19 下午11.07.27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62479" t="397" b="64117"/>
                <a:stretch/>
              </p:blipFill>
              <p:spPr>
                <a:xfrm>
                  <a:off x="4319613" y="3532075"/>
                  <a:ext cx="1056019" cy="7807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07" name="Shape 1407"/>
                <p:cNvCxnSpPr/>
                <p:nvPr/>
              </p:nvCxnSpPr>
              <p:spPr>
                <a:xfrm rot="10800000" flipH="1">
                  <a:off x="5377736" y="3349251"/>
                  <a:ext cx="1267200" cy="573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</p:cxnSp>
            <p:cxnSp>
              <p:nvCxnSpPr>
                <p:cNvPr id="1408" name="Shape 1408"/>
                <p:cNvCxnSpPr/>
                <p:nvPr/>
              </p:nvCxnSpPr>
              <p:spPr>
                <a:xfrm>
                  <a:off x="5377736" y="4152878"/>
                  <a:ext cx="1267200" cy="681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</p:cxnSp>
            <p:cxnSp>
              <p:nvCxnSpPr>
                <p:cNvPr id="1409" name="Shape 1409"/>
                <p:cNvCxnSpPr/>
                <p:nvPr/>
              </p:nvCxnSpPr>
              <p:spPr>
                <a:xfrm>
                  <a:off x="5377736" y="4043204"/>
                  <a:ext cx="1267500" cy="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miter lim="8000"/>
                  <a:headEnd type="none" w="med" len="med"/>
                  <a:tailEnd type="none" w="med" len="med"/>
                </a:ln>
              </p:spPr>
            </p:cxnSp>
            <p:pic>
              <p:nvPicPr>
                <p:cNvPr id="1410" name="Shape 1410" descr="螢幕快照 2017-01-19 下午11.07.27.png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l="37166"/>
                <a:stretch/>
              </p:blipFill>
              <p:spPr>
                <a:xfrm>
                  <a:off x="5832963" y="2912405"/>
                  <a:ext cx="1768615" cy="22003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411" name="Shape 141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188939" y="1797773"/>
                <a:ext cx="364200" cy="4071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2" name="Shape 1412"/>
              <p:cNvPicPr preferRelativeResize="0"/>
              <p:nvPr/>
            </p:nvPicPr>
            <p:blipFill rotWithShape="1">
              <a:blip r:embed="rId10">
                <a:alphaModFix/>
              </a:blip>
              <a:srcRect l="31894" t="10418" r="33798" b="55488"/>
              <a:stretch/>
            </p:blipFill>
            <p:spPr>
              <a:xfrm>
                <a:off x="3142699" y="2132884"/>
                <a:ext cx="1003553" cy="9265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13" name="Shape 1413"/>
              <p:cNvSpPr/>
              <p:nvPr/>
            </p:nvSpPr>
            <p:spPr>
              <a:xfrm rot="-5400000">
                <a:off x="4088189" y="2240481"/>
                <a:ext cx="838800" cy="841500"/>
              </a:xfrm>
              <a:prstGeom prst="trapezoid">
                <a:avLst>
                  <a:gd name="adj" fmla="val 33088"/>
                </a:avLst>
              </a:prstGeom>
              <a:gradFill>
                <a:gsLst>
                  <a:gs pos="0">
                    <a:srgbClr val="9CC2E5"/>
                  </a:gs>
                  <a:gs pos="50000">
                    <a:srgbClr val="BBD6EE"/>
                  </a:gs>
                  <a:gs pos="100000">
                    <a:srgbClr val="DDEAF6"/>
                  </a:gs>
                </a:gsLst>
                <a:lin ang="5400012" scaled="0"/>
              </a:gra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14" name="Shape 141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366757" y="2644729"/>
                <a:ext cx="235800" cy="263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5" name="Shape 1415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4160471" y="2468618"/>
                <a:ext cx="275400" cy="3078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416" name="Shape 1416"/>
              <p:cNvCxnSpPr/>
              <p:nvPr/>
            </p:nvCxnSpPr>
            <p:spPr>
              <a:xfrm rot="10800000" flipH="1">
                <a:off x="4118250" y="2290379"/>
                <a:ext cx="614100" cy="2139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E75B5"/>
                </a:solidFill>
                <a:prstDash val="dash"/>
                <a:miter lim="8000"/>
                <a:headEnd type="none" w="med" len="med"/>
                <a:tailEnd type="none" w="med" len="med"/>
              </a:ln>
            </p:spPr>
          </p:cxnSp>
          <p:cxnSp>
            <p:nvCxnSpPr>
              <p:cNvPr id="1417" name="Shape 1417"/>
              <p:cNvCxnSpPr/>
              <p:nvPr/>
            </p:nvCxnSpPr>
            <p:spPr>
              <a:xfrm rot="10800000" flipH="1">
                <a:off x="4264111" y="2156272"/>
                <a:ext cx="622200" cy="2436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E75B5"/>
                </a:solidFill>
                <a:prstDash val="dash"/>
                <a:miter lim="8000"/>
                <a:headEnd type="none" w="med" len="med"/>
                <a:tailEnd type="none" w="med" len="med"/>
              </a:ln>
            </p:spPr>
          </p:cxnSp>
          <p:cxnSp>
            <p:nvCxnSpPr>
              <p:cNvPr id="1418" name="Shape 1418"/>
              <p:cNvCxnSpPr/>
              <p:nvPr/>
            </p:nvCxnSpPr>
            <p:spPr>
              <a:xfrm>
                <a:off x="4264111" y="2877980"/>
                <a:ext cx="622200" cy="2085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2E75B5"/>
                </a:solidFill>
                <a:prstDash val="dash"/>
                <a:miter lim="8000"/>
                <a:headEnd type="none" w="med" len="med"/>
                <a:tailEnd type="none" w="med" len="med"/>
              </a:ln>
            </p:spPr>
          </p:cxnSp>
        </p:grpSp>
        <p:pic>
          <p:nvPicPr>
            <p:cNvPr id="1420" name="Shape 142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-237564" y="4269466"/>
              <a:ext cx="230100" cy="302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Shape 14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-7461" y="4199162"/>
              <a:ext cx="190362" cy="25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2" name="Shape 1422"/>
            <p:cNvPicPr preferRelativeResize="0"/>
            <p:nvPr/>
          </p:nvPicPr>
          <p:blipFill rotWithShape="1">
            <a:blip r:embed="rId12">
              <a:alphaModFix/>
            </a:blip>
            <a:srcRect l="73470" t="69821" r="7249" b="3426"/>
            <a:stretch/>
          </p:blipFill>
          <p:spPr>
            <a:xfrm>
              <a:off x="-27323" y="4474451"/>
              <a:ext cx="230100" cy="3001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3" name="Shape 1423"/>
            <p:cNvPicPr preferRelativeResize="0"/>
            <p:nvPr/>
          </p:nvPicPr>
          <p:blipFill rotWithShape="1">
            <a:blip r:embed="rId12">
              <a:alphaModFix/>
            </a:blip>
            <a:srcRect l="73470" t="69821" r="7249" b="3426"/>
            <a:stretch/>
          </p:blipFill>
          <p:spPr>
            <a:xfrm>
              <a:off x="100639" y="4572213"/>
              <a:ext cx="230100" cy="3001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Shape 1424"/>
            <p:cNvPicPr preferRelativeResize="0"/>
            <p:nvPr/>
          </p:nvPicPr>
          <p:blipFill rotWithShape="1">
            <a:blip r:embed="rId12">
              <a:alphaModFix/>
            </a:blip>
            <a:srcRect l="73470" t="69821" r="7249" b="3426"/>
            <a:stretch/>
          </p:blipFill>
          <p:spPr>
            <a:xfrm>
              <a:off x="531789" y="4275358"/>
              <a:ext cx="354321" cy="46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5" name="Shape 142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52353" y="4822176"/>
              <a:ext cx="313175" cy="4120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26" name="Shape 1426" descr="Text Editor_icon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131840" y="4130783"/>
            <a:ext cx="313175" cy="3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Shape 1427"/>
          <p:cNvSpPr txBox="1"/>
          <p:nvPr/>
        </p:nvSpPr>
        <p:spPr>
          <a:xfrm>
            <a:off x="3419872" y="4155926"/>
            <a:ext cx="1323300" cy="31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zh-TW" sz="1200" b="1" dirty="0">
                <a:solidFill>
                  <a:srgbClr val="000090"/>
                </a:solidFill>
              </a:rPr>
              <a:t>Text Editor</a:t>
            </a:r>
            <a:r>
              <a:rPr lang="zh-TW" sz="1200" b="1" i="0" u="none" strike="noStrike" cap="none" dirty="0">
                <a:solidFill>
                  <a:srgbClr val="000090"/>
                </a:solidFill>
                <a:sym typeface="Arial"/>
              </a:rPr>
              <a:t>  </a:t>
            </a:r>
          </a:p>
        </p:txBody>
      </p:sp>
      <p:pic>
        <p:nvPicPr>
          <p:cNvPr id="58" name="Shape 439" descr="images.png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6727848" y="1357304"/>
            <a:ext cx="488466" cy="488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群組 11"/>
          <p:cNvGrpSpPr/>
          <p:nvPr/>
        </p:nvGrpSpPr>
        <p:grpSpPr>
          <a:xfrm>
            <a:off x="2123728" y="-4360"/>
            <a:ext cx="5216270" cy="4268090"/>
            <a:chOff x="1535043" y="3050404"/>
            <a:chExt cx="6130550" cy="5016179"/>
          </a:xfrm>
        </p:grpSpPr>
        <p:sp>
          <p:nvSpPr>
            <p:cNvPr id="61" name="Shape 583"/>
            <p:cNvSpPr/>
            <p:nvPr/>
          </p:nvSpPr>
          <p:spPr>
            <a:xfrm rot="12652852" flipH="1">
              <a:off x="1818223" y="3050404"/>
              <a:ext cx="4903228" cy="4903932"/>
            </a:xfrm>
            <a:prstGeom prst="blockArc">
              <a:avLst>
                <a:gd name="adj1" fmla="val 13427742"/>
                <a:gd name="adj2" fmla="val 16177393"/>
                <a:gd name="adj3" fmla="val 1707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581"/>
            <p:cNvSpPr/>
            <p:nvPr/>
          </p:nvSpPr>
          <p:spPr>
            <a:xfrm rot="12652852">
              <a:off x="1839868" y="3063290"/>
              <a:ext cx="4903228" cy="4903230"/>
            </a:xfrm>
            <a:prstGeom prst="blockArc">
              <a:avLst>
                <a:gd name="adj1" fmla="val 11956545"/>
                <a:gd name="adj2" fmla="val 16134613"/>
                <a:gd name="adj3" fmla="val 1640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1535043" y="3063290"/>
              <a:ext cx="6130550" cy="5003293"/>
              <a:chOff x="1535043" y="3063290"/>
              <a:chExt cx="6130550" cy="5003293"/>
            </a:xfrm>
          </p:grpSpPr>
          <p:sp>
            <p:nvSpPr>
              <p:cNvPr id="71" name="等腰三角形 70"/>
              <p:cNvSpPr/>
              <p:nvPr/>
            </p:nvSpPr>
            <p:spPr>
              <a:xfrm>
                <a:off x="1535043" y="5485637"/>
                <a:ext cx="1576213" cy="610722"/>
              </a:xfrm>
              <a:prstGeom prst="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/>
              </a:p>
            </p:txBody>
          </p:sp>
          <p:grpSp>
            <p:nvGrpSpPr>
              <p:cNvPr id="6" name="群組 5"/>
              <p:cNvGrpSpPr/>
              <p:nvPr/>
            </p:nvGrpSpPr>
            <p:grpSpPr>
              <a:xfrm>
                <a:off x="1839868" y="3063290"/>
                <a:ext cx="5825725" cy="5003293"/>
                <a:chOff x="1839868" y="3063290"/>
                <a:chExt cx="5825725" cy="5003293"/>
              </a:xfrm>
            </p:grpSpPr>
            <p:sp>
              <p:nvSpPr>
                <p:cNvPr id="62" name="Shape 580"/>
                <p:cNvSpPr/>
                <p:nvPr/>
              </p:nvSpPr>
              <p:spPr>
                <a:xfrm rot="12652852">
                  <a:off x="1839868" y="3063290"/>
                  <a:ext cx="4903230" cy="4903230"/>
                </a:xfrm>
                <a:prstGeom prst="blockArc">
                  <a:avLst>
                    <a:gd name="adj1" fmla="val 9398856"/>
                    <a:gd name="adj2" fmla="val 12315375"/>
                    <a:gd name="adj3" fmla="val 16433"/>
                  </a:avLst>
                </a:prstGeom>
                <a:solidFill>
                  <a:schemeClr val="accent6"/>
                </a:solidFill>
                <a:ln>
                  <a:noFill/>
                </a:ln>
                <a:effectLst>
                  <a:outerShdw blurRad="50800" dist="38100" dir="8100000" algn="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Shape 978"/>
                <p:cNvSpPr/>
                <p:nvPr/>
              </p:nvSpPr>
              <p:spPr>
                <a:xfrm>
                  <a:off x="4470046" y="5902361"/>
                  <a:ext cx="234600" cy="28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25000"/>
                    <a:buFont typeface="Arial"/>
                    <a:buNone/>
                  </a:pPr>
                  <a:r>
                    <a:rPr lang="zh-TW"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 </a:t>
                  </a:r>
                </a:p>
              </p:txBody>
            </p:sp>
            <p:sp>
              <p:nvSpPr>
                <p:cNvPr id="65" name="Shape 989"/>
                <p:cNvSpPr txBox="1"/>
                <p:nvPr/>
              </p:nvSpPr>
              <p:spPr>
                <a:xfrm>
                  <a:off x="3904660" y="7347479"/>
                  <a:ext cx="852462" cy="4329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6500" tIns="16500" rIns="16500" bIns="165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25000"/>
                    <a:buFont typeface="Arial"/>
                    <a:buNone/>
                  </a:pPr>
                  <a:r>
                    <a:rPr lang="zh-TW" sz="2000" b="1" i="0" u="none" strike="noStrike" cap="none" dirty="0">
                      <a:solidFill>
                        <a:srgbClr val="FFFFFF"/>
                      </a:solidFill>
                      <a:latin typeface="微軟正黑體" pitchFamily="34" charset="-120"/>
                      <a:ea typeface="微軟正黑體" pitchFamily="34" charset="-120"/>
                      <a:sym typeface="Arial"/>
                    </a:rPr>
                    <a:t>搜尋</a:t>
                  </a:r>
                </a:p>
              </p:txBody>
            </p:sp>
            <p:sp>
              <p:nvSpPr>
                <p:cNvPr id="66" name="Shape 991"/>
                <p:cNvSpPr txBox="1"/>
                <p:nvPr/>
              </p:nvSpPr>
              <p:spPr>
                <a:xfrm>
                  <a:off x="1958189" y="6331929"/>
                  <a:ext cx="1140494" cy="4530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16500" tIns="16500" rIns="16500" bIns="165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ct val="25000"/>
                    <a:buFont typeface="Arial"/>
                    <a:buNone/>
                  </a:pPr>
                  <a:r>
                    <a:rPr lang="zh-TW" sz="2000" b="1" i="0" u="none" strike="noStrike" cap="none" dirty="0">
                      <a:solidFill>
                        <a:srgbClr val="FFFFFF"/>
                      </a:solidFill>
                      <a:latin typeface="微軟正黑體" pitchFamily="34" charset="-120"/>
                      <a:ea typeface="微軟正黑體" pitchFamily="34" charset="-120"/>
                      <a:sym typeface="Arial"/>
                    </a:rPr>
                    <a:t>分類</a:t>
                  </a: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5427985" y="6331929"/>
                  <a:ext cx="1168640" cy="440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90000"/>
                    </a:lnSpc>
                    <a:buClr>
                      <a:srgbClr val="FFFFFF"/>
                    </a:buClr>
                    <a:buSzPct val="25000"/>
                  </a:pPr>
                  <a:r>
                    <a:rPr lang="zh-TW" altLang="zh-TW" sz="2000" b="1" dirty="0">
                      <a:solidFill>
                        <a:srgbClr val="FFFFFF"/>
                      </a:solidFill>
                      <a:latin typeface="微軟正黑體" pitchFamily="34" charset="-120"/>
                      <a:ea typeface="微軟正黑體" pitchFamily="34" charset="-120"/>
                    </a:rPr>
                    <a:t>管理</a:t>
                  </a:r>
                </a:p>
              </p:txBody>
            </p:sp>
            <p:sp>
              <p:nvSpPr>
                <p:cNvPr id="3" name="等腰三角形 2"/>
                <p:cNvSpPr/>
                <p:nvPr/>
              </p:nvSpPr>
              <p:spPr>
                <a:xfrm rot="14228707">
                  <a:off x="4562293" y="6938907"/>
                  <a:ext cx="1576213" cy="610722"/>
                </a:xfrm>
                <a:prstGeom prst="triangle">
                  <a:avLst/>
                </a:prstGeom>
                <a:solidFill>
                  <a:schemeClr val="accent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  <p:sp>
              <p:nvSpPr>
                <p:cNvPr id="70" name="等腰三角形 69"/>
                <p:cNvSpPr/>
                <p:nvPr/>
              </p:nvSpPr>
              <p:spPr>
                <a:xfrm rot="18426564">
                  <a:off x="2396874" y="6839307"/>
                  <a:ext cx="1576213" cy="610722"/>
                </a:xfrm>
                <a:prstGeom prst="triangl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TW" altLang="en-US" dirty="0"/>
                </a:p>
              </p:txBody>
            </p:sp>
            <p:sp>
              <p:nvSpPr>
                <p:cNvPr id="5" name="文字方塊 4"/>
                <p:cNvSpPr txBox="1"/>
                <p:nvPr/>
              </p:nvSpPr>
              <p:spPr>
                <a:xfrm>
                  <a:off x="7480927" y="7758806"/>
                  <a:ext cx="1846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kumimoji="1" lang="zh-TW" altLang="en-US" dirty="0"/>
                </a:p>
              </p:txBody>
            </p:sp>
          </p:grpSp>
        </p:grpSp>
      </p:grpSp>
      <p:sp>
        <p:nvSpPr>
          <p:cNvPr id="17" name="文字方塊 16"/>
          <p:cNvSpPr txBox="1"/>
          <p:nvPr/>
        </p:nvSpPr>
        <p:spPr>
          <a:xfrm>
            <a:off x="11740444" y="389466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97" name="Shape 64"/>
          <p:cNvSpPr/>
          <p:nvPr/>
        </p:nvSpPr>
        <p:spPr>
          <a:xfrm>
            <a:off x="4899032" y="4778752"/>
            <a:ext cx="1584176" cy="45719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左右括弧 24"/>
          <p:cNvSpPr/>
          <p:nvPr/>
        </p:nvSpPr>
        <p:spPr>
          <a:xfrm>
            <a:off x="1619672" y="4011910"/>
            <a:ext cx="5112568" cy="936104"/>
          </a:xfrm>
          <a:prstGeom prst="bracketPair">
            <a:avLst/>
          </a:prstGeom>
          <a:ln w="76200" cmpd="sng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06" name="左右括弧 105"/>
          <p:cNvSpPr/>
          <p:nvPr/>
        </p:nvSpPr>
        <p:spPr>
          <a:xfrm rot="16200000">
            <a:off x="6557349" y="1203598"/>
            <a:ext cx="2232248" cy="2088232"/>
          </a:xfrm>
          <a:prstGeom prst="bracketPair">
            <a:avLst>
              <a:gd name="adj" fmla="val 8279"/>
            </a:avLst>
          </a:prstGeom>
          <a:ln w="76200" cmpd="sng"/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69" name="群組 68"/>
          <p:cNvGrpSpPr/>
          <p:nvPr/>
        </p:nvGrpSpPr>
        <p:grpSpPr>
          <a:xfrm>
            <a:off x="6975824" y="1785932"/>
            <a:ext cx="1382390" cy="1400698"/>
            <a:chOff x="6975824" y="1785932"/>
            <a:chExt cx="1382390" cy="1400698"/>
          </a:xfrm>
        </p:grpSpPr>
        <p:pic>
          <p:nvPicPr>
            <p:cNvPr id="1388" name="Shape 1388"/>
            <p:cNvPicPr preferRelativeResize="0"/>
            <p:nvPr/>
          </p:nvPicPr>
          <p:blipFill rotWithShape="1">
            <a:blip r:embed="rId15">
              <a:alphaModFix/>
            </a:blip>
            <a:srcRect l="11205" t="68336" b="-3485"/>
            <a:stretch/>
          </p:blipFill>
          <p:spPr>
            <a:xfrm>
              <a:off x="7072330" y="2857502"/>
              <a:ext cx="1122546" cy="329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9" name="Shape 1389"/>
            <p:cNvPicPr preferRelativeResize="0"/>
            <p:nvPr/>
          </p:nvPicPr>
          <p:blipFill rotWithShape="1">
            <a:blip r:embed="rId16">
              <a:alphaModFix/>
            </a:blip>
            <a:srcRect t="1686" r="29188" b="39124"/>
            <a:stretch/>
          </p:blipFill>
          <p:spPr>
            <a:xfrm>
              <a:off x="6975824" y="1785932"/>
              <a:ext cx="1382390" cy="1071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Shape 943" descr="NAS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215206" y="2285998"/>
              <a:ext cx="756796" cy="5839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" name="Shape 1444" descr="螢幕快照 2017-10-12 下午5.33.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80" y="1785932"/>
            <a:ext cx="2349791" cy="298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Shape 1445" descr="螢幕快照 2017-10-12 下午5.58.36.png"/>
          <p:cNvPicPr preferRelativeResize="0"/>
          <p:nvPr/>
        </p:nvPicPr>
        <p:blipFill rotWithShape="1">
          <a:blip r:embed="rId4">
            <a:alphaModFix/>
          </a:blip>
          <a:srcRect l="1988" t="1400" r="11551"/>
          <a:stretch/>
        </p:blipFill>
        <p:spPr>
          <a:xfrm>
            <a:off x="5318234" y="214297"/>
            <a:ext cx="2325600" cy="209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Shape 1446" descr="螢幕快照 2017-10-12 下午5.53.26.png"/>
          <p:cNvPicPr preferRelativeResize="0"/>
          <p:nvPr/>
        </p:nvPicPr>
        <p:blipFill>
          <a:blip r:embed="rId5">
            <a:alphaModFix/>
          </a:blip>
          <a:srcRect r="1909"/>
          <a:stretch>
            <a:fillRect/>
          </a:stretch>
        </p:blipFill>
        <p:spPr>
          <a:xfrm>
            <a:off x="2786050" y="214297"/>
            <a:ext cx="2357454" cy="171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Shape 1447" descr="螢幕快照 2017-10-12 下午5.32.41.png"/>
          <p:cNvPicPr preferRelativeResize="0"/>
          <p:nvPr/>
        </p:nvPicPr>
        <p:blipFill>
          <a:blip r:embed="rId6">
            <a:alphaModFix/>
          </a:blip>
          <a:srcRect b="13953"/>
          <a:stretch>
            <a:fillRect/>
          </a:stretch>
        </p:blipFill>
        <p:spPr>
          <a:xfrm>
            <a:off x="214282" y="2000246"/>
            <a:ext cx="2214578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Shape 1448"/>
          <p:cNvSpPr/>
          <p:nvPr/>
        </p:nvSpPr>
        <p:spPr>
          <a:xfrm>
            <a:off x="214282" y="4500576"/>
            <a:ext cx="2214578" cy="270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小知識分享</a:t>
            </a:r>
          </a:p>
        </p:txBody>
      </p:sp>
      <p:sp>
        <p:nvSpPr>
          <p:cNvPr id="1449" name="Shape 1449"/>
          <p:cNvSpPr/>
          <p:nvPr/>
        </p:nvSpPr>
        <p:spPr>
          <a:xfrm>
            <a:off x="6017834" y="214296"/>
            <a:ext cx="1626000" cy="2700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小妙招</a:t>
            </a:r>
          </a:p>
        </p:txBody>
      </p:sp>
      <p:sp>
        <p:nvSpPr>
          <p:cNvPr id="1450" name="Shape 1450"/>
          <p:cNvSpPr/>
          <p:nvPr/>
        </p:nvSpPr>
        <p:spPr>
          <a:xfrm>
            <a:off x="3643306" y="214296"/>
            <a:ext cx="1495800" cy="270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2"/>
              </a:buClr>
              <a:buSzPct val="68750"/>
              <a:buFont typeface="Arial"/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節慶特輯</a:t>
            </a:r>
          </a:p>
        </p:txBody>
      </p:sp>
      <p:pic>
        <p:nvPicPr>
          <p:cNvPr id="1451" name="Shape 1451" descr="螢幕快照 2017-10-12 下午5.52.15.png"/>
          <p:cNvPicPr preferRelativeResize="0"/>
          <p:nvPr/>
        </p:nvPicPr>
        <p:blipFill>
          <a:blip r:embed="rId7">
            <a:alphaModFix/>
          </a:blip>
          <a:srcRect b="3908"/>
          <a:stretch>
            <a:fillRect/>
          </a:stretch>
        </p:blipFill>
        <p:spPr>
          <a:xfrm>
            <a:off x="2805150" y="2000246"/>
            <a:ext cx="2338354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1452" name="Shape 1452"/>
          <p:cNvSpPr/>
          <p:nvPr/>
        </p:nvSpPr>
        <p:spPr>
          <a:xfrm>
            <a:off x="2786050" y="4500576"/>
            <a:ext cx="2357575" cy="2700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好康報給你知</a:t>
            </a:r>
          </a:p>
        </p:txBody>
      </p:sp>
      <p:pic>
        <p:nvPicPr>
          <p:cNvPr id="1453" name="Shape 14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0166" y="857238"/>
            <a:ext cx="1022646" cy="1005882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Shape 1454"/>
          <p:cNvSpPr/>
          <p:nvPr/>
        </p:nvSpPr>
        <p:spPr>
          <a:xfrm>
            <a:off x="228600" y="214296"/>
            <a:ext cx="2349900" cy="27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QTips for Smart Workers</a:t>
            </a:r>
          </a:p>
        </p:txBody>
      </p:sp>
      <p:sp>
        <p:nvSpPr>
          <p:cNvPr id="1455" name="Shape 1455"/>
          <p:cNvSpPr/>
          <p:nvPr/>
        </p:nvSpPr>
        <p:spPr>
          <a:xfrm flipH="1">
            <a:off x="214282" y="714362"/>
            <a:ext cx="785818" cy="559462"/>
          </a:xfrm>
          <a:prstGeom prst="wedgeEllipseCallout">
            <a:avLst>
              <a:gd name="adj1" fmla="val -41080"/>
              <a:gd name="adj2" fmla="val 57673"/>
            </a:avLst>
          </a:prstGeom>
          <a:solidFill>
            <a:srgbClr val="7030A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b="1" dirty="0">
                <a:solidFill>
                  <a:srgbClr val="FFFFFF"/>
                </a:solidFill>
              </a:rPr>
              <a:t>Like </a:t>
            </a:r>
            <a:r>
              <a:rPr lang="zh-TW" b="1" dirty="0" smtClean="0">
                <a:solidFill>
                  <a:srgbClr val="FFFFFF"/>
                </a:solidFill>
              </a:rPr>
              <a:t>me</a:t>
            </a:r>
            <a:endParaRPr lang="zh-TW" b="1" dirty="0">
              <a:solidFill>
                <a:srgbClr val="FFFFFF"/>
              </a:solidFill>
            </a:endParaRPr>
          </a:p>
        </p:txBody>
      </p:sp>
      <p:pic>
        <p:nvPicPr>
          <p:cNvPr id="1456" name="Shape 14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4348" y="1071552"/>
            <a:ext cx="853710" cy="839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l="12898" t="26183" r="14368" b="17727"/>
          <a:stretch/>
        </p:blipFill>
        <p:spPr>
          <a:xfrm>
            <a:off x="-90575" y="-54375"/>
            <a:ext cx="9234575" cy="55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/>
          <p:nvPr/>
        </p:nvSpPr>
        <p:spPr>
          <a:xfrm>
            <a:off x="-124325" y="2571750"/>
            <a:ext cx="9313500" cy="1928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/>
          <p:nvPr/>
        </p:nvSpPr>
        <p:spPr>
          <a:xfrm>
            <a:off x="285720" y="2571739"/>
            <a:ext cx="6429420" cy="165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200" b="1" i="0" u="none" strike="noStrike" cap="none" dirty="0">
              <a:solidFill>
                <a:schemeClr val="dk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5A5A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您的挑戰，我們解決:</a:t>
            </a:r>
          </a:p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3600" b="1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資料綁架非常棘手，如何才能獲得有效的快照保護？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版面配置區 9" descr="影音小幫手.png"/>
          <p:cNvPicPr>
            <a:picLocks noChangeAspect="1"/>
          </p:cNvPicPr>
          <p:nvPr/>
        </p:nvPicPr>
        <p:blipFill>
          <a:blip r:embed="rId3"/>
          <a:srcRect l="44370" t="13131" r="11289" b="3072"/>
          <a:stretch>
            <a:fillRect/>
          </a:stretch>
        </p:blipFill>
        <p:spPr>
          <a:xfrm>
            <a:off x="2357422" y="-71456"/>
            <a:ext cx="6786610" cy="526530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463" name="Shape 1463"/>
          <p:cNvSpPr/>
          <p:nvPr/>
        </p:nvSpPr>
        <p:spPr>
          <a:xfrm>
            <a:off x="2357422" y="1500175"/>
            <a:ext cx="6786578" cy="1928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Shape 1464"/>
          <p:cNvSpPr txBox="1">
            <a:spLocks noGrp="1"/>
          </p:cNvSpPr>
          <p:nvPr>
            <p:ph type="ctrTitle"/>
          </p:nvPr>
        </p:nvSpPr>
        <p:spPr>
          <a:xfrm>
            <a:off x="2513698" y="17259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400">
                <a:latin typeface="Arial"/>
                <a:ea typeface="Arial"/>
                <a:cs typeface="Arial"/>
                <a:sym typeface="Arial"/>
              </a:rPr>
              <a:t>QVHelper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zh-TW" sz="3000"/>
              <a:t>影音小幫手</a:t>
            </a:r>
          </a:p>
        </p:txBody>
      </p:sp>
      <p:sp>
        <p:nvSpPr>
          <p:cNvPr id="16" name="Shape 209"/>
          <p:cNvSpPr/>
          <p:nvPr/>
        </p:nvSpPr>
        <p:spPr>
          <a:xfrm>
            <a:off x="2357422" y="3429006"/>
            <a:ext cx="6786578" cy="285752"/>
          </a:xfrm>
          <a:prstGeom prst="rect">
            <a:avLst/>
          </a:prstGeom>
          <a:gradFill>
            <a:gsLst>
              <a:gs pos="0">
                <a:srgbClr val="0F243E">
                  <a:alpha val="30000"/>
                </a:srgbClr>
              </a:gs>
              <a:gs pos="50000">
                <a:srgbClr val="1F497D">
                  <a:alpha val="0"/>
                </a:srgbClr>
              </a:gs>
              <a:gs pos="100000">
                <a:srgbClr val="E0E8F4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857884" y="3071816"/>
            <a:ext cx="1447544" cy="1381102"/>
            <a:chOff x="4773995" y="2428874"/>
            <a:chExt cx="2565688" cy="2447924"/>
          </a:xfrm>
        </p:grpSpPr>
        <p:pic>
          <p:nvPicPr>
            <p:cNvPr id="7" name="Shape 11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773995" y="2428874"/>
              <a:ext cx="2565688" cy="2447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67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 rot="21350065">
              <a:off x="6273476" y="2642470"/>
              <a:ext cx="728264" cy="7282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86"/>
          <p:cNvSpPr/>
          <p:nvPr/>
        </p:nvSpPr>
        <p:spPr>
          <a:xfrm>
            <a:off x="-71470" y="-428646"/>
            <a:ext cx="9215470" cy="200028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5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6" name="Shape 1486"/>
          <p:cNvSpPr/>
          <p:nvPr/>
        </p:nvSpPr>
        <p:spPr>
          <a:xfrm>
            <a:off x="711472" y="1571618"/>
            <a:ext cx="5503602" cy="1785951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45000">
                <a:schemeClr val="accent3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392"/>
          <p:cNvSpPr/>
          <p:nvPr/>
        </p:nvSpPr>
        <p:spPr>
          <a:xfrm>
            <a:off x="714348" y="1071551"/>
            <a:ext cx="5500726" cy="785819"/>
          </a:xfrm>
          <a:prstGeom prst="rect">
            <a:avLst/>
          </a:prstGeom>
          <a:solidFill>
            <a:srgbClr val="E5463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Shape 1630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286116" y="1928808"/>
            <a:ext cx="2571768" cy="1586486"/>
          </a:xfrm>
          <a:prstGeom prst="rect">
            <a:avLst/>
          </a:prstGeom>
          <a:noFill/>
          <a:ln>
            <a:noFill/>
          </a:ln>
        </p:spPr>
      </p:pic>
      <p:sp>
        <p:nvSpPr>
          <p:cNvPr id="1485" name="Shape 1485"/>
          <p:cNvSpPr/>
          <p:nvPr/>
        </p:nvSpPr>
        <p:spPr>
          <a:xfrm>
            <a:off x="3571868" y="2071684"/>
            <a:ext cx="1980900" cy="11626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OH NO!</a:t>
            </a:r>
            <a:r>
              <a:rPr 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這樣不就無法看這部影片了嗎!?</a:t>
            </a:r>
          </a:p>
        </p:txBody>
      </p:sp>
      <p:sp>
        <p:nvSpPr>
          <p:cNvPr id="1491" name="Shape 149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TW" sz="14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Microsoft JhengHei"/>
              </a:rPr>
              <a:t>影片格式無法支援</a:t>
            </a:r>
          </a:p>
        </p:txBody>
      </p:sp>
      <p:sp>
        <p:nvSpPr>
          <p:cNvPr id="1482" name="Shape 14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過去...在NAS上播放影音檔案</a:t>
            </a:r>
          </a:p>
        </p:txBody>
      </p:sp>
      <p:pic>
        <p:nvPicPr>
          <p:cNvPr id="1484" name="Shape 1484" descr="C:\Users\Han Tsai\Desktop\Cinema28直播發表會投影片\question.png"/>
          <p:cNvPicPr preferRelativeResize="0"/>
          <p:nvPr/>
        </p:nvPicPr>
        <p:blipFill rotWithShape="1">
          <a:blip r:embed="rId4">
            <a:alphaModFix/>
          </a:blip>
          <a:srcRect b="29116"/>
          <a:stretch/>
        </p:blipFill>
        <p:spPr>
          <a:xfrm>
            <a:off x="5786446" y="1000114"/>
            <a:ext cx="2357454" cy="414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Shape 14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936" y="2143122"/>
            <a:ext cx="856725" cy="1016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群組 23"/>
          <p:cNvGrpSpPr/>
          <p:nvPr/>
        </p:nvGrpSpPr>
        <p:grpSpPr>
          <a:xfrm>
            <a:off x="1550491" y="2426068"/>
            <a:ext cx="857256" cy="645751"/>
            <a:chOff x="1643042" y="2506281"/>
            <a:chExt cx="1285884" cy="730290"/>
          </a:xfrm>
        </p:grpSpPr>
        <p:cxnSp>
          <p:nvCxnSpPr>
            <p:cNvPr id="14" name="直線接點 13"/>
            <p:cNvCxnSpPr/>
            <p:nvPr/>
          </p:nvCxnSpPr>
          <p:spPr>
            <a:xfrm>
              <a:off x="1643042" y="3234983"/>
              <a:ext cx="1285884" cy="1588"/>
            </a:xfrm>
            <a:prstGeom prst="line">
              <a:avLst/>
            </a:prstGeom>
            <a:ln w="28575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1643042" y="3071819"/>
              <a:ext cx="1285884" cy="1588"/>
            </a:xfrm>
            <a:prstGeom prst="line">
              <a:avLst/>
            </a:prstGeom>
            <a:ln w="381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643042" y="2913409"/>
              <a:ext cx="1285884" cy="1588"/>
            </a:xfrm>
            <a:prstGeom prst="line">
              <a:avLst/>
            </a:prstGeom>
            <a:ln w="762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643042" y="2748652"/>
              <a:ext cx="1285884" cy="1588"/>
            </a:xfrm>
            <a:prstGeom prst="line">
              <a:avLst/>
            </a:prstGeom>
            <a:ln w="1206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1643042" y="2506281"/>
              <a:ext cx="1285884" cy="1588"/>
            </a:xfrm>
            <a:prstGeom prst="line">
              <a:avLst/>
            </a:prstGeom>
            <a:ln w="13335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圖片 24" descr="N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863" y="3143254"/>
            <a:ext cx="2021398" cy="154987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857224" y="1214428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影片格式不支援，導致無法觀看影片</a:t>
            </a:r>
            <a:endParaRPr lang="zh-TW" altLang="en-US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Shape 393"/>
          <p:cNvSpPr/>
          <p:nvPr/>
        </p:nvSpPr>
        <p:spPr>
          <a:xfrm rot="10800000">
            <a:off x="2643174" y="1785932"/>
            <a:ext cx="332790" cy="286888"/>
          </a:xfrm>
          <a:prstGeom prst="triangle">
            <a:avLst>
              <a:gd name="adj" fmla="val 50000"/>
            </a:avLst>
          </a:prstGeom>
          <a:solidFill>
            <a:srgbClr val="E5463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1486"/>
          <p:cNvSpPr/>
          <p:nvPr/>
        </p:nvSpPr>
        <p:spPr>
          <a:xfrm>
            <a:off x="-71470" y="-428646"/>
            <a:ext cx="9215470" cy="200028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45000">
                <a:schemeClr val="bg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962"/>
          <p:cNvSpPr/>
          <p:nvPr/>
        </p:nvSpPr>
        <p:spPr>
          <a:xfrm>
            <a:off x="1549314" y="2285998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62"/>
          <p:cNvSpPr/>
          <p:nvPr/>
        </p:nvSpPr>
        <p:spPr>
          <a:xfrm>
            <a:off x="1428728" y="2428874"/>
            <a:ext cx="434318" cy="6151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12" descr="螢幕+手機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2357436"/>
            <a:ext cx="3866774" cy="2951194"/>
          </a:xfrm>
          <a:prstGeom prst="rect">
            <a:avLst/>
          </a:prstGeom>
        </p:spPr>
      </p:pic>
      <p:grpSp>
        <p:nvGrpSpPr>
          <p:cNvPr id="23" name="Shape 263"/>
          <p:cNvGrpSpPr/>
          <p:nvPr/>
        </p:nvGrpSpPr>
        <p:grpSpPr>
          <a:xfrm>
            <a:off x="3357554" y="2357436"/>
            <a:ext cx="2571768" cy="451045"/>
            <a:chOff x="-6049202" y="6727746"/>
            <a:chExt cx="4857542" cy="929801"/>
          </a:xfrm>
          <a:solidFill>
            <a:srgbClr val="005A9E"/>
          </a:solidFill>
        </p:grpSpPr>
        <p:sp>
          <p:nvSpPr>
            <p:cNvPr id="24" name="Shape 264"/>
            <p:cNvSpPr/>
            <p:nvPr/>
          </p:nvSpPr>
          <p:spPr>
            <a:xfrm>
              <a:off x="-6049202" y="6727746"/>
              <a:ext cx="4790576" cy="792088"/>
            </a:xfrm>
            <a:prstGeom prst="chevron">
              <a:avLst>
                <a:gd name="adj" fmla="val 33915"/>
              </a:avLst>
            </a:prstGeom>
            <a:solidFill>
              <a:srgbClr val="0097CC"/>
            </a:solidFill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65"/>
            <p:cNvSpPr/>
            <p:nvPr/>
          </p:nvSpPr>
          <p:spPr>
            <a:xfrm>
              <a:off x="-2413298" y="7255210"/>
              <a:ext cx="1221638" cy="4023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92694" y="120000"/>
                  </a:lnTo>
                  <a:lnTo>
                    <a:pt x="0" y="115636"/>
                  </a:lnTo>
                </a:path>
              </a:pathLst>
            </a:custGeom>
            <a:noFill/>
            <a:ln w="25400" cap="flat" cmpd="sng">
              <a:solidFill>
                <a:srgbClr val="5DD5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圖片 19" descr="資料夾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6" y="2661339"/>
            <a:ext cx="970074" cy="720636"/>
          </a:xfrm>
          <a:prstGeom prst="rect">
            <a:avLst/>
          </a:prstGeom>
        </p:spPr>
      </p:pic>
      <p:pic>
        <p:nvPicPr>
          <p:cNvPr id="1502" name="Shape 15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5984" y="2428874"/>
            <a:ext cx="772000" cy="771995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Shape 1503"/>
          <p:cNvSpPr txBox="1"/>
          <p:nvPr/>
        </p:nvSpPr>
        <p:spPr>
          <a:xfrm>
            <a:off x="148825" y="1034950"/>
            <a:ext cx="8670900" cy="10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262626"/>
              </a:buClr>
              <a:buSzPct val="100000"/>
              <a:buFont typeface="Microsoft JhengHei"/>
              <a:buChar char="•"/>
            </a:pPr>
            <a:r>
              <a:rPr lang="zh-TW" sz="2000" b="1" u="sng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6"/>
              </a:rPr>
              <a:t>QVHelper</a:t>
            </a:r>
            <a:r>
              <a:rPr 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是一款客戶端應用工具，讓使用者可將 NAS 中的影音檔案串流至 VLC 播放器上播放，輕鬆享受絕佳視聽饗宴。</a:t>
            </a:r>
          </a:p>
        </p:txBody>
      </p:sp>
      <p:sp>
        <p:nvSpPr>
          <p:cNvPr id="1504" name="Shape 1504"/>
          <p:cNvSpPr txBox="1"/>
          <p:nvPr/>
        </p:nvSpPr>
        <p:spPr>
          <a:xfrm>
            <a:off x="6286512" y="1643056"/>
            <a:ext cx="3306000" cy="124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0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需搭配Video Station 5.1.3 或以上版本</a:t>
            </a:r>
          </a:p>
          <a:p>
            <a:pPr lvl="0"/>
            <a:r>
              <a:rPr lang="zh-TW" sz="10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</a:t>
            </a:r>
            <a:r>
              <a:rPr lang="zh-TW" altLang="en-US" sz="1000" b="1" dirty="0" smtClean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需搭配</a:t>
            </a:r>
            <a:r>
              <a:rPr lang="zh-TW" sz="10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Photo Station 5.6.0或以上版本</a:t>
            </a:r>
          </a:p>
          <a:p>
            <a:pPr lvl="0" rtl="0">
              <a:spcBef>
                <a:spcPts val="0"/>
              </a:spcBef>
              <a:buNone/>
            </a:pPr>
            <a:r>
              <a:rPr lang="zh-TW" sz="1000" b="1" dirty="0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 File Station 需QTS 4.3.4版本</a:t>
            </a:r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zh-TW" dirty="0">
                <a:latin typeface="+mj-lt"/>
                <a:ea typeface="微軟正黑體" pitchFamily="34" charset="-120"/>
              </a:rPr>
              <a:t>QVHelper</a:t>
            </a: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影音小幫手</a:t>
            </a:r>
          </a:p>
        </p:txBody>
      </p:sp>
      <p:sp>
        <p:nvSpPr>
          <p:cNvPr id="1506" name="Shape 1506"/>
          <p:cNvSpPr txBox="1"/>
          <p:nvPr/>
        </p:nvSpPr>
        <p:spPr>
          <a:xfrm>
            <a:off x="4143372" y="2357436"/>
            <a:ext cx="1349100" cy="2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VLC 播放器</a:t>
            </a:r>
          </a:p>
        </p:txBody>
      </p:sp>
      <p:sp>
        <p:nvSpPr>
          <p:cNvPr id="22" name="Shape 882"/>
          <p:cNvSpPr/>
          <p:nvPr/>
        </p:nvSpPr>
        <p:spPr>
          <a:xfrm flipH="1">
            <a:off x="6013329" y="207168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962"/>
          <p:cNvSpPr/>
          <p:nvPr/>
        </p:nvSpPr>
        <p:spPr>
          <a:xfrm>
            <a:off x="5121214" y="2857502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962"/>
          <p:cNvSpPr/>
          <p:nvPr/>
        </p:nvSpPr>
        <p:spPr>
          <a:xfrm>
            <a:off x="5000628" y="3000378"/>
            <a:ext cx="583734" cy="8267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2676" y="630"/>
                </a:moveTo>
                <a:lnTo>
                  <a:pt x="119426" y="630"/>
                </a:lnTo>
                <a:lnTo>
                  <a:pt x="119426" y="630"/>
                </a:lnTo>
                <a:lnTo>
                  <a:pt x="82676" y="630"/>
                </a:lnTo>
                <a:close/>
                <a:moveTo>
                  <a:pt x="0" y="630"/>
                </a:moveTo>
                <a:lnTo>
                  <a:pt x="69339" y="630"/>
                </a:lnTo>
                <a:lnTo>
                  <a:pt x="69339" y="36893"/>
                </a:lnTo>
                <a:lnTo>
                  <a:pt x="119426" y="36893"/>
                </a:lnTo>
                <a:lnTo>
                  <a:pt x="119426" y="120000"/>
                </a:lnTo>
                <a:lnTo>
                  <a:pt x="0" y="120000"/>
                </a:lnTo>
                <a:close/>
                <a:moveTo>
                  <a:pt x="75330" y="0"/>
                </a:moveTo>
                <a:lnTo>
                  <a:pt x="120000" y="32918"/>
                </a:lnTo>
                <a:lnTo>
                  <a:pt x="75330" y="32918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圖片 20" descr="資料夾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8" y="3286130"/>
            <a:ext cx="1031430" cy="766216"/>
          </a:xfrm>
          <a:prstGeom prst="rect">
            <a:avLst/>
          </a:prstGeom>
        </p:spPr>
      </p:pic>
      <p:pic>
        <p:nvPicPr>
          <p:cNvPr id="30" name="圖片 29" descr="NA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2" y="3214692"/>
            <a:ext cx="1465902" cy="1123958"/>
          </a:xfrm>
          <a:prstGeom prst="rect">
            <a:avLst/>
          </a:prstGeom>
        </p:spPr>
      </p:pic>
      <p:sp>
        <p:nvSpPr>
          <p:cNvPr id="34" name="向右箭號 33"/>
          <p:cNvSpPr/>
          <p:nvPr/>
        </p:nvSpPr>
        <p:spPr>
          <a:xfrm>
            <a:off x="2143108" y="3643320"/>
            <a:ext cx="1071570" cy="35719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Shape 1512"/>
          <p:cNvSpPr txBox="1">
            <a:spLocks noGrp="1"/>
          </p:cNvSpPr>
          <p:nvPr>
            <p:ph type="body" idx="4294967295"/>
          </p:nvPr>
        </p:nvSpPr>
        <p:spPr>
          <a:xfrm>
            <a:off x="246202" y="1357305"/>
            <a:ext cx="8683500" cy="3429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3" name="Shape 1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14" name="Shape 1514"/>
          <p:cNvSpPr/>
          <p:nvPr/>
        </p:nvSpPr>
        <p:spPr>
          <a:xfrm>
            <a:off x="-142908" y="25"/>
            <a:ext cx="9329508" cy="5214931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5" name="Shape 1515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285734"/>
            <a:ext cx="6852505" cy="4060157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Shape 1516"/>
          <p:cNvSpPr txBox="1"/>
          <p:nvPr/>
        </p:nvSpPr>
        <p:spPr>
          <a:xfrm>
            <a:off x="1785918" y="1443028"/>
            <a:ext cx="5857800" cy="22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11430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zh-TW" sz="4500" b="1">
                <a:solidFill>
                  <a:srgbClr val="F68D00"/>
                </a:solidFill>
              </a:rPr>
              <a:t>QVHelper Demo</a:t>
            </a:r>
          </a:p>
        </p:txBody>
      </p:sp>
      <p:sp>
        <p:nvSpPr>
          <p:cNvPr id="1517" name="Shape 1517"/>
          <p:cNvSpPr/>
          <p:nvPr/>
        </p:nvSpPr>
        <p:spPr>
          <a:xfrm rot="-2702679">
            <a:off x="6719551" y="2448136"/>
            <a:ext cx="816496" cy="1247337"/>
          </a:xfrm>
          <a:prstGeom prst="upArrow">
            <a:avLst>
              <a:gd name="adj1" fmla="val 33574"/>
              <a:gd name="adj2" fmla="val 85894"/>
            </a:avLst>
          </a:prstGeom>
          <a:solidFill>
            <a:srgbClr val="FFD49B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14282" y="2643188"/>
            <a:ext cx="3613548" cy="2757926"/>
            <a:chOff x="1756752" y="3070248"/>
            <a:chExt cx="3201972" cy="2443804"/>
          </a:xfrm>
        </p:grpSpPr>
        <p:pic>
          <p:nvPicPr>
            <p:cNvPr id="15" name="圖片 14" descr="螢幕+手機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752" y="3070248"/>
              <a:ext cx="3201972" cy="2443804"/>
            </a:xfrm>
            <a:prstGeom prst="rect">
              <a:avLst/>
            </a:prstGeom>
          </p:spPr>
        </p:pic>
        <p:grpSp>
          <p:nvGrpSpPr>
            <p:cNvPr id="16" name="群組 41"/>
            <p:cNvGrpSpPr/>
            <p:nvPr/>
          </p:nvGrpSpPr>
          <p:grpSpPr>
            <a:xfrm>
              <a:off x="2896176" y="3524232"/>
              <a:ext cx="894060" cy="880410"/>
              <a:chOff x="2896176" y="3524232"/>
              <a:chExt cx="894060" cy="880410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2896176" y="3524232"/>
                <a:ext cx="894060" cy="463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800" b="1" dirty="0" smtClean="0">
                    <a:solidFill>
                      <a:srgbClr val="FF0000"/>
                    </a:solidFill>
                  </a:rPr>
                  <a:t>Live</a:t>
                </a:r>
                <a:endParaRPr lang="zh-TW" alt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Shape 863"/>
              <p:cNvSpPr/>
              <p:nvPr/>
            </p:nvSpPr>
            <p:spPr>
              <a:xfrm>
                <a:off x="3143240" y="4000510"/>
                <a:ext cx="404132" cy="4041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677" y="34177"/>
                    </a:moveTo>
                    <a:lnTo>
                      <a:pt x="87200" y="60000"/>
                    </a:lnTo>
                    <a:lnTo>
                      <a:pt x="42677" y="85822"/>
                    </a:lnTo>
                    <a:close/>
                    <a:moveTo>
                      <a:pt x="60000" y="12681"/>
                    </a:moveTo>
                    <a:cubicBezTo>
                      <a:pt x="33866" y="12681"/>
                      <a:pt x="12681" y="33866"/>
                      <a:pt x="12681" y="60000"/>
                    </a:cubicBezTo>
                    <a:cubicBezTo>
                      <a:pt x="12681" y="86133"/>
                      <a:pt x="33866" y="107318"/>
                      <a:pt x="60000" y="107318"/>
                    </a:cubicBezTo>
                    <a:cubicBezTo>
                      <a:pt x="86133" y="107318"/>
                      <a:pt x="107318" y="86133"/>
                      <a:pt x="107318" y="60000"/>
                    </a:cubicBezTo>
                    <a:cubicBezTo>
                      <a:pt x="107318" y="33866"/>
                      <a:pt x="86133" y="12681"/>
                      <a:pt x="60000" y="12681"/>
                    </a:cubicBezTo>
                    <a:close/>
                    <a:moveTo>
                      <a:pt x="60000" y="0"/>
                    </a:moveTo>
                    <a:cubicBezTo>
                      <a:pt x="93137" y="0"/>
                      <a:pt x="120000" y="26862"/>
                      <a:pt x="120000" y="60000"/>
                    </a:cubicBezTo>
                    <a:cubicBezTo>
                      <a:pt x="120000" y="93137"/>
                      <a:pt x="93137" y="120000"/>
                      <a:pt x="60000" y="120000"/>
                    </a:cubicBezTo>
                    <a:cubicBezTo>
                      <a:pt x="26862" y="120000"/>
                      <a:pt x="0" y="93137"/>
                      <a:pt x="0" y="60000"/>
                    </a:cubicBezTo>
                    <a:cubicBezTo>
                      <a:pt x="0" y="26862"/>
                      <a:pt x="26862" y="0"/>
                      <a:pt x="6000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Shape 1556"/>
          <p:cNvSpPr/>
          <p:nvPr/>
        </p:nvSpPr>
        <p:spPr>
          <a:xfrm>
            <a:off x="2384800" y="-49850"/>
            <a:ext cx="6759300" cy="5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Shape 1557"/>
          <p:cNvSpPr/>
          <p:nvPr/>
        </p:nvSpPr>
        <p:spPr>
          <a:xfrm>
            <a:off x="2384800" y="-54000"/>
            <a:ext cx="6759300" cy="5293200"/>
          </a:xfrm>
          <a:prstGeom prst="rect">
            <a:avLst/>
          </a:prstGeom>
          <a:blipFill rotWithShape="1">
            <a:blip r:embed="rId3">
              <a:alphaModFix amt="64000"/>
            </a:blip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Shape 1558"/>
          <p:cNvSpPr/>
          <p:nvPr/>
        </p:nvSpPr>
        <p:spPr>
          <a:xfrm>
            <a:off x="2384800" y="1500175"/>
            <a:ext cx="6759300" cy="19287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Shape 1559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Qboost </a:t>
            </a:r>
            <a:r>
              <a:rPr lang="zh-TW" sz="5400" b="0" i="0" u="none" strike="noStrike" cap="none">
                <a:solidFill>
                  <a:srgbClr val="002060"/>
                </a:solidFill>
              </a:rPr>
              <a:t>一鍵加速</a:t>
            </a:r>
          </a:p>
        </p:txBody>
      </p:sp>
      <p:sp>
        <p:nvSpPr>
          <p:cNvPr id="1560" name="Shape 1560"/>
          <p:cNvSpPr txBox="1"/>
          <p:nvPr/>
        </p:nvSpPr>
        <p:spPr>
          <a:xfrm>
            <a:off x="2500298" y="2691472"/>
            <a:ext cx="6643702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28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提升</a:t>
            </a:r>
            <a:r>
              <a:rPr lang="zh-TW" sz="28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NAS </a:t>
            </a:r>
            <a:r>
              <a:rPr lang="zh-TW" sz="2800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系統效能</a:t>
            </a:r>
          </a:p>
        </p:txBody>
      </p:sp>
      <p:pic>
        <p:nvPicPr>
          <p:cNvPr id="1561" name="Shape 1561" descr="A_h_1_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4942" y="2214560"/>
            <a:ext cx="4113625" cy="41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Shape 1566"/>
          <p:cNvSpPr/>
          <p:nvPr/>
        </p:nvSpPr>
        <p:spPr>
          <a:xfrm>
            <a:off x="-66475" y="0"/>
            <a:ext cx="92106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Shape 1567"/>
          <p:cNvSpPr txBox="1"/>
          <p:nvPr/>
        </p:nvSpPr>
        <p:spPr>
          <a:xfrm>
            <a:off x="4357686" y="1285866"/>
            <a:ext cx="4357800" cy="13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Shape 1568"/>
          <p:cNvSpPr txBox="1"/>
          <p:nvPr/>
        </p:nvSpPr>
        <p:spPr>
          <a:xfrm>
            <a:off x="4643438" y="1571618"/>
            <a:ext cx="35718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Shape 1569"/>
          <p:cNvSpPr txBox="1"/>
          <p:nvPr/>
        </p:nvSpPr>
        <p:spPr>
          <a:xfrm>
            <a:off x="4500562" y="1142990"/>
            <a:ext cx="3000300" cy="101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2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Shape 1571"/>
          <p:cNvSpPr/>
          <p:nvPr/>
        </p:nvSpPr>
        <p:spPr>
          <a:xfrm>
            <a:off x="3024000" y="857238"/>
            <a:ext cx="6120000" cy="1785900"/>
          </a:xfrm>
          <a:prstGeom prst="rect">
            <a:avLst/>
          </a:prstGeom>
          <a:solidFill>
            <a:srgbClr val="FFFF00">
              <a:alpha val="4549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2" name="Shape 1572" descr="報導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90" y="357172"/>
            <a:ext cx="4435200" cy="3857700"/>
          </a:xfrm>
          <a:prstGeom prst="roundRect">
            <a:avLst>
              <a:gd name="adj" fmla="val 3853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pic>
        <p:nvPicPr>
          <p:cNvPr id="1573" name="Shape 1573" descr="煩惱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79" y="2143140"/>
            <a:ext cx="3295955" cy="313651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574" name="Shape 1574"/>
          <p:cNvSpPr txBox="1"/>
          <p:nvPr/>
        </p:nvSpPr>
        <p:spPr>
          <a:xfrm>
            <a:off x="4867276" y="1071552"/>
            <a:ext cx="4000500" cy="192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你還在</a:t>
            </a:r>
          </a:p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寶貴的時間嗎?</a:t>
            </a:r>
          </a:p>
        </p:txBody>
      </p:sp>
      <p:sp>
        <p:nvSpPr>
          <p:cNvPr id="1575" name="Shape 1575"/>
          <p:cNvSpPr txBox="1"/>
          <p:nvPr/>
        </p:nvSpPr>
        <p:spPr>
          <a:xfrm rot="409376">
            <a:off x="6108596" y="890583"/>
            <a:ext cx="2237345" cy="9287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57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54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浪費</a:t>
            </a:r>
          </a:p>
        </p:txBody>
      </p:sp>
      <p:sp>
        <p:nvSpPr>
          <p:cNvPr id="1576" name="Shape 1576"/>
          <p:cNvSpPr txBox="1"/>
          <p:nvPr/>
        </p:nvSpPr>
        <p:spPr>
          <a:xfrm>
            <a:off x="4929190" y="2863996"/>
            <a:ext cx="37863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20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三不五時系統的嚴重卡頓，</a:t>
            </a:r>
          </a:p>
          <a:p>
            <a:pPr marL="0" marR="0" lvl="0" indent="-31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TW" sz="20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大幅降低工作效率</a:t>
            </a:r>
          </a:p>
        </p:txBody>
      </p:sp>
      <p:sp>
        <p:nvSpPr>
          <p:cNvPr id="1577" name="Shape 1577"/>
          <p:cNvSpPr/>
          <p:nvPr/>
        </p:nvSpPr>
        <p:spPr>
          <a:xfrm>
            <a:off x="8429652" y="2643188"/>
            <a:ext cx="428700" cy="9288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8" name="Shape 1578"/>
          <p:cNvSpPr/>
          <p:nvPr/>
        </p:nvSpPr>
        <p:spPr>
          <a:xfrm>
            <a:off x="8072462" y="2643188"/>
            <a:ext cx="357300" cy="714300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70000"/>
              </a:gs>
              <a:gs pos="50000">
                <a:srgbClr val="AC0000"/>
              </a:gs>
              <a:gs pos="100000">
                <a:srgbClr val="CE0000"/>
              </a:gs>
            </a:gsLst>
            <a:lin ang="5400012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Shape 1583"/>
          <p:cNvSpPr/>
          <p:nvPr/>
        </p:nvSpPr>
        <p:spPr>
          <a:xfrm>
            <a:off x="185088" y="132950"/>
            <a:ext cx="3040200" cy="1857384"/>
          </a:xfrm>
          <a:prstGeom prst="cloud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4" name="Shape 1584" descr="P2-3_藍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1714494"/>
            <a:ext cx="2553171" cy="253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Shape 1585" descr="P2-3_紫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4678" y="1714496"/>
            <a:ext cx="2557159" cy="260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Shape 1586" descr="P2-3_黃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9322" y="1714493"/>
            <a:ext cx="2538230" cy="2532885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Shape 1588"/>
          <p:cNvSpPr/>
          <p:nvPr/>
        </p:nvSpPr>
        <p:spPr>
          <a:xfrm>
            <a:off x="1071538" y="2214560"/>
            <a:ext cx="1571700" cy="13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1589" name="Shape 1589"/>
          <p:cNvSpPr/>
          <p:nvPr/>
        </p:nvSpPr>
        <p:spPr>
          <a:xfrm>
            <a:off x="3857620" y="2214560"/>
            <a:ext cx="1571700" cy="13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sp>
        <p:nvSpPr>
          <p:cNvPr id="1590" name="Shape 1590"/>
          <p:cNvSpPr/>
          <p:nvPr/>
        </p:nvSpPr>
        <p:spPr>
          <a:xfrm>
            <a:off x="6572264" y="2214560"/>
            <a:ext cx="1571700" cy="13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pic>
        <p:nvPicPr>
          <p:cNvPr id="1591" name="Shape 1591" descr="A_h_1_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1754" y="285752"/>
            <a:ext cx="1418473" cy="141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/>
          <p:cNvSpPr/>
          <p:nvPr/>
        </p:nvSpPr>
        <p:spPr>
          <a:xfrm>
            <a:off x="428596" y="571486"/>
            <a:ext cx="2342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800" b="1" dirty="0" err="1" smtClean="0">
                <a:solidFill>
                  <a:srgbClr val="0070C0"/>
                </a:solidFill>
              </a:rPr>
              <a:t>Qboost</a:t>
            </a:r>
            <a:endParaRPr lang="zh-TW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Shape 1596"/>
          <p:cNvSpPr/>
          <p:nvPr/>
        </p:nvSpPr>
        <p:spPr>
          <a:xfrm>
            <a:off x="-66475" y="-142894"/>
            <a:ext cx="9210600" cy="5429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7" name="Shape 1597" descr="P3-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36" y="357173"/>
            <a:ext cx="4954152" cy="4335171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Shape 1598"/>
          <p:cNvSpPr txBox="1"/>
          <p:nvPr/>
        </p:nvSpPr>
        <p:spPr>
          <a:xfrm>
            <a:off x="214282" y="928676"/>
            <a:ext cx="29289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1599" name="Shape 1599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46434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Microsoft JhengHei"/>
              <a:buChar char="✓"/>
            </a:pPr>
            <a:r>
              <a:rPr lang="zh-TW" sz="2400" i="0" u="none" strike="noStrike" cap="none">
                <a:solidFill>
                  <a:schemeClr val="dk1"/>
                </a:solidFill>
              </a:rPr>
              <a:t> </a:t>
            </a:r>
            <a:r>
              <a:rPr lang="zh-TW" sz="2400" i="0" u="none" strike="noStrike" cap="none">
                <a:solidFill>
                  <a:srgbClr val="000000"/>
                </a:solidFill>
              </a:rPr>
              <a:t>清理快取記憶體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Microsoft JhengHei"/>
              <a:buChar char="✓"/>
            </a:pPr>
            <a:r>
              <a:rPr lang="zh-TW" sz="2400" i="0" u="none" strike="noStrike" cap="none">
                <a:solidFill>
                  <a:schemeClr val="dk1"/>
                </a:solidFill>
              </a:rPr>
              <a:t> 清理置換記憶體</a:t>
            </a:r>
          </a:p>
        </p:txBody>
      </p:sp>
      <p:sp>
        <p:nvSpPr>
          <p:cNvPr id="1600" name="Shape 1600"/>
          <p:cNvSpPr txBox="1"/>
          <p:nvPr/>
        </p:nvSpPr>
        <p:spPr>
          <a:xfrm>
            <a:off x="3071802" y="1714494"/>
            <a:ext cx="15717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閒置記憶體</a:t>
            </a:r>
          </a:p>
        </p:txBody>
      </p:sp>
      <p:sp>
        <p:nvSpPr>
          <p:cNvPr id="1601" name="Shape 1601"/>
          <p:cNvSpPr/>
          <p:nvPr/>
        </p:nvSpPr>
        <p:spPr>
          <a:xfrm>
            <a:off x="3428992" y="2500312"/>
            <a:ext cx="1071600" cy="64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7D"/>
              </a:buClr>
              <a:buSzPct val="25000"/>
              <a:buFont typeface="Arial"/>
              <a:buNone/>
            </a:pPr>
            <a:r>
              <a:rPr lang="zh-TW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9%</a:t>
            </a:r>
          </a:p>
        </p:txBody>
      </p:sp>
      <p:sp>
        <p:nvSpPr>
          <p:cNvPr id="1602" name="Shape 1602"/>
          <p:cNvSpPr txBox="1"/>
          <p:nvPr/>
        </p:nvSpPr>
        <p:spPr>
          <a:xfrm>
            <a:off x="3500430" y="3143254"/>
            <a:ext cx="1571700" cy="33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170MB</a:t>
            </a:r>
          </a:p>
        </p:txBody>
      </p:sp>
      <p:sp>
        <p:nvSpPr>
          <p:cNvPr id="1603" name="Shape 1603"/>
          <p:cNvSpPr txBox="1"/>
          <p:nvPr/>
        </p:nvSpPr>
        <p:spPr>
          <a:xfrm>
            <a:off x="3357554" y="3995748"/>
            <a:ext cx="1571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180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一鍵加速</a:t>
            </a:r>
          </a:p>
        </p:txBody>
      </p:sp>
      <p:sp>
        <p:nvSpPr>
          <p:cNvPr id="1604" name="Shape 1604"/>
          <p:cNvSpPr txBox="1"/>
          <p:nvPr/>
        </p:nvSpPr>
        <p:spPr>
          <a:xfrm>
            <a:off x="5567370" y="3995748"/>
            <a:ext cx="1571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18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加速中……</a:t>
            </a:r>
          </a:p>
        </p:txBody>
      </p:sp>
      <p:sp>
        <p:nvSpPr>
          <p:cNvPr id="1605" name="Shape 1605"/>
          <p:cNvSpPr txBox="1"/>
          <p:nvPr/>
        </p:nvSpPr>
        <p:spPr>
          <a:xfrm>
            <a:off x="5429256" y="1726636"/>
            <a:ext cx="15717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zh-TW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閒置記憶體</a:t>
            </a:r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6" name="Shape 1606" descr="G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7940">
            <a:off x="84334" y="2538023"/>
            <a:ext cx="2304235" cy="2304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Shape 1607" descr="G_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2539">
            <a:off x="287910" y="2581477"/>
            <a:ext cx="2304212" cy="2304212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Shape 1608"/>
          <p:cNvSpPr/>
          <p:nvPr/>
        </p:nvSpPr>
        <p:spPr>
          <a:xfrm>
            <a:off x="214282" y="357172"/>
            <a:ext cx="2214578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Shape 1613"/>
          <p:cNvSpPr/>
          <p:nvPr/>
        </p:nvSpPr>
        <p:spPr>
          <a:xfrm>
            <a:off x="-58175" y="-214332"/>
            <a:ext cx="9202200" cy="5500726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4" name="Shape 1614" descr="P2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35" y="357172"/>
            <a:ext cx="4954148" cy="4335171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Shape 1615"/>
          <p:cNvSpPr txBox="1"/>
          <p:nvPr/>
        </p:nvSpPr>
        <p:spPr>
          <a:xfrm>
            <a:off x="5286380" y="2257196"/>
            <a:ext cx="2143200" cy="160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4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選擇要刪除的檔案類型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zh-TW" sz="1400" i="0" u="none" strike="noStrike" cap="none">
                <a:solidFill>
                  <a:srgbClr val="77777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非必要的系統檔案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rgbClr val="77777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-22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　　</a:t>
            </a:r>
            <a:r>
              <a:rPr lang="zh-TW" sz="14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資源回收筒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-88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4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注意：檔案將永久刪除。</a:t>
            </a:r>
          </a:p>
        </p:txBody>
      </p:sp>
      <p:sp>
        <p:nvSpPr>
          <p:cNvPr id="1616" name="Shape 1616"/>
          <p:cNvSpPr/>
          <p:nvPr/>
        </p:nvSpPr>
        <p:spPr>
          <a:xfrm>
            <a:off x="5429256" y="2714626"/>
            <a:ext cx="214200" cy="214200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Shape 1617"/>
          <p:cNvSpPr/>
          <p:nvPr/>
        </p:nvSpPr>
        <p:spPr>
          <a:xfrm>
            <a:off x="5429256" y="3143254"/>
            <a:ext cx="214200" cy="21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Shape 1618"/>
          <p:cNvSpPr txBox="1"/>
          <p:nvPr/>
        </p:nvSpPr>
        <p:spPr>
          <a:xfrm>
            <a:off x="214282" y="928676"/>
            <a:ext cx="29289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</p:txBody>
      </p:sp>
      <p:sp>
        <p:nvSpPr>
          <p:cNvPr id="1619" name="Shape 1619"/>
          <p:cNvSpPr/>
          <p:nvPr/>
        </p:nvSpPr>
        <p:spPr>
          <a:xfrm>
            <a:off x="214282" y="357172"/>
            <a:ext cx="2214578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1620" name="Shape 1620"/>
          <p:cNvSpPr txBox="1">
            <a:spLocks noGrp="1"/>
          </p:cNvSpPr>
          <p:nvPr>
            <p:ph type="body" idx="1"/>
          </p:nvPr>
        </p:nvSpPr>
        <p:spPr>
          <a:xfrm>
            <a:off x="2571736" y="500048"/>
            <a:ext cx="46434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Microsoft JhengHei"/>
              <a:buChar char="✓"/>
            </a:pPr>
            <a:r>
              <a:rPr lang="zh-TW" sz="2400" i="0" u="none" strike="noStrike" cap="none">
                <a:solidFill>
                  <a:schemeClr val="dk1"/>
                </a:solidFill>
              </a:rPr>
              <a:t> 刪除非必要的系統檔案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Microsoft JhengHei"/>
              <a:buChar char="✓"/>
            </a:pPr>
            <a:r>
              <a:rPr lang="zh-TW" sz="2400" i="0" u="none" strike="noStrike" cap="none">
                <a:solidFill>
                  <a:schemeClr val="dk1"/>
                </a:solidFill>
              </a:rPr>
              <a:t> 清空資源回收筒</a:t>
            </a:r>
          </a:p>
        </p:txBody>
      </p:sp>
      <p:sp>
        <p:nvSpPr>
          <p:cNvPr id="1621" name="Shape 1621"/>
          <p:cNvSpPr txBox="1"/>
          <p:nvPr/>
        </p:nvSpPr>
        <p:spPr>
          <a:xfrm>
            <a:off x="2714612" y="1714494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zh-TW" sz="2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垃圾檔案</a:t>
            </a:r>
          </a:p>
        </p:txBody>
      </p:sp>
      <p:sp>
        <p:nvSpPr>
          <p:cNvPr id="1622" name="Shape 1622"/>
          <p:cNvSpPr txBox="1"/>
          <p:nvPr/>
        </p:nvSpPr>
        <p:spPr>
          <a:xfrm>
            <a:off x="5143504" y="1726636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zh-TW" sz="200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垃圾檔案</a:t>
            </a:r>
          </a:p>
          <a:p>
            <a:pPr marL="0" marR="0" lvl="0" indent="-127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20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23" name="Shape 1623"/>
          <p:cNvSpPr txBox="1"/>
          <p:nvPr/>
        </p:nvSpPr>
        <p:spPr>
          <a:xfrm>
            <a:off x="3286116" y="4030398"/>
            <a:ext cx="1571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8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18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一鍵清理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24" name="Shape 1624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9910">
            <a:off x="39734" y="2614410"/>
            <a:ext cx="2340511" cy="234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Shape 1625" descr="A_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68760">
            <a:off x="263223" y="2588547"/>
            <a:ext cx="2340511" cy="234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" name="Shape 1630" descr="話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240" y="500048"/>
            <a:ext cx="5648918" cy="3526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Shape 1631" descr="B_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06" y="2000246"/>
            <a:ext cx="4255474" cy="4255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2" name="Shape 1632"/>
          <p:cNvSpPr txBox="1">
            <a:spLocks noGrp="1"/>
          </p:cNvSpPr>
          <p:nvPr>
            <p:ph type="body" idx="4294967295"/>
          </p:nvPr>
        </p:nvSpPr>
        <p:spPr>
          <a:xfrm>
            <a:off x="3929058" y="1285875"/>
            <a:ext cx="4357687" cy="26400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4445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2800" b="1" i="0" u="none" strike="noStrike" cap="none" dirty="0">
                <a:solidFill>
                  <a:schemeClr val="dk1"/>
                </a:solidFill>
              </a:rPr>
              <a:t>當安裝的應用程式過多、占用大量記憶體，一鍵加速也無法有效釋放快取記憶體怎麼辦？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zh-TW" sz="2000" b="1" dirty="0"/>
              <a:t>較高的IO延遲</a:t>
            </a:r>
          </a:p>
          <a:p>
            <a:pPr marL="457200" marR="0" lvl="0" indent="-342900" algn="l" rtl="0">
              <a:spcBef>
                <a:spcPts val="0"/>
              </a:spcBef>
              <a:buSzPct val="100000"/>
              <a:buFont typeface="Arial"/>
              <a:buChar char="•"/>
            </a:pPr>
            <a:r>
              <a:rPr lang="zh-TW" sz="2000" b="1" dirty="0"/>
              <a:t>無法預期的快照空間管理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spcBef>
                <a:spcPts val="0"/>
              </a:spcBef>
              <a:buClr>
                <a:srgbClr val="002060"/>
              </a:buClr>
              <a:buSzPct val="100000"/>
              <a:buFont typeface="Arial"/>
              <a:buNone/>
            </a:pPr>
            <a:r>
              <a:rPr lang="zh-TW" sz="3600" i="0" u="none" strike="noStrike" cap="none" dirty="0"/>
              <a:t>為什麼我們不選擇客製版的BTRFS</a:t>
            </a: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b="3030"/>
          <a:stretch/>
        </p:blipFill>
        <p:spPr>
          <a:xfrm>
            <a:off x="500034" y="2149050"/>
            <a:ext cx="2986344" cy="226567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1500166" y="4435066"/>
            <a:ext cx="1556700" cy="42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Less is better</a:t>
            </a: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620" y="2149050"/>
            <a:ext cx="4560025" cy="206931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3786182" y="4220752"/>
            <a:ext cx="507209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66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95454"/>
              <a:buFont typeface="Arial"/>
              <a:buNone/>
            </a:pPr>
            <a:r>
              <a:rPr lang="zh-TW" sz="105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https://www.facebook.com/gate.studios/videos/10214940914857902/</a:t>
            </a:r>
            <a:r>
              <a:rPr lang="zh-TW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Shape 159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C79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Shape 1595"/>
          <p:cNvSpPr/>
          <p:nvPr/>
        </p:nvSpPr>
        <p:spPr>
          <a:xfrm>
            <a:off x="428596" y="357172"/>
            <a:ext cx="8286900" cy="135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Shape 1596"/>
          <p:cNvSpPr txBox="1"/>
          <p:nvPr/>
        </p:nvSpPr>
        <p:spPr>
          <a:xfrm>
            <a:off x="703487" y="1022451"/>
            <a:ext cx="22860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zh-TW" sz="4000" b="1">
                <a:latin typeface="Microsoft JhengHei"/>
                <a:ea typeface="Microsoft JhengHei"/>
                <a:cs typeface="Microsoft JhengHei"/>
                <a:sym typeface="Microsoft JhengHei"/>
              </a:rPr>
              <a:t>分時管理</a:t>
            </a:r>
          </a:p>
        </p:txBody>
      </p:sp>
      <p:sp>
        <p:nvSpPr>
          <p:cNvPr id="1597" name="Shape 1597"/>
          <p:cNvSpPr/>
          <p:nvPr/>
        </p:nvSpPr>
        <p:spPr>
          <a:xfrm>
            <a:off x="714350" y="430850"/>
            <a:ext cx="20946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</p:txBody>
      </p:sp>
      <p:sp>
        <p:nvSpPr>
          <p:cNvPr id="1598" name="Shape 1598"/>
          <p:cNvSpPr txBox="1"/>
          <p:nvPr/>
        </p:nvSpPr>
        <p:spPr>
          <a:xfrm>
            <a:off x="3071802" y="571486"/>
            <a:ext cx="52149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對各應用程式排定啟用/停用時程</a:t>
            </a:r>
          </a:p>
          <a:p>
            <a:pPr marL="457200" marR="0" lvl="0" indent="-241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Noto Sans Symbols"/>
              <a:buChar char="✓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更有效的系統資源分配</a:t>
            </a:r>
          </a:p>
        </p:txBody>
      </p:sp>
      <p:sp>
        <p:nvSpPr>
          <p:cNvPr id="1603" name="Shape 1603"/>
          <p:cNvSpPr txBox="1"/>
          <p:nvPr/>
        </p:nvSpPr>
        <p:spPr>
          <a:xfrm>
            <a:off x="2989475" y="2424950"/>
            <a:ext cx="47643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2987"/>
              </a:buClr>
              <a:buSzPct val="100000"/>
              <a:buFont typeface="Arial"/>
              <a:buNone/>
            </a:pPr>
            <a:r>
              <a:rPr lang="zh-TW" sz="3000" b="1" i="0" u="none" strike="noStrike" cap="none">
                <a:solidFill>
                  <a:srgbClr val="9411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手動排程</a:t>
            </a:r>
            <a:r>
              <a:rPr lang="zh-TW" sz="3000" b="1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3000" b="1">
                <a:solidFill>
                  <a:srgbClr val="941100"/>
                </a:solidFill>
              </a:rPr>
              <a:t>Notes Station</a:t>
            </a:r>
          </a:p>
        </p:txBody>
      </p:sp>
      <p:sp>
        <p:nvSpPr>
          <p:cNvPr id="1604" name="Shape 1604"/>
          <p:cNvSpPr/>
          <p:nvPr/>
        </p:nvSpPr>
        <p:spPr>
          <a:xfrm>
            <a:off x="2404125" y="3342275"/>
            <a:ext cx="4687200" cy="13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平日白天才會使用到Notes Station，</a:t>
            </a:r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晚上及假日的時候不會使用到它，</a:t>
            </a:r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zh-TW" sz="2000" b="1">
                <a:latin typeface="Microsoft JhengHei"/>
                <a:ea typeface="Microsoft JhengHei"/>
                <a:cs typeface="Microsoft JhengHei"/>
                <a:sym typeface="Microsoft JhengHei"/>
              </a:rPr>
              <a:t>不希望佔用到NAS資源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26" name="Picture 2" descr="\\Marketing\Marketing\MarketingMaterials\DM\NAS\Software_Section_brochure\QNAP product icon_20170816-assets\note_st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357436"/>
            <a:ext cx="819150" cy="819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7319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3" name="Shape 1653" descr="C_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48072"/>
            <a:ext cx="4326364" cy="432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Shape 1654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6116" y="247874"/>
            <a:ext cx="5307604" cy="3313367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Shape 1655"/>
          <p:cNvSpPr txBox="1">
            <a:spLocks noGrp="1"/>
          </p:cNvSpPr>
          <p:nvPr>
            <p:ph type="body" idx="4294967295"/>
          </p:nvPr>
        </p:nvSpPr>
        <p:spPr>
          <a:xfrm>
            <a:off x="3857620" y="1142990"/>
            <a:ext cx="4286250" cy="164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2540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4000" b="1" i="0" u="none" strike="noStrike" cap="none" dirty="0">
                <a:solidFill>
                  <a:schemeClr val="dk1"/>
                </a:solidFill>
              </a:rPr>
              <a:t>實機操作</a:t>
            </a:r>
            <a:r>
              <a:rPr lang="zh-TW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Qboost</a:t>
            </a:r>
          </a:p>
          <a:p>
            <a:pPr marL="0" marR="0" lvl="0" indent="-1524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002060"/>
                </a:solidFill>
              </a:rPr>
              <a:t>一鍵加速 一鍵清理 分時管理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583"/>
          <p:cNvSpPr/>
          <p:nvPr/>
        </p:nvSpPr>
        <p:spPr>
          <a:xfrm>
            <a:off x="0" y="-71470"/>
            <a:ext cx="3500430" cy="2000278"/>
          </a:xfrm>
          <a:prstGeom prst="cloud">
            <a:avLst/>
          </a:prstGeom>
          <a:solidFill>
            <a:srgbClr val="F3F3F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1" name="Shape 1661" descr="G_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488" y="2714608"/>
            <a:ext cx="3404380" cy="340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Shape 1662"/>
          <p:cNvSpPr txBox="1">
            <a:spLocks noGrp="1"/>
          </p:cNvSpPr>
          <p:nvPr>
            <p:ph type="title"/>
          </p:nvPr>
        </p:nvSpPr>
        <p:spPr>
          <a:xfrm>
            <a:off x="285720" y="642924"/>
            <a:ext cx="8643998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57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i="0" u="none" strike="noStrike" cap="none" dirty="0">
                <a:solidFill>
                  <a:srgbClr val="002060"/>
                </a:solidFill>
              </a:rPr>
              <a:t>三大解決方案</a:t>
            </a:r>
          </a:p>
        </p:txBody>
      </p:sp>
      <p:grpSp>
        <p:nvGrpSpPr>
          <p:cNvPr id="1663" name="Shape 1663"/>
          <p:cNvGrpSpPr/>
          <p:nvPr/>
        </p:nvGrpSpPr>
        <p:grpSpPr>
          <a:xfrm>
            <a:off x="1285833" y="1806873"/>
            <a:ext cx="1992300" cy="1992300"/>
            <a:chOff x="1336929" y="1899251"/>
            <a:chExt cx="1992300" cy="1992300"/>
          </a:xfrm>
        </p:grpSpPr>
        <p:sp>
          <p:nvSpPr>
            <p:cNvPr id="1664" name="Shape 1664"/>
            <p:cNvSpPr/>
            <p:nvPr/>
          </p:nvSpPr>
          <p:spPr>
            <a:xfrm rot="5400000">
              <a:off x="1336929" y="18992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65" name="Shape 1665"/>
            <p:cNvSpPr/>
            <p:nvPr/>
          </p:nvSpPr>
          <p:spPr>
            <a:xfrm rot="5400000">
              <a:off x="1428778" y="2000246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66" name="Shape 1666"/>
            <p:cNvSpPr/>
            <p:nvPr/>
          </p:nvSpPr>
          <p:spPr>
            <a:xfrm>
              <a:off x="1500171" y="2415328"/>
              <a:ext cx="1571700" cy="128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42857"/>
                <a:buFont typeface="Arial"/>
                <a:buNone/>
              </a:pPr>
              <a:r>
                <a:rPr lang="zh-TW" sz="1400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2400" b="1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一鍵加速</a:t>
              </a:r>
            </a:p>
            <a:p>
              <a:pPr marL="0" marR="0" lvl="0" indent="-285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釋放記憶體</a:t>
              </a:r>
            </a:p>
            <a:p>
              <a:pPr marL="0" marR="0" lvl="0" indent="-285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提升運行速度</a:t>
              </a:r>
            </a:p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0C0C"/>
                </a:buClr>
                <a:buFont typeface="Arial"/>
                <a:buNone/>
              </a:pPr>
              <a:endParaRPr sz="1800" i="0" u="none" strike="noStrike" cap="none">
                <a:solidFill>
                  <a:srgbClr val="0C0C0C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667" name="Shape 1667"/>
          <p:cNvGrpSpPr/>
          <p:nvPr/>
        </p:nvGrpSpPr>
        <p:grpSpPr>
          <a:xfrm>
            <a:off x="3167147" y="87388"/>
            <a:ext cx="2817600" cy="2817600"/>
            <a:chOff x="3040284" y="129269"/>
            <a:chExt cx="2817600" cy="2817600"/>
          </a:xfrm>
        </p:grpSpPr>
        <p:sp>
          <p:nvSpPr>
            <p:cNvPr id="1668" name="Shape 1668"/>
            <p:cNvSpPr/>
            <p:nvPr/>
          </p:nvSpPr>
          <p:spPr>
            <a:xfrm rot="8100000">
              <a:off x="3452912" y="541897"/>
              <a:ext cx="1992344" cy="1992344"/>
            </a:xfrm>
            <a:prstGeom prst="teardrop">
              <a:avLst>
                <a:gd name="adj" fmla="val 100000"/>
              </a:avLst>
            </a:prstGeom>
            <a:solidFill>
              <a:srgbClr val="9900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69" name="Shape 1669"/>
            <p:cNvSpPr/>
            <p:nvPr/>
          </p:nvSpPr>
          <p:spPr>
            <a:xfrm rot="5400000">
              <a:off x="3544818" y="642924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70" name="Shape 1670"/>
            <p:cNvSpPr/>
            <p:nvPr/>
          </p:nvSpPr>
          <p:spPr>
            <a:xfrm>
              <a:off x="3643312" y="1000100"/>
              <a:ext cx="1571700" cy="1756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42857"/>
                <a:buFont typeface="Arial"/>
                <a:buNone/>
              </a:pPr>
              <a:r>
                <a:rPr lang="zh-TW" sz="1400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sz="2400" b="1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一鍵清理</a:t>
              </a:r>
            </a:p>
            <a:p>
              <a:pPr marL="0" marR="0" lvl="0" indent="-285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i="0" u="none" strike="noStrike" cap="none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清理垃圾檔案回收儲存空間</a:t>
              </a:r>
            </a:p>
          </p:txBody>
        </p:sp>
      </p:grpSp>
      <p:grpSp>
        <p:nvGrpSpPr>
          <p:cNvPr id="1671" name="Shape 1671"/>
          <p:cNvGrpSpPr/>
          <p:nvPr/>
        </p:nvGrpSpPr>
        <p:grpSpPr>
          <a:xfrm>
            <a:off x="5937286" y="1806854"/>
            <a:ext cx="1992300" cy="1992300"/>
            <a:chOff x="5500675" y="1857351"/>
            <a:chExt cx="1992300" cy="1992300"/>
          </a:xfrm>
        </p:grpSpPr>
        <p:sp>
          <p:nvSpPr>
            <p:cNvPr id="1672" name="Shape 1672"/>
            <p:cNvSpPr/>
            <p:nvPr/>
          </p:nvSpPr>
          <p:spPr>
            <a:xfrm rot="10800000">
              <a:off x="5500675" y="1857351"/>
              <a:ext cx="1992300" cy="1992300"/>
            </a:xfrm>
            <a:prstGeom prst="teardrop">
              <a:avLst>
                <a:gd name="adj" fmla="val 100000"/>
              </a:avLst>
            </a:prstGeom>
            <a:solidFill>
              <a:srgbClr val="EF86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73" name="Shape 1673"/>
            <p:cNvSpPr/>
            <p:nvPr/>
          </p:nvSpPr>
          <p:spPr>
            <a:xfrm rot="5400000">
              <a:off x="5592524" y="1958365"/>
              <a:ext cx="1785900" cy="1785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778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i="0" u="none" strike="noStrike" cap="none">
                <a:solidFill>
                  <a:srgbClr val="595959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674" name="Shape 1674"/>
            <p:cNvSpPr/>
            <p:nvPr/>
          </p:nvSpPr>
          <p:spPr>
            <a:xfrm>
              <a:off x="5663912" y="2392402"/>
              <a:ext cx="16227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381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r>
                <a:rPr lang="zh-TW" sz="2400" b="1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分時管理</a:t>
              </a:r>
            </a:p>
            <a:p>
              <a:pPr marL="0" marR="0" lvl="0" indent="-2857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Verdana"/>
                <a:buNone/>
              </a:pPr>
              <a:r>
                <a:rPr lang="zh-TW" sz="1800" i="0" u="none" strike="noStrike" cap="none" dirty="0">
                  <a:solidFill>
                    <a:schemeClr val="dk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有效分配系統資源</a:t>
              </a:r>
            </a:p>
          </p:txBody>
        </p:sp>
      </p:grpSp>
      <p:pic>
        <p:nvPicPr>
          <p:cNvPr id="1675" name="Shape 1675" descr="E_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488" y="2714626"/>
            <a:ext cx="3404380" cy="340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Shape 1676"/>
          <p:cNvSpPr/>
          <p:nvPr/>
        </p:nvSpPr>
        <p:spPr>
          <a:xfrm rot="1479784">
            <a:off x="5286386" y="2857490"/>
            <a:ext cx="428488" cy="428488"/>
          </a:xfrm>
          <a:prstGeom prst="heart">
            <a:avLst/>
          </a:prstGeom>
          <a:solidFill>
            <a:srgbClr val="FF339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019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P4.png"/>
          <p:cNvPicPr>
            <a:picLocks noChangeAspect="1"/>
          </p:cNvPicPr>
          <p:nvPr/>
        </p:nvPicPr>
        <p:blipFill>
          <a:blip r:embed="rId3"/>
          <a:srcRect l="6942" t="10727" r="2803" b="8822"/>
          <a:stretch>
            <a:fillRect/>
          </a:stretch>
        </p:blipFill>
        <p:spPr>
          <a:xfrm>
            <a:off x="428596" y="1071552"/>
            <a:ext cx="2786082" cy="1071570"/>
          </a:xfrm>
          <a:prstGeom prst="rect">
            <a:avLst/>
          </a:prstGeom>
        </p:spPr>
      </p:pic>
      <p:sp>
        <p:nvSpPr>
          <p:cNvPr id="100" name="Stage 1. Data Collecting"/>
          <p:cNvSpPr txBox="1"/>
          <p:nvPr/>
        </p:nvSpPr>
        <p:spPr>
          <a:xfrm>
            <a:off x="3156008" y="1214428"/>
            <a:ext cx="2273248" cy="369328"/>
          </a:xfrm>
          <a:prstGeom prst="rect">
            <a:avLst/>
          </a:prstGeom>
          <a:solidFill>
            <a:srgbClr val="E20076"/>
          </a:solidFill>
          <a:ln w="127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b="1">
                <a:solidFill>
                  <a:srgbClr val="FF2F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資料收集</a:t>
            </a:r>
            <a:endParaRPr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1" name="Sensors…"/>
          <p:cNvSpPr txBox="1"/>
          <p:nvPr/>
        </p:nvSpPr>
        <p:spPr>
          <a:xfrm>
            <a:off x="3143240" y="1547733"/>
            <a:ext cx="2143140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Neue"/>
              </a:rPr>
              <a:t>感應器</a:t>
            </a:r>
            <a:endParaRPr lang="en-US" altLang="zh-TW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Neue"/>
            </a:endParaRPr>
          </a:p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Helvetica Neue"/>
                <a:sym typeface="Helvetica Neue"/>
              </a:rPr>
              <a:t>設備</a:t>
            </a:r>
          </a:p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Helvetica Neue"/>
                <a:sym typeface="Helvetica Neue"/>
              </a:rPr>
              <a:t>開發</a:t>
            </a:r>
            <a:r>
              <a:rPr lang="zh-TW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  <a:cs typeface="Helvetica Neue"/>
                <a:sym typeface="Helvetica Neue"/>
              </a:rPr>
              <a:t>板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  <a:cs typeface="Helvetica Neue"/>
              <a:sym typeface="Helvetica Neue"/>
            </a:endParaRPr>
          </a:p>
        </p:txBody>
      </p:sp>
      <p:sp>
        <p:nvSpPr>
          <p:cNvPr id="102" name="Stage 2. Data Processing"/>
          <p:cNvSpPr txBox="1"/>
          <p:nvPr/>
        </p:nvSpPr>
        <p:spPr>
          <a:xfrm>
            <a:off x="525138" y="3115460"/>
            <a:ext cx="2260912" cy="369328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b="1">
                <a:solidFill>
                  <a:srgbClr val="008F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資料處理</a:t>
            </a:r>
            <a:endParaRPr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Rules Setting…"/>
          <p:cNvSpPr txBox="1"/>
          <p:nvPr/>
        </p:nvSpPr>
        <p:spPr>
          <a:xfrm>
            <a:off x="525138" y="3500444"/>
            <a:ext cx="1246491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規則建立</a:t>
            </a:r>
          </a:p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Threshold</a:t>
            </a:r>
          </a:p>
          <a:p>
            <a:pPr marL="140367" indent="-140367">
              <a:buSzPct val="100000"/>
              <a:buFont typeface="Wingdings" pitchFamily="2" charset="2"/>
              <a:buChar char="ü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資料儲存</a:t>
            </a:r>
          </a:p>
        </p:txBody>
      </p:sp>
      <p:sp>
        <p:nvSpPr>
          <p:cNvPr id="104" name="Stage 3. Data Visualization"/>
          <p:cNvSpPr txBox="1"/>
          <p:nvPr/>
        </p:nvSpPr>
        <p:spPr>
          <a:xfrm>
            <a:off x="6509549" y="3341536"/>
            <a:ext cx="2134555" cy="369328"/>
          </a:xfrm>
          <a:prstGeom prst="rect">
            <a:avLst/>
          </a:prstGeom>
          <a:solidFill>
            <a:srgbClr val="FF8C1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 b="1">
                <a:solidFill>
                  <a:srgbClr val="FF93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 </a:t>
            </a:r>
            <a:r>
              <a:rPr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sz="1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資料視覺化</a:t>
            </a:r>
            <a:endParaRPr sz="1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Show Data in Charts &amp; Tables"/>
          <p:cNvSpPr txBox="1"/>
          <p:nvPr/>
        </p:nvSpPr>
        <p:spPr>
          <a:xfrm>
            <a:off x="6429388" y="3717366"/>
            <a:ext cx="2285878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140367" indent="-140367">
              <a:buSzPct val="100000"/>
              <a:buChar char="•"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buFont typeface="Wingdings" pitchFamily="2" charset="2"/>
              <a:buChar char="ü"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將資料在儀表板上呈現</a:t>
            </a:r>
          </a:p>
        </p:txBody>
      </p:sp>
      <p:sp>
        <p:nvSpPr>
          <p:cNvPr id="107" name="QIoT Suite Lite ：私有雲 &gt; 混合雲"/>
          <p:cNvSpPr txBox="1">
            <a:spLocks noGrp="1"/>
          </p:cNvSpPr>
          <p:nvPr>
            <p:ph type="title"/>
          </p:nvPr>
        </p:nvSpPr>
        <p:spPr>
          <a:xfrm>
            <a:off x="0" y="290965"/>
            <a:ext cx="9143999" cy="624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indent="-38100">
              <a:buClr>
                <a:schemeClr val="dk1"/>
              </a:buClr>
              <a:buSzPct val="25000"/>
              <a:buFont typeface="Verdana"/>
            </a:pPr>
            <a:r>
              <a:rPr lang="zh-TW" altLang="en-US" dirty="0" smtClean="0"/>
              <a:t>入門級</a:t>
            </a:r>
            <a:r>
              <a:rPr lang="en-US" altLang="zh-TW" dirty="0" smtClean="0"/>
              <a:t> ARM </a:t>
            </a:r>
            <a:r>
              <a:rPr lang="zh-TW" altLang="en-US" dirty="0" smtClean="0"/>
              <a:t>架構</a:t>
            </a:r>
            <a:r>
              <a:rPr lang="en-US" altLang="zh-TW" dirty="0" smtClean="0"/>
              <a:t>   </a:t>
            </a:r>
            <a:r>
              <a:rPr lang="zh-TW" altLang="en-US" dirty="0" smtClean="0"/>
              <a:t>輕鬆建立</a:t>
            </a:r>
            <a:r>
              <a:rPr lang="en-US" altLang="zh-TW" dirty="0" smtClean="0"/>
              <a:t> </a:t>
            </a:r>
            <a:r>
              <a:rPr lang="en-US" dirty="0" smtClean="0"/>
              <a:t>IoT </a:t>
            </a:r>
            <a:r>
              <a:rPr dirty="0" smtClean="0"/>
              <a:t>混合雲</a:t>
            </a:r>
            <a:endParaRPr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215206" y="3033761"/>
            <a:ext cx="150019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Applications</a:t>
            </a:r>
            <a:endParaRPr kumimoji="0" lang="zh-TW" altLang="en-US" b="1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4" name="圖片 23" descr="P4.png"/>
          <p:cNvPicPr>
            <a:picLocks noChangeAspect="1"/>
          </p:cNvPicPr>
          <p:nvPr/>
        </p:nvPicPr>
        <p:blipFill>
          <a:blip r:embed="rId4"/>
          <a:srcRect l="14297" t="12806" r="11358" b="13557"/>
          <a:stretch>
            <a:fillRect/>
          </a:stretch>
        </p:blipFill>
        <p:spPr>
          <a:xfrm>
            <a:off x="6500826" y="2463198"/>
            <a:ext cx="1073660" cy="949776"/>
          </a:xfrm>
          <a:prstGeom prst="rect">
            <a:avLst/>
          </a:prstGeom>
        </p:spPr>
      </p:pic>
      <p:pic>
        <p:nvPicPr>
          <p:cNvPr id="25" name="圖片 24" descr="P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02" y="928676"/>
            <a:ext cx="2056308" cy="1984232"/>
          </a:xfrm>
          <a:prstGeom prst="rect">
            <a:avLst/>
          </a:prstGeom>
        </p:spPr>
      </p:pic>
      <p:pic>
        <p:nvPicPr>
          <p:cNvPr id="26" name="圖片 25" descr="P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972" y="3492124"/>
            <a:ext cx="1523706" cy="937014"/>
          </a:xfrm>
          <a:prstGeom prst="rect">
            <a:avLst/>
          </a:prstGeom>
        </p:spPr>
      </p:pic>
      <p:grpSp>
        <p:nvGrpSpPr>
          <p:cNvPr id="42" name="群組 41"/>
          <p:cNvGrpSpPr/>
          <p:nvPr/>
        </p:nvGrpSpPr>
        <p:grpSpPr>
          <a:xfrm>
            <a:off x="2808877" y="1547733"/>
            <a:ext cx="3834825" cy="3595785"/>
            <a:chOff x="2737439" y="1500180"/>
            <a:chExt cx="3834825" cy="3595785"/>
          </a:xfrm>
        </p:grpSpPr>
        <p:pic>
          <p:nvPicPr>
            <p:cNvPr id="12" name="圖片 11" descr="P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37439" y="1500180"/>
              <a:ext cx="3834825" cy="3595785"/>
            </a:xfrm>
            <a:prstGeom prst="rect">
              <a:avLst/>
            </a:prstGeom>
          </p:spPr>
        </p:pic>
        <p:cxnSp>
          <p:nvCxnSpPr>
            <p:cNvPr id="28" name="直線接點 27"/>
            <p:cNvCxnSpPr/>
            <p:nvPr/>
          </p:nvCxnSpPr>
          <p:spPr>
            <a:xfrm rot="16200000" flipH="1">
              <a:off x="5179223" y="2940774"/>
              <a:ext cx="785818" cy="285752"/>
            </a:xfrm>
            <a:prstGeom prst="line">
              <a:avLst/>
            </a:prstGeom>
            <a:ln w="12700">
              <a:prstDash val="sysDash"/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接點 28"/>
            <p:cNvCxnSpPr/>
            <p:nvPr/>
          </p:nvCxnSpPr>
          <p:spPr>
            <a:xfrm rot="5400000">
              <a:off x="3750463" y="2440708"/>
              <a:ext cx="714380" cy="642942"/>
            </a:xfrm>
            <a:prstGeom prst="line">
              <a:avLst/>
            </a:prstGeom>
            <a:ln w="12700">
              <a:prstDash val="sysDash"/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4071934" y="3905187"/>
              <a:ext cx="1071570" cy="1588"/>
            </a:xfrm>
            <a:prstGeom prst="line">
              <a:avLst/>
            </a:prstGeom>
            <a:ln w="12700">
              <a:prstDash val="sysDash"/>
              <a:headEnd type="oval"/>
              <a:tailEnd type="oval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直線接點 37"/>
          <p:cNvCxnSpPr/>
          <p:nvPr/>
        </p:nvCxnSpPr>
        <p:spPr>
          <a:xfrm>
            <a:off x="-2357486" y="4286262"/>
            <a:ext cx="285752" cy="1588"/>
          </a:xfrm>
          <a:prstGeom prst="line">
            <a:avLst/>
          </a:prstGeom>
          <a:ln w="12700">
            <a:solidFill>
              <a:srgbClr val="00B050"/>
            </a:solidFill>
            <a:prstDash val="solid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89135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/>
        </p:nvGrpSpPr>
        <p:grpSpPr>
          <a:xfrm>
            <a:off x="611560" y="1714494"/>
            <a:ext cx="3746126" cy="2657456"/>
            <a:chOff x="428596" y="1357304"/>
            <a:chExt cx="3143272" cy="2357436"/>
          </a:xfrm>
        </p:grpSpPr>
        <p:sp>
          <p:nvSpPr>
            <p:cNvPr id="9" name="Shape 116"/>
            <p:cNvSpPr/>
            <p:nvPr/>
          </p:nvSpPr>
          <p:spPr>
            <a:xfrm>
              <a:off x="428596" y="1357304"/>
              <a:ext cx="3143272" cy="2357436"/>
            </a:xfrm>
            <a:prstGeom prst="roundRect">
              <a:avLst>
                <a:gd name="adj" fmla="val 6703"/>
              </a:avLst>
            </a:prstGeom>
            <a:solidFill>
              <a:srgbClr val="4784A1"/>
            </a:solidFill>
            <a:ln>
              <a:noFill/>
            </a:ln>
            <a:effectLst>
              <a:outerShdw blurRad="50800" dist="38100" dir="5400000" algn="ctr" rotWithShape="0">
                <a:srgbClr val="000000">
                  <a:alpha val="42745"/>
                </a:srgbClr>
              </a:outerShdw>
            </a:effectLst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17"/>
            <p:cNvSpPr/>
            <p:nvPr/>
          </p:nvSpPr>
          <p:spPr>
            <a:xfrm>
              <a:off x="663321" y="1500180"/>
              <a:ext cx="2694233" cy="500066"/>
            </a:xfrm>
            <a:prstGeom prst="roundRect">
              <a:avLst>
                <a:gd name="adj" fmla="val 10464"/>
              </a:avLst>
            </a:prstGeom>
            <a:gradFill>
              <a:gsLst>
                <a:gs pos="0">
                  <a:srgbClr val="EAEAEA"/>
                </a:gs>
                <a:gs pos="100000">
                  <a:schemeClr val="lt1"/>
                </a:gs>
              </a:gsLst>
              <a:lin ang="8100000" scaled="0"/>
            </a:gra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00034" y="2073301"/>
              <a:ext cx="2918753" cy="1137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入手容易，降低物聯網部署成本</a:t>
              </a:r>
              <a:endParaRPr lang="en-US" altLang="zh-TW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lvl="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支援霧運算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(Fog Computing)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，</a:t>
              </a:r>
              <a:endParaRPr lang="en-US" altLang="zh-TW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  <a:p>
              <a:pPr lvl="0">
                <a:lnSpc>
                  <a:spcPct val="120000"/>
                </a:lnSpc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 分層次分區域，資料處理有效率</a:t>
              </a:r>
            </a:p>
            <a:p>
              <a:pPr lvl="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 最低記憶體需求： 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2 GB</a:t>
              </a:r>
              <a:endParaRPr lang="zh-TW" altLang="en-US" sz="16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819804" y="1542872"/>
              <a:ext cx="2394874" cy="409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2400" b="1" dirty="0" smtClean="0">
                  <a:latin typeface="微軟正黑體" pitchFamily="34" charset="-120"/>
                  <a:ea typeface="微軟正黑體" pitchFamily="34" charset="-120"/>
                </a:rPr>
                <a:t>ARM </a:t>
              </a:r>
              <a:r>
                <a:rPr kumimoji="1"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架構</a:t>
              </a:r>
              <a:endParaRPr kumimoji="1" lang="zh-TW" altLang="en-US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3" name="Shape 116"/>
          <p:cNvSpPr/>
          <p:nvPr/>
        </p:nvSpPr>
        <p:spPr>
          <a:xfrm>
            <a:off x="4786314" y="1714494"/>
            <a:ext cx="3530102" cy="2657456"/>
          </a:xfrm>
          <a:prstGeom prst="roundRect">
            <a:avLst>
              <a:gd name="adj" fmla="val 6703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745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3857872" y="1706726"/>
            <a:ext cx="1348346" cy="1007900"/>
            <a:chOff x="3857872" y="1706726"/>
            <a:chExt cx="1348346" cy="946689"/>
          </a:xfrm>
        </p:grpSpPr>
        <p:grpSp>
          <p:nvGrpSpPr>
            <p:cNvPr id="34" name="群組 33"/>
            <p:cNvGrpSpPr/>
            <p:nvPr/>
          </p:nvGrpSpPr>
          <p:grpSpPr>
            <a:xfrm rot="10120417">
              <a:off x="3857872" y="1706726"/>
              <a:ext cx="1348346" cy="946688"/>
              <a:chOff x="3571868" y="1500180"/>
              <a:chExt cx="1663388" cy="1285884"/>
            </a:xfr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拱形 34"/>
              <p:cNvSpPr/>
              <p:nvPr/>
            </p:nvSpPr>
            <p:spPr>
              <a:xfrm>
                <a:off x="3571868" y="1500180"/>
                <a:ext cx="1500198" cy="1285884"/>
              </a:xfrm>
              <a:prstGeom prst="blockArc">
                <a:avLst>
                  <a:gd name="adj1" fmla="val 10800000"/>
                  <a:gd name="adj2" fmla="val 21333922"/>
                  <a:gd name="adj3" fmla="val 13704"/>
                </a:avLst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等腰三角形 35"/>
              <p:cNvSpPr/>
              <p:nvPr/>
            </p:nvSpPr>
            <p:spPr>
              <a:xfrm rot="10800000">
                <a:off x="4745492" y="2071684"/>
                <a:ext cx="489764" cy="293858"/>
              </a:xfrm>
              <a:prstGeom prst="triangle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7" name="群組 36"/>
            <p:cNvGrpSpPr/>
            <p:nvPr/>
          </p:nvGrpSpPr>
          <p:grpSpPr>
            <a:xfrm rot="10120417">
              <a:off x="3857872" y="1706727"/>
              <a:ext cx="1348346" cy="946688"/>
              <a:chOff x="3571868" y="1500179"/>
              <a:chExt cx="1663388" cy="1285884"/>
            </a:xfrm>
            <a:solidFill>
              <a:srgbClr val="7030A0"/>
            </a:solidFill>
            <a:effectLst/>
          </p:grpSpPr>
          <p:sp>
            <p:nvSpPr>
              <p:cNvPr id="38" name="拱形 37"/>
              <p:cNvSpPr/>
              <p:nvPr/>
            </p:nvSpPr>
            <p:spPr>
              <a:xfrm>
                <a:off x="3571868" y="1500179"/>
                <a:ext cx="1500198" cy="1285884"/>
              </a:xfrm>
              <a:prstGeom prst="blockArc">
                <a:avLst>
                  <a:gd name="adj1" fmla="val 12387902"/>
                  <a:gd name="adj2" fmla="val 21333922"/>
                  <a:gd name="adj3" fmla="val 1370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等腰三角形 38"/>
              <p:cNvSpPr/>
              <p:nvPr/>
            </p:nvSpPr>
            <p:spPr>
              <a:xfrm rot="10800000">
                <a:off x="4745492" y="2071684"/>
                <a:ext cx="489764" cy="293858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入門</a:t>
            </a:r>
            <a:r>
              <a:rPr lang="en-US" altLang="zh-TW" dirty="0"/>
              <a:t>/</a:t>
            </a:r>
            <a:r>
              <a:rPr lang="zh-TW" altLang="en-US" dirty="0"/>
              <a:t>進階 </a:t>
            </a:r>
            <a:r>
              <a:rPr lang="en-US" altLang="zh-TW" dirty="0"/>
              <a:t>IoT </a:t>
            </a:r>
            <a:r>
              <a:rPr lang="zh-TW" altLang="en-US" dirty="0"/>
              <a:t>解決方案  全部滿足</a:t>
            </a:r>
            <a:endParaRPr kumimoji="1"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015936" y="2483391"/>
            <a:ext cx="3228472" cy="183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完整的資料儲存、多媒體、監控</a:t>
            </a:r>
          </a:p>
          <a:p>
            <a:pPr lvl="0">
              <a:lnSpc>
                <a:spcPct val="120000"/>
              </a:lnSpc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 及虛擬化應用</a:t>
            </a: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TW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高擴充性的 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QIoT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Container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，</a:t>
            </a:r>
          </a:p>
          <a:p>
            <a:pPr lvl="0">
              <a:lnSpc>
                <a:spcPct val="120000"/>
              </a:lnSpc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 讓喜歡嘗鮮的專業玩家可在各種</a:t>
            </a:r>
          </a:p>
          <a:p>
            <a:pPr lvl="0">
              <a:lnSpc>
                <a:spcPct val="120000"/>
              </a:lnSpc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 新應用間穿梭，組合獨特新玩法</a:t>
            </a:r>
          </a:p>
          <a:p>
            <a:pPr lvl="0"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 最低記憶體需求： 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4 GB</a:t>
            </a:r>
            <a:endParaRPr lang="zh-TW" altLang="en-US" sz="16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3071802" y="3286130"/>
            <a:ext cx="1714512" cy="1683320"/>
            <a:chOff x="3329755" y="3214692"/>
            <a:chExt cx="1527997" cy="1500198"/>
          </a:xfrm>
        </p:grpSpPr>
        <p:sp>
          <p:nvSpPr>
            <p:cNvPr id="28" name="橢圓 27"/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圓角矩形 28"/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</p:spPr>
        </p:pic>
      </p:grpSp>
      <p:sp>
        <p:nvSpPr>
          <p:cNvPr id="14" name="Shape 117"/>
          <p:cNvSpPr/>
          <p:nvPr/>
        </p:nvSpPr>
        <p:spPr>
          <a:xfrm>
            <a:off x="4998346" y="1857370"/>
            <a:ext cx="3102046" cy="540616"/>
          </a:xfrm>
          <a:prstGeom prst="roundRect">
            <a:avLst>
              <a:gd name="adj" fmla="val 10464"/>
            </a:avLst>
          </a:prstGeom>
          <a:gradFill>
            <a:gsLst>
              <a:gs pos="0">
                <a:srgbClr val="EAEAEA"/>
              </a:gs>
              <a:gs pos="100000">
                <a:schemeClr val="lt1"/>
              </a:gs>
            </a:gsLst>
            <a:lin ang="8100000" scaled="0"/>
          </a:gradFill>
          <a:ln w="158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292006" y="1891425"/>
            <a:ext cx="252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x86 </a:t>
            </a:r>
            <a:r>
              <a:rPr kumimoji="1"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架構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3929058" y="1357304"/>
            <a:ext cx="1428760" cy="1018126"/>
            <a:chOff x="3571868" y="1500180"/>
            <a:chExt cx="1663388" cy="128588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拱形 18"/>
            <p:cNvSpPr/>
            <p:nvPr/>
          </p:nvSpPr>
          <p:spPr>
            <a:xfrm>
              <a:off x="3571868" y="1500180"/>
              <a:ext cx="1500198" cy="1285884"/>
            </a:xfrm>
            <a:prstGeom prst="blockArc">
              <a:avLst>
                <a:gd name="adj1" fmla="val 10800000"/>
                <a:gd name="adj2" fmla="val 21333922"/>
                <a:gd name="adj3" fmla="val 13704"/>
              </a:avLst>
            </a:prstGeom>
            <a:grpFill/>
            <a:ln w="5715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4745492" y="2071684"/>
              <a:ext cx="489764" cy="293858"/>
            </a:xfrm>
            <a:prstGeom prst="triangle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3929058" y="1357304"/>
            <a:ext cx="1428760" cy="1018126"/>
            <a:chOff x="3571868" y="1500180"/>
            <a:chExt cx="1663388" cy="1285884"/>
          </a:xfrm>
          <a:solidFill>
            <a:srgbClr val="7030A0"/>
          </a:solidFill>
          <a:effectLst/>
        </p:grpSpPr>
        <p:sp>
          <p:nvSpPr>
            <p:cNvPr id="41" name="拱形 40"/>
            <p:cNvSpPr/>
            <p:nvPr/>
          </p:nvSpPr>
          <p:spPr>
            <a:xfrm>
              <a:off x="3571868" y="1500180"/>
              <a:ext cx="1500198" cy="1285884"/>
            </a:xfrm>
            <a:prstGeom prst="blockArc">
              <a:avLst>
                <a:gd name="adj1" fmla="val 10800000"/>
                <a:gd name="adj2" fmla="val 21333922"/>
                <a:gd name="adj3" fmla="val 13704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4745492" y="2071684"/>
              <a:ext cx="489764" cy="2938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0086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62"/>
          <p:cNvSpPr/>
          <p:nvPr/>
        </p:nvSpPr>
        <p:spPr>
          <a:xfrm rot="5400000">
            <a:off x="1107256" y="2855213"/>
            <a:ext cx="1143008" cy="264320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62"/>
          <p:cNvSpPr/>
          <p:nvPr/>
        </p:nvSpPr>
        <p:spPr>
          <a:xfrm rot="5400000">
            <a:off x="2464578" y="250014"/>
            <a:ext cx="1143008" cy="535785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62"/>
          <p:cNvSpPr/>
          <p:nvPr/>
        </p:nvSpPr>
        <p:spPr>
          <a:xfrm rot="5400000">
            <a:off x="2464579" y="-1035872"/>
            <a:ext cx="1143008" cy="535785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Shape 62"/>
          <p:cNvSpPr/>
          <p:nvPr/>
        </p:nvSpPr>
        <p:spPr>
          <a:xfrm rot="5400000">
            <a:off x="4536281" y="2140835"/>
            <a:ext cx="1143008" cy="407196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62"/>
          <p:cNvSpPr/>
          <p:nvPr/>
        </p:nvSpPr>
        <p:spPr>
          <a:xfrm rot="10800000">
            <a:off x="5786446" y="1071550"/>
            <a:ext cx="2928958" cy="242889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>
                <a:lumMod val="75000"/>
              </a:schemeClr>
            </a:solidFill>
            <a:prstDash val="lgDashDot"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Shape 16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dirty="0">
                <a:latin typeface="Arial"/>
                <a:ea typeface="Arial"/>
                <a:cs typeface="Arial"/>
                <a:sym typeface="Arial"/>
              </a:rPr>
              <a:t>QTS 4.3.4</a:t>
            </a:r>
            <a:r>
              <a:rPr lang="zh-TW" sz="3600" dirty="0"/>
              <a:t> 要來了! 最新升級清單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428595" y="1285866"/>
            <a:ext cx="2000265" cy="744170"/>
            <a:chOff x="214281" y="1559476"/>
            <a:chExt cx="2000265" cy="744170"/>
          </a:xfrm>
        </p:grpSpPr>
        <p:sp>
          <p:nvSpPr>
            <p:cNvPr id="26" name="矩形 25"/>
            <p:cNvSpPr/>
            <p:nvPr/>
          </p:nvSpPr>
          <p:spPr>
            <a:xfrm>
              <a:off x="214281" y="1559476"/>
              <a:ext cx="1857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</a:rPr>
                <a:t>TS-x77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系列</a:t>
              </a:r>
              <a:endParaRPr lang="zh-TW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14282" y="1857370"/>
              <a:ext cx="200026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 dirty="0" smtClean="0">
                  <a:latin typeface="微軟正黑體" pitchFamily="34" charset="-120"/>
                  <a:ea typeface="微軟正黑體" pitchFamily="34" charset="-120"/>
                </a:rPr>
                <a:t>AMD </a:t>
              </a:r>
              <a:r>
                <a:rPr lang="en-US" altLang="zh-TW" sz="1100" dirty="0" err="1" smtClean="0">
                  <a:latin typeface="微軟正黑體" pitchFamily="34" charset="-120"/>
                  <a:ea typeface="微軟正黑體" pitchFamily="34" charset="-120"/>
                </a:rPr>
                <a:t>Ryzen</a:t>
              </a:r>
              <a:r>
                <a:rPr lang="en-US" altLang="zh-TW" sz="1100" dirty="0" smtClean="0">
                  <a:latin typeface="微軟正黑體" pitchFamily="34" charset="-120"/>
                  <a:ea typeface="微軟正黑體" pitchFamily="34" charset="-120"/>
                </a:rPr>
                <a:t> 8</a:t>
              </a:r>
              <a:r>
                <a:rPr lang="zh-TW" altLang="en-US" sz="1100" dirty="0" smtClean="0">
                  <a:latin typeface="微軟正黑體" pitchFamily="34" charset="-120"/>
                  <a:ea typeface="微軟正黑體" pitchFamily="34" charset="-120"/>
                </a:rPr>
                <a:t>核 </a:t>
              </a:r>
              <a:r>
                <a:rPr lang="en-US" altLang="zh-TW" sz="1100" dirty="0" smtClean="0">
                  <a:latin typeface="微軟正黑體" pitchFamily="34" charset="-120"/>
                  <a:ea typeface="微軟正黑體" pitchFamily="34" charset="-120"/>
                </a:rPr>
                <a:t>/ 6</a:t>
              </a:r>
              <a:r>
                <a:rPr lang="zh-TW" altLang="en-US" sz="1100" dirty="0" smtClean="0">
                  <a:latin typeface="微軟正黑體" pitchFamily="34" charset="-120"/>
                  <a:ea typeface="微軟正黑體" pitchFamily="34" charset="-120"/>
                </a:rPr>
                <a:t>核處理器</a:t>
              </a:r>
              <a:r>
                <a:rPr lang="zh-TW" altLang="en-US" sz="12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強大虛擬機應用</a:t>
              </a:r>
              <a:endParaRPr lang="zh-TW" altLang="en-US" sz="11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2285984" y="1243219"/>
            <a:ext cx="3128610" cy="782232"/>
            <a:chOff x="1928794" y="1342494"/>
            <a:chExt cx="4167444" cy="1041966"/>
          </a:xfrm>
        </p:grpSpPr>
        <p:pic>
          <p:nvPicPr>
            <p:cNvPr id="14" name="Shape 43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429091" y="1342494"/>
              <a:ext cx="1667147" cy="1041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071769" y="1342494"/>
              <a:ext cx="1666526" cy="1041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4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1928794" y="1342494"/>
              <a:ext cx="1656180" cy="10351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群組 38"/>
          <p:cNvGrpSpPr/>
          <p:nvPr/>
        </p:nvGrpSpPr>
        <p:grpSpPr>
          <a:xfrm>
            <a:off x="428595" y="2559608"/>
            <a:ext cx="1928827" cy="741911"/>
            <a:chOff x="214281" y="1561735"/>
            <a:chExt cx="1928827" cy="741911"/>
          </a:xfrm>
        </p:grpSpPr>
        <p:sp>
          <p:nvSpPr>
            <p:cNvPr id="40" name="矩形 39"/>
            <p:cNvSpPr/>
            <p:nvPr/>
          </p:nvSpPr>
          <p:spPr>
            <a:xfrm>
              <a:off x="214281" y="1561735"/>
              <a:ext cx="1857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</a:rPr>
                <a:t>TVS-x73X</a:t>
              </a:r>
              <a:r>
                <a:rPr lang="zh-TW" altLang="en-US" sz="1800" b="1" dirty="0" smtClean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系列</a:t>
              </a:r>
              <a:endParaRPr lang="zh-TW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214282" y="1857370"/>
              <a:ext cx="192882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AMD RX-421BD 4</a:t>
              </a:r>
              <a:r>
                <a:rPr lang="zh-TW" altLang="en-US" sz="1100" dirty="0" smtClean="0">
                  <a:latin typeface="微軟正黑體" pitchFamily="34" charset="-120"/>
                  <a:ea typeface="微軟正黑體" pitchFamily="34" charset="-120"/>
                </a:rPr>
                <a:t>核</a:t>
              </a:r>
              <a:r>
                <a:rPr lang="en-US" altLang="zh-TW" sz="1100" dirty="0" smtClean="0">
                  <a:latin typeface="微軟正黑體" pitchFamily="34" charset="-120"/>
                  <a:ea typeface="微軟正黑體" pitchFamily="34" charset="-120"/>
                </a:rPr>
                <a:t>APU </a:t>
              </a:r>
              <a:r>
                <a:rPr lang="en-US" altLang="zh-TW" sz="1200" b="1" dirty="0" smtClean="0">
                  <a:solidFill>
                    <a:srgbClr val="FF0000"/>
                  </a:solidFill>
                </a:rPr>
                <a:t>10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GBASE-T </a:t>
              </a:r>
              <a:r>
                <a:rPr lang="zh-TW" altLang="en-US" sz="12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高速網</a:t>
              </a:r>
              <a:endParaRPr lang="zh-TW" altLang="en-US" sz="11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2357422" y="2499266"/>
            <a:ext cx="3103718" cy="929740"/>
            <a:chOff x="2004424" y="1336323"/>
            <a:chExt cx="4134287" cy="1238453"/>
          </a:xfrm>
        </p:grpSpPr>
        <p:pic>
          <p:nvPicPr>
            <p:cNvPr id="46" name="Shape 43"/>
            <p:cNvPicPr preferRelativeResize="0"/>
            <p:nvPr/>
          </p:nvPicPr>
          <p:blipFill>
            <a:blip r:embed="rId6"/>
            <a:srcRect r="11416"/>
            <a:stretch>
              <a:fillRect/>
            </a:stretch>
          </p:blipFill>
          <p:spPr>
            <a:xfrm>
              <a:off x="4383387" y="1336323"/>
              <a:ext cx="1755324" cy="123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Shape 42"/>
            <p:cNvPicPr preferRelativeResize="0"/>
            <p:nvPr/>
          </p:nvPicPr>
          <p:blipFill>
            <a:blip r:embed="rId7"/>
            <a:srcRect r="15586"/>
            <a:stretch>
              <a:fillRect/>
            </a:stretch>
          </p:blipFill>
          <p:spPr>
            <a:xfrm>
              <a:off x="3051168" y="1336323"/>
              <a:ext cx="1495506" cy="1107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Shape 41"/>
            <p:cNvPicPr preferRelativeResize="0"/>
            <p:nvPr/>
          </p:nvPicPr>
          <p:blipFill>
            <a:blip r:embed="rId8"/>
            <a:srcRect r="26486"/>
            <a:stretch>
              <a:fillRect/>
            </a:stretch>
          </p:blipFill>
          <p:spPr>
            <a:xfrm>
              <a:off x="2004424" y="1432875"/>
              <a:ext cx="1217530" cy="10351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Shape 238"/>
          <p:cNvPicPr preferRelativeResize="0">
            <a:picLocks noChangeAspect="1"/>
          </p:cNvPicPr>
          <p:nvPr/>
        </p:nvPicPr>
        <p:blipFill>
          <a:blip r:embed="rId9"/>
          <a:srcRect l="21746"/>
          <a:stretch>
            <a:fillRect/>
          </a:stretch>
        </p:blipFill>
        <p:spPr>
          <a:xfrm>
            <a:off x="2024208" y="3873096"/>
            <a:ext cx="904718" cy="72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38"/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2198" y="2714626"/>
            <a:ext cx="1100664" cy="68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38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768" y="2357436"/>
            <a:ext cx="1401646" cy="876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群組 51"/>
          <p:cNvGrpSpPr/>
          <p:nvPr/>
        </p:nvGrpSpPr>
        <p:grpSpPr>
          <a:xfrm>
            <a:off x="5298257" y="3857633"/>
            <a:ext cx="1744166" cy="740335"/>
            <a:chOff x="1802550" y="3571882"/>
            <a:chExt cx="2442455" cy="1036735"/>
          </a:xfrm>
        </p:grpSpPr>
        <p:pic>
          <p:nvPicPr>
            <p:cNvPr id="20" name="Shape 238"/>
            <p:cNvPicPr preferRelativeResize="0"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02550" y="3582277"/>
              <a:ext cx="1625515" cy="1015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238"/>
            <p:cNvPicPr preferRelativeResize="0"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86228" y="3571882"/>
              <a:ext cx="1658777" cy="10367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群組 54"/>
          <p:cNvGrpSpPr/>
          <p:nvPr/>
        </p:nvGrpSpPr>
        <p:grpSpPr>
          <a:xfrm>
            <a:off x="3214678" y="3723846"/>
            <a:ext cx="2500330" cy="911188"/>
            <a:chOff x="214281" y="1561735"/>
            <a:chExt cx="2500330" cy="911188"/>
          </a:xfrm>
        </p:grpSpPr>
        <p:sp>
          <p:nvSpPr>
            <p:cNvPr id="56" name="矩形 55"/>
            <p:cNvSpPr/>
            <p:nvPr/>
          </p:nvSpPr>
          <p:spPr>
            <a:xfrm>
              <a:off x="214281" y="1561735"/>
              <a:ext cx="25003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</a:rPr>
                <a:t>TS-431P2/ TS-231P2</a:t>
              </a:r>
              <a:endParaRPr lang="zh-TW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214281" y="1857370"/>
              <a:ext cx="2428891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err="1" smtClean="0"/>
                <a:t>AnnapurnaLabs</a:t>
              </a:r>
              <a:r>
                <a:rPr lang="en-US" sz="1100" dirty="0" smtClean="0"/>
                <a:t> AL314 </a:t>
              </a:r>
            </a:p>
            <a:p>
              <a:r>
                <a:rPr lang="en-US" sz="1100" dirty="0" smtClean="0"/>
                <a:t>4</a:t>
              </a:r>
              <a:r>
                <a:rPr lang="zh-TW" altLang="en-US" sz="1100" dirty="0" smtClean="0">
                  <a:latin typeface="微軟正黑體" pitchFamily="34" charset="-120"/>
                  <a:ea typeface="微軟正黑體" pitchFamily="34" charset="-120"/>
                </a:rPr>
                <a:t>核處理器</a:t>
              </a:r>
              <a:endParaRPr lang="en-US" altLang="zh-TW" sz="1100" dirty="0" smtClean="0"/>
            </a:p>
            <a:p>
              <a:r>
                <a:rPr lang="zh-TW" altLang="en-US" sz="12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可拆換式記憶體達 </a:t>
              </a:r>
              <a:r>
                <a:rPr lang="en-US" altLang="zh-TW" sz="1200" b="1" dirty="0" smtClean="0">
                  <a:solidFill>
                    <a:srgbClr val="FF0000"/>
                  </a:solidFill>
                </a:rPr>
                <a:t>8GB</a:t>
              </a:r>
              <a:endPara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500034" y="3714758"/>
            <a:ext cx="1928827" cy="926577"/>
            <a:chOff x="214281" y="1561735"/>
            <a:chExt cx="1928827" cy="926577"/>
          </a:xfrm>
        </p:grpSpPr>
        <p:sp>
          <p:nvSpPr>
            <p:cNvPr id="60" name="矩形 59"/>
            <p:cNvSpPr/>
            <p:nvPr/>
          </p:nvSpPr>
          <p:spPr>
            <a:xfrm>
              <a:off x="214281" y="1561735"/>
              <a:ext cx="18573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</a:rPr>
                <a:t>TS-453BT3</a:t>
              </a:r>
              <a:endParaRPr lang="zh-TW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214282" y="1857370"/>
              <a:ext cx="1928826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Intel J3455 4</a:t>
              </a:r>
              <a:r>
                <a:rPr lang="zh-TW" altLang="en-US" sz="1100" dirty="0" smtClean="0">
                  <a:latin typeface="微軟正黑體" pitchFamily="34" charset="-120"/>
                  <a:ea typeface="微軟正黑體" pitchFamily="34" charset="-120"/>
                </a:rPr>
                <a:t>核處理器</a:t>
              </a:r>
              <a:endParaRPr lang="en-US" altLang="zh-TW" sz="1100" dirty="0" smtClean="0"/>
            </a:p>
            <a:p>
              <a:r>
                <a:rPr lang="en-US" altLang="zh-TW" sz="1200" b="1" dirty="0" smtClean="0">
                  <a:solidFill>
                    <a:srgbClr val="FF0000"/>
                  </a:solidFill>
                </a:rPr>
                <a:t>Thunderbolt 3 + 10GBASE-T </a:t>
              </a:r>
              <a:r>
                <a:rPr lang="zh-TW" altLang="en-US" sz="12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雙應用</a:t>
              </a:r>
              <a:endPara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6000760" y="1330334"/>
            <a:ext cx="2857487" cy="741911"/>
            <a:chOff x="214281" y="1561735"/>
            <a:chExt cx="2197265" cy="741911"/>
          </a:xfrm>
        </p:grpSpPr>
        <p:sp>
          <p:nvSpPr>
            <p:cNvPr id="63" name="矩形 62"/>
            <p:cNvSpPr/>
            <p:nvPr/>
          </p:nvSpPr>
          <p:spPr>
            <a:xfrm>
              <a:off x="214281" y="1561735"/>
              <a:ext cx="21972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002060"/>
                  </a:solidFill>
                </a:rPr>
                <a:t>TS-431XeU / TS-431X2</a:t>
              </a:r>
              <a:endParaRPr lang="zh-TW" altLang="en-US" sz="1800" dirty="0">
                <a:solidFill>
                  <a:srgbClr val="002060"/>
                </a:solidFill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214282" y="1857370"/>
              <a:ext cx="1928826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err="1" smtClean="0"/>
                <a:t>AnnapurnaLabs</a:t>
              </a:r>
              <a:r>
                <a:rPr lang="en-US" sz="1100" dirty="0" smtClean="0"/>
                <a:t> AL314 4</a:t>
              </a:r>
              <a:r>
                <a:rPr lang="zh-TW" altLang="en-US" sz="1100" dirty="0" smtClean="0">
                  <a:latin typeface="微軟正黑體" pitchFamily="34" charset="-120"/>
                  <a:ea typeface="微軟正黑體" pitchFamily="34" charset="-120"/>
                </a:rPr>
                <a:t>核處理器</a:t>
              </a:r>
              <a:endParaRPr lang="en-US" altLang="zh-TW" sz="1100" dirty="0" smtClean="0"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12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超值內建 </a:t>
              </a:r>
              <a:r>
                <a:rPr lang="en-US" altLang="zh-TW" sz="1200" b="1" dirty="0" smtClean="0">
                  <a:solidFill>
                    <a:srgbClr val="FF0000"/>
                  </a:solidFill>
                </a:rPr>
                <a:t>10GbE SFP+</a:t>
              </a:r>
              <a:endPara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Shape 16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許多既有機種也享 </a:t>
            </a:r>
            <a:r>
              <a:rPr lang="zh-TW" sz="3600" dirty="0">
                <a:latin typeface="+mj-lt"/>
                <a:ea typeface="微軟正黑體" pitchFamily="34" charset="-120"/>
                <a:sym typeface="Microsoft JhengHei"/>
              </a:rPr>
              <a:t>QTS 4.3.4</a:t>
            </a:r>
            <a:r>
              <a:rPr lang="zh-TW" sz="3600" dirty="0">
                <a:latin typeface="Microsoft JhengHei"/>
                <a:ea typeface="Microsoft JhengHei"/>
                <a:cs typeface="Microsoft JhengHei"/>
                <a:sym typeface="Microsoft JhengHei"/>
              </a:rPr>
              <a:t> 升級</a:t>
            </a:r>
          </a:p>
        </p:txBody>
      </p:sp>
      <p:pic>
        <p:nvPicPr>
          <p:cNvPr id="1702" name="Shape 1702"/>
          <p:cNvPicPr preferRelativeResize="0"/>
          <p:nvPr/>
        </p:nvPicPr>
        <p:blipFill>
          <a:blip r:embed="rId3"/>
          <a:srcRect b="34084"/>
          <a:stretch>
            <a:fillRect/>
          </a:stretch>
        </p:blipFill>
        <p:spPr>
          <a:xfrm>
            <a:off x="7379819" y="1785932"/>
            <a:ext cx="1297928" cy="534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Shape 170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57752" y="2143122"/>
            <a:ext cx="1332590" cy="83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Shape 1696"/>
          <p:cNvPicPr preferRelativeResize="0"/>
          <p:nvPr/>
        </p:nvPicPr>
        <p:blipFill>
          <a:blip r:embed="rId5">
            <a:alphaModFix/>
          </a:blip>
          <a:srcRect r="31579"/>
          <a:stretch>
            <a:fillRect/>
          </a:stretch>
        </p:blipFill>
        <p:spPr>
          <a:xfrm>
            <a:off x="315496" y="3982242"/>
            <a:ext cx="541844" cy="50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Shape 1697"/>
          <p:cNvPicPr preferRelativeResize="0"/>
          <p:nvPr/>
        </p:nvPicPr>
        <p:blipFill>
          <a:blip r:embed="rId6">
            <a:alphaModFix/>
          </a:blip>
          <a:srcRect l="35000" r="30000"/>
          <a:stretch>
            <a:fillRect/>
          </a:stretch>
        </p:blipFill>
        <p:spPr>
          <a:xfrm>
            <a:off x="340220" y="3982242"/>
            <a:ext cx="291762" cy="50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Shape 1698"/>
          <p:cNvPicPr preferRelativeResize="0"/>
          <p:nvPr/>
        </p:nvPicPr>
        <p:blipFill>
          <a:blip r:embed="rId7">
            <a:alphaModFix/>
          </a:blip>
          <a:srcRect l="31579" r="26316"/>
          <a:stretch>
            <a:fillRect/>
          </a:stretch>
        </p:blipFill>
        <p:spPr>
          <a:xfrm>
            <a:off x="785786" y="4000510"/>
            <a:ext cx="353382" cy="50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Shape 1699"/>
          <p:cNvPicPr preferRelativeResize="0"/>
          <p:nvPr/>
        </p:nvPicPr>
        <p:blipFill>
          <a:blip r:embed="rId8">
            <a:alphaModFix/>
          </a:blip>
          <a:srcRect l="20989" r="15802"/>
          <a:stretch>
            <a:fillRect/>
          </a:stretch>
        </p:blipFill>
        <p:spPr>
          <a:xfrm>
            <a:off x="1071538" y="3998278"/>
            <a:ext cx="500066" cy="5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Shape 1703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599056" y="3929072"/>
            <a:ext cx="888198" cy="55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Shape 1708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3786182" y="3883958"/>
            <a:ext cx="986588" cy="61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Shape 17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57290" y="4000510"/>
            <a:ext cx="853920" cy="50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Shape 171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57356" y="4007286"/>
            <a:ext cx="852058" cy="49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Shape 17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428860" y="3989580"/>
            <a:ext cx="890894" cy="5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Shape 17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43240" y="3929072"/>
            <a:ext cx="936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Shape 1717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2071670" y="2143122"/>
            <a:ext cx="917590" cy="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Shape 1718"/>
          <p:cNvPicPr preferRelativeResize="0"/>
          <p:nvPr/>
        </p:nvPicPr>
        <p:blipFill>
          <a:blip r:embed="rId16"/>
          <a:srcRect b="27952"/>
          <a:stretch>
            <a:fillRect/>
          </a:stretch>
        </p:blipFill>
        <p:spPr>
          <a:xfrm>
            <a:off x="6143636" y="2143122"/>
            <a:ext cx="1269156" cy="57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Shape 1720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3568356" y="2153872"/>
            <a:ext cx="1289396" cy="80587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211"/>
          <p:cNvSpPr txBox="1"/>
          <p:nvPr/>
        </p:nvSpPr>
        <p:spPr>
          <a:xfrm>
            <a:off x="3571868" y="1213367"/>
            <a:ext cx="5143536" cy="28681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bg1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4784A1"/>
              </a:buClr>
              <a:buSzPct val="250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機架式系列</a:t>
            </a:r>
            <a:endParaRPr lang="en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37" name="Shape 212"/>
          <p:cNvSpPr txBox="1"/>
          <p:nvPr/>
        </p:nvSpPr>
        <p:spPr>
          <a:xfrm>
            <a:off x="3571868" y="1500180"/>
            <a:ext cx="5143536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4784A1"/>
              </a:buClr>
              <a:buSzPct val="25000"/>
            </a:pPr>
            <a:r>
              <a:rPr lang="en-US" altLang="zh-TW" sz="1200" dirty="0" smtClean="0">
                <a:solidFill>
                  <a:srgbClr val="4784A1"/>
                </a:solidFill>
              </a:rPr>
              <a:t>1</a:t>
            </a:r>
            <a:r>
              <a:rPr lang="pl-PL" sz="1200" dirty="0" smtClean="0">
                <a:solidFill>
                  <a:srgbClr val="4784A1"/>
                </a:solidFill>
              </a:rPr>
              <a:t>6489U, x85U, 1582TU, x80U, x73U, x71U, x70U, x69U, x63U, x53BU, x53U,</a:t>
            </a:r>
            <a:r>
              <a:rPr lang="en-US" sz="1200" dirty="0" smtClean="0">
                <a:solidFill>
                  <a:srgbClr val="4784A1"/>
                </a:solidFill>
              </a:rPr>
              <a:t> </a:t>
            </a:r>
            <a:r>
              <a:rPr lang="pl-PL" sz="1200" dirty="0" smtClean="0">
                <a:solidFill>
                  <a:srgbClr val="4784A1"/>
                </a:solidFill>
              </a:rPr>
              <a:t>451U, x31XU, 431U</a:t>
            </a:r>
            <a:endParaRPr lang="en" sz="1200" dirty="0">
              <a:solidFill>
                <a:srgbClr val="4784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211"/>
          <p:cNvSpPr txBox="1"/>
          <p:nvPr/>
        </p:nvSpPr>
        <p:spPr>
          <a:xfrm>
            <a:off x="285720" y="2928940"/>
            <a:ext cx="8358246" cy="2857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bg1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4784A1"/>
              </a:buClr>
              <a:buSzPct val="25000"/>
            </a:pP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桌上型系列</a:t>
            </a:r>
            <a:endParaRPr lang="en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0" name="Shape 212"/>
          <p:cNvSpPr txBox="1"/>
          <p:nvPr/>
        </p:nvSpPr>
        <p:spPr>
          <a:xfrm>
            <a:off x="214282" y="3286130"/>
            <a:ext cx="5357850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4784A1"/>
              </a:buClr>
              <a:buSzPct val="25000"/>
            </a:pPr>
            <a:r>
              <a:rPr lang="en-US" sz="1200" dirty="0" smtClean="0">
                <a:solidFill>
                  <a:srgbClr val="4784A1"/>
                </a:solidFill>
              </a:rPr>
              <a:t>TS-1685, x82, 882ST2/ST3, x80, x73, x71, x70, x69, x63, 453Bmini, x53B, x53A, x53 Pro, 453mini, x51A, x51, 1635, x31X, x31P, x31+, x31, x28</a:t>
            </a:r>
            <a:endParaRPr lang="en" sz="1200" dirty="0">
              <a:solidFill>
                <a:srgbClr val="4784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211"/>
          <p:cNvSpPr txBox="1"/>
          <p:nvPr/>
        </p:nvSpPr>
        <p:spPr>
          <a:xfrm>
            <a:off x="285720" y="1214429"/>
            <a:ext cx="3071834" cy="28575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6350">
            <a:solidFill>
              <a:schemeClr val="bg1"/>
            </a:solidFill>
            <a:prstDash val="dash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4784A1"/>
              </a:buClr>
              <a:buSzPct val="25000"/>
            </a:pPr>
            <a:r>
              <a:rPr lang="en-US" altLang="zh-TW" b="1" dirty="0" smtClean="0">
                <a:solidFill>
                  <a:schemeClr val="bg1"/>
                </a:solidFill>
              </a:rPr>
              <a:t>Thunderbolt NAS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系列</a:t>
            </a:r>
            <a:endParaRPr lang="en" sz="1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14512" y="4643452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900" dirty="0" smtClean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完整產品支援狀態請至 </a:t>
            </a:r>
            <a:r>
              <a:rPr lang="en-US" altLang="zh-TW" sz="900" dirty="0" smtClean="0">
                <a:solidFill>
                  <a:schemeClr val="accent5">
                    <a:lumMod val="50000"/>
                  </a:schemeClr>
                </a:solidFill>
              </a:rPr>
              <a:t>https://www.qnap.com/zh-tw/product/eol.php</a:t>
            </a:r>
            <a:endParaRPr lang="en-US" altLang="zh-TW" sz="9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4" name="Shape 1716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1285852" y="2143122"/>
            <a:ext cx="938768" cy="58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170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71538" y="1357304"/>
            <a:ext cx="1341401" cy="8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882"/>
          <p:cNvSpPr/>
          <p:nvPr/>
        </p:nvSpPr>
        <p:spPr>
          <a:xfrm flipH="1">
            <a:off x="1500198" y="4644914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Shape 17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43438" y="3929072"/>
            <a:ext cx="928694" cy="60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716"/>
          <p:cNvPicPr preferRelativeResize="0"/>
          <p:nvPr/>
        </p:nvPicPr>
        <p:blipFill>
          <a:blip r:embed="rId20"/>
          <a:srcRect r="15643"/>
          <a:stretch>
            <a:fillRect/>
          </a:stretch>
        </p:blipFill>
        <p:spPr>
          <a:xfrm>
            <a:off x="357158" y="2143122"/>
            <a:ext cx="810692" cy="6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Shape 17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286512" y="3730830"/>
            <a:ext cx="1267800" cy="76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1717"/>
          <p:cNvPicPr preferRelativeResize="0"/>
          <p:nvPr/>
        </p:nvPicPr>
        <p:blipFill>
          <a:blip r:embed="rId22"/>
          <a:srcRect r="27834"/>
          <a:stretch>
            <a:fillRect/>
          </a:stretch>
        </p:blipFill>
        <p:spPr>
          <a:xfrm>
            <a:off x="2714612" y="2143122"/>
            <a:ext cx="662183" cy="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702"/>
          <p:cNvPicPr preferRelativeResize="0"/>
          <p:nvPr/>
        </p:nvPicPr>
        <p:blipFill>
          <a:blip r:embed="rId23"/>
          <a:srcRect t="28026" b="26548"/>
          <a:stretch>
            <a:fillRect/>
          </a:stretch>
        </p:blipFill>
        <p:spPr>
          <a:xfrm>
            <a:off x="7394934" y="2357436"/>
            <a:ext cx="1292694" cy="357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455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98"/>
          <p:cNvSpPr txBox="1">
            <a:spLocks/>
          </p:cNvSpPr>
          <p:nvPr/>
        </p:nvSpPr>
        <p:spPr>
          <a:xfrm>
            <a:off x="2265378" y="2285998"/>
            <a:ext cx="4521200" cy="10874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762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Verdana"/>
              <a:buNone/>
              <a:tabLst/>
              <a:defRPr/>
            </a:pPr>
            <a:r>
              <a:rPr lang="zh-TW" altLang="en-US" sz="36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謝謝收看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024601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1512</TotalTime>
  <Words>4451</Words>
  <Application>Microsoft Office PowerPoint</Application>
  <PresentationFormat>如螢幕大小 (16:9)</PresentationFormat>
  <Paragraphs>858</Paragraphs>
  <Slides>98</Slides>
  <Notes>87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98</vt:i4>
      </vt:variant>
    </vt:vector>
  </HeadingPairs>
  <TitlesOfParts>
    <vt:vector size="99" baseType="lpstr">
      <vt:lpstr>自訂設計</vt:lpstr>
      <vt:lpstr>投影片 1</vt:lpstr>
      <vt:lpstr>QTS 4.3.4 全新功能概觀</vt:lpstr>
      <vt:lpstr>基本儲存架構 效能與穩定性決定一切!</vt:lpstr>
      <vt:lpstr>為什麼我們決定不使用Btrfs檔案系統 ?</vt:lpstr>
      <vt:lpstr>EXT4 v.s. Btrfs</vt:lpstr>
      <vt:lpstr>可管理與預期的快照空間</vt:lpstr>
      <vt:lpstr>進階儲存與快照保護 重大進化 更加安全</vt:lpstr>
      <vt:lpstr>投影片 8</vt:lpstr>
      <vt:lpstr>為什麼我們不選擇客製版的BTRFS</vt:lpstr>
      <vt:lpstr>ARM架構NAS佔了整體市場的四成</vt:lpstr>
      <vt:lpstr>支援快照的ARM架構NAS</vt:lpstr>
      <vt:lpstr>在備份端NAS直接瀏覽快照保險庫的檔案</vt:lpstr>
      <vt:lpstr>為什麼快照技術那麼重要</vt:lpstr>
      <vt:lpstr>支援多種快照建立方式</vt:lpstr>
      <vt:lpstr>“Volume外”的快照保存架構</vt:lpstr>
      <vt:lpstr>啟用最小快照保證空間</vt:lpstr>
      <vt:lpstr>一眼即可掌握快照保護狀況</vt:lpstr>
      <vt:lpstr>管理大量的快照輕而易舉</vt:lpstr>
      <vt:lpstr>支援遠端快照備份</vt:lpstr>
      <vt:lpstr>更具彈性的快照備份計畫</vt:lpstr>
      <vt:lpstr>Windows用戶端可以自主檔案還原</vt:lpstr>
      <vt:lpstr>Snapshot Agents</vt:lpstr>
      <vt:lpstr>Demo</vt:lpstr>
      <vt:lpstr>投影片 24</vt:lpstr>
      <vt:lpstr>自動分層兼具高效能與大容量</vt:lpstr>
      <vt:lpstr>Qtier 2.0™ 就是取代 SSD 快取</vt:lpstr>
      <vt:lpstr>Qtier 2.0 智能感知，效能更強</vt:lpstr>
      <vt:lpstr>Tiering On Demand (選擇資料夾做自動分層)</vt:lpstr>
      <vt:lpstr>可不停機直接升級至 Qtier 儲存池</vt:lpstr>
      <vt:lpstr>將SSD快取轉換成Qtier以立即提升效益</vt:lpstr>
      <vt:lpstr>有效發揮SSD高速儲存效能</vt:lpstr>
      <vt:lpstr> QNAP領先的混合儲存技術</vt:lpstr>
      <vt:lpstr>Demo</vt:lpstr>
      <vt:lpstr>Storage &amp; Snapshot </vt:lpstr>
      <vt:lpstr>RAID 保護隨儲存容量上升而減少</vt:lpstr>
      <vt:lpstr>RAID 50 &amp; 60 強化資料保護</vt:lpstr>
      <vt:lpstr>RAID 50 &amp; 60 讓"隨機寫入"效能立即倍數提升</vt:lpstr>
      <vt:lpstr>QNAP RAID 組態間的選擇</vt:lpstr>
      <vt:lpstr>Qtier 也可以搭配 RAID 50/60</vt:lpstr>
      <vt:lpstr>Demo</vt:lpstr>
      <vt:lpstr>投影片 41</vt:lpstr>
      <vt:lpstr>支援 iSCSI 目標端&amp;啟動器 雙模式</vt:lpstr>
      <vt:lpstr>使用 iSCSI 啟動器掛載各家儲存設備</vt:lpstr>
      <vt:lpstr>區塊層級 vs 檔案層級 iSCSI LUN</vt:lpstr>
      <vt:lpstr>iSCSI VJBOD 取代 JBOD</vt:lpstr>
      <vt:lpstr>輕鬆建構超大容量儲存空間</vt:lpstr>
      <vt:lpstr>完善的資料備份及備援解決方案</vt:lpstr>
      <vt:lpstr>單一入口實現資料的備份及備援</vt:lpstr>
      <vt:lpstr>備份 – 混合雲整合方案</vt:lpstr>
      <vt:lpstr>備份 – 三大要素完成聰明備份</vt:lpstr>
      <vt:lpstr>多重版本備份</vt:lpstr>
      <vt:lpstr>10 Gigabit Ethernet  打造企業級災難復原解決方案 </vt:lpstr>
      <vt:lpstr>Demo</vt:lpstr>
      <vt:lpstr>雲端安全及資料減量</vt:lpstr>
      <vt:lpstr>同步 – 即時隨地資料存取</vt:lpstr>
      <vt:lpstr>彈性設定讓您靈活運用雲端服務</vt:lpstr>
      <vt:lpstr>完整的資料保護方案</vt:lpstr>
      <vt:lpstr>File Station  檔案管理  一次到位</vt:lpstr>
      <vt:lpstr>辦公室工作者的煩惱</vt:lpstr>
      <vt:lpstr>儲存、檢索、數位化、歸檔，一次搞定</vt:lpstr>
      <vt:lpstr>File Station 所有檔案 一覽無遺</vt:lpstr>
      <vt:lpstr>File Station 所有檔案 一覽無遺</vt:lpstr>
      <vt:lpstr>Demo</vt:lpstr>
      <vt:lpstr>Qsirch - NAS的搜尋專家</vt:lpstr>
      <vt:lpstr>強大的進階搜尋功能</vt:lpstr>
      <vt:lpstr>Qsirch - NAS的搜尋專家</vt:lpstr>
      <vt:lpstr>不用輸入關鍵字即可搜尋圖檔</vt:lpstr>
      <vt:lpstr>Qsirch - NAS的搜尋專家</vt:lpstr>
      <vt:lpstr>郵件檔也可以輕鬆搜尋</vt:lpstr>
      <vt:lpstr>Qsirch - NAS的搜尋專家</vt:lpstr>
      <vt:lpstr>彈指間搜尋您NAS上所有資料</vt:lpstr>
      <vt:lpstr>Demo</vt:lpstr>
      <vt:lpstr>OCR 檔案輕鬆數位化</vt:lpstr>
      <vt:lpstr>OCR 檔案輕鬆數位化</vt:lpstr>
      <vt:lpstr>Demo</vt:lpstr>
      <vt:lpstr>Qfiling 智能歸檔真便利</vt:lpstr>
      <vt:lpstr>Qfiling 智能歸檔真便利</vt:lpstr>
      <vt:lpstr>QNAP 翻倍你的工作效率</vt:lpstr>
      <vt:lpstr>投影片 79</vt:lpstr>
      <vt:lpstr>QVHelper 影音小幫手</vt:lpstr>
      <vt:lpstr>過去...在NAS上播放影音檔案</vt:lpstr>
      <vt:lpstr>QVHelper影音小幫手</vt:lpstr>
      <vt:lpstr>投影片 83</vt:lpstr>
      <vt:lpstr>Qboost 一鍵加速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三大解決方案</vt:lpstr>
      <vt:lpstr>投影片 93</vt:lpstr>
      <vt:lpstr>入門級 ARM 架構   輕鬆建立 IoT 混合雲</vt:lpstr>
      <vt:lpstr>入門/進階 IoT 解決方案  全部滿足</vt:lpstr>
      <vt:lpstr>QTS 4.3.4 要來了! 最新升級清單</vt:lpstr>
      <vt:lpstr>許多既有機種也享 QTS 4.3.4 升級</vt:lpstr>
      <vt:lpstr>投影片 98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Coco Chiang</cp:lastModifiedBy>
  <cp:revision>139</cp:revision>
  <cp:lastPrinted>2017-11-01T05:06:53Z</cp:lastPrinted>
  <dcterms:modified xsi:type="dcterms:W3CDTF">2017-11-06T04:02:50Z</dcterms:modified>
</cp:coreProperties>
</file>