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85.xml" ContentType="application/vnd.openxmlformats-officedocument.presentationml.notes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74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63.xml" ContentType="application/vnd.openxmlformats-officedocument.presentationml.notesSlide+xml"/>
  <Override PartName="/ppt/tableStyles.xml" ContentType="application/vnd.openxmlformats-officedocument.presentationml.tableStyles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79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86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75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82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60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1.xml" ContentType="application/vnd.openxmlformats-officedocument.presentationml.notesSlide+xml"/>
  <Override PartName="/ppt/slides/slide89.xml" ContentType="application/vnd.openxmlformats-officedocument.presentationml.slid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69.xml" ContentType="application/vnd.openxmlformats-officedocument.presentationml.notesSlide+xml"/>
  <Override PartName="/ppt/notesSlides/notesSlide87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76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83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72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77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slideLayouts/slideLayout16.xml" ContentType="application/vnd.openxmlformats-officedocument.presentationml.slideLayout+xml"/>
  <Default Extension="jpeg" ContentType="image/jpeg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84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73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Slides/notesSlide67.xml" ContentType="application/vnd.openxmlformats-officedocument.presentationml.notesSlide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4.xml" ContentType="application/vnd.openxmlformats-officedocument.presentationml.notesSlide+xml"/>
  <Override PartName="/ppt/notesSlides/notesSlide81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notesSlides/notesSlide23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1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5" r:id="rId1"/>
  </p:sldMasterIdLst>
  <p:notesMasterIdLst>
    <p:notesMasterId r:id="rId100"/>
  </p:notesMasterIdLst>
  <p:handoutMasterIdLst>
    <p:handoutMasterId r:id="rId101"/>
  </p:handoutMasterIdLst>
  <p:sldIdLst>
    <p:sldId id="370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353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363" r:id="rId34"/>
    <p:sldId id="287" r:id="rId35"/>
    <p:sldId id="288" r:id="rId36"/>
    <p:sldId id="289" r:id="rId37"/>
    <p:sldId id="290" r:id="rId38"/>
    <p:sldId id="291" r:id="rId39"/>
    <p:sldId id="292" r:id="rId40"/>
    <p:sldId id="364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65" r:id="rId54"/>
    <p:sldId id="305" r:id="rId55"/>
    <p:sldId id="306" r:id="rId56"/>
    <p:sldId id="307" r:id="rId57"/>
    <p:sldId id="308" r:id="rId58"/>
    <p:sldId id="310" r:id="rId59"/>
    <p:sldId id="311" r:id="rId60"/>
    <p:sldId id="312" r:id="rId61"/>
    <p:sldId id="313" r:id="rId62"/>
    <p:sldId id="314" r:id="rId63"/>
    <p:sldId id="366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67" r:id="rId73"/>
    <p:sldId id="323" r:id="rId74"/>
    <p:sldId id="324" r:id="rId75"/>
    <p:sldId id="368" r:id="rId76"/>
    <p:sldId id="325" r:id="rId77"/>
    <p:sldId id="326" r:id="rId78"/>
    <p:sldId id="327" r:id="rId79"/>
    <p:sldId id="330" r:id="rId80"/>
    <p:sldId id="331" r:id="rId81"/>
    <p:sldId id="333" r:id="rId82"/>
    <p:sldId id="334" r:id="rId83"/>
    <p:sldId id="335" r:id="rId84"/>
    <p:sldId id="338" r:id="rId85"/>
    <p:sldId id="339" r:id="rId86"/>
    <p:sldId id="340" r:id="rId87"/>
    <p:sldId id="341" r:id="rId88"/>
    <p:sldId id="342" r:id="rId89"/>
    <p:sldId id="343" r:id="rId90"/>
    <p:sldId id="379" r:id="rId91"/>
    <p:sldId id="345" r:id="rId92"/>
    <p:sldId id="346" r:id="rId93"/>
    <p:sldId id="369" r:id="rId94"/>
    <p:sldId id="361" r:id="rId95"/>
    <p:sldId id="372" r:id="rId96"/>
    <p:sldId id="347" r:id="rId97"/>
    <p:sldId id="354" r:id="rId98"/>
    <p:sldId id="374" r:id="rId99"/>
  </p:sldIdLst>
  <p:sldSz cx="9144000" cy="5143500" type="screen16x9"/>
  <p:notesSz cx="9928225" cy="679767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ny Lu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23FA39C6-ADA9-41BE-AD6B-F3041F124CD3}">
  <a:tblStyle styleId="{23FA39C6-ADA9-41BE-AD6B-F3041F124CD3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TxStyle/>
      <a:tcStyle>
        <a:tcBdr/>
      </a:tcStyle>
    </a:band2V>
    <a:lastCol>
      <a:tcTxStyle b="on" i="off"/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lastCol>
    <a:firstCol>
      <a:tcTxStyle b="on" i="off"/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firstCol>
    <a:lastRow>
      <a:tcTxStyle b="on" i="off"/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FFFFFF">
              <a:alpha val="0"/>
            </a:srgbClr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D52C2BF8-F245-460B-81DC-7D8730F1493B}" styleName="Table_1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FDEEE8"/>
          </a:solidFill>
        </a:fill>
      </a:tcStyle>
    </a:wholeTbl>
    <a:band1H>
      <a:tcTxStyle/>
      <a:tcStyle>
        <a:tcBdr/>
        <a:fill>
          <a:solidFill>
            <a:srgbClr val="FCDCCE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FCDCCE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F79646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F79646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F79646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79646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F0513B3C-857C-41BB-A843-243A80321240}" styleName="Table_2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B20FDCA4-24B8-4A98-8C40-B80010DD0DA4}" styleName="Table_3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01FA25F-8022-48FA-AE3E-3DE55270B479}" styleName="Table_4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9FFDC48A-6DFE-4CD4-B15B-9B0E3360A43E}" styleName="Table_5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4F81BD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4F81BD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F81BD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F81BD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6455" autoAdjust="0"/>
  </p:normalViewPr>
  <p:slideViewPr>
    <p:cSldViewPr>
      <p:cViewPr>
        <p:scale>
          <a:sx n="100" d="100"/>
          <a:sy n="100" d="100"/>
        </p:scale>
        <p:origin x="-1944" y="-85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2" d="100"/>
        <a:sy n="92" d="100"/>
      </p:scale>
      <p:origin x="0" y="17772"/>
    </p:cViewPr>
  </p:sorterViewPr>
  <p:notesViewPr>
    <p:cSldViewPr>
      <p:cViewPr varScale="1">
        <p:scale>
          <a:sx n="97" d="100"/>
          <a:sy n="97" d="100"/>
        </p:scale>
        <p:origin x="-2928" y="-96"/>
      </p:cViewPr>
      <p:guideLst>
        <p:guide orient="horz" pos="2141"/>
        <p:guide pos="3127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commentAuthors" Target="commentAuthor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notesMaster" Target="notesMasters/notesMaster1.xml"/><Relationship Id="rId105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7-10-26T03:12:50.906" idx="1">
    <p:pos x="6000" y="0"/>
    <p:text>Add SSD read cache</p:tex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3697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3515D0-AA47-1347-97E9-994299B4BCD4}" type="datetimeFigureOut">
              <a:rPr kumimoji="1" lang="zh-TW" altLang="en-US" smtClean="0"/>
              <a:pPr/>
              <a:t>2017/11/6</a:t>
            </a:fld>
            <a:endParaRPr kumimoji="1"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3697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CBCA2B-AE89-8645-A0CC-FD6F587646B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6651041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1323764" y="3228896"/>
            <a:ext cx="7280698" cy="305895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har char="●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1pPr>
            <a:lvl2pPr marL="0" marR="0" lvl="1" indent="228600" algn="l" rtl="0">
              <a:spcBef>
                <a:spcPts val="0"/>
              </a:spcBef>
              <a:buChar char="○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2pPr>
            <a:lvl3pPr marL="0" marR="0" lvl="2" indent="457200" algn="l" rtl="0">
              <a:spcBef>
                <a:spcPts val="0"/>
              </a:spcBef>
              <a:buChar char="■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3pPr>
            <a:lvl4pPr marL="0" marR="0" lvl="3" indent="685800" algn="l" rtl="0">
              <a:spcBef>
                <a:spcPts val="0"/>
              </a:spcBef>
              <a:buChar char="●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4pPr>
            <a:lvl5pPr marL="0" marR="0" lvl="4" indent="914400" algn="l" rtl="0">
              <a:spcBef>
                <a:spcPts val="0"/>
              </a:spcBef>
              <a:buChar char="○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5pPr>
            <a:lvl6pPr marL="0" marR="0" lvl="5" indent="1143000" algn="l" rtl="0">
              <a:spcBef>
                <a:spcPts val="0"/>
              </a:spcBef>
              <a:buChar char="■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6pPr>
            <a:lvl7pPr marL="0" marR="0" lvl="6" indent="1371600" algn="l" rtl="0">
              <a:spcBef>
                <a:spcPts val="0"/>
              </a:spcBef>
              <a:buChar char="●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7pPr>
            <a:lvl8pPr marL="0" marR="0" lvl="7" indent="1600200" algn="l" rtl="0">
              <a:spcBef>
                <a:spcPts val="0"/>
              </a:spcBef>
              <a:buChar char="○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8pPr>
            <a:lvl9pPr marL="0" marR="0" lvl="8" indent="1828800" algn="l" rtl="0">
              <a:spcBef>
                <a:spcPts val="0"/>
              </a:spcBef>
              <a:buChar char="■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248012913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172.17.30.95:8080/cgi-bin/" TargetMode="External"/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2" name="Shape 192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69850" marR="0" lvl="0" indent="-50006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50" b="0" i="0" u="none" strike="noStrike" cap="none">
              <a:solidFill>
                <a:srgbClr val="262222"/>
              </a:solidFill>
              <a:highlight>
                <a:srgbClr val="FFF0E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Shape 296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97" name="Shape 297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hape 308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9" name="Shape 309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Shape 316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7" name="Shape 317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Shape 326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27" name="Shape 327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Shape 355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56" name="Shape 356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Shape 375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76" name="Shape 376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Shape 382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83" name="Shape 383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Shape 397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98" name="Shape 398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Shape 409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10" name="Shape 410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Shape 426"/>
          <p:cNvSpPr txBox="1"/>
          <p:nvPr/>
        </p:nvSpPr>
        <p:spPr>
          <a:xfrm>
            <a:off x="5628293" y="6460153"/>
            <a:ext cx="4300059" cy="337431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-2063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20637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20</a:t>
            </a:fld>
            <a:endParaRPr lang="zh-TW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Shape 427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5487" cy="255111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28" name="Shape 428"/>
          <p:cNvSpPr txBox="1">
            <a:spLocks noGrp="1"/>
          </p:cNvSpPr>
          <p:nvPr>
            <p:ph type="body" idx="1"/>
          </p:nvPr>
        </p:nvSpPr>
        <p:spPr>
          <a:xfrm>
            <a:off x="1323765" y="3228896"/>
            <a:ext cx="7280698" cy="3058954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03" name="Shape 203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zh-TW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資料保護與備份新功能</a:t>
            </a:r>
            <a:r>
              <a:rPr lang="en-US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&gt;&gt;</a:t>
            </a:r>
            <a:r>
              <a:rPr lang="zh-TW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全新的</a:t>
            </a:r>
            <a:r>
              <a:rPr lang="en-US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 Storage and Snapshot Manager</a:t>
            </a:r>
            <a:r>
              <a:rPr lang="zh-TW" altLang="zh-TW" dirty="0" smtClean="0">
                <a:effectLst/>
              </a:rPr>
              <a:t> </a:t>
            </a:r>
            <a:r>
              <a:rPr lang="en-US" altLang="zh-TW" dirty="0" smtClean="0">
                <a:effectLst/>
              </a:rPr>
              <a:t>&gt;&gt;Tony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Shape 204"/>
          <p:cNvSpPr txBox="1">
            <a:spLocks noGrp="1"/>
          </p:cNvSpPr>
          <p:nvPr>
            <p:ph type="sldNum" idx="12"/>
          </p:nvPr>
        </p:nvSpPr>
        <p:spPr>
          <a:xfrm>
            <a:off x="5623697" y="6456612"/>
            <a:ext cx="4302231" cy="33988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-190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1905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3</a:t>
            </a:fld>
            <a:endParaRPr lang="zh-TW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Shape 438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39" name="Shape 439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Shape 445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46" name="Shape 446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762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54" name="Shape 454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Shape 455"/>
          <p:cNvSpPr txBox="1">
            <a:spLocks noGrp="1"/>
          </p:cNvSpPr>
          <p:nvPr>
            <p:ph type="sldNum" idx="12"/>
          </p:nvPr>
        </p:nvSpPr>
        <p:spPr>
          <a:xfrm>
            <a:off x="5623697" y="6456612"/>
            <a:ext cx="4302231" cy="33988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alt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24</a:t>
            </a:fld>
            <a:endParaRPr lang="zh-TW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Shape 461"/>
          <p:cNvSpPr txBox="1"/>
          <p:nvPr/>
        </p:nvSpPr>
        <p:spPr>
          <a:xfrm>
            <a:off x="5628293" y="6460153"/>
            <a:ext cx="4300059" cy="337431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25</a:t>
            </a:fld>
            <a:endParaRPr lang="zh-TW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Shape 462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5487" cy="255111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63" name="Shape 463"/>
          <p:cNvSpPr txBox="1">
            <a:spLocks noGrp="1"/>
          </p:cNvSpPr>
          <p:nvPr>
            <p:ph type="body" idx="1"/>
          </p:nvPr>
        </p:nvSpPr>
        <p:spPr>
          <a:xfrm>
            <a:off x="1323765" y="3228896"/>
            <a:ext cx="7280698" cy="3058954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Shape 480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1" name="Shape 481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-6985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Font typeface="Arial"/>
              <a:buNone/>
            </a:pPr>
            <a:endParaRPr sz="12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Shape 523"/>
          <p:cNvSpPr txBox="1"/>
          <p:nvPr/>
        </p:nvSpPr>
        <p:spPr>
          <a:xfrm>
            <a:off x="5628293" y="6460153"/>
            <a:ext cx="4300059" cy="337431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27</a:t>
            </a:fld>
            <a:endParaRPr lang="zh-TW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Shape 524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5487" cy="255111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25" name="Shape 525"/>
          <p:cNvSpPr txBox="1">
            <a:spLocks noGrp="1"/>
          </p:cNvSpPr>
          <p:nvPr>
            <p:ph type="body" idx="1"/>
          </p:nvPr>
        </p:nvSpPr>
        <p:spPr>
          <a:xfrm>
            <a:off x="1323765" y="3228896"/>
            <a:ext cx="7280698" cy="3058954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Shape 584"/>
          <p:cNvSpPr txBox="1"/>
          <p:nvPr/>
        </p:nvSpPr>
        <p:spPr>
          <a:xfrm>
            <a:off x="5628293" y="6460153"/>
            <a:ext cx="4300059" cy="337431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28</a:t>
            </a:fld>
            <a:endParaRPr lang="zh-TW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Shape 585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5487" cy="255111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86" name="Shape 586"/>
          <p:cNvSpPr txBox="1">
            <a:spLocks noGrp="1"/>
          </p:cNvSpPr>
          <p:nvPr>
            <p:ph type="body" idx="1"/>
          </p:nvPr>
        </p:nvSpPr>
        <p:spPr>
          <a:xfrm>
            <a:off x="1323765" y="3228896"/>
            <a:ext cx="7280698" cy="3058954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zh-TW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演示SSD快取、關閉Qtier和開啟Qtier間針對連續檔案傳檔的效能差異。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Shape 596"/>
          <p:cNvSpPr txBox="1"/>
          <p:nvPr/>
        </p:nvSpPr>
        <p:spPr>
          <a:xfrm>
            <a:off x="5628293" y="6460153"/>
            <a:ext cx="4300059" cy="337431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29</a:t>
            </a:fld>
            <a:endParaRPr lang="zh-TW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" name="Shape 597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5487" cy="255111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98" name="Shape 598"/>
          <p:cNvSpPr txBox="1">
            <a:spLocks noGrp="1"/>
          </p:cNvSpPr>
          <p:nvPr>
            <p:ph type="body" idx="1"/>
          </p:nvPr>
        </p:nvSpPr>
        <p:spPr>
          <a:xfrm>
            <a:off x="1323765" y="3228896"/>
            <a:ext cx="7280698" cy="3058954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流程圖 &gt; 移除 Cache &gt; 升級Qtier Pool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Shape 604"/>
          <p:cNvSpPr txBox="1"/>
          <p:nvPr/>
        </p:nvSpPr>
        <p:spPr>
          <a:xfrm>
            <a:off x="5628293" y="6460153"/>
            <a:ext cx="4300059" cy="337431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30</a:t>
            </a:fld>
            <a:endParaRPr lang="zh-TW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5" name="Shape 605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5487" cy="255111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06" name="Shape 606"/>
          <p:cNvSpPr txBox="1">
            <a:spLocks noGrp="1"/>
          </p:cNvSpPr>
          <p:nvPr>
            <p:ph type="body" idx="1"/>
          </p:nvPr>
        </p:nvSpPr>
        <p:spPr>
          <a:xfrm>
            <a:off x="1323765" y="3228896"/>
            <a:ext cx="7280698" cy="3058954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演示如何移除快取後直接升級至Qtier儲存池。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Shape 612"/>
          <p:cNvSpPr txBox="1"/>
          <p:nvPr/>
        </p:nvSpPr>
        <p:spPr>
          <a:xfrm>
            <a:off x="5628293" y="6460153"/>
            <a:ext cx="4300059" cy="337431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31</a:t>
            </a:fld>
            <a:endParaRPr lang="zh-TW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3" name="Shape 613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5487" cy="255111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14" name="Shape 614"/>
          <p:cNvSpPr txBox="1">
            <a:spLocks noGrp="1"/>
          </p:cNvSpPr>
          <p:nvPr>
            <p:ph type="body" idx="1"/>
          </p:nvPr>
        </p:nvSpPr>
        <p:spPr>
          <a:xfrm>
            <a:off x="1323765" y="3228896"/>
            <a:ext cx="7280698" cy="3058954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CPU: i7</a:t>
            </a:r>
          </a:p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RAM: 32G</a:t>
            </a:r>
          </a:p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zh-TW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SSD read cache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2" name="Shape 212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50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zh-TW" sz="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快照與檔案系統獨立，達成全域共享，兼顧共享資料與 iSCSI LUN</a:t>
            </a:r>
          </a:p>
          <a:p>
            <a:pPr marL="0" marR="0" lvl="0" indent="-50800" algn="l" rtl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None/>
            </a:pPr>
            <a:r>
              <a:rPr lang="zh-TW" sz="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快照與檔案系統獨立，空間分開管理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Shape 629"/>
          <p:cNvSpPr txBox="1"/>
          <p:nvPr/>
        </p:nvSpPr>
        <p:spPr>
          <a:xfrm>
            <a:off x="5628293" y="6460153"/>
            <a:ext cx="4300059" cy="337431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32</a:t>
            </a:fld>
            <a:endParaRPr lang="zh-TW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Shape 630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5487" cy="255111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31" name="Shape 631"/>
          <p:cNvSpPr txBox="1">
            <a:spLocks noGrp="1"/>
          </p:cNvSpPr>
          <p:nvPr>
            <p:ph type="body" idx="1"/>
          </p:nvPr>
        </p:nvSpPr>
        <p:spPr>
          <a:xfrm>
            <a:off x="1323765" y="3228896"/>
            <a:ext cx="7280698" cy="3058954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Shape 651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52" name="Shape 652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3" name="Shape 653"/>
          <p:cNvSpPr txBox="1">
            <a:spLocks noGrp="1"/>
          </p:cNvSpPr>
          <p:nvPr>
            <p:ph type="sldNum" idx="12"/>
          </p:nvPr>
        </p:nvSpPr>
        <p:spPr>
          <a:xfrm>
            <a:off x="5623697" y="6456612"/>
            <a:ext cx="4302231" cy="33988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34</a:t>
            </a:fld>
            <a:endParaRPr lang="zh-TW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Shape 663"/>
          <p:cNvSpPr txBox="1"/>
          <p:nvPr/>
        </p:nvSpPr>
        <p:spPr>
          <a:xfrm>
            <a:off x="5628293" y="6460153"/>
            <a:ext cx="4300059" cy="337431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35</a:t>
            </a:fld>
            <a:endParaRPr lang="zh-TW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4" name="Shape 664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5487" cy="255111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65" name="Shape 665"/>
          <p:cNvSpPr txBox="1">
            <a:spLocks noGrp="1"/>
          </p:cNvSpPr>
          <p:nvPr>
            <p:ph type="body" idx="1"/>
          </p:nvPr>
        </p:nvSpPr>
        <p:spPr>
          <a:xfrm>
            <a:off x="1323765" y="3228896"/>
            <a:ext cx="7280698" cy="3058954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4~8~12</a:t>
            </a:r>
            <a:b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4TB 8TB</a:t>
            </a: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Shape 676"/>
          <p:cNvSpPr txBox="1"/>
          <p:nvPr/>
        </p:nvSpPr>
        <p:spPr>
          <a:xfrm>
            <a:off x="5628293" y="6460153"/>
            <a:ext cx="4300059" cy="337431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36</a:t>
            </a:fld>
            <a:endParaRPr lang="zh-TW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7" name="Shape 677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5487" cy="255111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78" name="Shape 678"/>
          <p:cNvSpPr txBox="1">
            <a:spLocks noGrp="1"/>
          </p:cNvSpPr>
          <p:nvPr>
            <p:ph type="body" idx="1"/>
          </p:nvPr>
        </p:nvSpPr>
        <p:spPr>
          <a:xfrm>
            <a:off x="1323765" y="3228896"/>
            <a:ext cx="7280698" cy="3058954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Shape 689"/>
          <p:cNvSpPr txBox="1"/>
          <p:nvPr/>
        </p:nvSpPr>
        <p:spPr>
          <a:xfrm>
            <a:off x="5628293" y="6460153"/>
            <a:ext cx="4300059" cy="337431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37</a:t>
            </a:fld>
            <a:endParaRPr lang="zh-TW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0" name="Shape 690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5487" cy="255111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91" name="Shape 691"/>
          <p:cNvSpPr txBox="1">
            <a:spLocks noGrp="1"/>
          </p:cNvSpPr>
          <p:nvPr>
            <p:ph type="body" idx="1"/>
          </p:nvPr>
        </p:nvSpPr>
        <p:spPr>
          <a:xfrm>
            <a:off x="1323765" y="3228896"/>
            <a:ext cx="7280698" cy="3058954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Shape 709"/>
          <p:cNvSpPr txBox="1"/>
          <p:nvPr/>
        </p:nvSpPr>
        <p:spPr>
          <a:xfrm>
            <a:off x="5628293" y="6460153"/>
            <a:ext cx="4300059" cy="337431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38</a:t>
            </a:fld>
            <a:endParaRPr lang="zh-TW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0" name="Shape 710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5487" cy="255111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11" name="Shape 711"/>
          <p:cNvSpPr txBox="1">
            <a:spLocks noGrp="1"/>
          </p:cNvSpPr>
          <p:nvPr>
            <p:ph type="body" idx="1"/>
          </p:nvPr>
        </p:nvSpPr>
        <p:spPr>
          <a:xfrm>
            <a:off x="1323765" y="3228896"/>
            <a:ext cx="7280698" cy="3058954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Shape 717"/>
          <p:cNvSpPr txBox="1"/>
          <p:nvPr/>
        </p:nvSpPr>
        <p:spPr>
          <a:xfrm>
            <a:off x="5628293" y="6460152"/>
            <a:ext cx="4300059" cy="337431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39</a:t>
            </a:fld>
            <a:endParaRPr lang="zh-TW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8" name="Shape 718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5487" cy="255111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19" name="Shape 719"/>
          <p:cNvSpPr txBox="1">
            <a:spLocks noGrp="1"/>
          </p:cNvSpPr>
          <p:nvPr>
            <p:ph type="body" idx="1"/>
          </p:nvPr>
        </p:nvSpPr>
        <p:spPr>
          <a:xfrm>
            <a:off x="1323764" y="3228896"/>
            <a:ext cx="7280698" cy="3058954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Shape 727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28" name="Shape 728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9" name="Shape 729"/>
          <p:cNvSpPr txBox="1">
            <a:spLocks noGrp="1"/>
          </p:cNvSpPr>
          <p:nvPr>
            <p:ph type="sldNum" idx="12"/>
          </p:nvPr>
        </p:nvSpPr>
        <p:spPr>
          <a:xfrm>
            <a:off x="5623697" y="6456612"/>
            <a:ext cx="4302231" cy="33988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41</a:t>
            </a:fld>
            <a:endParaRPr lang="zh-TW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Shape 736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7" name="Shape 737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Shape 743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4" name="Shape 744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/>
              <a:t>貼LOGO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8" name="Shape 218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Shape 777"/>
          <p:cNvSpPr txBox="1"/>
          <p:nvPr/>
        </p:nvSpPr>
        <p:spPr>
          <a:xfrm>
            <a:off x="5628293" y="6460152"/>
            <a:ext cx="4300059" cy="337431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45</a:t>
            </a:fld>
            <a:endParaRPr lang="zh-TW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8" name="Shape 778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5487" cy="255111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79" name="Shape 779"/>
          <p:cNvSpPr txBox="1">
            <a:spLocks noGrp="1"/>
          </p:cNvSpPr>
          <p:nvPr>
            <p:ph type="body" idx="1"/>
          </p:nvPr>
        </p:nvSpPr>
        <p:spPr>
          <a:xfrm>
            <a:off x="1323764" y="3228896"/>
            <a:ext cx="7280698" cy="3058954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NAS &gt; eSATA &lt; JBOD &gt; LUN backup &gt; to other NAS</a:t>
            </a: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Shape 789"/>
          <p:cNvSpPr txBox="1"/>
          <p:nvPr/>
        </p:nvSpPr>
        <p:spPr>
          <a:xfrm>
            <a:off x="5628293" y="6460152"/>
            <a:ext cx="4300059" cy="337431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46</a:t>
            </a:fld>
            <a:endParaRPr lang="zh-TW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0" name="Shape 790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5487" cy="255111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91" name="Shape 791"/>
          <p:cNvSpPr txBox="1">
            <a:spLocks noGrp="1"/>
          </p:cNvSpPr>
          <p:nvPr>
            <p:ph type="body" idx="1"/>
          </p:nvPr>
        </p:nvSpPr>
        <p:spPr>
          <a:xfrm>
            <a:off x="1323764" y="3228896"/>
            <a:ext cx="7280698" cy="3058954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Shape 799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00" name="Shape 800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44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2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http://172.17.31.247:8080/cgi-bin/</a:t>
            </a:r>
            <a:r>
              <a:rPr lang="zh-TW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</a:p>
          <a:p>
            <a:pPr marL="0" marR="0" lvl="0" indent="-4445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zh-TW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TS-1635 with snapshot</a:t>
            </a: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Shape 808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809" name="Shape 809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Shape 821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2" name="Shape 822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Shape 841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2" name="Shape 842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Shape 850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51" name="Shape 851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Shape 863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64" name="Shape 864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Shape 872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3" name="Shape 873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Shape 896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97" name="Shape 897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7" name="Shape 237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Shape 906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07" name="Shape 907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Shape 917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18" name="Shape 918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Shape 960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61" name="Shape 961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zh-TW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檔案管理 一次到位</a:t>
            </a:r>
            <a:r>
              <a:rPr lang="en-US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&gt;&gt;</a:t>
            </a:r>
            <a:r>
              <a:rPr lang="zh-TW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手機掛載</a:t>
            </a:r>
            <a:r>
              <a:rPr lang="en-US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&gt;&gt;Linus</a:t>
            </a:r>
            <a:r>
              <a:rPr lang="zh-TW" altLang="zh-TW" sz="1100" dirty="0" smtClean="0">
                <a:effectLst/>
              </a:rPr>
              <a:t> </a:t>
            </a: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Shape 970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1" name="Shape 971"/>
          <p:cNvSpPr txBox="1">
            <a:spLocks noGrp="1"/>
          </p:cNvSpPr>
          <p:nvPr>
            <p:ph type="body" idx="1"/>
          </p:nvPr>
        </p:nvSpPr>
        <p:spPr>
          <a:xfrm>
            <a:off x="1323764" y="3228896"/>
            <a:ext cx="7280698" cy="305895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Shape 1002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3" name="Shape 1003"/>
          <p:cNvSpPr txBox="1">
            <a:spLocks noGrp="1"/>
          </p:cNvSpPr>
          <p:nvPr>
            <p:ph type="body" idx="1"/>
          </p:nvPr>
        </p:nvSpPr>
        <p:spPr>
          <a:xfrm>
            <a:off x="1323764" y="3228896"/>
            <a:ext cx="7280698" cy="305895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Shape 1038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9" name="Shape 1039"/>
          <p:cNvSpPr txBox="1">
            <a:spLocks noGrp="1"/>
          </p:cNvSpPr>
          <p:nvPr>
            <p:ph type="body" idx="1"/>
          </p:nvPr>
        </p:nvSpPr>
        <p:spPr>
          <a:xfrm>
            <a:off x="1323764" y="3228896"/>
            <a:ext cx="7280698" cy="305895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Shape 1064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5" name="Shape 1065"/>
          <p:cNvSpPr txBox="1">
            <a:spLocks noGrp="1"/>
          </p:cNvSpPr>
          <p:nvPr>
            <p:ph type="body" idx="1"/>
          </p:nvPr>
        </p:nvSpPr>
        <p:spPr>
          <a:xfrm>
            <a:off x="1323764" y="3228896"/>
            <a:ext cx="7280698" cy="305895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Shape 1094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5" name="Shape 1095"/>
          <p:cNvSpPr txBox="1">
            <a:spLocks noGrp="1"/>
          </p:cNvSpPr>
          <p:nvPr>
            <p:ph type="body" idx="1"/>
          </p:nvPr>
        </p:nvSpPr>
        <p:spPr>
          <a:xfrm>
            <a:off x="1323764" y="3228896"/>
            <a:ext cx="7280698" cy="305895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1" name="Shape 1121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2" name="Shape 1122"/>
          <p:cNvSpPr txBox="1">
            <a:spLocks noGrp="1"/>
          </p:cNvSpPr>
          <p:nvPr>
            <p:ph type="body" idx="1"/>
          </p:nvPr>
        </p:nvSpPr>
        <p:spPr>
          <a:xfrm>
            <a:off x="1323764" y="3228896"/>
            <a:ext cx="7280698" cy="305895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/>
              <a:t>截圖不需美編，字為原 UI 字串</a:t>
            </a: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Shape 1143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4" name="Shape 1144"/>
          <p:cNvSpPr txBox="1">
            <a:spLocks noGrp="1"/>
          </p:cNvSpPr>
          <p:nvPr>
            <p:ph type="body" idx="1"/>
          </p:nvPr>
        </p:nvSpPr>
        <p:spPr>
          <a:xfrm>
            <a:off x="1323764" y="3228896"/>
            <a:ext cx="7280698" cy="305895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50" name="Shape 250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Shape 251"/>
          <p:cNvSpPr txBox="1">
            <a:spLocks noGrp="1"/>
          </p:cNvSpPr>
          <p:nvPr>
            <p:ph type="sldNum" idx="12"/>
          </p:nvPr>
        </p:nvSpPr>
        <p:spPr>
          <a:xfrm>
            <a:off x="5623697" y="6456612"/>
            <a:ext cx="4302231" cy="33988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-190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1905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7</a:t>
            </a:fld>
            <a:endParaRPr lang="zh-TW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Shape 1170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1" name="Shape 1171"/>
          <p:cNvSpPr txBox="1">
            <a:spLocks noGrp="1"/>
          </p:cNvSpPr>
          <p:nvPr>
            <p:ph type="body" idx="1"/>
          </p:nvPr>
        </p:nvSpPr>
        <p:spPr>
          <a:xfrm>
            <a:off x="1323764" y="3228896"/>
            <a:ext cx="7280698" cy="305895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>
                <a:solidFill>
                  <a:schemeClr val="dk1"/>
                </a:solidFill>
              </a:rPr>
              <a:t>截圖不需美編，字為原 UI 字串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Shape 1184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5" name="Shape 1185"/>
          <p:cNvSpPr txBox="1">
            <a:spLocks noGrp="1"/>
          </p:cNvSpPr>
          <p:nvPr>
            <p:ph type="body" idx="1"/>
          </p:nvPr>
        </p:nvSpPr>
        <p:spPr>
          <a:xfrm>
            <a:off x="1323764" y="3228896"/>
            <a:ext cx="7280698" cy="305895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1" name="Shape 1211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2" name="Shape 1212"/>
          <p:cNvSpPr txBox="1">
            <a:spLocks noGrp="1"/>
          </p:cNvSpPr>
          <p:nvPr>
            <p:ph type="body" idx="1"/>
          </p:nvPr>
        </p:nvSpPr>
        <p:spPr>
          <a:xfrm>
            <a:off x="1323764" y="3228896"/>
            <a:ext cx="7280698" cy="305895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>
                <a:solidFill>
                  <a:schemeClr val="dk1"/>
                </a:solidFill>
              </a:rPr>
              <a:t>截圖不需美編，字為原 UI 字串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7" name="Shape 1237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8" name="Shape 1238"/>
          <p:cNvSpPr txBox="1">
            <a:spLocks noGrp="1"/>
          </p:cNvSpPr>
          <p:nvPr>
            <p:ph type="body" idx="1"/>
          </p:nvPr>
        </p:nvSpPr>
        <p:spPr>
          <a:xfrm>
            <a:off x="1323764" y="3228896"/>
            <a:ext cx="7280698" cy="305895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Shape 1264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5" name="Shape 1265"/>
          <p:cNvSpPr txBox="1">
            <a:spLocks noGrp="1"/>
          </p:cNvSpPr>
          <p:nvPr>
            <p:ph type="body" idx="1"/>
          </p:nvPr>
        </p:nvSpPr>
        <p:spPr>
          <a:xfrm>
            <a:off x="1323764" y="3228896"/>
            <a:ext cx="7280698" cy="305895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dirty="0">
                <a:solidFill>
                  <a:schemeClr val="dk1"/>
                </a:solidFill>
              </a:rPr>
              <a:t>截圖不需美編，字為原 UI 字串， API 只有英文介面截</a:t>
            </a:r>
            <a:r>
              <a:rPr lang="zh-TW" dirty="0" smtClean="0">
                <a:solidFill>
                  <a:schemeClr val="dk1"/>
                </a:solidFill>
              </a:rPr>
              <a:t>圖</a:t>
            </a:r>
            <a:endParaRPr lang="en-US" altLang="zh-TW" dirty="0" smtClean="0">
              <a:solidFill>
                <a:schemeClr val="dk1"/>
              </a:solidFill>
            </a:endParaRPr>
          </a:p>
          <a:p>
            <a:pPr lvl="0">
              <a:spcBef>
                <a:spcPts val="0"/>
              </a:spcBef>
              <a:buNone/>
            </a:pPr>
            <a:endParaRPr lang="en-US" altLang="zh-TW" dirty="0" smtClean="0">
              <a:solidFill>
                <a:schemeClr val="dk1"/>
              </a:solidFill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Microsoft JhengHei"/>
              <a:buChar char="•"/>
            </a:pPr>
            <a:r>
              <a:rPr lang="en-US" altLang="zh-TW" sz="1200" b="1" i="0" u="none" strike="noStrike" cap="none" dirty="0" err="1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Qsirch</a:t>
            </a:r>
            <a:r>
              <a:rPr lang="en-US" altLang="zh-TW" sz="1200" b="1" i="0" u="none" strike="noStrike" cap="none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/ </a:t>
            </a:r>
            <a:r>
              <a:rPr lang="en-US" altLang="zh-TW" sz="1200" b="1" i="0" u="none" strike="noStrike" cap="none" dirty="0" err="1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Qfiling</a:t>
            </a:r>
            <a:r>
              <a:rPr lang="en-US" altLang="zh-TW" sz="1200" b="1" i="0" u="none" strike="noStrike" cap="none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alt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適用於安裝 </a:t>
            </a:r>
            <a:r>
              <a:rPr lang="en-US" altLang="zh-TW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2GB </a:t>
            </a:r>
            <a:r>
              <a:rPr lang="zh-TW" alt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以上記憶體的所有 </a:t>
            </a:r>
            <a:r>
              <a:rPr lang="en-US" altLang="zh-TW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x86 </a:t>
            </a:r>
            <a:r>
              <a:rPr lang="zh-TW" alt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及 </a:t>
            </a:r>
            <a:r>
              <a:rPr lang="en-US" altLang="zh-TW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ARM </a:t>
            </a:r>
            <a:r>
              <a:rPr lang="zh-TW" alt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機種 </a:t>
            </a:r>
            <a:r>
              <a:rPr lang="en-US" altLang="zh-TW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 </a:t>
            </a:r>
            <a:r>
              <a:rPr lang="zh-TW" alt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不含 </a:t>
            </a:r>
            <a:r>
              <a:rPr lang="en-US" altLang="zh-TW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TAS </a:t>
            </a:r>
            <a:r>
              <a:rPr lang="zh-TW" alt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系列</a:t>
            </a:r>
            <a:r>
              <a:rPr lang="en-US" altLang="zh-TW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)</a:t>
            </a:r>
            <a:r>
              <a:rPr lang="zh-TW" alt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</a:p>
          <a:p>
            <a:pPr marL="285750" lvl="0" indent="-285750" rtl="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SzPct val="100000"/>
              <a:buFont typeface="Microsoft JhengHei"/>
              <a:buChar char="•"/>
            </a:pPr>
            <a:r>
              <a:rPr lang="zh-TW" alt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建議您使用 </a:t>
            </a:r>
            <a:r>
              <a:rPr lang="en-US" altLang="zh-TW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TS-x51</a:t>
            </a:r>
            <a:r>
              <a:rPr lang="zh-TW" alt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、</a:t>
            </a:r>
            <a:r>
              <a:rPr lang="en-US" altLang="zh-TW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TS-x53</a:t>
            </a:r>
            <a:r>
              <a:rPr lang="zh-TW" alt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、</a:t>
            </a:r>
            <a:r>
              <a:rPr lang="en-US" altLang="zh-TW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TS-x53B</a:t>
            </a:r>
            <a:r>
              <a:rPr lang="zh-TW" alt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、</a:t>
            </a:r>
            <a:r>
              <a:rPr lang="en-US" altLang="zh-TW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TS-x63</a:t>
            </a:r>
            <a:r>
              <a:rPr lang="zh-TW" alt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、</a:t>
            </a:r>
            <a:r>
              <a:rPr lang="en-US" altLang="zh-TW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TS-x70</a:t>
            </a:r>
            <a:r>
              <a:rPr lang="zh-TW" alt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、</a:t>
            </a:r>
            <a:r>
              <a:rPr lang="en-US" altLang="zh-TW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TS-x71</a:t>
            </a:r>
            <a:r>
              <a:rPr lang="zh-TW" alt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、</a:t>
            </a:r>
            <a:r>
              <a:rPr lang="en-US" altLang="zh-TW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TS-x73</a:t>
            </a:r>
            <a:r>
              <a:rPr lang="zh-TW" alt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、</a:t>
            </a:r>
            <a:r>
              <a:rPr lang="en-US" altLang="zh-TW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TS-x80</a:t>
            </a:r>
            <a:r>
              <a:rPr lang="zh-TW" alt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、</a:t>
            </a:r>
            <a:r>
              <a:rPr lang="en-US" altLang="zh-TW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TS-x82</a:t>
            </a:r>
            <a:r>
              <a:rPr lang="zh-TW" alt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、</a:t>
            </a:r>
            <a:r>
              <a:rPr lang="en-US" altLang="zh-TW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TS-EC </a:t>
            </a:r>
            <a:r>
              <a:rPr lang="zh-TW" alt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系列機種，搭配至少 </a:t>
            </a:r>
            <a:r>
              <a:rPr lang="en-US" altLang="zh-TW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2GB </a:t>
            </a:r>
            <a:r>
              <a:rPr lang="zh-TW" alt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記憶體 </a:t>
            </a:r>
            <a:r>
              <a:rPr lang="en-US" altLang="zh-TW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</a:t>
            </a:r>
            <a:r>
              <a:rPr lang="zh-TW" alt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使用 </a:t>
            </a:r>
            <a:r>
              <a:rPr lang="en-US" altLang="zh-TW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4GB </a:t>
            </a:r>
            <a:r>
              <a:rPr lang="zh-TW" alt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可達最佳效能</a:t>
            </a:r>
            <a:r>
              <a:rPr lang="en-US" altLang="zh-TW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)</a:t>
            </a:r>
            <a:r>
              <a:rPr lang="zh-TW" alt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並搭配 </a:t>
            </a:r>
            <a:r>
              <a:rPr lang="en-US" altLang="zh-TW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QTS 4.3.0 </a:t>
            </a:r>
            <a:r>
              <a:rPr lang="zh-TW" alt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或更新版本。</a:t>
            </a:r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None/>
            </a:pPr>
            <a:endParaRPr lang="zh-TW" altLang="en-US" sz="1000" b="1" dirty="0" smtClean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>
              <a:spcBef>
                <a:spcPts val="0"/>
              </a:spcBef>
              <a:buNone/>
            </a:pPr>
            <a:endParaRPr lang="zh-TW" dirty="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8" name="Shape 1278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9" name="Shape 1279"/>
          <p:cNvSpPr txBox="1">
            <a:spLocks noGrp="1"/>
          </p:cNvSpPr>
          <p:nvPr>
            <p:ph type="body" idx="1"/>
          </p:nvPr>
        </p:nvSpPr>
        <p:spPr>
          <a:xfrm>
            <a:off x="1323764" y="3228896"/>
            <a:ext cx="7280698" cy="305895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en-US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OCR</a:t>
            </a:r>
            <a:r>
              <a:rPr lang="zh-TW" altLang="zh-TW" dirty="0" smtClean="0">
                <a:effectLst/>
              </a:rPr>
              <a:t> </a:t>
            </a:r>
            <a:r>
              <a:rPr lang="en-US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&gt;&gt;Linus</a:t>
            </a:r>
            <a:r>
              <a:rPr lang="zh-TW" altLang="zh-TW" sz="1100" dirty="0" smtClean="0">
                <a:effectLst/>
              </a:rPr>
              <a:t> </a:t>
            </a:r>
            <a:endParaRPr lang="zh-TW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Shape 1312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3" name="Shape 1313"/>
          <p:cNvSpPr txBox="1">
            <a:spLocks noGrp="1"/>
          </p:cNvSpPr>
          <p:nvPr>
            <p:ph type="body" idx="1"/>
          </p:nvPr>
        </p:nvSpPr>
        <p:spPr>
          <a:xfrm>
            <a:off x="1323764" y="3228896"/>
            <a:ext cx="7280698" cy="305895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zh-TW" dirty="0">
                <a:solidFill>
                  <a:schemeClr val="dk1"/>
                </a:solidFill>
              </a:rPr>
              <a:t>註：因OCR目前中文辨識度較不高，示意圖維持英文圖檔，PM口頭說明中英支援辨識</a:t>
            </a:r>
            <a:r>
              <a:rPr lang="zh-TW" dirty="0" smtClean="0">
                <a:solidFill>
                  <a:schemeClr val="dk1"/>
                </a:solidFill>
              </a:rPr>
              <a:t>。</a:t>
            </a:r>
            <a:endParaRPr lang="en-US" altLang="zh-TW" dirty="0" smtClean="0">
              <a:solidFill>
                <a:schemeClr val="dk1"/>
              </a:solidFill>
            </a:endParaRPr>
          </a:p>
          <a:p>
            <a:pPr lv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endParaRPr lang="en-US" altLang="zh-TW" dirty="0" smtClean="0">
              <a:solidFill>
                <a:schemeClr val="dk1"/>
              </a:solidFill>
            </a:endParaRPr>
          </a:p>
          <a:p>
            <a:pPr marL="285750" lvl="0" indent="-285750">
              <a:lnSpc>
                <a:spcPct val="150000"/>
              </a:lnSpc>
              <a:buClr>
                <a:srgbClr val="002060"/>
              </a:buClr>
              <a:buSzPct val="100000"/>
              <a:buFont typeface="Microsoft JhengHei"/>
              <a:buChar char="•"/>
            </a:pPr>
            <a:r>
              <a:rPr lang="en-US" altLang="zh-TW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OCR Converter </a:t>
            </a:r>
            <a:r>
              <a:rPr lang="zh-TW" alt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適用於安裝 </a:t>
            </a:r>
            <a:r>
              <a:rPr lang="en-US" altLang="zh-TW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2GB </a:t>
            </a:r>
            <a:r>
              <a:rPr lang="zh-TW" alt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以上記憶體的所有 </a:t>
            </a:r>
            <a:r>
              <a:rPr lang="en-US" altLang="zh-TW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x86 </a:t>
            </a:r>
            <a:r>
              <a:rPr lang="zh-TW" alt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及 </a:t>
            </a:r>
            <a:r>
              <a:rPr lang="en-US" altLang="zh-TW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ARM </a:t>
            </a:r>
            <a:r>
              <a:rPr lang="zh-TW" alt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機種 </a:t>
            </a:r>
            <a:r>
              <a:rPr lang="en-US" altLang="zh-TW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</a:t>
            </a:r>
            <a:r>
              <a:rPr lang="zh-TW" alt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不含</a:t>
            </a:r>
            <a:r>
              <a:rPr lang="en-US" altLang="zh-TW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TAS </a:t>
            </a:r>
            <a:r>
              <a:rPr lang="zh-TW" alt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系列</a:t>
            </a:r>
            <a:r>
              <a:rPr lang="en-US" altLang="zh-TW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)</a:t>
            </a:r>
            <a:r>
              <a:rPr lang="zh-TW" alt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，使用 </a:t>
            </a:r>
            <a:r>
              <a:rPr lang="en-US" altLang="zh-TW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4GB </a:t>
            </a:r>
            <a:r>
              <a:rPr lang="zh-TW" alt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可達最佳效能。</a:t>
            </a:r>
          </a:p>
          <a:p>
            <a:pPr marL="285750" lvl="0" indent="-285750">
              <a:lnSpc>
                <a:spcPct val="150000"/>
              </a:lnSpc>
              <a:buClr>
                <a:srgbClr val="002060"/>
              </a:buClr>
              <a:buSzPct val="100000"/>
              <a:buFont typeface="Microsoft JhengHei"/>
              <a:buChar char="•"/>
            </a:pPr>
            <a:r>
              <a:rPr lang="zh-TW" alt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支援語系</a:t>
            </a:r>
            <a:r>
              <a:rPr lang="en-US" altLang="zh-TW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: </a:t>
            </a:r>
            <a:r>
              <a:rPr lang="zh-TW" alt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英文、繁中、簡中、德文</a:t>
            </a:r>
            <a:r>
              <a:rPr lang="en-US" altLang="zh-TW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(1.0 </a:t>
            </a:r>
            <a:r>
              <a:rPr lang="zh-TW" alt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版本將支援更多語系</a:t>
            </a:r>
            <a:r>
              <a:rPr lang="en-US" altLang="zh-TW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)</a:t>
            </a:r>
          </a:p>
          <a:p>
            <a:pPr marL="285750" lvl="0" indent="-285750" rtl="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SzPct val="100000"/>
              <a:buFont typeface="Microsoft JhengHei"/>
              <a:buChar char="•"/>
            </a:pPr>
            <a:r>
              <a:rPr lang="zh-TW" alt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建議您使用 </a:t>
            </a:r>
            <a:r>
              <a:rPr lang="en-US" altLang="zh-TW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TS-x51</a:t>
            </a:r>
            <a:r>
              <a:rPr lang="zh-TW" alt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、</a:t>
            </a:r>
            <a:r>
              <a:rPr lang="en-US" altLang="zh-TW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TS-x53</a:t>
            </a:r>
            <a:r>
              <a:rPr lang="zh-TW" alt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、</a:t>
            </a:r>
            <a:r>
              <a:rPr lang="en-US" altLang="zh-TW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TS-x53B</a:t>
            </a:r>
            <a:r>
              <a:rPr lang="zh-TW" alt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、</a:t>
            </a:r>
            <a:r>
              <a:rPr lang="en-US" altLang="zh-TW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TS-x63</a:t>
            </a:r>
            <a:r>
              <a:rPr lang="zh-TW" alt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、</a:t>
            </a:r>
            <a:r>
              <a:rPr lang="en-US" altLang="zh-TW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TS-x70</a:t>
            </a:r>
            <a:r>
              <a:rPr lang="zh-TW" alt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、</a:t>
            </a:r>
            <a:r>
              <a:rPr lang="en-US" altLang="zh-TW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TS-x71</a:t>
            </a:r>
            <a:r>
              <a:rPr lang="zh-TW" alt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、</a:t>
            </a:r>
            <a:r>
              <a:rPr lang="en-US" altLang="zh-TW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TS-x73</a:t>
            </a:r>
            <a:r>
              <a:rPr lang="zh-TW" alt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、</a:t>
            </a:r>
            <a:r>
              <a:rPr lang="en-US" altLang="zh-TW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TS-x80</a:t>
            </a:r>
            <a:r>
              <a:rPr lang="zh-TW" alt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、</a:t>
            </a:r>
            <a:r>
              <a:rPr lang="en-US" altLang="zh-TW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TS-x82</a:t>
            </a:r>
            <a:r>
              <a:rPr lang="zh-TW" alt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、</a:t>
            </a:r>
            <a:r>
              <a:rPr lang="en-US" altLang="zh-TW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TS-EC </a:t>
            </a:r>
            <a:r>
              <a:rPr lang="zh-TW" alt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系列機種，並搭配 </a:t>
            </a:r>
            <a:r>
              <a:rPr lang="en-US" altLang="zh-TW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QTS 4.3.4 </a:t>
            </a:r>
            <a:r>
              <a:rPr lang="zh-TW" alt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或更新版本。</a:t>
            </a:r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None/>
            </a:pPr>
            <a:endParaRPr lang="zh-TW" altLang="en-US" sz="1000" b="1" dirty="0" smtClean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endParaRPr lang="zh-TW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" name="Shape 1331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2" name="Shape 1332"/>
          <p:cNvSpPr txBox="1">
            <a:spLocks noGrp="1"/>
          </p:cNvSpPr>
          <p:nvPr>
            <p:ph type="body" idx="1"/>
          </p:nvPr>
        </p:nvSpPr>
        <p:spPr>
          <a:xfrm>
            <a:off x="1323764" y="3228896"/>
            <a:ext cx="7280698" cy="305895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zh-TW">
                <a:solidFill>
                  <a:schemeClr val="dk1"/>
                </a:solidFill>
              </a:rPr>
              <a:t>截圖不需美編，字為原 UI 字串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8" name="Shape 1348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9" name="Shape 1349"/>
          <p:cNvSpPr txBox="1">
            <a:spLocks noGrp="1"/>
          </p:cNvSpPr>
          <p:nvPr>
            <p:ph type="body" idx="1"/>
          </p:nvPr>
        </p:nvSpPr>
        <p:spPr>
          <a:xfrm>
            <a:off x="1323764" y="3228896"/>
            <a:ext cx="7280698" cy="305895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zh-TW">
                <a:solidFill>
                  <a:schemeClr val="dk1"/>
                </a:solidFill>
              </a:rPr>
              <a:t>截圖不需美編，字為原 UI 字串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9" name="Shape 1369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0" name="Shape 1370"/>
          <p:cNvSpPr txBox="1">
            <a:spLocks noGrp="1"/>
          </p:cNvSpPr>
          <p:nvPr>
            <p:ph type="body" idx="1"/>
          </p:nvPr>
        </p:nvSpPr>
        <p:spPr>
          <a:xfrm>
            <a:off x="1323764" y="3228896"/>
            <a:ext cx="7280698" cy="305895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58" name="Shape 258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Shape 259"/>
          <p:cNvSpPr txBox="1">
            <a:spLocks noGrp="1"/>
          </p:cNvSpPr>
          <p:nvPr>
            <p:ph type="sldNum" idx="12"/>
          </p:nvPr>
        </p:nvSpPr>
        <p:spPr>
          <a:xfrm>
            <a:off x="5623697" y="6456612"/>
            <a:ext cx="4302231" cy="33988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-190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1905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8</a:t>
            </a:fld>
            <a:endParaRPr lang="zh-TW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Shape 1441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2" name="Shape 1442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8" name="Shape 1458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59" name="Shape 1459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媒體平臺</a:t>
            </a:r>
            <a:r>
              <a:rPr lang="zh-TW" altLang="zh-TW" dirty="0" smtClean="0">
                <a:effectLst/>
              </a:rPr>
              <a:t> </a:t>
            </a:r>
            <a:r>
              <a:rPr lang="en-US" altLang="zh-TW" dirty="0" smtClean="0">
                <a:effectLst/>
              </a:rPr>
              <a:t>&gt;&gt;</a:t>
            </a:r>
            <a:r>
              <a:rPr lang="en-US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VLC playback&gt;&gt;</a:t>
            </a:r>
            <a:r>
              <a:rPr lang="zh-TW" altLang="zh-TW" dirty="0" smtClean="0">
                <a:effectLst/>
              </a:rPr>
              <a:t> </a:t>
            </a:r>
            <a:r>
              <a:rPr lang="en-US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Claire</a:t>
            </a:r>
            <a:r>
              <a:rPr lang="zh-TW" altLang="zh-TW" dirty="0" smtClean="0">
                <a:effectLst/>
              </a:rPr>
              <a:t> 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0" name="Shape 1460"/>
          <p:cNvSpPr txBox="1">
            <a:spLocks noGrp="1"/>
          </p:cNvSpPr>
          <p:nvPr>
            <p:ph type="sldNum" idx="12"/>
          </p:nvPr>
        </p:nvSpPr>
        <p:spPr>
          <a:xfrm>
            <a:off x="5623697" y="6456612"/>
            <a:ext cx="4302231" cy="33988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80</a:t>
            </a:fld>
            <a:endParaRPr lang="zh-TW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Shape 1479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0" name="Shape 1480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4" name="Shape 1494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5" name="Shape 1495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8" name="Shape 1508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9" name="Shape 1509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510" name="Shape 1510"/>
          <p:cNvSpPr txBox="1">
            <a:spLocks noGrp="1"/>
          </p:cNvSpPr>
          <p:nvPr>
            <p:ph type="sldNum" idx="12"/>
          </p:nvPr>
        </p:nvSpPr>
        <p:spPr>
          <a:xfrm>
            <a:off x="5623697" y="6456612"/>
            <a:ext cx="4302231" cy="33988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altLang="zh-TW"/>
              <a:pPr lvl="0" rtl="0">
                <a:spcBef>
                  <a:spcPts val="0"/>
                </a:spcBef>
                <a:buClr>
                  <a:srgbClr val="000000"/>
                </a:buClr>
                <a:buFont typeface="Arial"/>
                <a:buNone/>
              </a:pPr>
              <a:t>83</a:t>
            </a:fld>
            <a:endParaRPr lang="zh-TW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3" name="Shape 1553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54" name="Shape 1554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加速功能</a:t>
            </a:r>
            <a:r>
              <a:rPr lang="zh-TW" altLang="zh-TW" dirty="0" smtClean="0">
                <a:effectLst/>
              </a:rPr>
              <a:t> </a:t>
            </a:r>
            <a:r>
              <a:rPr lang="en-US" altLang="zh-TW" dirty="0" smtClean="0">
                <a:effectLst/>
              </a:rPr>
              <a:t>&gt;&gt;</a:t>
            </a:r>
            <a:r>
              <a:rPr lang="zh-TW" altLang="en-US" dirty="0" smtClean="0">
                <a:effectLst/>
              </a:rPr>
              <a:t>Q</a:t>
            </a:r>
            <a:r>
              <a:rPr lang="zh-TW" altLang="zh-TW" dirty="0" smtClean="0">
                <a:effectLst/>
              </a:rPr>
              <a:t>b</a:t>
            </a:r>
            <a:r>
              <a:rPr lang="en-US" altLang="zh-TW" dirty="0" err="1" smtClean="0">
                <a:effectLst/>
              </a:rPr>
              <a:t>oost</a:t>
            </a:r>
            <a:r>
              <a:rPr lang="en-US" altLang="zh-TW" dirty="0" smtClean="0">
                <a:effectLst/>
              </a:rPr>
              <a:t>&gt;&gt;</a:t>
            </a:r>
            <a:r>
              <a:rPr lang="en-US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Claire</a:t>
            </a:r>
            <a:r>
              <a:rPr lang="zh-TW" altLang="zh-TW" dirty="0" smtClean="0">
                <a:effectLst/>
              </a:rPr>
              <a:t> </a:t>
            </a:r>
            <a:endParaRPr lang="zh-TW"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3" name="Shape 1563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64" name="Shape 1564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(放搜尋系統卡頓的訊息)</a:t>
            </a:r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0" name="Shape 1580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762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1" name="Shape 1581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3" name="Shape 1593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762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4" name="Shape 1594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0" name="Shape 1610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762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1" name="Shape 1611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6" name="Shape 266"/>
          <p:cNvSpPr txBox="1">
            <a:spLocks noGrp="1"/>
          </p:cNvSpPr>
          <p:nvPr>
            <p:ph type="body" idx="1"/>
          </p:nvPr>
        </p:nvSpPr>
        <p:spPr>
          <a:xfrm>
            <a:off x="1323764" y="3228896"/>
            <a:ext cx="7280698" cy="305895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https://www.phoronix.com/scan.php?page=article&amp;item=linux-412-fs&amp;num=2</a:t>
            </a:r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7" name="Shape 1627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762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8" name="Shape 1628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1" name="Shape 1591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2" name="Shape 1592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69850" marR="0" lvl="0" indent="-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0" name="Shape 1650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762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1" name="Shape 1651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7" name="Shape 1657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762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8" name="Shape 1658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8" name="Shape 188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69850" marR="0" lvl="0" indent="-4921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Opening&gt;&gt;</a:t>
            </a:r>
            <a:r>
              <a:rPr lang="zh-TW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引言</a:t>
            </a:r>
            <a:r>
              <a:rPr lang="en-US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zh-TW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聆聽回饋</a:t>
            </a:r>
            <a:r>
              <a:rPr lang="en-US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zh-TW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聚焦儲存本質</a:t>
            </a:r>
            <a:r>
              <a:rPr lang="zh-TW" altLang="zh-TW" sz="1100" dirty="0" smtClean="0">
                <a:effectLst/>
              </a:rPr>
              <a:t> </a:t>
            </a:r>
            <a:r>
              <a:rPr lang="en-US" altLang="zh-TW" sz="1100" dirty="0" smtClean="0">
                <a:effectLst/>
              </a:rPr>
              <a:t>&gt;&gt;J</a:t>
            </a:r>
            <a:r>
              <a:rPr lang="en-US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effrey</a:t>
            </a:r>
            <a:r>
              <a:rPr lang="zh-TW" altLang="zh-TW" sz="1100" dirty="0" smtClean="0">
                <a:effectLst/>
              </a:rPr>
              <a:t> </a:t>
            </a:r>
            <a:endParaRPr lang="en-US" altLang="zh-TW" sz="1100" dirty="0" smtClean="0">
              <a:effectLst/>
            </a:endParaRPr>
          </a:p>
          <a:p>
            <a:pPr marL="69850" marR="0" lvl="0" indent="-4921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zh-TW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闡述</a:t>
            </a:r>
            <a:r>
              <a:rPr lang="en-US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 QTS 4.3.4 </a:t>
            </a:r>
            <a:r>
              <a:rPr lang="zh-TW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核心價值</a:t>
            </a:r>
            <a:r>
              <a:rPr lang="en-US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 (for ARM)</a:t>
            </a:r>
            <a:r>
              <a:rPr lang="zh-TW" altLang="zh-TW" sz="1100" dirty="0" smtClean="0">
                <a:effectLst/>
              </a:rPr>
              <a:t> </a:t>
            </a:r>
            <a:r>
              <a:rPr lang="en-US" altLang="zh-TW" sz="1100" dirty="0" smtClean="0">
                <a:effectLst/>
              </a:rPr>
              <a:t>&gt;&gt;</a:t>
            </a:r>
            <a:r>
              <a:rPr lang="en-US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YT</a:t>
            </a:r>
            <a:r>
              <a:rPr lang="zh-TW" altLang="zh-TW" sz="1100" dirty="0" smtClean="0">
                <a:effectLst/>
              </a:rPr>
              <a:t> </a:t>
            </a: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/>
          </p:nvPr>
        </p:nvSpPr>
        <p:spPr>
          <a:xfrm>
            <a:off x="2697163" y="509588"/>
            <a:ext cx="4533900" cy="2549525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9" name="Shape 10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這是舊有的</a:t>
            </a:r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8" name="Shape 1678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79" name="Shape 1679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69850" marR="0" lvl="0" indent="-762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-US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Recap</a:t>
            </a:r>
            <a:r>
              <a:rPr lang="zh-TW" altLang="zh-TW" dirty="0" smtClean="0">
                <a:effectLst/>
              </a:rPr>
              <a:t> </a:t>
            </a:r>
            <a:r>
              <a:rPr lang="en-US" altLang="zh-TW" dirty="0" smtClean="0">
                <a:effectLst/>
              </a:rPr>
              <a:t>&gt;&gt; </a:t>
            </a:r>
            <a:r>
              <a:rPr lang="en-US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Show QTS 4.3.4 available on ARM based models - X31X</a:t>
            </a:r>
            <a:r>
              <a:rPr lang="zh-TW" altLang="zh-TW" sz="1100" dirty="0" smtClean="0">
                <a:effectLst/>
              </a:rPr>
              <a:t> </a:t>
            </a:r>
            <a:r>
              <a:rPr lang="en-US" altLang="zh-TW" sz="1100" dirty="0" smtClean="0">
                <a:effectLst/>
              </a:rPr>
              <a:t>&gt;&gt;</a:t>
            </a:r>
            <a:r>
              <a:rPr lang="en-US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Jeffrey, Jason</a:t>
            </a:r>
            <a:r>
              <a:rPr lang="zh-TW" altLang="zh-TW" sz="1100" dirty="0" smtClean="0">
                <a:effectLst/>
              </a:rPr>
              <a:t> </a:t>
            </a: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1" name="Shape 1691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92" name="Shape 1692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69850" marR="0" lvl="0" indent="-762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3900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6" name="Shape 276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標題可以再刪短一點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Shape 114" descr="NEW_16比9_back_主題_1028.png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-45924" y="-12916"/>
            <a:ext cx="9189918" cy="5169329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8215339" y="4929203"/>
            <a:ext cx="650438" cy="120929"/>
          </a:xfrm>
          <a:prstGeom prst="rect">
            <a:avLst/>
          </a:prstGeom>
          <a:noFill/>
          <a:ln>
            <a:noFill/>
          </a:ln>
        </p:spPr>
        <p:txBody>
          <a:bodyPr wrap="square" lIns="91400" tIns="91400" rIns="91400" bIns="914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t>‹#›</a:t>
            </a:fld>
            <a:endParaRPr lang="zh-TW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Shape 116"/>
          <p:cNvSpPr txBox="1">
            <a:spLocks noGrp="1"/>
          </p:cNvSpPr>
          <p:nvPr>
            <p:ph type="title"/>
          </p:nvPr>
        </p:nvSpPr>
        <p:spPr>
          <a:xfrm>
            <a:off x="2428860" y="2000250"/>
            <a:ext cx="5740715" cy="1454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</a:defRPr>
            </a:lvl1pPr>
            <a:lvl2pPr lvl="1" indent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1800" b="1">
                <a:solidFill>
                  <a:schemeClr val="lt1"/>
                </a:solidFill>
              </a:defRPr>
            </a:lvl2pPr>
            <a:lvl3pPr lvl="2" indent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1800" b="1">
                <a:solidFill>
                  <a:schemeClr val="lt1"/>
                </a:solidFill>
              </a:defRPr>
            </a:lvl3pPr>
            <a:lvl4pPr lvl="3" indent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1800" b="1">
                <a:solidFill>
                  <a:schemeClr val="lt1"/>
                </a:solidFill>
              </a:defRPr>
            </a:lvl4pPr>
            <a:lvl5pPr lvl="4" indent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1800" b="1">
                <a:solidFill>
                  <a:schemeClr val="lt1"/>
                </a:solidFill>
              </a:defRPr>
            </a:lvl5pPr>
            <a:lvl6pPr lvl="5" indent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1800" b="1">
                <a:solidFill>
                  <a:schemeClr val="lt1"/>
                </a:solidFill>
              </a:defRPr>
            </a:lvl6pPr>
            <a:lvl7pPr lvl="6" indent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1800" b="1">
                <a:solidFill>
                  <a:schemeClr val="lt1"/>
                </a:solidFill>
              </a:defRPr>
            </a:lvl7pPr>
            <a:lvl8pPr lvl="7" indent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1800" b="1">
                <a:solidFill>
                  <a:schemeClr val="lt1"/>
                </a:solidFill>
              </a:defRPr>
            </a:lvl8pPr>
            <a:lvl9pPr lvl="8" indent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1800" b="1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117" name="Shape 117"/>
          <p:cNvSpPr txBox="1">
            <a:spLocks noGrp="1"/>
          </p:cNvSpPr>
          <p:nvPr>
            <p:ph type="subTitle" idx="1"/>
          </p:nvPr>
        </p:nvSpPr>
        <p:spPr>
          <a:xfrm>
            <a:off x="2428860" y="3413020"/>
            <a:ext cx="5697790" cy="43814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342900" marR="0" lvl="0" indent="-342900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2400" i="0" u="none" strike="noStrike" cap="none">
                <a:solidFill>
                  <a:srgbClr val="002060"/>
                </a:solidFill>
              </a:defRPr>
            </a:lvl1pPr>
            <a:lvl2pPr marL="742950" marR="0" lvl="1" indent="-285750"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2pPr>
            <a:lvl3pPr marL="1143000" marR="0" lvl="2" indent="-228600"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3pPr>
            <a:lvl4pPr marL="1600200" marR="0" lvl="3" indent="-228600"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1800" i="0" u="none" strike="noStrike" cap="none">
                <a:solidFill>
                  <a:schemeClr val="lt1"/>
                </a:solidFill>
              </a:defRPr>
            </a:lvl4pPr>
            <a:lvl5pPr marL="2057400" marR="0" lvl="4" indent="-228600"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1600" i="0" u="none" strike="noStrike" cap="none">
                <a:solidFill>
                  <a:schemeClr val="lt1"/>
                </a:solidFill>
              </a:defRPr>
            </a:lvl5pPr>
            <a:lvl6pPr marL="2514600" marR="0" lvl="5" indent="-228600"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6pPr>
            <a:lvl7pPr marL="2971800" marR="0" lvl="6" indent="-228600"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7pPr>
            <a:lvl8pPr marL="3429000" marR="0" lvl="7" indent="-228600"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8pPr>
            <a:lvl9pPr marL="3886200" marR="0" lvl="8" indent="-228600"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左側１項物件 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19"/>
          <p:cNvSpPr/>
          <p:nvPr userDrawn="1"/>
        </p:nvSpPr>
        <p:spPr>
          <a:xfrm>
            <a:off x="208007" y="220702"/>
            <a:ext cx="8640960" cy="779412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120"/>
          <p:cNvSpPr/>
          <p:nvPr userDrawn="1"/>
        </p:nvSpPr>
        <p:spPr>
          <a:xfrm>
            <a:off x="290017" y="282399"/>
            <a:ext cx="8486942" cy="65881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Shape 161"/>
          <p:cNvSpPr txBox="1">
            <a:spLocks noGrp="1"/>
          </p:cNvSpPr>
          <p:nvPr>
            <p:ph type="title"/>
          </p:nvPr>
        </p:nvSpPr>
        <p:spPr>
          <a:xfrm>
            <a:off x="223025" y="285734"/>
            <a:ext cx="8660700" cy="71438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</a:defRPr>
            </a:lvl1pPr>
            <a:lvl2pPr lvl="1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lvl="2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lvl="3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lvl="4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lvl="5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lvl="6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lvl="7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lvl="8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endParaRPr dirty="0"/>
          </a:p>
        </p:txBody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214282" y="1200150"/>
            <a:ext cx="3792843" cy="339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rgbClr val="002060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marL="742950" marR="0" lvl="1" indent="-158750" algn="l" rtl="0">
              <a:spcBef>
                <a:spcPts val="400"/>
              </a:spcBef>
              <a:buClr>
                <a:srgbClr val="262626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01600" algn="l" rtl="0">
              <a:spcBef>
                <a:spcPts val="400"/>
              </a:spcBef>
              <a:buClr>
                <a:srgbClr val="262626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14300" algn="l" rtl="0">
              <a:spcBef>
                <a:spcPts val="360"/>
              </a:spcBef>
              <a:buClr>
                <a:srgbClr val="262626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27000" algn="l" rtl="0">
              <a:spcBef>
                <a:spcPts val="320"/>
              </a:spcBef>
              <a:buClr>
                <a:srgbClr val="262626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63" name="Shape 16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只有標題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19"/>
          <p:cNvSpPr/>
          <p:nvPr userDrawn="1"/>
        </p:nvSpPr>
        <p:spPr>
          <a:xfrm>
            <a:off x="208007" y="220702"/>
            <a:ext cx="8640960" cy="779412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20"/>
          <p:cNvSpPr/>
          <p:nvPr userDrawn="1"/>
        </p:nvSpPr>
        <p:spPr>
          <a:xfrm>
            <a:off x="290017" y="282399"/>
            <a:ext cx="8486942" cy="65881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143"/>
          <p:cNvSpPr txBox="1">
            <a:spLocks noGrp="1"/>
          </p:cNvSpPr>
          <p:nvPr>
            <p:ph type="title"/>
          </p:nvPr>
        </p:nvSpPr>
        <p:spPr>
          <a:xfrm>
            <a:off x="285720" y="285734"/>
            <a:ext cx="8501122" cy="71438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endParaRPr dirty="0"/>
          </a:p>
        </p:txBody>
      </p:sp>
      <p:sp>
        <p:nvSpPr>
          <p:cNvPr id="167" name="Shape 16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8" name="Shape 168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含標題的內容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2000" i="0" u="none" strike="noStrike" cap="none">
                <a:solidFill>
                  <a:srgbClr val="002060"/>
                </a:solidFill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71" name="Shape 171"/>
          <p:cNvSpPr txBox="1">
            <a:spLocks noGrp="1"/>
          </p:cNvSpPr>
          <p:nvPr>
            <p:ph type="body" idx="1"/>
          </p:nvPr>
        </p:nvSpPr>
        <p:spPr>
          <a:xfrm>
            <a:off x="3894450" y="204800"/>
            <a:ext cx="4792200" cy="4389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buClr>
                <a:srgbClr val="262626"/>
              </a:buClr>
              <a:buSzPct val="100000"/>
              <a:buFontTx/>
              <a:buNone/>
              <a:defRPr sz="2800" i="0" u="none" strike="noStrike" cap="none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742950" marR="0" lvl="1" indent="-133350" algn="l" rtl="0">
              <a:spcBef>
                <a:spcPts val="480"/>
              </a:spcBef>
              <a:buClr>
                <a:srgbClr val="262626"/>
              </a:buClr>
              <a:buSzPct val="100000"/>
              <a:buChar char="–"/>
              <a:defRPr sz="2400" i="0" u="none" strike="noStrike" cap="none">
                <a:solidFill>
                  <a:srgbClr val="262626"/>
                </a:solidFill>
              </a:defRPr>
            </a:lvl2pPr>
            <a:lvl3pPr marL="1143000" marR="0" lvl="2" indent="-101600" algn="l" rtl="0">
              <a:spcBef>
                <a:spcPts val="400"/>
              </a:spcBef>
              <a:buClr>
                <a:srgbClr val="262626"/>
              </a:buClr>
              <a:buSzPct val="100000"/>
              <a:buChar char="•"/>
              <a:defRPr sz="2000" i="0" u="none" strike="noStrike" cap="none">
                <a:solidFill>
                  <a:srgbClr val="262626"/>
                </a:solidFill>
              </a:defRPr>
            </a:lvl3pPr>
            <a:lvl4pPr marL="1600200" marR="0" lvl="3" indent="-114300" algn="l" rtl="0">
              <a:spcBef>
                <a:spcPts val="360"/>
              </a:spcBef>
              <a:buClr>
                <a:srgbClr val="262626"/>
              </a:buClr>
              <a:buSzPct val="100000"/>
              <a:buChar char="–"/>
              <a:defRPr sz="1800" i="0" u="none" strike="noStrike" cap="none">
                <a:solidFill>
                  <a:srgbClr val="262626"/>
                </a:solidFill>
              </a:defRPr>
            </a:lvl4pPr>
            <a:lvl5pPr marL="2057400" marR="0" lvl="4" indent="-114300" algn="l" rtl="0">
              <a:spcBef>
                <a:spcPts val="360"/>
              </a:spcBef>
              <a:buClr>
                <a:srgbClr val="262626"/>
              </a:buClr>
              <a:buSzPct val="100000"/>
              <a:buChar char="»"/>
              <a:defRPr sz="1800" i="0" u="none" strike="noStrike" cap="none">
                <a:solidFill>
                  <a:srgbClr val="262626"/>
                </a:solidFill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2000" i="0" u="none" strike="noStrike" cap="none">
                <a:solidFill>
                  <a:schemeClr val="dk1"/>
                </a:solidFill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2000" i="0" u="none" strike="noStrike" cap="none">
                <a:solidFill>
                  <a:schemeClr val="dk1"/>
                </a:solidFill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2000" i="0" u="none" strike="noStrike" cap="none">
                <a:solidFill>
                  <a:schemeClr val="dk1"/>
                </a:solidFill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2000" i="0" u="none" strike="noStrike" cap="none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72" name="Shape 172"/>
          <p:cNvSpPr txBox="1">
            <a:spLocks noGrp="1"/>
          </p:cNvSpPr>
          <p:nvPr>
            <p:ph type="body" idx="2"/>
          </p:nvPr>
        </p:nvSpPr>
        <p:spPr>
          <a:xfrm>
            <a:off x="457200" y="1076325"/>
            <a:ext cx="3363900" cy="351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buClr>
                <a:srgbClr val="262626"/>
              </a:buClr>
              <a:buSzPct val="100000"/>
              <a:buNone/>
              <a:defRPr sz="1400" i="0" u="none" strike="noStrike" cap="none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marR="0" lvl="1" indent="0" algn="l" rtl="0">
              <a:spcBef>
                <a:spcPts val="240"/>
              </a:spcBef>
              <a:buClr>
                <a:srgbClr val="262626"/>
              </a:buClr>
              <a:buSzPct val="100000"/>
              <a:buNone/>
              <a:defRPr sz="1200" i="0" u="none" strike="noStrike" cap="none">
                <a:solidFill>
                  <a:srgbClr val="262626"/>
                </a:solidFill>
              </a:defRPr>
            </a:lvl2pPr>
            <a:lvl3pPr marL="914400" marR="0" lvl="2" indent="0" algn="l" rtl="0">
              <a:spcBef>
                <a:spcPts val="200"/>
              </a:spcBef>
              <a:buClr>
                <a:srgbClr val="262626"/>
              </a:buClr>
              <a:buSzPct val="100000"/>
              <a:buNone/>
              <a:defRPr sz="1000" i="0" u="none" strike="noStrike" cap="none">
                <a:solidFill>
                  <a:srgbClr val="262626"/>
                </a:solidFill>
              </a:defRPr>
            </a:lvl3pPr>
            <a:lvl4pPr marL="1371600" marR="0" lvl="3" indent="0" algn="l" rtl="0">
              <a:spcBef>
                <a:spcPts val="180"/>
              </a:spcBef>
              <a:buClr>
                <a:srgbClr val="262626"/>
              </a:buClr>
              <a:buSzPct val="100000"/>
              <a:buNone/>
              <a:defRPr sz="900" i="0" u="none" strike="noStrike" cap="none">
                <a:solidFill>
                  <a:srgbClr val="262626"/>
                </a:solidFill>
              </a:defRPr>
            </a:lvl4pPr>
            <a:lvl5pPr marL="1828800" marR="0" lvl="4" indent="0" algn="l" rtl="0">
              <a:spcBef>
                <a:spcPts val="180"/>
              </a:spcBef>
              <a:buClr>
                <a:srgbClr val="262626"/>
              </a:buClr>
              <a:buSzPct val="100000"/>
              <a:buNone/>
              <a:defRPr sz="900" i="0" u="none" strike="noStrike" cap="none">
                <a:solidFill>
                  <a:srgbClr val="262626"/>
                </a:solidFill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dk1"/>
              </a:buClr>
              <a:buSzPct val="100000"/>
              <a:buNone/>
              <a:defRPr sz="900" i="0" u="none" strike="noStrike" cap="none">
                <a:solidFill>
                  <a:schemeClr val="dk1"/>
                </a:solidFill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dk1"/>
              </a:buClr>
              <a:buSzPct val="100000"/>
              <a:buNone/>
              <a:defRPr sz="900" i="0" u="none" strike="noStrike" cap="none">
                <a:solidFill>
                  <a:schemeClr val="dk1"/>
                </a:solidFill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dk1"/>
              </a:buClr>
              <a:buSzPct val="100000"/>
              <a:buNone/>
              <a:defRPr sz="900" i="0" u="none" strike="noStrike" cap="none">
                <a:solidFill>
                  <a:schemeClr val="dk1"/>
                </a:solidFill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dk1"/>
              </a:buClr>
              <a:buSzPct val="100000"/>
              <a:buNone/>
              <a:defRPr sz="900" i="0" u="none" strike="noStrike" cap="none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73" name="Shape 17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4" name="Shape 174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cover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7" name="Shape 177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8" name="Shape 178" descr="20171026_NEW_PPT母片_Cover.png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-48099" y="-27057"/>
            <a:ext cx="9240200" cy="51976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空白 1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1" name="Shape 181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" name="Shape 182" descr="20171028_NEW_PPT母片_收尾_OK.png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-48100" y="-27057"/>
            <a:ext cx="9240199" cy="51976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標題投影片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ctrTitle"/>
          </p:nvPr>
        </p:nvSpPr>
        <p:spPr>
          <a:xfrm>
            <a:off x="683575" y="1491625"/>
            <a:ext cx="8152800" cy="1296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262626"/>
              </a:buClr>
              <a:buNone/>
              <a:defRPr sz="4000" i="0" u="none" strike="noStrike" cap="none">
                <a:solidFill>
                  <a:srgbClr val="262626"/>
                </a:solidFill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subTitle" idx="1"/>
          </p:nvPr>
        </p:nvSpPr>
        <p:spPr>
          <a:xfrm>
            <a:off x="1331640" y="2787774"/>
            <a:ext cx="6400800" cy="571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spcBef>
                <a:spcPts val="520"/>
              </a:spcBef>
              <a:buClr>
                <a:srgbClr val="0C0C0C"/>
              </a:buClr>
              <a:buNone/>
              <a:defRPr sz="2600" i="0" u="none" strike="noStrike" cap="none">
                <a:solidFill>
                  <a:srgbClr val="0C0C0C"/>
                </a:solidFill>
              </a:defRPr>
            </a:lvl1pPr>
            <a:lvl2pPr marL="457200" marR="0" lvl="1" indent="0" algn="ctr" rtl="0">
              <a:spcBef>
                <a:spcPts val="560"/>
              </a:spcBef>
              <a:buClr>
                <a:srgbClr val="888888"/>
              </a:buClr>
              <a:buNone/>
              <a:defRPr sz="2800" i="0" u="none" strike="noStrike" cap="none">
                <a:solidFill>
                  <a:srgbClr val="888888"/>
                </a:solidFill>
              </a:defRPr>
            </a:lvl2pPr>
            <a:lvl3pPr marL="914400" marR="0" lvl="2" indent="0" algn="ctr" rtl="0">
              <a:spcBef>
                <a:spcPts val="480"/>
              </a:spcBef>
              <a:buClr>
                <a:srgbClr val="888888"/>
              </a:buClr>
              <a:buNone/>
              <a:defRPr sz="2400" i="0" u="none" strike="noStrike" cap="none">
                <a:solidFill>
                  <a:srgbClr val="888888"/>
                </a:solidFill>
              </a:defRPr>
            </a:lvl3pPr>
            <a:lvl4pPr marL="1371600" marR="0" lvl="3" indent="0" algn="ctr" rtl="0">
              <a:spcBef>
                <a:spcPts val="400"/>
              </a:spcBef>
              <a:buClr>
                <a:srgbClr val="888888"/>
              </a:buClr>
              <a:buNone/>
              <a:defRPr sz="2000" i="0" u="none" strike="noStrike" cap="none">
                <a:solidFill>
                  <a:srgbClr val="888888"/>
                </a:solidFill>
              </a:defRPr>
            </a:lvl4pPr>
            <a:lvl5pPr marL="1828800" marR="0" lvl="4" indent="0" algn="ctr" rtl="0">
              <a:spcBef>
                <a:spcPts val="400"/>
              </a:spcBef>
              <a:buClr>
                <a:srgbClr val="888888"/>
              </a:buClr>
              <a:buNone/>
              <a:defRPr sz="2000" i="0" u="none" strike="noStrike" cap="none">
                <a:solidFill>
                  <a:srgbClr val="888888"/>
                </a:solidFill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88888"/>
              </a:buClr>
              <a:buNone/>
              <a:defRPr sz="2000" i="0" u="none" strike="noStrike" cap="none">
                <a:solidFill>
                  <a:srgbClr val="888888"/>
                </a:solidFill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88888"/>
              </a:buClr>
              <a:buNone/>
              <a:defRPr sz="2000" i="0" u="none" strike="noStrike" cap="none">
                <a:solidFill>
                  <a:srgbClr val="888888"/>
                </a:solidFill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88888"/>
              </a:buClr>
              <a:buNone/>
              <a:defRPr sz="2000" i="0" u="none" strike="noStrike" cap="none">
                <a:solidFill>
                  <a:srgbClr val="888888"/>
                </a:solidFill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88888"/>
              </a:buClr>
              <a:buNone/>
              <a:defRPr sz="2000" i="0" u="none" strike="noStrike" cap="none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標題及物件 1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title"/>
          </p:nvPr>
        </p:nvSpPr>
        <p:spPr>
          <a:xfrm>
            <a:off x="214282" y="357172"/>
            <a:ext cx="8643900" cy="785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3600" b="1" i="0" u="none" strike="noStrike" cap="none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endParaRPr dirty="0"/>
          </a:p>
        </p:txBody>
      </p:sp>
      <p:sp>
        <p:nvSpPr>
          <p:cNvPr id="4" name="Shape 91"/>
          <p:cNvSpPr txBox="1">
            <a:spLocks noGrp="1"/>
          </p:cNvSpPr>
          <p:nvPr>
            <p:ph type="body" idx="1"/>
          </p:nvPr>
        </p:nvSpPr>
        <p:spPr>
          <a:xfrm>
            <a:off x="311699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 pitchFamily="34" charset="0"/>
              <a:buChar char="•"/>
              <a:defRPr sz="1800" i="0" u="none" strike="noStrike" cap="none">
                <a:solidFill>
                  <a:srgbClr val="585858"/>
                </a:solidFill>
              </a:defRPr>
            </a:lvl1pPr>
            <a:lvl2pPr marL="1143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○"/>
              <a:defRPr sz="1800" i="0" u="none" strike="noStrike" cap="none">
                <a:solidFill>
                  <a:srgbClr val="585858"/>
                </a:solidFill>
              </a:defRPr>
            </a:lvl2pPr>
            <a:lvl3pPr marL="1143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Char char="■"/>
              <a:defRPr i="0" u="none" strike="noStrike" cap="none">
                <a:solidFill>
                  <a:srgbClr val="585858"/>
                </a:solidFill>
              </a:defRPr>
            </a:lvl3pPr>
            <a:lvl4pPr marL="1143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●"/>
              <a:defRPr sz="1800" i="0" u="none" strike="noStrike" cap="none">
                <a:solidFill>
                  <a:srgbClr val="585858"/>
                </a:solidFill>
              </a:defRPr>
            </a:lvl4pPr>
            <a:lvl5pPr marL="1143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○"/>
              <a:defRPr sz="1800" i="0" u="none" strike="noStrike" cap="none">
                <a:solidFill>
                  <a:srgbClr val="585858"/>
                </a:solidFill>
              </a:defRPr>
            </a:lvl5pPr>
            <a:lvl6pPr marL="88900" marR="0" lvl="5" indent="1143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■"/>
              <a:defRPr sz="1800" i="0" u="none" strike="noStrike" cap="none">
                <a:solidFill>
                  <a:srgbClr val="585858"/>
                </a:solidFill>
              </a:defRPr>
            </a:lvl6pPr>
            <a:lvl7pPr marL="88900" marR="0" lvl="6" indent="1143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●"/>
              <a:defRPr sz="1800" i="0" u="none" strike="noStrike" cap="none">
                <a:solidFill>
                  <a:srgbClr val="585858"/>
                </a:solidFill>
              </a:defRPr>
            </a:lvl7pPr>
            <a:lvl8pPr marL="88900" marR="0" lvl="7" indent="1143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○"/>
              <a:defRPr sz="1800" i="0" u="none" strike="noStrike" cap="none">
                <a:solidFill>
                  <a:srgbClr val="585858"/>
                </a:solidFill>
              </a:defRPr>
            </a:lvl8pPr>
            <a:lvl9pPr marL="88900" marR="0" lvl="8" indent="1143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■"/>
              <a:defRPr sz="1800" i="0" u="none" strike="noStrike" cap="none">
                <a:solidFill>
                  <a:srgbClr val="585858"/>
                </a:solidFill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只有標題 1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19"/>
          <p:cNvSpPr/>
          <p:nvPr userDrawn="1"/>
        </p:nvSpPr>
        <p:spPr>
          <a:xfrm>
            <a:off x="208007" y="220702"/>
            <a:ext cx="8640960" cy="779412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120"/>
          <p:cNvSpPr/>
          <p:nvPr userDrawn="1"/>
        </p:nvSpPr>
        <p:spPr>
          <a:xfrm>
            <a:off x="290017" y="282399"/>
            <a:ext cx="8486942" cy="65881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539552" y="285734"/>
            <a:ext cx="8001000" cy="71438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None/>
              <a:defRPr i="0" u="none" strike="noStrike" cap="none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只有標題 1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214282" y="214296"/>
            <a:ext cx="8643998" cy="64294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None/>
              <a:defRPr i="0" u="none" strike="noStrike" cap="none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endParaRPr dirty="0"/>
          </a:p>
        </p:txBody>
      </p:sp>
    </p:spTree>
    <p:extLst>
      <p:ext uri="{BB962C8B-B14F-4D97-AF65-F5344CB8AC3E}">
        <p14:creationId xmlns="" xmlns:p14="http://schemas.microsoft.com/office/powerpoint/2010/main" val="23793243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le and body 1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7000" cy="660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None/>
              <a:defRPr sz="3600" b="1" i="0" u="none" strike="noStrike" cap="none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214282" y="1152475"/>
            <a:ext cx="8618017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 pitchFamily="34" charset="0"/>
              <a:buChar char="•"/>
              <a:defRPr sz="1800" i="0" u="none" strike="noStrike" cap="none">
                <a:solidFill>
                  <a:srgbClr val="585858"/>
                </a:solidFill>
              </a:defRPr>
            </a:lvl1pPr>
            <a:lvl2pPr marL="1143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○"/>
              <a:defRPr sz="1800" i="0" u="none" strike="noStrike" cap="none">
                <a:solidFill>
                  <a:srgbClr val="585858"/>
                </a:solidFill>
              </a:defRPr>
            </a:lvl2pPr>
            <a:lvl3pPr marL="1143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Char char="■"/>
              <a:defRPr i="0" u="none" strike="noStrike" cap="none">
                <a:solidFill>
                  <a:srgbClr val="585858"/>
                </a:solidFill>
              </a:defRPr>
            </a:lvl3pPr>
            <a:lvl4pPr marL="1143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●"/>
              <a:defRPr sz="1800" i="0" u="none" strike="noStrike" cap="none">
                <a:solidFill>
                  <a:srgbClr val="585858"/>
                </a:solidFill>
              </a:defRPr>
            </a:lvl4pPr>
            <a:lvl5pPr marL="1143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○"/>
              <a:defRPr sz="1800" i="0" u="none" strike="noStrike" cap="none">
                <a:solidFill>
                  <a:srgbClr val="585858"/>
                </a:solidFill>
              </a:defRPr>
            </a:lvl5pPr>
            <a:lvl6pPr marL="88900" marR="0" lvl="5" indent="1143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■"/>
              <a:defRPr sz="1800" i="0" u="none" strike="noStrike" cap="none">
                <a:solidFill>
                  <a:srgbClr val="585858"/>
                </a:solidFill>
              </a:defRPr>
            </a:lvl6pPr>
            <a:lvl7pPr marL="88900" marR="0" lvl="6" indent="1143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●"/>
              <a:defRPr sz="1800" i="0" u="none" strike="noStrike" cap="none">
                <a:solidFill>
                  <a:srgbClr val="585858"/>
                </a:solidFill>
              </a:defRPr>
            </a:lvl7pPr>
            <a:lvl8pPr marL="88900" marR="0" lvl="7" indent="1143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○"/>
              <a:defRPr sz="1800" i="0" u="none" strike="noStrike" cap="none">
                <a:solidFill>
                  <a:srgbClr val="585858"/>
                </a:solidFill>
              </a:defRPr>
            </a:lvl8pPr>
            <a:lvl9pPr marL="88900" marR="0" lvl="8" indent="1143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■"/>
              <a:defRPr sz="1800" i="0" u="none" strike="noStrike" cap="none">
                <a:solidFill>
                  <a:srgbClr val="585858"/>
                </a:solidFill>
              </a:defRPr>
            </a:lvl9pPr>
          </a:lstStyle>
          <a:p>
            <a:endParaRPr dirty="0"/>
          </a:p>
        </p:txBody>
      </p:sp>
      <p:sp>
        <p:nvSpPr>
          <p:cNvPr id="92" name="Shape 92"/>
          <p:cNvSpPr txBox="1">
            <a:spLocks noGrp="1"/>
          </p:cNvSpPr>
          <p:nvPr>
            <p:ph type="sldNum" idx="12"/>
          </p:nvPr>
        </p:nvSpPr>
        <p:spPr>
          <a:xfrm>
            <a:off x="8786810" y="4763400"/>
            <a:ext cx="357190" cy="380100"/>
          </a:xfrm>
          <a:prstGeom prst="rect">
            <a:avLst/>
          </a:prstGeom>
          <a:noFill/>
          <a:ln>
            <a:noFill/>
          </a:ln>
        </p:spPr>
        <p:txBody>
          <a:bodyPr wrap="square" lIns="91400" tIns="91400" rIns="91400" bIns="91400" anchor="ctr" anchorCtr="0">
            <a:noAutofit/>
          </a:bodyPr>
          <a:lstStyle>
            <a:lvl1pPr>
              <a:defRPr sz="1050"/>
            </a:lvl1pPr>
          </a:lstStyle>
          <a:p>
            <a:pPr indent="-88900">
              <a:buClr>
                <a:srgbClr val="000000"/>
              </a:buClr>
              <a:buSzPct val="100000"/>
              <a:buFont typeface="Arial"/>
              <a:buNone/>
            </a:pPr>
            <a:fld id="{00000000-1234-1234-1234-123412341234}" type="slidenum">
              <a:rPr lang="zh-TW" smtClean="0"/>
              <a:pPr indent="-88900">
                <a:buClr>
                  <a:srgbClr val="000000"/>
                </a:buClr>
                <a:buSzPct val="100000"/>
                <a:buFont typeface="Arial"/>
                <a:buNone/>
              </a:pPr>
              <a:t>‹#›</a:t>
            </a:fld>
            <a:endParaRPr lang="zh-TW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sldNum" idx="12"/>
          </p:nvPr>
        </p:nvSpPr>
        <p:spPr>
          <a:xfrm>
            <a:off x="8472457" y="4669899"/>
            <a:ext cx="393319" cy="380234"/>
          </a:xfrm>
          <a:prstGeom prst="rect">
            <a:avLst/>
          </a:prstGeom>
          <a:noFill/>
          <a:ln>
            <a:noFill/>
          </a:ln>
        </p:spPr>
        <p:txBody>
          <a:bodyPr wrap="square" lIns="91400" tIns="91400" rIns="91400" bIns="914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797300" y="1315600"/>
            <a:ext cx="7405500" cy="92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</a:defRPr>
            </a:lvl1pPr>
            <a:lvl2pPr lvl="1" indent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lvl="2" indent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lvl="3" indent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lvl="4" indent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lvl="5" indent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lvl="6" indent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lvl="7" indent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lvl="8" indent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endParaRPr/>
          </a:p>
        </p:txBody>
      </p:sp>
      <p:sp>
        <p:nvSpPr>
          <p:cNvPr id="121" name="Shape 121"/>
          <p:cNvSpPr txBox="1">
            <a:spLocks noGrp="1"/>
          </p:cNvSpPr>
          <p:nvPr>
            <p:ph type="subTitle" idx="1"/>
          </p:nvPr>
        </p:nvSpPr>
        <p:spPr>
          <a:xfrm>
            <a:off x="797300" y="2286000"/>
            <a:ext cx="7405500" cy="1857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342900" marR="0" lvl="0" indent="-342900" algn="ctr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2400" i="0" u="none" strike="noStrike" cap="none">
                <a:solidFill>
                  <a:srgbClr val="002060"/>
                </a:solidFill>
              </a:defRPr>
            </a:lvl1pPr>
            <a:lvl2pPr marL="742950" marR="0" lvl="1" indent="-28575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2pPr>
            <a:lvl3pPr marL="1143000" marR="0" lvl="2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3pPr>
            <a:lvl4pPr marL="1600200" marR="0" lvl="3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1800" i="0" u="none" strike="noStrike" cap="none">
                <a:solidFill>
                  <a:schemeClr val="lt1"/>
                </a:solidFill>
              </a:defRPr>
            </a:lvl4pPr>
            <a:lvl5pPr marL="2057400" marR="0" lvl="4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1600" i="0" u="none" strike="noStrike" cap="none">
                <a:solidFill>
                  <a:schemeClr val="lt1"/>
                </a:solidFill>
              </a:defRPr>
            </a:lvl5pPr>
            <a:lvl6pPr marL="2514600" marR="0" lvl="5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6pPr>
            <a:lvl7pPr marL="2971800" marR="0" lvl="6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7pPr>
            <a:lvl8pPr marL="3429000" marR="0" lvl="7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8pPr>
            <a:lvl9pPr marL="3886200" marR="0" lvl="8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標題投影片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hape 114" descr="NEW_16比9_back_主題_1028.png"/>
          <p:cNvPicPr preferRelativeResize="0"/>
          <p:nvPr userDrawn="1"/>
        </p:nvPicPr>
        <p:blipFill>
          <a:blip r:embed="rId3"/>
          <a:stretch>
            <a:fillRect/>
          </a:stretch>
        </p:blipFill>
        <p:spPr>
          <a:xfrm>
            <a:off x="-45924" y="-12916"/>
            <a:ext cx="9189918" cy="5169329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Shape 124"/>
          <p:cNvSpPr>
            <a:spLocks noGrp="1"/>
          </p:cNvSpPr>
          <p:nvPr>
            <p:ph type="pic" idx="2"/>
          </p:nvPr>
        </p:nvSpPr>
        <p:spPr>
          <a:xfrm>
            <a:off x="2403600" y="-45600"/>
            <a:ext cx="6769800" cy="52803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240"/>
              </a:spcBef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5" name="Shape 125"/>
          <p:cNvSpPr txBox="1">
            <a:spLocks noGrp="1"/>
          </p:cNvSpPr>
          <p:nvPr>
            <p:ph type="ctrTitle"/>
          </p:nvPr>
        </p:nvSpPr>
        <p:spPr>
          <a:xfrm>
            <a:off x="2500298" y="1598613"/>
            <a:ext cx="5957902" cy="133032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26" name="Shape 126"/>
          <p:cNvSpPr txBox="1">
            <a:spLocks noGrp="1"/>
          </p:cNvSpPr>
          <p:nvPr>
            <p:ph type="subTitle" idx="1"/>
          </p:nvPr>
        </p:nvSpPr>
        <p:spPr>
          <a:xfrm>
            <a:off x="2500298" y="2914650"/>
            <a:ext cx="5272200" cy="13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480"/>
              </a:spcBef>
              <a:buClr>
                <a:srgbClr val="888888"/>
              </a:buClr>
              <a:buSzPct val="100000"/>
              <a:buNone/>
              <a:defRPr sz="2400" i="0" u="none" strike="noStrike" cap="none">
                <a:solidFill>
                  <a:srgbClr val="888888"/>
                </a:solidFill>
              </a:defRPr>
            </a:lvl1pPr>
            <a:lvl2pPr marL="457200" marR="0" lvl="1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2pPr>
            <a:lvl3pPr marL="914400" marR="0" lvl="2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3pPr>
            <a:lvl4pPr marL="1371600" marR="0" lvl="3" indent="0" algn="ctr" rtl="0">
              <a:spcBef>
                <a:spcPts val="360"/>
              </a:spcBef>
              <a:buClr>
                <a:srgbClr val="888888"/>
              </a:buClr>
              <a:buSzPct val="100000"/>
              <a:buNone/>
              <a:defRPr sz="1800" i="0" u="none" strike="noStrike" cap="none">
                <a:solidFill>
                  <a:srgbClr val="888888"/>
                </a:solidFill>
              </a:defRPr>
            </a:lvl4pPr>
            <a:lvl5pPr marL="1828800" marR="0" lvl="4" indent="0" algn="ctr" rtl="0">
              <a:spcBef>
                <a:spcPts val="320"/>
              </a:spcBef>
              <a:buClr>
                <a:srgbClr val="888888"/>
              </a:buClr>
              <a:buSzPct val="100000"/>
              <a:buNone/>
              <a:defRPr sz="1600" i="0" u="none" strike="noStrike" cap="none">
                <a:solidFill>
                  <a:srgbClr val="888888"/>
                </a:solidFill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7" name="Shape 127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body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19"/>
          <p:cNvSpPr/>
          <p:nvPr userDrawn="1"/>
        </p:nvSpPr>
        <p:spPr>
          <a:xfrm>
            <a:off x="208007" y="220702"/>
            <a:ext cx="8640960" cy="779412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120"/>
          <p:cNvSpPr/>
          <p:nvPr userDrawn="1"/>
        </p:nvSpPr>
        <p:spPr>
          <a:xfrm>
            <a:off x="290017" y="282399"/>
            <a:ext cx="8486942" cy="65881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Shape 129"/>
          <p:cNvSpPr txBox="1">
            <a:spLocks noGrp="1"/>
          </p:cNvSpPr>
          <p:nvPr>
            <p:ph type="sldNum" idx="12"/>
          </p:nvPr>
        </p:nvSpPr>
        <p:spPr>
          <a:xfrm>
            <a:off x="8472457" y="4669899"/>
            <a:ext cx="393319" cy="380234"/>
          </a:xfrm>
          <a:prstGeom prst="rect">
            <a:avLst/>
          </a:prstGeom>
          <a:noFill/>
          <a:ln>
            <a:noFill/>
          </a:ln>
        </p:spPr>
        <p:txBody>
          <a:bodyPr wrap="square" lIns="91400" tIns="91400" rIns="91400" bIns="914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142844" y="1143000"/>
            <a:ext cx="8715581" cy="3451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215900" algn="l" rtl="0">
              <a:spcBef>
                <a:spcPts val="400"/>
              </a:spcBef>
              <a:buClr>
                <a:srgbClr val="002060"/>
              </a:buClr>
              <a:buSzPct val="100000"/>
              <a:buFont typeface="Arial" pitchFamily="34" charset="0"/>
              <a:buChar char="•"/>
              <a:defRPr sz="2200" i="0" u="none" strike="noStrike" cap="none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742950" marR="0" lvl="1" indent="-171450" algn="l" rtl="0">
              <a:spcBef>
                <a:spcPts val="360"/>
              </a:spcBef>
              <a:buClr>
                <a:srgbClr val="262626"/>
              </a:buClr>
              <a:buChar char="–"/>
              <a:defRPr i="0" u="none" strike="noStrike" cap="none">
                <a:solidFill>
                  <a:srgbClr val="262626"/>
                </a:solidFill>
              </a:defRPr>
            </a:lvl2pPr>
            <a:lvl3pPr marL="1143000" marR="0" lvl="2" indent="-127000" algn="l" rtl="0">
              <a:spcBef>
                <a:spcPts val="320"/>
              </a:spcBef>
              <a:buClr>
                <a:srgbClr val="262626"/>
              </a:buClr>
              <a:buSzPct val="100000"/>
              <a:buChar char="•"/>
              <a:defRPr sz="1800" i="0" u="none" strike="noStrike" cap="none">
                <a:solidFill>
                  <a:srgbClr val="262626"/>
                </a:solidFill>
              </a:defRPr>
            </a:lvl3pPr>
            <a:lvl4pPr marL="1600200" marR="0" lvl="3" indent="-139700" algn="l" rtl="0">
              <a:spcBef>
                <a:spcPts val="280"/>
              </a:spcBef>
              <a:buClr>
                <a:srgbClr val="262626"/>
              </a:buClr>
              <a:buSzPct val="100000"/>
              <a:buChar char="–"/>
              <a:defRPr sz="1600" i="0" u="none" strike="noStrike" cap="none">
                <a:solidFill>
                  <a:srgbClr val="262626"/>
                </a:solidFill>
              </a:defRPr>
            </a:lvl4pPr>
            <a:lvl5pPr marL="2057400" marR="0" lvl="4" indent="-152400" algn="l" rtl="0">
              <a:spcBef>
                <a:spcPts val="240"/>
              </a:spcBef>
              <a:buClr>
                <a:srgbClr val="262626"/>
              </a:buClr>
              <a:buSzPct val="100000"/>
              <a:buChar char="»"/>
              <a:defRPr sz="1400" i="0" u="none" strike="noStrike" cap="none">
                <a:solidFill>
                  <a:srgbClr val="262626"/>
                </a:solidFill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buChar char="•"/>
              <a:defRPr sz="1000" i="0" u="none" strike="noStrike" cap="none">
                <a:solidFill>
                  <a:schemeClr val="dk1"/>
                </a:solidFill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buChar char="•"/>
              <a:defRPr sz="1000" i="0" u="none" strike="noStrike" cap="none">
                <a:solidFill>
                  <a:schemeClr val="dk1"/>
                </a:solidFill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buChar char="•"/>
              <a:defRPr sz="1000" i="0" u="none" strike="noStrike" cap="none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31" name="Shape 131"/>
          <p:cNvSpPr txBox="1">
            <a:spLocks noGrp="1"/>
          </p:cNvSpPr>
          <p:nvPr>
            <p:ph type="title"/>
          </p:nvPr>
        </p:nvSpPr>
        <p:spPr>
          <a:xfrm>
            <a:off x="285719" y="285734"/>
            <a:ext cx="8501123" cy="71438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</a:defRPr>
            </a:lvl1pPr>
            <a:lvl2pPr lvl="1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lvl="2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lvl="3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lvl="4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lvl="5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lvl="6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lvl="7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lvl="8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標題投影片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type="ctrTitle"/>
          </p:nvPr>
        </p:nvSpPr>
        <p:spPr>
          <a:xfrm>
            <a:off x="2500298" y="928677"/>
            <a:ext cx="5957902" cy="85725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4" name="Shape 134"/>
          <p:cNvSpPr txBox="1">
            <a:spLocks noGrp="1"/>
          </p:cNvSpPr>
          <p:nvPr>
            <p:ph type="subTitle" idx="1"/>
          </p:nvPr>
        </p:nvSpPr>
        <p:spPr>
          <a:xfrm>
            <a:off x="2500298" y="2914650"/>
            <a:ext cx="5272102" cy="13144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480"/>
              </a:spcBef>
              <a:buClr>
                <a:srgbClr val="888888"/>
              </a:buClr>
              <a:buSzPct val="100000"/>
              <a:buNone/>
              <a:defRPr sz="2400" i="0" u="none" strike="noStrike" cap="none">
                <a:solidFill>
                  <a:srgbClr val="888888"/>
                </a:solidFill>
              </a:defRPr>
            </a:lvl1pPr>
            <a:lvl2pPr marL="457200" marR="0" lvl="1" indent="0" algn="ctr" rtl="0">
              <a:spcBef>
                <a:spcPts val="400"/>
              </a:spcBef>
              <a:buClr>
                <a:srgbClr val="888888"/>
              </a:buClr>
              <a:buSzPct val="100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ctr" rtl="0">
              <a:spcBef>
                <a:spcPts val="400"/>
              </a:spcBef>
              <a:buClr>
                <a:srgbClr val="888888"/>
              </a:buClr>
              <a:buSzPct val="100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ctr" rtl="0">
              <a:spcBef>
                <a:spcPts val="360"/>
              </a:spcBef>
              <a:buClr>
                <a:srgbClr val="888888"/>
              </a:buClr>
              <a:buSzPct val="1000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ctr" rtl="0">
              <a:spcBef>
                <a:spcPts val="320"/>
              </a:spcBef>
              <a:buClr>
                <a:srgbClr val="888888"/>
              </a:buClr>
              <a:buSzPct val="1000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88888"/>
              </a:buClr>
              <a:buSzPct val="100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88888"/>
              </a:buClr>
              <a:buSzPct val="100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88888"/>
              </a:buClr>
              <a:buSzPct val="100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88888"/>
              </a:buClr>
              <a:buSzPct val="100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5" name="Shape 13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6" name="Shape 13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7" name="Shape 137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119"/>
          <p:cNvSpPr/>
          <p:nvPr userDrawn="1"/>
        </p:nvSpPr>
        <p:spPr>
          <a:xfrm>
            <a:off x="208007" y="220702"/>
            <a:ext cx="8640960" cy="779412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20"/>
          <p:cNvSpPr/>
          <p:nvPr userDrawn="1"/>
        </p:nvSpPr>
        <p:spPr>
          <a:xfrm>
            <a:off x="290017" y="282399"/>
            <a:ext cx="8486942" cy="65881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214282" y="1200150"/>
            <a:ext cx="8606190" cy="339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rgbClr val="002060"/>
              </a:buClr>
              <a:buSzPct val="100000"/>
              <a:buFont typeface="Arial" pitchFamily="34" charset="0"/>
              <a:buChar char="•"/>
              <a:defRPr sz="2200" i="0" u="none" strike="noStrike" cap="none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742950" marR="0" lvl="1" indent="-158750" algn="l" rtl="0">
              <a:spcBef>
                <a:spcPts val="400"/>
              </a:spcBef>
              <a:buClr>
                <a:srgbClr val="262626"/>
              </a:buClr>
              <a:buSzPct val="100000"/>
              <a:buChar char="–"/>
              <a:defRPr sz="2000" i="0" u="none" strike="noStrike" cap="none">
                <a:solidFill>
                  <a:srgbClr val="262626"/>
                </a:solidFill>
              </a:defRPr>
            </a:lvl2pPr>
            <a:lvl3pPr marL="1143000" marR="0" lvl="2" indent="-101600" algn="l" rtl="0">
              <a:spcBef>
                <a:spcPts val="400"/>
              </a:spcBef>
              <a:buClr>
                <a:srgbClr val="262626"/>
              </a:buClr>
              <a:buSzPct val="100000"/>
              <a:buChar char="•"/>
              <a:defRPr sz="1800" i="0" u="none" strike="noStrike" cap="none">
                <a:solidFill>
                  <a:srgbClr val="262626"/>
                </a:solidFill>
              </a:defRPr>
            </a:lvl3pPr>
            <a:lvl4pPr marL="1600200" marR="0" lvl="3" indent="-114300" algn="l" rtl="0">
              <a:spcBef>
                <a:spcPts val="360"/>
              </a:spcBef>
              <a:buClr>
                <a:srgbClr val="262626"/>
              </a:buClr>
              <a:buSzPct val="100000"/>
              <a:buChar char="–"/>
              <a:defRPr sz="1600" i="0" u="none" strike="noStrike" cap="none">
                <a:solidFill>
                  <a:srgbClr val="262626"/>
                </a:solidFill>
              </a:defRPr>
            </a:lvl4pPr>
            <a:lvl5pPr marL="2057400" marR="0" lvl="4" indent="-127000" algn="l" rtl="0">
              <a:spcBef>
                <a:spcPts val="320"/>
              </a:spcBef>
              <a:buClr>
                <a:srgbClr val="262626"/>
              </a:buClr>
              <a:buSzPct val="100000"/>
              <a:buChar char="»"/>
              <a:defRPr sz="1400" i="0" u="none" strike="noStrike" cap="none">
                <a:solidFill>
                  <a:srgbClr val="262626"/>
                </a:solidFill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1000" i="0" u="none" strike="noStrike" cap="none">
                <a:solidFill>
                  <a:schemeClr val="dk1"/>
                </a:solidFill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1000" i="0" u="none" strike="noStrike" cap="none">
                <a:solidFill>
                  <a:schemeClr val="dk1"/>
                </a:solidFill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1000" i="0" u="none" strike="noStrike" cap="none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40" name="Shape 14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1" name="Shape 14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2" name="Shape 142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Shape 143"/>
          <p:cNvSpPr txBox="1">
            <a:spLocks noGrp="1"/>
          </p:cNvSpPr>
          <p:nvPr>
            <p:ph type="title"/>
          </p:nvPr>
        </p:nvSpPr>
        <p:spPr>
          <a:xfrm>
            <a:off x="285720" y="285734"/>
            <a:ext cx="8501122" cy="71438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two columns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214282" y="1152475"/>
            <a:ext cx="4097318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241300" algn="l" rtl="0">
              <a:spcBef>
                <a:spcPts val="0"/>
              </a:spcBef>
              <a:buClr>
                <a:srgbClr val="002060"/>
              </a:buClr>
              <a:buSzPct val="100000"/>
              <a:buChar char="•"/>
              <a:defRPr sz="1600" i="0" u="none" strike="noStrike" cap="none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742950" marR="0" lvl="1" indent="-209550" algn="l" rtl="0">
              <a:spcBef>
                <a:spcPts val="0"/>
              </a:spcBef>
              <a:buClr>
                <a:srgbClr val="262626"/>
              </a:buClr>
              <a:buSzPct val="100000"/>
              <a:buChar char="–"/>
              <a:defRPr sz="1200" i="0" u="none" strike="noStrike" cap="none">
                <a:solidFill>
                  <a:srgbClr val="262626"/>
                </a:solidFill>
              </a:defRPr>
            </a:lvl2pPr>
            <a:lvl3pPr marL="1143000" marR="0" lvl="2" indent="-152400" algn="l" rtl="0">
              <a:spcBef>
                <a:spcPts val="0"/>
              </a:spcBef>
              <a:buClr>
                <a:srgbClr val="262626"/>
              </a:buClr>
              <a:buSzPct val="100000"/>
              <a:buChar char="•"/>
              <a:defRPr sz="1200" i="0" u="none" strike="noStrike" cap="none">
                <a:solidFill>
                  <a:srgbClr val="262626"/>
                </a:solidFill>
              </a:defRPr>
            </a:lvl3pPr>
            <a:lvl4pPr marL="1600200" marR="0" lvl="3" indent="-152400" algn="l" rtl="0">
              <a:spcBef>
                <a:spcPts val="0"/>
              </a:spcBef>
              <a:buClr>
                <a:srgbClr val="262626"/>
              </a:buClr>
              <a:buSzPct val="100000"/>
              <a:buChar char="–"/>
              <a:defRPr sz="1200" i="0" u="none" strike="noStrike" cap="none">
                <a:solidFill>
                  <a:srgbClr val="262626"/>
                </a:solidFill>
              </a:defRPr>
            </a:lvl4pPr>
            <a:lvl5pPr marL="2057400" marR="0" lvl="4" indent="-152400" algn="l" rtl="0">
              <a:spcBef>
                <a:spcPts val="0"/>
              </a:spcBef>
              <a:buClr>
                <a:srgbClr val="262626"/>
              </a:buClr>
              <a:buSzPct val="100000"/>
              <a:buChar char="»"/>
              <a:defRPr sz="1200" i="0" u="none" strike="noStrike" cap="none">
                <a:solidFill>
                  <a:srgbClr val="262626"/>
                </a:solidFill>
              </a:defRPr>
            </a:lvl5pPr>
            <a:lvl6pPr marL="2514600" marR="0" lvl="5" indent="-152400" algn="l" rtl="0">
              <a:spcBef>
                <a:spcPts val="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6pPr>
            <a:lvl7pPr marL="2971800" marR="0" lvl="6" indent="-152400" algn="l" rtl="0">
              <a:spcBef>
                <a:spcPts val="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7pPr>
            <a:lvl8pPr marL="3429000" marR="0" lvl="7" indent="-152400" algn="l" rtl="0">
              <a:spcBef>
                <a:spcPts val="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8pPr>
            <a:lvl9pPr marL="3886200" marR="0" lvl="8" indent="-152400" algn="l" rtl="0">
              <a:spcBef>
                <a:spcPts val="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4714876" y="1152475"/>
            <a:ext cx="4143404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241300" algn="l" rtl="0">
              <a:spcBef>
                <a:spcPts val="0"/>
              </a:spcBef>
              <a:buClr>
                <a:srgbClr val="002060"/>
              </a:buClr>
              <a:buSzPct val="100000"/>
              <a:buChar char="•"/>
              <a:defRPr sz="1600" i="0" u="none" strike="noStrike" cap="none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742950" marR="0" lvl="1" indent="-209550" algn="l" rtl="0">
              <a:spcBef>
                <a:spcPts val="0"/>
              </a:spcBef>
              <a:buClr>
                <a:srgbClr val="262626"/>
              </a:buClr>
              <a:buSzPct val="100000"/>
              <a:buChar char="–"/>
              <a:defRPr sz="1200" i="0" u="none" strike="noStrike" cap="none">
                <a:solidFill>
                  <a:srgbClr val="262626"/>
                </a:solidFill>
              </a:defRPr>
            </a:lvl2pPr>
            <a:lvl3pPr marL="1143000" marR="0" lvl="2" indent="-152400" algn="l" rtl="0">
              <a:spcBef>
                <a:spcPts val="0"/>
              </a:spcBef>
              <a:buClr>
                <a:srgbClr val="262626"/>
              </a:buClr>
              <a:buSzPct val="100000"/>
              <a:buChar char="•"/>
              <a:defRPr sz="1200" i="0" u="none" strike="noStrike" cap="none">
                <a:solidFill>
                  <a:srgbClr val="262626"/>
                </a:solidFill>
              </a:defRPr>
            </a:lvl3pPr>
            <a:lvl4pPr marL="1600200" marR="0" lvl="3" indent="-152400" algn="l" rtl="0">
              <a:spcBef>
                <a:spcPts val="0"/>
              </a:spcBef>
              <a:buClr>
                <a:srgbClr val="262626"/>
              </a:buClr>
              <a:buSzPct val="100000"/>
              <a:buChar char="–"/>
              <a:defRPr sz="1200" i="0" u="none" strike="noStrike" cap="none">
                <a:solidFill>
                  <a:srgbClr val="262626"/>
                </a:solidFill>
              </a:defRPr>
            </a:lvl4pPr>
            <a:lvl5pPr marL="2057400" marR="0" lvl="4" indent="-152400" algn="l" rtl="0">
              <a:spcBef>
                <a:spcPts val="0"/>
              </a:spcBef>
              <a:buClr>
                <a:srgbClr val="262626"/>
              </a:buClr>
              <a:buSzPct val="100000"/>
              <a:buChar char="»"/>
              <a:defRPr sz="1200" i="0" u="none" strike="noStrike" cap="none">
                <a:solidFill>
                  <a:srgbClr val="262626"/>
                </a:solidFill>
              </a:defRPr>
            </a:lvl5pPr>
            <a:lvl6pPr marL="2514600" marR="0" lvl="5" indent="-152400" algn="l" rtl="0">
              <a:spcBef>
                <a:spcPts val="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6pPr>
            <a:lvl7pPr marL="2971800" marR="0" lvl="6" indent="-152400" algn="l" rtl="0">
              <a:spcBef>
                <a:spcPts val="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7pPr>
            <a:lvl8pPr marL="3429000" marR="0" lvl="7" indent="-152400" algn="l" rtl="0">
              <a:spcBef>
                <a:spcPts val="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8pPr>
            <a:lvl9pPr marL="3886200" marR="0" lvl="8" indent="-152400" algn="l" rtl="0">
              <a:spcBef>
                <a:spcPts val="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47" name="Shape 14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Shape 148"/>
          <p:cNvSpPr txBox="1">
            <a:spLocks noGrp="1"/>
          </p:cNvSpPr>
          <p:nvPr>
            <p:ph type="title"/>
          </p:nvPr>
        </p:nvSpPr>
        <p:spPr>
          <a:xfrm>
            <a:off x="223025" y="206375"/>
            <a:ext cx="86607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</a:defRPr>
            </a:lvl1pPr>
            <a:lvl2pPr lvl="1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lvl="2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lvl="3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lvl="4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lvl="5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lvl="6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lvl="7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lvl="8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區段標題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>
            <a:spLocks noGrp="1"/>
          </p:cNvSpPr>
          <p:nvPr>
            <p:ph type="title"/>
          </p:nvPr>
        </p:nvSpPr>
        <p:spPr>
          <a:xfrm>
            <a:off x="1357289" y="3305175"/>
            <a:ext cx="6500859" cy="10223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4000" i="0" u="none" strike="noStrike" cap="none">
                <a:solidFill>
                  <a:srgbClr val="002060"/>
                </a:solidFill>
              </a:defRPr>
            </a:lvl1pPr>
            <a:lvl2pPr lvl="1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lvl="2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lvl="3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lvl="4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lvl="5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lvl="6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lvl="7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lvl="8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endParaRPr/>
          </a:p>
        </p:txBody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1357289" y="2179638"/>
            <a:ext cx="6500859" cy="11255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1pPr>
            <a:lvl2pPr marL="457200" marR="0" lvl="1" indent="0" algn="l" rtl="0">
              <a:spcBef>
                <a:spcPts val="360"/>
              </a:spcBef>
              <a:buClr>
                <a:srgbClr val="888888"/>
              </a:buClr>
              <a:buSzPct val="100000"/>
              <a:buNone/>
              <a:defRPr sz="1800" i="0" u="none" strike="noStrike" cap="none">
                <a:solidFill>
                  <a:srgbClr val="888888"/>
                </a:solidFill>
              </a:defRPr>
            </a:lvl2pPr>
            <a:lvl3pPr marL="914400" marR="0" lvl="2" indent="0" algn="l" rtl="0">
              <a:spcBef>
                <a:spcPts val="320"/>
              </a:spcBef>
              <a:buClr>
                <a:srgbClr val="888888"/>
              </a:buClr>
              <a:buSzPct val="100000"/>
              <a:buNone/>
              <a:defRPr sz="1600" i="0" u="none" strike="noStrike" cap="none">
                <a:solidFill>
                  <a:srgbClr val="888888"/>
                </a:solidFill>
              </a:defRPr>
            </a:lvl3pPr>
            <a:lvl4pPr marL="1371600" marR="0" lvl="3" indent="0" algn="l" rtl="0">
              <a:spcBef>
                <a:spcPts val="280"/>
              </a:spcBef>
              <a:buClr>
                <a:srgbClr val="888888"/>
              </a:buClr>
              <a:buSzPct val="100000"/>
              <a:buNone/>
              <a:defRPr sz="1400" i="0" u="none" strike="noStrike" cap="none">
                <a:solidFill>
                  <a:srgbClr val="888888"/>
                </a:solidFill>
              </a:defRPr>
            </a:lvl4pPr>
            <a:lvl5pPr marL="1828800" marR="0" lvl="4" indent="0" algn="l" rtl="0">
              <a:spcBef>
                <a:spcPts val="280"/>
              </a:spcBef>
              <a:buClr>
                <a:srgbClr val="888888"/>
              </a:buClr>
              <a:buSzPct val="100000"/>
              <a:buNone/>
              <a:defRPr sz="1400" i="0" u="none" strike="noStrike" cap="none">
                <a:solidFill>
                  <a:srgbClr val="888888"/>
                </a:solidFill>
              </a:defRPr>
            </a:lvl5pPr>
            <a:lvl6pPr marL="2286000" marR="0" lvl="5" indent="0" algn="l" rtl="0">
              <a:spcBef>
                <a:spcPts val="280"/>
              </a:spcBef>
              <a:buClr>
                <a:srgbClr val="888888"/>
              </a:buClr>
              <a:buSzPct val="100000"/>
              <a:buNone/>
              <a:defRPr sz="1400" i="0" u="none" strike="noStrike" cap="none">
                <a:solidFill>
                  <a:srgbClr val="888888"/>
                </a:solidFill>
              </a:defRPr>
            </a:lvl6pPr>
            <a:lvl7pPr marL="2743200" marR="0" lvl="6" indent="0" algn="l" rtl="0">
              <a:spcBef>
                <a:spcPts val="280"/>
              </a:spcBef>
              <a:buClr>
                <a:srgbClr val="888888"/>
              </a:buClr>
              <a:buSzPct val="100000"/>
              <a:buNone/>
              <a:defRPr sz="1400" i="0" u="none" strike="noStrike" cap="none">
                <a:solidFill>
                  <a:srgbClr val="888888"/>
                </a:solidFill>
              </a:defRPr>
            </a:lvl7pPr>
            <a:lvl8pPr marL="3200400" marR="0" lvl="7" indent="0" algn="l" rtl="0">
              <a:spcBef>
                <a:spcPts val="280"/>
              </a:spcBef>
              <a:buClr>
                <a:srgbClr val="888888"/>
              </a:buClr>
              <a:buSzPct val="100000"/>
              <a:buNone/>
              <a:defRPr sz="1400" i="0" u="none" strike="noStrike" cap="none">
                <a:solidFill>
                  <a:srgbClr val="888888"/>
                </a:solidFill>
              </a:defRPr>
            </a:lvl8pPr>
            <a:lvl9pPr marL="3657600" marR="0" lvl="8" indent="0" algn="l" rtl="0">
              <a:spcBef>
                <a:spcPts val="280"/>
              </a:spcBef>
              <a:buClr>
                <a:srgbClr val="888888"/>
              </a:buClr>
              <a:buSzPct val="100000"/>
              <a:buNone/>
              <a:defRPr sz="1400" i="0" u="none" strike="noStrike" cap="none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52" name="Shape 15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3" name="Shape 153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兩項物件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>
            <a:spLocks noGrp="1"/>
          </p:cNvSpPr>
          <p:nvPr>
            <p:ph type="title"/>
          </p:nvPr>
        </p:nvSpPr>
        <p:spPr>
          <a:xfrm>
            <a:off x="223025" y="206375"/>
            <a:ext cx="86607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</a:defRPr>
            </a:lvl1pPr>
            <a:lvl2pPr lvl="1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lvl="2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lvl="3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lvl="4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lvl="5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lvl="6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lvl="7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lvl="8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endParaRPr/>
          </a:p>
        </p:txBody>
      </p:sp>
      <p:sp>
        <p:nvSpPr>
          <p:cNvPr id="156" name="Shape 156"/>
          <p:cNvSpPr txBox="1">
            <a:spLocks noGrp="1"/>
          </p:cNvSpPr>
          <p:nvPr>
            <p:ph type="body" idx="1"/>
          </p:nvPr>
        </p:nvSpPr>
        <p:spPr>
          <a:xfrm>
            <a:off x="214282" y="1200150"/>
            <a:ext cx="4281543" cy="339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rgbClr val="002060"/>
              </a:buClr>
              <a:buSzPct val="100000"/>
              <a:buChar char="•"/>
              <a:defRPr sz="2000" i="0" u="none" strike="noStrike" cap="none">
                <a:solidFill>
                  <a:srgbClr val="262626"/>
                </a:solidFill>
              </a:defRPr>
            </a:lvl1pPr>
            <a:lvl2pPr marL="742950" marR="0" lvl="1" indent="-158750" algn="l" rtl="0">
              <a:spcBef>
                <a:spcPts val="400"/>
              </a:spcBef>
              <a:buClr>
                <a:srgbClr val="262626"/>
              </a:buClr>
              <a:buSzPct val="100000"/>
              <a:buChar char="–"/>
              <a:defRPr sz="2000" i="0" u="none" strike="noStrike" cap="none">
                <a:solidFill>
                  <a:srgbClr val="262626"/>
                </a:solidFill>
              </a:defRPr>
            </a:lvl2pPr>
            <a:lvl3pPr marL="1143000" marR="0" lvl="2" indent="-101600" algn="l" rtl="0">
              <a:spcBef>
                <a:spcPts val="400"/>
              </a:spcBef>
              <a:buClr>
                <a:srgbClr val="262626"/>
              </a:buClr>
              <a:buSzPct val="100000"/>
              <a:buChar char="•"/>
              <a:defRPr sz="2000" i="0" u="none" strike="noStrike" cap="none">
                <a:solidFill>
                  <a:srgbClr val="262626"/>
                </a:solidFill>
              </a:defRPr>
            </a:lvl3pPr>
            <a:lvl4pPr marL="1600200" marR="0" lvl="3" indent="-114300" algn="l" rtl="0">
              <a:spcBef>
                <a:spcPts val="360"/>
              </a:spcBef>
              <a:buClr>
                <a:srgbClr val="262626"/>
              </a:buClr>
              <a:buSzPct val="100000"/>
              <a:buChar char="–"/>
              <a:defRPr sz="1800" i="0" u="none" strike="noStrike" cap="none">
                <a:solidFill>
                  <a:srgbClr val="262626"/>
                </a:solidFill>
              </a:defRPr>
            </a:lvl4pPr>
            <a:lvl5pPr marL="2057400" marR="0" lvl="4" indent="-127000" algn="l" rtl="0">
              <a:spcBef>
                <a:spcPts val="320"/>
              </a:spcBef>
              <a:buClr>
                <a:srgbClr val="262626"/>
              </a:buClr>
              <a:buSzPct val="100000"/>
              <a:buChar char="»"/>
              <a:defRPr sz="1600" i="0" u="none" strike="noStrike" cap="none">
                <a:solidFill>
                  <a:srgbClr val="262626"/>
                </a:solidFill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buChar char="•"/>
              <a:defRPr sz="1800" i="0" u="none" strike="noStrike" cap="none">
                <a:solidFill>
                  <a:schemeClr val="dk1"/>
                </a:solidFill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buChar char="•"/>
              <a:defRPr sz="1800" i="0" u="none" strike="noStrike" cap="none">
                <a:solidFill>
                  <a:schemeClr val="dk1"/>
                </a:solidFill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buChar char="•"/>
              <a:defRPr sz="1800" i="0" u="none" strike="noStrike" cap="none">
                <a:solidFill>
                  <a:schemeClr val="dk1"/>
                </a:solidFill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buChar char="•"/>
              <a:defRPr sz="1800" i="0" u="none" strike="noStrike" cap="none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57" name="Shape 15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8" name="Shape 158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156"/>
          <p:cNvSpPr txBox="1">
            <a:spLocks noGrp="1"/>
          </p:cNvSpPr>
          <p:nvPr>
            <p:ph type="body" idx="13"/>
          </p:nvPr>
        </p:nvSpPr>
        <p:spPr>
          <a:xfrm>
            <a:off x="4633882" y="1200150"/>
            <a:ext cx="4281543" cy="339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rgbClr val="002060"/>
              </a:buClr>
              <a:buSzPct val="100000"/>
              <a:buChar char="•"/>
              <a:defRPr sz="2000" i="0" u="none" strike="noStrike" cap="none">
                <a:solidFill>
                  <a:srgbClr val="262626"/>
                </a:solidFill>
              </a:defRPr>
            </a:lvl1pPr>
            <a:lvl2pPr marL="742950" marR="0" lvl="1" indent="-158750" algn="l" rtl="0">
              <a:spcBef>
                <a:spcPts val="400"/>
              </a:spcBef>
              <a:buClr>
                <a:srgbClr val="262626"/>
              </a:buClr>
              <a:buSzPct val="100000"/>
              <a:buChar char="–"/>
              <a:defRPr sz="2000" i="0" u="none" strike="noStrike" cap="none">
                <a:solidFill>
                  <a:srgbClr val="262626"/>
                </a:solidFill>
              </a:defRPr>
            </a:lvl2pPr>
            <a:lvl3pPr marL="1143000" marR="0" lvl="2" indent="-101600" algn="l" rtl="0">
              <a:spcBef>
                <a:spcPts val="400"/>
              </a:spcBef>
              <a:buClr>
                <a:srgbClr val="262626"/>
              </a:buClr>
              <a:buSzPct val="100000"/>
              <a:buChar char="•"/>
              <a:defRPr sz="2000" i="0" u="none" strike="noStrike" cap="none">
                <a:solidFill>
                  <a:srgbClr val="262626"/>
                </a:solidFill>
              </a:defRPr>
            </a:lvl3pPr>
            <a:lvl4pPr marL="1600200" marR="0" lvl="3" indent="-114300" algn="l" rtl="0">
              <a:spcBef>
                <a:spcPts val="360"/>
              </a:spcBef>
              <a:buClr>
                <a:srgbClr val="262626"/>
              </a:buClr>
              <a:buSzPct val="100000"/>
              <a:buChar char="–"/>
              <a:defRPr sz="1800" i="0" u="none" strike="noStrike" cap="none">
                <a:solidFill>
                  <a:srgbClr val="262626"/>
                </a:solidFill>
              </a:defRPr>
            </a:lvl4pPr>
            <a:lvl5pPr marL="2057400" marR="0" lvl="4" indent="-127000" algn="l" rtl="0">
              <a:spcBef>
                <a:spcPts val="320"/>
              </a:spcBef>
              <a:buClr>
                <a:srgbClr val="262626"/>
              </a:buClr>
              <a:buSzPct val="100000"/>
              <a:buChar char="»"/>
              <a:defRPr sz="1600" i="0" u="none" strike="noStrike" cap="none">
                <a:solidFill>
                  <a:srgbClr val="262626"/>
                </a:solidFill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buChar char="•"/>
              <a:defRPr sz="1800" i="0" u="none" strike="noStrike" cap="none">
                <a:solidFill>
                  <a:schemeClr val="dk1"/>
                </a:solidFill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buChar char="•"/>
              <a:defRPr sz="1800" i="0" u="none" strike="noStrike" cap="none">
                <a:solidFill>
                  <a:schemeClr val="dk1"/>
                </a:solidFill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buChar char="•"/>
              <a:defRPr sz="1800" i="0" u="none" strike="noStrike" cap="none">
                <a:solidFill>
                  <a:schemeClr val="dk1"/>
                </a:solidFill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buChar char="•"/>
              <a:defRPr sz="1800" i="0" u="none" strike="noStrike" cap="none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Shape 107" descr="20171026_NEW_PPT母片_1028內頁OK.png"/>
          <p:cNvPicPr preferRelativeResize="0"/>
          <p:nvPr/>
        </p:nvPicPr>
        <p:blipFill>
          <a:blip r:embed="rId21"/>
          <a:stretch>
            <a:fillRect/>
          </a:stretch>
        </p:blipFill>
        <p:spPr>
          <a:xfrm>
            <a:off x="-38274" y="-10763"/>
            <a:ext cx="9182268" cy="5165026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Shape 108"/>
          <p:cNvSpPr txBox="1">
            <a:spLocks noGrp="1"/>
          </p:cNvSpPr>
          <p:nvPr>
            <p:ph type="title"/>
          </p:nvPr>
        </p:nvSpPr>
        <p:spPr>
          <a:xfrm>
            <a:off x="223025" y="206375"/>
            <a:ext cx="86607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002060"/>
              </a:buClr>
              <a:buSzPct val="100000"/>
              <a:buFont typeface="Microsoft JhengHei"/>
              <a:buNone/>
              <a:defRPr sz="3600" b="1" i="0" u="none" strike="noStrike" cap="non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 dirty="0"/>
          </a:p>
        </p:txBody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214282" y="1200150"/>
            <a:ext cx="8472618" cy="339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rgbClr val="262626"/>
              </a:buClr>
              <a:buSzPct val="100000"/>
              <a:buFont typeface="Microsoft JhengHei"/>
              <a:buChar char="•"/>
              <a:defRPr sz="2200" i="0" u="none" strike="noStrike" cap="non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marL="742950" marR="0" lvl="1" indent="-158750" algn="l" rtl="0">
              <a:spcBef>
                <a:spcPts val="400"/>
              </a:spcBef>
              <a:buClr>
                <a:srgbClr val="262626"/>
              </a:buClr>
              <a:buSzPct val="100000"/>
              <a:buFont typeface="Microsoft JhengHei"/>
              <a:buChar char="–"/>
              <a:defRPr sz="2000" i="0" u="none" strike="noStrike" cap="non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marL="1143000" marR="0" lvl="2" indent="-101600" algn="l" rtl="0">
              <a:spcBef>
                <a:spcPts val="400"/>
              </a:spcBef>
              <a:buClr>
                <a:srgbClr val="262626"/>
              </a:buClr>
              <a:buSzPct val="100000"/>
              <a:buFont typeface="Microsoft JhengHei"/>
              <a:buChar char="•"/>
              <a:defRPr sz="1800" i="0" u="none" strike="noStrike" cap="non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marL="1600200" marR="0" lvl="3" indent="-114300" algn="l" rtl="0">
              <a:spcBef>
                <a:spcPts val="360"/>
              </a:spcBef>
              <a:buClr>
                <a:srgbClr val="262626"/>
              </a:buClr>
              <a:buSzPct val="100000"/>
              <a:buFont typeface="Microsoft JhengHei"/>
              <a:buChar char="–"/>
              <a:defRPr sz="1600" i="0" u="none" strike="noStrike" cap="non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marL="2057400" marR="0" lvl="4" indent="-127000" algn="l" rtl="0">
              <a:spcBef>
                <a:spcPts val="320"/>
              </a:spcBef>
              <a:buClr>
                <a:srgbClr val="262626"/>
              </a:buClr>
              <a:buFont typeface="Microsoft JhengHei"/>
              <a:buChar char="»"/>
              <a:defRPr i="0" u="none" strike="noStrike" cap="non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Microsoft JhengHei"/>
              <a:buChar char="•"/>
              <a:defRPr sz="120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Microsoft JhengHei"/>
              <a:buChar char="•"/>
              <a:defRPr sz="100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Microsoft JhengHei"/>
              <a:buChar char="•"/>
              <a:defRPr sz="100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Microsoft JhengHei"/>
              <a:buChar char="•"/>
              <a:defRPr sz="100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endParaRPr lang="zh-TW" altLang="en-US" dirty="0"/>
          </a:p>
        </p:txBody>
      </p:sp>
      <p:sp>
        <p:nvSpPr>
          <p:cNvPr id="110" name="Shape 11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2" name="Shape 112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6" r:id="rId15"/>
    <p:sldLayoutId id="2147483687" r:id="rId16"/>
    <p:sldLayoutId id="2147483688" r:id="rId17"/>
    <p:sldLayoutId id="2147483690" r:id="rId18"/>
    <p:sldLayoutId id="2147483689" r:id="rId1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2060"/>
        </a:buClr>
        <a:buNone/>
        <a:defRPr sz="2000" b="0" i="0" u="none" strike="noStrike" cap="none">
          <a:solidFill>
            <a:schemeClr val="tx1">
              <a:lumMod val="85000"/>
              <a:lumOff val="15000"/>
            </a:schemeClr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4" Type="http://schemas.openxmlformats.org/officeDocument/2006/relationships/comments" Target="../comments/commen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.servethehome.com/raid-calculator/" TargetMode="External"/><Relationship Id="rId4" Type="http://schemas.openxmlformats.org/officeDocument/2006/relationships/image" Target="../media/image4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1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85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12" Type="http://schemas.openxmlformats.org/officeDocument/2006/relationships/image" Target="../media/image8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8.png"/><Relationship Id="rId11" Type="http://schemas.openxmlformats.org/officeDocument/2006/relationships/image" Target="../media/image83.png"/><Relationship Id="rId5" Type="http://schemas.openxmlformats.org/officeDocument/2006/relationships/image" Target="../media/image77.png"/><Relationship Id="rId10" Type="http://schemas.openxmlformats.org/officeDocument/2006/relationships/image" Target="../media/image82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0.png"/><Relationship Id="rId4" Type="http://schemas.openxmlformats.org/officeDocument/2006/relationships/hyperlink" Target="https://www.facebook.com/groups/NAS.World/permalink/1784726238492245/" TargetMode="Externa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6.png"/><Relationship Id="rId7" Type="http://schemas.openxmlformats.org/officeDocument/2006/relationships/image" Target="../media/image81.png"/><Relationship Id="rId12" Type="http://schemas.openxmlformats.org/officeDocument/2006/relationships/image" Target="../media/image98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0.png"/><Relationship Id="rId11" Type="http://schemas.openxmlformats.org/officeDocument/2006/relationships/image" Target="../media/image97.png"/><Relationship Id="rId5" Type="http://schemas.openxmlformats.org/officeDocument/2006/relationships/image" Target="../media/image79.png"/><Relationship Id="rId10" Type="http://schemas.openxmlformats.org/officeDocument/2006/relationships/image" Target="../media/image96.png"/><Relationship Id="rId4" Type="http://schemas.openxmlformats.org/officeDocument/2006/relationships/image" Target="../media/image77.png"/><Relationship Id="rId9" Type="http://schemas.openxmlformats.org/officeDocument/2006/relationships/image" Target="../media/image9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png"/><Relationship Id="rId4" Type="http://schemas.openxmlformats.org/officeDocument/2006/relationships/hyperlink" Target="https://www.facebook.com/groups/NAS.World/permalink/1784142828550586/" TargetMode="Externa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103.jpeg"/><Relationship Id="rId7" Type="http://schemas.openxmlformats.org/officeDocument/2006/relationships/image" Target="../media/image107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5" Type="http://schemas.openxmlformats.org/officeDocument/2006/relationships/image" Target="../media/image105.png"/><Relationship Id="rId10" Type="http://schemas.openxmlformats.org/officeDocument/2006/relationships/image" Target="../media/image110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13" Type="http://schemas.openxmlformats.org/officeDocument/2006/relationships/image" Target="../media/image125.png"/><Relationship Id="rId3" Type="http://schemas.openxmlformats.org/officeDocument/2006/relationships/image" Target="../media/image115.png"/><Relationship Id="rId7" Type="http://schemas.openxmlformats.org/officeDocument/2006/relationships/image" Target="../media/image119.png"/><Relationship Id="rId12" Type="http://schemas.openxmlformats.org/officeDocument/2006/relationships/image" Target="../media/image124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18.png"/><Relationship Id="rId11" Type="http://schemas.openxmlformats.org/officeDocument/2006/relationships/image" Target="../media/image123.png"/><Relationship Id="rId5" Type="http://schemas.openxmlformats.org/officeDocument/2006/relationships/image" Target="../media/image117.png"/><Relationship Id="rId15" Type="http://schemas.openxmlformats.org/officeDocument/2006/relationships/image" Target="../media/image114.png"/><Relationship Id="rId10" Type="http://schemas.openxmlformats.org/officeDocument/2006/relationships/image" Target="../media/image122.png"/><Relationship Id="rId4" Type="http://schemas.openxmlformats.org/officeDocument/2006/relationships/image" Target="../media/image116.png"/><Relationship Id="rId9" Type="http://schemas.openxmlformats.org/officeDocument/2006/relationships/image" Target="../media/image121.png"/><Relationship Id="rId14" Type="http://schemas.openxmlformats.org/officeDocument/2006/relationships/image" Target="../media/image10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3" Type="http://schemas.openxmlformats.org/officeDocument/2006/relationships/image" Target="../media/image126.png"/><Relationship Id="rId7" Type="http://schemas.openxmlformats.org/officeDocument/2006/relationships/image" Target="../media/image130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" Type="http://schemas.openxmlformats.org/officeDocument/2006/relationships/image" Target="../media/image127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3" Type="http://schemas.openxmlformats.org/officeDocument/2006/relationships/image" Target="../media/image132.png"/><Relationship Id="rId7" Type="http://schemas.openxmlformats.org/officeDocument/2006/relationships/image" Target="../media/image136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35.png"/><Relationship Id="rId11" Type="http://schemas.openxmlformats.org/officeDocument/2006/relationships/image" Target="../media/image131.png"/><Relationship Id="rId5" Type="http://schemas.openxmlformats.org/officeDocument/2006/relationships/image" Target="../media/image134.png"/><Relationship Id="rId10" Type="http://schemas.openxmlformats.org/officeDocument/2006/relationships/image" Target="../media/image139.png"/><Relationship Id="rId4" Type="http://schemas.openxmlformats.org/officeDocument/2006/relationships/image" Target="../media/image133.png"/><Relationship Id="rId9" Type="http://schemas.openxmlformats.org/officeDocument/2006/relationships/image" Target="../media/image138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3" Type="http://schemas.openxmlformats.org/officeDocument/2006/relationships/image" Target="../media/image126.png"/><Relationship Id="rId7" Type="http://schemas.openxmlformats.org/officeDocument/2006/relationships/image" Target="../media/image130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" Type="http://schemas.openxmlformats.org/officeDocument/2006/relationships/image" Target="../media/image127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7" Type="http://schemas.openxmlformats.org/officeDocument/2006/relationships/image" Target="../media/image131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36.png"/><Relationship Id="rId5" Type="http://schemas.openxmlformats.org/officeDocument/2006/relationships/image" Target="../media/image141.png"/><Relationship Id="rId4" Type="http://schemas.openxmlformats.org/officeDocument/2006/relationships/image" Target="../media/image140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3" Type="http://schemas.openxmlformats.org/officeDocument/2006/relationships/image" Target="../media/image126.png"/><Relationship Id="rId7" Type="http://schemas.openxmlformats.org/officeDocument/2006/relationships/image" Target="../media/image130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" Type="http://schemas.openxmlformats.org/officeDocument/2006/relationships/image" Target="../media/image127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3" Type="http://schemas.openxmlformats.org/officeDocument/2006/relationships/image" Target="../media/image142.png"/><Relationship Id="rId7" Type="http://schemas.openxmlformats.org/officeDocument/2006/relationships/image" Target="../media/image146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45.png"/><Relationship Id="rId5" Type="http://schemas.openxmlformats.org/officeDocument/2006/relationships/image" Target="../media/image144.png"/><Relationship Id="rId4" Type="http://schemas.openxmlformats.org/officeDocument/2006/relationships/image" Target="../media/image14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3" Type="http://schemas.openxmlformats.org/officeDocument/2006/relationships/image" Target="../media/image126.png"/><Relationship Id="rId7" Type="http://schemas.openxmlformats.org/officeDocument/2006/relationships/image" Target="../media/image130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" Type="http://schemas.openxmlformats.org/officeDocument/2006/relationships/image" Target="../media/image127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7" Type="http://schemas.openxmlformats.org/officeDocument/2006/relationships/image" Target="../media/image131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50.png"/><Relationship Id="rId5" Type="http://schemas.openxmlformats.org/officeDocument/2006/relationships/image" Target="../media/image149.png"/><Relationship Id="rId4" Type="http://schemas.openxmlformats.org/officeDocument/2006/relationships/image" Target="../media/image148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png"/><Relationship Id="rId3" Type="http://schemas.openxmlformats.org/officeDocument/2006/relationships/image" Target="../media/image151.png"/><Relationship Id="rId7" Type="http://schemas.openxmlformats.org/officeDocument/2006/relationships/image" Target="../media/image155.png"/><Relationship Id="rId12" Type="http://schemas.openxmlformats.org/officeDocument/2006/relationships/image" Target="../media/image111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54.png"/><Relationship Id="rId11" Type="http://schemas.openxmlformats.org/officeDocument/2006/relationships/image" Target="../media/image158.png"/><Relationship Id="rId5" Type="http://schemas.openxmlformats.org/officeDocument/2006/relationships/image" Target="../media/image153.png"/><Relationship Id="rId10" Type="http://schemas.openxmlformats.org/officeDocument/2006/relationships/image" Target="../media/image138.png"/><Relationship Id="rId4" Type="http://schemas.openxmlformats.org/officeDocument/2006/relationships/image" Target="../media/image152.png"/><Relationship Id="rId9" Type="http://schemas.openxmlformats.org/officeDocument/2006/relationships/image" Target="../media/image157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159.png"/><Relationship Id="rId7" Type="http://schemas.openxmlformats.org/officeDocument/2006/relationships/image" Target="../media/image138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36.png"/><Relationship Id="rId5" Type="http://schemas.openxmlformats.org/officeDocument/2006/relationships/image" Target="../media/image161.png"/><Relationship Id="rId4" Type="http://schemas.openxmlformats.org/officeDocument/2006/relationships/image" Target="../media/image160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105.png"/><Relationship Id="rId7" Type="http://schemas.openxmlformats.org/officeDocument/2006/relationships/image" Target="../media/image97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38.png"/><Relationship Id="rId5" Type="http://schemas.openxmlformats.org/officeDocument/2006/relationships/image" Target="../media/image163.png"/><Relationship Id="rId4" Type="http://schemas.openxmlformats.org/officeDocument/2006/relationships/image" Target="../media/image162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164.png"/><Relationship Id="rId7" Type="http://schemas.openxmlformats.org/officeDocument/2006/relationships/image" Target="../media/image138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67.png"/><Relationship Id="rId5" Type="http://schemas.openxmlformats.org/officeDocument/2006/relationships/image" Target="../media/image166.png"/><Relationship Id="rId4" Type="http://schemas.openxmlformats.org/officeDocument/2006/relationships/image" Target="../media/image165.pn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.png"/><Relationship Id="rId13" Type="http://schemas.openxmlformats.org/officeDocument/2006/relationships/image" Target="../media/image161.png"/><Relationship Id="rId3" Type="http://schemas.openxmlformats.org/officeDocument/2006/relationships/image" Target="../media/image168.png"/><Relationship Id="rId7" Type="http://schemas.openxmlformats.org/officeDocument/2006/relationships/image" Target="../media/image170.png"/><Relationship Id="rId12" Type="http://schemas.openxmlformats.org/officeDocument/2006/relationships/image" Target="../media/image175.png"/><Relationship Id="rId17" Type="http://schemas.openxmlformats.org/officeDocument/2006/relationships/image" Target="../media/image97.png"/><Relationship Id="rId2" Type="http://schemas.openxmlformats.org/officeDocument/2006/relationships/notesSlide" Target="../notesSlides/notesSlide69.xml"/><Relationship Id="rId16" Type="http://schemas.openxmlformats.org/officeDocument/2006/relationships/image" Target="../media/image177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11.png"/><Relationship Id="rId11" Type="http://schemas.openxmlformats.org/officeDocument/2006/relationships/image" Target="../media/image174.png"/><Relationship Id="rId5" Type="http://schemas.openxmlformats.org/officeDocument/2006/relationships/image" Target="../media/image169.png"/><Relationship Id="rId15" Type="http://schemas.openxmlformats.org/officeDocument/2006/relationships/image" Target="../media/image176.png"/><Relationship Id="rId10" Type="http://schemas.openxmlformats.org/officeDocument/2006/relationships/image" Target="../media/image173.png"/><Relationship Id="rId4" Type="http://schemas.openxmlformats.org/officeDocument/2006/relationships/image" Target="../media/image131.png"/><Relationship Id="rId9" Type="http://schemas.openxmlformats.org/officeDocument/2006/relationships/image" Target="../media/image172.png"/><Relationship Id="rId14" Type="http://schemas.openxmlformats.org/officeDocument/2006/relationships/image" Target="../media/image114.pn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3.png"/><Relationship Id="rId3" Type="http://schemas.openxmlformats.org/officeDocument/2006/relationships/image" Target="../media/image178.png"/><Relationship Id="rId7" Type="http://schemas.openxmlformats.org/officeDocument/2006/relationships/image" Target="../media/image182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81.png"/><Relationship Id="rId5" Type="http://schemas.openxmlformats.org/officeDocument/2006/relationships/image" Target="../media/image180.png"/><Relationship Id="rId4" Type="http://schemas.openxmlformats.org/officeDocument/2006/relationships/image" Target="../media/image179.png"/><Relationship Id="rId9" Type="http://schemas.openxmlformats.org/officeDocument/2006/relationships/image" Target="../media/image18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7.png"/><Relationship Id="rId4" Type="http://schemas.openxmlformats.org/officeDocument/2006/relationships/image" Target="../media/image186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7.png"/><Relationship Id="rId5" Type="http://schemas.openxmlformats.org/officeDocument/2006/relationships/image" Target="../media/image189.png"/><Relationship Id="rId4" Type="http://schemas.openxmlformats.org/officeDocument/2006/relationships/image" Target="../media/image188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7" Type="http://schemas.openxmlformats.org/officeDocument/2006/relationships/image" Target="../media/image97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qnap.com/zh-tw/utilities?utility=QVHelper" TargetMode="External"/><Relationship Id="rId5" Type="http://schemas.openxmlformats.org/officeDocument/2006/relationships/image" Target="../media/image192.png"/><Relationship Id="rId4" Type="http://schemas.openxmlformats.org/officeDocument/2006/relationships/image" Target="../media/image191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90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jpe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4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jpe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6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94.png"/><Relationship Id="rId5" Type="http://schemas.openxmlformats.org/officeDocument/2006/relationships/image" Target="../media/image199.png"/><Relationship Id="rId4" Type="http://schemas.openxmlformats.org/officeDocument/2006/relationships/image" Target="../media/image198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2.png"/><Relationship Id="rId4" Type="http://schemas.openxmlformats.org/officeDocument/2006/relationships/image" Target="../media/image201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4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.facebook.com/gate.studios/videos/10214940914857902/" TargetMode="External"/><Relationship Id="rId4" Type="http://schemas.openxmlformats.org/officeDocument/2006/relationships/image" Target="../media/image15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6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9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8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8.png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3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png"/><Relationship Id="rId7" Type="http://schemas.openxmlformats.org/officeDocument/2006/relationships/image" Target="../media/image213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2.png"/><Relationship Id="rId5" Type="http://schemas.openxmlformats.org/officeDocument/2006/relationships/image" Target="../media/image211.png"/><Relationship Id="rId4" Type="http://schemas.openxmlformats.org/officeDocument/2006/relationships/image" Target="../media/image210.png"/></Relationships>
</file>

<file path=ppt/slides/_rels/slide9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4.png"/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0.png"/><Relationship Id="rId13" Type="http://schemas.openxmlformats.org/officeDocument/2006/relationships/image" Target="../media/image225.png"/><Relationship Id="rId3" Type="http://schemas.openxmlformats.org/officeDocument/2006/relationships/image" Target="../media/image215.png"/><Relationship Id="rId7" Type="http://schemas.openxmlformats.org/officeDocument/2006/relationships/image" Target="../media/image219.png"/><Relationship Id="rId12" Type="http://schemas.openxmlformats.org/officeDocument/2006/relationships/image" Target="../media/image224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8.png"/><Relationship Id="rId11" Type="http://schemas.openxmlformats.org/officeDocument/2006/relationships/image" Target="../media/image223.png"/><Relationship Id="rId5" Type="http://schemas.openxmlformats.org/officeDocument/2006/relationships/image" Target="../media/image217.png"/><Relationship Id="rId10" Type="http://schemas.openxmlformats.org/officeDocument/2006/relationships/image" Target="../media/image222.png"/><Relationship Id="rId4" Type="http://schemas.openxmlformats.org/officeDocument/2006/relationships/image" Target="../media/image216.png"/><Relationship Id="rId9" Type="http://schemas.openxmlformats.org/officeDocument/2006/relationships/image" Target="../media/image221.png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1.png"/><Relationship Id="rId13" Type="http://schemas.openxmlformats.org/officeDocument/2006/relationships/image" Target="../media/image236.png"/><Relationship Id="rId18" Type="http://schemas.openxmlformats.org/officeDocument/2006/relationships/image" Target="../media/image241.png"/><Relationship Id="rId3" Type="http://schemas.openxmlformats.org/officeDocument/2006/relationships/image" Target="../media/image226.png"/><Relationship Id="rId21" Type="http://schemas.openxmlformats.org/officeDocument/2006/relationships/image" Target="../media/image244.png"/><Relationship Id="rId7" Type="http://schemas.openxmlformats.org/officeDocument/2006/relationships/image" Target="../media/image230.png"/><Relationship Id="rId12" Type="http://schemas.openxmlformats.org/officeDocument/2006/relationships/image" Target="../media/image235.png"/><Relationship Id="rId17" Type="http://schemas.openxmlformats.org/officeDocument/2006/relationships/image" Target="../media/image240.png"/><Relationship Id="rId2" Type="http://schemas.openxmlformats.org/officeDocument/2006/relationships/notesSlide" Target="../notesSlides/notesSlide87.xml"/><Relationship Id="rId16" Type="http://schemas.openxmlformats.org/officeDocument/2006/relationships/image" Target="../media/image239.png"/><Relationship Id="rId20" Type="http://schemas.openxmlformats.org/officeDocument/2006/relationships/image" Target="../media/image24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9.png"/><Relationship Id="rId11" Type="http://schemas.openxmlformats.org/officeDocument/2006/relationships/image" Target="../media/image234.png"/><Relationship Id="rId5" Type="http://schemas.openxmlformats.org/officeDocument/2006/relationships/image" Target="../media/image228.png"/><Relationship Id="rId15" Type="http://schemas.openxmlformats.org/officeDocument/2006/relationships/image" Target="../media/image238.png"/><Relationship Id="rId23" Type="http://schemas.openxmlformats.org/officeDocument/2006/relationships/image" Target="../media/image246.png"/><Relationship Id="rId10" Type="http://schemas.openxmlformats.org/officeDocument/2006/relationships/image" Target="../media/image233.png"/><Relationship Id="rId19" Type="http://schemas.openxmlformats.org/officeDocument/2006/relationships/image" Target="../media/image242.png"/><Relationship Id="rId4" Type="http://schemas.openxmlformats.org/officeDocument/2006/relationships/image" Target="../media/image227.png"/><Relationship Id="rId9" Type="http://schemas.openxmlformats.org/officeDocument/2006/relationships/image" Target="../media/image232.png"/><Relationship Id="rId14" Type="http://schemas.openxmlformats.org/officeDocument/2006/relationships/image" Target="../media/image237.png"/><Relationship Id="rId22" Type="http://schemas.openxmlformats.org/officeDocument/2006/relationships/image" Target="../media/image245.png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914801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Shape 279"/>
          <p:cNvSpPr/>
          <p:nvPr/>
        </p:nvSpPr>
        <p:spPr>
          <a:xfrm>
            <a:off x="4714876" y="2571762"/>
            <a:ext cx="4429200" cy="1714500"/>
          </a:xfrm>
          <a:prstGeom prst="rect">
            <a:avLst/>
          </a:prstGeom>
          <a:solidFill>
            <a:srgbClr val="BAF8FF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Shape 280"/>
          <p:cNvSpPr txBox="1">
            <a:spLocks noGrp="1"/>
          </p:cNvSpPr>
          <p:nvPr>
            <p:ph type="title"/>
          </p:nvPr>
        </p:nvSpPr>
        <p:spPr>
          <a:xfrm>
            <a:off x="223025" y="285733"/>
            <a:ext cx="8660700" cy="77804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indent="-57150">
              <a:buClr>
                <a:schemeClr val="dk1"/>
              </a:buClr>
              <a:buSzPct val="25000"/>
            </a:pPr>
            <a:r>
              <a:rPr lang="zh-TW" sz="3600" b="1" i="0" u="none" strike="noStrike" cap="none" dirty="0" smtClean="0">
                <a:latin typeface="Arial"/>
                <a:ea typeface="Arial"/>
                <a:cs typeface="Arial"/>
                <a:sym typeface="Arial"/>
              </a:rPr>
              <a:t>ARM</a:t>
            </a:r>
            <a:r>
              <a:rPr lang="zh-TW" altLang="en-US" dirty="0" smtClean="0"/>
              <a:t>架構</a:t>
            </a:r>
            <a:r>
              <a:rPr lang="zh-TW" sz="3600" b="1" i="0" u="none" strike="noStrike" cap="none" dirty="0" smtClean="0">
                <a:latin typeface="Arial"/>
                <a:ea typeface="Arial"/>
                <a:cs typeface="Arial"/>
                <a:sym typeface="Arial"/>
              </a:rPr>
              <a:t>N</a:t>
            </a:r>
            <a:r>
              <a:rPr lang="zh-TW" sz="3600" b="1" i="0" u="none" strike="noStrike" cap="none" dirty="0">
                <a:latin typeface="Arial"/>
                <a:ea typeface="Arial"/>
                <a:cs typeface="Arial"/>
                <a:sym typeface="Arial"/>
              </a:rPr>
              <a:t>AS</a:t>
            </a:r>
            <a:r>
              <a:rPr lang="zh-TW" sz="3600" i="0" u="none" strike="noStrike" cap="none" dirty="0"/>
              <a:t>佔了整體市場的四</a:t>
            </a:r>
            <a:r>
              <a:rPr lang="zh-TW" sz="3600" i="0" u="none" strike="noStrike" cap="none" dirty="0" smtClean="0"/>
              <a:t>成</a:t>
            </a:r>
            <a:endParaRPr lang="zh-TW" sz="3600" i="0" u="none" strike="noStrike" cap="none" dirty="0"/>
          </a:p>
        </p:txBody>
      </p:sp>
      <p:pic>
        <p:nvPicPr>
          <p:cNvPr id="281" name="Shape 281" descr="C:\Users\Coco Chiang\Desktop\20170911直播母版16比9\ARM NAS快照\40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42908" y="1571618"/>
            <a:ext cx="5991298" cy="337503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2" name="Shape 282"/>
          <p:cNvGrpSpPr/>
          <p:nvPr/>
        </p:nvGrpSpPr>
        <p:grpSpPr>
          <a:xfrm>
            <a:off x="5786647" y="2928940"/>
            <a:ext cx="3143546" cy="1176080"/>
            <a:chOff x="4432524" y="2428874"/>
            <a:chExt cx="4789800" cy="1176080"/>
          </a:xfrm>
        </p:grpSpPr>
        <p:sp>
          <p:nvSpPr>
            <p:cNvPr id="283" name="Shape 283"/>
            <p:cNvSpPr/>
            <p:nvPr/>
          </p:nvSpPr>
          <p:spPr>
            <a:xfrm>
              <a:off x="4432524" y="2428874"/>
              <a:ext cx="47898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2222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17D"/>
                </a:buClr>
                <a:buSzPct val="25000"/>
                <a:buFont typeface="Verdana"/>
                <a:buNone/>
              </a:pPr>
              <a:r>
                <a:rPr lang="zh-TW" sz="1400" b="1" i="0" u="none" strike="noStrike" cap="none" dirty="0">
                  <a:solidFill>
                    <a:srgbClr val="00717D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容易入手，高投資報酬比的解決方案</a:t>
              </a:r>
            </a:p>
          </p:txBody>
        </p:sp>
        <p:sp>
          <p:nvSpPr>
            <p:cNvPr id="284" name="Shape 284"/>
            <p:cNvSpPr/>
            <p:nvPr/>
          </p:nvSpPr>
          <p:spPr>
            <a:xfrm>
              <a:off x="4432524" y="3143254"/>
              <a:ext cx="45720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90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Verdana"/>
                <a:buNone/>
              </a:pPr>
              <a:r>
                <a:rPr lang="zh-TW" sz="1200" b="1" i="0" u="none" strike="noStrike" cap="none">
                  <a:solidFill>
                    <a:schemeClr val="dk2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因運算與處理能力限制，普遍缺乏進階的儲存功能</a:t>
              </a:r>
            </a:p>
          </p:txBody>
        </p:sp>
      </p:grpSp>
      <p:sp>
        <p:nvSpPr>
          <p:cNvPr id="285" name="Shape 285"/>
          <p:cNvSpPr/>
          <p:nvPr/>
        </p:nvSpPr>
        <p:spPr>
          <a:xfrm>
            <a:off x="5786446" y="1277060"/>
            <a:ext cx="2000264" cy="86606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952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7D"/>
              </a:buClr>
              <a:buSzPct val="25000"/>
              <a:buFont typeface="Arial"/>
              <a:buNone/>
            </a:pPr>
            <a:r>
              <a:rPr lang="zh-TW" sz="6000" b="1" i="0" u="none" strike="noStrike" cap="none" dirty="0">
                <a:solidFill>
                  <a:srgbClr val="00717D"/>
                </a:solidFill>
                <a:latin typeface="Arial"/>
                <a:ea typeface="Arial"/>
                <a:cs typeface="Arial"/>
                <a:sym typeface="Arial"/>
              </a:rPr>
              <a:t>40%</a:t>
            </a:r>
          </a:p>
        </p:txBody>
      </p:sp>
      <p:sp>
        <p:nvSpPr>
          <p:cNvPr id="286" name="Shape 286"/>
          <p:cNvSpPr/>
          <p:nvPr/>
        </p:nvSpPr>
        <p:spPr>
          <a:xfrm>
            <a:off x="5786446" y="2631078"/>
            <a:ext cx="769200" cy="369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85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7D"/>
              </a:buClr>
              <a:buSzPct val="25000"/>
              <a:buFont typeface="Verdana"/>
              <a:buNone/>
            </a:pPr>
            <a:r>
              <a:rPr lang="zh-TW" sz="1800" b="1" i="0" u="none" strike="noStrike" cap="none">
                <a:solidFill>
                  <a:srgbClr val="00717D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優點</a:t>
            </a:r>
          </a:p>
        </p:txBody>
      </p:sp>
      <p:sp>
        <p:nvSpPr>
          <p:cNvPr id="287" name="Shape 287"/>
          <p:cNvSpPr/>
          <p:nvPr/>
        </p:nvSpPr>
        <p:spPr>
          <a:xfrm>
            <a:off x="5786446" y="3357568"/>
            <a:ext cx="769200" cy="369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85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Verdana"/>
              <a:buNone/>
            </a:pPr>
            <a:r>
              <a:rPr lang="zh-TW" sz="1800" b="1" i="0" u="none" strike="noStrike" cap="none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缺點</a:t>
            </a:r>
          </a:p>
        </p:txBody>
      </p:sp>
      <p:sp>
        <p:nvSpPr>
          <p:cNvPr id="288" name="Shape 288"/>
          <p:cNvSpPr/>
          <p:nvPr/>
        </p:nvSpPr>
        <p:spPr>
          <a:xfrm>
            <a:off x="790224" y="3019017"/>
            <a:ext cx="2138702" cy="33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Verdana"/>
              <a:buNone/>
            </a:pPr>
            <a:r>
              <a:rPr lang="zh-TW" sz="16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X86-based NAS</a:t>
            </a:r>
          </a:p>
        </p:txBody>
      </p:sp>
      <p:sp>
        <p:nvSpPr>
          <p:cNvPr id="289" name="Shape 289"/>
          <p:cNvSpPr/>
          <p:nvPr/>
        </p:nvSpPr>
        <p:spPr>
          <a:xfrm>
            <a:off x="5786446" y="2143122"/>
            <a:ext cx="3214800" cy="276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7D"/>
              </a:buClr>
              <a:buSzPct val="25000"/>
              <a:buFont typeface="Verdana"/>
              <a:buNone/>
            </a:pPr>
            <a:r>
              <a:rPr lang="zh-TW" sz="1200" b="1" i="0" u="none" strike="noStrike" cap="none">
                <a:solidFill>
                  <a:srgbClr val="00717D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使用者選擇ARM平台的NAS</a:t>
            </a:r>
          </a:p>
        </p:txBody>
      </p:sp>
      <p:sp>
        <p:nvSpPr>
          <p:cNvPr id="290" name="Shape 290"/>
          <p:cNvSpPr/>
          <p:nvPr/>
        </p:nvSpPr>
        <p:spPr>
          <a:xfrm>
            <a:off x="285720" y="1428742"/>
            <a:ext cx="2000400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76C77"/>
              </a:buClr>
              <a:buSzPct val="25000"/>
              <a:buFont typeface="Verdana"/>
              <a:buNone/>
            </a:pPr>
            <a:r>
              <a:rPr lang="zh-TW" sz="1600" b="1" i="0" u="none" strike="noStrike" cap="none" dirty="0">
                <a:solidFill>
                  <a:schemeClr val="accent5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NAS Selling Share</a:t>
            </a:r>
          </a:p>
        </p:txBody>
      </p:sp>
      <p:sp>
        <p:nvSpPr>
          <p:cNvPr id="291" name="Shape 291"/>
          <p:cNvSpPr/>
          <p:nvPr/>
        </p:nvSpPr>
        <p:spPr>
          <a:xfrm>
            <a:off x="790224" y="2663252"/>
            <a:ext cx="801900" cy="461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38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zh-TW"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</a:p>
        </p:txBody>
      </p:sp>
      <p:cxnSp>
        <p:nvCxnSpPr>
          <p:cNvPr id="292" name="Shape 292"/>
          <p:cNvCxnSpPr/>
          <p:nvPr/>
        </p:nvCxnSpPr>
        <p:spPr>
          <a:xfrm>
            <a:off x="5857884" y="3286130"/>
            <a:ext cx="3000300" cy="1500"/>
          </a:xfrm>
          <a:prstGeom prst="straightConnector1">
            <a:avLst/>
          </a:prstGeom>
          <a:noFill/>
          <a:ln w="9525" cap="flat" cmpd="sng">
            <a:solidFill>
              <a:srgbClr val="0096A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3" name="Shape 293"/>
          <p:cNvSpPr/>
          <p:nvPr/>
        </p:nvSpPr>
        <p:spPr>
          <a:xfrm>
            <a:off x="3857620" y="2500312"/>
            <a:ext cx="1035600" cy="461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38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Verdana"/>
              <a:buNone/>
            </a:pPr>
            <a:r>
              <a:rPr lang="zh-TW" sz="24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ARM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 txBox="1">
            <a:spLocks noGrp="1"/>
          </p:cNvSpPr>
          <p:nvPr>
            <p:ph type="body" idx="1"/>
          </p:nvPr>
        </p:nvSpPr>
        <p:spPr>
          <a:xfrm>
            <a:off x="214282" y="1200150"/>
            <a:ext cx="4714908" cy="130016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-342900">
              <a:spcBef>
                <a:spcPts val="0"/>
              </a:spcBef>
              <a:buFont typeface="Microsoft JhengHei"/>
              <a:buChar char="•"/>
            </a:pPr>
            <a:r>
              <a:rPr lang="zh-TW" sz="1800" b="1" i="0" u="none" strike="noStrike" cap="none" dirty="0">
                <a:solidFill>
                  <a:srgbClr val="262626"/>
                </a:solidFill>
              </a:rPr>
              <a:t>藉由與 Amazon </a:t>
            </a:r>
            <a:r>
              <a:rPr lang="en-US" altLang="zh-TW" sz="1800" b="1" dirty="0" smtClean="0">
                <a:solidFill>
                  <a:srgbClr val="262626"/>
                </a:solidFill>
              </a:rPr>
              <a:t>Annapurna Labs</a:t>
            </a:r>
            <a:r>
              <a:rPr lang="zh-TW" sz="1800" b="1" i="0" u="none" strike="noStrike" cap="none" dirty="0" smtClean="0">
                <a:solidFill>
                  <a:srgbClr val="262626"/>
                </a:solidFill>
              </a:rPr>
              <a:t> </a:t>
            </a:r>
            <a:r>
              <a:rPr lang="zh-TW" sz="1800" b="1" i="0" u="none" strike="noStrike" cap="none" dirty="0">
                <a:solidFill>
                  <a:srgbClr val="262626"/>
                </a:solidFill>
              </a:rPr>
              <a:t>深度技術合作，QNAP得以讓 ARM NAS 支援快照。</a:t>
            </a:r>
          </a:p>
          <a:p>
            <a:pPr lvl="0" indent="-342900">
              <a:spcBef>
                <a:spcPts val="360"/>
              </a:spcBef>
              <a:buFont typeface="Microsoft JhengHei"/>
              <a:buChar char="•"/>
            </a:pPr>
            <a:r>
              <a:rPr lang="zh-TW" sz="1800" b="1" i="0" u="none" strike="noStrike" cap="none" dirty="0">
                <a:solidFill>
                  <a:srgbClr val="262626"/>
                </a:solidFill>
              </a:rPr>
              <a:t>QNAP採用 </a:t>
            </a:r>
            <a:r>
              <a:rPr lang="en-US" altLang="zh-TW" sz="1800" b="1" dirty="0" smtClean="0">
                <a:solidFill>
                  <a:srgbClr val="262626"/>
                </a:solidFill>
              </a:rPr>
              <a:t>Annapurna Labs</a:t>
            </a:r>
            <a:r>
              <a:rPr lang="zh-TW" sz="1800" b="1" i="0" u="none" strike="noStrike" cap="none" dirty="0" smtClean="0">
                <a:solidFill>
                  <a:srgbClr val="262626"/>
                </a:solidFill>
              </a:rPr>
              <a:t>晶片的</a:t>
            </a:r>
            <a:r>
              <a:rPr lang="zh-TW" altLang="en-US" sz="1800" b="1" i="0" u="none" strike="noStrike" cap="none" dirty="0" smtClean="0">
                <a:solidFill>
                  <a:srgbClr val="262626"/>
                </a:solidFill>
              </a:rPr>
              <a:t>系列</a:t>
            </a:r>
            <a:r>
              <a:rPr lang="zh-TW" sz="1800" b="1" i="0" u="none" strike="noStrike" cap="none" dirty="0" smtClean="0">
                <a:solidFill>
                  <a:srgbClr val="262626"/>
                </a:solidFill>
              </a:rPr>
              <a:t>機種</a:t>
            </a:r>
            <a:r>
              <a:rPr lang="zh-TW" altLang="en-US" sz="1800" b="1" i="0" u="none" strike="noStrike" cap="none" dirty="0" smtClean="0">
                <a:solidFill>
                  <a:srgbClr val="262626"/>
                </a:solidFill>
              </a:rPr>
              <a:t>如下</a:t>
            </a:r>
            <a:r>
              <a:rPr lang="en-US" altLang="zh-TW" sz="1800" b="1" dirty="0" smtClean="0">
                <a:solidFill>
                  <a:srgbClr val="262626"/>
                </a:solidFill>
              </a:rPr>
              <a:t>:</a:t>
            </a:r>
            <a:endParaRPr lang="zh-TW" sz="1800" b="1" i="0" u="none" strike="noStrike" cap="none" dirty="0">
              <a:solidFill>
                <a:srgbClr val="262626"/>
              </a:solidFill>
            </a:endParaRPr>
          </a:p>
          <a:p>
            <a:pPr marL="342900" marR="0" lvl="0" indent="-342900" algn="l" rtl="0">
              <a:spcBef>
                <a:spcPts val="360"/>
              </a:spcBef>
              <a:buClr>
                <a:srgbClr val="262626"/>
              </a:buClr>
              <a:buSzPct val="100000"/>
              <a:buFont typeface="Arial"/>
              <a:buNone/>
            </a:pPr>
            <a:endParaRPr sz="1800" b="1" i="0" u="none" strike="noStrike" cap="none" dirty="0">
              <a:solidFill>
                <a:srgbClr val="262626"/>
              </a:solidFill>
            </a:endParaRPr>
          </a:p>
        </p:txBody>
      </p:sp>
      <p:sp>
        <p:nvSpPr>
          <p:cNvPr id="299" name="Shape 299"/>
          <p:cNvSpPr txBox="1">
            <a:spLocks noGrp="1"/>
          </p:cNvSpPr>
          <p:nvPr>
            <p:ph type="title"/>
          </p:nvPr>
        </p:nvSpPr>
        <p:spPr>
          <a:xfrm>
            <a:off x="285720" y="285734"/>
            <a:ext cx="8501122" cy="71438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57150">
              <a:buClr>
                <a:schemeClr val="dk1"/>
              </a:buClr>
              <a:buSzPct val="25000"/>
            </a:pPr>
            <a:r>
              <a:rPr lang="zh-TW" sz="3600" i="0" u="none" strike="noStrike" cap="none" dirty="0">
                <a:solidFill>
                  <a:srgbClr val="002060"/>
                </a:solidFill>
              </a:rPr>
              <a:t>支援快照的AR</a:t>
            </a:r>
            <a:r>
              <a:rPr lang="zh-TW" sz="3600" i="0" u="none" strike="noStrike" cap="none" dirty="0" smtClean="0">
                <a:solidFill>
                  <a:srgbClr val="002060"/>
                </a:solidFill>
              </a:rPr>
              <a:t>M</a:t>
            </a:r>
            <a:r>
              <a:rPr lang="zh-TW" altLang="en-US" dirty="0" smtClean="0"/>
              <a:t>架構</a:t>
            </a:r>
            <a:r>
              <a:rPr lang="zh-TW" sz="3600" i="0" u="none" strike="noStrike" cap="none" dirty="0" smtClean="0">
                <a:solidFill>
                  <a:srgbClr val="002060"/>
                </a:solidFill>
              </a:rPr>
              <a:t>N</a:t>
            </a:r>
            <a:r>
              <a:rPr lang="zh-TW" sz="3600" i="0" u="none" strike="noStrike" cap="none" dirty="0">
                <a:solidFill>
                  <a:srgbClr val="002060"/>
                </a:solidFill>
              </a:rPr>
              <a:t>AS</a:t>
            </a:r>
          </a:p>
        </p:txBody>
      </p:sp>
      <p:pic>
        <p:nvPicPr>
          <p:cNvPr id="301" name="Shape 30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57752" y="1344270"/>
            <a:ext cx="4010294" cy="3168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Shape 302" descr="C:\Users\Coco Chiang\Desktop\20170911直播母版16比9\PoweredBy_AL_Vert.Logo_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72066" y="3726739"/>
            <a:ext cx="2448249" cy="105958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03" name="Shape 303"/>
          <p:cNvGraphicFramePr/>
          <p:nvPr/>
        </p:nvGraphicFramePr>
        <p:xfrm>
          <a:off x="357159" y="3315668"/>
          <a:ext cx="4572032" cy="1470660"/>
        </p:xfrm>
        <a:graphic>
          <a:graphicData uri="http://schemas.openxmlformats.org/drawingml/2006/table">
            <a:tbl>
              <a:tblPr>
                <a:gradFill>
                  <a:gsLst>
                    <a:gs pos="0">
                      <a:srgbClr val="9FC3FF"/>
                    </a:gs>
                    <a:gs pos="35000">
                      <a:srgbClr val="BDD5FF"/>
                    </a:gs>
                    <a:gs pos="100000">
                      <a:srgbClr val="E4EEFF"/>
                    </a:gs>
                  </a:gsLst>
                  <a:lin ang="16200000" scaled="0"/>
                </a:gradFill>
                <a:tableStyleId>{23FA39C6-ADA9-41BE-AD6B-F3041F124CD3}</a:tableStyleId>
              </a:tblPr>
              <a:tblGrid>
                <a:gridCol w="1266100"/>
                <a:gridCol w="1055083"/>
                <a:gridCol w="2250849"/>
              </a:tblGrid>
              <a:tr h="28241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zh-TW" altLang="en-US" sz="1050" b="1" u="none" strike="noStrike" cap="none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記憶體</a:t>
                      </a:r>
                      <a:endParaRPr lang="zh-TW" sz="1050" b="1" u="none" strike="noStrike" cap="none" dirty="0">
                        <a:solidFill>
                          <a:schemeClr val="lt1"/>
                        </a:solidFill>
                        <a:latin typeface="微軟正黑體" pitchFamily="34" charset="-120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609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zh-TW" altLang="en-US" sz="1050" b="1" u="none" strike="noStrike" cap="none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整機</a:t>
                      </a:r>
                      <a:endParaRPr lang="zh-TW" sz="1050" b="1" u="none" strike="noStrike" cap="none" dirty="0">
                        <a:solidFill>
                          <a:schemeClr val="lt1"/>
                        </a:solidFill>
                        <a:latin typeface="微軟正黑體" pitchFamily="34" charset="-120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609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zh-TW" altLang="en-US" sz="1050" b="1" u="none" strike="noStrike" cap="none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每個磁碟區或區塊層級 </a:t>
                      </a:r>
                      <a:r>
                        <a:rPr lang="en-US" altLang="zh-TW" sz="1050" b="1" u="none" strike="noStrike" cap="none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Arial"/>
                          <a:sym typeface="Arial"/>
                        </a:rPr>
                        <a:t>LUN</a:t>
                      </a:r>
                      <a:endParaRPr lang="zh-TW" sz="1050" b="1" u="none" strike="noStrike" cap="none" dirty="0">
                        <a:solidFill>
                          <a:schemeClr val="lt1"/>
                        </a:solidFill>
                        <a:latin typeface="微軟正黑體" pitchFamily="34" charset="-120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6092"/>
                    </a:solidFill>
                  </a:tcPr>
                </a:tc>
              </a:tr>
              <a:tr h="30083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zh-TW" sz="1200" u="none" strike="noStrike" cap="none" dirty="0" smtClean="0">
                          <a:latin typeface="Arial"/>
                          <a:ea typeface="Arial"/>
                          <a:cs typeface="Arial"/>
                          <a:sym typeface="Arial"/>
                        </a:rPr>
                        <a:t>1G</a:t>
                      </a:r>
                      <a:endParaRPr lang="zh-TW" sz="12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zh-TW" sz="1200" u="none" strike="noStrike" cap="none" dirty="0" smtClean="0">
                          <a:latin typeface="Arial"/>
                          <a:ea typeface="Arial"/>
                          <a:cs typeface="Arial"/>
                          <a:sym typeface="Arial"/>
                        </a:rPr>
                        <a:t>32</a:t>
                      </a:r>
                      <a:endParaRPr lang="zh-TW" sz="12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zh-TW" sz="1200" u="none" strike="noStrike" cap="none" dirty="0" smtClean="0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lang="zh-TW" sz="12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83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zh-TW" sz="1200" u="none" strike="noStrike" cap="none" smtClean="0">
                          <a:latin typeface="Arial"/>
                          <a:ea typeface="Arial"/>
                          <a:cs typeface="Arial"/>
                          <a:sym typeface="Arial"/>
                        </a:rPr>
                        <a:t>2G</a:t>
                      </a:r>
                      <a:endParaRPr lang="zh-TW"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zh-TW" sz="1200" u="none" strike="noStrike" cap="none" dirty="0" smtClean="0">
                          <a:latin typeface="Arial"/>
                          <a:ea typeface="Arial"/>
                          <a:cs typeface="Arial"/>
                          <a:sym typeface="Arial"/>
                        </a:rPr>
                        <a:t>64</a:t>
                      </a:r>
                      <a:endParaRPr lang="zh-TW" sz="12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zh-TW" sz="1200" u="none" strike="noStrike" cap="none" dirty="0" smtClean="0">
                          <a:latin typeface="Arial"/>
                          <a:ea typeface="Arial"/>
                          <a:cs typeface="Arial"/>
                          <a:sym typeface="Arial"/>
                        </a:rPr>
                        <a:t>32</a:t>
                      </a:r>
                      <a:endParaRPr lang="zh-TW" sz="12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83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zh-TW" sz="1200" u="none" strike="noStrike" cap="none" smtClean="0">
                          <a:latin typeface="Arial"/>
                          <a:ea typeface="Arial"/>
                          <a:cs typeface="Arial"/>
                          <a:sym typeface="Arial"/>
                        </a:rPr>
                        <a:t>&gt;=4G</a:t>
                      </a:r>
                      <a:endParaRPr lang="zh-TW"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zh-TW" sz="1200" u="none" strike="noStrike" cap="none" dirty="0" smtClean="0">
                          <a:latin typeface="Arial"/>
                          <a:ea typeface="Arial"/>
                          <a:cs typeface="Arial"/>
                          <a:sym typeface="Arial"/>
                        </a:rPr>
                        <a:t>256</a:t>
                      </a:r>
                      <a:endParaRPr lang="zh-TW" sz="12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zh-TW" sz="1200" u="none" strike="noStrike" cap="none" dirty="0" smtClean="0">
                          <a:latin typeface="Arial"/>
                          <a:ea typeface="Arial"/>
                          <a:cs typeface="Arial"/>
                          <a:sym typeface="Arial"/>
                        </a:rPr>
                        <a:t>64</a:t>
                      </a:r>
                      <a:endParaRPr lang="zh-TW" sz="12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05" name="Shape 305"/>
          <p:cNvSpPr/>
          <p:nvPr/>
        </p:nvSpPr>
        <p:spPr>
          <a:xfrm>
            <a:off x="7643394" y="542094"/>
            <a:ext cx="1384500" cy="1172400"/>
          </a:xfrm>
          <a:prstGeom prst="wedgeEllipseCallout">
            <a:avLst>
              <a:gd name="adj1" fmla="val -30163"/>
              <a:gd name="adj2" fmla="val 61990"/>
            </a:avLst>
          </a:prstGeom>
          <a:solidFill>
            <a:srgbClr val="674EA7"/>
          </a:solidFill>
          <a:ln w="9525" cap="flat" cmpd="sng">
            <a:solidFill>
              <a:srgbClr val="B4A7D6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Shape 306"/>
          <p:cNvSpPr txBox="1"/>
          <p:nvPr/>
        </p:nvSpPr>
        <p:spPr>
          <a:xfrm>
            <a:off x="7598694" y="649344"/>
            <a:ext cx="1473900" cy="957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52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zh-TW" sz="2400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性價比</a:t>
            </a:r>
          </a:p>
          <a:p>
            <a:pPr marL="0" marR="0" lvl="0" indent="-152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zh-TW" sz="2400" b="1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大提升</a:t>
            </a:r>
          </a:p>
        </p:txBody>
      </p:sp>
      <p:sp>
        <p:nvSpPr>
          <p:cNvPr id="9" name="矩形 8"/>
          <p:cNvSpPr/>
          <p:nvPr/>
        </p:nvSpPr>
        <p:spPr>
          <a:xfrm>
            <a:off x="571472" y="2428874"/>
            <a:ext cx="46434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TS-1635, TS-x31X, TS-431X2, TS-x31XU, TS-x31XU-RP,</a:t>
            </a:r>
          </a:p>
          <a:p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TS-431XeU, TS-431U, 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TS-x31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+, TS-x31P2, TS-x31P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85720" y="3036268"/>
            <a:ext cx="1415772" cy="4096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最大快照數量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Shape 311"/>
          <p:cNvSpPr txBox="1">
            <a:spLocks noGrp="1"/>
          </p:cNvSpPr>
          <p:nvPr>
            <p:ph type="title"/>
          </p:nvPr>
        </p:nvSpPr>
        <p:spPr>
          <a:xfrm>
            <a:off x="142844" y="285734"/>
            <a:ext cx="8702400" cy="71438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zh-TW" sz="3600" i="0" u="none" strike="noStrike" cap="none" dirty="0">
                <a:solidFill>
                  <a:srgbClr val="002060"/>
                </a:solidFill>
              </a:rPr>
              <a:t>在備份端NAS直接瀏覽快照保險庫的檔案</a:t>
            </a:r>
          </a:p>
        </p:txBody>
      </p:sp>
      <p:sp>
        <p:nvSpPr>
          <p:cNvPr id="312" name="Shape 312"/>
          <p:cNvSpPr txBox="1">
            <a:spLocks noGrp="1"/>
          </p:cNvSpPr>
          <p:nvPr>
            <p:ph type="body" idx="1"/>
          </p:nvPr>
        </p:nvSpPr>
        <p:spPr>
          <a:xfrm>
            <a:off x="267625" y="1143000"/>
            <a:ext cx="8590800" cy="3451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 b="1" i="0" u="none" strike="noStrike" cap="none" dirty="0">
                <a:solidFill>
                  <a:srgbClr val="002060"/>
                </a:solidFill>
              </a:rPr>
              <a:t>備份到遠端NAS的快照，可以直接透過File Station瀏覽</a:t>
            </a:r>
          </a:p>
          <a:p>
            <a:pPr marL="0" marR="0" lvl="0" indent="12700" algn="l" rtl="0">
              <a:spcBef>
                <a:spcPts val="0"/>
              </a:spcBef>
              <a:spcAft>
                <a:spcPts val="0"/>
              </a:spcAft>
              <a:buSzPct val="100000"/>
              <a:buFont typeface="Microsoft JhengHei"/>
            </a:pPr>
            <a:r>
              <a:rPr lang="en-US" altLang="zh-TW" sz="1800" b="1" i="0" u="none" strike="noStrike" cap="none" dirty="0" smtClean="0">
                <a:solidFill>
                  <a:srgbClr val="262626"/>
                </a:solidFill>
              </a:rPr>
              <a:t> </a:t>
            </a:r>
            <a:r>
              <a:rPr lang="zh-TW" sz="1800" b="1" i="0" u="none" strike="noStrike" cap="none" dirty="0" smtClean="0"/>
              <a:t>快照</a:t>
            </a:r>
            <a:r>
              <a:rPr lang="zh-TW" sz="1800" b="1" i="0" u="none" strike="noStrike" cap="none" dirty="0"/>
              <a:t>以時間序列的目錄方式呈現，如同本地目錄</a:t>
            </a:r>
          </a:p>
          <a:p>
            <a:pPr marL="0" marR="0" lvl="0" indent="12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Microsoft JhengHei"/>
            </a:pPr>
            <a:r>
              <a:rPr lang="en-US" altLang="zh-TW" sz="1800" b="1" i="0" u="none" strike="noStrike" cap="none" dirty="0" smtClean="0"/>
              <a:t> </a:t>
            </a:r>
            <a:r>
              <a:rPr lang="zh-TW" sz="1800" b="1" i="0" u="none" strike="noStrike" cap="none" dirty="0" smtClean="0"/>
              <a:t>可以</a:t>
            </a:r>
            <a:r>
              <a:rPr lang="zh-TW" sz="1800" b="1" i="0" u="none" strike="noStrike" cap="none" dirty="0"/>
              <a:t>在遠端直接還原檔案或將檔案複製到其他地方</a:t>
            </a:r>
          </a:p>
          <a:p>
            <a:pPr marL="342900" marR="0" lvl="0" indent="-342900" algn="l" rtl="0">
              <a:spcBef>
                <a:spcPts val="400"/>
              </a:spcBef>
              <a:buClr>
                <a:srgbClr val="262626"/>
              </a:buClr>
              <a:buSzPct val="100000"/>
              <a:buFont typeface="Arial"/>
              <a:buNone/>
            </a:pPr>
            <a:endParaRPr sz="2000" i="0" u="none" strike="noStrike" cap="none" dirty="0">
              <a:solidFill>
                <a:srgbClr val="262626"/>
              </a:solidFill>
            </a:endParaRPr>
          </a:p>
        </p:txBody>
      </p:sp>
      <p:sp>
        <p:nvSpPr>
          <p:cNvPr id="313" name="Shape 313"/>
          <p:cNvSpPr/>
          <p:nvPr/>
        </p:nvSpPr>
        <p:spPr>
          <a:xfrm>
            <a:off x="2786050" y="3643319"/>
            <a:ext cx="484500" cy="484500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4" name="Shape 314"/>
          <p:cNvPicPr preferRelativeResize="0"/>
          <p:nvPr/>
        </p:nvPicPr>
        <p:blipFill rotWithShape="1">
          <a:blip r:embed="rId3">
            <a:alphaModFix/>
          </a:blip>
          <a:srcRect b="11627"/>
          <a:stretch/>
        </p:blipFill>
        <p:spPr>
          <a:xfrm>
            <a:off x="1643042" y="2292803"/>
            <a:ext cx="5425183" cy="27078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Shape 32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55600" algn="l" rtl="0"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zh-TW" sz="2000" b="1" i="0" u="none" strike="noStrike" cap="none" dirty="0"/>
              <a:t>垃圾進、垃圾出，當檔案被勒索了，備份的檔案仍是無用的</a:t>
            </a:r>
          </a:p>
          <a:p>
            <a:pPr marL="342900" marR="0" lvl="0" indent="-355600" algn="l" rtl="0">
              <a:spcBef>
                <a:spcPts val="4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zh-TW" sz="2000" b="1" i="0" u="none" strike="noStrike" cap="none" dirty="0"/>
              <a:t>不能只是"備份"檔案，還需要妥善"保護"備份 </a:t>
            </a:r>
          </a:p>
          <a:p>
            <a:pPr marL="342900" marR="0" lvl="0" indent="-355600" algn="l" rtl="0">
              <a:spcBef>
                <a:spcPts val="400"/>
              </a:spcBef>
              <a:buSzPct val="100000"/>
              <a:buFont typeface="Arial"/>
              <a:buChar char="•"/>
            </a:pPr>
            <a:r>
              <a:rPr lang="zh-TW" sz="2000" b="1" i="0" u="none" strike="noStrike" cap="none" dirty="0"/>
              <a:t>區塊層級的快照能有效避開基於檔案的綁架軟體攻擊</a:t>
            </a:r>
          </a:p>
        </p:txBody>
      </p:sp>
      <p:sp>
        <p:nvSpPr>
          <p:cNvPr id="320" name="Shape 320"/>
          <p:cNvSpPr txBox="1">
            <a:spLocks noGrp="1"/>
          </p:cNvSpPr>
          <p:nvPr>
            <p:ph type="title"/>
          </p:nvPr>
        </p:nvSpPr>
        <p:spPr>
          <a:xfrm>
            <a:off x="285719" y="285734"/>
            <a:ext cx="8501123" cy="71438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7777"/>
              <a:buFont typeface="Verdana"/>
              <a:buNone/>
            </a:pPr>
            <a:r>
              <a:rPr lang="zh-TW" i="0" u="none" strike="noStrike" cap="none" dirty="0">
                <a:solidFill>
                  <a:srgbClr val="002060"/>
                </a:solidFill>
              </a:rPr>
              <a:t>為什麼快照技術那麼重要</a:t>
            </a:r>
          </a:p>
        </p:txBody>
      </p:sp>
      <p:pic>
        <p:nvPicPr>
          <p:cNvPr id="12" name="Shape 96" descr="storage&amp;snapshot_170826-1.png"/>
          <p:cNvPicPr preferRelativeResize="0"/>
          <p:nvPr/>
        </p:nvPicPr>
        <p:blipFill rotWithShape="1">
          <a:blip r:embed="rId3">
            <a:alphaModFix/>
          </a:blip>
          <a:srcRect l="1304" r="1381"/>
          <a:stretch/>
        </p:blipFill>
        <p:spPr>
          <a:xfrm>
            <a:off x="714348" y="2428874"/>
            <a:ext cx="7100100" cy="257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Shape 329"/>
          <p:cNvSpPr txBox="1">
            <a:spLocks noGrp="1"/>
          </p:cNvSpPr>
          <p:nvPr>
            <p:ph type="title"/>
          </p:nvPr>
        </p:nvSpPr>
        <p:spPr>
          <a:xfrm>
            <a:off x="156125" y="285734"/>
            <a:ext cx="8702400" cy="71438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7777"/>
              <a:buFont typeface="Verdana"/>
              <a:buNone/>
            </a:pPr>
            <a:r>
              <a:rPr lang="zh-TW" i="0" u="none" strike="noStrike" cap="none" dirty="0">
                <a:solidFill>
                  <a:srgbClr val="002060"/>
                </a:solidFill>
              </a:rPr>
              <a:t>支援多種快照建立方式</a:t>
            </a:r>
          </a:p>
        </p:txBody>
      </p:sp>
      <p:sp>
        <p:nvSpPr>
          <p:cNvPr id="330" name="Shape 330"/>
          <p:cNvSpPr txBox="1">
            <a:spLocks noGrp="1"/>
          </p:cNvSpPr>
          <p:nvPr>
            <p:ph type="body" idx="1"/>
          </p:nvPr>
        </p:nvSpPr>
        <p:spPr>
          <a:xfrm>
            <a:off x="267625" y="1285866"/>
            <a:ext cx="8590800" cy="330833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1" i="0" u="none" strike="noStrike" cap="none" dirty="0">
                <a:solidFill>
                  <a:srgbClr val="7030A0"/>
                </a:solidFill>
              </a:rPr>
              <a:t>支援整機磁碟區快照與LUN快照</a:t>
            </a:r>
          </a:p>
        </p:txBody>
      </p:sp>
      <p:sp>
        <p:nvSpPr>
          <p:cNvPr id="331" name="Shape 331"/>
          <p:cNvSpPr/>
          <p:nvPr/>
        </p:nvSpPr>
        <p:spPr>
          <a:xfrm>
            <a:off x="2433622" y="2071684"/>
            <a:ext cx="2114100" cy="2460300"/>
          </a:xfrm>
          <a:prstGeom prst="frame">
            <a:avLst>
              <a:gd name="adj1" fmla="val 1855"/>
            </a:avLst>
          </a:prstGeom>
          <a:solidFill>
            <a:srgbClr val="47A3DE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Shape 332"/>
          <p:cNvSpPr/>
          <p:nvPr/>
        </p:nvSpPr>
        <p:spPr>
          <a:xfrm>
            <a:off x="2597522" y="2244846"/>
            <a:ext cx="1761300" cy="2114100"/>
          </a:xfrm>
          <a:prstGeom prst="rect">
            <a:avLst/>
          </a:prstGeom>
          <a:solidFill>
            <a:srgbClr val="4A86E8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Shape 333"/>
          <p:cNvSpPr/>
          <p:nvPr/>
        </p:nvSpPr>
        <p:spPr>
          <a:xfrm>
            <a:off x="198020" y="2071684"/>
            <a:ext cx="2114100" cy="2460300"/>
          </a:xfrm>
          <a:prstGeom prst="frame">
            <a:avLst>
              <a:gd name="adj1" fmla="val 1855"/>
            </a:avLst>
          </a:prstGeom>
          <a:solidFill>
            <a:srgbClr val="47A3DE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Shape 334"/>
          <p:cNvSpPr/>
          <p:nvPr/>
        </p:nvSpPr>
        <p:spPr>
          <a:xfrm>
            <a:off x="361920" y="2244846"/>
            <a:ext cx="1761300" cy="2114100"/>
          </a:xfrm>
          <a:prstGeom prst="rect">
            <a:avLst/>
          </a:prstGeom>
          <a:solidFill>
            <a:srgbClr val="4A86E8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5" name="Shape 335"/>
          <p:cNvGrpSpPr/>
          <p:nvPr/>
        </p:nvGrpSpPr>
        <p:grpSpPr>
          <a:xfrm>
            <a:off x="3000263" y="3084789"/>
            <a:ext cx="1046404" cy="343200"/>
            <a:chOff x="5308956" y="3452803"/>
            <a:chExt cx="1046404" cy="343200"/>
          </a:xfrm>
        </p:grpSpPr>
        <p:sp>
          <p:nvSpPr>
            <p:cNvPr id="336" name="Shape 336"/>
            <p:cNvSpPr/>
            <p:nvPr/>
          </p:nvSpPr>
          <p:spPr>
            <a:xfrm>
              <a:off x="5308956" y="3452803"/>
              <a:ext cx="343200" cy="343200"/>
            </a:xfrm>
            <a:prstGeom prst="rect">
              <a:avLst/>
            </a:prstGeom>
            <a:solidFill>
              <a:srgbClr val="74D5E9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Shape 337"/>
            <p:cNvSpPr/>
            <p:nvPr/>
          </p:nvSpPr>
          <p:spPr>
            <a:xfrm>
              <a:off x="5660558" y="3452803"/>
              <a:ext cx="343200" cy="343200"/>
            </a:xfrm>
            <a:prstGeom prst="rect">
              <a:avLst/>
            </a:prstGeom>
            <a:solidFill>
              <a:srgbClr val="74D5E9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Shape 338"/>
            <p:cNvSpPr/>
            <p:nvPr/>
          </p:nvSpPr>
          <p:spPr>
            <a:xfrm>
              <a:off x="6012160" y="3452803"/>
              <a:ext cx="343200" cy="343200"/>
            </a:xfrm>
            <a:prstGeom prst="rect">
              <a:avLst/>
            </a:prstGeom>
            <a:solidFill>
              <a:srgbClr val="74D5E9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9" name="Shape 339"/>
          <p:cNvGrpSpPr/>
          <p:nvPr/>
        </p:nvGrpSpPr>
        <p:grpSpPr>
          <a:xfrm>
            <a:off x="3001950" y="3427953"/>
            <a:ext cx="1046404" cy="343200"/>
            <a:chOff x="5308956" y="3452803"/>
            <a:chExt cx="1046404" cy="343200"/>
          </a:xfrm>
        </p:grpSpPr>
        <p:sp>
          <p:nvSpPr>
            <p:cNvPr id="340" name="Shape 340"/>
            <p:cNvSpPr/>
            <p:nvPr/>
          </p:nvSpPr>
          <p:spPr>
            <a:xfrm>
              <a:off x="5308956" y="3452803"/>
              <a:ext cx="343200" cy="343200"/>
            </a:xfrm>
            <a:prstGeom prst="rect">
              <a:avLst/>
            </a:prstGeom>
            <a:solidFill>
              <a:srgbClr val="91A000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Shape 341"/>
            <p:cNvSpPr/>
            <p:nvPr/>
          </p:nvSpPr>
          <p:spPr>
            <a:xfrm>
              <a:off x="5660558" y="3452803"/>
              <a:ext cx="343200" cy="343200"/>
            </a:xfrm>
            <a:prstGeom prst="rect">
              <a:avLst/>
            </a:prstGeom>
            <a:solidFill>
              <a:srgbClr val="91A000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Shape 342"/>
            <p:cNvSpPr/>
            <p:nvPr/>
          </p:nvSpPr>
          <p:spPr>
            <a:xfrm>
              <a:off x="6012160" y="3452803"/>
              <a:ext cx="343200" cy="343200"/>
            </a:xfrm>
            <a:prstGeom prst="rect">
              <a:avLst/>
            </a:prstGeom>
            <a:solidFill>
              <a:srgbClr val="91A000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3" name="Shape 343"/>
          <p:cNvGrpSpPr/>
          <p:nvPr/>
        </p:nvGrpSpPr>
        <p:grpSpPr>
          <a:xfrm>
            <a:off x="3000263" y="3777864"/>
            <a:ext cx="1046404" cy="343200"/>
            <a:chOff x="5308956" y="3452803"/>
            <a:chExt cx="1046404" cy="343200"/>
          </a:xfrm>
        </p:grpSpPr>
        <p:sp>
          <p:nvSpPr>
            <p:cNvPr id="344" name="Shape 344"/>
            <p:cNvSpPr/>
            <p:nvPr/>
          </p:nvSpPr>
          <p:spPr>
            <a:xfrm>
              <a:off x="5308956" y="3452803"/>
              <a:ext cx="343200" cy="343200"/>
            </a:xfrm>
            <a:prstGeom prst="rect">
              <a:avLst/>
            </a:prstGeom>
            <a:solidFill>
              <a:srgbClr val="74D5E9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Shape 345"/>
            <p:cNvSpPr/>
            <p:nvPr/>
          </p:nvSpPr>
          <p:spPr>
            <a:xfrm>
              <a:off x="5660558" y="3452803"/>
              <a:ext cx="343200" cy="343200"/>
            </a:xfrm>
            <a:prstGeom prst="rect">
              <a:avLst/>
            </a:prstGeom>
            <a:solidFill>
              <a:srgbClr val="74D5E9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Shape 346"/>
            <p:cNvSpPr/>
            <p:nvPr/>
          </p:nvSpPr>
          <p:spPr>
            <a:xfrm>
              <a:off x="6012160" y="3452803"/>
              <a:ext cx="343200" cy="343200"/>
            </a:xfrm>
            <a:prstGeom prst="rect">
              <a:avLst/>
            </a:prstGeom>
            <a:solidFill>
              <a:srgbClr val="74D5E9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7" name="Shape 347"/>
          <p:cNvSpPr/>
          <p:nvPr/>
        </p:nvSpPr>
        <p:spPr>
          <a:xfrm>
            <a:off x="3117533" y="3301896"/>
            <a:ext cx="746700" cy="5736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>
              <a:alpha val="69411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Shape 348"/>
          <p:cNvSpPr/>
          <p:nvPr/>
        </p:nvSpPr>
        <p:spPr>
          <a:xfrm>
            <a:off x="2587222" y="2428874"/>
            <a:ext cx="1785900" cy="646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1" indent="-285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Verdana"/>
              <a:buNone/>
            </a:pPr>
            <a:r>
              <a:rPr lang="zh-TW" sz="1800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區塊層級的iSCSI LUN快照</a:t>
            </a:r>
          </a:p>
        </p:txBody>
      </p:sp>
      <p:sp>
        <p:nvSpPr>
          <p:cNvPr id="349" name="Shape 349"/>
          <p:cNvSpPr/>
          <p:nvPr/>
        </p:nvSpPr>
        <p:spPr>
          <a:xfrm>
            <a:off x="373250" y="2428875"/>
            <a:ext cx="1708200" cy="515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1" indent="-285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Verdana"/>
              <a:buNone/>
            </a:pPr>
            <a:r>
              <a:rPr lang="zh-TW" sz="18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磁碟區</a:t>
            </a:r>
          </a:p>
          <a:p>
            <a:pPr marL="0" marR="0" lvl="1" indent="-285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Verdana"/>
              <a:buNone/>
            </a:pPr>
            <a:r>
              <a:rPr lang="zh-TW" sz="18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快照</a:t>
            </a:r>
          </a:p>
        </p:txBody>
      </p:sp>
      <p:pic>
        <p:nvPicPr>
          <p:cNvPr id="350" name="Shape 350"/>
          <p:cNvPicPr preferRelativeResize="0"/>
          <p:nvPr/>
        </p:nvPicPr>
        <p:blipFill rotWithShape="1">
          <a:blip r:embed="rId3">
            <a:alphaModFix/>
          </a:blip>
          <a:srcRect l="11246" r="7958"/>
          <a:stretch/>
        </p:blipFill>
        <p:spPr>
          <a:xfrm>
            <a:off x="4648225" y="1824209"/>
            <a:ext cx="4382177" cy="2207279"/>
          </a:xfrm>
          <a:prstGeom prst="rect">
            <a:avLst/>
          </a:prstGeom>
          <a:noFill/>
          <a:ln w="9525" cap="flat" cmpd="sng">
            <a:solidFill>
              <a:srgbClr val="BCBCB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351" name="Shape 35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8275" y="2990313"/>
            <a:ext cx="1199550" cy="1039326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Shape 352"/>
          <p:cNvSpPr/>
          <p:nvPr/>
        </p:nvSpPr>
        <p:spPr>
          <a:xfrm>
            <a:off x="937976" y="3301898"/>
            <a:ext cx="949800" cy="7296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>
              <a:alpha val="69411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Shape 353"/>
          <p:cNvSpPr/>
          <p:nvPr/>
        </p:nvSpPr>
        <p:spPr>
          <a:xfrm>
            <a:off x="198025" y="1779250"/>
            <a:ext cx="4347300" cy="343200"/>
          </a:xfrm>
          <a:prstGeom prst="roundRect">
            <a:avLst>
              <a:gd name="adj" fmla="val 16667"/>
            </a:avLst>
          </a:prstGeom>
          <a:solidFill>
            <a:srgbClr val="3C78D8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457200" lvl="0" indent="-228600" algn="ctr" rtl="0">
              <a:spcBef>
                <a:spcPts val="0"/>
              </a:spcBef>
              <a:buNone/>
            </a:pPr>
            <a:r>
              <a:rPr lang="zh-TW" sz="1800" b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提供高速的大量資料保護與還原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Shape 358"/>
          <p:cNvSpPr/>
          <p:nvPr/>
        </p:nvSpPr>
        <p:spPr>
          <a:xfrm>
            <a:off x="1428728" y="2669244"/>
            <a:ext cx="2866924" cy="643800"/>
          </a:xfrm>
          <a:prstGeom prst="rect">
            <a:avLst/>
          </a:prstGeom>
          <a:solidFill>
            <a:srgbClr val="F6B26B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Volume 3TB (Thick)</a:t>
            </a:r>
          </a:p>
        </p:txBody>
      </p:sp>
      <p:sp>
        <p:nvSpPr>
          <p:cNvPr id="359" name="Shape 359"/>
          <p:cNvSpPr/>
          <p:nvPr/>
        </p:nvSpPr>
        <p:spPr>
          <a:xfrm>
            <a:off x="1428728" y="3434060"/>
            <a:ext cx="2866924" cy="643800"/>
          </a:xfrm>
          <a:prstGeom prst="rect">
            <a:avLst/>
          </a:prstGeom>
          <a:solidFill>
            <a:srgbClr val="F6B26B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Volume 3TB (Thick)</a:t>
            </a:r>
          </a:p>
        </p:txBody>
      </p:sp>
      <p:sp>
        <p:nvSpPr>
          <p:cNvPr id="360" name="Shape 360"/>
          <p:cNvSpPr/>
          <p:nvPr/>
        </p:nvSpPr>
        <p:spPr>
          <a:xfrm>
            <a:off x="1438063" y="4185100"/>
            <a:ext cx="2760985" cy="643500"/>
          </a:xfrm>
          <a:prstGeom prst="rect">
            <a:avLst/>
          </a:prstGeom>
          <a:solidFill>
            <a:srgbClr val="F4CCCC"/>
          </a:solidFill>
          <a:ln w="19050" cap="flat" cmpd="sng">
            <a:solidFill>
              <a:srgbClr val="134F5C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Volume 1T</a:t>
            </a:r>
            <a:r>
              <a:rPr lang="zh-TW" sz="1200" b="1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lang="en-US" altLang="zh-TW" sz="1200" b="1" i="0" u="none" strike="noStrike" cap="none" dirty="0" smtClea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200" b="1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/</a:t>
            </a:r>
            <a:r>
              <a:rPr lang="en-US" altLang="zh-TW" sz="1200" b="1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TW" sz="1200" b="1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zh-TW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TB (Thin)</a:t>
            </a:r>
          </a:p>
        </p:txBody>
      </p:sp>
      <p:sp>
        <p:nvSpPr>
          <p:cNvPr id="361" name="Shape 361"/>
          <p:cNvSpPr/>
          <p:nvPr/>
        </p:nvSpPr>
        <p:spPr>
          <a:xfrm>
            <a:off x="2492760" y="4198850"/>
            <a:ext cx="1706314" cy="643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Free</a:t>
            </a:r>
          </a:p>
        </p:txBody>
      </p:sp>
      <p:sp>
        <p:nvSpPr>
          <p:cNvPr id="362" name="Shape 362"/>
          <p:cNvSpPr/>
          <p:nvPr/>
        </p:nvSpPr>
        <p:spPr>
          <a:xfrm>
            <a:off x="4224334" y="2669244"/>
            <a:ext cx="1857300" cy="643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Free</a:t>
            </a:r>
          </a:p>
        </p:txBody>
      </p:sp>
      <p:sp>
        <p:nvSpPr>
          <p:cNvPr id="363" name="Shape 363"/>
          <p:cNvSpPr/>
          <p:nvPr/>
        </p:nvSpPr>
        <p:spPr>
          <a:xfrm>
            <a:off x="4224334" y="3434060"/>
            <a:ext cx="785700" cy="637800"/>
          </a:xfrm>
          <a:prstGeom prst="rect">
            <a:avLst/>
          </a:prstGeom>
          <a:solidFill>
            <a:srgbClr val="00B0F0"/>
          </a:solidFill>
          <a:ln w="9525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Free</a:t>
            </a:r>
          </a:p>
        </p:txBody>
      </p:sp>
      <p:sp>
        <p:nvSpPr>
          <p:cNvPr id="364" name="Shape 364"/>
          <p:cNvSpPr/>
          <p:nvPr/>
        </p:nvSpPr>
        <p:spPr>
          <a:xfrm>
            <a:off x="4224334" y="4185100"/>
            <a:ext cx="785700" cy="643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Free</a:t>
            </a:r>
          </a:p>
        </p:txBody>
      </p:sp>
      <p:sp>
        <p:nvSpPr>
          <p:cNvPr id="365" name="Shape 365"/>
          <p:cNvSpPr txBox="1">
            <a:spLocks noGrp="1"/>
          </p:cNvSpPr>
          <p:nvPr>
            <p:ph type="title"/>
          </p:nvPr>
        </p:nvSpPr>
        <p:spPr>
          <a:xfrm>
            <a:off x="223025" y="285734"/>
            <a:ext cx="8660700" cy="71438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6984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0554"/>
              <a:buFont typeface="Arial"/>
              <a:buNone/>
            </a:pPr>
            <a:r>
              <a:rPr lang="zh-TW" sz="3600" i="0" u="none" strike="noStrike" cap="none" dirty="0">
                <a:solidFill>
                  <a:srgbClr val="002060"/>
                </a:solidFill>
              </a:rPr>
              <a:t>“Volume外”的快照保存架構</a:t>
            </a:r>
          </a:p>
        </p:txBody>
      </p:sp>
      <p:sp>
        <p:nvSpPr>
          <p:cNvPr id="366" name="Shape 366"/>
          <p:cNvSpPr txBox="1">
            <a:spLocks noGrp="1"/>
          </p:cNvSpPr>
          <p:nvPr>
            <p:ph type="body" idx="1"/>
          </p:nvPr>
        </p:nvSpPr>
        <p:spPr>
          <a:xfrm>
            <a:off x="327100" y="1000114"/>
            <a:ext cx="8359800" cy="157163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285750" marR="0" lvl="0" indent="-247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Microsoft JhengHei"/>
              <a:buChar char="•"/>
            </a:pPr>
            <a:r>
              <a:rPr lang="zh-TW" sz="1400" b="1" i="0" u="none" strike="noStrike" cap="none" dirty="0">
                <a:solidFill>
                  <a:srgbClr val="262626"/>
                </a:solidFill>
              </a:rPr>
              <a:t>快照儲存在磁碟區 (Volume) 外的儲存池未配置空間，資料儲存與快照儲存在兩個獨立分開的空間 </a:t>
            </a:r>
          </a:p>
          <a:p>
            <a:pPr marL="285750" marR="0" lvl="0" indent="-247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Microsoft JhengHei"/>
              <a:buChar char="•"/>
            </a:pPr>
            <a:r>
              <a:rPr lang="zh-TW" sz="1400" b="1" i="0" u="none" strike="noStrike" cap="none" dirty="0">
                <a:solidFill>
                  <a:srgbClr val="262626"/>
                </a:solidFill>
              </a:rPr>
              <a:t>儲存池未分配空間如果不夠，可將完整 (Thick) 配置轉為精簡 (Thin) 配置空間，但要注意快照空間會佔用精簡配置的未來可擴充空間</a:t>
            </a:r>
          </a:p>
          <a:p>
            <a:pPr marL="285750" marR="0" lvl="0" indent="-247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Microsoft JhengHei"/>
              <a:buChar char="•"/>
            </a:pPr>
            <a:r>
              <a:rPr lang="zh-TW" sz="1400" b="1" i="0" u="none" strike="noStrike" cap="none" dirty="0">
                <a:solidFill>
                  <a:srgbClr val="262626"/>
                </a:solidFill>
              </a:rPr>
              <a:t>快照備份容量根據儲存池未分配空間決定，不影響工作磁碟區，快照備份空間可由系統運用或由使用者自行決定保證空間，並隨時知道快照空間使用量</a:t>
            </a:r>
          </a:p>
          <a:p>
            <a:pPr marL="285750" marR="0" lvl="0" indent="-247650" algn="l" rtl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None/>
            </a:pPr>
            <a:endParaRPr sz="1400" b="1" i="0" u="none" strike="noStrike" cap="none" dirty="0">
              <a:solidFill>
                <a:srgbClr val="262626"/>
              </a:solidFill>
            </a:endParaRPr>
          </a:p>
        </p:txBody>
      </p:sp>
      <p:sp>
        <p:nvSpPr>
          <p:cNvPr id="367" name="Shape 367"/>
          <p:cNvSpPr/>
          <p:nvPr/>
        </p:nvSpPr>
        <p:spPr>
          <a:xfrm>
            <a:off x="5956152" y="2669244"/>
            <a:ext cx="1482900" cy="643800"/>
          </a:xfrm>
          <a:prstGeom prst="rect">
            <a:avLst/>
          </a:prstGeom>
          <a:solidFill>
            <a:srgbClr val="75F2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Snapshot</a:t>
            </a:r>
          </a:p>
        </p:txBody>
      </p:sp>
      <p:sp>
        <p:nvSpPr>
          <p:cNvPr id="368" name="Shape 368"/>
          <p:cNvSpPr/>
          <p:nvPr/>
        </p:nvSpPr>
        <p:spPr>
          <a:xfrm>
            <a:off x="5010152" y="3434060"/>
            <a:ext cx="2428800" cy="643800"/>
          </a:xfrm>
          <a:prstGeom prst="rect">
            <a:avLst/>
          </a:prstGeom>
          <a:solidFill>
            <a:srgbClr val="75F2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Snapshot</a:t>
            </a:r>
          </a:p>
        </p:txBody>
      </p:sp>
      <p:sp>
        <p:nvSpPr>
          <p:cNvPr id="369" name="Shape 369"/>
          <p:cNvSpPr txBox="1"/>
          <p:nvPr/>
        </p:nvSpPr>
        <p:spPr>
          <a:xfrm>
            <a:off x="1357290" y="2113218"/>
            <a:ext cx="3396776" cy="78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Storage Pool (10TB)</a:t>
            </a:r>
          </a:p>
        </p:txBody>
      </p:sp>
      <p:cxnSp>
        <p:nvCxnSpPr>
          <p:cNvPr id="370" name="Shape 370"/>
          <p:cNvCxnSpPr/>
          <p:nvPr/>
        </p:nvCxnSpPr>
        <p:spPr>
          <a:xfrm>
            <a:off x="7452775" y="2355775"/>
            <a:ext cx="0" cy="2647500"/>
          </a:xfrm>
          <a:prstGeom prst="straightConnector1">
            <a:avLst/>
          </a:prstGeom>
          <a:noFill/>
          <a:ln w="28575" cap="flat" cmpd="sng">
            <a:solidFill>
              <a:srgbClr val="1C458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1" name="Shape 371"/>
          <p:cNvSpPr/>
          <p:nvPr/>
        </p:nvSpPr>
        <p:spPr>
          <a:xfrm>
            <a:off x="5010152" y="4188332"/>
            <a:ext cx="2428800" cy="643500"/>
          </a:xfrm>
          <a:prstGeom prst="rect">
            <a:avLst/>
          </a:prstGeom>
          <a:solidFill>
            <a:srgbClr val="75F2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Snapshot</a:t>
            </a:r>
          </a:p>
        </p:txBody>
      </p:sp>
      <p:cxnSp>
        <p:nvCxnSpPr>
          <p:cNvPr id="372" name="Shape 372"/>
          <p:cNvCxnSpPr/>
          <p:nvPr/>
        </p:nvCxnSpPr>
        <p:spPr>
          <a:xfrm rot="10800000" flipH="1">
            <a:off x="3652830" y="2500423"/>
            <a:ext cx="3799800" cy="10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lg" len="lg"/>
          </a:ln>
        </p:spPr>
      </p:cxnSp>
      <p:sp>
        <p:nvSpPr>
          <p:cNvPr id="373" name="Shape 373"/>
          <p:cNvSpPr/>
          <p:nvPr/>
        </p:nvSpPr>
        <p:spPr>
          <a:xfrm>
            <a:off x="1451465" y="4187175"/>
            <a:ext cx="2760985" cy="641700"/>
          </a:xfrm>
          <a:prstGeom prst="rect">
            <a:avLst/>
          </a:prstGeom>
          <a:noFill/>
          <a:ln w="28575" cap="flat" cmpd="sng">
            <a:solidFill>
              <a:srgbClr val="4A86E8"/>
            </a:solidFill>
            <a:prstDash val="dash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 txBox="1">
            <a:spLocks noGrp="1"/>
          </p:cNvSpPr>
          <p:nvPr>
            <p:ph type="title"/>
          </p:nvPr>
        </p:nvSpPr>
        <p:spPr>
          <a:xfrm>
            <a:off x="156125" y="285734"/>
            <a:ext cx="8702400" cy="71438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3600" i="0" u="none" strike="noStrike" cap="none" dirty="0"/>
              <a:t>啟用最小快照保證空間</a:t>
            </a:r>
          </a:p>
        </p:txBody>
      </p:sp>
      <p:sp>
        <p:nvSpPr>
          <p:cNvPr id="379" name="Shape 379"/>
          <p:cNvSpPr txBox="1">
            <a:spLocks noGrp="1"/>
          </p:cNvSpPr>
          <p:nvPr>
            <p:ph type="body" idx="1"/>
          </p:nvPr>
        </p:nvSpPr>
        <p:spPr>
          <a:xfrm>
            <a:off x="267625" y="1143000"/>
            <a:ext cx="8590800" cy="3451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5A5A"/>
              </a:buClr>
              <a:buSzPct val="100000"/>
              <a:buNone/>
            </a:pPr>
            <a:r>
              <a:rPr lang="zh-TW" sz="2000" b="1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可在儲存池的</a:t>
            </a:r>
            <a:r>
              <a:rPr lang="zh-TW" sz="2000" b="1" i="0" u="none" strike="noStrike" cap="none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未配置</a:t>
            </a:r>
            <a:r>
              <a:rPr lang="zh-TW" sz="2000" b="1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中建立一個專屬存放快照位置的專屬空間，</a:t>
            </a:r>
            <a:r>
              <a:rPr lang="zh-TW" sz="2000" b="1" i="0" u="none" strike="noStrike" cap="none" dirty="0" smtClean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進一步</a:t>
            </a:r>
            <a:endParaRPr lang="en-US" altLang="zh-TW" sz="2000" b="1" i="0" u="none" strike="noStrike" cap="none" dirty="0" smtClean="0">
              <a:solidFill>
                <a:srgbClr val="262626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5A5A"/>
              </a:buClr>
              <a:buSzPct val="100000"/>
              <a:buNone/>
            </a:pPr>
            <a:r>
              <a:rPr lang="zh-TW" sz="2000" b="1" i="0" u="none" strike="noStrike" cap="none" dirty="0" smtClean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防止</a:t>
            </a:r>
            <a:r>
              <a:rPr lang="zh-TW" sz="2000" b="1" i="0" u="none" strike="noStrike" cap="none" dirty="0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勒索軟體持續寫入加密資料，而使得儲存空間不足</a:t>
            </a:r>
          </a:p>
        </p:txBody>
      </p:sp>
      <p:pic>
        <p:nvPicPr>
          <p:cNvPr id="380" name="Shape 380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252353" y="2000246"/>
            <a:ext cx="6451808" cy="2751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Shape 385"/>
          <p:cNvSpPr/>
          <p:nvPr/>
        </p:nvSpPr>
        <p:spPr>
          <a:xfrm>
            <a:off x="500034" y="1260276"/>
            <a:ext cx="7959864" cy="3240300"/>
          </a:xfrm>
          <a:prstGeom prst="rect">
            <a:avLst/>
          </a:prstGeom>
          <a:solidFill>
            <a:srgbClr val="74D5E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Shape 386"/>
          <p:cNvSpPr/>
          <p:nvPr/>
        </p:nvSpPr>
        <p:spPr>
          <a:xfrm>
            <a:off x="1000100" y="1971186"/>
            <a:ext cx="1943100" cy="1943100"/>
          </a:xfrm>
          <a:prstGeom prst="chevron">
            <a:avLst>
              <a:gd name="adj" fmla="val 50000"/>
            </a:avLst>
          </a:prstGeom>
          <a:solidFill>
            <a:schemeClr val="lt1">
              <a:alpha val="40392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Shape 387"/>
          <p:cNvSpPr txBox="1">
            <a:spLocks noGrp="1"/>
          </p:cNvSpPr>
          <p:nvPr>
            <p:ph type="title"/>
          </p:nvPr>
        </p:nvSpPr>
        <p:spPr>
          <a:xfrm>
            <a:off x="156125" y="285734"/>
            <a:ext cx="8702400" cy="71438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3600" i="0" u="none" strike="noStrike" cap="none" dirty="0">
                <a:solidFill>
                  <a:srgbClr val="002060"/>
                </a:solidFill>
              </a:rPr>
              <a:t>一眼即可掌握快照保護狀況</a:t>
            </a:r>
          </a:p>
        </p:txBody>
      </p:sp>
      <p:grpSp>
        <p:nvGrpSpPr>
          <p:cNvPr id="388" name="Shape 388"/>
          <p:cNvGrpSpPr/>
          <p:nvPr/>
        </p:nvGrpSpPr>
        <p:grpSpPr>
          <a:xfrm>
            <a:off x="642910" y="1404332"/>
            <a:ext cx="1843899" cy="1031633"/>
            <a:chOff x="803638" y="3161807"/>
            <a:chExt cx="1943401" cy="1064307"/>
          </a:xfrm>
        </p:grpSpPr>
        <p:sp>
          <p:nvSpPr>
            <p:cNvPr id="389" name="Shape 389"/>
            <p:cNvSpPr txBox="1"/>
            <p:nvPr/>
          </p:nvSpPr>
          <p:spPr>
            <a:xfrm>
              <a:off x="803638" y="3456614"/>
              <a:ext cx="1943400" cy="7695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90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zh-TW" i="0" u="none" strike="noStrike" cap="none" dirty="0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集中化的快照保護管理工具，掌握快照使用量</a:t>
              </a:r>
            </a:p>
          </p:txBody>
        </p:sp>
        <p:sp>
          <p:nvSpPr>
            <p:cNvPr id="390" name="Shape 390"/>
            <p:cNvSpPr txBox="1"/>
            <p:nvPr/>
          </p:nvSpPr>
          <p:spPr>
            <a:xfrm>
              <a:off x="803639" y="3161807"/>
              <a:ext cx="1943400" cy="477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285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zh-TW" sz="1800" b="1" i="0" u="none" strike="noStrike" cap="non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儲存與快照管理</a:t>
              </a:r>
            </a:p>
          </p:txBody>
        </p:sp>
      </p:grpSp>
      <p:grpSp>
        <p:nvGrpSpPr>
          <p:cNvPr id="391" name="Shape 391"/>
          <p:cNvGrpSpPr/>
          <p:nvPr/>
        </p:nvGrpSpPr>
        <p:grpSpPr>
          <a:xfrm>
            <a:off x="642916" y="3420558"/>
            <a:ext cx="1839911" cy="985419"/>
            <a:chOff x="612709" y="3372624"/>
            <a:chExt cx="1939198" cy="1016629"/>
          </a:xfrm>
        </p:grpSpPr>
        <p:sp>
          <p:nvSpPr>
            <p:cNvPr id="392" name="Shape 392"/>
            <p:cNvSpPr txBox="1"/>
            <p:nvPr/>
          </p:nvSpPr>
          <p:spPr>
            <a:xfrm>
              <a:off x="612709" y="3689353"/>
              <a:ext cx="1939198" cy="699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90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zh-TW" i="0" u="none" strike="noStrike" cap="none" dirty="0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以共用資料夾為單位的快照方案</a:t>
              </a:r>
            </a:p>
          </p:txBody>
        </p:sp>
        <p:sp>
          <p:nvSpPr>
            <p:cNvPr id="393" name="Shape 393"/>
            <p:cNvSpPr txBox="1"/>
            <p:nvPr/>
          </p:nvSpPr>
          <p:spPr>
            <a:xfrm>
              <a:off x="612713" y="3372624"/>
              <a:ext cx="1917300" cy="4305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285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zh-TW" sz="1800" b="1" i="0" u="none" strike="noStrike" cap="none" dirty="0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快照共用資料夾</a:t>
              </a:r>
            </a:p>
          </p:txBody>
        </p:sp>
      </p:grpSp>
      <p:pic>
        <p:nvPicPr>
          <p:cNvPr id="394" name="Shape 39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571736" y="1500180"/>
            <a:ext cx="5572164" cy="2714644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Shape 395"/>
          <p:cNvSpPr txBox="1"/>
          <p:nvPr/>
        </p:nvSpPr>
        <p:spPr>
          <a:xfrm>
            <a:off x="2855669" y="1908054"/>
            <a:ext cx="6085200" cy="255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Shape 400"/>
          <p:cNvSpPr/>
          <p:nvPr/>
        </p:nvSpPr>
        <p:spPr>
          <a:xfrm>
            <a:off x="467544" y="1214428"/>
            <a:ext cx="8033546" cy="3312300"/>
          </a:xfrm>
          <a:prstGeom prst="rect">
            <a:avLst/>
          </a:prstGeom>
          <a:solidFill>
            <a:srgbClr val="74D5E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Shape 401"/>
          <p:cNvSpPr/>
          <p:nvPr/>
        </p:nvSpPr>
        <p:spPr>
          <a:xfrm>
            <a:off x="700074" y="2000246"/>
            <a:ext cx="1943100" cy="1943100"/>
          </a:xfrm>
          <a:prstGeom prst="chevron">
            <a:avLst>
              <a:gd name="adj" fmla="val 50000"/>
            </a:avLst>
          </a:prstGeom>
          <a:solidFill>
            <a:schemeClr val="lt1">
              <a:alpha val="40392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Shape 402"/>
          <p:cNvSpPr txBox="1">
            <a:spLocks noGrp="1"/>
          </p:cNvSpPr>
          <p:nvPr>
            <p:ph type="title"/>
          </p:nvPr>
        </p:nvSpPr>
        <p:spPr>
          <a:xfrm>
            <a:off x="156125" y="285734"/>
            <a:ext cx="8702400" cy="71438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3600" i="0" u="none" strike="noStrike" cap="none" dirty="0">
                <a:solidFill>
                  <a:srgbClr val="002060"/>
                </a:solidFill>
              </a:rPr>
              <a:t>管理大量的快照輕而易舉</a:t>
            </a:r>
          </a:p>
        </p:txBody>
      </p:sp>
      <p:sp>
        <p:nvSpPr>
          <p:cNvPr id="403" name="Shape 403"/>
          <p:cNvSpPr/>
          <p:nvPr/>
        </p:nvSpPr>
        <p:spPr>
          <a:xfrm>
            <a:off x="2786050" y="3510134"/>
            <a:ext cx="484500" cy="484500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4" name="Shape 404"/>
          <p:cNvGrpSpPr/>
          <p:nvPr/>
        </p:nvGrpSpPr>
        <p:grpSpPr>
          <a:xfrm>
            <a:off x="571472" y="1371952"/>
            <a:ext cx="1643074" cy="985484"/>
            <a:chOff x="803633" y="3209441"/>
            <a:chExt cx="2210512" cy="1016697"/>
          </a:xfrm>
        </p:grpSpPr>
        <p:sp>
          <p:nvSpPr>
            <p:cNvPr id="405" name="Shape 405"/>
            <p:cNvSpPr txBox="1"/>
            <p:nvPr/>
          </p:nvSpPr>
          <p:spPr>
            <a:xfrm>
              <a:off x="803633" y="3544538"/>
              <a:ext cx="2210512" cy="6816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90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zh-TW" i="0" u="none" strike="noStrike" cap="none" dirty="0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快速建立快照並任意選擇檔案來還原</a:t>
              </a:r>
            </a:p>
          </p:txBody>
        </p:sp>
        <p:sp>
          <p:nvSpPr>
            <p:cNvPr id="406" name="Shape 406"/>
            <p:cNvSpPr txBox="1"/>
            <p:nvPr/>
          </p:nvSpPr>
          <p:spPr>
            <a:xfrm>
              <a:off x="803639" y="3209441"/>
              <a:ext cx="1691400" cy="4305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285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zh-TW" sz="1800" b="1" i="0" u="none" strike="noStrike" cap="none" dirty="0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檔案總管</a:t>
              </a:r>
            </a:p>
          </p:txBody>
        </p:sp>
      </p:grpSp>
      <p:pic>
        <p:nvPicPr>
          <p:cNvPr id="407" name="Shape 407"/>
          <p:cNvPicPr preferRelativeResize="0"/>
          <p:nvPr/>
        </p:nvPicPr>
        <p:blipFill rotWithShape="1">
          <a:blip r:embed="rId3">
            <a:alphaModFix/>
          </a:blip>
          <a:srcRect b="662"/>
          <a:stretch/>
        </p:blipFill>
        <p:spPr>
          <a:xfrm>
            <a:off x="2285984" y="1357304"/>
            <a:ext cx="5929354" cy="29992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Shape 412"/>
          <p:cNvSpPr txBox="1">
            <a:spLocks noGrp="1"/>
          </p:cNvSpPr>
          <p:nvPr>
            <p:ph type="title"/>
          </p:nvPr>
        </p:nvSpPr>
        <p:spPr>
          <a:xfrm>
            <a:off x="156125" y="285734"/>
            <a:ext cx="8702400" cy="71438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3600" i="0" u="none" strike="noStrike" cap="none" dirty="0">
                <a:solidFill>
                  <a:srgbClr val="002060"/>
                </a:solidFill>
              </a:rPr>
              <a:t>支援遠端快照備份</a:t>
            </a:r>
          </a:p>
        </p:txBody>
      </p:sp>
      <p:sp>
        <p:nvSpPr>
          <p:cNvPr id="413" name="Shape 413"/>
          <p:cNvSpPr/>
          <p:nvPr/>
        </p:nvSpPr>
        <p:spPr>
          <a:xfrm>
            <a:off x="500034" y="1555046"/>
            <a:ext cx="2561400" cy="2596800"/>
          </a:xfrm>
          <a:prstGeom prst="blockArc">
            <a:avLst>
              <a:gd name="adj1" fmla="val 15365083"/>
              <a:gd name="adj2" fmla="val 12410320"/>
              <a:gd name="adj3" fmla="val 9107"/>
            </a:avLst>
          </a:prstGeom>
          <a:solidFill>
            <a:srgbClr val="47A3DE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Shape 414"/>
          <p:cNvSpPr/>
          <p:nvPr/>
        </p:nvSpPr>
        <p:spPr>
          <a:xfrm>
            <a:off x="785786" y="2937478"/>
            <a:ext cx="18909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228600" marR="0" lvl="0" indent="-222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Verdana"/>
              <a:buNone/>
            </a:pPr>
            <a:r>
              <a:rPr lang="zh-TW" sz="1400" b="1" i="0" u="none" strike="noStrike" cap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漸進式的快照備份方案</a:t>
            </a:r>
          </a:p>
        </p:txBody>
      </p:sp>
      <p:sp>
        <p:nvSpPr>
          <p:cNvPr id="415" name="Shape 415"/>
          <p:cNvSpPr/>
          <p:nvPr/>
        </p:nvSpPr>
        <p:spPr>
          <a:xfrm>
            <a:off x="3643300" y="2937478"/>
            <a:ext cx="18660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222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Verdana"/>
              <a:buNone/>
            </a:pPr>
            <a:r>
              <a:rPr lang="zh-TW" sz="1400" b="1" i="0" u="none" strike="noStrike" cap="non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允許在遠端的備份NAS還原快照或檔案</a:t>
            </a:r>
          </a:p>
        </p:txBody>
      </p:sp>
      <p:sp>
        <p:nvSpPr>
          <p:cNvPr id="416" name="Shape 416"/>
          <p:cNvSpPr/>
          <p:nvPr/>
        </p:nvSpPr>
        <p:spPr>
          <a:xfrm>
            <a:off x="902529" y="2316049"/>
            <a:ext cx="1712700" cy="615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3492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Verdana"/>
              <a:buNone/>
            </a:pPr>
            <a:r>
              <a:rPr lang="zh-TW" sz="220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快照副本</a:t>
            </a:r>
          </a:p>
          <a:p>
            <a:pPr marL="0" marR="0" lvl="0" indent="-19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Verdana"/>
              <a:buNone/>
            </a:pPr>
            <a:r>
              <a:rPr 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(Snapshot Replica)</a:t>
            </a:r>
          </a:p>
        </p:txBody>
      </p:sp>
      <p:sp>
        <p:nvSpPr>
          <p:cNvPr id="417" name="Shape 417"/>
          <p:cNvSpPr/>
          <p:nvPr/>
        </p:nvSpPr>
        <p:spPr>
          <a:xfrm>
            <a:off x="3575984" y="2342924"/>
            <a:ext cx="2055300" cy="800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3492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Verdana"/>
              <a:buNone/>
            </a:pPr>
            <a:r>
              <a:rPr lang="zh-TW" sz="220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快照保</a:t>
            </a:r>
            <a:r>
              <a:rPr lang="zh-TW" sz="2200" b="1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險</a:t>
            </a:r>
            <a:r>
              <a:rPr lang="zh-TW" sz="220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庫</a:t>
            </a:r>
          </a:p>
          <a:p>
            <a:pPr marL="0" marR="0" lvl="0" indent="-19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Verdana"/>
              <a:buNone/>
            </a:pPr>
            <a:r>
              <a:rPr 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(Snapshot Vault)</a:t>
            </a:r>
            <a:br>
              <a:rPr 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lang="zh-TW"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Shape 418"/>
          <p:cNvSpPr/>
          <p:nvPr/>
        </p:nvSpPr>
        <p:spPr>
          <a:xfrm>
            <a:off x="6368150" y="2316024"/>
            <a:ext cx="2260800" cy="615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349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Verdana"/>
              <a:buNone/>
            </a:pPr>
            <a:r>
              <a:rPr lang="zh-TW" sz="220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備份快照保險庫</a:t>
            </a:r>
            <a:r>
              <a:rPr lang="zh-TW" sz="2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(Backup Snapshot Vault)</a:t>
            </a:r>
          </a:p>
        </p:txBody>
      </p:sp>
      <p:sp>
        <p:nvSpPr>
          <p:cNvPr id="419" name="Shape 419"/>
          <p:cNvSpPr/>
          <p:nvPr/>
        </p:nvSpPr>
        <p:spPr>
          <a:xfrm>
            <a:off x="6564206" y="2937478"/>
            <a:ext cx="1794000" cy="954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222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Verdana"/>
              <a:buNone/>
            </a:pPr>
            <a:r>
              <a:rPr lang="zh-TW" sz="1400" b="1" i="0" u="none" strike="noStrike" cap="non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備份快照保險庫到</a:t>
            </a:r>
          </a:p>
          <a:p>
            <a:pPr marL="0" marR="0" lvl="0" indent="-2222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Verdana"/>
              <a:buNone/>
            </a:pPr>
            <a:r>
              <a:rPr lang="zh-TW" sz="1400" b="1" i="0" u="none" strike="noStrike" cap="non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其它本地的儲存池</a:t>
            </a:r>
          </a:p>
          <a:p>
            <a:pPr marL="0" marR="0" lvl="0" indent="-2222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Verdana"/>
              <a:buNone/>
            </a:pPr>
            <a:r>
              <a:rPr lang="zh-TW" sz="1400" b="1" i="0" u="none" strike="noStrike" cap="non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及遠端的儲存池</a:t>
            </a: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Shape 420"/>
          <p:cNvSpPr/>
          <p:nvPr/>
        </p:nvSpPr>
        <p:spPr>
          <a:xfrm>
            <a:off x="500034" y="1542006"/>
            <a:ext cx="803700" cy="617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74D5E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Shape 421"/>
          <p:cNvSpPr/>
          <p:nvPr/>
        </p:nvSpPr>
        <p:spPr>
          <a:xfrm>
            <a:off x="3286116" y="1555046"/>
            <a:ext cx="2561400" cy="2596800"/>
          </a:xfrm>
          <a:prstGeom prst="blockArc">
            <a:avLst>
              <a:gd name="adj1" fmla="val 15365083"/>
              <a:gd name="adj2" fmla="val 12410320"/>
              <a:gd name="adj3" fmla="val 9107"/>
            </a:avLst>
          </a:prstGeom>
          <a:solidFill>
            <a:srgbClr val="47A3DE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Shape 422"/>
          <p:cNvSpPr/>
          <p:nvPr/>
        </p:nvSpPr>
        <p:spPr>
          <a:xfrm>
            <a:off x="3286116" y="1508718"/>
            <a:ext cx="803700" cy="617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74D5E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Shape 423"/>
          <p:cNvSpPr/>
          <p:nvPr/>
        </p:nvSpPr>
        <p:spPr>
          <a:xfrm>
            <a:off x="6143636" y="1500180"/>
            <a:ext cx="2561400" cy="2596800"/>
          </a:xfrm>
          <a:prstGeom prst="blockArc">
            <a:avLst>
              <a:gd name="adj1" fmla="val 15365083"/>
              <a:gd name="adj2" fmla="val 12410320"/>
              <a:gd name="adj3" fmla="val 9107"/>
            </a:avLst>
          </a:prstGeom>
          <a:solidFill>
            <a:srgbClr val="47A3DE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Shape 424"/>
          <p:cNvSpPr/>
          <p:nvPr/>
        </p:nvSpPr>
        <p:spPr>
          <a:xfrm>
            <a:off x="6215074" y="1508718"/>
            <a:ext cx="803700" cy="617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74D5E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Shape 194" descr="D:\工作進行中\20170911直播母版16比9\202171101直播ppt元素\00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74025" y="-54375"/>
            <a:ext cx="9218026" cy="52833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96"/>
          <p:cNvSpPr/>
          <p:nvPr/>
        </p:nvSpPr>
        <p:spPr>
          <a:xfrm>
            <a:off x="428568" y="571486"/>
            <a:ext cx="8143921" cy="4735725"/>
          </a:xfrm>
          <a:prstGeom prst="rect">
            <a:avLst/>
          </a:prstGeom>
          <a:gradFill>
            <a:gsLst>
              <a:gs pos="0">
                <a:schemeClr val="bg1"/>
              </a:gs>
              <a:gs pos="77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Shape 116"/>
          <p:cNvSpPr/>
          <p:nvPr/>
        </p:nvSpPr>
        <p:spPr>
          <a:xfrm>
            <a:off x="714320" y="1500507"/>
            <a:ext cx="2286016" cy="1500198"/>
          </a:xfrm>
          <a:prstGeom prst="roundRect">
            <a:avLst>
              <a:gd name="adj" fmla="val 6703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97"/>
          <p:cNvSpPr/>
          <p:nvPr/>
        </p:nvSpPr>
        <p:spPr>
          <a:xfrm rot="10800000" flipH="1">
            <a:off x="428568" y="397716"/>
            <a:ext cx="8143960" cy="173787"/>
          </a:xfrm>
          <a:prstGeom prst="rect">
            <a:avLst/>
          </a:prstGeom>
          <a:gradFill>
            <a:gsLst>
              <a:gs pos="0">
                <a:srgbClr val="0F243E">
                  <a:alpha val="49803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Shape 117"/>
          <p:cNvSpPr/>
          <p:nvPr/>
        </p:nvSpPr>
        <p:spPr>
          <a:xfrm>
            <a:off x="893966" y="1632313"/>
            <a:ext cx="1957765" cy="582574"/>
          </a:xfrm>
          <a:prstGeom prst="roundRect">
            <a:avLst>
              <a:gd name="adj" fmla="val 10464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Shape 116"/>
          <p:cNvSpPr/>
          <p:nvPr/>
        </p:nvSpPr>
        <p:spPr>
          <a:xfrm>
            <a:off x="714320" y="3142625"/>
            <a:ext cx="2286016" cy="1500198"/>
          </a:xfrm>
          <a:prstGeom prst="roundRect">
            <a:avLst>
              <a:gd name="adj" fmla="val 6703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Shape 117"/>
          <p:cNvSpPr/>
          <p:nvPr/>
        </p:nvSpPr>
        <p:spPr>
          <a:xfrm>
            <a:off x="880610" y="3274431"/>
            <a:ext cx="1957765" cy="582574"/>
          </a:xfrm>
          <a:prstGeom prst="roundRect">
            <a:avLst>
              <a:gd name="adj" fmla="val 10464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Shape 116"/>
          <p:cNvSpPr/>
          <p:nvPr/>
        </p:nvSpPr>
        <p:spPr>
          <a:xfrm>
            <a:off x="3327612" y="3142625"/>
            <a:ext cx="2286016" cy="1500198"/>
          </a:xfrm>
          <a:prstGeom prst="roundRect">
            <a:avLst>
              <a:gd name="adj" fmla="val 6703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Shape 117"/>
          <p:cNvSpPr/>
          <p:nvPr/>
        </p:nvSpPr>
        <p:spPr>
          <a:xfrm>
            <a:off x="3493902" y="3274431"/>
            <a:ext cx="1957765" cy="582574"/>
          </a:xfrm>
          <a:prstGeom prst="roundRect">
            <a:avLst>
              <a:gd name="adj" fmla="val 10464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Shape 116"/>
          <p:cNvSpPr/>
          <p:nvPr/>
        </p:nvSpPr>
        <p:spPr>
          <a:xfrm>
            <a:off x="6000732" y="3142625"/>
            <a:ext cx="2286016" cy="1500198"/>
          </a:xfrm>
          <a:prstGeom prst="roundRect">
            <a:avLst>
              <a:gd name="adj" fmla="val 6703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Shape 117"/>
          <p:cNvSpPr/>
          <p:nvPr/>
        </p:nvSpPr>
        <p:spPr>
          <a:xfrm>
            <a:off x="6167022" y="3274431"/>
            <a:ext cx="1957765" cy="582574"/>
          </a:xfrm>
          <a:prstGeom prst="roundRect">
            <a:avLst>
              <a:gd name="adj" fmla="val 10464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Shape 116"/>
          <p:cNvSpPr/>
          <p:nvPr/>
        </p:nvSpPr>
        <p:spPr>
          <a:xfrm>
            <a:off x="3327612" y="1500507"/>
            <a:ext cx="2286016" cy="1500198"/>
          </a:xfrm>
          <a:prstGeom prst="roundRect">
            <a:avLst>
              <a:gd name="adj" fmla="val 6703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Shape 117"/>
          <p:cNvSpPr/>
          <p:nvPr/>
        </p:nvSpPr>
        <p:spPr>
          <a:xfrm>
            <a:off x="3493902" y="1632313"/>
            <a:ext cx="1957765" cy="582574"/>
          </a:xfrm>
          <a:prstGeom prst="roundRect">
            <a:avLst>
              <a:gd name="adj" fmla="val 10464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Shape 116"/>
          <p:cNvSpPr/>
          <p:nvPr/>
        </p:nvSpPr>
        <p:spPr>
          <a:xfrm>
            <a:off x="6000732" y="1500507"/>
            <a:ext cx="2286016" cy="1500198"/>
          </a:xfrm>
          <a:prstGeom prst="roundRect">
            <a:avLst>
              <a:gd name="adj" fmla="val 6703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Shape 117"/>
          <p:cNvSpPr/>
          <p:nvPr/>
        </p:nvSpPr>
        <p:spPr>
          <a:xfrm>
            <a:off x="6167022" y="1632313"/>
            <a:ext cx="1957765" cy="582574"/>
          </a:xfrm>
          <a:prstGeom prst="roundRect">
            <a:avLst>
              <a:gd name="adj" fmla="val 10464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Shape 200"/>
          <p:cNvSpPr txBox="1">
            <a:spLocks noGrp="1"/>
          </p:cNvSpPr>
          <p:nvPr>
            <p:ph type="title"/>
          </p:nvPr>
        </p:nvSpPr>
        <p:spPr>
          <a:xfrm>
            <a:off x="1071510" y="714381"/>
            <a:ext cx="6955200" cy="912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Verdana"/>
              <a:buNone/>
            </a:pPr>
            <a:r>
              <a:rPr lang="zh-TW" sz="3600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QTS 4.3.4</a:t>
            </a:r>
            <a:r>
              <a:rPr lang="zh-TW" sz="3600" i="0" u="none" strike="noStrike" cap="none" dirty="0">
                <a:solidFill>
                  <a:srgbClr val="002060"/>
                </a:solidFill>
              </a:rPr>
              <a:t> </a:t>
            </a:r>
            <a:r>
              <a:rPr lang="zh-TW" sz="3200" i="0" u="none" strike="noStrike" cap="none" dirty="0">
                <a:solidFill>
                  <a:srgbClr val="002060"/>
                </a:solidFill>
              </a:rPr>
              <a:t>全新功能概觀</a:t>
            </a:r>
          </a:p>
        </p:txBody>
      </p:sp>
      <p:sp>
        <p:nvSpPr>
          <p:cNvPr id="25" name="矩形 24"/>
          <p:cNvSpPr/>
          <p:nvPr/>
        </p:nvSpPr>
        <p:spPr>
          <a:xfrm>
            <a:off x="857195" y="1639686"/>
            <a:ext cx="20158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基本</a:t>
            </a:r>
            <a:endParaRPr lang="en-US" altLang="zh-TW" sz="1800" b="1" dirty="0" smtClean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algn="ctr"/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儲存架構</a:t>
            </a:r>
            <a:endParaRPr lang="zh-TW" altLang="en-US" sz="1800" b="1" dirty="0"/>
          </a:p>
        </p:txBody>
      </p:sp>
      <p:sp>
        <p:nvSpPr>
          <p:cNvPr id="26" name="矩形 25"/>
          <p:cNvSpPr/>
          <p:nvPr/>
        </p:nvSpPr>
        <p:spPr>
          <a:xfrm>
            <a:off x="857196" y="2286016"/>
            <a:ext cx="2035990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3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效能與穩定性決定一切 </a:t>
            </a:r>
            <a:r>
              <a:rPr lang="en-US" altLang="zh-TW" sz="13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!</a:t>
            </a:r>
            <a:endParaRPr lang="zh-TW" altLang="en-US" sz="1300" b="1" dirty="0">
              <a:solidFill>
                <a:schemeClr val="bg1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3571868" y="1643056"/>
            <a:ext cx="18712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800" b="1" dirty="0" smtClean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Hybrid </a:t>
            </a:r>
          </a:p>
          <a:p>
            <a:pPr algn="ctr"/>
            <a:r>
              <a:rPr lang="en-US" altLang="zh-TW" sz="1800" b="1" dirty="0" smtClean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Backup</a:t>
            </a:r>
            <a:r>
              <a:rPr lang="zh-TW" altLang="en-US" sz="1800" b="1" dirty="0" smtClean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1800" b="1" dirty="0" smtClean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Sync</a:t>
            </a:r>
            <a:endParaRPr lang="zh-TW" altLang="en-US" sz="1800" b="1" dirty="0">
              <a:latin typeface="+mj-lt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3500402" y="2286017"/>
            <a:ext cx="200026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3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單一入口實現資料的備份及備援</a:t>
            </a:r>
            <a:endParaRPr lang="zh-TW" altLang="en-US" sz="1300" b="1" dirty="0">
              <a:solidFill>
                <a:schemeClr val="bg1"/>
              </a:solidFill>
            </a:endParaRPr>
          </a:p>
        </p:txBody>
      </p:sp>
      <p:grpSp>
        <p:nvGrpSpPr>
          <p:cNvPr id="29" name="群組 28"/>
          <p:cNvGrpSpPr/>
          <p:nvPr/>
        </p:nvGrpSpPr>
        <p:grpSpPr>
          <a:xfrm>
            <a:off x="3500401" y="3282741"/>
            <a:ext cx="2071703" cy="1138793"/>
            <a:chOff x="357156" y="2496904"/>
            <a:chExt cx="2071703" cy="1138793"/>
          </a:xfrm>
        </p:grpSpPr>
        <p:sp>
          <p:nvSpPr>
            <p:cNvPr id="30" name="矩形 29"/>
            <p:cNvSpPr/>
            <p:nvPr/>
          </p:nvSpPr>
          <p:spPr>
            <a:xfrm>
              <a:off x="357156" y="2496904"/>
              <a:ext cx="207170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800" b="1" dirty="0" smtClean="0">
                  <a:solidFill>
                    <a:srgbClr val="002060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File </a:t>
              </a:r>
            </a:p>
            <a:p>
              <a:pPr algn="ctr"/>
              <a:r>
                <a:rPr lang="en-US" altLang="zh-TW" sz="1800" b="1" dirty="0" smtClean="0">
                  <a:solidFill>
                    <a:srgbClr val="002060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Station</a:t>
              </a:r>
              <a:endParaRPr lang="zh-TW" altLang="en-US" sz="1800" b="1" dirty="0">
                <a:latin typeface="+mj-lt"/>
              </a:endParaRPr>
            </a:p>
          </p:txBody>
        </p:sp>
        <p:sp>
          <p:nvSpPr>
            <p:cNvPr id="31" name="矩形 30"/>
            <p:cNvSpPr/>
            <p:nvPr/>
          </p:nvSpPr>
          <p:spPr>
            <a:xfrm>
              <a:off x="357157" y="3143254"/>
              <a:ext cx="2000264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1300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集中所有的檔案管理，所有文件操作一次到位</a:t>
              </a:r>
              <a:endParaRPr lang="zh-TW" altLang="en-US" sz="13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6091250" y="1619921"/>
            <a:ext cx="2015801" cy="1135385"/>
            <a:chOff x="6025688" y="1477026"/>
            <a:chExt cx="2015801" cy="1135385"/>
          </a:xfrm>
        </p:grpSpPr>
        <p:sp>
          <p:nvSpPr>
            <p:cNvPr id="33" name="矩形 32"/>
            <p:cNvSpPr/>
            <p:nvPr/>
          </p:nvSpPr>
          <p:spPr>
            <a:xfrm>
              <a:off x="6025688" y="1477026"/>
              <a:ext cx="201580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800" b="1" dirty="0" smtClean="0">
                  <a:solidFill>
                    <a:srgbClr val="002060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VLC</a:t>
              </a:r>
              <a:r>
                <a:rPr lang="en-US" altLang="zh-TW" sz="1800" b="1" dirty="0" smtClean="0">
                  <a:solidFill>
                    <a:srgbClr val="00206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</a:p>
            <a:p>
              <a:pPr algn="ctr"/>
              <a:r>
                <a:rPr lang="zh-TW" altLang="en-US" sz="1800" b="1" dirty="0" smtClean="0">
                  <a:solidFill>
                    <a:srgbClr val="00206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播放器整合</a:t>
              </a:r>
              <a:endParaRPr lang="zh-TW" altLang="en-US" sz="1800" b="1" dirty="0"/>
            </a:p>
          </p:txBody>
        </p:sp>
        <p:sp>
          <p:nvSpPr>
            <p:cNvPr id="34" name="矩形 33"/>
            <p:cNvSpPr/>
            <p:nvPr/>
          </p:nvSpPr>
          <p:spPr>
            <a:xfrm>
              <a:off x="6143636" y="2119968"/>
              <a:ext cx="1857388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1300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廣泛支援各種媒體串流播放</a:t>
              </a:r>
              <a:endParaRPr lang="zh-TW" altLang="en-US" sz="13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群組 34"/>
          <p:cNvGrpSpPr/>
          <p:nvPr/>
        </p:nvGrpSpPr>
        <p:grpSpPr>
          <a:xfrm>
            <a:off x="6091251" y="3416883"/>
            <a:ext cx="2143139" cy="1204705"/>
            <a:chOff x="6000760" y="3273988"/>
            <a:chExt cx="2214578" cy="1204705"/>
          </a:xfrm>
        </p:grpSpPr>
        <p:sp>
          <p:nvSpPr>
            <p:cNvPr id="36" name="矩形 35"/>
            <p:cNvSpPr/>
            <p:nvPr/>
          </p:nvSpPr>
          <p:spPr>
            <a:xfrm>
              <a:off x="6000760" y="3273988"/>
              <a:ext cx="221457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800" b="1" dirty="0" err="1" smtClean="0">
                  <a:solidFill>
                    <a:srgbClr val="002060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Qboost</a:t>
              </a:r>
              <a:r>
                <a:rPr lang="en-US" altLang="zh-TW" sz="1800" b="1" dirty="0" smtClean="0">
                  <a:solidFill>
                    <a:srgbClr val="002060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 </a:t>
              </a:r>
              <a:endParaRPr lang="zh-TW" altLang="en-US" sz="1800" b="1" dirty="0">
                <a:latin typeface="+mj-lt"/>
              </a:endParaRPr>
            </a:p>
          </p:txBody>
        </p:sp>
        <p:sp>
          <p:nvSpPr>
            <p:cNvPr id="37" name="矩形 36"/>
            <p:cNvSpPr/>
            <p:nvPr/>
          </p:nvSpPr>
          <p:spPr>
            <a:xfrm>
              <a:off x="6074578" y="3786196"/>
              <a:ext cx="2066942" cy="6924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1300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讓入門級 </a:t>
              </a:r>
              <a:r>
                <a:rPr lang="en-US" altLang="zh-TW" sz="1300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ARM </a:t>
              </a:r>
              <a:r>
                <a:rPr lang="zh-TW" altLang="en-US" sz="1300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架構 </a:t>
              </a:r>
              <a:r>
                <a:rPr lang="en-US" altLang="zh-TW" sz="1300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NAS </a:t>
              </a:r>
              <a:r>
                <a:rPr lang="zh-TW" altLang="en-US" sz="1300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也可充分發揮的效能優化與加速工具</a:t>
              </a:r>
              <a:endParaRPr lang="zh-TW" altLang="en-US" sz="13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8" name="矩形 37"/>
          <p:cNvSpPr/>
          <p:nvPr/>
        </p:nvSpPr>
        <p:spPr>
          <a:xfrm>
            <a:off x="822784" y="3261865"/>
            <a:ext cx="2015801" cy="642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儲存與</a:t>
            </a:r>
            <a:endParaRPr lang="en-US" altLang="zh-TW" sz="1800" b="1" dirty="0" smtClean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algn="ctr"/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快照總管</a:t>
            </a:r>
            <a:endParaRPr lang="zh-TW" altLang="en-US" sz="1800" b="1" dirty="0"/>
          </a:p>
        </p:txBody>
      </p:sp>
      <p:sp>
        <p:nvSpPr>
          <p:cNvPr id="39" name="矩形 38"/>
          <p:cNvSpPr/>
          <p:nvPr/>
        </p:nvSpPr>
        <p:spPr>
          <a:xfrm>
            <a:off x="857196" y="3904807"/>
            <a:ext cx="2035991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3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入門級 </a:t>
            </a:r>
            <a:r>
              <a:rPr lang="en-US" altLang="zh-TW" sz="13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ARM </a:t>
            </a:r>
            <a:r>
              <a:rPr lang="zh-TW" altLang="en-US" sz="13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架構 </a:t>
            </a:r>
            <a:r>
              <a:rPr lang="en-US" altLang="zh-TW" sz="13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NAS </a:t>
            </a:r>
            <a:r>
              <a:rPr lang="zh-TW" altLang="en-US" sz="13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也提供進階的儲存管理與快照功能</a:t>
            </a:r>
            <a:endParaRPr lang="zh-TW" altLang="en-US" sz="13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Shape 430"/>
          <p:cNvSpPr txBox="1"/>
          <p:nvPr/>
        </p:nvSpPr>
        <p:spPr>
          <a:xfrm>
            <a:off x="192483" y="1219200"/>
            <a:ext cx="8565000" cy="25458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marL="0" marR="0" lvl="0" indent="-95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500" b="1" i="0" u="none" strike="noStrike" cap="non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1" name="Shape 4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57686" y="2714626"/>
            <a:ext cx="3429024" cy="2277205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Shape 432"/>
          <p:cNvSpPr txBox="1"/>
          <p:nvPr/>
        </p:nvSpPr>
        <p:spPr>
          <a:xfrm>
            <a:off x="2714612" y="2571750"/>
            <a:ext cx="3733500" cy="5076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105975" marR="0" lvl="0" indent="-1059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ct val="100000"/>
              <a:buFont typeface="Noto Sans Symbols"/>
              <a:buChar char="✓"/>
            </a:pPr>
            <a:r>
              <a:rPr lang="zh-TW" sz="1500" b="1" i="0" u="none" strike="noStrike" cap="none" dirty="0">
                <a:solidFill>
                  <a:srgbClr val="FF66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僅備份新建立過的快照</a:t>
            </a:r>
          </a:p>
          <a:p>
            <a:pPr marL="105975" marR="0" lvl="0" indent="-1059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ct val="100000"/>
              <a:buFont typeface="Noto Sans Symbols"/>
              <a:buChar char="✓"/>
            </a:pPr>
            <a:r>
              <a:rPr lang="zh-TW" sz="1500" b="1" i="0" u="none" strike="noStrike" cap="none" dirty="0">
                <a:solidFill>
                  <a:srgbClr val="FF66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設定多組快照備份排程</a:t>
            </a:r>
          </a:p>
        </p:txBody>
      </p:sp>
      <p:pic>
        <p:nvPicPr>
          <p:cNvPr id="433" name="Shape 4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5720" y="3500444"/>
            <a:ext cx="3832144" cy="448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Shape 4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5721" y="4152299"/>
            <a:ext cx="3857651" cy="451791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Shape 435"/>
          <p:cNvSpPr txBox="1">
            <a:spLocks noGrp="1"/>
          </p:cNvSpPr>
          <p:nvPr>
            <p:ph type="title"/>
          </p:nvPr>
        </p:nvSpPr>
        <p:spPr>
          <a:xfrm>
            <a:off x="156125" y="206375"/>
            <a:ext cx="87024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zh-TW" sz="3600" i="0" u="none" strike="noStrike" cap="none" dirty="0">
                <a:solidFill>
                  <a:srgbClr val="002060"/>
                </a:solidFill>
              </a:rPr>
              <a:t>更具彈性的快照備份計畫</a:t>
            </a:r>
          </a:p>
        </p:txBody>
      </p:sp>
      <p:sp>
        <p:nvSpPr>
          <p:cNvPr id="436" name="Shape 436"/>
          <p:cNvSpPr txBox="1">
            <a:spLocks noGrp="1"/>
          </p:cNvSpPr>
          <p:nvPr>
            <p:ph type="body" idx="1"/>
          </p:nvPr>
        </p:nvSpPr>
        <p:spPr>
          <a:xfrm>
            <a:off x="267625" y="1143000"/>
            <a:ext cx="8590800" cy="10002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257149" lvl="0" indent="-288899" rtl="0">
              <a:spcBef>
                <a:spcPts val="0"/>
              </a:spcBef>
              <a:buClr>
                <a:srgbClr val="262626"/>
              </a:buClr>
              <a:buSzPct val="25000"/>
              <a:buFont typeface="Arial"/>
              <a:buNone/>
            </a:pPr>
            <a:r>
              <a:rPr lang="zh-TW" sz="2000" b="1" dirty="0"/>
              <a:t>快照不是備份，但是您可以善用快照來快速地將資料備份到遠端</a:t>
            </a:r>
          </a:p>
          <a:p>
            <a:pPr marL="457200" lvl="0" indent="-330200" rtl="0">
              <a:spcBef>
                <a:spcPts val="150"/>
              </a:spcBef>
              <a:buSzPct val="100000"/>
            </a:pPr>
            <a:r>
              <a:rPr lang="zh-TW" sz="1800" dirty="0"/>
              <a:t>重新定義快照備份任務，選擇不同的備份計畫來備份快照</a:t>
            </a:r>
          </a:p>
          <a:p>
            <a:pPr marL="457200" lvl="0" indent="-330200" rtl="0">
              <a:spcBef>
                <a:spcPts val="150"/>
              </a:spcBef>
              <a:buSzPct val="100000"/>
            </a:pPr>
            <a:r>
              <a:rPr lang="zh-TW" sz="1800" dirty="0"/>
              <a:t>只有修改過的資料會被傳輸，大幅節省頻寬並加快備份速度</a:t>
            </a:r>
          </a:p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1" name="Shape 441" descr="Windows-Previous.png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928794" y="2357436"/>
            <a:ext cx="5517713" cy="2667030"/>
          </a:xfrm>
          <a:prstGeom prst="rect">
            <a:avLst/>
          </a:prstGeom>
          <a:noFill/>
          <a:ln>
            <a:noFill/>
          </a:ln>
        </p:spPr>
      </p:pic>
      <p:sp>
        <p:nvSpPr>
          <p:cNvPr id="442" name="Shape 442"/>
          <p:cNvSpPr txBox="1">
            <a:spLocks noGrp="1"/>
          </p:cNvSpPr>
          <p:nvPr>
            <p:ph type="title"/>
          </p:nvPr>
        </p:nvSpPr>
        <p:spPr>
          <a:xfrm>
            <a:off x="156125" y="206375"/>
            <a:ext cx="8702400" cy="79373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3600" i="0" u="none" strike="noStrike" cap="none" dirty="0">
                <a:solidFill>
                  <a:srgbClr val="002060"/>
                </a:solidFill>
              </a:rPr>
              <a:t>Windows用戶端可以自主檔案還原</a:t>
            </a:r>
          </a:p>
        </p:txBody>
      </p:sp>
      <p:sp>
        <p:nvSpPr>
          <p:cNvPr id="443" name="Shape 443"/>
          <p:cNvSpPr txBox="1">
            <a:spLocks noGrp="1"/>
          </p:cNvSpPr>
          <p:nvPr>
            <p:ph type="body" idx="1"/>
          </p:nvPr>
        </p:nvSpPr>
        <p:spPr>
          <a:xfrm>
            <a:off x="267625" y="1143000"/>
            <a:ext cx="8376341" cy="3451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Microsoft JhengHei"/>
              <a:buChar char="•"/>
            </a:pPr>
            <a:r>
              <a:rPr lang="zh-TW" sz="2000" b="1" i="0" u="none" strike="noStrike" cap="none" dirty="0"/>
              <a:t>Windows電腦的使用者可透過 Windows Previous Version 直接還原共用資料夾內的檔案</a:t>
            </a:r>
          </a:p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Microsoft JhengHei"/>
              <a:buChar char="•"/>
            </a:pPr>
            <a:r>
              <a:rPr lang="zh-TW" sz="2000" b="1" i="0" u="none" strike="noStrike" cap="none" dirty="0"/>
              <a:t>使用者透過 SMB/CIFS/AFP/NFS 協定，可看到快照目錄，檢視並還原快照檔案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Shape 448"/>
          <p:cNvSpPr txBox="1">
            <a:spLocks noGrp="1"/>
          </p:cNvSpPr>
          <p:nvPr>
            <p:ph type="title"/>
          </p:nvPr>
        </p:nvSpPr>
        <p:spPr>
          <a:xfrm>
            <a:off x="156125" y="206375"/>
            <a:ext cx="8702400" cy="79373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zh-TW" sz="3600" i="0" u="none" strike="noStrike" cap="none" dirty="0">
                <a:solidFill>
                  <a:srgbClr val="002060"/>
                </a:solidFill>
              </a:rPr>
              <a:t>Snapshot Agents</a:t>
            </a:r>
          </a:p>
        </p:txBody>
      </p:sp>
      <p:sp>
        <p:nvSpPr>
          <p:cNvPr id="449" name="Shape 449"/>
          <p:cNvSpPr txBox="1">
            <a:spLocks noGrp="1"/>
          </p:cNvSpPr>
          <p:nvPr>
            <p:ph type="body" idx="1"/>
          </p:nvPr>
        </p:nvSpPr>
        <p:spPr>
          <a:xfrm>
            <a:off x="285720" y="1142990"/>
            <a:ext cx="2643206" cy="278608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-127000">
              <a:spcBef>
                <a:spcPts val="0"/>
              </a:spcBef>
              <a:buClr>
                <a:srgbClr val="434343"/>
              </a:buClr>
              <a:buSzPct val="111111"/>
              <a:buNone/>
            </a:pPr>
            <a:r>
              <a:rPr lang="zh-TW" sz="1800" b="1" i="0" u="none" strike="noStrike" cap="none" dirty="0"/>
              <a:t>Snapshot Agent 可協助 NAS 和 </a:t>
            </a:r>
            <a:r>
              <a:rPr lang="zh-TW" sz="1800" b="1" i="0" u="none" strike="noStrike" cap="none" dirty="0" smtClean="0"/>
              <a:t>Microsoft</a:t>
            </a:r>
            <a:r>
              <a:rPr lang="en-US" altLang="zh-TW" sz="1800" b="1" baseline="30000" dirty="0" smtClean="0"/>
              <a:t>®</a:t>
            </a:r>
            <a:r>
              <a:rPr lang="zh-TW" sz="1800" b="1" i="0" u="none" strike="noStrike" cap="none" dirty="0" smtClean="0"/>
              <a:t> </a:t>
            </a:r>
            <a:r>
              <a:rPr lang="zh-TW" sz="1800" b="1" i="0" u="none" strike="noStrike" cap="none" dirty="0"/>
              <a:t>VSS、VMware</a:t>
            </a:r>
            <a:r>
              <a:rPr lang="zh-TW" sz="1800" b="1" i="0" u="none" strike="noStrike" cap="none" baseline="30000" dirty="0"/>
              <a:t>®</a:t>
            </a:r>
            <a:r>
              <a:rPr lang="zh-TW" sz="1800" b="1" i="0" u="none" strike="noStrike" cap="none" dirty="0"/>
              <a:t> vSphere™ Client 溝通，建立一致性的快照</a:t>
            </a:r>
            <a:r>
              <a:rPr lang="zh-TW" sz="2000" i="0" u="none" strike="noStrike" cap="none" dirty="0"/>
              <a:t>。</a:t>
            </a:r>
          </a:p>
        </p:txBody>
      </p:sp>
      <p:pic>
        <p:nvPicPr>
          <p:cNvPr id="2050" name="Picture 2" descr="D:\工作進行中\20170911直播母版16比9\各場PPT元素\202171101直播ppt元素\P22-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1571618"/>
            <a:ext cx="1889125" cy="1112837"/>
          </a:xfrm>
          <a:prstGeom prst="rect">
            <a:avLst/>
          </a:prstGeom>
          <a:noFill/>
        </p:spPr>
      </p:pic>
      <p:pic>
        <p:nvPicPr>
          <p:cNvPr id="2052" name="Picture 4" descr="D:\工作進行中\20170911直播母版16比9\各場PPT元素\202171101直播ppt元素\P22-03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488" y="1214428"/>
            <a:ext cx="626080" cy="615600"/>
          </a:xfrm>
          <a:prstGeom prst="rect">
            <a:avLst/>
          </a:prstGeom>
          <a:noFill/>
        </p:spPr>
      </p:pic>
      <p:pic>
        <p:nvPicPr>
          <p:cNvPr id="2053" name="Picture 5" descr="D:\工作進行中\20170911直播母版16比9\各場PPT元素\202171101直播ppt元素\P22-04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07379" y="2143122"/>
            <a:ext cx="662218" cy="633172"/>
          </a:xfrm>
          <a:prstGeom prst="rect">
            <a:avLst/>
          </a:prstGeom>
          <a:noFill/>
        </p:spPr>
      </p:pic>
      <p:pic>
        <p:nvPicPr>
          <p:cNvPr id="2054" name="Picture 6" descr="D:\工作進行中\20170911直播母版16比9\各場PPT元素\202171101直播ppt元素\P22-05.png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2949887" y="1785932"/>
            <a:ext cx="513872" cy="416856"/>
          </a:xfrm>
          <a:prstGeom prst="rect">
            <a:avLst/>
          </a:prstGeom>
          <a:noFill/>
        </p:spPr>
      </p:pic>
      <p:pic>
        <p:nvPicPr>
          <p:cNvPr id="12" name="Picture 4" descr="D:\工作進行中\20170911直播母版16比9\各場PPT元素\202171101直播ppt元素\P22-03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48202" y="3714758"/>
            <a:ext cx="626080" cy="615600"/>
          </a:xfrm>
          <a:prstGeom prst="rect">
            <a:avLst/>
          </a:prstGeom>
          <a:noFill/>
        </p:spPr>
      </p:pic>
      <p:pic>
        <p:nvPicPr>
          <p:cNvPr id="13" name="Picture 5" descr="D:\工作進行中\20170911直播母版16比9\各場PPT元素\202171101直播ppt元素\P22-04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28926" y="4286262"/>
            <a:ext cx="662218" cy="633172"/>
          </a:xfrm>
          <a:prstGeom prst="rect">
            <a:avLst/>
          </a:prstGeom>
          <a:noFill/>
        </p:spPr>
      </p:pic>
      <p:pic>
        <p:nvPicPr>
          <p:cNvPr id="14" name="Picture 5" descr="D:\工作進行中\20170911直播母版16比9\各場PPT元素\202171101直播ppt元素\P22-04.png"/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6995958" y="1977534"/>
            <a:ext cx="719314" cy="594216"/>
          </a:xfrm>
          <a:prstGeom prst="rect">
            <a:avLst/>
          </a:prstGeom>
          <a:noFill/>
        </p:spPr>
      </p:pic>
      <p:pic>
        <p:nvPicPr>
          <p:cNvPr id="15" name="Picture 2" descr="D:\工作進行中\20170911直播母版16比9\各場PPT元素\202171101直播ppt元素\P22-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3602053"/>
            <a:ext cx="1889125" cy="1112837"/>
          </a:xfrm>
          <a:prstGeom prst="rect">
            <a:avLst/>
          </a:prstGeom>
          <a:noFill/>
        </p:spPr>
      </p:pic>
      <p:cxnSp>
        <p:nvCxnSpPr>
          <p:cNvPr id="29" name="肘形接點 28"/>
          <p:cNvCxnSpPr/>
          <p:nvPr/>
        </p:nvCxnSpPr>
        <p:spPr>
          <a:xfrm>
            <a:off x="3929058" y="2214560"/>
            <a:ext cx="1928826" cy="214314"/>
          </a:xfrm>
          <a:prstGeom prst="bentConnector3">
            <a:avLst>
              <a:gd name="adj1" fmla="val 177"/>
            </a:avLst>
          </a:prstGeom>
          <a:ln w="19050">
            <a:solidFill>
              <a:srgbClr val="FFC000"/>
            </a:solidFill>
            <a:prstDash val="sysDash"/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2" name="直線單箭頭接點 31"/>
          <p:cNvCxnSpPr/>
          <p:nvPr/>
        </p:nvCxnSpPr>
        <p:spPr>
          <a:xfrm>
            <a:off x="4429124" y="3857634"/>
            <a:ext cx="1428760" cy="1588"/>
          </a:xfrm>
          <a:prstGeom prst="straightConnector1">
            <a:avLst/>
          </a:prstGeom>
          <a:ln w="19050">
            <a:solidFill>
              <a:schemeClr val="tx2">
                <a:lumMod val="2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" descr="D:\工作進行中\20170911直播母版16比9\各場PPT元素\202171101直播ppt元素\P22-02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714744" y="3357568"/>
            <a:ext cx="697310" cy="699328"/>
          </a:xfrm>
          <a:prstGeom prst="rect">
            <a:avLst/>
          </a:prstGeom>
          <a:noFill/>
        </p:spPr>
      </p:pic>
      <p:pic>
        <p:nvPicPr>
          <p:cNvPr id="2055" name="Picture 7" descr="\\Marketing\Marketing\MarketingMaterials\DM\NAS\Software_Section_brochure\QNAP product icon_20170816-assets\backup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019640" y="3214692"/>
            <a:ext cx="412860" cy="412860"/>
          </a:xfrm>
          <a:prstGeom prst="rect">
            <a:avLst/>
          </a:prstGeom>
          <a:noFill/>
        </p:spPr>
      </p:pic>
      <p:grpSp>
        <p:nvGrpSpPr>
          <p:cNvPr id="40" name="群組 39"/>
          <p:cNvGrpSpPr/>
          <p:nvPr/>
        </p:nvGrpSpPr>
        <p:grpSpPr>
          <a:xfrm>
            <a:off x="6357950" y="1285866"/>
            <a:ext cx="1714512" cy="302270"/>
            <a:chOff x="6715140" y="1142990"/>
            <a:chExt cx="1714512" cy="302270"/>
          </a:xfrm>
        </p:grpSpPr>
        <p:sp>
          <p:nvSpPr>
            <p:cNvPr id="18" name="文字方塊 17"/>
            <p:cNvSpPr txBox="1"/>
            <p:nvPr/>
          </p:nvSpPr>
          <p:spPr>
            <a:xfrm>
              <a:off x="6715140" y="1214428"/>
              <a:ext cx="231198" cy="230832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zh-TW" altLang="en-US" sz="9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１</a:t>
              </a:r>
              <a:endParaRPr kumimoji="1" lang="zh-TW" altLang="en-US" sz="9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38" name="Shape 449"/>
            <p:cNvSpPr txBox="1">
              <a:spLocks/>
            </p:cNvSpPr>
            <p:nvPr/>
          </p:nvSpPr>
          <p:spPr>
            <a:xfrm>
              <a:off x="6929454" y="1142990"/>
              <a:ext cx="1500198" cy="28575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indent="-127000">
                <a:buClr>
                  <a:srgbClr val="434343"/>
                </a:buClr>
                <a:buSzPct val="111111"/>
              </a:pPr>
              <a:r>
                <a:rPr lang="en-US" altLang="zh-TW" sz="9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NAS </a:t>
              </a:r>
              <a:r>
                <a:rPr lang="zh-TW" altLang="en-US" sz="9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準備擷取快照</a:t>
              </a:r>
              <a:endParaRPr kumimoji="0" lang="zh-TW" sz="9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45" name="群組 44"/>
          <p:cNvGrpSpPr/>
          <p:nvPr/>
        </p:nvGrpSpPr>
        <p:grpSpPr>
          <a:xfrm>
            <a:off x="3643306" y="1142990"/>
            <a:ext cx="2246349" cy="357190"/>
            <a:chOff x="3968725" y="1142990"/>
            <a:chExt cx="2246349" cy="357190"/>
          </a:xfrm>
        </p:grpSpPr>
        <p:sp>
          <p:nvSpPr>
            <p:cNvPr id="21" name="文字方塊 20"/>
            <p:cNvSpPr txBox="1"/>
            <p:nvPr/>
          </p:nvSpPr>
          <p:spPr>
            <a:xfrm>
              <a:off x="3968725" y="1214428"/>
              <a:ext cx="231198" cy="230400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kumimoji="1" lang="en-US" altLang="zh-TW" sz="11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2</a:t>
              </a:r>
              <a:endParaRPr kumimoji="1" lang="zh-TW" altLang="en-US" sz="11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39" name="Shape 449"/>
            <p:cNvSpPr txBox="1">
              <a:spLocks/>
            </p:cNvSpPr>
            <p:nvPr/>
          </p:nvSpPr>
          <p:spPr>
            <a:xfrm>
              <a:off x="4144752" y="1142990"/>
              <a:ext cx="2070322" cy="35719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indent="-127000">
                <a:buClr>
                  <a:srgbClr val="434343"/>
                </a:buClr>
                <a:buSzPct val="111111"/>
              </a:pPr>
              <a:r>
                <a:rPr lang="en-US" altLang="zh-TW" sz="9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Snapshot Agent </a:t>
              </a:r>
              <a:r>
                <a:rPr lang="zh-TW" altLang="en-US" sz="9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通知</a:t>
              </a:r>
              <a:r>
                <a:rPr lang="en-US" altLang="zh-TW" sz="9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Windows</a:t>
              </a:r>
              <a:r>
                <a:rPr lang="zh-TW" altLang="en-US" sz="9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啟用</a:t>
              </a:r>
              <a:r>
                <a:rPr lang="en-US" altLang="zh-TW" sz="9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VSS </a:t>
              </a:r>
              <a:r>
                <a:rPr lang="zh-TW" altLang="en-US" sz="9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並將資料存回 </a:t>
              </a:r>
              <a:r>
                <a:rPr lang="en-US" altLang="zh-TW" sz="900" b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iSCSI</a:t>
              </a:r>
              <a:r>
                <a:rPr lang="en-US" altLang="zh-TW" sz="9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LUN</a:t>
              </a:r>
              <a:r>
                <a:rPr lang="zh-TW" altLang="en-US" sz="9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或是通知 </a:t>
              </a:r>
              <a:r>
                <a:rPr lang="en-US" altLang="zh-TW" sz="9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VMware </a:t>
              </a:r>
              <a:r>
                <a:rPr lang="zh-TW" altLang="en-US" sz="9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擷取快照</a:t>
              </a:r>
              <a:endParaRPr kumimoji="0" lang="zh-TW" sz="9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43" name="群組 42"/>
          <p:cNvGrpSpPr/>
          <p:nvPr/>
        </p:nvGrpSpPr>
        <p:grpSpPr>
          <a:xfrm>
            <a:off x="3714744" y="2500312"/>
            <a:ext cx="1857388" cy="357190"/>
            <a:chOff x="3929058" y="2500312"/>
            <a:chExt cx="1857388" cy="357190"/>
          </a:xfrm>
        </p:grpSpPr>
        <p:sp>
          <p:nvSpPr>
            <p:cNvPr id="20" name="文字方塊 19"/>
            <p:cNvSpPr txBox="1"/>
            <p:nvPr/>
          </p:nvSpPr>
          <p:spPr>
            <a:xfrm>
              <a:off x="3929058" y="2626971"/>
              <a:ext cx="231198" cy="230400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kumimoji="1" lang="en-US" altLang="zh-TW" sz="11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3</a:t>
              </a:r>
              <a:endParaRPr kumimoji="1" lang="zh-TW" altLang="en-US" sz="11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41" name="Shape 449"/>
            <p:cNvSpPr txBox="1">
              <a:spLocks/>
            </p:cNvSpPr>
            <p:nvPr/>
          </p:nvSpPr>
          <p:spPr>
            <a:xfrm>
              <a:off x="4146300" y="2500312"/>
              <a:ext cx="1640146" cy="35719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indent="-127000">
                <a:buClr>
                  <a:srgbClr val="434343"/>
                </a:buClr>
                <a:buSzPct val="111111"/>
              </a:pPr>
              <a:r>
                <a:rPr lang="en-US" altLang="zh-TW" sz="9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Snapshot Agent </a:t>
              </a:r>
              <a:r>
                <a:rPr lang="zh-TW" altLang="en-US" sz="9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回應 </a:t>
              </a:r>
              <a:r>
                <a:rPr lang="en-US" altLang="zh-TW" sz="9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NAS</a:t>
              </a:r>
              <a:r>
                <a:rPr lang="zh-TW" altLang="en-US" sz="9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資料已被處理</a:t>
              </a:r>
              <a:endParaRPr kumimoji="0" lang="zh-TW" sz="9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44" name="群組 43"/>
          <p:cNvGrpSpPr/>
          <p:nvPr/>
        </p:nvGrpSpPr>
        <p:grpSpPr>
          <a:xfrm>
            <a:off x="5857884" y="2571750"/>
            <a:ext cx="1871932" cy="357190"/>
            <a:chOff x="6286512" y="2516529"/>
            <a:chExt cx="1871932" cy="357190"/>
          </a:xfrm>
        </p:grpSpPr>
        <p:sp>
          <p:nvSpPr>
            <p:cNvPr id="19" name="文字方塊 18"/>
            <p:cNvSpPr txBox="1"/>
            <p:nvPr/>
          </p:nvSpPr>
          <p:spPr>
            <a:xfrm>
              <a:off x="6286512" y="2571750"/>
              <a:ext cx="231198" cy="230400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kumimoji="1" lang="en-US" altLang="zh-TW" sz="11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4</a:t>
              </a:r>
              <a:endParaRPr kumimoji="1" lang="zh-TW" altLang="en-US" sz="11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42" name="Shape 449"/>
            <p:cNvSpPr txBox="1">
              <a:spLocks/>
            </p:cNvSpPr>
            <p:nvPr/>
          </p:nvSpPr>
          <p:spPr>
            <a:xfrm>
              <a:off x="6429388" y="2516529"/>
              <a:ext cx="1729056" cy="35719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indent="-127000">
                <a:buClr>
                  <a:srgbClr val="434343"/>
                </a:buClr>
                <a:buSzPct val="111111"/>
              </a:pPr>
              <a:r>
                <a:rPr lang="en-US" altLang="zh-TW" sz="9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NAS </a:t>
              </a:r>
              <a:r>
                <a:rPr lang="zh-TW" altLang="en-US" sz="9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開始擷取快照</a:t>
              </a:r>
              <a:endParaRPr kumimoji="0" lang="zh-TW" sz="9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46" name="群組 45"/>
          <p:cNvGrpSpPr/>
          <p:nvPr/>
        </p:nvGrpSpPr>
        <p:grpSpPr>
          <a:xfrm>
            <a:off x="3786182" y="3071816"/>
            <a:ext cx="2357454" cy="328828"/>
            <a:chOff x="6715140" y="1116432"/>
            <a:chExt cx="2357454" cy="328828"/>
          </a:xfrm>
        </p:grpSpPr>
        <p:sp>
          <p:nvSpPr>
            <p:cNvPr id="47" name="文字方塊 46"/>
            <p:cNvSpPr txBox="1"/>
            <p:nvPr/>
          </p:nvSpPr>
          <p:spPr>
            <a:xfrm>
              <a:off x="6715140" y="1214428"/>
              <a:ext cx="231198" cy="230832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zh-TW" altLang="en-US" sz="9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１</a:t>
              </a:r>
              <a:endParaRPr kumimoji="1" lang="zh-TW" altLang="en-US" sz="9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48" name="Shape 449"/>
            <p:cNvSpPr txBox="1">
              <a:spLocks/>
            </p:cNvSpPr>
            <p:nvPr/>
          </p:nvSpPr>
          <p:spPr>
            <a:xfrm>
              <a:off x="6929454" y="1116432"/>
              <a:ext cx="2143140" cy="28575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indent="-127000">
                <a:buClr>
                  <a:srgbClr val="434343"/>
                </a:buClr>
                <a:buSzPct val="111111"/>
              </a:pPr>
              <a:r>
                <a:rPr lang="zh-TW" altLang="en-US" sz="9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備份軟體發出需要備份</a:t>
              </a:r>
              <a:r>
                <a:rPr lang="en-US" altLang="zh-TW" sz="9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LUN</a:t>
              </a:r>
              <a:r>
                <a:rPr lang="zh-TW" altLang="en-US" sz="9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資料需求到 </a:t>
              </a:r>
              <a:r>
                <a:rPr lang="en-US" altLang="zh-TW" sz="9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Windows </a:t>
              </a:r>
              <a:endParaRPr kumimoji="0" lang="zh-TW" sz="9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49" name="群組 48"/>
          <p:cNvGrpSpPr/>
          <p:nvPr/>
        </p:nvGrpSpPr>
        <p:grpSpPr>
          <a:xfrm>
            <a:off x="3753031" y="4000510"/>
            <a:ext cx="1714512" cy="357190"/>
            <a:chOff x="3506946" y="1116432"/>
            <a:chExt cx="1714512" cy="357190"/>
          </a:xfrm>
        </p:grpSpPr>
        <p:sp>
          <p:nvSpPr>
            <p:cNvPr id="50" name="文字方塊 49"/>
            <p:cNvSpPr txBox="1"/>
            <p:nvPr/>
          </p:nvSpPr>
          <p:spPr>
            <a:xfrm>
              <a:off x="3506946" y="1214428"/>
              <a:ext cx="231198" cy="230400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kumimoji="1" lang="en-US" altLang="zh-TW" sz="11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2</a:t>
              </a:r>
              <a:endParaRPr kumimoji="1" lang="zh-TW" altLang="en-US" sz="11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51" name="Shape 449"/>
            <p:cNvSpPr txBox="1">
              <a:spLocks/>
            </p:cNvSpPr>
            <p:nvPr/>
          </p:nvSpPr>
          <p:spPr>
            <a:xfrm>
              <a:off x="3682973" y="1116432"/>
              <a:ext cx="1538485" cy="35719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indent="-127000">
                <a:buClr>
                  <a:srgbClr val="434343"/>
                </a:buClr>
                <a:buSzPct val="111111"/>
              </a:pPr>
              <a:r>
                <a:rPr lang="en-US" altLang="zh-TW" sz="9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Windows </a:t>
              </a:r>
              <a:r>
                <a:rPr lang="zh-TW" altLang="en-US" sz="9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啟用 </a:t>
              </a:r>
              <a:r>
                <a:rPr lang="en-US" altLang="zh-TW" sz="9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VSS </a:t>
              </a:r>
              <a:r>
                <a:rPr lang="zh-TW" altLang="en-US" sz="9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並將資料存回</a:t>
              </a:r>
              <a:r>
                <a:rPr lang="en-US" altLang="zh-TW" sz="900" b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iSCSI</a:t>
              </a:r>
              <a:r>
                <a:rPr lang="en-US" altLang="zh-TW" sz="9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LUN</a:t>
              </a:r>
              <a:endParaRPr kumimoji="0" lang="zh-TW" sz="9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52" name="群組 51"/>
          <p:cNvGrpSpPr/>
          <p:nvPr/>
        </p:nvGrpSpPr>
        <p:grpSpPr>
          <a:xfrm>
            <a:off x="4429124" y="3500444"/>
            <a:ext cx="2714644" cy="357190"/>
            <a:chOff x="3929058" y="2571750"/>
            <a:chExt cx="2714644" cy="357190"/>
          </a:xfrm>
        </p:grpSpPr>
        <p:sp>
          <p:nvSpPr>
            <p:cNvPr id="53" name="文字方塊 52"/>
            <p:cNvSpPr txBox="1"/>
            <p:nvPr/>
          </p:nvSpPr>
          <p:spPr>
            <a:xfrm>
              <a:off x="3929058" y="2626971"/>
              <a:ext cx="231198" cy="230400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kumimoji="1" lang="en-US" altLang="zh-TW" sz="11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3</a:t>
              </a:r>
              <a:endParaRPr kumimoji="1" lang="zh-TW" altLang="en-US" sz="11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54" name="Shape 449"/>
            <p:cNvSpPr txBox="1">
              <a:spLocks/>
            </p:cNvSpPr>
            <p:nvPr/>
          </p:nvSpPr>
          <p:spPr>
            <a:xfrm>
              <a:off x="4146300" y="2571750"/>
              <a:ext cx="2497402" cy="35719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indent="-127000">
                <a:buClr>
                  <a:srgbClr val="434343"/>
                </a:buClr>
                <a:buSzPct val="111111"/>
              </a:pPr>
              <a:r>
                <a:rPr lang="en-US" altLang="zh-TW" sz="9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NAS </a:t>
              </a:r>
              <a:r>
                <a:rPr lang="zh-TW" altLang="en-US" sz="9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也收到 </a:t>
              </a:r>
              <a:r>
                <a:rPr lang="en-US" altLang="zh-TW" sz="9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Snapshot Agent </a:t>
              </a:r>
              <a:r>
                <a:rPr lang="zh-TW" altLang="en-US" sz="9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通知擷取快照</a:t>
              </a:r>
              <a:endParaRPr kumimoji="0" lang="zh-TW" sz="9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55" name="群組 54"/>
          <p:cNvGrpSpPr/>
          <p:nvPr/>
        </p:nvGrpSpPr>
        <p:grpSpPr>
          <a:xfrm>
            <a:off x="3643306" y="4500576"/>
            <a:ext cx="2500330" cy="285752"/>
            <a:chOff x="6557720" y="2500312"/>
            <a:chExt cx="2500330" cy="285752"/>
          </a:xfrm>
        </p:grpSpPr>
        <p:sp>
          <p:nvSpPr>
            <p:cNvPr id="56" name="文字方塊 55"/>
            <p:cNvSpPr txBox="1"/>
            <p:nvPr/>
          </p:nvSpPr>
          <p:spPr>
            <a:xfrm>
              <a:off x="6557720" y="2555533"/>
              <a:ext cx="231198" cy="230400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kumimoji="1" lang="en-US" altLang="zh-TW" sz="11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4</a:t>
              </a:r>
              <a:endParaRPr kumimoji="1" lang="zh-TW" altLang="en-US" sz="11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57" name="Shape 449"/>
            <p:cNvSpPr txBox="1">
              <a:spLocks/>
            </p:cNvSpPr>
            <p:nvPr/>
          </p:nvSpPr>
          <p:spPr>
            <a:xfrm>
              <a:off x="6789506" y="2500312"/>
              <a:ext cx="2268544" cy="28575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indent="-127000">
                <a:buClr>
                  <a:srgbClr val="434343"/>
                </a:buClr>
                <a:buSzPct val="111111"/>
              </a:pPr>
              <a:r>
                <a:rPr lang="zh-TW" altLang="en-US" sz="9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備份軟體使用 </a:t>
              </a:r>
              <a:r>
                <a:rPr lang="en-US" altLang="zh-TW" sz="9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NAS </a:t>
              </a:r>
              <a:r>
                <a:rPr lang="zh-TW" altLang="en-US" sz="9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中的快照進行備份</a:t>
              </a:r>
              <a:endParaRPr kumimoji="0" lang="zh-TW" sz="9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cxnSp>
        <p:nvCxnSpPr>
          <p:cNvPr id="59" name="直線單箭頭接點 58"/>
          <p:cNvCxnSpPr/>
          <p:nvPr/>
        </p:nvCxnSpPr>
        <p:spPr>
          <a:xfrm rot="10800000">
            <a:off x="4214810" y="2000246"/>
            <a:ext cx="1571636" cy="1588"/>
          </a:xfrm>
          <a:prstGeom prst="straightConnector1">
            <a:avLst/>
          </a:prstGeom>
          <a:ln w="19050">
            <a:prstDash val="sysDash"/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8" name="直線單箭頭接點 67"/>
          <p:cNvCxnSpPr/>
          <p:nvPr/>
        </p:nvCxnSpPr>
        <p:spPr>
          <a:xfrm rot="10800000">
            <a:off x="3643306" y="4429138"/>
            <a:ext cx="1857388" cy="2294"/>
          </a:xfrm>
          <a:prstGeom prst="straightConnector1">
            <a:avLst/>
          </a:prstGeom>
          <a:ln w="19050">
            <a:solidFill>
              <a:schemeClr val="tx2">
                <a:lumMod val="2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單箭頭接點 69"/>
          <p:cNvCxnSpPr/>
          <p:nvPr/>
        </p:nvCxnSpPr>
        <p:spPr>
          <a:xfrm>
            <a:off x="3571868" y="3571882"/>
            <a:ext cx="214314" cy="1588"/>
          </a:xfrm>
          <a:prstGeom prst="straightConnector1">
            <a:avLst/>
          </a:prstGeom>
          <a:ln w="19050">
            <a:prstDash val="sysDash"/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3" name="直線單箭頭接點 72"/>
          <p:cNvCxnSpPr/>
          <p:nvPr/>
        </p:nvCxnSpPr>
        <p:spPr>
          <a:xfrm rot="5400000">
            <a:off x="3322629" y="4036229"/>
            <a:ext cx="642148" cy="794"/>
          </a:xfrm>
          <a:prstGeom prst="straightConnector1">
            <a:avLst/>
          </a:prstGeom>
          <a:ln w="19050">
            <a:prstDash val="sysDash"/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82" name="直線單箭頭接點 81"/>
          <p:cNvCxnSpPr/>
          <p:nvPr/>
        </p:nvCxnSpPr>
        <p:spPr>
          <a:xfrm rot="10800000">
            <a:off x="3428992" y="2000246"/>
            <a:ext cx="357188" cy="1588"/>
          </a:xfrm>
          <a:prstGeom prst="straightConnector1">
            <a:avLst/>
          </a:prstGeom>
          <a:ln w="19050">
            <a:prstDash val="sysDash"/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2051" name="Picture 3" descr="D:\工作進行中\20170911直播母版16比9\各場PPT元素\202171101直播ppt元素\P22-02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43306" y="1643056"/>
            <a:ext cx="598338" cy="600070"/>
          </a:xfrm>
          <a:prstGeom prst="rect">
            <a:avLst/>
          </a:prstGeom>
          <a:noFill/>
        </p:spPr>
      </p:pic>
      <p:sp>
        <p:nvSpPr>
          <p:cNvPr id="87" name="矩形 86"/>
          <p:cNvSpPr/>
          <p:nvPr/>
        </p:nvSpPr>
        <p:spPr>
          <a:xfrm>
            <a:off x="3000364" y="2643188"/>
            <a:ext cx="49244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9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iSCSI</a:t>
            </a:r>
            <a:r>
              <a:rPr lang="en-US" altLang="zh-TW" sz="9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endParaRPr lang="zh-TW" altLang="en-US" sz="900" dirty="0"/>
          </a:p>
        </p:txBody>
      </p:sp>
      <p:sp>
        <p:nvSpPr>
          <p:cNvPr id="88" name="矩形 87"/>
          <p:cNvSpPr/>
          <p:nvPr/>
        </p:nvSpPr>
        <p:spPr>
          <a:xfrm>
            <a:off x="3027263" y="4769810"/>
            <a:ext cx="49244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9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iSCSI</a:t>
            </a:r>
            <a:r>
              <a:rPr lang="en-US" altLang="zh-TW" sz="9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endParaRPr lang="zh-TW" altLang="en-US" sz="900" dirty="0"/>
          </a:p>
        </p:txBody>
      </p:sp>
      <p:cxnSp>
        <p:nvCxnSpPr>
          <p:cNvPr id="90" name="直線接點 89"/>
          <p:cNvCxnSpPr/>
          <p:nvPr/>
        </p:nvCxnSpPr>
        <p:spPr>
          <a:xfrm>
            <a:off x="2857488" y="2998790"/>
            <a:ext cx="550072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207"/>
          <p:cNvSpPr/>
          <p:nvPr/>
        </p:nvSpPr>
        <p:spPr>
          <a:xfrm>
            <a:off x="-71470" y="1928808"/>
            <a:ext cx="9286940" cy="1714512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 idx="4294967295"/>
          </p:nvPr>
        </p:nvSpPr>
        <p:spPr>
          <a:xfrm>
            <a:off x="3214678" y="2171705"/>
            <a:ext cx="2786062" cy="1114425"/>
          </a:xfrm>
        </p:spPr>
        <p:txBody>
          <a:bodyPr/>
          <a:lstStyle/>
          <a:p>
            <a:r>
              <a:rPr lang="en-US" altLang="zh-TW" sz="6000" dirty="0" smtClean="0"/>
              <a:t>D</a:t>
            </a:r>
            <a:r>
              <a:rPr lang="en-US" sz="6000" dirty="0" smtClean="0"/>
              <a:t>emo</a:t>
            </a:r>
            <a:endParaRPr lang="zh-TW" altLang="en-US" sz="6000" dirty="0"/>
          </a:p>
        </p:txBody>
      </p:sp>
      <p:sp>
        <p:nvSpPr>
          <p:cNvPr id="9" name="Shape 197"/>
          <p:cNvSpPr/>
          <p:nvPr/>
        </p:nvSpPr>
        <p:spPr>
          <a:xfrm rot="10800000" flipH="1" flipV="1">
            <a:off x="-99023" y="1928809"/>
            <a:ext cx="9324798" cy="183406"/>
          </a:xfrm>
          <a:prstGeom prst="rect">
            <a:avLst/>
          </a:prstGeom>
          <a:gradFill>
            <a:gsLst>
              <a:gs pos="0">
                <a:srgbClr val="0F243E">
                  <a:alpha val="30000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97"/>
          <p:cNvSpPr/>
          <p:nvPr/>
        </p:nvSpPr>
        <p:spPr>
          <a:xfrm rot="10800000" flipH="1">
            <a:off x="-71469" y="3469532"/>
            <a:ext cx="9324798" cy="173787"/>
          </a:xfrm>
          <a:prstGeom prst="rect">
            <a:avLst/>
          </a:prstGeom>
          <a:gradFill>
            <a:gsLst>
              <a:gs pos="0">
                <a:srgbClr val="0F243E">
                  <a:alpha val="30000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2669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7" name="Shape 457"/>
          <p:cNvPicPr preferRelativeResize="0"/>
          <p:nvPr/>
        </p:nvPicPr>
        <p:blipFill rotWithShape="1">
          <a:blip r:embed="rId3">
            <a:alphaModFix/>
          </a:blip>
          <a:srcRect t="1352" r="770"/>
          <a:stretch/>
        </p:blipFill>
        <p:spPr>
          <a:xfrm>
            <a:off x="-71470" y="-71456"/>
            <a:ext cx="9215470" cy="5256000"/>
          </a:xfrm>
          <a:prstGeom prst="rect">
            <a:avLst/>
          </a:prstGeom>
          <a:noFill/>
          <a:ln>
            <a:noFill/>
          </a:ln>
        </p:spPr>
      </p:pic>
      <p:sp>
        <p:nvSpPr>
          <p:cNvPr id="458" name="Shape 458"/>
          <p:cNvSpPr/>
          <p:nvPr/>
        </p:nvSpPr>
        <p:spPr>
          <a:xfrm>
            <a:off x="0" y="3208775"/>
            <a:ext cx="6772500" cy="14067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4200">
              <a:solidFill>
                <a:srgbClr val="161D9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59" name="Shape 459"/>
          <p:cNvSpPr txBox="1"/>
          <p:nvPr/>
        </p:nvSpPr>
        <p:spPr>
          <a:xfrm>
            <a:off x="294750" y="3249600"/>
            <a:ext cx="6337200" cy="1365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sz="2000" b="1">
                <a:solidFill>
                  <a:srgbClr val="434343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您的挑戰，我們解決:</a:t>
            </a:r>
          </a:p>
          <a:p>
            <a:pPr lvl="0" rtl="0">
              <a:spcBef>
                <a:spcPts val="0"/>
              </a:spcBef>
              <a:buNone/>
            </a:pPr>
            <a:r>
              <a:rPr lang="zh-TW" sz="3600" b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昂貴的SSD，發揮效益最重要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字版面配置區 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自動將冷熱資料在</a:t>
            </a:r>
            <a:br>
              <a:rPr lang="zh-TW" alt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SSD</a:t>
            </a:r>
            <a:r>
              <a:rPr lang="zh-TW" alt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與</a:t>
            </a:r>
            <a:r>
              <a:rPr lang="en-US" altLang="zh-TW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HDD</a:t>
            </a:r>
            <a:r>
              <a:rPr lang="zh-TW" alt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層間移動</a:t>
            </a:r>
            <a:br>
              <a:rPr lang="zh-TW" alt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rPr>
            </a:br>
            <a:endParaRPr lang="zh-TW" altLang="en-US" sz="2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不因記憶體量限制</a:t>
            </a:r>
            <a:br>
              <a:rPr lang="zh-TW" alt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SSD</a:t>
            </a:r>
            <a:r>
              <a:rPr lang="zh-TW" alt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加速容量</a:t>
            </a:r>
            <a:endParaRPr lang="zh-TW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67" name="Shape 46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自動分層兼具高效能與大容量</a:t>
            </a:r>
          </a:p>
        </p:txBody>
      </p:sp>
      <p:grpSp>
        <p:nvGrpSpPr>
          <p:cNvPr id="16" name="Shape 147"/>
          <p:cNvGrpSpPr/>
          <p:nvPr/>
        </p:nvGrpSpPr>
        <p:grpSpPr>
          <a:xfrm>
            <a:off x="3189975" y="1085850"/>
            <a:ext cx="5910300" cy="3805800"/>
            <a:chOff x="1545025" y="2929875"/>
            <a:chExt cx="5910300" cy="3805800"/>
          </a:xfrm>
        </p:grpSpPr>
        <p:sp>
          <p:nvSpPr>
            <p:cNvPr id="17" name="Shape 148"/>
            <p:cNvSpPr/>
            <p:nvPr/>
          </p:nvSpPr>
          <p:spPr>
            <a:xfrm>
              <a:off x="4483508" y="3275113"/>
              <a:ext cx="178200" cy="3231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50" tIns="34275" rIns="68550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zh-TW" sz="11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</a:p>
          </p:txBody>
        </p:sp>
        <p:pic>
          <p:nvPicPr>
            <p:cNvPr id="18" name="Shape 149" descr="1_Qtier-01-01.png"/>
            <p:cNvPicPr preferRelativeResize="0"/>
            <p:nvPr/>
          </p:nvPicPr>
          <p:blipFill rotWithShape="1">
            <a:blip r:embed="rId3">
              <a:alphaModFix/>
            </a:blip>
            <a:srcRect t="3513" b="3523"/>
            <a:stretch/>
          </p:blipFill>
          <p:spPr>
            <a:xfrm>
              <a:off x="1545025" y="2929875"/>
              <a:ext cx="5826300" cy="3805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" name="Shape 150"/>
            <p:cNvSpPr txBox="1"/>
            <p:nvPr/>
          </p:nvSpPr>
          <p:spPr>
            <a:xfrm>
              <a:off x="1826450" y="3209400"/>
              <a:ext cx="1416600" cy="20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zh-TW" sz="1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熱資料</a:t>
              </a:r>
            </a:p>
          </p:txBody>
        </p:sp>
        <p:sp>
          <p:nvSpPr>
            <p:cNvPr id="20" name="Shape 151"/>
            <p:cNvSpPr txBox="1"/>
            <p:nvPr/>
          </p:nvSpPr>
          <p:spPr>
            <a:xfrm>
              <a:off x="1826450" y="3403500"/>
              <a:ext cx="1416600" cy="20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zh-TW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暖資料</a:t>
              </a:r>
            </a:p>
          </p:txBody>
        </p:sp>
        <p:sp>
          <p:nvSpPr>
            <p:cNvPr id="21" name="Shape 152"/>
            <p:cNvSpPr txBox="1"/>
            <p:nvPr/>
          </p:nvSpPr>
          <p:spPr>
            <a:xfrm>
              <a:off x="1826450" y="3605675"/>
              <a:ext cx="1416600" cy="20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zh-TW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冷資料</a:t>
              </a:r>
            </a:p>
          </p:txBody>
        </p:sp>
        <p:sp>
          <p:nvSpPr>
            <p:cNvPr id="22" name="Shape 153"/>
            <p:cNvSpPr txBox="1"/>
            <p:nvPr/>
          </p:nvSpPr>
          <p:spPr>
            <a:xfrm>
              <a:off x="2172950" y="4193975"/>
              <a:ext cx="1416600" cy="362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zh-TW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資料存取行為改變</a:t>
              </a:r>
            </a:p>
          </p:txBody>
        </p:sp>
        <p:sp>
          <p:nvSpPr>
            <p:cNvPr id="23" name="Shape 154"/>
            <p:cNvSpPr txBox="1"/>
            <p:nvPr/>
          </p:nvSpPr>
          <p:spPr>
            <a:xfrm>
              <a:off x="3914249" y="3117774"/>
              <a:ext cx="1939675" cy="3183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zh-TW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分層</a:t>
              </a:r>
              <a:r>
                <a:rPr lang="zh-TW" sz="12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前</a:t>
              </a:r>
              <a:endParaRPr lang="en-US" altLang="zh-TW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lvl="0"/>
              <a:r>
                <a:rPr lang="zh-TW" altLang="en-US" sz="9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頻繁存取資料效能未優化</a:t>
              </a:r>
              <a:endParaRPr lang="zh-TW" sz="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24" name="Shape 155"/>
            <p:cNvSpPr txBox="1"/>
            <p:nvPr/>
          </p:nvSpPr>
          <p:spPr>
            <a:xfrm>
              <a:off x="5853925" y="4236600"/>
              <a:ext cx="1601400" cy="267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zh-TW" sz="12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開始分層</a:t>
              </a:r>
            </a:p>
          </p:txBody>
        </p:sp>
        <p:sp>
          <p:nvSpPr>
            <p:cNvPr id="25" name="Shape 156"/>
            <p:cNvSpPr txBox="1"/>
            <p:nvPr/>
          </p:nvSpPr>
          <p:spPr>
            <a:xfrm>
              <a:off x="3914249" y="5625885"/>
              <a:ext cx="1555652" cy="41361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zh-TW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分層</a:t>
              </a:r>
              <a:r>
                <a:rPr lang="zh-TW" sz="12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後</a:t>
              </a:r>
              <a:endParaRPr lang="en-US" altLang="zh-TW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lvl="0"/>
              <a:r>
                <a:rPr lang="zh-TW" altLang="en-US" sz="9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頻繁存取資料效能已優化</a:t>
              </a:r>
              <a:endParaRPr lang="zh-TW" sz="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26" name="Shape 157"/>
            <p:cNvSpPr txBox="1"/>
            <p:nvPr/>
          </p:nvSpPr>
          <p:spPr>
            <a:xfrm>
              <a:off x="3702700" y="4671300"/>
              <a:ext cx="1601400" cy="439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zh-TW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Qtier</a:t>
              </a:r>
              <a:r>
                <a:rPr lang="zh-TW" sz="24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endParaRPr lang="en-US" altLang="zh-TW" sz="2400" dirty="0" smtClean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 lvl="0" algn="ctr" rtl="0">
                <a:spcBef>
                  <a:spcPts val="0"/>
                </a:spcBef>
                <a:buNone/>
              </a:pPr>
              <a:r>
                <a:rPr lang="zh-TW" sz="16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引擎</a:t>
              </a:r>
              <a:endParaRPr lang="zh-TW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Shape 48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dirty="0">
                <a:latin typeface="+mj-lt"/>
                <a:ea typeface="Microsoft JhengHei"/>
                <a:cs typeface="Microsoft JhengHei"/>
                <a:sym typeface="Microsoft JhengHei"/>
              </a:rPr>
              <a:t>Qtier 2.0</a:t>
            </a:r>
            <a:r>
              <a:rPr lang="zh-TW" baseline="30000" dirty="0">
                <a:latin typeface="+mj-lt"/>
                <a:ea typeface="Microsoft JhengHei"/>
                <a:cs typeface="Microsoft JhengHei"/>
                <a:sym typeface="Microsoft JhengHei"/>
              </a:rPr>
              <a:t>™</a:t>
            </a:r>
            <a:r>
              <a:rPr lang="zh-TW" dirty="0"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就是取代 </a:t>
            </a:r>
            <a:r>
              <a:rPr lang="zh-TW" dirty="0">
                <a:latin typeface="+mj-lt"/>
                <a:ea typeface="Microsoft JhengHei"/>
                <a:cs typeface="Microsoft JhengHei"/>
                <a:sym typeface="Microsoft JhengHei"/>
              </a:rPr>
              <a:t>SSD</a:t>
            </a: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 快取</a:t>
            </a:r>
          </a:p>
        </p:txBody>
      </p:sp>
      <p:sp>
        <p:nvSpPr>
          <p:cNvPr id="41" name="圓角矩形 40"/>
          <p:cNvSpPr/>
          <p:nvPr/>
        </p:nvSpPr>
        <p:spPr>
          <a:xfrm>
            <a:off x="230540" y="1517281"/>
            <a:ext cx="3798976" cy="1216903"/>
          </a:xfrm>
          <a:prstGeom prst="roundRect">
            <a:avLst>
              <a:gd name="adj" fmla="val 14518"/>
            </a:avLst>
          </a:prstGeom>
          <a:solidFill>
            <a:schemeClr val="accent3">
              <a:lumMod val="20000"/>
              <a:lumOff val="80000"/>
            </a:schemeClr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42" name="Shape 164"/>
          <p:cNvSpPr/>
          <p:nvPr/>
        </p:nvSpPr>
        <p:spPr>
          <a:xfrm>
            <a:off x="4391540" y="2398442"/>
            <a:ext cx="485400" cy="323700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Shape 165"/>
          <p:cNvSpPr/>
          <p:nvPr/>
        </p:nvSpPr>
        <p:spPr>
          <a:xfrm>
            <a:off x="6889679" y="2135223"/>
            <a:ext cx="485400" cy="1718082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Shape 166"/>
          <p:cNvSpPr/>
          <p:nvPr/>
        </p:nvSpPr>
        <p:spPr>
          <a:xfrm>
            <a:off x="6889685" y="2135223"/>
            <a:ext cx="485400" cy="263219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Shape 167"/>
          <p:cNvSpPr txBox="1"/>
          <p:nvPr/>
        </p:nvSpPr>
        <p:spPr>
          <a:xfrm>
            <a:off x="4286248" y="3853307"/>
            <a:ext cx="1557313" cy="27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11430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lang="zh-TW" dirty="0">
                <a:solidFill>
                  <a:srgbClr val="044981"/>
                </a:solidFill>
              </a:rPr>
              <a:t>SSD</a:t>
            </a:r>
            <a:r>
              <a:rPr lang="zh-TW" b="1" dirty="0">
                <a:solidFill>
                  <a:srgbClr val="044981"/>
                </a:solidFill>
              </a:rPr>
              <a:t> </a:t>
            </a:r>
            <a:r>
              <a:rPr lang="zh-TW" b="1" dirty="0">
                <a:solidFill>
                  <a:srgbClr val="04498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快取加速</a:t>
            </a:r>
          </a:p>
        </p:txBody>
      </p:sp>
      <p:cxnSp>
        <p:nvCxnSpPr>
          <p:cNvPr id="46" name="Shape 169"/>
          <p:cNvCxnSpPr/>
          <p:nvPr/>
        </p:nvCxnSpPr>
        <p:spPr>
          <a:xfrm flipV="1">
            <a:off x="7692436" y="2119025"/>
            <a:ext cx="1800" cy="1720623"/>
          </a:xfrm>
          <a:prstGeom prst="straightConnector1">
            <a:avLst/>
          </a:prstGeom>
          <a:noFill/>
          <a:ln w="19050" cap="flat" cmpd="sng">
            <a:solidFill>
              <a:srgbClr val="0C0C0C"/>
            </a:solidFill>
            <a:prstDash val="dash"/>
            <a:round/>
            <a:headEnd type="stealth" w="lg" len="lg"/>
            <a:tailEnd type="stealth" w="lg" len="lg"/>
          </a:ln>
        </p:spPr>
      </p:cxnSp>
      <p:cxnSp>
        <p:nvCxnSpPr>
          <p:cNvPr id="47" name="Shape 170"/>
          <p:cNvCxnSpPr/>
          <p:nvPr/>
        </p:nvCxnSpPr>
        <p:spPr>
          <a:xfrm>
            <a:off x="4350933" y="2398487"/>
            <a:ext cx="1516200" cy="180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48" name="Shape 171"/>
          <p:cNvSpPr/>
          <p:nvPr/>
        </p:nvSpPr>
        <p:spPr>
          <a:xfrm>
            <a:off x="4351002" y="1271950"/>
            <a:ext cx="3650488" cy="404561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Shape 172"/>
          <p:cNvSpPr/>
          <p:nvPr/>
        </p:nvSpPr>
        <p:spPr>
          <a:xfrm>
            <a:off x="5015707" y="2398448"/>
            <a:ext cx="485400" cy="1441200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0" name="Shape 173"/>
          <p:cNvCxnSpPr/>
          <p:nvPr/>
        </p:nvCxnSpPr>
        <p:spPr>
          <a:xfrm rot="10800000">
            <a:off x="4614032" y="1795900"/>
            <a:ext cx="0" cy="5640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1" name="Shape 174"/>
          <p:cNvCxnSpPr/>
          <p:nvPr/>
        </p:nvCxnSpPr>
        <p:spPr>
          <a:xfrm>
            <a:off x="4783528" y="1797692"/>
            <a:ext cx="0" cy="5604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2" name="Shape 175"/>
          <p:cNvCxnSpPr/>
          <p:nvPr/>
        </p:nvCxnSpPr>
        <p:spPr>
          <a:xfrm flipH="1">
            <a:off x="4793165" y="2493139"/>
            <a:ext cx="323400" cy="48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53" name="Shape 176"/>
          <p:cNvCxnSpPr/>
          <p:nvPr/>
        </p:nvCxnSpPr>
        <p:spPr>
          <a:xfrm rot="10800000">
            <a:off x="5639888" y="2425005"/>
            <a:ext cx="0" cy="1428300"/>
          </a:xfrm>
          <a:prstGeom prst="straightConnector1">
            <a:avLst/>
          </a:prstGeom>
          <a:noFill/>
          <a:ln w="19050" cap="flat" cmpd="sng">
            <a:solidFill>
              <a:srgbClr val="0C0C0C"/>
            </a:solidFill>
            <a:prstDash val="dash"/>
            <a:round/>
            <a:headEnd type="stealth" w="lg" len="lg"/>
            <a:tailEnd type="stealth" w="lg" len="lg"/>
          </a:ln>
        </p:spPr>
      </p:cxnSp>
      <p:cxnSp>
        <p:nvCxnSpPr>
          <p:cNvPr id="54" name="Shape 177"/>
          <p:cNvCxnSpPr/>
          <p:nvPr/>
        </p:nvCxnSpPr>
        <p:spPr>
          <a:xfrm>
            <a:off x="4350933" y="3854242"/>
            <a:ext cx="1557300" cy="180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55" name="Shape 179"/>
          <p:cNvCxnSpPr/>
          <p:nvPr/>
        </p:nvCxnSpPr>
        <p:spPr>
          <a:xfrm rot="10800000">
            <a:off x="6485448" y="1757350"/>
            <a:ext cx="0" cy="1088400"/>
          </a:xfrm>
          <a:prstGeom prst="straightConnector1">
            <a:avLst/>
          </a:prstGeom>
          <a:noFill/>
          <a:ln w="3810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56" name="Shape 180"/>
          <p:cNvSpPr txBox="1"/>
          <p:nvPr/>
        </p:nvSpPr>
        <p:spPr>
          <a:xfrm>
            <a:off x="4350920" y="1352810"/>
            <a:ext cx="3650570" cy="23581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11430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zh-TW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應</a:t>
            </a:r>
            <a:r>
              <a:rPr lang="zh-TW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用層</a:t>
            </a:r>
            <a:endParaRPr lang="zh-TW" sz="1800" b="1" dirty="0">
              <a:solidFill>
                <a:schemeClr val="tx1">
                  <a:lumMod val="85000"/>
                  <a:lumOff val="15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7" name="Shape 181"/>
          <p:cNvSpPr txBox="1"/>
          <p:nvPr/>
        </p:nvSpPr>
        <p:spPr>
          <a:xfrm>
            <a:off x="6116396" y="3853306"/>
            <a:ext cx="1820423" cy="27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11430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lang="zh-TW" dirty="0">
                <a:solidFill>
                  <a:srgbClr val="044981"/>
                </a:solidFill>
              </a:rPr>
              <a:t>Qtier 2.0 </a:t>
            </a:r>
            <a:r>
              <a:rPr lang="zh-TW" b="1" dirty="0">
                <a:solidFill>
                  <a:srgbClr val="04498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自動分層</a:t>
            </a:r>
          </a:p>
        </p:txBody>
      </p:sp>
      <p:cxnSp>
        <p:nvCxnSpPr>
          <p:cNvPr id="58" name="Shape 182"/>
          <p:cNvCxnSpPr/>
          <p:nvPr/>
        </p:nvCxnSpPr>
        <p:spPr>
          <a:xfrm>
            <a:off x="6279360" y="2398487"/>
            <a:ext cx="1639500" cy="180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59" name="Shape 183"/>
          <p:cNvCxnSpPr/>
          <p:nvPr/>
        </p:nvCxnSpPr>
        <p:spPr>
          <a:xfrm>
            <a:off x="6279360" y="2121903"/>
            <a:ext cx="1639500" cy="180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60" name="Shape 184"/>
          <p:cNvCxnSpPr/>
          <p:nvPr/>
        </p:nvCxnSpPr>
        <p:spPr>
          <a:xfrm>
            <a:off x="6317590" y="3854242"/>
            <a:ext cx="1683900" cy="180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61" name="Shape 185"/>
          <p:cNvCxnSpPr/>
          <p:nvPr/>
        </p:nvCxnSpPr>
        <p:spPr>
          <a:xfrm>
            <a:off x="4836657" y="2662175"/>
            <a:ext cx="2949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62" name="Shape 186"/>
          <p:cNvCxnSpPr/>
          <p:nvPr/>
        </p:nvCxnSpPr>
        <p:spPr>
          <a:xfrm rot="10800000">
            <a:off x="7027648" y="1747676"/>
            <a:ext cx="0" cy="3102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63" name="Shape 187"/>
          <p:cNvCxnSpPr/>
          <p:nvPr/>
        </p:nvCxnSpPr>
        <p:spPr>
          <a:xfrm>
            <a:off x="7228198" y="1748470"/>
            <a:ext cx="0" cy="3084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64" name="Shape 188"/>
          <p:cNvCxnSpPr/>
          <p:nvPr/>
        </p:nvCxnSpPr>
        <p:spPr>
          <a:xfrm>
            <a:off x="6476648" y="2831575"/>
            <a:ext cx="385200" cy="0"/>
          </a:xfrm>
          <a:prstGeom prst="straightConnector1">
            <a:avLst/>
          </a:prstGeom>
          <a:noFill/>
          <a:ln w="3810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grpSp>
        <p:nvGrpSpPr>
          <p:cNvPr id="65" name="Shape 189"/>
          <p:cNvGrpSpPr/>
          <p:nvPr/>
        </p:nvGrpSpPr>
        <p:grpSpPr>
          <a:xfrm>
            <a:off x="5223632" y="1795900"/>
            <a:ext cx="177593" cy="564000"/>
            <a:chOff x="5101975" y="1872100"/>
            <a:chExt cx="177593" cy="56400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cxnSp>
          <p:nvCxnSpPr>
            <p:cNvPr id="66" name="Shape 190"/>
            <p:cNvCxnSpPr/>
            <p:nvPr/>
          </p:nvCxnSpPr>
          <p:spPr>
            <a:xfrm rot="10800000">
              <a:off x="5101975" y="1872100"/>
              <a:ext cx="0" cy="564000"/>
            </a:xfrm>
            <a:prstGeom prst="straightConnector1">
              <a:avLst/>
            </a:prstGeom>
            <a:noFill/>
            <a:ln w="38100" cap="flat" cmpd="sng">
              <a:solidFill>
                <a:schemeClr val="accent6">
                  <a:lumMod val="75000"/>
                </a:schemeClr>
              </a:solidFill>
              <a:prstDash val="solid"/>
              <a:round/>
              <a:headEnd type="none" w="med" len="med"/>
              <a:tailEnd type="stealth" w="lg" len="lg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67" name="Shape 191"/>
            <p:cNvCxnSpPr/>
            <p:nvPr/>
          </p:nvCxnSpPr>
          <p:spPr>
            <a:xfrm>
              <a:off x="5279568" y="1873892"/>
              <a:ext cx="0" cy="560400"/>
            </a:xfrm>
            <a:prstGeom prst="straightConnector1">
              <a:avLst/>
            </a:prstGeom>
            <a:noFill/>
            <a:ln w="38100" cap="flat" cmpd="sng">
              <a:solidFill>
                <a:schemeClr val="accent6">
                  <a:lumMod val="75000"/>
                </a:schemeClr>
              </a:solidFill>
              <a:prstDash val="solid"/>
              <a:round/>
              <a:headEnd type="none" w="med" len="med"/>
              <a:tailEnd type="stealth" w="lg" len="lg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cxnSp>
      </p:grpSp>
      <p:sp>
        <p:nvSpPr>
          <p:cNvPr id="68" name="Shape 192"/>
          <p:cNvSpPr/>
          <p:nvPr/>
        </p:nvSpPr>
        <p:spPr>
          <a:xfrm>
            <a:off x="8133752" y="1931323"/>
            <a:ext cx="182700" cy="17970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Shape 193"/>
          <p:cNvSpPr/>
          <p:nvPr/>
        </p:nvSpPr>
        <p:spPr>
          <a:xfrm>
            <a:off x="8133752" y="2219723"/>
            <a:ext cx="182700" cy="179700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0" name="Shape 194"/>
          <p:cNvCxnSpPr/>
          <p:nvPr/>
        </p:nvCxnSpPr>
        <p:spPr>
          <a:xfrm>
            <a:off x="8117682" y="2734184"/>
            <a:ext cx="198770" cy="0"/>
          </a:xfrm>
          <a:prstGeom prst="straightConnector1">
            <a:avLst/>
          </a:prstGeom>
          <a:noFill/>
          <a:ln w="3810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lg" len="lg"/>
            <a:tailEnd type="none" w="lg" len="lg"/>
          </a:ln>
          <a:effectLst>
            <a:outerShdw blurRad="50800" dist="38100" dir="5400000" algn="t" rotWithShape="0">
              <a:schemeClr val="bg1">
                <a:lumMod val="50000"/>
                <a:alpha val="79000"/>
              </a:schemeClr>
            </a:outerShdw>
          </a:effectLst>
        </p:spPr>
      </p:cxnSp>
      <p:cxnSp>
        <p:nvCxnSpPr>
          <p:cNvPr id="71" name="Shape 195"/>
          <p:cNvCxnSpPr/>
          <p:nvPr/>
        </p:nvCxnSpPr>
        <p:spPr>
          <a:xfrm>
            <a:off x="8117682" y="2991562"/>
            <a:ext cx="19877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  <a:effectLst>
            <a:outerShdw blurRad="50800" dist="38100" dir="5400000" algn="t" rotWithShape="0">
              <a:schemeClr val="bg1">
                <a:lumMod val="50000"/>
                <a:alpha val="79000"/>
              </a:schemeClr>
            </a:outerShdw>
          </a:effectLst>
        </p:spPr>
      </p:cxnSp>
      <p:sp>
        <p:nvSpPr>
          <p:cNvPr id="72" name="Shape 196"/>
          <p:cNvSpPr txBox="1"/>
          <p:nvPr/>
        </p:nvSpPr>
        <p:spPr>
          <a:xfrm>
            <a:off x="8314888" y="1898649"/>
            <a:ext cx="642900" cy="19070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SSD</a:t>
            </a:r>
          </a:p>
        </p:txBody>
      </p:sp>
      <p:sp>
        <p:nvSpPr>
          <p:cNvPr id="73" name="Shape 197"/>
          <p:cNvSpPr txBox="1"/>
          <p:nvPr/>
        </p:nvSpPr>
        <p:spPr>
          <a:xfrm>
            <a:off x="8314888" y="2219723"/>
            <a:ext cx="642900" cy="17871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HDD</a:t>
            </a:r>
          </a:p>
        </p:txBody>
      </p:sp>
      <p:sp>
        <p:nvSpPr>
          <p:cNvPr id="74" name="Shape 198"/>
          <p:cNvSpPr txBox="1"/>
          <p:nvPr/>
        </p:nvSpPr>
        <p:spPr>
          <a:xfrm>
            <a:off x="8305810" y="2533742"/>
            <a:ext cx="1202400" cy="376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連續讀寫</a:t>
            </a:r>
            <a:endParaRPr lang="zh-TW" sz="1100" b="1" dirty="0">
              <a:solidFill>
                <a:schemeClr val="tx1">
                  <a:lumMod val="95000"/>
                  <a:lumOff val="5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5" name="Shape 199"/>
          <p:cNvSpPr txBox="1"/>
          <p:nvPr/>
        </p:nvSpPr>
        <p:spPr>
          <a:xfrm>
            <a:off x="8317259" y="2823825"/>
            <a:ext cx="992100" cy="36113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隨機讀寫</a:t>
            </a:r>
          </a:p>
        </p:txBody>
      </p:sp>
      <p:sp>
        <p:nvSpPr>
          <p:cNvPr id="76" name="Shape 200"/>
          <p:cNvSpPr/>
          <p:nvPr/>
        </p:nvSpPr>
        <p:spPr>
          <a:xfrm>
            <a:off x="6776871" y="2172496"/>
            <a:ext cx="696793" cy="489679"/>
          </a:xfrm>
          <a:prstGeom prst="ellipse">
            <a:avLst/>
          </a:prstGeom>
          <a:solidFill>
            <a:schemeClr val="bg1">
              <a:alpha val="42000"/>
            </a:schemeClr>
          </a:solidFill>
          <a:ln w="28575" cap="flat" cmpd="sng">
            <a:solidFill>
              <a:srgbClr val="0000FF"/>
            </a:solidFill>
            <a:prstDash val="sysDash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77" name="Shape 168"/>
          <p:cNvCxnSpPr/>
          <p:nvPr/>
        </p:nvCxnSpPr>
        <p:spPr>
          <a:xfrm rot="5400000">
            <a:off x="7060486" y="2418183"/>
            <a:ext cx="322800" cy="9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78" name="Shape 178"/>
          <p:cNvCxnSpPr/>
          <p:nvPr/>
        </p:nvCxnSpPr>
        <p:spPr>
          <a:xfrm rot="-5400000">
            <a:off x="6880552" y="2424555"/>
            <a:ext cx="322800" cy="900"/>
          </a:xfrm>
          <a:prstGeom prst="straightConnector1">
            <a:avLst/>
          </a:prstGeom>
          <a:noFill/>
          <a:ln w="3810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79" name="圓角矩形 78"/>
          <p:cNvSpPr/>
          <p:nvPr/>
        </p:nvSpPr>
        <p:spPr>
          <a:xfrm>
            <a:off x="230540" y="3157357"/>
            <a:ext cx="3798975" cy="1289227"/>
          </a:xfrm>
          <a:prstGeom prst="roundRect">
            <a:avLst>
              <a:gd name="adj" fmla="val 7805"/>
            </a:avLst>
          </a:prstGeom>
          <a:solidFill>
            <a:schemeClr val="accent3">
              <a:lumMod val="20000"/>
              <a:lumOff val="80000"/>
            </a:schemeClr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80" name="矩形 79"/>
          <p:cNvSpPr/>
          <p:nvPr/>
        </p:nvSpPr>
        <p:spPr>
          <a:xfrm>
            <a:off x="230540" y="3476863"/>
            <a:ext cx="38600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7350" lvl="0" indent="-285750">
              <a:buClr>
                <a:srgbClr val="044981"/>
              </a:buClr>
              <a:buSzPct val="100000"/>
              <a:buFont typeface="Arial"/>
              <a:buChar char="•"/>
            </a:pPr>
            <a:r>
              <a:rPr lang="zh-TW" altLang="zh-TW" sz="1800" b="1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SSD</a:t>
            </a:r>
            <a:r>
              <a:rPr lang="zh-TW" altLang="zh-TW" sz="1800" b="1" dirty="0" smtClean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空間直接用來存放關</a:t>
            </a:r>
            <a:r>
              <a:rPr lang="zh-TW" altLang="zh-TW" sz="1800" b="1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鍵資料</a:t>
            </a:r>
          </a:p>
          <a:p>
            <a:pPr marL="387350" lvl="0" indent="-285750">
              <a:buClr>
                <a:srgbClr val="044981"/>
              </a:buClr>
              <a:buSzPct val="100000"/>
              <a:buFont typeface="Arial"/>
              <a:buChar char="•"/>
            </a:pPr>
            <a:r>
              <a:rPr lang="zh-TW" altLang="zh-TW" sz="1800" b="1" dirty="0" smtClean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結合</a:t>
            </a:r>
            <a:r>
              <a:rPr lang="zh-TW" altLang="en-US" sz="18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智慧判別</a:t>
            </a:r>
            <a:r>
              <a:rPr lang="zh-TW" altLang="zh-TW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與</a:t>
            </a:r>
            <a:r>
              <a:rPr lang="zh-TW" altLang="zh-TW" sz="1800" b="1" dirty="0" smtClean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資料夾分層</a:t>
            </a:r>
            <a:r>
              <a:rPr lang="zh-TW" altLang="zh-TW" sz="1800" b="1" dirty="0" smtClean="0">
                <a:solidFill>
                  <a:srgbClr val="0000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zh-TW" altLang="zh-TW" sz="1800" b="1" dirty="0" smtClean="0">
                <a:solidFill>
                  <a:srgbClr val="0000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altLang="zh-TW" sz="1800" b="1" dirty="0" smtClean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&gt;</a:t>
            </a:r>
            <a:r>
              <a:rPr lang="zh-TW" altLang="zh-TW" sz="1800" b="1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從長短期全面提升儲存性價比</a:t>
            </a:r>
            <a:r>
              <a:rPr lang="zh-TW" altLang="zh-TW" sz="1800" b="1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zh-TW" altLang="zh-TW" sz="1800" b="1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endParaRPr lang="zh-TW" altLang="zh-TW" sz="1800" b="1" dirty="0">
              <a:solidFill>
                <a:srgbClr val="26262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1" name="圓角矩形 80"/>
          <p:cNvSpPr/>
          <p:nvPr/>
        </p:nvSpPr>
        <p:spPr>
          <a:xfrm>
            <a:off x="230539" y="2930156"/>
            <a:ext cx="3798976" cy="401582"/>
          </a:xfrm>
          <a:prstGeom prst="roundRect">
            <a:avLst>
              <a:gd name="adj" fmla="val 0"/>
            </a:avLst>
          </a:prstGeom>
          <a:solidFill>
            <a:srgbClr val="3C96B7"/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zh-TW" sz="2000" b="1" dirty="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Qtier 2.0 </a:t>
            </a:r>
            <a:r>
              <a:rPr lang="zh-TW" altLang="zh-TW" sz="20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自動分層技術 </a:t>
            </a:r>
          </a:p>
        </p:txBody>
      </p:sp>
      <p:sp>
        <p:nvSpPr>
          <p:cNvPr id="82" name="＞形箭號 81"/>
          <p:cNvSpPr/>
          <p:nvPr/>
        </p:nvSpPr>
        <p:spPr>
          <a:xfrm rot="5400000">
            <a:off x="3334980" y="2354752"/>
            <a:ext cx="914063" cy="475005"/>
          </a:xfrm>
          <a:prstGeom prst="chevron">
            <a:avLst>
              <a:gd name="adj" fmla="val 47018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>
              <a:solidFill>
                <a:schemeClr val="tx1"/>
              </a:solidFill>
            </a:endParaRPr>
          </a:p>
        </p:txBody>
      </p:sp>
      <p:sp>
        <p:nvSpPr>
          <p:cNvPr id="83" name="矩形 82"/>
          <p:cNvSpPr/>
          <p:nvPr/>
        </p:nvSpPr>
        <p:spPr>
          <a:xfrm>
            <a:off x="164942" y="1795568"/>
            <a:ext cx="38645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7350" lvl="0" indent="-285750">
              <a:buClr>
                <a:srgbClr val="044981"/>
              </a:buClr>
              <a:buSzPct val="100000"/>
              <a:buFont typeface="Arial"/>
              <a:buChar char="•"/>
            </a:pPr>
            <a:r>
              <a:rPr lang="zh-TW" altLang="zh-TW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快取純加速，</a:t>
            </a:r>
            <a:r>
              <a:rPr lang="zh-TW" altLang="zh-TW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不</a:t>
            </a:r>
            <a:r>
              <a:rPr lang="zh-TW" altLang="en-US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能當</a:t>
            </a:r>
            <a:r>
              <a:rPr lang="zh-TW" altLang="zh-TW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做</a:t>
            </a:r>
            <a:r>
              <a:rPr lang="zh-TW" altLang="zh-TW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儲存使用 </a:t>
            </a:r>
          </a:p>
          <a:p>
            <a:pPr marL="387350" lvl="0" indent="-285750">
              <a:buClr>
                <a:srgbClr val="044981"/>
              </a:buClr>
              <a:buSzPct val="100000"/>
              <a:buFont typeface="Arial"/>
              <a:buChar char="•"/>
            </a:pPr>
            <a:r>
              <a:rPr lang="zh-TW" altLang="zh-TW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僅以區塊大小篩選快取</a:t>
            </a:r>
            <a:br>
              <a:rPr lang="zh-TW" altLang="zh-TW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altLang="zh-TW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&gt;</a:t>
            </a:r>
            <a:r>
              <a:rPr lang="zh-TW" altLang="en-US" sz="1800" b="1" dirty="0" smtClean="0">
                <a:latin typeface="微軟正黑體" pitchFamily="34" charset="-120"/>
                <a:ea typeface="微軟正黑體" pitchFamily="34" charset="-120"/>
              </a:rPr>
              <a:t>比較適合短期隨機加速</a:t>
            </a:r>
            <a:endParaRPr lang="zh-TW" altLang="zh-TW" sz="18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</p:txBody>
      </p:sp>
      <p:sp>
        <p:nvSpPr>
          <p:cNvPr id="84" name="圓角矩形 83"/>
          <p:cNvSpPr/>
          <p:nvPr/>
        </p:nvSpPr>
        <p:spPr>
          <a:xfrm>
            <a:off x="230540" y="1301166"/>
            <a:ext cx="3798976" cy="401582"/>
          </a:xfrm>
          <a:prstGeom prst="roundRect">
            <a:avLst>
              <a:gd name="adj" fmla="val 0"/>
            </a:avLst>
          </a:prstGeom>
          <a:solidFill>
            <a:srgbClr val="3C96B7"/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chemeClr val="dk1"/>
              </a:buClr>
              <a:buSzPct val="25000"/>
            </a:pPr>
            <a:r>
              <a:rPr lang="zh-TW" altLang="zh-TW" sz="2000" b="1" dirty="0">
                <a:solidFill>
                  <a:schemeClr val="bg1"/>
                </a:solidFill>
                <a:ea typeface="Microsoft JhengHei"/>
                <a:cs typeface="Microsoft JhengHei"/>
                <a:sym typeface="Microsoft JhengHei"/>
              </a:rPr>
              <a:t>SSD </a:t>
            </a:r>
            <a:r>
              <a:rPr lang="zh-TW" altLang="zh-TW" sz="20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快取技術</a:t>
            </a:r>
          </a:p>
        </p:txBody>
      </p:sp>
      <p:sp>
        <p:nvSpPr>
          <p:cNvPr id="85" name="＞形箭號 84"/>
          <p:cNvSpPr/>
          <p:nvPr/>
        </p:nvSpPr>
        <p:spPr>
          <a:xfrm rot="5400000">
            <a:off x="3626758" y="2675593"/>
            <a:ext cx="330510" cy="475005"/>
          </a:xfrm>
          <a:prstGeom prst="chevron">
            <a:avLst>
              <a:gd name="adj" fmla="val 47018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" name="Shape 230"/>
          <p:cNvGraphicFramePr/>
          <p:nvPr>
            <p:extLst>
              <p:ext uri="{D42A27DB-BD31-4B8C-83A1-F6EECF244321}">
                <p14:modId xmlns="" xmlns:p14="http://schemas.microsoft.com/office/powerpoint/2010/main" val="832223217"/>
              </p:ext>
            </p:extLst>
          </p:nvPr>
        </p:nvGraphicFramePr>
        <p:xfrm>
          <a:off x="6509130" y="3251386"/>
          <a:ext cx="2446300" cy="78547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223150"/>
                <a:gridCol w="1223150"/>
              </a:tblGrid>
              <a:tr h="2618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200" b="1" dirty="0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區塊</a:t>
                      </a:r>
                    </a:p>
                  </a:txBody>
                  <a:tcPr marL="43750" marR="43750" marT="21875" marB="21875" anchor="ctr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200" b="1" dirty="0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Hit紀錄</a:t>
                      </a:r>
                    </a:p>
                  </a:txBody>
                  <a:tcPr marL="43750" marR="43750" marT="21875" marB="218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600"/>
                    </a:solidFill>
                  </a:tcPr>
                </a:tc>
              </a:tr>
              <a:tr h="2618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200" b="1" u="none" strike="noStrike" cap="none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C</a:t>
                      </a:r>
                    </a:p>
                  </a:txBody>
                  <a:tcPr marL="43750" marR="43750" marT="21875" marB="21875" anchor="ctr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200" b="1" u="none" strike="noStrike" cap="none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50</a:t>
                      </a:r>
                    </a:p>
                  </a:txBody>
                  <a:tcPr marL="43750" marR="43750" marT="21875" marB="218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18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200" b="1" u="none" strike="noStrike" cap="none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D</a:t>
                      </a:r>
                    </a:p>
                  </a:txBody>
                  <a:tcPr marL="43750" marR="43750" marT="21875" marB="21875" anchor="ctr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200" b="1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50</a:t>
                      </a:r>
                    </a:p>
                  </a:txBody>
                  <a:tcPr marL="43750" marR="43750" marT="21875" marB="218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27" name="Shape 5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rgbClr val="FFFF00"/>
              </a:buClr>
              <a:buSzPct val="25000"/>
              <a:buFont typeface="Arial"/>
              <a:buNone/>
            </a:pPr>
            <a:r>
              <a:rPr lang="zh-TW" dirty="0">
                <a:latin typeface="+mj-lt"/>
                <a:ea typeface="Microsoft JhengHei"/>
                <a:cs typeface="Microsoft JhengHei"/>
                <a:sym typeface="Microsoft JhengHei"/>
              </a:rPr>
              <a:t>Qtier 2.0 </a:t>
            </a: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智能感知，效能更強</a:t>
            </a:r>
          </a:p>
        </p:txBody>
      </p:sp>
      <p:sp>
        <p:nvSpPr>
          <p:cNvPr id="115" name="文字版面配置區 114"/>
          <p:cNvSpPr>
            <a:spLocks noGrp="1"/>
          </p:cNvSpPr>
          <p:nvPr>
            <p:ph type="body" idx="1"/>
          </p:nvPr>
        </p:nvSpPr>
        <p:spPr>
          <a:xfrm>
            <a:off x="214283" y="1200150"/>
            <a:ext cx="3143272" cy="3394200"/>
          </a:xfrm>
        </p:spPr>
        <p:txBody>
          <a:bodyPr/>
          <a:lstStyle/>
          <a:p>
            <a:r>
              <a:rPr lang="zh-TW" altLang="en-US" b="1" dirty="0" smtClean="0"/>
              <a:t>模擬</a:t>
            </a:r>
            <a:r>
              <a:rPr lang="en-US" altLang="zh-TW" b="1" dirty="0" smtClean="0"/>
              <a:t>SSD</a:t>
            </a:r>
            <a:r>
              <a:rPr lang="zh-TW" altLang="en-US" b="1" dirty="0" smtClean="0"/>
              <a:t>快取的保留</a:t>
            </a:r>
            <a:br>
              <a:rPr lang="zh-TW" altLang="en-US" b="1" dirty="0" smtClean="0"/>
            </a:br>
            <a:r>
              <a:rPr lang="zh-TW" altLang="en-US" b="1" dirty="0" smtClean="0"/>
              <a:t>空間、隨機讀寫需</a:t>
            </a:r>
            <a:br>
              <a:rPr lang="zh-TW" altLang="en-US" b="1" dirty="0" smtClean="0"/>
            </a:br>
            <a:r>
              <a:rPr lang="zh-TW" altLang="en-US" b="1" dirty="0" smtClean="0"/>
              <a:t>求隨時調整</a:t>
            </a:r>
          </a:p>
          <a:p>
            <a:r>
              <a:rPr lang="zh-TW" altLang="en-US" b="1" dirty="0" smtClean="0"/>
              <a:t>當應用軟體需要頻繁讀寫</a:t>
            </a:r>
            <a:r>
              <a:rPr lang="en-US" altLang="zh-TW" b="1" dirty="0" smtClean="0"/>
              <a:t>metadata</a:t>
            </a:r>
            <a:r>
              <a:rPr lang="zh-TW" altLang="en-US" b="1" dirty="0" smtClean="0"/>
              <a:t>，例如備份軟體時， </a:t>
            </a:r>
            <a:r>
              <a:rPr lang="en-US" altLang="zh-TW" b="1" dirty="0" err="1" smtClean="0"/>
              <a:t>Qtier</a:t>
            </a:r>
            <a:r>
              <a:rPr lang="zh-TW" altLang="en-US" b="1" dirty="0" smtClean="0"/>
              <a:t>提速效果比快取更明顯</a:t>
            </a:r>
          </a:p>
          <a:p>
            <a:endParaRPr lang="zh-TW" altLang="en-US" b="1" dirty="0" smtClean="0"/>
          </a:p>
          <a:p>
            <a:endParaRPr lang="zh-TW" altLang="en-US" b="1" dirty="0" smtClean="0"/>
          </a:p>
          <a:p>
            <a:endParaRPr lang="zh-TW" altLang="en-US" b="1" dirty="0" smtClean="0"/>
          </a:p>
          <a:p>
            <a:endParaRPr lang="zh-TW" altLang="en-US" b="1" dirty="0"/>
          </a:p>
        </p:txBody>
      </p:sp>
      <p:sp>
        <p:nvSpPr>
          <p:cNvPr id="58" name="Shape 208"/>
          <p:cNvSpPr/>
          <p:nvPr/>
        </p:nvSpPr>
        <p:spPr>
          <a:xfrm>
            <a:off x="3930113" y="1797085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Shape 209"/>
          <p:cNvSpPr/>
          <p:nvPr/>
        </p:nvSpPr>
        <p:spPr>
          <a:xfrm>
            <a:off x="4420708" y="1797085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Shape 210"/>
          <p:cNvSpPr/>
          <p:nvPr/>
        </p:nvSpPr>
        <p:spPr>
          <a:xfrm>
            <a:off x="4929734" y="1797085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4A86E8"/>
          </a:solidFill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Shape 211"/>
          <p:cNvSpPr/>
          <p:nvPr/>
        </p:nvSpPr>
        <p:spPr>
          <a:xfrm>
            <a:off x="5423593" y="1797085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4A86E8"/>
          </a:solidFill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2" name="Shape 212"/>
          <p:cNvCxnSpPr/>
          <p:nvPr/>
        </p:nvCxnSpPr>
        <p:spPr>
          <a:xfrm>
            <a:off x="3952151" y="2095677"/>
            <a:ext cx="1917300" cy="66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</p:cxnSp>
      <p:sp>
        <p:nvSpPr>
          <p:cNvPr id="63" name="Shape 213"/>
          <p:cNvSpPr/>
          <p:nvPr/>
        </p:nvSpPr>
        <p:spPr>
          <a:xfrm>
            <a:off x="3930113" y="2570084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Shape 214"/>
          <p:cNvSpPr/>
          <p:nvPr/>
        </p:nvSpPr>
        <p:spPr>
          <a:xfrm>
            <a:off x="4420708" y="2570084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Shape 215"/>
          <p:cNvSpPr/>
          <p:nvPr/>
        </p:nvSpPr>
        <p:spPr>
          <a:xfrm>
            <a:off x="4929734" y="2570084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3F3F3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Shape 216"/>
          <p:cNvSpPr/>
          <p:nvPr/>
        </p:nvSpPr>
        <p:spPr>
          <a:xfrm>
            <a:off x="5439359" y="2570084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3F3F3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7" name="Shape 217"/>
          <p:cNvCxnSpPr/>
          <p:nvPr/>
        </p:nvCxnSpPr>
        <p:spPr>
          <a:xfrm>
            <a:off x="3952151" y="2868676"/>
            <a:ext cx="1917300" cy="660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68" name="Shape 218"/>
          <p:cNvCxnSpPr/>
          <p:nvPr/>
        </p:nvCxnSpPr>
        <p:spPr>
          <a:xfrm rot="16200000" flipH="1">
            <a:off x="3585645" y="1707289"/>
            <a:ext cx="873107" cy="876722"/>
          </a:xfrm>
          <a:prstGeom prst="bentConnector3">
            <a:avLst>
              <a:gd name="adj1" fmla="val 68413"/>
            </a:avLst>
          </a:prstGeom>
          <a:noFill/>
          <a:ln w="28575" cap="flat" cmpd="sng">
            <a:solidFill>
              <a:srgbClr val="4A7DBA"/>
            </a:solidFill>
            <a:prstDash val="solid"/>
            <a:round/>
            <a:headEnd type="none" w="med" len="med"/>
            <a:tailEnd type="stealth" w="lg" len="lg"/>
          </a:ln>
        </p:spPr>
      </p:cxnSp>
      <p:grpSp>
        <p:nvGrpSpPr>
          <p:cNvPr id="69" name="Shape 219"/>
          <p:cNvGrpSpPr/>
          <p:nvPr/>
        </p:nvGrpSpPr>
        <p:grpSpPr>
          <a:xfrm>
            <a:off x="3583880" y="2262166"/>
            <a:ext cx="362333" cy="516748"/>
            <a:chOff x="642204" y="3502820"/>
            <a:chExt cx="500806" cy="999300"/>
          </a:xfrm>
        </p:grpSpPr>
        <p:cxnSp>
          <p:nvCxnSpPr>
            <p:cNvPr id="70" name="Shape 220"/>
            <p:cNvCxnSpPr/>
            <p:nvPr/>
          </p:nvCxnSpPr>
          <p:spPr>
            <a:xfrm>
              <a:off x="642910" y="4500570"/>
              <a:ext cx="500100" cy="1500"/>
            </a:xfrm>
            <a:prstGeom prst="straightConnector1">
              <a:avLst/>
            </a:prstGeom>
            <a:noFill/>
            <a:ln w="28575" cap="flat" cmpd="sng">
              <a:solidFill>
                <a:srgbClr val="4A7DBA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71" name="Shape 221"/>
            <p:cNvCxnSpPr/>
            <p:nvPr/>
          </p:nvCxnSpPr>
          <p:spPr>
            <a:xfrm rot="5400000">
              <a:off x="143304" y="4001720"/>
              <a:ext cx="999300" cy="1500"/>
            </a:xfrm>
            <a:prstGeom prst="straightConnector1">
              <a:avLst/>
            </a:prstGeom>
            <a:noFill/>
            <a:ln w="28575" cap="flat" cmpd="sng">
              <a:solidFill>
                <a:srgbClr val="4A7DBA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2" name="Shape 222"/>
          <p:cNvSpPr/>
          <p:nvPr/>
        </p:nvSpPr>
        <p:spPr>
          <a:xfrm>
            <a:off x="4635348" y="2100827"/>
            <a:ext cx="829200" cy="24486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C0C0C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SSD </a:t>
            </a:r>
            <a:r>
              <a:rPr lang="zh-TW" sz="1000" b="1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</a:rPr>
              <a:t>層</a:t>
            </a:r>
          </a:p>
        </p:txBody>
      </p:sp>
      <p:sp>
        <p:nvSpPr>
          <p:cNvPr id="73" name="Shape 223"/>
          <p:cNvSpPr/>
          <p:nvPr/>
        </p:nvSpPr>
        <p:spPr>
          <a:xfrm>
            <a:off x="3891344" y="1481419"/>
            <a:ext cx="2216100" cy="30096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0070C0"/>
              </a:buClr>
              <a:buFont typeface="Arial"/>
              <a:buNone/>
            </a:pPr>
            <a:r>
              <a:rPr lang="zh-TW" sz="1200" b="1" dirty="0">
                <a:solidFill>
                  <a:srgbClr val="1C458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C、D有瞬間HDD隨機讀寫</a:t>
            </a:r>
          </a:p>
        </p:txBody>
      </p:sp>
      <p:sp>
        <p:nvSpPr>
          <p:cNvPr id="74" name="Shape 224"/>
          <p:cNvSpPr/>
          <p:nvPr/>
        </p:nvSpPr>
        <p:spPr>
          <a:xfrm>
            <a:off x="4635348" y="2872470"/>
            <a:ext cx="829200" cy="26466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C0C0C"/>
              </a:buClr>
              <a:buSzPct val="25000"/>
              <a:buFont typeface="Arial"/>
              <a:buNone/>
            </a:pPr>
            <a:r>
              <a:rPr lang="zh-TW" sz="1000" b="1" i="0" u="none" strike="noStrike" cap="none" dirty="0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HDD </a:t>
            </a:r>
            <a:r>
              <a:rPr lang="zh-TW" sz="1000" b="1" dirty="0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</a:rPr>
              <a:t>層</a:t>
            </a:r>
          </a:p>
        </p:txBody>
      </p:sp>
      <p:sp>
        <p:nvSpPr>
          <p:cNvPr id="75" name="Shape 225"/>
          <p:cNvSpPr/>
          <p:nvPr/>
        </p:nvSpPr>
        <p:spPr>
          <a:xfrm>
            <a:off x="4106422" y="1869506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</a:p>
        </p:txBody>
      </p:sp>
      <p:sp>
        <p:nvSpPr>
          <p:cNvPr id="76" name="Shape 226"/>
          <p:cNvSpPr/>
          <p:nvPr/>
        </p:nvSpPr>
        <p:spPr>
          <a:xfrm>
            <a:off x="4605004" y="1869506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</a:p>
        </p:txBody>
      </p:sp>
      <p:sp>
        <p:nvSpPr>
          <p:cNvPr id="77" name="Shape 227"/>
          <p:cNvSpPr/>
          <p:nvPr/>
        </p:nvSpPr>
        <p:spPr>
          <a:xfrm>
            <a:off x="4106422" y="2638767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</a:p>
        </p:txBody>
      </p:sp>
      <p:sp>
        <p:nvSpPr>
          <p:cNvPr id="78" name="Shape 228"/>
          <p:cNvSpPr/>
          <p:nvPr/>
        </p:nvSpPr>
        <p:spPr>
          <a:xfrm>
            <a:off x="4605004" y="2638767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</a:p>
        </p:txBody>
      </p:sp>
      <p:cxnSp>
        <p:nvCxnSpPr>
          <p:cNvPr id="79" name="Shape 229"/>
          <p:cNvCxnSpPr/>
          <p:nvPr/>
        </p:nvCxnSpPr>
        <p:spPr>
          <a:xfrm rot="10800000">
            <a:off x="3578411" y="1715943"/>
            <a:ext cx="86700" cy="660"/>
          </a:xfrm>
          <a:prstGeom prst="straightConnector1">
            <a:avLst/>
          </a:prstGeom>
          <a:noFill/>
          <a:ln w="2857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</p:spPr>
      </p:cxnSp>
      <p:graphicFrame>
        <p:nvGraphicFramePr>
          <p:cNvPr id="80" name="Shape 230"/>
          <p:cNvGraphicFramePr/>
          <p:nvPr>
            <p:extLst>
              <p:ext uri="{D42A27DB-BD31-4B8C-83A1-F6EECF244321}">
                <p14:modId xmlns="" xmlns:p14="http://schemas.microsoft.com/office/powerpoint/2010/main" val="832223217"/>
              </p:ext>
            </p:extLst>
          </p:nvPr>
        </p:nvGraphicFramePr>
        <p:xfrm>
          <a:off x="3592936" y="3251386"/>
          <a:ext cx="2446300" cy="78547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223150"/>
                <a:gridCol w="1223150"/>
              </a:tblGrid>
              <a:tr h="2618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200" b="1" dirty="0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區塊</a:t>
                      </a:r>
                    </a:p>
                  </a:txBody>
                  <a:tcPr marL="43750" marR="43750" marT="21875" marB="21875" anchor="ctr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200" b="1" dirty="0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Hit紀錄</a:t>
                      </a:r>
                    </a:p>
                  </a:txBody>
                  <a:tcPr marL="43750" marR="43750" marT="21875" marB="218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600"/>
                    </a:solidFill>
                  </a:tcPr>
                </a:tc>
              </a:tr>
              <a:tr h="2618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200" b="1" u="none" strike="noStrike" cap="none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C</a:t>
                      </a:r>
                    </a:p>
                  </a:txBody>
                  <a:tcPr marL="43750" marR="43750" marT="21875" marB="21875" anchor="ctr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200" b="1" u="none" strike="noStrike" cap="none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50</a:t>
                      </a:r>
                    </a:p>
                  </a:txBody>
                  <a:tcPr marL="43750" marR="43750" marT="21875" marB="218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18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200" b="1" u="none" strike="noStrike" cap="none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D</a:t>
                      </a:r>
                    </a:p>
                  </a:txBody>
                  <a:tcPr marL="43750" marR="43750" marT="21875" marB="21875" anchor="ctr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zh-TW" sz="1200" b="1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50</a:t>
                      </a:r>
                    </a:p>
                  </a:txBody>
                  <a:tcPr marL="43750" marR="43750" marT="21875" marB="218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1" name="Shape 231"/>
          <p:cNvSpPr/>
          <p:nvPr/>
        </p:nvSpPr>
        <p:spPr>
          <a:xfrm>
            <a:off x="6722430" y="1794831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Shape 232"/>
          <p:cNvSpPr/>
          <p:nvPr/>
        </p:nvSpPr>
        <p:spPr>
          <a:xfrm>
            <a:off x="7244182" y="1794831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Shape 233"/>
          <p:cNvSpPr/>
          <p:nvPr/>
        </p:nvSpPr>
        <p:spPr>
          <a:xfrm>
            <a:off x="8278480" y="1794830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4A86E8"/>
          </a:solidFill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4" name="Shape 234"/>
          <p:cNvCxnSpPr/>
          <p:nvPr/>
        </p:nvCxnSpPr>
        <p:spPr>
          <a:xfrm rot="10800000" flipH="1">
            <a:off x="6712098" y="2095677"/>
            <a:ext cx="2066400" cy="66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</p:cxnSp>
      <p:sp>
        <p:nvSpPr>
          <p:cNvPr id="85" name="Shape 235"/>
          <p:cNvSpPr/>
          <p:nvPr/>
        </p:nvSpPr>
        <p:spPr>
          <a:xfrm>
            <a:off x="6722430" y="2570663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Shape 236"/>
          <p:cNvSpPr/>
          <p:nvPr/>
        </p:nvSpPr>
        <p:spPr>
          <a:xfrm>
            <a:off x="7768544" y="2570663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3F3F3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Shape 237"/>
          <p:cNvSpPr/>
          <p:nvPr/>
        </p:nvSpPr>
        <p:spPr>
          <a:xfrm>
            <a:off x="8278480" y="2570662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3F3F3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8" name="Shape 238"/>
          <p:cNvCxnSpPr/>
          <p:nvPr/>
        </p:nvCxnSpPr>
        <p:spPr>
          <a:xfrm>
            <a:off x="6712098" y="2876142"/>
            <a:ext cx="2066400" cy="2970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89" name="Shape 239"/>
          <p:cNvSpPr/>
          <p:nvPr/>
        </p:nvSpPr>
        <p:spPr>
          <a:xfrm>
            <a:off x="6588273" y="1481419"/>
            <a:ext cx="2337300" cy="30096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C0C0C"/>
              </a:buClr>
              <a:buFont typeface="Arial"/>
              <a:buNone/>
            </a:pPr>
            <a:r>
              <a:rPr lang="zh-TW" sz="1200" b="1" dirty="0">
                <a:solidFill>
                  <a:srgbClr val="1C458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D 區塊被移入SSD保留空間</a:t>
            </a:r>
          </a:p>
        </p:txBody>
      </p:sp>
      <p:sp>
        <p:nvSpPr>
          <p:cNvPr id="90" name="Shape 240"/>
          <p:cNvSpPr/>
          <p:nvPr/>
        </p:nvSpPr>
        <p:spPr>
          <a:xfrm>
            <a:off x="7377628" y="2890246"/>
            <a:ext cx="949200" cy="22044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C0C0C"/>
              </a:buClr>
              <a:buSzPct val="25000"/>
              <a:buFont typeface="Arial"/>
              <a:buNone/>
            </a:pPr>
            <a:r>
              <a:rPr lang="zh-TW" sz="1000" b="1" i="0" u="none" strike="noStrike" cap="none" dirty="0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HDD </a:t>
            </a:r>
            <a:r>
              <a:rPr lang="zh-TW" sz="1000" b="1" dirty="0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</a:rPr>
              <a:t>層</a:t>
            </a:r>
          </a:p>
        </p:txBody>
      </p:sp>
      <p:sp>
        <p:nvSpPr>
          <p:cNvPr id="91" name="Shape 241"/>
          <p:cNvSpPr/>
          <p:nvPr/>
        </p:nvSpPr>
        <p:spPr>
          <a:xfrm>
            <a:off x="6898100" y="1870886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</a:p>
        </p:txBody>
      </p:sp>
      <p:sp>
        <p:nvSpPr>
          <p:cNvPr id="92" name="Shape 242"/>
          <p:cNvSpPr/>
          <p:nvPr/>
        </p:nvSpPr>
        <p:spPr>
          <a:xfrm>
            <a:off x="7431279" y="1870886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</a:p>
        </p:txBody>
      </p:sp>
      <p:sp>
        <p:nvSpPr>
          <p:cNvPr id="93" name="Shape 243"/>
          <p:cNvSpPr/>
          <p:nvPr/>
        </p:nvSpPr>
        <p:spPr>
          <a:xfrm>
            <a:off x="6898100" y="2641372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</a:p>
        </p:txBody>
      </p:sp>
      <p:sp>
        <p:nvSpPr>
          <p:cNvPr id="95" name="Shape 245"/>
          <p:cNvSpPr/>
          <p:nvPr/>
        </p:nvSpPr>
        <p:spPr>
          <a:xfrm>
            <a:off x="7062059" y="4330959"/>
            <a:ext cx="1083900" cy="1761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C0C0C"/>
              </a:buClr>
              <a:buFont typeface="Arial"/>
              <a:buNone/>
            </a:pPr>
            <a:endParaRPr sz="1000" b="1" i="0" u="none" strike="noStrike" cap="none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6" name="Shape 246"/>
          <p:cNvGrpSpPr/>
          <p:nvPr/>
        </p:nvGrpSpPr>
        <p:grpSpPr>
          <a:xfrm>
            <a:off x="7179031" y="1212641"/>
            <a:ext cx="547049" cy="163866"/>
            <a:chOff x="712747" y="6215082"/>
            <a:chExt cx="1143737" cy="342600"/>
          </a:xfrm>
        </p:grpSpPr>
        <p:sp>
          <p:nvSpPr>
            <p:cNvPr id="97" name="Shape 247"/>
            <p:cNvSpPr/>
            <p:nvPr/>
          </p:nvSpPr>
          <p:spPr>
            <a:xfrm>
              <a:off x="712747" y="6286520"/>
              <a:ext cx="285900" cy="221100"/>
            </a:xfrm>
            <a:prstGeom prst="roundRect">
              <a:avLst>
                <a:gd name="adj" fmla="val 16667"/>
              </a:avLst>
            </a:prstGeom>
            <a:solidFill>
              <a:srgbClr val="FF7D1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100" b="0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Calibri"/>
                <a:sym typeface="Calibri"/>
              </a:endParaRPr>
            </a:p>
          </p:txBody>
        </p:sp>
        <p:sp>
          <p:nvSpPr>
            <p:cNvPr id="98" name="Shape 248"/>
            <p:cNvSpPr/>
            <p:nvPr/>
          </p:nvSpPr>
          <p:spPr>
            <a:xfrm>
              <a:off x="785784" y="6215082"/>
              <a:ext cx="1070700" cy="3426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9050" tIns="19050" rIns="19050" bIns="190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Clr>
                  <a:srgbClr val="0C0C0C"/>
                </a:buClr>
                <a:buSzPct val="25000"/>
                <a:buFont typeface="Arial"/>
                <a:buNone/>
              </a:pPr>
              <a:r>
                <a:rPr lang="zh-TW" sz="1100" b="1" dirty="0">
                  <a:solidFill>
                    <a:srgbClr val="0C0C0C"/>
                  </a:solidFill>
                  <a:latin typeface="微軟正黑體" pitchFamily="34" charset="-120"/>
                  <a:ea typeface="微軟正黑體" pitchFamily="34" charset="-120"/>
                </a:rPr>
                <a:t>資料</a:t>
              </a:r>
            </a:p>
          </p:txBody>
        </p:sp>
      </p:grpSp>
      <p:grpSp>
        <p:nvGrpSpPr>
          <p:cNvPr id="99" name="Shape 249"/>
          <p:cNvGrpSpPr/>
          <p:nvPr/>
        </p:nvGrpSpPr>
        <p:grpSpPr>
          <a:xfrm>
            <a:off x="8030692" y="1212641"/>
            <a:ext cx="714685" cy="163866"/>
            <a:chOff x="2000232" y="6215079"/>
            <a:chExt cx="1494218" cy="342600"/>
          </a:xfrm>
        </p:grpSpPr>
        <p:sp>
          <p:nvSpPr>
            <p:cNvPr id="100" name="Shape 250"/>
            <p:cNvSpPr/>
            <p:nvPr/>
          </p:nvSpPr>
          <p:spPr>
            <a:xfrm>
              <a:off x="2000232" y="6286520"/>
              <a:ext cx="285900" cy="2211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25400" cap="flat" cmpd="sng">
              <a:solidFill>
                <a:srgbClr val="3F3F3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100" b="0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Calibri"/>
                <a:sym typeface="Calibri"/>
              </a:endParaRPr>
            </a:p>
          </p:txBody>
        </p:sp>
        <p:sp>
          <p:nvSpPr>
            <p:cNvPr id="101" name="Shape 251"/>
            <p:cNvSpPr/>
            <p:nvPr/>
          </p:nvSpPr>
          <p:spPr>
            <a:xfrm>
              <a:off x="2228908" y="6215079"/>
              <a:ext cx="1265542" cy="3426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9050" tIns="19050" rIns="19050" bIns="190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Clr>
                  <a:srgbClr val="0C0C0C"/>
                </a:buClr>
                <a:buSzPct val="25000"/>
                <a:buFont typeface="Arial"/>
                <a:buNone/>
              </a:pPr>
              <a:r>
                <a:rPr lang="zh-TW" sz="1100" b="1" dirty="0">
                  <a:solidFill>
                    <a:srgbClr val="0C0C0C"/>
                  </a:solidFill>
                  <a:latin typeface="微軟正黑體" pitchFamily="34" charset="-120"/>
                  <a:ea typeface="微軟正黑體" pitchFamily="34" charset="-120"/>
                </a:rPr>
                <a:t>空區塊</a:t>
              </a:r>
            </a:p>
          </p:txBody>
        </p:sp>
      </p:grpSp>
      <p:sp>
        <p:nvSpPr>
          <p:cNvPr id="102" name="Shape 252"/>
          <p:cNvSpPr/>
          <p:nvPr/>
        </p:nvSpPr>
        <p:spPr>
          <a:xfrm>
            <a:off x="7759476" y="1794831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4A86E8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Shape 253"/>
          <p:cNvSpPr/>
          <p:nvPr/>
        </p:nvSpPr>
        <p:spPr>
          <a:xfrm>
            <a:off x="7946573" y="1870886"/>
            <a:ext cx="107400" cy="138600"/>
          </a:xfrm>
          <a:prstGeom prst="rect">
            <a:avLst/>
          </a:prstGeom>
          <a:solidFill>
            <a:srgbClr val="4A86E8"/>
          </a:solidFill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</a:p>
        </p:txBody>
      </p:sp>
      <p:sp>
        <p:nvSpPr>
          <p:cNvPr id="104" name="Shape 254"/>
          <p:cNvSpPr/>
          <p:nvPr/>
        </p:nvSpPr>
        <p:spPr>
          <a:xfrm>
            <a:off x="7243563" y="2570663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3F3F3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Shape 255"/>
          <p:cNvSpPr/>
          <p:nvPr/>
        </p:nvSpPr>
        <p:spPr>
          <a:xfrm>
            <a:off x="6058228" y="2817519"/>
            <a:ext cx="120000" cy="132000"/>
          </a:xfrm>
          <a:prstGeom prst="ellipse">
            <a:avLst/>
          </a:prstGeom>
          <a:solidFill>
            <a:srgbClr val="59595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Shape 257"/>
          <p:cNvSpPr/>
          <p:nvPr/>
        </p:nvSpPr>
        <p:spPr>
          <a:xfrm>
            <a:off x="6191580" y="2817519"/>
            <a:ext cx="120000" cy="132000"/>
          </a:xfrm>
          <a:prstGeom prst="ellipse">
            <a:avLst/>
          </a:prstGeom>
          <a:solidFill>
            <a:srgbClr val="59595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258"/>
          <p:cNvSpPr/>
          <p:nvPr/>
        </p:nvSpPr>
        <p:spPr>
          <a:xfrm>
            <a:off x="6330465" y="2817519"/>
            <a:ext cx="120000" cy="132000"/>
          </a:xfrm>
          <a:prstGeom prst="ellipse">
            <a:avLst/>
          </a:prstGeom>
          <a:solidFill>
            <a:srgbClr val="59595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Shape 259"/>
          <p:cNvSpPr/>
          <p:nvPr/>
        </p:nvSpPr>
        <p:spPr>
          <a:xfrm>
            <a:off x="6461467" y="2817519"/>
            <a:ext cx="120000" cy="132000"/>
          </a:xfrm>
          <a:prstGeom prst="ellipse">
            <a:avLst/>
          </a:prstGeom>
          <a:solidFill>
            <a:srgbClr val="59595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9" name="Shape 260"/>
          <p:cNvCxnSpPr/>
          <p:nvPr/>
        </p:nvCxnSpPr>
        <p:spPr>
          <a:xfrm>
            <a:off x="6572264" y="3643320"/>
            <a:ext cx="2286016" cy="1588"/>
          </a:xfrm>
          <a:prstGeom prst="straightConnector1">
            <a:avLst/>
          </a:prstGeom>
          <a:noFill/>
          <a:ln w="19050" cap="flat" cmpd="sng">
            <a:solidFill>
              <a:srgbClr val="BD4B48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0" name="Shape 261"/>
          <p:cNvCxnSpPr/>
          <p:nvPr/>
        </p:nvCxnSpPr>
        <p:spPr>
          <a:xfrm rot="-5400000">
            <a:off x="7472013" y="2020180"/>
            <a:ext cx="531300" cy="577830"/>
          </a:xfrm>
          <a:prstGeom prst="bentConnector3">
            <a:avLst>
              <a:gd name="adj1" fmla="val 50006"/>
            </a:avLst>
          </a:prstGeom>
          <a:noFill/>
          <a:ln w="28575" cap="flat" cmpd="sng">
            <a:solidFill>
              <a:srgbClr val="4A7DBA"/>
            </a:solidFill>
            <a:prstDash val="solid"/>
            <a:round/>
            <a:headEnd type="none" w="med" len="med"/>
            <a:tailEnd type="stealth" w="lg" len="lg"/>
          </a:ln>
        </p:spPr>
      </p:cxnSp>
      <p:sp>
        <p:nvSpPr>
          <p:cNvPr id="111" name="Shape 262"/>
          <p:cNvSpPr/>
          <p:nvPr/>
        </p:nvSpPr>
        <p:spPr>
          <a:xfrm>
            <a:off x="7888705" y="2105272"/>
            <a:ext cx="829200" cy="24486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C0C0C"/>
              </a:buClr>
              <a:buSzPct val="25000"/>
              <a:buFont typeface="Arial"/>
              <a:buNone/>
            </a:pPr>
            <a:r>
              <a:rPr lang="zh-TW" sz="1000" b="1" i="0" u="none" strike="noStrike" cap="none" dirty="0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SSD </a:t>
            </a:r>
            <a:r>
              <a:rPr lang="zh-TW" sz="1000" b="1" dirty="0">
                <a:solidFill>
                  <a:srgbClr val="0C0C0C"/>
                </a:solidFill>
                <a:latin typeface="微軟正黑體" pitchFamily="34" charset="-120"/>
                <a:ea typeface="微軟正黑體" pitchFamily="34" charset="-120"/>
              </a:rPr>
              <a:t>層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Shape 589"/>
          <p:cNvSpPr txBox="1">
            <a:spLocks noGrp="1"/>
          </p:cNvSpPr>
          <p:nvPr>
            <p:ph type="title"/>
          </p:nvPr>
        </p:nvSpPr>
        <p:spPr>
          <a:xfrm>
            <a:off x="223025" y="214296"/>
            <a:ext cx="8660700" cy="78581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rgbClr val="FFFF00"/>
              </a:buClr>
              <a:buSzPct val="25000"/>
              <a:buFont typeface="Arial"/>
              <a:buNone/>
            </a:pPr>
            <a:r>
              <a:rPr lang="zh-TW" dirty="0">
                <a:latin typeface="+mj-lt"/>
                <a:ea typeface="微軟正黑體" pitchFamily="34" charset="-120"/>
                <a:sym typeface="Microsoft JhengHei"/>
              </a:rPr>
              <a:t>Tiering On Demand </a:t>
            </a:r>
            <a:r>
              <a:rPr lang="zh-TW" sz="2500" dirty="0">
                <a:latin typeface="Microsoft JhengHei"/>
                <a:ea typeface="Microsoft JhengHei"/>
                <a:cs typeface="Microsoft JhengHei"/>
                <a:sym typeface="Microsoft JhengHei"/>
              </a:rPr>
              <a:t>(選擇資料夾做自動分層)</a:t>
            </a:r>
          </a:p>
        </p:txBody>
      </p:sp>
      <p:sp>
        <p:nvSpPr>
          <p:cNvPr id="17" name="文字版面配置區 16"/>
          <p:cNvSpPr>
            <a:spLocks noGrp="1"/>
          </p:cNvSpPr>
          <p:nvPr>
            <p:ph type="body" idx="1"/>
          </p:nvPr>
        </p:nvSpPr>
        <p:spPr>
          <a:xfrm>
            <a:off x="214282" y="1200150"/>
            <a:ext cx="6000792" cy="3394200"/>
          </a:xfrm>
        </p:spPr>
        <p:txBody>
          <a:bodyPr/>
          <a:lstStyle/>
          <a:p>
            <a:r>
              <a:rPr lang="en-US" altLang="zh-TW" b="1" dirty="0" smtClean="0"/>
              <a:t>SSD</a:t>
            </a:r>
            <a:r>
              <a:rPr lang="zh-TW" altLang="en-US" b="1" dirty="0" smtClean="0"/>
              <a:t>容量很貴，選擇關鍵應用才划算</a:t>
            </a:r>
          </a:p>
          <a:p>
            <a:r>
              <a:rPr lang="zh-TW" altLang="en-US" b="1" dirty="0" smtClean="0"/>
              <a:t>針對個別共用資料夾或</a:t>
            </a:r>
            <a:r>
              <a:rPr lang="en-US" altLang="zh-TW" b="1" dirty="0" smtClean="0"/>
              <a:t>LUN</a:t>
            </a:r>
            <a:r>
              <a:rPr lang="zh-TW" altLang="en-US" b="1" dirty="0" smtClean="0"/>
              <a:t>啟用</a:t>
            </a:r>
            <a:r>
              <a:rPr lang="en-US" altLang="zh-TW" b="1" dirty="0" err="1" smtClean="0"/>
              <a:t>Qtier</a:t>
            </a:r>
            <a:endParaRPr lang="en-US" altLang="zh-TW" b="1" dirty="0" smtClean="0"/>
          </a:p>
          <a:p>
            <a:endParaRPr lang="zh-TW" altLang="en-US" b="1" dirty="0"/>
          </a:p>
        </p:txBody>
      </p:sp>
      <p:sp>
        <p:nvSpPr>
          <p:cNvPr id="592" name="Shape 592"/>
          <p:cNvSpPr txBox="1"/>
          <p:nvPr/>
        </p:nvSpPr>
        <p:spPr>
          <a:xfrm>
            <a:off x="2710100" y="3727375"/>
            <a:ext cx="1608900" cy="309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冷資料與停用Qtier資料</a:t>
            </a:r>
          </a:p>
        </p:txBody>
      </p:sp>
      <p:sp>
        <p:nvSpPr>
          <p:cNvPr id="593" name="Shape 593"/>
          <p:cNvSpPr txBox="1"/>
          <p:nvPr/>
        </p:nvSpPr>
        <p:spPr>
          <a:xfrm>
            <a:off x="82050" y="1316200"/>
            <a:ext cx="4775702" cy="14133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1800" dirty="0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594" name="Shape 5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8596" y="2071684"/>
            <a:ext cx="4000528" cy="2522786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</p:pic>
      <p:grpSp>
        <p:nvGrpSpPr>
          <p:cNvPr id="12" name="群組 11"/>
          <p:cNvGrpSpPr/>
          <p:nvPr/>
        </p:nvGrpSpPr>
        <p:grpSpPr>
          <a:xfrm>
            <a:off x="4357686" y="1643056"/>
            <a:ext cx="5466632" cy="3042864"/>
            <a:chOff x="4758905" y="1204775"/>
            <a:chExt cx="5228375" cy="2847340"/>
          </a:xfrm>
        </p:grpSpPr>
        <p:sp>
          <p:nvSpPr>
            <p:cNvPr id="13" name="Shape 271"/>
            <p:cNvSpPr txBox="1"/>
            <p:nvPr/>
          </p:nvSpPr>
          <p:spPr>
            <a:xfrm>
              <a:off x="7717580" y="1992154"/>
              <a:ext cx="1755477" cy="33105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zh-TW" sz="1600" b="1" dirty="0" smtClean="0">
                  <a:solidFill>
                    <a:srgbClr val="FF0000"/>
                  </a:solidFill>
                  <a:latin typeface="+mn-lt"/>
                  <a:ea typeface="Microsoft JhengHei"/>
                  <a:cs typeface="Microsoft JhengHei"/>
                  <a:sym typeface="Microsoft JhengHei"/>
                </a:rPr>
                <a:t>熱資料</a:t>
              </a:r>
              <a:r>
                <a:rPr lang="zh-TW" altLang="en-US" sz="1600" b="1" dirty="0" smtClean="0">
                  <a:solidFill>
                    <a:srgbClr val="FF0000"/>
                  </a:solidFill>
                  <a:latin typeface="+mn-lt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en-US" altLang="zh-TW" sz="1600" b="1" dirty="0" smtClean="0">
                  <a:solidFill>
                    <a:srgbClr val="FF0000"/>
                  </a:solidFill>
                  <a:latin typeface="+mn-lt"/>
                  <a:ea typeface="Microsoft JhengHei"/>
                  <a:cs typeface="Microsoft JhengHei"/>
                  <a:sym typeface="Microsoft JhengHei"/>
                </a:rPr>
                <a:t>&amp;</a:t>
              </a:r>
              <a:r>
                <a:rPr lang="zh-TW" altLang="en-US" sz="1600" b="1" dirty="0" smtClean="0">
                  <a:solidFill>
                    <a:srgbClr val="FF0000"/>
                  </a:solidFill>
                  <a:latin typeface="+mn-lt"/>
                  <a:ea typeface="Microsoft JhengHei"/>
                  <a:cs typeface="Microsoft JhengHei"/>
                  <a:sym typeface="Microsoft JhengHei"/>
                </a:rPr>
                <a:t> </a:t>
              </a:r>
              <a:endParaRPr lang="en-US" altLang="zh-TW" sz="1600" b="1" dirty="0" smtClean="0">
                <a:solidFill>
                  <a:srgbClr val="FF0000"/>
                </a:solidFill>
                <a:latin typeface="+mn-lt"/>
                <a:ea typeface="Microsoft JhengHei"/>
                <a:cs typeface="Microsoft JhengHei"/>
                <a:sym typeface="Microsoft JhengHei"/>
              </a:endParaRPr>
            </a:p>
            <a:p>
              <a:pPr lvl="0" rtl="0">
                <a:spcBef>
                  <a:spcPts val="0"/>
                </a:spcBef>
                <a:buNone/>
              </a:pPr>
              <a:r>
                <a:rPr lang="zh-TW" sz="1600" b="1" dirty="0" smtClean="0">
                  <a:solidFill>
                    <a:srgbClr val="FF0000"/>
                  </a:solidFill>
                  <a:latin typeface="+mn-lt"/>
                  <a:ea typeface="Microsoft JhengHei"/>
                  <a:cs typeface="Microsoft JhengHei"/>
                  <a:sym typeface="Microsoft JhengHei"/>
                </a:rPr>
                <a:t>即時</a:t>
              </a:r>
              <a:r>
                <a:rPr lang="zh-TW" sz="1600" b="1" dirty="0">
                  <a:solidFill>
                    <a:srgbClr val="FF0000"/>
                  </a:solidFill>
                  <a:latin typeface="+mn-lt"/>
                  <a:ea typeface="Microsoft JhengHei"/>
                  <a:cs typeface="Microsoft JhengHei"/>
                  <a:sym typeface="Microsoft JhengHei"/>
                </a:rPr>
                <a:t>IO需求</a:t>
              </a:r>
            </a:p>
          </p:txBody>
        </p:sp>
        <p:pic>
          <p:nvPicPr>
            <p:cNvPr id="14" name="圖片 13" descr="分層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8905" y="1204775"/>
              <a:ext cx="3204525" cy="2847340"/>
            </a:xfrm>
            <a:prstGeom prst="rect">
              <a:avLst/>
            </a:prstGeom>
          </p:spPr>
        </p:pic>
        <p:sp>
          <p:nvSpPr>
            <p:cNvPr id="15" name="Shape 272"/>
            <p:cNvSpPr txBox="1"/>
            <p:nvPr/>
          </p:nvSpPr>
          <p:spPr>
            <a:xfrm>
              <a:off x="7719590" y="2887944"/>
              <a:ext cx="2267690" cy="33105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zh-TW" sz="1600" b="1" dirty="0" smtClean="0">
                  <a:solidFill>
                    <a:srgbClr val="0857E7"/>
                  </a:solidFill>
                  <a:latin typeface="+mn-lt"/>
                  <a:ea typeface="Microsoft JhengHei"/>
                  <a:cs typeface="Microsoft JhengHei"/>
                  <a:sym typeface="Microsoft JhengHei"/>
                </a:rPr>
                <a:t>冷資料</a:t>
              </a:r>
              <a:r>
                <a:rPr lang="zh-TW" altLang="en-US" sz="1600" b="1" dirty="0" smtClean="0">
                  <a:solidFill>
                    <a:srgbClr val="0857E7"/>
                  </a:solidFill>
                  <a:latin typeface="+mn-lt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en-US" altLang="zh-TW" sz="1600" b="1" dirty="0" smtClean="0">
                  <a:solidFill>
                    <a:srgbClr val="0857E7"/>
                  </a:solidFill>
                  <a:latin typeface="+mn-lt"/>
                  <a:ea typeface="Microsoft JhengHei"/>
                  <a:cs typeface="Microsoft JhengHei"/>
                  <a:sym typeface="Microsoft JhengHei"/>
                </a:rPr>
                <a:t>&amp;</a:t>
              </a:r>
              <a:r>
                <a:rPr lang="zh-TW" altLang="en-US" sz="1600" b="1" dirty="0" smtClean="0">
                  <a:solidFill>
                    <a:srgbClr val="0857E7"/>
                  </a:solidFill>
                  <a:latin typeface="+mn-lt"/>
                  <a:ea typeface="Microsoft JhengHei"/>
                  <a:cs typeface="Microsoft JhengHei"/>
                  <a:sym typeface="Microsoft JhengHei"/>
                </a:rPr>
                <a:t> </a:t>
              </a:r>
              <a:endParaRPr lang="en-US" altLang="zh-TW" sz="1600" b="1" dirty="0" smtClean="0">
                <a:solidFill>
                  <a:srgbClr val="0857E7"/>
                </a:solidFill>
                <a:latin typeface="+mn-lt"/>
                <a:ea typeface="Microsoft JhengHei"/>
                <a:cs typeface="Microsoft JhengHei"/>
                <a:sym typeface="Microsoft JhengHei"/>
              </a:endParaRPr>
            </a:p>
            <a:p>
              <a:pPr lvl="0" rtl="0">
                <a:spcBef>
                  <a:spcPts val="0"/>
                </a:spcBef>
                <a:buNone/>
              </a:pPr>
              <a:r>
                <a:rPr lang="zh-TW" sz="1600" b="1" dirty="0" smtClean="0">
                  <a:solidFill>
                    <a:srgbClr val="0857E7"/>
                  </a:solidFill>
                  <a:latin typeface="+mn-lt"/>
                  <a:ea typeface="Microsoft JhengHei"/>
                  <a:cs typeface="Microsoft JhengHei"/>
                  <a:sym typeface="Microsoft JhengHei"/>
                </a:rPr>
                <a:t>停</a:t>
              </a:r>
              <a:r>
                <a:rPr lang="zh-TW" sz="1600" b="1" dirty="0">
                  <a:solidFill>
                    <a:srgbClr val="0857E7"/>
                  </a:solidFill>
                  <a:latin typeface="+mn-lt"/>
                  <a:ea typeface="Microsoft JhengHei"/>
                  <a:cs typeface="Microsoft JhengHei"/>
                  <a:sym typeface="Microsoft JhengHei"/>
                </a:rPr>
                <a:t>用Qtier資料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Shape 602"/>
          <p:cNvSpPr txBox="1">
            <a:spLocks noGrp="1"/>
          </p:cNvSpPr>
          <p:nvPr>
            <p:ph type="body" idx="1"/>
          </p:nvPr>
        </p:nvSpPr>
        <p:spPr>
          <a:xfrm>
            <a:off x="327100" y="1200150"/>
            <a:ext cx="8359800" cy="122872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55600" rtl="0">
              <a:spcBef>
                <a:spcPts val="0"/>
              </a:spcBef>
              <a:buSzPct val="100000"/>
              <a:buFont typeface="Microsoft JhengHei"/>
            </a:pPr>
            <a:r>
              <a:rPr lang="zh-TW" sz="20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4.2 後建立的儲存池全面支援加裝SSD或HDD後升級為Qtier 儲存池</a:t>
            </a:r>
          </a:p>
          <a:p>
            <a:pPr marL="457200" lvl="0" indent="-355600" rtl="0">
              <a:spcBef>
                <a:spcPts val="0"/>
              </a:spcBef>
              <a:buSzPct val="100000"/>
              <a:buFont typeface="Microsoft JhengHei"/>
            </a:pPr>
            <a:r>
              <a:rPr lang="zh-TW" sz="20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透過空槽位、擴充裝置或是新的QM2擴充卡增加SSD或HDD達到升級為Qtier儲存池的需求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601" name="Shape 60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rgbClr val="FFFF00"/>
              </a:buClr>
              <a:buSzPct val="25000"/>
              <a:buFont typeface="Arial"/>
              <a:buNone/>
            </a:pP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可不停機直接升級至 </a:t>
            </a:r>
            <a:r>
              <a:rPr lang="zh-TW" i="0" u="none" strike="noStrike" cap="none" dirty="0">
                <a:latin typeface="+mj-lt"/>
                <a:ea typeface="Microsoft JhengHei"/>
                <a:cs typeface="Microsoft JhengHei"/>
                <a:sym typeface="Microsoft JhengHei"/>
              </a:rPr>
              <a:t>Qtier</a:t>
            </a:r>
            <a:r>
              <a:rPr lang="zh-TW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儲存池</a:t>
            </a:r>
          </a:p>
        </p:txBody>
      </p:sp>
      <p:pic>
        <p:nvPicPr>
          <p:cNvPr id="5" name="Shape 281" descr="C:\Users\user\Desktop\PPT\QM2.png"/>
          <p:cNvPicPr preferRelativeResize="0"/>
          <p:nvPr/>
        </p:nvPicPr>
        <p:blipFill rotWithShape="1">
          <a:blip r:embed="rId3">
            <a:alphaModFix/>
          </a:blip>
          <a:srcRect l="7304" r="39800"/>
          <a:stretch/>
        </p:blipFill>
        <p:spPr>
          <a:xfrm>
            <a:off x="941837" y="1490925"/>
            <a:ext cx="4076390" cy="39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矩形 5"/>
          <p:cNvSpPr/>
          <p:nvPr/>
        </p:nvSpPr>
        <p:spPr>
          <a:xfrm>
            <a:off x="4479667" y="2417862"/>
            <a:ext cx="1846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 </a:t>
            </a:r>
          </a:p>
        </p:txBody>
      </p:sp>
      <p:grpSp>
        <p:nvGrpSpPr>
          <p:cNvPr id="7" name="群組 6"/>
          <p:cNvGrpSpPr/>
          <p:nvPr/>
        </p:nvGrpSpPr>
        <p:grpSpPr>
          <a:xfrm>
            <a:off x="4852513" y="2226780"/>
            <a:ext cx="2714748" cy="2481250"/>
            <a:chOff x="5071963" y="2226780"/>
            <a:chExt cx="2714748" cy="2481250"/>
          </a:xfrm>
        </p:grpSpPr>
        <p:pic>
          <p:nvPicPr>
            <p:cNvPr id="8" name="Picture 2" descr="D:\工作進行中\20170911直播母版16比9\20171012直播ppt元素\QM2爆炸圖_coco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071963" y="2226780"/>
              <a:ext cx="2714748" cy="2481250"/>
            </a:xfrm>
            <a:prstGeom prst="rect">
              <a:avLst/>
            </a:prstGeom>
            <a:noFill/>
          </p:spPr>
        </p:pic>
        <p:sp>
          <p:nvSpPr>
            <p:cNvPr id="9" name="Shape 272"/>
            <p:cNvSpPr txBox="1"/>
            <p:nvPr/>
          </p:nvSpPr>
          <p:spPr>
            <a:xfrm>
              <a:off x="5793639" y="3070480"/>
              <a:ext cx="1521561" cy="53284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altLang="zh-TW" b="1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  <a:ea typeface="Microsoft JhengHei"/>
                  <a:cs typeface="Microsoft JhengHei"/>
                  <a:sym typeface="Microsoft JhengHei"/>
                </a:rPr>
                <a:t>QM2</a:t>
              </a:r>
              <a:r>
                <a:rPr lang="zh-TW" altLang="en-US" b="1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en-US" altLang="zh-TW" b="1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  <a:ea typeface="Microsoft JhengHei"/>
                  <a:cs typeface="Microsoft JhengHei"/>
                  <a:sym typeface="Microsoft JhengHei"/>
                </a:rPr>
                <a:t>SSD</a:t>
              </a:r>
              <a:r>
                <a:rPr lang="zh-TW" altLang="en-US" b="1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en-US" altLang="zh-TW" b="1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  <a:ea typeface="Microsoft JhengHei"/>
                  <a:cs typeface="Microsoft JhengHei"/>
                  <a:sym typeface="Microsoft JhengHei"/>
                </a:rPr>
                <a:t>RAID</a:t>
              </a:r>
              <a:endParaRPr lang="zh-TW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Microsoft JhengHei"/>
                <a:cs typeface="Microsoft JhengHei"/>
                <a:sym typeface="Microsoft JhengHe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>
            <a:spLocks noGrp="1"/>
          </p:cNvSpPr>
          <p:nvPr>
            <p:ph type="pic" idx="2"/>
          </p:nvPr>
        </p:nvSpPr>
        <p:spPr>
          <a:xfrm>
            <a:off x="2403600" y="-45600"/>
            <a:ext cx="6769800" cy="52803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7" name="Shape 207"/>
          <p:cNvSpPr/>
          <p:nvPr/>
        </p:nvSpPr>
        <p:spPr>
          <a:xfrm>
            <a:off x="2384975" y="1857375"/>
            <a:ext cx="6788400" cy="22146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Shape 208"/>
          <p:cNvSpPr txBox="1">
            <a:spLocks noGrp="1"/>
          </p:cNvSpPr>
          <p:nvPr>
            <p:ph type="ctrTitle"/>
          </p:nvPr>
        </p:nvSpPr>
        <p:spPr>
          <a:xfrm>
            <a:off x="2500298" y="1785932"/>
            <a:ext cx="5958000" cy="2286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63500" algn="l" rtl="0">
              <a:spcBef>
                <a:spcPts val="0"/>
              </a:spcBef>
              <a:spcAft>
                <a:spcPts val="0"/>
              </a:spcAft>
              <a:buClr>
                <a:srgbClr val="17375E"/>
              </a:buClr>
              <a:buSzPct val="25000"/>
              <a:buFont typeface="Arial"/>
              <a:buNone/>
            </a:pPr>
            <a:r>
              <a:rPr lang="zh-TW" sz="4200" i="0" u="none" strike="noStrike" cap="none">
                <a:solidFill>
                  <a:srgbClr val="17375E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基本儲存架構</a:t>
            </a:r>
          </a:p>
          <a:p>
            <a:pPr marL="0" marR="0" lvl="0" indent="-63500" algn="l" rtl="0">
              <a:spcBef>
                <a:spcPts val="0"/>
              </a:spcBef>
              <a:buClr>
                <a:srgbClr val="17375E"/>
              </a:buClr>
              <a:buSzPct val="25000"/>
              <a:buFont typeface="Arial"/>
              <a:buNone/>
            </a:pPr>
            <a:r>
              <a:rPr lang="zh-TW" sz="4200" i="0" u="none" strike="noStrike" cap="none">
                <a:solidFill>
                  <a:srgbClr val="17375E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效能與穩定性決定一切!</a:t>
            </a:r>
          </a:p>
        </p:txBody>
      </p:sp>
      <p:sp>
        <p:nvSpPr>
          <p:cNvPr id="209" name="Shape 209"/>
          <p:cNvSpPr/>
          <p:nvPr/>
        </p:nvSpPr>
        <p:spPr>
          <a:xfrm>
            <a:off x="2384975" y="4071925"/>
            <a:ext cx="6788400" cy="214500"/>
          </a:xfrm>
          <a:prstGeom prst="rect">
            <a:avLst/>
          </a:prstGeom>
          <a:gradFill>
            <a:gsLst>
              <a:gs pos="0">
                <a:srgbClr val="0F243E">
                  <a:alpha val="49803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Shape 60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rgbClr val="FFFF00"/>
              </a:buClr>
              <a:buSzPct val="25000"/>
              <a:buFont typeface="Arial"/>
              <a:buNone/>
            </a:pP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將SSD快取轉換成Qtier以立即提升效益</a:t>
            </a:r>
          </a:p>
        </p:txBody>
      </p:sp>
      <p:pic>
        <p:nvPicPr>
          <p:cNvPr id="609" name="Shape 609" descr="10_TCH.png"/>
          <p:cNvPicPr preferRelativeResize="0"/>
          <p:nvPr/>
        </p:nvPicPr>
        <p:blipFill rotWithShape="1">
          <a:blip r:embed="rId3">
            <a:alphaModFix/>
          </a:blip>
          <a:srcRect l="17603" t="2425" r="17126" b="2091"/>
          <a:stretch/>
        </p:blipFill>
        <p:spPr>
          <a:xfrm>
            <a:off x="3891218" y="1096962"/>
            <a:ext cx="5038500" cy="31893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圓角矩形 5"/>
          <p:cNvSpPr/>
          <p:nvPr/>
        </p:nvSpPr>
        <p:spPr>
          <a:xfrm>
            <a:off x="410624" y="1650179"/>
            <a:ext cx="1645697" cy="850133"/>
          </a:xfrm>
          <a:prstGeom prst="roundRect">
            <a:avLst>
              <a:gd name="adj" fmla="val 11233"/>
            </a:avLst>
          </a:prstGeom>
          <a:noFill/>
          <a:ln w="12700" cmpd="sng">
            <a:solidFill>
              <a:srgbClr val="FF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410625" y="1826545"/>
            <a:ext cx="17787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>
              <a:buClr>
                <a:srgbClr val="262626"/>
              </a:buClr>
              <a:buSzPct val="100000"/>
            </a:pPr>
            <a:r>
              <a:rPr lang="zh-TW" altLang="en-US" b="1" dirty="0" smtClean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以線上即時方式停止</a:t>
            </a:r>
            <a:r>
              <a:rPr lang="en-US" altLang="zh-TW" b="1" dirty="0" smtClean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SSD</a:t>
            </a:r>
            <a:r>
              <a:rPr lang="zh-TW" altLang="en-US" b="1" dirty="0" smtClean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快取服務</a:t>
            </a:r>
            <a:endParaRPr lang="zh-TW" altLang="zh-TW" b="1" dirty="0">
              <a:solidFill>
                <a:srgbClr val="26262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22012" y="1444465"/>
            <a:ext cx="1145312" cy="3708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522011" y="1452081"/>
            <a:ext cx="6856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dirty="0" smtClean="0">
                <a:solidFill>
                  <a:srgbClr val="FF6600"/>
                </a:solidFill>
              </a:rPr>
              <a:t>Step</a:t>
            </a:r>
            <a:endParaRPr lang="en-US" altLang="zh-TW" sz="1600" dirty="0"/>
          </a:p>
        </p:txBody>
      </p:sp>
      <p:grpSp>
        <p:nvGrpSpPr>
          <p:cNvPr id="10" name="群組 9"/>
          <p:cNvGrpSpPr/>
          <p:nvPr/>
        </p:nvGrpSpPr>
        <p:grpSpPr>
          <a:xfrm>
            <a:off x="1067518" y="1347613"/>
            <a:ext cx="552938" cy="523220"/>
            <a:chOff x="1546637" y="3304257"/>
            <a:chExt cx="473628" cy="448175"/>
          </a:xfrm>
        </p:grpSpPr>
        <p:sp>
          <p:nvSpPr>
            <p:cNvPr id="11" name="橢圓 10"/>
            <p:cNvSpPr/>
            <p:nvPr/>
          </p:nvSpPr>
          <p:spPr>
            <a:xfrm>
              <a:off x="1601781" y="3335219"/>
              <a:ext cx="349827" cy="349808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2" name="文字方塊 11"/>
            <p:cNvSpPr txBox="1"/>
            <p:nvPr/>
          </p:nvSpPr>
          <p:spPr>
            <a:xfrm>
              <a:off x="1546637" y="3304257"/>
              <a:ext cx="473628" cy="4481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zh-TW" altLang="en-US" sz="28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１</a:t>
              </a:r>
              <a:endParaRPr kumimoji="1" lang="zh-TW" altLang="en-US" sz="28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2143108" y="1326357"/>
            <a:ext cx="1645697" cy="1173955"/>
            <a:chOff x="410624" y="2954793"/>
            <a:chExt cx="1778717" cy="1173955"/>
          </a:xfrm>
        </p:grpSpPr>
        <p:sp>
          <p:nvSpPr>
            <p:cNvPr id="14" name="圓角矩形 13"/>
            <p:cNvSpPr/>
            <p:nvPr/>
          </p:nvSpPr>
          <p:spPr>
            <a:xfrm>
              <a:off x="410624" y="3278615"/>
              <a:ext cx="1778717" cy="850133"/>
            </a:xfrm>
            <a:prstGeom prst="roundRect">
              <a:avLst>
                <a:gd name="adj" fmla="val 11233"/>
              </a:avLst>
            </a:prstGeom>
            <a:noFill/>
            <a:ln w="12700" cmpd="sng">
              <a:solidFill>
                <a:srgbClr val="FF66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15" name="矩形 14"/>
            <p:cNvSpPr/>
            <p:nvPr/>
          </p:nvSpPr>
          <p:spPr>
            <a:xfrm>
              <a:off x="410625" y="3454981"/>
              <a:ext cx="1778716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01600" lvl="0">
                <a:buClr>
                  <a:srgbClr val="262626"/>
                </a:buClr>
                <a:buSzPct val="100000"/>
              </a:pPr>
              <a:r>
                <a:rPr lang="zh-TW" altLang="en-US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確認欲加入建立</a:t>
              </a:r>
              <a:r>
                <a:rPr lang="en-US" altLang="zh-TW" b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Qtier</a:t>
              </a:r>
              <a:r>
                <a:rPr lang="zh-TW" altLang="en-US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的</a:t>
              </a:r>
              <a:r>
                <a:rPr lang="en-US" altLang="zh-TW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SSD</a:t>
              </a:r>
              <a:r>
                <a:rPr lang="zh-TW" altLang="en-US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數量</a:t>
              </a:r>
              <a:endParaRPr lang="zh-TW" altLang="zh-TW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522012" y="3072901"/>
              <a:ext cx="1145312" cy="3708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7" name="矩形 16"/>
            <p:cNvSpPr/>
            <p:nvPr/>
          </p:nvSpPr>
          <p:spPr>
            <a:xfrm>
              <a:off x="522011" y="3080517"/>
              <a:ext cx="685631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1600" dirty="0" smtClean="0">
                  <a:solidFill>
                    <a:srgbClr val="FF6600"/>
                  </a:solidFill>
                </a:rPr>
                <a:t>Step</a:t>
              </a:r>
              <a:endParaRPr lang="en-US" altLang="zh-TW" sz="1600" dirty="0"/>
            </a:p>
          </p:txBody>
        </p:sp>
        <p:grpSp>
          <p:nvGrpSpPr>
            <p:cNvPr id="18" name="群組 51"/>
            <p:cNvGrpSpPr/>
            <p:nvPr/>
          </p:nvGrpSpPr>
          <p:grpSpPr>
            <a:xfrm>
              <a:off x="1067519" y="2954793"/>
              <a:ext cx="552939" cy="527570"/>
              <a:chOff x="1580964" y="3316455"/>
              <a:chExt cx="404975" cy="386395"/>
            </a:xfrm>
          </p:grpSpPr>
          <p:sp>
            <p:nvSpPr>
              <p:cNvPr id="19" name="橢圓 18"/>
              <p:cNvSpPr/>
              <p:nvPr/>
            </p:nvSpPr>
            <p:spPr>
              <a:xfrm>
                <a:off x="1601781" y="3335219"/>
                <a:ext cx="349827" cy="349808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0" name="文字方塊 19"/>
              <p:cNvSpPr txBox="1"/>
              <p:nvPr/>
            </p:nvSpPr>
            <p:spPr>
              <a:xfrm>
                <a:off x="1580964" y="3316455"/>
                <a:ext cx="404975" cy="38639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kumimoji="1" lang="zh-TW" altLang="en-US" sz="2800" b="1" dirty="0" smtClean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２</a:t>
                </a:r>
                <a:endParaRPr kumimoji="1" lang="zh-TW" altLang="en-US" sz="28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</p:grpSp>
      <p:grpSp>
        <p:nvGrpSpPr>
          <p:cNvPr id="21" name="群組 20"/>
          <p:cNvGrpSpPr/>
          <p:nvPr/>
        </p:nvGrpSpPr>
        <p:grpSpPr>
          <a:xfrm>
            <a:off x="428596" y="2643188"/>
            <a:ext cx="3357585" cy="957871"/>
            <a:chOff x="2461827" y="1351976"/>
            <a:chExt cx="3743963" cy="893832"/>
          </a:xfrm>
        </p:grpSpPr>
        <p:sp>
          <p:nvSpPr>
            <p:cNvPr id="22" name="圓角矩形 21"/>
            <p:cNvSpPr/>
            <p:nvPr/>
          </p:nvSpPr>
          <p:spPr>
            <a:xfrm>
              <a:off x="2461827" y="1650180"/>
              <a:ext cx="3664304" cy="595628"/>
            </a:xfrm>
            <a:prstGeom prst="roundRect">
              <a:avLst>
                <a:gd name="adj" fmla="val 11233"/>
              </a:avLst>
            </a:prstGeom>
            <a:noFill/>
            <a:ln w="12700" cmpd="sng">
              <a:solidFill>
                <a:srgbClr val="FF66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3" name="矩形 22"/>
            <p:cNvSpPr/>
            <p:nvPr/>
          </p:nvSpPr>
          <p:spPr>
            <a:xfrm>
              <a:off x="2461827" y="1845835"/>
              <a:ext cx="3743963" cy="2872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01600" lvl="0">
                <a:buClr>
                  <a:srgbClr val="262626"/>
                </a:buClr>
                <a:buSzPct val="100000"/>
              </a:pPr>
              <a:r>
                <a:rPr lang="zh-TW" altLang="en-US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使用升級精靈升級為</a:t>
              </a:r>
              <a:r>
                <a:rPr lang="en-US" altLang="zh-TW" b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Qtier</a:t>
              </a:r>
              <a:r>
                <a:rPr lang="zh-TW" altLang="en-US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儲存池</a:t>
              </a:r>
              <a:endParaRPr lang="zh-TW" altLang="zh-TW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2573216" y="1444465"/>
              <a:ext cx="1145312" cy="3708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5" name="矩形 24"/>
            <p:cNvSpPr/>
            <p:nvPr/>
          </p:nvSpPr>
          <p:spPr>
            <a:xfrm>
              <a:off x="2573215" y="1452081"/>
              <a:ext cx="685631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1600" dirty="0" smtClean="0">
                  <a:solidFill>
                    <a:srgbClr val="FF6600"/>
                  </a:solidFill>
                </a:rPr>
                <a:t>Step</a:t>
              </a:r>
              <a:endParaRPr lang="en-US" altLang="zh-TW" sz="1600" dirty="0"/>
            </a:p>
          </p:txBody>
        </p:sp>
        <p:sp>
          <p:nvSpPr>
            <p:cNvPr id="27" name="橢圓 26"/>
            <p:cNvSpPr/>
            <p:nvPr/>
          </p:nvSpPr>
          <p:spPr>
            <a:xfrm>
              <a:off x="3147141" y="1351976"/>
              <a:ext cx="570027" cy="47761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29" name="文字方塊 28"/>
          <p:cNvSpPr txBox="1"/>
          <p:nvPr/>
        </p:nvSpPr>
        <p:spPr>
          <a:xfrm>
            <a:off x="1030263" y="2643188"/>
            <a:ext cx="540000" cy="540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kumimoji="1" lang="zh-TW" altLang="en-US" sz="2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３</a:t>
            </a:r>
            <a:endParaRPr kumimoji="1" lang="zh-TW" altLang="en-US" sz="2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字版面配置區 13"/>
          <p:cNvSpPr>
            <a:spLocks noGrp="1"/>
          </p:cNvSpPr>
          <p:nvPr>
            <p:ph type="body" idx="1"/>
          </p:nvPr>
        </p:nvSpPr>
        <p:spPr>
          <a:xfrm>
            <a:off x="142845" y="1143000"/>
            <a:ext cx="5072098" cy="1643064"/>
          </a:xfrm>
        </p:spPr>
        <p:txBody>
          <a:bodyPr/>
          <a:lstStyle/>
          <a:p>
            <a:pPr marL="0" lvl="0" indent="0">
              <a:spcBef>
                <a:spcPts val="0"/>
              </a:spcBef>
              <a:buSzPct val="25000"/>
              <a:buNone/>
            </a:pPr>
            <a:r>
              <a:rPr lang="en-US" altLang="zh-TW" sz="2000" b="1" dirty="0" smtClean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TVS-EC2480U-SAS-RP </a:t>
            </a:r>
          </a:p>
          <a:p>
            <a:pPr marL="67500" lvl="0" indent="-103060">
              <a:spcBef>
                <a:spcPts val="0"/>
              </a:spcBef>
              <a:buFont typeface="Microsoft JhengHei"/>
              <a:buChar char="•"/>
            </a:pPr>
            <a:r>
              <a:rPr lang="en-US" altLang="zh-TW" sz="1800" b="1" dirty="0" smtClean="0"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 12 SSD </a:t>
            </a:r>
            <a:r>
              <a:rPr lang="zh-TW" altLang="en-US" sz="1800" b="1" dirty="0" smtClean="0"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的 </a:t>
            </a:r>
            <a:r>
              <a:rPr lang="en-US" altLang="zh-TW" sz="1800" b="1" dirty="0" smtClean="0"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RAID 10 </a:t>
            </a:r>
            <a:r>
              <a:rPr lang="zh-TW" altLang="en-US" sz="1800" b="1" dirty="0" smtClean="0"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與 </a:t>
            </a:r>
            <a:r>
              <a:rPr lang="en-US" altLang="zh-TW" sz="1800" b="1" dirty="0" smtClean="0"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12 HDD </a:t>
            </a:r>
            <a:r>
              <a:rPr lang="zh-TW" altLang="en-US" sz="1800" b="1" dirty="0" smtClean="0"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的 </a:t>
            </a:r>
            <a:r>
              <a:rPr lang="en-US" altLang="zh-TW" sz="1800" b="1" dirty="0" smtClean="0"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RAID 6</a:t>
            </a:r>
          </a:p>
          <a:p>
            <a:pPr marL="67500" lvl="0" indent="-103060">
              <a:spcBef>
                <a:spcPts val="450"/>
              </a:spcBef>
              <a:buFont typeface="Microsoft JhengHei"/>
              <a:buChar char="•"/>
            </a:pPr>
            <a:r>
              <a:rPr lang="en-US" altLang="zh-TW" sz="1800" b="1" dirty="0" smtClean="0"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 5 </a:t>
            </a:r>
            <a:r>
              <a:rPr lang="zh-TW" altLang="en-US" sz="1800" b="1" dirty="0" smtClean="0"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個 </a:t>
            </a:r>
            <a:r>
              <a:rPr lang="en-US" altLang="zh-TW" sz="1800" b="1" dirty="0" smtClean="0"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VM </a:t>
            </a:r>
            <a:r>
              <a:rPr lang="zh-TW" altLang="en-US" sz="1800" b="1" dirty="0" smtClean="0"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的 </a:t>
            </a:r>
            <a:r>
              <a:rPr lang="en-US" altLang="zh-TW" sz="1800" b="1" dirty="0" err="1" smtClean="0"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IOmeter</a:t>
            </a:r>
            <a:r>
              <a:rPr lang="en-US" altLang="zh-TW" sz="1800" b="1" dirty="0" smtClean="0"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 </a:t>
            </a:r>
            <a:r>
              <a:rPr lang="zh-TW" altLang="en-US" sz="1800" b="1" dirty="0" smtClean="0"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標準 </a:t>
            </a:r>
            <a:r>
              <a:rPr lang="en-US" altLang="zh-TW" sz="1800" b="1" dirty="0" smtClean="0"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4K </a:t>
            </a:r>
            <a:r>
              <a:rPr lang="zh-TW" altLang="en-US" sz="1800" b="1" dirty="0" smtClean="0"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讀寫測試</a:t>
            </a:r>
          </a:p>
          <a:p>
            <a:pPr marL="67500" lvl="0" indent="-103060">
              <a:spcBef>
                <a:spcPts val="450"/>
              </a:spcBef>
              <a:buFont typeface="Microsoft JhengHei"/>
              <a:buChar char="•"/>
            </a:pPr>
            <a:r>
              <a:rPr lang="zh-TW" altLang="en-US" sz="1800" b="1" dirty="0" smtClean="0"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 採用 </a:t>
            </a:r>
            <a:r>
              <a:rPr lang="en-US" altLang="zh-TW" sz="1800" b="1" dirty="0" err="1" smtClean="0"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Mellanox's</a:t>
            </a:r>
            <a:r>
              <a:rPr lang="en-US" altLang="zh-TW" sz="1800" b="1" dirty="0" smtClean="0"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 40GbE </a:t>
            </a:r>
            <a:r>
              <a:rPr lang="en-US" altLang="zh-TW" sz="1800" b="1" dirty="0" err="1" smtClean="0"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iSER</a:t>
            </a:r>
            <a:r>
              <a:rPr lang="en-US" altLang="zh-TW" sz="1800" b="1" dirty="0" smtClean="0"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 </a:t>
            </a:r>
            <a:r>
              <a:rPr lang="zh-TW" altLang="en-US" sz="1800" b="1" dirty="0" smtClean="0"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解決方案</a:t>
            </a:r>
          </a:p>
          <a:p>
            <a:pPr marL="0" lvl="0" indent="0">
              <a:spcBef>
                <a:spcPts val="450"/>
              </a:spcBef>
              <a:buNone/>
            </a:pPr>
            <a:endParaRPr lang="zh-TW" altLang="en-US" sz="2400" dirty="0" smtClean="0">
              <a:solidFill>
                <a:srgbClr val="0C0C0C"/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  <a:p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20" name="Shape 6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zh-TW" sz="4000" dirty="0">
                <a:latin typeface="Microsoft JhengHei"/>
                <a:ea typeface="Microsoft JhengHei"/>
                <a:cs typeface="Microsoft JhengHei"/>
                <a:sym typeface="Microsoft JhengHei"/>
              </a:rPr>
              <a:t>有效發揮SSD高速儲存效能</a:t>
            </a:r>
          </a:p>
        </p:txBody>
      </p:sp>
      <p:pic>
        <p:nvPicPr>
          <p:cNvPr id="616" name="Shape 616" descr="「TVS-2480」的圖片搜尋結果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59085" y="1928808"/>
            <a:ext cx="4921200" cy="3075900"/>
          </a:xfrm>
          <a:prstGeom prst="rect">
            <a:avLst/>
          </a:prstGeom>
          <a:noFill/>
          <a:ln>
            <a:noFill/>
          </a:ln>
        </p:spPr>
      </p:pic>
      <p:sp>
        <p:nvSpPr>
          <p:cNvPr id="617" name="Shape 617"/>
          <p:cNvSpPr/>
          <p:nvPr/>
        </p:nvSpPr>
        <p:spPr>
          <a:xfrm>
            <a:off x="4698075" y="2860145"/>
            <a:ext cx="4086600" cy="803100"/>
          </a:xfrm>
          <a:prstGeom prst="roundRect">
            <a:avLst>
              <a:gd name="adj" fmla="val 6360"/>
            </a:avLst>
          </a:prstGeom>
          <a:solidFill>
            <a:srgbClr val="FF0000">
              <a:alpha val="6431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Calibri"/>
              <a:buNone/>
            </a:pPr>
            <a:r>
              <a:rPr lang="zh-TW"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SDD 高速效能</a:t>
            </a:r>
          </a:p>
        </p:txBody>
      </p:sp>
      <p:sp>
        <p:nvSpPr>
          <p:cNvPr id="618" name="Shape 618"/>
          <p:cNvSpPr/>
          <p:nvPr/>
        </p:nvSpPr>
        <p:spPr>
          <a:xfrm>
            <a:off x="4698100" y="3663245"/>
            <a:ext cx="4086600" cy="739500"/>
          </a:xfrm>
          <a:prstGeom prst="roundRect">
            <a:avLst>
              <a:gd name="adj" fmla="val 5919"/>
            </a:avLst>
          </a:prstGeom>
          <a:solidFill>
            <a:srgbClr val="0070C0">
              <a:alpha val="6431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zh-TW" sz="1800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SATA HDD大容量</a:t>
            </a:r>
          </a:p>
        </p:txBody>
      </p:sp>
      <p:sp>
        <p:nvSpPr>
          <p:cNvPr id="619" name="Shape 619"/>
          <p:cNvSpPr/>
          <p:nvPr/>
        </p:nvSpPr>
        <p:spPr>
          <a:xfrm>
            <a:off x="4483508" y="2456335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grpSp>
        <p:nvGrpSpPr>
          <p:cNvPr id="621" name="Shape 621"/>
          <p:cNvGrpSpPr/>
          <p:nvPr/>
        </p:nvGrpSpPr>
        <p:grpSpPr>
          <a:xfrm>
            <a:off x="428596" y="2786064"/>
            <a:ext cx="3377708" cy="1726260"/>
            <a:chOff x="-1654446" y="2762292"/>
            <a:chExt cx="5875401" cy="2791227"/>
          </a:xfrm>
        </p:grpSpPr>
        <p:sp>
          <p:nvSpPr>
            <p:cNvPr id="622" name="Shape 622"/>
            <p:cNvSpPr/>
            <p:nvPr/>
          </p:nvSpPr>
          <p:spPr>
            <a:xfrm>
              <a:off x="-1654446" y="2762292"/>
              <a:ext cx="3036900" cy="2761500"/>
            </a:xfrm>
            <a:prstGeom prst="ellipse">
              <a:avLst/>
            </a:prstGeom>
            <a:gradFill>
              <a:gsLst>
                <a:gs pos="0">
                  <a:srgbClr val="5D427D"/>
                </a:gs>
                <a:gs pos="80000">
                  <a:srgbClr val="7A57A5"/>
                </a:gs>
                <a:gs pos="100000">
                  <a:srgbClr val="7A56A7"/>
                </a:gs>
              </a:gsLst>
              <a:lin ang="16200038" scaled="0"/>
            </a:gradFill>
            <a:ln w="9525" cap="flat" cmpd="sng">
              <a:solidFill>
                <a:srgbClr val="7C5F9F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9999" dist="23000" dir="5400000" rotWithShape="0">
                <a:srgbClr val="000000">
                  <a:alpha val="3451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Clr>
                  <a:schemeClr val="lt1"/>
                </a:buClr>
                <a:buSzPct val="25000"/>
                <a:buFont typeface="Calibri"/>
                <a:buNone/>
              </a:pPr>
              <a:r>
                <a:rPr lang="zh-TW" sz="1600" b="1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180,000 IOPS </a:t>
              </a:r>
              <a:br>
                <a:rPr lang="zh-TW" sz="1600" b="1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</a:br>
              <a:r>
                <a:rPr lang="zh-TW" sz="1600" b="1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+ 40TB 空間</a:t>
              </a:r>
            </a:p>
          </p:txBody>
        </p:sp>
        <p:sp>
          <p:nvSpPr>
            <p:cNvPr id="623" name="Shape 623"/>
            <p:cNvSpPr/>
            <p:nvPr/>
          </p:nvSpPr>
          <p:spPr>
            <a:xfrm>
              <a:off x="1201755" y="2792019"/>
              <a:ext cx="3019200" cy="2761500"/>
            </a:xfrm>
            <a:prstGeom prst="ellipse">
              <a:avLst/>
            </a:prstGeom>
            <a:gradFill>
              <a:gsLst>
                <a:gs pos="0">
                  <a:srgbClr val="5D427D"/>
                </a:gs>
                <a:gs pos="80000">
                  <a:srgbClr val="7A57A5"/>
                </a:gs>
                <a:gs pos="100000">
                  <a:srgbClr val="7A56A7"/>
                </a:gs>
              </a:gsLst>
              <a:lin ang="16200038" scaled="0"/>
            </a:gradFill>
            <a:ln w="9525" cap="flat" cmpd="sng">
              <a:solidFill>
                <a:srgbClr val="7C5F9F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9999" dist="23000" dir="5400000" rotWithShape="0">
                <a:srgbClr val="000000">
                  <a:alpha val="3451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r>
                <a:rPr lang="zh-TW" sz="1600" b="1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&lt;1 ms</a:t>
              </a:r>
            </a:p>
            <a:p>
              <a:pPr marL="0" marR="0" lvl="0" indent="0" algn="ctr" rtl="0">
                <a:spcBef>
                  <a:spcPts val="0"/>
                </a:spcBef>
                <a:buClr>
                  <a:schemeClr val="lt1"/>
                </a:buClr>
                <a:buSzPct val="25000"/>
                <a:buFont typeface="Calibri"/>
                <a:buNone/>
              </a:pPr>
              <a:r>
                <a:rPr lang="zh-TW" sz="1600" b="1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反應延遲</a:t>
              </a:r>
            </a:p>
          </p:txBody>
        </p:sp>
      </p:grpSp>
      <p:sp>
        <p:nvSpPr>
          <p:cNvPr id="624" name="Shape 624"/>
          <p:cNvSpPr/>
          <p:nvPr/>
        </p:nvSpPr>
        <p:spPr>
          <a:xfrm>
            <a:off x="7786710" y="1171600"/>
            <a:ext cx="663224" cy="1524000"/>
          </a:xfrm>
          <a:prstGeom prst="can">
            <a:avLst>
              <a:gd name="adj" fmla="val 25000"/>
            </a:avLst>
          </a:prstGeom>
          <a:gradFill>
            <a:gsLst>
              <a:gs pos="0">
                <a:srgbClr val="992D2B"/>
              </a:gs>
              <a:gs pos="80000">
                <a:srgbClr val="C93D39"/>
              </a:gs>
              <a:gs pos="100000">
                <a:srgbClr val="CD3A36"/>
              </a:gs>
            </a:gsLst>
            <a:lin ang="16200038" scaled="0"/>
          </a:gradFill>
          <a:ln w="9525" cap="flat" cmpd="sng">
            <a:solidFill>
              <a:srgbClr val="BD4B48"/>
            </a:solidFill>
            <a:prstDash val="solid"/>
            <a:round/>
            <a:headEnd type="none" w="med" len="med"/>
            <a:tailEnd type="none" w="med" len="med"/>
          </a:ln>
          <a:effectLst>
            <a:outerShdw blurRad="39999" dist="23000" dir="5400000" rotWithShape="0">
              <a:srgbClr val="000000">
                <a:alpha val="34510"/>
              </a:srgb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5" name="Shape 625"/>
          <p:cNvSpPr txBox="1"/>
          <p:nvPr/>
        </p:nvSpPr>
        <p:spPr>
          <a:xfrm rot="5400000">
            <a:off x="7447460" y="1632917"/>
            <a:ext cx="1357319" cy="806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Calibri"/>
              <a:buNone/>
            </a:pPr>
            <a:r>
              <a:rPr lang="zh-TW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40 GbE iSER</a:t>
            </a:r>
          </a:p>
        </p:txBody>
      </p:sp>
      <p:sp>
        <p:nvSpPr>
          <p:cNvPr id="626" name="Shape 626"/>
          <p:cNvSpPr txBox="1"/>
          <p:nvPr/>
        </p:nvSpPr>
        <p:spPr>
          <a:xfrm>
            <a:off x="544475" y="1231225"/>
            <a:ext cx="5769600" cy="14646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marL="0" marR="0" lvl="0" indent="0" algn="l" rtl="0">
              <a:spcBef>
                <a:spcPts val="450"/>
              </a:spcBef>
              <a:buNone/>
            </a:pPr>
            <a:endParaRPr sz="1800" dirty="0">
              <a:solidFill>
                <a:srgbClr val="0C0C0C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Shape 63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zh-TW" dirty="0">
                <a:latin typeface="+mj-lt"/>
                <a:ea typeface="微軟正黑體" pitchFamily="34" charset="-120"/>
                <a:sym typeface="Microsoft JhengHei"/>
              </a:rPr>
              <a:t> QNAP</a:t>
            </a: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領先的混合儲存技術</a:t>
            </a:r>
          </a:p>
        </p:txBody>
      </p:sp>
      <p:grpSp>
        <p:nvGrpSpPr>
          <p:cNvPr id="634" name="Shape 634"/>
          <p:cNvGrpSpPr/>
          <p:nvPr/>
        </p:nvGrpSpPr>
        <p:grpSpPr>
          <a:xfrm>
            <a:off x="3428992" y="1205576"/>
            <a:ext cx="4342650" cy="3295000"/>
            <a:chOff x="3709700" y="1228800"/>
            <a:chExt cx="4722550" cy="3583250"/>
          </a:xfrm>
        </p:grpSpPr>
        <p:pic>
          <p:nvPicPr>
            <p:cNvPr id="635" name="Shape 635" descr="2_Qtier-01.png"/>
            <p:cNvPicPr preferRelativeResize="0"/>
            <p:nvPr/>
          </p:nvPicPr>
          <p:blipFill rotWithShape="1">
            <a:blip r:embed="rId3">
              <a:alphaModFix/>
            </a:blip>
            <a:srcRect l="1858" r="1848"/>
            <a:stretch/>
          </p:blipFill>
          <p:spPr>
            <a:xfrm>
              <a:off x="3709700" y="1299150"/>
              <a:ext cx="4692602" cy="35129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36" name="Shape 636"/>
            <p:cNvSpPr txBox="1"/>
            <p:nvPr/>
          </p:nvSpPr>
          <p:spPr>
            <a:xfrm>
              <a:off x="3918450" y="1650850"/>
              <a:ext cx="1068300" cy="149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zh-TW" sz="1200" b="1">
                  <a:solidFill>
                    <a:srgbClr val="26262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檔案伺服器</a:t>
              </a:r>
            </a:p>
          </p:txBody>
        </p:sp>
        <p:sp>
          <p:nvSpPr>
            <p:cNvPr id="637" name="Shape 637"/>
            <p:cNvSpPr txBox="1"/>
            <p:nvPr/>
          </p:nvSpPr>
          <p:spPr>
            <a:xfrm>
              <a:off x="4867325" y="1299150"/>
              <a:ext cx="1068300" cy="149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zh-TW" sz="1200" b="1">
                  <a:solidFill>
                    <a:srgbClr val="26262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網站伺服器</a:t>
              </a:r>
            </a:p>
          </p:txBody>
        </p:sp>
        <p:sp>
          <p:nvSpPr>
            <p:cNvPr id="638" name="Shape 638"/>
            <p:cNvSpPr txBox="1"/>
            <p:nvPr/>
          </p:nvSpPr>
          <p:spPr>
            <a:xfrm>
              <a:off x="5982500" y="1228800"/>
              <a:ext cx="1068300" cy="149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zh-TW" sz="1200" b="1">
                  <a:solidFill>
                    <a:srgbClr val="26262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電郵伺服器</a:t>
              </a:r>
            </a:p>
          </p:txBody>
        </p:sp>
        <p:sp>
          <p:nvSpPr>
            <p:cNvPr id="639" name="Shape 639"/>
            <p:cNvSpPr txBox="1"/>
            <p:nvPr/>
          </p:nvSpPr>
          <p:spPr>
            <a:xfrm>
              <a:off x="7305775" y="1650850"/>
              <a:ext cx="934200" cy="225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zh-TW" sz="1200" b="1">
                  <a:solidFill>
                    <a:srgbClr val="26262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VDI 建立</a:t>
              </a:r>
            </a:p>
          </p:txBody>
        </p:sp>
        <p:sp>
          <p:nvSpPr>
            <p:cNvPr id="640" name="Shape 640"/>
            <p:cNvSpPr txBox="1"/>
            <p:nvPr/>
          </p:nvSpPr>
          <p:spPr>
            <a:xfrm>
              <a:off x="4851150" y="2351225"/>
              <a:ext cx="3364800" cy="309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zh-TW" b="1">
                  <a:latin typeface="Microsoft JhengHei"/>
                  <a:ea typeface="Microsoft JhengHei"/>
                  <a:cs typeface="Microsoft JhengHei"/>
                  <a:sym typeface="Microsoft JhengHei"/>
                </a:rPr>
                <a:t>          資料分層、應用分層</a:t>
              </a:r>
            </a:p>
          </p:txBody>
        </p:sp>
        <p:sp>
          <p:nvSpPr>
            <p:cNvPr id="641" name="Shape 641"/>
            <p:cNvSpPr txBox="1"/>
            <p:nvPr/>
          </p:nvSpPr>
          <p:spPr>
            <a:xfrm>
              <a:off x="4503850" y="2884700"/>
              <a:ext cx="1068300" cy="564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zh-TW" sz="800" b="1">
                  <a:solidFill>
                    <a:srgbClr val="262626"/>
                  </a:solidFill>
                </a:rPr>
                <a:t>PCIE NVMe, </a:t>
              </a:r>
            </a:p>
            <a:p>
              <a:pPr lvl="0" rtl="0">
                <a:spcBef>
                  <a:spcPts val="0"/>
                </a:spcBef>
                <a:buNone/>
              </a:pPr>
              <a:r>
                <a:rPr lang="zh-TW" sz="800" b="1">
                  <a:solidFill>
                    <a:srgbClr val="262626"/>
                  </a:solidFill>
                </a:rPr>
                <a:t>M.2, SSD RAID </a:t>
              </a:r>
            </a:p>
          </p:txBody>
        </p:sp>
        <p:sp>
          <p:nvSpPr>
            <p:cNvPr id="642" name="Shape 642"/>
            <p:cNvSpPr txBox="1"/>
            <p:nvPr/>
          </p:nvSpPr>
          <p:spPr>
            <a:xfrm>
              <a:off x="6165675" y="2884700"/>
              <a:ext cx="770100" cy="564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zh-TW" sz="800" b="1">
                  <a:solidFill>
                    <a:srgbClr val="262626"/>
                  </a:solidFill>
                </a:rPr>
                <a:t>SAS HDD </a:t>
              </a:r>
              <a:br>
                <a:rPr lang="zh-TW" sz="800" b="1">
                  <a:solidFill>
                    <a:srgbClr val="262626"/>
                  </a:solidFill>
                </a:rPr>
              </a:br>
              <a:r>
                <a:rPr lang="zh-TW" sz="800" b="1">
                  <a:solidFill>
                    <a:srgbClr val="262626"/>
                  </a:solidFill>
                </a:rPr>
                <a:t>RAID</a:t>
              </a:r>
            </a:p>
          </p:txBody>
        </p:sp>
        <p:sp>
          <p:nvSpPr>
            <p:cNvPr id="643" name="Shape 643"/>
            <p:cNvSpPr txBox="1"/>
            <p:nvPr/>
          </p:nvSpPr>
          <p:spPr>
            <a:xfrm>
              <a:off x="7662150" y="2884700"/>
              <a:ext cx="770100" cy="564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zh-TW" sz="800" b="1">
                  <a:solidFill>
                    <a:srgbClr val="262626"/>
                  </a:solidFill>
                </a:rPr>
                <a:t>NL、SATA HDD RAID</a:t>
              </a:r>
            </a:p>
          </p:txBody>
        </p:sp>
        <p:sp>
          <p:nvSpPr>
            <p:cNvPr id="644" name="Shape 644"/>
            <p:cNvSpPr txBox="1"/>
            <p:nvPr/>
          </p:nvSpPr>
          <p:spPr>
            <a:xfrm>
              <a:off x="4893750" y="3897925"/>
              <a:ext cx="2259600" cy="282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zh-TW" b="1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儲存池</a:t>
              </a:r>
            </a:p>
          </p:txBody>
        </p:sp>
        <p:sp>
          <p:nvSpPr>
            <p:cNvPr id="645" name="Shape 645"/>
            <p:cNvSpPr txBox="1"/>
            <p:nvPr/>
          </p:nvSpPr>
          <p:spPr>
            <a:xfrm>
              <a:off x="3709700" y="4412275"/>
              <a:ext cx="1269000" cy="282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zh-TW" sz="1100" b="1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本機</a:t>
              </a:r>
            </a:p>
          </p:txBody>
        </p:sp>
        <p:sp>
          <p:nvSpPr>
            <p:cNvPr id="646" name="Shape 646"/>
            <p:cNvSpPr txBox="1"/>
            <p:nvPr/>
          </p:nvSpPr>
          <p:spPr>
            <a:xfrm>
              <a:off x="4622550" y="3571150"/>
              <a:ext cx="2743200" cy="309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zh-TW" b="1">
                  <a:latin typeface="Microsoft JhengHei"/>
                  <a:ea typeface="Microsoft JhengHei"/>
                  <a:cs typeface="Microsoft JhengHei"/>
                  <a:sym typeface="Microsoft JhengHei"/>
                </a:rPr>
                <a:t>自動分層</a:t>
              </a:r>
            </a:p>
          </p:txBody>
        </p:sp>
        <p:sp>
          <p:nvSpPr>
            <p:cNvPr id="647" name="Shape 647"/>
            <p:cNvSpPr txBox="1"/>
            <p:nvPr/>
          </p:nvSpPr>
          <p:spPr>
            <a:xfrm>
              <a:off x="5371450" y="4412275"/>
              <a:ext cx="1310100" cy="282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zh-TW" sz="1100" b="1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擴充裝置1</a:t>
              </a:r>
            </a:p>
          </p:txBody>
        </p:sp>
        <p:sp>
          <p:nvSpPr>
            <p:cNvPr id="648" name="Shape 648"/>
            <p:cNvSpPr txBox="1"/>
            <p:nvPr/>
          </p:nvSpPr>
          <p:spPr>
            <a:xfrm>
              <a:off x="7141550" y="4412275"/>
              <a:ext cx="1241400" cy="282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zh-TW" sz="1100" b="1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擴充裝置2</a:t>
              </a:r>
            </a:p>
          </p:txBody>
        </p:sp>
      </p:grpSp>
      <p:sp>
        <p:nvSpPr>
          <p:cNvPr id="20" name="圓角矩形 19"/>
          <p:cNvSpPr/>
          <p:nvPr/>
        </p:nvSpPr>
        <p:spPr>
          <a:xfrm>
            <a:off x="451716" y="3303676"/>
            <a:ext cx="2834399" cy="1148338"/>
          </a:xfrm>
          <a:prstGeom prst="roundRect">
            <a:avLst>
              <a:gd name="adj" fmla="val 7805"/>
            </a:avLst>
          </a:prstGeom>
          <a:solidFill>
            <a:srgbClr val="660066">
              <a:alpha val="29000"/>
            </a:srgbClr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1" name="圓角矩形 20"/>
          <p:cNvSpPr/>
          <p:nvPr/>
        </p:nvSpPr>
        <p:spPr>
          <a:xfrm>
            <a:off x="763247" y="4056289"/>
            <a:ext cx="2448000" cy="324000"/>
          </a:xfrm>
          <a:prstGeom prst="roundRect">
            <a:avLst>
              <a:gd name="adj" fmla="val 20433"/>
            </a:avLst>
          </a:prstGeom>
          <a:solidFill>
            <a:srgbClr val="FFFFFF"/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dirty="0" smtClean="0"/>
              <a:t></a:t>
            </a:r>
            <a:endParaRPr kumimoji="1" lang="zh-TW" altLang="en-US" dirty="0"/>
          </a:p>
        </p:txBody>
      </p:sp>
      <p:sp>
        <p:nvSpPr>
          <p:cNvPr id="22" name="圓角矩形 21"/>
          <p:cNvSpPr/>
          <p:nvPr/>
        </p:nvSpPr>
        <p:spPr>
          <a:xfrm>
            <a:off x="451716" y="1576528"/>
            <a:ext cx="2834400" cy="1307601"/>
          </a:xfrm>
          <a:prstGeom prst="roundRect">
            <a:avLst>
              <a:gd name="adj" fmla="val 11233"/>
            </a:avLst>
          </a:prstGeom>
          <a:solidFill>
            <a:srgbClr val="41BEC8">
              <a:alpha val="49000"/>
            </a:srgbClr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3" name="矩形 22"/>
          <p:cNvSpPr/>
          <p:nvPr/>
        </p:nvSpPr>
        <p:spPr>
          <a:xfrm>
            <a:off x="778889" y="1883718"/>
            <a:ext cx="2432358" cy="100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00" lvl="0">
              <a:spcBef>
                <a:spcPts val="600"/>
              </a:spcBef>
              <a:buClr>
                <a:srgbClr val="262626"/>
              </a:buClr>
              <a:buSzPct val="100000"/>
            </a:pPr>
            <a:r>
              <a:rPr lang="zh-TW" altLang="zh-TW" sz="1800" b="1" dirty="0" smtClean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可使用</a:t>
            </a:r>
            <a:r>
              <a:rPr lang="zh-TW" altLang="zh-TW" sz="1800" b="1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SSD空間 </a:t>
            </a:r>
          </a:p>
          <a:p>
            <a:pPr marL="4400" lvl="0">
              <a:spcBef>
                <a:spcPts val="600"/>
              </a:spcBef>
              <a:buClr>
                <a:srgbClr val="262626"/>
              </a:buClr>
              <a:buSzPct val="100000"/>
            </a:pPr>
            <a:r>
              <a:rPr lang="zh-TW" altLang="zh-TW" sz="1800" b="1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支援高速連續</a:t>
            </a:r>
            <a:r>
              <a:rPr lang="zh-TW" altLang="zh-TW" sz="1800" b="1" dirty="0" smtClean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和隨機</a:t>
            </a:r>
            <a:r>
              <a:rPr lang="zh-TW" altLang="zh-TW" sz="1800" b="1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讀寫需求</a:t>
            </a:r>
          </a:p>
        </p:txBody>
      </p:sp>
      <p:sp>
        <p:nvSpPr>
          <p:cNvPr id="24" name="文字方塊 23"/>
          <p:cNvSpPr txBox="1"/>
          <p:nvPr/>
        </p:nvSpPr>
        <p:spPr>
          <a:xfrm>
            <a:off x="2007921" y="3615031"/>
            <a:ext cx="184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sp>
        <p:nvSpPr>
          <p:cNvPr id="25" name="矩形 24"/>
          <p:cNvSpPr/>
          <p:nvPr/>
        </p:nvSpPr>
        <p:spPr>
          <a:xfrm>
            <a:off x="656566" y="3686236"/>
            <a:ext cx="2629549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>
              <a:spcBef>
                <a:spcPts val="600"/>
              </a:spcBef>
              <a:buClr>
                <a:srgbClr val="262626"/>
              </a:buClr>
              <a:buSzPct val="100000"/>
            </a:pPr>
            <a:r>
              <a:rPr lang="zh-TW" altLang="en-US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檔案、網站、郵件服務</a:t>
            </a:r>
          </a:p>
          <a:p>
            <a:pPr marL="101600" lvl="0">
              <a:spcBef>
                <a:spcPts val="600"/>
              </a:spcBef>
              <a:buClr>
                <a:srgbClr val="073763"/>
              </a:buClr>
              <a:buSzPct val="100000"/>
            </a:pPr>
            <a:r>
              <a:rPr lang="zh-TW" altLang="en-US" sz="1800" b="1" dirty="0" smtClean="0">
                <a:solidFill>
                  <a:srgbClr val="66006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虛擬桌面與資料庫應用</a:t>
            </a:r>
            <a:r>
              <a:rPr lang="zh-TW" altLang="en-US" sz="1800" b="1" dirty="0" smtClean="0">
                <a:solidFill>
                  <a:srgbClr val="4A86E8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</a:t>
            </a:r>
            <a:endParaRPr lang="zh-TW" altLang="en-US" sz="1800" b="1" dirty="0">
              <a:solidFill>
                <a:srgbClr val="4A86E8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6" name="＞形箭號 25"/>
          <p:cNvSpPr/>
          <p:nvPr/>
        </p:nvSpPr>
        <p:spPr>
          <a:xfrm>
            <a:off x="567168" y="1991031"/>
            <a:ext cx="196078" cy="172065"/>
          </a:xfrm>
          <a:prstGeom prst="chevron">
            <a:avLst/>
          </a:prstGeom>
          <a:solidFill>
            <a:srgbClr val="FFFFFF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27" name="＞形箭號 26"/>
          <p:cNvSpPr/>
          <p:nvPr/>
        </p:nvSpPr>
        <p:spPr>
          <a:xfrm>
            <a:off x="567168" y="2328359"/>
            <a:ext cx="196078" cy="172065"/>
          </a:xfrm>
          <a:prstGeom prst="chevron">
            <a:avLst/>
          </a:prstGeom>
          <a:solidFill>
            <a:srgbClr val="FFFFFF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28" name="＞形箭號 27"/>
          <p:cNvSpPr/>
          <p:nvPr/>
        </p:nvSpPr>
        <p:spPr>
          <a:xfrm>
            <a:off x="567168" y="3776451"/>
            <a:ext cx="196078" cy="172065"/>
          </a:xfrm>
          <a:prstGeom prst="chevron">
            <a:avLst/>
          </a:prstGeom>
          <a:solidFill>
            <a:srgbClr val="FFFFFF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29" name="圓角矩形 28"/>
          <p:cNvSpPr/>
          <p:nvPr/>
        </p:nvSpPr>
        <p:spPr>
          <a:xfrm>
            <a:off x="451716" y="3242629"/>
            <a:ext cx="2834400" cy="372402"/>
          </a:xfrm>
          <a:prstGeom prst="roundRect">
            <a:avLst>
              <a:gd name="adj" fmla="val 0"/>
            </a:avLst>
          </a:prstGeom>
          <a:solidFill>
            <a:srgbClr val="660066"/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zh-TW" sz="16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適用</a:t>
            </a:r>
            <a:r>
              <a:rPr lang="zh-TW" altLang="zh-TW" sz="16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情境</a:t>
            </a:r>
            <a:endParaRPr lang="zh-TW" altLang="zh-TW" sz="1600" b="1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" name="圓角矩形 29"/>
          <p:cNvSpPr/>
          <p:nvPr/>
        </p:nvSpPr>
        <p:spPr>
          <a:xfrm>
            <a:off x="451716" y="1468573"/>
            <a:ext cx="2834400" cy="372402"/>
          </a:xfrm>
          <a:prstGeom prst="roundRect">
            <a:avLst>
              <a:gd name="adj" fmla="val 0"/>
            </a:avLst>
          </a:prstGeom>
          <a:solidFill>
            <a:srgbClr val="044981"/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chemeClr val="dk1"/>
              </a:buClr>
              <a:buSzPct val="25000"/>
            </a:pPr>
            <a:r>
              <a:rPr lang="zh-TW" altLang="zh-TW" sz="16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技術優勢</a:t>
            </a:r>
          </a:p>
        </p:txBody>
      </p:sp>
      <p:sp>
        <p:nvSpPr>
          <p:cNvPr id="31" name="＞形箭號 30"/>
          <p:cNvSpPr/>
          <p:nvPr/>
        </p:nvSpPr>
        <p:spPr>
          <a:xfrm>
            <a:off x="538597" y="4121728"/>
            <a:ext cx="196078" cy="172065"/>
          </a:xfrm>
          <a:prstGeom prst="chevron">
            <a:avLst/>
          </a:prstGeom>
          <a:solidFill>
            <a:srgbClr val="FFFFFF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207"/>
          <p:cNvSpPr/>
          <p:nvPr/>
        </p:nvSpPr>
        <p:spPr>
          <a:xfrm>
            <a:off x="-71470" y="1928808"/>
            <a:ext cx="9286940" cy="1714512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 idx="4294967295"/>
          </p:nvPr>
        </p:nvSpPr>
        <p:spPr>
          <a:xfrm>
            <a:off x="3214678" y="2171705"/>
            <a:ext cx="2786062" cy="1114425"/>
          </a:xfrm>
        </p:spPr>
        <p:txBody>
          <a:bodyPr/>
          <a:lstStyle/>
          <a:p>
            <a:r>
              <a:rPr lang="en-US" altLang="zh-TW" sz="6000" dirty="0" smtClean="0"/>
              <a:t>D</a:t>
            </a:r>
            <a:r>
              <a:rPr lang="en-US" sz="6000" dirty="0" smtClean="0"/>
              <a:t>emo</a:t>
            </a:r>
            <a:endParaRPr lang="zh-TW" altLang="en-US" sz="6000" dirty="0"/>
          </a:p>
        </p:txBody>
      </p:sp>
      <p:sp>
        <p:nvSpPr>
          <p:cNvPr id="9" name="Shape 197"/>
          <p:cNvSpPr/>
          <p:nvPr/>
        </p:nvSpPr>
        <p:spPr>
          <a:xfrm rot="10800000" flipH="1" flipV="1">
            <a:off x="-99023" y="1928809"/>
            <a:ext cx="9324798" cy="183406"/>
          </a:xfrm>
          <a:prstGeom prst="rect">
            <a:avLst/>
          </a:prstGeom>
          <a:gradFill>
            <a:gsLst>
              <a:gs pos="0">
                <a:srgbClr val="0F243E">
                  <a:alpha val="30000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97"/>
          <p:cNvSpPr/>
          <p:nvPr/>
        </p:nvSpPr>
        <p:spPr>
          <a:xfrm rot="10800000" flipH="1">
            <a:off x="-71469" y="3469532"/>
            <a:ext cx="9324798" cy="173787"/>
          </a:xfrm>
          <a:prstGeom prst="rect">
            <a:avLst/>
          </a:prstGeom>
          <a:gradFill>
            <a:gsLst>
              <a:gs pos="0">
                <a:srgbClr val="0F243E">
                  <a:alpha val="30000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41243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Shape 655"/>
          <p:cNvSpPr txBox="1">
            <a:spLocks noGrp="1"/>
          </p:cNvSpPr>
          <p:nvPr>
            <p:ph type="ctrTitle"/>
          </p:nvPr>
        </p:nvSpPr>
        <p:spPr>
          <a:xfrm>
            <a:off x="5352" y="2067694"/>
            <a:ext cx="9144000" cy="1008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17375E"/>
              </a:buClr>
              <a:buSzPct val="25000"/>
              <a:buFont typeface="Arial"/>
              <a:buNone/>
            </a:pPr>
            <a:r>
              <a:rPr lang="zh-TW" sz="5400" b="0" i="0" u="none" strike="noStrike" cap="none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rPr>
              <a:t>Storage &amp; Snapshot</a:t>
            </a:r>
            <a:br>
              <a:rPr lang="zh-TW" sz="5400" b="0" i="0" u="none" strike="noStrike" cap="none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rPr>
            </a:br>
            <a:endParaRPr lang="zh-TW" sz="5400" b="0" i="0" u="none" strike="noStrike" cap="none">
              <a:solidFill>
                <a:srgbClr val="17375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6" name="Shape 656"/>
          <p:cNvSpPr txBox="1">
            <a:spLocks noGrp="1"/>
          </p:cNvSpPr>
          <p:nvPr>
            <p:ph type="subTitle" idx="1"/>
          </p:nvPr>
        </p:nvSpPr>
        <p:spPr>
          <a:xfrm>
            <a:off x="285712" y="2859782"/>
            <a:ext cx="8520600" cy="642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595959"/>
              </a:buClr>
              <a:buSzPct val="25000"/>
              <a:buFont typeface="Arial"/>
              <a:buNone/>
            </a:pPr>
            <a:r>
              <a:rPr lang="zh-TW" sz="2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QTS 4.3.4</a:t>
            </a:r>
          </a:p>
        </p:txBody>
      </p:sp>
      <p:sp>
        <p:nvSpPr>
          <p:cNvPr id="657" name="Shape 657"/>
          <p:cNvSpPr txBox="1"/>
          <p:nvPr/>
        </p:nvSpPr>
        <p:spPr>
          <a:xfrm>
            <a:off x="2771800" y="3714229"/>
            <a:ext cx="1500300" cy="21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zh-TW" sz="12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PM</a:t>
            </a:r>
          </a:p>
        </p:txBody>
      </p:sp>
      <p:sp>
        <p:nvSpPr>
          <p:cNvPr id="658" name="Shape 658"/>
          <p:cNvSpPr txBox="1"/>
          <p:nvPr/>
        </p:nvSpPr>
        <p:spPr>
          <a:xfrm>
            <a:off x="4218013" y="3507854"/>
            <a:ext cx="1424100" cy="320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2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Ripple</a:t>
            </a:r>
          </a:p>
        </p:txBody>
      </p:sp>
      <p:pic>
        <p:nvPicPr>
          <p:cNvPr id="659" name="Shape 659"/>
          <p:cNvPicPr preferRelativeResize="0"/>
          <p:nvPr/>
        </p:nvPicPr>
        <p:blipFill rotWithShape="1">
          <a:blip r:embed="rId3">
            <a:alphaModFix/>
          </a:blip>
          <a:srcRect l="776"/>
          <a:stretch/>
        </p:blipFill>
        <p:spPr>
          <a:xfrm>
            <a:off x="-71470" y="-5044"/>
            <a:ext cx="9216000" cy="52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660" name="Shape 660"/>
          <p:cNvSpPr/>
          <p:nvPr/>
        </p:nvSpPr>
        <p:spPr>
          <a:xfrm>
            <a:off x="-71470" y="2036475"/>
            <a:ext cx="9220820" cy="17922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4200">
              <a:solidFill>
                <a:srgbClr val="161D9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61" name="Shape 661"/>
          <p:cNvSpPr/>
          <p:nvPr/>
        </p:nvSpPr>
        <p:spPr>
          <a:xfrm>
            <a:off x="71406" y="2036475"/>
            <a:ext cx="9112844" cy="1792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2000" b="1" dirty="0">
                <a:solidFill>
                  <a:srgbClr val="434343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您的挑戰，我們解決:</a:t>
            </a:r>
            <a:r>
              <a:rPr lang="zh-TW" sz="1600" b="1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zh-TW" sz="1600" b="1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sz="40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超過8顆磁碟 RAID 5/6 不適用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Shape 667"/>
          <p:cNvSpPr txBox="1">
            <a:spLocks noGrp="1"/>
          </p:cNvSpPr>
          <p:nvPr>
            <p:ph type="body" idx="1"/>
          </p:nvPr>
        </p:nvSpPr>
        <p:spPr>
          <a:xfrm>
            <a:off x="214282" y="1200150"/>
            <a:ext cx="8472618" cy="1708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55600" rtl="0">
              <a:spcBef>
                <a:spcPts val="0"/>
              </a:spcBef>
              <a:buSzPct val="100000"/>
              <a:buFont typeface="Microsoft JhengHei"/>
            </a:pPr>
            <a:r>
              <a:rPr lang="zh-TW" sz="1800" b="1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依照網站ServeTheHome RAID計算器計算</a:t>
            </a:r>
          </a:p>
          <a:p>
            <a:pPr marL="457200" lvl="0" indent="-355600" rtl="0">
              <a:spcBef>
                <a:spcPts val="0"/>
              </a:spcBef>
              <a:buSzPct val="100000"/>
              <a:buFont typeface="Microsoft JhengHei"/>
            </a:pPr>
            <a:r>
              <a:rPr lang="zh-TW" sz="1800" b="1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一個 RIAD 5 群組在5年內損壞的機會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672" name="Shape 67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zh-TW" sz="40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RAID</a:t>
            </a:r>
            <a:r>
              <a:rPr lang="zh-TW" sz="4000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sz="4000" dirty="0">
                <a:latin typeface="Microsoft JhengHei"/>
                <a:ea typeface="Microsoft JhengHei"/>
                <a:cs typeface="Microsoft JhengHei"/>
                <a:sym typeface="Microsoft JhengHei"/>
              </a:rPr>
              <a:t>保護隨儲存容量上升而減少</a:t>
            </a:r>
          </a:p>
        </p:txBody>
      </p:sp>
      <p:sp>
        <p:nvSpPr>
          <p:cNvPr id="668" name="Shape 668"/>
          <p:cNvSpPr/>
          <p:nvPr/>
        </p:nvSpPr>
        <p:spPr>
          <a:xfrm>
            <a:off x="0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zh-TW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lang="zh-TW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69" name="Shape 669"/>
          <p:cNvGraphicFramePr/>
          <p:nvPr/>
        </p:nvGraphicFramePr>
        <p:xfrm>
          <a:off x="251520" y="1925480"/>
          <a:ext cx="5392050" cy="2476615"/>
        </p:xfrm>
        <a:graphic>
          <a:graphicData uri="http://schemas.openxmlformats.org/drawingml/2006/table">
            <a:tbl>
              <a:tblPr>
                <a:noFill/>
                <a:tableStyleId>{F0513B3C-857C-41BB-A843-243A80321240}</a:tableStyleId>
              </a:tblPr>
              <a:tblGrid>
                <a:gridCol w="1943455"/>
                <a:gridCol w="1943455"/>
                <a:gridCol w="1505140"/>
              </a:tblGrid>
              <a:tr h="3514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zh-TW" sz="1400" b="1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磁碟數目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2F2F2"/>
                        </a:gs>
                        <a:gs pos="100000">
                          <a:srgbClr val="A6A6A6"/>
                        </a:gs>
                      </a:gsLst>
                      <a:lin ang="5400012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zh-TW" sz="1400" b="1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磁碟容量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2F2F2"/>
                        </a:gs>
                        <a:gs pos="100000">
                          <a:srgbClr val="A6A6A6"/>
                        </a:gs>
                      </a:gsLst>
                      <a:lin ang="5400012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zh-TW" sz="1400" b="1" dirty="0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資料遺失風險</a:t>
                      </a:r>
                      <a:r>
                        <a:rPr lang="zh-TW" sz="1400" b="1" u="none" strike="noStrike" cap="none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 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2F2F2"/>
                        </a:gs>
                        <a:gs pos="100000">
                          <a:srgbClr val="A6A6A6"/>
                        </a:gs>
                      </a:gsLst>
                      <a:lin ang="5400012" scaled="0"/>
                    </a:gradFill>
                  </a:tcPr>
                </a:tc>
              </a:tr>
              <a:tr h="3745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zh-TW" sz="1600" b="0" dirty="0">
                          <a:ln>
                            <a:noFill/>
                          </a:ln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4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zh-TW" sz="1600" b="0" dirty="0">
                          <a:ln>
                            <a:noFill/>
                          </a:ln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4</a:t>
                      </a:r>
                      <a:r>
                        <a:rPr lang="zh-TW" sz="1600" b="0" u="none" strike="noStrike" cap="none" dirty="0">
                          <a:ln>
                            <a:noFill/>
                          </a:ln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TB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zh-TW" sz="1600" b="0" u="none" strike="noStrike" cap="none" dirty="0">
                          <a:ln>
                            <a:noFill/>
                          </a:ln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0.</a:t>
                      </a:r>
                      <a:r>
                        <a:rPr lang="zh-TW" sz="1600" b="0" dirty="0">
                          <a:ln>
                            <a:noFill/>
                          </a:ln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</a:t>
                      </a:r>
                      <a:r>
                        <a:rPr lang="zh-TW" sz="1600" b="0" u="none" strike="noStrike" cap="none" dirty="0">
                          <a:ln>
                            <a:noFill/>
                          </a:ln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%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59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zh-TW" sz="1600" b="0" dirty="0">
                          <a:ln>
                            <a:noFill/>
                          </a:ln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4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zh-TW" sz="1600" b="0" dirty="0">
                          <a:ln>
                            <a:noFill/>
                          </a:ln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8</a:t>
                      </a:r>
                      <a:r>
                        <a:rPr lang="zh-TW" sz="1600" b="0" u="none" strike="noStrike" cap="none" dirty="0">
                          <a:ln>
                            <a:noFill/>
                          </a:ln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TB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zh-TW" sz="1600" b="0" u="none" strike="noStrike" cap="none" dirty="0">
                          <a:ln>
                            <a:noFill/>
                          </a:ln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0.</a:t>
                      </a:r>
                      <a:r>
                        <a:rPr lang="zh-TW" sz="1600" b="0" dirty="0">
                          <a:ln>
                            <a:noFill/>
                          </a:ln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2</a:t>
                      </a:r>
                      <a:r>
                        <a:rPr lang="zh-TW" sz="1600" b="0" u="none" strike="noStrike" cap="none" dirty="0">
                          <a:ln>
                            <a:noFill/>
                          </a:ln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%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16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sz="1600" b="0">
                          <a:ln>
                            <a:noFill/>
                          </a:ln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8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sz="1600" b="0" dirty="0">
                          <a:ln>
                            <a:noFill/>
                          </a:ln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4TB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sz="1600" b="1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1%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73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sz="1600" b="0" dirty="0">
                          <a:ln>
                            <a:noFill/>
                          </a:ln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8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sz="1600" b="0" dirty="0">
                          <a:ln>
                            <a:noFill/>
                          </a:ln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8TB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sz="1600" b="1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2.2%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30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zh-TW" sz="1600" b="0" dirty="0">
                          <a:ln>
                            <a:noFill/>
                          </a:ln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12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zh-TW" sz="1600" b="0" dirty="0">
                          <a:ln>
                            <a:noFill/>
                          </a:ln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4</a:t>
                      </a:r>
                      <a:r>
                        <a:rPr lang="zh-TW" sz="1600" b="0" u="none" strike="noStrike" cap="none" dirty="0">
                          <a:ln>
                            <a:noFill/>
                          </a:ln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TB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Clr>
                          <a:srgbClr val="FF0000"/>
                        </a:buClr>
                        <a:buSzPct val="25000"/>
                        <a:buFont typeface="Calibri"/>
                        <a:buNone/>
                      </a:pPr>
                      <a:r>
                        <a:rPr lang="zh-TW" sz="1600" b="1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4.1%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61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zh-TW" sz="1600" b="0" u="none" strike="noStrike" cap="none" dirty="0">
                          <a:ln>
                            <a:noFill/>
                          </a:ln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12 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zh-TW" sz="1600" b="0" dirty="0">
                          <a:ln>
                            <a:noFill/>
                          </a:ln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8</a:t>
                      </a:r>
                      <a:r>
                        <a:rPr lang="zh-TW" sz="1600" b="0" u="none" strike="noStrike" cap="none" dirty="0">
                          <a:ln>
                            <a:noFill/>
                          </a:ln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TB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Clr>
                          <a:srgbClr val="FF0000"/>
                        </a:buClr>
                        <a:buSzPct val="25000"/>
                        <a:buFont typeface="Calibri"/>
                        <a:buNone/>
                      </a:pPr>
                      <a:r>
                        <a:rPr lang="zh-TW" sz="1600" b="1" u="none" strike="noStrike" cap="none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6.</a:t>
                      </a:r>
                      <a:r>
                        <a:rPr lang="zh-TW" sz="1600" b="1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5</a:t>
                      </a:r>
                      <a:r>
                        <a:rPr lang="zh-TW" sz="1600" b="1" u="none" strike="noStrike" cap="none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%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70" name="Shape 670"/>
          <p:cNvSpPr txBox="1"/>
          <p:nvPr/>
        </p:nvSpPr>
        <p:spPr>
          <a:xfrm>
            <a:off x="412997" y="5143501"/>
            <a:ext cx="1386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Shape 35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5643570" y="1857370"/>
            <a:ext cx="3553731" cy="2629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圖片 10" descr="話框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7263" y="1000114"/>
            <a:ext cx="1666737" cy="1304225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7477263" y="1214428"/>
            <a:ext cx="166673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chemeClr val="dk1"/>
              </a:buClr>
              <a:buSzPct val="25000"/>
            </a:pPr>
            <a:r>
              <a:rPr lang="zh-TW" altLang="en-US" sz="1800" b="1" dirty="0" smtClean="0">
                <a:solidFill>
                  <a:srgbClr val="66006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要</a:t>
            </a:r>
            <a:r>
              <a:rPr lang="zh-TW" altLang="zh-TW" sz="1800" b="1" dirty="0" smtClean="0">
                <a:solidFill>
                  <a:srgbClr val="66006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如何</a:t>
            </a:r>
            <a:r>
              <a:rPr lang="zh-TW" altLang="zh-TW" sz="1800" b="1" dirty="0">
                <a:solidFill>
                  <a:srgbClr val="66006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zh-TW" altLang="zh-TW" sz="1800" b="1" dirty="0">
                <a:solidFill>
                  <a:srgbClr val="66006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altLang="zh-TW" sz="1800" b="1" dirty="0">
                <a:solidFill>
                  <a:srgbClr val="66006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兼顧容量</a:t>
            </a:r>
            <a:br>
              <a:rPr lang="zh-TW" altLang="zh-TW" sz="1800" b="1" dirty="0">
                <a:solidFill>
                  <a:srgbClr val="66006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altLang="zh-TW" sz="1800" b="1" dirty="0">
                <a:solidFill>
                  <a:srgbClr val="66006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和保護？</a:t>
            </a:r>
          </a:p>
        </p:txBody>
      </p:sp>
      <p:sp>
        <p:nvSpPr>
          <p:cNvPr id="13" name="Shape 349"/>
          <p:cNvSpPr txBox="1"/>
          <p:nvPr/>
        </p:nvSpPr>
        <p:spPr>
          <a:xfrm>
            <a:off x="214282" y="4477250"/>
            <a:ext cx="5392050" cy="59483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900" i="0" u="sng" strike="noStrike" cap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  <a:hlinkClick r:id="rId5"/>
              </a:rPr>
              <a:t>https://www.servethehome.com/raid-calculator/</a:t>
            </a:r>
            <a:r>
              <a:rPr lang="zh-TW" sz="900" i="0" u="none" strike="noStrike" cap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 </a:t>
            </a:r>
            <a:r>
              <a:rPr lang="zh-TW" sz="900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conservative estimate </a:t>
            </a:r>
            <a:r>
              <a:rPr lang="zh-TW" sz="900" i="0" u="none" strike="noStrike" cap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assuming bit error chance is 10^(-15), 150MB/sec rebuild speed </a:t>
            </a:r>
          </a:p>
        </p:txBody>
      </p:sp>
      <p:sp>
        <p:nvSpPr>
          <p:cNvPr id="14" name="Shape 366"/>
          <p:cNvSpPr/>
          <p:nvPr/>
        </p:nvSpPr>
        <p:spPr>
          <a:xfrm rot="10800000" flipH="1">
            <a:off x="243582" y="4408630"/>
            <a:ext cx="5399988" cy="91945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FFFFFF">
                  <a:alpha val="41000"/>
                </a:srgbClr>
              </a:gs>
              <a:gs pos="100000">
                <a:srgbClr val="B3B3B3">
                  <a:alpha val="41000"/>
                </a:srgbClr>
              </a:gs>
            </a:gsLst>
            <a:lin ang="5400012" scaled="0"/>
            <a:tileRect/>
          </a:gra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5" name="Shape 366"/>
          <p:cNvSpPr/>
          <p:nvPr/>
        </p:nvSpPr>
        <p:spPr>
          <a:xfrm rot="10800000" flipH="1">
            <a:off x="243582" y="2285998"/>
            <a:ext cx="5399988" cy="91945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FFFFFF">
                  <a:alpha val="41000"/>
                </a:srgbClr>
              </a:gs>
              <a:gs pos="100000">
                <a:srgbClr val="B3B3B3">
                  <a:alpha val="41000"/>
                </a:srgbClr>
              </a:gs>
            </a:gsLst>
            <a:lin ang="5400012" scaled="0"/>
            <a:tileRect/>
          </a:gra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Shape 680"/>
          <p:cNvSpPr txBox="1">
            <a:spLocks noGrp="1"/>
          </p:cNvSpPr>
          <p:nvPr>
            <p:ph type="body" idx="1"/>
          </p:nvPr>
        </p:nvSpPr>
        <p:spPr>
          <a:xfrm>
            <a:off x="327100" y="928676"/>
            <a:ext cx="8359800" cy="82647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55600" rtl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Microsoft JhengHei"/>
            </a:pPr>
            <a:r>
              <a:rPr lang="zh-TW" sz="2000" b="1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以較</a:t>
            </a:r>
            <a:r>
              <a:rPr lang="zh-TW" sz="3200" b="1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低</a:t>
            </a:r>
            <a:r>
              <a:rPr lang="zh-TW" sz="2000" b="1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的空間損失換取絕佳 RAID 保護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686" name="Shape 68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rgbClr val="FFFF00"/>
              </a:buClr>
              <a:buSzPct val="25000"/>
              <a:buFont typeface="Arial"/>
              <a:buNone/>
            </a:pPr>
            <a:r>
              <a:rPr lang="zh-TW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RAID 50</a:t>
            </a: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 &amp; </a:t>
            </a:r>
            <a:r>
              <a:rPr lang="zh-TW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60 </a:t>
            </a: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強化資料保護</a:t>
            </a:r>
          </a:p>
        </p:txBody>
      </p:sp>
      <p:sp>
        <p:nvSpPr>
          <p:cNvPr id="681" name="Shape 681"/>
          <p:cNvSpPr/>
          <p:nvPr/>
        </p:nvSpPr>
        <p:spPr>
          <a:xfrm>
            <a:off x="0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zh-TW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lang="zh-TW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2" name="Shape 682"/>
          <p:cNvSpPr txBox="1"/>
          <p:nvPr/>
        </p:nvSpPr>
        <p:spPr>
          <a:xfrm>
            <a:off x="412997" y="5143501"/>
            <a:ext cx="1386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4" name="Shape 684"/>
          <p:cNvSpPr txBox="1"/>
          <p:nvPr/>
        </p:nvSpPr>
        <p:spPr>
          <a:xfrm>
            <a:off x="465848" y="4443428"/>
            <a:ext cx="7392300" cy="342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10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TW" sz="10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Actual </a:t>
            </a:r>
            <a:r>
              <a:rPr lang="zh-TW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r>
              <a:rPr lang="zh-TW" sz="10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isk </a:t>
            </a:r>
            <a:r>
              <a:rPr lang="zh-TW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</a:t>
            </a:r>
            <a:r>
              <a:rPr lang="zh-TW" sz="10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ailure </a:t>
            </a:r>
            <a:r>
              <a:rPr lang="zh-TW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lang="zh-TW" sz="10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olerance depend</a:t>
            </a:r>
            <a:r>
              <a:rPr lang="zh-TW" sz="1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zh-TW" sz="10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on the number of RAID50/60 sub-arrays.</a:t>
            </a:r>
          </a:p>
        </p:txBody>
      </p:sp>
      <p:pic>
        <p:nvPicPr>
          <p:cNvPr id="685" name="Shape 685" descr="C:\Users\user\Desktop\PPT\RAID50.60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87675" y="1995675"/>
            <a:ext cx="3556200" cy="247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366"/>
          <p:cNvSpPr/>
          <p:nvPr/>
        </p:nvSpPr>
        <p:spPr>
          <a:xfrm rot="10800000" flipH="1">
            <a:off x="208613" y="2976869"/>
            <a:ext cx="5328550" cy="631580"/>
          </a:xfrm>
          <a:prstGeom prst="roundRect">
            <a:avLst>
              <a:gd name="adj" fmla="val 0"/>
            </a:avLst>
          </a:prstGeom>
          <a:solidFill>
            <a:srgbClr val="0857E7">
              <a:alpha val="8200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1" name="Shape 361"/>
          <p:cNvSpPr txBox="1"/>
          <p:nvPr/>
        </p:nvSpPr>
        <p:spPr>
          <a:xfrm>
            <a:off x="412997" y="4972556"/>
            <a:ext cx="1386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" name="群組 11"/>
          <p:cNvGrpSpPr/>
          <p:nvPr/>
        </p:nvGrpSpPr>
        <p:grpSpPr>
          <a:xfrm>
            <a:off x="208613" y="1744929"/>
            <a:ext cx="5328550" cy="2646743"/>
            <a:chOff x="175625" y="1915874"/>
            <a:chExt cx="5328550" cy="2646743"/>
          </a:xfrm>
        </p:grpSpPr>
        <p:graphicFrame>
          <p:nvGraphicFramePr>
            <p:cNvPr id="13" name="Shape 362"/>
            <p:cNvGraphicFramePr/>
            <p:nvPr>
              <p:extLst>
                <p:ext uri="{D42A27DB-BD31-4B8C-83A1-F6EECF244321}">
                  <p14:modId xmlns="" xmlns:p14="http://schemas.microsoft.com/office/powerpoint/2010/main" val="4255148727"/>
                </p:ext>
              </p:extLst>
            </p:nvPr>
          </p:nvGraphicFramePr>
          <p:xfrm>
            <a:off x="175625" y="1915874"/>
            <a:ext cx="5328550" cy="2554801"/>
          </p:xfrm>
          <a:graphic>
            <a:graphicData uri="http://schemas.openxmlformats.org/drawingml/2006/table">
              <a:tbl>
                <a:tblPr>
                  <a:noFill/>
                </a:tblPr>
                <a:tblGrid>
                  <a:gridCol w="999100"/>
                  <a:gridCol w="912225"/>
                  <a:gridCol w="1260550"/>
                  <a:gridCol w="773600"/>
                  <a:gridCol w="1383075"/>
                </a:tblGrid>
                <a:tr h="577576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buClr>
                            <a:schemeClr val="dk1"/>
                          </a:buClr>
                          <a:buSzPct val="25000"/>
                          <a:buFont typeface="Calibri"/>
                          <a:buNone/>
                        </a:pPr>
                        <a:r>
                          <a:rPr lang="zh-TW" b="1" dirty="0">
                            <a:latin typeface="Microsoft JhengHei"/>
                            <a:ea typeface="Microsoft JhengHei"/>
                            <a:cs typeface="Microsoft JhengHei"/>
                            <a:sym typeface="Microsoft JhengHei"/>
                          </a:rPr>
                          <a:t>RAID 類型</a:t>
                        </a:r>
                      </a:p>
                    </a:txBody>
                    <a:tcPr marL="68600" marR="68600" marT="34300" marB="34300" anchor="ctr">
                      <a:lnL w="9525" cap="flat" cmpd="sng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9525" cap="flat" cmpd="sng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9525" cap="flat" cmpd="sng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9525" cap="flat" cmpd="sng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gradFill>
                        <a:gsLst>
                          <a:gs pos="0">
                            <a:srgbClr val="F2F2F2"/>
                          </a:gs>
                          <a:gs pos="100000">
                            <a:srgbClr val="A6A6A6"/>
                          </a:gs>
                        </a:gsLst>
                        <a:lin ang="5400012" scaled="0"/>
                      </a:gra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buClr>
                            <a:schemeClr val="dk1"/>
                          </a:buClr>
                          <a:buSzPct val="25000"/>
                          <a:buFont typeface="Arial"/>
                          <a:buNone/>
                        </a:pPr>
                        <a:r>
                          <a:rPr lang="zh-TW" b="1" dirty="0">
                            <a:latin typeface="Microsoft JhengHei"/>
                            <a:ea typeface="Microsoft JhengHei"/>
                            <a:cs typeface="Microsoft JhengHei"/>
                            <a:sym typeface="Microsoft JhengHei"/>
                          </a:rPr>
                          <a:t>磁碟數目</a:t>
                        </a:r>
                      </a:p>
                    </a:txBody>
                    <a:tcPr marL="68600" marR="68600" marT="34300" marB="34300" anchor="ctr">
                      <a:lnL w="9525" cap="flat" cmpd="sng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9525" cap="flat" cmpd="sng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9525" cap="flat" cmpd="sng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rgbClr val="595959">
                            <a:lumMod val="20000"/>
                            <a:lumOff val="80000"/>
                          </a:srgb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gradFill>
                        <a:gsLst>
                          <a:gs pos="0">
                            <a:srgbClr val="F2F2F2"/>
                          </a:gs>
                          <a:gs pos="100000">
                            <a:srgbClr val="A6A6A6"/>
                          </a:gs>
                        </a:gsLst>
                        <a:lin ang="5400012" scaled="0"/>
                      </a:gra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buClr>
                            <a:schemeClr val="dk1"/>
                          </a:buClr>
                          <a:buSzPct val="25000"/>
                          <a:buFont typeface="Calibri"/>
                          <a:buNone/>
                        </a:pPr>
                        <a:r>
                          <a:rPr lang="zh-TW" b="1" dirty="0">
                            <a:latin typeface="Microsoft JhengHei"/>
                            <a:ea typeface="Microsoft JhengHei"/>
                            <a:cs typeface="Microsoft JhengHei"/>
                            <a:sym typeface="Microsoft JhengHei"/>
                          </a:rPr>
                          <a:t>磁碟損壞保護</a:t>
                        </a:r>
                      </a:p>
                    </a:txBody>
                    <a:tcPr marL="68600" marR="68600" marT="34300" marB="34300" anchor="ctr">
                      <a:lnL w="9525" cap="flat" cmpd="sng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9525" cap="flat" cmpd="sng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9525" cap="flat" cmpd="sng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rgbClr val="595959">
                            <a:lumMod val="20000"/>
                            <a:lumOff val="80000"/>
                          </a:srgb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gradFill>
                        <a:gsLst>
                          <a:gs pos="0">
                            <a:srgbClr val="F2F2F2"/>
                          </a:gs>
                          <a:gs pos="100000">
                            <a:srgbClr val="A6A6A6"/>
                          </a:gs>
                        </a:gsLst>
                        <a:lin ang="5400012" scaled="0"/>
                      </a:gra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buClr>
                            <a:schemeClr val="dk1"/>
                          </a:buClr>
                          <a:buSzPct val="25000"/>
                          <a:buFont typeface="Calibri"/>
                          <a:buNone/>
                        </a:pPr>
                        <a:r>
                          <a:rPr lang="zh-TW" b="1" dirty="0">
                            <a:latin typeface="Microsoft JhengHei"/>
                            <a:ea typeface="Microsoft JhengHei"/>
                            <a:cs typeface="Microsoft JhengHei"/>
                            <a:sym typeface="Microsoft JhengHei"/>
                          </a:rPr>
                          <a:t>容量</a:t>
                        </a:r>
                      </a:p>
                    </a:txBody>
                    <a:tcPr marL="68600" marR="68600" marT="34300" marB="34300" anchor="ctr">
                      <a:lnL w="9525" cap="flat" cmpd="sng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9525" cap="flat" cmpd="sng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9525" cap="flat" cmpd="sng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rgbClr val="595959">
                            <a:lumMod val="20000"/>
                            <a:lumOff val="80000"/>
                          </a:srgb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gradFill>
                        <a:gsLst>
                          <a:gs pos="0">
                            <a:srgbClr val="F2F2F2"/>
                          </a:gs>
                          <a:gs pos="100000">
                            <a:srgbClr val="A6A6A6"/>
                          </a:gs>
                        </a:gsLst>
                        <a:lin ang="5400012" scaled="0"/>
                      </a:gradFill>
                    </a:tcPr>
                  </a:tc>
                  <a:tc>
                    <a:txBody>
                      <a:bodyPr/>
                      <a:lstStyle/>
                      <a:p>
                        <a:pPr lvl="0" algn="ctr" rtl="0">
                          <a:spcBef>
                            <a:spcPts val="0"/>
                          </a:spcBef>
                          <a:buClr>
                            <a:schemeClr val="dk1"/>
                          </a:buClr>
                          <a:buSzPct val="25000"/>
                          <a:buFont typeface="Calibri"/>
                          <a:buNone/>
                        </a:pPr>
                        <a:r>
                          <a:rPr lang="zh-TW" sz="1600" b="1" dirty="0">
                            <a:solidFill>
                              <a:schemeClr val="dk1"/>
                            </a:solidFill>
                            <a:latin typeface="Microsoft JhengHei"/>
                            <a:ea typeface="Microsoft JhengHei"/>
                            <a:cs typeface="Microsoft JhengHei"/>
                            <a:sym typeface="Microsoft JhengHei"/>
                          </a:rPr>
                          <a:t>資料遺失風險 </a:t>
                        </a:r>
                      </a:p>
                    </a:txBody>
                    <a:tcPr marL="68600" marR="68600" marT="34300" marB="34300" anchor="ctr">
                      <a:lnL w="9525" cap="flat" cmpd="sng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9525" cap="flat" cmpd="sng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9525" cap="flat" cmpd="sng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rgbClr val="595959">
                            <a:lumMod val="20000"/>
                            <a:lumOff val="80000"/>
                          </a:srgb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gradFill>
                        <a:gsLst>
                          <a:gs pos="0">
                            <a:srgbClr val="F2F2F2"/>
                          </a:gs>
                          <a:gs pos="100000">
                            <a:srgbClr val="A6A6A6"/>
                          </a:gs>
                        </a:gsLst>
                        <a:lin ang="5400012" scaled="0"/>
                      </a:gradFill>
                    </a:tcPr>
                  </a:tc>
                </a:tr>
                <a:tr h="650375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buClr>
                            <a:schemeClr val="dk1"/>
                          </a:buClr>
                          <a:buSzPct val="25000"/>
                          <a:buFont typeface="Calibri"/>
                          <a:buNone/>
                        </a:pPr>
                        <a:r>
                          <a:rPr lang="zh-TW" sz="1400" b="1" u="none" strike="noStrike" cap="none" dirty="0">
                            <a:latin typeface="Microsoft JhengHei"/>
                            <a:ea typeface="Microsoft JhengHei"/>
                            <a:cs typeface="Microsoft JhengHei"/>
                            <a:sym typeface="Microsoft JhengHei"/>
                          </a:rPr>
                          <a:t>RAID 5</a:t>
                        </a:r>
                      </a:p>
                    </a:txBody>
                    <a:tcPr marL="68600" marR="68600" marT="34300" marB="34300" anchor="ctr">
                      <a:lnL w="9525" cap="flat" cmpd="sng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3175" cap="flat" cmpd="sng" algn="ctr">
                        <a:solidFill>
                          <a:srgbClr val="595959">
                            <a:lumMod val="20000"/>
                            <a:lumOff val="80000"/>
                          </a:srgb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9525" cap="flat" cmpd="sng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9525" cap="flat" cmpd="sng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gradFill>
                        <a:gsLst>
                          <a:gs pos="0">
                            <a:srgbClr val="F2F2F2"/>
                          </a:gs>
                          <a:gs pos="100000">
                            <a:srgbClr val="A6A6A6"/>
                          </a:gs>
                        </a:gsLst>
                        <a:lin ang="5400012" scaled="0"/>
                      </a:gra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buClr>
                            <a:schemeClr val="dk1"/>
                          </a:buClr>
                          <a:buSzPct val="25000"/>
                          <a:buFont typeface="Calibri"/>
                          <a:buNone/>
                        </a:pPr>
                        <a:r>
                          <a:rPr lang="zh-TW" sz="1400" b="1" u="none" strike="noStrike" cap="none" dirty="0">
                            <a:latin typeface="Microsoft JhengHei"/>
                            <a:ea typeface="Microsoft JhengHei"/>
                            <a:cs typeface="Microsoft JhengHei"/>
                            <a:sym typeface="Microsoft JhengHei"/>
                          </a:rPr>
                          <a:t>12</a:t>
                        </a:r>
                      </a:p>
                    </a:txBody>
                    <a:tcPr marL="68600" marR="68600" marT="34300" marB="34300" anchor="ctr">
                      <a:lnL w="3175" cap="flat" cmpd="sng" algn="ctr">
                        <a:solidFill>
                          <a:srgbClr val="595959">
                            <a:lumMod val="20000"/>
                            <a:lumOff val="80000"/>
                          </a:srgb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3175" cap="flat" cmpd="sng" algn="ctr">
                        <a:solidFill>
                          <a:srgbClr val="78909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3175" cap="flat" cmpd="sng" algn="ctr">
                        <a:solidFill>
                          <a:srgbClr val="595959">
                            <a:lumMod val="20000"/>
                            <a:lumOff val="80000"/>
                          </a:srgb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rgbClr val="78909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buClr>
                            <a:schemeClr val="dk1"/>
                          </a:buClr>
                          <a:buSzPct val="25000"/>
                          <a:buFont typeface="Calibri"/>
                          <a:buNone/>
                        </a:pPr>
                        <a:r>
                          <a:rPr lang="zh-TW" sz="1400" b="1" u="none" strike="noStrike" cap="none" dirty="0">
                            <a:latin typeface="Microsoft JhengHei"/>
                            <a:ea typeface="Microsoft JhengHei"/>
                            <a:cs typeface="Microsoft JhengHei"/>
                            <a:sym typeface="Microsoft JhengHei"/>
                          </a:rPr>
                          <a:t>1</a:t>
                        </a:r>
                      </a:p>
                    </a:txBody>
                    <a:tcPr marL="68600" marR="68600" marT="34300" marB="34300" anchor="ctr">
                      <a:lnL w="3175" cap="flat" cmpd="sng" algn="ctr">
                        <a:solidFill>
                          <a:srgbClr val="78909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3175" cap="flat" cmpd="sng" algn="ctr">
                        <a:solidFill>
                          <a:srgbClr val="78909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3175" cap="flat" cmpd="sng" algn="ctr">
                        <a:solidFill>
                          <a:srgbClr val="595959">
                            <a:lumMod val="20000"/>
                            <a:lumOff val="80000"/>
                          </a:srgb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rgbClr val="78909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buClr>
                            <a:schemeClr val="dk1"/>
                          </a:buClr>
                          <a:buSzPct val="25000"/>
                          <a:buFont typeface="Calibri"/>
                          <a:buNone/>
                        </a:pPr>
                        <a:r>
                          <a:rPr lang="zh-TW" sz="1400" b="1" u="none" strike="noStrike" cap="none" dirty="0">
                            <a:latin typeface="Microsoft JhengHei"/>
                            <a:ea typeface="Microsoft JhengHei"/>
                            <a:cs typeface="Microsoft JhengHei"/>
                            <a:sym typeface="Microsoft JhengHei"/>
                          </a:rPr>
                          <a:t>66TB</a:t>
                        </a:r>
                      </a:p>
                    </a:txBody>
                    <a:tcPr marL="68600" marR="68600" marT="34300" marB="34300" anchor="ctr">
                      <a:lnL w="3175" cap="flat" cmpd="sng" algn="ctr">
                        <a:solidFill>
                          <a:srgbClr val="78909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3175" cap="flat" cmpd="sng" algn="ctr">
                        <a:solidFill>
                          <a:srgbClr val="78909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3175" cap="flat" cmpd="sng" algn="ctr">
                        <a:solidFill>
                          <a:srgbClr val="595959">
                            <a:lumMod val="20000"/>
                            <a:lumOff val="80000"/>
                          </a:srgb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rgbClr val="78909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buClr>
                            <a:srgbClr val="000000"/>
                          </a:buClr>
                          <a:buSzPct val="25000"/>
                          <a:buFont typeface="Calibri"/>
                          <a:buNone/>
                        </a:pPr>
                        <a:r>
                          <a:rPr lang="zh-TW" b="1" u="none" strike="noStrike" cap="none" dirty="0">
                            <a:solidFill>
                              <a:srgbClr val="000000"/>
                            </a:solidFill>
                            <a:latin typeface="Microsoft JhengHei"/>
                            <a:ea typeface="Microsoft JhengHei"/>
                            <a:cs typeface="Microsoft JhengHei"/>
                            <a:sym typeface="Microsoft JhengHei"/>
                          </a:rPr>
                          <a:t>6.15%</a:t>
                        </a:r>
                      </a:p>
                    </a:txBody>
                    <a:tcPr marL="68600" marR="68600" marT="34300" marB="34300" anchor="ctr">
                      <a:lnL w="3175" cap="flat" cmpd="sng" algn="ctr">
                        <a:solidFill>
                          <a:srgbClr val="78909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3175" cap="flat" cmpd="sng" algn="ctr">
                        <a:solidFill>
                          <a:srgbClr val="D6D6D6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3175" cap="flat" cmpd="sng" algn="ctr">
                        <a:solidFill>
                          <a:srgbClr val="595959">
                            <a:lumMod val="20000"/>
                            <a:lumOff val="80000"/>
                          </a:srgb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rgbClr val="78909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</a:tcPr>
                  </a:tc>
                </a:tr>
                <a:tr h="638275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chemeClr val="dk1"/>
                          </a:buClr>
                          <a:buSzPct val="25000"/>
                          <a:buFont typeface="Calibri"/>
                          <a:buNone/>
                        </a:pPr>
                        <a:r>
                          <a:rPr lang="zh-TW" sz="1400" b="1" u="none" strike="noStrike" cap="none" dirty="0">
                            <a:solidFill>
                              <a:srgbClr val="FFFFFF"/>
                            </a:solidFill>
                            <a:latin typeface="Microsoft JhengHei"/>
                            <a:ea typeface="Microsoft JhengHei"/>
                            <a:cs typeface="Microsoft JhengHei"/>
                            <a:sym typeface="Microsoft JhengHei"/>
                          </a:rPr>
                          <a:t>QNAP </a:t>
                        </a:r>
                      </a:p>
                      <a:p>
                        <a:pPr marL="0" marR="0" lvl="0" indent="0" algn="ctr" rtl="0">
                          <a:spcBef>
                            <a:spcPts val="0"/>
                          </a:spcBef>
                          <a:buClr>
                            <a:schemeClr val="dk1"/>
                          </a:buClr>
                          <a:buSzPct val="25000"/>
                          <a:buFont typeface="Calibri"/>
                          <a:buNone/>
                        </a:pPr>
                        <a:r>
                          <a:rPr lang="zh-TW" sz="1400" b="1" u="none" strike="noStrike" cap="none" dirty="0">
                            <a:solidFill>
                              <a:srgbClr val="FFFFFF"/>
                            </a:solidFill>
                            <a:latin typeface="Microsoft JhengHei"/>
                            <a:ea typeface="Microsoft JhengHei"/>
                            <a:cs typeface="Microsoft JhengHei"/>
                            <a:sym typeface="Microsoft JhengHei"/>
                          </a:rPr>
                          <a:t>RAID 50</a:t>
                        </a:r>
                      </a:p>
                    </a:txBody>
                    <a:tcPr marL="68600" marR="68600" marT="34300" marB="34300" anchor="ctr">
                      <a:lnL w="9525" cap="flat" cmpd="sng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3175" cap="flat" cmpd="sng" algn="ctr">
                        <a:solidFill>
                          <a:srgbClr val="595959">
                            <a:lumMod val="20000"/>
                            <a:lumOff val="80000"/>
                          </a:srgb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9525" cap="flat" cmpd="sng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9525" cap="flat" cmpd="sng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buClr>
                            <a:schemeClr val="dk1"/>
                          </a:buClr>
                          <a:buSzPct val="25000"/>
                          <a:buFont typeface="Calibri"/>
                          <a:buNone/>
                        </a:pPr>
                        <a:r>
                          <a:rPr lang="zh-TW" sz="1400" b="1" u="none" strike="noStrike" cap="none" dirty="0">
                            <a:solidFill>
                              <a:srgbClr val="FFFFFF"/>
                            </a:solidFill>
                            <a:latin typeface="Microsoft JhengHei"/>
                            <a:ea typeface="Microsoft JhengHei"/>
                            <a:cs typeface="Microsoft JhengHei"/>
                            <a:sym typeface="Microsoft JhengHei"/>
                          </a:rPr>
                          <a:t>12 </a:t>
                        </a:r>
                      </a:p>
                    </a:txBody>
                    <a:tcPr marL="68600" marR="68600" marT="34300" marB="34300" anchor="ctr">
                      <a:lnL w="3175" cap="flat" cmpd="sng" algn="ctr">
                        <a:solidFill>
                          <a:srgbClr val="595959">
                            <a:lumMod val="20000"/>
                            <a:lumOff val="80000"/>
                          </a:srgb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3175" cap="flat" cmpd="sng" algn="ctr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3175" cap="flat" cmpd="sng" algn="ctr">
                        <a:solidFill>
                          <a:srgbClr val="78909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rgbClr val="78909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buClr>
                            <a:schemeClr val="dk1"/>
                          </a:buClr>
                          <a:buSzPct val="25000"/>
                          <a:buFont typeface="Calibri"/>
                          <a:buNone/>
                        </a:pPr>
                        <a:r>
                          <a:rPr lang="zh-TW" b="1" dirty="0">
                            <a:solidFill>
                              <a:srgbClr val="FFFFFF"/>
                            </a:solidFill>
                            <a:latin typeface="Microsoft JhengHei"/>
                            <a:ea typeface="Microsoft JhengHei"/>
                            <a:cs typeface="Microsoft JhengHei"/>
                            <a:sym typeface="Microsoft JhengHei"/>
                          </a:rPr>
                          <a:t>2 或更多</a:t>
                        </a:r>
                      </a:p>
                    </a:txBody>
                    <a:tcPr marL="68600" marR="68600" marT="34300" marB="34300" anchor="ctr">
                      <a:lnL w="3175" cap="flat" cmpd="sng" algn="ctr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3175" cap="flat" cmpd="sng" algn="ctr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3175" cap="flat" cmpd="sng" algn="ctr">
                        <a:solidFill>
                          <a:srgbClr val="78909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rgbClr val="78909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buClr>
                            <a:schemeClr val="dk1"/>
                          </a:buClr>
                          <a:buSzPct val="25000"/>
                          <a:buFont typeface="Calibri"/>
                          <a:buNone/>
                        </a:pPr>
                        <a:r>
                          <a:rPr lang="zh-TW" sz="1400" b="1" u="none" strike="noStrike" cap="none" dirty="0">
                            <a:solidFill>
                              <a:srgbClr val="FFFFFF"/>
                            </a:solidFill>
                            <a:latin typeface="Microsoft JhengHei"/>
                            <a:ea typeface="Microsoft JhengHei"/>
                            <a:cs typeface="Microsoft JhengHei"/>
                            <a:sym typeface="Microsoft JhengHei"/>
                          </a:rPr>
                          <a:t>60TB</a:t>
                        </a:r>
                      </a:p>
                    </a:txBody>
                    <a:tcPr marL="68600" marR="68600" marT="34300" marB="34300" anchor="ctr">
                      <a:lnL w="3175" cap="flat" cmpd="sng" algn="ctr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3175" cap="flat" cmpd="sng" algn="ctr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3175" cap="flat" cmpd="sng" algn="ctr">
                        <a:solidFill>
                          <a:srgbClr val="78909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rgbClr val="78909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buClr>
                            <a:schemeClr val="accent1"/>
                          </a:buClr>
                          <a:buSzPct val="25000"/>
                          <a:buFont typeface="Calibri"/>
                          <a:buNone/>
                        </a:pPr>
                        <a:r>
                          <a:rPr lang="zh-TW" sz="3200" b="1" u="none" strike="noStrike" cap="none" dirty="0">
                            <a:solidFill>
                              <a:srgbClr val="FFFFFF"/>
                            </a:solidFill>
                            <a:latin typeface="Microsoft JhengHei"/>
                            <a:ea typeface="Microsoft JhengHei"/>
                            <a:cs typeface="Microsoft JhengHei"/>
                            <a:sym typeface="Microsoft JhengHei"/>
                          </a:rPr>
                          <a:t>0.6%</a:t>
                        </a:r>
                      </a:p>
                    </a:txBody>
                    <a:tcPr marL="68600" marR="68600" marT="34300" marB="34300" anchor="ctr">
                      <a:lnL w="3175" cap="flat" cmpd="sng" algn="ctr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3175" cap="flat" cmpd="sng" algn="ctr">
                        <a:solidFill>
                          <a:srgbClr val="D6D6D6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3175" cap="flat" cmpd="sng" algn="ctr">
                        <a:solidFill>
                          <a:srgbClr val="78909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rgbClr val="78909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</a:tcPr>
                  </a:tc>
                </a:tr>
                <a:tr h="688575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buClr>
                            <a:schemeClr val="dk1"/>
                          </a:buClr>
                          <a:buSzPct val="25000"/>
                          <a:buFont typeface="Calibri"/>
                          <a:buNone/>
                        </a:pPr>
                        <a:r>
                          <a:rPr lang="zh-TW" sz="1400" b="1" u="none" strike="noStrike" cap="none" dirty="0">
                            <a:latin typeface="Microsoft JhengHei"/>
                            <a:ea typeface="Microsoft JhengHei"/>
                            <a:cs typeface="Microsoft JhengHei"/>
                            <a:sym typeface="Microsoft JhengHei"/>
                          </a:rPr>
                          <a:t>RAID 10</a:t>
                        </a:r>
                      </a:p>
                    </a:txBody>
                    <a:tcPr marL="68600" marR="68600" marT="34300" marB="34300" anchor="ctr">
                      <a:lnL w="9525" cap="flat" cmpd="sng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3175" cap="flat" cmpd="sng" algn="ctr">
                        <a:solidFill>
                          <a:srgbClr val="EEEEEE">
                            <a:lumMod val="90000"/>
                          </a:srgb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9525" cap="flat" cmpd="sng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9525" cap="flat" cmpd="sng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gradFill>
                        <a:gsLst>
                          <a:gs pos="0">
                            <a:srgbClr val="F2F2F2"/>
                          </a:gs>
                          <a:gs pos="100000">
                            <a:srgbClr val="A6A6A6"/>
                          </a:gs>
                        </a:gsLst>
                        <a:lin ang="5400012" scaled="0"/>
                      </a:gra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buClr>
                            <a:schemeClr val="dk1"/>
                          </a:buClr>
                          <a:buSzPct val="25000"/>
                          <a:buFont typeface="Calibri"/>
                          <a:buNone/>
                        </a:pPr>
                        <a:r>
                          <a:rPr lang="zh-TW" sz="1400" b="1" u="none" strike="noStrike" cap="none" dirty="0">
                            <a:latin typeface="Microsoft JhengHei"/>
                            <a:ea typeface="Microsoft JhengHei"/>
                            <a:cs typeface="Microsoft JhengHei"/>
                            <a:sym typeface="Microsoft JhengHei"/>
                          </a:rPr>
                          <a:t>12</a:t>
                        </a:r>
                      </a:p>
                    </a:txBody>
                    <a:tcPr marL="68600" marR="68600" marT="34300" marB="34300" anchor="ctr">
                      <a:lnL w="3175" cap="flat" cmpd="sng" algn="ctr">
                        <a:solidFill>
                          <a:srgbClr val="EEEEEE">
                            <a:lumMod val="90000"/>
                          </a:srgb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3175" cap="flat" cmpd="sng" algn="ctr">
                        <a:solidFill>
                          <a:srgbClr val="78909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3175" cap="flat" cmpd="sng" algn="ctr">
                        <a:solidFill>
                          <a:srgbClr val="78909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rgbClr val="EEEEEE">
                            <a:lumMod val="90000"/>
                          </a:srgb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buClr>
                            <a:schemeClr val="dk1"/>
                          </a:buClr>
                          <a:buSzPct val="25000"/>
                          <a:buFont typeface="Arial"/>
                          <a:buNone/>
                        </a:pPr>
                        <a:r>
                          <a:rPr lang="zh-TW" b="1" dirty="0">
                            <a:latin typeface="Microsoft JhengHei"/>
                            <a:ea typeface="Microsoft JhengHei"/>
                            <a:cs typeface="Microsoft JhengHei"/>
                            <a:sym typeface="Microsoft JhengHei"/>
                          </a:rPr>
                          <a:t>6</a:t>
                        </a:r>
                      </a:p>
                    </a:txBody>
                    <a:tcPr marL="68600" marR="68600" marT="34300" marB="34300" anchor="ctr">
                      <a:lnL w="3175" cap="flat" cmpd="sng" algn="ctr">
                        <a:solidFill>
                          <a:srgbClr val="78909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3175" cap="flat" cmpd="sng" algn="ctr">
                        <a:solidFill>
                          <a:srgbClr val="78909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3175" cap="flat" cmpd="sng" algn="ctr">
                        <a:solidFill>
                          <a:srgbClr val="78909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rgbClr val="EEEEEE">
                            <a:lumMod val="90000"/>
                          </a:srgb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buClr>
                            <a:schemeClr val="dk1"/>
                          </a:buClr>
                          <a:buSzPct val="25000"/>
                          <a:buFont typeface="Calibri"/>
                          <a:buNone/>
                        </a:pPr>
                        <a:r>
                          <a:rPr lang="zh-TW" sz="1400" b="1" u="none" strike="noStrike" cap="none" dirty="0">
                            <a:latin typeface="Microsoft JhengHei"/>
                            <a:ea typeface="Microsoft JhengHei"/>
                            <a:cs typeface="Microsoft JhengHei"/>
                            <a:sym typeface="Microsoft JhengHei"/>
                          </a:rPr>
                          <a:t>36TB</a:t>
                        </a:r>
                      </a:p>
                    </a:txBody>
                    <a:tcPr marL="68600" marR="68600" marT="34300" marB="34300" anchor="ctr">
                      <a:lnL w="3175" cap="flat" cmpd="sng" algn="ctr">
                        <a:solidFill>
                          <a:srgbClr val="78909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3175" cap="flat" cmpd="sng" algn="ctr">
                        <a:solidFill>
                          <a:srgbClr val="78909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3175" cap="flat" cmpd="sng" algn="ctr">
                        <a:solidFill>
                          <a:srgbClr val="78909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rgbClr val="EEEEEE">
                            <a:lumMod val="90000"/>
                          </a:srgb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buClr>
                            <a:schemeClr val="dk1"/>
                          </a:buClr>
                          <a:buSzPct val="25000"/>
                          <a:buFont typeface="Calibri"/>
                          <a:buNone/>
                        </a:pPr>
                        <a:r>
                          <a:rPr lang="zh-TW" sz="1400" b="1" u="none" strike="noStrike" cap="none" dirty="0">
                            <a:latin typeface="Microsoft JhengHei"/>
                            <a:ea typeface="Microsoft JhengHei"/>
                            <a:cs typeface="Microsoft JhengHei"/>
                            <a:sym typeface="Microsoft JhengHei"/>
                          </a:rPr>
                          <a:t>0.2%</a:t>
                        </a:r>
                      </a:p>
                    </a:txBody>
                    <a:tcPr marL="68600" marR="68600" marT="34300" marB="34300" anchor="ctr">
                      <a:lnL w="3175" cap="flat" cmpd="sng" algn="ctr">
                        <a:solidFill>
                          <a:srgbClr val="78909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3175" cap="flat" cmpd="sng" algn="ctr">
                        <a:solidFill>
                          <a:srgbClr val="D6D6D6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3175" cap="flat" cmpd="sng" algn="ctr">
                        <a:solidFill>
                          <a:srgbClr val="78909C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175" cap="flat" cmpd="sng" algn="ctr">
                        <a:solidFill>
                          <a:srgbClr val="EEEEEE">
                            <a:lumMod val="90000"/>
                          </a:srgb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</a:tcPr>
                  </a:tc>
                </a:tr>
              </a:tbl>
            </a:graphicData>
          </a:graphic>
        </p:graphicFrame>
        <p:sp>
          <p:nvSpPr>
            <p:cNvPr id="14" name="Shape 366"/>
            <p:cNvSpPr/>
            <p:nvPr/>
          </p:nvSpPr>
          <p:spPr>
            <a:xfrm rot="10800000" flipH="1">
              <a:off x="1184475" y="2484070"/>
              <a:ext cx="4319700" cy="91942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rgbClr val="FFFFFF">
                    <a:alpha val="41000"/>
                  </a:srgbClr>
                </a:gs>
                <a:gs pos="100000">
                  <a:srgbClr val="B3B3B3">
                    <a:alpha val="41000"/>
                  </a:srgbClr>
                </a:gs>
              </a:gsLst>
              <a:lin ang="5400012" scaled="0"/>
              <a:tileRect/>
            </a:gra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 dirty="0"/>
            </a:p>
          </p:txBody>
        </p:sp>
        <p:sp>
          <p:nvSpPr>
            <p:cNvPr id="15" name="Shape 366"/>
            <p:cNvSpPr/>
            <p:nvPr/>
          </p:nvSpPr>
          <p:spPr>
            <a:xfrm rot="10800000" flipH="1">
              <a:off x="175625" y="4470674"/>
              <a:ext cx="5328550" cy="91943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rgbClr val="FFFFFF">
                    <a:alpha val="41000"/>
                  </a:srgbClr>
                </a:gs>
                <a:gs pos="100000">
                  <a:srgbClr val="B3B3B3">
                    <a:alpha val="41000"/>
                  </a:srgbClr>
                </a:gs>
              </a:gsLst>
              <a:lin ang="5400012" scaled="0"/>
              <a:tileRect/>
            </a:gra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6" name="Shape 882"/>
          <p:cNvSpPr/>
          <p:nvPr/>
        </p:nvSpPr>
        <p:spPr>
          <a:xfrm flipH="1">
            <a:off x="214282" y="4430600"/>
            <a:ext cx="273183" cy="21285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Shape 694"/>
          <p:cNvSpPr/>
          <p:nvPr/>
        </p:nvSpPr>
        <p:spPr>
          <a:xfrm>
            <a:off x="0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zh-TW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lang="zh-TW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7" name="Shape 697"/>
          <p:cNvSpPr txBox="1">
            <a:spLocks noGrp="1"/>
          </p:cNvSpPr>
          <p:nvPr>
            <p:ph type="title"/>
          </p:nvPr>
        </p:nvSpPr>
        <p:spPr>
          <a:xfrm>
            <a:off x="142844" y="214296"/>
            <a:ext cx="8858312" cy="78581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zh-TW" sz="3200" dirty="0">
                <a:latin typeface="Microsoft JhengHei"/>
                <a:ea typeface="Microsoft JhengHei"/>
                <a:cs typeface="Microsoft JhengHei"/>
                <a:sym typeface="Microsoft JhengHei"/>
              </a:rPr>
              <a:t>RAID 50 &amp; 60 讓"隨機寫入"效能立即倍數提升</a:t>
            </a:r>
          </a:p>
        </p:txBody>
      </p:sp>
      <p:sp>
        <p:nvSpPr>
          <p:cNvPr id="18" name="圓角化對角線角落矩形 17"/>
          <p:cNvSpPr/>
          <p:nvPr/>
        </p:nvSpPr>
        <p:spPr>
          <a:xfrm>
            <a:off x="642911" y="1214428"/>
            <a:ext cx="7801302" cy="3456020"/>
          </a:xfrm>
          <a:prstGeom prst="round2DiagRect">
            <a:avLst>
              <a:gd name="adj1" fmla="val 3545"/>
              <a:gd name="adj2" fmla="val 0"/>
            </a:avLst>
          </a:prstGeom>
          <a:solidFill>
            <a:schemeClr val="bg1"/>
          </a:solidFill>
          <a:ln w="12700" cmpd="sng">
            <a:solidFill>
              <a:srgbClr val="2DA0B5"/>
            </a:solidFill>
            <a:prstDash val="dash"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19" name="Shape 374" descr="iSER-01.png"/>
          <p:cNvPicPr preferRelativeResize="0"/>
          <p:nvPr/>
        </p:nvPicPr>
        <p:blipFill rotWithShape="1">
          <a:blip r:embed="rId3">
            <a:alphaModFix/>
          </a:blip>
          <a:srcRect t="228" b="228"/>
          <a:stretch/>
        </p:blipFill>
        <p:spPr>
          <a:xfrm>
            <a:off x="5176361" y="1865188"/>
            <a:ext cx="3153900" cy="275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Shape 375" descr="RAID-01.png"/>
          <p:cNvPicPr preferRelativeResize="0"/>
          <p:nvPr/>
        </p:nvPicPr>
        <p:blipFill rotWithShape="1">
          <a:blip r:embed="rId4">
            <a:alphaModFix/>
          </a:blip>
          <a:srcRect t="7826" b="7835"/>
          <a:stretch/>
        </p:blipFill>
        <p:spPr>
          <a:xfrm>
            <a:off x="642910" y="1748673"/>
            <a:ext cx="4341855" cy="27879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Shape 377"/>
          <p:cNvSpPr/>
          <p:nvPr/>
        </p:nvSpPr>
        <p:spPr>
          <a:xfrm>
            <a:off x="2468848" y="1937313"/>
            <a:ext cx="1071300" cy="2817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C0C0C"/>
              </a:buClr>
              <a:buSzPct val="25000"/>
              <a:buFont typeface="Arial"/>
              <a:buNone/>
            </a:pPr>
            <a:r>
              <a:rPr lang="zh-TW" sz="1200" b="1" dirty="0">
                <a:solidFill>
                  <a:srgbClr val="FFFFFF"/>
                </a:solidFill>
              </a:rPr>
              <a:t>RAID 5 </a:t>
            </a:r>
            <a:r>
              <a:rPr lang="zh-TW" sz="1200" b="1" dirty="0">
                <a:solidFill>
                  <a:srgbClr val="FFFFFF"/>
                </a:solidFill>
                <a:latin typeface="微軟正黑體"/>
                <a:ea typeface="微軟正黑體"/>
                <a:cs typeface="微軟正黑體"/>
              </a:rPr>
              <a:t>儲存池</a:t>
            </a:r>
          </a:p>
        </p:txBody>
      </p:sp>
      <p:sp>
        <p:nvSpPr>
          <p:cNvPr id="22" name="Shape 378"/>
          <p:cNvSpPr/>
          <p:nvPr/>
        </p:nvSpPr>
        <p:spPr>
          <a:xfrm>
            <a:off x="2468848" y="3312443"/>
            <a:ext cx="1287600" cy="367195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C0C0C"/>
              </a:buClr>
              <a:buSzPct val="25000"/>
              <a:buFont typeface="Arial"/>
              <a:buNone/>
            </a:pPr>
            <a:r>
              <a:rPr lang="zh-TW" sz="1200" b="1" dirty="0">
                <a:solidFill>
                  <a:srgbClr val="FFFFFF"/>
                </a:solidFill>
              </a:rPr>
              <a:t>RAID 50 </a:t>
            </a:r>
            <a:r>
              <a:rPr lang="zh-TW" sz="1200" b="1" dirty="0">
                <a:solidFill>
                  <a:srgbClr val="FFFFFF"/>
                </a:solidFill>
                <a:latin typeface="微軟正黑體"/>
                <a:ea typeface="微軟正黑體"/>
                <a:cs typeface="微軟正黑體"/>
              </a:rPr>
              <a:t>儲存池</a:t>
            </a:r>
          </a:p>
        </p:txBody>
      </p:sp>
      <p:sp>
        <p:nvSpPr>
          <p:cNvPr id="23" name="Shape 379"/>
          <p:cNvSpPr/>
          <p:nvPr/>
        </p:nvSpPr>
        <p:spPr>
          <a:xfrm>
            <a:off x="5286381" y="1937312"/>
            <a:ext cx="3157832" cy="277247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C0C0C"/>
              </a:buClr>
              <a:buSzPct val="25000"/>
              <a:buFont typeface="Arial"/>
              <a:buNone/>
            </a:pPr>
            <a:r>
              <a:rPr lang="zh-TW" sz="1200" b="1" dirty="0">
                <a:solidFill>
                  <a:srgbClr val="FFFFFF"/>
                </a:solidFill>
                <a:latin typeface="微軟正黑體"/>
                <a:ea typeface="微軟正黑體"/>
                <a:cs typeface="微軟正黑體"/>
              </a:rPr>
              <a:t>隨機寫入效能</a:t>
            </a:r>
          </a:p>
        </p:txBody>
      </p:sp>
      <p:sp>
        <p:nvSpPr>
          <p:cNvPr id="24" name="Shape 380"/>
          <p:cNvSpPr/>
          <p:nvPr/>
        </p:nvSpPr>
        <p:spPr>
          <a:xfrm>
            <a:off x="5923048" y="3679638"/>
            <a:ext cx="932400" cy="222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lvl="0" algn="ctr">
              <a:buClr>
                <a:srgbClr val="0C0C0C"/>
              </a:buClr>
              <a:buSzPct val="25000"/>
            </a:pPr>
            <a:r>
              <a:rPr lang="zh-TW" altLang="en-US" sz="1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單一 </a:t>
            </a:r>
            <a:r>
              <a:rPr lang="zh-TW" sz="1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RAID </a:t>
            </a:r>
            <a:r>
              <a:rPr lang="zh-TW" sz="1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5</a:t>
            </a:r>
          </a:p>
        </p:txBody>
      </p:sp>
      <p:sp>
        <p:nvSpPr>
          <p:cNvPr id="25" name="Shape 381"/>
          <p:cNvSpPr/>
          <p:nvPr/>
        </p:nvSpPr>
        <p:spPr>
          <a:xfrm>
            <a:off x="6855448" y="2562713"/>
            <a:ext cx="1071300" cy="10044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C0C0C"/>
              </a:buClr>
              <a:buSzPct val="25000"/>
              <a:buFont typeface="Arial"/>
              <a:buNone/>
            </a:pPr>
            <a:r>
              <a:rPr lang="zh-TW" sz="1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RAID 50</a:t>
            </a:r>
          </a:p>
          <a:p>
            <a:pPr lvl="0" algn="ctr">
              <a:buClr>
                <a:srgbClr val="0C0C0C"/>
              </a:buClr>
              <a:buSzPct val="25000"/>
            </a:pPr>
            <a:r>
              <a:rPr lang="en-US" altLang="zh-TW" sz="1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(3 </a:t>
            </a:r>
            <a:r>
              <a:rPr lang="zh-TW" altLang="en-US" sz="1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個子群組</a:t>
            </a:r>
            <a:r>
              <a:rPr lang="en-US" altLang="zh-TW" sz="1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endParaRPr lang="zh-TW" sz="10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Shape 382"/>
          <p:cNvSpPr/>
          <p:nvPr/>
        </p:nvSpPr>
        <p:spPr>
          <a:xfrm>
            <a:off x="5840451" y="4309553"/>
            <a:ext cx="1967400" cy="98106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lvl="0" algn="ctr">
              <a:buClr>
                <a:srgbClr val="0C0C0C"/>
              </a:buClr>
              <a:buSzPct val="25000"/>
            </a:pPr>
            <a:r>
              <a:rPr lang="en-US" altLang="zh-TW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4K 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隨機寫入效能</a:t>
            </a:r>
            <a:endParaRPr lang="zh-TW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7" name="Shape 383"/>
          <p:cNvSpPr/>
          <p:nvPr/>
        </p:nvSpPr>
        <p:spPr>
          <a:xfrm>
            <a:off x="7552799" y="1643056"/>
            <a:ext cx="1334748" cy="1062315"/>
          </a:xfrm>
          <a:prstGeom prst="wedgeEllipseCallout">
            <a:avLst>
              <a:gd name="adj1" fmla="val -44061"/>
              <a:gd name="adj2" fmla="val 59115"/>
            </a:avLst>
          </a:prstGeom>
          <a:gradFill>
            <a:gsLst>
              <a:gs pos="0">
                <a:srgbClr val="660066"/>
              </a:gs>
              <a:gs pos="100000">
                <a:srgbClr val="965BDD"/>
              </a:gs>
            </a:gsLst>
          </a:gradFill>
          <a:ln>
            <a:solidFill>
              <a:srgbClr val="8C3AD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28" name="Shape 384"/>
          <p:cNvGrpSpPr/>
          <p:nvPr/>
        </p:nvGrpSpPr>
        <p:grpSpPr>
          <a:xfrm>
            <a:off x="7648335" y="1733070"/>
            <a:ext cx="1567135" cy="840412"/>
            <a:chOff x="7853480" y="1304497"/>
            <a:chExt cx="1374300" cy="780049"/>
          </a:xfrm>
        </p:grpSpPr>
        <p:sp>
          <p:nvSpPr>
            <p:cNvPr id="29" name="Shape 385"/>
            <p:cNvSpPr txBox="1"/>
            <p:nvPr/>
          </p:nvSpPr>
          <p:spPr>
            <a:xfrm>
              <a:off x="7853480" y="1514876"/>
              <a:ext cx="1374300" cy="56967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rPr lang="zh-TW" sz="3000" b="1" dirty="0">
                  <a:solidFill>
                    <a:srgbClr val="FFFFFF"/>
                  </a:solidFill>
                </a:rPr>
                <a:t>300%</a:t>
              </a:r>
            </a:p>
          </p:txBody>
        </p:sp>
        <p:sp>
          <p:nvSpPr>
            <p:cNvPr id="30" name="Shape 386"/>
            <p:cNvSpPr txBox="1"/>
            <p:nvPr/>
          </p:nvSpPr>
          <p:spPr>
            <a:xfrm>
              <a:off x="8123943" y="1304497"/>
              <a:ext cx="601197" cy="44310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zh-TW" sz="1600" b="1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提升</a:t>
              </a:r>
            </a:p>
          </p:txBody>
        </p:sp>
      </p:grpSp>
      <p:sp>
        <p:nvSpPr>
          <p:cNvPr id="31" name="矩形 30"/>
          <p:cNvSpPr/>
          <p:nvPr/>
        </p:nvSpPr>
        <p:spPr>
          <a:xfrm>
            <a:off x="748036" y="1280412"/>
            <a:ext cx="4050620" cy="584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lvl="0" algn="just">
              <a:spcBef>
                <a:spcPts val="360"/>
              </a:spcBef>
              <a:buClr>
                <a:srgbClr val="044981"/>
              </a:buClr>
              <a:buSzPct val="100000"/>
            </a:pPr>
            <a:r>
              <a:rPr lang="zh-TW" altLang="zh-TW" sz="1600" b="1" dirty="0">
                <a:solidFill>
                  <a:srgbClr val="00009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多</a:t>
            </a:r>
            <a:r>
              <a:rPr lang="zh-TW" altLang="zh-TW" sz="1600" b="1" dirty="0" smtClean="0">
                <a:solidFill>
                  <a:srgbClr val="00009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組R</a:t>
            </a:r>
            <a:r>
              <a:rPr lang="zh-TW" altLang="zh-TW" sz="1600" b="1" dirty="0">
                <a:solidFill>
                  <a:srgbClr val="00009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AI</a:t>
            </a:r>
            <a:r>
              <a:rPr lang="zh-TW" altLang="zh-TW" sz="1600" b="1" dirty="0" smtClean="0">
                <a:solidFill>
                  <a:srgbClr val="00009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D</a:t>
            </a:r>
            <a:r>
              <a:rPr lang="zh-TW" altLang="en-US" sz="1600" b="1" dirty="0" smtClean="0">
                <a:solidFill>
                  <a:srgbClr val="00009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同位檢查資料</a:t>
            </a:r>
            <a:r>
              <a:rPr lang="zh-TW" altLang="zh-TW" sz="1600" b="1" dirty="0" smtClean="0">
                <a:solidFill>
                  <a:srgbClr val="00009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同時</a:t>
            </a:r>
            <a:r>
              <a:rPr lang="zh-TW" altLang="zh-TW" sz="1600" b="1" dirty="0">
                <a:solidFill>
                  <a:srgbClr val="00009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計算</a:t>
            </a:r>
            <a:r>
              <a:rPr lang="zh-TW" altLang="zh-TW" sz="1600" b="1" dirty="0" smtClean="0">
                <a:solidFill>
                  <a:srgbClr val="00009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，讓隨機寫入效能快速提升</a:t>
            </a:r>
            <a:endParaRPr lang="zh-TW" altLang="zh-TW" sz="1600" b="1" dirty="0">
              <a:solidFill>
                <a:srgbClr val="00009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5101547" y="1269173"/>
            <a:ext cx="3342665" cy="584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lvl="0">
              <a:spcBef>
                <a:spcPts val="360"/>
              </a:spcBef>
              <a:buClr>
                <a:srgbClr val="044981"/>
              </a:buClr>
              <a:buSzPct val="100000"/>
            </a:pPr>
            <a:r>
              <a:rPr lang="zh-TW" altLang="zh-TW" sz="1600" b="1" dirty="0">
                <a:solidFill>
                  <a:srgbClr val="00009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RAID 50 </a:t>
            </a:r>
            <a:r>
              <a:rPr lang="en-US" altLang="zh-TW" sz="1600" b="1" dirty="0" smtClean="0">
                <a:solidFill>
                  <a:srgbClr val="00009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</a:t>
            </a:r>
            <a:r>
              <a:rPr lang="zh-TW" altLang="en-US" sz="1600" b="1" dirty="0" smtClean="0">
                <a:solidFill>
                  <a:srgbClr val="00009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altLang="zh-TW" sz="1600" b="1" dirty="0" smtClean="0">
                <a:solidFill>
                  <a:srgbClr val="00009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</a:t>
            </a:r>
            <a:r>
              <a:rPr lang="zh-TW" altLang="zh-TW" sz="1600" b="1" dirty="0">
                <a:solidFill>
                  <a:srgbClr val="00009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組子群組的 SSD </a:t>
            </a:r>
            <a:r>
              <a:rPr lang="zh-TW" altLang="zh-TW" sz="1600" b="1" dirty="0" smtClean="0">
                <a:solidFill>
                  <a:srgbClr val="00009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磁碟</a:t>
            </a:r>
            <a:r>
              <a:rPr lang="en-US" altLang="zh-TW" sz="1600" b="1" dirty="0" smtClean="0">
                <a:solidFill>
                  <a:srgbClr val="00009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)</a:t>
            </a:r>
            <a:r>
              <a:rPr lang="zh-TW" altLang="en-US" sz="1600" b="1" dirty="0" smtClean="0">
                <a:solidFill>
                  <a:srgbClr val="00009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與</a:t>
            </a:r>
            <a:r>
              <a:rPr lang="zh-TW" altLang="zh-TW" sz="1600" b="1" dirty="0" smtClean="0">
                <a:solidFill>
                  <a:srgbClr val="00009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單一 </a:t>
            </a:r>
            <a:r>
              <a:rPr lang="zh-TW" altLang="zh-TW" sz="1600" b="1" dirty="0">
                <a:solidFill>
                  <a:srgbClr val="00009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SSD RAID </a:t>
            </a:r>
            <a:r>
              <a:rPr lang="zh-TW" altLang="zh-TW" sz="1600" b="1" dirty="0" smtClean="0">
                <a:solidFill>
                  <a:srgbClr val="00009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5</a:t>
            </a:r>
            <a:r>
              <a:rPr lang="zh-TW" altLang="en-US" sz="1600" b="1" dirty="0" smtClean="0">
                <a:solidFill>
                  <a:srgbClr val="00009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altLang="zh-TW" sz="1600" b="1" dirty="0" smtClean="0">
                <a:solidFill>
                  <a:srgbClr val="00009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比較</a:t>
            </a:r>
            <a:endParaRPr lang="zh-TW" altLang="zh-TW" sz="1600" b="1" dirty="0">
              <a:solidFill>
                <a:srgbClr val="00009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33" name="直線接點 32"/>
          <p:cNvCxnSpPr/>
          <p:nvPr/>
        </p:nvCxnSpPr>
        <p:spPr>
          <a:xfrm>
            <a:off x="5065063" y="1214428"/>
            <a:ext cx="0" cy="3456020"/>
          </a:xfrm>
          <a:prstGeom prst="line">
            <a:avLst/>
          </a:prstGeom>
          <a:ln w="12700" cmpd="sng">
            <a:solidFill>
              <a:srgbClr val="2DA0B5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Shape 713"/>
          <p:cNvSpPr/>
          <p:nvPr/>
        </p:nvSpPr>
        <p:spPr>
          <a:xfrm>
            <a:off x="0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zh-TW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lang="zh-TW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4" name="Shape 7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zh-TW" sz="4000" dirty="0">
                <a:latin typeface="+mn-lt"/>
                <a:ea typeface="Microsoft JhengHei"/>
                <a:cs typeface="Microsoft JhengHei"/>
                <a:sym typeface="Microsoft JhengHei"/>
              </a:rPr>
              <a:t>QNAP RAID </a:t>
            </a:r>
            <a:r>
              <a:rPr lang="zh-TW" sz="4000" dirty="0">
                <a:latin typeface="Microsoft JhengHei"/>
                <a:ea typeface="Microsoft JhengHei"/>
                <a:cs typeface="Microsoft JhengHei"/>
                <a:sym typeface="Microsoft JhengHei"/>
              </a:rPr>
              <a:t>組態間的選擇</a:t>
            </a:r>
          </a:p>
        </p:txBody>
      </p:sp>
      <p:graphicFrame>
        <p:nvGraphicFramePr>
          <p:cNvPr id="5" name="Shape 394"/>
          <p:cNvGraphicFramePr/>
          <p:nvPr>
            <p:extLst>
              <p:ext uri="{D42A27DB-BD31-4B8C-83A1-F6EECF244321}">
                <p14:modId xmlns="" xmlns:p14="http://schemas.microsoft.com/office/powerpoint/2010/main" val="93522362"/>
              </p:ext>
            </p:extLst>
          </p:nvPr>
        </p:nvGraphicFramePr>
        <p:xfrm>
          <a:off x="224575" y="1361814"/>
          <a:ext cx="8666400" cy="2850446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444400"/>
                <a:gridCol w="1381725"/>
                <a:gridCol w="1306525"/>
                <a:gridCol w="1644950"/>
                <a:gridCol w="1444400"/>
                <a:gridCol w="1444400"/>
              </a:tblGrid>
              <a:tr h="367481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b="1" dirty="0">
                          <a:solidFill>
                            <a:srgbClr val="FFFFF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RAID 組態</a:t>
                      </a:r>
                    </a:p>
                  </a:txBody>
                  <a:tcPr marL="91425" marR="91425" marT="91425" marB="91425" anchor="ctr">
                    <a:lnL w="3175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b="1" dirty="0">
                          <a:solidFill>
                            <a:srgbClr val="FFFFF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RAID 5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b="1">
                          <a:solidFill>
                            <a:srgbClr val="FFFFF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RAID 6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b="1">
                          <a:solidFill>
                            <a:srgbClr val="FFFFF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RAID 10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b="1">
                          <a:solidFill>
                            <a:srgbClr val="FFFFF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RAID 50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b="1">
                          <a:solidFill>
                            <a:srgbClr val="FFFFF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RAID 60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367481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b="1" dirty="0">
                          <a:solidFill>
                            <a:srgbClr val="FFFFF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磁碟數量要求</a:t>
                      </a:r>
                    </a:p>
                  </a:txBody>
                  <a:tcPr marL="91425" marR="91425" marT="91425" marB="91425" anchor="ctr">
                    <a:lnL w="3175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至少 3 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至少 4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至少 4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至少 6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至少 8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49596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zh-TW" b="1" dirty="0">
                          <a:solidFill>
                            <a:srgbClr val="FFFFF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磁碟損壞保護</a:t>
                      </a:r>
                    </a:p>
                  </a:txBody>
                  <a:tcPr marL="91425" marR="91425" marT="91425" marB="91425" anchor="ctr">
                    <a:lnL w="3175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zh-TW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2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zh-TW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一半的磁碟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zh-TW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2~5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zh-TW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4~10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49596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b="1" dirty="0">
                          <a:solidFill>
                            <a:srgbClr val="FFFFF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寫入效能 </a:t>
                      </a:r>
                    </a:p>
                  </a:txBody>
                  <a:tcPr marL="91425" marR="91425" marT="91425" marB="91425" anchor="ctr">
                    <a:lnL w="3175" cap="flat" cmpd="sng" algn="ctr">
                      <a:solidFill>
                        <a:srgbClr val="0097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zh-TW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★★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zh-TW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★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zh-TW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★★★★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zh-TW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★★★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zh-TW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★★★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7481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b="1" dirty="0">
                          <a:solidFill>
                            <a:srgbClr val="FFFFF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容量</a:t>
                      </a:r>
                    </a:p>
                  </a:txBody>
                  <a:tcPr marL="91425" marR="91425" marT="91425" marB="91425" anchor="ctr">
                    <a:lnL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zh-TW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★★★★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zh-TW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★★★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zh-TW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★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zh-TW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★★★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zh-TW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★★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62624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rgbClr val="000000"/>
                        </a:buClr>
                        <a:buSzPct val="78571"/>
                        <a:buFont typeface="Arial"/>
                        <a:buNone/>
                      </a:pPr>
                      <a:r>
                        <a:rPr lang="zh-TW" b="1" dirty="0">
                          <a:solidFill>
                            <a:srgbClr val="FFFFF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應用情境</a:t>
                      </a:r>
                    </a:p>
                  </a:txBody>
                  <a:tcPr marL="91425" marR="91425" marT="91425" marB="91425" anchor="ctr">
                    <a:lnL w="31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備份儲存 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通用檔</a:t>
                      </a:r>
                      <a:r>
                        <a:rPr lang="zh-TW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案</a:t>
                      </a:r>
                      <a:endParaRPr lang="en-US" altLang="zh-TW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儲存伺服器 </a:t>
                      </a:r>
                      <a:endParaRPr lang="zh-TW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虛擬應用佈建</a:t>
                      </a:r>
                      <a:r>
                        <a:rPr lang="zh-TW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或</a:t>
                      </a:r>
                      <a:endParaRPr lang="en-US" altLang="zh-TW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資料庫應</a:t>
                      </a:r>
                      <a:r>
                        <a:rPr lang="zh-TW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用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高頻率備份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虛擬應用與</a:t>
                      </a:r>
                      <a:endParaRPr lang="en-US" altLang="zh-TW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zh-TW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線上</a:t>
                      </a:r>
                      <a:r>
                        <a:rPr lang="zh-TW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編輯作業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Shape 721"/>
          <p:cNvSpPr txBox="1">
            <a:spLocks noGrp="1"/>
          </p:cNvSpPr>
          <p:nvPr>
            <p:ph type="body" idx="1"/>
          </p:nvPr>
        </p:nvSpPr>
        <p:spPr>
          <a:xfrm>
            <a:off x="327100" y="1200150"/>
            <a:ext cx="8531180" cy="21309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00050" lvl="0" indent="-273050" rtl="0">
              <a:spcBef>
                <a:spcPts val="360"/>
              </a:spcBef>
              <a:buClr>
                <a:schemeClr val="dk1"/>
              </a:buClr>
              <a:buSzPct val="100000"/>
              <a:buFont typeface="Microsoft JhengHei"/>
            </a:pPr>
            <a:r>
              <a:rPr lang="zh-TW" sz="2000" b="1" dirty="0">
                <a:solidFill>
                  <a:srgbClr val="0C0C0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HDD RAID 50 = 高保護的備份伺服器</a:t>
            </a:r>
          </a:p>
          <a:p>
            <a:pPr marL="400050" lvl="0" indent="-273050" rtl="0">
              <a:spcBef>
                <a:spcPts val="360"/>
              </a:spcBef>
              <a:buClr>
                <a:schemeClr val="dk1"/>
              </a:buClr>
              <a:buSzPct val="100000"/>
              <a:buFont typeface="Microsoft JhengHei"/>
            </a:pPr>
            <a:r>
              <a:rPr lang="zh-TW" sz="2000" b="1" dirty="0">
                <a:solidFill>
                  <a:srgbClr val="0C0C0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HDD RAID 60 + Read-Only SSD Cache =  高保護的檔案伺服器</a:t>
            </a:r>
          </a:p>
          <a:p>
            <a:pPr marL="400050" lvl="0" indent="-273050" rtl="0">
              <a:spcBef>
                <a:spcPts val="360"/>
              </a:spcBef>
              <a:buClr>
                <a:srgbClr val="073763"/>
              </a:buClr>
              <a:buSzPct val="100000"/>
              <a:buFont typeface="Microsoft JhengHei"/>
            </a:pPr>
            <a:r>
              <a:rPr lang="zh-TW" sz="2000" b="1" dirty="0">
                <a:solidFill>
                  <a:srgbClr val="073763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SSD RAID 50 + HDD RAID 60 = 兼具高效能與保護的虛擬儲存伺服器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724" name="Shape 7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zh-TW" dirty="0">
                <a:latin typeface="+mj-lt"/>
                <a:ea typeface="Microsoft JhengHei"/>
                <a:cs typeface="Microsoft JhengHei"/>
                <a:sym typeface="Microsoft JhengHei"/>
              </a:rPr>
              <a:t>Qtier</a:t>
            </a: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 也可以搭配 </a:t>
            </a:r>
            <a:r>
              <a:rPr lang="zh-TW" dirty="0">
                <a:latin typeface="+mj-lt"/>
                <a:ea typeface="Microsoft JhengHei"/>
                <a:cs typeface="Microsoft JhengHei"/>
                <a:sym typeface="Microsoft JhengHei"/>
              </a:rPr>
              <a:t>RAID 50/60</a:t>
            </a:r>
          </a:p>
        </p:txBody>
      </p:sp>
      <p:sp>
        <p:nvSpPr>
          <p:cNvPr id="722" name="Shape 722"/>
          <p:cNvSpPr/>
          <p:nvPr/>
        </p:nvSpPr>
        <p:spPr>
          <a:xfrm>
            <a:off x="1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zh-TW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lang="zh-TW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" name="Shape 723"/>
          <p:cNvSpPr txBox="1"/>
          <p:nvPr/>
        </p:nvSpPr>
        <p:spPr>
          <a:xfrm>
            <a:off x="72008" y="4917082"/>
            <a:ext cx="5076000" cy="246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25" name="Shape 725" descr="給coco.png"/>
          <p:cNvPicPr preferRelativeResize="0"/>
          <p:nvPr/>
        </p:nvPicPr>
        <p:blipFill rotWithShape="1">
          <a:blip r:embed="rId3">
            <a:alphaModFix/>
          </a:blip>
          <a:srcRect t="3962" b="-2040"/>
          <a:stretch/>
        </p:blipFill>
        <p:spPr>
          <a:xfrm>
            <a:off x="1214414" y="2428874"/>
            <a:ext cx="6226738" cy="25787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Microsoft JhengHei"/>
              <a:buChar char="•"/>
            </a:pPr>
            <a:r>
              <a:rPr lang="zh-TW" sz="2400" b="1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儲存的本質：效能與穩定性必須兼顧</a:t>
            </a:r>
          </a:p>
          <a:p>
            <a:pPr marL="742950" marR="0" lvl="1" indent="-285750" algn="l" rtl="0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Microsoft JhengHei"/>
              <a:buChar char="–"/>
            </a:pPr>
            <a:r>
              <a:rPr lang="zh-TW" sz="200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NAS 對於效能無法妥協</a:t>
            </a:r>
          </a:p>
          <a:p>
            <a:pPr marL="742950" marR="0" lvl="1" indent="-285750" algn="l" rtl="0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Microsoft JhengHei"/>
              <a:buChar char="–"/>
            </a:pPr>
            <a:r>
              <a:rPr lang="zh-TW" sz="200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NAS 必須使用成熟穩定，可以管理的儲存空間架構</a:t>
            </a:r>
            <a:r>
              <a:rPr lang="zh-TW" sz="2000" i="0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zh-TW" sz="2000" i="0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endParaRPr lang="zh-TW" sz="2000" i="0" u="none" strike="noStrike" cap="none" dirty="0">
              <a:solidFill>
                <a:srgbClr val="26262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Microsoft JhengHei"/>
              <a:buChar char="•"/>
            </a:pPr>
            <a:r>
              <a:rPr lang="zh-TW" sz="2400" b="1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在深入分析評估 Btrfs 後，我們發現下面的致命缺點</a:t>
            </a:r>
          </a:p>
          <a:p>
            <a:pPr marL="742950" marR="0" lvl="1" indent="-285750" algn="l" rtl="0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Microsoft JhengHei"/>
              <a:buChar char="–"/>
            </a:pPr>
            <a:r>
              <a:rPr lang="zh-TW" sz="200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Btrfs 效能不佳：完全無法發揮市面上主流硬碟的效能，更遑論 SSD</a:t>
            </a:r>
          </a:p>
          <a:p>
            <a:pPr marL="742950" marR="0" lvl="1" indent="-285750" algn="l" rtl="0">
              <a:spcBef>
                <a:spcPts val="400"/>
              </a:spcBef>
              <a:buClr>
                <a:srgbClr val="262626"/>
              </a:buClr>
              <a:buSzPct val="100000"/>
              <a:buFont typeface="Microsoft JhengHei"/>
              <a:buChar char="–"/>
            </a:pPr>
            <a:r>
              <a:rPr lang="zh-TW" sz="200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Btrfs 資料儲存空間管理困難：快照混在工作磁碟區裡，無法區隔工作磁碟區和快照儲存區</a:t>
            </a:r>
          </a:p>
        </p:txBody>
      </p:sp>
      <p:sp>
        <p:nvSpPr>
          <p:cNvPr id="214" name="Shape 214"/>
          <p:cNvSpPr txBox="1">
            <a:spLocks noGrp="1"/>
          </p:cNvSpPr>
          <p:nvPr>
            <p:ph type="title"/>
          </p:nvPr>
        </p:nvSpPr>
        <p:spPr>
          <a:xfrm>
            <a:off x="285720" y="285734"/>
            <a:ext cx="8501122" cy="71438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3600" i="0" u="none" strike="noStrike" cap="none" dirty="0"/>
              <a:t>為什麼我們決定不使用Btrfs檔案系統 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207"/>
          <p:cNvSpPr/>
          <p:nvPr/>
        </p:nvSpPr>
        <p:spPr>
          <a:xfrm>
            <a:off x="-71470" y="1928808"/>
            <a:ext cx="9286940" cy="1714512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 idx="4294967295"/>
          </p:nvPr>
        </p:nvSpPr>
        <p:spPr>
          <a:xfrm>
            <a:off x="3214678" y="2171705"/>
            <a:ext cx="2786062" cy="1114425"/>
          </a:xfrm>
        </p:spPr>
        <p:txBody>
          <a:bodyPr/>
          <a:lstStyle/>
          <a:p>
            <a:r>
              <a:rPr lang="en-US" altLang="zh-TW" sz="6000" dirty="0" smtClean="0"/>
              <a:t>D</a:t>
            </a:r>
            <a:r>
              <a:rPr lang="en-US" sz="6000" dirty="0" smtClean="0"/>
              <a:t>emo</a:t>
            </a:r>
            <a:endParaRPr lang="zh-TW" altLang="en-US" sz="6000" dirty="0"/>
          </a:p>
        </p:txBody>
      </p:sp>
      <p:sp>
        <p:nvSpPr>
          <p:cNvPr id="9" name="Shape 197"/>
          <p:cNvSpPr/>
          <p:nvPr/>
        </p:nvSpPr>
        <p:spPr>
          <a:xfrm rot="10800000" flipH="1" flipV="1">
            <a:off x="-99023" y="1928809"/>
            <a:ext cx="9324798" cy="183406"/>
          </a:xfrm>
          <a:prstGeom prst="rect">
            <a:avLst/>
          </a:prstGeom>
          <a:gradFill>
            <a:gsLst>
              <a:gs pos="0">
                <a:srgbClr val="0F243E">
                  <a:alpha val="30000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97"/>
          <p:cNvSpPr/>
          <p:nvPr/>
        </p:nvSpPr>
        <p:spPr>
          <a:xfrm rot="10800000" flipH="1">
            <a:off x="-71469" y="3469532"/>
            <a:ext cx="9324798" cy="173787"/>
          </a:xfrm>
          <a:prstGeom prst="rect">
            <a:avLst/>
          </a:prstGeom>
          <a:gradFill>
            <a:gsLst>
              <a:gs pos="0">
                <a:srgbClr val="0F243E">
                  <a:alpha val="30000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41243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1" name="Shape 731"/>
          <p:cNvPicPr preferRelativeResize="0"/>
          <p:nvPr/>
        </p:nvPicPr>
        <p:blipFill rotWithShape="1">
          <a:blip r:embed="rId3">
            <a:alphaModFix/>
          </a:blip>
          <a:srcRect l="1184" r="7724"/>
          <a:stretch/>
        </p:blipFill>
        <p:spPr>
          <a:xfrm>
            <a:off x="-71470" y="-71456"/>
            <a:ext cx="9215470" cy="5214956"/>
          </a:xfrm>
          <a:prstGeom prst="rect">
            <a:avLst/>
          </a:prstGeom>
          <a:noFill/>
          <a:ln>
            <a:noFill/>
          </a:ln>
        </p:spPr>
      </p:pic>
      <p:sp>
        <p:nvSpPr>
          <p:cNvPr id="732" name="Shape 732"/>
          <p:cNvSpPr txBox="1"/>
          <p:nvPr/>
        </p:nvSpPr>
        <p:spPr>
          <a:xfrm>
            <a:off x="2771800" y="3714229"/>
            <a:ext cx="1500300" cy="21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zh-TW" sz="12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PM</a:t>
            </a:r>
          </a:p>
        </p:txBody>
      </p:sp>
      <p:sp>
        <p:nvSpPr>
          <p:cNvPr id="733" name="Shape 733"/>
          <p:cNvSpPr/>
          <p:nvPr/>
        </p:nvSpPr>
        <p:spPr>
          <a:xfrm>
            <a:off x="-71470" y="2576114"/>
            <a:ext cx="9215470" cy="19443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4200">
              <a:solidFill>
                <a:srgbClr val="161D9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34" name="Shape 734"/>
          <p:cNvSpPr/>
          <p:nvPr/>
        </p:nvSpPr>
        <p:spPr>
          <a:xfrm>
            <a:off x="214282" y="2786064"/>
            <a:ext cx="6715172" cy="158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2000" b="1" dirty="0">
                <a:solidFill>
                  <a:srgbClr val="434343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您的挑戰，我們解決:</a:t>
            </a:r>
            <a:r>
              <a:rPr lang="zh-TW" sz="3600" b="1" i="0" u="none" strike="noStrike" cap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zh-TW" sz="3600" b="1" i="0" u="none" strike="noStrike" cap="none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sz="36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iSCSI VJBOD 虛擬擴充櫃 </a:t>
            </a:r>
            <a:br>
              <a:rPr lang="zh-TW" sz="36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sz="36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性價比最高的儲存空間擴充術</a:t>
            </a:r>
            <a:endParaRPr lang="zh-TW" sz="40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Shape 739"/>
          <p:cNvSpPr txBox="1">
            <a:spLocks noGrp="1"/>
          </p:cNvSpPr>
          <p:nvPr>
            <p:ph type="title"/>
          </p:nvPr>
        </p:nvSpPr>
        <p:spPr>
          <a:xfrm>
            <a:off x="285720" y="214296"/>
            <a:ext cx="8501122" cy="785818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支援 </a:t>
            </a:r>
            <a:r>
              <a:rPr lang="zh-TW" dirty="0">
                <a:latin typeface="+mj-lt"/>
                <a:ea typeface="Microsoft JhengHei"/>
                <a:cs typeface="Microsoft JhengHei"/>
                <a:sym typeface="Microsoft JhengHei"/>
              </a:rPr>
              <a:t>iSCSI</a:t>
            </a: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 目標端</a:t>
            </a:r>
            <a:r>
              <a:rPr lang="zh-TW" dirty="0">
                <a:latin typeface="+mj-lt"/>
                <a:ea typeface="Microsoft JhengHei"/>
                <a:cs typeface="Microsoft JhengHei"/>
                <a:sym typeface="Microsoft JhengHei"/>
              </a:rPr>
              <a:t>&amp;</a:t>
            </a: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啟動器 雙模式</a:t>
            </a:r>
          </a:p>
        </p:txBody>
      </p:sp>
      <p:pic>
        <p:nvPicPr>
          <p:cNvPr id="741" name="Shape 7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4282" y="1714494"/>
            <a:ext cx="5143536" cy="264320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圓角矩形 5"/>
          <p:cNvSpPr/>
          <p:nvPr/>
        </p:nvSpPr>
        <p:spPr>
          <a:xfrm>
            <a:off x="5646573" y="1619234"/>
            <a:ext cx="3005300" cy="637618"/>
          </a:xfrm>
          <a:prstGeom prst="roundRect">
            <a:avLst>
              <a:gd name="adj" fmla="val 5839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圓角矩形 6"/>
          <p:cNvSpPr/>
          <p:nvPr/>
        </p:nvSpPr>
        <p:spPr>
          <a:xfrm>
            <a:off x="5514691" y="1466834"/>
            <a:ext cx="3279454" cy="2103302"/>
          </a:xfrm>
          <a:prstGeom prst="roundRect">
            <a:avLst>
              <a:gd name="adj" fmla="val 5839"/>
            </a:avLst>
          </a:prstGeom>
          <a:noFill/>
          <a:ln>
            <a:solidFill>
              <a:srgbClr val="0070C0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Shape 420"/>
          <p:cNvSpPr txBox="1"/>
          <p:nvPr/>
        </p:nvSpPr>
        <p:spPr>
          <a:xfrm>
            <a:off x="300774" y="1258783"/>
            <a:ext cx="5213917" cy="231135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55600">
              <a:lnSpc>
                <a:spcPct val="115000"/>
              </a:lnSpc>
              <a:spcBef>
                <a:spcPts val="500"/>
              </a:spcBef>
              <a:buClr>
                <a:srgbClr val="044981"/>
              </a:buClr>
              <a:buSzPct val="100000"/>
            </a:pPr>
            <a:endParaRPr lang="zh-TW" altLang="en-US" sz="2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928327" y="2376349"/>
            <a:ext cx="2723546" cy="1018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indent="-457200">
              <a:spcBef>
                <a:spcPts val="500"/>
              </a:spcBef>
              <a:buClr>
                <a:srgbClr val="044981"/>
              </a:buClr>
              <a:buSzPct val="100000"/>
            </a:pPr>
            <a:r>
              <a:rPr lang="zh-TW" altLang="en-US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掛載儲存空間遠端</a:t>
            </a:r>
            <a:r>
              <a:rPr lang="en-US" altLang="zh-TW" b="1" dirty="0" err="1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iSCSI</a:t>
            </a:r>
            <a:r>
              <a:rPr lang="en-US" altLang="zh-TW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target </a:t>
            </a:r>
            <a:r>
              <a:rPr lang="zh-TW" altLang="en-US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磁碟 </a:t>
            </a:r>
            <a:endParaRPr lang="en-US" altLang="zh-TW" b="1" dirty="0" smtClean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2" indent="-457200">
              <a:spcBef>
                <a:spcPts val="500"/>
              </a:spcBef>
              <a:buClr>
                <a:srgbClr val="044981"/>
              </a:buClr>
              <a:buSzPct val="100000"/>
            </a:pPr>
            <a:r>
              <a:rPr lang="zh-TW" altLang="en-US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掛載</a:t>
            </a:r>
            <a:r>
              <a:rPr lang="en-US" altLang="zh-TW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QNAP </a:t>
            </a:r>
            <a:r>
              <a:rPr lang="en-US" altLang="zh-TW" b="1" dirty="0" err="1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iSCSI</a:t>
            </a:r>
            <a:r>
              <a:rPr lang="en-US" altLang="zh-TW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NAS</a:t>
            </a:r>
            <a:r>
              <a:rPr lang="zh-TW" altLang="en-US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專屬虛擬擴充櫃 </a:t>
            </a:r>
            <a:r>
              <a:rPr lang="en-US" altLang="zh-TW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(VJBOD)</a:t>
            </a:r>
            <a:endParaRPr lang="zh-TW" altLang="en-US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83894" y="1359879"/>
            <a:ext cx="5187639" cy="3842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355600">
              <a:lnSpc>
                <a:spcPct val="115000"/>
              </a:lnSpc>
              <a:spcBef>
                <a:spcPts val="500"/>
              </a:spcBef>
              <a:buClr>
                <a:srgbClr val="044981"/>
              </a:buClr>
              <a:buSzPct val="100000"/>
            </a:pP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一般儲存設備廠商均支援</a:t>
            </a:r>
            <a:r>
              <a:rPr lang="en-US" altLang="zh-TW" sz="1800" b="1" dirty="0" err="1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iSCSI</a:t>
            </a:r>
            <a:r>
              <a:rPr lang="en-US" altLang="zh-TW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目標端的功能設計</a:t>
            </a:r>
          </a:p>
        </p:txBody>
      </p:sp>
      <p:sp>
        <p:nvSpPr>
          <p:cNvPr id="12" name="矩形 11"/>
          <p:cNvSpPr/>
          <p:nvPr/>
        </p:nvSpPr>
        <p:spPr>
          <a:xfrm>
            <a:off x="5602159" y="1598210"/>
            <a:ext cx="3191986" cy="65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355600">
              <a:lnSpc>
                <a:spcPct val="115000"/>
              </a:lnSpc>
              <a:buClr>
                <a:srgbClr val="044981"/>
              </a:buClr>
              <a:buSzPct val="100000"/>
            </a:pPr>
            <a:r>
              <a:rPr lang="en-US" altLang="zh-TW" sz="16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QNAP NAS</a:t>
            </a:r>
            <a:r>
              <a:rPr lang="zh-TW" altLang="en-US" sz="16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還特別設計支持</a:t>
            </a:r>
            <a:endParaRPr lang="en-US" altLang="zh-TW" sz="1600" b="1" dirty="0" smtClean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457200" lvl="0" indent="-355600">
              <a:lnSpc>
                <a:spcPct val="115000"/>
              </a:lnSpc>
              <a:buClr>
                <a:srgbClr val="044981"/>
              </a:buClr>
              <a:buSzPct val="100000"/>
            </a:pPr>
            <a:r>
              <a:rPr lang="en-US" altLang="zh-TW" sz="1600" b="1" dirty="0" err="1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iSCSI</a:t>
            </a:r>
            <a:r>
              <a:rPr lang="en-US" altLang="zh-TW" sz="16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altLang="en-US" sz="16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啟動器並有下列兩種模式</a:t>
            </a:r>
            <a:endParaRPr lang="en-US" altLang="zh-TW" sz="1600" b="1" dirty="0" smtClean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13" name="群組 12"/>
          <p:cNvGrpSpPr/>
          <p:nvPr/>
        </p:nvGrpSpPr>
        <p:grpSpPr>
          <a:xfrm>
            <a:off x="5602159" y="2478287"/>
            <a:ext cx="381464" cy="307777"/>
            <a:chOff x="1546636" y="3304266"/>
            <a:chExt cx="473628" cy="382141"/>
          </a:xfrm>
        </p:grpSpPr>
        <p:sp>
          <p:nvSpPr>
            <p:cNvPr id="14" name="橢圓 13"/>
            <p:cNvSpPr/>
            <p:nvPr/>
          </p:nvSpPr>
          <p:spPr>
            <a:xfrm>
              <a:off x="1601781" y="3335219"/>
              <a:ext cx="349827" cy="349808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5" name="文字方塊 14"/>
            <p:cNvSpPr txBox="1"/>
            <p:nvPr/>
          </p:nvSpPr>
          <p:spPr>
            <a:xfrm>
              <a:off x="1546636" y="3304266"/>
              <a:ext cx="473628" cy="3821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zh-TW" altLang="en-US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１</a:t>
              </a:r>
              <a:endParaRPr kumimoji="1" lang="zh-TW" altLang="en-US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16" name="群組 15"/>
          <p:cNvGrpSpPr/>
          <p:nvPr/>
        </p:nvGrpSpPr>
        <p:grpSpPr>
          <a:xfrm>
            <a:off x="5602159" y="2978353"/>
            <a:ext cx="381464" cy="307777"/>
            <a:chOff x="1546636" y="3304266"/>
            <a:chExt cx="473628" cy="382141"/>
          </a:xfrm>
        </p:grpSpPr>
        <p:sp>
          <p:nvSpPr>
            <p:cNvPr id="17" name="橢圓 16"/>
            <p:cNvSpPr/>
            <p:nvPr/>
          </p:nvSpPr>
          <p:spPr>
            <a:xfrm>
              <a:off x="1601781" y="3335219"/>
              <a:ext cx="349827" cy="349808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8" name="文字方塊 17"/>
            <p:cNvSpPr txBox="1"/>
            <p:nvPr/>
          </p:nvSpPr>
          <p:spPr>
            <a:xfrm>
              <a:off x="1546636" y="3304266"/>
              <a:ext cx="473628" cy="3821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2</a:t>
              </a:r>
              <a:endParaRPr kumimoji="1" lang="zh-TW" altLang="en-US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字版面配置區 1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2000" b="1" dirty="0" err="1" smtClean="0"/>
              <a:t>iSCSI</a:t>
            </a:r>
            <a:r>
              <a:rPr lang="en-US" altLang="zh-TW" sz="2000" b="1" dirty="0" smtClean="0"/>
              <a:t> </a:t>
            </a:r>
            <a:r>
              <a:rPr lang="zh-TW" altLang="en-US" sz="2000" b="1" dirty="0" smtClean="0"/>
              <a:t>啟動器與目標端為產業標準協定：</a:t>
            </a:r>
          </a:p>
          <a:p>
            <a:r>
              <a:rPr lang="en-US" altLang="zh-TW" sz="2000" b="1" dirty="0" smtClean="0"/>
              <a:t>QNAP </a:t>
            </a:r>
            <a:r>
              <a:rPr lang="en-US" altLang="zh-TW" sz="2000" b="1" dirty="0" err="1" smtClean="0"/>
              <a:t>iSCSI</a:t>
            </a:r>
            <a:r>
              <a:rPr lang="en-US" altLang="zh-TW" sz="2000" b="1" dirty="0" smtClean="0"/>
              <a:t> </a:t>
            </a:r>
            <a:r>
              <a:rPr lang="zh-TW" altLang="en-US" sz="2000" b="1" dirty="0" smtClean="0"/>
              <a:t>啟動器相容 </a:t>
            </a:r>
            <a:r>
              <a:rPr lang="en-US" altLang="zh-TW" sz="2000" b="1" dirty="0" smtClean="0"/>
              <a:t>EMC</a:t>
            </a:r>
            <a:r>
              <a:rPr lang="zh-TW" altLang="en-US" sz="2000" b="1" dirty="0" smtClean="0"/>
              <a:t>、</a:t>
            </a:r>
            <a:r>
              <a:rPr lang="en-US" altLang="zh-TW" sz="2000" b="1" dirty="0" err="1" smtClean="0"/>
              <a:t>NetApp</a:t>
            </a:r>
            <a:r>
              <a:rPr lang="zh-TW" altLang="en-US" sz="2000" b="1" dirty="0" smtClean="0"/>
              <a:t>、</a:t>
            </a:r>
            <a:r>
              <a:rPr lang="en-US" altLang="zh-TW" sz="2000" b="1" dirty="0" err="1" smtClean="0"/>
              <a:t>Synology</a:t>
            </a:r>
            <a:r>
              <a:rPr lang="zh-TW" altLang="en-US" sz="2000" b="1" dirty="0" smtClean="0"/>
              <a:t>、</a:t>
            </a:r>
            <a:r>
              <a:rPr lang="en-US" altLang="zh-TW" sz="2000" b="1" dirty="0" smtClean="0"/>
              <a:t>QSAN </a:t>
            </a:r>
            <a:br>
              <a:rPr lang="en-US" altLang="zh-TW" sz="2000" b="1" dirty="0" smtClean="0"/>
            </a:br>
            <a:r>
              <a:rPr lang="zh-TW" altLang="en-US" sz="2000" b="1" dirty="0" smtClean="0"/>
              <a:t>等廠商 </a:t>
            </a:r>
            <a:r>
              <a:rPr lang="en-US" altLang="zh-TW" sz="2000" b="1" dirty="0" err="1" smtClean="0"/>
              <a:t>iSCSI</a:t>
            </a:r>
            <a:r>
              <a:rPr lang="en-US" altLang="zh-TW" sz="2000" b="1" dirty="0" smtClean="0"/>
              <a:t> </a:t>
            </a:r>
            <a:r>
              <a:rPr lang="zh-TW" altLang="en-US" sz="2000" b="1" dirty="0" smtClean="0"/>
              <a:t>目標端 可以直接掛載不需特殊修改軟體</a:t>
            </a:r>
          </a:p>
          <a:p>
            <a:r>
              <a:rPr lang="zh-TW" altLang="en-US" sz="2000" b="1" dirty="0" smtClean="0"/>
              <a:t>活用閒置的儲存設備空間、同時享受</a:t>
            </a:r>
            <a:r>
              <a:rPr lang="en-US" altLang="zh-TW" sz="2000" b="1" dirty="0" smtClean="0"/>
              <a:t>QNAP NAS</a:t>
            </a:r>
            <a:r>
              <a:rPr lang="zh-TW" altLang="en-US" sz="2000" b="1" dirty="0" smtClean="0"/>
              <a:t>智慧化功能</a:t>
            </a:r>
            <a:endParaRPr lang="zh-TW" altLang="en-US" b="1" dirty="0" smtClean="0"/>
          </a:p>
          <a:p>
            <a:endParaRPr lang="zh-TW" altLang="en-US" dirty="0"/>
          </a:p>
        </p:txBody>
      </p:sp>
      <p:sp>
        <p:nvSpPr>
          <p:cNvPr id="746" name="Shape 74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使用 iSCSI 啟動器掛載各家儲存設備</a:t>
            </a:r>
          </a:p>
        </p:txBody>
      </p:sp>
      <p:sp>
        <p:nvSpPr>
          <p:cNvPr id="753" name="Shape 753"/>
          <p:cNvSpPr txBox="1"/>
          <p:nvPr/>
        </p:nvSpPr>
        <p:spPr>
          <a:xfrm>
            <a:off x="714348" y="4357700"/>
            <a:ext cx="5701310" cy="21431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sz="11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商標</a:t>
            </a:r>
            <a:r>
              <a:rPr lang="zh-TW" sz="11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為各公司所有。</a:t>
            </a:r>
          </a:p>
        </p:txBody>
      </p:sp>
      <p:pic>
        <p:nvPicPr>
          <p:cNvPr id="10" name="Shape 427"/>
          <p:cNvPicPr preferRelativeResize="0"/>
          <p:nvPr/>
        </p:nvPicPr>
        <p:blipFill rotWithShape="1">
          <a:blip r:embed="rId3">
            <a:alphaModFix/>
          </a:blip>
          <a:srcRect t="22406" r="32441" b="59805"/>
          <a:stretch/>
        </p:blipFill>
        <p:spPr>
          <a:xfrm>
            <a:off x="411258" y="2952071"/>
            <a:ext cx="2351042" cy="563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428"/>
          <p:cNvPicPr preferRelativeResize="0"/>
          <p:nvPr/>
        </p:nvPicPr>
        <p:blipFill rotWithShape="1">
          <a:blip r:embed="rId4">
            <a:alphaModFix/>
          </a:blip>
          <a:srcRect t="16289"/>
          <a:stretch/>
        </p:blipFill>
        <p:spPr>
          <a:xfrm>
            <a:off x="2786050" y="2857502"/>
            <a:ext cx="2244520" cy="681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Shape 429"/>
          <p:cNvPicPr preferRelativeResize="0"/>
          <p:nvPr/>
        </p:nvPicPr>
        <p:blipFill rotWithShape="1">
          <a:blip r:embed="rId5">
            <a:alphaModFix/>
          </a:blip>
          <a:srcRect l="10038" t="10178" r="8415" b="10919"/>
          <a:stretch/>
        </p:blipFill>
        <p:spPr>
          <a:xfrm>
            <a:off x="411258" y="3676623"/>
            <a:ext cx="1835838" cy="501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Shape 4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09249" y="2883935"/>
            <a:ext cx="761540" cy="761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Shape 430"/>
          <p:cNvPicPr preferRelativeResize="0"/>
          <p:nvPr/>
        </p:nvPicPr>
        <p:blipFill>
          <a:blip r:embed="rId7"/>
          <a:stretch>
            <a:fillRect/>
          </a:stretch>
        </p:blipFill>
        <p:spPr>
          <a:xfrm>
            <a:off x="2945684" y="3676623"/>
            <a:ext cx="1556864" cy="42922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Shape 420"/>
          <p:cNvSpPr txBox="1"/>
          <p:nvPr/>
        </p:nvSpPr>
        <p:spPr>
          <a:xfrm>
            <a:off x="357158" y="1928808"/>
            <a:ext cx="8653219" cy="19340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55600">
              <a:lnSpc>
                <a:spcPct val="115000"/>
              </a:lnSpc>
              <a:spcBef>
                <a:spcPts val="500"/>
              </a:spcBef>
              <a:buClr>
                <a:srgbClr val="044981"/>
              </a:buClr>
              <a:buSzPct val="100000"/>
              <a:buFont typeface="Wingdings" charset="2"/>
              <a:buChar char="l"/>
            </a:pPr>
            <a:endParaRPr lang="zh-TW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8" name="Shape 882"/>
          <p:cNvSpPr/>
          <p:nvPr/>
        </p:nvSpPr>
        <p:spPr>
          <a:xfrm flipH="1">
            <a:off x="428596" y="4429138"/>
            <a:ext cx="273183" cy="21285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區塊層級 </a:t>
            </a:r>
            <a:r>
              <a:rPr lang="en-US" altLang="zh-TW" dirty="0" err="1" smtClean="0"/>
              <a:t>vs</a:t>
            </a:r>
            <a:r>
              <a:rPr lang="en-US" altLang="zh-TW" dirty="0" smtClean="0"/>
              <a:t> </a:t>
            </a:r>
            <a:r>
              <a:rPr lang="zh-TW" altLang="en-US" dirty="0" smtClean="0"/>
              <a:t>檔案層級 </a:t>
            </a:r>
            <a:r>
              <a:rPr lang="en-US" altLang="zh-TW" dirty="0" err="1" smtClean="0"/>
              <a:t>iSCSI</a:t>
            </a:r>
            <a:r>
              <a:rPr lang="en-US" altLang="zh-TW" dirty="0" smtClean="0"/>
              <a:t> LUN</a:t>
            </a:r>
            <a:endParaRPr lang="zh-TW" altLang="en-US" dirty="0"/>
          </a:p>
        </p:txBody>
      </p:sp>
      <p:sp>
        <p:nvSpPr>
          <p:cNvPr id="4" name="圓角矩形 3"/>
          <p:cNvSpPr/>
          <p:nvPr/>
        </p:nvSpPr>
        <p:spPr>
          <a:xfrm>
            <a:off x="214282" y="1430714"/>
            <a:ext cx="4556501" cy="3260009"/>
          </a:xfrm>
          <a:prstGeom prst="roundRect">
            <a:avLst>
              <a:gd name="adj" fmla="val 1852"/>
            </a:avLst>
          </a:prstGeom>
          <a:solidFill>
            <a:schemeClr val="bg1"/>
          </a:solidFill>
          <a:ln>
            <a:solidFill>
              <a:srgbClr val="41BE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336135" y="3451937"/>
            <a:ext cx="4307429" cy="1152000"/>
          </a:xfrm>
          <a:prstGeom prst="rect">
            <a:avLst/>
          </a:prstGeom>
          <a:solidFill>
            <a:srgbClr val="00B0F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圓角矩形 6"/>
          <p:cNvSpPr/>
          <p:nvPr/>
        </p:nvSpPr>
        <p:spPr>
          <a:xfrm>
            <a:off x="214282" y="1142990"/>
            <a:ext cx="4572403" cy="599878"/>
          </a:xfrm>
          <a:prstGeom prst="roundRect">
            <a:avLst>
              <a:gd name="adj" fmla="val 0"/>
            </a:avLst>
          </a:prstGeom>
          <a:solidFill>
            <a:srgbClr val="044981"/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355600" algn="ctr">
              <a:buClr>
                <a:srgbClr val="044981"/>
              </a:buClr>
              <a:buSzPct val="100000"/>
            </a:pPr>
            <a:r>
              <a:rPr lang="en-US" altLang="zh-TW" sz="1800" b="1" dirty="0" err="1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iSCSI</a:t>
            </a:r>
            <a:r>
              <a:rPr lang="en-US" altLang="zh-TW" sz="18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altLang="en-US" sz="18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檔案層級 </a:t>
            </a:r>
            <a:r>
              <a:rPr lang="en-US" altLang="zh-TW" sz="18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LUN</a:t>
            </a:r>
          </a:p>
          <a:p>
            <a:pPr marL="457200" lvl="0" indent="-355600" algn="ctr">
              <a:buClr>
                <a:srgbClr val="044981"/>
              </a:buClr>
              <a:buSzPct val="100000"/>
            </a:pPr>
            <a:r>
              <a:rPr lang="zh-TW" altLang="en-US" sz="18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在檔案系統中配置空間</a:t>
            </a:r>
          </a:p>
        </p:txBody>
      </p:sp>
      <p:sp>
        <p:nvSpPr>
          <p:cNvPr id="8" name="矩形 7"/>
          <p:cNvSpPr/>
          <p:nvPr/>
        </p:nvSpPr>
        <p:spPr>
          <a:xfrm>
            <a:off x="336135" y="1836813"/>
            <a:ext cx="4307429" cy="648000"/>
          </a:xfrm>
          <a:prstGeom prst="rect">
            <a:avLst/>
          </a:prstGeom>
          <a:solidFill>
            <a:srgbClr val="41BEC8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9" name="圓角矩形 8"/>
          <p:cNvSpPr/>
          <p:nvPr/>
        </p:nvSpPr>
        <p:spPr>
          <a:xfrm>
            <a:off x="488536" y="1949047"/>
            <a:ext cx="3956248" cy="423532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  <a:alpha val="90000"/>
            </a:schemeClr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355600" algn="ctr">
              <a:buClr>
                <a:srgbClr val="044981"/>
              </a:buClr>
              <a:buSzPct val="100000"/>
            </a:pPr>
            <a:r>
              <a:rPr lang="zh-TW" altLang="en-US" sz="16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多種應用程式</a:t>
            </a:r>
          </a:p>
        </p:txBody>
      </p:sp>
      <p:sp>
        <p:nvSpPr>
          <p:cNvPr id="10" name="矩形 9"/>
          <p:cNvSpPr/>
          <p:nvPr/>
        </p:nvSpPr>
        <p:spPr>
          <a:xfrm>
            <a:off x="336135" y="2569361"/>
            <a:ext cx="4307429" cy="720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圓角矩形 10"/>
          <p:cNvSpPr/>
          <p:nvPr/>
        </p:nvSpPr>
        <p:spPr>
          <a:xfrm>
            <a:off x="488536" y="2661938"/>
            <a:ext cx="831386" cy="540000"/>
          </a:xfrm>
          <a:prstGeom prst="roundRect">
            <a:avLst>
              <a:gd name="adj" fmla="val 0"/>
            </a:avLst>
          </a:prstGeom>
          <a:solidFill>
            <a:schemeClr val="accent6">
              <a:lumMod val="50000"/>
            </a:schemeClr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共用</a:t>
            </a:r>
            <a:endParaRPr lang="en-US" altLang="zh-TW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資料夾</a:t>
            </a:r>
            <a:endParaRPr lang="zh-TW" altLang="en-US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</p:txBody>
      </p:sp>
      <p:sp>
        <p:nvSpPr>
          <p:cNvPr id="12" name="圓角矩形 11"/>
          <p:cNvSpPr/>
          <p:nvPr/>
        </p:nvSpPr>
        <p:spPr>
          <a:xfrm>
            <a:off x="1431774" y="2661938"/>
            <a:ext cx="1080849" cy="540000"/>
          </a:xfrm>
          <a:prstGeom prst="roundRect">
            <a:avLst>
              <a:gd name="adj" fmla="val 0"/>
            </a:avLst>
          </a:prstGeom>
          <a:solidFill>
            <a:schemeClr val="accent6">
              <a:lumMod val="50000"/>
            </a:schemeClr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檔案層級</a:t>
            </a:r>
            <a:r>
              <a:rPr lang="en-US" b="1" dirty="0" err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iSCSI</a:t>
            </a:r>
            <a:r>
              <a:rPr 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LUN</a:t>
            </a:r>
            <a:endParaRPr lang="en-US" sz="1200" dirty="0" smtClean="0">
              <a:solidFill>
                <a:schemeClr val="bg1"/>
              </a:solidFill>
            </a:endParaRPr>
          </a:p>
        </p:txBody>
      </p:sp>
      <p:grpSp>
        <p:nvGrpSpPr>
          <p:cNvPr id="13" name="群組 12"/>
          <p:cNvGrpSpPr/>
          <p:nvPr/>
        </p:nvGrpSpPr>
        <p:grpSpPr>
          <a:xfrm>
            <a:off x="472631" y="3558050"/>
            <a:ext cx="4051666" cy="939775"/>
            <a:chOff x="583945" y="3786438"/>
            <a:chExt cx="4051666" cy="939775"/>
          </a:xfrm>
        </p:grpSpPr>
        <p:sp>
          <p:nvSpPr>
            <p:cNvPr id="14" name="圓角矩形 13"/>
            <p:cNvSpPr/>
            <p:nvPr/>
          </p:nvSpPr>
          <p:spPr>
            <a:xfrm>
              <a:off x="583945" y="3786438"/>
              <a:ext cx="2055887" cy="432000"/>
            </a:xfrm>
            <a:prstGeom prst="roundRect">
              <a:avLst>
                <a:gd name="adj" fmla="val 0"/>
              </a:avLst>
            </a:prstGeom>
            <a:solidFill>
              <a:srgbClr val="0070C0"/>
            </a:solidFill>
            <a:ln w="127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 smtClean="0">
                  <a:latin typeface="微軟正黑體" pitchFamily="34" charset="-120"/>
                  <a:ea typeface="微軟正黑體" pitchFamily="34" charset="-120"/>
                </a:rPr>
                <a:t>磁碟區 </a:t>
              </a:r>
              <a:r>
                <a:rPr lang="en-US" b="1" dirty="0" smtClean="0">
                  <a:latin typeface="微軟正黑體" pitchFamily="34" charset="-120"/>
                  <a:ea typeface="微軟正黑體" pitchFamily="34" charset="-120"/>
                </a:rPr>
                <a:t>Volume</a:t>
              </a:r>
              <a:endPara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  <p:sp>
          <p:nvSpPr>
            <p:cNvPr id="15" name="圓角矩形 14"/>
            <p:cNvSpPr/>
            <p:nvPr/>
          </p:nvSpPr>
          <p:spPr>
            <a:xfrm>
              <a:off x="2743202" y="3786438"/>
              <a:ext cx="1880101" cy="432000"/>
            </a:xfrm>
            <a:prstGeom prst="roundRect">
              <a:avLst>
                <a:gd name="adj" fmla="val 0"/>
              </a:avLst>
            </a:prstGeom>
            <a:solidFill>
              <a:srgbClr val="0070C0"/>
            </a:solidFill>
            <a:ln w="127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 smtClean="0">
                  <a:latin typeface="微軟正黑體" pitchFamily="34" charset="-120"/>
                  <a:ea typeface="微軟正黑體" pitchFamily="34" charset="-120"/>
                </a:rPr>
                <a:t>區塊層級 </a:t>
              </a:r>
              <a:r>
                <a:rPr lang="en-US" b="1" dirty="0" err="1" smtClean="0">
                  <a:latin typeface="微軟正黑體" pitchFamily="34" charset="-120"/>
                  <a:ea typeface="微軟正黑體" pitchFamily="34" charset="-120"/>
                </a:rPr>
                <a:t>iSCSI</a:t>
              </a:r>
              <a:r>
                <a:rPr lang="en-US" b="1" dirty="0" smtClean="0">
                  <a:latin typeface="微軟正黑體" pitchFamily="34" charset="-120"/>
                  <a:ea typeface="微軟正黑體" pitchFamily="34" charset="-120"/>
                </a:rPr>
                <a:t> LUN</a:t>
              </a:r>
              <a:endPara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  <p:sp>
          <p:nvSpPr>
            <p:cNvPr id="16" name="圓角矩形 15"/>
            <p:cNvSpPr/>
            <p:nvPr/>
          </p:nvSpPr>
          <p:spPr>
            <a:xfrm>
              <a:off x="583947" y="4302681"/>
              <a:ext cx="4051664" cy="423532"/>
            </a:xfrm>
            <a:prstGeom prst="roundRect">
              <a:avLst>
                <a:gd name="adj" fmla="val 0"/>
              </a:avLst>
            </a:prstGeom>
            <a:solidFill>
              <a:srgbClr val="0070C0"/>
            </a:solidFill>
            <a:ln w="127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儲存池</a:t>
              </a:r>
            </a:p>
          </p:txBody>
        </p:sp>
      </p:grpSp>
      <p:cxnSp>
        <p:nvCxnSpPr>
          <p:cNvPr id="17" name="直線單箭頭接點 16"/>
          <p:cNvCxnSpPr/>
          <p:nvPr/>
        </p:nvCxnSpPr>
        <p:spPr>
          <a:xfrm rot="5400000">
            <a:off x="2057172" y="3382595"/>
            <a:ext cx="445572" cy="1588"/>
          </a:xfrm>
          <a:prstGeom prst="straightConnector1">
            <a:avLst/>
          </a:prstGeom>
          <a:ln w="28575">
            <a:solidFill>
              <a:srgbClr val="5A2700"/>
            </a:solidFill>
            <a:prstDash val="sys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單箭頭接點 17"/>
          <p:cNvCxnSpPr/>
          <p:nvPr/>
        </p:nvCxnSpPr>
        <p:spPr>
          <a:xfrm rot="5400000">
            <a:off x="407115" y="3426311"/>
            <a:ext cx="445572" cy="1588"/>
          </a:xfrm>
          <a:prstGeom prst="straightConnector1">
            <a:avLst/>
          </a:prstGeom>
          <a:ln w="28575">
            <a:solidFill>
              <a:srgbClr val="5A2700"/>
            </a:solidFill>
            <a:prstDash val="sys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單箭頭接點 18"/>
          <p:cNvCxnSpPr/>
          <p:nvPr/>
        </p:nvCxnSpPr>
        <p:spPr>
          <a:xfrm rot="5400000">
            <a:off x="2767654" y="2968660"/>
            <a:ext cx="1177192" cy="1588"/>
          </a:xfrm>
          <a:prstGeom prst="straightConnector1">
            <a:avLst/>
          </a:prstGeom>
          <a:ln w="38100">
            <a:solidFill>
              <a:schemeClr val="accent5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單箭頭接點 19"/>
          <p:cNvCxnSpPr/>
          <p:nvPr/>
        </p:nvCxnSpPr>
        <p:spPr>
          <a:xfrm rot="5400000">
            <a:off x="1862128" y="2532466"/>
            <a:ext cx="319774" cy="1588"/>
          </a:xfrm>
          <a:prstGeom prst="straightConnector1">
            <a:avLst/>
          </a:prstGeom>
          <a:ln w="38100">
            <a:solidFill>
              <a:schemeClr val="accent5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單箭頭接點 20"/>
          <p:cNvCxnSpPr/>
          <p:nvPr/>
        </p:nvCxnSpPr>
        <p:spPr>
          <a:xfrm rot="5400000">
            <a:off x="705961" y="2532466"/>
            <a:ext cx="319774" cy="1588"/>
          </a:xfrm>
          <a:prstGeom prst="straightConnector1">
            <a:avLst/>
          </a:prstGeom>
          <a:ln w="38100">
            <a:solidFill>
              <a:schemeClr val="accent5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圓角矩形 21"/>
          <p:cNvSpPr/>
          <p:nvPr/>
        </p:nvSpPr>
        <p:spPr>
          <a:xfrm>
            <a:off x="3077796" y="2675336"/>
            <a:ext cx="617017" cy="527844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 22"/>
          <p:cNvSpPr/>
          <p:nvPr/>
        </p:nvSpPr>
        <p:spPr>
          <a:xfrm>
            <a:off x="3085111" y="2650201"/>
            <a:ext cx="6785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6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乾淨</a:t>
            </a:r>
            <a:endParaRPr lang="en-US" altLang="zh-TW" sz="1600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6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環境</a:t>
            </a:r>
            <a:endParaRPr lang="zh-TW" altLang="en-US" sz="1600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" name="圓角矩形 23"/>
          <p:cNvSpPr/>
          <p:nvPr/>
        </p:nvSpPr>
        <p:spPr>
          <a:xfrm>
            <a:off x="724206" y="3253143"/>
            <a:ext cx="1463038" cy="250000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矩形 24"/>
          <p:cNvSpPr/>
          <p:nvPr/>
        </p:nvSpPr>
        <p:spPr>
          <a:xfrm>
            <a:off x="731520" y="3225115"/>
            <a:ext cx="146303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彼此干擾嚴重</a:t>
            </a:r>
            <a:endParaRPr lang="zh-TW" altLang="en-US" sz="1600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7" name="圓角矩形 26"/>
          <p:cNvSpPr/>
          <p:nvPr/>
        </p:nvSpPr>
        <p:spPr>
          <a:xfrm>
            <a:off x="4937762" y="1427668"/>
            <a:ext cx="3912040" cy="1533335"/>
          </a:xfrm>
          <a:prstGeom prst="roundRect">
            <a:avLst>
              <a:gd name="adj" fmla="val 11233"/>
            </a:avLst>
          </a:prstGeom>
          <a:solidFill>
            <a:srgbClr val="41BEC8">
              <a:alpha val="49000"/>
            </a:srgbClr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8" name="矩形 27"/>
          <p:cNvSpPr/>
          <p:nvPr/>
        </p:nvSpPr>
        <p:spPr>
          <a:xfrm>
            <a:off x="5041128" y="1806417"/>
            <a:ext cx="4063117" cy="1176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1" indent="-355600">
              <a:lnSpc>
                <a:spcPct val="115000"/>
              </a:lnSpc>
              <a:spcBef>
                <a:spcPts val="500"/>
              </a:spcBef>
              <a:buClr>
                <a:srgbClr val="044981"/>
              </a:buClr>
              <a:buSzPct val="100000"/>
            </a:pP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支援</a:t>
            </a:r>
            <a:r>
              <a:rPr lang="en-US" altLang="zh-TW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VAAI</a:t>
            </a: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精簡配置、微軟</a:t>
            </a:r>
            <a:r>
              <a:rPr lang="en-US" altLang="zh-TW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ODX</a:t>
            </a: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等</a:t>
            </a:r>
          </a:p>
          <a:p>
            <a:pPr marL="457200" lvl="1" indent="-355600">
              <a:lnSpc>
                <a:spcPct val="115000"/>
              </a:lnSpc>
              <a:spcBef>
                <a:spcPts val="500"/>
              </a:spcBef>
              <a:buClr>
                <a:srgbClr val="044981"/>
              </a:buClr>
              <a:buSzPct val="100000"/>
            </a:pP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可以直覺的操作並且分配空間</a:t>
            </a:r>
          </a:p>
          <a:p>
            <a:pPr marL="457200" lvl="1" indent="-355600">
              <a:lnSpc>
                <a:spcPct val="115000"/>
              </a:lnSpc>
              <a:spcBef>
                <a:spcPts val="500"/>
              </a:spcBef>
              <a:buClr>
                <a:srgbClr val="044981"/>
              </a:buClr>
              <a:buSzPct val="100000"/>
            </a:pPr>
            <a:r>
              <a:rPr lang="zh-TW" altLang="en-US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避免額外的處理及檔案系統干擾</a:t>
            </a:r>
          </a:p>
        </p:txBody>
      </p:sp>
      <p:sp>
        <p:nvSpPr>
          <p:cNvPr id="29" name="＞形箭號 28"/>
          <p:cNvSpPr/>
          <p:nvPr/>
        </p:nvSpPr>
        <p:spPr>
          <a:xfrm>
            <a:off x="5036399" y="1905779"/>
            <a:ext cx="208031" cy="172065"/>
          </a:xfrm>
          <a:prstGeom prst="chevron">
            <a:avLst/>
          </a:prstGeom>
          <a:solidFill>
            <a:srgbClr val="FFFFFF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30" name="＞形箭號 29"/>
          <p:cNvSpPr/>
          <p:nvPr/>
        </p:nvSpPr>
        <p:spPr>
          <a:xfrm>
            <a:off x="5036399" y="2274911"/>
            <a:ext cx="208031" cy="172065"/>
          </a:xfrm>
          <a:prstGeom prst="chevron">
            <a:avLst/>
          </a:prstGeom>
          <a:solidFill>
            <a:srgbClr val="FFFFFF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31" name="圓角矩形 30"/>
          <p:cNvSpPr/>
          <p:nvPr/>
        </p:nvSpPr>
        <p:spPr>
          <a:xfrm>
            <a:off x="4937761" y="1142990"/>
            <a:ext cx="3912040" cy="612733"/>
          </a:xfrm>
          <a:prstGeom prst="roundRect">
            <a:avLst>
              <a:gd name="adj" fmla="val 0"/>
            </a:avLst>
          </a:prstGeom>
          <a:solidFill>
            <a:srgbClr val="044981"/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 b="1" dirty="0" err="1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iSCSI</a:t>
            </a:r>
            <a:r>
              <a:rPr lang="en-US" altLang="zh-TW" sz="18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altLang="en-US" sz="18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區塊層級 </a:t>
            </a:r>
            <a:endParaRPr lang="en-US" altLang="zh-TW" sz="1800" b="1" dirty="0" smtClean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algn="ctr"/>
            <a:r>
              <a:rPr lang="en-US" altLang="zh-TW" sz="18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LUN</a:t>
            </a:r>
            <a:r>
              <a:rPr lang="zh-TW" altLang="en-US" sz="18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在儲存池中配置空間</a:t>
            </a:r>
            <a:endParaRPr lang="zh-TW" altLang="en-US" sz="1800" b="1" dirty="0">
              <a:solidFill>
                <a:schemeClr val="bg1"/>
              </a:solidFill>
            </a:endParaRPr>
          </a:p>
        </p:txBody>
      </p:sp>
      <p:sp>
        <p:nvSpPr>
          <p:cNvPr id="32" name="＞形箭號 31"/>
          <p:cNvSpPr/>
          <p:nvPr/>
        </p:nvSpPr>
        <p:spPr>
          <a:xfrm>
            <a:off x="5028448" y="2652025"/>
            <a:ext cx="208031" cy="172065"/>
          </a:xfrm>
          <a:prstGeom prst="chevron">
            <a:avLst/>
          </a:prstGeom>
          <a:solidFill>
            <a:srgbClr val="FFFFFF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Shape 781"/>
          <p:cNvSpPr/>
          <p:nvPr/>
        </p:nvSpPr>
        <p:spPr>
          <a:xfrm>
            <a:off x="1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zh-TW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lang="zh-TW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Shape 783"/>
          <p:cNvSpPr txBox="1"/>
          <p:nvPr/>
        </p:nvSpPr>
        <p:spPr>
          <a:xfrm>
            <a:off x="72008" y="4917082"/>
            <a:ext cx="5076000" cy="246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4" name="Shape 784"/>
          <p:cNvSpPr txBox="1">
            <a:spLocks noGrp="1"/>
          </p:cNvSpPr>
          <p:nvPr>
            <p:ph type="title"/>
          </p:nvPr>
        </p:nvSpPr>
        <p:spPr>
          <a:xfrm>
            <a:off x="223025" y="206375"/>
            <a:ext cx="8635255" cy="79373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iSCSI VJBOD 取代 JBOD</a:t>
            </a:r>
          </a:p>
        </p:txBody>
      </p:sp>
      <p:sp>
        <p:nvSpPr>
          <p:cNvPr id="28" name="文字版面配置區 27"/>
          <p:cNvSpPr>
            <a:spLocks noGrp="1"/>
          </p:cNvSpPr>
          <p:nvPr>
            <p:ph type="body" idx="1"/>
          </p:nvPr>
        </p:nvSpPr>
        <p:spPr>
          <a:xfrm>
            <a:off x="214282" y="1200150"/>
            <a:ext cx="3792843" cy="2514608"/>
          </a:xfrm>
        </p:spPr>
        <p:txBody>
          <a:bodyPr/>
          <a:lstStyle/>
          <a:p>
            <a:r>
              <a:rPr lang="zh-TW" altLang="en-US" b="1" dirty="0" smtClean="0"/>
              <a:t>使用 </a:t>
            </a:r>
            <a:r>
              <a:rPr lang="en-US" altLang="zh-TW" b="1" dirty="0" smtClean="0"/>
              <a:t>VJBOD </a:t>
            </a:r>
            <a:r>
              <a:rPr lang="zh-TW" altLang="en-US" b="1" dirty="0" smtClean="0"/>
              <a:t>功能直接</a:t>
            </a:r>
            <a:br>
              <a:rPr lang="zh-TW" altLang="en-US" b="1" dirty="0" smtClean="0"/>
            </a:br>
            <a:r>
              <a:rPr lang="zh-TW" altLang="en-US" b="1" dirty="0" smtClean="0"/>
              <a:t>建立遠端</a:t>
            </a:r>
            <a:r>
              <a:rPr lang="en-US" altLang="zh-TW" b="1" dirty="0" smtClean="0"/>
              <a:t>LUN</a:t>
            </a:r>
            <a:r>
              <a:rPr lang="zh-TW" altLang="en-US" b="1" dirty="0" smtClean="0"/>
              <a:t>並掛載</a:t>
            </a:r>
            <a:br>
              <a:rPr lang="zh-TW" altLang="en-US" b="1" dirty="0" smtClean="0"/>
            </a:br>
            <a:r>
              <a:rPr lang="zh-TW" altLang="en-US" b="1" dirty="0" smtClean="0"/>
              <a:t>成為本機磁碟</a:t>
            </a:r>
            <a:br>
              <a:rPr lang="zh-TW" altLang="en-US" b="1" dirty="0" smtClean="0"/>
            </a:br>
            <a:endParaRPr lang="zh-TW" altLang="en-US" b="1" dirty="0" smtClean="0"/>
          </a:p>
          <a:p>
            <a:r>
              <a:rPr lang="zh-TW" altLang="en-US" b="1" dirty="0" smtClean="0"/>
              <a:t>建立儲存池、擷取快照、</a:t>
            </a:r>
            <a:br>
              <a:rPr lang="zh-TW" altLang="en-US" b="1" dirty="0" smtClean="0"/>
            </a:br>
            <a:r>
              <a:rPr lang="zh-TW" altLang="en-US" b="1" dirty="0" smtClean="0"/>
              <a:t>使用媒體櫃、用</a:t>
            </a:r>
            <a:r>
              <a:rPr lang="en-US" altLang="zh-TW" b="1" dirty="0" err="1" smtClean="0"/>
              <a:t>Qsirch</a:t>
            </a:r>
            <a:r>
              <a:rPr lang="en-US" altLang="zh-TW" b="1" dirty="0" smtClean="0"/>
              <a:t/>
            </a:r>
            <a:br>
              <a:rPr lang="en-US" altLang="zh-TW" b="1" dirty="0" smtClean="0"/>
            </a:br>
            <a:r>
              <a:rPr lang="zh-TW" altLang="en-US" b="1" dirty="0" smtClean="0"/>
              <a:t>智慧搜尋等</a:t>
            </a:r>
            <a:br>
              <a:rPr lang="zh-TW" altLang="en-US" b="1" dirty="0" smtClean="0"/>
            </a:br>
            <a:r>
              <a:rPr lang="zh-TW" altLang="en-US" b="1" dirty="0" smtClean="0"/>
              <a:t>發揮</a:t>
            </a:r>
            <a:r>
              <a:rPr lang="en-US" altLang="zh-TW" b="1" dirty="0" smtClean="0"/>
              <a:t>NAS</a:t>
            </a:r>
            <a:r>
              <a:rPr lang="zh-TW" altLang="en-US" b="1" dirty="0" smtClean="0"/>
              <a:t>儲存空間</a:t>
            </a:r>
            <a:endParaRPr lang="zh-TW" altLang="en-US" b="1" dirty="0"/>
          </a:p>
        </p:txBody>
      </p:sp>
      <p:grpSp>
        <p:nvGrpSpPr>
          <p:cNvPr id="9" name="群組 8"/>
          <p:cNvGrpSpPr/>
          <p:nvPr/>
        </p:nvGrpSpPr>
        <p:grpSpPr>
          <a:xfrm>
            <a:off x="3810240" y="1302933"/>
            <a:ext cx="4945652" cy="2895824"/>
            <a:chOff x="3810240" y="1500438"/>
            <a:chExt cx="4945652" cy="2895824"/>
          </a:xfrm>
        </p:grpSpPr>
        <p:sp>
          <p:nvSpPr>
            <p:cNvPr id="10" name="Shape 475"/>
            <p:cNvSpPr txBox="1"/>
            <p:nvPr/>
          </p:nvSpPr>
          <p:spPr>
            <a:xfrm>
              <a:off x="4432730" y="1784058"/>
              <a:ext cx="982147" cy="3474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/>
              <a:r>
                <a:rPr lang="en-US" altLang="zh-TW" sz="1200" dirty="0" smtClean="0"/>
                <a:t>Container Station</a:t>
              </a:r>
              <a:endParaRPr lang="zh-TW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1" name="Shape 475"/>
            <p:cNvSpPr txBox="1"/>
            <p:nvPr/>
          </p:nvSpPr>
          <p:spPr>
            <a:xfrm>
              <a:off x="5332257" y="2274331"/>
              <a:ext cx="890988" cy="3474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altLang="zh-TW" sz="12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2</a:t>
              </a:r>
              <a:r>
                <a:rPr lang="zh-TW" altLang="en-US" sz="12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zh-TW" altLang="zh-TW" sz="12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x</a:t>
              </a:r>
              <a:r>
                <a:rPr lang="zh-TW" altLang="en-US" sz="12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en-US" altLang="zh-TW" sz="12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10G</a:t>
              </a:r>
              <a:r>
                <a:rPr lang="zh-TW" altLang="en-US" sz="12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en-US" altLang="zh-TW" sz="12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SFP+</a:t>
              </a:r>
              <a:endParaRPr lang="zh-TW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2" name="Shape 475"/>
            <p:cNvSpPr txBox="1"/>
            <p:nvPr/>
          </p:nvSpPr>
          <p:spPr>
            <a:xfrm>
              <a:off x="3810240" y="3125662"/>
              <a:ext cx="1377829" cy="3925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altLang="zh-TW" sz="12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TS-831X</a:t>
              </a:r>
              <a:endParaRPr lang="zh-TW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3" name="Shape 475"/>
            <p:cNvSpPr txBox="1"/>
            <p:nvPr/>
          </p:nvSpPr>
          <p:spPr>
            <a:xfrm>
              <a:off x="4806086" y="3755426"/>
              <a:ext cx="1682496" cy="5224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/>
              <a:r>
                <a:rPr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乙太網路，彈性連線</a:t>
              </a:r>
              <a:endParaRPr lang="zh-TW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  <p:sp>
          <p:nvSpPr>
            <p:cNvPr id="14" name="Shape 475"/>
            <p:cNvSpPr txBox="1"/>
            <p:nvPr/>
          </p:nvSpPr>
          <p:spPr>
            <a:xfrm>
              <a:off x="7688275" y="4128418"/>
              <a:ext cx="1067617" cy="267844"/>
            </a:xfrm>
            <a:prstGeom prst="rect">
              <a:avLst/>
            </a:prstGeom>
            <a:solidFill>
              <a:srgbClr val="3B7AE7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zh-TW" altLang="en-US" sz="11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虛擬儲存池 </a:t>
              </a:r>
              <a:r>
                <a:rPr lang="en-US" altLang="zh-TW" sz="11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  <a:sym typeface="Microsoft JhengHei"/>
                </a:rPr>
                <a:t>2</a:t>
              </a:r>
              <a:endParaRPr lang="zh-TW" sz="11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  <p:sp>
          <p:nvSpPr>
            <p:cNvPr id="15" name="Shape 475"/>
            <p:cNvSpPr txBox="1"/>
            <p:nvPr/>
          </p:nvSpPr>
          <p:spPr>
            <a:xfrm>
              <a:off x="7648098" y="2078672"/>
              <a:ext cx="1092563" cy="257734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zh-TW" altLang="zh-TW" sz="11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  <a:sym typeface="Microsoft JhengHei"/>
                </a:rPr>
                <a:t>i</a:t>
              </a:r>
              <a:r>
                <a:rPr lang="en-US" altLang="zh-TW" sz="11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  <a:sym typeface="Microsoft JhengHei"/>
                </a:rPr>
                <a:t>SCSI</a:t>
              </a:r>
              <a:r>
                <a:rPr lang="zh-TW" altLang="en-US" sz="11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  <a:sym typeface="Microsoft JhengHei"/>
                </a:rPr>
                <a:t>  </a:t>
              </a:r>
              <a:r>
                <a:rPr lang="en-US" altLang="zh-TW" sz="11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  <a:sym typeface="Microsoft JhengHei"/>
                </a:rPr>
                <a:t>LUN</a:t>
              </a:r>
              <a:endParaRPr lang="zh-TW" sz="11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  <p:pic>
          <p:nvPicPr>
            <p:cNvPr id="16" name="Shape 46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753765" y="2502255"/>
              <a:ext cx="955150" cy="6936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" name="Shape 475"/>
            <p:cNvSpPr txBox="1"/>
            <p:nvPr/>
          </p:nvSpPr>
          <p:spPr>
            <a:xfrm>
              <a:off x="7680960" y="3203182"/>
              <a:ext cx="1064530" cy="257734"/>
            </a:xfrm>
            <a:prstGeom prst="rect">
              <a:avLst/>
            </a:prstGeom>
            <a:solidFill>
              <a:srgbClr val="8C55D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zh-TW" altLang="en-US" sz="11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虛擬儲存池 </a:t>
              </a:r>
              <a:r>
                <a:rPr lang="en-US" altLang="zh-TW" sz="11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  <a:sym typeface="Microsoft JhengHei"/>
                </a:rPr>
                <a:t>1</a:t>
              </a:r>
              <a:endParaRPr lang="zh-TW" sz="11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  <p:pic>
          <p:nvPicPr>
            <p:cNvPr id="18" name="Shape 467"/>
            <p:cNvPicPr preferRelativeResize="0"/>
            <p:nvPr/>
          </p:nvPicPr>
          <p:blipFill>
            <a:blip r:embed="rId4"/>
            <a:srcRect r="36396"/>
            <a:stretch>
              <a:fillRect/>
            </a:stretch>
          </p:blipFill>
          <p:spPr>
            <a:xfrm>
              <a:off x="7818480" y="3553395"/>
              <a:ext cx="607510" cy="5969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Picture 8"/>
            <p:cNvPicPr>
              <a:picLocks noChangeAspect="1"/>
            </p:cNvPicPr>
            <p:nvPr/>
          </p:nvPicPr>
          <p:blipFill rotWithShape="1">
            <a:blip r:embed="rId5">
              <a:extLst/>
            </a:blip>
            <a:srcRect l="9169" t="5367" r="9013" b="4819"/>
            <a:stretch/>
          </p:blipFill>
          <p:spPr>
            <a:xfrm>
              <a:off x="7702905" y="1500438"/>
              <a:ext cx="936104" cy="578234"/>
            </a:xfrm>
            <a:prstGeom prst="rect">
              <a:avLst/>
            </a:prstGeom>
          </p:spPr>
        </p:pic>
        <p:pic>
          <p:nvPicPr>
            <p:cNvPr id="20" name="Picture 2" descr="\\Marketing\Marketing\MarketingMaterials\DM\NAS\Software_Section_brochure\QNAP product icon_20170816-assets\Container_station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934976" y="1671530"/>
              <a:ext cx="494148" cy="494922"/>
            </a:xfrm>
            <a:prstGeom prst="rect">
              <a:avLst/>
            </a:prstGeom>
            <a:noFill/>
          </p:spPr>
        </p:pic>
        <p:cxnSp>
          <p:nvCxnSpPr>
            <p:cNvPr id="21" name="Shape 482"/>
            <p:cNvCxnSpPr/>
            <p:nvPr/>
          </p:nvCxnSpPr>
          <p:spPr>
            <a:xfrm>
              <a:off x="5216977" y="2984602"/>
              <a:ext cx="2322085" cy="1282596"/>
            </a:xfrm>
            <a:prstGeom prst="bentConnector3">
              <a:avLst>
                <a:gd name="adj1" fmla="val 50000"/>
              </a:avLst>
            </a:prstGeom>
            <a:noFill/>
            <a:ln w="38100" cap="flat" cmpd="sng">
              <a:solidFill>
                <a:srgbClr val="00B0F0"/>
              </a:solidFill>
              <a:prstDash val="sysDash"/>
              <a:round/>
              <a:headEnd type="none" w="lg" len="lg"/>
              <a:tailEnd type="none" w="lg" len="lg"/>
            </a:ln>
          </p:spPr>
        </p:cxnSp>
        <p:cxnSp>
          <p:nvCxnSpPr>
            <p:cNvPr id="22" name="Shape 482"/>
            <p:cNvCxnSpPr/>
            <p:nvPr/>
          </p:nvCxnSpPr>
          <p:spPr>
            <a:xfrm flipV="1">
              <a:off x="5216977" y="1870020"/>
              <a:ext cx="2471298" cy="853633"/>
            </a:xfrm>
            <a:prstGeom prst="bentConnector3">
              <a:avLst>
                <a:gd name="adj1" fmla="val 45560"/>
              </a:avLst>
            </a:prstGeom>
            <a:noFill/>
            <a:ln w="38100" cap="flat" cmpd="sng">
              <a:solidFill>
                <a:schemeClr val="accent5">
                  <a:lumMod val="75000"/>
                </a:schemeClr>
              </a:solidFill>
              <a:prstDash val="sysDash"/>
              <a:round/>
              <a:headEnd type="none" w="lg" len="lg"/>
              <a:tailEnd type="none" w="lg" len="lg"/>
            </a:ln>
          </p:spPr>
        </p:cxnSp>
        <p:cxnSp>
          <p:nvCxnSpPr>
            <p:cNvPr id="23" name="Shape 482"/>
            <p:cNvCxnSpPr/>
            <p:nvPr/>
          </p:nvCxnSpPr>
          <p:spPr>
            <a:xfrm flipV="1">
              <a:off x="5216977" y="2841746"/>
              <a:ext cx="2536788" cy="4820"/>
            </a:xfrm>
            <a:prstGeom prst="straightConnector1">
              <a:avLst/>
            </a:prstGeom>
            <a:noFill/>
            <a:ln w="38100" cap="flat" cmpd="sng">
              <a:solidFill>
                <a:srgbClr val="7030A0"/>
              </a:solidFill>
              <a:prstDash val="sysDash"/>
              <a:round/>
              <a:headEnd type="none" w="lg" len="lg"/>
              <a:tailEnd type="none" w="lg" len="lg"/>
            </a:ln>
          </p:spPr>
        </p:cxnSp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7"/>
            <a:stretch>
              <a:fillRect/>
            </a:stretch>
          </p:blipFill>
          <p:spPr bwMode="auto">
            <a:xfrm>
              <a:off x="3810240" y="2251922"/>
              <a:ext cx="1522016" cy="9512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" name="Picture 1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693285" y="3195867"/>
              <a:ext cx="526306" cy="535383"/>
            </a:xfrm>
            <a:prstGeom prst="rect">
              <a:avLst/>
            </a:prstGeom>
            <a:solidFill>
              <a:srgbClr val="FFFFFF"/>
            </a:solidFill>
          </p:spPr>
        </p:pic>
        <p:sp>
          <p:nvSpPr>
            <p:cNvPr id="26" name="圓角矩形 25"/>
            <p:cNvSpPr/>
            <p:nvPr/>
          </p:nvSpPr>
          <p:spPr>
            <a:xfrm>
              <a:off x="4923804" y="3517708"/>
              <a:ext cx="593465" cy="237718"/>
            </a:xfrm>
            <a:prstGeom prst="roundRect">
              <a:avLst>
                <a:gd name="adj" fmla="val 50000"/>
              </a:avLst>
            </a:prstGeom>
            <a:solidFill>
              <a:srgbClr val="41BEC8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800" dirty="0" smtClean="0"/>
                <a:t>RAID</a:t>
              </a:r>
              <a:endParaRPr kumimoji="1" lang="zh-TW" altLang="en-US" sz="800" dirty="0"/>
            </a:p>
          </p:txBody>
        </p:sp>
        <p:pic>
          <p:nvPicPr>
            <p:cNvPr id="27" name="圖片 26" descr="分享器.pn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5806" y="2621815"/>
              <a:ext cx="1146008" cy="45222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Shape 79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zh-TW" sz="4000" dirty="0">
                <a:latin typeface="Microsoft JhengHei"/>
                <a:ea typeface="Microsoft JhengHei"/>
                <a:cs typeface="Microsoft JhengHei"/>
                <a:sym typeface="Microsoft JhengHei"/>
              </a:rPr>
              <a:t>輕鬆建構超大容量儲存空間</a:t>
            </a:r>
          </a:p>
        </p:txBody>
      </p:sp>
      <p:sp>
        <p:nvSpPr>
          <p:cNvPr id="793" name="Shape 793"/>
          <p:cNvSpPr txBox="1">
            <a:spLocks noGrp="1"/>
          </p:cNvSpPr>
          <p:nvPr>
            <p:ph type="body" idx="4294967295"/>
          </p:nvPr>
        </p:nvSpPr>
        <p:spPr>
          <a:xfrm>
            <a:off x="214282" y="1200150"/>
            <a:ext cx="5018118" cy="3394075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-69850" rtl="0">
              <a:lnSpc>
                <a:spcPct val="115000"/>
              </a:lnSpc>
              <a:spcBef>
                <a:spcPts val="50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zh-TW" sz="2000" b="1" dirty="0">
                <a:solidFill>
                  <a:srgbClr val="073763"/>
                </a:solidFill>
                <a:latin typeface="微軟正黑體" pitchFamily="34" charset="-120"/>
                <a:ea typeface="微軟正黑體" pitchFamily="34" charset="-120"/>
              </a:rPr>
              <a:t>同時使用8台NAS作為VJBOD虛擬磁碟</a:t>
            </a:r>
          </a:p>
          <a:p>
            <a:pPr marL="400050" lvl="0" indent="-273050" rtl="0">
              <a:lnSpc>
                <a:spcPct val="115000"/>
              </a:lnSpc>
              <a:spcBef>
                <a:spcPts val="500"/>
              </a:spcBef>
              <a:buClr>
                <a:srgbClr val="434343"/>
              </a:buClr>
              <a:buSzPct val="100000"/>
              <a:buFont typeface="Arial"/>
            </a:pPr>
            <a:r>
              <a:rPr lang="zh-TW" sz="1800" b="1" dirty="0">
                <a:solidFill>
                  <a:srgbClr val="434343"/>
                </a:solidFill>
                <a:latin typeface="微軟正黑體" pitchFamily="34" charset="-120"/>
                <a:ea typeface="微軟正黑體" pitchFamily="34" charset="-120"/>
              </a:rPr>
              <a:t>一台8槽位NAS</a:t>
            </a:r>
            <a:r>
              <a:rPr lang="zh-TW" sz="1800" b="1" dirty="0" smtClean="0">
                <a:solidFill>
                  <a:srgbClr val="434343"/>
                </a:solidFill>
                <a:latin typeface="微軟正黑體" pitchFamily="34" charset="-120"/>
                <a:ea typeface="微軟正黑體" pitchFamily="34" charset="-120"/>
              </a:rPr>
              <a:t>搭配</a:t>
            </a:r>
            <a:endParaRPr lang="en-US" altLang="zh-TW" sz="1800" b="1" dirty="0" smtClean="0">
              <a:solidFill>
                <a:srgbClr val="434343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00050" lvl="0" indent="-273050" rtl="0">
              <a:lnSpc>
                <a:spcPct val="115000"/>
              </a:lnSpc>
              <a:spcBef>
                <a:spcPts val="500"/>
              </a:spcBef>
              <a:buClr>
                <a:srgbClr val="434343"/>
              </a:buClr>
              <a:buSzPct val="100000"/>
              <a:buNone/>
            </a:pPr>
            <a:r>
              <a:rPr lang="en-US" altLang="zh-TW" sz="1800" b="1" dirty="0" smtClean="0">
                <a:solidFill>
                  <a:srgbClr val="434343"/>
                </a:solidFill>
              </a:rPr>
              <a:t>     </a:t>
            </a:r>
            <a:r>
              <a:rPr lang="zh-TW" sz="1800" b="1" dirty="0" smtClean="0">
                <a:solidFill>
                  <a:srgbClr val="434343"/>
                </a:solidFill>
                <a:latin typeface="微軟正黑體" pitchFamily="34" charset="-120"/>
                <a:ea typeface="微軟正黑體" pitchFamily="34" charset="-120"/>
              </a:rPr>
              <a:t>4</a:t>
            </a:r>
            <a:r>
              <a:rPr lang="zh-TW" sz="1800" b="1" dirty="0">
                <a:solidFill>
                  <a:srgbClr val="434343"/>
                </a:solidFill>
                <a:latin typeface="微軟正黑體" pitchFamily="34" charset="-120"/>
                <a:ea typeface="微軟正黑體" pitchFamily="34" charset="-120"/>
              </a:rPr>
              <a:t>個UX-800P最高</a:t>
            </a:r>
            <a:r>
              <a:rPr lang="zh-TW" sz="1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300T</a:t>
            </a:r>
            <a:r>
              <a:rPr lang="zh-TW" sz="1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B</a:t>
            </a:r>
            <a:endParaRPr lang="zh-TW" sz="1800" b="1" dirty="0">
              <a:solidFill>
                <a:srgbClr val="434343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00050" lvl="0" indent="-273050" rtl="0">
              <a:lnSpc>
                <a:spcPct val="115000"/>
              </a:lnSpc>
              <a:spcBef>
                <a:spcPts val="500"/>
              </a:spcBef>
              <a:buClr>
                <a:srgbClr val="434343"/>
              </a:buClr>
              <a:buSzPct val="100000"/>
              <a:buFont typeface="Microsoft JhengHei"/>
            </a:pPr>
            <a:r>
              <a:rPr lang="zh-TW" sz="1800" b="1" dirty="0">
                <a:solidFill>
                  <a:srgbClr val="434343"/>
                </a:solidFill>
                <a:latin typeface="微軟正黑體" pitchFamily="34" charset="-120"/>
                <a:ea typeface="微軟正黑體" pitchFamily="34" charset="-120"/>
              </a:rPr>
              <a:t>再增加 VJBOD: </a:t>
            </a:r>
          </a:p>
          <a:p>
            <a:pPr marL="400050" lvl="0" indent="-273050" rtl="0">
              <a:lnSpc>
                <a:spcPct val="115000"/>
              </a:lnSpc>
              <a:spcBef>
                <a:spcPts val="500"/>
              </a:spcBef>
              <a:buClr>
                <a:srgbClr val="434343"/>
              </a:buClr>
              <a:buSzPct val="100000"/>
              <a:buNone/>
            </a:pPr>
            <a:r>
              <a:rPr lang="en-US" altLang="zh-TW" sz="1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    </a:t>
            </a:r>
            <a:r>
              <a:rPr lang="zh-TW" sz="1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突破 </a:t>
            </a:r>
            <a:r>
              <a:rPr lang="zh-TW" sz="1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1 PB total </a:t>
            </a:r>
            <a:r>
              <a:rPr lang="zh-TW" sz="1800" b="1" dirty="0" smtClean="0">
                <a:solidFill>
                  <a:srgbClr val="434343"/>
                </a:solidFill>
                <a:latin typeface="微軟正黑體" pitchFamily="34" charset="-120"/>
                <a:ea typeface="微軟正黑體" pitchFamily="34" charset="-120"/>
              </a:rPr>
              <a:t>原始</a:t>
            </a:r>
            <a:r>
              <a:rPr lang="zh-TW" sz="1800" b="1" dirty="0">
                <a:solidFill>
                  <a:srgbClr val="434343"/>
                </a:solidFill>
                <a:latin typeface="微軟正黑體" pitchFamily="34" charset="-120"/>
                <a:ea typeface="微軟正黑體" pitchFamily="34" charset="-120"/>
              </a:rPr>
              <a:t>可用空間</a:t>
            </a:r>
          </a:p>
          <a:p>
            <a:pPr marL="0" lvl="0" indent="-69850" rtl="0">
              <a:lnSpc>
                <a:spcPct val="115000"/>
              </a:lnSpc>
              <a:spcBef>
                <a:spcPts val="500"/>
              </a:spcBef>
              <a:buClr>
                <a:schemeClr val="dk1"/>
              </a:buClr>
              <a:buSzPct val="55000"/>
              <a:buFont typeface="Arial"/>
              <a:buNone/>
            </a:pPr>
            <a:endParaRPr sz="2000" dirty="0">
              <a:solidFill>
                <a:srgbClr val="24406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  <a:p>
            <a:pPr marL="0" lvl="0" indent="-69850" rtl="0">
              <a:spcBef>
                <a:spcPts val="360"/>
              </a:spcBef>
              <a:buClr>
                <a:schemeClr val="dk1"/>
              </a:buClr>
              <a:buSzPct val="61111"/>
              <a:buFont typeface="Arial"/>
              <a:buNone/>
            </a:pPr>
            <a:endParaRPr sz="1800" b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795" name="Shape 795"/>
          <p:cNvSpPr/>
          <p:nvPr/>
        </p:nvSpPr>
        <p:spPr>
          <a:xfrm>
            <a:off x="1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zh-TW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lang="zh-TW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6" name="Shape 796"/>
          <p:cNvSpPr txBox="1"/>
          <p:nvPr/>
        </p:nvSpPr>
        <p:spPr>
          <a:xfrm>
            <a:off x="72008" y="4917082"/>
            <a:ext cx="5076000" cy="246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3954482" y="2025329"/>
            <a:ext cx="1864336" cy="461665"/>
          </a:xfrm>
          <a:prstGeom prst="roundRect">
            <a:avLst/>
          </a:prstGeom>
          <a:solidFill>
            <a:srgbClr val="FF66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3993549" y="2000246"/>
            <a:ext cx="1864335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總共超過 </a:t>
            </a:r>
            <a:r>
              <a:rPr lang="zh-TW" altLang="zh-TW" sz="24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 </a:t>
            </a:r>
            <a:r>
              <a:rPr lang="zh-TW" altLang="zh-TW" sz="24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PB </a:t>
            </a:r>
            <a:r>
              <a:rPr lang="zh-TW" altLang="zh-TW" sz="24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endParaRPr lang="zh-TW" altLang="en-US" sz="2400" dirty="0">
              <a:solidFill>
                <a:srgbClr val="FFFFFF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4129907" y="3634964"/>
            <a:ext cx="1497309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05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8T</a:t>
            </a:r>
            <a:r>
              <a:rPr lang="zh-TW" altLang="zh-TW" sz="105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</a:t>
            </a:r>
            <a:r>
              <a:rPr lang="zh-TW" altLang="en-US" sz="105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105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x</a:t>
            </a:r>
            <a:r>
              <a:rPr lang="zh-TW" altLang="en-US" sz="105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105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8=64TB</a:t>
            </a:r>
            <a:r>
              <a:rPr lang="zh-TW" altLang="zh-TW" sz="105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</a:t>
            </a:r>
            <a:endParaRPr lang="zh-TW" altLang="en-US" sz="105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627216" y="2648607"/>
            <a:ext cx="80001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050" dirty="0" smtClean="0">
                <a:solidFill>
                  <a:srgbClr val="660066"/>
                </a:solidFill>
              </a:rPr>
              <a:t>USB</a:t>
            </a:r>
            <a:r>
              <a:rPr lang="zh-TW" altLang="en-US" sz="1050" dirty="0" smtClean="0">
                <a:solidFill>
                  <a:srgbClr val="660066"/>
                </a:solidFill>
              </a:rPr>
              <a:t> </a:t>
            </a:r>
            <a:r>
              <a:rPr lang="en-US" altLang="zh-TW" sz="1050" dirty="0" smtClean="0">
                <a:solidFill>
                  <a:srgbClr val="660066"/>
                </a:solidFill>
              </a:rPr>
              <a:t>3.0</a:t>
            </a:r>
            <a:endParaRPr lang="zh-TW" altLang="en-US" sz="1050" dirty="0">
              <a:solidFill>
                <a:srgbClr val="660066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7041427" y="2827952"/>
            <a:ext cx="1931652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05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JBOD</a:t>
            </a:r>
            <a:r>
              <a:rPr lang="zh-TW" altLang="en-US" sz="105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TW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8TB</a:t>
            </a:r>
            <a:r>
              <a:rPr lang="zh-TW" altLang="en-US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TW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x</a:t>
            </a:r>
            <a:r>
              <a:rPr lang="zh-TW" altLang="en-US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TW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8</a:t>
            </a:r>
            <a:r>
              <a:rPr lang="zh-TW" altLang="en-US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TW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x</a:t>
            </a:r>
            <a:r>
              <a:rPr lang="zh-TW" altLang="en-US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TW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6</a:t>
            </a:r>
            <a:r>
              <a:rPr lang="zh-TW" altLang="en-US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TW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=</a:t>
            </a:r>
            <a:r>
              <a:rPr lang="zh-TW" altLang="en-US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TW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384TB</a:t>
            </a:r>
            <a:endParaRPr lang="zh-TW" altLang="en-US" sz="105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7169801" y="3835309"/>
            <a:ext cx="1803278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8TB</a:t>
            </a:r>
            <a:r>
              <a:rPr lang="zh-TW" altLang="en-US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TW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x</a:t>
            </a:r>
            <a:r>
              <a:rPr lang="zh-TW" altLang="en-US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TW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12</a:t>
            </a:r>
            <a:r>
              <a:rPr lang="zh-TW" altLang="en-US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TW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x</a:t>
            </a:r>
            <a:r>
              <a:rPr lang="zh-TW" altLang="en-US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TW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8</a:t>
            </a:r>
            <a:r>
              <a:rPr lang="zh-TW" altLang="en-US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TW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=</a:t>
            </a:r>
            <a:r>
              <a:rPr lang="zh-TW" altLang="en-US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TW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768TB</a:t>
            </a:r>
            <a:endParaRPr lang="zh-TW" altLang="en-US" sz="105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788764" y="3248247"/>
            <a:ext cx="80001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050" dirty="0" err="1" smtClean="0">
                <a:solidFill>
                  <a:schemeClr val="accent6">
                    <a:lumMod val="50000"/>
                  </a:schemeClr>
                </a:solidFill>
              </a:rPr>
              <a:t>iSCSI</a:t>
            </a:r>
            <a:endParaRPr lang="zh-TW" altLang="en-US" sz="1050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14" name="Shape 482"/>
          <p:cNvCxnSpPr/>
          <p:nvPr/>
        </p:nvCxnSpPr>
        <p:spPr>
          <a:xfrm>
            <a:off x="5627216" y="3076347"/>
            <a:ext cx="1542585" cy="657273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chemeClr val="accent6">
                <a:lumMod val="50000"/>
              </a:schemeClr>
            </a:solidFill>
            <a:prstDash val="sysDash"/>
            <a:round/>
            <a:headEnd type="none" w="lg" len="lg"/>
            <a:tailEnd type="none" w="lg" len="lg"/>
          </a:ln>
        </p:spPr>
      </p:cxnSp>
      <p:cxnSp>
        <p:nvCxnSpPr>
          <p:cNvPr id="15" name="Shape 482"/>
          <p:cNvCxnSpPr/>
          <p:nvPr/>
        </p:nvCxnSpPr>
        <p:spPr>
          <a:xfrm flipV="1">
            <a:off x="5592961" y="2486994"/>
            <a:ext cx="1576840" cy="507500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rgbClr val="8C55D1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16" name="Shape 5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5818818" y="2842422"/>
            <a:ext cx="1026812" cy="467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Shape 46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49584" y="2546629"/>
            <a:ext cx="1477397" cy="1072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Shape 377" descr="QJBOD Express_2.png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7041427" y="1829133"/>
            <a:ext cx="1714512" cy="1047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Shape 377" descr="QJBOD Express_2.png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6894924" y="3282723"/>
            <a:ext cx="2042712" cy="622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版面配置區 6" descr="Hybrid Backup.png"/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l="7256" r="7256"/>
          <a:stretch>
            <a:fillRect/>
          </a:stretch>
        </p:blipFill>
        <p:spPr>
          <a:xfrm>
            <a:off x="2403600" y="-45600"/>
            <a:ext cx="6769800" cy="5280300"/>
          </a:xfrm>
          <a:prstGeom prst="rect">
            <a:avLst/>
          </a:prstGeom>
        </p:spPr>
      </p:pic>
      <p:sp>
        <p:nvSpPr>
          <p:cNvPr id="803" name="Shape 803"/>
          <p:cNvSpPr/>
          <p:nvPr/>
        </p:nvSpPr>
        <p:spPr>
          <a:xfrm>
            <a:off x="2403600" y="1571618"/>
            <a:ext cx="7097622" cy="23049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Shape 804"/>
          <p:cNvSpPr txBox="1">
            <a:spLocks noGrp="1"/>
          </p:cNvSpPr>
          <p:nvPr>
            <p:ph type="ctrTitle"/>
          </p:nvPr>
        </p:nvSpPr>
        <p:spPr>
          <a:xfrm>
            <a:off x="2500300" y="2857502"/>
            <a:ext cx="6769800" cy="5477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79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zh-TW" sz="3000" i="0" u="none" strike="noStrike" cap="none" dirty="0" smtClean="0">
                <a:solidFill>
                  <a:srgbClr val="002060"/>
                </a:solidFill>
              </a:rPr>
              <a:t>完善的資料備份及備援解決方案</a:t>
            </a:r>
            <a:endParaRPr lang="zh-TW" sz="3000" i="0" u="none" strike="noStrike" cap="none" dirty="0">
              <a:solidFill>
                <a:srgbClr val="002060"/>
              </a:solidFill>
            </a:endParaRPr>
          </a:p>
        </p:txBody>
      </p:sp>
      <p:sp>
        <p:nvSpPr>
          <p:cNvPr id="805" name="Shape 805"/>
          <p:cNvSpPr txBox="1"/>
          <p:nvPr/>
        </p:nvSpPr>
        <p:spPr>
          <a:xfrm>
            <a:off x="2500300" y="3404825"/>
            <a:ext cx="6643800" cy="400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31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zh-TW" sz="2000" b="1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實現 10GbE 的高效能備份體驗</a:t>
            </a:r>
          </a:p>
        </p:txBody>
      </p:sp>
      <p:sp>
        <p:nvSpPr>
          <p:cNvPr id="8" name="矩形 7"/>
          <p:cNvSpPr/>
          <p:nvPr/>
        </p:nvSpPr>
        <p:spPr>
          <a:xfrm>
            <a:off x="2500298" y="2143122"/>
            <a:ext cx="567495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4400" b="1" dirty="0" smtClean="0">
                <a:solidFill>
                  <a:srgbClr val="002060"/>
                </a:solidFill>
              </a:rPr>
              <a:t>Hybrid Backup Sync</a:t>
            </a:r>
            <a:endParaRPr lang="zh-TW" altLang="en-US" sz="4400" dirty="0"/>
          </a:p>
        </p:txBody>
      </p:sp>
      <p:sp>
        <p:nvSpPr>
          <p:cNvPr id="10" name="矩形 9"/>
          <p:cNvSpPr/>
          <p:nvPr/>
        </p:nvSpPr>
        <p:spPr>
          <a:xfrm>
            <a:off x="2500298" y="1571618"/>
            <a:ext cx="181492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4400" b="1" dirty="0" smtClean="0">
                <a:solidFill>
                  <a:srgbClr val="002060"/>
                </a:solidFill>
              </a:rPr>
              <a:t>QNAP</a:t>
            </a:r>
            <a:endParaRPr lang="zh-TW" alt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1" name="Shape 811" descr="P2-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00430" y="2357436"/>
            <a:ext cx="2056617" cy="2049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12" name="Shape 812" descr="P2-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1538" y="2357436"/>
            <a:ext cx="2056617" cy="2049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13" name="Shape 813" descr="P2-3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29322" y="2357437"/>
            <a:ext cx="2056617" cy="2049672"/>
          </a:xfrm>
          <a:prstGeom prst="rect">
            <a:avLst/>
          </a:prstGeom>
          <a:noFill/>
          <a:ln>
            <a:noFill/>
          </a:ln>
        </p:spPr>
      </p:pic>
      <p:sp>
        <p:nvSpPr>
          <p:cNvPr id="814" name="Shape 814"/>
          <p:cNvSpPr txBox="1">
            <a:spLocks noGrp="1"/>
          </p:cNvSpPr>
          <p:nvPr>
            <p:ph type="title"/>
          </p:nvPr>
        </p:nvSpPr>
        <p:spPr>
          <a:xfrm>
            <a:off x="539552" y="214296"/>
            <a:ext cx="8001000" cy="78581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54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Font typeface="Arial"/>
              <a:buNone/>
            </a:pPr>
            <a:r>
              <a:rPr lang="zh-TW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單一入口實現資料的備份及備援</a:t>
            </a:r>
          </a:p>
        </p:txBody>
      </p:sp>
      <p:sp>
        <p:nvSpPr>
          <p:cNvPr id="815" name="Shape 815"/>
          <p:cNvSpPr txBox="1">
            <a:spLocks noGrp="1"/>
          </p:cNvSpPr>
          <p:nvPr>
            <p:ph type="body" idx="4294967295"/>
          </p:nvPr>
        </p:nvSpPr>
        <p:spPr>
          <a:xfrm>
            <a:off x="3286125" y="1214438"/>
            <a:ext cx="5857875" cy="92868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3429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7988"/>
              </a:buClr>
              <a:buSzPct val="25000"/>
              <a:buFont typeface="Arial"/>
              <a:buNone/>
            </a:pPr>
            <a:r>
              <a:rPr lang="zh-TW" sz="2800" b="1" i="0" u="none" strike="noStrike" cap="none" dirty="0">
                <a:solidFill>
                  <a:srgbClr val="0070C0"/>
                </a:solidFill>
              </a:rPr>
              <a:t>Hybrid Backup Sync</a:t>
            </a:r>
          </a:p>
          <a:p>
            <a:pPr marL="34290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7988"/>
              </a:buClr>
              <a:buSzPct val="25000"/>
              <a:buFont typeface="Arial"/>
              <a:buNone/>
            </a:pPr>
            <a:r>
              <a:rPr lang="zh-TW" sz="2800" b="1" i="0" u="none" strike="noStrike" cap="none" dirty="0">
                <a:solidFill>
                  <a:srgbClr val="0070C0"/>
                </a:solidFill>
              </a:rPr>
              <a:t>混合型備份與同步中心</a:t>
            </a:r>
          </a:p>
        </p:txBody>
      </p:sp>
      <p:pic>
        <p:nvPicPr>
          <p:cNvPr id="816" name="Shape 816" descr="Hybrid Bakcup Sync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428860" y="1285866"/>
            <a:ext cx="855885" cy="855885"/>
          </a:xfrm>
          <a:prstGeom prst="rect">
            <a:avLst/>
          </a:prstGeom>
          <a:noFill/>
          <a:ln>
            <a:noFill/>
          </a:ln>
        </p:spPr>
      </p:pic>
      <p:sp>
        <p:nvSpPr>
          <p:cNvPr id="817" name="Shape 817"/>
          <p:cNvSpPr txBox="1"/>
          <p:nvPr/>
        </p:nvSpPr>
        <p:spPr>
          <a:xfrm>
            <a:off x="1071538" y="2464593"/>
            <a:ext cx="20718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zh-TW" sz="2800" b="1" i="0" u="none" strike="noStrike" cap="none" dirty="0">
                <a:solidFill>
                  <a:schemeClr val="lt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備份</a:t>
            </a:r>
          </a:p>
        </p:txBody>
      </p:sp>
      <p:sp>
        <p:nvSpPr>
          <p:cNvPr id="818" name="Shape 818"/>
          <p:cNvSpPr txBox="1"/>
          <p:nvPr/>
        </p:nvSpPr>
        <p:spPr>
          <a:xfrm>
            <a:off x="3500430" y="2464593"/>
            <a:ext cx="20718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zh-TW" sz="2800" b="1" i="0" u="none" strike="noStrike" cap="none" dirty="0">
                <a:solidFill>
                  <a:schemeClr val="lt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還原</a:t>
            </a:r>
          </a:p>
        </p:txBody>
      </p:sp>
      <p:sp>
        <p:nvSpPr>
          <p:cNvPr id="819" name="Shape 819"/>
          <p:cNvSpPr txBox="1"/>
          <p:nvPr/>
        </p:nvSpPr>
        <p:spPr>
          <a:xfrm>
            <a:off x="5929322" y="2464593"/>
            <a:ext cx="20718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zh-TW" sz="2800" b="1" i="0" u="none" strike="noStrike" cap="none" dirty="0">
                <a:solidFill>
                  <a:schemeClr val="lt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同步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Shape 824"/>
          <p:cNvSpPr txBox="1">
            <a:spLocks noGrp="1"/>
          </p:cNvSpPr>
          <p:nvPr>
            <p:ph type="title"/>
          </p:nvPr>
        </p:nvSpPr>
        <p:spPr>
          <a:xfrm>
            <a:off x="539552" y="214296"/>
            <a:ext cx="8001000" cy="78581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54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Font typeface="Arial"/>
              <a:buNone/>
            </a:pPr>
            <a:r>
              <a:rPr lang="zh-TW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備份 – 混合雲整合方案</a:t>
            </a:r>
          </a:p>
        </p:txBody>
      </p:sp>
      <p:pic>
        <p:nvPicPr>
          <p:cNvPr id="825" name="Shape 825" descr="P3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71801" y="1105188"/>
            <a:ext cx="3354048" cy="3357510"/>
          </a:xfrm>
          <a:prstGeom prst="rect">
            <a:avLst/>
          </a:prstGeom>
          <a:noFill/>
          <a:ln>
            <a:noFill/>
          </a:ln>
        </p:spPr>
      </p:pic>
      <p:sp>
        <p:nvSpPr>
          <p:cNvPr id="826" name="Shape 826"/>
          <p:cNvSpPr txBox="1"/>
          <p:nvPr/>
        </p:nvSpPr>
        <p:spPr>
          <a:xfrm>
            <a:off x="2857487" y="2092049"/>
            <a:ext cx="2071800" cy="584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03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zh-TW" sz="3200" b="1" i="0" u="none" strike="noStrike" cap="none" dirty="0">
                <a:solidFill>
                  <a:schemeClr val="lt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雲端</a:t>
            </a:r>
          </a:p>
        </p:txBody>
      </p:sp>
      <p:sp>
        <p:nvSpPr>
          <p:cNvPr id="827" name="Shape 827"/>
          <p:cNvSpPr txBox="1"/>
          <p:nvPr/>
        </p:nvSpPr>
        <p:spPr>
          <a:xfrm>
            <a:off x="4571999" y="2092049"/>
            <a:ext cx="2071800" cy="584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03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zh-TW" sz="3200" b="1" i="0" u="none" strike="noStrike" cap="none" dirty="0">
                <a:solidFill>
                  <a:schemeClr val="lt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本地端</a:t>
            </a:r>
          </a:p>
        </p:txBody>
      </p:sp>
      <p:sp>
        <p:nvSpPr>
          <p:cNvPr id="828" name="Shape 828"/>
          <p:cNvSpPr txBox="1"/>
          <p:nvPr/>
        </p:nvSpPr>
        <p:spPr>
          <a:xfrm>
            <a:off x="3714743" y="3462642"/>
            <a:ext cx="2071800" cy="584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03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zh-TW" sz="3200" b="1" i="0" u="none" strike="noStrike" cap="none" dirty="0">
                <a:solidFill>
                  <a:schemeClr val="lt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異地端</a:t>
            </a:r>
          </a:p>
        </p:txBody>
      </p:sp>
      <p:grpSp>
        <p:nvGrpSpPr>
          <p:cNvPr id="829" name="Shape 829"/>
          <p:cNvGrpSpPr/>
          <p:nvPr/>
        </p:nvGrpSpPr>
        <p:grpSpPr>
          <a:xfrm>
            <a:off x="357150" y="2011272"/>
            <a:ext cx="1606543" cy="786201"/>
            <a:chOff x="251519" y="2499741"/>
            <a:chExt cx="1944025" cy="951357"/>
          </a:xfrm>
        </p:grpSpPr>
        <p:pic>
          <p:nvPicPr>
            <p:cNvPr id="830" name="Shape 83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95536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1" name="Shape 83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99591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2" name="Shape 832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763688" y="3003798"/>
              <a:ext cx="431856" cy="4318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3" name="Shape 833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331640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4" name="Shape 834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755575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5" name="Shape 835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251519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6" name="Shape 836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1259632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37" name="Shape 837" descr="P3-2-3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928793" y="1511273"/>
            <a:ext cx="1078962" cy="127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8" name="Shape 838" descr="P3-2-2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071538" y="3819832"/>
            <a:ext cx="1776483" cy="752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839" name="Shape 839" descr="P3-2-1.p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6572263" y="2021144"/>
            <a:ext cx="2054715" cy="7798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/>
          <p:nvPr/>
        </p:nvSpPr>
        <p:spPr>
          <a:xfrm>
            <a:off x="571472" y="2000246"/>
            <a:ext cx="2714644" cy="1857387"/>
          </a:xfrm>
          <a:prstGeom prst="roundRect">
            <a:avLst>
              <a:gd name="adj" fmla="val 7476"/>
            </a:avLst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Shape 221"/>
          <p:cNvSpPr/>
          <p:nvPr/>
        </p:nvSpPr>
        <p:spPr>
          <a:xfrm>
            <a:off x="714348" y="3071817"/>
            <a:ext cx="2428892" cy="642942"/>
          </a:xfrm>
          <a:prstGeom prst="roundRect">
            <a:avLst>
              <a:gd name="adj" fmla="val 7476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Shape 222"/>
          <p:cNvSpPr/>
          <p:nvPr/>
        </p:nvSpPr>
        <p:spPr>
          <a:xfrm>
            <a:off x="357158" y="285734"/>
            <a:ext cx="2214578" cy="571504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Shape 2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36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EXT4 </a:t>
            </a:r>
            <a:r>
              <a:rPr lang="zh-TW" sz="3600" b="1" i="0" u="none" strike="noStrike" cap="none" dirty="0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v.s. Btrfs</a:t>
            </a:r>
            <a:endParaRPr lang="zh-TW" sz="3600" b="1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Shape 224"/>
          <p:cNvSpPr txBox="1">
            <a:spLocks noGrp="1"/>
          </p:cNvSpPr>
          <p:nvPr>
            <p:ph type="body" idx="4294967295"/>
          </p:nvPr>
        </p:nvSpPr>
        <p:spPr>
          <a:xfrm>
            <a:off x="285720" y="1000114"/>
            <a:ext cx="8332818" cy="356871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203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33333"/>
              <a:buFont typeface="Arial"/>
              <a:buNone/>
            </a:pPr>
            <a:r>
              <a:rPr lang="zh-TW" sz="2400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TS-431P2 (</a:t>
            </a:r>
            <a:r>
              <a:rPr lang="zh-TW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1GB, EXT4</a:t>
            </a:r>
            <a:r>
              <a:rPr lang="zh-TW" sz="24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zh-TW" sz="2400" b="1" i="0" u="none" strike="noStrike" cap="none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TW" sz="2400" b="1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TW" altLang="en-US" sz="3200" b="1" dirty="0" smtClean="0">
                <a:latin typeface="Arial"/>
                <a:ea typeface="Arial"/>
                <a:cs typeface="Arial"/>
                <a:sym typeface="Arial"/>
              </a:rPr>
              <a:t>       </a:t>
            </a:r>
            <a:r>
              <a:rPr lang="zh-TW" sz="2400" b="1" i="0" u="none" strike="noStrike" cap="non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r>
              <a:rPr lang="zh-TW" sz="2400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S3018xs (</a:t>
            </a:r>
            <a:r>
              <a:rPr lang="zh-TW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8GB, Btrfs</a:t>
            </a:r>
            <a:r>
              <a:rPr lang="zh-TW" sz="2400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</a:p>
        </p:txBody>
      </p:sp>
      <p:pic>
        <p:nvPicPr>
          <p:cNvPr id="225" name="Shape 2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29000" y="1928800"/>
            <a:ext cx="5715000" cy="3214701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Shape 226"/>
          <p:cNvSpPr txBox="1"/>
          <p:nvPr/>
        </p:nvSpPr>
        <p:spPr>
          <a:xfrm>
            <a:off x="785786" y="2643188"/>
            <a:ext cx="1000132" cy="42862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152400">
              <a:lnSpc>
                <a:spcPct val="115000"/>
              </a:lnSpc>
              <a:buClr>
                <a:schemeClr val="dk2"/>
              </a:buClr>
              <a:buSzPct val="100000"/>
            </a:pPr>
            <a:r>
              <a:rPr lang="zh-TW" sz="2400" b="1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188</a:t>
            </a:r>
            <a:r>
              <a:rPr lang="zh-TW" altLang="en-US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秒</a:t>
            </a:r>
            <a:endParaRPr lang="zh-TW" sz="14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Shape 227"/>
          <p:cNvSpPr/>
          <p:nvPr/>
        </p:nvSpPr>
        <p:spPr>
          <a:xfrm>
            <a:off x="571472" y="285724"/>
            <a:ext cx="2000203" cy="584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zh-TW" sz="3200" b="1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效能</a:t>
            </a:r>
            <a:r>
              <a:rPr lang="zh-TW" sz="3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PK </a:t>
            </a:r>
          </a:p>
        </p:txBody>
      </p:sp>
      <p:sp>
        <p:nvSpPr>
          <p:cNvPr id="228" name="Shape 228"/>
          <p:cNvSpPr/>
          <p:nvPr/>
        </p:nvSpPr>
        <p:spPr>
          <a:xfrm>
            <a:off x="142844" y="4143386"/>
            <a:ext cx="3071834" cy="60843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164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28571"/>
              <a:buFont typeface="Arial"/>
              <a:buNone/>
            </a:pPr>
            <a:r>
              <a:rPr lang="zh-TW" sz="1000" b="0" i="0" u="none" strike="noStrike" cap="none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測試來源: </a:t>
            </a:r>
            <a:r>
              <a:rPr lang="zh-TW" sz="1000" b="0" i="0" u="sng" strike="noStrike" cap="none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https://www.facebook.com/groups/NAS.World/permalink/1784726238492245/</a:t>
            </a:r>
          </a:p>
        </p:txBody>
      </p:sp>
      <p:sp>
        <p:nvSpPr>
          <p:cNvPr id="229" name="Shape 229"/>
          <p:cNvSpPr/>
          <p:nvPr/>
        </p:nvSpPr>
        <p:spPr>
          <a:xfrm>
            <a:off x="571472" y="2357436"/>
            <a:ext cx="1285884" cy="33855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zh-TW" sz="1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TS</a:t>
            </a:r>
            <a:r>
              <a:rPr lang="zh-TW" sz="1600" b="1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zh-TW" altLang="en-US" sz="1600" b="1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TW" sz="1600" b="1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431</a:t>
            </a:r>
            <a:r>
              <a:rPr lang="zh-TW" sz="1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P2</a:t>
            </a:r>
            <a:r>
              <a:rPr lang="zh-TW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230" name="Shape 230"/>
          <p:cNvSpPr/>
          <p:nvPr/>
        </p:nvSpPr>
        <p:spPr>
          <a:xfrm>
            <a:off x="2071670" y="2357436"/>
            <a:ext cx="1227524" cy="33855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zh-TW"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DS3018xs</a:t>
            </a:r>
          </a:p>
        </p:txBody>
      </p:sp>
      <p:sp>
        <p:nvSpPr>
          <p:cNvPr id="231" name="Shape 231"/>
          <p:cNvSpPr txBox="1"/>
          <p:nvPr/>
        </p:nvSpPr>
        <p:spPr>
          <a:xfrm>
            <a:off x="2143108" y="2643188"/>
            <a:ext cx="1071570" cy="43307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77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zh-TW" sz="28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226</a:t>
            </a:r>
            <a:r>
              <a:rPr lang="zh-TW" sz="1400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秒</a:t>
            </a:r>
          </a:p>
        </p:txBody>
      </p:sp>
      <p:sp>
        <p:nvSpPr>
          <p:cNvPr id="232" name="Shape 232"/>
          <p:cNvSpPr/>
          <p:nvPr/>
        </p:nvSpPr>
        <p:spPr>
          <a:xfrm>
            <a:off x="785786" y="3071816"/>
            <a:ext cx="2286016" cy="72943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7142"/>
              <a:buFont typeface="Arial"/>
              <a:buNone/>
            </a:pPr>
            <a:r>
              <a:rPr lang="zh-TW" sz="1400" b="1" i="0" u="none" strike="noStrike" cap="none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兩</a:t>
            </a:r>
            <a:r>
              <a:rPr lang="zh-TW" sz="1400" b="1" i="0" u="none" strike="noStrike" cap="none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者相差 </a:t>
            </a:r>
            <a:r>
              <a:rPr lang="zh-TW" sz="36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16.81</a:t>
            </a:r>
            <a:r>
              <a:rPr lang="zh-TW" sz="1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</a:p>
        </p:txBody>
      </p:sp>
      <p:cxnSp>
        <p:nvCxnSpPr>
          <p:cNvPr id="233" name="Shape 233"/>
          <p:cNvCxnSpPr/>
          <p:nvPr/>
        </p:nvCxnSpPr>
        <p:spPr>
          <a:xfrm rot="5400000">
            <a:off x="1677570" y="2749948"/>
            <a:ext cx="500860" cy="158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4" name="Shape 234"/>
          <p:cNvSpPr/>
          <p:nvPr/>
        </p:nvSpPr>
        <p:spPr>
          <a:xfrm>
            <a:off x="1357290" y="2059542"/>
            <a:ext cx="1107996" cy="3693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zh-TW" sz="1800" b="1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花費時間</a:t>
            </a:r>
          </a:p>
        </p:txBody>
      </p:sp>
      <p:pic>
        <p:nvPicPr>
          <p:cNvPr id="17" name="圖片 16" descr="公有雲VS私有雲-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6182" y="1142990"/>
            <a:ext cx="605892" cy="5879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4" name="Shape 844" descr="P4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2976" y="428610"/>
            <a:ext cx="6812931" cy="5194472"/>
          </a:xfrm>
          <a:prstGeom prst="rect">
            <a:avLst/>
          </a:prstGeom>
          <a:noFill/>
          <a:ln>
            <a:noFill/>
          </a:ln>
        </p:spPr>
      </p:pic>
      <p:sp>
        <p:nvSpPr>
          <p:cNvPr id="845" name="Shape 84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54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Font typeface="Arial"/>
              <a:buNone/>
            </a:pPr>
            <a:r>
              <a:rPr lang="zh-TW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備份 – 三大要素完成聰明備份</a:t>
            </a:r>
          </a:p>
        </p:txBody>
      </p:sp>
      <p:sp>
        <p:nvSpPr>
          <p:cNvPr id="846" name="Shape 846"/>
          <p:cNvSpPr txBox="1"/>
          <p:nvPr/>
        </p:nvSpPr>
        <p:spPr>
          <a:xfrm>
            <a:off x="4572000" y="1857370"/>
            <a:ext cx="2071800" cy="831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52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zh-TW" sz="2400" b="1" i="0" u="none" strike="noStrike" cap="none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資料</a:t>
            </a:r>
          </a:p>
          <a:p>
            <a:pPr marL="0" marR="0" lvl="0" indent="-152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zh-TW" sz="2400" b="1" i="0" u="none" strike="noStrike" cap="none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減量</a:t>
            </a:r>
          </a:p>
        </p:txBody>
      </p:sp>
      <p:sp>
        <p:nvSpPr>
          <p:cNvPr id="847" name="Shape 847"/>
          <p:cNvSpPr txBox="1"/>
          <p:nvPr/>
        </p:nvSpPr>
        <p:spPr>
          <a:xfrm>
            <a:off x="3286116" y="3000378"/>
            <a:ext cx="2071800" cy="831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52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zh-TW" sz="2400" b="1" i="0" u="none" strike="noStrike" cap="none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多版本</a:t>
            </a:r>
          </a:p>
          <a:p>
            <a:pPr marL="0" marR="0" lvl="0" indent="-152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zh-TW" sz="2400" b="1" i="0" u="none" strike="noStrike" cap="none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備份</a:t>
            </a:r>
          </a:p>
        </p:txBody>
      </p:sp>
      <p:sp>
        <p:nvSpPr>
          <p:cNvPr id="848" name="Shape 848"/>
          <p:cNvSpPr txBox="1"/>
          <p:nvPr/>
        </p:nvSpPr>
        <p:spPr>
          <a:xfrm>
            <a:off x="4786314" y="3643320"/>
            <a:ext cx="2071800" cy="831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52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zh-TW" sz="2400" b="1" i="0" u="none" strike="noStrike" cap="none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資料</a:t>
            </a:r>
          </a:p>
          <a:p>
            <a:pPr marL="0" marR="0" lvl="0" indent="-152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zh-TW" sz="2400" b="1" i="0" u="none" strike="noStrike" cap="none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安全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Shape 85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254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Font typeface="Arial"/>
              <a:buNone/>
            </a:pPr>
            <a:r>
              <a:rPr lang="zh-TW" i="0" u="none" strike="noStrike" cap="none">
                <a:latin typeface="Microsoft JhengHei"/>
                <a:ea typeface="Microsoft JhengHei"/>
                <a:cs typeface="Microsoft JhengHei"/>
                <a:sym typeface="Microsoft JhengHei"/>
              </a:rPr>
              <a:t>多重版本備份</a:t>
            </a:r>
          </a:p>
        </p:txBody>
      </p:sp>
      <p:sp>
        <p:nvSpPr>
          <p:cNvPr id="854" name="Shape 854"/>
          <p:cNvSpPr txBox="1"/>
          <p:nvPr/>
        </p:nvSpPr>
        <p:spPr>
          <a:xfrm>
            <a:off x="2123631" y="1142990"/>
            <a:ext cx="2760000" cy="357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Microsoft JhengHei"/>
              <a:buChar char="■"/>
            </a:pPr>
            <a:r>
              <a:rPr lang="zh-TW" sz="200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簡單版本備份</a:t>
            </a:r>
          </a:p>
        </p:txBody>
      </p:sp>
      <p:pic>
        <p:nvPicPr>
          <p:cNvPr id="855" name="Shape 855" descr="P5-New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06" y="1714494"/>
            <a:ext cx="8246386" cy="2275272"/>
          </a:xfrm>
          <a:prstGeom prst="rect">
            <a:avLst/>
          </a:prstGeom>
          <a:noFill/>
          <a:ln>
            <a:noFill/>
          </a:ln>
        </p:spPr>
      </p:pic>
      <p:sp>
        <p:nvSpPr>
          <p:cNvPr id="856" name="Shape 856"/>
          <p:cNvSpPr txBox="1"/>
          <p:nvPr/>
        </p:nvSpPr>
        <p:spPr>
          <a:xfrm>
            <a:off x="1013820" y="3192667"/>
            <a:ext cx="571500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zh-TW" sz="14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JAN.</a:t>
            </a:r>
          </a:p>
        </p:txBody>
      </p:sp>
      <p:sp>
        <p:nvSpPr>
          <p:cNvPr id="857" name="Shape 857"/>
          <p:cNvSpPr txBox="1"/>
          <p:nvPr/>
        </p:nvSpPr>
        <p:spPr>
          <a:xfrm>
            <a:off x="2371142" y="3192667"/>
            <a:ext cx="571500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zh-TW" sz="14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APR.</a:t>
            </a:r>
          </a:p>
        </p:txBody>
      </p:sp>
      <p:sp>
        <p:nvSpPr>
          <p:cNvPr id="858" name="Shape 858"/>
          <p:cNvSpPr txBox="1"/>
          <p:nvPr/>
        </p:nvSpPr>
        <p:spPr>
          <a:xfrm>
            <a:off x="3799902" y="3192667"/>
            <a:ext cx="571500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zh-TW" sz="14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SEP.</a:t>
            </a:r>
          </a:p>
        </p:txBody>
      </p:sp>
      <p:sp>
        <p:nvSpPr>
          <p:cNvPr id="859" name="Shape 859"/>
          <p:cNvSpPr txBox="1"/>
          <p:nvPr/>
        </p:nvSpPr>
        <p:spPr>
          <a:xfrm>
            <a:off x="5157224" y="3192667"/>
            <a:ext cx="571500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zh-TW" sz="14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DEC.</a:t>
            </a:r>
          </a:p>
        </p:txBody>
      </p:sp>
      <p:sp>
        <p:nvSpPr>
          <p:cNvPr id="860" name="Shape 860"/>
          <p:cNvSpPr txBox="1"/>
          <p:nvPr/>
        </p:nvSpPr>
        <p:spPr>
          <a:xfrm>
            <a:off x="6443108" y="3071816"/>
            <a:ext cx="714300" cy="33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zh-TW" sz="16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NOW</a:t>
            </a:r>
          </a:p>
        </p:txBody>
      </p:sp>
      <p:sp>
        <p:nvSpPr>
          <p:cNvPr id="861" name="Shape 861"/>
          <p:cNvSpPr txBox="1"/>
          <p:nvPr/>
        </p:nvSpPr>
        <p:spPr>
          <a:xfrm>
            <a:off x="4526543" y="1142990"/>
            <a:ext cx="2760000" cy="357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Microsoft JhengHei"/>
              <a:buChar char="■"/>
            </a:pPr>
            <a:r>
              <a:rPr lang="zh-TW" sz="200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智慧型版本備份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119"/>
          <p:cNvSpPr/>
          <p:nvPr/>
        </p:nvSpPr>
        <p:spPr>
          <a:xfrm>
            <a:off x="208007" y="220702"/>
            <a:ext cx="8640960" cy="1279478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120"/>
          <p:cNvSpPr/>
          <p:nvPr/>
        </p:nvSpPr>
        <p:spPr>
          <a:xfrm>
            <a:off x="290017" y="282398"/>
            <a:ext cx="8486942" cy="1146343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66" name="Shape 866" descr="P1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86050" y="1643056"/>
            <a:ext cx="5912783" cy="2556849"/>
          </a:xfrm>
          <a:prstGeom prst="rect">
            <a:avLst/>
          </a:prstGeom>
          <a:noFill/>
          <a:ln>
            <a:noFill/>
          </a:ln>
        </p:spPr>
      </p:pic>
      <p:sp>
        <p:nvSpPr>
          <p:cNvPr id="868" name="Shape 868"/>
          <p:cNvSpPr txBox="1">
            <a:spLocks noGrp="1"/>
          </p:cNvSpPr>
          <p:nvPr>
            <p:ph type="body" idx="1"/>
          </p:nvPr>
        </p:nvSpPr>
        <p:spPr>
          <a:xfrm>
            <a:off x="214282" y="1857370"/>
            <a:ext cx="4097318" cy="271150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342864" marR="0" lvl="0" indent="-43176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zh-TW" sz="2000" b="1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經濟實惠的企業級</a:t>
            </a:r>
          </a:p>
          <a:p>
            <a:pPr marL="342864" marR="0" lvl="0" indent="-43176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zh-TW" sz="2000" b="1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災難復原解決方案</a:t>
            </a:r>
          </a:p>
          <a:p>
            <a:pPr marL="342864" marR="0" lvl="0" indent="-30476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Microsoft JhengHei"/>
              <a:buChar char="✓"/>
            </a:pPr>
            <a:r>
              <a:rPr lang="zh-TW" sz="1800" i="0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高效的資料備份</a:t>
            </a:r>
          </a:p>
          <a:p>
            <a:pPr marL="342864" marR="0" lvl="0" indent="-30476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Microsoft JhengHei"/>
              <a:buChar char="✓"/>
            </a:pPr>
            <a:r>
              <a:rPr lang="zh-TW" sz="1800" i="0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及時的災難復原</a:t>
            </a:r>
          </a:p>
          <a:p>
            <a:pPr marL="342864" marR="0" lvl="0" indent="-30476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Microsoft JhengHei"/>
              <a:buChar char="✓"/>
            </a:pPr>
            <a:r>
              <a:rPr lang="zh-TW" sz="1800" i="0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妥善保存</a:t>
            </a:r>
            <a:r>
              <a:rPr lang="zh-TW" sz="1800" i="0" u="none" strike="noStrike" cap="none" dirty="0" smtClean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機密及</a:t>
            </a:r>
            <a:endParaRPr lang="en-US" altLang="zh-TW" sz="1800" i="0" u="none" strike="noStrike" cap="none" dirty="0" smtClean="0">
              <a:solidFill>
                <a:srgbClr val="26262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342864" marR="0" lvl="0" indent="-30476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None/>
            </a:pPr>
            <a:r>
              <a:rPr lang="zh-TW" altLang="en-US" sz="1800" dirty="0" smtClean="0">
                <a:solidFill>
                  <a:srgbClr val="262626"/>
                </a:solidFill>
              </a:rPr>
              <a:t>      </a:t>
            </a:r>
            <a:r>
              <a:rPr lang="zh-TW" sz="1800" i="0" u="none" strike="noStrike" cap="none" dirty="0" smtClean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敏感性</a:t>
            </a:r>
            <a:r>
              <a:rPr lang="zh-TW" sz="1800" i="0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資料</a:t>
            </a:r>
          </a:p>
        </p:txBody>
      </p:sp>
      <p:sp>
        <p:nvSpPr>
          <p:cNvPr id="867" name="Shape 86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7777"/>
              <a:buFont typeface="Arial"/>
              <a:buNone/>
            </a:pPr>
            <a:r>
              <a:rPr lang="zh-TW" i="0" u="none" strike="noStrike" cap="none" dirty="0">
                <a:latin typeface="+mj-lt"/>
                <a:ea typeface="Microsoft JhengHei"/>
                <a:cs typeface="Microsoft JhengHei"/>
                <a:sym typeface="Microsoft JhengHei"/>
              </a:rPr>
              <a:t>10 Gigabit Ethernet </a:t>
            </a:r>
          </a:p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7777"/>
              <a:buFont typeface="Arial"/>
              <a:buNone/>
            </a:pPr>
            <a:r>
              <a:rPr lang="zh-TW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打造企業級災難復原解決方案 </a:t>
            </a:r>
          </a:p>
        </p:txBody>
      </p:sp>
      <p:sp>
        <p:nvSpPr>
          <p:cNvPr id="869" name="Shape 869"/>
          <p:cNvSpPr txBox="1"/>
          <p:nvPr/>
        </p:nvSpPr>
        <p:spPr>
          <a:xfrm>
            <a:off x="5357818" y="2214560"/>
            <a:ext cx="928800" cy="472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Arial"/>
              <a:buNone/>
            </a:pPr>
            <a:r>
              <a:rPr lang="zh-TW" sz="1800" b="1" i="0" u="none" strike="noStrike" cap="none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備份</a:t>
            </a:r>
          </a:p>
        </p:txBody>
      </p:sp>
      <p:sp>
        <p:nvSpPr>
          <p:cNvPr id="870" name="Shape 870"/>
          <p:cNvSpPr txBox="1"/>
          <p:nvPr/>
        </p:nvSpPr>
        <p:spPr>
          <a:xfrm>
            <a:off x="5143504" y="4214824"/>
            <a:ext cx="1500300" cy="472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Arial"/>
              <a:buNone/>
            </a:pPr>
            <a:r>
              <a:rPr lang="zh-TW" sz="1800" b="1" i="0" u="none" strike="noStrike" cap="none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災難復原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207"/>
          <p:cNvSpPr/>
          <p:nvPr/>
        </p:nvSpPr>
        <p:spPr>
          <a:xfrm>
            <a:off x="-71470" y="1928808"/>
            <a:ext cx="9286940" cy="1714512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 idx="4294967295"/>
          </p:nvPr>
        </p:nvSpPr>
        <p:spPr>
          <a:xfrm>
            <a:off x="3214678" y="2171705"/>
            <a:ext cx="2786062" cy="1114425"/>
          </a:xfrm>
        </p:spPr>
        <p:txBody>
          <a:bodyPr/>
          <a:lstStyle/>
          <a:p>
            <a:r>
              <a:rPr lang="en-US" altLang="zh-TW" sz="6000" dirty="0" smtClean="0"/>
              <a:t>D</a:t>
            </a:r>
            <a:r>
              <a:rPr lang="en-US" sz="6000" dirty="0" smtClean="0"/>
              <a:t>emo</a:t>
            </a:r>
            <a:endParaRPr lang="zh-TW" altLang="en-US" sz="6000" dirty="0"/>
          </a:p>
        </p:txBody>
      </p:sp>
      <p:sp>
        <p:nvSpPr>
          <p:cNvPr id="9" name="Shape 197"/>
          <p:cNvSpPr/>
          <p:nvPr/>
        </p:nvSpPr>
        <p:spPr>
          <a:xfrm rot="10800000" flipH="1" flipV="1">
            <a:off x="-99023" y="1928809"/>
            <a:ext cx="9324798" cy="183406"/>
          </a:xfrm>
          <a:prstGeom prst="rect">
            <a:avLst/>
          </a:prstGeom>
          <a:gradFill>
            <a:gsLst>
              <a:gs pos="0">
                <a:srgbClr val="0F243E">
                  <a:alpha val="30000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97"/>
          <p:cNvSpPr/>
          <p:nvPr/>
        </p:nvSpPr>
        <p:spPr>
          <a:xfrm rot="10800000" flipH="1">
            <a:off x="-71469" y="3469532"/>
            <a:ext cx="9324798" cy="173787"/>
          </a:xfrm>
          <a:prstGeom prst="rect">
            <a:avLst/>
          </a:prstGeom>
          <a:gradFill>
            <a:gsLst>
              <a:gs pos="0">
                <a:srgbClr val="0F243E">
                  <a:alpha val="30000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3675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5" name="Shape 875" descr="Cloud-Security-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12391" y="1043102"/>
            <a:ext cx="5135812" cy="1453567"/>
          </a:xfrm>
          <a:prstGeom prst="rect">
            <a:avLst/>
          </a:prstGeom>
          <a:noFill/>
          <a:ln>
            <a:noFill/>
          </a:ln>
        </p:spPr>
      </p:pic>
      <p:sp>
        <p:nvSpPr>
          <p:cNvPr id="876" name="Shape 87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254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Font typeface="Arial"/>
              <a:buNone/>
            </a:pPr>
            <a:r>
              <a:rPr lang="zh-TW" i="0" u="none" strike="noStrike" cap="none" dirty="0"/>
              <a:t>雲端安全及資料減量</a:t>
            </a:r>
          </a:p>
        </p:txBody>
      </p:sp>
      <p:sp>
        <p:nvSpPr>
          <p:cNvPr id="877" name="Shape 877"/>
          <p:cNvSpPr txBox="1">
            <a:spLocks noGrp="1"/>
          </p:cNvSpPr>
          <p:nvPr>
            <p:ph type="body" idx="4294967295"/>
          </p:nvPr>
        </p:nvSpPr>
        <p:spPr>
          <a:xfrm>
            <a:off x="0" y="1200150"/>
            <a:ext cx="2500313" cy="94297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9999"/>
              <a:buFont typeface="Wingdings" pitchFamily="2" charset="2"/>
              <a:buChar char="ü"/>
            </a:pPr>
            <a:r>
              <a:rPr lang="zh-TW" sz="1600" b="1" i="0" u="none" strike="noStrike" cap="none" dirty="0">
                <a:solidFill>
                  <a:srgbClr val="7030A0"/>
                </a:solidFill>
              </a:rPr>
              <a:t>連線加密 (HTTPS)</a:t>
            </a: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9999"/>
              <a:buFont typeface="Wingdings" pitchFamily="2" charset="2"/>
              <a:buChar char="ü"/>
            </a:pPr>
            <a:r>
              <a:rPr lang="zh-TW" sz="1600" b="1" i="0" u="none" strike="noStrike" cap="none" dirty="0">
                <a:solidFill>
                  <a:srgbClr val="7030A0"/>
                </a:solidFill>
              </a:rPr>
              <a:t>伺服器端加密</a:t>
            </a: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9999"/>
              <a:buFont typeface="Wingdings" pitchFamily="2" charset="2"/>
              <a:buChar char="ü"/>
            </a:pPr>
            <a:r>
              <a:rPr lang="zh-TW" sz="1600" b="1" i="0" u="none" strike="noStrike" cap="none" dirty="0">
                <a:solidFill>
                  <a:srgbClr val="7030A0"/>
                </a:solidFill>
              </a:rPr>
              <a:t>客戶端加密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endParaRPr sz="1800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878" name="Shape 878"/>
          <p:cNvSpPr txBox="1"/>
          <p:nvPr/>
        </p:nvSpPr>
        <p:spPr>
          <a:xfrm>
            <a:off x="4071933" y="2214560"/>
            <a:ext cx="1000200" cy="357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58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zh-TW" sz="1000" b="1" i="0" u="none" strike="noStrike" cap="none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客戶端加密</a:t>
            </a:r>
          </a:p>
        </p:txBody>
      </p:sp>
      <p:sp>
        <p:nvSpPr>
          <p:cNvPr id="879" name="Shape 879"/>
          <p:cNvSpPr txBox="1"/>
          <p:nvPr/>
        </p:nvSpPr>
        <p:spPr>
          <a:xfrm>
            <a:off x="5357818" y="2214560"/>
            <a:ext cx="1285800" cy="357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58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連線加密 </a:t>
            </a:r>
            <a:r>
              <a:rPr lang="zh-TW" sz="1000" b="1" i="0" u="none" strike="noStrike" cap="none">
                <a:solidFill>
                  <a:srgbClr val="434343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(HTTPS)</a:t>
            </a:r>
          </a:p>
        </p:txBody>
      </p:sp>
      <p:sp>
        <p:nvSpPr>
          <p:cNvPr id="880" name="Shape 880"/>
          <p:cNvSpPr txBox="1"/>
          <p:nvPr/>
        </p:nvSpPr>
        <p:spPr>
          <a:xfrm>
            <a:off x="7143768" y="2214561"/>
            <a:ext cx="1071600" cy="357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58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伺服器端加密</a:t>
            </a:r>
          </a:p>
        </p:txBody>
      </p:sp>
      <p:pic>
        <p:nvPicPr>
          <p:cNvPr id="881" name="Shape 881" descr="P4-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4282" y="1857370"/>
            <a:ext cx="3083054" cy="29852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82" name="Shape 882"/>
          <p:cNvGrpSpPr/>
          <p:nvPr/>
        </p:nvGrpSpPr>
        <p:grpSpPr>
          <a:xfrm>
            <a:off x="3250393" y="2706553"/>
            <a:ext cx="4964694" cy="1626342"/>
            <a:chOff x="3428993" y="2857503"/>
            <a:chExt cx="4143460" cy="1357321"/>
          </a:xfrm>
        </p:grpSpPr>
        <p:sp>
          <p:nvSpPr>
            <p:cNvPr id="883" name="Shape 883"/>
            <p:cNvSpPr/>
            <p:nvPr/>
          </p:nvSpPr>
          <p:spPr>
            <a:xfrm rot="5400000">
              <a:off x="5398708" y="1255395"/>
              <a:ext cx="428700" cy="377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717D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884" name="Shape 884"/>
            <p:cNvSpPr/>
            <p:nvPr/>
          </p:nvSpPr>
          <p:spPr>
            <a:xfrm rot="-5400000" flipH="1">
              <a:off x="3434124" y="2857503"/>
              <a:ext cx="576000" cy="576000"/>
            </a:xfrm>
            <a:prstGeom prst="ellipse">
              <a:avLst/>
            </a:prstGeom>
            <a:solidFill>
              <a:schemeClr val="lt1"/>
            </a:solidFill>
            <a:ln w="50800" cap="flat" cmpd="sng">
              <a:solidFill>
                <a:srgbClr val="00717D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77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280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885" name="Shape 885"/>
            <p:cNvSpPr txBox="1"/>
            <p:nvPr/>
          </p:nvSpPr>
          <p:spPr>
            <a:xfrm>
              <a:off x="3437223" y="2960837"/>
              <a:ext cx="5697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0" rIns="91425" bIns="0" anchor="ctr" anchorCtr="0">
              <a:noAutofit/>
            </a:bodyPr>
            <a:lstStyle/>
            <a:p>
              <a:pPr marL="0" marR="0" lvl="0" indent="-381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17D"/>
                </a:buClr>
                <a:buSzPct val="25000"/>
                <a:buFont typeface="Arial"/>
                <a:buNone/>
              </a:pPr>
              <a:r>
                <a:rPr lang="zh-TW" sz="2400" b="1" i="0" u="none" strike="noStrike" cap="none" dirty="0" smtClean="0">
                  <a:solidFill>
                    <a:srgbClr val="00717D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1</a:t>
              </a:r>
              <a:endParaRPr lang="zh-TW" sz="2400" b="1" i="0" u="none" strike="noStrike" cap="none" dirty="0">
                <a:solidFill>
                  <a:srgbClr val="00717D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886" name="Shape 886"/>
            <p:cNvSpPr txBox="1"/>
            <p:nvPr/>
          </p:nvSpPr>
          <p:spPr>
            <a:xfrm>
              <a:off x="4077066" y="2984174"/>
              <a:ext cx="32811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285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E7988"/>
                </a:buClr>
                <a:buSzPct val="25000"/>
                <a:buFont typeface="Arial"/>
                <a:buNone/>
              </a:pPr>
              <a:r>
                <a:rPr lang="zh-TW" sz="1800" b="1" i="0" u="none" strike="noStrike" cap="non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檔案過濾器 : 檔案大小/時間/類型</a:t>
              </a:r>
            </a:p>
          </p:txBody>
        </p:sp>
        <p:sp>
          <p:nvSpPr>
            <p:cNvPr id="887" name="Shape 887"/>
            <p:cNvSpPr/>
            <p:nvPr/>
          </p:nvSpPr>
          <p:spPr>
            <a:xfrm rot="5400000">
              <a:off x="4255573" y="3174463"/>
              <a:ext cx="428700" cy="15003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717D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888" name="Shape 888"/>
            <p:cNvSpPr/>
            <p:nvPr/>
          </p:nvSpPr>
          <p:spPr>
            <a:xfrm rot="-5400000" flipH="1">
              <a:off x="3428993" y="3638822"/>
              <a:ext cx="576000" cy="576000"/>
            </a:xfrm>
            <a:prstGeom prst="ellipse">
              <a:avLst/>
            </a:prstGeom>
            <a:solidFill>
              <a:schemeClr val="lt1"/>
            </a:solidFill>
            <a:ln w="50800" cap="flat" cmpd="sng">
              <a:solidFill>
                <a:srgbClr val="00717D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77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280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889" name="Shape 889"/>
            <p:cNvSpPr txBox="1"/>
            <p:nvPr/>
          </p:nvSpPr>
          <p:spPr>
            <a:xfrm>
              <a:off x="3432092" y="3742156"/>
              <a:ext cx="5697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0" rIns="91425" bIns="0" anchor="ctr" anchorCtr="0">
              <a:noAutofit/>
            </a:bodyPr>
            <a:lstStyle/>
            <a:p>
              <a:pPr marL="0" marR="0" lvl="0" indent="-381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17D"/>
                </a:buClr>
                <a:buSzPct val="25000"/>
                <a:buFont typeface="Arial"/>
                <a:buNone/>
              </a:pPr>
              <a:r>
                <a:rPr lang="zh-TW" sz="2400" b="1" i="0" u="none" strike="noStrike" cap="none" dirty="0" smtClean="0">
                  <a:solidFill>
                    <a:srgbClr val="00717D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2</a:t>
              </a:r>
              <a:endParaRPr lang="zh-TW" sz="2400" b="1" i="0" u="none" strike="noStrike" cap="none" dirty="0">
                <a:solidFill>
                  <a:srgbClr val="00717D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890" name="Shape 890"/>
            <p:cNvSpPr txBox="1"/>
            <p:nvPr/>
          </p:nvSpPr>
          <p:spPr>
            <a:xfrm>
              <a:off x="4077066" y="3782947"/>
              <a:ext cx="10002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285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E7988"/>
                </a:buClr>
                <a:buSzPct val="25000"/>
                <a:buFont typeface="Arial"/>
                <a:buNone/>
              </a:pPr>
              <a:r>
                <a:rPr lang="zh-TW" sz="1800" b="1" i="0" u="none" strike="noStrike" cap="non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檔案壓縮</a:t>
              </a:r>
            </a:p>
          </p:txBody>
        </p:sp>
        <p:sp>
          <p:nvSpPr>
            <p:cNvPr id="891" name="Shape 891"/>
            <p:cNvSpPr/>
            <p:nvPr/>
          </p:nvSpPr>
          <p:spPr>
            <a:xfrm rot="5400000">
              <a:off x="6365639" y="2998516"/>
              <a:ext cx="428700" cy="18522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717D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892" name="Shape 892"/>
            <p:cNvSpPr/>
            <p:nvPr/>
          </p:nvSpPr>
          <p:spPr>
            <a:xfrm rot="-5400000" flipH="1">
              <a:off x="5362949" y="3638824"/>
              <a:ext cx="576000" cy="576000"/>
            </a:xfrm>
            <a:prstGeom prst="ellipse">
              <a:avLst/>
            </a:prstGeom>
            <a:solidFill>
              <a:schemeClr val="lt1"/>
            </a:solidFill>
            <a:ln w="50800" cap="flat" cmpd="sng">
              <a:solidFill>
                <a:srgbClr val="00717D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77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280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893" name="Shape 893"/>
            <p:cNvSpPr txBox="1"/>
            <p:nvPr/>
          </p:nvSpPr>
          <p:spPr>
            <a:xfrm>
              <a:off x="5366048" y="3742158"/>
              <a:ext cx="5697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0" rIns="91425" bIns="0" anchor="ctr" anchorCtr="0">
              <a:noAutofit/>
            </a:bodyPr>
            <a:lstStyle/>
            <a:p>
              <a:pPr marL="0" marR="0" lvl="0" indent="-381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17D"/>
                </a:buClr>
                <a:buSzPct val="25000"/>
                <a:buFont typeface="Arial"/>
                <a:buNone/>
              </a:pPr>
              <a:r>
                <a:rPr lang="zh-TW" sz="2400" b="1" i="0" u="none" strike="noStrike" cap="none" dirty="0" smtClean="0">
                  <a:solidFill>
                    <a:srgbClr val="00717D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3</a:t>
              </a:r>
              <a:endParaRPr lang="zh-TW" sz="2400" b="1" i="0" u="none" strike="noStrike" cap="none" dirty="0">
                <a:solidFill>
                  <a:srgbClr val="00717D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894" name="Shape 894"/>
            <p:cNvSpPr txBox="1"/>
            <p:nvPr/>
          </p:nvSpPr>
          <p:spPr>
            <a:xfrm>
              <a:off x="5934453" y="3782949"/>
              <a:ext cx="1638000" cy="379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285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E7988"/>
                </a:buClr>
                <a:buSzPct val="25000"/>
                <a:buFont typeface="Arial"/>
                <a:buNone/>
              </a:pPr>
              <a:r>
                <a:rPr lang="zh-TW" sz="1800" b="1" i="0" u="none" strike="noStrike" cap="non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稀疏檔案偵測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Shape 899"/>
          <p:cNvSpPr txBox="1">
            <a:spLocks noGrp="1"/>
          </p:cNvSpPr>
          <p:nvPr>
            <p:ph type="title"/>
          </p:nvPr>
        </p:nvSpPr>
        <p:spPr>
          <a:xfrm>
            <a:off x="539552" y="285734"/>
            <a:ext cx="8001000" cy="71438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254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Font typeface="Arial"/>
              <a:buNone/>
            </a:pPr>
            <a:r>
              <a:rPr lang="zh-TW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同步 – 即時隨地資料存取</a:t>
            </a:r>
          </a:p>
        </p:txBody>
      </p:sp>
      <p:sp>
        <p:nvSpPr>
          <p:cNvPr id="904" name="Shape 904"/>
          <p:cNvSpPr txBox="1">
            <a:spLocks noGrp="1"/>
          </p:cNvSpPr>
          <p:nvPr>
            <p:ph type="body" idx="4294967295"/>
          </p:nvPr>
        </p:nvSpPr>
        <p:spPr>
          <a:xfrm>
            <a:off x="5286380" y="1500180"/>
            <a:ext cx="2546350" cy="177641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Microsoft JhengHei"/>
              <a:buChar char="✓"/>
            </a:pPr>
            <a:r>
              <a:rPr lang="zh-TW" sz="2000" b="1" i="0" u="none" strike="noStrike" cap="none" dirty="0">
                <a:solidFill>
                  <a:srgbClr val="000000"/>
                </a:solidFill>
              </a:rPr>
              <a:t> 單向同步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Microsoft JhengHei"/>
              <a:buChar char="✓"/>
            </a:pPr>
            <a:r>
              <a:rPr lang="zh-TW" sz="2000" b="1" i="0" u="none" strike="noStrike" cap="none" dirty="0">
                <a:solidFill>
                  <a:srgbClr val="000000"/>
                </a:solidFill>
              </a:rPr>
              <a:t> 主動式同步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Microsoft JhengHei"/>
              <a:buChar char="✓"/>
            </a:pPr>
            <a:r>
              <a:rPr lang="zh-TW" sz="2000" b="1" i="0" u="none" strike="noStrike" cap="none" dirty="0">
                <a:solidFill>
                  <a:srgbClr val="000000"/>
                </a:solidFill>
              </a:rPr>
              <a:t> 雙向同步</a:t>
            </a:r>
          </a:p>
        </p:txBody>
      </p:sp>
      <p:pic>
        <p:nvPicPr>
          <p:cNvPr id="900" name="Shape 900" descr="P8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43108" y="1253491"/>
            <a:ext cx="3760846" cy="3496967"/>
          </a:xfrm>
          <a:prstGeom prst="rect">
            <a:avLst/>
          </a:prstGeom>
          <a:noFill/>
          <a:ln>
            <a:noFill/>
          </a:ln>
        </p:spPr>
      </p:pic>
      <p:sp>
        <p:nvSpPr>
          <p:cNvPr id="901" name="Shape 901"/>
          <p:cNvSpPr txBox="1"/>
          <p:nvPr/>
        </p:nvSpPr>
        <p:spPr>
          <a:xfrm>
            <a:off x="3000364" y="1925419"/>
            <a:ext cx="2071800" cy="584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03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zh-TW" sz="3200" b="1" i="0" u="none" strike="noStrike" cap="none" dirty="0">
                <a:solidFill>
                  <a:schemeClr val="lt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雲端</a:t>
            </a:r>
          </a:p>
        </p:txBody>
      </p:sp>
      <p:sp>
        <p:nvSpPr>
          <p:cNvPr id="902" name="Shape 902"/>
          <p:cNvSpPr txBox="1"/>
          <p:nvPr/>
        </p:nvSpPr>
        <p:spPr>
          <a:xfrm>
            <a:off x="3929058" y="3571882"/>
            <a:ext cx="2071800" cy="584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03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zh-TW" sz="3200" b="1" i="0" u="none" strike="noStrike" cap="none" dirty="0">
                <a:solidFill>
                  <a:schemeClr val="lt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本地端</a:t>
            </a:r>
          </a:p>
        </p:txBody>
      </p:sp>
      <p:sp>
        <p:nvSpPr>
          <p:cNvPr id="903" name="Shape 903"/>
          <p:cNvSpPr txBox="1"/>
          <p:nvPr/>
        </p:nvSpPr>
        <p:spPr>
          <a:xfrm>
            <a:off x="1928794" y="3571882"/>
            <a:ext cx="2071800" cy="584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03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zh-TW" sz="3200" b="1" i="0" u="none" strike="noStrike" cap="none" dirty="0">
                <a:solidFill>
                  <a:schemeClr val="lt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異地端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Shape 90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254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Font typeface="Arial"/>
              <a:buNone/>
            </a:pPr>
            <a:r>
              <a:rPr lang="zh-TW" i="0" u="none" strike="noStrike" cap="none">
                <a:latin typeface="Microsoft JhengHei"/>
                <a:ea typeface="Microsoft JhengHei"/>
                <a:cs typeface="Microsoft JhengHei"/>
                <a:sym typeface="Microsoft JhengHei"/>
              </a:rPr>
              <a:t>彈性設定讓您靈活運用雲端服務</a:t>
            </a:r>
          </a:p>
        </p:txBody>
      </p:sp>
      <p:pic>
        <p:nvPicPr>
          <p:cNvPr id="9" name="圖片 8" descr="P9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128" y="1596928"/>
            <a:ext cx="2409002" cy="2403582"/>
          </a:xfrm>
          <a:prstGeom prst="rect">
            <a:avLst/>
          </a:prstGeom>
        </p:spPr>
      </p:pic>
      <p:pic>
        <p:nvPicPr>
          <p:cNvPr id="10" name="圖片 9" descr="P9-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7444" y="1596928"/>
            <a:ext cx="2406292" cy="2403582"/>
          </a:xfrm>
          <a:prstGeom prst="rect">
            <a:avLst/>
          </a:prstGeom>
        </p:spPr>
      </p:pic>
      <p:pic>
        <p:nvPicPr>
          <p:cNvPr id="11" name="圖片 10" descr="P9-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0650" y="1596928"/>
            <a:ext cx="2409002" cy="2403582"/>
          </a:xfrm>
          <a:prstGeom prst="rect">
            <a:avLst/>
          </a:prstGeom>
        </p:spPr>
      </p:pic>
      <p:sp>
        <p:nvSpPr>
          <p:cNvPr id="12" name="文字版面配置區 2"/>
          <p:cNvSpPr txBox="1">
            <a:spLocks/>
          </p:cNvSpPr>
          <p:nvPr/>
        </p:nvSpPr>
        <p:spPr>
          <a:xfrm>
            <a:off x="1357290" y="3357568"/>
            <a:ext cx="1071570" cy="57150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marL="457200" lvl="0" indent="-317500">
              <a:buSzPct val="80000"/>
            </a:pPr>
            <a:r>
              <a:rPr lang="zh-TW" alt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鏡像</a:t>
            </a:r>
            <a:endParaRPr kumimoji="0" lang="zh-TW" altLang="en-US" sz="2800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itchFamily="34" charset="-120"/>
              <a:ea typeface="微軟正黑體" pitchFamily="34" charset="-120"/>
              <a:cs typeface="Verdana"/>
              <a:sym typeface="Verdana"/>
            </a:endParaRPr>
          </a:p>
        </p:txBody>
      </p:sp>
      <p:sp>
        <p:nvSpPr>
          <p:cNvPr id="13" name="文字版面配置區 2"/>
          <p:cNvSpPr txBox="1">
            <a:spLocks/>
          </p:cNvSpPr>
          <p:nvPr/>
        </p:nvSpPr>
        <p:spPr>
          <a:xfrm>
            <a:off x="3929058" y="3357568"/>
            <a:ext cx="1071570" cy="57150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marL="457200" lvl="0" indent="-317500">
              <a:buSzPct val="80000"/>
            </a:pPr>
            <a:r>
              <a:rPr kumimoji="0" lang="zh-TW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複製</a:t>
            </a:r>
            <a:endParaRPr kumimoji="0" lang="zh-TW" altLang="en-US" sz="2800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itchFamily="34" charset="-120"/>
              <a:ea typeface="微軟正黑體" pitchFamily="34" charset="-120"/>
              <a:cs typeface="Verdana"/>
              <a:sym typeface="Verdana"/>
            </a:endParaRPr>
          </a:p>
        </p:txBody>
      </p:sp>
      <p:sp>
        <p:nvSpPr>
          <p:cNvPr id="14" name="文字版面配置區 2"/>
          <p:cNvSpPr txBox="1">
            <a:spLocks/>
          </p:cNvSpPr>
          <p:nvPr/>
        </p:nvSpPr>
        <p:spPr>
          <a:xfrm>
            <a:off x="6572264" y="3357568"/>
            <a:ext cx="1071570" cy="57150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marL="457200" lvl="0" indent="-317500">
              <a:buSzPct val="80000"/>
            </a:pPr>
            <a:r>
              <a:rPr kumimoji="0" lang="zh-TW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移動</a:t>
            </a:r>
            <a:endParaRPr kumimoji="0" lang="zh-TW" altLang="en-US" sz="2800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itchFamily="34" charset="-120"/>
              <a:ea typeface="微軟正黑體" pitchFamily="34" charset="-120"/>
              <a:cs typeface="Verdana"/>
              <a:sym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 33"/>
          <p:cNvSpPr/>
          <p:nvPr/>
        </p:nvSpPr>
        <p:spPr>
          <a:xfrm>
            <a:off x="0" y="1071552"/>
            <a:ext cx="9144000" cy="642942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20" name="Shape 920"/>
          <p:cNvSpPr/>
          <p:nvPr/>
        </p:nvSpPr>
        <p:spPr>
          <a:xfrm>
            <a:off x="6429388" y="1071552"/>
            <a:ext cx="2714700" cy="6429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1" name="Shape 921"/>
          <p:cNvSpPr/>
          <p:nvPr/>
        </p:nvSpPr>
        <p:spPr>
          <a:xfrm>
            <a:off x="3214678" y="1071552"/>
            <a:ext cx="3000300" cy="642900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tx2">
                <a:lumMod val="90000"/>
              </a:schemeClr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2" name="Shape 922"/>
          <p:cNvSpPr/>
          <p:nvPr/>
        </p:nvSpPr>
        <p:spPr>
          <a:xfrm>
            <a:off x="0" y="1071552"/>
            <a:ext cx="3000364" cy="6429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3" name="Shape 923"/>
          <p:cNvSpPr txBox="1">
            <a:spLocks noGrp="1"/>
          </p:cNvSpPr>
          <p:nvPr>
            <p:ph type="title"/>
          </p:nvPr>
        </p:nvSpPr>
        <p:spPr>
          <a:xfrm>
            <a:off x="539552" y="214296"/>
            <a:ext cx="8001000" cy="78581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254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zh-TW" sz="40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完整的資料保護方案</a:t>
            </a:r>
          </a:p>
        </p:txBody>
      </p:sp>
      <p:sp>
        <p:nvSpPr>
          <p:cNvPr id="924" name="Shape 924"/>
          <p:cNvSpPr txBox="1"/>
          <p:nvPr/>
        </p:nvSpPr>
        <p:spPr>
          <a:xfrm>
            <a:off x="142775" y="1143002"/>
            <a:ext cx="2859000" cy="642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342900" marR="0" lvl="0" indent="-2095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7988"/>
              </a:buClr>
              <a:buSzPct val="25000"/>
              <a:buFont typeface="Arial"/>
              <a:buNone/>
            </a:pPr>
            <a:r>
              <a:rPr lang="zh-TW" sz="2800" b="1" i="0" u="none" strike="noStrike" cap="none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本地端</a:t>
            </a:r>
          </a:p>
        </p:txBody>
      </p:sp>
      <p:sp>
        <p:nvSpPr>
          <p:cNvPr id="925" name="Shape 925"/>
          <p:cNvSpPr txBox="1"/>
          <p:nvPr/>
        </p:nvSpPr>
        <p:spPr>
          <a:xfrm>
            <a:off x="3286041" y="1143002"/>
            <a:ext cx="2953800" cy="571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342900" marR="0" lvl="0" indent="-2095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7988"/>
              </a:buClr>
              <a:buSzPct val="25000"/>
              <a:buFont typeface="Arial"/>
              <a:buNone/>
            </a:pPr>
            <a:r>
              <a:rPr lang="zh-TW" sz="2800" b="1" i="0" u="none" strike="noStrike" cap="none" dirty="0">
                <a:solidFill>
                  <a:srgbClr val="9966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異地端</a:t>
            </a:r>
          </a:p>
        </p:txBody>
      </p:sp>
      <p:sp>
        <p:nvSpPr>
          <p:cNvPr id="926" name="Shape 926"/>
          <p:cNvSpPr txBox="1"/>
          <p:nvPr/>
        </p:nvSpPr>
        <p:spPr>
          <a:xfrm>
            <a:off x="6429313" y="1143001"/>
            <a:ext cx="2571900" cy="500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342900" marR="0" lvl="0" indent="-2095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7988"/>
              </a:buClr>
              <a:buSzPct val="25000"/>
              <a:buFont typeface="Arial"/>
              <a:buNone/>
            </a:pPr>
            <a:r>
              <a:rPr lang="zh-TW" sz="2800" b="1" i="0" u="none" strike="noStrike" cap="non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雲端</a:t>
            </a:r>
          </a:p>
        </p:txBody>
      </p:sp>
      <p:sp>
        <p:nvSpPr>
          <p:cNvPr id="927" name="Shape 927"/>
          <p:cNvSpPr txBox="1"/>
          <p:nvPr/>
        </p:nvSpPr>
        <p:spPr>
          <a:xfrm>
            <a:off x="212119" y="2980413"/>
            <a:ext cx="1716600" cy="338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zh-TW" sz="1200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Mac Time Machine</a:t>
            </a:r>
          </a:p>
          <a:p>
            <a:pPr marL="0" marR="0" lvl="0" indent="-19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zh-TW" sz="1200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Netbak Replicator</a:t>
            </a:r>
          </a:p>
        </p:txBody>
      </p:sp>
      <p:sp>
        <p:nvSpPr>
          <p:cNvPr id="928" name="Shape 928"/>
          <p:cNvSpPr txBox="1"/>
          <p:nvPr/>
        </p:nvSpPr>
        <p:spPr>
          <a:xfrm>
            <a:off x="1714405" y="4143386"/>
            <a:ext cx="1000200" cy="338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zh-TW" sz="1200" b="1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外接裝置</a:t>
            </a:r>
          </a:p>
        </p:txBody>
      </p:sp>
      <p:sp>
        <p:nvSpPr>
          <p:cNvPr id="929" name="Shape 929"/>
          <p:cNvSpPr txBox="1"/>
          <p:nvPr/>
        </p:nvSpPr>
        <p:spPr>
          <a:xfrm>
            <a:off x="3131507" y="4143399"/>
            <a:ext cx="734700" cy="338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zh-TW" sz="120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JBOD</a:t>
            </a:r>
          </a:p>
        </p:txBody>
      </p:sp>
      <p:pic>
        <p:nvPicPr>
          <p:cNvPr id="930" name="Shape 9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81797" y="3033676"/>
            <a:ext cx="447262" cy="447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931" name="Shape 9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70847" y="3033676"/>
            <a:ext cx="447262" cy="447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932" name="Shape 93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359897" y="3033680"/>
            <a:ext cx="447262" cy="447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933" name="Shape 93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359897" y="3540913"/>
            <a:ext cx="447262" cy="447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934" name="Shape 93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870858" y="3540913"/>
            <a:ext cx="447262" cy="447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935" name="Shape 93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381797" y="3540913"/>
            <a:ext cx="447262" cy="447262"/>
          </a:xfrm>
          <a:prstGeom prst="rect">
            <a:avLst/>
          </a:prstGeom>
          <a:noFill/>
          <a:ln>
            <a:noFill/>
          </a:ln>
        </p:spPr>
      </p:pic>
      <p:sp>
        <p:nvSpPr>
          <p:cNvPr id="936" name="Shape 936"/>
          <p:cNvSpPr txBox="1"/>
          <p:nvPr/>
        </p:nvSpPr>
        <p:spPr>
          <a:xfrm>
            <a:off x="2428785" y="1831045"/>
            <a:ext cx="1071600" cy="338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222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zh-TW" sz="1400" b="1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台北</a:t>
            </a:r>
          </a:p>
        </p:txBody>
      </p:sp>
      <p:sp>
        <p:nvSpPr>
          <p:cNvPr id="937" name="Shape 937"/>
          <p:cNvSpPr txBox="1"/>
          <p:nvPr/>
        </p:nvSpPr>
        <p:spPr>
          <a:xfrm>
            <a:off x="5265988" y="1785932"/>
            <a:ext cx="1020300" cy="42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高雄</a:t>
            </a:r>
          </a:p>
        </p:txBody>
      </p:sp>
      <p:sp>
        <p:nvSpPr>
          <p:cNvPr id="938" name="Shape 938"/>
          <p:cNvSpPr txBox="1"/>
          <p:nvPr/>
        </p:nvSpPr>
        <p:spPr>
          <a:xfrm>
            <a:off x="4071932" y="2578148"/>
            <a:ext cx="734700" cy="338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360km</a:t>
            </a:r>
          </a:p>
        </p:txBody>
      </p:sp>
      <p:sp>
        <p:nvSpPr>
          <p:cNvPr id="939" name="Shape 939"/>
          <p:cNvSpPr txBox="1"/>
          <p:nvPr/>
        </p:nvSpPr>
        <p:spPr>
          <a:xfrm>
            <a:off x="3500350" y="1928800"/>
            <a:ext cx="1881300" cy="500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zh-TW" sz="1200" b="1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RTRR</a:t>
            </a:r>
          </a:p>
          <a:p>
            <a:pPr marL="0" marR="0" lvl="0" indent="-1746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zh-TW" sz="1100" b="1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(本地到遠端的備份 / 同步)</a:t>
            </a:r>
          </a:p>
        </p:txBody>
      </p:sp>
      <p:pic>
        <p:nvPicPr>
          <p:cNvPr id="940" name="Shape 940" descr="硬碟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710865" y="3418419"/>
            <a:ext cx="776177" cy="795648"/>
          </a:xfrm>
          <a:prstGeom prst="rect">
            <a:avLst/>
          </a:prstGeom>
          <a:noFill/>
          <a:ln>
            <a:noFill/>
          </a:ln>
        </p:spPr>
      </p:pic>
      <p:sp>
        <p:nvSpPr>
          <p:cNvPr id="941" name="Shape 941"/>
          <p:cNvSpPr txBox="1"/>
          <p:nvPr/>
        </p:nvSpPr>
        <p:spPr>
          <a:xfrm>
            <a:off x="6286437" y="2071684"/>
            <a:ext cx="1000200" cy="42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備份 / 同步</a:t>
            </a:r>
          </a:p>
        </p:txBody>
      </p:sp>
      <p:pic>
        <p:nvPicPr>
          <p:cNvPr id="942" name="Shape 942" descr="白雲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235521" y="1720894"/>
            <a:ext cx="1717142" cy="1366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43" name="Shape 943" descr="NAS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2428860" y="2206310"/>
            <a:ext cx="1031763" cy="796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44" name="Shape 944" descr="NAS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286380" y="2206310"/>
            <a:ext cx="1031763" cy="796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45" name="Shape 945" descr="NAS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3058740" y="3540873"/>
            <a:ext cx="774817" cy="597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6" name="Shape 946" descr="螢幕+手機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355071" y="2164603"/>
            <a:ext cx="1267023" cy="7610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47" name="Shape 947"/>
          <p:cNvCxnSpPr/>
          <p:nvPr/>
        </p:nvCxnSpPr>
        <p:spPr>
          <a:xfrm>
            <a:off x="1714480" y="2573139"/>
            <a:ext cx="571500" cy="1500"/>
          </a:xfrm>
          <a:prstGeom prst="straightConnector1">
            <a:avLst/>
          </a:prstGeom>
          <a:noFill/>
          <a:ln w="19050" cap="flat" cmpd="sng">
            <a:solidFill>
              <a:srgbClr val="0070C0"/>
            </a:solidFill>
            <a:prstDash val="dash"/>
            <a:round/>
            <a:headEnd type="triangle" w="lg" len="lg"/>
            <a:tailEnd type="triangle" w="lg" len="lg"/>
          </a:ln>
        </p:spPr>
      </p:cxnSp>
      <p:cxnSp>
        <p:nvCxnSpPr>
          <p:cNvPr id="948" name="Shape 948"/>
          <p:cNvCxnSpPr/>
          <p:nvPr/>
        </p:nvCxnSpPr>
        <p:spPr>
          <a:xfrm>
            <a:off x="3571868" y="2571750"/>
            <a:ext cx="1571700" cy="4500"/>
          </a:xfrm>
          <a:prstGeom prst="straightConnector1">
            <a:avLst/>
          </a:prstGeom>
          <a:noFill/>
          <a:ln w="19050" cap="flat" cmpd="sng">
            <a:solidFill>
              <a:srgbClr val="0070C0"/>
            </a:solidFill>
            <a:prstDash val="dash"/>
            <a:round/>
            <a:headEnd type="triangle" w="lg" len="lg"/>
            <a:tailEnd type="triangle" w="lg" len="lg"/>
          </a:ln>
        </p:spPr>
      </p:cxnSp>
      <p:cxnSp>
        <p:nvCxnSpPr>
          <p:cNvPr id="949" name="Shape 949"/>
          <p:cNvCxnSpPr/>
          <p:nvPr/>
        </p:nvCxnSpPr>
        <p:spPr>
          <a:xfrm>
            <a:off x="6429388" y="2572941"/>
            <a:ext cx="714300" cy="2100"/>
          </a:xfrm>
          <a:prstGeom prst="straightConnector1">
            <a:avLst/>
          </a:prstGeom>
          <a:noFill/>
          <a:ln w="19050" cap="flat" cmpd="sng">
            <a:solidFill>
              <a:srgbClr val="0070C0"/>
            </a:solidFill>
            <a:prstDash val="dash"/>
            <a:round/>
            <a:headEnd type="triangle" w="lg" len="lg"/>
            <a:tailEnd type="triangle" w="lg" len="lg"/>
          </a:ln>
        </p:spPr>
      </p:cxnSp>
      <p:cxnSp>
        <p:nvCxnSpPr>
          <p:cNvPr id="950" name="Shape 950"/>
          <p:cNvCxnSpPr/>
          <p:nvPr/>
        </p:nvCxnSpPr>
        <p:spPr>
          <a:xfrm rot="-5400000">
            <a:off x="2380098" y="3178844"/>
            <a:ext cx="357300" cy="285900"/>
          </a:xfrm>
          <a:prstGeom prst="straightConnector1">
            <a:avLst/>
          </a:prstGeom>
          <a:noFill/>
          <a:ln w="19050" cap="flat" cmpd="sng">
            <a:solidFill>
              <a:srgbClr val="0070C0"/>
            </a:solidFill>
            <a:prstDash val="dash"/>
            <a:round/>
            <a:headEnd type="triangle" w="lg" len="lg"/>
            <a:tailEnd type="triangle" w="lg" len="lg"/>
          </a:ln>
        </p:spPr>
      </p:cxnSp>
      <p:cxnSp>
        <p:nvCxnSpPr>
          <p:cNvPr id="951" name="Shape 951"/>
          <p:cNvCxnSpPr/>
          <p:nvPr/>
        </p:nvCxnSpPr>
        <p:spPr>
          <a:xfrm rot="10800000">
            <a:off x="3130280" y="3143218"/>
            <a:ext cx="299700" cy="299700"/>
          </a:xfrm>
          <a:prstGeom prst="straightConnector1">
            <a:avLst/>
          </a:prstGeom>
          <a:noFill/>
          <a:ln w="19050" cap="flat" cmpd="sng">
            <a:solidFill>
              <a:srgbClr val="0070C0"/>
            </a:solidFill>
            <a:prstDash val="dash"/>
            <a:round/>
            <a:headEnd type="triangle" w="lg" len="lg"/>
            <a:tailEnd type="triangle" w="lg" len="lg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版面配置區 7" descr="檔案管理 -2.jpg"/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l="40324" t="33333" r="10501" b="1709"/>
          <a:stretch>
            <a:fillRect/>
          </a:stretch>
        </p:blipFill>
        <p:spPr>
          <a:xfrm>
            <a:off x="2357422" y="-142894"/>
            <a:ext cx="6786578" cy="5286394"/>
          </a:xfrm>
          <a:prstGeom prst="rect">
            <a:avLst/>
          </a:prstGeom>
        </p:spPr>
      </p:pic>
      <p:sp>
        <p:nvSpPr>
          <p:cNvPr id="964" name="Shape 964"/>
          <p:cNvSpPr/>
          <p:nvPr/>
        </p:nvSpPr>
        <p:spPr>
          <a:xfrm>
            <a:off x="2357422" y="2214560"/>
            <a:ext cx="6786578" cy="19287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6" name="Shape 966"/>
          <p:cNvSpPr txBox="1">
            <a:spLocks noGrp="1"/>
          </p:cNvSpPr>
          <p:nvPr>
            <p:ph type="ctrTitle"/>
          </p:nvPr>
        </p:nvSpPr>
        <p:spPr>
          <a:xfrm>
            <a:off x="2500298" y="2312998"/>
            <a:ext cx="5957902" cy="1330327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sz="4400" dirty="0">
                <a:latin typeface="Arial"/>
                <a:ea typeface="Arial"/>
                <a:cs typeface="Arial"/>
                <a:sym typeface="Arial"/>
              </a:rPr>
              <a:t>File Station</a:t>
            </a:r>
            <a:r>
              <a:rPr lang="zh-TW" sz="4400" dirty="0"/>
              <a:t> </a:t>
            </a:r>
          </a:p>
          <a:p>
            <a:pPr lvl="0">
              <a:spcBef>
                <a:spcPts val="0"/>
              </a:spcBef>
              <a:buNone/>
            </a:pPr>
            <a:r>
              <a:rPr lang="zh-TW" sz="4400" dirty="0"/>
              <a:t>檔案管理  一次到位</a:t>
            </a:r>
          </a:p>
        </p:txBody>
      </p:sp>
      <p:sp>
        <p:nvSpPr>
          <p:cNvPr id="967" name="Shape 967"/>
          <p:cNvSpPr txBox="1">
            <a:spLocks noGrp="1"/>
          </p:cNvSpPr>
          <p:nvPr>
            <p:ph type="subTitle" idx="1"/>
          </p:nvPr>
        </p:nvSpPr>
        <p:spPr>
          <a:xfrm>
            <a:off x="2143650" y="3629035"/>
            <a:ext cx="6183000" cy="635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zh-TW">
                <a:solidFill>
                  <a:srgbClr val="0070C0"/>
                </a:solidFill>
              </a:rPr>
              <a:t>儲存、數位化、檢索、歸檔，一次搞定</a:t>
            </a:r>
          </a:p>
        </p:txBody>
      </p:sp>
      <p:sp>
        <p:nvSpPr>
          <p:cNvPr id="965" name="Shape 965"/>
          <p:cNvSpPr txBox="1"/>
          <p:nvPr/>
        </p:nvSpPr>
        <p:spPr>
          <a:xfrm>
            <a:off x="0" y="2049552"/>
            <a:ext cx="9144000" cy="769500"/>
          </a:xfrm>
          <a:prstGeom prst="rect">
            <a:avLst/>
          </a:prstGeom>
          <a:noFill/>
          <a:ln>
            <a:noFill/>
          </a:ln>
        </p:spPr>
        <p:txBody>
          <a:bodyPr wrap="square" lIns="45675" tIns="45675" rIns="45675" bIns="45675" anchor="ctr" anchorCtr="0">
            <a:noAutofit/>
          </a:bodyPr>
          <a:lstStyle/>
          <a:p>
            <a:pPr marL="0" marR="0" lvl="0" indent="-279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Arial"/>
              <a:buNone/>
            </a:pPr>
            <a:endParaRPr sz="440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9" name="Shape 999" descr="圖片 1.png"/>
          <p:cNvPicPr preferRelativeResize="0"/>
          <p:nvPr/>
        </p:nvPicPr>
        <p:blipFill rotWithShape="1">
          <a:blip r:embed="rId3">
            <a:alphaModFix/>
          </a:blip>
          <a:srcRect l="10859" t="4901" r="6969" b="-31859"/>
          <a:stretch/>
        </p:blipFill>
        <p:spPr>
          <a:xfrm>
            <a:off x="2682166" y="1062095"/>
            <a:ext cx="3328077" cy="330673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2" name="群組 61"/>
          <p:cNvGrpSpPr/>
          <p:nvPr/>
        </p:nvGrpSpPr>
        <p:grpSpPr>
          <a:xfrm>
            <a:off x="2051720" y="-20831"/>
            <a:ext cx="5216270" cy="4268090"/>
            <a:chOff x="1535043" y="3050404"/>
            <a:chExt cx="6130550" cy="5016179"/>
          </a:xfrm>
        </p:grpSpPr>
        <p:sp>
          <p:nvSpPr>
            <p:cNvPr id="63" name="Shape 583"/>
            <p:cNvSpPr/>
            <p:nvPr/>
          </p:nvSpPr>
          <p:spPr>
            <a:xfrm rot="12652852" flipH="1">
              <a:off x="1818223" y="3050404"/>
              <a:ext cx="4903228" cy="4903932"/>
            </a:xfrm>
            <a:prstGeom prst="blockArc">
              <a:avLst>
                <a:gd name="adj1" fmla="val 13427742"/>
                <a:gd name="adj2" fmla="val 16177393"/>
                <a:gd name="adj3" fmla="val 17073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Shape 581"/>
            <p:cNvSpPr/>
            <p:nvPr/>
          </p:nvSpPr>
          <p:spPr>
            <a:xfrm rot="12652852">
              <a:off x="1839868" y="3063290"/>
              <a:ext cx="4903228" cy="4903230"/>
            </a:xfrm>
            <a:prstGeom prst="blockArc">
              <a:avLst>
                <a:gd name="adj1" fmla="val 11956545"/>
                <a:gd name="adj2" fmla="val 16134613"/>
                <a:gd name="adj3" fmla="val 16402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5" name="群組 64"/>
            <p:cNvGrpSpPr/>
            <p:nvPr/>
          </p:nvGrpSpPr>
          <p:grpSpPr>
            <a:xfrm>
              <a:off x="1535043" y="3063290"/>
              <a:ext cx="6130550" cy="5003293"/>
              <a:chOff x="1535043" y="3063290"/>
              <a:chExt cx="6130550" cy="5003293"/>
            </a:xfrm>
          </p:grpSpPr>
          <p:sp>
            <p:nvSpPr>
              <p:cNvPr id="66" name="等腰三角形 65"/>
              <p:cNvSpPr/>
              <p:nvPr/>
            </p:nvSpPr>
            <p:spPr>
              <a:xfrm>
                <a:off x="1535043" y="5485637"/>
                <a:ext cx="1576213" cy="610722"/>
              </a:xfrm>
              <a:prstGeom prst="triangle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grpSp>
            <p:nvGrpSpPr>
              <p:cNvPr id="67" name="群組 66"/>
              <p:cNvGrpSpPr/>
              <p:nvPr/>
            </p:nvGrpSpPr>
            <p:grpSpPr>
              <a:xfrm>
                <a:off x="1839868" y="3063290"/>
                <a:ext cx="5825725" cy="5003293"/>
                <a:chOff x="1839868" y="3063290"/>
                <a:chExt cx="5825725" cy="5003293"/>
              </a:xfrm>
            </p:grpSpPr>
            <p:sp>
              <p:nvSpPr>
                <p:cNvPr id="68" name="Shape 580"/>
                <p:cNvSpPr/>
                <p:nvPr/>
              </p:nvSpPr>
              <p:spPr>
                <a:xfrm rot="12652852">
                  <a:off x="1839868" y="3063290"/>
                  <a:ext cx="4903230" cy="4903230"/>
                </a:xfrm>
                <a:prstGeom prst="blockArc">
                  <a:avLst>
                    <a:gd name="adj1" fmla="val 9398856"/>
                    <a:gd name="adj2" fmla="val 12315375"/>
                    <a:gd name="adj3" fmla="val 16433"/>
                  </a:avLst>
                </a:prstGeom>
                <a:solidFill>
                  <a:schemeClr val="accent6"/>
                </a:solidFill>
                <a:ln>
                  <a:noFill/>
                </a:ln>
                <a:effectLst>
                  <a:outerShdw blurRad="50800" dist="38100" dir="8100000" algn="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" name="Shape 978"/>
                <p:cNvSpPr/>
                <p:nvPr/>
              </p:nvSpPr>
              <p:spPr>
                <a:xfrm>
                  <a:off x="4470046" y="5902361"/>
                  <a:ext cx="234600" cy="2802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ct val="25000"/>
                    <a:buFont typeface="Arial"/>
                    <a:buNone/>
                  </a:pPr>
                  <a:r>
                    <a:rPr lang="zh-TW"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 </a:t>
                  </a:r>
                </a:p>
              </p:txBody>
            </p:sp>
            <p:sp>
              <p:nvSpPr>
                <p:cNvPr id="70" name="Shape 989"/>
                <p:cNvSpPr txBox="1"/>
                <p:nvPr/>
              </p:nvSpPr>
              <p:spPr>
                <a:xfrm>
                  <a:off x="3904660" y="7347479"/>
                  <a:ext cx="852462" cy="43294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16500" tIns="16500" rIns="16500" bIns="165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ct val="25000"/>
                    <a:buFont typeface="Arial"/>
                    <a:buNone/>
                  </a:pPr>
                  <a:r>
                    <a:rPr lang="zh-TW" sz="2000" b="1" i="0" u="none" strike="noStrike" cap="none" dirty="0">
                      <a:solidFill>
                        <a:srgbClr val="FFFFFF"/>
                      </a:solidFill>
                      <a:latin typeface="微軟正黑體" pitchFamily="34" charset="-120"/>
                      <a:ea typeface="微軟正黑體" pitchFamily="34" charset="-120"/>
                      <a:sym typeface="Arial"/>
                    </a:rPr>
                    <a:t>搜尋</a:t>
                  </a:r>
                </a:p>
              </p:txBody>
            </p:sp>
            <p:sp>
              <p:nvSpPr>
                <p:cNvPr id="71" name="Shape 991"/>
                <p:cNvSpPr txBox="1"/>
                <p:nvPr/>
              </p:nvSpPr>
              <p:spPr>
                <a:xfrm>
                  <a:off x="1958189" y="6331929"/>
                  <a:ext cx="1140494" cy="45300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16500" tIns="16500" rIns="16500" bIns="165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ct val="25000"/>
                    <a:buFont typeface="Arial"/>
                    <a:buNone/>
                  </a:pPr>
                  <a:r>
                    <a:rPr lang="zh-TW" sz="2000" b="1" i="0" u="none" strike="noStrike" cap="none" dirty="0">
                      <a:solidFill>
                        <a:srgbClr val="FFFFFF"/>
                      </a:solidFill>
                      <a:latin typeface="微軟正黑體" pitchFamily="34" charset="-120"/>
                      <a:ea typeface="微軟正黑體" pitchFamily="34" charset="-120"/>
                      <a:sym typeface="Arial"/>
                    </a:rPr>
                    <a:t>分類</a:t>
                  </a:r>
                </a:p>
              </p:txBody>
            </p:sp>
            <p:sp>
              <p:nvSpPr>
                <p:cNvPr id="72" name="矩形 71"/>
                <p:cNvSpPr/>
                <p:nvPr/>
              </p:nvSpPr>
              <p:spPr>
                <a:xfrm>
                  <a:off x="5427985" y="6331929"/>
                  <a:ext cx="1168640" cy="44009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lvl="0" algn="ctr">
                    <a:lnSpc>
                      <a:spcPct val="90000"/>
                    </a:lnSpc>
                    <a:buClr>
                      <a:srgbClr val="FFFFFF"/>
                    </a:buClr>
                    <a:buSzPct val="25000"/>
                  </a:pPr>
                  <a:r>
                    <a:rPr lang="zh-TW" altLang="zh-TW" sz="2000" b="1" dirty="0">
                      <a:solidFill>
                        <a:srgbClr val="FFFFFF"/>
                      </a:solidFill>
                      <a:latin typeface="微軟正黑體" pitchFamily="34" charset="-120"/>
                      <a:ea typeface="微軟正黑體" pitchFamily="34" charset="-120"/>
                    </a:rPr>
                    <a:t>管理</a:t>
                  </a:r>
                </a:p>
              </p:txBody>
            </p:sp>
            <p:sp>
              <p:nvSpPr>
                <p:cNvPr id="73" name="等腰三角形 72"/>
                <p:cNvSpPr/>
                <p:nvPr/>
              </p:nvSpPr>
              <p:spPr>
                <a:xfrm rot="14228707">
                  <a:off x="4562293" y="6938907"/>
                  <a:ext cx="1576213" cy="610722"/>
                </a:xfrm>
                <a:prstGeom prst="triangle">
                  <a:avLst/>
                </a:prstGeom>
                <a:solidFill>
                  <a:schemeClr val="accent6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74" name="等腰三角形 73"/>
                <p:cNvSpPr/>
                <p:nvPr/>
              </p:nvSpPr>
              <p:spPr>
                <a:xfrm rot="18426564">
                  <a:off x="2396874" y="6839307"/>
                  <a:ext cx="1576213" cy="610722"/>
                </a:xfrm>
                <a:prstGeom prst="triangle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75" name="文字方塊 74"/>
                <p:cNvSpPr txBox="1"/>
                <p:nvPr/>
              </p:nvSpPr>
              <p:spPr>
                <a:xfrm>
                  <a:off x="7480927" y="7758806"/>
                  <a:ext cx="184666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endParaRPr kumimoji="1" lang="zh-TW" altLang="en-US" dirty="0"/>
                </a:p>
              </p:txBody>
            </p:sp>
          </p:grpSp>
        </p:grpSp>
      </p:grpSp>
      <p:sp>
        <p:nvSpPr>
          <p:cNvPr id="38" name="Shape 1020"/>
          <p:cNvSpPr/>
          <p:nvPr/>
        </p:nvSpPr>
        <p:spPr>
          <a:xfrm>
            <a:off x="7092280" y="2931790"/>
            <a:ext cx="1251516" cy="99436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8644" y="84564"/>
                </a:moveTo>
                <a:cubicBezTo>
                  <a:pt x="87539" y="84564"/>
                  <a:pt x="86644" y="85691"/>
                  <a:pt x="86644" y="87082"/>
                </a:cubicBezTo>
                <a:cubicBezTo>
                  <a:pt x="86644" y="88472"/>
                  <a:pt x="87539" y="89599"/>
                  <a:pt x="88644" y="89599"/>
                </a:cubicBezTo>
                <a:lnTo>
                  <a:pt x="95311" y="89599"/>
                </a:lnTo>
                <a:cubicBezTo>
                  <a:pt x="96415" y="89599"/>
                  <a:pt x="97311" y="88472"/>
                  <a:pt x="97311" y="87082"/>
                </a:cubicBezTo>
                <a:cubicBezTo>
                  <a:pt x="97311" y="85691"/>
                  <a:pt x="96415" y="84564"/>
                  <a:pt x="95311" y="84564"/>
                </a:cubicBezTo>
                <a:close/>
                <a:moveTo>
                  <a:pt x="6420" y="84564"/>
                </a:moveTo>
                <a:cubicBezTo>
                  <a:pt x="5315" y="84564"/>
                  <a:pt x="4420" y="85691"/>
                  <a:pt x="4420" y="87082"/>
                </a:cubicBezTo>
                <a:cubicBezTo>
                  <a:pt x="4420" y="88472"/>
                  <a:pt x="5315" y="89599"/>
                  <a:pt x="6420" y="89599"/>
                </a:cubicBezTo>
                <a:lnTo>
                  <a:pt x="13086" y="89599"/>
                </a:lnTo>
                <a:cubicBezTo>
                  <a:pt x="14191" y="89599"/>
                  <a:pt x="15086" y="88472"/>
                  <a:pt x="15086" y="87082"/>
                </a:cubicBezTo>
                <a:cubicBezTo>
                  <a:pt x="15086" y="85691"/>
                  <a:pt x="14191" y="84564"/>
                  <a:pt x="13086" y="84564"/>
                </a:cubicBezTo>
                <a:close/>
                <a:moveTo>
                  <a:pt x="108648" y="83725"/>
                </a:moveTo>
                <a:cubicBezTo>
                  <a:pt x="107175" y="83725"/>
                  <a:pt x="105981" y="85228"/>
                  <a:pt x="105981" y="87082"/>
                </a:cubicBezTo>
                <a:cubicBezTo>
                  <a:pt x="105981" y="88935"/>
                  <a:pt x="107175" y="90438"/>
                  <a:pt x="108648" y="90438"/>
                </a:cubicBezTo>
                <a:cubicBezTo>
                  <a:pt x="110120" y="90438"/>
                  <a:pt x="111314" y="88935"/>
                  <a:pt x="111314" y="87082"/>
                </a:cubicBezTo>
                <a:cubicBezTo>
                  <a:pt x="111314" y="85228"/>
                  <a:pt x="110120" y="83725"/>
                  <a:pt x="108648" y="83725"/>
                </a:cubicBezTo>
                <a:close/>
                <a:moveTo>
                  <a:pt x="4420" y="5727"/>
                </a:moveTo>
                <a:lnTo>
                  <a:pt x="4420" y="80560"/>
                </a:lnTo>
                <a:lnTo>
                  <a:pt x="115579" y="80560"/>
                </a:lnTo>
                <a:lnTo>
                  <a:pt x="115579" y="5727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93987"/>
                </a:lnTo>
                <a:lnTo>
                  <a:pt x="67114" y="93987"/>
                </a:lnTo>
                <a:lnTo>
                  <a:pt x="68781" y="108155"/>
                </a:lnTo>
                <a:lnTo>
                  <a:pt x="87301" y="108155"/>
                </a:lnTo>
                <a:cubicBezTo>
                  <a:pt x="89900" y="108155"/>
                  <a:pt x="92006" y="110807"/>
                  <a:pt x="92006" y="114077"/>
                </a:cubicBezTo>
                <a:lnTo>
                  <a:pt x="92006" y="120000"/>
                </a:lnTo>
                <a:lnTo>
                  <a:pt x="27999" y="120000"/>
                </a:lnTo>
                <a:lnTo>
                  <a:pt x="27999" y="114077"/>
                </a:lnTo>
                <a:cubicBezTo>
                  <a:pt x="27999" y="110807"/>
                  <a:pt x="30106" y="108155"/>
                  <a:pt x="32705" y="108155"/>
                </a:cubicBezTo>
                <a:lnTo>
                  <a:pt x="51218" y="108155"/>
                </a:lnTo>
                <a:lnTo>
                  <a:pt x="52886" y="93987"/>
                </a:lnTo>
                <a:lnTo>
                  <a:pt x="0" y="93987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" name="群組 29"/>
          <p:cNvGrpSpPr/>
          <p:nvPr/>
        </p:nvGrpSpPr>
        <p:grpSpPr>
          <a:xfrm rot="12652852">
            <a:off x="-2464121" y="5001040"/>
            <a:ext cx="4928240" cy="4903932"/>
            <a:chOff x="2669435" y="1823422"/>
            <a:chExt cx="3791365" cy="3772664"/>
          </a:xfrm>
        </p:grpSpPr>
        <p:sp>
          <p:nvSpPr>
            <p:cNvPr id="31" name="Shape 583"/>
            <p:cNvSpPr/>
            <p:nvPr/>
          </p:nvSpPr>
          <p:spPr>
            <a:xfrm flipH="1">
              <a:off x="2688676" y="1823422"/>
              <a:ext cx="3772124" cy="3772664"/>
            </a:xfrm>
            <a:prstGeom prst="blockArc">
              <a:avLst>
                <a:gd name="adj1" fmla="val 12708393"/>
                <a:gd name="adj2" fmla="val 15856958"/>
                <a:gd name="adj3" fmla="val 24227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Shape 580"/>
            <p:cNvSpPr/>
            <p:nvPr/>
          </p:nvSpPr>
          <p:spPr>
            <a:xfrm>
              <a:off x="2669435" y="1823962"/>
              <a:ext cx="3772124" cy="3772124"/>
            </a:xfrm>
            <a:prstGeom prst="blockArc">
              <a:avLst>
                <a:gd name="adj1" fmla="val 9019130"/>
                <a:gd name="adj2" fmla="val 12168608"/>
                <a:gd name="adj3" fmla="val 23015"/>
              </a:avLst>
            </a:prstGeom>
            <a:solidFill>
              <a:schemeClr val="accent6"/>
            </a:soli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Shape 581"/>
            <p:cNvSpPr/>
            <p:nvPr/>
          </p:nvSpPr>
          <p:spPr>
            <a:xfrm>
              <a:off x="2669435" y="1823962"/>
              <a:ext cx="3772124" cy="3772124"/>
            </a:xfrm>
            <a:prstGeom prst="blockArc">
              <a:avLst>
                <a:gd name="adj1" fmla="val 12470661"/>
                <a:gd name="adj2" fmla="val 16402072"/>
                <a:gd name="adj3" fmla="val 23031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73" name="Shape 97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辦公室工作者的煩惱</a:t>
            </a:r>
          </a:p>
        </p:txBody>
      </p:sp>
      <p:sp>
        <p:nvSpPr>
          <p:cNvPr id="978" name="Shape 978"/>
          <p:cNvSpPr/>
          <p:nvPr/>
        </p:nvSpPr>
        <p:spPr>
          <a:xfrm>
            <a:off x="4461988" y="2662001"/>
            <a:ext cx="234600" cy="280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pic>
        <p:nvPicPr>
          <p:cNvPr id="980" name="Shape 980" descr="https://lh6.googleusercontent.com/L13hoADY3itrnZvSwBuAlG5y8gtHlOsn4ZTbnjZzzHGlWBs1hUT5dr2yqK7ElN0MKEZ1TyWOwmX342ZPW3dT5NAv3RJOgOTkLRGyAhGn0__AMYnD1G5XkiBcif-JBbE1quuus2M4yuw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75350" y="3878971"/>
            <a:ext cx="1882468" cy="1121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982" name="Shape 982" descr="https://lh6.googleusercontent.com/ulQmi4QMSjun33kPoZGIU6aL6A-E1KHJsxLhqHixw26cRQJxSfzbiZxWhae13_yYyfDSyFQ-Mx3efVmZ2TOZjs7M9btxAj066zZGYxb_lSjfvYglwpywwVfEbXKZ0JUlaZxLgK7YFDk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6000760" y="1357304"/>
            <a:ext cx="3019432" cy="1640450"/>
          </a:xfrm>
          <a:prstGeom prst="rect">
            <a:avLst/>
          </a:prstGeom>
          <a:noFill/>
          <a:ln>
            <a:noFill/>
          </a:ln>
        </p:spPr>
      </p:pic>
      <p:sp>
        <p:nvSpPr>
          <p:cNvPr id="987" name="Shape 987"/>
          <p:cNvSpPr txBox="1"/>
          <p:nvPr/>
        </p:nvSpPr>
        <p:spPr>
          <a:xfrm>
            <a:off x="8323765" y="-2225263"/>
            <a:ext cx="852462" cy="574918"/>
          </a:xfrm>
          <a:prstGeom prst="rect">
            <a:avLst/>
          </a:prstGeom>
          <a:noFill/>
          <a:ln>
            <a:noFill/>
          </a:ln>
        </p:spPr>
        <p:txBody>
          <a:bodyPr wrap="square" lIns="16500" tIns="16500" rIns="16500" bIns="165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endParaRPr lang="zh-TW" sz="1800" b="0" i="0" u="none" strike="noStrike" cap="none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37" name="Shape 1018"/>
          <p:cNvSpPr/>
          <p:nvPr/>
        </p:nvSpPr>
        <p:spPr>
          <a:xfrm>
            <a:off x="6286512" y="3143254"/>
            <a:ext cx="742836" cy="62811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45880" y="100923"/>
                </a:moveTo>
                <a:lnTo>
                  <a:pt x="43780" y="108554"/>
                </a:lnTo>
                <a:lnTo>
                  <a:pt x="76219" y="108554"/>
                </a:lnTo>
                <a:lnTo>
                  <a:pt x="74119" y="100923"/>
                </a:lnTo>
                <a:close/>
                <a:moveTo>
                  <a:pt x="17368" y="4644"/>
                </a:moveTo>
                <a:lnTo>
                  <a:pt x="17368" y="64398"/>
                </a:lnTo>
                <a:lnTo>
                  <a:pt x="102631" y="64398"/>
                </a:lnTo>
                <a:lnTo>
                  <a:pt x="102631" y="4644"/>
                </a:lnTo>
                <a:close/>
                <a:moveTo>
                  <a:pt x="11052" y="0"/>
                </a:moveTo>
                <a:lnTo>
                  <a:pt x="108947" y="0"/>
                </a:lnTo>
                <a:lnTo>
                  <a:pt x="108947" y="69042"/>
                </a:lnTo>
                <a:lnTo>
                  <a:pt x="108965" y="69042"/>
                </a:lnTo>
                <a:lnTo>
                  <a:pt x="120000" y="113859"/>
                </a:lnTo>
                <a:lnTo>
                  <a:pt x="120000" y="119999"/>
                </a:lnTo>
                <a:lnTo>
                  <a:pt x="0" y="119999"/>
                </a:lnTo>
                <a:lnTo>
                  <a:pt x="0" y="113859"/>
                </a:lnTo>
                <a:lnTo>
                  <a:pt x="11034" y="69042"/>
                </a:lnTo>
                <a:lnTo>
                  <a:pt x="11052" y="69042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Shape 1021"/>
          <p:cNvSpPr/>
          <p:nvPr/>
        </p:nvSpPr>
        <p:spPr>
          <a:xfrm>
            <a:off x="8429652" y="3286130"/>
            <a:ext cx="312572" cy="43950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49688" y="112012"/>
                </a:moveTo>
                <a:cubicBezTo>
                  <a:pt x="48135" y="112012"/>
                  <a:pt x="46876" y="112907"/>
                  <a:pt x="46876" y="114012"/>
                </a:cubicBezTo>
                <a:cubicBezTo>
                  <a:pt x="46876" y="115117"/>
                  <a:pt x="48135" y="116012"/>
                  <a:pt x="49688" y="116012"/>
                </a:cubicBezTo>
                <a:lnTo>
                  <a:pt x="70311" y="116012"/>
                </a:lnTo>
                <a:cubicBezTo>
                  <a:pt x="71864" y="116012"/>
                  <a:pt x="73123" y="115117"/>
                  <a:pt x="73123" y="114012"/>
                </a:cubicBezTo>
                <a:cubicBezTo>
                  <a:pt x="73123" y="112907"/>
                  <a:pt x="71864" y="112012"/>
                  <a:pt x="70311" y="112012"/>
                </a:cubicBezTo>
                <a:close/>
                <a:moveTo>
                  <a:pt x="6849" y="8320"/>
                </a:moveTo>
                <a:lnTo>
                  <a:pt x="6849" y="106998"/>
                </a:lnTo>
                <a:lnTo>
                  <a:pt x="113150" y="106998"/>
                </a:lnTo>
                <a:lnTo>
                  <a:pt x="113150" y="8320"/>
                </a:lnTo>
                <a:close/>
                <a:moveTo>
                  <a:pt x="48751" y="2722"/>
                </a:moveTo>
                <a:cubicBezTo>
                  <a:pt x="47715" y="2722"/>
                  <a:pt x="46876" y="3319"/>
                  <a:pt x="46876" y="4056"/>
                </a:cubicBezTo>
                <a:cubicBezTo>
                  <a:pt x="46876" y="4792"/>
                  <a:pt x="47715" y="5389"/>
                  <a:pt x="48751" y="5389"/>
                </a:cubicBezTo>
                <a:lnTo>
                  <a:pt x="71248" y="5389"/>
                </a:lnTo>
                <a:cubicBezTo>
                  <a:pt x="72284" y="5389"/>
                  <a:pt x="73123" y="4792"/>
                  <a:pt x="73123" y="4056"/>
                </a:cubicBezTo>
                <a:cubicBezTo>
                  <a:pt x="73123" y="3319"/>
                  <a:pt x="72284" y="2722"/>
                  <a:pt x="71248" y="2722"/>
                </a:cubicBezTo>
                <a:close/>
                <a:moveTo>
                  <a:pt x="8089" y="0"/>
                </a:moveTo>
                <a:lnTo>
                  <a:pt x="111910" y="0"/>
                </a:lnTo>
                <a:cubicBezTo>
                  <a:pt x="116378" y="0"/>
                  <a:pt x="120000" y="2575"/>
                  <a:pt x="120000" y="5752"/>
                </a:cubicBezTo>
                <a:lnTo>
                  <a:pt x="120000" y="114247"/>
                </a:lnTo>
                <a:cubicBezTo>
                  <a:pt x="120000" y="117424"/>
                  <a:pt x="116378" y="120000"/>
                  <a:pt x="111910" y="120000"/>
                </a:cubicBezTo>
                <a:lnTo>
                  <a:pt x="8089" y="120000"/>
                </a:lnTo>
                <a:cubicBezTo>
                  <a:pt x="3621" y="120000"/>
                  <a:pt x="0" y="117424"/>
                  <a:pt x="0" y="114247"/>
                </a:cubicBezTo>
                <a:lnTo>
                  <a:pt x="0" y="5752"/>
                </a:lnTo>
                <a:cubicBezTo>
                  <a:pt x="0" y="2575"/>
                  <a:pt x="3621" y="0"/>
                  <a:pt x="8089" y="0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6" name="群組 75"/>
          <p:cNvGrpSpPr/>
          <p:nvPr/>
        </p:nvGrpSpPr>
        <p:grpSpPr>
          <a:xfrm>
            <a:off x="500034" y="2500312"/>
            <a:ext cx="2170386" cy="1666884"/>
            <a:chOff x="357158" y="2357436"/>
            <a:chExt cx="2170386" cy="1666884"/>
          </a:xfrm>
        </p:grpSpPr>
        <p:sp>
          <p:nvSpPr>
            <p:cNvPr id="42" name="Shape 1059"/>
            <p:cNvSpPr/>
            <p:nvPr/>
          </p:nvSpPr>
          <p:spPr>
            <a:xfrm>
              <a:off x="785786" y="2500312"/>
              <a:ext cx="411575" cy="34404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8823" y="107034"/>
                  </a:moveTo>
                  <a:lnTo>
                    <a:pt x="98823" y="113520"/>
                  </a:lnTo>
                  <a:lnTo>
                    <a:pt x="111175" y="113520"/>
                  </a:lnTo>
                  <a:lnTo>
                    <a:pt x="111175" y="107034"/>
                  </a:lnTo>
                  <a:close/>
                  <a:moveTo>
                    <a:pt x="7941" y="107034"/>
                  </a:moveTo>
                  <a:lnTo>
                    <a:pt x="7941" y="113520"/>
                  </a:lnTo>
                  <a:lnTo>
                    <a:pt x="20293" y="113520"/>
                  </a:lnTo>
                  <a:lnTo>
                    <a:pt x="20293" y="107034"/>
                  </a:lnTo>
                  <a:close/>
                  <a:moveTo>
                    <a:pt x="98823" y="94383"/>
                  </a:moveTo>
                  <a:lnTo>
                    <a:pt x="98823" y="100870"/>
                  </a:lnTo>
                  <a:lnTo>
                    <a:pt x="111175" y="100870"/>
                  </a:lnTo>
                  <a:lnTo>
                    <a:pt x="111175" y="94383"/>
                  </a:lnTo>
                  <a:close/>
                  <a:moveTo>
                    <a:pt x="7941" y="94383"/>
                  </a:moveTo>
                  <a:lnTo>
                    <a:pt x="7941" y="100870"/>
                  </a:lnTo>
                  <a:lnTo>
                    <a:pt x="20293" y="100870"/>
                  </a:lnTo>
                  <a:lnTo>
                    <a:pt x="20293" y="94383"/>
                  </a:lnTo>
                  <a:close/>
                  <a:moveTo>
                    <a:pt x="98823" y="81733"/>
                  </a:moveTo>
                  <a:lnTo>
                    <a:pt x="98823" y="88219"/>
                  </a:lnTo>
                  <a:lnTo>
                    <a:pt x="111175" y="88219"/>
                  </a:lnTo>
                  <a:lnTo>
                    <a:pt x="111175" y="81733"/>
                  </a:lnTo>
                  <a:close/>
                  <a:moveTo>
                    <a:pt x="7941" y="81733"/>
                  </a:moveTo>
                  <a:lnTo>
                    <a:pt x="7941" y="88219"/>
                  </a:lnTo>
                  <a:lnTo>
                    <a:pt x="20293" y="88219"/>
                  </a:lnTo>
                  <a:lnTo>
                    <a:pt x="20293" y="81733"/>
                  </a:lnTo>
                  <a:close/>
                  <a:moveTo>
                    <a:pt x="98823" y="69082"/>
                  </a:moveTo>
                  <a:lnTo>
                    <a:pt x="98823" y="75569"/>
                  </a:lnTo>
                  <a:lnTo>
                    <a:pt x="111175" y="75569"/>
                  </a:lnTo>
                  <a:lnTo>
                    <a:pt x="111175" y="69082"/>
                  </a:lnTo>
                  <a:close/>
                  <a:moveTo>
                    <a:pt x="7941" y="69082"/>
                  </a:moveTo>
                  <a:lnTo>
                    <a:pt x="7941" y="75569"/>
                  </a:lnTo>
                  <a:lnTo>
                    <a:pt x="20293" y="75569"/>
                  </a:lnTo>
                  <a:lnTo>
                    <a:pt x="20293" y="69082"/>
                  </a:lnTo>
                  <a:close/>
                  <a:moveTo>
                    <a:pt x="98823" y="56432"/>
                  </a:moveTo>
                  <a:lnTo>
                    <a:pt x="98823" y="62919"/>
                  </a:lnTo>
                  <a:lnTo>
                    <a:pt x="111175" y="62919"/>
                  </a:lnTo>
                  <a:lnTo>
                    <a:pt x="111175" y="56432"/>
                  </a:lnTo>
                  <a:close/>
                  <a:moveTo>
                    <a:pt x="7941" y="56432"/>
                  </a:moveTo>
                  <a:lnTo>
                    <a:pt x="7941" y="62919"/>
                  </a:lnTo>
                  <a:lnTo>
                    <a:pt x="20293" y="62919"/>
                  </a:lnTo>
                  <a:lnTo>
                    <a:pt x="20293" y="56432"/>
                  </a:lnTo>
                  <a:close/>
                  <a:moveTo>
                    <a:pt x="98823" y="43781"/>
                  </a:moveTo>
                  <a:lnTo>
                    <a:pt x="98823" y="50268"/>
                  </a:lnTo>
                  <a:lnTo>
                    <a:pt x="111175" y="50268"/>
                  </a:lnTo>
                  <a:lnTo>
                    <a:pt x="111175" y="43781"/>
                  </a:lnTo>
                  <a:close/>
                  <a:moveTo>
                    <a:pt x="7941" y="43781"/>
                  </a:moveTo>
                  <a:lnTo>
                    <a:pt x="7941" y="50268"/>
                  </a:lnTo>
                  <a:lnTo>
                    <a:pt x="20293" y="50268"/>
                  </a:lnTo>
                  <a:lnTo>
                    <a:pt x="20293" y="43781"/>
                  </a:lnTo>
                  <a:close/>
                  <a:moveTo>
                    <a:pt x="98823" y="31131"/>
                  </a:moveTo>
                  <a:lnTo>
                    <a:pt x="98823" y="37618"/>
                  </a:lnTo>
                  <a:lnTo>
                    <a:pt x="111175" y="37618"/>
                  </a:lnTo>
                  <a:lnTo>
                    <a:pt x="111175" y="31131"/>
                  </a:lnTo>
                  <a:close/>
                  <a:moveTo>
                    <a:pt x="7941" y="31131"/>
                  </a:moveTo>
                  <a:lnTo>
                    <a:pt x="7941" y="37618"/>
                  </a:lnTo>
                  <a:lnTo>
                    <a:pt x="20293" y="37618"/>
                  </a:lnTo>
                  <a:lnTo>
                    <a:pt x="20293" y="31131"/>
                  </a:lnTo>
                  <a:close/>
                  <a:moveTo>
                    <a:pt x="37203" y="24881"/>
                  </a:moveTo>
                  <a:lnTo>
                    <a:pt x="37203" y="95118"/>
                  </a:lnTo>
                  <a:lnTo>
                    <a:pt x="87817" y="60000"/>
                  </a:lnTo>
                  <a:close/>
                  <a:moveTo>
                    <a:pt x="98823" y="18481"/>
                  </a:moveTo>
                  <a:lnTo>
                    <a:pt x="98823" y="24967"/>
                  </a:lnTo>
                  <a:lnTo>
                    <a:pt x="111175" y="24967"/>
                  </a:lnTo>
                  <a:lnTo>
                    <a:pt x="111175" y="18481"/>
                  </a:lnTo>
                  <a:close/>
                  <a:moveTo>
                    <a:pt x="7941" y="18481"/>
                  </a:moveTo>
                  <a:lnTo>
                    <a:pt x="7941" y="24967"/>
                  </a:lnTo>
                  <a:lnTo>
                    <a:pt x="20293" y="24967"/>
                  </a:lnTo>
                  <a:lnTo>
                    <a:pt x="20293" y="18481"/>
                  </a:lnTo>
                  <a:close/>
                  <a:moveTo>
                    <a:pt x="98823" y="5830"/>
                  </a:moveTo>
                  <a:lnTo>
                    <a:pt x="98823" y="12317"/>
                  </a:lnTo>
                  <a:lnTo>
                    <a:pt x="111175" y="12317"/>
                  </a:lnTo>
                  <a:lnTo>
                    <a:pt x="111175" y="5830"/>
                  </a:lnTo>
                  <a:close/>
                  <a:moveTo>
                    <a:pt x="7941" y="5830"/>
                  </a:moveTo>
                  <a:lnTo>
                    <a:pt x="7941" y="12317"/>
                  </a:lnTo>
                  <a:lnTo>
                    <a:pt x="20293" y="12317"/>
                  </a:lnTo>
                  <a:lnTo>
                    <a:pt x="20293" y="583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660066">
                <a:alpha val="5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Shape 1061"/>
            <p:cNvSpPr/>
            <p:nvPr/>
          </p:nvSpPr>
          <p:spPr>
            <a:xfrm>
              <a:off x="1571604" y="3286130"/>
              <a:ext cx="432134" cy="37292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5439" y="26278"/>
                  </a:moveTo>
                  <a:cubicBezTo>
                    <a:pt x="22639" y="26278"/>
                    <a:pt x="20370" y="28908"/>
                    <a:pt x="20370" y="32152"/>
                  </a:cubicBezTo>
                  <a:cubicBezTo>
                    <a:pt x="20370" y="35396"/>
                    <a:pt x="22639" y="38026"/>
                    <a:pt x="25439" y="38026"/>
                  </a:cubicBezTo>
                  <a:cubicBezTo>
                    <a:pt x="28238" y="38026"/>
                    <a:pt x="30508" y="35396"/>
                    <a:pt x="30508" y="32152"/>
                  </a:cubicBezTo>
                  <a:cubicBezTo>
                    <a:pt x="30508" y="28908"/>
                    <a:pt x="28238" y="26278"/>
                    <a:pt x="25439" y="26278"/>
                  </a:cubicBezTo>
                  <a:close/>
                  <a:moveTo>
                    <a:pt x="58796" y="12078"/>
                  </a:moveTo>
                  <a:cubicBezTo>
                    <a:pt x="53039" y="12078"/>
                    <a:pt x="48372" y="17486"/>
                    <a:pt x="48372" y="24157"/>
                  </a:cubicBezTo>
                  <a:cubicBezTo>
                    <a:pt x="48372" y="30828"/>
                    <a:pt x="53039" y="36236"/>
                    <a:pt x="58796" y="36236"/>
                  </a:cubicBezTo>
                  <a:cubicBezTo>
                    <a:pt x="64553" y="36236"/>
                    <a:pt x="69220" y="30828"/>
                    <a:pt x="69220" y="24157"/>
                  </a:cubicBezTo>
                  <a:cubicBezTo>
                    <a:pt x="69220" y="17486"/>
                    <a:pt x="64553" y="12078"/>
                    <a:pt x="58796" y="12078"/>
                  </a:cubicBezTo>
                  <a:close/>
                  <a:moveTo>
                    <a:pt x="58796" y="0"/>
                  </a:moveTo>
                  <a:cubicBezTo>
                    <a:pt x="70310" y="0"/>
                    <a:pt x="79644" y="10815"/>
                    <a:pt x="79644" y="24157"/>
                  </a:cubicBezTo>
                  <a:cubicBezTo>
                    <a:pt x="79644" y="33739"/>
                    <a:pt x="74829" y="42019"/>
                    <a:pt x="67818" y="45846"/>
                  </a:cubicBezTo>
                  <a:lnTo>
                    <a:pt x="82063" y="45846"/>
                  </a:lnTo>
                  <a:cubicBezTo>
                    <a:pt x="87953" y="45846"/>
                    <a:pt x="92729" y="51379"/>
                    <a:pt x="92729" y="58205"/>
                  </a:cubicBezTo>
                  <a:lnTo>
                    <a:pt x="92729" y="63301"/>
                  </a:lnTo>
                  <a:lnTo>
                    <a:pt x="98373" y="63301"/>
                  </a:lnTo>
                  <a:cubicBezTo>
                    <a:pt x="99719" y="63301"/>
                    <a:pt x="100844" y="64392"/>
                    <a:pt x="101072" y="65867"/>
                  </a:cubicBezTo>
                  <a:lnTo>
                    <a:pt x="120000" y="47629"/>
                  </a:lnTo>
                  <a:lnTo>
                    <a:pt x="120000" y="118217"/>
                  </a:lnTo>
                  <a:lnTo>
                    <a:pt x="101072" y="99978"/>
                  </a:lnTo>
                  <a:cubicBezTo>
                    <a:pt x="100844" y="101453"/>
                    <a:pt x="99719" y="102544"/>
                    <a:pt x="98373" y="102544"/>
                  </a:cubicBezTo>
                  <a:lnTo>
                    <a:pt x="92729" y="102544"/>
                  </a:lnTo>
                  <a:lnTo>
                    <a:pt x="92729" y="107640"/>
                  </a:lnTo>
                  <a:cubicBezTo>
                    <a:pt x="92729" y="114466"/>
                    <a:pt x="87953" y="120000"/>
                    <a:pt x="82063" y="120000"/>
                  </a:cubicBezTo>
                  <a:lnTo>
                    <a:pt x="10665" y="120000"/>
                  </a:lnTo>
                  <a:cubicBezTo>
                    <a:pt x="4775" y="120000"/>
                    <a:pt x="0" y="114466"/>
                    <a:pt x="0" y="107640"/>
                  </a:cubicBezTo>
                  <a:lnTo>
                    <a:pt x="0" y="58205"/>
                  </a:lnTo>
                  <a:cubicBezTo>
                    <a:pt x="0" y="51379"/>
                    <a:pt x="4775" y="45846"/>
                    <a:pt x="10665" y="45846"/>
                  </a:cubicBezTo>
                  <a:lnTo>
                    <a:pt x="20167" y="45846"/>
                  </a:lnTo>
                  <a:cubicBezTo>
                    <a:pt x="15632" y="43527"/>
                    <a:pt x="12479" y="38266"/>
                    <a:pt x="12479" y="32152"/>
                  </a:cubicBezTo>
                  <a:cubicBezTo>
                    <a:pt x="12479" y="23858"/>
                    <a:pt x="18281" y="17135"/>
                    <a:pt x="25439" y="17135"/>
                  </a:cubicBezTo>
                  <a:cubicBezTo>
                    <a:pt x="32597" y="17135"/>
                    <a:pt x="38399" y="23858"/>
                    <a:pt x="38399" y="32152"/>
                  </a:cubicBezTo>
                  <a:cubicBezTo>
                    <a:pt x="38399" y="38266"/>
                    <a:pt x="35246" y="43527"/>
                    <a:pt x="30711" y="45846"/>
                  </a:cubicBezTo>
                  <a:lnTo>
                    <a:pt x="49774" y="45846"/>
                  </a:lnTo>
                  <a:cubicBezTo>
                    <a:pt x="42762" y="42019"/>
                    <a:pt x="37948" y="33739"/>
                    <a:pt x="37948" y="24157"/>
                  </a:cubicBezTo>
                  <a:cubicBezTo>
                    <a:pt x="37948" y="10815"/>
                    <a:pt x="47282" y="0"/>
                    <a:pt x="58796" y="0"/>
                  </a:cubicBezTo>
                  <a:close/>
                </a:path>
              </a:pathLst>
            </a:custGeom>
            <a:solidFill>
              <a:srgbClr val="660066">
                <a:alpha val="5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Shape 1063"/>
            <p:cNvSpPr/>
            <p:nvPr/>
          </p:nvSpPr>
          <p:spPr>
            <a:xfrm>
              <a:off x="1000100" y="3071816"/>
              <a:ext cx="432134" cy="28400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0993" y="25616"/>
                  </a:moveTo>
                  <a:cubicBezTo>
                    <a:pt x="74756" y="25616"/>
                    <a:pt x="77806" y="30257"/>
                    <a:pt x="77806" y="35981"/>
                  </a:cubicBezTo>
                  <a:cubicBezTo>
                    <a:pt x="77806" y="41706"/>
                    <a:pt x="74756" y="46347"/>
                    <a:pt x="70993" y="46347"/>
                  </a:cubicBezTo>
                  <a:cubicBezTo>
                    <a:pt x="67231" y="46347"/>
                    <a:pt x="64181" y="41706"/>
                    <a:pt x="64181" y="35981"/>
                  </a:cubicBezTo>
                  <a:cubicBezTo>
                    <a:pt x="64181" y="30257"/>
                    <a:pt x="67231" y="25616"/>
                    <a:pt x="70993" y="25616"/>
                  </a:cubicBezTo>
                  <a:close/>
                  <a:moveTo>
                    <a:pt x="44353" y="15369"/>
                  </a:moveTo>
                  <a:lnTo>
                    <a:pt x="68961" y="82195"/>
                  </a:lnTo>
                  <a:lnTo>
                    <a:pt x="83818" y="47833"/>
                  </a:lnTo>
                  <a:lnTo>
                    <a:pt x="108131" y="104068"/>
                  </a:lnTo>
                  <a:lnTo>
                    <a:pt x="77016" y="104068"/>
                  </a:lnTo>
                  <a:lnTo>
                    <a:pt x="59504" y="104068"/>
                  </a:lnTo>
                  <a:lnTo>
                    <a:pt x="11689" y="104068"/>
                  </a:lnTo>
                  <a:close/>
                  <a:moveTo>
                    <a:pt x="6666" y="9280"/>
                  </a:moveTo>
                  <a:lnTo>
                    <a:pt x="6666" y="110719"/>
                  </a:lnTo>
                  <a:lnTo>
                    <a:pt x="113333" y="110719"/>
                  </a:lnTo>
                  <a:lnTo>
                    <a:pt x="113333" y="928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660066">
                <a:alpha val="5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Shape 1059"/>
            <p:cNvSpPr/>
            <p:nvPr/>
          </p:nvSpPr>
          <p:spPr>
            <a:xfrm>
              <a:off x="357158" y="3000378"/>
              <a:ext cx="241560" cy="20192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8823" y="107034"/>
                  </a:moveTo>
                  <a:lnTo>
                    <a:pt x="98823" y="113520"/>
                  </a:lnTo>
                  <a:lnTo>
                    <a:pt x="111175" y="113520"/>
                  </a:lnTo>
                  <a:lnTo>
                    <a:pt x="111175" y="107034"/>
                  </a:lnTo>
                  <a:close/>
                  <a:moveTo>
                    <a:pt x="7941" y="107034"/>
                  </a:moveTo>
                  <a:lnTo>
                    <a:pt x="7941" y="113520"/>
                  </a:lnTo>
                  <a:lnTo>
                    <a:pt x="20293" y="113520"/>
                  </a:lnTo>
                  <a:lnTo>
                    <a:pt x="20293" y="107034"/>
                  </a:lnTo>
                  <a:close/>
                  <a:moveTo>
                    <a:pt x="98823" y="94383"/>
                  </a:moveTo>
                  <a:lnTo>
                    <a:pt x="98823" y="100870"/>
                  </a:lnTo>
                  <a:lnTo>
                    <a:pt x="111175" y="100870"/>
                  </a:lnTo>
                  <a:lnTo>
                    <a:pt x="111175" y="94383"/>
                  </a:lnTo>
                  <a:close/>
                  <a:moveTo>
                    <a:pt x="7941" y="94383"/>
                  </a:moveTo>
                  <a:lnTo>
                    <a:pt x="7941" y="100870"/>
                  </a:lnTo>
                  <a:lnTo>
                    <a:pt x="20293" y="100870"/>
                  </a:lnTo>
                  <a:lnTo>
                    <a:pt x="20293" y="94383"/>
                  </a:lnTo>
                  <a:close/>
                  <a:moveTo>
                    <a:pt x="98823" y="81733"/>
                  </a:moveTo>
                  <a:lnTo>
                    <a:pt x="98823" y="88219"/>
                  </a:lnTo>
                  <a:lnTo>
                    <a:pt x="111175" y="88219"/>
                  </a:lnTo>
                  <a:lnTo>
                    <a:pt x="111175" y="81733"/>
                  </a:lnTo>
                  <a:close/>
                  <a:moveTo>
                    <a:pt x="7941" y="81733"/>
                  </a:moveTo>
                  <a:lnTo>
                    <a:pt x="7941" y="88219"/>
                  </a:lnTo>
                  <a:lnTo>
                    <a:pt x="20293" y="88219"/>
                  </a:lnTo>
                  <a:lnTo>
                    <a:pt x="20293" y="81733"/>
                  </a:lnTo>
                  <a:close/>
                  <a:moveTo>
                    <a:pt x="98823" y="69082"/>
                  </a:moveTo>
                  <a:lnTo>
                    <a:pt x="98823" y="75569"/>
                  </a:lnTo>
                  <a:lnTo>
                    <a:pt x="111175" y="75569"/>
                  </a:lnTo>
                  <a:lnTo>
                    <a:pt x="111175" y="69082"/>
                  </a:lnTo>
                  <a:close/>
                  <a:moveTo>
                    <a:pt x="7941" y="69082"/>
                  </a:moveTo>
                  <a:lnTo>
                    <a:pt x="7941" y="75569"/>
                  </a:lnTo>
                  <a:lnTo>
                    <a:pt x="20293" y="75569"/>
                  </a:lnTo>
                  <a:lnTo>
                    <a:pt x="20293" y="69082"/>
                  </a:lnTo>
                  <a:close/>
                  <a:moveTo>
                    <a:pt x="98823" y="56432"/>
                  </a:moveTo>
                  <a:lnTo>
                    <a:pt x="98823" y="62919"/>
                  </a:lnTo>
                  <a:lnTo>
                    <a:pt x="111175" y="62919"/>
                  </a:lnTo>
                  <a:lnTo>
                    <a:pt x="111175" y="56432"/>
                  </a:lnTo>
                  <a:close/>
                  <a:moveTo>
                    <a:pt x="7941" y="56432"/>
                  </a:moveTo>
                  <a:lnTo>
                    <a:pt x="7941" y="62919"/>
                  </a:lnTo>
                  <a:lnTo>
                    <a:pt x="20293" y="62919"/>
                  </a:lnTo>
                  <a:lnTo>
                    <a:pt x="20293" y="56432"/>
                  </a:lnTo>
                  <a:close/>
                  <a:moveTo>
                    <a:pt x="98823" y="43781"/>
                  </a:moveTo>
                  <a:lnTo>
                    <a:pt x="98823" y="50268"/>
                  </a:lnTo>
                  <a:lnTo>
                    <a:pt x="111175" y="50268"/>
                  </a:lnTo>
                  <a:lnTo>
                    <a:pt x="111175" y="43781"/>
                  </a:lnTo>
                  <a:close/>
                  <a:moveTo>
                    <a:pt x="7941" y="43781"/>
                  </a:moveTo>
                  <a:lnTo>
                    <a:pt x="7941" y="50268"/>
                  </a:lnTo>
                  <a:lnTo>
                    <a:pt x="20293" y="50268"/>
                  </a:lnTo>
                  <a:lnTo>
                    <a:pt x="20293" y="43781"/>
                  </a:lnTo>
                  <a:close/>
                  <a:moveTo>
                    <a:pt x="98823" y="31131"/>
                  </a:moveTo>
                  <a:lnTo>
                    <a:pt x="98823" y="37618"/>
                  </a:lnTo>
                  <a:lnTo>
                    <a:pt x="111175" y="37618"/>
                  </a:lnTo>
                  <a:lnTo>
                    <a:pt x="111175" y="31131"/>
                  </a:lnTo>
                  <a:close/>
                  <a:moveTo>
                    <a:pt x="7941" y="31131"/>
                  </a:moveTo>
                  <a:lnTo>
                    <a:pt x="7941" y="37618"/>
                  </a:lnTo>
                  <a:lnTo>
                    <a:pt x="20293" y="37618"/>
                  </a:lnTo>
                  <a:lnTo>
                    <a:pt x="20293" y="31131"/>
                  </a:lnTo>
                  <a:close/>
                  <a:moveTo>
                    <a:pt x="37203" y="24881"/>
                  </a:moveTo>
                  <a:lnTo>
                    <a:pt x="37203" y="95118"/>
                  </a:lnTo>
                  <a:lnTo>
                    <a:pt x="87817" y="60000"/>
                  </a:lnTo>
                  <a:close/>
                  <a:moveTo>
                    <a:pt x="98823" y="18481"/>
                  </a:moveTo>
                  <a:lnTo>
                    <a:pt x="98823" y="24967"/>
                  </a:lnTo>
                  <a:lnTo>
                    <a:pt x="111175" y="24967"/>
                  </a:lnTo>
                  <a:lnTo>
                    <a:pt x="111175" y="18481"/>
                  </a:lnTo>
                  <a:close/>
                  <a:moveTo>
                    <a:pt x="7941" y="18481"/>
                  </a:moveTo>
                  <a:lnTo>
                    <a:pt x="7941" y="24967"/>
                  </a:lnTo>
                  <a:lnTo>
                    <a:pt x="20293" y="24967"/>
                  </a:lnTo>
                  <a:lnTo>
                    <a:pt x="20293" y="18481"/>
                  </a:lnTo>
                  <a:close/>
                  <a:moveTo>
                    <a:pt x="98823" y="5830"/>
                  </a:moveTo>
                  <a:lnTo>
                    <a:pt x="98823" y="12317"/>
                  </a:lnTo>
                  <a:lnTo>
                    <a:pt x="111175" y="12317"/>
                  </a:lnTo>
                  <a:lnTo>
                    <a:pt x="111175" y="5830"/>
                  </a:lnTo>
                  <a:close/>
                  <a:moveTo>
                    <a:pt x="7941" y="5830"/>
                  </a:moveTo>
                  <a:lnTo>
                    <a:pt x="7941" y="12317"/>
                  </a:lnTo>
                  <a:lnTo>
                    <a:pt x="20293" y="12317"/>
                  </a:lnTo>
                  <a:lnTo>
                    <a:pt x="20293" y="583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660066">
                <a:alpha val="2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Shape 1061"/>
            <p:cNvSpPr/>
            <p:nvPr/>
          </p:nvSpPr>
          <p:spPr>
            <a:xfrm>
              <a:off x="1571604" y="2928940"/>
              <a:ext cx="317594" cy="27408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5439" y="26278"/>
                  </a:moveTo>
                  <a:cubicBezTo>
                    <a:pt x="22639" y="26278"/>
                    <a:pt x="20370" y="28908"/>
                    <a:pt x="20370" y="32152"/>
                  </a:cubicBezTo>
                  <a:cubicBezTo>
                    <a:pt x="20370" y="35396"/>
                    <a:pt x="22639" y="38026"/>
                    <a:pt x="25439" y="38026"/>
                  </a:cubicBezTo>
                  <a:cubicBezTo>
                    <a:pt x="28238" y="38026"/>
                    <a:pt x="30508" y="35396"/>
                    <a:pt x="30508" y="32152"/>
                  </a:cubicBezTo>
                  <a:cubicBezTo>
                    <a:pt x="30508" y="28908"/>
                    <a:pt x="28238" y="26278"/>
                    <a:pt x="25439" y="26278"/>
                  </a:cubicBezTo>
                  <a:close/>
                  <a:moveTo>
                    <a:pt x="58796" y="12078"/>
                  </a:moveTo>
                  <a:cubicBezTo>
                    <a:pt x="53039" y="12078"/>
                    <a:pt x="48372" y="17486"/>
                    <a:pt x="48372" y="24157"/>
                  </a:cubicBezTo>
                  <a:cubicBezTo>
                    <a:pt x="48372" y="30828"/>
                    <a:pt x="53039" y="36236"/>
                    <a:pt x="58796" y="36236"/>
                  </a:cubicBezTo>
                  <a:cubicBezTo>
                    <a:pt x="64553" y="36236"/>
                    <a:pt x="69220" y="30828"/>
                    <a:pt x="69220" y="24157"/>
                  </a:cubicBezTo>
                  <a:cubicBezTo>
                    <a:pt x="69220" y="17486"/>
                    <a:pt x="64553" y="12078"/>
                    <a:pt x="58796" y="12078"/>
                  </a:cubicBezTo>
                  <a:close/>
                  <a:moveTo>
                    <a:pt x="58796" y="0"/>
                  </a:moveTo>
                  <a:cubicBezTo>
                    <a:pt x="70310" y="0"/>
                    <a:pt x="79644" y="10815"/>
                    <a:pt x="79644" y="24157"/>
                  </a:cubicBezTo>
                  <a:cubicBezTo>
                    <a:pt x="79644" y="33739"/>
                    <a:pt x="74829" y="42019"/>
                    <a:pt x="67818" y="45846"/>
                  </a:cubicBezTo>
                  <a:lnTo>
                    <a:pt x="82063" y="45846"/>
                  </a:lnTo>
                  <a:cubicBezTo>
                    <a:pt x="87953" y="45846"/>
                    <a:pt x="92729" y="51379"/>
                    <a:pt x="92729" y="58205"/>
                  </a:cubicBezTo>
                  <a:lnTo>
                    <a:pt x="92729" y="63301"/>
                  </a:lnTo>
                  <a:lnTo>
                    <a:pt x="98373" y="63301"/>
                  </a:lnTo>
                  <a:cubicBezTo>
                    <a:pt x="99719" y="63301"/>
                    <a:pt x="100844" y="64392"/>
                    <a:pt x="101072" y="65867"/>
                  </a:cubicBezTo>
                  <a:lnTo>
                    <a:pt x="120000" y="47629"/>
                  </a:lnTo>
                  <a:lnTo>
                    <a:pt x="120000" y="118217"/>
                  </a:lnTo>
                  <a:lnTo>
                    <a:pt x="101072" y="99978"/>
                  </a:lnTo>
                  <a:cubicBezTo>
                    <a:pt x="100844" y="101453"/>
                    <a:pt x="99719" y="102544"/>
                    <a:pt x="98373" y="102544"/>
                  </a:cubicBezTo>
                  <a:lnTo>
                    <a:pt x="92729" y="102544"/>
                  </a:lnTo>
                  <a:lnTo>
                    <a:pt x="92729" y="107640"/>
                  </a:lnTo>
                  <a:cubicBezTo>
                    <a:pt x="92729" y="114466"/>
                    <a:pt x="87953" y="120000"/>
                    <a:pt x="82063" y="120000"/>
                  </a:cubicBezTo>
                  <a:lnTo>
                    <a:pt x="10665" y="120000"/>
                  </a:lnTo>
                  <a:cubicBezTo>
                    <a:pt x="4775" y="120000"/>
                    <a:pt x="0" y="114466"/>
                    <a:pt x="0" y="107640"/>
                  </a:cubicBezTo>
                  <a:lnTo>
                    <a:pt x="0" y="58205"/>
                  </a:lnTo>
                  <a:cubicBezTo>
                    <a:pt x="0" y="51379"/>
                    <a:pt x="4775" y="45846"/>
                    <a:pt x="10665" y="45846"/>
                  </a:cubicBezTo>
                  <a:lnTo>
                    <a:pt x="20167" y="45846"/>
                  </a:lnTo>
                  <a:cubicBezTo>
                    <a:pt x="15632" y="43527"/>
                    <a:pt x="12479" y="38266"/>
                    <a:pt x="12479" y="32152"/>
                  </a:cubicBezTo>
                  <a:cubicBezTo>
                    <a:pt x="12479" y="23858"/>
                    <a:pt x="18281" y="17135"/>
                    <a:pt x="25439" y="17135"/>
                  </a:cubicBezTo>
                  <a:cubicBezTo>
                    <a:pt x="32597" y="17135"/>
                    <a:pt x="38399" y="23858"/>
                    <a:pt x="38399" y="32152"/>
                  </a:cubicBezTo>
                  <a:cubicBezTo>
                    <a:pt x="38399" y="38266"/>
                    <a:pt x="35246" y="43527"/>
                    <a:pt x="30711" y="45846"/>
                  </a:cubicBezTo>
                  <a:lnTo>
                    <a:pt x="49774" y="45846"/>
                  </a:lnTo>
                  <a:cubicBezTo>
                    <a:pt x="42762" y="42019"/>
                    <a:pt x="37948" y="33739"/>
                    <a:pt x="37948" y="24157"/>
                  </a:cubicBezTo>
                  <a:cubicBezTo>
                    <a:pt x="37948" y="10815"/>
                    <a:pt x="47282" y="0"/>
                    <a:pt x="58796" y="0"/>
                  </a:cubicBezTo>
                  <a:close/>
                </a:path>
              </a:pathLst>
            </a:custGeom>
            <a:solidFill>
              <a:srgbClr val="660066">
                <a:alpha val="2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Shape 1063"/>
            <p:cNvSpPr/>
            <p:nvPr/>
          </p:nvSpPr>
          <p:spPr>
            <a:xfrm>
              <a:off x="2000232" y="3214692"/>
              <a:ext cx="253626" cy="16668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0993" y="25616"/>
                  </a:moveTo>
                  <a:cubicBezTo>
                    <a:pt x="74756" y="25616"/>
                    <a:pt x="77806" y="30257"/>
                    <a:pt x="77806" y="35981"/>
                  </a:cubicBezTo>
                  <a:cubicBezTo>
                    <a:pt x="77806" y="41706"/>
                    <a:pt x="74756" y="46347"/>
                    <a:pt x="70993" y="46347"/>
                  </a:cubicBezTo>
                  <a:cubicBezTo>
                    <a:pt x="67231" y="46347"/>
                    <a:pt x="64181" y="41706"/>
                    <a:pt x="64181" y="35981"/>
                  </a:cubicBezTo>
                  <a:cubicBezTo>
                    <a:pt x="64181" y="30257"/>
                    <a:pt x="67231" y="25616"/>
                    <a:pt x="70993" y="25616"/>
                  </a:cubicBezTo>
                  <a:close/>
                  <a:moveTo>
                    <a:pt x="44353" y="15369"/>
                  </a:moveTo>
                  <a:lnTo>
                    <a:pt x="68961" y="82195"/>
                  </a:lnTo>
                  <a:lnTo>
                    <a:pt x="83818" y="47833"/>
                  </a:lnTo>
                  <a:lnTo>
                    <a:pt x="108131" y="104068"/>
                  </a:lnTo>
                  <a:lnTo>
                    <a:pt x="77016" y="104068"/>
                  </a:lnTo>
                  <a:lnTo>
                    <a:pt x="59504" y="104068"/>
                  </a:lnTo>
                  <a:lnTo>
                    <a:pt x="11689" y="104068"/>
                  </a:lnTo>
                  <a:close/>
                  <a:moveTo>
                    <a:pt x="6666" y="9280"/>
                  </a:moveTo>
                  <a:lnTo>
                    <a:pt x="6666" y="110719"/>
                  </a:lnTo>
                  <a:lnTo>
                    <a:pt x="113333" y="110719"/>
                  </a:lnTo>
                  <a:lnTo>
                    <a:pt x="113333" y="928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660066">
                <a:alpha val="2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Shape 1061"/>
            <p:cNvSpPr/>
            <p:nvPr/>
          </p:nvSpPr>
          <p:spPr>
            <a:xfrm>
              <a:off x="1571604" y="2500312"/>
              <a:ext cx="317594" cy="27408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5439" y="26278"/>
                  </a:moveTo>
                  <a:cubicBezTo>
                    <a:pt x="22639" y="26278"/>
                    <a:pt x="20370" y="28908"/>
                    <a:pt x="20370" y="32152"/>
                  </a:cubicBezTo>
                  <a:cubicBezTo>
                    <a:pt x="20370" y="35396"/>
                    <a:pt x="22639" y="38026"/>
                    <a:pt x="25439" y="38026"/>
                  </a:cubicBezTo>
                  <a:cubicBezTo>
                    <a:pt x="28238" y="38026"/>
                    <a:pt x="30508" y="35396"/>
                    <a:pt x="30508" y="32152"/>
                  </a:cubicBezTo>
                  <a:cubicBezTo>
                    <a:pt x="30508" y="28908"/>
                    <a:pt x="28238" y="26278"/>
                    <a:pt x="25439" y="26278"/>
                  </a:cubicBezTo>
                  <a:close/>
                  <a:moveTo>
                    <a:pt x="58796" y="12078"/>
                  </a:moveTo>
                  <a:cubicBezTo>
                    <a:pt x="53039" y="12078"/>
                    <a:pt x="48372" y="17486"/>
                    <a:pt x="48372" y="24157"/>
                  </a:cubicBezTo>
                  <a:cubicBezTo>
                    <a:pt x="48372" y="30828"/>
                    <a:pt x="53039" y="36236"/>
                    <a:pt x="58796" y="36236"/>
                  </a:cubicBezTo>
                  <a:cubicBezTo>
                    <a:pt x="64553" y="36236"/>
                    <a:pt x="69220" y="30828"/>
                    <a:pt x="69220" y="24157"/>
                  </a:cubicBezTo>
                  <a:cubicBezTo>
                    <a:pt x="69220" y="17486"/>
                    <a:pt x="64553" y="12078"/>
                    <a:pt x="58796" y="12078"/>
                  </a:cubicBezTo>
                  <a:close/>
                  <a:moveTo>
                    <a:pt x="58796" y="0"/>
                  </a:moveTo>
                  <a:cubicBezTo>
                    <a:pt x="70310" y="0"/>
                    <a:pt x="79644" y="10815"/>
                    <a:pt x="79644" y="24157"/>
                  </a:cubicBezTo>
                  <a:cubicBezTo>
                    <a:pt x="79644" y="33739"/>
                    <a:pt x="74829" y="42019"/>
                    <a:pt x="67818" y="45846"/>
                  </a:cubicBezTo>
                  <a:lnTo>
                    <a:pt x="82063" y="45846"/>
                  </a:lnTo>
                  <a:cubicBezTo>
                    <a:pt x="87953" y="45846"/>
                    <a:pt x="92729" y="51379"/>
                    <a:pt x="92729" y="58205"/>
                  </a:cubicBezTo>
                  <a:lnTo>
                    <a:pt x="92729" y="63301"/>
                  </a:lnTo>
                  <a:lnTo>
                    <a:pt x="98373" y="63301"/>
                  </a:lnTo>
                  <a:cubicBezTo>
                    <a:pt x="99719" y="63301"/>
                    <a:pt x="100844" y="64392"/>
                    <a:pt x="101072" y="65867"/>
                  </a:cubicBezTo>
                  <a:lnTo>
                    <a:pt x="120000" y="47629"/>
                  </a:lnTo>
                  <a:lnTo>
                    <a:pt x="120000" y="118217"/>
                  </a:lnTo>
                  <a:lnTo>
                    <a:pt x="101072" y="99978"/>
                  </a:lnTo>
                  <a:cubicBezTo>
                    <a:pt x="100844" y="101453"/>
                    <a:pt x="99719" y="102544"/>
                    <a:pt x="98373" y="102544"/>
                  </a:cubicBezTo>
                  <a:lnTo>
                    <a:pt x="92729" y="102544"/>
                  </a:lnTo>
                  <a:lnTo>
                    <a:pt x="92729" y="107640"/>
                  </a:lnTo>
                  <a:cubicBezTo>
                    <a:pt x="92729" y="114466"/>
                    <a:pt x="87953" y="120000"/>
                    <a:pt x="82063" y="120000"/>
                  </a:cubicBezTo>
                  <a:lnTo>
                    <a:pt x="10665" y="120000"/>
                  </a:lnTo>
                  <a:cubicBezTo>
                    <a:pt x="4775" y="120000"/>
                    <a:pt x="0" y="114466"/>
                    <a:pt x="0" y="107640"/>
                  </a:cubicBezTo>
                  <a:lnTo>
                    <a:pt x="0" y="58205"/>
                  </a:lnTo>
                  <a:cubicBezTo>
                    <a:pt x="0" y="51379"/>
                    <a:pt x="4775" y="45846"/>
                    <a:pt x="10665" y="45846"/>
                  </a:cubicBezTo>
                  <a:lnTo>
                    <a:pt x="20167" y="45846"/>
                  </a:lnTo>
                  <a:cubicBezTo>
                    <a:pt x="15632" y="43527"/>
                    <a:pt x="12479" y="38266"/>
                    <a:pt x="12479" y="32152"/>
                  </a:cubicBezTo>
                  <a:cubicBezTo>
                    <a:pt x="12479" y="23858"/>
                    <a:pt x="18281" y="17135"/>
                    <a:pt x="25439" y="17135"/>
                  </a:cubicBezTo>
                  <a:cubicBezTo>
                    <a:pt x="32597" y="17135"/>
                    <a:pt x="38399" y="23858"/>
                    <a:pt x="38399" y="32152"/>
                  </a:cubicBezTo>
                  <a:cubicBezTo>
                    <a:pt x="38399" y="38266"/>
                    <a:pt x="35246" y="43527"/>
                    <a:pt x="30711" y="45846"/>
                  </a:cubicBezTo>
                  <a:lnTo>
                    <a:pt x="49774" y="45846"/>
                  </a:lnTo>
                  <a:cubicBezTo>
                    <a:pt x="42762" y="42019"/>
                    <a:pt x="37948" y="33739"/>
                    <a:pt x="37948" y="24157"/>
                  </a:cubicBezTo>
                  <a:cubicBezTo>
                    <a:pt x="37948" y="10815"/>
                    <a:pt x="47282" y="0"/>
                    <a:pt x="58796" y="0"/>
                  </a:cubicBezTo>
                  <a:close/>
                </a:path>
              </a:pathLst>
            </a:custGeom>
            <a:solidFill>
              <a:srgbClr val="660066">
                <a:alpha val="2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Shape 1063"/>
            <p:cNvSpPr/>
            <p:nvPr/>
          </p:nvSpPr>
          <p:spPr>
            <a:xfrm>
              <a:off x="1714480" y="3857634"/>
              <a:ext cx="253626" cy="16668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0993" y="25616"/>
                  </a:moveTo>
                  <a:cubicBezTo>
                    <a:pt x="74756" y="25616"/>
                    <a:pt x="77806" y="30257"/>
                    <a:pt x="77806" y="35981"/>
                  </a:cubicBezTo>
                  <a:cubicBezTo>
                    <a:pt x="77806" y="41706"/>
                    <a:pt x="74756" y="46347"/>
                    <a:pt x="70993" y="46347"/>
                  </a:cubicBezTo>
                  <a:cubicBezTo>
                    <a:pt x="67231" y="46347"/>
                    <a:pt x="64181" y="41706"/>
                    <a:pt x="64181" y="35981"/>
                  </a:cubicBezTo>
                  <a:cubicBezTo>
                    <a:pt x="64181" y="30257"/>
                    <a:pt x="67231" y="25616"/>
                    <a:pt x="70993" y="25616"/>
                  </a:cubicBezTo>
                  <a:close/>
                  <a:moveTo>
                    <a:pt x="44353" y="15369"/>
                  </a:moveTo>
                  <a:lnTo>
                    <a:pt x="68961" y="82195"/>
                  </a:lnTo>
                  <a:lnTo>
                    <a:pt x="83818" y="47833"/>
                  </a:lnTo>
                  <a:lnTo>
                    <a:pt x="108131" y="104068"/>
                  </a:lnTo>
                  <a:lnTo>
                    <a:pt x="77016" y="104068"/>
                  </a:lnTo>
                  <a:lnTo>
                    <a:pt x="59504" y="104068"/>
                  </a:lnTo>
                  <a:lnTo>
                    <a:pt x="11689" y="104068"/>
                  </a:lnTo>
                  <a:close/>
                  <a:moveTo>
                    <a:pt x="6666" y="9280"/>
                  </a:moveTo>
                  <a:lnTo>
                    <a:pt x="6666" y="110719"/>
                  </a:lnTo>
                  <a:lnTo>
                    <a:pt x="113333" y="110719"/>
                  </a:lnTo>
                  <a:lnTo>
                    <a:pt x="113333" y="928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660066">
                <a:alpha val="2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Shape 1059"/>
            <p:cNvSpPr/>
            <p:nvPr/>
          </p:nvSpPr>
          <p:spPr>
            <a:xfrm>
              <a:off x="2285984" y="3429006"/>
              <a:ext cx="241560" cy="20192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8823" y="107034"/>
                  </a:moveTo>
                  <a:lnTo>
                    <a:pt x="98823" y="113520"/>
                  </a:lnTo>
                  <a:lnTo>
                    <a:pt x="111175" y="113520"/>
                  </a:lnTo>
                  <a:lnTo>
                    <a:pt x="111175" y="107034"/>
                  </a:lnTo>
                  <a:close/>
                  <a:moveTo>
                    <a:pt x="7941" y="107034"/>
                  </a:moveTo>
                  <a:lnTo>
                    <a:pt x="7941" y="113520"/>
                  </a:lnTo>
                  <a:lnTo>
                    <a:pt x="20293" y="113520"/>
                  </a:lnTo>
                  <a:lnTo>
                    <a:pt x="20293" y="107034"/>
                  </a:lnTo>
                  <a:close/>
                  <a:moveTo>
                    <a:pt x="98823" y="94383"/>
                  </a:moveTo>
                  <a:lnTo>
                    <a:pt x="98823" y="100870"/>
                  </a:lnTo>
                  <a:lnTo>
                    <a:pt x="111175" y="100870"/>
                  </a:lnTo>
                  <a:lnTo>
                    <a:pt x="111175" y="94383"/>
                  </a:lnTo>
                  <a:close/>
                  <a:moveTo>
                    <a:pt x="7941" y="94383"/>
                  </a:moveTo>
                  <a:lnTo>
                    <a:pt x="7941" y="100870"/>
                  </a:lnTo>
                  <a:lnTo>
                    <a:pt x="20293" y="100870"/>
                  </a:lnTo>
                  <a:lnTo>
                    <a:pt x="20293" y="94383"/>
                  </a:lnTo>
                  <a:close/>
                  <a:moveTo>
                    <a:pt x="98823" y="81733"/>
                  </a:moveTo>
                  <a:lnTo>
                    <a:pt x="98823" y="88219"/>
                  </a:lnTo>
                  <a:lnTo>
                    <a:pt x="111175" y="88219"/>
                  </a:lnTo>
                  <a:lnTo>
                    <a:pt x="111175" y="81733"/>
                  </a:lnTo>
                  <a:close/>
                  <a:moveTo>
                    <a:pt x="7941" y="81733"/>
                  </a:moveTo>
                  <a:lnTo>
                    <a:pt x="7941" y="88219"/>
                  </a:lnTo>
                  <a:lnTo>
                    <a:pt x="20293" y="88219"/>
                  </a:lnTo>
                  <a:lnTo>
                    <a:pt x="20293" y="81733"/>
                  </a:lnTo>
                  <a:close/>
                  <a:moveTo>
                    <a:pt x="98823" y="69082"/>
                  </a:moveTo>
                  <a:lnTo>
                    <a:pt x="98823" y="75569"/>
                  </a:lnTo>
                  <a:lnTo>
                    <a:pt x="111175" y="75569"/>
                  </a:lnTo>
                  <a:lnTo>
                    <a:pt x="111175" y="69082"/>
                  </a:lnTo>
                  <a:close/>
                  <a:moveTo>
                    <a:pt x="7941" y="69082"/>
                  </a:moveTo>
                  <a:lnTo>
                    <a:pt x="7941" y="75569"/>
                  </a:lnTo>
                  <a:lnTo>
                    <a:pt x="20293" y="75569"/>
                  </a:lnTo>
                  <a:lnTo>
                    <a:pt x="20293" y="69082"/>
                  </a:lnTo>
                  <a:close/>
                  <a:moveTo>
                    <a:pt x="98823" y="56432"/>
                  </a:moveTo>
                  <a:lnTo>
                    <a:pt x="98823" y="62919"/>
                  </a:lnTo>
                  <a:lnTo>
                    <a:pt x="111175" y="62919"/>
                  </a:lnTo>
                  <a:lnTo>
                    <a:pt x="111175" y="56432"/>
                  </a:lnTo>
                  <a:close/>
                  <a:moveTo>
                    <a:pt x="7941" y="56432"/>
                  </a:moveTo>
                  <a:lnTo>
                    <a:pt x="7941" y="62919"/>
                  </a:lnTo>
                  <a:lnTo>
                    <a:pt x="20293" y="62919"/>
                  </a:lnTo>
                  <a:lnTo>
                    <a:pt x="20293" y="56432"/>
                  </a:lnTo>
                  <a:close/>
                  <a:moveTo>
                    <a:pt x="98823" y="43781"/>
                  </a:moveTo>
                  <a:lnTo>
                    <a:pt x="98823" y="50268"/>
                  </a:lnTo>
                  <a:lnTo>
                    <a:pt x="111175" y="50268"/>
                  </a:lnTo>
                  <a:lnTo>
                    <a:pt x="111175" y="43781"/>
                  </a:lnTo>
                  <a:close/>
                  <a:moveTo>
                    <a:pt x="7941" y="43781"/>
                  </a:moveTo>
                  <a:lnTo>
                    <a:pt x="7941" y="50268"/>
                  </a:lnTo>
                  <a:lnTo>
                    <a:pt x="20293" y="50268"/>
                  </a:lnTo>
                  <a:lnTo>
                    <a:pt x="20293" y="43781"/>
                  </a:lnTo>
                  <a:close/>
                  <a:moveTo>
                    <a:pt x="98823" y="31131"/>
                  </a:moveTo>
                  <a:lnTo>
                    <a:pt x="98823" y="37618"/>
                  </a:lnTo>
                  <a:lnTo>
                    <a:pt x="111175" y="37618"/>
                  </a:lnTo>
                  <a:lnTo>
                    <a:pt x="111175" y="31131"/>
                  </a:lnTo>
                  <a:close/>
                  <a:moveTo>
                    <a:pt x="7941" y="31131"/>
                  </a:moveTo>
                  <a:lnTo>
                    <a:pt x="7941" y="37618"/>
                  </a:lnTo>
                  <a:lnTo>
                    <a:pt x="20293" y="37618"/>
                  </a:lnTo>
                  <a:lnTo>
                    <a:pt x="20293" y="31131"/>
                  </a:lnTo>
                  <a:close/>
                  <a:moveTo>
                    <a:pt x="37203" y="24881"/>
                  </a:moveTo>
                  <a:lnTo>
                    <a:pt x="37203" y="95118"/>
                  </a:lnTo>
                  <a:lnTo>
                    <a:pt x="87817" y="60000"/>
                  </a:lnTo>
                  <a:close/>
                  <a:moveTo>
                    <a:pt x="98823" y="18481"/>
                  </a:moveTo>
                  <a:lnTo>
                    <a:pt x="98823" y="24967"/>
                  </a:lnTo>
                  <a:lnTo>
                    <a:pt x="111175" y="24967"/>
                  </a:lnTo>
                  <a:lnTo>
                    <a:pt x="111175" y="18481"/>
                  </a:lnTo>
                  <a:close/>
                  <a:moveTo>
                    <a:pt x="7941" y="18481"/>
                  </a:moveTo>
                  <a:lnTo>
                    <a:pt x="7941" y="24967"/>
                  </a:lnTo>
                  <a:lnTo>
                    <a:pt x="20293" y="24967"/>
                  </a:lnTo>
                  <a:lnTo>
                    <a:pt x="20293" y="18481"/>
                  </a:lnTo>
                  <a:close/>
                  <a:moveTo>
                    <a:pt x="98823" y="5830"/>
                  </a:moveTo>
                  <a:lnTo>
                    <a:pt x="98823" y="12317"/>
                  </a:lnTo>
                  <a:lnTo>
                    <a:pt x="111175" y="12317"/>
                  </a:lnTo>
                  <a:lnTo>
                    <a:pt x="111175" y="5830"/>
                  </a:lnTo>
                  <a:close/>
                  <a:moveTo>
                    <a:pt x="7941" y="5830"/>
                  </a:moveTo>
                  <a:lnTo>
                    <a:pt x="7941" y="12317"/>
                  </a:lnTo>
                  <a:lnTo>
                    <a:pt x="20293" y="12317"/>
                  </a:lnTo>
                  <a:lnTo>
                    <a:pt x="20293" y="583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660066">
                <a:alpha val="2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Shape 1063"/>
            <p:cNvSpPr/>
            <p:nvPr/>
          </p:nvSpPr>
          <p:spPr>
            <a:xfrm>
              <a:off x="785786" y="3571882"/>
              <a:ext cx="253626" cy="16668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0993" y="25616"/>
                  </a:moveTo>
                  <a:cubicBezTo>
                    <a:pt x="74756" y="25616"/>
                    <a:pt x="77806" y="30257"/>
                    <a:pt x="77806" y="35981"/>
                  </a:cubicBezTo>
                  <a:cubicBezTo>
                    <a:pt x="77806" y="41706"/>
                    <a:pt x="74756" y="46347"/>
                    <a:pt x="70993" y="46347"/>
                  </a:cubicBezTo>
                  <a:cubicBezTo>
                    <a:pt x="67231" y="46347"/>
                    <a:pt x="64181" y="41706"/>
                    <a:pt x="64181" y="35981"/>
                  </a:cubicBezTo>
                  <a:cubicBezTo>
                    <a:pt x="64181" y="30257"/>
                    <a:pt x="67231" y="25616"/>
                    <a:pt x="70993" y="25616"/>
                  </a:cubicBezTo>
                  <a:close/>
                  <a:moveTo>
                    <a:pt x="44353" y="15369"/>
                  </a:moveTo>
                  <a:lnTo>
                    <a:pt x="68961" y="82195"/>
                  </a:lnTo>
                  <a:lnTo>
                    <a:pt x="83818" y="47833"/>
                  </a:lnTo>
                  <a:lnTo>
                    <a:pt x="108131" y="104068"/>
                  </a:lnTo>
                  <a:lnTo>
                    <a:pt x="77016" y="104068"/>
                  </a:lnTo>
                  <a:lnTo>
                    <a:pt x="59504" y="104068"/>
                  </a:lnTo>
                  <a:lnTo>
                    <a:pt x="11689" y="104068"/>
                  </a:lnTo>
                  <a:close/>
                  <a:moveTo>
                    <a:pt x="6666" y="9280"/>
                  </a:moveTo>
                  <a:lnTo>
                    <a:pt x="6666" y="110719"/>
                  </a:lnTo>
                  <a:lnTo>
                    <a:pt x="113333" y="110719"/>
                  </a:lnTo>
                  <a:lnTo>
                    <a:pt x="113333" y="928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660066">
                <a:alpha val="2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Shape 1061"/>
            <p:cNvSpPr/>
            <p:nvPr/>
          </p:nvSpPr>
          <p:spPr>
            <a:xfrm>
              <a:off x="1142976" y="3643320"/>
              <a:ext cx="257030" cy="22181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5439" y="26278"/>
                  </a:moveTo>
                  <a:cubicBezTo>
                    <a:pt x="22639" y="26278"/>
                    <a:pt x="20370" y="28908"/>
                    <a:pt x="20370" y="32152"/>
                  </a:cubicBezTo>
                  <a:cubicBezTo>
                    <a:pt x="20370" y="35396"/>
                    <a:pt x="22639" y="38026"/>
                    <a:pt x="25439" y="38026"/>
                  </a:cubicBezTo>
                  <a:cubicBezTo>
                    <a:pt x="28238" y="38026"/>
                    <a:pt x="30508" y="35396"/>
                    <a:pt x="30508" y="32152"/>
                  </a:cubicBezTo>
                  <a:cubicBezTo>
                    <a:pt x="30508" y="28908"/>
                    <a:pt x="28238" y="26278"/>
                    <a:pt x="25439" y="26278"/>
                  </a:cubicBezTo>
                  <a:close/>
                  <a:moveTo>
                    <a:pt x="58796" y="12078"/>
                  </a:moveTo>
                  <a:cubicBezTo>
                    <a:pt x="53039" y="12078"/>
                    <a:pt x="48372" y="17486"/>
                    <a:pt x="48372" y="24157"/>
                  </a:cubicBezTo>
                  <a:cubicBezTo>
                    <a:pt x="48372" y="30828"/>
                    <a:pt x="53039" y="36236"/>
                    <a:pt x="58796" y="36236"/>
                  </a:cubicBezTo>
                  <a:cubicBezTo>
                    <a:pt x="64553" y="36236"/>
                    <a:pt x="69220" y="30828"/>
                    <a:pt x="69220" y="24157"/>
                  </a:cubicBezTo>
                  <a:cubicBezTo>
                    <a:pt x="69220" y="17486"/>
                    <a:pt x="64553" y="12078"/>
                    <a:pt x="58796" y="12078"/>
                  </a:cubicBezTo>
                  <a:close/>
                  <a:moveTo>
                    <a:pt x="58796" y="0"/>
                  </a:moveTo>
                  <a:cubicBezTo>
                    <a:pt x="70310" y="0"/>
                    <a:pt x="79644" y="10815"/>
                    <a:pt x="79644" y="24157"/>
                  </a:cubicBezTo>
                  <a:cubicBezTo>
                    <a:pt x="79644" y="33739"/>
                    <a:pt x="74829" y="42019"/>
                    <a:pt x="67818" y="45846"/>
                  </a:cubicBezTo>
                  <a:lnTo>
                    <a:pt x="82063" y="45846"/>
                  </a:lnTo>
                  <a:cubicBezTo>
                    <a:pt x="87953" y="45846"/>
                    <a:pt x="92729" y="51379"/>
                    <a:pt x="92729" y="58205"/>
                  </a:cubicBezTo>
                  <a:lnTo>
                    <a:pt x="92729" y="63301"/>
                  </a:lnTo>
                  <a:lnTo>
                    <a:pt x="98373" y="63301"/>
                  </a:lnTo>
                  <a:cubicBezTo>
                    <a:pt x="99719" y="63301"/>
                    <a:pt x="100844" y="64392"/>
                    <a:pt x="101072" y="65867"/>
                  </a:cubicBezTo>
                  <a:lnTo>
                    <a:pt x="120000" y="47629"/>
                  </a:lnTo>
                  <a:lnTo>
                    <a:pt x="120000" y="118217"/>
                  </a:lnTo>
                  <a:lnTo>
                    <a:pt x="101072" y="99978"/>
                  </a:lnTo>
                  <a:cubicBezTo>
                    <a:pt x="100844" y="101453"/>
                    <a:pt x="99719" y="102544"/>
                    <a:pt x="98373" y="102544"/>
                  </a:cubicBezTo>
                  <a:lnTo>
                    <a:pt x="92729" y="102544"/>
                  </a:lnTo>
                  <a:lnTo>
                    <a:pt x="92729" y="107640"/>
                  </a:lnTo>
                  <a:cubicBezTo>
                    <a:pt x="92729" y="114466"/>
                    <a:pt x="87953" y="120000"/>
                    <a:pt x="82063" y="120000"/>
                  </a:cubicBezTo>
                  <a:lnTo>
                    <a:pt x="10665" y="120000"/>
                  </a:lnTo>
                  <a:cubicBezTo>
                    <a:pt x="4775" y="120000"/>
                    <a:pt x="0" y="114466"/>
                    <a:pt x="0" y="107640"/>
                  </a:cubicBezTo>
                  <a:lnTo>
                    <a:pt x="0" y="58205"/>
                  </a:lnTo>
                  <a:cubicBezTo>
                    <a:pt x="0" y="51379"/>
                    <a:pt x="4775" y="45846"/>
                    <a:pt x="10665" y="45846"/>
                  </a:cubicBezTo>
                  <a:lnTo>
                    <a:pt x="20167" y="45846"/>
                  </a:lnTo>
                  <a:cubicBezTo>
                    <a:pt x="15632" y="43527"/>
                    <a:pt x="12479" y="38266"/>
                    <a:pt x="12479" y="32152"/>
                  </a:cubicBezTo>
                  <a:cubicBezTo>
                    <a:pt x="12479" y="23858"/>
                    <a:pt x="18281" y="17135"/>
                    <a:pt x="25439" y="17135"/>
                  </a:cubicBezTo>
                  <a:cubicBezTo>
                    <a:pt x="32597" y="17135"/>
                    <a:pt x="38399" y="23858"/>
                    <a:pt x="38399" y="32152"/>
                  </a:cubicBezTo>
                  <a:cubicBezTo>
                    <a:pt x="38399" y="38266"/>
                    <a:pt x="35246" y="43527"/>
                    <a:pt x="30711" y="45846"/>
                  </a:cubicBezTo>
                  <a:lnTo>
                    <a:pt x="49774" y="45846"/>
                  </a:lnTo>
                  <a:cubicBezTo>
                    <a:pt x="42762" y="42019"/>
                    <a:pt x="37948" y="33739"/>
                    <a:pt x="37948" y="24157"/>
                  </a:cubicBezTo>
                  <a:cubicBezTo>
                    <a:pt x="37948" y="10815"/>
                    <a:pt x="47282" y="0"/>
                    <a:pt x="58796" y="0"/>
                  </a:cubicBezTo>
                  <a:close/>
                </a:path>
              </a:pathLst>
            </a:custGeom>
            <a:solidFill>
              <a:srgbClr val="660066">
                <a:alpha val="5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矩形 53"/>
            <p:cNvSpPr/>
            <p:nvPr/>
          </p:nvSpPr>
          <p:spPr>
            <a:xfrm>
              <a:off x="1643042" y="3406981"/>
              <a:ext cx="27122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</a:rPr>
                <a:t>?</a:t>
              </a:r>
              <a:endParaRPr lang="zh-TW" altLang="en-US" b="1" dirty="0"/>
            </a:p>
          </p:txBody>
        </p:sp>
        <p:sp>
          <p:nvSpPr>
            <p:cNvPr id="55" name="矩形 54"/>
            <p:cNvSpPr/>
            <p:nvPr/>
          </p:nvSpPr>
          <p:spPr>
            <a:xfrm>
              <a:off x="1014624" y="3121229"/>
              <a:ext cx="27122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</a:rPr>
                <a:t>?</a:t>
              </a:r>
              <a:endParaRPr lang="zh-TW" altLang="en-US" b="1" dirty="0"/>
            </a:p>
          </p:txBody>
        </p:sp>
        <p:sp>
          <p:nvSpPr>
            <p:cNvPr id="56" name="矩形 55"/>
            <p:cNvSpPr/>
            <p:nvPr/>
          </p:nvSpPr>
          <p:spPr>
            <a:xfrm>
              <a:off x="500034" y="2357436"/>
              <a:ext cx="32573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800" b="1" dirty="0" smtClean="0">
                  <a:solidFill>
                    <a:schemeClr val="accent4">
                      <a:lumMod val="75000"/>
                    </a:schemeClr>
                  </a:solidFill>
                  <a:latin typeface="+mj-lt"/>
                  <a:ea typeface="微軟正黑體" pitchFamily="34" charset="-120"/>
                </a:rPr>
                <a:t>?</a:t>
              </a:r>
              <a:endParaRPr lang="zh-TW" altLang="en-US" sz="1800" b="1" dirty="0">
                <a:solidFill>
                  <a:schemeClr val="accent4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57" name="矩形 56"/>
            <p:cNvSpPr/>
            <p:nvPr/>
          </p:nvSpPr>
          <p:spPr>
            <a:xfrm>
              <a:off x="357158" y="2857502"/>
              <a:ext cx="173202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b="1" dirty="0" smtClean="0">
                  <a:solidFill>
                    <a:schemeClr val="accent4">
                      <a:lumMod val="75000"/>
                    </a:schemeClr>
                  </a:solidFill>
                  <a:latin typeface="+mj-lt"/>
                  <a:ea typeface="微軟正黑體" pitchFamily="34" charset="-120"/>
                </a:rPr>
                <a:t>?</a:t>
              </a:r>
              <a:endParaRPr lang="zh-TW" altLang="en-US" b="1" dirty="0">
                <a:solidFill>
                  <a:schemeClr val="accent4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58" name="矩形 57"/>
            <p:cNvSpPr/>
            <p:nvPr/>
          </p:nvSpPr>
          <p:spPr>
            <a:xfrm>
              <a:off x="1571604" y="2928940"/>
              <a:ext cx="173202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b="1" dirty="0" smtClean="0">
                  <a:solidFill>
                    <a:schemeClr val="accent4">
                      <a:lumMod val="75000"/>
                    </a:schemeClr>
                  </a:solidFill>
                  <a:latin typeface="+mj-lt"/>
                  <a:ea typeface="微軟正黑體" pitchFamily="34" charset="-120"/>
                </a:rPr>
                <a:t>?</a:t>
              </a:r>
              <a:endParaRPr lang="zh-TW" altLang="en-US" b="1" dirty="0">
                <a:solidFill>
                  <a:schemeClr val="accent4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60" name="矩形 59"/>
            <p:cNvSpPr/>
            <p:nvPr/>
          </p:nvSpPr>
          <p:spPr>
            <a:xfrm>
              <a:off x="2285984" y="3429006"/>
              <a:ext cx="173202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1100" b="1" dirty="0" smtClean="0">
                  <a:solidFill>
                    <a:schemeClr val="accent4">
                      <a:lumMod val="75000"/>
                    </a:schemeClr>
                  </a:solidFill>
                  <a:latin typeface="+mj-lt"/>
                  <a:ea typeface="微軟正黑體" pitchFamily="34" charset="-120"/>
                </a:rPr>
                <a:t>?</a:t>
              </a:r>
              <a:endParaRPr lang="zh-TW" altLang="en-US" sz="1100" b="1" dirty="0">
                <a:solidFill>
                  <a:schemeClr val="accent4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61" name="矩形 60"/>
            <p:cNvSpPr/>
            <p:nvPr/>
          </p:nvSpPr>
          <p:spPr>
            <a:xfrm>
              <a:off x="1176736" y="3667462"/>
              <a:ext cx="251992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1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</a:rPr>
                <a:t>?</a:t>
              </a:r>
              <a:endParaRPr lang="zh-TW" altLang="en-US" sz="1100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/>
          <p:nvPr/>
        </p:nvSpPr>
        <p:spPr>
          <a:xfrm>
            <a:off x="303750" y="2500300"/>
            <a:ext cx="1369200" cy="240000"/>
          </a:xfrm>
          <a:prstGeom prst="roundRect">
            <a:avLst>
              <a:gd name="adj" fmla="val 20114"/>
            </a:avLst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Shape 240"/>
          <p:cNvSpPr/>
          <p:nvPr/>
        </p:nvSpPr>
        <p:spPr>
          <a:xfrm>
            <a:off x="280950" y="3214700"/>
            <a:ext cx="2541000" cy="785700"/>
          </a:xfrm>
          <a:prstGeom prst="roundRect">
            <a:avLst>
              <a:gd name="adj" fmla="val 8234"/>
            </a:avLst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Shape 241"/>
          <p:cNvSpPr txBox="1">
            <a:spLocks noGrp="1"/>
          </p:cNvSpPr>
          <p:nvPr>
            <p:ph type="title"/>
          </p:nvPr>
        </p:nvSpPr>
        <p:spPr>
          <a:xfrm>
            <a:off x="223025" y="285734"/>
            <a:ext cx="8660700" cy="72230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3600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可管理與預期的快照空間</a:t>
            </a:r>
          </a:p>
        </p:txBody>
      </p:sp>
      <p:sp>
        <p:nvSpPr>
          <p:cNvPr id="242" name="Shape 242"/>
          <p:cNvSpPr txBox="1">
            <a:spLocks noGrp="1"/>
          </p:cNvSpPr>
          <p:nvPr>
            <p:ph type="body" idx="1"/>
          </p:nvPr>
        </p:nvSpPr>
        <p:spPr>
          <a:xfrm>
            <a:off x="303750" y="1025600"/>
            <a:ext cx="8952900" cy="356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Microsoft JhengHei"/>
              <a:buChar char="•"/>
            </a:pPr>
            <a:r>
              <a:rPr lang="zh-TW" sz="2000" b="1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sz="2000" b="1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QTS：自行開發“Volume外”的快照保存架構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Microsoft JhengHei"/>
              <a:buChar char="•"/>
            </a:pPr>
            <a:r>
              <a:rPr lang="zh-TW" sz="2000" b="1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 DSM：Btrfs open source 套件內建快照功能，資料/快照/LUN共用空間</a:t>
            </a:r>
          </a:p>
        </p:txBody>
      </p:sp>
      <p:pic>
        <p:nvPicPr>
          <p:cNvPr id="243" name="Shape 2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00430" y="2143122"/>
            <a:ext cx="5500726" cy="2995145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Shape 244"/>
          <p:cNvSpPr/>
          <p:nvPr/>
        </p:nvSpPr>
        <p:spPr>
          <a:xfrm>
            <a:off x="214282" y="4143386"/>
            <a:ext cx="2857520" cy="87100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164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28571"/>
              <a:buFont typeface="Arial"/>
              <a:buNone/>
            </a:pPr>
            <a:r>
              <a:rPr lang="zh-TW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測試來源: </a:t>
            </a:r>
          </a:p>
          <a:p>
            <a:pPr marL="0" marR="0" lvl="0" indent="-8164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28571"/>
              <a:buFont typeface="Arial"/>
              <a:buNone/>
            </a:pPr>
            <a:r>
              <a:rPr lang="zh-TW" sz="10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https://www.facebook.com/groups/NAS.World/permalink/1784142828550586/</a:t>
            </a:r>
          </a:p>
          <a:p>
            <a:pPr marL="0" marR="0" lvl="0" indent="-88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Shape 245"/>
          <p:cNvSpPr txBox="1"/>
          <p:nvPr/>
        </p:nvSpPr>
        <p:spPr>
          <a:xfrm>
            <a:off x="352400" y="2143125"/>
            <a:ext cx="1357200" cy="785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01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zh-TW" sz="1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QNAP </a:t>
            </a:r>
            <a:r>
              <a:rPr lang="zh-TW" sz="1600" b="1" i="0" u="none" strike="noStrike" cap="none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快照:</a:t>
            </a:r>
          </a:p>
          <a:p>
            <a:pPr marL="0" marR="0" lvl="0" indent="-88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空間互不干擾</a:t>
            </a:r>
          </a:p>
        </p:txBody>
      </p:sp>
      <p:sp>
        <p:nvSpPr>
          <p:cNvPr id="246" name="Shape 246"/>
          <p:cNvSpPr/>
          <p:nvPr/>
        </p:nvSpPr>
        <p:spPr>
          <a:xfrm>
            <a:off x="280950" y="2928950"/>
            <a:ext cx="2541000" cy="111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zh-TW" sz="1600" b="1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Btrfs </a:t>
            </a:r>
            <a:r>
              <a:rPr lang="zh-TW" sz="1600" b="1" i="0" u="none" strike="noStrike" cap="none" dirty="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快照:</a:t>
            </a:r>
          </a:p>
          <a:p>
            <a: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* </a:t>
            </a:r>
            <a:r>
              <a:rPr lang="zh-TW" sz="1400" b="1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快照佔用工作空間, 無法掌握 </a:t>
            </a:r>
          </a:p>
          <a:p>
            <a:pPr marL="0" marR="0" lvl="0" indent="-88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zh-TW" sz="1400" b="1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膨脹速度</a:t>
            </a:r>
          </a:p>
          <a:p>
            <a: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* </a:t>
            </a:r>
            <a:r>
              <a:rPr lang="zh-TW" sz="1400" b="1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快照影響工作空間</a:t>
            </a:r>
          </a:p>
        </p:txBody>
      </p:sp>
      <p:pic>
        <p:nvPicPr>
          <p:cNvPr id="247" name="Shape 247" descr="皇冠-01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1045139">
            <a:off x="261085" y="2069916"/>
            <a:ext cx="346252" cy="24122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圆角矩形标注 1"/>
          <p:cNvSpPr/>
          <p:nvPr/>
        </p:nvSpPr>
        <p:spPr>
          <a:xfrm>
            <a:off x="4067944" y="3742102"/>
            <a:ext cx="1008112" cy="557840"/>
          </a:xfrm>
          <a:prstGeom prst="wedgeRoundRectCallout">
            <a:avLst>
              <a:gd name="adj1" fmla="val 72521"/>
              <a:gd name="adj2" fmla="val -68573"/>
              <a:gd name="adj3" fmla="val 16667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檔案複製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圆角矩形标注 11"/>
          <p:cNvSpPr/>
          <p:nvPr/>
        </p:nvSpPr>
        <p:spPr>
          <a:xfrm>
            <a:off x="7596336" y="3885088"/>
            <a:ext cx="1008112" cy="558870"/>
          </a:xfrm>
          <a:prstGeom prst="wedgeRoundRectCallout">
            <a:avLst>
              <a:gd name="adj1" fmla="val -71528"/>
              <a:gd name="adj2" fmla="val -43927"/>
              <a:gd name="adj3" fmla="val 16667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檔案複製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失敗</a:t>
            </a:r>
            <a:endParaRPr lang="zh-TW" altLang="en-US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Shape 100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儲存、檢索、數位化、歸檔，一次搞定</a:t>
            </a:r>
          </a:p>
        </p:txBody>
      </p:sp>
      <p:pic>
        <p:nvPicPr>
          <p:cNvPr id="1006" name="Shape 1006" descr="19304966_xxl.jpg"/>
          <p:cNvPicPr preferRelativeResize="0"/>
          <p:nvPr/>
        </p:nvPicPr>
        <p:blipFill rotWithShape="1">
          <a:blip r:embed="rId3">
            <a:alphaModFix/>
          </a:blip>
          <a:srcRect t="37782" r="2190" b="16034"/>
          <a:stretch/>
        </p:blipFill>
        <p:spPr>
          <a:xfrm>
            <a:off x="3000364" y="3023768"/>
            <a:ext cx="5984700" cy="1976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8" name="Shape 1008"/>
          <p:cNvPicPr preferRelativeResize="0"/>
          <p:nvPr/>
        </p:nvPicPr>
        <p:blipFill rotWithShape="1">
          <a:blip r:embed="rId4">
            <a:alphaModFix/>
          </a:blip>
          <a:srcRect l="5814" r="4313" b="4159"/>
          <a:stretch/>
        </p:blipFill>
        <p:spPr>
          <a:xfrm>
            <a:off x="6643702" y="1643056"/>
            <a:ext cx="1108581" cy="1074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9" name="Shape 100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76943" y="1220481"/>
            <a:ext cx="316800" cy="3168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10" name="Shape 1010"/>
          <p:cNvSpPr txBox="1"/>
          <p:nvPr/>
        </p:nvSpPr>
        <p:spPr>
          <a:xfrm>
            <a:off x="6718191" y="1218531"/>
            <a:ext cx="1597453" cy="54155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zh-TW" b="1" i="0" u="none" strike="noStrike" cap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Qfiling</a:t>
            </a:r>
          </a:p>
        </p:txBody>
      </p:sp>
      <p:sp>
        <p:nvSpPr>
          <p:cNvPr id="1012" name="Shape 1012"/>
          <p:cNvSpPr/>
          <p:nvPr/>
        </p:nvSpPr>
        <p:spPr>
          <a:xfrm>
            <a:off x="366703" y="2737803"/>
            <a:ext cx="2612248" cy="442976"/>
          </a:xfrm>
          <a:prstGeom prst="homePlate">
            <a:avLst>
              <a:gd name="adj" fmla="val 50000"/>
            </a:avLst>
          </a:prstGeom>
          <a:solidFill>
            <a:srgbClr val="00B0F0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13" name="Shape 1013"/>
          <p:cNvSpPr txBox="1"/>
          <p:nvPr/>
        </p:nvSpPr>
        <p:spPr>
          <a:xfrm>
            <a:off x="428597" y="2831292"/>
            <a:ext cx="1714512" cy="277131"/>
          </a:xfrm>
          <a:prstGeom prst="rect">
            <a:avLst/>
          </a:prstGeom>
          <a:noFill/>
          <a:ln>
            <a:noFill/>
          </a:ln>
        </p:spPr>
        <p:txBody>
          <a:bodyPr wrap="square" lIns="96000" tIns="48000" rIns="24000" bIns="480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zh-TW" sz="18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儲存與備份</a:t>
            </a:r>
          </a:p>
        </p:txBody>
      </p:sp>
      <p:sp>
        <p:nvSpPr>
          <p:cNvPr id="1014" name="Shape 1014"/>
          <p:cNvSpPr/>
          <p:nvPr/>
        </p:nvSpPr>
        <p:spPr>
          <a:xfrm>
            <a:off x="4000496" y="2714626"/>
            <a:ext cx="2723892" cy="443100"/>
          </a:xfrm>
          <a:prstGeom prst="chevron">
            <a:avLst>
              <a:gd name="adj" fmla="val 50000"/>
            </a:avLst>
          </a:prstGeom>
          <a:solidFill>
            <a:srgbClr val="1155CC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5" name="Shape 1015"/>
          <p:cNvSpPr/>
          <p:nvPr/>
        </p:nvSpPr>
        <p:spPr>
          <a:xfrm>
            <a:off x="6143636" y="2714626"/>
            <a:ext cx="2428892" cy="443100"/>
          </a:xfrm>
          <a:prstGeom prst="chevron">
            <a:avLst>
              <a:gd name="adj" fmla="val 50000"/>
            </a:avLst>
          </a:prstGeom>
          <a:solidFill>
            <a:srgbClr val="005493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6" name="Shape 1016"/>
          <p:cNvSpPr txBox="1"/>
          <p:nvPr/>
        </p:nvSpPr>
        <p:spPr>
          <a:xfrm>
            <a:off x="6070665" y="2831292"/>
            <a:ext cx="2128126" cy="240524"/>
          </a:xfrm>
          <a:prstGeom prst="rect">
            <a:avLst/>
          </a:prstGeom>
          <a:noFill/>
          <a:ln>
            <a:noFill/>
          </a:ln>
        </p:spPr>
        <p:txBody>
          <a:bodyPr wrap="square" lIns="72000" tIns="48000" rIns="24000" bIns="480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zh-TW" sz="18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智能歸檔</a:t>
            </a:r>
          </a:p>
        </p:txBody>
      </p:sp>
      <p:sp>
        <p:nvSpPr>
          <p:cNvPr id="1017" name="Shape 1017"/>
          <p:cNvSpPr txBox="1"/>
          <p:nvPr/>
        </p:nvSpPr>
        <p:spPr>
          <a:xfrm>
            <a:off x="4067944" y="2831292"/>
            <a:ext cx="2484340" cy="172506"/>
          </a:xfrm>
          <a:prstGeom prst="rect">
            <a:avLst/>
          </a:prstGeom>
          <a:noFill/>
          <a:ln>
            <a:noFill/>
          </a:ln>
        </p:spPr>
        <p:txBody>
          <a:bodyPr wrap="square" lIns="72000" tIns="48000" rIns="24000" bIns="48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8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檔案數位化</a:t>
            </a:r>
          </a:p>
        </p:txBody>
      </p:sp>
      <p:sp>
        <p:nvSpPr>
          <p:cNvPr id="1019" name="Shape 1019"/>
          <p:cNvSpPr txBox="1"/>
          <p:nvPr/>
        </p:nvSpPr>
        <p:spPr>
          <a:xfrm>
            <a:off x="976511" y="1205748"/>
            <a:ext cx="1587949" cy="29775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zh-TW" b="1" i="0" u="none" strike="noStrike" cap="none" dirty="0">
                <a:solidFill>
                  <a:srgbClr val="EF8600"/>
                </a:solidFill>
                <a:latin typeface="Arial"/>
                <a:ea typeface="Arial"/>
                <a:cs typeface="Arial"/>
                <a:sym typeface="Arial"/>
              </a:rPr>
              <a:t>File Station  </a:t>
            </a:r>
          </a:p>
        </p:txBody>
      </p:sp>
      <p:pic>
        <p:nvPicPr>
          <p:cNvPr id="1021" name="Shape 102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3785" y="1139618"/>
            <a:ext cx="432000" cy="432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2" name="Shape 1022" descr="圖片 2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28596" y="1500180"/>
            <a:ext cx="1656417" cy="1214446"/>
          </a:xfrm>
          <a:prstGeom prst="rect">
            <a:avLst/>
          </a:prstGeom>
          <a:noFill/>
          <a:ln>
            <a:noFill/>
          </a:ln>
        </p:spPr>
      </p:pic>
      <p:sp>
        <p:nvSpPr>
          <p:cNvPr id="1025" name="Shape 1025"/>
          <p:cNvSpPr txBox="1"/>
          <p:nvPr/>
        </p:nvSpPr>
        <p:spPr>
          <a:xfrm>
            <a:off x="4550081" y="1214428"/>
            <a:ext cx="1807869" cy="31640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zh-TW" b="1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OCR Converter  </a:t>
            </a:r>
          </a:p>
        </p:txBody>
      </p:sp>
      <p:pic>
        <p:nvPicPr>
          <p:cNvPr id="1026" name="Shape 1026" descr="圖片 3.png"/>
          <p:cNvPicPr preferRelativeResize="0"/>
          <p:nvPr/>
        </p:nvPicPr>
        <p:blipFill rotWithShape="1">
          <a:blip r:embed="rId8">
            <a:alphaModFix/>
          </a:blip>
          <a:srcRect t="15990" b="6688"/>
          <a:stretch/>
        </p:blipFill>
        <p:spPr>
          <a:xfrm>
            <a:off x="4286248" y="1714494"/>
            <a:ext cx="1571637" cy="1000132"/>
          </a:xfrm>
          <a:prstGeom prst="rect">
            <a:avLst/>
          </a:prstGeom>
          <a:noFill/>
          <a:ln>
            <a:noFill/>
          </a:ln>
        </p:spPr>
      </p:pic>
      <p:sp>
        <p:nvSpPr>
          <p:cNvPr id="1028" name="Shape 1028"/>
          <p:cNvSpPr txBox="1"/>
          <p:nvPr/>
        </p:nvSpPr>
        <p:spPr>
          <a:xfrm>
            <a:off x="2789422" y="1219241"/>
            <a:ext cx="1071571" cy="3523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zh-TW" b="1" i="0" u="none" strike="noStrike" cap="none" dirty="0">
                <a:solidFill>
                  <a:srgbClr val="6AA84F"/>
                </a:solidFill>
                <a:latin typeface="Arial"/>
                <a:ea typeface="Arial"/>
                <a:cs typeface="Arial"/>
                <a:sym typeface="Arial"/>
              </a:rPr>
              <a:t>Qsirch  </a:t>
            </a:r>
          </a:p>
        </p:txBody>
      </p:sp>
      <p:pic>
        <p:nvPicPr>
          <p:cNvPr id="1029" name="Shape 1029"/>
          <p:cNvPicPr preferRelativeResize="0"/>
          <p:nvPr/>
        </p:nvPicPr>
        <p:blipFill rotWithShape="1">
          <a:blip r:embed="rId9">
            <a:alphaModFix/>
          </a:blip>
          <a:srcRect l="71890" t="12049" b="10807"/>
          <a:stretch/>
        </p:blipFill>
        <p:spPr>
          <a:xfrm>
            <a:off x="2428860" y="1145559"/>
            <a:ext cx="432000" cy="432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30" name="Shape 1030" descr="圖片 4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500298" y="1785932"/>
            <a:ext cx="1311894" cy="1034566"/>
          </a:xfrm>
          <a:prstGeom prst="rect">
            <a:avLst/>
          </a:prstGeom>
          <a:noFill/>
          <a:ln>
            <a:noFill/>
          </a:ln>
        </p:spPr>
      </p:pic>
      <p:sp>
        <p:nvSpPr>
          <p:cNvPr id="1031" name="Shape 1031"/>
          <p:cNvSpPr/>
          <p:nvPr/>
        </p:nvSpPr>
        <p:spPr>
          <a:xfrm>
            <a:off x="2209981" y="2726973"/>
            <a:ext cx="2076267" cy="443100"/>
          </a:xfrm>
          <a:prstGeom prst="chevron">
            <a:avLst>
              <a:gd name="adj" fmla="val 50000"/>
            </a:avLst>
          </a:prstGeom>
          <a:solidFill>
            <a:srgbClr val="4A86E8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2" name="Shape 1032"/>
          <p:cNvSpPr txBox="1"/>
          <p:nvPr/>
        </p:nvSpPr>
        <p:spPr>
          <a:xfrm>
            <a:off x="2387721" y="2831292"/>
            <a:ext cx="1755651" cy="311962"/>
          </a:xfrm>
          <a:prstGeom prst="rect">
            <a:avLst/>
          </a:prstGeom>
          <a:noFill/>
          <a:ln>
            <a:noFill/>
          </a:ln>
        </p:spPr>
        <p:txBody>
          <a:bodyPr wrap="square" lIns="72000" tIns="48000" rIns="24000" bIns="480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zh-TW" sz="18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全文檢索</a:t>
            </a:r>
          </a:p>
        </p:txBody>
      </p:sp>
      <p:sp>
        <p:nvSpPr>
          <p:cNvPr id="1033" name="Shape 1033"/>
          <p:cNvSpPr/>
          <p:nvPr/>
        </p:nvSpPr>
        <p:spPr>
          <a:xfrm>
            <a:off x="1427663" y="3271075"/>
            <a:ext cx="332768" cy="3447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CC00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34" name="Shape 1034"/>
          <p:cNvSpPr/>
          <p:nvPr/>
        </p:nvSpPr>
        <p:spPr>
          <a:xfrm>
            <a:off x="3192250" y="3271075"/>
            <a:ext cx="332768" cy="3447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CC00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35" name="Shape 1035"/>
          <p:cNvSpPr/>
          <p:nvPr/>
        </p:nvSpPr>
        <p:spPr>
          <a:xfrm>
            <a:off x="5164475" y="3267425"/>
            <a:ext cx="332768" cy="3447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CC00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36" name="Shape 1036"/>
          <p:cNvSpPr/>
          <p:nvPr/>
        </p:nvSpPr>
        <p:spPr>
          <a:xfrm>
            <a:off x="7061250" y="3271075"/>
            <a:ext cx="332768" cy="3447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CC00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34" name="Shape 1242"/>
          <p:cNvPicPr preferRelativeResize="0"/>
          <p:nvPr/>
        </p:nvPicPr>
        <p:blipFill>
          <a:blip r:embed="rId11"/>
          <a:stretch>
            <a:fillRect/>
          </a:stretch>
        </p:blipFill>
        <p:spPr>
          <a:xfrm>
            <a:off x="4195770" y="1182946"/>
            <a:ext cx="317234" cy="31723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39" name="直線接點 38"/>
          <p:cNvCxnSpPr/>
          <p:nvPr/>
        </p:nvCxnSpPr>
        <p:spPr>
          <a:xfrm rot="5400000">
            <a:off x="1429522" y="1928808"/>
            <a:ext cx="1571636" cy="1588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接點 39"/>
          <p:cNvCxnSpPr/>
          <p:nvPr/>
        </p:nvCxnSpPr>
        <p:spPr>
          <a:xfrm rot="5400000">
            <a:off x="3286910" y="1928808"/>
            <a:ext cx="1571636" cy="1588"/>
          </a:xfrm>
          <a:prstGeom prst="line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/>
          <p:cNvCxnSpPr/>
          <p:nvPr/>
        </p:nvCxnSpPr>
        <p:spPr>
          <a:xfrm rot="5400000">
            <a:off x="5357024" y="1928808"/>
            <a:ext cx="1571636" cy="158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Shape 104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dirty="0">
                <a:latin typeface="+mj-lt"/>
              </a:rPr>
              <a:t>File Station </a:t>
            </a:r>
            <a:r>
              <a:rPr lang="zh-TW" dirty="0"/>
              <a:t>所有檔案 一覽無遺</a:t>
            </a:r>
          </a:p>
        </p:txBody>
      </p:sp>
      <p:pic>
        <p:nvPicPr>
          <p:cNvPr id="1043" name="Shape 1043"/>
          <p:cNvPicPr preferRelativeResize="0"/>
          <p:nvPr/>
        </p:nvPicPr>
        <p:blipFill rotWithShape="1">
          <a:blip r:embed="rId3">
            <a:alphaModFix/>
          </a:blip>
          <a:srcRect t="3199" b="5384"/>
          <a:stretch/>
        </p:blipFill>
        <p:spPr>
          <a:xfrm>
            <a:off x="903707" y="1398540"/>
            <a:ext cx="7830860" cy="3383210"/>
          </a:xfrm>
          <a:prstGeom prst="rect">
            <a:avLst/>
          </a:prstGeom>
          <a:noFill/>
          <a:ln>
            <a:noFill/>
          </a:ln>
        </p:spPr>
      </p:pic>
      <p:sp>
        <p:nvSpPr>
          <p:cNvPr id="1044" name="Shape 1044"/>
          <p:cNvSpPr/>
          <p:nvPr/>
        </p:nvSpPr>
        <p:spPr>
          <a:xfrm>
            <a:off x="5643570" y="3786196"/>
            <a:ext cx="1500198" cy="928694"/>
          </a:xfrm>
          <a:prstGeom prst="rect">
            <a:avLst/>
          </a:prstGeom>
          <a:noFill/>
          <a:ln w="28575" cap="flat" cmpd="sng">
            <a:solidFill>
              <a:srgbClr val="CC0000"/>
            </a:solidFill>
            <a:prstDash val="dash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5" name="Shape 1045"/>
          <p:cNvSpPr/>
          <p:nvPr/>
        </p:nvSpPr>
        <p:spPr>
          <a:xfrm>
            <a:off x="115450" y="1165700"/>
            <a:ext cx="4350300" cy="537900"/>
          </a:xfrm>
          <a:prstGeom prst="rect">
            <a:avLst/>
          </a:prstGeom>
          <a:solidFill>
            <a:srgbClr val="FFFFFF"/>
          </a:solidFill>
          <a:ln w="254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6" name="Shape 1046"/>
          <p:cNvSpPr txBox="1"/>
          <p:nvPr/>
        </p:nvSpPr>
        <p:spPr>
          <a:xfrm>
            <a:off x="24840" y="2798521"/>
            <a:ext cx="992400" cy="230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zh-TW" sz="9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SD記憶卡</a:t>
            </a:r>
          </a:p>
        </p:txBody>
      </p:sp>
      <p:sp>
        <p:nvSpPr>
          <p:cNvPr id="1048" name="Shape 1048"/>
          <p:cNvSpPr/>
          <p:nvPr/>
        </p:nvSpPr>
        <p:spPr>
          <a:xfrm>
            <a:off x="6462461" y="3742600"/>
            <a:ext cx="1072500" cy="3255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 w="254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zh-TW" sz="1400" b="1" i="0" u="none" strike="noStrike" cap="none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新支援</a:t>
            </a:r>
          </a:p>
        </p:txBody>
      </p:sp>
      <p:sp>
        <p:nvSpPr>
          <p:cNvPr id="1049" name="Shape 1049"/>
          <p:cNvSpPr/>
          <p:nvPr/>
        </p:nvSpPr>
        <p:spPr>
          <a:xfrm>
            <a:off x="214275" y="1703600"/>
            <a:ext cx="4824300" cy="2713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050" name="Shape 1050"/>
          <p:cNvPicPr preferRelativeResize="0"/>
          <p:nvPr/>
        </p:nvPicPr>
        <p:blipFill rotWithShape="1">
          <a:blip r:embed="rId4">
            <a:alphaModFix/>
          </a:blip>
          <a:srcRect b="8917"/>
          <a:stretch/>
        </p:blipFill>
        <p:spPr>
          <a:xfrm>
            <a:off x="0" y="1214428"/>
            <a:ext cx="4949975" cy="3286149"/>
          </a:xfrm>
          <a:prstGeom prst="rect">
            <a:avLst/>
          </a:prstGeom>
          <a:noFill/>
          <a:ln>
            <a:noFill/>
          </a:ln>
        </p:spPr>
      </p:pic>
      <p:sp>
        <p:nvSpPr>
          <p:cNvPr id="1051" name="Shape 1051"/>
          <p:cNvSpPr txBox="1"/>
          <p:nvPr/>
        </p:nvSpPr>
        <p:spPr>
          <a:xfrm>
            <a:off x="285720" y="4379266"/>
            <a:ext cx="4071966" cy="407062"/>
          </a:xfrm>
          <a:prstGeom prst="rect">
            <a:avLst/>
          </a:prstGeom>
          <a:solidFill>
            <a:srgbClr val="FF9900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lvl="0" algn="ctr" rtl="0">
              <a:lnSpc>
                <a:spcPct val="150000"/>
              </a:lnSpc>
              <a:spcBef>
                <a:spcPts val="0"/>
              </a:spcBef>
              <a:buNone/>
            </a:pPr>
            <a:r>
              <a:rPr lang="zh-TW" sz="20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一個介面 輕鬆讀取</a:t>
            </a:r>
          </a:p>
        </p:txBody>
      </p:sp>
      <p:grpSp>
        <p:nvGrpSpPr>
          <p:cNvPr id="1052" name="Shape 1052"/>
          <p:cNvGrpSpPr/>
          <p:nvPr/>
        </p:nvGrpSpPr>
        <p:grpSpPr>
          <a:xfrm>
            <a:off x="7366388" y="1324110"/>
            <a:ext cx="1615677" cy="493139"/>
            <a:chOff x="7132563" y="1226047"/>
            <a:chExt cx="1615677" cy="493139"/>
          </a:xfrm>
        </p:grpSpPr>
        <p:grpSp>
          <p:nvGrpSpPr>
            <p:cNvPr id="1053" name="Shape 1053"/>
            <p:cNvGrpSpPr/>
            <p:nvPr/>
          </p:nvGrpSpPr>
          <p:grpSpPr>
            <a:xfrm rot="10313135">
              <a:off x="7132563" y="1226047"/>
              <a:ext cx="1615677" cy="493139"/>
              <a:chOff x="3960472" y="1092651"/>
              <a:chExt cx="1736889" cy="493137"/>
            </a:xfrm>
          </p:grpSpPr>
          <p:sp>
            <p:nvSpPr>
              <p:cNvPr id="1054" name="Shape 1054"/>
              <p:cNvSpPr/>
              <p:nvPr/>
            </p:nvSpPr>
            <p:spPr>
              <a:xfrm>
                <a:off x="4132862" y="1092651"/>
                <a:ext cx="1564499" cy="362701"/>
              </a:xfrm>
              <a:prstGeom prst="homePlate">
                <a:avLst>
                  <a:gd name="adj" fmla="val 50000"/>
                </a:avLst>
              </a:prstGeom>
              <a:solidFill>
                <a:srgbClr val="1155CC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1055" name="Shape 1055"/>
              <p:cNvSpPr txBox="1"/>
              <p:nvPr/>
            </p:nvSpPr>
            <p:spPr>
              <a:xfrm>
                <a:off x="3960472" y="1183488"/>
                <a:ext cx="1601700" cy="402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algn="ctr" rtl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endParaRPr sz="120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sp>
          <p:nvSpPr>
            <p:cNvPr id="1056" name="Shape 1056"/>
            <p:cNvSpPr txBox="1"/>
            <p:nvPr/>
          </p:nvSpPr>
          <p:spPr>
            <a:xfrm rot="21131197">
              <a:off x="7240658" y="1327191"/>
              <a:ext cx="1396868" cy="36479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 rtl="0">
                <a:lnSpc>
                  <a:spcPct val="150000"/>
                </a:lnSpc>
                <a:spcBef>
                  <a:spcPts val="0"/>
                </a:spcBef>
                <a:buNone/>
              </a:pPr>
              <a:r>
                <a:rPr lang="zh-TW" sz="1200" b="1" dirty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</a:rPr>
                <a:t>8 種雲端掛載服務</a:t>
              </a:r>
            </a:p>
          </p:txBody>
        </p:sp>
      </p:grpSp>
      <p:grpSp>
        <p:nvGrpSpPr>
          <p:cNvPr id="1057" name="Shape 1057"/>
          <p:cNvGrpSpPr/>
          <p:nvPr/>
        </p:nvGrpSpPr>
        <p:grpSpPr>
          <a:xfrm>
            <a:off x="6572264" y="2714626"/>
            <a:ext cx="1317148" cy="383420"/>
            <a:chOff x="6433996" y="2630684"/>
            <a:chExt cx="1317148" cy="383420"/>
          </a:xfrm>
        </p:grpSpPr>
        <p:sp>
          <p:nvSpPr>
            <p:cNvPr id="1058" name="Shape 1058"/>
            <p:cNvSpPr/>
            <p:nvPr/>
          </p:nvSpPr>
          <p:spPr>
            <a:xfrm rot="731618">
              <a:off x="6488457" y="2651346"/>
              <a:ext cx="1262687" cy="362758"/>
            </a:xfrm>
            <a:prstGeom prst="homePlate">
              <a:avLst>
                <a:gd name="adj" fmla="val 50000"/>
              </a:avLst>
            </a:prstGeom>
            <a:solidFill>
              <a:srgbClr val="1155C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059" name="Shape 1059"/>
            <p:cNvSpPr txBox="1"/>
            <p:nvPr/>
          </p:nvSpPr>
          <p:spPr>
            <a:xfrm rot="716143">
              <a:off x="6433996" y="2630684"/>
              <a:ext cx="1260553" cy="3789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 rtl="0">
                <a:lnSpc>
                  <a:spcPct val="150000"/>
                </a:lnSpc>
                <a:spcBef>
                  <a:spcPts val="0"/>
                </a:spcBef>
                <a:buNone/>
              </a:pPr>
              <a:r>
                <a:rPr lang="zh-TW" sz="12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</a:rPr>
                <a:t>遠端N</a:t>
              </a:r>
              <a:r>
                <a:rPr lang="zh-TW" sz="1200" b="1" dirty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</a:rPr>
                <a:t>AS連線</a:t>
              </a:r>
            </a:p>
          </p:txBody>
        </p:sp>
      </p:grpSp>
      <p:grpSp>
        <p:nvGrpSpPr>
          <p:cNvPr id="1060" name="Shape 1060"/>
          <p:cNvGrpSpPr/>
          <p:nvPr/>
        </p:nvGrpSpPr>
        <p:grpSpPr>
          <a:xfrm>
            <a:off x="3857620" y="4000510"/>
            <a:ext cx="1425980" cy="394805"/>
            <a:chOff x="6325164" y="2619299"/>
            <a:chExt cx="1425980" cy="394805"/>
          </a:xfrm>
        </p:grpSpPr>
        <p:sp>
          <p:nvSpPr>
            <p:cNvPr id="1061" name="Shape 1061"/>
            <p:cNvSpPr/>
            <p:nvPr/>
          </p:nvSpPr>
          <p:spPr>
            <a:xfrm rot="731618">
              <a:off x="6488457" y="2651346"/>
              <a:ext cx="1262687" cy="362758"/>
            </a:xfrm>
            <a:prstGeom prst="homePlate">
              <a:avLst>
                <a:gd name="adj" fmla="val 50000"/>
              </a:avLst>
            </a:prstGeom>
            <a:solidFill>
              <a:srgbClr val="1155C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062" name="Shape 1062"/>
            <p:cNvSpPr txBox="1"/>
            <p:nvPr/>
          </p:nvSpPr>
          <p:spPr>
            <a:xfrm rot="716029">
              <a:off x="6325164" y="2619299"/>
              <a:ext cx="1372463" cy="36128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 rtl="0">
                <a:lnSpc>
                  <a:spcPct val="150000"/>
                </a:lnSpc>
                <a:spcBef>
                  <a:spcPts val="0"/>
                </a:spcBef>
                <a:buNone/>
              </a:pPr>
              <a:r>
                <a:rPr lang="zh-TW" sz="1200" b="1" dirty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</a:rPr>
                <a:t>4種外接裝置</a:t>
              </a:r>
            </a:p>
          </p:txBody>
        </p:sp>
      </p:grpSp>
      <p:pic>
        <p:nvPicPr>
          <p:cNvPr id="24" name="Shape 1242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128408" y="142858"/>
            <a:ext cx="927186" cy="92718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1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1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1486"/>
          <p:cNvSpPr/>
          <p:nvPr/>
        </p:nvSpPr>
        <p:spPr>
          <a:xfrm>
            <a:off x="179512" y="1347614"/>
            <a:ext cx="3816424" cy="36004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5000">
                <a:schemeClr val="accent6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" name="Shape 1486"/>
          <p:cNvSpPr/>
          <p:nvPr/>
        </p:nvSpPr>
        <p:spPr>
          <a:xfrm>
            <a:off x="5724128" y="1491630"/>
            <a:ext cx="3168352" cy="3456384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90000"/>
                </a:schemeClr>
              </a:gs>
              <a:gs pos="77000">
                <a:schemeClr val="tx2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67" name="Shape 106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30555"/>
              <a:buFont typeface="Arial"/>
              <a:buNone/>
            </a:pPr>
            <a:r>
              <a:rPr lang="zh-TW" dirty="0">
                <a:latin typeface="+mj-lt"/>
              </a:rPr>
              <a:t>File Station </a:t>
            </a:r>
            <a:r>
              <a:rPr lang="zh-TW" dirty="0"/>
              <a:t>所有檔案 一覽無遺</a:t>
            </a:r>
          </a:p>
        </p:txBody>
      </p:sp>
      <p:pic>
        <p:nvPicPr>
          <p:cNvPr id="1070" name="Shape 10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9992" y="2139702"/>
            <a:ext cx="588450" cy="588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1" name="Shape 10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3651870"/>
            <a:ext cx="485700" cy="48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4" name="Shape 107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3139" y="1963626"/>
            <a:ext cx="1285801" cy="284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5" name="Shape 1075"/>
          <p:cNvPicPr preferRelativeResize="0"/>
          <p:nvPr/>
        </p:nvPicPr>
        <p:blipFill rotWithShape="1">
          <a:blip r:embed="rId6">
            <a:alphaModFix/>
          </a:blip>
          <a:srcRect l="7814" t="17984" r="8066" b="20506"/>
          <a:stretch/>
        </p:blipFill>
        <p:spPr>
          <a:xfrm>
            <a:off x="1778850" y="1931500"/>
            <a:ext cx="1171100" cy="3490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76" name="Shape 1076"/>
          <p:cNvGrpSpPr/>
          <p:nvPr/>
        </p:nvGrpSpPr>
        <p:grpSpPr>
          <a:xfrm>
            <a:off x="467544" y="2859782"/>
            <a:ext cx="2735670" cy="511725"/>
            <a:chOff x="214275" y="2815613"/>
            <a:chExt cx="2735670" cy="511725"/>
          </a:xfrm>
        </p:grpSpPr>
        <p:pic>
          <p:nvPicPr>
            <p:cNvPr id="1077" name="Shape 1077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878500" y="2926818"/>
              <a:ext cx="533400" cy="289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78" name="Shape 1078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643850" y="2815613"/>
              <a:ext cx="485700" cy="511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79" name="Shape 1079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214275" y="2878365"/>
              <a:ext cx="485700" cy="3862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80" name="Shape 1080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2361495" y="2926829"/>
              <a:ext cx="588451" cy="39496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81" name="Shape 108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169125" y="2252664"/>
            <a:ext cx="533400" cy="53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2" name="Shape 1082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90462" y="2274512"/>
            <a:ext cx="888385" cy="3490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83" name="Shape 1083"/>
          <p:cNvGrpSpPr/>
          <p:nvPr/>
        </p:nvGrpSpPr>
        <p:grpSpPr>
          <a:xfrm>
            <a:off x="6012160" y="2211710"/>
            <a:ext cx="2735670" cy="511725"/>
            <a:chOff x="5805450" y="2815613"/>
            <a:chExt cx="2735670" cy="511725"/>
          </a:xfrm>
        </p:grpSpPr>
        <p:pic>
          <p:nvPicPr>
            <p:cNvPr id="1084" name="Shape 1084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6469675" y="2926818"/>
              <a:ext cx="533400" cy="289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85" name="Shape 1085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7235025" y="2815613"/>
              <a:ext cx="485700" cy="511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86" name="Shape 1086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5805450" y="2878365"/>
              <a:ext cx="485700" cy="3862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87" name="Shape 1087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7952670" y="2926829"/>
              <a:ext cx="588451" cy="39496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88" name="Shape 1088"/>
          <p:cNvSpPr/>
          <p:nvPr/>
        </p:nvSpPr>
        <p:spPr>
          <a:xfrm>
            <a:off x="251520" y="1906074"/>
            <a:ext cx="3503514" cy="87999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lgDashDot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89" name="Shape 1089"/>
          <p:cNvSpPr txBox="1"/>
          <p:nvPr/>
        </p:nvSpPr>
        <p:spPr>
          <a:xfrm>
            <a:off x="6012160" y="3795886"/>
            <a:ext cx="2751270" cy="43204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lnSpc>
                <a:spcPct val="150000"/>
              </a:lnSpc>
            </a:pPr>
            <a:r>
              <a:rPr lang="en-US" altLang="zh-TW" sz="1200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SD</a:t>
            </a:r>
            <a:r>
              <a:rPr lang="zh-TW" altLang="en-US" sz="1200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記憶卡、</a:t>
            </a:r>
            <a:r>
              <a:rPr lang="en-US" altLang="zh-TW" sz="1200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USB</a:t>
            </a:r>
            <a:r>
              <a:rPr lang="zh-TW" altLang="en-US" sz="1200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外接裝置</a:t>
            </a:r>
            <a:endParaRPr lang="zh-TW" altLang="en-US" sz="1200" dirty="0">
              <a:solidFill>
                <a:schemeClr val="dk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90" name="Shape 1090"/>
          <p:cNvSpPr txBox="1"/>
          <p:nvPr/>
        </p:nvSpPr>
        <p:spPr>
          <a:xfrm>
            <a:off x="105900" y="3496550"/>
            <a:ext cx="3890036" cy="1199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zh-TW" sz="1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藍光光碟</a:t>
            </a:r>
            <a:r>
              <a:rPr lang="zh-TW" sz="1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機</a:t>
            </a:r>
            <a:endParaRPr lang="en-US" altLang="zh-TW" sz="1800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zh-TW" sz="1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外</a:t>
            </a:r>
            <a:r>
              <a:rPr lang="zh-TW" sz="1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接行動裝置</a:t>
            </a:r>
          </a:p>
          <a:p>
            <a:pPr lvl="0" algn="ctr" rtl="0">
              <a:lnSpc>
                <a:spcPct val="150000"/>
              </a:lnSpc>
              <a:spcBef>
                <a:spcPts val="0"/>
              </a:spcBef>
              <a:buNone/>
            </a:pPr>
            <a:r>
              <a:rPr lang="zh-TW" sz="1200" dirty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SD記憶卡、USB外接裝置</a:t>
            </a:r>
          </a:p>
        </p:txBody>
      </p:sp>
      <p:pic>
        <p:nvPicPr>
          <p:cNvPr id="29" name="Picture 2" descr="C:\Users\Yvonne Tsai\Desktop\美化PPT_image\Best product-01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387874" y="2157126"/>
            <a:ext cx="612622" cy="914690"/>
          </a:xfrm>
          <a:prstGeom prst="rect">
            <a:avLst/>
          </a:prstGeom>
          <a:noFill/>
        </p:spPr>
      </p:pic>
      <p:pic>
        <p:nvPicPr>
          <p:cNvPr id="30" name="圖片 29" descr="公有雲VS私有雲-01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57686" y="1071552"/>
            <a:ext cx="951178" cy="922962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3514186" y="1248236"/>
            <a:ext cx="184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sp>
        <p:nvSpPr>
          <p:cNvPr id="32" name="Shape 1133"/>
          <p:cNvSpPr/>
          <p:nvPr/>
        </p:nvSpPr>
        <p:spPr>
          <a:xfrm>
            <a:off x="323528" y="1275606"/>
            <a:ext cx="3600400" cy="434700"/>
          </a:xfrm>
          <a:prstGeom prst="homePlate">
            <a:avLst>
              <a:gd name="adj" fmla="val 0"/>
            </a:avLst>
          </a:prstGeom>
          <a:solidFill>
            <a:srgbClr val="FF99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algn="ctr"/>
            <a:r>
              <a:rPr lang="zh-TW" sz="2400" b="1" dirty="0" smtClean="0">
                <a:solidFill>
                  <a:schemeClr val="bg1"/>
                </a:solidFill>
              </a:rPr>
              <a:t>QNAP</a:t>
            </a:r>
            <a:r>
              <a:rPr lang="en-US" altLang="zh-TW" sz="2400" b="1" dirty="0" smtClean="0">
                <a:solidFill>
                  <a:schemeClr val="bg1"/>
                </a:solidFill>
              </a:rPr>
              <a:t> </a:t>
            </a:r>
            <a:r>
              <a:rPr lang="zh-TW" altLang="zh-TW" sz="2400" b="1" dirty="0" smtClean="0">
                <a:solidFill>
                  <a:schemeClr val="bg1"/>
                </a:solidFill>
              </a:rPr>
              <a:t>File Station</a:t>
            </a:r>
            <a:r>
              <a:rPr lang="zh-TW" sz="2400" b="1" dirty="0" smtClean="0">
                <a:solidFill>
                  <a:srgbClr val="FFFFFF"/>
                </a:solidFill>
              </a:rPr>
              <a:t> </a:t>
            </a:r>
            <a:endParaRPr lang="zh-TW" sz="2400" b="1" dirty="0">
              <a:solidFill>
                <a:srgbClr val="FFFFFF"/>
              </a:solidFill>
            </a:endParaRPr>
          </a:p>
        </p:txBody>
      </p:sp>
      <p:sp>
        <p:nvSpPr>
          <p:cNvPr id="33" name="Shape 1134"/>
          <p:cNvSpPr/>
          <p:nvPr/>
        </p:nvSpPr>
        <p:spPr>
          <a:xfrm>
            <a:off x="5796136" y="1275606"/>
            <a:ext cx="3024336" cy="434700"/>
          </a:xfrm>
          <a:prstGeom prst="homePlate">
            <a:avLst>
              <a:gd name="adj" fmla="val 0"/>
            </a:avLst>
          </a:pr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zh-TW" sz="24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友</a:t>
            </a:r>
            <a:r>
              <a:rPr lang="zh-TW" sz="24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牌</a:t>
            </a:r>
            <a:r>
              <a:rPr lang="en-US" altLang="zh-TW" sz="24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altLang="zh-TW" sz="2400" b="1" dirty="0" smtClean="0">
                <a:solidFill>
                  <a:schemeClr val="bg1"/>
                </a:solidFill>
              </a:rPr>
              <a:t>File </a:t>
            </a:r>
            <a:r>
              <a:rPr lang="zh-TW" altLang="zh-TW" sz="2400" b="1" dirty="0">
                <a:solidFill>
                  <a:schemeClr val="bg1"/>
                </a:solidFill>
              </a:rPr>
              <a:t>Station</a:t>
            </a:r>
            <a:r>
              <a:rPr lang="zh-TW" altLang="zh-TW" sz="2400" b="1" dirty="0">
                <a:solidFill>
                  <a:srgbClr val="FFFFFF"/>
                </a:solidFill>
              </a:rPr>
              <a:t> </a:t>
            </a:r>
            <a:r>
              <a:rPr lang="zh-TW" sz="2400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endParaRPr lang="zh-TW" sz="2400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211960" y="2787774"/>
            <a:ext cx="1261884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 algn="ctr"/>
            <a:r>
              <a:rPr lang="zh-TW" altLang="zh-TW" b="1" dirty="0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</a:rPr>
              <a:t>雲端掛載服務</a:t>
            </a:r>
          </a:p>
        </p:txBody>
      </p:sp>
      <p:sp>
        <p:nvSpPr>
          <p:cNvPr id="4" name="矩形 3"/>
          <p:cNvSpPr/>
          <p:nvPr/>
        </p:nvSpPr>
        <p:spPr>
          <a:xfrm>
            <a:off x="4355976" y="4227934"/>
            <a:ext cx="902811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 algn="ctr"/>
            <a:r>
              <a:rPr lang="zh-TW" altLang="zh-TW" b="1" dirty="0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</a:rPr>
              <a:t>外接裝置</a:t>
            </a:r>
          </a:p>
        </p:txBody>
      </p:sp>
      <p:pic>
        <p:nvPicPr>
          <p:cNvPr id="36" name="Picture 2" descr="C:\Users\Yvonne Tsai\Desktop\美化PPT_image\Best product-01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387874" y="3579862"/>
            <a:ext cx="612622" cy="914690"/>
          </a:xfrm>
          <a:prstGeom prst="rect">
            <a:avLst/>
          </a:prstGeom>
          <a:noFill/>
        </p:spPr>
      </p:pic>
      <p:sp>
        <p:nvSpPr>
          <p:cNvPr id="7" name="文字方塊 6"/>
          <p:cNvSpPr txBox="1"/>
          <p:nvPr/>
        </p:nvSpPr>
        <p:spPr>
          <a:xfrm>
            <a:off x="3579872" y="4894400"/>
            <a:ext cx="184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cxnSp>
        <p:nvCxnSpPr>
          <p:cNvPr id="9" name="直線接點 8"/>
          <p:cNvCxnSpPr/>
          <p:nvPr/>
        </p:nvCxnSpPr>
        <p:spPr>
          <a:xfrm>
            <a:off x="251520" y="3507854"/>
            <a:ext cx="8640960" cy="0"/>
          </a:xfrm>
          <a:prstGeom prst="line">
            <a:avLst/>
          </a:prstGeom>
          <a:ln w="12700"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直線接點 44"/>
          <p:cNvCxnSpPr/>
          <p:nvPr/>
        </p:nvCxnSpPr>
        <p:spPr>
          <a:xfrm>
            <a:off x="251520" y="4587974"/>
            <a:ext cx="8640960" cy="0"/>
          </a:xfrm>
          <a:prstGeom prst="line">
            <a:avLst/>
          </a:prstGeom>
          <a:ln w="12700"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8" name="Shape 1242"/>
          <p:cNvPicPr preferRelativeResize="0"/>
          <p:nvPr/>
        </p:nvPicPr>
        <p:blipFill>
          <a:blip r:embed="rId15"/>
          <a:stretch>
            <a:fillRect/>
          </a:stretch>
        </p:blipFill>
        <p:spPr>
          <a:xfrm>
            <a:off x="128408" y="142858"/>
            <a:ext cx="927186" cy="92718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207"/>
          <p:cNvSpPr/>
          <p:nvPr/>
        </p:nvSpPr>
        <p:spPr>
          <a:xfrm>
            <a:off x="-71470" y="1928808"/>
            <a:ext cx="9286940" cy="1714512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 idx="4294967295"/>
          </p:nvPr>
        </p:nvSpPr>
        <p:spPr>
          <a:xfrm>
            <a:off x="3214678" y="2171705"/>
            <a:ext cx="2786062" cy="1114425"/>
          </a:xfrm>
        </p:spPr>
        <p:txBody>
          <a:bodyPr/>
          <a:lstStyle/>
          <a:p>
            <a:r>
              <a:rPr lang="en-US" altLang="zh-TW" sz="6000" dirty="0" smtClean="0"/>
              <a:t>D</a:t>
            </a:r>
            <a:r>
              <a:rPr lang="en-US" sz="6000" dirty="0" smtClean="0"/>
              <a:t>emo</a:t>
            </a:r>
            <a:endParaRPr lang="zh-TW" altLang="en-US" sz="6000" dirty="0"/>
          </a:p>
        </p:txBody>
      </p:sp>
      <p:sp>
        <p:nvSpPr>
          <p:cNvPr id="9" name="Shape 197"/>
          <p:cNvSpPr/>
          <p:nvPr/>
        </p:nvSpPr>
        <p:spPr>
          <a:xfrm rot="10800000" flipH="1" flipV="1">
            <a:off x="-99023" y="1928809"/>
            <a:ext cx="9324798" cy="183406"/>
          </a:xfrm>
          <a:prstGeom prst="rect">
            <a:avLst/>
          </a:prstGeom>
          <a:gradFill>
            <a:gsLst>
              <a:gs pos="0">
                <a:srgbClr val="0F243E">
                  <a:alpha val="30000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97"/>
          <p:cNvSpPr/>
          <p:nvPr/>
        </p:nvSpPr>
        <p:spPr>
          <a:xfrm rot="10800000" flipH="1">
            <a:off x="-71469" y="3469532"/>
            <a:ext cx="9324798" cy="173787"/>
          </a:xfrm>
          <a:prstGeom prst="rect">
            <a:avLst/>
          </a:prstGeom>
          <a:gradFill>
            <a:gsLst>
              <a:gs pos="0">
                <a:srgbClr val="0F243E">
                  <a:alpha val="30000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206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Shape 1100"/>
          <p:cNvSpPr txBox="1"/>
          <p:nvPr/>
        </p:nvSpPr>
        <p:spPr>
          <a:xfrm>
            <a:off x="1438715" y="4202301"/>
            <a:ext cx="30336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zh-TW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Emails</a:t>
            </a:r>
          </a:p>
        </p:txBody>
      </p:sp>
      <p:sp>
        <p:nvSpPr>
          <p:cNvPr id="1101" name="Shape 1101"/>
          <p:cNvSpPr txBox="1"/>
          <p:nvPr/>
        </p:nvSpPr>
        <p:spPr>
          <a:xfrm>
            <a:off x="4518537" y="4198249"/>
            <a:ext cx="30537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zh-TW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Instant</a:t>
            </a:r>
          </a:p>
        </p:txBody>
      </p:sp>
      <p:graphicFrame>
        <p:nvGraphicFramePr>
          <p:cNvPr id="1102" name="Shape 1102"/>
          <p:cNvGraphicFramePr/>
          <p:nvPr/>
        </p:nvGraphicFramePr>
        <p:xfrm>
          <a:off x="1452281" y="1165815"/>
          <a:ext cx="6120000" cy="3600000"/>
        </p:xfrm>
        <a:graphic>
          <a:graphicData uri="http://schemas.openxmlformats.org/drawingml/2006/table">
            <a:tbl>
              <a:tblPr firstRow="1" bandRow="1">
                <a:noFill/>
                <a:tableStyleId>{701FA25F-8022-48FA-AE3E-3DE55270B479}</a:tableStyleId>
              </a:tblPr>
              <a:tblGrid>
                <a:gridCol w="3060000"/>
                <a:gridCol w="3060000"/>
              </a:tblGrid>
              <a:tr h="1800000">
                <a:tc>
                  <a:txBody>
                    <a:bodyPr/>
                    <a:lstStyle/>
                    <a:p>
                      <a:pPr marL="0" marR="0" lvl="0" indent="-88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E4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8600"/>
                    </a:solidFill>
                  </a:tcPr>
                </a:tc>
              </a:tr>
              <a:tr h="1800000">
                <a:tc>
                  <a:txBody>
                    <a:bodyPr/>
                    <a:lstStyle/>
                    <a:p>
                      <a:pPr marL="0" marR="0" lvl="0" indent="-88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1100"/>
                    </a:solidFill>
                  </a:tcPr>
                </a:tc>
              </a:tr>
            </a:tbl>
          </a:graphicData>
        </a:graphic>
      </p:graphicFrame>
      <p:pic>
        <p:nvPicPr>
          <p:cNvPr id="1103" name="Shape 1103"/>
          <p:cNvPicPr preferRelativeResize="0"/>
          <p:nvPr/>
        </p:nvPicPr>
        <p:blipFill rotWithShape="1">
          <a:blip r:embed="rId3">
            <a:alphaModFix/>
          </a:blip>
          <a:srcRect l="29176" t="37019" r="53443" b="40810"/>
          <a:stretch/>
        </p:blipFill>
        <p:spPr>
          <a:xfrm>
            <a:off x="2302135" y="1554863"/>
            <a:ext cx="717174" cy="716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4" name="Shape 1104"/>
          <p:cNvPicPr preferRelativeResize="0"/>
          <p:nvPr/>
        </p:nvPicPr>
        <p:blipFill rotWithShape="1">
          <a:blip r:embed="rId3">
            <a:alphaModFix/>
          </a:blip>
          <a:srcRect l="72628" t="64838" r="10155" b="13200"/>
          <a:stretch/>
        </p:blipFill>
        <p:spPr>
          <a:xfrm>
            <a:off x="3027992" y="1554863"/>
            <a:ext cx="717174" cy="716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5" name="Shape 1105"/>
          <p:cNvPicPr preferRelativeResize="0"/>
          <p:nvPr/>
        </p:nvPicPr>
        <p:blipFill rotWithShape="1">
          <a:blip r:embed="rId3">
            <a:alphaModFix/>
          </a:blip>
          <a:srcRect l="7532" t="37228" r="75250" b="40810"/>
          <a:stretch/>
        </p:blipFill>
        <p:spPr>
          <a:xfrm>
            <a:off x="1570614" y="1554863"/>
            <a:ext cx="717174" cy="716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6" name="Shape 1106"/>
          <p:cNvPicPr preferRelativeResize="0"/>
          <p:nvPr/>
        </p:nvPicPr>
        <p:blipFill rotWithShape="1">
          <a:blip r:embed="rId3">
            <a:alphaModFix/>
          </a:blip>
          <a:srcRect l="8024" t="9412" r="75578" b="67789"/>
          <a:stretch/>
        </p:blipFill>
        <p:spPr>
          <a:xfrm>
            <a:off x="3701121" y="1563589"/>
            <a:ext cx="657958" cy="716784"/>
          </a:xfrm>
          <a:prstGeom prst="rect">
            <a:avLst/>
          </a:prstGeom>
          <a:noFill/>
          <a:ln>
            <a:noFill/>
          </a:ln>
        </p:spPr>
      </p:pic>
      <p:sp>
        <p:nvSpPr>
          <p:cNvPr id="1107" name="Shape 1107"/>
          <p:cNvSpPr txBox="1"/>
          <p:nvPr/>
        </p:nvSpPr>
        <p:spPr>
          <a:xfrm>
            <a:off x="1452281" y="2402301"/>
            <a:ext cx="30336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zh-TW" sz="28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文件</a:t>
            </a:r>
          </a:p>
        </p:txBody>
      </p:sp>
      <p:pic>
        <p:nvPicPr>
          <p:cNvPr id="1108" name="Shape 1108"/>
          <p:cNvPicPr preferRelativeResize="0"/>
          <p:nvPr/>
        </p:nvPicPr>
        <p:blipFill rotWithShape="1">
          <a:blip r:embed="rId4">
            <a:alphaModFix/>
          </a:blip>
          <a:srcRect l="31534" t="41410" r="56095" b="41438"/>
          <a:stretch/>
        </p:blipFill>
        <p:spPr>
          <a:xfrm>
            <a:off x="5229902" y="1470371"/>
            <a:ext cx="741289" cy="882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9" name="Shape 1109"/>
          <p:cNvPicPr preferRelativeResize="0"/>
          <p:nvPr/>
        </p:nvPicPr>
        <p:blipFill rotWithShape="1">
          <a:blip r:embed="rId4">
            <a:alphaModFix/>
          </a:blip>
          <a:srcRect l="81192" t="40575" r="5898" b="40809"/>
          <a:stretch/>
        </p:blipFill>
        <p:spPr>
          <a:xfrm>
            <a:off x="6025206" y="1444871"/>
            <a:ext cx="773517" cy="957430"/>
          </a:xfrm>
          <a:prstGeom prst="rect">
            <a:avLst/>
          </a:prstGeom>
          <a:noFill/>
          <a:ln>
            <a:noFill/>
          </a:ln>
        </p:spPr>
      </p:pic>
      <p:sp>
        <p:nvSpPr>
          <p:cNvPr id="1110" name="Shape 1110"/>
          <p:cNvSpPr txBox="1"/>
          <p:nvPr/>
        </p:nvSpPr>
        <p:spPr>
          <a:xfrm>
            <a:off x="4485939" y="2394889"/>
            <a:ext cx="30864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zh-TW" sz="2800" b="1">
                <a:solidFill>
                  <a:srgbClr val="FFFFFF"/>
                </a:solidFill>
              </a:rPr>
              <a:t>圖檔</a:t>
            </a:r>
          </a:p>
        </p:txBody>
      </p:sp>
      <p:pic>
        <p:nvPicPr>
          <p:cNvPr id="1111" name="Shape 11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66107" y="3140122"/>
            <a:ext cx="1016264" cy="1016264"/>
          </a:xfrm>
          <a:prstGeom prst="rect">
            <a:avLst/>
          </a:prstGeom>
          <a:noFill/>
          <a:ln>
            <a:noFill/>
          </a:ln>
        </p:spPr>
      </p:pic>
      <p:sp>
        <p:nvSpPr>
          <p:cNvPr id="1112" name="Shape 1112"/>
          <p:cNvSpPr txBox="1"/>
          <p:nvPr/>
        </p:nvSpPr>
        <p:spPr>
          <a:xfrm>
            <a:off x="1438715" y="4202301"/>
            <a:ext cx="30336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zh-TW" sz="2800" b="1">
                <a:solidFill>
                  <a:srgbClr val="FFFFFF"/>
                </a:solidFill>
              </a:rPr>
              <a:t>郵件</a:t>
            </a:r>
          </a:p>
        </p:txBody>
      </p:sp>
      <p:sp>
        <p:nvSpPr>
          <p:cNvPr id="1113" name="Shape 1113"/>
          <p:cNvSpPr txBox="1"/>
          <p:nvPr/>
        </p:nvSpPr>
        <p:spPr>
          <a:xfrm>
            <a:off x="4518537" y="4198249"/>
            <a:ext cx="30537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zh-TW" sz="2800" b="1">
                <a:solidFill>
                  <a:srgbClr val="FFFFFF"/>
                </a:solidFill>
              </a:rPr>
              <a:t>快速搜尋</a:t>
            </a:r>
          </a:p>
        </p:txBody>
      </p:sp>
      <p:pic>
        <p:nvPicPr>
          <p:cNvPr id="1114" name="Shape 11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740613">
            <a:off x="5400573" y="3010067"/>
            <a:ext cx="1285707" cy="1285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5" name="Shape 1115"/>
          <p:cNvPicPr preferRelativeResize="0"/>
          <p:nvPr/>
        </p:nvPicPr>
        <p:blipFill rotWithShape="1">
          <a:blip r:embed="rId7">
            <a:alphaModFix/>
          </a:blip>
          <a:srcRect l="9709" t="4776" r="12614" b="21844"/>
          <a:stretch/>
        </p:blipFill>
        <p:spPr>
          <a:xfrm rot="-1216837">
            <a:off x="5684835" y="3140098"/>
            <a:ext cx="961865" cy="1185523"/>
          </a:xfrm>
          <a:prstGeom prst="rect">
            <a:avLst/>
          </a:prstGeom>
          <a:noFill/>
          <a:ln>
            <a:noFill/>
          </a:ln>
        </p:spPr>
      </p:pic>
      <p:sp>
        <p:nvSpPr>
          <p:cNvPr id="1116" name="Shape 1116"/>
          <p:cNvSpPr/>
          <p:nvPr/>
        </p:nvSpPr>
        <p:spPr>
          <a:xfrm>
            <a:off x="1438725" y="2979375"/>
            <a:ext cx="3033600" cy="1807200"/>
          </a:xfrm>
          <a:prstGeom prst="rect">
            <a:avLst/>
          </a:prstGeom>
          <a:solidFill>
            <a:srgbClr val="262626">
              <a:alpha val="8392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17" name="Shape 1117"/>
          <p:cNvSpPr/>
          <p:nvPr/>
        </p:nvSpPr>
        <p:spPr>
          <a:xfrm>
            <a:off x="4469100" y="1180525"/>
            <a:ext cx="3103200" cy="1807200"/>
          </a:xfrm>
          <a:prstGeom prst="rect">
            <a:avLst/>
          </a:prstGeom>
          <a:solidFill>
            <a:srgbClr val="262626">
              <a:alpha val="8392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18" name="Shape 1118"/>
          <p:cNvSpPr/>
          <p:nvPr/>
        </p:nvSpPr>
        <p:spPr>
          <a:xfrm>
            <a:off x="4488526" y="2982979"/>
            <a:ext cx="3074700" cy="1800000"/>
          </a:xfrm>
          <a:prstGeom prst="rect">
            <a:avLst/>
          </a:prstGeom>
          <a:solidFill>
            <a:srgbClr val="262626">
              <a:alpha val="8392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19" name="Shape 1119"/>
          <p:cNvSpPr/>
          <p:nvPr/>
        </p:nvSpPr>
        <p:spPr>
          <a:xfrm>
            <a:off x="1437385" y="1173254"/>
            <a:ext cx="3081000" cy="1804800"/>
          </a:xfrm>
          <a:prstGeom prst="frame">
            <a:avLst>
              <a:gd name="adj1" fmla="val 4619"/>
            </a:avLst>
          </a:prstGeom>
          <a:solidFill>
            <a:srgbClr val="FF0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" name="Shape 1242"/>
          <p:cNvPicPr preferRelativeResize="0"/>
          <p:nvPr/>
        </p:nvPicPr>
        <p:blipFill>
          <a:blip r:embed="rId8"/>
          <a:stretch>
            <a:fillRect/>
          </a:stretch>
        </p:blipFill>
        <p:spPr>
          <a:xfrm>
            <a:off x="142844" y="168220"/>
            <a:ext cx="871420" cy="87142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7" name="Shape 114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 dirty="0" err="1" smtClean="0">
                <a:latin typeface="+mj-lt"/>
                <a:ea typeface="Microsoft JhengHei"/>
              </a:rPr>
              <a:t>Qsirch</a:t>
            </a:r>
            <a:r>
              <a:rPr lang="en-US" altLang="zh-TW" dirty="0" smtClean="0">
                <a:latin typeface="+mj-lt"/>
                <a:ea typeface="Microsoft JhengHei"/>
              </a:rPr>
              <a:t> - NAS</a:t>
            </a:r>
            <a:r>
              <a:rPr lang="zh-TW" altLang="en-US" dirty="0" smtClean="0">
                <a:latin typeface="Microsoft JhengHei"/>
                <a:ea typeface="Microsoft JhengHei"/>
              </a:rPr>
              <a:t>的搜尋專家</a:t>
            </a:r>
            <a:endParaRPr lang="zh-TW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" name="Shape 11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強大的進階搜尋功能</a:t>
            </a:r>
          </a:p>
        </p:txBody>
      </p:sp>
      <p:pic>
        <p:nvPicPr>
          <p:cNvPr id="1125" name="Shape 1125" descr="螢幕快照 2017-10-26 下午7.15.47.png"/>
          <p:cNvPicPr preferRelativeResize="0"/>
          <p:nvPr/>
        </p:nvPicPr>
        <p:blipFill rotWithShape="1">
          <a:blip r:embed="rId3">
            <a:alphaModFix/>
          </a:blip>
          <a:srcRect l="3857" t="12295" r="4543" b="3575"/>
          <a:stretch/>
        </p:blipFill>
        <p:spPr>
          <a:xfrm>
            <a:off x="1071538" y="1857370"/>
            <a:ext cx="4143404" cy="278608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128" name="Shape 1128" descr="螢幕快照 2017-10-27 上午10.40.41.png"/>
          <p:cNvPicPr preferRelativeResize="0"/>
          <p:nvPr/>
        </p:nvPicPr>
        <p:blipFill rotWithShape="1">
          <a:blip r:embed="rId4">
            <a:alphaModFix/>
          </a:blip>
          <a:srcRect l="-3862" t="-10798" r="22884" b="-10811"/>
          <a:stretch/>
        </p:blipFill>
        <p:spPr>
          <a:xfrm>
            <a:off x="282475" y="1483882"/>
            <a:ext cx="2088000" cy="2088000"/>
          </a:xfrm>
          <a:prstGeom prst="ellipse">
            <a:avLst/>
          </a:prstGeom>
          <a:noFill/>
          <a:ln w="2857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</p:pic>
      <p:sp>
        <p:nvSpPr>
          <p:cNvPr id="1133" name="Shape 1133"/>
          <p:cNvSpPr/>
          <p:nvPr/>
        </p:nvSpPr>
        <p:spPr>
          <a:xfrm>
            <a:off x="1000100" y="1125850"/>
            <a:ext cx="4357718" cy="434700"/>
          </a:xfrm>
          <a:prstGeom prst="homePlate">
            <a:avLst>
              <a:gd name="adj" fmla="val 0"/>
            </a:avLst>
          </a:prstGeom>
          <a:solidFill>
            <a:srgbClr val="FF99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zh-TW" sz="2400" b="1" dirty="0">
                <a:solidFill>
                  <a:srgbClr val="FFFFFF"/>
                </a:solidFill>
              </a:rPr>
              <a:t>QNAP  </a:t>
            </a:r>
          </a:p>
        </p:txBody>
      </p:sp>
      <p:sp>
        <p:nvSpPr>
          <p:cNvPr id="1134" name="Shape 1134"/>
          <p:cNvSpPr/>
          <p:nvPr/>
        </p:nvSpPr>
        <p:spPr>
          <a:xfrm>
            <a:off x="5739800" y="1125850"/>
            <a:ext cx="2904166" cy="434700"/>
          </a:xfrm>
          <a:prstGeom prst="homePlate">
            <a:avLst>
              <a:gd name="adj" fmla="val 0"/>
            </a:avLst>
          </a:pr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zh-TW" sz="240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友牌 </a:t>
            </a:r>
          </a:p>
        </p:txBody>
      </p:sp>
      <p:pic>
        <p:nvPicPr>
          <p:cNvPr id="1135" name="Shape 1135" descr="螢幕快照 2017-10-27 上午10.44.23.png"/>
          <p:cNvPicPr preferRelativeResize="0"/>
          <p:nvPr/>
        </p:nvPicPr>
        <p:blipFill rotWithShape="1">
          <a:blip r:embed="rId5">
            <a:alphaModFix/>
          </a:blip>
          <a:srcRect l="1584" r="39827"/>
          <a:stretch/>
        </p:blipFill>
        <p:spPr>
          <a:xfrm>
            <a:off x="5786446" y="2285998"/>
            <a:ext cx="2642336" cy="2129066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136" name="Shape 1136" descr="螢幕快照 2017-10-27 上午10.41.30.png"/>
          <p:cNvPicPr preferRelativeResize="0"/>
          <p:nvPr/>
        </p:nvPicPr>
        <p:blipFill rotWithShape="1">
          <a:blip r:embed="rId6">
            <a:alphaModFix/>
          </a:blip>
          <a:srcRect t="9961" r="21981" b="9961"/>
          <a:stretch/>
        </p:blipFill>
        <p:spPr>
          <a:xfrm>
            <a:off x="6357950" y="1643056"/>
            <a:ext cx="2286016" cy="1022100"/>
          </a:xfrm>
          <a:prstGeom prst="rect">
            <a:avLst/>
          </a:prstGeom>
          <a:noFill/>
          <a:ln w="19050" cap="flat" cmpd="sng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</p:pic>
      <p:cxnSp>
        <p:nvCxnSpPr>
          <p:cNvPr id="25" name="Shape 1176"/>
          <p:cNvCxnSpPr/>
          <p:nvPr/>
        </p:nvCxnSpPr>
        <p:spPr>
          <a:xfrm rot="5400000">
            <a:off x="3782412" y="2925170"/>
            <a:ext cx="3579440" cy="1588"/>
          </a:xfrm>
          <a:prstGeom prst="straightConnector1">
            <a:avLst/>
          </a:prstGeom>
          <a:noFill/>
          <a:ln w="9525" cap="flat" cmpd="sng">
            <a:solidFill>
              <a:srgbClr val="FF9900"/>
            </a:solidFill>
            <a:prstDash val="dash"/>
            <a:round/>
            <a:headEnd type="none" w="lg" len="lg"/>
            <a:tailEnd type="none" w="lg" len="lg"/>
          </a:ln>
        </p:spPr>
      </p:cxnSp>
      <p:pic>
        <p:nvPicPr>
          <p:cNvPr id="30" name="Picture 2" descr="D:\工作進行中\20170911直播母版16比9\放大鏡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-32" y="1341772"/>
            <a:ext cx="2480372" cy="2444424"/>
          </a:xfrm>
          <a:prstGeom prst="rect">
            <a:avLst/>
          </a:prstGeom>
          <a:noFill/>
        </p:spPr>
      </p:pic>
      <p:cxnSp>
        <p:nvCxnSpPr>
          <p:cNvPr id="49" name="直線接點 48"/>
          <p:cNvCxnSpPr/>
          <p:nvPr/>
        </p:nvCxnSpPr>
        <p:spPr>
          <a:xfrm>
            <a:off x="642910" y="3174403"/>
            <a:ext cx="1143008" cy="149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0" name="直線接點 49"/>
          <p:cNvCxnSpPr/>
          <p:nvPr/>
        </p:nvCxnSpPr>
        <p:spPr>
          <a:xfrm>
            <a:off x="571472" y="2405960"/>
            <a:ext cx="1428760" cy="158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56" name="群組 55"/>
          <p:cNvGrpSpPr/>
          <p:nvPr/>
        </p:nvGrpSpPr>
        <p:grpSpPr>
          <a:xfrm>
            <a:off x="2071670" y="2428874"/>
            <a:ext cx="2551810" cy="2444424"/>
            <a:chOff x="2143108" y="2428874"/>
            <a:chExt cx="2480372" cy="2444424"/>
          </a:xfrm>
        </p:grpSpPr>
        <p:pic>
          <p:nvPicPr>
            <p:cNvPr id="1129" name="Shape 1129" descr="螢幕快照 2017-10-26 下午7.14.39.png"/>
            <p:cNvPicPr preferRelativeResize="0"/>
            <p:nvPr/>
          </p:nvPicPr>
          <p:blipFill rotWithShape="1">
            <a:blip r:embed="rId8">
              <a:alphaModFix/>
            </a:blip>
            <a:srcRect l="19186" r="25263"/>
            <a:stretch/>
          </p:blipFill>
          <p:spPr>
            <a:xfrm>
              <a:off x="2346850" y="2595900"/>
              <a:ext cx="2088000" cy="2088000"/>
            </a:xfrm>
            <a:prstGeom prst="ellipse">
              <a:avLst/>
            </a:prstGeom>
            <a:noFill/>
            <a:ln w="285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</p:pic>
        <p:pic>
          <p:nvPicPr>
            <p:cNvPr id="28" name="Picture 2" descr="D:\工作進行中\20170911直播母版16比9\放大鏡.pn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2143108" y="2428874"/>
              <a:ext cx="2480372" cy="2444424"/>
            </a:xfrm>
            <a:prstGeom prst="rect">
              <a:avLst/>
            </a:prstGeom>
            <a:noFill/>
          </p:spPr>
        </p:pic>
        <p:cxnSp>
          <p:nvCxnSpPr>
            <p:cNvPr id="54" name="直線接點 53"/>
            <p:cNvCxnSpPr/>
            <p:nvPr/>
          </p:nvCxnSpPr>
          <p:spPr>
            <a:xfrm>
              <a:off x="2714612" y="4286262"/>
              <a:ext cx="1143008" cy="1495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5" name="直線接點 54"/>
            <p:cNvCxnSpPr/>
            <p:nvPr/>
          </p:nvCxnSpPr>
          <p:spPr>
            <a:xfrm>
              <a:off x="2714612" y="3663962"/>
              <a:ext cx="1143008" cy="1495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21" name="Shape 353" descr="「arrow icon」的圖片搜尋結果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3095344">
            <a:off x="2055211" y="2147932"/>
            <a:ext cx="1048200" cy="1011598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Shape 1179"/>
          <p:cNvSpPr/>
          <p:nvPr/>
        </p:nvSpPr>
        <p:spPr>
          <a:xfrm>
            <a:off x="214282" y="1071552"/>
            <a:ext cx="1143008" cy="642942"/>
          </a:xfrm>
          <a:prstGeom prst="ribbon2">
            <a:avLst>
              <a:gd name="adj1" fmla="val 16667"/>
              <a:gd name="adj2" fmla="val 64571"/>
            </a:avLst>
          </a:prstGeom>
          <a:solidFill>
            <a:srgbClr val="C000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zh-TW" sz="16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更加</a:t>
            </a:r>
            <a:endParaRPr lang="en-US" altLang="zh-TW" sz="1600" b="1" dirty="0" smtClean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zh-TW" altLang="en-US" sz="16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友善</a:t>
            </a:r>
            <a:endParaRPr lang="zh-TW" sz="16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58" name="群組 57"/>
          <p:cNvGrpSpPr/>
          <p:nvPr/>
        </p:nvGrpSpPr>
        <p:grpSpPr>
          <a:xfrm>
            <a:off x="4008983" y="1142990"/>
            <a:ext cx="1563149" cy="1539375"/>
            <a:chOff x="4000496" y="1142990"/>
            <a:chExt cx="1563149" cy="1539375"/>
          </a:xfrm>
        </p:grpSpPr>
        <p:pic>
          <p:nvPicPr>
            <p:cNvPr id="1126" name="Shape 1126"/>
            <p:cNvPicPr preferRelativeResize="0"/>
            <p:nvPr/>
          </p:nvPicPr>
          <p:blipFill rotWithShape="1">
            <a:blip r:embed="rId10">
              <a:alphaModFix/>
            </a:blip>
            <a:srcRect l="85625" r="1094" b="79669"/>
            <a:stretch/>
          </p:blipFill>
          <p:spPr>
            <a:xfrm>
              <a:off x="4143372" y="1220260"/>
              <a:ext cx="1310208" cy="1310208"/>
            </a:xfrm>
            <a:prstGeom prst="ellipse">
              <a:avLst/>
            </a:prstGeom>
            <a:noFill/>
            <a:ln w="381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</p:pic>
        <p:pic>
          <p:nvPicPr>
            <p:cNvPr id="57" name="Picture 2" descr="D:\工作進行中\20170911直播母版16比9\放大鏡.pn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000496" y="1142990"/>
              <a:ext cx="1563149" cy="1539375"/>
            </a:xfrm>
            <a:prstGeom prst="rect">
              <a:avLst/>
            </a:prstGeom>
            <a:noFill/>
          </p:spPr>
        </p:pic>
      </p:grpSp>
      <p:pic>
        <p:nvPicPr>
          <p:cNvPr id="20" name="Shape 353" descr="「arrow icon」的圖片搜尋結果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9855555">
            <a:off x="3748657" y="2182099"/>
            <a:ext cx="939330" cy="90653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9" name="直線接點 58"/>
          <p:cNvCxnSpPr/>
          <p:nvPr/>
        </p:nvCxnSpPr>
        <p:spPr>
          <a:xfrm>
            <a:off x="6858016" y="2143122"/>
            <a:ext cx="1143008" cy="149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7" name="Shape 1242"/>
          <p:cNvPicPr preferRelativeResize="0"/>
          <p:nvPr/>
        </p:nvPicPr>
        <p:blipFill>
          <a:blip r:embed="rId11"/>
          <a:stretch>
            <a:fillRect/>
          </a:stretch>
        </p:blipFill>
        <p:spPr>
          <a:xfrm>
            <a:off x="142844" y="168220"/>
            <a:ext cx="871420" cy="87142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Shape 114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 dirty="0" err="1" smtClean="0">
                <a:latin typeface="+mj-lt"/>
                <a:ea typeface="Microsoft JhengHei"/>
              </a:rPr>
              <a:t>Qsirch</a:t>
            </a:r>
            <a:r>
              <a:rPr lang="en-US" altLang="zh-TW" dirty="0" smtClean="0">
                <a:latin typeface="+mj-lt"/>
                <a:ea typeface="Microsoft JhengHei"/>
              </a:rPr>
              <a:t> - NAS</a:t>
            </a:r>
            <a:r>
              <a:rPr lang="zh-TW" altLang="en-US" dirty="0" smtClean="0">
                <a:latin typeface="Microsoft JhengHei"/>
                <a:ea typeface="Microsoft JhengHei"/>
              </a:rPr>
              <a:t>的搜尋專家</a:t>
            </a:r>
            <a:endParaRPr lang="zh-TW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49" name="Shape 1149"/>
          <p:cNvSpPr txBox="1"/>
          <p:nvPr/>
        </p:nvSpPr>
        <p:spPr>
          <a:xfrm>
            <a:off x="1438715" y="4202301"/>
            <a:ext cx="30336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zh-TW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Emails</a:t>
            </a:r>
          </a:p>
        </p:txBody>
      </p:sp>
      <p:sp>
        <p:nvSpPr>
          <p:cNvPr id="1150" name="Shape 1150"/>
          <p:cNvSpPr txBox="1"/>
          <p:nvPr/>
        </p:nvSpPr>
        <p:spPr>
          <a:xfrm>
            <a:off x="4518537" y="4198249"/>
            <a:ext cx="30537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zh-TW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Instant</a:t>
            </a:r>
          </a:p>
        </p:txBody>
      </p:sp>
      <p:graphicFrame>
        <p:nvGraphicFramePr>
          <p:cNvPr id="1151" name="Shape 1151"/>
          <p:cNvGraphicFramePr/>
          <p:nvPr/>
        </p:nvGraphicFramePr>
        <p:xfrm>
          <a:off x="1452281" y="1165815"/>
          <a:ext cx="6120000" cy="3600000"/>
        </p:xfrm>
        <a:graphic>
          <a:graphicData uri="http://schemas.openxmlformats.org/drawingml/2006/table">
            <a:tbl>
              <a:tblPr firstRow="1" bandRow="1">
                <a:noFill/>
                <a:tableStyleId>{701FA25F-8022-48FA-AE3E-3DE55270B479}</a:tableStyleId>
              </a:tblPr>
              <a:tblGrid>
                <a:gridCol w="3060000"/>
                <a:gridCol w="3060000"/>
              </a:tblGrid>
              <a:tr h="1800000">
                <a:tc>
                  <a:txBody>
                    <a:bodyPr/>
                    <a:lstStyle/>
                    <a:p>
                      <a:pPr marL="0" marR="0" lvl="0" indent="-88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E4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8600"/>
                    </a:solidFill>
                  </a:tcPr>
                </a:tc>
              </a:tr>
              <a:tr h="1800000">
                <a:tc>
                  <a:txBody>
                    <a:bodyPr/>
                    <a:lstStyle/>
                    <a:p>
                      <a:pPr marL="0" marR="0" lvl="0" indent="-88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1100"/>
                    </a:solidFill>
                  </a:tcPr>
                </a:tc>
              </a:tr>
            </a:tbl>
          </a:graphicData>
        </a:graphic>
      </p:graphicFrame>
      <p:pic>
        <p:nvPicPr>
          <p:cNvPr id="1152" name="Shape 1152"/>
          <p:cNvPicPr preferRelativeResize="0"/>
          <p:nvPr/>
        </p:nvPicPr>
        <p:blipFill rotWithShape="1">
          <a:blip r:embed="rId3">
            <a:alphaModFix/>
          </a:blip>
          <a:srcRect l="29176" t="37019" r="53443" b="40810"/>
          <a:stretch/>
        </p:blipFill>
        <p:spPr>
          <a:xfrm>
            <a:off x="2302135" y="1554863"/>
            <a:ext cx="717174" cy="716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3" name="Shape 1153"/>
          <p:cNvPicPr preferRelativeResize="0"/>
          <p:nvPr/>
        </p:nvPicPr>
        <p:blipFill rotWithShape="1">
          <a:blip r:embed="rId3">
            <a:alphaModFix/>
          </a:blip>
          <a:srcRect l="72628" t="64838" r="10155" b="13200"/>
          <a:stretch/>
        </p:blipFill>
        <p:spPr>
          <a:xfrm>
            <a:off x="3027992" y="1554863"/>
            <a:ext cx="717174" cy="716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4" name="Shape 1154"/>
          <p:cNvPicPr preferRelativeResize="0"/>
          <p:nvPr/>
        </p:nvPicPr>
        <p:blipFill rotWithShape="1">
          <a:blip r:embed="rId3">
            <a:alphaModFix/>
          </a:blip>
          <a:srcRect l="7532" t="37228" r="75250" b="40810"/>
          <a:stretch/>
        </p:blipFill>
        <p:spPr>
          <a:xfrm>
            <a:off x="1570614" y="1554863"/>
            <a:ext cx="717174" cy="716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5" name="Shape 1155"/>
          <p:cNvPicPr preferRelativeResize="0"/>
          <p:nvPr/>
        </p:nvPicPr>
        <p:blipFill rotWithShape="1">
          <a:blip r:embed="rId3">
            <a:alphaModFix/>
          </a:blip>
          <a:srcRect l="8024" t="9412" r="75578" b="67789"/>
          <a:stretch/>
        </p:blipFill>
        <p:spPr>
          <a:xfrm>
            <a:off x="3701121" y="1563589"/>
            <a:ext cx="657958" cy="716784"/>
          </a:xfrm>
          <a:prstGeom prst="rect">
            <a:avLst/>
          </a:prstGeom>
          <a:noFill/>
          <a:ln>
            <a:noFill/>
          </a:ln>
        </p:spPr>
      </p:pic>
      <p:sp>
        <p:nvSpPr>
          <p:cNvPr id="1156" name="Shape 1156"/>
          <p:cNvSpPr txBox="1"/>
          <p:nvPr/>
        </p:nvSpPr>
        <p:spPr>
          <a:xfrm>
            <a:off x="1452281" y="2402301"/>
            <a:ext cx="30336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zh-TW" sz="28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文件</a:t>
            </a:r>
          </a:p>
        </p:txBody>
      </p:sp>
      <p:pic>
        <p:nvPicPr>
          <p:cNvPr id="1157" name="Shape 1157"/>
          <p:cNvPicPr preferRelativeResize="0"/>
          <p:nvPr/>
        </p:nvPicPr>
        <p:blipFill rotWithShape="1">
          <a:blip r:embed="rId4">
            <a:alphaModFix/>
          </a:blip>
          <a:srcRect l="31534" t="41410" r="56095" b="41438"/>
          <a:stretch/>
        </p:blipFill>
        <p:spPr>
          <a:xfrm>
            <a:off x="5229902" y="1470371"/>
            <a:ext cx="741289" cy="882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8" name="Shape 1158"/>
          <p:cNvPicPr preferRelativeResize="0"/>
          <p:nvPr/>
        </p:nvPicPr>
        <p:blipFill rotWithShape="1">
          <a:blip r:embed="rId4">
            <a:alphaModFix/>
          </a:blip>
          <a:srcRect l="81192" t="40575" r="5898" b="40809"/>
          <a:stretch/>
        </p:blipFill>
        <p:spPr>
          <a:xfrm>
            <a:off x="6025206" y="1444871"/>
            <a:ext cx="773517" cy="957430"/>
          </a:xfrm>
          <a:prstGeom prst="rect">
            <a:avLst/>
          </a:prstGeom>
          <a:noFill/>
          <a:ln>
            <a:noFill/>
          </a:ln>
        </p:spPr>
      </p:pic>
      <p:sp>
        <p:nvSpPr>
          <p:cNvPr id="1159" name="Shape 1159"/>
          <p:cNvSpPr txBox="1"/>
          <p:nvPr/>
        </p:nvSpPr>
        <p:spPr>
          <a:xfrm>
            <a:off x="4485939" y="2394889"/>
            <a:ext cx="30864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zh-TW" sz="28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圖檔</a:t>
            </a:r>
          </a:p>
        </p:txBody>
      </p:sp>
      <p:pic>
        <p:nvPicPr>
          <p:cNvPr id="1160" name="Shape 116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66107" y="3140122"/>
            <a:ext cx="1016264" cy="1016264"/>
          </a:xfrm>
          <a:prstGeom prst="rect">
            <a:avLst/>
          </a:prstGeom>
          <a:noFill/>
          <a:ln>
            <a:noFill/>
          </a:ln>
        </p:spPr>
      </p:pic>
      <p:sp>
        <p:nvSpPr>
          <p:cNvPr id="1161" name="Shape 1161"/>
          <p:cNvSpPr txBox="1"/>
          <p:nvPr/>
        </p:nvSpPr>
        <p:spPr>
          <a:xfrm>
            <a:off x="1438715" y="4202301"/>
            <a:ext cx="30336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zh-TW" sz="28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郵件</a:t>
            </a:r>
          </a:p>
        </p:txBody>
      </p:sp>
      <p:sp>
        <p:nvSpPr>
          <p:cNvPr id="1162" name="Shape 1162"/>
          <p:cNvSpPr txBox="1"/>
          <p:nvPr/>
        </p:nvSpPr>
        <p:spPr>
          <a:xfrm>
            <a:off x="4518537" y="4198249"/>
            <a:ext cx="30537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zh-TW" sz="28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快速搜尋</a:t>
            </a:r>
          </a:p>
        </p:txBody>
      </p:sp>
      <p:pic>
        <p:nvPicPr>
          <p:cNvPr id="1163" name="Shape 116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740613">
            <a:off x="5400573" y="3010067"/>
            <a:ext cx="1285707" cy="1285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4" name="Shape 1164"/>
          <p:cNvPicPr preferRelativeResize="0"/>
          <p:nvPr/>
        </p:nvPicPr>
        <p:blipFill rotWithShape="1">
          <a:blip r:embed="rId7">
            <a:alphaModFix/>
          </a:blip>
          <a:srcRect l="9709" t="4776" r="12614" b="21844"/>
          <a:stretch/>
        </p:blipFill>
        <p:spPr>
          <a:xfrm rot="-1216837">
            <a:off x="5684835" y="3140098"/>
            <a:ext cx="961865" cy="1185523"/>
          </a:xfrm>
          <a:prstGeom prst="rect">
            <a:avLst/>
          </a:prstGeom>
          <a:noFill/>
          <a:ln>
            <a:noFill/>
          </a:ln>
        </p:spPr>
      </p:pic>
      <p:sp>
        <p:nvSpPr>
          <p:cNvPr id="1168" name="Shape 1168"/>
          <p:cNvSpPr/>
          <p:nvPr/>
        </p:nvSpPr>
        <p:spPr>
          <a:xfrm>
            <a:off x="4485385" y="1173254"/>
            <a:ext cx="3081000" cy="1804800"/>
          </a:xfrm>
          <a:prstGeom prst="frame">
            <a:avLst>
              <a:gd name="adj1" fmla="val 4619"/>
            </a:avLst>
          </a:prstGeom>
          <a:solidFill>
            <a:srgbClr val="FF0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Shape 1165"/>
          <p:cNvSpPr/>
          <p:nvPr/>
        </p:nvSpPr>
        <p:spPr>
          <a:xfrm>
            <a:off x="1438724" y="2979375"/>
            <a:ext cx="3061837" cy="1807200"/>
          </a:xfrm>
          <a:prstGeom prst="rect">
            <a:avLst/>
          </a:prstGeom>
          <a:solidFill>
            <a:srgbClr val="262626">
              <a:alpha val="8392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Shape 1166"/>
          <p:cNvSpPr/>
          <p:nvPr/>
        </p:nvSpPr>
        <p:spPr>
          <a:xfrm>
            <a:off x="1431735" y="1175650"/>
            <a:ext cx="3074700" cy="1800000"/>
          </a:xfrm>
          <a:prstGeom prst="rect">
            <a:avLst/>
          </a:prstGeom>
          <a:solidFill>
            <a:srgbClr val="262626">
              <a:alpha val="8392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Shape 1167"/>
          <p:cNvSpPr/>
          <p:nvPr/>
        </p:nvSpPr>
        <p:spPr>
          <a:xfrm>
            <a:off x="4488526" y="2982979"/>
            <a:ext cx="3074700" cy="1800000"/>
          </a:xfrm>
          <a:prstGeom prst="rect">
            <a:avLst/>
          </a:prstGeom>
          <a:solidFill>
            <a:srgbClr val="262626">
              <a:alpha val="8392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" name="Shape 1242"/>
          <p:cNvPicPr preferRelativeResize="0"/>
          <p:nvPr/>
        </p:nvPicPr>
        <p:blipFill>
          <a:blip r:embed="rId8"/>
          <a:stretch>
            <a:fillRect/>
          </a:stretch>
        </p:blipFill>
        <p:spPr>
          <a:xfrm>
            <a:off x="142844" y="168220"/>
            <a:ext cx="871420" cy="87142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3" name="Shape 117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不用</a:t>
            </a:r>
            <a:r>
              <a:rPr lang="zh-TW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輸入關鍵字</a:t>
            </a: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即可搜尋圖檔</a:t>
            </a:r>
          </a:p>
        </p:txBody>
      </p:sp>
      <p:sp>
        <p:nvSpPr>
          <p:cNvPr id="1174" name="Shape 1174"/>
          <p:cNvSpPr/>
          <p:nvPr/>
        </p:nvSpPr>
        <p:spPr>
          <a:xfrm>
            <a:off x="357158" y="1125850"/>
            <a:ext cx="4857783" cy="434700"/>
          </a:xfrm>
          <a:prstGeom prst="homePlate">
            <a:avLst>
              <a:gd name="adj" fmla="val 0"/>
            </a:avLst>
          </a:prstGeom>
          <a:solidFill>
            <a:srgbClr val="FF99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zh-TW" sz="2400" b="1" dirty="0">
                <a:solidFill>
                  <a:srgbClr val="FFFFFF"/>
                </a:solidFill>
              </a:rPr>
              <a:t>QNAP  </a:t>
            </a:r>
          </a:p>
        </p:txBody>
      </p:sp>
      <p:sp>
        <p:nvSpPr>
          <p:cNvPr id="1175" name="Shape 1175"/>
          <p:cNvSpPr/>
          <p:nvPr/>
        </p:nvSpPr>
        <p:spPr>
          <a:xfrm>
            <a:off x="5857884" y="1167875"/>
            <a:ext cx="2832728" cy="434700"/>
          </a:xfrm>
          <a:prstGeom prst="homePlate">
            <a:avLst>
              <a:gd name="adj" fmla="val 0"/>
            </a:avLst>
          </a:pr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zh-TW" sz="24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友牌</a:t>
            </a:r>
          </a:p>
        </p:txBody>
      </p:sp>
      <p:cxnSp>
        <p:nvCxnSpPr>
          <p:cNvPr id="1176" name="Shape 1176"/>
          <p:cNvCxnSpPr/>
          <p:nvPr/>
        </p:nvCxnSpPr>
        <p:spPr>
          <a:xfrm>
            <a:off x="5572132" y="1135450"/>
            <a:ext cx="20400" cy="3931500"/>
          </a:xfrm>
          <a:prstGeom prst="straightConnector1">
            <a:avLst/>
          </a:prstGeom>
          <a:noFill/>
          <a:ln w="9525" cap="flat" cmpd="sng">
            <a:solidFill>
              <a:srgbClr val="FF9900"/>
            </a:solidFill>
            <a:prstDash val="dash"/>
            <a:round/>
            <a:headEnd type="none" w="lg" len="lg"/>
            <a:tailEnd type="none" w="lg" len="lg"/>
          </a:ln>
        </p:spPr>
      </p:cxnSp>
      <p:pic>
        <p:nvPicPr>
          <p:cNvPr id="1177" name="Shape 1177" descr="螢幕快照 2017-10-27 上午10.44.23.png"/>
          <p:cNvPicPr preferRelativeResize="0"/>
          <p:nvPr/>
        </p:nvPicPr>
        <p:blipFill rotWithShape="1">
          <a:blip r:embed="rId3">
            <a:alphaModFix/>
          </a:blip>
          <a:srcRect l="1499" r="19768" b="1417"/>
          <a:stretch/>
        </p:blipFill>
        <p:spPr>
          <a:xfrm>
            <a:off x="5857884" y="2643188"/>
            <a:ext cx="2779702" cy="164307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178" name="Shape 1178" descr="螢幕快照 2017-10-27 上午10.44.01.png"/>
          <p:cNvPicPr preferRelativeResize="0"/>
          <p:nvPr/>
        </p:nvPicPr>
        <p:blipFill rotWithShape="1">
          <a:blip r:embed="rId4">
            <a:alphaModFix/>
          </a:blip>
          <a:srcRect l="4026" t="16121" r="1112" b="30124"/>
          <a:stretch/>
        </p:blipFill>
        <p:spPr>
          <a:xfrm>
            <a:off x="6215074" y="2071684"/>
            <a:ext cx="2594016" cy="714380"/>
          </a:xfrm>
          <a:prstGeom prst="rect">
            <a:avLst/>
          </a:prstGeom>
          <a:noFill/>
          <a:ln w="12700" cap="flat" cmpd="sng">
            <a:solidFill>
              <a:schemeClr val="tx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pic>
      <p:pic>
        <p:nvPicPr>
          <p:cNvPr id="1180" name="Shape 1180" descr="螢幕快照 2017-10-27 上午11.16.29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8596" y="2571750"/>
            <a:ext cx="4765818" cy="2062616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17" name="群組 16"/>
          <p:cNvGrpSpPr/>
          <p:nvPr/>
        </p:nvGrpSpPr>
        <p:grpSpPr>
          <a:xfrm>
            <a:off x="857224" y="1357304"/>
            <a:ext cx="2500330" cy="2551693"/>
            <a:chOff x="-142908" y="914052"/>
            <a:chExt cx="2500330" cy="2551693"/>
          </a:xfrm>
        </p:grpSpPr>
        <p:pic>
          <p:nvPicPr>
            <p:cNvPr id="1181" name="Shape 1181" descr="螢幕快照 2017-10-27 上午11.16.29.png"/>
            <p:cNvPicPr preferRelativeResize="0"/>
            <p:nvPr/>
          </p:nvPicPr>
          <p:blipFill rotWithShape="1">
            <a:blip r:embed="rId5">
              <a:alphaModFix/>
            </a:blip>
            <a:srcRect r="74717" b="50176"/>
            <a:stretch/>
          </p:blipFill>
          <p:spPr>
            <a:xfrm>
              <a:off x="91092" y="1117491"/>
              <a:ext cx="2088000" cy="2088000"/>
            </a:xfrm>
            <a:prstGeom prst="ellipse">
              <a:avLst/>
            </a:prstGeom>
            <a:noFill/>
            <a:ln w="381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</p:pic>
        <p:pic>
          <p:nvPicPr>
            <p:cNvPr id="3074" name="Picture 2" descr="D:\工作進行中\20170911直播母版16比9\放大鏡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-142908" y="914052"/>
              <a:ext cx="2500330" cy="2551693"/>
            </a:xfrm>
            <a:prstGeom prst="rect">
              <a:avLst/>
            </a:prstGeom>
            <a:noFill/>
          </p:spPr>
        </p:pic>
      </p:grpSp>
      <p:grpSp>
        <p:nvGrpSpPr>
          <p:cNvPr id="16" name="群組 15"/>
          <p:cNvGrpSpPr/>
          <p:nvPr/>
        </p:nvGrpSpPr>
        <p:grpSpPr>
          <a:xfrm>
            <a:off x="3571868" y="1357304"/>
            <a:ext cx="2480372" cy="2444424"/>
            <a:chOff x="3357554" y="1000114"/>
            <a:chExt cx="2480372" cy="2444424"/>
          </a:xfrm>
        </p:grpSpPr>
        <p:pic>
          <p:nvPicPr>
            <p:cNvPr id="1182" name="Shape 1182" descr="螢幕快照 2017-10-27 上午11.16.29.png"/>
            <p:cNvPicPr preferRelativeResize="0"/>
            <p:nvPr/>
          </p:nvPicPr>
          <p:blipFill rotWithShape="1">
            <a:blip r:embed="rId5">
              <a:alphaModFix/>
            </a:blip>
            <a:srcRect l="72767" t="19794" r="1478" b="6371"/>
            <a:stretch/>
          </p:blipFill>
          <p:spPr>
            <a:xfrm>
              <a:off x="3494753" y="1180677"/>
              <a:ext cx="2052000" cy="2016000"/>
            </a:xfrm>
            <a:prstGeom prst="ellipse">
              <a:avLst/>
            </a:prstGeom>
            <a:noFill/>
            <a:ln w="381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</p:pic>
        <p:pic>
          <p:nvPicPr>
            <p:cNvPr id="15" name="Picture 2" descr="D:\工作進行中\20170911直播母版16比9\放大鏡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357554" y="1000114"/>
              <a:ext cx="2480372" cy="2444424"/>
            </a:xfrm>
            <a:prstGeom prst="rect">
              <a:avLst/>
            </a:prstGeom>
            <a:noFill/>
          </p:spPr>
        </p:pic>
      </p:grpSp>
      <p:sp>
        <p:nvSpPr>
          <p:cNvPr id="1179" name="Shape 1179"/>
          <p:cNvSpPr/>
          <p:nvPr/>
        </p:nvSpPr>
        <p:spPr>
          <a:xfrm>
            <a:off x="142844" y="1142990"/>
            <a:ext cx="1143008" cy="642942"/>
          </a:xfrm>
          <a:prstGeom prst="ribbon2">
            <a:avLst>
              <a:gd name="adj1" fmla="val 16667"/>
              <a:gd name="adj2" fmla="val 64571"/>
            </a:avLst>
          </a:prstGeom>
          <a:solidFill>
            <a:srgbClr val="C000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zh-TW" sz="16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更加</a:t>
            </a:r>
            <a:endParaRPr lang="en-US" altLang="zh-TW" sz="1600" b="1" dirty="0" smtClean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zh-TW" sz="16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智慧</a:t>
            </a:r>
            <a:endParaRPr lang="zh-TW" sz="16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8" name="Shape 1242"/>
          <p:cNvPicPr preferRelativeResize="0"/>
          <p:nvPr/>
        </p:nvPicPr>
        <p:blipFill>
          <a:blip r:embed="rId7"/>
          <a:stretch>
            <a:fillRect/>
          </a:stretch>
        </p:blipFill>
        <p:spPr>
          <a:xfrm>
            <a:off x="142844" y="168220"/>
            <a:ext cx="871420" cy="87142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0" name="Shape 1190"/>
          <p:cNvSpPr txBox="1"/>
          <p:nvPr/>
        </p:nvSpPr>
        <p:spPr>
          <a:xfrm>
            <a:off x="1438715" y="4202301"/>
            <a:ext cx="30336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zh-TW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Emails</a:t>
            </a:r>
          </a:p>
        </p:txBody>
      </p:sp>
      <p:sp>
        <p:nvSpPr>
          <p:cNvPr id="1191" name="Shape 1191"/>
          <p:cNvSpPr txBox="1"/>
          <p:nvPr/>
        </p:nvSpPr>
        <p:spPr>
          <a:xfrm>
            <a:off x="4518537" y="4198249"/>
            <a:ext cx="30537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zh-TW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Instant</a:t>
            </a:r>
          </a:p>
        </p:txBody>
      </p:sp>
      <p:graphicFrame>
        <p:nvGraphicFramePr>
          <p:cNvPr id="1192" name="Shape 1192"/>
          <p:cNvGraphicFramePr/>
          <p:nvPr/>
        </p:nvGraphicFramePr>
        <p:xfrm>
          <a:off x="1452281" y="1165815"/>
          <a:ext cx="6120000" cy="3600000"/>
        </p:xfrm>
        <a:graphic>
          <a:graphicData uri="http://schemas.openxmlformats.org/drawingml/2006/table">
            <a:tbl>
              <a:tblPr firstRow="1" bandRow="1">
                <a:noFill/>
                <a:tableStyleId>{701FA25F-8022-48FA-AE3E-3DE55270B479}</a:tableStyleId>
              </a:tblPr>
              <a:tblGrid>
                <a:gridCol w="3060000"/>
                <a:gridCol w="3060000"/>
              </a:tblGrid>
              <a:tr h="1800000">
                <a:tc>
                  <a:txBody>
                    <a:bodyPr/>
                    <a:lstStyle/>
                    <a:p>
                      <a:pPr marL="0" marR="0" lvl="0" indent="-88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E4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8600"/>
                    </a:solidFill>
                  </a:tcPr>
                </a:tc>
              </a:tr>
              <a:tr h="1800000">
                <a:tc>
                  <a:txBody>
                    <a:bodyPr/>
                    <a:lstStyle/>
                    <a:p>
                      <a:pPr marL="0" marR="0" lvl="0" indent="-88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1100"/>
                    </a:solidFill>
                  </a:tcPr>
                </a:tc>
              </a:tr>
            </a:tbl>
          </a:graphicData>
        </a:graphic>
      </p:graphicFrame>
      <p:pic>
        <p:nvPicPr>
          <p:cNvPr id="1193" name="Shape 1193"/>
          <p:cNvPicPr preferRelativeResize="0"/>
          <p:nvPr/>
        </p:nvPicPr>
        <p:blipFill rotWithShape="1">
          <a:blip r:embed="rId3">
            <a:alphaModFix/>
          </a:blip>
          <a:srcRect l="29176" t="37019" r="53443" b="40810"/>
          <a:stretch/>
        </p:blipFill>
        <p:spPr>
          <a:xfrm>
            <a:off x="2302135" y="1554863"/>
            <a:ext cx="717174" cy="716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4" name="Shape 1194"/>
          <p:cNvPicPr preferRelativeResize="0"/>
          <p:nvPr/>
        </p:nvPicPr>
        <p:blipFill rotWithShape="1">
          <a:blip r:embed="rId3">
            <a:alphaModFix/>
          </a:blip>
          <a:srcRect l="72628" t="64838" r="10155" b="13200"/>
          <a:stretch/>
        </p:blipFill>
        <p:spPr>
          <a:xfrm>
            <a:off x="3027992" y="1554863"/>
            <a:ext cx="717174" cy="716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5" name="Shape 1195"/>
          <p:cNvPicPr preferRelativeResize="0"/>
          <p:nvPr/>
        </p:nvPicPr>
        <p:blipFill rotWithShape="1">
          <a:blip r:embed="rId3">
            <a:alphaModFix/>
          </a:blip>
          <a:srcRect l="7532" t="37228" r="75250" b="40810"/>
          <a:stretch/>
        </p:blipFill>
        <p:spPr>
          <a:xfrm>
            <a:off x="1570614" y="1554863"/>
            <a:ext cx="717174" cy="716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6" name="Shape 1196"/>
          <p:cNvPicPr preferRelativeResize="0"/>
          <p:nvPr/>
        </p:nvPicPr>
        <p:blipFill rotWithShape="1">
          <a:blip r:embed="rId3">
            <a:alphaModFix/>
          </a:blip>
          <a:srcRect l="8024" t="9412" r="75578" b="67789"/>
          <a:stretch/>
        </p:blipFill>
        <p:spPr>
          <a:xfrm>
            <a:off x="3701121" y="1563589"/>
            <a:ext cx="657958" cy="716784"/>
          </a:xfrm>
          <a:prstGeom prst="rect">
            <a:avLst/>
          </a:prstGeom>
          <a:noFill/>
          <a:ln>
            <a:noFill/>
          </a:ln>
        </p:spPr>
      </p:pic>
      <p:sp>
        <p:nvSpPr>
          <p:cNvPr id="1197" name="Shape 1197"/>
          <p:cNvSpPr txBox="1"/>
          <p:nvPr/>
        </p:nvSpPr>
        <p:spPr>
          <a:xfrm>
            <a:off x="1452281" y="2402301"/>
            <a:ext cx="30336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zh-TW" sz="2800" b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文件</a:t>
            </a:r>
          </a:p>
        </p:txBody>
      </p:sp>
      <p:pic>
        <p:nvPicPr>
          <p:cNvPr id="1198" name="Shape 1198"/>
          <p:cNvPicPr preferRelativeResize="0"/>
          <p:nvPr/>
        </p:nvPicPr>
        <p:blipFill rotWithShape="1">
          <a:blip r:embed="rId4">
            <a:alphaModFix/>
          </a:blip>
          <a:srcRect l="31534" t="41410" r="56095" b="41438"/>
          <a:stretch/>
        </p:blipFill>
        <p:spPr>
          <a:xfrm>
            <a:off x="5229902" y="1470371"/>
            <a:ext cx="741289" cy="882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9" name="Shape 1199"/>
          <p:cNvPicPr preferRelativeResize="0"/>
          <p:nvPr/>
        </p:nvPicPr>
        <p:blipFill rotWithShape="1">
          <a:blip r:embed="rId4">
            <a:alphaModFix/>
          </a:blip>
          <a:srcRect l="81192" t="40575" r="5898" b="40809"/>
          <a:stretch/>
        </p:blipFill>
        <p:spPr>
          <a:xfrm>
            <a:off x="6025206" y="1444871"/>
            <a:ext cx="773517" cy="957430"/>
          </a:xfrm>
          <a:prstGeom prst="rect">
            <a:avLst/>
          </a:prstGeom>
          <a:noFill/>
          <a:ln>
            <a:noFill/>
          </a:ln>
        </p:spPr>
      </p:pic>
      <p:sp>
        <p:nvSpPr>
          <p:cNvPr id="1200" name="Shape 1200"/>
          <p:cNvSpPr txBox="1"/>
          <p:nvPr/>
        </p:nvSpPr>
        <p:spPr>
          <a:xfrm>
            <a:off x="4485939" y="2394889"/>
            <a:ext cx="30864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zh-TW" sz="2800" b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圖檔</a:t>
            </a:r>
          </a:p>
        </p:txBody>
      </p:sp>
      <p:pic>
        <p:nvPicPr>
          <p:cNvPr id="1201" name="Shape 120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66107" y="3140122"/>
            <a:ext cx="1016264" cy="1016264"/>
          </a:xfrm>
          <a:prstGeom prst="rect">
            <a:avLst/>
          </a:prstGeom>
          <a:noFill/>
          <a:ln>
            <a:noFill/>
          </a:ln>
        </p:spPr>
      </p:pic>
      <p:sp>
        <p:nvSpPr>
          <p:cNvPr id="1202" name="Shape 1202"/>
          <p:cNvSpPr txBox="1"/>
          <p:nvPr/>
        </p:nvSpPr>
        <p:spPr>
          <a:xfrm>
            <a:off x="1438715" y="4202301"/>
            <a:ext cx="30336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zh-TW" sz="28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郵件</a:t>
            </a:r>
          </a:p>
        </p:txBody>
      </p:sp>
      <p:sp>
        <p:nvSpPr>
          <p:cNvPr id="1203" name="Shape 1203"/>
          <p:cNvSpPr txBox="1"/>
          <p:nvPr/>
        </p:nvSpPr>
        <p:spPr>
          <a:xfrm>
            <a:off x="4518537" y="4198249"/>
            <a:ext cx="30537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zh-TW" sz="28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快速搜尋</a:t>
            </a:r>
          </a:p>
        </p:txBody>
      </p:sp>
      <p:pic>
        <p:nvPicPr>
          <p:cNvPr id="1204" name="Shape 120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740613">
            <a:off x="5400573" y="3010067"/>
            <a:ext cx="1285707" cy="1285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5" name="Shape 1205"/>
          <p:cNvPicPr preferRelativeResize="0"/>
          <p:nvPr/>
        </p:nvPicPr>
        <p:blipFill rotWithShape="1">
          <a:blip r:embed="rId7">
            <a:alphaModFix/>
          </a:blip>
          <a:srcRect l="9709" t="4776" r="12614" b="21844"/>
          <a:stretch/>
        </p:blipFill>
        <p:spPr>
          <a:xfrm rot="-1216837">
            <a:off x="5684835" y="3140098"/>
            <a:ext cx="961865" cy="1185523"/>
          </a:xfrm>
          <a:prstGeom prst="rect">
            <a:avLst/>
          </a:prstGeom>
          <a:noFill/>
          <a:ln>
            <a:noFill/>
          </a:ln>
        </p:spPr>
      </p:pic>
      <p:sp>
        <p:nvSpPr>
          <p:cNvPr id="1209" name="Shape 1209"/>
          <p:cNvSpPr/>
          <p:nvPr/>
        </p:nvSpPr>
        <p:spPr>
          <a:xfrm>
            <a:off x="1428585" y="2960129"/>
            <a:ext cx="3081000" cy="1804800"/>
          </a:xfrm>
          <a:prstGeom prst="frame">
            <a:avLst>
              <a:gd name="adj1" fmla="val 4619"/>
            </a:avLst>
          </a:prstGeom>
          <a:solidFill>
            <a:srgbClr val="FF0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" name="Shape 1242"/>
          <p:cNvPicPr preferRelativeResize="0"/>
          <p:nvPr/>
        </p:nvPicPr>
        <p:blipFill>
          <a:blip r:embed="rId8"/>
          <a:stretch>
            <a:fillRect/>
          </a:stretch>
        </p:blipFill>
        <p:spPr>
          <a:xfrm>
            <a:off x="142844" y="168220"/>
            <a:ext cx="871420" cy="87142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標題 2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zh-TW" dirty="0" err="1" smtClean="0">
                <a:latin typeface="+mj-lt"/>
                <a:ea typeface="Microsoft JhengHei"/>
              </a:rPr>
              <a:t>Qsirch</a:t>
            </a:r>
            <a:r>
              <a:rPr lang="en-US" altLang="zh-TW" dirty="0" smtClean="0">
                <a:latin typeface="+mj-lt"/>
                <a:ea typeface="Microsoft JhengHei"/>
              </a:rPr>
              <a:t> - NAS</a:t>
            </a:r>
            <a:r>
              <a:rPr lang="zh-TW" altLang="en-US" dirty="0" smtClean="0">
                <a:latin typeface="Microsoft JhengHei"/>
                <a:ea typeface="Microsoft JhengHei"/>
              </a:rPr>
              <a:t>的搜尋專家</a:t>
            </a:r>
            <a:endParaRPr lang="zh-TW" altLang="en-US" dirty="0"/>
          </a:p>
        </p:txBody>
      </p:sp>
      <p:sp>
        <p:nvSpPr>
          <p:cNvPr id="27" name="Shape 1206"/>
          <p:cNvSpPr/>
          <p:nvPr/>
        </p:nvSpPr>
        <p:spPr>
          <a:xfrm>
            <a:off x="4528575" y="2960500"/>
            <a:ext cx="3033600" cy="1807200"/>
          </a:xfrm>
          <a:prstGeom prst="rect">
            <a:avLst/>
          </a:prstGeom>
          <a:solidFill>
            <a:srgbClr val="262626">
              <a:alpha val="8392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Shape 1207"/>
          <p:cNvSpPr/>
          <p:nvPr/>
        </p:nvSpPr>
        <p:spPr>
          <a:xfrm>
            <a:off x="1431735" y="1175650"/>
            <a:ext cx="3074700" cy="1800000"/>
          </a:xfrm>
          <a:prstGeom prst="rect">
            <a:avLst/>
          </a:prstGeom>
          <a:solidFill>
            <a:srgbClr val="262626">
              <a:alpha val="8392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Shape 1208"/>
          <p:cNvSpPr/>
          <p:nvPr/>
        </p:nvSpPr>
        <p:spPr>
          <a:xfrm>
            <a:off x="4508026" y="1175654"/>
            <a:ext cx="3074700" cy="1800000"/>
          </a:xfrm>
          <a:prstGeom prst="rect">
            <a:avLst/>
          </a:prstGeom>
          <a:solidFill>
            <a:srgbClr val="262626">
              <a:alpha val="8392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5" name="Shape 1235"/>
          <p:cNvSpPr/>
          <p:nvPr/>
        </p:nvSpPr>
        <p:spPr>
          <a:xfrm>
            <a:off x="285720" y="1000114"/>
            <a:ext cx="2663694" cy="504056"/>
          </a:xfrm>
          <a:prstGeom prst="homePlate">
            <a:avLst>
              <a:gd name="adj" fmla="val 40017"/>
            </a:avLst>
          </a:prstGeom>
          <a:solidFill>
            <a:srgbClr val="0070C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zh-TW" sz="2400" dirty="0">
                <a:solidFill>
                  <a:srgbClr val="FFFFFF"/>
                </a:solidFill>
              </a:rPr>
              <a:t>QNAP </a:t>
            </a:r>
            <a:r>
              <a:rPr lang="zh-TW" sz="240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獨有功能 </a:t>
            </a:r>
          </a:p>
        </p:txBody>
      </p:sp>
      <p:sp>
        <p:nvSpPr>
          <p:cNvPr id="1214" name="Shape 12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zh-TW" sz="3500">
                <a:latin typeface="Microsoft JhengHei"/>
                <a:ea typeface="Microsoft JhengHei"/>
                <a:cs typeface="Microsoft JhengHei"/>
                <a:sym typeface="Microsoft JhengHei"/>
              </a:rPr>
              <a:t>郵件檔也可以輕鬆搜尋</a:t>
            </a:r>
          </a:p>
        </p:txBody>
      </p:sp>
      <p:pic>
        <p:nvPicPr>
          <p:cNvPr id="1215" name="Shape 1215" descr="螢幕快照 2017-10-26 下午7.34.10.png"/>
          <p:cNvPicPr preferRelativeResize="0"/>
          <p:nvPr/>
        </p:nvPicPr>
        <p:blipFill rotWithShape="1">
          <a:blip r:embed="rId3">
            <a:alphaModFix/>
          </a:blip>
          <a:srcRect t="7308" b="7308"/>
          <a:stretch/>
        </p:blipFill>
        <p:spPr>
          <a:xfrm>
            <a:off x="712068" y="1584201"/>
            <a:ext cx="6700535" cy="3003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6" name="Shape 1216" descr="螢幕快照 2017-10-26 下午7.34.36.png"/>
          <p:cNvPicPr preferRelativeResize="0"/>
          <p:nvPr/>
        </p:nvPicPr>
        <p:blipFill rotWithShape="1">
          <a:blip r:embed="rId4">
            <a:alphaModFix/>
          </a:blip>
          <a:srcRect t="9428" b="9428"/>
          <a:stretch/>
        </p:blipFill>
        <p:spPr>
          <a:xfrm>
            <a:off x="467544" y="1563638"/>
            <a:ext cx="1635600" cy="568800"/>
          </a:xfrm>
          <a:prstGeom prst="roundRect">
            <a:avLst/>
          </a:prstGeom>
          <a:noFill/>
          <a:ln w="3810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218" name="Shape 1218" descr="螢幕快照 2017-10-26 下午7.36.24.png"/>
          <p:cNvPicPr preferRelativeResize="0"/>
          <p:nvPr/>
        </p:nvPicPr>
        <p:blipFill rotWithShape="1">
          <a:blip r:embed="rId5">
            <a:alphaModFix/>
          </a:blip>
          <a:srcRect l="49" t="18805" r="39" b="31050"/>
          <a:stretch/>
        </p:blipFill>
        <p:spPr>
          <a:xfrm>
            <a:off x="4641158" y="3730719"/>
            <a:ext cx="3471000" cy="571504"/>
          </a:xfrm>
          <a:prstGeom prst="roundRect">
            <a:avLst/>
          </a:prstGeom>
          <a:noFill/>
          <a:ln w="3810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1219" name="Shape 1219"/>
          <p:cNvGrpSpPr/>
          <p:nvPr/>
        </p:nvGrpSpPr>
        <p:grpSpPr>
          <a:xfrm>
            <a:off x="1569324" y="1801893"/>
            <a:ext cx="2144844" cy="453196"/>
            <a:chOff x="1531630" y="1917079"/>
            <a:chExt cx="2144844" cy="453196"/>
          </a:xfrm>
        </p:grpSpPr>
        <p:sp>
          <p:nvSpPr>
            <p:cNvPr id="1220" name="Shape 1220"/>
            <p:cNvSpPr txBox="1"/>
            <p:nvPr/>
          </p:nvSpPr>
          <p:spPr>
            <a:xfrm>
              <a:off x="1558774" y="2031575"/>
              <a:ext cx="2117700" cy="338700"/>
            </a:xfrm>
            <a:prstGeom prst="rect">
              <a:avLst/>
            </a:prstGeom>
            <a:solidFill>
              <a:schemeClr val="accent6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016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Arial"/>
                <a:buNone/>
              </a:pPr>
              <a:r>
                <a:rPr lang="zh-TW" sz="1600" b="1" i="0" u="none" strike="noStrike" cap="none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    </a:t>
              </a:r>
              <a:r>
                <a:rPr lang="zh-TW" sz="1600" b="1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全文檢索郵件名稱</a:t>
              </a:r>
            </a:p>
          </p:txBody>
        </p:sp>
        <p:sp>
          <p:nvSpPr>
            <p:cNvPr id="1221" name="Shape 1221"/>
            <p:cNvSpPr/>
            <p:nvPr/>
          </p:nvSpPr>
          <p:spPr>
            <a:xfrm>
              <a:off x="1663610" y="2071662"/>
              <a:ext cx="216000" cy="216000"/>
            </a:xfrm>
            <a:prstGeom prst="rect">
              <a:avLst/>
            </a:prstGeom>
            <a:solidFill>
              <a:srgbClr val="FFFFFF"/>
            </a:solidFill>
            <a:ln w="25400" cap="flat" cmpd="sng">
              <a:solidFill>
                <a:srgbClr val="576C7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222" name="Shape 1222"/>
            <p:cNvPicPr preferRelativeResize="0"/>
            <p:nvPr/>
          </p:nvPicPr>
          <p:blipFill rotWithShape="1">
            <a:blip r:embed="rId6">
              <a:alphaModFix/>
            </a:blip>
            <a:srcRect r="52770" b="70712"/>
            <a:stretch/>
          </p:blipFill>
          <p:spPr>
            <a:xfrm>
              <a:off x="1531630" y="1917079"/>
              <a:ext cx="563622" cy="35898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27" name="Shape 1227"/>
          <p:cNvGrpSpPr/>
          <p:nvPr/>
        </p:nvGrpSpPr>
        <p:grpSpPr>
          <a:xfrm>
            <a:off x="611560" y="3020329"/>
            <a:ext cx="1267296" cy="439299"/>
            <a:chOff x="623905" y="3096476"/>
            <a:chExt cx="1267296" cy="439299"/>
          </a:xfrm>
        </p:grpSpPr>
        <p:sp>
          <p:nvSpPr>
            <p:cNvPr id="1228" name="Shape 1228"/>
            <p:cNvSpPr txBox="1"/>
            <p:nvPr/>
          </p:nvSpPr>
          <p:spPr>
            <a:xfrm>
              <a:off x="708901" y="3197075"/>
              <a:ext cx="1182300" cy="338700"/>
            </a:xfrm>
            <a:prstGeom prst="rect">
              <a:avLst/>
            </a:prstGeom>
            <a:solidFill>
              <a:schemeClr val="accent6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016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Arial"/>
                <a:buNone/>
              </a:pPr>
              <a:r>
                <a:rPr lang="zh-TW" sz="1600" b="1" i="0" u="none" strike="noStrike" cap="none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    </a:t>
              </a:r>
              <a:r>
                <a:rPr lang="zh-TW" sz="1600" b="1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瀏覽</a:t>
              </a:r>
            </a:p>
          </p:txBody>
        </p:sp>
        <p:sp>
          <p:nvSpPr>
            <p:cNvPr id="1229" name="Shape 1229"/>
            <p:cNvSpPr/>
            <p:nvPr/>
          </p:nvSpPr>
          <p:spPr>
            <a:xfrm>
              <a:off x="755885" y="3251059"/>
              <a:ext cx="216000" cy="216000"/>
            </a:xfrm>
            <a:prstGeom prst="rect">
              <a:avLst/>
            </a:prstGeom>
            <a:solidFill>
              <a:srgbClr val="FFFFFF"/>
            </a:solidFill>
            <a:ln w="25400" cap="flat" cmpd="sng">
              <a:solidFill>
                <a:srgbClr val="576C7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230" name="Shape 1230"/>
            <p:cNvPicPr preferRelativeResize="0"/>
            <p:nvPr/>
          </p:nvPicPr>
          <p:blipFill rotWithShape="1">
            <a:blip r:embed="rId6">
              <a:alphaModFix/>
            </a:blip>
            <a:srcRect r="52770" b="70712"/>
            <a:stretch/>
          </p:blipFill>
          <p:spPr>
            <a:xfrm>
              <a:off x="623905" y="3096476"/>
              <a:ext cx="563622" cy="35898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31" name="Shape 1231"/>
          <p:cNvGrpSpPr/>
          <p:nvPr/>
        </p:nvGrpSpPr>
        <p:grpSpPr>
          <a:xfrm>
            <a:off x="5998480" y="3444967"/>
            <a:ext cx="2635324" cy="410138"/>
            <a:chOff x="5221528" y="4038877"/>
            <a:chExt cx="2635324" cy="410138"/>
          </a:xfrm>
        </p:grpSpPr>
        <p:sp>
          <p:nvSpPr>
            <p:cNvPr id="1232" name="Shape 1232"/>
            <p:cNvSpPr txBox="1"/>
            <p:nvPr/>
          </p:nvSpPr>
          <p:spPr>
            <a:xfrm>
              <a:off x="5285084" y="4110315"/>
              <a:ext cx="2571768" cy="338700"/>
            </a:xfrm>
            <a:prstGeom prst="rect">
              <a:avLst/>
            </a:prstGeom>
            <a:solidFill>
              <a:schemeClr val="accent6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016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Arial"/>
                <a:buNone/>
              </a:pPr>
              <a:r>
                <a:rPr lang="zh-TW" altLang="en-US" sz="1600" b="1" i="0" u="none" strike="noStrike" cap="none" dirty="0" smtClean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   </a:t>
              </a:r>
              <a:r>
                <a:rPr lang="zh-TW" sz="1600" b="1" i="0" u="none" strike="noStrike" cap="none" dirty="0" smtClean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zh-TW" sz="1600" b="1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可直接查看並回覆郵件</a:t>
              </a:r>
            </a:p>
          </p:txBody>
        </p:sp>
        <p:sp>
          <p:nvSpPr>
            <p:cNvPr id="1233" name="Shape 1233"/>
            <p:cNvSpPr/>
            <p:nvPr/>
          </p:nvSpPr>
          <p:spPr>
            <a:xfrm>
              <a:off x="5345626" y="4193460"/>
              <a:ext cx="216000" cy="216000"/>
            </a:xfrm>
            <a:prstGeom prst="rect">
              <a:avLst/>
            </a:prstGeom>
            <a:solidFill>
              <a:srgbClr val="FFFFFF"/>
            </a:solidFill>
            <a:ln w="25400" cap="flat" cmpd="sng">
              <a:solidFill>
                <a:srgbClr val="576C7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234" name="Shape 1234"/>
            <p:cNvPicPr preferRelativeResize="0"/>
            <p:nvPr/>
          </p:nvPicPr>
          <p:blipFill rotWithShape="1">
            <a:blip r:embed="rId6">
              <a:alphaModFix/>
            </a:blip>
            <a:srcRect r="52770" b="70712"/>
            <a:stretch/>
          </p:blipFill>
          <p:spPr>
            <a:xfrm>
              <a:off x="5221528" y="4038877"/>
              <a:ext cx="563622" cy="35898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17" name="Shape 1217" descr="螢幕快照 2017-10-26 下午7.35.21.png"/>
          <p:cNvPicPr preferRelativeResize="0"/>
          <p:nvPr/>
        </p:nvPicPr>
        <p:blipFill rotWithShape="1">
          <a:blip r:embed="rId7">
            <a:alphaModFix/>
          </a:blip>
          <a:srcRect l="4234" t="1746" r="360" b="9825"/>
          <a:stretch/>
        </p:blipFill>
        <p:spPr>
          <a:xfrm>
            <a:off x="5076056" y="1364145"/>
            <a:ext cx="2728103" cy="1281085"/>
          </a:xfrm>
          <a:prstGeom prst="roundRect">
            <a:avLst>
              <a:gd name="adj" fmla="val 7855"/>
            </a:avLst>
          </a:prstGeom>
          <a:noFill/>
          <a:ln w="3810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1223" name="Shape 1223"/>
          <p:cNvGrpSpPr/>
          <p:nvPr/>
        </p:nvGrpSpPr>
        <p:grpSpPr>
          <a:xfrm>
            <a:off x="6784298" y="1087513"/>
            <a:ext cx="1789404" cy="433289"/>
            <a:chOff x="7074646" y="2757247"/>
            <a:chExt cx="1789404" cy="433289"/>
          </a:xfrm>
        </p:grpSpPr>
        <p:sp>
          <p:nvSpPr>
            <p:cNvPr id="1224" name="Shape 1224"/>
            <p:cNvSpPr txBox="1"/>
            <p:nvPr/>
          </p:nvSpPr>
          <p:spPr>
            <a:xfrm>
              <a:off x="7126150" y="2851836"/>
              <a:ext cx="1737900" cy="338700"/>
            </a:xfrm>
            <a:prstGeom prst="rect">
              <a:avLst/>
            </a:prstGeom>
            <a:solidFill>
              <a:schemeClr val="accent6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016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Arial"/>
                <a:buNone/>
              </a:pPr>
              <a:r>
                <a:rPr lang="zh-TW" sz="1600" b="1" i="0" u="none" strike="noStrike" cap="none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    </a:t>
              </a:r>
              <a:r>
                <a:rPr lang="zh-TW" sz="1600" b="1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多功能篩選器</a:t>
              </a:r>
            </a:p>
          </p:txBody>
        </p:sp>
        <p:sp>
          <p:nvSpPr>
            <p:cNvPr id="1225" name="Shape 1225"/>
            <p:cNvSpPr/>
            <p:nvPr/>
          </p:nvSpPr>
          <p:spPr>
            <a:xfrm>
              <a:off x="7206626" y="2911830"/>
              <a:ext cx="216000" cy="216000"/>
            </a:xfrm>
            <a:prstGeom prst="rect">
              <a:avLst/>
            </a:prstGeom>
            <a:solidFill>
              <a:srgbClr val="FFFFFF"/>
            </a:solidFill>
            <a:ln w="25400" cap="flat" cmpd="sng">
              <a:solidFill>
                <a:srgbClr val="576C7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226" name="Shape 1226"/>
            <p:cNvPicPr preferRelativeResize="0"/>
            <p:nvPr/>
          </p:nvPicPr>
          <p:blipFill rotWithShape="1">
            <a:blip r:embed="rId6">
              <a:alphaModFix/>
            </a:blip>
            <a:srcRect r="52770" b="70712"/>
            <a:stretch/>
          </p:blipFill>
          <p:spPr>
            <a:xfrm>
              <a:off x="7074646" y="2757247"/>
              <a:ext cx="563621" cy="3589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文字方塊 6"/>
          <p:cNvSpPr txBox="1"/>
          <p:nvPr/>
        </p:nvSpPr>
        <p:spPr>
          <a:xfrm>
            <a:off x="4433786" y="1445326"/>
            <a:ext cx="184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3590820" y="1204439"/>
            <a:ext cx="184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pic>
        <p:nvPicPr>
          <p:cNvPr id="26" name="Shape 1242"/>
          <p:cNvPicPr preferRelativeResize="0"/>
          <p:nvPr/>
        </p:nvPicPr>
        <p:blipFill>
          <a:blip r:embed="rId8"/>
          <a:stretch>
            <a:fillRect/>
          </a:stretch>
        </p:blipFill>
        <p:spPr>
          <a:xfrm>
            <a:off x="142844" y="168220"/>
            <a:ext cx="871420" cy="87142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/>
          <p:nvPr/>
        </p:nvSpPr>
        <p:spPr>
          <a:xfrm>
            <a:off x="2384800" y="1982025"/>
            <a:ext cx="6759300" cy="19341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Shape 254"/>
          <p:cNvSpPr/>
          <p:nvPr/>
        </p:nvSpPr>
        <p:spPr>
          <a:xfrm>
            <a:off x="2406850" y="3916125"/>
            <a:ext cx="6715200" cy="214500"/>
          </a:xfrm>
          <a:prstGeom prst="rect">
            <a:avLst/>
          </a:prstGeom>
          <a:gradFill>
            <a:gsLst>
              <a:gs pos="0">
                <a:srgbClr val="0F243E">
                  <a:alpha val="49803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Shape 255"/>
          <p:cNvSpPr txBox="1">
            <a:spLocks noGrp="1"/>
          </p:cNvSpPr>
          <p:nvPr>
            <p:ph type="ctrTitle"/>
          </p:nvPr>
        </p:nvSpPr>
        <p:spPr>
          <a:xfrm>
            <a:off x="2500300" y="2168753"/>
            <a:ext cx="5958000" cy="152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69850" algn="l" rtl="0">
              <a:spcBef>
                <a:spcPts val="0"/>
              </a:spcBef>
              <a:spcAft>
                <a:spcPts val="0"/>
              </a:spcAft>
              <a:buClr>
                <a:srgbClr val="17375E"/>
              </a:buClr>
              <a:buSzPct val="25000"/>
              <a:buFont typeface="Arial"/>
              <a:buNone/>
            </a:pPr>
            <a:r>
              <a:rPr lang="zh-TW" sz="4400" i="0" u="none" strike="noStrike" cap="none">
                <a:solidFill>
                  <a:srgbClr val="17375E"/>
                </a:solidFill>
              </a:rPr>
              <a:t>進階儲存與快照保護</a:t>
            </a:r>
          </a:p>
          <a:p>
            <a:pPr marL="0" marR="0" lvl="0" indent="-76200" algn="l" rtl="0">
              <a:spcBef>
                <a:spcPts val="0"/>
              </a:spcBef>
              <a:buClr>
                <a:srgbClr val="17375E"/>
              </a:buClr>
              <a:buSzPct val="25000"/>
              <a:buFont typeface="Arial"/>
              <a:buNone/>
            </a:pPr>
            <a:r>
              <a:rPr lang="zh-TW" sz="4800" b="0" i="0" u="none" strike="noStrike" cap="none">
                <a:solidFill>
                  <a:srgbClr val="17375E"/>
                </a:solidFill>
              </a:rPr>
              <a:t>重大進化 更加安全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0" name="Shape 124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 dirty="0" err="1" smtClean="0">
                <a:latin typeface="+mj-lt"/>
                <a:ea typeface="Microsoft JhengHei"/>
              </a:rPr>
              <a:t>Qsirch</a:t>
            </a:r>
            <a:r>
              <a:rPr lang="en-US" altLang="zh-TW" dirty="0" smtClean="0">
                <a:latin typeface="+mj-lt"/>
                <a:ea typeface="Microsoft JhengHei"/>
              </a:rPr>
              <a:t> - NAS</a:t>
            </a:r>
            <a:r>
              <a:rPr lang="zh-TW" altLang="en-US" dirty="0" smtClean="0">
                <a:latin typeface="Microsoft JhengHei"/>
                <a:ea typeface="Microsoft JhengHei"/>
              </a:rPr>
              <a:t>的搜尋專家</a:t>
            </a:r>
            <a:endParaRPr lang="zh-TW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41" name="Shape 1241"/>
          <p:cNvSpPr txBox="1"/>
          <p:nvPr/>
        </p:nvSpPr>
        <p:spPr>
          <a:xfrm>
            <a:off x="4257269" y="5205850"/>
            <a:ext cx="170400" cy="176100"/>
          </a:xfrm>
          <a:prstGeom prst="rect">
            <a:avLst/>
          </a:prstGeom>
          <a:noFill/>
          <a:ln>
            <a:noFill/>
          </a:ln>
        </p:spPr>
        <p:txBody>
          <a:bodyPr wrap="square" lIns="19025" tIns="19025" rIns="19025" bIns="190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zh-TW" dirty="0"/>
          </a:p>
        </p:txBody>
      </p:sp>
      <p:sp>
        <p:nvSpPr>
          <p:cNvPr id="1243" name="Shape 1243"/>
          <p:cNvSpPr txBox="1"/>
          <p:nvPr/>
        </p:nvSpPr>
        <p:spPr>
          <a:xfrm>
            <a:off x="1438715" y="4202301"/>
            <a:ext cx="30336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zh-TW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Emails</a:t>
            </a:r>
          </a:p>
        </p:txBody>
      </p:sp>
      <p:sp>
        <p:nvSpPr>
          <p:cNvPr id="1244" name="Shape 1244"/>
          <p:cNvSpPr txBox="1"/>
          <p:nvPr/>
        </p:nvSpPr>
        <p:spPr>
          <a:xfrm>
            <a:off x="4518537" y="4198249"/>
            <a:ext cx="30537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zh-TW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Instant</a:t>
            </a:r>
          </a:p>
        </p:txBody>
      </p:sp>
      <p:graphicFrame>
        <p:nvGraphicFramePr>
          <p:cNvPr id="1245" name="Shape 1245"/>
          <p:cNvGraphicFramePr/>
          <p:nvPr/>
        </p:nvGraphicFramePr>
        <p:xfrm>
          <a:off x="1452281" y="1165815"/>
          <a:ext cx="6120000" cy="3600000"/>
        </p:xfrm>
        <a:graphic>
          <a:graphicData uri="http://schemas.openxmlformats.org/drawingml/2006/table">
            <a:tbl>
              <a:tblPr firstRow="1" bandRow="1">
                <a:noFill/>
                <a:tableStyleId>{701FA25F-8022-48FA-AE3E-3DE55270B479}</a:tableStyleId>
              </a:tblPr>
              <a:tblGrid>
                <a:gridCol w="3060000"/>
                <a:gridCol w="3060000"/>
              </a:tblGrid>
              <a:tr h="1800000">
                <a:tc>
                  <a:txBody>
                    <a:bodyPr/>
                    <a:lstStyle/>
                    <a:p>
                      <a:pPr marL="0" marR="0" lvl="0" indent="-88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E4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8600"/>
                    </a:solidFill>
                  </a:tcPr>
                </a:tc>
              </a:tr>
              <a:tr h="1800000">
                <a:tc>
                  <a:txBody>
                    <a:bodyPr/>
                    <a:lstStyle/>
                    <a:p>
                      <a:pPr marL="0" marR="0" lvl="0" indent="-88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1100"/>
                    </a:solidFill>
                  </a:tcPr>
                </a:tc>
              </a:tr>
            </a:tbl>
          </a:graphicData>
        </a:graphic>
      </p:graphicFrame>
      <p:pic>
        <p:nvPicPr>
          <p:cNvPr id="1246" name="Shape 1246"/>
          <p:cNvPicPr preferRelativeResize="0"/>
          <p:nvPr/>
        </p:nvPicPr>
        <p:blipFill rotWithShape="1">
          <a:blip r:embed="rId3">
            <a:alphaModFix/>
          </a:blip>
          <a:srcRect l="29176" t="37019" r="53443" b="40810"/>
          <a:stretch/>
        </p:blipFill>
        <p:spPr>
          <a:xfrm>
            <a:off x="2302135" y="1554863"/>
            <a:ext cx="717174" cy="716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7" name="Shape 1247"/>
          <p:cNvPicPr preferRelativeResize="0"/>
          <p:nvPr/>
        </p:nvPicPr>
        <p:blipFill rotWithShape="1">
          <a:blip r:embed="rId3">
            <a:alphaModFix/>
          </a:blip>
          <a:srcRect l="72628" t="64838" r="10155" b="13200"/>
          <a:stretch/>
        </p:blipFill>
        <p:spPr>
          <a:xfrm>
            <a:off x="3027992" y="1554863"/>
            <a:ext cx="717174" cy="716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8" name="Shape 1248"/>
          <p:cNvPicPr preferRelativeResize="0"/>
          <p:nvPr/>
        </p:nvPicPr>
        <p:blipFill rotWithShape="1">
          <a:blip r:embed="rId3">
            <a:alphaModFix/>
          </a:blip>
          <a:srcRect l="7532" t="37228" r="75250" b="40810"/>
          <a:stretch/>
        </p:blipFill>
        <p:spPr>
          <a:xfrm>
            <a:off x="1570614" y="1554863"/>
            <a:ext cx="717174" cy="716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9" name="Shape 1249"/>
          <p:cNvPicPr preferRelativeResize="0"/>
          <p:nvPr/>
        </p:nvPicPr>
        <p:blipFill rotWithShape="1">
          <a:blip r:embed="rId3">
            <a:alphaModFix/>
          </a:blip>
          <a:srcRect l="8024" t="9412" r="75578" b="67789"/>
          <a:stretch/>
        </p:blipFill>
        <p:spPr>
          <a:xfrm>
            <a:off x="3701121" y="1563589"/>
            <a:ext cx="657958" cy="716784"/>
          </a:xfrm>
          <a:prstGeom prst="rect">
            <a:avLst/>
          </a:prstGeom>
          <a:noFill/>
          <a:ln>
            <a:noFill/>
          </a:ln>
        </p:spPr>
      </p:pic>
      <p:sp>
        <p:nvSpPr>
          <p:cNvPr id="1250" name="Shape 1250"/>
          <p:cNvSpPr txBox="1"/>
          <p:nvPr/>
        </p:nvSpPr>
        <p:spPr>
          <a:xfrm>
            <a:off x="1452281" y="2402301"/>
            <a:ext cx="30336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zh-TW" sz="2800" b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文件</a:t>
            </a:r>
          </a:p>
        </p:txBody>
      </p:sp>
      <p:pic>
        <p:nvPicPr>
          <p:cNvPr id="1251" name="Shape 1251"/>
          <p:cNvPicPr preferRelativeResize="0"/>
          <p:nvPr/>
        </p:nvPicPr>
        <p:blipFill rotWithShape="1">
          <a:blip r:embed="rId4">
            <a:alphaModFix/>
          </a:blip>
          <a:srcRect l="31534" t="41410" r="56095" b="41438"/>
          <a:stretch/>
        </p:blipFill>
        <p:spPr>
          <a:xfrm>
            <a:off x="5229902" y="1470371"/>
            <a:ext cx="741289" cy="882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2" name="Shape 1252"/>
          <p:cNvPicPr preferRelativeResize="0"/>
          <p:nvPr/>
        </p:nvPicPr>
        <p:blipFill rotWithShape="1">
          <a:blip r:embed="rId4">
            <a:alphaModFix/>
          </a:blip>
          <a:srcRect l="81192" t="40575" r="5898" b="40809"/>
          <a:stretch/>
        </p:blipFill>
        <p:spPr>
          <a:xfrm>
            <a:off x="6025206" y="1444871"/>
            <a:ext cx="773517" cy="957430"/>
          </a:xfrm>
          <a:prstGeom prst="rect">
            <a:avLst/>
          </a:prstGeom>
          <a:noFill/>
          <a:ln>
            <a:noFill/>
          </a:ln>
        </p:spPr>
      </p:pic>
      <p:sp>
        <p:nvSpPr>
          <p:cNvPr id="1253" name="Shape 1253"/>
          <p:cNvSpPr txBox="1"/>
          <p:nvPr/>
        </p:nvSpPr>
        <p:spPr>
          <a:xfrm>
            <a:off x="4485939" y="2394889"/>
            <a:ext cx="30864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zh-TW" sz="2800" b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圖檔</a:t>
            </a:r>
          </a:p>
        </p:txBody>
      </p:sp>
      <p:pic>
        <p:nvPicPr>
          <p:cNvPr id="1254" name="Shape 125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66107" y="3140122"/>
            <a:ext cx="1016264" cy="1016264"/>
          </a:xfrm>
          <a:prstGeom prst="rect">
            <a:avLst/>
          </a:prstGeom>
          <a:noFill/>
          <a:ln>
            <a:noFill/>
          </a:ln>
        </p:spPr>
      </p:pic>
      <p:sp>
        <p:nvSpPr>
          <p:cNvPr id="1255" name="Shape 1255"/>
          <p:cNvSpPr txBox="1"/>
          <p:nvPr/>
        </p:nvSpPr>
        <p:spPr>
          <a:xfrm>
            <a:off x="1438715" y="4202301"/>
            <a:ext cx="30336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zh-TW" sz="28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郵件</a:t>
            </a:r>
          </a:p>
        </p:txBody>
      </p:sp>
      <p:sp>
        <p:nvSpPr>
          <p:cNvPr id="1256" name="Shape 1256"/>
          <p:cNvSpPr txBox="1"/>
          <p:nvPr/>
        </p:nvSpPr>
        <p:spPr>
          <a:xfrm>
            <a:off x="4518537" y="4198249"/>
            <a:ext cx="30537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zh-TW" sz="2800" b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快速搜尋</a:t>
            </a:r>
          </a:p>
        </p:txBody>
      </p:sp>
      <p:pic>
        <p:nvPicPr>
          <p:cNvPr id="1257" name="Shape 125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740613">
            <a:off x="5400573" y="3010067"/>
            <a:ext cx="1285707" cy="1285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8" name="Shape 1258"/>
          <p:cNvPicPr preferRelativeResize="0"/>
          <p:nvPr/>
        </p:nvPicPr>
        <p:blipFill rotWithShape="1">
          <a:blip r:embed="rId7">
            <a:alphaModFix/>
          </a:blip>
          <a:srcRect l="9709" t="4776" r="12614" b="21844"/>
          <a:stretch/>
        </p:blipFill>
        <p:spPr>
          <a:xfrm rot="-1216837">
            <a:off x="5684835" y="3140098"/>
            <a:ext cx="961865" cy="1185523"/>
          </a:xfrm>
          <a:prstGeom prst="rect">
            <a:avLst/>
          </a:prstGeom>
          <a:noFill/>
          <a:ln>
            <a:noFill/>
          </a:ln>
        </p:spPr>
      </p:pic>
      <p:sp>
        <p:nvSpPr>
          <p:cNvPr id="1262" name="Shape 1262"/>
          <p:cNvSpPr/>
          <p:nvPr/>
        </p:nvSpPr>
        <p:spPr>
          <a:xfrm>
            <a:off x="4488660" y="2960504"/>
            <a:ext cx="3081000" cy="1804800"/>
          </a:xfrm>
          <a:prstGeom prst="frame">
            <a:avLst>
              <a:gd name="adj1" fmla="val 4619"/>
            </a:avLst>
          </a:prstGeom>
          <a:solidFill>
            <a:srgbClr val="FF0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Shape 1259"/>
          <p:cNvSpPr/>
          <p:nvPr/>
        </p:nvSpPr>
        <p:spPr>
          <a:xfrm>
            <a:off x="1438724" y="2979375"/>
            <a:ext cx="3061837" cy="1807200"/>
          </a:xfrm>
          <a:prstGeom prst="rect">
            <a:avLst/>
          </a:prstGeom>
          <a:solidFill>
            <a:srgbClr val="262626">
              <a:alpha val="8392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Shape 1260"/>
          <p:cNvSpPr/>
          <p:nvPr/>
        </p:nvSpPr>
        <p:spPr>
          <a:xfrm>
            <a:off x="1431735" y="1175650"/>
            <a:ext cx="3074700" cy="1800000"/>
          </a:xfrm>
          <a:prstGeom prst="rect">
            <a:avLst/>
          </a:prstGeom>
          <a:solidFill>
            <a:srgbClr val="262626">
              <a:alpha val="8392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Shape 1261"/>
          <p:cNvSpPr/>
          <p:nvPr/>
        </p:nvSpPr>
        <p:spPr>
          <a:xfrm>
            <a:off x="4508026" y="1175654"/>
            <a:ext cx="3074700" cy="1800000"/>
          </a:xfrm>
          <a:prstGeom prst="rect">
            <a:avLst/>
          </a:prstGeom>
          <a:solidFill>
            <a:srgbClr val="262626">
              <a:alpha val="8392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" name="Shape 1242"/>
          <p:cNvPicPr preferRelativeResize="0"/>
          <p:nvPr/>
        </p:nvPicPr>
        <p:blipFill>
          <a:blip r:embed="rId8"/>
          <a:stretch>
            <a:fillRect/>
          </a:stretch>
        </p:blipFill>
        <p:spPr>
          <a:xfrm>
            <a:off x="142844" y="168220"/>
            <a:ext cx="871420" cy="87142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8" name="Shape 1268"/>
          <p:cNvGrpSpPr/>
          <p:nvPr/>
        </p:nvGrpSpPr>
        <p:grpSpPr>
          <a:xfrm>
            <a:off x="1908031" y="1717877"/>
            <a:ext cx="2862387" cy="1751504"/>
            <a:chOff x="180518" y="1256918"/>
            <a:chExt cx="3923765" cy="2080172"/>
          </a:xfrm>
        </p:grpSpPr>
        <p:pic>
          <p:nvPicPr>
            <p:cNvPr id="1269" name="Shape 1269"/>
            <p:cNvPicPr preferRelativeResize="0"/>
            <p:nvPr/>
          </p:nvPicPr>
          <p:blipFill rotWithShape="1">
            <a:blip r:embed="rId3">
              <a:alphaModFix/>
            </a:blip>
            <a:srcRect r="19048" b="3938"/>
            <a:stretch/>
          </p:blipFill>
          <p:spPr>
            <a:xfrm>
              <a:off x="1356655" y="1988680"/>
              <a:ext cx="2235594" cy="10379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70" name="Shape 127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80518" y="1256918"/>
              <a:ext cx="3923765" cy="208017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71" name="Shape 1271" descr="https://lh6.googleusercontent.com/y481p_0kV70jXAIy9Uf2Nq0uX_o5ajYLmbeXFSdPZOhne47ce3g8OUbWBZq5-2iHL1CMHq2Zod_esdD_ZMBgEsE2dqow8qHGkNTyGdUvCi68pTiYJ7dF_HL5Xsximqh84MPjHQaVHNg"/>
          <p:cNvPicPr preferRelativeResize="0"/>
          <p:nvPr/>
        </p:nvPicPr>
        <p:blipFill rotWithShape="1">
          <a:blip r:embed="rId5">
            <a:alphaModFix/>
          </a:blip>
          <a:srcRect l="9822" r="11659" b="5258"/>
          <a:stretch/>
        </p:blipFill>
        <p:spPr>
          <a:xfrm>
            <a:off x="4694224" y="3014901"/>
            <a:ext cx="2629874" cy="150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2" name="Shape 1272" descr="圖片 1.png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-71470" y="941297"/>
            <a:ext cx="9140976" cy="444890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Shape 1235"/>
          <p:cNvSpPr/>
          <p:nvPr/>
        </p:nvSpPr>
        <p:spPr>
          <a:xfrm>
            <a:off x="285720" y="1000114"/>
            <a:ext cx="2663694" cy="504056"/>
          </a:xfrm>
          <a:prstGeom prst="homePlate">
            <a:avLst>
              <a:gd name="adj" fmla="val 40017"/>
            </a:avLst>
          </a:prstGeom>
          <a:solidFill>
            <a:srgbClr val="0070C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zh-TW" sz="2400" dirty="0">
                <a:solidFill>
                  <a:srgbClr val="FFFFFF"/>
                </a:solidFill>
              </a:rPr>
              <a:t>QNAP </a:t>
            </a:r>
            <a:r>
              <a:rPr lang="zh-TW" sz="240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獨有功能 </a:t>
            </a:r>
          </a:p>
        </p:txBody>
      </p:sp>
      <p:sp>
        <p:nvSpPr>
          <p:cNvPr id="1267" name="Shape 1267"/>
          <p:cNvSpPr txBox="1">
            <a:spLocks noGrp="1"/>
          </p:cNvSpPr>
          <p:nvPr>
            <p:ph type="title"/>
          </p:nvPr>
        </p:nvSpPr>
        <p:spPr>
          <a:xfrm>
            <a:off x="928662" y="214296"/>
            <a:ext cx="7929618" cy="785818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30555"/>
              <a:buFont typeface="Arial"/>
              <a:buNone/>
            </a:pP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彈指間搜尋</a:t>
            </a:r>
            <a:r>
              <a:rPr lang="zh-TW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您</a:t>
            </a:r>
            <a:r>
              <a:rPr lang="zh-TW" dirty="0" smtClean="0">
                <a:latin typeface="+mj-lt"/>
                <a:ea typeface="Microsoft JhengHei"/>
                <a:cs typeface="Microsoft JhengHei"/>
                <a:sym typeface="Microsoft JhengHei"/>
              </a:rPr>
              <a:t>NAS</a:t>
            </a:r>
            <a:r>
              <a:rPr lang="zh-TW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上所有</a:t>
            </a: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資料</a:t>
            </a:r>
          </a:p>
        </p:txBody>
      </p:sp>
      <p:sp>
        <p:nvSpPr>
          <p:cNvPr id="1273" name="Shape 1273"/>
          <p:cNvSpPr txBox="1"/>
          <p:nvPr/>
        </p:nvSpPr>
        <p:spPr>
          <a:xfrm>
            <a:off x="2714612" y="3500444"/>
            <a:ext cx="1593000" cy="421200"/>
          </a:xfrm>
          <a:prstGeom prst="rect">
            <a:avLst/>
          </a:prstGeom>
          <a:solidFill>
            <a:schemeClr val="accent6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0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zh-TW" sz="16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Qsirch</a:t>
            </a:r>
            <a:r>
              <a:rPr lang="zh-TW" sz="16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sz="16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小幫手</a:t>
            </a:r>
          </a:p>
        </p:txBody>
      </p:sp>
      <p:sp>
        <p:nvSpPr>
          <p:cNvPr id="1274" name="Shape 1274"/>
          <p:cNvSpPr txBox="1"/>
          <p:nvPr/>
        </p:nvSpPr>
        <p:spPr>
          <a:xfrm>
            <a:off x="5715008" y="2428874"/>
            <a:ext cx="1313700" cy="342300"/>
          </a:xfrm>
          <a:prstGeom prst="rect">
            <a:avLst/>
          </a:prstGeom>
          <a:solidFill>
            <a:schemeClr val="accent6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0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zh-TW" sz="16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API </a:t>
            </a:r>
          </a:p>
        </p:txBody>
      </p:sp>
      <p:sp>
        <p:nvSpPr>
          <p:cNvPr id="1275" name="Shape 1275"/>
          <p:cNvSpPr txBox="1"/>
          <p:nvPr/>
        </p:nvSpPr>
        <p:spPr>
          <a:xfrm rot="-1417310">
            <a:off x="7365811" y="4202289"/>
            <a:ext cx="1434496" cy="338543"/>
          </a:xfrm>
          <a:prstGeom prst="rect">
            <a:avLst/>
          </a:prstGeom>
          <a:solidFill>
            <a:schemeClr val="accent6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zh-TW" sz="16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行動裝置</a:t>
            </a:r>
          </a:p>
        </p:txBody>
      </p:sp>
      <p:pic>
        <p:nvPicPr>
          <p:cNvPr id="14" name="Shape 1242"/>
          <p:cNvPicPr preferRelativeResize="0"/>
          <p:nvPr/>
        </p:nvPicPr>
        <p:blipFill>
          <a:blip r:embed="rId7"/>
          <a:stretch>
            <a:fillRect/>
          </a:stretch>
        </p:blipFill>
        <p:spPr>
          <a:xfrm>
            <a:off x="142844" y="168220"/>
            <a:ext cx="871420" cy="87142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207"/>
          <p:cNvSpPr/>
          <p:nvPr/>
        </p:nvSpPr>
        <p:spPr>
          <a:xfrm>
            <a:off x="-71470" y="1928808"/>
            <a:ext cx="9286940" cy="1714512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 idx="4294967295"/>
          </p:nvPr>
        </p:nvSpPr>
        <p:spPr>
          <a:xfrm>
            <a:off x="3214678" y="2171705"/>
            <a:ext cx="2786062" cy="1114425"/>
          </a:xfrm>
        </p:spPr>
        <p:txBody>
          <a:bodyPr/>
          <a:lstStyle/>
          <a:p>
            <a:r>
              <a:rPr lang="en-US" altLang="zh-TW" sz="6000" dirty="0" smtClean="0"/>
              <a:t>D</a:t>
            </a:r>
            <a:r>
              <a:rPr lang="en-US" sz="6000" dirty="0" smtClean="0"/>
              <a:t>emo</a:t>
            </a:r>
            <a:endParaRPr lang="zh-TW" altLang="en-US" sz="6000" dirty="0"/>
          </a:p>
        </p:txBody>
      </p:sp>
      <p:sp>
        <p:nvSpPr>
          <p:cNvPr id="9" name="Shape 197"/>
          <p:cNvSpPr/>
          <p:nvPr/>
        </p:nvSpPr>
        <p:spPr>
          <a:xfrm rot="10800000" flipH="1" flipV="1">
            <a:off x="-99023" y="1928809"/>
            <a:ext cx="9324798" cy="183406"/>
          </a:xfrm>
          <a:prstGeom prst="rect">
            <a:avLst/>
          </a:prstGeom>
          <a:gradFill>
            <a:gsLst>
              <a:gs pos="0">
                <a:srgbClr val="0F243E">
                  <a:alpha val="30000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97"/>
          <p:cNvSpPr/>
          <p:nvPr/>
        </p:nvSpPr>
        <p:spPr>
          <a:xfrm rot="10800000" flipH="1">
            <a:off x="-71469" y="3469532"/>
            <a:ext cx="9324798" cy="173787"/>
          </a:xfrm>
          <a:prstGeom prst="rect">
            <a:avLst/>
          </a:prstGeom>
          <a:gradFill>
            <a:gsLst>
              <a:gs pos="0">
                <a:srgbClr val="0F243E">
                  <a:alpha val="30000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206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2" name="Shape 1282" descr="螢幕快照 2017-10-30 上午10.56.23.png"/>
          <p:cNvPicPr preferRelativeResize="0"/>
          <p:nvPr/>
        </p:nvPicPr>
        <p:blipFill rotWithShape="1">
          <a:blip r:embed="rId3">
            <a:alphaModFix/>
          </a:blip>
          <a:srcRect l="1219" t="23259" r="1229"/>
          <a:stretch/>
        </p:blipFill>
        <p:spPr>
          <a:xfrm>
            <a:off x="214282" y="1571618"/>
            <a:ext cx="2683646" cy="2789274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圓角矩形 36"/>
          <p:cNvSpPr/>
          <p:nvPr/>
        </p:nvSpPr>
        <p:spPr>
          <a:xfrm>
            <a:off x="285720" y="3214692"/>
            <a:ext cx="2500330" cy="642942"/>
          </a:xfrm>
          <a:prstGeom prst="roundRect">
            <a:avLst/>
          </a:prstGeom>
          <a:noFill/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84" name="Shape 128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zh-TW" dirty="0">
                <a:latin typeface="+mj-lt"/>
              </a:rPr>
              <a:t>OCR</a:t>
            </a:r>
            <a:r>
              <a:rPr lang="zh-TW" dirty="0"/>
              <a:t> </a:t>
            </a: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檔案輕鬆數位化</a:t>
            </a:r>
          </a:p>
        </p:txBody>
      </p:sp>
      <p:pic>
        <p:nvPicPr>
          <p:cNvPr id="1286" name="Shape 128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86183" y="1713261"/>
            <a:ext cx="497286" cy="50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7" name="Shape 128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86182" y="2214560"/>
            <a:ext cx="497286" cy="50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8" name="Shape 128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86182" y="2668451"/>
            <a:ext cx="497286" cy="50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9" name="Shape 1289"/>
          <p:cNvSpPr txBox="1"/>
          <p:nvPr/>
        </p:nvSpPr>
        <p:spPr>
          <a:xfrm>
            <a:off x="4166055" y="1733065"/>
            <a:ext cx="1460700" cy="39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ct val="25000"/>
              <a:buFont typeface="Arial"/>
              <a:buNone/>
            </a:pPr>
            <a:r>
              <a:rPr lang="zh-TW" sz="2000" b="1" i="0" u="none" strike="noStrike" cap="none" dirty="0">
                <a:solidFill>
                  <a:schemeClr val="accent6">
                    <a:lumMod val="7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可搜尋</a:t>
            </a:r>
          </a:p>
        </p:txBody>
      </p:sp>
      <p:sp>
        <p:nvSpPr>
          <p:cNvPr id="1290" name="Shape 1290"/>
          <p:cNvSpPr txBox="1"/>
          <p:nvPr/>
        </p:nvSpPr>
        <p:spPr>
          <a:xfrm>
            <a:off x="4193678" y="2233294"/>
            <a:ext cx="1460700" cy="39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ct val="25000"/>
              <a:buFont typeface="Arial"/>
              <a:buNone/>
            </a:pPr>
            <a:r>
              <a:rPr lang="zh-TW" sz="2000" b="1" i="0" u="none" strike="noStrike" cap="none" dirty="0">
                <a:solidFill>
                  <a:schemeClr val="accent6">
                    <a:lumMod val="7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可編輯</a:t>
            </a:r>
          </a:p>
        </p:txBody>
      </p:sp>
      <p:sp>
        <p:nvSpPr>
          <p:cNvPr id="1291" name="Shape 1291"/>
          <p:cNvSpPr txBox="1"/>
          <p:nvPr/>
        </p:nvSpPr>
        <p:spPr>
          <a:xfrm>
            <a:off x="4182822" y="2739889"/>
            <a:ext cx="1460700" cy="39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ct val="25000"/>
              <a:buFont typeface="Arial"/>
              <a:buNone/>
            </a:pPr>
            <a:r>
              <a:rPr lang="zh-TW" sz="2000" b="1" i="0" u="none" strike="noStrike" cap="none" dirty="0">
                <a:solidFill>
                  <a:schemeClr val="accent6">
                    <a:lumMod val="7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輕鬆歸檔</a:t>
            </a:r>
          </a:p>
        </p:txBody>
      </p:sp>
      <p:sp>
        <p:nvSpPr>
          <p:cNvPr id="1292" name="Shape 1292"/>
          <p:cNvSpPr/>
          <p:nvPr/>
        </p:nvSpPr>
        <p:spPr>
          <a:xfrm>
            <a:off x="6198025" y="4160175"/>
            <a:ext cx="2937900" cy="84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93" name="Shape 1293"/>
          <p:cNvGrpSpPr/>
          <p:nvPr/>
        </p:nvGrpSpPr>
        <p:grpSpPr>
          <a:xfrm>
            <a:off x="166464" y="1103436"/>
            <a:ext cx="4446054" cy="423345"/>
            <a:chOff x="4014" y="-12"/>
            <a:chExt cx="2495400" cy="557400"/>
          </a:xfrm>
        </p:grpSpPr>
        <p:sp>
          <p:nvSpPr>
            <p:cNvPr id="1294" name="Shape 1294"/>
            <p:cNvSpPr/>
            <p:nvPr/>
          </p:nvSpPr>
          <p:spPr>
            <a:xfrm>
              <a:off x="4014" y="-12"/>
              <a:ext cx="2495400" cy="557400"/>
            </a:xfrm>
            <a:prstGeom prst="homePlate">
              <a:avLst>
                <a:gd name="adj" fmla="val 50000"/>
              </a:avLst>
            </a:prstGeom>
            <a:solidFill>
              <a:srgbClr val="00B0F0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295" name="Shape 1295"/>
            <p:cNvSpPr txBox="1"/>
            <p:nvPr/>
          </p:nvSpPr>
          <p:spPr>
            <a:xfrm>
              <a:off x="4014" y="-12"/>
              <a:ext cx="2370000" cy="557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6000" tIns="48000" rIns="24000" bIns="48000" anchor="ctr" anchorCtr="0">
              <a:noAutofit/>
            </a:bodyPr>
            <a:lstStyle/>
            <a:p>
              <a:pPr lvl="0" algn="ctr">
                <a:lnSpc>
                  <a:spcPct val="90000"/>
                </a:lnSpc>
                <a:buClr>
                  <a:srgbClr val="FFFFFF"/>
                </a:buClr>
                <a:buSzPct val="25000"/>
              </a:pPr>
              <a:r>
                <a:rPr lang="zh-TW" altLang="en-US" sz="1800" b="1" dirty="0" smtClean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擷取</a:t>
              </a:r>
              <a:r>
                <a:rPr lang="zh-TW" sz="1800" b="1" i="0" u="none" strike="noStrike" cap="none" dirty="0" smtClean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圖片</a:t>
              </a:r>
              <a:r>
                <a:rPr lang="zh-TW" sz="1800" b="1" i="0" u="none" strike="noStrike" cap="none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中的文字</a:t>
              </a:r>
            </a:p>
          </p:txBody>
        </p:sp>
      </p:grpSp>
      <p:grpSp>
        <p:nvGrpSpPr>
          <p:cNvPr id="1296" name="Shape 1296"/>
          <p:cNvGrpSpPr/>
          <p:nvPr/>
        </p:nvGrpSpPr>
        <p:grpSpPr>
          <a:xfrm>
            <a:off x="4484088" y="1080575"/>
            <a:ext cx="4169178" cy="446206"/>
            <a:chOff x="4571815" y="-30112"/>
            <a:chExt cx="2340000" cy="587500"/>
          </a:xfrm>
        </p:grpSpPr>
        <p:sp>
          <p:nvSpPr>
            <p:cNvPr id="1297" name="Shape 1297"/>
            <p:cNvSpPr/>
            <p:nvPr/>
          </p:nvSpPr>
          <p:spPr>
            <a:xfrm>
              <a:off x="4571815" y="-12"/>
              <a:ext cx="2340000" cy="557400"/>
            </a:xfrm>
            <a:prstGeom prst="chevron">
              <a:avLst>
                <a:gd name="adj" fmla="val 50000"/>
              </a:avLst>
            </a:prstGeom>
            <a:solidFill>
              <a:srgbClr val="0070C0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298" name="Shape 1298"/>
            <p:cNvSpPr txBox="1"/>
            <p:nvPr/>
          </p:nvSpPr>
          <p:spPr>
            <a:xfrm>
              <a:off x="4655167" y="-30112"/>
              <a:ext cx="2145900" cy="557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72000" tIns="48000" rIns="24000" bIns="480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zh-TW" sz="1800" b="1" i="0" u="none" strike="noStrike" cap="none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可搜尋的文件格式</a:t>
              </a:r>
            </a:p>
          </p:txBody>
        </p:sp>
      </p:grpSp>
      <p:sp>
        <p:nvSpPr>
          <p:cNvPr id="1299" name="Shape 1299"/>
          <p:cNvSpPr/>
          <p:nvPr/>
        </p:nvSpPr>
        <p:spPr>
          <a:xfrm rot="10800000">
            <a:off x="5715075" y="1549656"/>
            <a:ext cx="2560800" cy="1966500"/>
          </a:xfrm>
          <a:prstGeom prst="trapezoid">
            <a:avLst>
              <a:gd name="adj" fmla="val 42183"/>
            </a:avLst>
          </a:prstGeom>
          <a:gradFill>
            <a:gsLst>
              <a:gs pos="0">
                <a:srgbClr val="F4F8FB">
                  <a:alpha val="50980"/>
                </a:srgbClr>
              </a:gs>
              <a:gs pos="74000">
                <a:srgbClr val="AEC5E1"/>
              </a:gs>
              <a:gs pos="83000">
                <a:srgbClr val="AEC5E1"/>
              </a:gs>
              <a:gs pos="100000">
                <a:srgbClr val="C8D8EB"/>
              </a:gs>
            </a:gsLst>
            <a:lin ang="18900044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00" name="Shape 1300"/>
          <p:cNvCxnSpPr/>
          <p:nvPr/>
        </p:nvCxnSpPr>
        <p:spPr>
          <a:xfrm>
            <a:off x="5817928" y="1728260"/>
            <a:ext cx="501300" cy="1094400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01" name="Shape 1301"/>
          <p:cNvCxnSpPr/>
          <p:nvPr/>
        </p:nvCxnSpPr>
        <p:spPr>
          <a:xfrm>
            <a:off x="6099877" y="1984771"/>
            <a:ext cx="420000" cy="889800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302" name="Shape 1302"/>
          <p:cNvCxnSpPr/>
          <p:nvPr/>
        </p:nvCxnSpPr>
        <p:spPr>
          <a:xfrm flipH="1">
            <a:off x="7578018" y="2403293"/>
            <a:ext cx="377700" cy="761100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303" name="Shape 1303"/>
          <p:cNvCxnSpPr/>
          <p:nvPr/>
        </p:nvCxnSpPr>
        <p:spPr>
          <a:xfrm flipH="1">
            <a:off x="7728053" y="1743674"/>
            <a:ext cx="455400" cy="931500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04" name="Shape 1304"/>
          <p:cNvCxnSpPr/>
          <p:nvPr/>
        </p:nvCxnSpPr>
        <p:spPr>
          <a:xfrm flipH="1">
            <a:off x="7865342" y="1453393"/>
            <a:ext cx="286200" cy="586800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dash"/>
            <a:round/>
            <a:headEnd type="none" w="med" len="med"/>
            <a:tailEnd type="none" w="med" len="med"/>
          </a:ln>
        </p:spPr>
      </p:cxnSp>
      <p:grpSp>
        <p:nvGrpSpPr>
          <p:cNvPr id="1305" name="Shape 1305"/>
          <p:cNvGrpSpPr/>
          <p:nvPr/>
        </p:nvGrpSpPr>
        <p:grpSpPr>
          <a:xfrm>
            <a:off x="6971142" y="1898576"/>
            <a:ext cx="733606" cy="784699"/>
            <a:chOff x="5317159" y="2885399"/>
            <a:chExt cx="776549" cy="961641"/>
          </a:xfrm>
        </p:grpSpPr>
        <p:pic>
          <p:nvPicPr>
            <p:cNvPr id="1306" name="Shape 130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5317159" y="2885399"/>
              <a:ext cx="776549" cy="96164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07" name="Shape 130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5458482" y="3019967"/>
              <a:ext cx="494353" cy="49435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308" name="Shape 130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600082" y="2645192"/>
            <a:ext cx="2959361" cy="2361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9" name="Shape 130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200592" y="1555990"/>
            <a:ext cx="736033" cy="74656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310" name="Shape 131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350034" y="2942957"/>
            <a:ext cx="1497631" cy="842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Shape 353" descr="「arrow icon」的圖片搜尋結果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7677042" flipH="1">
            <a:off x="5198961" y="3024176"/>
            <a:ext cx="1115485" cy="104769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0" name="直線接點 39"/>
          <p:cNvCxnSpPr/>
          <p:nvPr/>
        </p:nvCxnSpPr>
        <p:spPr>
          <a:xfrm>
            <a:off x="357158" y="3857634"/>
            <a:ext cx="928694" cy="785818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接點 42"/>
          <p:cNvCxnSpPr/>
          <p:nvPr/>
        </p:nvCxnSpPr>
        <p:spPr>
          <a:xfrm>
            <a:off x="2714612" y="3214692"/>
            <a:ext cx="2071702" cy="214314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83" name="Shape 1283" descr="螢幕快照 2017-10-30 上午11.03.09.png"/>
          <p:cNvPicPr preferRelativeResize="0"/>
          <p:nvPr/>
        </p:nvPicPr>
        <p:blipFill rotWithShape="1">
          <a:blip r:embed="rId11">
            <a:alphaModFix/>
          </a:blip>
          <a:srcRect l="1992" t="22603" r="1622" b="-1681"/>
          <a:stretch/>
        </p:blipFill>
        <p:spPr>
          <a:xfrm>
            <a:off x="1285852" y="3429006"/>
            <a:ext cx="3767162" cy="1279234"/>
          </a:xfrm>
          <a:prstGeom prst="roundRect">
            <a:avLst>
              <a:gd name="adj" fmla="val 11441"/>
            </a:avLst>
          </a:prstGeom>
          <a:noFill/>
          <a:ln w="57150" cap="flat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8" name="圓角矩形 37"/>
          <p:cNvSpPr/>
          <p:nvPr/>
        </p:nvSpPr>
        <p:spPr>
          <a:xfrm>
            <a:off x="1285852" y="3429006"/>
            <a:ext cx="3786214" cy="1285884"/>
          </a:xfrm>
          <a:prstGeom prst="roundRect">
            <a:avLst/>
          </a:prstGeom>
          <a:noFill/>
          <a:ln w="76200">
            <a:solidFill>
              <a:schemeClr val="bg1">
                <a:alpha val="90000"/>
              </a:schemeClr>
            </a:solidFill>
          </a:ln>
          <a:effectLst>
            <a:outerShdw blurRad="63500" sx="102000" sy="102000" algn="ctr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9" name="Shape 1242"/>
          <p:cNvPicPr preferRelativeResize="0"/>
          <p:nvPr/>
        </p:nvPicPr>
        <p:blipFill>
          <a:blip r:embed="rId12"/>
          <a:stretch>
            <a:fillRect/>
          </a:stretch>
        </p:blipFill>
        <p:spPr>
          <a:xfrm>
            <a:off x="142844" y="188910"/>
            <a:ext cx="811204" cy="81120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5" name="Shape 1315" descr="P69_轉換可編輯格式.png"/>
          <p:cNvPicPr preferRelativeResize="0"/>
          <p:nvPr/>
        </p:nvPicPr>
        <p:blipFill rotWithShape="1">
          <a:blip r:embed="rId3">
            <a:alphaModFix/>
          </a:blip>
          <a:srcRect l="1170" t="-2979" r="-1169" b="-9039"/>
          <a:stretch/>
        </p:blipFill>
        <p:spPr>
          <a:xfrm>
            <a:off x="214282" y="1744873"/>
            <a:ext cx="4322841" cy="2368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6" name="Shape 1316" descr="P69_轉換可編輯格式.png"/>
          <p:cNvPicPr preferRelativeResize="0"/>
          <p:nvPr/>
        </p:nvPicPr>
        <p:blipFill rotWithShape="1">
          <a:blip r:embed="rId3">
            <a:alphaModFix/>
          </a:blip>
          <a:srcRect l="52121" t="29563" r="12776" b="3046"/>
          <a:stretch/>
        </p:blipFill>
        <p:spPr>
          <a:xfrm>
            <a:off x="2270275" y="2304450"/>
            <a:ext cx="2088000" cy="2088000"/>
          </a:xfrm>
          <a:prstGeom prst="ellipse">
            <a:avLst/>
          </a:prstGeom>
          <a:noFill/>
          <a:ln w="19050" cap="flat" cmpd="sng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317" name="Shape 1317" descr="螢幕快照 2017-10-30 上午11.09.21.png"/>
          <p:cNvPicPr preferRelativeResize="0"/>
          <p:nvPr/>
        </p:nvPicPr>
        <p:blipFill rotWithShape="1">
          <a:blip r:embed="rId4">
            <a:alphaModFix/>
          </a:blip>
          <a:srcRect t="1399" b="1409"/>
          <a:stretch/>
        </p:blipFill>
        <p:spPr>
          <a:xfrm>
            <a:off x="4639369" y="1821072"/>
            <a:ext cx="4076035" cy="21533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9" name="Shape 1319" descr="Text Editor_icon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72462" y="3214692"/>
            <a:ext cx="832475" cy="8324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20" name="Shape 1320"/>
          <p:cNvGrpSpPr/>
          <p:nvPr/>
        </p:nvGrpSpPr>
        <p:grpSpPr>
          <a:xfrm>
            <a:off x="137920" y="1103447"/>
            <a:ext cx="4453291" cy="423357"/>
            <a:chOff x="4014" y="-27"/>
            <a:chExt cx="2495400" cy="557415"/>
          </a:xfrm>
        </p:grpSpPr>
        <p:sp>
          <p:nvSpPr>
            <p:cNvPr id="1321" name="Shape 1321"/>
            <p:cNvSpPr/>
            <p:nvPr/>
          </p:nvSpPr>
          <p:spPr>
            <a:xfrm>
              <a:off x="4014" y="-12"/>
              <a:ext cx="2495400" cy="557400"/>
            </a:xfrm>
            <a:prstGeom prst="homePlate">
              <a:avLst>
                <a:gd name="adj" fmla="val 50000"/>
              </a:avLst>
            </a:prstGeom>
            <a:solidFill>
              <a:schemeClr val="accent6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322" name="Shape 1322"/>
            <p:cNvSpPr txBox="1"/>
            <p:nvPr/>
          </p:nvSpPr>
          <p:spPr>
            <a:xfrm>
              <a:off x="125807" y="-27"/>
              <a:ext cx="2083800" cy="557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6000" tIns="48000" rIns="24000" bIns="48000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Clr>
                  <a:schemeClr val="lt1"/>
                </a:buClr>
                <a:buSzPct val="25000"/>
                <a:buFont typeface="Arial"/>
                <a:buNone/>
              </a:pPr>
              <a:r>
                <a:rPr lang="zh-TW" sz="1800" b="1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轉換可編輯檔案格式</a:t>
              </a:r>
            </a:p>
          </p:txBody>
        </p:sp>
      </p:grpSp>
      <p:grpSp>
        <p:nvGrpSpPr>
          <p:cNvPr id="1323" name="Shape 1323"/>
          <p:cNvGrpSpPr/>
          <p:nvPr/>
        </p:nvGrpSpPr>
        <p:grpSpPr>
          <a:xfrm>
            <a:off x="4484088" y="1103436"/>
            <a:ext cx="4169178" cy="423345"/>
            <a:chOff x="4571815" y="-12"/>
            <a:chExt cx="2340000" cy="557400"/>
          </a:xfrm>
        </p:grpSpPr>
        <p:sp>
          <p:nvSpPr>
            <p:cNvPr id="1324" name="Shape 1324"/>
            <p:cNvSpPr/>
            <p:nvPr/>
          </p:nvSpPr>
          <p:spPr>
            <a:xfrm>
              <a:off x="4571815" y="-12"/>
              <a:ext cx="2340000" cy="557400"/>
            </a:xfrm>
            <a:prstGeom prst="chevron">
              <a:avLst>
                <a:gd name="adj" fmla="val 50000"/>
              </a:avLst>
            </a:prstGeom>
            <a:solidFill>
              <a:srgbClr val="0070C0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325" name="Shape 1325"/>
            <p:cNvSpPr txBox="1"/>
            <p:nvPr/>
          </p:nvSpPr>
          <p:spPr>
            <a:xfrm>
              <a:off x="4655167" y="52067"/>
              <a:ext cx="2145900" cy="47522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72000" tIns="48000" rIns="24000" bIns="480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zh-TW" sz="1800" b="1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搭配Text Editor</a:t>
              </a:r>
            </a:p>
          </p:txBody>
        </p:sp>
      </p:grpSp>
      <p:sp>
        <p:nvSpPr>
          <p:cNvPr id="1326" name="Shape 13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zh-TW" dirty="0">
                <a:latin typeface="+mj-lt"/>
              </a:rPr>
              <a:t>OCR</a:t>
            </a:r>
            <a:r>
              <a:rPr lang="zh-TW" dirty="0"/>
              <a:t> 檔案輕鬆數位化</a:t>
            </a:r>
          </a:p>
        </p:txBody>
      </p:sp>
      <p:pic>
        <p:nvPicPr>
          <p:cNvPr id="1328" name="Shape 1328" descr="螢幕快照 2017-10-30 上午11.09.21.png"/>
          <p:cNvPicPr preferRelativeResize="0"/>
          <p:nvPr/>
        </p:nvPicPr>
        <p:blipFill rotWithShape="1">
          <a:blip r:embed="rId4">
            <a:alphaModFix/>
          </a:blip>
          <a:srcRect l="14922" t="1706" r="48066" b="36239"/>
          <a:stretch/>
        </p:blipFill>
        <p:spPr>
          <a:xfrm>
            <a:off x="4975850" y="1744875"/>
            <a:ext cx="2088000" cy="2088000"/>
          </a:xfrm>
          <a:prstGeom prst="ellipse">
            <a:avLst/>
          </a:prstGeom>
          <a:noFill/>
          <a:ln w="19050" cap="flat" cmpd="sng">
            <a:noFill/>
            <a:prstDash val="solid"/>
            <a:round/>
            <a:headEnd type="none" w="med" len="med"/>
            <a:tailEnd type="none" w="med" len="med"/>
          </a:ln>
        </p:spPr>
      </p:pic>
      <p:cxnSp>
        <p:nvCxnSpPr>
          <p:cNvPr id="1329" name="Shape 1329"/>
          <p:cNvCxnSpPr/>
          <p:nvPr/>
        </p:nvCxnSpPr>
        <p:spPr>
          <a:xfrm>
            <a:off x="3367125" y="2792700"/>
            <a:ext cx="592200" cy="87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19" name="Picture 2" descr="D:\工作進行中\20170911直播母版16比9\放大鏡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66644" y="1500180"/>
            <a:ext cx="2520000" cy="2559312"/>
          </a:xfrm>
          <a:prstGeom prst="rect">
            <a:avLst/>
          </a:prstGeom>
          <a:noFill/>
        </p:spPr>
      </p:pic>
      <p:pic>
        <p:nvPicPr>
          <p:cNvPr id="20" name="Picture 2" descr="D:\工作進行中\20170911直播母版16比9\放大鏡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52000" y="2071684"/>
            <a:ext cx="2520000" cy="2630750"/>
          </a:xfrm>
          <a:prstGeom prst="rect">
            <a:avLst/>
          </a:prstGeom>
          <a:noFill/>
        </p:spPr>
      </p:pic>
      <p:pic>
        <p:nvPicPr>
          <p:cNvPr id="21" name="Shape 353" descr="「arrow icon」的圖片搜尋結果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7677042" flipH="1">
            <a:off x="4270267" y="3595681"/>
            <a:ext cx="1115485" cy="1047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Shape 1242"/>
          <p:cNvPicPr preferRelativeResize="0"/>
          <p:nvPr/>
        </p:nvPicPr>
        <p:blipFill>
          <a:blip r:embed="rId8"/>
          <a:stretch>
            <a:fillRect/>
          </a:stretch>
        </p:blipFill>
        <p:spPr>
          <a:xfrm>
            <a:off x="142844" y="188910"/>
            <a:ext cx="811204" cy="81120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207"/>
          <p:cNvSpPr/>
          <p:nvPr/>
        </p:nvSpPr>
        <p:spPr>
          <a:xfrm>
            <a:off x="-71470" y="1928808"/>
            <a:ext cx="9286940" cy="1714512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 idx="4294967295"/>
          </p:nvPr>
        </p:nvSpPr>
        <p:spPr>
          <a:xfrm>
            <a:off x="3214678" y="2171705"/>
            <a:ext cx="2786062" cy="1114425"/>
          </a:xfrm>
        </p:spPr>
        <p:txBody>
          <a:bodyPr/>
          <a:lstStyle/>
          <a:p>
            <a:r>
              <a:rPr lang="en-US" altLang="zh-TW" sz="6000" dirty="0" smtClean="0"/>
              <a:t>D</a:t>
            </a:r>
            <a:r>
              <a:rPr lang="en-US" sz="6000" dirty="0" smtClean="0"/>
              <a:t>emo</a:t>
            </a:r>
            <a:endParaRPr lang="zh-TW" altLang="en-US" sz="6000" dirty="0"/>
          </a:p>
        </p:txBody>
      </p:sp>
      <p:sp>
        <p:nvSpPr>
          <p:cNvPr id="9" name="Shape 197"/>
          <p:cNvSpPr/>
          <p:nvPr/>
        </p:nvSpPr>
        <p:spPr>
          <a:xfrm rot="10800000" flipH="1" flipV="1">
            <a:off x="-99023" y="1928809"/>
            <a:ext cx="9324798" cy="183406"/>
          </a:xfrm>
          <a:prstGeom prst="rect">
            <a:avLst/>
          </a:prstGeom>
          <a:gradFill>
            <a:gsLst>
              <a:gs pos="0">
                <a:srgbClr val="0F243E">
                  <a:alpha val="30000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97"/>
          <p:cNvSpPr/>
          <p:nvPr/>
        </p:nvSpPr>
        <p:spPr>
          <a:xfrm rot="10800000" flipH="1">
            <a:off x="-71469" y="3469532"/>
            <a:ext cx="9324798" cy="173787"/>
          </a:xfrm>
          <a:prstGeom prst="rect">
            <a:avLst/>
          </a:prstGeom>
          <a:gradFill>
            <a:gsLst>
              <a:gs pos="0">
                <a:srgbClr val="0F243E">
                  <a:alpha val="30000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206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4" name="Shape 133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dirty="0" smtClean="0">
                <a:latin typeface="+mj-lt"/>
              </a:rPr>
              <a:t>Qfiling</a:t>
            </a:r>
            <a:r>
              <a:rPr lang="zh-TW" dirty="0" smtClean="0"/>
              <a:t> </a:t>
            </a:r>
            <a:r>
              <a:rPr lang="zh-TW" dirty="0"/>
              <a:t>智能歸檔真便利</a:t>
            </a:r>
          </a:p>
        </p:txBody>
      </p:sp>
      <p:pic>
        <p:nvPicPr>
          <p:cNvPr id="1335" name="Shape 13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2844" y="142858"/>
            <a:ext cx="878796" cy="8498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6" name="Shape 1336" descr="螢幕快照 2017-10-26 下午4.47.5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9119" y="1149350"/>
            <a:ext cx="5467632" cy="330457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339" name="Shape 1339"/>
          <p:cNvSpPr txBox="1"/>
          <p:nvPr/>
        </p:nvSpPr>
        <p:spPr>
          <a:xfrm>
            <a:off x="6072198" y="1124580"/>
            <a:ext cx="2071702" cy="375600"/>
          </a:xfrm>
          <a:prstGeom prst="rect">
            <a:avLst/>
          </a:prstGeom>
          <a:solidFill>
            <a:schemeClr val="accent6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zh-TW" sz="20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zh-TW" sz="16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支援3種裝置</a:t>
            </a:r>
          </a:p>
        </p:txBody>
      </p:sp>
      <p:pic>
        <p:nvPicPr>
          <p:cNvPr id="1343" name="Shape 1343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6513603" y="2888424"/>
            <a:ext cx="944274" cy="531876"/>
          </a:xfrm>
          <a:prstGeom prst="rect">
            <a:avLst/>
          </a:prstGeom>
          <a:noFill/>
          <a:ln>
            <a:noFill/>
          </a:ln>
        </p:spPr>
      </p:pic>
      <p:sp>
        <p:nvSpPr>
          <p:cNvPr id="1345" name="Shape 1345"/>
          <p:cNvSpPr/>
          <p:nvPr/>
        </p:nvSpPr>
        <p:spPr>
          <a:xfrm>
            <a:off x="6643702" y="3286130"/>
            <a:ext cx="677400" cy="2106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254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r>
              <a:rPr lang="zh-TW" sz="12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iSCSI</a:t>
            </a:r>
          </a:p>
        </p:txBody>
      </p:sp>
      <p:sp>
        <p:nvSpPr>
          <p:cNvPr id="16" name="圓角矩形 15"/>
          <p:cNvSpPr/>
          <p:nvPr/>
        </p:nvSpPr>
        <p:spPr>
          <a:xfrm>
            <a:off x="785786" y="2357436"/>
            <a:ext cx="2143140" cy="1428760"/>
          </a:xfrm>
          <a:prstGeom prst="roundRect">
            <a:avLst>
              <a:gd name="adj" fmla="val 5926"/>
            </a:avLst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5" name="Shape 353" descr="「arrow icon」的圖片搜尋結果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20384317" flipV="1">
            <a:off x="2901744" y="3666181"/>
            <a:ext cx="654919" cy="617404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圓角矩形 16"/>
          <p:cNvSpPr/>
          <p:nvPr/>
        </p:nvSpPr>
        <p:spPr>
          <a:xfrm>
            <a:off x="3452786" y="2357436"/>
            <a:ext cx="2143140" cy="1428760"/>
          </a:xfrm>
          <a:prstGeom prst="roundRect">
            <a:avLst>
              <a:gd name="adj" fmla="val 5926"/>
            </a:avLst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9" name="圖片 18" descr="NAS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80416" y="1714494"/>
            <a:ext cx="1020542" cy="782482"/>
          </a:xfrm>
          <a:prstGeom prst="rect">
            <a:avLst/>
          </a:prstGeom>
        </p:spPr>
      </p:pic>
      <p:grpSp>
        <p:nvGrpSpPr>
          <p:cNvPr id="21" name="群組 20"/>
          <p:cNvGrpSpPr/>
          <p:nvPr/>
        </p:nvGrpSpPr>
        <p:grpSpPr>
          <a:xfrm>
            <a:off x="6778449" y="3643320"/>
            <a:ext cx="357190" cy="504000"/>
            <a:chOff x="6215074" y="3786196"/>
            <a:chExt cx="357190" cy="504000"/>
          </a:xfrm>
        </p:grpSpPr>
        <p:pic>
          <p:nvPicPr>
            <p:cNvPr id="18" name="Shape 940" descr="硬碟.png"/>
            <p:cNvPicPr preferRelativeResize="0"/>
            <p:nvPr/>
          </p:nvPicPr>
          <p:blipFill rotWithShape="1">
            <a:blip r:embed="rId8">
              <a:alphaModFix/>
            </a:blip>
            <a:srcRect l="9440" t="6155" r="53981" b="50042"/>
            <a:stretch/>
          </p:blipFill>
          <p:spPr>
            <a:xfrm>
              <a:off x="6215074" y="3786196"/>
              <a:ext cx="357190" cy="504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矩形 19"/>
            <p:cNvSpPr/>
            <p:nvPr/>
          </p:nvSpPr>
          <p:spPr>
            <a:xfrm flipH="1">
              <a:off x="6526545" y="3857634"/>
              <a:ext cx="45719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346" name="Shape 1346"/>
          <p:cNvSpPr/>
          <p:nvPr/>
        </p:nvSpPr>
        <p:spPr>
          <a:xfrm>
            <a:off x="6715140" y="4120362"/>
            <a:ext cx="546000" cy="1659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254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r>
              <a:rPr lang="zh-TW" sz="12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USB</a:t>
            </a:r>
          </a:p>
        </p:txBody>
      </p:sp>
      <p:sp>
        <p:nvSpPr>
          <p:cNvPr id="1344" name="Shape 1344"/>
          <p:cNvSpPr/>
          <p:nvPr/>
        </p:nvSpPr>
        <p:spPr>
          <a:xfrm>
            <a:off x="6669206" y="2548726"/>
            <a:ext cx="546000" cy="1659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254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r>
              <a:rPr lang="zh-TW" sz="12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NAS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圓角矩形 21"/>
          <p:cNvSpPr/>
          <p:nvPr/>
        </p:nvSpPr>
        <p:spPr>
          <a:xfrm>
            <a:off x="4929190" y="3143254"/>
            <a:ext cx="3857652" cy="1214446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51" name="Shape 135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dirty="0">
                <a:latin typeface="+mj-lt"/>
              </a:rPr>
              <a:t>Qfiling</a:t>
            </a:r>
            <a:r>
              <a:rPr lang="zh-TW" dirty="0"/>
              <a:t> </a:t>
            </a: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智能歸檔真便利</a:t>
            </a:r>
          </a:p>
        </p:txBody>
      </p:sp>
      <p:sp>
        <p:nvSpPr>
          <p:cNvPr id="1353" name="Shape 1353"/>
          <p:cNvSpPr txBox="1"/>
          <p:nvPr/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 altLang="zh-TW">
                <a:solidFill>
                  <a:srgbClr val="0E7988"/>
                </a:solidFill>
              </a:rPr>
              <a:pPr lvl="0" rtl="0">
                <a:spcBef>
                  <a:spcPts val="0"/>
                </a:spcBef>
                <a:buNone/>
              </a:pPr>
              <a:t>77</a:t>
            </a:fld>
            <a:endParaRPr lang="zh-TW">
              <a:solidFill>
                <a:srgbClr val="0E7988"/>
              </a:solidFill>
            </a:endParaRPr>
          </a:p>
        </p:txBody>
      </p:sp>
      <p:pic>
        <p:nvPicPr>
          <p:cNvPr id="1355" name="Shape 1355"/>
          <p:cNvPicPr preferRelativeResize="0"/>
          <p:nvPr/>
        </p:nvPicPr>
        <p:blipFill rotWithShape="1">
          <a:blip r:embed="rId3">
            <a:alphaModFix/>
          </a:blip>
          <a:srcRect t="3918" b="11271"/>
          <a:stretch/>
        </p:blipFill>
        <p:spPr>
          <a:xfrm>
            <a:off x="158224" y="1222873"/>
            <a:ext cx="3612578" cy="1983376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359" name="Shape 1359"/>
          <p:cNvSpPr txBox="1"/>
          <p:nvPr/>
        </p:nvSpPr>
        <p:spPr>
          <a:xfrm>
            <a:off x="5000628" y="3357568"/>
            <a:ext cx="2643206" cy="10001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✓"/>
            </a:pPr>
            <a:r>
              <a:rPr lang="zh-TW" sz="16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設定路徑，輕鬆歸檔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✓"/>
            </a:pPr>
            <a:r>
              <a:rPr lang="zh-TW" sz="16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背景任務，批次處理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✓"/>
            </a:pPr>
            <a:r>
              <a:rPr lang="zh-TW" sz="16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自訂配方，快速使用</a:t>
            </a:r>
          </a:p>
        </p:txBody>
      </p:sp>
      <p:pic>
        <p:nvPicPr>
          <p:cNvPr id="1360" name="Shape 1360"/>
          <p:cNvPicPr preferRelativeResize="0"/>
          <p:nvPr/>
        </p:nvPicPr>
        <p:blipFill rotWithShape="1">
          <a:blip r:embed="rId4">
            <a:alphaModFix/>
          </a:blip>
          <a:srcRect l="5814" r="4313" b="4159"/>
          <a:stretch/>
        </p:blipFill>
        <p:spPr>
          <a:xfrm>
            <a:off x="7215206" y="2643188"/>
            <a:ext cx="1428760" cy="147745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61" name="Shape 1361"/>
          <p:cNvGrpSpPr/>
          <p:nvPr/>
        </p:nvGrpSpPr>
        <p:grpSpPr>
          <a:xfrm>
            <a:off x="5000628" y="1180175"/>
            <a:ext cx="1836394" cy="1748765"/>
            <a:chOff x="5406400" y="1272364"/>
            <a:chExt cx="1836394" cy="1748765"/>
          </a:xfrm>
        </p:grpSpPr>
        <p:grpSp>
          <p:nvGrpSpPr>
            <p:cNvPr id="1362" name="Shape 1362"/>
            <p:cNvGrpSpPr/>
            <p:nvPr/>
          </p:nvGrpSpPr>
          <p:grpSpPr>
            <a:xfrm>
              <a:off x="5406405" y="1272364"/>
              <a:ext cx="1836390" cy="1748765"/>
              <a:chOff x="5406500" y="1196748"/>
              <a:chExt cx="1600200" cy="1748765"/>
            </a:xfrm>
          </p:grpSpPr>
          <p:pic>
            <p:nvPicPr>
              <p:cNvPr id="1363" name="Shape 1363" descr="螢幕快照 2017-10-26 下午4.53.23.png"/>
              <p:cNvPicPr preferRelativeResize="0"/>
              <p:nvPr/>
            </p:nvPicPr>
            <p:blipFill rotWithShape="1">
              <a:blip r:embed="rId5">
                <a:alphaModFix/>
              </a:blip>
              <a:srcRect t="55259"/>
              <a:stretch/>
            </p:blipFill>
            <p:spPr>
              <a:xfrm>
                <a:off x="5406500" y="2229800"/>
                <a:ext cx="1600200" cy="715712"/>
              </a:xfrm>
              <a:prstGeom prst="rect">
                <a:avLst/>
              </a:prstGeom>
              <a:noFill/>
              <a:ln w="12700"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1364" name="Shape 1364" descr="螢幕快照 2017-10-26 下午4.53.04.png"/>
              <p:cNvPicPr preferRelativeResize="0"/>
              <p:nvPr/>
            </p:nvPicPr>
            <p:blipFill>
              <a:blip r:embed="rId6">
                <a:alphaModFix/>
              </a:blip>
              <a:stretch>
                <a:fillRect/>
              </a:stretch>
            </p:blipFill>
            <p:spPr>
              <a:xfrm>
                <a:off x="5406500" y="1196748"/>
                <a:ext cx="1600200" cy="138842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365" name="Shape 1365"/>
            <p:cNvSpPr/>
            <p:nvPr/>
          </p:nvSpPr>
          <p:spPr>
            <a:xfrm>
              <a:off x="5406400" y="1272425"/>
              <a:ext cx="1836300" cy="1748700"/>
            </a:xfrm>
            <a:prstGeom prst="rect">
              <a:avLst/>
            </a:prstGeom>
            <a:noFill/>
            <a:ln w="317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cxnSp>
          <p:nvCxnSpPr>
            <p:cNvPr id="1366" name="Shape 1366"/>
            <p:cNvCxnSpPr/>
            <p:nvPr/>
          </p:nvCxnSpPr>
          <p:spPr>
            <a:xfrm>
              <a:off x="5457825" y="2638425"/>
              <a:ext cx="1762200" cy="19200"/>
            </a:xfrm>
            <a:prstGeom prst="straightConnector1">
              <a:avLst/>
            </a:prstGeom>
            <a:noFill/>
            <a:ln w="76200" cap="flat" cmpd="sng">
              <a:solidFill>
                <a:srgbClr val="FFFFFF"/>
              </a:solidFill>
              <a:prstDash val="solid"/>
              <a:round/>
              <a:headEnd type="none" w="lg" len="lg"/>
              <a:tailEnd type="none" w="lg" len="lg"/>
            </a:ln>
          </p:spPr>
        </p:cxnSp>
      </p:grpSp>
      <p:sp>
        <p:nvSpPr>
          <p:cNvPr id="1367" name="Shape 1367"/>
          <p:cNvSpPr txBox="1"/>
          <p:nvPr/>
        </p:nvSpPr>
        <p:spPr>
          <a:xfrm>
            <a:off x="6715140" y="1142990"/>
            <a:ext cx="1325100" cy="419700"/>
          </a:xfrm>
          <a:prstGeom prst="rect">
            <a:avLst/>
          </a:prstGeom>
          <a:solidFill>
            <a:schemeClr val="accent6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zh-TW" sz="2000" b="1" i="0" u="none" strike="noStrike" cap="none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zh-TW" sz="1600" b="1" i="0" u="none" strike="noStrike" cap="none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歸檔前預覽</a:t>
            </a:r>
          </a:p>
        </p:txBody>
      </p:sp>
      <p:sp>
        <p:nvSpPr>
          <p:cNvPr id="23" name="圓角矩形 22"/>
          <p:cNvSpPr/>
          <p:nvPr/>
        </p:nvSpPr>
        <p:spPr>
          <a:xfrm>
            <a:off x="357158" y="2000246"/>
            <a:ext cx="3143272" cy="1071570"/>
          </a:xfrm>
          <a:prstGeom prst="roundRect">
            <a:avLst>
              <a:gd name="adj" fmla="val 13112"/>
            </a:avLst>
          </a:prstGeom>
          <a:noFill/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4" name="直線接點 23"/>
          <p:cNvCxnSpPr/>
          <p:nvPr/>
        </p:nvCxnSpPr>
        <p:spPr>
          <a:xfrm rot="16200000" flipH="1">
            <a:off x="35688" y="3464726"/>
            <a:ext cx="1143006" cy="35719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/>
          <p:cNvCxnSpPr/>
          <p:nvPr/>
        </p:nvCxnSpPr>
        <p:spPr>
          <a:xfrm>
            <a:off x="3500430" y="2143122"/>
            <a:ext cx="1143008" cy="785818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56" name="Shape 1356"/>
          <p:cNvPicPr preferRelativeResize="0"/>
          <p:nvPr/>
        </p:nvPicPr>
        <p:blipFill rotWithShape="1">
          <a:blip r:embed="rId3">
            <a:alphaModFix/>
          </a:blip>
          <a:srcRect l="4212" t="38523" r="25749" b="23319"/>
          <a:stretch/>
        </p:blipFill>
        <p:spPr>
          <a:xfrm>
            <a:off x="714348" y="2928940"/>
            <a:ext cx="4000528" cy="1428760"/>
          </a:xfrm>
          <a:prstGeom prst="roundRect">
            <a:avLst>
              <a:gd name="adj" fmla="val 10013"/>
            </a:avLst>
          </a:prstGeom>
          <a:noFill/>
          <a:ln w="381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</p:pic>
      <p:sp>
        <p:nvSpPr>
          <p:cNvPr id="21" name="圓角矩形 20"/>
          <p:cNvSpPr/>
          <p:nvPr/>
        </p:nvSpPr>
        <p:spPr>
          <a:xfrm>
            <a:off x="785786" y="2928940"/>
            <a:ext cx="3929090" cy="1428760"/>
          </a:xfrm>
          <a:prstGeom prst="roundRect">
            <a:avLst>
              <a:gd name="adj" fmla="val 10741"/>
            </a:avLst>
          </a:prstGeom>
          <a:noFill/>
          <a:ln w="76200">
            <a:solidFill>
              <a:schemeClr val="bg1">
                <a:alpha val="90000"/>
              </a:schemeClr>
            </a:solidFill>
          </a:ln>
          <a:effectLst>
            <a:outerShdw blurRad="63500" sx="102000" sy="102000" algn="ctr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9" name="Shape 353" descr="「arrow icon」的圖片搜尋結果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7594842" flipH="1">
            <a:off x="3981486" y="1859343"/>
            <a:ext cx="1115485" cy="1047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Shape 133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2844" y="142858"/>
            <a:ext cx="878796" cy="8498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左右括弧 99"/>
          <p:cNvSpPr/>
          <p:nvPr/>
        </p:nvSpPr>
        <p:spPr>
          <a:xfrm rot="16200000">
            <a:off x="251520" y="1203598"/>
            <a:ext cx="2232248" cy="2088232"/>
          </a:xfrm>
          <a:prstGeom prst="bracketPair">
            <a:avLst>
              <a:gd name="adj" fmla="val 8279"/>
            </a:avLst>
          </a:prstGeom>
          <a:ln w="76200" cmpd="sng"/>
          <a:effec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pic>
        <p:nvPicPr>
          <p:cNvPr id="1392" name="Shape 13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5656" y="4011910"/>
            <a:ext cx="1584176" cy="864096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Shape 64"/>
          <p:cNvSpPr/>
          <p:nvPr/>
        </p:nvSpPr>
        <p:spPr>
          <a:xfrm>
            <a:off x="3203848" y="4443958"/>
            <a:ext cx="1584176" cy="45719"/>
          </a:xfrm>
          <a:prstGeom prst="rect">
            <a:avLst/>
          </a:prstGeom>
          <a:gradFill>
            <a:gsLst>
              <a:gs pos="0">
                <a:srgbClr val="DDDDDD"/>
              </a:gs>
              <a:gs pos="100000">
                <a:schemeClr val="lt1"/>
              </a:gs>
            </a:gsLst>
            <a:lin ang="8100000" scaled="0"/>
          </a:gradFill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28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Shape 64"/>
          <p:cNvSpPr/>
          <p:nvPr/>
        </p:nvSpPr>
        <p:spPr>
          <a:xfrm>
            <a:off x="3203848" y="4778752"/>
            <a:ext cx="1584176" cy="45719"/>
          </a:xfrm>
          <a:prstGeom prst="rect">
            <a:avLst/>
          </a:prstGeom>
          <a:gradFill>
            <a:gsLst>
              <a:gs pos="0">
                <a:srgbClr val="DDDDDD"/>
              </a:gs>
              <a:gs pos="100000">
                <a:schemeClr val="lt1"/>
              </a:gs>
            </a:gsLst>
            <a:lin ang="8100000" scaled="0"/>
          </a:gradFill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2" name="Shape 137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dirty="0">
                <a:latin typeface="+mj-lt"/>
              </a:rPr>
              <a:t>QNAP</a:t>
            </a:r>
            <a:r>
              <a:rPr lang="zh-TW" dirty="0"/>
              <a:t> </a:t>
            </a: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翻倍你的工作效率</a:t>
            </a:r>
          </a:p>
        </p:txBody>
      </p:sp>
      <p:sp>
        <p:nvSpPr>
          <p:cNvPr id="1390" name="Shape 1390"/>
          <p:cNvSpPr txBox="1"/>
          <p:nvPr/>
        </p:nvSpPr>
        <p:spPr>
          <a:xfrm>
            <a:off x="3419872" y="4515966"/>
            <a:ext cx="1539324" cy="34476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lang="zh-TW" sz="1200" b="1" i="0" u="none" strike="noStrike" cap="none" dirty="0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Qsirch  </a:t>
            </a:r>
          </a:p>
        </p:txBody>
      </p:sp>
      <p:pic>
        <p:nvPicPr>
          <p:cNvPr id="1391" name="Shape 1391"/>
          <p:cNvPicPr preferRelativeResize="0"/>
          <p:nvPr/>
        </p:nvPicPr>
        <p:blipFill>
          <a:blip r:embed="rId4"/>
          <a:stretch>
            <a:fillRect/>
          </a:stretch>
        </p:blipFill>
        <p:spPr>
          <a:xfrm rot="35626">
            <a:off x="3135022" y="4517437"/>
            <a:ext cx="285239" cy="285239"/>
          </a:xfrm>
          <a:prstGeom prst="rect">
            <a:avLst/>
          </a:prstGeom>
          <a:noFill/>
          <a:ln>
            <a:noFill/>
          </a:ln>
        </p:spPr>
      </p:pic>
      <p:sp>
        <p:nvSpPr>
          <p:cNvPr id="1393" name="Shape 1393"/>
          <p:cNvSpPr txBox="1"/>
          <p:nvPr/>
        </p:nvSpPr>
        <p:spPr>
          <a:xfrm>
            <a:off x="7236296" y="1429312"/>
            <a:ext cx="1317267" cy="48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zh-TW" sz="1600" b="1" i="0" u="none" strike="noStrike" cap="none" dirty="0">
                <a:solidFill>
                  <a:srgbClr val="F79646"/>
                </a:solidFill>
                <a:latin typeface="Arial"/>
                <a:ea typeface="Arial"/>
                <a:cs typeface="Arial"/>
                <a:sym typeface="Arial"/>
              </a:rPr>
              <a:t>File Station  </a:t>
            </a:r>
          </a:p>
        </p:txBody>
      </p:sp>
      <p:sp>
        <p:nvSpPr>
          <p:cNvPr id="1395" name="Shape 1395"/>
          <p:cNvSpPr txBox="1"/>
          <p:nvPr/>
        </p:nvSpPr>
        <p:spPr>
          <a:xfrm>
            <a:off x="1043608" y="1429312"/>
            <a:ext cx="1020008" cy="379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zh-TW" sz="1600" b="1" i="0" u="none" strike="noStrike" cap="none" dirty="0" smtClean="0">
                <a:solidFill>
                  <a:srgbClr val="F79646"/>
                </a:solidFill>
                <a:latin typeface="Arial"/>
                <a:ea typeface="Arial"/>
                <a:cs typeface="Arial"/>
                <a:sym typeface="Arial"/>
              </a:rPr>
              <a:t>Qfiling</a:t>
            </a:r>
            <a:endParaRPr lang="zh-TW" sz="1600" b="1" i="0" u="none" strike="noStrike" cap="none" dirty="0">
              <a:solidFill>
                <a:srgbClr val="F7964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Shape 1397" descr="圖片 1.png"/>
          <p:cNvPicPr preferRelativeResize="0"/>
          <p:nvPr/>
        </p:nvPicPr>
        <p:blipFill rotWithShape="1">
          <a:blip r:embed="rId5">
            <a:alphaModFix/>
          </a:blip>
          <a:srcRect l="12899" t="9596" r="10544" b="30998"/>
          <a:stretch/>
        </p:blipFill>
        <p:spPr>
          <a:xfrm>
            <a:off x="2843808" y="1133199"/>
            <a:ext cx="3238444" cy="22306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2" name="Shape 1402" descr="圖片 1.png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4860032" y="4515966"/>
            <a:ext cx="288032" cy="272893"/>
          </a:xfrm>
          <a:prstGeom prst="rect">
            <a:avLst/>
          </a:prstGeom>
          <a:noFill/>
          <a:ln>
            <a:noFill/>
          </a:ln>
        </p:spPr>
      </p:pic>
      <p:sp>
        <p:nvSpPr>
          <p:cNvPr id="1403" name="Shape 1403"/>
          <p:cNvSpPr txBox="1"/>
          <p:nvPr/>
        </p:nvSpPr>
        <p:spPr>
          <a:xfrm>
            <a:off x="5148063" y="4515966"/>
            <a:ext cx="1296144" cy="20963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lang="zh-TW" sz="1200" b="1" i="0" u="none" strike="noStrike" cap="none" dirty="0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OCR Converter  </a:t>
            </a:r>
          </a:p>
        </p:txBody>
      </p:sp>
      <p:pic>
        <p:nvPicPr>
          <p:cNvPr id="1419" name="Shape 1419"/>
          <p:cNvPicPr preferRelativeResize="0"/>
          <p:nvPr/>
        </p:nvPicPr>
        <p:blipFill>
          <a:blip r:embed="rId7"/>
          <a:stretch>
            <a:fillRect/>
          </a:stretch>
        </p:blipFill>
        <p:spPr>
          <a:xfrm>
            <a:off x="455648" y="1357304"/>
            <a:ext cx="503999" cy="503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" name="群組 18"/>
          <p:cNvGrpSpPr/>
          <p:nvPr/>
        </p:nvGrpSpPr>
        <p:grpSpPr>
          <a:xfrm>
            <a:off x="323528" y="1851670"/>
            <a:ext cx="2092030" cy="1280676"/>
            <a:chOff x="-1548680" y="3651870"/>
            <a:chExt cx="2799479" cy="1713757"/>
          </a:xfrm>
        </p:grpSpPr>
        <p:grpSp>
          <p:nvGrpSpPr>
            <p:cNvPr id="1404" name="Shape 1404"/>
            <p:cNvGrpSpPr/>
            <p:nvPr/>
          </p:nvGrpSpPr>
          <p:grpSpPr>
            <a:xfrm>
              <a:off x="-1548680" y="3651870"/>
              <a:ext cx="2799479" cy="1713757"/>
              <a:chOff x="3142699" y="1692270"/>
              <a:chExt cx="2741899" cy="1780342"/>
            </a:xfrm>
          </p:grpSpPr>
          <p:grpSp>
            <p:nvGrpSpPr>
              <p:cNvPr id="1405" name="Shape 1405"/>
              <p:cNvGrpSpPr/>
              <p:nvPr/>
            </p:nvGrpSpPr>
            <p:grpSpPr>
              <a:xfrm>
                <a:off x="3291846" y="1692270"/>
                <a:ext cx="2592752" cy="1780342"/>
                <a:chOff x="4319613" y="2912405"/>
                <a:chExt cx="3281965" cy="2200397"/>
              </a:xfrm>
            </p:grpSpPr>
            <p:pic>
              <p:nvPicPr>
                <p:cNvPr id="1406" name="Shape 1406" descr="螢幕快照 2017-01-19 下午11.07.27.png"/>
                <p:cNvPicPr preferRelativeResize="0"/>
                <p:nvPr/>
              </p:nvPicPr>
              <p:blipFill rotWithShape="1">
                <a:blip r:embed="rId8">
                  <a:alphaModFix/>
                </a:blip>
                <a:srcRect l="62479" t="397" b="64117"/>
                <a:stretch/>
              </p:blipFill>
              <p:spPr>
                <a:xfrm>
                  <a:off x="4319613" y="3532075"/>
                  <a:ext cx="1056019" cy="78071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cxnSp>
              <p:nvCxnSpPr>
                <p:cNvPr id="1407" name="Shape 1407"/>
                <p:cNvCxnSpPr/>
                <p:nvPr/>
              </p:nvCxnSpPr>
              <p:spPr>
                <a:xfrm rot="10800000" flipH="1">
                  <a:off x="5377736" y="3349251"/>
                  <a:ext cx="1267200" cy="573600"/>
                </a:xfrm>
                <a:prstGeom prst="bentConnector3">
                  <a:avLst>
                    <a:gd name="adj1" fmla="val 50000"/>
                  </a:avLst>
                </a:prstGeom>
                <a:noFill/>
                <a:ln w="12700" cap="flat" cmpd="sng">
                  <a:solidFill>
                    <a:srgbClr val="000000"/>
                  </a:solidFill>
                  <a:prstDash val="solid"/>
                  <a:miter lim="8000"/>
                  <a:headEnd type="none" w="med" len="med"/>
                  <a:tailEnd type="none" w="med" len="med"/>
                </a:ln>
              </p:spPr>
            </p:cxnSp>
            <p:cxnSp>
              <p:nvCxnSpPr>
                <p:cNvPr id="1408" name="Shape 1408"/>
                <p:cNvCxnSpPr/>
                <p:nvPr/>
              </p:nvCxnSpPr>
              <p:spPr>
                <a:xfrm>
                  <a:off x="5377736" y="4152878"/>
                  <a:ext cx="1267200" cy="681300"/>
                </a:xfrm>
                <a:prstGeom prst="bentConnector3">
                  <a:avLst>
                    <a:gd name="adj1" fmla="val 50000"/>
                  </a:avLst>
                </a:prstGeom>
                <a:noFill/>
                <a:ln w="12700" cap="flat" cmpd="sng">
                  <a:solidFill>
                    <a:srgbClr val="000000"/>
                  </a:solidFill>
                  <a:prstDash val="solid"/>
                  <a:miter lim="8000"/>
                  <a:headEnd type="none" w="med" len="med"/>
                  <a:tailEnd type="none" w="med" len="med"/>
                </a:ln>
              </p:spPr>
            </p:cxnSp>
            <p:cxnSp>
              <p:nvCxnSpPr>
                <p:cNvPr id="1409" name="Shape 1409"/>
                <p:cNvCxnSpPr/>
                <p:nvPr/>
              </p:nvCxnSpPr>
              <p:spPr>
                <a:xfrm>
                  <a:off x="5377736" y="4043204"/>
                  <a:ext cx="1267500" cy="0"/>
                </a:xfrm>
                <a:prstGeom prst="straightConnector1">
                  <a:avLst/>
                </a:prstGeom>
                <a:noFill/>
                <a:ln w="12700" cap="flat" cmpd="sng">
                  <a:solidFill>
                    <a:srgbClr val="000000"/>
                  </a:solidFill>
                  <a:prstDash val="solid"/>
                  <a:miter lim="8000"/>
                  <a:headEnd type="none" w="med" len="med"/>
                  <a:tailEnd type="none" w="med" len="med"/>
                </a:ln>
              </p:spPr>
            </p:cxnSp>
            <p:pic>
              <p:nvPicPr>
                <p:cNvPr id="1410" name="Shape 1410" descr="螢幕快照 2017-01-19 下午11.07.27.png"/>
                <p:cNvPicPr preferRelativeResize="0"/>
                <p:nvPr/>
              </p:nvPicPr>
              <p:blipFill rotWithShape="1">
                <a:blip r:embed="rId8">
                  <a:alphaModFix/>
                </a:blip>
                <a:srcRect l="37166"/>
                <a:stretch/>
              </p:blipFill>
              <p:spPr>
                <a:xfrm>
                  <a:off x="5832963" y="2912405"/>
                  <a:ext cx="1768615" cy="2200397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pic>
            <p:nvPicPr>
              <p:cNvPr id="1411" name="Shape 1411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5188939" y="1797773"/>
                <a:ext cx="364200" cy="4071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12" name="Shape 1412"/>
              <p:cNvPicPr preferRelativeResize="0"/>
              <p:nvPr/>
            </p:nvPicPr>
            <p:blipFill rotWithShape="1">
              <a:blip r:embed="rId10">
                <a:alphaModFix/>
              </a:blip>
              <a:srcRect l="31894" t="10418" r="33798" b="55488"/>
              <a:stretch/>
            </p:blipFill>
            <p:spPr>
              <a:xfrm>
                <a:off x="3142699" y="2132884"/>
                <a:ext cx="1003553" cy="926594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413" name="Shape 1413"/>
              <p:cNvSpPr/>
              <p:nvPr/>
            </p:nvSpPr>
            <p:spPr>
              <a:xfrm rot="-5400000">
                <a:off x="4088189" y="2240481"/>
                <a:ext cx="838800" cy="841500"/>
              </a:xfrm>
              <a:prstGeom prst="trapezoid">
                <a:avLst>
                  <a:gd name="adj" fmla="val 33088"/>
                </a:avLst>
              </a:prstGeom>
              <a:gradFill>
                <a:gsLst>
                  <a:gs pos="0">
                    <a:srgbClr val="9CC2E5"/>
                  </a:gs>
                  <a:gs pos="50000">
                    <a:srgbClr val="BBD6EE"/>
                  </a:gs>
                  <a:gs pos="100000">
                    <a:srgbClr val="DDEAF6"/>
                  </a:gs>
                </a:gsLst>
                <a:lin ang="5400012" scaled="0"/>
              </a:gra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35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1414" name="Shape 1414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4366757" y="2644729"/>
                <a:ext cx="235800" cy="2634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15" name="Shape 1415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4160471" y="2468618"/>
                <a:ext cx="275400" cy="307800"/>
              </a:xfrm>
              <a:prstGeom prst="rect">
                <a:avLst/>
              </a:prstGeom>
              <a:noFill/>
              <a:ln>
                <a:noFill/>
              </a:ln>
            </p:spPr>
          </p:pic>
          <p:cxnSp>
            <p:nvCxnSpPr>
              <p:cNvPr id="1416" name="Shape 1416"/>
              <p:cNvCxnSpPr/>
              <p:nvPr/>
            </p:nvCxnSpPr>
            <p:spPr>
              <a:xfrm rot="10800000" flipH="1">
                <a:off x="4118250" y="2290379"/>
                <a:ext cx="614100" cy="213900"/>
              </a:xfrm>
              <a:prstGeom prst="straightConnector1">
                <a:avLst/>
              </a:prstGeom>
              <a:noFill/>
              <a:ln w="28575" cap="flat" cmpd="sng">
                <a:solidFill>
                  <a:srgbClr val="2E75B5"/>
                </a:solidFill>
                <a:prstDash val="dash"/>
                <a:miter lim="8000"/>
                <a:headEnd type="none" w="med" len="med"/>
                <a:tailEnd type="none" w="med" len="med"/>
              </a:ln>
            </p:spPr>
          </p:cxnSp>
          <p:cxnSp>
            <p:nvCxnSpPr>
              <p:cNvPr id="1417" name="Shape 1417"/>
              <p:cNvCxnSpPr/>
              <p:nvPr/>
            </p:nvCxnSpPr>
            <p:spPr>
              <a:xfrm rot="10800000" flipH="1">
                <a:off x="4264111" y="2156272"/>
                <a:ext cx="622200" cy="243600"/>
              </a:xfrm>
              <a:prstGeom prst="straightConnector1">
                <a:avLst/>
              </a:prstGeom>
              <a:noFill/>
              <a:ln w="28575" cap="flat" cmpd="sng">
                <a:solidFill>
                  <a:srgbClr val="2E75B5"/>
                </a:solidFill>
                <a:prstDash val="dash"/>
                <a:miter lim="8000"/>
                <a:headEnd type="none" w="med" len="med"/>
                <a:tailEnd type="none" w="med" len="med"/>
              </a:ln>
            </p:spPr>
          </p:cxnSp>
          <p:cxnSp>
            <p:nvCxnSpPr>
              <p:cNvPr id="1418" name="Shape 1418"/>
              <p:cNvCxnSpPr/>
              <p:nvPr/>
            </p:nvCxnSpPr>
            <p:spPr>
              <a:xfrm>
                <a:off x="4264111" y="2877980"/>
                <a:ext cx="622200" cy="208500"/>
              </a:xfrm>
              <a:prstGeom prst="straightConnector1">
                <a:avLst/>
              </a:prstGeom>
              <a:noFill/>
              <a:ln w="28575" cap="flat" cmpd="sng">
                <a:solidFill>
                  <a:srgbClr val="2E75B5"/>
                </a:solidFill>
                <a:prstDash val="dash"/>
                <a:miter lim="8000"/>
                <a:headEnd type="none" w="med" len="med"/>
                <a:tailEnd type="none" w="med" len="med"/>
              </a:ln>
            </p:spPr>
          </p:cxnSp>
        </p:grpSp>
        <p:pic>
          <p:nvPicPr>
            <p:cNvPr id="1420" name="Shape 1420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-237564" y="4269466"/>
              <a:ext cx="230100" cy="3027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21" name="Shape 1421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-7461" y="4199162"/>
              <a:ext cx="190362" cy="2504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22" name="Shape 1422"/>
            <p:cNvPicPr preferRelativeResize="0"/>
            <p:nvPr/>
          </p:nvPicPr>
          <p:blipFill rotWithShape="1">
            <a:blip r:embed="rId12">
              <a:alphaModFix/>
            </a:blip>
            <a:srcRect l="73470" t="69821" r="7249" b="3426"/>
            <a:stretch/>
          </p:blipFill>
          <p:spPr>
            <a:xfrm>
              <a:off x="-27323" y="4474451"/>
              <a:ext cx="230100" cy="3001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23" name="Shape 1423"/>
            <p:cNvPicPr preferRelativeResize="0"/>
            <p:nvPr/>
          </p:nvPicPr>
          <p:blipFill rotWithShape="1">
            <a:blip r:embed="rId12">
              <a:alphaModFix/>
            </a:blip>
            <a:srcRect l="73470" t="69821" r="7249" b="3426"/>
            <a:stretch/>
          </p:blipFill>
          <p:spPr>
            <a:xfrm>
              <a:off x="100639" y="4572213"/>
              <a:ext cx="230100" cy="3001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24" name="Shape 1424"/>
            <p:cNvPicPr preferRelativeResize="0"/>
            <p:nvPr/>
          </p:nvPicPr>
          <p:blipFill rotWithShape="1">
            <a:blip r:embed="rId12">
              <a:alphaModFix/>
            </a:blip>
            <a:srcRect l="73470" t="69821" r="7249" b="3426"/>
            <a:stretch/>
          </p:blipFill>
          <p:spPr>
            <a:xfrm>
              <a:off x="531789" y="4275358"/>
              <a:ext cx="354321" cy="462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25" name="Shape 1425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552353" y="4822176"/>
              <a:ext cx="313175" cy="41205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426" name="Shape 1426" descr="Text Editor_icon.png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3131840" y="4130783"/>
            <a:ext cx="313175" cy="313175"/>
          </a:xfrm>
          <a:prstGeom prst="rect">
            <a:avLst/>
          </a:prstGeom>
          <a:noFill/>
          <a:ln>
            <a:noFill/>
          </a:ln>
        </p:spPr>
      </p:pic>
      <p:sp>
        <p:nvSpPr>
          <p:cNvPr id="1427" name="Shape 1427"/>
          <p:cNvSpPr txBox="1"/>
          <p:nvPr/>
        </p:nvSpPr>
        <p:spPr>
          <a:xfrm>
            <a:off x="3419872" y="4155926"/>
            <a:ext cx="1323300" cy="31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lang="zh-TW" sz="1200" b="1" dirty="0">
                <a:solidFill>
                  <a:srgbClr val="000090"/>
                </a:solidFill>
              </a:rPr>
              <a:t>Text Editor</a:t>
            </a:r>
            <a:r>
              <a:rPr lang="zh-TW" sz="1200" b="1" i="0" u="none" strike="noStrike" cap="none" dirty="0">
                <a:solidFill>
                  <a:srgbClr val="000090"/>
                </a:solidFill>
                <a:sym typeface="Arial"/>
              </a:rPr>
              <a:t>  </a:t>
            </a:r>
          </a:p>
        </p:txBody>
      </p:sp>
      <p:pic>
        <p:nvPicPr>
          <p:cNvPr id="58" name="Shape 439" descr="images.png"/>
          <p:cNvPicPr preferRelativeResize="0"/>
          <p:nvPr/>
        </p:nvPicPr>
        <p:blipFill>
          <a:blip r:embed="rId14"/>
          <a:stretch>
            <a:fillRect/>
          </a:stretch>
        </p:blipFill>
        <p:spPr>
          <a:xfrm>
            <a:off x="6727848" y="1357304"/>
            <a:ext cx="488466" cy="48846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群組 11"/>
          <p:cNvGrpSpPr/>
          <p:nvPr/>
        </p:nvGrpSpPr>
        <p:grpSpPr>
          <a:xfrm>
            <a:off x="2123728" y="-4360"/>
            <a:ext cx="5216270" cy="4268090"/>
            <a:chOff x="1535043" y="3050404"/>
            <a:chExt cx="6130550" cy="5016179"/>
          </a:xfrm>
        </p:grpSpPr>
        <p:sp>
          <p:nvSpPr>
            <p:cNvPr id="61" name="Shape 583"/>
            <p:cNvSpPr/>
            <p:nvPr/>
          </p:nvSpPr>
          <p:spPr>
            <a:xfrm rot="12652852" flipH="1">
              <a:off x="1818223" y="3050404"/>
              <a:ext cx="4903228" cy="4903932"/>
            </a:xfrm>
            <a:prstGeom prst="blockArc">
              <a:avLst>
                <a:gd name="adj1" fmla="val 13427742"/>
                <a:gd name="adj2" fmla="val 16177393"/>
                <a:gd name="adj3" fmla="val 17073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Shape 581"/>
            <p:cNvSpPr/>
            <p:nvPr/>
          </p:nvSpPr>
          <p:spPr>
            <a:xfrm rot="12652852">
              <a:off x="1839868" y="3063290"/>
              <a:ext cx="4903228" cy="4903230"/>
            </a:xfrm>
            <a:prstGeom prst="blockArc">
              <a:avLst>
                <a:gd name="adj1" fmla="val 11956545"/>
                <a:gd name="adj2" fmla="val 16134613"/>
                <a:gd name="adj3" fmla="val 16402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" name="群組 10"/>
            <p:cNvGrpSpPr/>
            <p:nvPr/>
          </p:nvGrpSpPr>
          <p:grpSpPr>
            <a:xfrm>
              <a:off x="1535043" y="3063290"/>
              <a:ext cx="6130550" cy="5003293"/>
              <a:chOff x="1535043" y="3063290"/>
              <a:chExt cx="6130550" cy="500329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535043" y="5485637"/>
                <a:ext cx="1576213" cy="610722"/>
              </a:xfrm>
              <a:prstGeom prst="triangle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grpSp>
            <p:nvGrpSpPr>
              <p:cNvPr id="6" name="群組 5"/>
              <p:cNvGrpSpPr/>
              <p:nvPr/>
            </p:nvGrpSpPr>
            <p:grpSpPr>
              <a:xfrm>
                <a:off x="1839868" y="3063290"/>
                <a:ext cx="5825725" cy="5003293"/>
                <a:chOff x="1839868" y="3063290"/>
                <a:chExt cx="5825725" cy="5003293"/>
              </a:xfrm>
            </p:grpSpPr>
            <p:sp>
              <p:nvSpPr>
                <p:cNvPr id="62" name="Shape 580"/>
                <p:cNvSpPr/>
                <p:nvPr/>
              </p:nvSpPr>
              <p:spPr>
                <a:xfrm rot="12652852">
                  <a:off x="1839868" y="3063290"/>
                  <a:ext cx="4903230" cy="4903230"/>
                </a:xfrm>
                <a:prstGeom prst="blockArc">
                  <a:avLst>
                    <a:gd name="adj1" fmla="val 9398856"/>
                    <a:gd name="adj2" fmla="val 12315375"/>
                    <a:gd name="adj3" fmla="val 16433"/>
                  </a:avLst>
                </a:prstGeom>
                <a:solidFill>
                  <a:schemeClr val="accent6"/>
                </a:solidFill>
                <a:ln>
                  <a:noFill/>
                </a:ln>
                <a:effectLst>
                  <a:outerShdw blurRad="50800" dist="38100" dir="8100000" algn="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4" name="Shape 978"/>
                <p:cNvSpPr/>
                <p:nvPr/>
              </p:nvSpPr>
              <p:spPr>
                <a:xfrm>
                  <a:off x="4470046" y="5902361"/>
                  <a:ext cx="234600" cy="2802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ct val="25000"/>
                    <a:buFont typeface="Arial"/>
                    <a:buNone/>
                  </a:pPr>
                  <a:r>
                    <a:rPr lang="zh-TW"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 </a:t>
                  </a:r>
                </a:p>
              </p:txBody>
            </p:sp>
            <p:sp>
              <p:nvSpPr>
                <p:cNvPr id="65" name="Shape 989"/>
                <p:cNvSpPr txBox="1"/>
                <p:nvPr/>
              </p:nvSpPr>
              <p:spPr>
                <a:xfrm>
                  <a:off x="3904660" y="7347479"/>
                  <a:ext cx="852462" cy="43294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16500" tIns="16500" rIns="16500" bIns="165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ct val="25000"/>
                    <a:buFont typeface="Arial"/>
                    <a:buNone/>
                  </a:pPr>
                  <a:r>
                    <a:rPr lang="zh-TW" sz="2000" b="1" i="0" u="none" strike="noStrike" cap="none" dirty="0">
                      <a:solidFill>
                        <a:srgbClr val="FFFFFF"/>
                      </a:solidFill>
                      <a:latin typeface="微軟正黑體" pitchFamily="34" charset="-120"/>
                      <a:ea typeface="微軟正黑體" pitchFamily="34" charset="-120"/>
                      <a:sym typeface="Arial"/>
                    </a:rPr>
                    <a:t>搜尋</a:t>
                  </a:r>
                </a:p>
              </p:txBody>
            </p:sp>
            <p:sp>
              <p:nvSpPr>
                <p:cNvPr id="66" name="Shape 991"/>
                <p:cNvSpPr txBox="1"/>
                <p:nvPr/>
              </p:nvSpPr>
              <p:spPr>
                <a:xfrm>
                  <a:off x="1958189" y="6331929"/>
                  <a:ext cx="1140494" cy="45300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16500" tIns="16500" rIns="16500" bIns="165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ct val="25000"/>
                    <a:buFont typeface="Arial"/>
                    <a:buNone/>
                  </a:pPr>
                  <a:r>
                    <a:rPr lang="zh-TW" sz="2000" b="1" i="0" u="none" strike="noStrike" cap="none" dirty="0">
                      <a:solidFill>
                        <a:srgbClr val="FFFFFF"/>
                      </a:solidFill>
                      <a:latin typeface="微軟正黑體" pitchFamily="34" charset="-120"/>
                      <a:ea typeface="微軟正黑體" pitchFamily="34" charset="-120"/>
                      <a:sym typeface="Arial"/>
                    </a:rPr>
                    <a:t>分類</a:t>
                  </a:r>
                </a:p>
              </p:txBody>
            </p:sp>
            <p:sp>
              <p:nvSpPr>
                <p:cNvPr id="67" name="矩形 66"/>
                <p:cNvSpPr/>
                <p:nvPr/>
              </p:nvSpPr>
              <p:spPr>
                <a:xfrm>
                  <a:off x="5427985" y="6331929"/>
                  <a:ext cx="1168640" cy="44009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lvl="0" algn="ctr">
                    <a:lnSpc>
                      <a:spcPct val="90000"/>
                    </a:lnSpc>
                    <a:buClr>
                      <a:srgbClr val="FFFFFF"/>
                    </a:buClr>
                    <a:buSzPct val="25000"/>
                  </a:pPr>
                  <a:r>
                    <a:rPr lang="zh-TW" altLang="zh-TW" sz="2000" b="1" dirty="0">
                      <a:solidFill>
                        <a:srgbClr val="FFFFFF"/>
                      </a:solidFill>
                      <a:latin typeface="微軟正黑體" pitchFamily="34" charset="-120"/>
                      <a:ea typeface="微軟正黑體" pitchFamily="34" charset="-120"/>
                    </a:rPr>
                    <a:t>管理</a:t>
                  </a:r>
                </a:p>
              </p:txBody>
            </p:sp>
            <p:sp>
              <p:nvSpPr>
                <p:cNvPr id="3" name="等腰三角形 2"/>
                <p:cNvSpPr/>
                <p:nvPr/>
              </p:nvSpPr>
              <p:spPr>
                <a:xfrm rot="14228707">
                  <a:off x="4562293" y="6938907"/>
                  <a:ext cx="1576213" cy="610722"/>
                </a:xfrm>
                <a:prstGeom prst="triangle">
                  <a:avLst/>
                </a:prstGeom>
                <a:solidFill>
                  <a:schemeClr val="accent6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70" name="等腰三角形 69"/>
                <p:cNvSpPr/>
                <p:nvPr/>
              </p:nvSpPr>
              <p:spPr>
                <a:xfrm rot="18426564">
                  <a:off x="2396874" y="6839307"/>
                  <a:ext cx="1576213" cy="610722"/>
                </a:xfrm>
                <a:prstGeom prst="triangle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5" name="文字方塊 4"/>
                <p:cNvSpPr txBox="1"/>
                <p:nvPr/>
              </p:nvSpPr>
              <p:spPr>
                <a:xfrm>
                  <a:off x="7480927" y="7758806"/>
                  <a:ext cx="184666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endParaRPr kumimoji="1" lang="zh-TW" altLang="en-US" dirty="0"/>
                </a:p>
              </p:txBody>
            </p:sp>
          </p:grpSp>
        </p:grpSp>
      </p:grpSp>
      <p:sp>
        <p:nvSpPr>
          <p:cNvPr id="17" name="文字方塊 16"/>
          <p:cNvSpPr txBox="1"/>
          <p:nvPr/>
        </p:nvSpPr>
        <p:spPr>
          <a:xfrm>
            <a:off x="11740444" y="3894667"/>
            <a:ext cx="184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/>
          </a:p>
        </p:txBody>
      </p:sp>
      <p:sp>
        <p:nvSpPr>
          <p:cNvPr id="97" name="Shape 64"/>
          <p:cNvSpPr/>
          <p:nvPr/>
        </p:nvSpPr>
        <p:spPr>
          <a:xfrm>
            <a:off x="4899032" y="4778752"/>
            <a:ext cx="1584176" cy="45719"/>
          </a:xfrm>
          <a:prstGeom prst="rect">
            <a:avLst/>
          </a:prstGeom>
          <a:gradFill>
            <a:gsLst>
              <a:gs pos="0">
                <a:srgbClr val="DDDDDD"/>
              </a:gs>
              <a:gs pos="100000">
                <a:schemeClr val="lt1"/>
              </a:gs>
            </a:gsLst>
            <a:lin ang="8100000" scaled="0"/>
          </a:gradFill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左右括弧 24"/>
          <p:cNvSpPr/>
          <p:nvPr/>
        </p:nvSpPr>
        <p:spPr>
          <a:xfrm>
            <a:off x="1619672" y="4011910"/>
            <a:ext cx="5112568" cy="936104"/>
          </a:xfrm>
          <a:prstGeom prst="bracketPair">
            <a:avLst/>
          </a:prstGeom>
          <a:ln w="76200" cmpd="sng"/>
          <a:effectLst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106" name="左右括弧 105"/>
          <p:cNvSpPr/>
          <p:nvPr/>
        </p:nvSpPr>
        <p:spPr>
          <a:xfrm rot="16200000">
            <a:off x="6557349" y="1203598"/>
            <a:ext cx="2232248" cy="2088232"/>
          </a:xfrm>
          <a:prstGeom prst="bracketPair">
            <a:avLst>
              <a:gd name="adj" fmla="val 8279"/>
            </a:avLst>
          </a:prstGeom>
          <a:ln w="76200" cmpd="sng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grpSp>
        <p:nvGrpSpPr>
          <p:cNvPr id="69" name="群組 68"/>
          <p:cNvGrpSpPr/>
          <p:nvPr/>
        </p:nvGrpSpPr>
        <p:grpSpPr>
          <a:xfrm>
            <a:off x="6975824" y="1785932"/>
            <a:ext cx="1382390" cy="1400698"/>
            <a:chOff x="6975824" y="1785932"/>
            <a:chExt cx="1382390" cy="1400698"/>
          </a:xfrm>
        </p:grpSpPr>
        <p:pic>
          <p:nvPicPr>
            <p:cNvPr id="1388" name="Shape 1388"/>
            <p:cNvPicPr preferRelativeResize="0"/>
            <p:nvPr/>
          </p:nvPicPr>
          <p:blipFill rotWithShape="1">
            <a:blip r:embed="rId15">
              <a:alphaModFix/>
            </a:blip>
            <a:srcRect l="11205" t="68336" b="-3485"/>
            <a:stretch/>
          </p:blipFill>
          <p:spPr>
            <a:xfrm>
              <a:off x="7072330" y="2857502"/>
              <a:ext cx="1122546" cy="3291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89" name="Shape 1389"/>
            <p:cNvPicPr preferRelativeResize="0"/>
            <p:nvPr/>
          </p:nvPicPr>
          <p:blipFill rotWithShape="1">
            <a:blip r:embed="rId16">
              <a:alphaModFix/>
            </a:blip>
            <a:srcRect t="1686" r="29188" b="39124"/>
            <a:stretch/>
          </p:blipFill>
          <p:spPr>
            <a:xfrm>
              <a:off x="6975824" y="1785932"/>
              <a:ext cx="1382390" cy="10715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8" name="Shape 943" descr="NAS.png"/>
            <p:cNvPicPr preferRelativeResize="0"/>
            <p:nvPr/>
          </p:nvPicPr>
          <p:blipFill rotWithShape="1">
            <a:blip r:embed="rId17">
              <a:alphaModFix/>
            </a:blip>
            <a:srcRect/>
            <a:stretch/>
          </p:blipFill>
          <p:spPr>
            <a:xfrm>
              <a:off x="7215206" y="2285998"/>
              <a:ext cx="756796" cy="58393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4" name="Shape 1444" descr="螢幕快照 2017-10-12 下午5.33.2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86380" y="1785932"/>
            <a:ext cx="2349791" cy="2983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5" name="Shape 1445" descr="螢幕快照 2017-10-12 下午5.58.36.png"/>
          <p:cNvPicPr preferRelativeResize="0"/>
          <p:nvPr/>
        </p:nvPicPr>
        <p:blipFill rotWithShape="1">
          <a:blip r:embed="rId4">
            <a:alphaModFix/>
          </a:blip>
          <a:srcRect l="1988" t="1400" r="11551"/>
          <a:stretch/>
        </p:blipFill>
        <p:spPr>
          <a:xfrm>
            <a:off x="5318234" y="214297"/>
            <a:ext cx="2325600" cy="20928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6" name="Shape 1446" descr="螢幕快照 2017-10-12 下午5.53.26.png"/>
          <p:cNvPicPr preferRelativeResize="0"/>
          <p:nvPr/>
        </p:nvPicPr>
        <p:blipFill>
          <a:blip r:embed="rId5">
            <a:alphaModFix/>
          </a:blip>
          <a:srcRect r="1909"/>
          <a:stretch>
            <a:fillRect/>
          </a:stretch>
        </p:blipFill>
        <p:spPr>
          <a:xfrm>
            <a:off x="2786050" y="214297"/>
            <a:ext cx="2357454" cy="1714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7" name="Shape 1447" descr="螢幕快照 2017-10-12 下午5.32.41.png"/>
          <p:cNvPicPr preferRelativeResize="0"/>
          <p:nvPr/>
        </p:nvPicPr>
        <p:blipFill>
          <a:blip r:embed="rId6">
            <a:alphaModFix/>
          </a:blip>
          <a:srcRect b="13953"/>
          <a:stretch>
            <a:fillRect/>
          </a:stretch>
        </p:blipFill>
        <p:spPr>
          <a:xfrm>
            <a:off x="214282" y="2000246"/>
            <a:ext cx="2214578" cy="2643206"/>
          </a:xfrm>
          <a:prstGeom prst="rect">
            <a:avLst/>
          </a:prstGeom>
          <a:noFill/>
          <a:ln>
            <a:noFill/>
          </a:ln>
        </p:spPr>
      </p:pic>
      <p:sp>
        <p:nvSpPr>
          <p:cNvPr id="1448" name="Shape 1448"/>
          <p:cNvSpPr/>
          <p:nvPr/>
        </p:nvSpPr>
        <p:spPr>
          <a:xfrm>
            <a:off x="214282" y="4500576"/>
            <a:ext cx="2214578" cy="2700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zh-TW" sz="16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小知識分享</a:t>
            </a:r>
          </a:p>
        </p:txBody>
      </p:sp>
      <p:sp>
        <p:nvSpPr>
          <p:cNvPr id="1449" name="Shape 1449"/>
          <p:cNvSpPr/>
          <p:nvPr/>
        </p:nvSpPr>
        <p:spPr>
          <a:xfrm>
            <a:off x="6017834" y="214296"/>
            <a:ext cx="1626000" cy="270000"/>
          </a:xfrm>
          <a:prstGeom prst="rect">
            <a:avLst/>
          </a:prstGeom>
          <a:solidFill>
            <a:srgbClr val="A64D79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zh-TW" sz="16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NAS 小妙招</a:t>
            </a:r>
          </a:p>
        </p:txBody>
      </p:sp>
      <p:sp>
        <p:nvSpPr>
          <p:cNvPr id="1450" name="Shape 1450"/>
          <p:cNvSpPr/>
          <p:nvPr/>
        </p:nvSpPr>
        <p:spPr>
          <a:xfrm>
            <a:off x="3643306" y="214296"/>
            <a:ext cx="1495800" cy="270000"/>
          </a:xfrm>
          <a:prstGeom prst="rect">
            <a:avLst/>
          </a:prstGeom>
          <a:solidFill>
            <a:srgbClr val="1155CC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dk2"/>
              </a:buClr>
              <a:buSzPct val="68750"/>
              <a:buFont typeface="Arial"/>
              <a:buNone/>
            </a:pPr>
            <a:r>
              <a:rPr lang="zh-TW" sz="1600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節慶特輯</a:t>
            </a:r>
          </a:p>
        </p:txBody>
      </p:sp>
      <p:pic>
        <p:nvPicPr>
          <p:cNvPr id="1451" name="Shape 1451" descr="螢幕快照 2017-10-12 下午5.52.15.png"/>
          <p:cNvPicPr preferRelativeResize="0"/>
          <p:nvPr/>
        </p:nvPicPr>
        <p:blipFill>
          <a:blip r:embed="rId7">
            <a:alphaModFix/>
          </a:blip>
          <a:srcRect b="3908"/>
          <a:stretch>
            <a:fillRect/>
          </a:stretch>
        </p:blipFill>
        <p:spPr>
          <a:xfrm>
            <a:off x="2805150" y="2000246"/>
            <a:ext cx="2338354" cy="2714644"/>
          </a:xfrm>
          <a:prstGeom prst="rect">
            <a:avLst/>
          </a:prstGeom>
          <a:noFill/>
          <a:ln>
            <a:noFill/>
          </a:ln>
        </p:spPr>
      </p:pic>
      <p:sp>
        <p:nvSpPr>
          <p:cNvPr id="1452" name="Shape 1452"/>
          <p:cNvSpPr/>
          <p:nvPr/>
        </p:nvSpPr>
        <p:spPr>
          <a:xfrm>
            <a:off x="2786050" y="4500576"/>
            <a:ext cx="2357575" cy="270000"/>
          </a:xfrm>
          <a:prstGeom prst="rect">
            <a:avLst/>
          </a:prstGeom>
          <a:solidFill>
            <a:srgbClr val="38761D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zh-TW" sz="1600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好康報給你知</a:t>
            </a:r>
          </a:p>
        </p:txBody>
      </p:sp>
      <p:pic>
        <p:nvPicPr>
          <p:cNvPr id="1453" name="Shape 145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500166" y="857238"/>
            <a:ext cx="1022646" cy="1005882"/>
          </a:xfrm>
          <a:prstGeom prst="rect">
            <a:avLst/>
          </a:prstGeom>
          <a:noFill/>
          <a:ln>
            <a:noFill/>
          </a:ln>
        </p:spPr>
      </p:pic>
      <p:sp>
        <p:nvSpPr>
          <p:cNvPr id="1454" name="Shape 1454"/>
          <p:cNvSpPr/>
          <p:nvPr/>
        </p:nvSpPr>
        <p:spPr>
          <a:xfrm>
            <a:off x="228600" y="214296"/>
            <a:ext cx="2349900" cy="27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b="1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QTips for Smart Workers</a:t>
            </a:r>
          </a:p>
        </p:txBody>
      </p:sp>
      <p:sp>
        <p:nvSpPr>
          <p:cNvPr id="1455" name="Shape 1455"/>
          <p:cNvSpPr/>
          <p:nvPr/>
        </p:nvSpPr>
        <p:spPr>
          <a:xfrm flipH="1">
            <a:off x="214282" y="714362"/>
            <a:ext cx="785818" cy="559462"/>
          </a:xfrm>
          <a:prstGeom prst="wedgeEllipseCallout">
            <a:avLst>
              <a:gd name="adj1" fmla="val -41080"/>
              <a:gd name="adj2" fmla="val 57673"/>
            </a:avLst>
          </a:prstGeom>
          <a:solidFill>
            <a:srgbClr val="7030A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zh-TW" b="1" dirty="0">
                <a:solidFill>
                  <a:srgbClr val="FFFFFF"/>
                </a:solidFill>
              </a:rPr>
              <a:t>Like </a:t>
            </a:r>
            <a:r>
              <a:rPr lang="zh-TW" b="1" dirty="0" smtClean="0">
                <a:solidFill>
                  <a:srgbClr val="FFFFFF"/>
                </a:solidFill>
              </a:rPr>
              <a:t>me</a:t>
            </a:r>
            <a:endParaRPr lang="zh-TW" b="1" dirty="0">
              <a:solidFill>
                <a:srgbClr val="FFFFFF"/>
              </a:solidFill>
            </a:endParaRPr>
          </a:p>
        </p:txBody>
      </p:sp>
      <p:pic>
        <p:nvPicPr>
          <p:cNvPr id="1456" name="Shape 145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14348" y="1071552"/>
            <a:ext cx="853710" cy="8397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Shape 261"/>
          <p:cNvPicPr preferRelativeResize="0"/>
          <p:nvPr/>
        </p:nvPicPr>
        <p:blipFill rotWithShape="1">
          <a:blip r:embed="rId3">
            <a:alphaModFix/>
          </a:blip>
          <a:srcRect l="12898" t="26183" r="14368" b="17727"/>
          <a:stretch/>
        </p:blipFill>
        <p:spPr>
          <a:xfrm>
            <a:off x="-90575" y="-54375"/>
            <a:ext cx="9234575" cy="5543473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Shape 262"/>
          <p:cNvSpPr/>
          <p:nvPr/>
        </p:nvSpPr>
        <p:spPr>
          <a:xfrm>
            <a:off x="-124325" y="2571750"/>
            <a:ext cx="9313500" cy="19287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Shape 263"/>
          <p:cNvSpPr/>
          <p:nvPr/>
        </p:nvSpPr>
        <p:spPr>
          <a:xfrm>
            <a:off x="285720" y="2571739"/>
            <a:ext cx="6429420" cy="1656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3200" b="1" i="0" u="none" strike="noStrike" cap="none" dirty="0">
              <a:solidFill>
                <a:schemeClr val="dk2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31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5A5A"/>
              </a:buClr>
              <a:buSzPct val="25000"/>
              <a:buFont typeface="Arial"/>
              <a:buNone/>
            </a:pPr>
            <a:r>
              <a:rPr lang="zh-TW" sz="2000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您的挑戰，我們解決:</a:t>
            </a:r>
          </a:p>
          <a:p>
            <a:pPr marL="0" marR="0" lvl="0" indent="-57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r>
              <a:rPr lang="zh-TW" sz="36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資料綁架非常棘手，如何才能獲得有效的快照保護？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版面配置區 9" descr="影音小幫手.png"/>
          <p:cNvPicPr>
            <a:picLocks noChangeAspect="1"/>
          </p:cNvPicPr>
          <p:nvPr/>
        </p:nvPicPr>
        <p:blipFill>
          <a:blip r:embed="rId3"/>
          <a:srcRect l="44370" t="13131" r="11289" b="3072"/>
          <a:stretch>
            <a:fillRect/>
          </a:stretch>
        </p:blipFill>
        <p:spPr>
          <a:xfrm>
            <a:off x="2357422" y="-71456"/>
            <a:ext cx="6786610" cy="5265304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1463" name="Shape 1463"/>
          <p:cNvSpPr/>
          <p:nvPr/>
        </p:nvSpPr>
        <p:spPr>
          <a:xfrm>
            <a:off x="2357422" y="1500175"/>
            <a:ext cx="6786578" cy="19287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4" name="Shape 1464"/>
          <p:cNvSpPr txBox="1">
            <a:spLocks noGrp="1"/>
          </p:cNvSpPr>
          <p:nvPr>
            <p:ph type="ctrTitle"/>
          </p:nvPr>
        </p:nvSpPr>
        <p:spPr>
          <a:xfrm>
            <a:off x="2513698" y="1725913"/>
            <a:ext cx="5958000" cy="1330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zh-TW" sz="5400">
                <a:latin typeface="Arial"/>
                <a:ea typeface="Arial"/>
                <a:cs typeface="Arial"/>
                <a:sym typeface="Arial"/>
              </a:rPr>
              <a:t>QVHelper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lang="zh-TW" sz="3000"/>
              <a:t>影音小幫手</a:t>
            </a:r>
          </a:p>
        </p:txBody>
      </p:sp>
      <p:sp>
        <p:nvSpPr>
          <p:cNvPr id="16" name="Shape 209"/>
          <p:cNvSpPr/>
          <p:nvPr/>
        </p:nvSpPr>
        <p:spPr>
          <a:xfrm>
            <a:off x="2357422" y="3429006"/>
            <a:ext cx="6786578" cy="285752"/>
          </a:xfrm>
          <a:prstGeom prst="rect">
            <a:avLst/>
          </a:prstGeom>
          <a:gradFill>
            <a:gsLst>
              <a:gs pos="0">
                <a:srgbClr val="0F243E">
                  <a:alpha val="30000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5857884" y="3071816"/>
            <a:ext cx="1447544" cy="1381102"/>
            <a:chOff x="4773995" y="2428874"/>
            <a:chExt cx="2565688" cy="2447924"/>
          </a:xfrm>
        </p:grpSpPr>
        <p:pic>
          <p:nvPicPr>
            <p:cNvPr id="7" name="Shape 112"/>
            <p:cNvPicPr preferRelativeResize="0"/>
            <p:nvPr/>
          </p:nvPicPr>
          <p:blipFill>
            <a:blip r:embed="rId4"/>
            <a:stretch>
              <a:fillRect/>
            </a:stretch>
          </p:blipFill>
          <p:spPr>
            <a:xfrm>
              <a:off x="4773995" y="2428874"/>
              <a:ext cx="2565688" cy="24479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Shape 67"/>
            <p:cNvPicPr preferRelativeResize="0"/>
            <p:nvPr/>
          </p:nvPicPr>
          <p:blipFill>
            <a:blip r:embed="rId5"/>
            <a:stretch>
              <a:fillRect/>
            </a:stretch>
          </p:blipFill>
          <p:spPr>
            <a:xfrm rot="21350065">
              <a:off x="6273476" y="2642470"/>
              <a:ext cx="728264" cy="72826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1486"/>
          <p:cNvSpPr/>
          <p:nvPr/>
        </p:nvSpPr>
        <p:spPr>
          <a:xfrm>
            <a:off x="-71470" y="-428646"/>
            <a:ext cx="9215470" cy="2000283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</a:schemeClr>
              </a:gs>
              <a:gs pos="45000">
                <a:schemeClr val="bg2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86" name="Shape 1486"/>
          <p:cNvSpPr/>
          <p:nvPr/>
        </p:nvSpPr>
        <p:spPr>
          <a:xfrm>
            <a:off x="711472" y="1571618"/>
            <a:ext cx="5503602" cy="1785951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66000"/>
                  <a:satMod val="160000"/>
                </a:schemeClr>
              </a:gs>
              <a:gs pos="45000">
                <a:schemeClr val="accent3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" name="Shape 392"/>
          <p:cNvSpPr/>
          <p:nvPr/>
        </p:nvSpPr>
        <p:spPr>
          <a:xfrm>
            <a:off x="714348" y="1071551"/>
            <a:ext cx="5500726" cy="785819"/>
          </a:xfrm>
          <a:prstGeom prst="rect">
            <a:avLst/>
          </a:prstGeom>
          <a:solidFill>
            <a:srgbClr val="E5463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" name="Shape 1630" descr="話框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3286116" y="1928808"/>
            <a:ext cx="2571768" cy="1586486"/>
          </a:xfrm>
          <a:prstGeom prst="rect">
            <a:avLst/>
          </a:prstGeom>
          <a:noFill/>
          <a:ln>
            <a:noFill/>
          </a:ln>
        </p:spPr>
      </p:pic>
      <p:sp>
        <p:nvSpPr>
          <p:cNvPr id="1485" name="Shape 1485"/>
          <p:cNvSpPr/>
          <p:nvPr/>
        </p:nvSpPr>
        <p:spPr>
          <a:xfrm>
            <a:off x="3571868" y="2071684"/>
            <a:ext cx="1980900" cy="116266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sz="1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OH NO!</a:t>
            </a:r>
            <a:r>
              <a:rPr lang="zh-TW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這樣不就無法看這部影片了嗎!?</a:t>
            </a:r>
          </a:p>
        </p:txBody>
      </p:sp>
      <p:sp>
        <p:nvSpPr>
          <p:cNvPr id="1491" name="Shape 149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zh-TW" sz="14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sym typeface="Microsoft JhengHei"/>
              </a:rPr>
              <a:t>影片格式無法支援</a:t>
            </a:r>
          </a:p>
        </p:txBody>
      </p:sp>
      <p:sp>
        <p:nvSpPr>
          <p:cNvPr id="1482" name="Shape 148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過去...在NAS上播放影音檔案</a:t>
            </a:r>
          </a:p>
        </p:txBody>
      </p:sp>
      <p:pic>
        <p:nvPicPr>
          <p:cNvPr id="1484" name="Shape 1484" descr="C:\Users\Han Tsai\Desktop\Cinema28直播發表會投影片\question.png"/>
          <p:cNvPicPr preferRelativeResize="0"/>
          <p:nvPr/>
        </p:nvPicPr>
        <p:blipFill rotWithShape="1">
          <a:blip r:embed="rId4">
            <a:alphaModFix/>
          </a:blip>
          <a:srcRect b="29116"/>
          <a:stretch/>
        </p:blipFill>
        <p:spPr>
          <a:xfrm>
            <a:off x="5786446" y="1000114"/>
            <a:ext cx="2357454" cy="41433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9" name="Shape 148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86936" y="2143122"/>
            <a:ext cx="856725" cy="101675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" name="群組 23"/>
          <p:cNvGrpSpPr/>
          <p:nvPr/>
        </p:nvGrpSpPr>
        <p:grpSpPr>
          <a:xfrm>
            <a:off x="1550491" y="2426068"/>
            <a:ext cx="857256" cy="645751"/>
            <a:chOff x="1643042" y="2506281"/>
            <a:chExt cx="1285884" cy="730290"/>
          </a:xfrm>
        </p:grpSpPr>
        <p:cxnSp>
          <p:nvCxnSpPr>
            <p:cNvPr id="14" name="直線接點 13"/>
            <p:cNvCxnSpPr/>
            <p:nvPr/>
          </p:nvCxnSpPr>
          <p:spPr>
            <a:xfrm>
              <a:off x="1643042" y="3234983"/>
              <a:ext cx="1285884" cy="1588"/>
            </a:xfrm>
            <a:prstGeom prst="line">
              <a:avLst/>
            </a:prstGeom>
            <a:ln w="28575">
              <a:solidFill>
                <a:schemeClr val="bg1">
                  <a:alpha val="5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接點 14"/>
            <p:cNvCxnSpPr/>
            <p:nvPr/>
          </p:nvCxnSpPr>
          <p:spPr>
            <a:xfrm>
              <a:off x="1643042" y="3071819"/>
              <a:ext cx="1285884" cy="1588"/>
            </a:xfrm>
            <a:prstGeom prst="line">
              <a:avLst/>
            </a:prstGeom>
            <a:ln w="38100">
              <a:solidFill>
                <a:schemeClr val="bg1">
                  <a:alpha val="5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接點 15"/>
            <p:cNvCxnSpPr/>
            <p:nvPr/>
          </p:nvCxnSpPr>
          <p:spPr>
            <a:xfrm>
              <a:off x="1643042" y="2913409"/>
              <a:ext cx="1285884" cy="1588"/>
            </a:xfrm>
            <a:prstGeom prst="line">
              <a:avLst/>
            </a:prstGeom>
            <a:ln w="76200">
              <a:solidFill>
                <a:schemeClr val="bg1">
                  <a:alpha val="5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接點 16"/>
            <p:cNvCxnSpPr/>
            <p:nvPr/>
          </p:nvCxnSpPr>
          <p:spPr>
            <a:xfrm>
              <a:off x="1643042" y="2748652"/>
              <a:ext cx="1285884" cy="1588"/>
            </a:xfrm>
            <a:prstGeom prst="line">
              <a:avLst/>
            </a:prstGeom>
            <a:ln w="120650">
              <a:solidFill>
                <a:schemeClr val="bg1">
                  <a:alpha val="5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接點 17"/>
            <p:cNvCxnSpPr/>
            <p:nvPr/>
          </p:nvCxnSpPr>
          <p:spPr>
            <a:xfrm>
              <a:off x="1643042" y="2506281"/>
              <a:ext cx="1285884" cy="1588"/>
            </a:xfrm>
            <a:prstGeom prst="line">
              <a:avLst/>
            </a:prstGeom>
            <a:ln w="133350">
              <a:solidFill>
                <a:schemeClr val="bg1">
                  <a:alpha val="5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5" name="圖片 24" descr="NAS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1863" y="3143254"/>
            <a:ext cx="2021398" cy="1549876"/>
          </a:xfrm>
          <a:prstGeom prst="rect">
            <a:avLst/>
          </a:prstGeom>
        </p:spPr>
      </p:pic>
      <p:sp>
        <p:nvSpPr>
          <p:cNvPr id="28" name="矩形 27"/>
          <p:cNvSpPr/>
          <p:nvPr/>
        </p:nvSpPr>
        <p:spPr>
          <a:xfrm>
            <a:off x="857224" y="1214428"/>
            <a:ext cx="51090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TW" alt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影片格式不支援，導致無法觀看影片</a:t>
            </a:r>
            <a:endParaRPr lang="zh-TW" altLang="en-US" sz="2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7" name="Shape 393"/>
          <p:cNvSpPr/>
          <p:nvPr/>
        </p:nvSpPr>
        <p:spPr>
          <a:xfrm rot="10800000">
            <a:off x="2643174" y="1785932"/>
            <a:ext cx="332790" cy="286888"/>
          </a:xfrm>
          <a:prstGeom prst="triangle">
            <a:avLst>
              <a:gd name="adj" fmla="val 50000"/>
            </a:avLst>
          </a:prstGeom>
          <a:solidFill>
            <a:srgbClr val="E5463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1486"/>
          <p:cNvSpPr/>
          <p:nvPr/>
        </p:nvSpPr>
        <p:spPr>
          <a:xfrm>
            <a:off x="-71470" y="-428646"/>
            <a:ext cx="9215470" cy="2000283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</a:schemeClr>
              </a:gs>
              <a:gs pos="45000">
                <a:schemeClr val="bg2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" name="Shape 962"/>
          <p:cNvSpPr/>
          <p:nvPr/>
        </p:nvSpPr>
        <p:spPr>
          <a:xfrm>
            <a:off x="1549314" y="2285998"/>
            <a:ext cx="434318" cy="61512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2676" y="630"/>
                </a:moveTo>
                <a:lnTo>
                  <a:pt x="119426" y="630"/>
                </a:lnTo>
                <a:lnTo>
                  <a:pt x="119426" y="630"/>
                </a:lnTo>
                <a:lnTo>
                  <a:pt x="82676" y="630"/>
                </a:lnTo>
                <a:close/>
                <a:moveTo>
                  <a:pt x="0" y="630"/>
                </a:moveTo>
                <a:lnTo>
                  <a:pt x="69339" y="630"/>
                </a:lnTo>
                <a:lnTo>
                  <a:pt x="69339" y="36893"/>
                </a:lnTo>
                <a:lnTo>
                  <a:pt x="119426" y="36893"/>
                </a:lnTo>
                <a:lnTo>
                  <a:pt x="119426" y="120000"/>
                </a:lnTo>
                <a:lnTo>
                  <a:pt x="0" y="120000"/>
                </a:lnTo>
                <a:close/>
                <a:moveTo>
                  <a:pt x="75330" y="0"/>
                </a:moveTo>
                <a:lnTo>
                  <a:pt x="120000" y="32918"/>
                </a:lnTo>
                <a:lnTo>
                  <a:pt x="75330" y="32918"/>
                </a:lnTo>
                <a:close/>
              </a:path>
            </a:pathLst>
          </a:custGeom>
          <a:solidFill>
            <a:schemeClr val="tx2">
              <a:lumMod val="50000"/>
              <a:alpha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Shape 962"/>
          <p:cNvSpPr/>
          <p:nvPr/>
        </p:nvSpPr>
        <p:spPr>
          <a:xfrm>
            <a:off x="1428728" y="2428874"/>
            <a:ext cx="434318" cy="61512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2676" y="630"/>
                </a:moveTo>
                <a:lnTo>
                  <a:pt x="119426" y="630"/>
                </a:lnTo>
                <a:lnTo>
                  <a:pt x="119426" y="630"/>
                </a:lnTo>
                <a:lnTo>
                  <a:pt x="82676" y="630"/>
                </a:lnTo>
                <a:close/>
                <a:moveTo>
                  <a:pt x="0" y="630"/>
                </a:moveTo>
                <a:lnTo>
                  <a:pt x="69339" y="630"/>
                </a:lnTo>
                <a:lnTo>
                  <a:pt x="69339" y="36893"/>
                </a:lnTo>
                <a:lnTo>
                  <a:pt x="119426" y="36893"/>
                </a:lnTo>
                <a:lnTo>
                  <a:pt x="119426" y="120000"/>
                </a:lnTo>
                <a:lnTo>
                  <a:pt x="0" y="120000"/>
                </a:lnTo>
                <a:close/>
                <a:moveTo>
                  <a:pt x="75330" y="0"/>
                </a:moveTo>
                <a:lnTo>
                  <a:pt x="120000" y="32918"/>
                </a:lnTo>
                <a:lnTo>
                  <a:pt x="75330" y="32918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" name="圖片 12" descr="螢幕+手機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364" y="2357436"/>
            <a:ext cx="3866774" cy="2951194"/>
          </a:xfrm>
          <a:prstGeom prst="rect">
            <a:avLst/>
          </a:prstGeom>
        </p:spPr>
      </p:pic>
      <p:grpSp>
        <p:nvGrpSpPr>
          <p:cNvPr id="23" name="Shape 263"/>
          <p:cNvGrpSpPr/>
          <p:nvPr/>
        </p:nvGrpSpPr>
        <p:grpSpPr>
          <a:xfrm>
            <a:off x="3357554" y="2357436"/>
            <a:ext cx="2571768" cy="451045"/>
            <a:chOff x="-6049202" y="6727746"/>
            <a:chExt cx="4857542" cy="929801"/>
          </a:xfrm>
          <a:solidFill>
            <a:srgbClr val="005A9E"/>
          </a:solidFill>
        </p:grpSpPr>
        <p:sp>
          <p:nvSpPr>
            <p:cNvPr id="24" name="Shape 264"/>
            <p:cNvSpPr/>
            <p:nvPr/>
          </p:nvSpPr>
          <p:spPr>
            <a:xfrm>
              <a:off x="-6049202" y="6727746"/>
              <a:ext cx="4790576" cy="792088"/>
            </a:xfrm>
            <a:prstGeom prst="chevron">
              <a:avLst>
                <a:gd name="adj" fmla="val 33915"/>
              </a:avLst>
            </a:prstGeom>
            <a:solidFill>
              <a:srgbClr val="0097CC"/>
            </a:solidFill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Shape 265"/>
            <p:cNvSpPr/>
            <p:nvPr/>
          </p:nvSpPr>
          <p:spPr>
            <a:xfrm>
              <a:off x="-2413298" y="7255210"/>
              <a:ext cx="1221638" cy="40233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92694" y="120000"/>
                  </a:lnTo>
                  <a:lnTo>
                    <a:pt x="0" y="115636"/>
                  </a:lnTo>
                </a:path>
              </a:pathLst>
            </a:custGeom>
            <a:noFill/>
            <a:ln w="25400" cap="flat" cmpd="sng">
              <a:solidFill>
                <a:srgbClr val="5DD5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0" name="圖片 19" descr="資料夾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356" y="2661339"/>
            <a:ext cx="970074" cy="720636"/>
          </a:xfrm>
          <a:prstGeom prst="rect">
            <a:avLst/>
          </a:prstGeom>
        </p:spPr>
      </p:pic>
      <p:pic>
        <p:nvPicPr>
          <p:cNvPr id="1502" name="Shape 150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85984" y="2428874"/>
            <a:ext cx="772000" cy="771995"/>
          </a:xfrm>
          <a:prstGeom prst="rect">
            <a:avLst/>
          </a:prstGeom>
          <a:noFill/>
          <a:ln>
            <a:noFill/>
          </a:ln>
        </p:spPr>
      </p:pic>
      <p:sp>
        <p:nvSpPr>
          <p:cNvPr id="1503" name="Shape 1503"/>
          <p:cNvSpPr txBox="1"/>
          <p:nvPr/>
        </p:nvSpPr>
        <p:spPr>
          <a:xfrm>
            <a:off x="148825" y="1034950"/>
            <a:ext cx="8670900" cy="1070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457200" lvl="0" indent="-228600" rtl="0">
              <a:spcBef>
                <a:spcPts val="0"/>
              </a:spcBef>
              <a:buClr>
                <a:srgbClr val="262626"/>
              </a:buClr>
              <a:buSzPct val="100000"/>
              <a:buFont typeface="Microsoft JhengHei"/>
              <a:buChar char="•"/>
            </a:pPr>
            <a:r>
              <a:rPr lang="zh-TW" sz="2000" b="1" u="sng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  <a:hlinkClick r:id="rId6"/>
              </a:rPr>
              <a:t>QVHelper</a:t>
            </a:r>
            <a:r>
              <a:rPr lang="zh-TW" sz="2000" b="1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是一款客戶端應用工具，讓使用者可將 NAS 中的影音檔案串流至 VLC 播放器上播放，輕鬆享受絕佳視聽饗宴。</a:t>
            </a:r>
          </a:p>
        </p:txBody>
      </p:sp>
      <p:sp>
        <p:nvSpPr>
          <p:cNvPr id="1504" name="Shape 1504"/>
          <p:cNvSpPr txBox="1"/>
          <p:nvPr/>
        </p:nvSpPr>
        <p:spPr>
          <a:xfrm>
            <a:off x="6286512" y="1643056"/>
            <a:ext cx="3306000" cy="1246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sz="1000" b="1" dirty="0">
                <a:solidFill>
                  <a:schemeClr val="tx2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*  需搭配Video Station 5.1.3 或以上版本</a:t>
            </a:r>
          </a:p>
          <a:p>
            <a:pPr lvl="0"/>
            <a:r>
              <a:rPr lang="zh-TW" sz="1000" b="1" dirty="0">
                <a:solidFill>
                  <a:schemeClr val="tx2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*  </a:t>
            </a:r>
            <a:r>
              <a:rPr lang="zh-TW" altLang="en-US" sz="1000" b="1" dirty="0" smtClean="0">
                <a:solidFill>
                  <a:schemeClr val="tx2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需搭配</a:t>
            </a:r>
            <a:r>
              <a:rPr lang="zh-TW" sz="1000" b="1" dirty="0">
                <a:solidFill>
                  <a:schemeClr val="tx2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Photo Station 5.6.0或以上版本</a:t>
            </a:r>
          </a:p>
          <a:p>
            <a:pPr lvl="0" rtl="0">
              <a:spcBef>
                <a:spcPts val="0"/>
              </a:spcBef>
              <a:buNone/>
            </a:pPr>
            <a:r>
              <a:rPr lang="zh-TW" sz="1000" b="1" dirty="0">
                <a:solidFill>
                  <a:schemeClr val="tx2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*  File Station 需QTS 4.3.4版本</a:t>
            </a:r>
          </a:p>
        </p:txBody>
      </p:sp>
      <p:sp>
        <p:nvSpPr>
          <p:cNvPr id="1505" name="Shape 150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zh-TW" dirty="0">
                <a:latin typeface="+mj-lt"/>
                <a:ea typeface="微軟正黑體" pitchFamily="34" charset="-120"/>
              </a:rPr>
              <a:t>QVHelper</a:t>
            </a: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影音小幫手</a:t>
            </a:r>
          </a:p>
        </p:txBody>
      </p:sp>
      <p:sp>
        <p:nvSpPr>
          <p:cNvPr id="1506" name="Shape 1506"/>
          <p:cNvSpPr txBox="1"/>
          <p:nvPr/>
        </p:nvSpPr>
        <p:spPr>
          <a:xfrm>
            <a:off x="4143372" y="2357436"/>
            <a:ext cx="1349100" cy="256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VLC 播放器</a:t>
            </a:r>
          </a:p>
        </p:txBody>
      </p:sp>
      <p:sp>
        <p:nvSpPr>
          <p:cNvPr id="22" name="Shape 882"/>
          <p:cNvSpPr/>
          <p:nvPr/>
        </p:nvSpPr>
        <p:spPr>
          <a:xfrm flipH="1">
            <a:off x="6013329" y="2071684"/>
            <a:ext cx="273183" cy="21285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Shape 962"/>
          <p:cNvSpPr/>
          <p:nvPr/>
        </p:nvSpPr>
        <p:spPr>
          <a:xfrm>
            <a:off x="5121214" y="2857502"/>
            <a:ext cx="583734" cy="82674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2676" y="630"/>
                </a:moveTo>
                <a:lnTo>
                  <a:pt x="119426" y="630"/>
                </a:lnTo>
                <a:lnTo>
                  <a:pt x="119426" y="630"/>
                </a:lnTo>
                <a:lnTo>
                  <a:pt x="82676" y="630"/>
                </a:lnTo>
                <a:close/>
                <a:moveTo>
                  <a:pt x="0" y="630"/>
                </a:moveTo>
                <a:lnTo>
                  <a:pt x="69339" y="630"/>
                </a:lnTo>
                <a:lnTo>
                  <a:pt x="69339" y="36893"/>
                </a:lnTo>
                <a:lnTo>
                  <a:pt x="119426" y="36893"/>
                </a:lnTo>
                <a:lnTo>
                  <a:pt x="119426" y="120000"/>
                </a:lnTo>
                <a:lnTo>
                  <a:pt x="0" y="120000"/>
                </a:lnTo>
                <a:close/>
                <a:moveTo>
                  <a:pt x="75330" y="0"/>
                </a:moveTo>
                <a:lnTo>
                  <a:pt x="120000" y="32918"/>
                </a:lnTo>
                <a:lnTo>
                  <a:pt x="75330" y="32918"/>
                </a:lnTo>
                <a:close/>
              </a:path>
            </a:pathLst>
          </a:custGeom>
          <a:solidFill>
            <a:schemeClr val="tx2">
              <a:lumMod val="50000"/>
              <a:alpha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Shape 962"/>
          <p:cNvSpPr/>
          <p:nvPr/>
        </p:nvSpPr>
        <p:spPr>
          <a:xfrm>
            <a:off x="5000628" y="3000378"/>
            <a:ext cx="583734" cy="82674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2676" y="630"/>
                </a:moveTo>
                <a:lnTo>
                  <a:pt x="119426" y="630"/>
                </a:lnTo>
                <a:lnTo>
                  <a:pt x="119426" y="630"/>
                </a:lnTo>
                <a:lnTo>
                  <a:pt x="82676" y="630"/>
                </a:lnTo>
                <a:close/>
                <a:moveTo>
                  <a:pt x="0" y="630"/>
                </a:moveTo>
                <a:lnTo>
                  <a:pt x="69339" y="630"/>
                </a:lnTo>
                <a:lnTo>
                  <a:pt x="69339" y="36893"/>
                </a:lnTo>
                <a:lnTo>
                  <a:pt x="119426" y="36893"/>
                </a:lnTo>
                <a:lnTo>
                  <a:pt x="119426" y="120000"/>
                </a:lnTo>
                <a:lnTo>
                  <a:pt x="0" y="120000"/>
                </a:lnTo>
                <a:close/>
                <a:moveTo>
                  <a:pt x="75330" y="0"/>
                </a:moveTo>
                <a:lnTo>
                  <a:pt x="120000" y="32918"/>
                </a:lnTo>
                <a:lnTo>
                  <a:pt x="75330" y="32918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" name="圖片 20" descr="資料夾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248" y="3286130"/>
            <a:ext cx="1031430" cy="766216"/>
          </a:xfrm>
          <a:prstGeom prst="rect">
            <a:avLst/>
          </a:prstGeom>
        </p:spPr>
      </p:pic>
      <p:pic>
        <p:nvPicPr>
          <p:cNvPr id="30" name="圖片 29" descr="NAS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472" y="3214692"/>
            <a:ext cx="1465902" cy="1123958"/>
          </a:xfrm>
          <a:prstGeom prst="rect">
            <a:avLst/>
          </a:prstGeom>
        </p:spPr>
      </p:pic>
      <p:sp>
        <p:nvSpPr>
          <p:cNvPr id="34" name="向右箭號 33"/>
          <p:cNvSpPr/>
          <p:nvPr/>
        </p:nvSpPr>
        <p:spPr>
          <a:xfrm>
            <a:off x="2143108" y="3643320"/>
            <a:ext cx="1071570" cy="357190"/>
          </a:xfrm>
          <a:prstGeom prst="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2" name="Shape 1512"/>
          <p:cNvSpPr txBox="1">
            <a:spLocks noGrp="1"/>
          </p:cNvSpPr>
          <p:nvPr>
            <p:ph type="body" idx="4294967295"/>
          </p:nvPr>
        </p:nvSpPr>
        <p:spPr>
          <a:xfrm>
            <a:off x="246202" y="1357305"/>
            <a:ext cx="8683500" cy="3429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513" name="Shape 15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514" name="Shape 1514"/>
          <p:cNvSpPr/>
          <p:nvPr/>
        </p:nvSpPr>
        <p:spPr>
          <a:xfrm>
            <a:off x="-142908" y="25"/>
            <a:ext cx="9329508" cy="5214931"/>
          </a:xfrm>
          <a:prstGeom prst="rect">
            <a:avLst/>
          </a:prstGeom>
          <a:solidFill>
            <a:srgbClr val="1155CC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15" name="Shape 1515" descr="話框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28728" y="285734"/>
            <a:ext cx="6852505" cy="4060157"/>
          </a:xfrm>
          <a:prstGeom prst="rect">
            <a:avLst/>
          </a:prstGeom>
          <a:noFill/>
          <a:ln>
            <a:noFill/>
          </a:ln>
        </p:spPr>
      </p:pic>
      <p:sp>
        <p:nvSpPr>
          <p:cNvPr id="1516" name="Shape 1516"/>
          <p:cNvSpPr txBox="1"/>
          <p:nvPr/>
        </p:nvSpPr>
        <p:spPr>
          <a:xfrm>
            <a:off x="1785918" y="1443028"/>
            <a:ext cx="5857800" cy="2286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indent="114300" algn="ctr" rtl="0">
              <a:lnSpc>
                <a:spcPct val="150000"/>
              </a:lnSpc>
              <a:spcBef>
                <a:spcPts val="0"/>
              </a:spcBef>
              <a:buNone/>
            </a:pPr>
            <a:r>
              <a:rPr lang="zh-TW" sz="4500" b="1">
                <a:solidFill>
                  <a:srgbClr val="F68D00"/>
                </a:solidFill>
              </a:rPr>
              <a:t>QVHelper Demo</a:t>
            </a:r>
          </a:p>
        </p:txBody>
      </p:sp>
      <p:sp>
        <p:nvSpPr>
          <p:cNvPr id="1517" name="Shape 1517"/>
          <p:cNvSpPr/>
          <p:nvPr/>
        </p:nvSpPr>
        <p:spPr>
          <a:xfrm rot="-2702679">
            <a:off x="6719551" y="2448136"/>
            <a:ext cx="816496" cy="1247337"/>
          </a:xfrm>
          <a:prstGeom prst="upArrow">
            <a:avLst>
              <a:gd name="adj1" fmla="val 33574"/>
              <a:gd name="adj2" fmla="val 85894"/>
            </a:avLst>
          </a:prstGeom>
          <a:solidFill>
            <a:srgbClr val="FFD49B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" name="群組 13"/>
          <p:cNvGrpSpPr/>
          <p:nvPr/>
        </p:nvGrpSpPr>
        <p:grpSpPr>
          <a:xfrm>
            <a:off x="214282" y="2643188"/>
            <a:ext cx="3613548" cy="2757926"/>
            <a:chOff x="1756752" y="3070248"/>
            <a:chExt cx="3201972" cy="2443804"/>
          </a:xfrm>
        </p:grpSpPr>
        <p:pic>
          <p:nvPicPr>
            <p:cNvPr id="15" name="圖片 14" descr="螢幕+手機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56752" y="3070248"/>
              <a:ext cx="3201972" cy="2443804"/>
            </a:xfrm>
            <a:prstGeom prst="rect">
              <a:avLst/>
            </a:prstGeom>
          </p:spPr>
        </p:pic>
        <p:grpSp>
          <p:nvGrpSpPr>
            <p:cNvPr id="16" name="群組 41"/>
            <p:cNvGrpSpPr/>
            <p:nvPr/>
          </p:nvGrpSpPr>
          <p:grpSpPr>
            <a:xfrm>
              <a:off x="2896176" y="3524232"/>
              <a:ext cx="894060" cy="880410"/>
              <a:chOff x="2896176" y="3524232"/>
              <a:chExt cx="894060" cy="880410"/>
            </a:xfrm>
          </p:grpSpPr>
          <p:sp>
            <p:nvSpPr>
              <p:cNvPr id="17" name="矩形 16"/>
              <p:cNvSpPr/>
              <p:nvPr/>
            </p:nvSpPr>
            <p:spPr>
              <a:xfrm>
                <a:off x="2896176" y="3524232"/>
                <a:ext cx="894060" cy="4636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TW" sz="2800" b="1" dirty="0" smtClean="0">
                    <a:solidFill>
                      <a:srgbClr val="FF0000"/>
                    </a:solidFill>
                  </a:rPr>
                  <a:t>Live</a:t>
                </a:r>
                <a:endParaRPr lang="zh-TW" altLang="en-US" sz="28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8" name="Shape 863"/>
              <p:cNvSpPr/>
              <p:nvPr/>
            </p:nvSpPr>
            <p:spPr>
              <a:xfrm>
                <a:off x="3143240" y="4000510"/>
                <a:ext cx="404132" cy="40413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2677" y="34177"/>
                    </a:moveTo>
                    <a:lnTo>
                      <a:pt x="87200" y="60000"/>
                    </a:lnTo>
                    <a:lnTo>
                      <a:pt x="42677" y="85822"/>
                    </a:lnTo>
                    <a:close/>
                    <a:moveTo>
                      <a:pt x="60000" y="12681"/>
                    </a:moveTo>
                    <a:cubicBezTo>
                      <a:pt x="33866" y="12681"/>
                      <a:pt x="12681" y="33866"/>
                      <a:pt x="12681" y="60000"/>
                    </a:cubicBezTo>
                    <a:cubicBezTo>
                      <a:pt x="12681" y="86133"/>
                      <a:pt x="33866" y="107318"/>
                      <a:pt x="60000" y="107318"/>
                    </a:cubicBezTo>
                    <a:cubicBezTo>
                      <a:pt x="86133" y="107318"/>
                      <a:pt x="107318" y="86133"/>
                      <a:pt x="107318" y="60000"/>
                    </a:cubicBezTo>
                    <a:cubicBezTo>
                      <a:pt x="107318" y="33866"/>
                      <a:pt x="86133" y="12681"/>
                      <a:pt x="60000" y="12681"/>
                    </a:cubicBezTo>
                    <a:close/>
                    <a:moveTo>
                      <a:pt x="60000" y="0"/>
                    </a:moveTo>
                    <a:cubicBezTo>
                      <a:pt x="93137" y="0"/>
                      <a:pt x="120000" y="26862"/>
                      <a:pt x="120000" y="60000"/>
                    </a:cubicBezTo>
                    <a:cubicBezTo>
                      <a:pt x="120000" y="93137"/>
                      <a:pt x="93137" y="120000"/>
                      <a:pt x="60000" y="120000"/>
                    </a:cubicBezTo>
                    <a:cubicBezTo>
                      <a:pt x="26862" y="120000"/>
                      <a:pt x="0" y="93137"/>
                      <a:pt x="0" y="60000"/>
                    </a:cubicBezTo>
                    <a:cubicBezTo>
                      <a:pt x="0" y="26862"/>
                      <a:pt x="26862" y="0"/>
                      <a:pt x="60000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" name="Shape 1556"/>
          <p:cNvSpPr/>
          <p:nvPr/>
        </p:nvSpPr>
        <p:spPr>
          <a:xfrm>
            <a:off x="2384800" y="-49850"/>
            <a:ext cx="6759300" cy="5293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7" name="Shape 1557"/>
          <p:cNvSpPr/>
          <p:nvPr/>
        </p:nvSpPr>
        <p:spPr>
          <a:xfrm>
            <a:off x="2384800" y="-54000"/>
            <a:ext cx="6759300" cy="5293200"/>
          </a:xfrm>
          <a:prstGeom prst="rect">
            <a:avLst/>
          </a:prstGeom>
          <a:blipFill rotWithShape="1">
            <a:blip r:embed="rId3">
              <a:alphaModFix amt="64000"/>
            </a:blip>
            <a:stretch>
              <a:fillRect/>
            </a:stretch>
          </a:blip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8" name="Shape 1558"/>
          <p:cNvSpPr/>
          <p:nvPr/>
        </p:nvSpPr>
        <p:spPr>
          <a:xfrm>
            <a:off x="2384800" y="1500175"/>
            <a:ext cx="6759300" cy="19287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9" name="Shape 1559"/>
          <p:cNvSpPr txBox="1">
            <a:spLocks noGrp="1"/>
          </p:cNvSpPr>
          <p:nvPr>
            <p:ph type="ctrTitle"/>
          </p:nvPr>
        </p:nvSpPr>
        <p:spPr>
          <a:xfrm>
            <a:off x="2500298" y="1598613"/>
            <a:ext cx="5958000" cy="1330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857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54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Qboost </a:t>
            </a:r>
            <a:r>
              <a:rPr lang="zh-TW" sz="5400" b="0" i="0" u="none" strike="noStrike" cap="none">
                <a:solidFill>
                  <a:srgbClr val="002060"/>
                </a:solidFill>
              </a:rPr>
              <a:t>一鍵加速</a:t>
            </a:r>
          </a:p>
        </p:txBody>
      </p:sp>
      <p:sp>
        <p:nvSpPr>
          <p:cNvPr id="1560" name="Shape 1560"/>
          <p:cNvSpPr txBox="1"/>
          <p:nvPr/>
        </p:nvSpPr>
        <p:spPr>
          <a:xfrm>
            <a:off x="2500298" y="2691472"/>
            <a:ext cx="6643702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44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r>
              <a:rPr lang="zh-TW" sz="2800" i="0" u="none" strike="noStrike" cap="non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提升</a:t>
            </a:r>
            <a:r>
              <a:rPr lang="zh-TW" sz="2800" b="1" i="0" u="none" strike="noStrike" cap="non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NAS </a:t>
            </a:r>
            <a:r>
              <a:rPr lang="zh-TW" sz="2800" i="0" u="none" strike="noStrike" cap="non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系統效能</a:t>
            </a:r>
          </a:p>
        </p:txBody>
      </p:sp>
      <p:pic>
        <p:nvPicPr>
          <p:cNvPr id="1561" name="Shape 1561" descr="A_h_1_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14942" y="2214560"/>
            <a:ext cx="4113625" cy="4113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" name="Shape 1566"/>
          <p:cNvSpPr/>
          <p:nvPr/>
        </p:nvSpPr>
        <p:spPr>
          <a:xfrm>
            <a:off x="-66475" y="0"/>
            <a:ext cx="9210600" cy="51435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7" name="Shape 1567"/>
          <p:cNvSpPr txBox="1"/>
          <p:nvPr/>
        </p:nvSpPr>
        <p:spPr>
          <a:xfrm>
            <a:off x="4357686" y="1285866"/>
            <a:ext cx="4357800" cy="13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8" name="Shape 1568"/>
          <p:cNvSpPr txBox="1"/>
          <p:nvPr/>
        </p:nvSpPr>
        <p:spPr>
          <a:xfrm>
            <a:off x="4643438" y="1571618"/>
            <a:ext cx="3571800" cy="642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9" name="Shape 1569"/>
          <p:cNvSpPr txBox="1"/>
          <p:nvPr/>
        </p:nvSpPr>
        <p:spPr>
          <a:xfrm>
            <a:off x="4500562" y="1142990"/>
            <a:ext cx="3000300" cy="1011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12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1" name="Shape 1571"/>
          <p:cNvSpPr/>
          <p:nvPr/>
        </p:nvSpPr>
        <p:spPr>
          <a:xfrm>
            <a:off x="3024000" y="857238"/>
            <a:ext cx="6120000" cy="1785900"/>
          </a:xfrm>
          <a:prstGeom prst="rect">
            <a:avLst/>
          </a:prstGeom>
          <a:solidFill>
            <a:srgbClr val="FFFF00">
              <a:alpha val="4549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72" name="Shape 1572" descr="報導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2890" y="357172"/>
            <a:ext cx="4435200" cy="3857700"/>
          </a:xfrm>
          <a:prstGeom prst="roundRect">
            <a:avLst>
              <a:gd name="adj" fmla="val 3853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fadeDir="5400012" sy="-100000" algn="bl" rotWithShape="0"/>
          </a:effectLst>
        </p:spPr>
      </p:pic>
      <p:pic>
        <p:nvPicPr>
          <p:cNvPr id="1573" name="Shape 1573" descr="煩惱人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5479" y="2143140"/>
            <a:ext cx="3295955" cy="3136515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1574" name="Shape 1574"/>
          <p:cNvSpPr txBox="1"/>
          <p:nvPr/>
        </p:nvSpPr>
        <p:spPr>
          <a:xfrm>
            <a:off x="4867276" y="1071552"/>
            <a:ext cx="4000500" cy="192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63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400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你還在</a:t>
            </a:r>
          </a:p>
          <a:p>
            <a:pPr marL="0" marR="0" lvl="0" indent="-63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400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寶貴的時間嗎?</a:t>
            </a:r>
          </a:p>
        </p:txBody>
      </p:sp>
      <p:sp>
        <p:nvSpPr>
          <p:cNvPr id="1575" name="Shape 1575"/>
          <p:cNvSpPr txBox="1"/>
          <p:nvPr/>
        </p:nvSpPr>
        <p:spPr>
          <a:xfrm rot="409376">
            <a:off x="6108596" y="890583"/>
            <a:ext cx="2237345" cy="92878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8572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5400" b="1" i="0" u="none" strike="noStrike" cap="none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浪費</a:t>
            </a:r>
          </a:p>
        </p:txBody>
      </p:sp>
      <p:sp>
        <p:nvSpPr>
          <p:cNvPr id="1576" name="Shape 1576"/>
          <p:cNvSpPr txBox="1"/>
          <p:nvPr/>
        </p:nvSpPr>
        <p:spPr>
          <a:xfrm>
            <a:off x="4929190" y="2863996"/>
            <a:ext cx="3786300" cy="708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31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r>
              <a:rPr lang="zh-TW" sz="200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三不五時系統的嚴重卡頓，</a:t>
            </a:r>
          </a:p>
          <a:p>
            <a:pPr marL="0" marR="0" lvl="0" indent="-31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r>
              <a:rPr lang="zh-TW" sz="200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大幅降低工作效率</a:t>
            </a:r>
          </a:p>
        </p:txBody>
      </p:sp>
      <p:sp>
        <p:nvSpPr>
          <p:cNvPr id="1577" name="Shape 1577"/>
          <p:cNvSpPr/>
          <p:nvPr/>
        </p:nvSpPr>
        <p:spPr>
          <a:xfrm>
            <a:off x="8429652" y="2643188"/>
            <a:ext cx="428700" cy="928800"/>
          </a:xfrm>
          <a:prstGeom prst="down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770000"/>
              </a:gs>
              <a:gs pos="50000">
                <a:srgbClr val="AC0000"/>
              </a:gs>
              <a:gs pos="100000">
                <a:srgbClr val="CE0000"/>
              </a:gs>
            </a:gsLst>
            <a:lin ang="5400012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8" name="Shape 1578"/>
          <p:cNvSpPr/>
          <p:nvPr/>
        </p:nvSpPr>
        <p:spPr>
          <a:xfrm>
            <a:off x="8072462" y="2643188"/>
            <a:ext cx="357300" cy="714300"/>
          </a:xfrm>
          <a:prstGeom prst="down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770000"/>
              </a:gs>
              <a:gs pos="50000">
                <a:srgbClr val="AC0000"/>
              </a:gs>
              <a:gs pos="100000">
                <a:srgbClr val="CE0000"/>
              </a:gs>
            </a:gsLst>
            <a:lin ang="5400012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3" name="Shape 1583"/>
          <p:cNvSpPr/>
          <p:nvPr/>
        </p:nvSpPr>
        <p:spPr>
          <a:xfrm>
            <a:off x="185088" y="132950"/>
            <a:ext cx="3040200" cy="1857384"/>
          </a:xfrm>
          <a:prstGeom prst="cloud">
            <a:avLst/>
          </a:prstGeom>
          <a:solidFill>
            <a:srgbClr val="F3F3F3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84" name="Shape 1584" descr="P2-3_藍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8596" y="1714494"/>
            <a:ext cx="2553171" cy="25333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5" name="Shape 1585" descr="P2-3_紫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14678" y="1714496"/>
            <a:ext cx="2557159" cy="2605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6" name="Shape 1586" descr="P2-3_黃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29322" y="1714493"/>
            <a:ext cx="2538230" cy="2532885"/>
          </a:xfrm>
          <a:prstGeom prst="rect">
            <a:avLst/>
          </a:prstGeom>
          <a:noFill/>
          <a:ln>
            <a:noFill/>
          </a:ln>
        </p:spPr>
      </p:pic>
      <p:sp>
        <p:nvSpPr>
          <p:cNvPr id="1588" name="Shape 1588"/>
          <p:cNvSpPr/>
          <p:nvPr/>
        </p:nvSpPr>
        <p:spPr>
          <a:xfrm>
            <a:off x="1071538" y="2214560"/>
            <a:ext cx="1571700" cy="1323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4000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一鍵加速</a:t>
            </a:r>
          </a:p>
        </p:txBody>
      </p:sp>
      <p:sp>
        <p:nvSpPr>
          <p:cNvPr id="1589" name="Shape 1589"/>
          <p:cNvSpPr/>
          <p:nvPr/>
        </p:nvSpPr>
        <p:spPr>
          <a:xfrm>
            <a:off x="3857620" y="2214560"/>
            <a:ext cx="1571700" cy="1323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4000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一鍵清理</a:t>
            </a:r>
          </a:p>
        </p:txBody>
      </p:sp>
      <p:sp>
        <p:nvSpPr>
          <p:cNvPr id="1590" name="Shape 1590"/>
          <p:cNvSpPr/>
          <p:nvPr/>
        </p:nvSpPr>
        <p:spPr>
          <a:xfrm>
            <a:off x="6572264" y="2214560"/>
            <a:ext cx="1571700" cy="1323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4000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分時管理</a:t>
            </a:r>
          </a:p>
        </p:txBody>
      </p:sp>
      <p:pic>
        <p:nvPicPr>
          <p:cNvPr id="1591" name="Shape 1591" descr="A_h_1_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71754" y="285752"/>
            <a:ext cx="1418473" cy="141847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矩形 10"/>
          <p:cNvSpPr/>
          <p:nvPr/>
        </p:nvSpPr>
        <p:spPr>
          <a:xfrm>
            <a:off x="428596" y="571486"/>
            <a:ext cx="234230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4800" b="1" dirty="0" err="1" smtClean="0">
                <a:solidFill>
                  <a:srgbClr val="0070C0"/>
                </a:solidFill>
              </a:rPr>
              <a:t>Qboost</a:t>
            </a:r>
            <a:endParaRPr lang="zh-TW" alt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6" name="Shape 1596"/>
          <p:cNvSpPr/>
          <p:nvPr/>
        </p:nvSpPr>
        <p:spPr>
          <a:xfrm>
            <a:off x="-66475" y="-142894"/>
            <a:ext cx="9210600" cy="542928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97" name="Shape 1597" descr="P3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71736" y="357173"/>
            <a:ext cx="4954152" cy="4335171"/>
          </a:xfrm>
          <a:prstGeom prst="rect">
            <a:avLst/>
          </a:prstGeom>
          <a:noFill/>
          <a:ln>
            <a:noFill/>
          </a:ln>
        </p:spPr>
      </p:pic>
      <p:sp>
        <p:nvSpPr>
          <p:cNvPr id="1598" name="Shape 1598"/>
          <p:cNvSpPr txBox="1"/>
          <p:nvPr/>
        </p:nvSpPr>
        <p:spPr>
          <a:xfrm>
            <a:off x="214282" y="928676"/>
            <a:ext cx="2928900" cy="571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63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4000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一鍵加速</a:t>
            </a:r>
          </a:p>
        </p:txBody>
      </p:sp>
      <p:sp>
        <p:nvSpPr>
          <p:cNvPr id="1599" name="Shape 1599"/>
          <p:cNvSpPr txBox="1">
            <a:spLocks noGrp="1"/>
          </p:cNvSpPr>
          <p:nvPr>
            <p:ph type="body" idx="1"/>
          </p:nvPr>
        </p:nvSpPr>
        <p:spPr>
          <a:xfrm>
            <a:off x="2571736" y="500048"/>
            <a:ext cx="4643400" cy="92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241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Microsoft JhengHei"/>
              <a:buChar char="✓"/>
            </a:pPr>
            <a:r>
              <a:rPr lang="zh-TW" sz="2400" i="0" u="none" strike="noStrike" cap="none">
                <a:solidFill>
                  <a:schemeClr val="dk1"/>
                </a:solidFill>
              </a:rPr>
              <a:t> </a:t>
            </a:r>
            <a:r>
              <a:rPr lang="zh-TW" sz="2400" i="0" u="none" strike="noStrike" cap="none">
                <a:solidFill>
                  <a:srgbClr val="000000"/>
                </a:solidFill>
              </a:rPr>
              <a:t>清理快取記憶體</a:t>
            </a:r>
          </a:p>
          <a:p>
            <a:pPr marL="457200" marR="0" lvl="0" indent="-241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Microsoft JhengHei"/>
              <a:buChar char="✓"/>
            </a:pPr>
            <a:r>
              <a:rPr lang="zh-TW" sz="2400" i="0" u="none" strike="noStrike" cap="none">
                <a:solidFill>
                  <a:schemeClr val="dk1"/>
                </a:solidFill>
              </a:rPr>
              <a:t> 清理置換記憶體</a:t>
            </a:r>
          </a:p>
        </p:txBody>
      </p:sp>
      <p:sp>
        <p:nvSpPr>
          <p:cNvPr id="1600" name="Shape 1600"/>
          <p:cNvSpPr txBox="1"/>
          <p:nvPr/>
        </p:nvSpPr>
        <p:spPr>
          <a:xfrm>
            <a:off x="3071802" y="1714494"/>
            <a:ext cx="1571700" cy="400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27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zh-TW" sz="2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閒置記憶體</a:t>
            </a:r>
          </a:p>
        </p:txBody>
      </p:sp>
      <p:sp>
        <p:nvSpPr>
          <p:cNvPr id="1601" name="Shape 1601"/>
          <p:cNvSpPr/>
          <p:nvPr/>
        </p:nvSpPr>
        <p:spPr>
          <a:xfrm>
            <a:off x="3428992" y="2500312"/>
            <a:ext cx="1071600" cy="642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50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7D"/>
              </a:buClr>
              <a:buSzPct val="25000"/>
              <a:buFont typeface="Arial"/>
              <a:buNone/>
            </a:pPr>
            <a:r>
              <a:rPr lang="zh-TW" sz="4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9%</a:t>
            </a:r>
          </a:p>
        </p:txBody>
      </p:sp>
      <p:sp>
        <p:nvSpPr>
          <p:cNvPr id="1602" name="Shape 1602"/>
          <p:cNvSpPr txBox="1"/>
          <p:nvPr/>
        </p:nvSpPr>
        <p:spPr>
          <a:xfrm>
            <a:off x="3500430" y="3143254"/>
            <a:ext cx="1571700" cy="33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zh-TW"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170MB</a:t>
            </a:r>
          </a:p>
        </p:txBody>
      </p:sp>
      <p:sp>
        <p:nvSpPr>
          <p:cNvPr id="1603" name="Shape 1603"/>
          <p:cNvSpPr txBox="1"/>
          <p:nvPr/>
        </p:nvSpPr>
        <p:spPr>
          <a:xfrm>
            <a:off x="3357554" y="3995748"/>
            <a:ext cx="1571700" cy="369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85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180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一鍵加速</a:t>
            </a:r>
          </a:p>
        </p:txBody>
      </p:sp>
      <p:sp>
        <p:nvSpPr>
          <p:cNvPr id="1604" name="Shape 1604"/>
          <p:cNvSpPr txBox="1"/>
          <p:nvPr/>
        </p:nvSpPr>
        <p:spPr>
          <a:xfrm>
            <a:off x="5567370" y="3995748"/>
            <a:ext cx="1571700" cy="369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85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180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加速中……</a:t>
            </a:r>
          </a:p>
        </p:txBody>
      </p:sp>
      <p:sp>
        <p:nvSpPr>
          <p:cNvPr id="1605" name="Shape 1605"/>
          <p:cNvSpPr txBox="1"/>
          <p:nvPr/>
        </p:nvSpPr>
        <p:spPr>
          <a:xfrm>
            <a:off x="5429256" y="1726636"/>
            <a:ext cx="1571700" cy="400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9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</a:pPr>
            <a:r>
              <a:rPr lang="zh-TW" sz="2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閒置記憶體</a:t>
            </a:r>
          </a:p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06" name="Shape 1606" descr="G_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337940">
            <a:off x="84334" y="2538023"/>
            <a:ext cx="2304235" cy="2304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7" name="Shape 1607" descr="G_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332539">
            <a:off x="287910" y="2581477"/>
            <a:ext cx="2304212" cy="2304212"/>
          </a:xfrm>
          <a:prstGeom prst="rect">
            <a:avLst/>
          </a:prstGeom>
          <a:noFill/>
          <a:ln>
            <a:noFill/>
          </a:ln>
        </p:spPr>
      </p:pic>
      <p:sp>
        <p:nvSpPr>
          <p:cNvPr id="1608" name="Shape 1608"/>
          <p:cNvSpPr/>
          <p:nvPr/>
        </p:nvSpPr>
        <p:spPr>
          <a:xfrm>
            <a:off x="214282" y="357172"/>
            <a:ext cx="2214578" cy="708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zh-TW" sz="4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Qboost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Shape 1613"/>
          <p:cNvSpPr/>
          <p:nvPr/>
        </p:nvSpPr>
        <p:spPr>
          <a:xfrm>
            <a:off x="-58175" y="-214332"/>
            <a:ext cx="9202200" cy="5500726"/>
          </a:xfrm>
          <a:prstGeom prst="rect">
            <a:avLst/>
          </a:prstGeom>
          <a:solidFill>
            <a:srgbClr val="99009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14" name="Shape 1614" descr="P2-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71735" y="357172"/>
            <a:ext cx="4954148" cy="4335171"/>
          </a:xfrm>
          <a:prstGeom prst="rect">
            <a:avLst/>
          </a:prstGeom>
          <a:noFill/>
          <a:ln>
            <a:noFill/>
          </a:ln>
        </p:spPr>
      </p:pic>
      <p:sp>
        <p:nvSpPr>
          <p:cNvPr id="1615" name="Shape 1615"/>
          <p:cNvSpPr txBox="1"/>
          <p:nvPr/>
        </p:nvSpPr>
        <p:spPr>
          <a:xfrm>
            <a:off x="5286380" y="2257196"/>
            <a:ext cx="2143200" cy="1600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zh-TW" sz="1400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選擇要刪除的檔案類型</a:t>
            </a:r>
          </a:p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222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zh-TW" sz="140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　　</a:t>
            </a:r>
            <a:r>
              <a:rPr lang="zh-TW" sz="1400" i="0" u="none" strike="noStrike" cap="none">
                <a:solidFill>
                  <a:srgbClr val="77777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非必要的系統檔案</a:t>
            </a:r>
          </a:p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i="0" u="none" strike="noStrike" cap="none">
              <a:solidFill>
                <a:srgbClr val="777777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222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zh-TW" sz="140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　　</a:t>
            </a:r>
            <a:r>
              <a:rPr lang="zh-TW" sz="1400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資源回收筒</a:t>
            </a:r>
          </a:p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88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zh-TW" sz="1400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注意：檔案將永久刪除。</a:t>
            </a:r>
          </a:p>
        </p:txBody>
      </p:sp>
      <p:sp>
        <p:nvSpPr>
          <p:cNvPr id="1616" name="Shape 1616"/>
          <p:cNvSpPr/>
          <p:nvPr/>
        </p:nvSpPr>
        <p:spPr>
          <a:xfrm>
            <a:off x="5429256" y="2714626"/>
            <a:ext cx="214200" cy="214200"/>
          </a:xfrm>
          <a:prstGeom prst="rect">
            <a:avLst/>
          </a:prstGeom>
          <a:solidFill>
            <a:srgbClr val="777777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7" name="Shape 1617"/>
          <p:cNvSpPr/>
          <p:nvPr/>
        </p:nvSpPr>
        <p:spPr>
          <a:xfrm>
            <a:off x="5429256" y="3143254"/>
            <a:ext cx="214200" cy="214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8" name="Shape 1618"/>
          <p:cNvSpPr txBox="1"/>
          <p:nvPr/>
        </p:nvSpPr>
        <p:spPr>
          <a:xfrm>
            <a:off x="214282" y="928676"/>
            <a:ext cx="2928900" cy="571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63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4000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一鍵清理</a:t>
            </a:r>
          </a:p>
        </p:txBody>
      </p:sp>
      <p:sp>
        <p:nvSpPr>
          <p:cNvPr id="1619" name="Shape 1619"/>
          <p:cNvSpPr/>
          <p:nvPr/>
        </p:nvSpPr>
        <p:spPr>
          <a:xfrm>
            <a:off x="214282" y="357172"/>
            <a:ext cx="2214578" cy="708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zh-TW" sz="4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Qboost</a:t>
            </a:r>
          </a:p>
        </p:txBody>
      </p:sp>
      <p:sp>
        <p:nvSpPr>
          <p:cNvPr id="1620" name="Shape 1620"/>
          <p:cNvSpPr txBox="1">
            <a:spLocks noGrp="1"/>
          </p:cNvSpPr>
          <p:nvPr>
            <p:ph type="body" idx="1"/>
          </p:nvPr>
        </p:nvSpPr>
        <p:spPr>
          <a:xfrm>
            <a:off x="2571736" y="500048"/>
            <a:ext cx="4643400" cy="92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241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Microsoft JhengHei"/>
              <a:buChar char="✓"/>
            </a:pPr>
            <a:r>
              <a:rPr lang="zh-TW" sz="2400" i="0" u="none" strike="noStrike" cap="none">
                <a:solidFill>
                  <a:schemeClr val="dk1"/>
                </a:solidFill>
              </a:rPr>
              <a:t> 刪除非必要的系統檔案</a:t>
            </a:r>
          </a:p>
          <a:p>
            <a:pPr marL="457200" marR="0" lvl="0" indent="-241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Microsoft JhengHei"/>
              <a:buChar char="✓"/>
            </a:pPr>
            <a:r>
              <a:rPr lang="zh-TW" sz="2400" i="0" u="none" strike="noStrike" cap="none">
                <a:solidFill>
                  <a:schemeClr val="dk1"/>
                </a:solidFill>
              </a:rPr>
              <a:t> 清空資源回收筒</a:t>
            </a:r>
          </a:p>
        </p:txBody>
      </p:sp>
      <p:sp>
        <p:nvSpPr>
          <p:cNvPr id="1621" name="Shape 1621"/>
          <p:cNvSpPr txBox="1"/>
          <p:nvPr/>
        </p:nvSpPr>
        <p:spPr>
          <a:xfrm>
            <a:off x="2714612" y="1714494"/>
            <a:ext cx="2286000" cy="400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985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</a:pPr>
            <a:r>
              <a:rPr lang="zh-TW" sz="2000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垃圾檔案</a:t>
            </a:r>
          </a:p>
        </p:txBody>
      </p:sp>
      <p:sp>
        <p:nvSpPr>
          <p:cNvPr id="1622" name="Shape 1622"/>
          <p:cNvSpPr txBox="1"/>
          <p:nvPr/>
        </p:nvSpPr>
        <p:spPr>
          <a:xfrm>
            <a:off x="5143504" y="1726636"/>
            <a:ext cx="2286000" cy="400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985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</a:pPr>
            <a:r>
              <a:rPr lang="zh-TW" sz="2000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垃圾檔案</a:t>
            </a:r>
          </a:p>
          <a:p>
            <a:pPr marL="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endParaRPr sz="200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623" name="Shape 1623"/>
          <p:cNvSpPr txBox="1"/>
          <p:nvPr/>
        </p:nvSpPr>
        <p:spPr>
          <a:xfrm>
            <a:off x="3286116" y="4030398"/>
            <a:ext cx="1571700" cy="369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85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180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一鍵清理</a:t>
            </a: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80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624" name="Shape 1624" descr="A_0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589910">
            <a:off x="39734" y="2614410"/>
            <a:ext cx="2340511" cy="2340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5" name="Shape 1625" descr="A_0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368760">
            <a:off x="263223" y="2588547"/>
            <a:ext cx="2340511" cy="23405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6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0" name="Shape 1630" descr="話框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43240" y="500048"/>
            <a:ext cx="5648918" cy="3526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1" name="Shape 1631" descr="B_3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406" y="2000246"/>
            <a:ext cx="4255474" cy="4255474"/>
          </a:xfrm>
          <a:prstGeom prst="rect">
            <a:avLst/>
          </a:prstGeom>
          <a:noFill/>
          <a:ln>
            <a:noFill/>
          </a:ln>
        </p:spPr>
      </p:pic>
      <p:sp>
        <p:nvSpPr>
          <p:cNvPr id="1632" name="Shape 1632"/>
          <p:cNvSpPr txBox="1">
            <a:spLocks noGrp="1"/>
          </p:cNvSpPr>
          <p:nvPr>
            <p:ph type="body" idx="4294967295"/>
          </p:nvPr>
        </p:nvSpPr>
        <p:spPr>
          <a:xfrm>
            <a:off x="3929058" y="1285875"/>
            <a:ext cx="4357687" cy="264001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44450" algn="l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Verdana"/>
              <a:buNone/>
            </a:pPr>
            <a:r>
              <a:rPr lang="zh-TW" sz="2800" b="1" i="0" u="none" strike="noStrike" cap="none" dirty="0">
                <a:solidFill>
                  <a:schemeClr val="dk1"/>
                </a:solidFill>
              </a:rPr>
              <a:t>當安裝的應用程式過多、占用大量記憶體，一鍵加速也無法有效釋放快取記憶體怎麼辦？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Shape 26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342900" algn="l" rtl="0">
              <a:spcBef>
                <a:spcPts val="0"/>
              </a:spcBef>
              <a:buSzPct val="100000"/>
              <a:buFont typeface="Arial"/>
              <a:buChar char="•"/>
            </a:pPr>
            <a:r>
              <a:rPr lang="zh-TW" sz="2000" b="1" dirty="0"/>
              <a:t>較高的IO延遲</a:t>
            </a:r>
          </a:p>
          <a:p>
            <a:pPr marL="457200" marR="0" lvl="0" indent="-342900" algn="l" rtl="0">
              <a:spcBef>
                <a:spcPts val="0"/>
              </a:spcBef>
              <a:buSzPct val="100000"/>
              <a:buFont typeface="Arial"/>
              <a:buChar char="•"/>
            </a:pPr>
            <a:r>
              <a:rPr lang="zh-TW" sz="2000" b="1" dirty="0"/>
              <a:t>無法預期的快照空間管理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endParaRPr sz="1800" dirty="0"/>
          </a:p>
        </p:txBody>
      </p:sp>
      <p:sp>
        <p:nvSpPr>
          <p:cNvPr id="268" name="Shape 26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28600" algn="ctr" rtl="0">
              <a:spcBef>
                <a:spcPts val="0"/>
              </a:spcBef>
              <a:buClr>
                <a:srgbClr val="002060"/>
              </a:buClr>
              <a:buSzPct val="100000"/>
              <a:buFont typeface="Arial"/>
              <a:buNone/>
            </a:pPr>
            <a:r>
              <a:rPr lang="zh-TW" sz="3600" i="0" u="none" strike="noStrike" cap="none" dirty="0"/>
              <a:t>為什麼我們不選擇客製版的BTRFS</a:t>
            </a:r>
          </a:p>
        </p:txBody>
      </p:sp>
      <p:pic>
        <p:nvPicPr>
          <p:cNvPr id="270" name="Shape 270"/>
          <p:cNvPicPr preferRelativeResize="0"/>
          <p:nvPr/>
        </p:nvPicPr>
        <p:blipFill rotWithShape="1">
          <a:blip r:embed="rId3">
            <a:alphaModFix/>
          </a:blip>
          <a:srcRect b="3030"/>
          <a:stretch/>
        </p:blipFill>
        <p:spPr>
          <a:xfrm>
            <a:off x="500034" y="2149050"/>
            <a:ext cx="2986344" cy="226567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Shape 271"/>
          <p:cNvSpPr txBox="1"/>
          <p:nvPr/>
        </p:nvSpPr>
        <p:spPr>
          <a:xfrm>
            <a:off x="1500166" y="4435066"/>
            <a:ext cx="1556700" cy="42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zh-TW" sz="1400" b="1" i="0" u="none" strike="noStrike" cap="none" dirty="0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Less is better</a:t>
            </a:r>
          </a:p>
        </p:txBody>
      </p:sp>
      <p:pic>
        <p:nvPicPr>
          <p:cNvPr id="272" name="Shape 27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57620" y="2149050"/>
            <a:ext cx="4560025" cy="2069318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Shape 273"/>
          <p:cNvSpPr txBox="1"/>
          <p:nvPr/>
        </p:nvSpPr>
        <p:spPr>
          <a:xfrm>
            <a:off x="3786182" y="4220752"/>
            <a:ext cx="5072098" cy="35719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666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ct val="95454"/>
              <a:buFont typeface="Arial"/>
              <a:buNone/>
            </a:pPr>
            <a:r>
              <a:rPr lang="zh-TW" sz="105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https://www.facebook.com/gate.studios/videos/10214940914857902/</a:t>
            </a:r>
            <a:r>
              <a:rPr lang="zh-TW"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4" name="Shape 159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9C79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5" name="Shape 1595"/>
          <p:cNvSpPr/>
          <p:nvPr/>
        </p:nvSpPr>
        <p:spPr>
          <a:xfrm>
            <a:off x="428596" y="357172"/>
            <a:ext cx="8286900" cy="1357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6" name="Shape 1596"/>
          <p:cNvSpPr txBox="1"/>
          <p:nvPr/>
        </p:nvSpPr>
        <p:spPr>
          <a:xfrm>
            <a:off x="703487" y="1022451"/>
            <a:ext cx="2286000" cy="571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Verdana"/>
              <a:buNone/>
            </a:pPr>
            <a:r>
              <a:rPr lang="zh-TW" sz="4000" b="1">
                <a:latin typeface="Microsoft JhengHei"/>
                <a:ea typeface="Microsoft JhengHei"/>
                <a:cs typeface="Microsoft JhengHei"/>
                <a:sym typeface="Microsoft JhengHei"/>
              </a:rPr>
              <a:t>分時管理</a:t>
            </a:r>
          </a:p>
        </p:txBody>
      </p:sp>
      <p:sp>
        <p:nvSpPr>
          <p:cNvPr id="1597" name="Shape 1597"/>
          <p:cNvSpPr/>
          <p:nvPr/>
        </p:nvSpPr>
        <p:spPr>
          <a:xfrm>
            <a:off x="714350" y="430850"/>
            <a:ext cx="2094600" cy="708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Qboost</a:t>
            </a:r>
          </a:p>
        </p:txBody>
      </p:sp>
      <p:sp>
        <p:nvSpPr>
          <p:cNvPr id="1598" name="Shape 1598"/>
          <p:cNvSpPr txBox="1"/>
          <p:nvPr/>
        </p:nvSpPr>
        <p:spPr>
          <a:xfrm>
            <a:off x="3071802" y="571486"/>
            <a:ext cx="5214900" cy="92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241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Noto Sans Symbols"/>
              <a:buChar char="✓"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對各應用程式排定啟用/停用時程</a:t>
            </a:r>
          </a:p>
          <a:p>
            <a:pPr marL="457200" marR="0" lvl="0" indent="-241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Noto Sans Symbols"/>
              <a:buChar char="✓"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更有效的系統資源分配</a:t>
            </a:r>
          </a:p>
        </p:txBody>
      </p:sp>
      <p:sp>
        <p:nvSpPr>
          <p:cNvPr id="1603" name="Shape 1603"/>
          <p:cNvSpPr txBox="1"/>
          <p:nvPr/>
        </p:nvSpPr>
        <p:spPr>
          <a:xfrm>
            <a:off x="2989475" y="2424950"/>
            <a:ext cx="4764300" cy="7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2987"/>
              </a:buClr>
              <a:buSzPct val="100000"/>
              <a:buFont typeface="Arial"/>
              <a:buNone/>
            </a:pPr>
            <a:r>
              <a:rPr lang="zh-TW" sz="3000" b="1" i="0" u="none" strike="noStrike" cap="none">
                <a:solidFill>
                  <a:srgbClr val="9411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手動排程</a:t>
            </a:r>
            <a:r>
              <a:rPr lang="zh-TW" sz="3000" b="1" i="0" u="none" strike="noStrike" cap="none">
                <a:solidFill>
                  <a:srgbClr val="9411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TW" sz="3000" b="1">
                <a:solidFill>
                  <a:srgbClr val="941100"/>
                </a:solidFill>
              </a:rPr>
              <a:t>Notes Station</a:t>
            </a:r>
          </a:p>
        </p:txBody>
      </p:sp>
      <p:sp>
        <p:nvSpPr>
          <p:cNvPr id="1604" name="Shape 1604"/>
          <p:cNvSpPr/>
          <p:nvPr/>
        </p:nvSpPr>
        <p:spPr>
          <a:xfrm>
            <a:off x="2404125" y="3342275"/>
            <a:ext cx="4687200" cy="13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zh-TW" sz="2000" b="1">
                <a:latin typeface="Microsoft JhengHei"/>
                <a:ea typeface="Microsoft JhengHei"/>
                <a:cs typeface="Microsoft JhengHei"/>
                <a:sym typeface="Microsoft JhengHei"/>
              </a:rPr>
              <a:t>平日白天才會使用到Notes Station，</a:t>
            </a:r>
          </a:p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zh-TW" sz="2000" b="1">
                <a:latin typeface="Microsoft JhengHei"/>
                <a:ea typeface="Microsoft JhengHei"/>
                <a:cs typeface="Microsoft JhengHei"/>
                <a:sym typeface="Microsoft JhengHei"/>
              </a:rPr>
              <a:t>晚上及假日的時候不會使用到它，</a:t>
            </a:r>
          </a:p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zh-TW" sz="2000" b="1">
                <a:latin typeface="Microsoft JhengHei"/>
                <a:ea typeface="Microsoft JhengHei"/>
                <a:cs typeface="Microsoft JhengHei"/>
                <a:sym typeface="Microsoft JhengHei"/>
              </a:rPr>
              <a:t>不希望佔用到NAS資源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2000" b="1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026" name="Picture 2" descr="\\Marketing\Marketing\MarketingMaterials\DM\NAS\Software_Section_brochure\QNAP product icon_20170816-assets\note_station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2357436"/>
            <a:ext cx="819150" cy="819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873191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3" name="Shape 1653" descr="C_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48072"/>
            <a:ext cx="4326364" cy="43263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4" name="Shape 1654" descr="話框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86116" y="247874"/>
            <a:ext cx="5307604" cy="3313367"/>
          </a:xfrm>
          <a:prstGeom prst="rect">
            <a:avLst/>
          </a:prstGeom>
          <a:noFill/>
          <a:ln>
            <a:noFill/>
          </a:ln>
        </p:spPr>
      </p:pic>
      <p:sp>
        <p:nvSpPr>
          <p:cNvPr id="1655" name="Shape 1655"/>
          <p:cNvSpPr txBox="1">
            <a:spLocks noGrp="1"/>
          </p:cNvSpPr>
          <p:nvPr>
            <p:ph type="body" idx="4294967295"/>
          </p:nvPr>
        </p:nvSpPr>
        <p:spPr>
          <a:xfrm>
            <a:off x="3857620" y="1142990"/>
            <a:ext cx="4286250" cy="164306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25400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zh-TW" sz="4000" b="1" i="0" u="none" strike="noStrike" cap="none" dirty="0">
                <a:solidFill>
                  <a:schemeClr val="dk1"/>
                </a:solidFill>
              </a:rPr>
              <a:t>實機操作</a:t>
            </a:r>
            <a:r>
              <a:rPr lang="zh-TW" sz="4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Qboost</a:t>
            </a:r>
          </a:p>
          <a:p>
            <a:pPr marL="0" marR="0" lvl="0" indent="-15240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zh-TW" sz="2400" b="1" i="0" u="none" strike="noStrike" cap="none" dirty="0">
                <a:solidFill>
                  <a:srgbClr val="002060"/>
                </a:solidFill>
              </a:rPr>
              <a:t>一鍵加速 一鍵清理 分時管理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583"/>
          <p:cNvSpPr/>
          <p:nvPr/>
        </p:nvSpPr>
        <p:spPr>
          <a:xfrm>
            <a:off x="0" y="-71470"/>
            <a:ext cx="3500430" cy="2000278"/>
          </a:xfrm>
          <a:prstGeom prst="cloud">
            <a:avLst/>
          </a:prstGeom>
          <a:solidFill>
            <a:srgbClr val="F3F3F3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61" name="Shape 1661" descr="G_5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57488" y="2714608"/>
            <a:ext cx="3404380" cy="3404380"/>
          </a:xfrm>
          <a:prstGeom prst="rect">
            <a:avLst/>
          </a:prstGeom>
          <a:noFill/>
          <a:ln>
            <a:noFill/>
          </a:ln>
        </p:spPr>
      </p:pic>
      <p:sp>
        <p:nvSpPr>
          <p:cNvPr id="1662" name="Shape 1662"/>
          <p:cNvSpPr txBox="1">
            <a:spLocks noGrp="1"/>
          </p:cNvSpPr>
          <p:nvPr>
            <p:ph type="title"/>
          </p:nvPr>
        </p:nvSpPr>
        <p:spPr>
          <a:xfrm>
            <a:off x="285720" y="642924"/>
            <a:ext cx="8643998" cy="64294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57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3600" i="0" u="none" strike="noStrike" cap="none" dirty="0">
                <a:solidFill>
                  <a:srgbClr val="002060"/>
                </a:solidFill>
              </a:rPr>
              <a:t>三大解決方案</a:t>
            </a:r>
          </a:p>
        </p:txBody>
      </p:sp>
      <p:grpSp>
        <p:nvGrpSpPr>
          <p:cNvPr id="1663" name="Shape 1663"/>
          <p:cNvGrpSpPr/>
          <p:nvPr/>
        </p:nvGrpSpPr>
        <p:grpSpPr>
          <a:xfrm>
            <a:off x="1285833" y="1806873"/>
            <a:ext cx="1992300" cy="1992300"/>
            <a:chOff x="1336929" y="1899251"/>
            <a:chExt cx="1992300" cy="1992300"/>
          </a:xfrm>
        </p:grpSpPr>
        <p:sp>
          <p:nvSpPr>
            <p:cNvPr id="1664" name="Shape 1664"/>
            <p:cNvSpPr/>
            <p:nvPr/>
          </p:nvSpPr>
          <p:spPr>
            <a:xfrm rot="5400000">
              <a:off x="1336929" y="1899251"/>
              <a:ext cx="1992300" cy="1992300"/>
            </a:xfrm>
            <a:prstGeom prst="teardrop">
              <a:avLst>
                <a:gd name="adj" fmla="val 100000"/>
              </a:avLst>
            </a:prstGeom>
            <a:solidFill>
              <a:srgbClr val="00B0F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665" name="Shape 1665"/>
            <p:cNvSpPr/>
            <p:nvPr/>
          </p:nvSpPr>
          <p:spPr>
            <a:xfrm rot="5400000">
              <a:off x="1428778" y="2000246"/>
              <a:ext cx="1785900" cy="178590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77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2800" i="0" u="none" strike="noStrike" cap="non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666" name="Shape 1666"/>
            <p:cNvSpPr/>
            <p:nvPr/>
          </p:nvSpPr>
          <p:spPr>
            <a:xfrm>
              <a:off x="1500171" y="2415328"/>
              <a:ext cx="1571700" cy="1288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381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42857"/>
                <a:buFont typeface="Arial"/>
                <a:buNone/>
              </a:pPr>
              <a:r>
                <a:rPr lang="zh-TW" sz="1400" i="0" u="none" strike="noStrike" cap="non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zh-TW" sz="2400" b="1" i="0" u="none" strike="noStrike" cap="non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一鍵加速</a:t>
              </a:r>
            </a:p>
            <a:p>
              <a:pPr marL="0" marR="0" lvl="0" indent="-2857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zh-TW" sz="1800" i="0" u="none" strike="noStrike" cap="non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釋放記憶體</a:t>
              </a:r>
            </a:p>
            <a:p>
              <a:pPr marL="0" marR="0" lvl="0" indent="-2857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zh-TW" sz="1800" i="0" u="none" strike="noStrike" cap="non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提升運行速度</a:t>
              </a:r>
            </a:p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C0C0C"/>
                </a:buClr>
                <a:buFont typeface="Arial"/>
                <a:buNone/>
              </a:pPr>
              <a:endParaRPr sz="1800" i="0" u="none" strike="noStrike" cap="none">
                <a:solidFill>
                  <a:srgbClr val="0C0C0C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1667" name="Shape 1667"/>
          <p:cNvGrpSpPr/>
          <p:nvPr/>
        </p:nvGrpSpPr>
        <p:grpSpPr>
          <a:xfrm>
            <a:off x="3167147" y="87388"/>
            <a:ext cx="2817600" cy="2817600"/>
            <a:chOff x="3040284" y="129269"/>
            <a:chExt cx="2817600" cy="2817600"/>
          </a:xfrm>
        </p:grpSpPr>
        <p:sp>
          <p:nvSpPr>
            <p:cNvPr id="1668" name="Shape 1668"/>
            <p:cNvSpPr/>
            <p:nvPr/>
          </p:nvSpPr>
          <p:spPr>
            <a:xfrm rot="8100000">
              <a:off x="3452912" y="541897"/>
              <a:ext cx="1992344" cy="1992344"/>
            </a:xfrm>
            <a:prstGeom prst="teardrop">
              <a:avLst>
                <a:gd name="adj" fmla="val 100000"/>
              </a:avLst>
            </a:prstGeom>
            <a:solidFill>
              <a:srgbClr val="9900FF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669" name="Shape 1669"/>
            <p:cNvSpPr/>
            <p:nvPr/>
          </p:nvSpPr>
          <p:spPr>
            <a:xfrm rot="5400000">
              <a:off x="3544818" y="642924"/>
              <a:ext cx="1785900" cy="178590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77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2800" i="0" u="none" strike="noStrike" cap="non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670" name="Shape 1670"/>
            <p:cNvSpPr/>
            <p:nvPr/>
          </p:nvSpPr>
          <p:spPr>
            <a:xfrm>
              <a:off x="3643312" y="1000100"/>
              <a:ext cx="1571700" cy="17565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381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42857"/>
                <a:buFont typeface="Arial"/>
                <a:buNone/>
              </a:pPr>
              <a:r>
                <a:rPr lang="zh-TW" sz="1400" i="0" u="none" strike="noStrike" cap="non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zh-TW" sz="2400" b="1" i="0" u="none" strike="noStrike" cap="non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一鍵清理</a:t>
              </a:r>
            </a:p>
            <a:p>
              <a:pPr marL="0" marR="0" lvl="0" indent="-2857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zh-TW" sz="1800" i="0" u="none" strike="noStrike" cap="non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清理垃圾檔案回收儲存空間</a:t>
              </a:r>
            </a:p>
          </p:txBody>
        </p:sp>
      </p:grpSp>
      <p:grpSp>
        <p:nvGrpSpPr>
          <p:cNvPr id="1671" name="Shape 1671"/>
          <p:cNvGrpSpPr/>
          <p:nvPr/>
        </p:nvGrpSpPr>
        <p:grpSpPr>
          <a:xfrm>
            <a:off x="5937286" y="1806854"/>
            <a:ext cx="1992300" cy="1992300"/>
            <a:chOff x="5500675" y="1857351"/>
            <a:chExt cx="1992300" cy="1992300"/>
          </a:xfrm>
        </p:grpSpPr>
        <p:sp>
          <p:nvSpPr>
            <p:cNvPr id="1672" name="Shape 1672"/>
            <p:cNvSpPr/>
            <p:nvPr/>
          </p:nvSpPr>
          <p:spPr>
            <a:xfrm rot="10800000">
              <a:off x="5500675" y="1857351"/>
              <a:ext cx="1992300" cy="1992300"/>
            </a:xfrm>
            <a:prstGeom prst="teardrop">
              <a:avLst>
                <a:gd name="adj" fmla="val 100000"/>
              </a:avLst>
            </a:prstGeom>
            <a:solidFill>
              <a:srgbClr val="EF86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673" name="Shape 1673"/>
            <p:cNvSpPr/>
            <p:nvPr/>
          </p:nvSpPr>
          <p:spPr>
            <a:xfrm rot="5400000">
              <a:off x="5592524" y="1958365"/>
              <a:ext cx="1785900" cy="178590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77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2800" i="0" u="none" strike="noStrike" cap="non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674" name="Shape 1674"/>
            <p:cNvSpPr/>
            <p:nvPr/>
          </p:nvSpPr>
          <p:spPr>
            <a:xfrm>
              <a:off x="5663912" y="2392402"/>
              <a:ext cx="1622700" cy="1015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381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Arial"/>
                <a:buNone/>
              </a:pPr>
              <a:r>
                <a:rPr lang="zh-TW" sz="2400" b="1" i="0" u="none" strike="noStrike" cap="none" dirty="0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分時管理</a:t>
              </a:r>
            </a:p>
            <a:p>
              <a:pPr marL="0" marR="0" lvl="0" indent="-2857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zh-TW" sz="1800" i="0" u="none" strike="noStrike" cap="none" dirty="0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有效分配系統資源</a:t>
              </a:r>
            </a:p>
          </p:txBody>
        </p:sp>
      </p:grpSp>
      <p:pic>
        <p:nvPicPr>
          <p:cNvPr id="1675" name="Shape 1675" descr="E_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57488" y="2714626"/>
            <a:ext cx="3404380" cy="3404380"/>
          </a:xfrm>
          <a:prstGeom prst="rect">
            <a:avLst/>
          </a:prstGeom>
          <a:noFill/>
          <a:ln>
            <a:noFill/>
          </a:ln>
        </p:spPr>
      </p:pic>
      <p:sp>
        <p:nvSpPr>
          <p:cNvPr id="1676" name="Shape 1676"/>
          <p:cNvSpPr/>
          <p:nvPr/>
        </p:nvSpPr>
        <p:spPr>
          <a:xfrm rot="1479784">
            <a:off x="5286386" y="2857490"/>
            <a:ext cx="428488" cy="428488"/>
          </a:xfrm>
          <a:prstGeom prst="heart">
            <a:avLst/>
          </a:prstGeom>
          <a:solidFill>
            <a:srgbClr val="FF339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6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30192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片 22" descr="P4.png"/>
          <p:cNvPicPr>
            <a:picLocks noChangeAspect="1"/>
          </p:cNvPicPr>
          <p:nvPr/>
        </p:nvPicPr>
        <p:blipFill>
          <a:blip r:embed="rId3"/>
          <a:srcRect l="6942" t="10727" r="2803" b="8822"/>
          <a:stretch>
            <a:fillRect/>
          </a:stretch>
        </p:blipFill>
        <p:spPr>
          <a:xfrm>
            <a:off x="428596" y="1071552"/>
            <a:ext cx="2786082" cy="1071570"/>
          </a:xfrm>
          <a:prstGeom prst="rect">
            <a:avLst/>
          </a:prstGeom>
        </p:spPr>
      </p:pic>
      <p:sp>
        <p:nvSpPr>
          <p:cNvPr id="100" name="Stage 1. Data Collecting"/>
          <p:cNvSpPr txBox="1"/>
          <p:nvPr/>
        </p:nvSpPr>
        <p:spPr>
          <a:xfrm>
            <a:off x="3156008" y="1214428"/>
            <a:ext cx="2273248" cy="369328"/>
          </a:xfrm>
          <a:prstGeom prst="rect">
            <a:avLst/>
          </a:prstGeom>
          <a:solidFill>
            <a:srgbClr val="E20076"/>
          </a:solidFill>
          <a:ln w="12700">
            <a:solidFill>
              <a:schemeClr val="bg1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1600" b="1">
                <a:solidFill>
                  <a:srgbClr val="FF2F9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sz="1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步驟 </a:t>
            </a:r>
            <a:r>
              <a:rPr sz="1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1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sz="1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資料收集</a:t>
            </a:r>
            <a:endParaRPr sz="1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1" name="Sensors…"/>
          <p:cNvSpPr txBox="1"/>
          <p:nvPr/>
        </p:nvSpPr>
        <p:spPr>
          <a:xfrm>
            <a:off x="3143240" y="1547733"/>
            <a:ext cx="2143140" cy="8309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140367" indent="-140367">
              <a:buSzPct val="100000"/>
              <a:buFont typeface="Wingdings" pitchFamily="2" charset="2"/>
              <a:buChar char="ü"/>
              <a:defRPr b="1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zh-TW" alt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 Neue"/>
              </a:rPr>
              <a:t>感應器</a:t>
            </a:r>
            <a:endParaRPr lang="en-US" altLang="zh-TW" sz="1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Helvetica Neue"/>
            </a:endParaRPr>
          </a:p>
          <a:p>
            <a:pPr marL="140367" indent="-140367">
              <a:buSzPct val="100000"/>
              <a:buFont typeface="Wingdings" pitchFamily="2" charset="2"/>
              <a:buChar char="ü"/>
              <a:defRPr b="1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cs typeface="Helvetica Neue"/>
                <a:sym typeface="Helvetica Neue"/>
              </a:rPr>
              <a:t>設備</a:t>
            </a:r>
          </a:p>
          <a:p>
            <a:pPr marL="140367" indent="-140367">
              <a:buSzPct val="100000"/>
              <a:buFont typeface="Wingdings" pitchFamily="2" charset="2"/>
              <a:buChar char="ü"/>
              <a:defRPr b="1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cs typeface="Helvetica Neue"/>
                <a:sym typeface="Helvetica Neue"/>
              </a:rPr>
              <a:t>開發</a:t>
            </a:r>
            <a:r>
              <a:rPr lang="zh-TW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cs typeface="Helvetica Neue"/>
                <a:sym typeface="Helvetica Neue"/>
              </a:rPr>
              <a:t>板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  <a:cs typeface="Helvetica Neue"/>
              <a:sym typeface="Helvetica Neue"/>
            </a:endParaRPr>
          </a:p>
        </p:txBody>
      </p:sp>
      <p:sp>
        <p:nvSpPr>
          <p:cNvPr id="102" name="Stage 2. Data Processing"/>
          <p:cNvSpPr txBox="1"/>
          <p:nvPr/>
        </p:nvSpPr>
        <p:spPr>
          <a:xfrm>
            <a:off x="525138" y="3115460"/>
            <a:ext cx="2260912" cy="369328"/>
          </a:xfrm>
          <a:prstGeom prst="rect">
            <a:avLst/>
          </a:prstGeom>
          <a:solidFill>
            <a:srgbClr val="00B05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1600" b="1">
                <a:solidFill>
                  <a:srgbClr val="008F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sz="1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步驟 </a:t>
            </a:r>
            <a:r>
              <a:rPr sz="1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1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sz="1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資料處理</a:t>
            </a:r>
            <a:endParaRPr sz="1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3" name="Rules Setting…"/>
          <p:cNvSpPr txBox="1"/>
          <p:nvPr/>
        </p:nvSpPr>
        <p:spPr>
          <a:xfrm>
            <a:off x="525138" y="3500444"/>
            <a:ext cx="1246491" cy="8309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marL="140367" indent="-140367">
              <a:buSzPct val="100000"/>
              <a:buFont typeface="Wingdings" pitchFamily="2" charset="2"/>
              <a:buChar char="ü"/>
              <a:defRPr b="1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規則建立</a:t>
            </a:r>
          </a:p>
          <a:p>
            <a:pPr marL="140367" indent="-140367">
              <a:buSzPct val="100000"/>
              <a:buFont typeface="Wingdings" pitchFamily="2" charset="2"/>
              <a:buChar char="ü"/>
              <a:defRPr b="1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Threshold</a:t>
            </a:r>
          </a:p>
          <a:p>
            <a:pPr marL="140367" indent="-140367">
              <a:buSzPct val="100000"/>
              <a:buFont typeface="Wingdings" pitchFamily="2" charset="2"/>
              <a:buChar char="ü"/>
              <a:defRPr b="1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資料儲存</a:t>
            </a:r>
          </a:p>
        </p:txBody>
      </p:sp>
      <p:sp>
        <p:nvSpPr>
          <p:cNvPr id="104" name="Stage 3. Data Visualization"/>
          <p:cNvSpPr txBox="1"/>
          <p:nvPr/>
        </p:nvSpPr>
        <p:spPr>
          <a:xfrm>
            <a:off x="6509549" y="3341536"/>
            <a:ext cx="2134555" cy="369328"/>
          </a:xfrm>
          <a:prstGeom prst="rect">
            <a:avLst/>
          </a:prstGeom>
          <a:solidFill>
            <a:srgbClr val="FF8C19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600" b="1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sz="1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步驟 </a:t>
            </a:r>
            <a:r>
              <a:rPr sz="1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1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sz="1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資料視覺化</a:t>
            </a:r>
            <a:endParaRPr sz="1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5" name="Show Data in Charts &amp; Tables"/>
          <p:cNvSpPr txBox="1"/>
          <p:nvPr/>
        </p:nvSpPr>
        <p:spPr>
          <a:xfrm>
            <a:off x="6429388" y="3717366"/>
            <a:ext cx="2285878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 marL="140367" indent="-140367">
              <a:buSzPct val="100000"/>
              <a:buChar char="•"/>
              <a:defRPr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>
              <a:buFont typeface="Wingdings" pitchFamily="2" charset="2"/>
              <a:buChar char="ü"/>
            </a:pPr>
            <a:r>
              <a:rPr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將資料在儀表板上呈現</a:t>
            </a:r>
          </a:p>
        </p:txBody>
      </p:sp>
      <p:sp>
        <p:nvSpPr>
          <p:cNvPr id="107" name="QIoT Suite Lite ：私有雲 &gt; 混合雲"/>
          <p:cNvSpPr txBox="1">
            <a:spLocks noGrp="1"/>
          </p:cNvSpPr>
          <p:nvPr>
            <p:ph type="title"/>
          </p:nvPr>
        </p:nvSpPr>
        <p:spPr>
          <a:xfrm>
            <a:off x="0" y="290965"/>
            <a:ext cx="9143999" cy="62460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indent="-38100">
              <a:buClr>
                <a:schemeClr val="dk1"/>
              </a:buClr>
              <a:buSzPct val="25000"/>
              <a:buFont typeface="Verdana"/>
            </a:pPr>
            <a:r>
              <a:rPr lang="zh-TW" altLang="en-US" dirty="0" smtClean="0"/>
              <a:t>入門級</a:t>
            </a:r>
            <a:r>
              <a:rPr lang="en-US" altLang="zh-TW" dirty="0" smtClean="0"/>
              <a:t> ARM </a:t>
            </a:r>
            <a:r>
              <a:rPr lang="zh-TW" altLang="en-US" dirty="0" smtClean="0"/>
              <a:t>架構</a:t>
            </a:r>
            <a:r>
              <a:rPr lang="en-US" altLang="zh-TW" dirty="0" smtClean="0"/>
              <a:t>   </a:t>
            </a:r>
            <a:r>
              <a:rPr lang="zh-TW" altLang="en-US" dirty="0" smtClean="0"/>
              <a:t>輕鬆建立</a:t>
            </a:r>
            <a:r>
              <a:rPr lang="en-US" altLang="zh-TW" dirty="0" smtClean="0"/>
              <a:t> </a:t>
            </a:r>
            <a:r>
              <a:rPr lang="en-US" dirty="0" smtClean="0"/>
              <a:t>IoT </a:t>
            </a:r>
            <a:r>
              <a:rPr dirty="0" smtClean="0"/>
              <a:t>混合雲</a:t>
            </a:r>
            <a:endParaRPr dirty="0"/>
          </a:p>
        </p:txBody>
      </p:sp>
      <p:sp>
        <p:nvSpPr>
          <p:cNvPr id="11" name="文字方塊 10"/>
          <p:cNvSpPr txBox="1"/>
          <p:nvPr/>
        </p:nvSpPr>
        <p:spPr>
          <a:xfrm>
            <a:off x="7215206" y="3033761"/>
            <a:ext cx="1500198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TW" b="1" i="0" u="none" strike="noStrike" cap="none" spc="0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Applications</a:t>
            </a:r>
            <a:endParaRPr kumimoji="0" lang="zh-TW" altLang="en-US" b="1" i="0" u="none" strike="noStrike" cap="none" spc="0" normalizeH="0" baseline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24" name="圖片 23" descr="P4.png"/>
          <p:cNvPicPr>
            <a:picLocks noChangeAspect="1"/>
          </p:cNvPicPr>
          <p:nvPr/>
        </p:nvPicPr>
        <p:blipFill>
          <a:blip r:embed="rId4"/>
          <a:srcRect l="14297" t="12806" r="11358" b="13557"/>
          <a:stretch>
            <a:fillRect/>
          </a:stretch>
        </p:blipFill>
        <p:spPr>
          <a:xfrm>
            <a:off x="6500826" y="2463198"/>
            <a:ext cx="1073660" cy="949776"/>
          </a:xfrm>
          <a:prstGeom prst="rect">
            <a:avLst/>
          </a:prstGeom>
        </p:spPr>
      </p:pic>
      <p:pic>
        <p:nvPicPr>
          <p:cNvPr id="25" name="圖片 24" descr="P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3702" y="928676"/>
            <a:ext cx="2056308" cy="1984232"/>
          </a:xfrm>
          <a:prstGeom prst="rect">
            <a:avLst/>
          </a:prstGeom>
        </p:spPr>
      </p:pic>
      <p:pic>
        <p:nvPicPr>
          <p:cNvPr id="26" name="圖片 25" descr="P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90972" y="3492124"/>
            <a:ext cx="1523706" cy="937014"/>
          </a:xfrm>
          <a:prstGeom prst="rect">
            <a:avLst/>
          </a:prstGeom>
        </p:spPr>
      </p:pic>
      <p:grpSp>
        <p:nvGrpSpPr>
          <p:cNvPr id="42" name="群組 41"/>
          <p:cNvGrpSpPr/>
          <p:nvPr/>
        </p:nvGrpSpPr>
        <p:grpSpPr>
          <a:xfrm>
            <a:off x="2808877" y="1547733"/>
            <a:ext cx="3834825" cy="3595785"/>
            <a:chOff x="2737439" y="1500180"/>
            <a:chExt cx="3834825" cy="3595785"/>
          </a:xfrm>
        </p:grpSpPr>
        <p:pic>
          <p:nvPicPr>
            <p:cNvPr id="12" name="圖片 11" descr="P4.pn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737439" y="1500180"/>
              <a:ext cx="3834825" cy="3595785"/>
            </a:xfrm>
            <a:prstGeom prst="rect">
              <a:avLst/>
            </a:prstGeom>
          </p:spPr>
        </p:pic>
        <p:cxnSp>
          <p:nvCxnSpPr>
            <p:cNvPr id="28" name="直線接點 27"/>
            <p:cNvCxnSpPr/>
            <p:nvPr/>
          </p:nvCxnSpPr>
          <p:spPr>
            <a:xfrm rot="16200000" flipH="1">
              <a:off x="5179223" y="2940774"/>
              <a:ext cx="785818" cy="285752"/>
            </a:xfrm>
            <a:prstGeom prst="line">
              <a:avLst/>
            </a:prstGeom>
            <a:ln w="12700">
              <a:prstDash val="sysDash"/>
              <a:headEnd type="oval"/>
              <a:tailEnd type="oval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直線接點 28"/>
            <p:cNvCxnSpPr/>
            <p:nvPr/>
          </p:nvCxnSpPr>
          <p:spPr>
            <a:xfrm rot="5400000">
              <a:off x="3750463" y="2440708"/>
              <a:ext cx="714380" cy="642942"/>
            </a:xfrm>
            <a:prstGeom prst="line">
              <a:avLst/>
            </a:prstGeom>
            <a:ln w="12700">
              <a:prstDash val="sysDash"/>
              <a:headEnd type="oval"/>
              <a:tailEnd type="oval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直線接點 30"/>
            <p:cNvCxnSpPr/>
            <p:nvPr/>
          </p:nvCxnSpPr>
          <p:spPr>
            <a:xfrm>
              <a:off x="4071934" y="3905187"/>
              <a:ext cx="1071570" cy="1588"/>
            </a:xfrm>
            <a:prstGeom prst="line">
              <a:avLst/>
            </a:prstGeom>
            <a:ln w="12700">
              <a:prstDash val="sysDash"/>
              <a:headEnd type="oval"/>
              <a:tailEnd type="oval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38" name="直線接點 37"/>
          <p:cNvCxnSpPr/>
          <p:nvPr/>
        </p:nvCxnSpPr>
        <p:spPr>
          <a:xfrm>
            <a:off x="-2357486" y="4286262"/>
            <a:ext cx="285752" cy="1588"/>
          </a:xfrm>
          <a:prstGeom prst="line">
            <a:avLst/>
          </a:prstGeom>
          <a:ln w="12700">
            <a:solidFill>
              <a:srgbClr val="00B050"/>
            </a:solidFill>
            <a:prstDash val="solid"/>
            <a:headEnd type="oval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8891350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群組 17"/>
          <p:cNvGrpSpPr/>
          <p:nvPr/>
        </p:nvGrpSpPr>
        <p:grpSpPr>
          <a:xfrm>
            <a:off x="611560" y="1714494"/>
            <a:ext cx="3746126" cy="2657456"/>
            <a:chOff x="428596" y="1357304"/>
            <a:chExt cx="3143272" cy="2357436"/>
          </a:xfrm>
        </p:grpSpPr>
        <p:sp>
          <p:nvSpPr>
            <p:cNvPr id="9" name="Shape 116"/>
            <p:cNvSpPr/>
            <p:nvPr/>
          </p:nvSpPr>
          <p:spPr>
            <a:xfrm>
              <a:off x="428596" y="1357304"/>
              <a:ext cx="3143272" cy="2357436"/>
            </a:xfrm>
            <a:prstGeom prst="roundRect">
              <a:avLst>
                <a:gd name="adj" fmla="val 6703"/>
              </a:avLst>
            </a:prstGeom>
            <a:solidFill>
              <a:srgbClr val="4784A1"/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2745"/>
                </a:srgbClr>
              </a:outerShdw>
            </a:effectLst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Shape 117"/>
            <p:cNvSpPr/>
            <p:nvPr/>
          </p:nvSpPr>
          <p:spPr>
            <a:xfrm>
              <a:off x="663321" y="1500180"/>
              <a:ext cx="2694233" cy="500066"/>
            </a:xfrm>
            <a:prstGeom prst="roundRect">
              <a:avLst>
                <a:gd name="adj" fmla="val 10464"/>
              </a:avLst>
            </a:prstGeom>
            <a:gradFill>
              <a:gsLst>
                <a:gs pos="0">
                  <a:srgbClr val="EAEAEA"/>
                </a:gs>
                <a:gs pos="100000">
                  <a:schemeClr val="lt1"/>
                </a:gs>
              </a:gsLst>
              <a:lin ang="8100000" scaled="0"/>
            </a:gradFill>
            <a:ln w="158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500034" y="2073301"/>
              <a:ext cx="2918753" cy="11373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ct val="120000"/>
                </a:lnSpc>
                <a:buFont typeface="Arial" pitchFamily="34" charset="0"/>
                <a:buChar char="•"/>
              </a:pPr>
              <a:r>
                <a:rPr lang="zh-TW" altLang="en-US" sz="1600" b="1" dirty="0" smtClean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 入手容易，降低物聯網部署成本</a:t>
              </a:r>
              <a:endParaRPr lang="en-US" altLang="zh-TW" sz="1600" b="1" dirty="0" smtClean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endParaRPr>
            </a:p>
            <a:p>
              <a:pPr lvl="0">
                <a:lnSpc>
                  <a:spcPct val="120000"/>
                </a:lnSpc>
                <a:buFont typeface="Arial" pitchFamily="34" charset="0"/>
                <a:buChar char="•"/>
              </a:pPr>
              <a:r>
                <a:rPr lang="zh-TW" altLang="en-US" sz="1600" b="1" dirty="0" smtClean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 支援霧運算</a:t>
              </a:r>
              <a:r>
                <a:rPr lang="en-US" altLang="zh-TW" sz="1600" b="1" dirty="0" smtClean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 (Fog Computing)</a:t>
              </a:r>
              <a:r>
                <a:rPr lang="zh-TW" altLang="en-US" sz="1600" b="1" dirty="0" smtClean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，</a:t>
              </a:r>
              <a:endParaRPr lang="en-US" altLang="zh-TW" sz="1600" b="1" dirty="0" smtClean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endParaRPr>
            </a:p>
            <a:p>
              <a:pPr lvl="0">
                <a:lnSpc>
                  <a:spcPct val="120000"/>
                </a:lnSpc>
              </a:pPr>
              <a:r>
                <a:rPr lang="zh-TW" altLang="en-US" sz="1600" b="1" dirty="0" smtClean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  分層次分區域，資料處理有效率</a:t>
              </a:r>
            </a:p>
            <a:p>
              <a:pPr lvl="0">
                <a:lnSpc>
                  <a:spcPct val="120000"/>
                </a:lnSpc>
                <a:buFont typeface="Arial" pitchFamily="34" charset="0"/>
                <a:buChar char="•"/>
              </a:pPr>
              <a:r>
                <a:rPr lang="zh-TW" altLang="en-US" sz="1600" b="1" dirty="0" smtClean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 最低記憶體需求： </a:t>
              </a:r>
              <a:r>
                <a:rPr lang="en-US" altLang="zh-TW" sz="1600" b="1" dirty="0" smtClean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2 GB</a:t>
              </a:r>
              <a:endParaRPr lang="zh-TW" altLang="en-US" sz="16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endParaRPr>
            </a:p>
          </p:txBody>
        </p:sp>
        <p:sp>
          <p:nvSpPr>
            <p:cNvPr id="7" name="文字方塊 6"/>
            <p:cNvSpPr txBox="1"/>
            <p:nvPr/>
          </p:nvSpPr>
          <p:spPr>
            <a:xfrm>
              <a:off x="819804" y="1542872"/>
              <a:ext cx="2394874" cy="4095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zh-TW" sz="2400" b="1" dirty="0" smtClean="0">
                  <a:latin typeface="微軟正黑體" pitchFamily="34" charset="-120"/>
                  <a:ea typeface="微軟正黑體" pitchFamily="34" charset="-120"/>
                </a:rPr>
                <a:t>ARM </a:t>
              </a:r>
              <a:r>
                <a:rPr kumimoji="1" lang="zh-TW" altLang="en-US" sz="2400" b="1" dirty="0" smtClean="0">
                  <a:latin typeface="微軟正黑體" pitchFamily="34" charset="-120"/>
                  <a:ea typeface="微軟正黑體" pitchFamily="34" charset="-120"/>
                </a:rPr>
                <a:t>架構</a:t>
              </a:r>
              <a:endParaRPr kumimoji="1" lang="zh-TW" altLang="en-US" sz="24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13" name="Shape 116"/>
          <p:cNvSpPr/>
          <p:nvPr/>
        </p:nvSpPr>
        <p:spPr>
          <a:xfrm>
            <a:off x="4786314" y="1714494"/>
            <a:ext cx="3530102" cy="2657456"/>
          </a:xfrm>
          <a:prstGeom prst="roundRect">
            <a:avLst>
              <a:gd name="adj" fmla="val 6703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" name="群組 42"/>
          <p:cNvGrpSpPr/>
          <p:nvPr/>
        </p:nvGrpSpPr>
        <p:grpSpPr>
          <a:xfrm>
            <a:off x="3857872" y="1706726"/>
            <a:ext cx="1348346" cy="1007900"/>
            <a:chOff x="3857872" y="1706726"/>
            <a:chExt cx="1348346" cy="946689"/>
          </a:xfrm>
        </p:grpSpPr>
        <p:grpSp>
          <p:nvGrpSpPr>
            <p:cNvPr id="34" name="群組 33"/>
            <p:cNvGrpSpPr/>
            <p:nvPr/>
          </p:nvGrpSpPr>
          <p:grpSpPr>
            <a:xfrm rot="10120417">
              <a:off x="3857872" y="1706726"/>
              <a:ext cx="1348346" cy="946688"/>
              <a:chOff x="3571868" y="1500180"/>
              <a:chExt cx="1663388" cy="1285884"/>
            </a:xfrm>
            <a:solidFill>
              <a:schemeClr val="bg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35" name="拱形 34"/>
              <p:cNvSpPr/>
              <p:nvPr/>
            </p:nvSpPr>
            <p:spPr>
              <a:xfrm>
                <a:off x="3571868" y="1500180"/>
                <a:ext cx="1500198" cy="1285884"/>
              </a:xfrm>
              <a:prstGeom prst="blockArc">
                <a:avLst>
                  <a:gd name="adj1" fmla="val 10800000"/>
                  <a:gd name="adj2" fmla="val 21333922"/>
                  <a:gd name="adj3" fmla="val 13704"/>
                </a:avLst>
              </a:prstGeom>
              <a:grpFill/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等腰三角形 35"/>
              <p:cNvSpPr/>
              <p:nvPr/>
            </p:nvSpPr>
            <p:spPr>
              <a:xfrm rot="10800000">
                <a:off x="4745492" y="2071684"/>
                <a:ext cx="489764" cy="293858"/>
              </a:xfrm>
              <a:prstGeom prst="triangle">
                <a:avLst/>
              </a:prstGeom>
              <a:grpFill/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37" name="群組 36"/>
            <p:cNvGrpSpPr/>
            <p:nvPr/>
          </p:nvGrpSpPr>
          <p:grpSpPr>
            <a:xfrm rot="10120417">
              <a:off x="3857872" y="1706727"/>
              <a:ext cx="1348346" cy="946688"/>
              <a:chOff x="3571868" y="1500179"/>
              <a:chExt cx="1663388" cy="1285884"/>
            </a:xfrm>
            <a:solidFill>
              <a:srgbClr val="7030A0"/>
            </a:solidFill>
            <a:effectLst/>
          </p:grpSpPr>
          <p:sp>
            <p:nvSpPr>
              <p:cNvPr id="38" name="拱形 37"/>
              <p:cNvSpPr/>
              <p:nvPr/>
            </p:nvSpPr>
            <p:spPr>
              <a:xfrm>
                <a:off x="3571868" y="1500179"/>
                <a:ext cx="1500198" cy="1285884"/>
              </a:xfrm>
              <a:prstGeom prst="blockArc">
                <a:avLst>
                  <a:gd name="adj1" fmla="val 12387902"/>
                  <a:gd name="adj2" fmla="val 21333922"/>
                  <a:gd name="adj3" fmla="val 1370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等腰三角形 38"/>
              <p:cNvSpPr/>
              <p:nvPr/>
            </p:nvSpPr>
            <p:spPr>
              <a:xfrm rot="10800000">
                <a:off x="4745492" y="2071684"/>
                <a:ext cx="489764" cy="293858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</p:grp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入門</a:t>
            </a:r>
            <a:r>
              <a:rPr lang="en-US" altLang="zh-TW" dirty="0"/>
              <a:t>/</a:t>
            </a:r>
            <a:r>
              <a:rPr lang="zh-TW" altLang="en-US" dirty="0"/>
              <a:t>進階 </a:t>
            </a:r>
            <a:r>
              <a:rPr lang="en-US" altLang="zh-TW" dirty="0"/>
              <a:t>IoT </a:t>
            </a:r>
            <a:r>
              <a:rPr lang="zh-TW" altLang="en-US" dirty="0"/>
              <a:t>解決方案  全部滿足</a:t>
            </a:r>
            <a:endParaRPr kumimoji="1" lang="zh-TW" altLang="en-US" dirty="0"/>
          </a:p>
        </p:txBody>
      </p:sp>
      <p:sp>
        <p:nvSpPr>
          <p:cNvPr id="15" name="矩形 14"/>
          <p:cNvSpPr/>
          <p:nvPr/>
        </p:nvSpPr>
        <p:spPr>
          <a:xfrm>
            <a:off x="5015936" y="2483391"/>
            <a:ext cx="3228472" cy="183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buFont typeface="Arial" pitchFamily="34" charset="0"/>
              <a:buChar char="•"/>
            </a:pPr>
            <a:r>
              <a:rPr lang="zh-TW" altLang="en-US" sz="1600" b="1" dirty="0" smtClean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 完整的資料儲存、多媒體、監控</a:t>
            </a:r>
          </a:p>
          <a:p>
            <a:pPr lvl="0">
              <a:lnSpc>
                <a:spcPct val="120000"/>
              </a:lnSpc>
            </a:pPr>
            <a:r>
              <a:rPr lang="zh-TW" altLang="en-US" sz="1600" b="1" dirty="0" smtClean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  及虛擬化應用</a:t>
            </a:r>
          </a:p>
          <a:p>
            <a:pPr lvl="0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TW" sz="1600" b="1" dirty="0" smtClean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 </a:t>
            </a:r>
            <a:r>
              <a:rPr lang="zh-TW" altLang="en-US" sz="1600" b="1" dirty="0" smtClean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高擴充性的 </a:t>
            </a:r>
            <a:r>
              <a:rPr lang="en-US" altLang="zh-TW" sz="1600" b="1" dirty="0" err="1" smtClean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QIoT</a:t>
            </a:r>
            <a:r>
              <a:rPr lang="en-US" altLang="zh-TW" sz="1600" b="1" dirty="0" smtClean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 Container</a:t>
            </a:r>
            <a:r>
              <a:rPr lang="zh-TW" altLang="en-US" sz="1600" b="1" dirty="0" smtClean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，</a:t>
            </a:r>
          </a:p>
          <a:p>
            <a:pPr lvl="0">
              <a:lnSpc>
                <a:spcPct val="120000"/>
              </a:lnSpc>
            </a:pPr>
            <a:r>
              <a:rPr lang="zh-TW" altLang="en-US" sz="1600" b="1" dirty="0" smtClean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  讓喜歡嘗鮮的專業玩家可在各種</a:t>
            </a:r>
          </a:p>
          <a:p>
            <a:pPr lvl="0">
              <a:lnSpc>
                <a:spcPct val="120000"/>
              </a:lnSpc>
            </a:pPr>
            <a:r>
              <a:rPr lang="zh-TW" altLang="en-US" sz="1600" b="1" dirty="0" smtClean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  新應用間穿梭，組合獨特新玩法</a:t>
            </a:r>
          </a:p>
          <a:p>
            <a:pPr lvl="0">
              <a:lnSpc>
                <a:spcPct val="120000"/>
              </a:lnSpc>
              <a:buFont typeface="Arial" pitchFamily="34" charset="0"/>
              <a:buChar char="•"/>
            </a:pPr>
            <a:r>
              <a:rPr lang="zh-TW" altLang="en-US" sz="1600" b="1" dirty="0" smtClean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 最低記憶體需求： </a:t>
            </a:r>
            <a:r>
              <a:rPr lang="en-US" altLang="zh-TW" sz="1600" b="1" dirty="0" smtClean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4 GB</a:t>
            </a:r>
            <a:endParaRPr lang="zh-TW" altLang="en-US" sz="16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grpSp>
        <p:nvGrpSpPr>
          <p:cNvPr id="30" name="群組 29"/>
          <p:cNvGrpSpPr/>
          <p:nvPr/>
        </p:nvGrpSpPr>
        <p:grpSpPr>
          <a:xfrm>
            <a:off x="3071802" y="3286130"/>
            <a:ext cx="1714512" cy="1683320"/>
            <a:chOff x="3329755" y="3214692"/>
            <a:chExt cx="1527997" cy="1500198"/>
          </a:xfrm>
        </p:grpSpPr>
        <p:sp>
          <p:nvSpPr>
            <p:cNvPr id="28" name="橢圓 27"/>
            <p:cNvSpPr/>
            <p:nvPr/>
          </p:nvSpPr>
          <p:spPr>
            <a:xfrm>
              <a:off x="3571868" y="3429006"/>
              <a:ext cx="1285884" cy="128588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" name="圓角矩形 28"/>
            <p:cNvSpPr/>
            <p:nvPr/>
          </p:nvSpPr>
          <p:spPr>
            <a:xfrm rot="508191">
              <a:off x="4143372" y="3228528"/>
              <a:ext cx="214314" cy="35719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1" name="圖片 10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backgroundRemoval t="0" b="100000" l="0" r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329755" y="3214692"/>
              <a:ext cx="1442166" cy="1329496"/>
            </a:xfrm>
            <a:prstGeom prst="rect">
              <a:avLst/>
            </a:prstGeom>
          </p:spPr>
        </p:pic>
      </p:grpSp>
      <p:sp>
        <p:nvSpPr>
          <p:cNvPr id="14" name="Shape 117"/>
          <p:cNvSpPr/>
          <p:nvPr/>
        </p:nvSpPr>
        <p:spPr>
          <a:xfrm>
            <a:off x="4998346" y="1857370"/>
            <a:ext cx="3102046" cy="540616"/>
          </a:xfrm>
          <a:prstGeom prst="roundRect">
            <a:avLst>
              <a:gd name="adj" fmla="val 10464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5292006" y="1891425"/>
            <a:ext cx="25203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>x86 </a:t>
            </a:r>
            <a:r>
              <a:rPr kumimoji="1"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架構</a:t>
            </a:r>
          </a:p>
        </p:txBody>
      </p:sp>
      <p:grpSp>
        <p:nvGrpSpPr>
          <p:cNvPr id="21" name="群組 20"/>
          <p:cNvGrpSpPr/>
          <p:nvPr/>
        </p:nvGrpSpPr>
        <p:grpSpPr>
          <a:xfrm>
            <a:off x="3929058" y="1357304"/>
            <a:ext cx="1428760" cy="1018126"/>
            <a:chOff x="3571868" y="1500180"/>
            <a:chExt cx="1663388" cy="1285884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9" name="拱形 18"/>
            <p:cNvSpPr/>
            <p:nvPr/>
          </p:nvSpPr>
          <p:spPr>
            <a:xfrm>
              <a:off x="3571868" y="1500180"/>
              <a:ext cx="1500198" cy="1285884"/>
            </a:xfrm>
            <a:prstGeom prst="blockArc">
              <a:avLst>
                <a:gd name="adj1" fmla="val 10800000"/>
                <a:gd name="adj2" fmla="val 21333922"/>
                <a:gd name="adj3" fmla="val 13704"/>
              </a:avLst>
            </a:prstGeom>
            <a:grpFill/>
            <a:ln w="57150">
              <a:solidFill>
                <a:schemeClr val="bg1"/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20" name="等腰三角形 19"/>
            <p:cNvSpPr/>
            <p:nvPr/>
          </p:nvSpPr>
          <p:spPr>
            <a:xfrm rot="10800000">
              <a:off x="4745492" y="2071684"/>
              <a:ext cx="489764" cy="293858"/>
            </a:xfrm>
            <a:prstGeom prst="triangle">
              <a:avLst/>
            </a:prstGeom>
            <a:grpFill/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0" name="群組 39"/>
          <p:cNvGrpSpPr/>
          <p:nvPr/>
        </p:nvGrpSpPr>
        <p:grpSpPr>
          <a:xfrm>
            <a:off x="3929058" y="1357304"/>
            <a:ext cx="1428760" cy="1018126"/>
            <a:chOff x="3571868" y="1500180"/>
            <a:chExt cx="1663388" cy="1285884"/>
          </a:xfrm>
          <a:solidFill>
            <a:srgbClr val="7030A0"/>
          </a:solidFill>
          <a:effectLst/>
        </p:grpSpPr>
        <p:sp>
          <p:nvSpPr>
            <p:cNvPr id="41" name="拱形 40"/>
            <p:cNvSpPr/>
            <p:nvPr/>
          </p:nvSpPr>
          <p:spPr>
            <a:xfrm>
              <a:off x="3571868" y="1500180"/>
              <a:ext cx="1500198" cy="1285884"/>
            </a:xfrm>
            <a:prstGeom prst="blockArc">
              <a:avLst>
                <a:gd name="adj1" fmla="val 10800000"/>
                <a:gd name="adj2" fmla="val 21333922"/>
                <a:gd name="adj3" fmla="val 13704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10800000">
              <a:off x="4745492" y="2071684"/>
              <a:ext cx="489764" cy="293858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="" xmlns:p14="http://schemas.microsoft.com/office/powerpoint/2010/main" val="400867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62"/>
          <p:cNvSpPr/>
          <p:nvPr/>
        </p:nvSpPr>
        <p:spPr>
          <a:xfrm rot="5400000">
            <a:off x="1107256" y="2855213"/>
            <a:ext cx="1143008" cy="2643207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5">
                <a:lumMod val="75000"/>
              </a:schemeClr>
            </a:solidFill>
            <a:prstDash val="lgDashDot"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Shape 62"/>
          <p:cNvSpPr/>
          <p:nvPr/>
        </p:nvSpPr>
        <p:spPr>
          <a:xfrm rot="5400000">
            <a:off x="2464578" y="250014"/>
            <a:ext cx="1143008" cy="5357851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5">
                <a:lumMod val="75000"/>
              </a:schemeClr>
            </a:solidFill>
            <a:prstDash val="lgDashDot"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Shape 62"/>
          <p:cNvSpPr/>
          <p:nvPr/>
        </p:nvSpPr>
        <p:spPr>
          <a:xfrm rot="5400000">
            <a:off x="2464579" y="-1035872"/>
            <a:ext cx="1143008" cy="5357851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5">
                <a:lumMod val="75000"/>
              </a:schemeClr>
            </a:solidFill>
            <a:prstDash val="lgDashDot"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Shape 62"/>
          <p:cNvSpPr/>
          <p:nvPr/>
        </p:nvSpPr>
        <p:spPr>
          <a:xfrm rot="5400000">
            <a:off x="4536281" y="2140835"/>
            <a:ext cx="1143008" cy="4071966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5">
                <a:lumMod val="75000"/>
              </a:schemeClr>
            </a:solidFill>
            <a:prstDash val="lgDashDot"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Shape 62"/>
          <p:cNvSpPr/>
          <p:nvPr/>
        </p:nvSpPr>
        <p:spPr>
          <a:xfrm rot="10800000">
            <a:off x="5786446" y="1071550"/>
            <a:ext cx="2928958" cy="2428894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5">
                <a:lumMod val="75000"/>
              </a:schemeClr>
            </a:solidFill>
            <a:prstDash val="lgDashDot"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1" name="Shape 168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38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3600" dirty="0">
                <a:latin typeface="Arial"/>
                <a:ea typeface="Arial"/>
                <a:cs typeface="Arial"/>
                <a:sym typeface="Arial"/>
              </a:rPr>
              <a:t>QTS 4.3.4</a:t>
            </a:r>
            <a:r>
              <a:rPr lang="zh-TW" sz="3600" dirty="0"/>
              <a:t> 要來了! 最新升級清單</a:t>
            </a:r>
          </a:p>
        </p:txBody>
      </p:sp>
      <p:grpSp>
        <p:nvGrpSpPr>
          <p:cNvPr id="38" name="群組 37"/>
          <p:cNvGrpSpPr/>
          <p:nvPr/>
        </p:nvGrpSpPr>
        <p:grpSpPr>
          <a:xfrm>
            <a:off x="428595" y="1285866"/>
            <a:ext cx="2000265" cy="744170"/>
            <a:chOff x="214281" y="1559476"/>
            <a:chExt cx="2000265" cy="744170"/>
          </a:xfrm>
        </p:grpSpPr>
        <p:sp>
          <p:nvSpPr>
            <p:cNvPr id="26" name="矩形 25"/>
            <p:cNvSpPr/>
            <p:nvPr/>
          </p:nvSpPr>
          <p:spPr>
            <a:xfrm>
              <a:off x="214281" y="1559476"/>
              <a:ext cx="185738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800" b="1" dirty="0" smtClean="0">
                  <a:solidFill>
                    <a:srgbClr val="002060"/>
                  </a:solidFill>
                </a:rPr>
                <a:t>TS-x77</a:t>
              </a:r>
              <a:r>
                <a:rPr lang="zh-TW" altLang="en-US" sz="18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系列</a:t>
              </a:r>
              <a:endParaRPr lang="zh-TW" altLang="en-US" sz="1800" dirty="0">
                <a:solidFill>
                  <a:srgbClr val="002060"/>
                </a:solidFill>
              </a:endParaRPr>
            </a:p>
          </p:txBody>
        </p:sp>
        <p:sp>
          <p:nvSpPr>
            <p:cNvPr id="34" name="矩形 33"/>
            <p:cNvSpPr/>
            <p:nvPr/>
          </p:nvSpPr>
          <p:spPr>
            <a:xfrm>
              <a:off x="214282" y="1857370"/>
              <a:ext cx="2000264" cy="4462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1100" dirty="0" smtClean="0">
                  <a:latin typeface="微軟正黑體" pitchFamily="34" charset="-120"/>
                  <a:ea typeface="微軟正黑體" pitchFamily="34" charset="-120"/>
                </a:rPr>
                <a:t>AMD </a:t>
              </a:r>
              <a:r>
                <a:rPr lang="en-US" altLang="zh-TW" sz="1100" dirty="0" err="1" smtClean="0">
                  <a:latin typeface="微軟正黑體" pitchFamily="34" charset="-120"/>
                  <a:ea typeface="微軟正黑體" pitchFamily="34" charset="-120"/>
                </a:rPr>
                <a:t>Ryzen</a:t>
              </a:r>
              <a:r>
                <a:rPr lang="en-US" altLang="zh-TW" sz="1100" dirty="0" smtClean="0">
                  <a:latin typeface="微軟正黑體" pitchFamily="34" charset="-120"/>
                  <a:ea typeface="微軟正黑體" pitchFamily="34" charset="-120"/>
                </a:rPr>
                <a:t> 8</a:t>
              </a:r>
              <a:r>
                <a:rPr lang="zh-TW" altLang="en-US" sz="1100" dirty="0" smtClean="0">
                  <a:latin typeface="微軟正黑體" pitchFamily="34" charset="-120"/>
                  <a:ea typeface="微軟正黑體" pitchFamily="34" charset="-120"/>
                </a:rPr>
                <a:t>核 </a:t>
              </a:r>
              <a:r>
                <a:rPr lang="en-US" altLang="zh-TW" sz="1100" dirty="0" smtClean="0">
                  <a:latin typeface="微軟正黑體" pitchFamily="34" charset="-120"/>
                  <a:ea typeface="微軟正黑體" pitchFamily="34" charset="-120"/>
                </a:rPr>
                <a:t>/ 6</a:t>
              </a:r>
              <a:r>
                <a:rPr lang="zh-TW" altLang="en-US" sz="1100" dirty="0" smtClean="0">
                  <a:latin typeface="微軟正黑體" pitchFamily="34" charset="-120"/>
                  <a:ea typeface="微軟正黑體" pitchFamily="34" charset="-120"/>
                </a:rPr>
                <a:t>核處理器</a:t>
              </a:r>
              <a:r>
                <a:rPr lang="zh-TW" altLang="en-US" sz="1200" b="1" dirty="0" smtClean="0">
                  <a:solidFill>
                    <a:srgbClr val="FF0000"/>
                  </a:solidFill>
                  <a:latin typeface="微軟正黑體" pitchFamily="34" charset="-120"/>
                  <a:ea typeface="微軟正黑體" pitchFamily="34" charset="-120"/>
                </a:rPr>
                <a:t>強大虛擬機應用</a:t>
              </a:r>
              <a:endParaRPr lang="zh-TW" altLang="en-US" sz="11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42" name="群組 41"/>
          <p:cNvGrpSpPr/>
          <p:nvPr/>
        </p:nvGrpSpPr>
        <p:grpSpPr>
          <a:xfrm>
            <a:off x="2285984" y="1243219"/>
            <a:ext cx="3128610" cy="782232"/>
            <a:chOff x="1928794" y="1342494"/>
            <a:chExt cx="4167444" cy="1041966"/>
          </a:xfrm>
        </p:grpSpPr>
        <p:pic>
          <p:nvPicPr>
            <p:cNvPr id="14" name="Shape 43"/>
            <p:cNvPicPr preferRelativeResize="0"/>
            <p:nvPr/>
          </p:nvPicPr>
          <p:blipFill>
            <a:blip r:embed="rId3"/>
            <a:stretch>
              <a:fillRect/>
            </a:stretch>
          </p:blipFill>
          <p:spPr>
            <a:xfrm>
              <a:off x="4429091" y="1342494"/>
              <a:ext cx="1667147" cy="104196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Shape 42"/>
            <p:cNvPicPr preferRelativeResize="0"/>
            <p:nvPr/>
          </p:nvPicPr>
          <p:blipFill>
            <a:blip r:embed="rId4"/>
            <a:stretch>
              <a:fillRect/>
            </a:stretch>
          </p:blipFill>
          <p:spPr>
            <a:xfrm>
              <a:off x="3071769" y="1342494"/>
              <a:ext cx="1666526" cy="10415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Shape 41"/>
            <p:cNvPicPr preferRelativeResize="0"/>
            <p:nvPr/>
          </p:nvPicPr>
          <p:blipFill>
            <a:blip r:embed="rId5"/>
            <a:stretch>
              <a:fillRect/>
            </a:stretch>
          </p:blipFill>
          <p:spPr>
            <a:xfrm>
              <a:off x="1928794" y="1342494"/>
              <a:ext cx="1656180" cy="103511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9" name="群組 38"/>
          <p:cNvGrpSpPr/>
          <p:nvPr/>
        </p:nvGrpSpPr>
        <p:grpSpPr>
          <a:xfrm>
            <a:off x="428595" y="2559608"/>
            <a:ext cx="1928827" cy="741911"/>
            <a:chOff x="214281" y="1561735"/>
            <a:chExt cx="1928827" cy="741911"/>
          </a:xfrm>
        </p:grpSpPr>
        <p:sp>
          <p:nvSpPr>
            <p:cNvPr id="40" name="矩形 39"/>
            <p:cNvSpPr/>
            <p:nvPr/>
          </p:nvSpPr>
          <p:spPr>
            <a:xfrm>
              <a:off x="214281" y="1561735"/>
              <a:ext cx="185738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800" b="1" dirty="0" smtClean="0">
                  <a:solidFill>
                    <a:srgbClr val="002060"/>
                  </a:solidFill>
                </a:rPr>
                <a:t>TVS-x73X</a:t>
              </a:r>
              <a:r>
                <a:rPr lang="zh-TW" altLang="en-US" sz="18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系列</a:t>
              </a:r>
              <a:endParaRPr lang="zh-TW" altLang="en-US" sz="1800" dirty="0">
                <a:solidFill>
                  <a:srgbClr val="002060"/>
                </a:solidFill>
              </a:endParaRPr>
            </a:p>
          </p:txBody>
        </p:sp>
        <p:sp>
          <p:nvSpPr>
            <p:cNvPr id="41" name="矩形 40"/>
            <p:cNvSpPr/>
            <p:nvPr/>
          </p:nvSpPr>
          <p:spPr>
            <a:xfrm>
              <a:off x="214282" y="1857370"/>
              <a:ext cx="1928826" cy="4462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100" dirty="0" smtClean="0"/>
                <a:t>AMD RX-421BD 4</a:t>
              </a:r>
              <a:r>
                <a:rPr lang="zh-TW" altLang="en-US" sz="1100" dirty="0" smtClean="0">
                  <a:latin typeface="微軟正黑體" pitchFamily="34" charset="-120"/>
                  <a:ea typeface="微軟正黑體" pitchFamily="34" charset="-120"/>
                </a:rPr>
                <a:t>核</a:t>
              </a:r>
              <a:r>
                <a:rPr lang="en-US" altLang="zh-TW" sz="1100" dirty="0" smtClean="0">
                  <a:latin typeface="微軟正黑體" pitchFamily="34" charset="-120"/>
                  <a:ea typeface="微軟正黑體" pitchFamily="34" charset="-120"/>
                </a:rPr>
                <a:t>APU </a:t>
              </a:r>
              <a:r>
                <a:rPr lang="en-US" altLang="zh-TW" sz="1200" b="1" dirty="0" smtClean="0">
                  <a:solidFill>
                    <a:srgbClr val="FF0000"/>
                  </a:solidFill>
                </a:rPr>
                <a:t>10</a:t>
              </a:r>
              <a:r>
                <a:rPr lang="en-US" sz="1200" b="1" dirty="0" smtClean="0">
                  <a:solidFill>
                    <a:srgbClr val="FF0000"/>
                  </a:solidFill>
                </a:rPr>
                <a:t>GBASE-T </a:t>
              </a:r>
              <a:r>
                <a:rPr lang="zh-TW" altLang="en-US" sz="1200" b="1" dirty="0" smtClean="0">
                  <a:solidFill>
                    <a:srgbClr val="FF0000"/>
                  </a:solidFill>
                  <a:latin typeface="微軟正黑體" pitchFamily="34" charset="-120"/>
                  <a:ea typeface="微軟正黑體" pitchFamily="34" charset="-120"/>
                </a:rPr>
                <a:t>高速網</a:t>
              </a:r>
              <a:endParaRPr lang="zh-TW" altLang="en-US" sz="11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45" name="群組 44"/>
          <p:cNvGrpSpPr/>
          <p:nvPr/>
        </p:nvGrpSpPr>
        <p:grpSpPr>
          <a:xfrm>
            <a:off x="2357422" y="2499266"/>
            <a:ext cx="3103718" cy="929740"/>
            <a:chOff x="2004424" y="1336323"/>
            <a:chExt cx="4134287" cy="1238453"/>
          </a:xfrm>
        </p:grpSpPr>
        <p:pic>
          <p:nvPicPr>
            <p:cNvPr id="46" name="Shape 43"/>
            <p:cNvPicPr preferRelativeResize="0"/>
            <p:nvPr/>
          </p:nvPicPr>
          <p:blipFill>
            <a:blip r:embed="rId6"/>
            <a:srcRect r="11416"/>
            <a:stretch>
              <a:fillRect/>
            </a:stretch>
          </p:blipFill>
          <p:spPr>
            <a:xfrm>
              <a:off x="4383387" y="1336323"/>
              <a:ext cx="1755324" cy="12384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" name="Shape 42"/>
            <p:cNvPicPr preferRelativeResize="0"/>
            <p:nvPr/>
          </p:nvPicPr>
          <p:blipFill>
            <a:blip r:embed="rId7"/>
            <a:srcRect r="15586"/>
            <a:stretch>
              <a:fillRect/>
            </a:stretch>
          </p:blipFill>
          <p:spPr>
            <a:xfrm>
              <a:off x="3051168" y="1336323"/>
              <a:ext cx="1495506" cy="11072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" name="Shape 41"/>
            <p:cNvPicPr preferRelativeResize="0"/>
            <p:nvPr/>
          </p:nvPicPr>
          <p:blipFill>
            <a:blip r:embed="rId8"/>
            <a:srcRect r="26486"/>
            <a:stretch>
              <a:fillRect/>
            </a:stretch>
          </p:blipFill>
          <p:spPr>
            <a:xfrm>
              <a:off x="2004424" y="1432875"/>
              <a:ext cx="1217530" cy="103511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7" name="Shape 238"/>
          <p:cNvPicPr preferRelativeResize="0">
            <a:picLocks noChangeAspect="1"/>
          </p:cNvPicPr>
          <p:nvPr/>
        </p:nvPicPr>
        <p:blipFill>
          <a:blip r:embed="rId9"/>
          <a:srcRect l="21746"/>
          <a:stretch>
            <a:fillRect/>
          </a:stretch>
        </p:blipFill>
        <p:spPr>
          <a:xfrm>
            <a:off x="2024208" y="3873096"/>
            <a:ext cx="904718" cy="722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Shape 238"/>
          <p:cNvPicPr preferRelativeResize="0"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72198" y="2714626"/>
            <a:ext cx="1100664" cy="6879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Shape 238"/>
          <p:cNvPicPr preferRelativeResize="0"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43768" y="2357436"/>
            <a:ext cx="1401646" cy="87602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2" name="群組 51"/>
          <p:cNvGrpSpPr/>
          <p:nvPr/>
        </p:nvGrpSpPr>
        <p:grpSpPr>
          <a:xfrm>
            <a:off x="5298257" y="3857633"/>
            <a:ext cx="1744166" cy="740335"/>
            <a:chOff x="1802550" y="3571882"/>
            <a:chExt cx="2442455" cy="1036735"/>
          </a:xfrm>
        </p:grpSpPr>
        <p:pic>
          <p:nvPicPr>
            <p:cNvPr id="20" name="Shape 238"/>
            <p:cNvPicPr preferRelativeResize="0"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802550" y="3582277"/>
              <a:ext cx="1625515" cy="101594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Shape 238"/>
            <p:cNvPicPr preferRelativeResize="0"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2586228" y="3571882"/>
              <a:ext cx="1658777" cy="103673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5" name="群組 54"/>
          <p:cNvGrpSpPr/>
          <p:nvPr/>
        </p:nvGrpSpPr>
        <p:grpSpPr>
          <a:xfrm>
            <a:off x="3214678" y="3723846"/>
            <a:ext cx="2500330" cy="911188"/>
            <a:chOff x="214281" y="1561735"/>
            <a:chExt cx="2500330" cy="911188"/>
          </a:xfrm>
        </p:grpSpPr>
        <p:sp>
          <p:nvSpPr>
            <p:cNvPr id="56" name="矩形 55"/>
            <p:cNvSpPr/>
            <p:nvPr/>
          </p:nvSpPr>
          <p:spPr>
            <a:xfrm>
              <a:off x="214281" y="1561735"/>
              <a:ext cx="250033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800" b="1" dirty="0" smtClean="0">
                  <a:solidFill>
                    <a:srgbClr val="002060"/>
                  </a:solidFill>
                </a:rPr>
                <a:t>TS-431P2/ TS-231P2</a:t>
              </a:r>
              <a:endParaRPr lang="zh-TW" altLang="en-US" sz="1800" dirty="0">
                <a:solidFill>
                  <a:srgbClr val="002060"/>
                </a:solidFill>
              </a:endParaRPr>
            </a:p>
          </p:txBody>
        </p:sp>
        <p:sp>
          <p:nvSpPr>
            <p:cNvPr id="57" name="矩形 56"/>
            <p:cNvSpPr/>
            <p:nvPr/>
          </p:nvSpPr>
          <p:spPr>
            <a:xfrm>
              <a:off x="214281" y="1857370"/>
              <a:ext cx="2428891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100" dirty="0" err="1" smtClean="0"/>
                <a:t>AnnapurnaLabs</a:t>
              </a:r>
              <a:r>
                <a:rPr lang="en-US" sz="1100" dirty="0" smtClean="0"/>
                <a:t> AL314 </a:t>
              </a:r>
            </a:p>
            <a:p>
              <a:r>
                <a:rPr lang="en-US" sz="1100" dirty="0" smtClean="0"/>
                <a:t>4</a:t>
              </a:r>
              <a:r>
                <a:rPr lang="zh-TW" altLang="en-US" sz="1100" dirty="0" smtClean="0">
                  <a:latin typeface="微軟正黑體" pitchFamily="34" charset="-120"/>
                  <a:ea typeface="微軟正黑體" pitchFamily="34" charset="-120"/>
                </a:rPr>
                <a:t>核處理器</a:t>
              </a:r>
              <a:endParaRPr lang="en-US" altLang="zh-TW" sz="1100" dirty="0" smtClean="0"/>
            </a:p>
            <a:p>
              <a:r>
                <a:rPr lang="zh-TW" altLang="en-US" sz="1200" b="1" dirty="0" smtClean="0">
                  <a:solidFill>
                    <a:srgbClr val="FF0000"/>
                  </a:solidFill>
                  <a:latin typeface="微軟正黑體" pitchFamily="34" charset="-120"/>
                  <a:ea typeface="微軟正黑體" pitchFamily="34" charset="-120"/>
                </a:rPr>
                <a:t>可拆換式記憶體達 </a:t>
              </a:r>
              <a:r>
                <a:rPr lang="en-US" altLang="zh-TW" sz="1200" b="1" dirty="0" smtClean="0">
                  <a:solidFill>
                    <a:srgbClr val="FF0000"/>
                  </a:solidFill>
                </a:rPr>
                <a:t>8GB</a:t>
              </a:r>
              <a:endParaRPr lang="zh-TW" altLang="en-US" sz="12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59" name="群組 58"/>
          <p:cNvGrpSpPr/>
          <p:nvPr/>
        </p:nvGrpSpPr>
        <p:grpSpPr>
          <a:xfrm>
            <a:off x="500034" y="3714758"/>
            <a:ext cx="1928827" cy="926577"/>
            <a:chOff x="214281" y="1561735"/>
            <a:chExt cx="1928827" cy="926577"/>
          </a:xfrm>
        </p:grpSpPr>
        <p:sp>
          <p:nvSpPr>
            <p:cNvPr id="60" name="矩形 59"/>
            <p:cNvSpPr/>
            <p:nvPr/>
          </p:nvSpPr>
          <p:spPr>
            <a:xfrm>
              <a:off x="214281" y="1561735"/>
              <a:ext cx="185738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800" b="1" dirty="0" smtClean="0">
                  <a:solidFill>
                    <a:srgbClr val="002060"/>
                  </a:solidFill>
                </a:rPr>
                <a:t>TS-453BT3</a:t>
              </a:r>
              <a:endParaRPr lang="zh-TW" altLang="en-US" sz="1800" dirty="0">
                <a:solidFill>
                  <a:srgbClr val="002060"/>
                </a:solidFill>
              </a:endParaRPr>
            </a:p>
          </p:txBody>
        </p:sp>
        <p:sp>
          <p:nvSpPr>
            <p:cNvPr id="61" name="矩形 60"/>
            <p:cNvSpPr/>
            <p:nvPr/>
          </p:nvSpPr>
          <p:spPr>
            <a:xfrm>
              <a:off x="214282" y="1857370"/>
              <a:ext cx="1928826" cy="6309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100" dirty="0" smtClean="0"/>
                <a:t>Intel J3455 4</a:t>
              </a:r>
              <a:r>
                <a:rPr lang="zh-TW" altLang="en-US" sz="1100" dirty="0" smtClean="0">
                  <a:latin typeface="微軟正黑體" pitchFamily="34" charset="-120"/>
                  <a:ea typeface="微軟正黑體" pitchFamily="34" charset="-120"/>
                </a:rPr>
                <a:t>核處理器</a:t>
              </a:r>
              <a:endParaRPr lang="en-US" altLang="zh-TW" sz="1100" dirty="0" smtClean="0"/>
            </a:p>
            <a:p>
              <a:r>
                <a:rPr lang="en-US" altLang="zh-TW" sz="1200" b="1" dirty="0" smtClean="0">
                  <a:solidFill>
                    <a:srgbClr val="FF0000"/>
                  </a:solidFill>
                </a:rPr>
                <a:t>Thunderbolt 3 + 10GBASE-T </a:t>
              </a:r>
              <a:r>
                <a:rPr lang="zh-TW" altLang="en-US" sz="1200" b="1" dirty="0" smtClean="0">
                  <a:solidFill>
                    <a:srgbClr val="FF0000"/>
                  </a:solidFill>
                  <a:latin typeface="微軟正黑體" pitchFamily="34" charset="-120"/>
                  <a:ea typeface="微軟正黑體" pitchFamily="34" charset="-120"/>
                </a:rPr>
                <a:t>雙應用</a:t>
              </a:r>
              <a:endParaRPr lang="zh-TW" altLang="en-US" sz="12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62" name="群組 61"/>
          <p:cNvGrpSpPr/>
          <p:nvPr/>
        </p:nvGrpSpPr>
        <p:grpSpPr>
          <a:xfrm>
            <a:off x="6000760" y="1330334"/>
            <a:ext cx="2857487" cy="741911"/>
            <a:chOff x="214281" y="1561735"/>
            <a:chExt cx="2197265" cy="741911"/>
          </a:xfrm>
        </p:grpSpPr>
        <p:sp>
          <p:nvSpPr>
            <p:cNvPr id="63" name="矩形 62"/>
            <p:cNvSpPr/>
            <p:nvPr/>
          </p:nvSpPr>
          <p:spPr>
            <a:xfrm>
              <a:off x="214281" y="1561735"/>
              <a:ext cx="219726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800" b="1" dirty="0" smtClean="0">
                  <a:solidFill>
                    <a:srgbClr val="002060"/>
                  </a:solidFill>
                </a:rPr>
                <a:t>TS-431XeU / TS-431X2</a:t>
              </a:r>
              <a:endParaRPr lang="zh-TW" altLang="en-US" sz="1800" dirty="0">
                <a:solidFill>
                  <a:srgbClr val="002060"/>
                </a:solidFill>
              </a:endParaRPr>
            </a:p>
          </p:txBody>
        </p:sp>
        <p:sp>
          <p:nvSpPr>
            <p:cNvPr id="64" name="矩形 63"/>
            <p:cNvSpPr/>
            <p:nvPr/>
          </p:nvSpPr>
          <p:spPr>
            <a:xfrm>
              <a:off x="214282" y="1857370"/>
              <a:ext cx="1928826" cy="4462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100" dirty="0" err="1" smtClean="0"/>
                <a:t>AnnapurnaLabs</a:t>
              </a:r>
              <a:r>
                <a:rPr lang="en-US" sz="1100" dirty="0" smtClean="0"/>
                <a:t> AL314 4</a:t>
              </a:r>
              <a:r>
                <a:rPr lang="zh-TW" altLang="en-US" sz="1100" dirty="0" smtClean="0">
                  <a:latin typeface="微軟正黑體" pitchFamily="34" charset="-120"/>
                  <a:ea typeface="微軟正黑體" pitchFamily="34" charset="-120"/>
                </a:rPr>
                <a:t>核處理器</a:t>
              </a:r>
              <a:endParaRPr lang="en-US" altLang="zh-TW" sz="1100" dirty="0" smtClean="0">
                <a:latin typeface="微軟正黑體" pitchFamily="34" charset="-120"/>
                <a:ea typeface="微軟正黑體" pitchFamily="34" charset="-120"/>
              </a:endParaRPr>
            </a:p>
            <a:p>
              <a:r>
                <a:rPr lang="zh-TW" altLang="en-US" sz="1200" b="1" dirty="0" smtClean="0">
                  <a:solidFill>
                    <a:srgbClr val="FF0000"/>
                  </a:solidFill>
                  <a:latin typeface="微軟正黑體" pitchFamily="34" charset="-120"/>
                  <a:ea typeface="微軟正黑體" pitchFamily="34" charset="-120"/>
                </a:rPr>
                <a:t>超值內建 </a:t>
              </a:r>
              <a:r>
                <a:rPr lang="en-US" altLang="zh-TW" sz="1200" b="1" dirty="0" smtClean="0">
                  <a:solidFill>
                    <a:srgbClr val="FF0000"/>
                  </a:solidFill>
                </a:rPr>
                <a:t>10GbE SFP+</a:t>
              </a:r>
              <a:endParaRPr lang="zh-TW" altLang="en-US" sz="12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Shape 169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38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zh-TW" sz="3600" dirty="0">
                <a:latin typeface="Microsoft JhengHei"/>
                <a:ea typeface="Microsoft JhengHei"/>
                <a:cs typeface="Microsoft JhengHei"/>
                <a:sym typeface="Microsoft JhengHei"/>
              </a:rPr>
              <a:t>許多既有機種也享 </a:t>
            </a:r>
            <a:r>
              <a:rPr lang="zh-TW" sz="3600" dirty="0">
                <a:latin typeface="+mj-lt"/>
                <a:ea typeface="微軟正黑體" pitchFamily="34" charset="-120"/>
                <a:sym typeface="Microsoft JhengHei"/>
              </a:rPr>
              <a:t>QTS 4.3.4</a:t>
            </a:r>
            <a:r>
              <a:rPr lang="zh-TW" sz="3600" dirty="0">
                <a:latin typeface="Microsoft JhengHei"/>
                <a:ea typeface="Microsoft JhengHei"/>
                <a:cs typeface="Microsoft JhengHei"/>
                <a:sym typeface="Microsoft JhengHei"/>
              </a:rPr>
              <a:t> 升級</a:t>
            </a:r>
          </a:p>
        </p:txBody>
      </p:sp>
      <p:pic>
        <p:nvPicPr>
          <p:cNvPr id="1702" name="Shape 1702"/>
          <p:cNvPicPr preferRelativeResize="0"/>
          <p:nvPr/>
        </p:nvPicPr>
        <p:blipFill>
          <a:blip r:embed="rId3"/>
          <a:srcRect b="34084"/>
          <a:stretch>
            <a:fillRect/>
          </a:stretch>
        </p:blipFill>
        <p:spPr>
          <a:xfrm>
            <a:off x="7379819" y="1785932"/>
            <a:ext cx="1297928" cy="534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6" name="Shape 1706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857752" y="2143122"/>
            <a:ext cx="1332590" cy="832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6" name="Shape 1696"/>
          <p:cNvPicPr preferRelativeResize="0"/>
          <p:nvPr/>
        </p:nvPicPr>
        <p:blipFill>
          <a:blip r:embed="rId5">
            <a:alphaModFix/>
          </a:blip>
          <a:srcRect r="31579"/>
          <a:stretch>
            <a:fillRect/>
          </a:stretch>
        </p:blipFill>
        <p:spPr>
          <a:xfrm>
            <a:off x="315496" y="3982242"/>
            <a:ext cx="541844" cy="500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7" name="Shape 1697"/>
          <p:cNvPicPr preferRelativeResize="0"/>
          <p:nvPr/>
        </p:nvPicPr>
        <p:blipFill>
          <a:blip r:embed="rId6">
            <a:alphaModFix/>
          </a:blip>
          <a:srcRect l="35000" r="30000"/>
          <a:stretch>
            <a:fillRect/>
          </a:stretch>
        </p:blipFill>
        <p:spPr>
          <a:xfrm>
            <a:off x="340220" y="3982242"/>
            <a:ext cx="291762" cy="500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8" name="Shape 1698"/>
          <p:cNvPicPr preferRelativeResize="0"/>
          <p:nvPr/>
        </p:nvPicPr>
        <p:blipFill>
          <a:blip r:embed="rId7">
            <a:alphaModFix/>
          </a:blip>
          <a:srcRect l="31579" r="26316"/>
          <a:stretch>
            <a:fillRect/>
          </a:stretch>
        </p:blipFill>
        <p:spPr>
          <a:xfrm>
            <a:off x="785786" y="4000510"/>
            <a:ext cx="353382" cy="5000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9" name="Shape 1699"/>
          <p:cNvPicPr preferRelativeResize="0"/>
          <p:nvPr/>
        </p:nvPicPr>
        <p:blipFill>
          <a:blip r:embed="rId8">
            <a:alphaModFix/>
          </a:blip>
          <a:srcRect l="20989" r="15802"/>
          <a:stretch>
            <a:fillRect/>
          </a:stretch>
        </p:blipFill>
        <p:spPr>
          <a:xfrm>
            <a:off x="1071538" y="3998278"/>
            <a:ext cx="500066" cy="502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3" name="Shape 1703"/>
          <p:cNvPicPr preferRelativeResize="0"/>
          <p:nvPr/>
        </p:nvPicPr>
        <p:blipFill>
          <a:blip r:embed="rId9"/>
          <a:stretch>
            <a:fillRect/>
          </a:stretch>
        </p:blipFill>
        <p:spPr>
          <a:xfrm>
            <a:off x="5599056" y="3929072"/>
            <a:ext cx="888198" cy="555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8" name="Shape 1708"/>
          <p:cNvPicPr preferRelativeResize="0"/>
          <p:nvPr/>
        </p:nvPicPr>
        <p:blipFill>
          <a:blip r:embed="rId10"/>
          <a:stretch>
            <a:fillRect/>
          </a:stretch>
        </p:blipFill>
        <p:spPr>
          <a:xfrm>
            <a:off x="3786182" y="3883958"/>
            <a:ext cx="986588" cy="616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9" name="Shape 1709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357290" y="4000510"/>
            <a:ext cx="853920" cy="502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1" name="Shape 1711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857356" y="4007286"/>
            <a:ext cx="852058" cy="493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2" name="Shape 1712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428860" y="3989580"/>
            <a:ext cx="890894" cy="52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4" name="Shape 1714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3143240" y="3929072"/>
            <a:ext cx="936000" cy="57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7" name="Shape 1717"/>
          <p:cNvPicPr preferRelativeResize="0"/>
          <p:nvPr/>
        </p:nvPicPr>
        <p:blipFill>
          <a:blip r:embed="rId15"/>
          <a:stretch>
            <a:fillRect/>
          </a:stretch>
        </p:blipFill>
        <p:spPr>
          <a:xfrm>
            <a:off x="2071670" y="2143122"/>
            <a:ext cx="917590" cy="573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8" name="Shape 1718"/>
          <p:cNvPicPr preferRelativeResize="0"/>
          <p:nvPr/>
        </p:nvPicPr>
        <p:blipFill>
          <a:blip r:embed="rId16"/>
          <a:srcRect b="27952"/>
          <a:stretch>
            <a:fillRect/>
          </a:stretch>
        </p:blipFill>
        <p:spPr>
          <a:xfrm>
            <a:off x="6143636" y="2143122"/>
            <a:ext cx="1269156" cy="571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0" name="Shape 1720"/>
          <p:cNvPicPr preferRelativeResize="0"/>
          <p:nvPr/>
        </p:nvPicPr>
        <p:blipFill>
          <a:blip r:embed="rId17"/>
          <a:stretch>
            <a:fillRect/>
          </a:stretch>
        </p:blipFill>
        <p:spPr>
          <a:xfrm>
            <a:off x="3568356" y="2153872"/>
            <a:ext cx="1289396" cy="805872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Shape 211"/>
          <p:cNvSpPr txBox="1"/>
          <p:nvPr/>
        </p:nvSpPr>
        <p:spPr>
          <a:xfrm>
            <a:off x="3571868" y="1213367"/>
            <a:ext cx="5143536" cy="286813"/>
          </a:xfrm>
          <a:prstGeom prst="rect">
            <a:avLst/>
          </a:prstGeom>
          <a:solidFill>
            <a:schemeClr val="accent5">
              <a:lumMod val="75000"/>
            </a:schemeClr>
          </a:solidFill>
          <a:ln w="6350">
            <a:solidFill>
              <a:schemeClr val="bg1"/>
            </a:solidFill>
            <a:prstDash val="dash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rgbClr val="4784A1"/>
              </a:buClr>
              <a:buSzPct val="25000"/>
            </a:pP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機架式系列</a:t>
            </a:r>
            <a:endParaRPr lang="en" sz="1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37" name="Shape 212"/>
          <p:cNvSpPr txBox="1"/>
          <p:nvPr/>
        </p:nvSpPr>
        <p:spPr>
          <a:xfrm>
            <a:off x="3571868" y="1500180"/>
            <a:ext cx="5143536" cy="42862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4784A1"/>
              </a:buClr>
              <a:buSzPct val="25000"/>
            </a:pPr>
            <a:r>
              <a:rPr lang="en-US" altLang="zh-TW" sz="1200" dirty="0" smtClean="0">
                <a:solidFill>
                  <a:srgbClr val="4784A1"/>
                </a:solidFill>
              </a:rPr>
              <a:t>1</a:t>
            </a:r>
            <a:r>
              <a:rPr lang="pl-PL" sz="1200" dirty="0" smtClean="0">
                <a:solidFill>
                  <a:srgbClr val="4784A1"/>
                </a:solidFill>
              </a:rPr>
              <a:t>6489U, x85U, 1582TU, x80U, x73U, x71U, x70U, x69U, x63U, x53BU, x53U,</a:t>
            </a:r>
            <a:r>
              <a:rPr lang="en-US" sz="1200" dirty="0" smtClean="0">
                <a:solidFill>
                  <a:srgbClr val="4784A1"/>
                </a:solidFill>
              </a:rPr>
              <a:t> </a:t>
            </a:r>
            <a:r>
              <a:rPr lang="pl-PL" sz="1200" dirty="0" smtClean="0">
                <a:solidFill>
                  <a:srgbClr val="4784A1"/>
                </a:solidFill>
              </a:rPr>
              <a:t>451U, x31XU, 431U</a:t>
            </a:r>
            <a:endParaRPr lang="en" sz="1200" dirty="0">
              <a:solidFill>
                <a:srgbClr val="4784A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Shape 211"/>
          <p:cNvSpPr txBox="1"/>
          <p:nvPr/>
        </p:nvSpPr>
        <p:spPr>
          <a:xfrm>
            <a:off x="285720" y="2928940"/>
            <a:ext cx="8358246" cy="285752"/>
          </a:xfrm>
          <a:prstGeom prst="rect">
            <a:avLst/>
          </a:prstGeom>
          <a:solidFill>
            <a:schemeClr val="accent5">
              <a:lumMod val="75000"/>
            </a:schemeClr>
          </a:solidFill>
          <a:ln w="6350">
            <a:solidFill>
              <a:schemeClr val="bg1"/>
            </a:solidFill>
            <a:prstDash val="dash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rgbClr val="4784A1"/>
              </a:buClr>
              <a:buSzPct val="25000"/>
            </a:pP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桌上型系列</a:t>
            </a:r>
            <a:endParaRPr lang="en" sz="1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40" name="Shape 212"/>
          <p:cNvSpPr txBox="1"/>
          <p:nvPr/>
        </p:nvSpPr>
        <p:spPr>
          <a:xfrm>
            <a:off x="214282" y="3286130"/>
            <a:ext cx="5357850" cy="50006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4784A1"/>
              </a:buClr>
              <a:buSzPct val="25000"/>
            </a:pPr>
            <a:r>
              <a:rPr lang="en-US" sz="1200" dirty="0" smtClean="0">
                <a:solidFill>
                  <a:srgbClr val="4784A1"/>
                </a:solidFill>
              </a:rPr>
              <a:t>TS-1685, x82, 882ST2/ST3, x80, x73, x71, x70, x69, x63, 453Bmini, x53B, x53A, x53 Pro, 453mini, x51A, x51, 1635, x31X, x31P, x31+, x31, x28</a:t>
            </a:r>
            <a:endParaRPr lang="en" sz="1200" dirty="0">
              <a:solidFill>
                <a:srgbClr val="4784A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Shape 211"/>
          <p:cNvSpPr txBox="1"/>
          <p:nvPr/>
        </p:nvSpPr>
        <p:spPr>
          <a:xfrm>
            <a:off x="285720" y="1214429"/>
            <a:ext cx="3071834" cy="285751"/>
          </a:xfrm>
          <a:prstGeom prst="rect">
            <a:avLst/>
          </a:prstGeom>
          <a:solidFill>
            <a:schemeClr val="accent5">
              <a:lumMod val="75000"/>
            </a:schemeClr>
          </a:solidFill>
          <a:ln w="6350">
            <a:solidFill>
              <a:schemeClr val="bg1"/>
            </a:solidFill>
            <a:prstDash val="dash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rgbClr val="4784A1"/>
              </a:buClr>
              <a:buSzPct val="25000"/>
            </a:pPr>
            <a:r>
              <a:rPr lang="en-US" altLang="zh-TW" b="1" dirty="0" smtClean="0">
                <a:solidFill>
                  <a:schemeClr val="bg1"/>
                </a:solidFill>
              </a:rPr>
              <a:t>Thunderbolt NAS 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系列</a:t>
            </a:r>
            <a:endParaRPr lang="en" sz="1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1714512" y="4643452"/>
            <a:ext cx="4572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9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完整產品支援狀態請至 </a:t>
            </a:r>
            <a:r>
              <a:rPr lang="en-US" altLang="zh-TW" sz="900" dirty="0" smtClean="0">
                <a:solidFill>
                  <a:schemeClr val="accent5">
                    <a:lumMod val="50000"/>
                  </a:schemeClr>
                </a:solidFill>
              </a:rPr>
              <a:t>https://www.qnap.com/zh-tw/product/eol.php</a:t>
            </a:r>
            <a:endParaRPr lang="en-US" altLang="zh-TW" sz="9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4" name="Shape 1716"/>
          <p:cNvPicPr preferRelativeResize="0"/>
          <p:nvPr/>
        </p:nvPicPr>
        <p:blipFill>
          <a:blip r:embed="rId18"/>
          <a:stretch>
            <a:fillRect/>
          </a:stretch>
        </p:blipFill>
        <p:spPr>
          <a:xfrm>
            <a:off x="1285852" y="2143122"/>
            <a:ext cx="938768" cy="5867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Shape 1705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1071538" y="1357304"/>
            <a:ext cx="1341401" cy="838376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Shape 882"/>
          <p:cNvSpPr/>
          <p:nvPr/>
        </p:nvSpPr>
        <p:spPr>
          <a:xfrm flipH="1">
            <a:off x="1500198" y="4644914"/>
            <a:ext cx="273183" cy="21285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" name="Shape 1716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4643438" y="3929072"/>
            <a:ext cx="928694" cy="604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Shape 1716"/>
          <p:cNvPicPr preferRelativeResize="0"/>
          <p:nvPr/>
        </p:nvPicPr>
        <p:blipFill>
          <a:blip r:embed="rId20"/>
          <a:srcRect r="15643"/>
          <a:stretch>
            <a:fillRect/>
          </a:stretch>
        </p:blipFill>
        <p:spPr>
          <a:xfrm>
            <a:off x="357158" y="2143122"/>
            <a:ext cx="810692" cy="600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3" name="Shape 1713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6286512" y="3730830"/>
            <a:ext cx="1267800" cy="7697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Shape 1717"/>
          <p:cNvPicPr preferRelativeResize="0"/>
          <p:nvPr/>
        </p:nvPicPr>
        <p:blipFill>
          <a:blip r:embed="rId22"/>
          <a:srcRect r="27834"/>
          <a:stretch>
            <a:fillRect/>
          </a:stretch>
        </p:blipFill>
        <p:spPr>
          <a:xfrm>
            <a:off x="2714612" y="2143122"/>
            <a:ext cx="662183" cy="573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Shape 1702"/>
          <p:cNvPicPr preferRelativeResize="0"/>
          <p:nvPr/>
        </p:nvPicPr>
        <p:blipFill>
          <a:blip r:embed="rId23"/>
          <a:srcRect t="28026" b="26548"/>
          <a:stretch>
            <a:fillRect/>
          </a:stretch>
        </p:blipFill>
        <p:spPr>
          <a:xfrm>
            <a:off x="7394934" y="2357436"/>
            <a:ext cx="1292694" cy="3571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24555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998"/>
          <p:cNvSpPr txBox="1">
            <a:spLocks/>
          </p:cNvSpPr>
          <p:nvPr/>
        </p:nvSpPr>
        <p:spPr>
          <a:xfrm>
            <a:off x="2265378" y="2285998"/>
            <a:ext cx="4521200" cy="108743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7620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Verdana"/>
              <a:buNone/>
              <a:tabLst/>
              <a:defRPr/>
            </a:pPr>
            <a:r>
              <a:rPr lang="zh-TW" altLang="en-US" sz="3600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謝謝收看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8024601"/>
      </p:ext>
    </p:extLst>
  </p:cSld>
  <p:clrMapOvr>
    <a:masterClrMapping/>
  </p:clrMapOvr>
</p:sld>
</file>

<file path=ppt/theme/theme1.xml><?xml version="1.0" encoding="utf-8"?>
<a:theme xmlns:a="http://schemas.openxmlformats.org/drawingml/2006/main" name="自訂設計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FAB40"/>
      </a:accent1>
      <a:accent2>
        <a:srgbClr val="212121"/>
      </a:accent2>
      <a:accent3>
        <a:srgbClr val="78909C"/>
      </a:accent3>
      <a:accent4>
        <a:srgbClr val="8F6024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1512</TotalTime>
  <Words>4451</Words>
  <Application>Microsoft Office PowerPoint</Application>
  <PresentationFormat>如螢幕大小 (16:9)</PresentationFormat>
  <Paragraphs>858</Paragraphs>
  <Slides>98</Slides>
  <Notes>87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98</vt:i4>
      </vt:variant>
    </vt:vector>
  </HeadingPairs>
  <TitlesOfParts>
    <vt:vector size="99" baseType="lpstr">
      <vt:lpstr>自訂設計</vt:lpstr>
      <vt:lpstr>投影片 1</vt:lpstr>
      <vt:lpstr>QTS 4.3.4 全新功能概觀</vt:lpstr>
      <vt:lpstr>基本儲存架構 效能與穩定性決定一切!</vt:lpstr>
      <vt:lpstr>為什麼我們決定不使用Btrfs檔案系統 ?</vt:lpstr>
      <vt:lpstr>EXT4 v.s. Btrfs</vt:lpstr>
      <vt:lpstr>可管理與預期的快照空間</vt:lpstr>
      <vt:lpstr>進階儲存與快照保護 重大進化 更加安全</vt:lpstr>
      <vt:lpstr>投影片 8</vt:lpstr>
      <vt:lpstr>為什麼我們不選擇客製版的BTRFS</vt:lpstr>
      <vt:lpstr>ARM架構NAS佔了整體市場的四成</vt:lpstr>
      <vt:lpstr>支援快照的ARM架構NAS</vt:lpstr>
      <vt:lpstr>在備份端NAS直接瀏覽快照保險庫的檔案</vt:lpstr>
      <vt:lpstr>為什麼快照技術那麼重要</vt:lpstr>
      <vt:lpstr>支援多種快照建立方式</vt:lpstr>
      <vt:lpstr>“Volume外”的快照保存架構</vt:lpstr>
      <vt:lpstr>啟用最小快照保證空間</vt:lpstr>
      <vt:lpstr>一眼即可掌握快照保護狀況</vt:lpstr>
      <vt:lpstr>管理大量的快照輕而易舉</vt:lpstr>
      <vt:lpstr>支援遠端快照備份</vt:lpstr>
      <vt:lpstr>更具彈性的快照備份計畫</vt:lpstr>
      <vt:lpstr>Windows用戶端可以自主檔案還原</vt:lpstr>
      <vt:lpstr>Snapshot Agents</vt:lpstr>
      <vt:lpstr>Demo</vt:lpstr>
      <vt:lpstr>投影片 24</vt:lpstr>
      <vt:lpstr>自動分層兼具高效能與大容量</vt:lpstr>
      <vt:lpstr>Qtier 2.0™ 就是取代 SSD 快取</vt:lpstr>
      <vt:lpstr>Qtier 2.0 智能感知，效能更強</vt:lpstr>
      <vt:lpstr>Tiering On Demand (選擇資料夾做自動分層)</vt:lpstr>
      <vt:lpstr>可不停機直接升級至 Qtier 儲存池</vt:lpstr>
      <vt:lpstr>將SSD快取轉換成Qtier以立即提升效益</vt:lpstr>
      <vt:lpstr>有效發揮SSD高速儲存效能</vt:lpstr>
      <vt:lpstr> QNAP領先的混合儲存技術</vt:lpstr>
      <vt:lpstr>Demo</vt:lpstr>
      <vt:lpstr>Storage &amp; Snapshot </vt:lpstr>
      <vt:lpstr>RAID 保護隨儲存容量上升而減少</vt:lpstr>
      <vt:lpstr>RAID 50 &amp; 60 強化資料保護</vt:lpstr>
      <vt:lpstr>RAID 50 &amp; 60 讓"隨機寫入"效能立即倍數提升</vt:lpstr>
      <vt:lpstr>QNAP RAID 組態間的選擇</vt:lpstr>
      <vt:lpstr>Qtier 也可以搭配 RAID 50/60</vt:lpstr>
      <vt:lpstr>Demo</vt:lpstr>
      <vt:lpstr>投影片 41</vt:lpstr>
      <vt:lpstr>支援 iSCSI 目標端&amp;啟動器 雙模式</vt:lpstr>
      <vt:lpstr>使用 iSCSI 啟動器掛載各家儲存設備</vt:lpstr>
      <vt:lpstr>區塊層級 vs 檔案層級 iSCSI LUN</vt:lpstr>
      <vt:lpstr>iSCSI VJBOD 取代 JBOD</vt:lpstr>
      <vt:lpstr>輕鬆建構超大容量儲存空間</vt:lpstr>
      <vt:lpstr>完善的資料備份及備援解決方案</vt:lpstr>
      <vt:lpstr>單一入口實現資料的備份及備援</vt:lpstr>
      <vt:lpstr>備份 – 混合雲整合方案</vt:lpstr>
      <vt:lpstr>備份 – 三大要素完成聰明備份</vt:lpstr>
      <vt:lpstr>多重版本備份</vt:lpstr>
      <vt:lpstr>10 Gigabit Ethernet  打造企業級災難復原解決方案 </vt:lpstr>
      <vt:lpstr>Demo</vt:lpstr>
      <vt:lpstr>雲端安全及資料減量</vt:lpstr>
      <vt:lpstr>同步 – 即時隨地資料存取</vt:lpstr>
      <vt:lpstr>彈性設定讓您靈活運用雲端服務</vt:lpstr>
      <vt:lpstr>完整的資料保護方案</vt:lpstr>
      <vt:lpstr>File Station  檔案管理  一次到位</vt:lpstr>
      <vt:lpstr>辦公室工作者的煩惱</vt:lpstr>
      <vt:lpstr>儲存、檢索、數位化、歸檔，一次搞定</vt:lpstr>
      <vt:lpstr>File Station 所有檔案 一覽無遺</vt:lpstr>
      <vt:lpstr>File Station 所有檔案 一覽無遺</vt:lpstr>
      <vt:lpstr>Demo</vt:lpstr>
      <vt:lpstr>Qsirch - NAS的搜尋專家</vt:lpstr>
      <vt:lpstr>強大的進階搜尋功能</vt:lpstr>
      <vt:lpstr>Qsirch - NAS的搜尋專家</vt:lpstr>
      <vt:lpstr>不用輸入關鍵字即可搜尋圖檔</vt:lpstr>
      <vt:lpstr>Qsirch - NAS的搜尋專家</vt:lpstr>
      <vt:lpstr>郵件檔也可以輕鬆搜尋</vt:lpstr>
      <vt:lpstr>Qsirch - NAS的搜尋專家</vt:lpstr>
      <vt:lpstr>彈指間搜尋您NAS上所有資料</vt:lpstr>
      <vt:lpstr>Demo</vt:lpstr>
      <vt:lpstr>OCR 檔案輕鬆數位化</vt:lpstr>
      <vt:lpstr>OCR 檔案輕鬆數位化</vt:lpstr>
      <vt:lpstr>Demo</vt:lpstr>
      <vt:lpstr>Qfiling 智能歸檔真便利</vt:lpstr>
      <vt:lpstr>Qfiling 智能歸檔真便利</vt:lpstr>
      <vt:lpstr>QNAP 翻倍你的工作效率</vt:lpstr>
      <vt:lpstr>投影片 79</vt:lpstr>
      <vt:lpstr>QVHelper 影音小幫手</vt:lpstr>
      <vt:lpstr>過去...在NAS上播放影音檔案</vt:lpstr>
      <vt:lpstr>QVHelper影音小幫手</vt:lpstr>
      <vt:lpstr>投影片 83</vt:lpstr>
      <vt:lpstr>Qboost 一鍵加速</vt:lpstr>
      <vt:lpstr>投影片 85</vt:lpstr>
      <vt:lpstr>投影片 86</vt:lpstr>
      <vt:lpstr>投影片 87</vt:lpstr>
      <vt:lpstr>投影片 88</vt:lpstr>
      <vt:lpstr>投影片 89</vt:lpstr>
      <vt:lpstr>投影片 90</vt:lpstr>
      <vt:lpstr>投影片 91</vt:lpstr>
      <vt:lpstr>三大解決方案</vt:lpstr>
      <vt:lpstr>投影片 93</vt:lpstr>
      <vt:lpstr>入門級 ARM 架構   輕鬆建立 IoT 混合雲</vt:lpstr>
      <vt:lpstr>入門/進階 IoT 解決方案  全部滿足</vt:lpstr>
      <vt:lpstr>QTS 4.3.4 要來了! 最新升級清單</vt:lpstr>
      <vt:lpstr>許多既有機種也享 QTS 4.3.4 升級</vt:lpstr>
      <vt:lpstr>投影片 98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Coco Chiang</dc:creator>
  <cp:lastModifiedBy>Coco Chiang</cp:lastModifiedBy>
  <cp:revision>139</cp:revision>
  <cp:lastPrinted>2017-11-01T05:06:53Z</cp:lastPrinted>
  <dcterms:modified xsi:type="dcterms:W3CDTF">2017-11-06T04:02:50Z</dcterms:modified>
</cp:coreProperties>
</file>