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31"/>
  </p:notesMasterIdLst>
  <p:sldIdLst>
    <p:sldId id="257" r:id="rId2"/>
    <p:sldId id="259" r:id="rId3"/>
    <p:sldId id="258" r:id="rId4"/>
    <p:sldId id="260" r:id="rId5"/>
    <p:sldId id="261" r:id="rId6"/>
    <p:sldId id="288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7" r:id="rId21"/>
    <p:sldId id="281" r:id="rId22"/>
    <p:sldId id="282" r:id="rId23"/>
    <p:sldId id="283" r:id="rId24"/>
    <p:sldId id="278" r:id="rId25"/>
    <p:sldId id="280" r:id="rId26"/>
    <p:sldId id="286" r:id="rId27"/>
    <p:sldId id="287" r:id="rId28"/>
    <p:sldId id="284" r:id="rId29"/>
    <p:sldId id="285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pple Wu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1"/>
    <a:srgbClr val="14459C"/>
    <a:srgbClr val="33CCFF"/>
    <a:srgbClr val="FFFFFF"/>
    <a:srgbClr val="64B4D2"/>
  </p:clrMru>
</p:presentationPr>
</file>

<file path=ppt/tableStyles.xml><?xml version="1.0" encoding="utf-8"?>
<a:tblStyleLst xmlns:a="http://schemas.openxmlformats.org/drawingml/2006/main" def="{EF77DD65-B5F7-4358-80CE-D3B6EA49180D}">
  <a:tblStyle styleId="{EF77DD65-B5F7-4358-80CE-D3B6EA4918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9" autoAdjust="0"/>
  </p:normalViewPr>
  <p:slideViewPr>
    <p:cSldViewPr>
      <p:cViewPr varScale="1">
        <p:scale>
          <a:sx n="89" d="100"/>
          <a:sy n="89" d="100"/>
        </p:scale>
        <p:origin x="-83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6" d="100"/>
          <a:sy n="96" d="100"/>
        </p:scale>
        <p:origin x="-4075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25T08:19:40.188" idx="5">
    <p:pos x="6000" y="0"/>
    <p:text>畫面圖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25T08:21:18.556" idx="6">
    <p:pos x="6000" y="0"/>
    <p:text>UI操作圖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提供上限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en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17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18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自主研發的技術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19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被管理的NAS數量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20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21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22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23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24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26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457200" lvl="0" indent="-355600">
              <a:lnSpc>
                <a:spcPct val="50000"/>
              </a:lnSpc>
              <a:buSzPct val="100000"/>
              <a:buFont typeface="Microsoft JhengHei"/>
              <a:buChar char="●"/>
            </a:pPr>
            <a:r>
              <a:rPr lang="en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Tesco 泰國合作綜合超市</a:t>
            </a:r>
          </a:p>
          <a:p>
            <a:pPr marL="457200" lvl="0" indent="-355600">
              <a:lnSpc>
                <a:spcPct val="50000"/>
              </a:lnSpc>
              <a:buSzPct val="100000"/>
              <a:buFont typeface="Microsoft JhengHei"/>
              <a:buChar char="●"/>
            </a:pPr>
            <a:r>
              <a:rPr lang="en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超過 1200 個 販售超市 初步導入QNAP NAS 於其中 200 個站點</a:t>
            </a:r>
          </a:p>
          <a:p>
            <a:pPr marL="457200" lvl="0" indent="-355600">
              <a:spcBef>
                <a:spcPts val="450"/>
              </a:spcBef>
              <a:buClr>
                <a:srgbClr val="262626"/>
              </a:buClr>
              <a:buSzPct val="100000"/>
              <a:buFont typeface="Microsoft JhengHei"/>
              <a:buChar char="●"/>
            </a:pPr>
            <a:r>
              <a:rPr lang="en" altLang="zh-TW" sz="12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採用方案: Q'center App 版本</a:t>
            </a:r>
          </a:p>
          <a:p>
            <a:pPr lvl="0">
              <a:spcBef>
                <a:spcPts val="450"/>
              </a:spcBef>
            </a:pP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搭配 TVS-1282</a:t>
            </a:r>
            <a:b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Intel ® i7</a:t>
            </a:r>
            <a:r>
              <a:rPr lang="en" altLang="zh-TW" sz="1200" b="1" dirty="0" smtClean="0">
                <a:solidFill>
                  <a:srgbClr val="262222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  <a:sym typeface="Microsoft JhengHei"/>
              </a:rPr>
              <a:t>-6700 </a:t>
            </a: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altLang="zh-TW" sz="1200" b="1" dirty="0" smtClean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16GB 記憶體 使用SSD RAID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27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28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en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en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左右邊比較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-11143"/>
            <a:ext cx="9164956" cy="515464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311688" y="1771450"/>
            <a:ext cx="8520600" cy="134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ct val="100000"/>
              <a:buNone/>
              <a:defRPr sz="4800" i="0" u="none" strike="noStrike" cap="none">
                <a:solidFill>
                  <a:srgbClr val="073763"/>
                </a:solidFill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ubTitle" idx="1"/>
          </p:nvPr>
        </p:nvSpPr>
        <p:spPr>
          <a:xfrm>
            <a:off x="311688" y="31569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2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242917" y="4767263"/>
            <a:ext cx="16014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1844226" y="4767263"/>
            <a:ext cx="54555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472457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Font typeface="Arial"/>
              <a:buNone/>
              <a:defRPr sz="40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Font typeface="Arial"/>
              <a:buNone/>
              <a:defRPr sz="2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7086600" y="4942395"/>
            <a:ext cx="2057400" cy="2010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r>
              <a:rPr lang="en" sz="800">
                <a:solidFill>
                  <a:srgbClr val="FBFAF8"/>
                </a:solidFill>
                <a:latin typeface="Calibri"/>
                <a:ea typeface="Calibri"/>
                <a:cs typeface="Calibri"/>
                <a:sym typeface="Calibri"/>
              </a:rPr>
              <a:t>-144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 1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400" i="0" u="none" strike="noStrike" cap="none">
                <a:solidFill>
                  <a:schemeClr val="dk2"/>
                </a:solidFill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800" i="0" u="none" strike="noStrike" cap="none">
                <a:solidFill>
                  <a:schemeClr val="dk2"/>
                </a:solidFill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000" i="0" u="none" strike="noStrike" cap="none">
                <a:solidFill>
                  <a:schemeClr val="dk2"/>
                </a:solidFill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○"/>
              <a:defRPr sz="1000" i="0" u="none" strike="noStrike" cap="none">
                <a:solidFill>
                  <a:schemeClr val="dk2"/>
                </a:solidFill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■"/>
              <a:defRPr sz="10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Shape 70" descr="D:\工作進行中\20170911直播母版16比9\母片\2017_Think Big母版16比9_C內頁.jp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-11143"/>
            <a:ext cx="9164956" cy="5154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37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Verdana"/>
              <a:buNone/>
              <a:defRPr sz="2400" b="1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2pPr>
            <a:lvl3pPr lvl="2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3pPr>
            <a:lvl4pPr lvl="3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4pPr>
            <a:lvl5pPr lvl="4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5pPr>
            <a:lvl6pPr lvl="5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6pPr>
            <a:lvl7pPr lvl="6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7pPr>
            <a:lvl8pPr lvl="7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8pPr>
            <a:lvl9pPr lvl="8" indent="0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1214425"/>
            <a:ext cx="4706700" cy="335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6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762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762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62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762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76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62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762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Font typeface="Verdana"/>
              <a:buNone/>
              <a:defRPr b="1" i="0" u="none" strike="noStrike" cap="none">
                <a:solidFill>
                  <a:srgbClr val="073763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11700" y="1349125"/>
            <a:ext cx="5998800" cy="3486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337775"/>
            <a:ext cx="8520600" cy="74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buFont typeface="Microsoft JhengHei"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及物件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142844" y="1000115"/>
            <a:ext cx="8858400" cy="414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rgbClr val="0E79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01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chemeClr val="lt1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Shape 55" descr="D:\工作進行中\20170911直播母版16比9\母片\2017_Think Big母版16比9_C內頁.jpg"/>
          <p:cNvPicPr preferRelativeResize="0"/>
          <p:nvPr/>
        </p:nvPicPr>
        <p:blipFill>
          <a:blip r:embed="rId17"/>
          <a:stretch>
            <a:fillRect/>
          </a:stretch>
        </p:blipFill>
        <p:spPr>
          <a:xfrm>
            <a:off x="4201" y="-18"/>
            <a:ext cx="9145175" cy="514351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  <a:def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2pPr>
            <a:lvl3pPr lvl="2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3pPr>
            <a:lvl4pPr lvl="3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4pPr>
            <a:lvl5pPr lvl="4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5pPr>
            <a:lvl6pPr lvl="5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6pPr>
            <a:lvl7pPr lvl="6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7pPr>
            <a:lvl8pPr lvl="7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8pPr>
            <a:lvl9pPr lvl="8" indent="0" rtl="0">
              <a:spcBef>
                <a:spcPts val="0"/>
              </a:spcBef>
              <a:buClr>
                <a:srgbClr val="FFFFFF"/>
              </a:buClr>
              <a:buSzPct val="100000"/>
              <a:buFont typeface="Arial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914800" y="4857775"/>
            <a:ext cx="229200" cy="28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" sz="800" b="0" i="0" u="none" strike="noStrike" cap="none">
                <a:solidFill>
                  <a:srgbClr val="6D9EEB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en" sz="800" b="0" i="0" u="none" strike="noStrike" cap="none">
              <a:solidFill>
                <a:srgbClr val="6D9EE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2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41500" y="1900762"/>
            <a:ext cx="8661000" cy="1679100"/>
          </a:xfrm>
          <a:prstGeom prst="rect">
            <a:avLst/>
          </a:prstGeom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5400" dirty="0" smtClean="0">
                <a:latin typeface="+mj-lt"/>
                <a:ea typeface="Microsoft JhengHei"/>
                <a:cs typeface="Microsoft JhengHei"/>
                <a:sym typeface="Microsoft JhengHei"/>
              </a:rPr>
              <a:t>Q'center V1.7 </a:t>
            </a:r>
          </a:p>
          <a:p>
            <a:pPr lvl="0"/>
            <a:r>
              <a:rPr lang="en-US" altLang="zh-TW" sz="3600" b="0" dirty="0" smtClean="0">
                <a:latin typeface="+mj-lt"/>
              </a:rPr>
              <a:t>A Central Storage Management </a:t>
            </a:r>
            <a:br>
              <a:rPr lang="en-US" altLang="zh-TW" sz="3600" b="0" dirty="0" smtClean="0">
                <a:latin typeface="+mj-lt"/>
              </a:rPr>
            </a:br>
            <a:r>
              <a:rPr lang="en-US" altLang="zh-TW" sz="3600" b="0" dirty="0" smtClean="0">
                <a:latin typeface="+mj-lt"/>
              </a:rPr>
              <a:t>System to Maximum your ROI</a:t>
            </a:r>
            <a:endParaRPr lang="en" sz="3600" b="0" dirty="0">
              <a:solidFill>
                <a:srgbClr val="7030A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TAG-2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23678"/>
            <a:ext cx="7953977" cy="1368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5" name="Shape 21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dirty="0" smtClean="0">
                <a:latin typeface="+mj-lt"/>
                <a:ea typeface="Microsoft JhengHei"/>
                <a:cs typeface="Microsoft JhengHei"/>
                <a:sym typeface="Microsoft JhengHei"/>
              </a:rPr>
              <a:t>Live Demo</a:t>
            </a:r>
            <a:endParaRPr lang="en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7" name="Shape 217"/>
          <p:cNvSpPr txBox="1"/>
          <p:nvPr/>
        </p:nvSpPr>
        <p:spPr>
          <a:xfrm>
            <a:off x="104875" y="806750"/>
            <a:ext cx="8793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8" name="Shape 218"/>
          <p:cNvSpPr txBox="1"/>
          <p:nvPr/>
        </p:nvSpPr>
        <p:spPr>
          <a:xfrm>
            <a:off x="683568" y="2499742"/>
            <a:ext cx="5256584" cy="7209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3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3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en" sz="3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619672" y="2082790"/>
            <a:ext cx="676875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</a:rPr>
              <a:t>How to use </a:t>
            </a:r>
            <a:r>
              <a:rPr lang="en-US" altLang="zh-TW" sz="2800" b="1" dirty="0" err="1" smtClean="0">
                <a:solidFill>
                  <a:srgbClr val="002060"/>
                </a:solidFill>
              </a:rPr>
              <a:t>Q'center</a:t>
            </a:r>
            <a:r>
              <a:rPr lang="en-US" altLang="zh-TW" sz="2800" b="1" dirty="0" smtClean="0">
                <a:solidFill>
                  <a:srgbClr val="002060"/>
                </a:solidFill>
              </a:rPr>
              <a:t> and easily find disks that need to be replaced?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r>
              <a:rPr lang="en-US" altLang="zh-TW" sz="2800" dirty="0" smtClean="0">
                <a:solidFill>
                  <a:srgbClr val="002060"/>
                </a:solidFill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</a:rPr>
            </a:br>
            <a:endParaRPr lang="zh-TW" altLang="en-US" sz="26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Long-term Self Monitoring Tool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6" name="Shape 226"/>
          <p:cNvSpPr txBox="1"/>
          <p:nvPr/>
        </p:nvSpPr>
        <p:spPr>
          <a:xfrm>
            <a:off x="76200" y="1131075"/>
            <a:ext cx="5697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endParaRPr sz="2000">
              <a:solidFill>
                <a:srgbClr val="262626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3419872" y="1707654"/>
            <a:ext cx="4968552" cy="2952328"/>
            <a:chOff x="3419872" y="1707654"/>
            <a:chExt cx="4968552" cy="2952328"/>
          </a:xfrm>
        </p:grpSpPr>
        <p:grpSp>
          <p:nvGrpSpPr>
            <p:cNvPr id="26" name="群組 25"/>
            <p:cNvGrpSpPr/>
            <p:nvPr/>
          </p:nvGrpSpPr>
          <p:grpSpPr>
            <a:xfrm>
              <a:off x="3419872" y="1717050"/>
              <a:ext cx="4968552" cy="2942932"/>
              <a:chOff x="3419872" y="1717050"/>
              <a:chExt cx="4968552" cy="2942932"/>
            </a:xfrm>
          </p:grpSpPr>
          <p:grpSp>
            <p:nvGrpSpPr>
              <p:cNvPr id="27" name="群組 29"/>
              <p:cNvGrpSpPr/>
              <p:nvPr/>
            </p:nvGrpSpPr>
            <p:grpSpPr>
              <a:xfrm>
                <a:off x="3419872" y="1717050"/>
                <a:ext cx="4392488" cy="2942932"/>
                <a:chOff x="987845" y="2427730"/>
                <a:chExt cx="4982661" cy="3338342"/>
              </a:xfrm>
            </p:grpSpPr>
            <p:sp>
              <p:nvSpPr>
                <p:cNvPr id="30" name="Shape 92"/>
                <p:cNvSpPr/>
                <p:nvPr/>
              </p:nvSpPr>
              <p:spPr>
                <a:xfrm>
                  <a:off x="987845" y="2427730"/>
                  <a:ext cx="4982661" cy="3338342"/>
                </a:xfrm>
                <a:prstGeom prst="roundRect">
                  <a:avLst>
                    <a:gd name="adj" fmla="val 3968"/>
                  </a:avLst>
                </a:prstGeom>
                <a:solidFill>
                  <a:schemeClr val="accent3">
                    <a:lumMod val="40000"/>
                    <a:lumOff val="60000"/>
                    <a:alpha val="85098"/>
                  </a:schemeClr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Shape 95"/>
                <p:cNvSpPr/>
                <p:nvPr/>
              </p:nvSpPr>
              <p:spPr>
                <a:xfrm>
                  <a:off x="1232894" y="3049075"/>
                  <a:ext cx="4532901" cy="33253"/>
                </a:xfrm>
                <a:prstGeom prst="roundRect">
                  <a:avLst>
                    <a:gd name="adj" fmla="val 23711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 dirty="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Shape 96"/>
                <p:cNvSpPr/>
                <p:nvPr/>
              </p:nvSpPr>
              <p:spPr>
                <a:xfrm rot="5400000">
                  <a:off x="5447140" y="2580437"/>
                  <a:ext cx="360000" cy="360000"/>
                </a:xfrm>
                <a:prstGeom prst="halfFrame">
                  <a:avLst>
                    <a:gd name="adj1" fmla="val 23728"/>
                    <a:gd name="adj2" fmla="val 24642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4" name="Shape 224"/>
              <p:cNvSpPr/>
              <p:nvPr/>
            </p:nvSpPr>
            <p:spPr>
              <a:xfrm>
                <a:off x="4483508" y="2456335"/>
                <a:ext cx="178200" cy="242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8550" tIns="34275" rIns="68550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buSzPct val="25000"/>
                  <a:buNone/>
                </a:pPr>
                <a:r>
                  <a:rPr lang="en" sz="11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</a:p>
            </p:txBody>
          </p:sp>
          <p:pic>
            <p:nvPicPr>
              <p:cNvPr id="227" name="Shape 227"/>
              <p:cNvPicPr preferRelativeResize="0"/>
              <p:nvPr/>
            </p:nvPicPr>
            <p:blipFill>
              <a:blip r:embed="rId3"/>
              <a:srcRect l="12251" t="15346" r="15602"/>
              <a:stretch>
                <a:fillRect/>
              </a:stretch>
            </p:blipFill>
            <p:spPr>
              <a:xfrm>
                <a:off x="3635896" y="2499742"/>
                <a:ext cx="3715888" cy="194421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圖片 34" descr="P11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55192" y="3147782"/>
                <a:ext cx="1133232" cy="1106046"/>
              </a:xfrm>
              <a:prstGeom prst="rect">
                <a:avLst/>
              </a:prstGeom>
            </p:spPr>
          </p:pic>
          <p:grpSp>
            <p:nvGrpSpPr>
              <p:cNvPr id="37" name="群組 36"/>
              <p:cNvGrpSpPr/>
              <p:nvPr/>
            </p:nvGrpSpPr>
            <p:grpSpPr>
              <a:xfrm>
                <a:off x="7884400" y="2931790"/>
                <a:ext cx="288000" cy="288000"/>
                <a:chOff x="5940152" y="4011910"/>
                <a:chExt cx="288032" cy="288032"/>
              </a:xfrm>
            </p:grpSpPr>
            <p:sp>
              <p:nvSpPr>
                <p:cNvPr id="38" name="橢圓 37"/>
                <p:cNvSpPr/>
                <p:nvPr/>
              </p:nvSpPr>
              <p:spPr>
                <a:xfrm>
                  <a:off x="5940152" y="4011910"/>
                  <a:ext cx="288032" cy="288032"/>
                </a:xfrm>
                <a:prstGeom prst="ellipse">
                  <a:avLst/>
                </a:prstGeom>
                <a:solidFill>
                  <a:schemeClr val="tx2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contourW="12700">
                  <a:contourClr>
                    <a:schemeClr val="tx2">
                      <a:lumMod val="9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39" name="圖片 38" descr="驚嘆號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59627" y="4055798"/>
                  <a:ext cx="49082" cy="200257"/>
                </a:xfrm>
                <a:prstGeom prst="rect">
                  <a:avLst/>
                </a:prstGeom>
              </p:spPr>
            </p:pic>
          </p:grpSp>
        </p:grpSp>
        <p:sp>
          <p:nvSpPr>
            <p:cNvPr id="9" name="文字方塊 8"/>
            <p:cNvSpPr txBox="1"/>
            <p:nvPr/>
          </p:nvSpPr>
          <p:spPr>
            <a:xfrm>
              <a:off x="3923928" y="1707654"/>
              <a:ext cx="38884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err="1" smtClean="0">
                  <a:solidFill>
                    <a:srgbClr val="002060"/>
                  </a:solidFill>
                </a:rPr>
                <a:t>Q'center</a:t>
              </a:r>
              <a:r>
                <a:rPr lang="en-US" altLang="zh-TW" sz="1600" b="1" dirty="0" smtClean="0">
                  <a:solidFill>
                    <a:srgbClr val="002060"/>
                  </a:solidFill>
                </a:rPr>
                <a:t> can be used even for a single NAS for self monitoring</a:t>
              </a:r>
              <a:endParaRPr lang="en-US" altLang="zh-TW" sz="1600" dirty="0" smtClean="0">
                <a:solidFill>
                  <a:srgbClr val="002060"/>
                </a:solidFill>
              </a:endParaRPr>
            </a:p>
            <a:p>
              <a:r>
                <a:rPr lang="en-US" altLang="zh-TW" sz="1600" dirty="0" smtClean="0">
                  <a:solidFill>
                    <a:srgbClr val="002060"/>
                  </a:solidFill>
                </a:rPr>
                <a:t/>
              </a:r>
              <a:br>
                <a:rPr lang="en-US" altLang="zh-TW" sz="1600" dirty="0" smtClean="0">
                  <a:solidFill>
                    <a:srgbClr val="002060"/>
                  </a:solidFill>
                </a:rPr>
              </a:br>
              <a:endParaRPr lang="zh-TW" altLang="en-US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467544" y="1205339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Log long-term (over a year) space or performance usage</a:t>
            </a:r>
          </a:p>
          <a:p>
            <a:pPr>
              <a:buFont typeface="Wingdings" pitchFamily="2" charset="2"/>
              <a:buChar char="l"/>
            </a:pPr>
            <a:endParaRPr lang="zh-TW" altLang="en-US" sz="1800" dirty="0">
              <a:solidFill>
                <a:srgbClr val="002060"/>
              </a:solidFill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539552" y="1707654"/>
            <a:ext cx="2736304" cy="2952328"/>
            <a:chOff x="539552" y="1707654"/>
            <a:chExt cx="2736304" cy="2952328"/>
          </a:xfrm>
        </p:grpSpPr>
        <p:grpSp>
          <p:nvGrpSpPr>
            <p:cNvPr id="20" name="群組 28"/>
            <p:cNvGrpSpPr/>
            <p:nvPr/>
          </p:nvGrpSpPr>
          <p:grpSpPr>
            <a:xfrm>
              <a:off x="539552" y="1718077"/>
              <a:ext cx="2736304" cy="2941905"/>
              <a:chOff x="2065582" y="2427730"/>
              <a:chExt cx="3263131" cy="3337176"/>
            </a:xfrm>
          </p:grpSpPr>
          <p:sp>
            <p:nvSpPr>
              <p:cNvPr id="23" name="Shape 92"/>
              <p:cNvSpPr/>
              <p:nvPr/>
            </p:nvSpPr>
            <p:spPr>
              <a:xfrm>
                <a:off x="2065582" y="2427730"/>
                <a:ext cx="3263131" cy="3337176"/>
              </a:xfrm>
              <a:prstGeom prst="roundRect">
                <a:avLst>
                  <a:gd name="adj" fmla="val 3968"/>
                </a:avLst>
              </a:prstGeom>
              <a:solidFill>
                <a:schemeClr val="accent3">
                  <a:lumMod val="40000"/>
                  <a:lumOff val="60000"/>
                  <a:alpha val="85098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Shape 95"/>
              <p:cNvSpPr/>
              <p:nvPr/>
            </p:nvSpPr>
            <p:spPr>
              <a:xfrm>
                <a:off x="2341517" y="3069370"/>
                <a:ext cx="2858586" cy="33253"/>
              </a:xfrm>
              <a:prstGeom prst="roundRect">
                <a:avLst>
                  <a:gd name="adj" fmla="val 23711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96"/>
              <p:cNvSpPr/>
              <p:nvPr/>
            </p:nvSpPr>
            <p:spPr>
              <a:xfrm rot="5400000">
                <a:off x="4838615" y="2568644"/>
                <a:ext cx="360000" cy="360000"/>
              </a:xfrm>
              <a:prstGeom prst="halfFrame">
                <a:avLst>
                  <a:gd name="adj1" fmla="val 23728"/>
                  <a:gd name="adj2" fmla="val 24642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5" name="圖片 14" descr="P11_圖行分析-0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7351" y="2499742"/>
              <a:ext cx="1026010" cy="936658"/>
            </a:xfrm>
            <a:prstGeom prst="rect">
              <a:avLst/>
            </a:prstGeom>
          </p:spPr>
        </p:pic>
        <p:pic>
          <p:nvPicPr>
            <p:cNvPr id="16" name="圖片 15" descr="P11_圖行分析-02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07704" y="2501283"/>
              <a:ext cx="1167742" cy="933577"/>
            </a:xfrm>
            <a:prstGeom prst="rect">
              <a:avLst/>
            </a:prstGeom>
          </p:spPr>
        </p:pic>
        <p:pic>
          <p:nvPicPr>
            <p:cNvPr id="17" name="圖片 16" descr="P11_圖行分析-03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83568" y="3579862"/>
              <a:ext cx="933577" cy="933577"/>
            </a:xfrm>
            <a:prstGeom prst="rect">
              <a:avLst/>
            </a:prstGeom>
          </p:spPr>
        </p:pic>
        <p:pic>
          <p:nvPicPr>
            <p:cNvPr id="18" name="圖片 17" descr="P11_圖行分析-04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17084" y="3579862"/>
              <a:ext cx="948982" cy="933576"/>
            </a:xfrm>
            <a:prstGeom prst="rect">
              <a:avLst/>
            </a:prstGeom>
          </p:spPr>
        </p:pic>
        <p:sp>
          <p:nvSpPr>
            <p:cNvPr id="33" name="文字方塊 32"/>
            <p:cNvSpPr txBox="1"/>
            <p:nvPr/>
          </p:nvSpPr>
          <p:spPr>
            <a:xfrm>
              <a:off x="1187624" y="1707654"/>
              <a:ext cx="15841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600" b="1" dirty="0" smtClean="0">
                  <a:solidFill>
                    <a:srgbClr val="002060"/>
                  </a:solidFill>
                </a:rPr>
                <a:t>Customizable </a:t>
              </a:r>
            </a:p>
            <a:p>
              <a:pPr lvl="0"/>
              <a:r>
                <a:rPr lang="en-US" altLang="zh-TW" sz="1600" b="1" dirty="0" smtClean="0">
                  <a:solidFill>
                    <a:srgbClr val="002060"/>
                  </a:solidFill>
                </a:rPr>
                <a:t>dashboard</a:t>
              </a:r>
              <a:endParaRPr lang="zh-TW" altLang="en-US" sz="1600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0" y="357172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A NAS can be Monitored by Several </a:t>
            </a:r>
            <a:r>
              <a:rPr lang="en-US" altLang="zh-TW" dirty="0" err="1" smtClean="0"/>
              <a:t>Q'centers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7" name="Shape 23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44008" y="1347614"/>
            <a:ext cx="4678991" cy="2921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Shape 2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512" y="2355726"/>
            <a:ext cx="4407300" cy="2041926"/>
          </a:xfrm>
          <a:prstGeom prst="rect">
            <a:avLst/>
          </a:prstGeom>
          <a:noFill/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239" name="Shape 239"/>
          <p:cNvSpPr txBox="1"/>
          <p:nvPr/>
        </p:nvSpPr>
        <p:spPr>
          <a:xfrm>
            <a:off x="144016" y="1275606"/>
            <a:ext cx="5940152" cy="936104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A NAS can be monitored by up to 10 </a:t>
            </a:r>
            <a:r>
              <a:rPr lang="en-US" altLang="zh-TW" sz="1800" b="1" dirty="0" err="1" smtClean="0">
                <a:solidFill>
                  <a:srgbClr val="002060"/>
                </a:solidFill>
              </a:rPr>
              <a:t>Q'centers</a:t>
            </a:r>
            <a:r>
              <a:rPr lang="en-US" altLang="zh-TW" sz="1800" b="1" dirty="0" smtClean="0">
                <a:solidFill>
                  <a:srgbClr val="002060"/>
                </a:solidFill>
              </a:rPr>
              <a:t> </a:t>
            </a:r>
          </a:p>
          <a:p>
            <a:pPr marL="174625" indent="-174625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Build a distributed monitoring system or </a:t>
            </a:r>
          </a:p>
          <a:p>
            <a:pPr marL="174625" indent="-174625"/>
            <a:r>
              <a:rPr lang="en-US" altLang="zh-TW" sz="1800" b="1" dirty="0" smtClean="0">
                <a:solidFill>
                  <a:srgbClr val="002060"/>
                </a:solidFill>
              </a:rPr>
              <a:t>   a backup site</a:t>
            </a: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740352" y="199568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IT Dept.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932040" y="4053721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Dept1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462464" y="4053721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Dept2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956376" y="4053721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Dept3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hape 250"/>
          <p:cNvPicPr preferRelativeResize="0"/>
          <p:nvPr/>
        </p:nvPicPr>
        <p:blipFill>
          <a:blip r:embed="rId3">
            <a:alphaModFix/>
          </a:blip>
          <a:srcRect l="3538" r="4474"/>
          <a:stretch>
            <a:fillRect/>
          </a:stretch>
        </p:blipFill>
        <p:spPr>
          <a:xfrm>
            <a:off x="5292080" y="2211710"/>
            <a:ext cx="3744416" cy="196961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/>
              <a:t>Helps you Work Smarter, not Harder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7" name="Shape 247"/>
          <p:cNvSpPr txBox="1"/>
          <p:nvPr/>
        </p:nvSpPr>
        <p:spPr>
          <a:xfrm>
            <a:off x="179512" y="1131590"/>
            <a:ext cx="5040560" cy="504056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r>
              <a:rPr lang="en-US" altLang="zh-TW" sz="1800" b="1" dirty="0" smtClean="0">
                <a:solidFill>
                  <a:srgbClr val="002060"/>
                </a:solidFill>
              </a:rPr>
              <a:t>Functions of </a:t>
            </a:r>
            <a:r>
              <a:rPr lang="en-US" altLang="zh-TW" sz="1800" b="1" dirty="0" err="1" smtClean="0">
                <a:solidFill>
                  <a:srgbClr val="002060"/>
                </a:solidFill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</a:rPr>
              <a:t> Central Management System:</a:t>
            </a:r>
            <a:endParaRPr lang="en-US" altLang="zh-TW" sz="1800" dirty="0" smtClean="0">
              <a:solidFill>
                <a:srgbClr val="002060"/>
              </a:solidFill>
            </a:endParaRPr>
          </a:p>
          <a:p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800" dirty="0" smtClean="0"/>
              <a:t> </a:t>
            </a:r>
            <a:r>
              <a:rPr lang="en" sz="18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48" name="Shape 248"/>
          <p:cNvGraphicFramePr/>
          <p:nvPr/>
        </p:nvGraphicFramePr>
        <p:xfrm>
          <a:off x="179512" y="1779662"/>
          <a:ext cx="4994875" cy="3086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53450"/>
                <a:gridCol w="1595525"/>
                <a:gridCol w="1545900"/>
              </a:tblGrid>
              <a:tr h="53107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Brand/Function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QNAP </a:t>
                      </a:r>
                      <a:b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en-US" sz="1400" b="1" i="0" u="none" strike="noStrike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Q'center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 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S 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Brand </a:t>
                      </a: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/>
                      </a:r>
                      <a:b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CMS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</a:tr>
              <a:tr h="4631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Upgrade FW</a:t>
                      </a:r>
                      <a:endParaRPr lang="en-US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Install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apps</a:t>
                      </a:r>
                      <a:endParaRPr lang="en-US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latin typeface="+mj-lt"/>
                          <a:sym typeface="Microsoft JhengHei"/>
                        </a:rPr>
                        <a:t>V</a:t>
                      </a:r>
                      <a:endParaRPr lang="en" b="1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Change Settings</a:t>
                      </a:r>
                      <a:endParaRPr lang="en-US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latin typeface="+mj-lt"/>
                          <a:sym typeface="Microsoft JhengHei"/>
                        </a:rPr>
                        <a:t>V</a:t>
                      </a:r>
                      <a:endParaRPr lang="en" b="1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Backup Settings</a:t>
                      </a:r>
                      <a:endParaRPr lang="en-US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>
                          <a:latin typeface="+mj-lt"/>
                          <a:sym typeface="Microsoft JhengHei"/>
                        </a:rPr>
                        <a:t>X</a:t>
                      </a:r>
                      <a:endParaRPr lang="en" b="1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4631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Create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Shared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folders</a:t>
                      </a:r>
                      <a:endParaRPr lang="en-US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X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  <p:pic>
        <p:nvPicPr>
          <p:cNvPr id="9" name="Shape 18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129242" y="3723878"/>
            <a:ext cx="398141" cy="58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8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129242" y="4299942"/>
            <a:ext cx="398141" cy="58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皇冠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54865">
            <a:off x="2127852" y="1617870"/>
            <a:ext cx="500684" cy="34814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292080" y="113159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 fontAlgn="base">
              <a:buFont typeface="Wingdings" pitchFamily="2" charset="2"/>
              <a:buChar char="l"/>
            </a:pPr>
            <a:r>
              <a:rPr lang="en-US" altLang="zh-TW" sz="1600" b="1" dirty="0" smtClean="0">
                <a:solidFill>
                  <a:srgbClr val="002060"/>
                </a:solidFill>
              </a:rPr>
              <a:t>Upgrade FW, apps and change settings for multiple NAS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600" b="1" dirty="0" smtClean="0">
                <a:solidFill>
                  <a:srgbClr val="002060"/>
                </a:solidFill>
              </a:rPr>
              <a:t>Backup NAS settings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600" b="1" dirty="0" smtClean="0">
                <a:solidFill>
                  <a:srgbClr val="002060"/>
                </a:solidFill>
              </a:rPr>
              <a:t>Create shared folders</a:t>
            </a:r>
            <a:endParaRPr lang="en-US" altLang="zh-TW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395536" y="339502"/>
            <a:ext cx="8215338" cy="6622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/>
              <a:t>Create Shared Folders on Multiple NAS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104875" y="806750"/>
            <a:ext cx="9363669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25425" indent="-225425"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Case: Create an identical folder on different branch office's NAS to store IT resource</a:t>
            </a:r>
          </a:p>
          <a:p>
            <a:pPr marL="225425" indent="-225425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Use Q'center to create multiple shared folders </a:t>
            </a:r>
            <a:br>
              <a:rPr lang="en-US" altLang="zh-TW" sz="1800" b="1" dirty="0" smtClean="0">
                <a:solidFill>
                  <a:srgbClr val="002060"/>
                </a:solidFill>
              </a:rPr>
            </a:br>
            <a:r>
              <a:rPr lang="en-US" altLang="zh-TW" sz="1800" b="1" dirty="0" smtClean="0">
                <a:solidFill>
                  <a:srgbClr val="002060"/>
                </a:solidFill>
              </a:rPr>
              <a:t>&amp; configure permissions directly 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" name="圖片 10" descr="P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23678"/>
            <a:ext cx="7920880" cy="3430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TAG-2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23678"/>
            <a:ext cx="7953977" cy="1368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0" name="Shape 270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dirty="0" smtClean="0">
                <a:latin typeface="+mj-lt"/>
                <a:ea typeface="Microsoft JhengHei"/>
                <a:cs typeface="Microsoft JhengHei"/>
                <a:sym typeface="Microsoft JhengHei"/>
              </a:rPr>
              <a:t>Live Demo</a:t>
            </a:r>
            <a:endParaRPr lang="en" dirty="0"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104875" y="806750"/>
            <a:ext cx="8793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20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Shape 218"/>
          <p:cNvSpPr txBox="1"/>
          <p:nvPr/>
        </p:nvSpPr>
        <p:spPr>
          <a:xfrm>
            <a:off x="2123728" y="2067694"/>
            <a:ext cx="5688632" cy="10081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</a:rPr>
              <a:t>How to create a shared folder on multiple NAS with </a:t>
            </a:r>
            <a:r>
              <a:rPr lang="en-US" altLang="zh-TW" sz="2800" b="1" dirty="0" err="1" smtClean="0">
                <a:solidFill>
                  <a:srgbClr val="002060"/>
                </a:solidFill>
              </a:rPr>
              <a:t>Q'center</a:t>
            </a:r>
            <a:endParaRPr lang="en" sz="2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Shape 279"/>
          <p:cNvPicPr preferRelativeResize="0"/>
          <p:nvPr/>
        </p:nvPicPr>
        <p:blipFill rotWithShape="1">
          <a:blip r:embed="rId3">
            <a:alphaModFix/>
          </a:blip>
          <a:srcRect t="8896" b="26959"/>
          <a:stretch/>
        </p:blipFill>
        <p:spPr>
          <a:xfrm>
            <a:off x="0" y="571486"/>
            <a:ext cx="9143997" cy="440561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Shape 280"/>
          <p:cNvSpPr/>
          <p:nvPr/>
        </p:nvSpPr>
        <p:spPr>
          <a:xfrm>
            <a:off x="0" y="2428874"/>
            <a:ext cx="6009000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1" name="Shape 281"/>
          <p:cNvSpPr txBox="1"/>
          <p:nvPr/>
        </p:nvSpPr>
        <p:spPr>
          <a:xfrm>
            <a:off x="284872" y="3106498"/>
            <a:ext cx="5603100" cy="136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altLang="zh-TW" sz="2000" b="1" dirty="0" smtClean="0"/>
              <a:t>Your challenge, our solution:</a:t>
            </a:r>
            <a:endParaRPr lang="en-US" altLang="zh-TW" sz="2000" dirty="0" smtClean="0"/>
          </a:p>
          <a:p>
            <a:r>
              <a:rPr lang="en-US" altLang="zh-TW" sz="2800" b="1" dirty="0" smtClean="0">
                <a:solidFill>
                  <a:srgbClr val="002060"/>
                </a:solidFill>
              </a:rPr>
              <a:t>How to deploy </a:t>
            </a:r>
            <a:r>
              <a:rPr lang="en-US" altLang="zh-TW" sz="2800" b="1" dirty="0" err="1" smtClean="0">
                <a:solidFill>
                  <a:srgbClr val="002060"/>
                </a:solidFill>
              </a:rPr>
              <a:t>Q'center</a:t>
            </a:r>
            <a:r>
              <a:rPr lang="en-US" altLang="zh-TW" sz="2800" b="1" dirty="0" smtClean="0">
                <a:solidFill>
                  <a:srgbClr val="002060"/>
                </a:solidFill>
              </a:rPr>
              <a:t> and monitor over a hundred NAS?</a:t>
            </a:r>
            <a:endParaRPr lang="en-US" altLang="zh-TW" sz="2800" dirty="0" smtClean="0">
              <a:solidFill>
                <a:srgbClr val="002060"/>
              </a:solidFill>
            </a:endParaRPr>
          </a:p>
          <a:p>
            <a:r>
              <a:rPr lang="en-US" altLang="zh-TW" sz="2800" dirty="0" smtClean="0">
                <a:solidFill>
                  <a:srgbClr val="002060"/>
                </a:solidFill>
              </a:rPr>
              <a:t/>
            </a:r>
            <a:br>
              <a:rPr lang="en-US" altLang="zh-TW" sz="2800" dirty="0" smtClean="0">
                <a:solidFill>
                  <a:srgbClr val="002060"/>
                </a:solidFill>
              </a:rPr>
            </a:br>
            <a:endParaRPr lang="en" sz="2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hape 310"/>
          <p:cNvPicPr preferRelativeResize="0"/>
          <p:nvPr/>
        </p:nvPicPr>
        <p:blipFill>
          <a:blip r:embed="rId3">
            <a:alphaModFix/>
          </a:blip>
          <a:srcRect l="5847" r="7916" b="3021"/>
          <a:stretch>
            <a:fillRect/>
          </a:stretch>
        </p:blipFill>
        <p:spPr>
          <a:xfrm>
            <a:off x="4355976" y="2674398"/>
            <a:ext cx="3384376" cy="1841568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Shape 307"/>
          <p:cNvSpPr txBox="1"/>
          <p:nvPr/>
        </p:nvSpPr>
        <p:spPr>
          <a:xfrm>
            <a:off x="467544" y="1347614"/>
            <a:ext cx="8208912" cy="3456384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2000" b="1" dirty="0" smtClean="0">
                <a:solidFill>
                  <a:srgbClr val="002060"/>
                </a:solidFill>
              </a:rPr>
              <a:t> 2 major challenges for device monitoring: </a:t>
            </a:r>
            <a:endParaRPr lang="en-US" altLang="zh-TW" sz="2000" dirty="0" smtClean="0">
              <a:solidFill>
                <a:srgbClr val="002060"/>
              </a:solidFill>
            </a:endParaRPr>
          </a:p>
          <a:p>
            <a:pPr fontAlgn="base"/>
            <a:r>
              <a:rPr lang="en-US" altLang="zh-TW" sz="2000" b="1" dirty="0" smtClean="0">
                <a:solidFill>
                  <a:srgbClr val="002060"/>
                </a:solidFill>
              </a:rPr>
              <a:t>Chosen hardware spec. can not meet requirements for monitoring</a:t>
            </a:r>
          </a:p>
          <a:p>
            <a:pPr fontAlgn="base"/>
            <a:r>
              <a:rPr lang="en-US" altLang="zh-TW" sz="2000" b="1" dirty="0" smtClean="0">
                <a:solidFill>
                  <a:srgbClr val="002060"/>
                </a:solidFill>
              </a:rPr>
              <a:t>Monitored devices cannot connect back to the server </a:t>
            </a:r>
          </a:p>
          <a:p>
            <a:pPr fontAlgn="base"/>
            <a:r>
              <a:rPr lang="en-US" altLang="zh-TW" sz="20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2000" b="1" dirty="0" smtClean="0">
                <a:solidFill>
                  <a:srgbClr val="002060"/>
                </a:solidFill>
              </a:rPr>
              <a:t> The Q'center solution:</a:t>
            </a:r>
            <a:endParaRPr lang="en-US" altLang="zh-TW" sz="20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altLang="zh-TW" sz="2000" b="1" dirty="0" smtClean="0">
                <a:solidFill>
                  <a:srgbClr val="0070C0"/>
                </a:solidFill>
              </a:rPr>
              <a:t>One Portal</a:t>
            </a:r>
          </a:p>
          <a:p>
            <a:pPr fontAlgn="base">
              <a:buFont typeface="Wingdings" pitchFamily="2" charset="2"/>
              <a:buChar char="ü"/>
            </a:pPr>
            <a:r>
              <a:rPr lang="en-US" altLang="zh-TW" sz="2000" b="1" dirty="0" smtClean="0">
                <a:solidFill>
                  <a:srgbClr val="0070C0"/>
                </a:solidFill>
              </a:rPr>
              <a:t>Two Deployment Methods</a:t>
            </a:r>
          </a:p>
          <a:p>
            <a:pPr fontAlgn="base"/>
            <a:r>
              <a:rPr lang="zh-TW" altLang="en-US" sz="2000" b="1" dirty="0" smtClean="0">
                <a:solidFill>
                  <a:srgbClr val="0070C0"/>
                </a:solidFill>
              </a:rPr>
              <a:t>   </a:t>
            </a:r>
            <a:r>
              <a:rPr lang="en-US" altLang="zh-TW" sz="2000" b="1" dirty="0" smtClean="0">
                <a:solidFill>
                  <a:srgbClr val="0070C0"/>
                </a:solidFill>
              </a:rPr>
              <a:t>(NAS/VM)</a:t>
            </a:r>
          </a:p>
          <a:p>
            <a:pPr>
              <a:buFont typeface="Wingdings" pitchFamily="2" charset="2"/>
              <a:buChar char="ü"/>
            </a:pPr>
            <a:r>
              <a:rPr lang="en-US" altLang="zh-TW" sz="2000" b="1" dirty="0" smtClean="0">
                <a:solidFill>
                  <a:srgbClr val="0070C0"/>
                </a:solidFill>
              </a:rPr>
              <a:t>Three Connection Types</a:t>
            </a:r>
          </a:p>
          <a:p>
            <a:r>
              <a:rPr lang="zh-TW" altLang="en-US" sz="2000" b="1" dirty="0" smtClean="0">
                <a:solidFill>
                  <a:srgbClr val="0070C0"/>
                </a:solidFill>
              </a:rPr>
              <a:t>   </a:t>
            </a:r>
            <a:r>
              <a:rPr lang="en-US" altLang="zh-TW" sz="2000" b="1" dirty="0" smtClean="0">
                <a:solidFill>
                  <a:srgbClr val="0070C0"/>
                </a:solidFill>
              </a:rPr>
              <a:t>(LAN/WAN/over NAT)</a:t>
            </a:r>
            <a:r>
              <a:rPr lang="en-US" altLang="zh-TW" sz="2000" b="1" dirty="0" smtClean="0">
                <a:solidFill>
                  <a:srgbClr val="002060"/>
                </a:solidFill>
              </a:rPr>
              <a:t/>
            </a:r>
            <a:br>
              <a:rPr lang="en-US" altLang="zh-TW" sz="2000" b="1" dirty="0" smtClean="0">
                <a:solidFill>
                  <a:srgbClr val="002060"/>
                </a:solidFill>
              </a:rPr>
            </a:br>
            <a:r>
              <a:rPr lang="en-US" altLang="zh-TW" sz="2000" b="1" dirty="0" smtClean="0">
                <a:solidFill>
                  <a:srgbClr val="002060"/>
                </a:solidFill>
              </a:rPr>
              <a:t>	</a:t>
            </a:r>
            <a: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Core Optimizations </a:t>
            </a:r>
            <a:r>
              <a:rPr lang="en-US" altLang="zh-TW" dirty="0" smtClean="0"/>
              <a:t>to Monitor over 1,000 NAS</a:t>
            </a:r>
            <a:endParaRPr lang="en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/>
          <p:nvPr/>
        </p:nvSpPr>
        <p:spPr>
          <a:xfrm>
            <a:off x="395536" y="1203598"/>
            <a:ext cx="7970124" cy="560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>
              <a:spcBef>
                <a:spcPts val="450"/>
              </a:spcBef>
            </a:pPr>
            <a:r>
              <a:rPr lang="en-US" altLang="zh-TW" sz="2000" b="1" dirty="0" smtClean="0">
                <a:solidFill>
                  <a:srgbClr val="002060"/>
                </a:solidFill>
              </a:rPr>
              <a:t>The NAS under the same subnet will form a connection cluster   </a:t>
            </a:r>
            <a: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20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20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One Portal</a:t>
            </a:r>
            <a:endParaRPr lang="en" dirty="0">
              <a:solidFill>
                <a:srgbClr val="FFFFFF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467544" y="1851670"/>
            <a:ext cx="3456384" cy="2614448"/>
            <a:chOff x="395536" y="1621454"/>
            <a:chExt cx="3456384" cy="2614448"/>
          </a:xfrm>
        </p:grpSpPr>
        <p:grpSp>
          <p:nvGrpSpPr>
            <p:cNvPr id="29" name="群組 28"/>
            <p:cNvGrpSpPr/>
            <p:nvPr/>
          </p:nvGrpSpPr>
          <p:grpSpPr>
            <a:xfrm>
              <a:off x="395536" y="1643614"/>
              <a:ext cx="3456384" cy="2592288"/>
              <a:chOff x="1979710" y="2427730"/>
              <a:chExt cx="3990796" cy="2993096"/>
            </a:xfrm>
          </p:grpSpPr>
          <p:sp>
            <p:nvSpPr>
              <p:cNvPr id="26" name="Shape 92"/>
              <p:cNvSpPr/>
              <p:nvPr/>
            </p:nvSpPr>
            <p:spPr>
              <a:xfrm>
                <a:off x="1979710" y="2427730"/>
                <a:ext cx="3990796" cy="2993096"/>
              </a:xfrm>
              <a:prstGeom prst="roundRect">
                <a:avLst>
                  <a:gd name="adj" fmla="val 3968"/>
                </a:avLst>
              </a:prstGeom>
              <a:solidFill>
                <a:schemeClr val="accent3">
                  <a:lumMod val="40000"/>
                  <a:lumOff val="60000"/>
                  <a:alpha val="85098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Shape 95"/>
              <p:cNvSpPr/>
              <p:nvPr/>
            </p:nvSpPr>
            <p:spPr>
              <a:xfrm>
                <a:off x="2341517" y="3462852"/>
                <a:ext cx="3408426" cy="33253"/>
              </a:xfrm>
              <a:prstGeom prst="roundRect">
                <a:avLst>
                  <a:gd name="adj" fmla="val 23711"/>
                </a:avLst>
              </a:prstGeom>
              <a:solidFill>
                <a:schemeClr val="accent3">
                  <a:lumMod val="50000"/>
                  <a:alpha val="23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Shape 96"/>
              <p:cNvSpPr/>
              <p:nvPr/>
            </p:nvSpPr>
            <p:spPr>
              <a:xfrm rot="5400000">
                <a:off x="5451186" y="2568645"/>
                <a:ext cx="360000" cy="360000"/>
              </a:xfrm>
              <a:prstGeom prst="halfFrame">
                <a:avLst>
                  <a:gd name="adj1" fmla="val 23728"/>
                  <a:gd name="adj2" fmla="val 24642"/>
                </a:avLst>
              </a:prstGeom>
              <a:solidFill>
                <a:schemeClr val="accent3">
                  <a:lumMod val="50000"/>
                  <a:alpha val="22745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6" name="Shape 336"/>
            <p:cNvSpPr txBox="1"/>
            <p:nvPr/>
          </p:nvSpPr>
          <p:spPr>
            <a:xfrm>
              <a:off x="915789" y="1621454"/>
              <a:ext cx="2576091" cy="1092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450"/>
                </a:spcBef>
              </a:pPr>
              <a:r>
                <a:rPr lang="en-US" altLang="zh-TW" sz="1600" b="1" dirty="0" smtClean="0">
                  <a:solidFill>
                    <a:srgbClr val="002060"/>
                  </a:solidFill>
                </a:rPr>
                <a:t>Under the same subnet: Only 1 NAS will transfer data back to Q'center</a:t>
              </a:r>
              <a:endParaRPr lang="en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24" name="圖片 23" descr="P20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3568" y="2719778"/>
              <a:ext cx="2975106" cy="1335140"/>
            </a:xfrm>
            <a:prstGeom prst="rect">
              <a:avLst/>
            </a:prstGeom>
          </p:spPr>
        </p:pic>
      </p:grpSp>
      <p:grpSp>
        <p:nvGrpSpPr>
          <p:cNvPr id="37" name="群組 36"/>
          <p:cNvGrpSpPr/>
          <p:nvPr/>
        </p:nvGrpSpPr>
        <p:grpSpPr>
          <a:xfrm>
            <a:off x="4139952" y="1791542"/>
            <a:ext cx="4032448" cy="2674576"/>
            <a:chOff x="4067944" y="1561326"/>
            <a:chExt cx="4032448" cy="2674576"/>
          </a:xfrm>
        </p:grpSpPr>
        <p:grpSp>
          <p:nvGrpSpPr>
            <p:cNvPr id="30" name="群組 29"/>
            <p:cNvGrpSpPr/>
            <p:nvPr/>
          </p:nvGrpSpPr>
          <p:grpSpPr>
            <a:xfrm>
              <a:off x="4067944" y="1643614"/>
              <a:ext cx="4032448" cy="2592288"/>
              <a:chOff x="1314577" y="2427730"/>
              <a:chExt cx="4655929" cy="2993096"/>
            </a:xfrm>
          </p:grpSpPr>
          <p:sp>
            <p:nvSpPr>
              <p:cNvPr id="31" name="Shape 92"/>
              <p:cNvSpPr/>
              <p:nvPr/>
            </p:nvSpPr>
            <p:spPr>
              <a:xfrm>
                <a:off x="1314577" y="2427730"/>
                <a:ext cx="4655929" cy="2993096"/>
              </a:xfrm>
              <a:prstGeom prst="roundRect">
                <a:avLst>
                  <a:gd name="adj" fmla="val 3968"/>
                </a:avLst>
              </a:prstGeom>
              <a:solidFill>
                <a:schemeClr val="accent3">
                  <a:lumMod val="40000"/>
                  <a:lumOff val="60000"/>
                  <a:alpha val="85098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Shape 95"/>
              <p:cNvSpPr/>
              <p:nvPr/>
            </p:nvSpPr>
            <p:spPr>
              <a:xfrm>
                <a:off x="1813425" y="3462852"/>
                <a:ext cx="3948786" cy="33253"/>
              </a:xfrm>
              <a:prstGeom prst="roundRect">
                <a:avLst>
                  <a:gd name="adj" fmla="val 23711"/>
                </a:avLst>
              </a:prstGeom>
              <a:solidFill>
                <a:schemeClr val="accent3">
                  <a:lumMod val="50000"/>
                  <a:alpha val="23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96"/>
              <p:cNvSpPr/>
              <p:nvPr/>
            </p:nvSpPr>
            <p:spPr>
              <a:xfrm rot="5400000">
                <a:off x="5451186" y="2568645"/>
                <a:ext cx="360000" cy="360000"/>
              </a:xfrm>
              <a:prstGeom prst="halfFrame">
                <a:avLst>
                  <a:gd name="adj1" fmla="val 23728"/>
                  <a:gd name="adj2" fmla="val 24642"/>
                </a:avLst>
              </a:prstGeom>
              <a:solidFill>
                <a:schemeClr val="accent3">
                  <a:lumMod val="50000"/>
                  <a:alpha val="22745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5" name="Shape 335"/>
            <p:cNvSpPr txBox="1"/>
            <p:nvPr/>
          </p:nvSpPr>
          <p:spPr>
            <a:xfrm>
              <a:off x="4499992" y="1561326"/>
              <a:ext cx="3240360" cy="1196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450"/>
                </a:spcBef>
              </a:pPr>
              <a:r>
                <a:rPr lang="en-US" altLang="zh-TW" sz="1600" b="1" dirty="0" smtClean="0">
                  <a:solidFill>
                    <a:srgbClr val="002060"/>
                  </a:solidFill>
                </a:rPr>
                <a:t>When a NAS cannot connect to Q'center, its data can still be sent by other NAS</a:t>
              </a:r>
              <a:endParaRPr lang="en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25" name="圖片 24" descr="P20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83968" y="2641446"/>
              <a:ext cx="3767655" cy="1341236"/>
            </a:xfrm>
            <a:prstGeom prst="rect">
              <a:avLst/>
            </a:prstGeom>
          </p:spPr>
        </p:pic>
      </p:grpSp>
      <p:grpSp>
        <p:nvGrpSpPr>
          <p:cNvPr id="46" name="群組 45"/>
          <p:cNvGrpSpPr/>
          <p:nvPr/>
        </p:nvGrpSpPr>
        <p:grpSpPr>
          <a:xfrm>
            <a:off x="5076056" y="4023790"/>
            <a:ext cx="2556000" cy="252000"/>
            <a:chOff x="5004048" y="3939902"/>
            <a:chExt cx="2592288" cy="288032"/>
          </a:xfrm>
        </p:grpSpPr>
        <p:cxnSp>
          <p:nvCxnSpPr>
            <p:cNvPr id="23" name="直線接點 22"/>
            <p:cNvCxnSpPr/>
            <p:nvPr/>
          </p:nvCxnSpPr>
          <p:spPr>
            <a:xfrm>
              <a:off x="5004048" y="3939902"/>
              <a:ext cx="0" cy="28803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5004048" y="4227934"/>
              <a:ext cx="259228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 flipV="1">
              <a:off x="7596336" y="4011910"/>
              <a:ext cx="0" cy="21602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群組 51"/>
          <p:cNvGrpSpPr/>
          <p:nvPr/>
        </p:nvGrpSpPr>
        <p:grpSpPr>
          <a:xfrm>
            <a:off x="6012160" y="4167806"/>
            <a:ext cx="216000" cy="216000"/>
            <a:chOff x="5940152" y="4011910"/>
            <a:chExt cx="288032" cy="288032"/>
          </a:xfrm>
        </p:grpSpPr>
        <p:sp>
          <p:nvSpPr>
            <p:cNvPr id="51" name="橢圓 50"/>
            <p:cNvSpPr/>
            <p:nvPr/>
          </p:nvSpPr>
          <p:spPr>
            <a:xfrm>
              <a:off x="5940152" y="4011910"/>
              <a:ext cx="288032" cy="28803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 contourW="12700">
              <a:contourClr>
                <a:schemeClr val="tx2">
                  <a:lumMod val="9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0" name="圖片 49" descr="驚嘆號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9627" y="4055798"/>
              <a:ext cx="49082" cy="200257"/>
            </a:xfrm>
            <a:prstGeom prst="rect">
              <a:avLst/>
            </a:prstGeom>
          </p:spPr>
        </p:pic>
      </p:grpSp>
      <p:grpSp>
        <p:nvGrpSpPr>
          <p:cNvPr id="34" name="群組 33"/>
          <p:cNvGrpSpPr/>
          <p:nvPr/>
        </p:nvGrpSpPr>
        <p:grpSpPr>
          <a:xfrm>
            <a:off x="251520" y="4599007"/>
            <a:ext cx="6120680" cy="276999"/>
            <a:chOff x="467544" y="4443958"/>
            <a:chExt cx="6120680" cy="276999"/>
          </a:xfrm>
        </p:grpSpPr>
        <p:sp>
          <p:nvSpPr>
            <p:cNvPr id="35" name="Shape 882"/>
            <p:cNvSpPr/>
            <p:nvPr/>
          </p:nvSpPr>
          <p:spPr>
            <a:xfrm flipH="1">
              <a:off x="467544" y="4476031"/>
              <a:ext cx="273183" cy="2128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64B4D2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755576" y="4443958"/>
              <a:ext cx="58326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 smtClean="0">
                  <a:solidFill>
                    <a:srgbClr val="002060"/>
                  </a:solidFill>
                </a:rPr>
                <a:t>Each Q'center Agent will transfer 50KB~200KB data per min. </a:t>
              </a:r>
              <a:endParaRPr lang="zh-TW" altLang="en-US" sz="1200"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152400" y="1133646"/>
            <a:ext cx="8812087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600" b="1" dirty="0" smtClean="0">
                <a:solidFill>
                  <a:srgbClr val="002060"/>
                </a:solidFill>
              </a:rPr>
              <a:t>TVS-1282 (i7) to monitor 100 NAS under the same or different networks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600" b="1" dirty="0" smtClean="0">
                <a:solidFill>
                  <a:srgbClr val="002060"/>
                </a:solidFill>
              </a:rPr>
              <a:t>CPU usage reduces by 75%, network usage reduces by 40%, disk IOPS reduces by 60%</a:t>
            </a:r>
          </a:p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SzPct val="100000"/>
              <a:buFont typeface="Wingdings" pitchFamily="2" charset="2"/>
              <a:buChar char="l"/>
            </a:pPr>
            <a:r>
              <a:rPr lang="en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16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Reduce Resource Requirements 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755576" y="1851670"/>
            <a:ext cx="6714974" cy="3168352"/>
            <a:chOff x="755576" y="1851670"/>
            <a:chExt cx="6714974" cy="3168352"/>
          </a:xfrm>
        </p:grpSpPr>
        <p:grpSp>
          <p:nvGrpSpPr>
            <p:cNvPr id="45" name="群組 44"/>
            <p:cNvGrpSpPr/>
            <p:nvPr/>
          </p:nvGrpSpPr>
          <p:grpSpPr>
            <a:xfrm>
              <a:off x="755576" y="2021234"/>
              <a:ext cx="3528392" cy="2998788"/>
              <a:chOff x="755576" y="1923678"/>
              <a:chExt cx="3528392" cy="2998788"/>
            </a:xfrm>
          </p:grpSpPr>
          <p:grpSp>
            <p:nvGrpSpPr>
              <p:cNvPr id="39" name="群組 38"/>
              <p:cNvGrpSpPr/>
              <p:nvPr/>
            </p:nvGrpSpPr>
            <p:grpSpPr>
              <a:xfrm>
                <a:off x="755576" y="1923678"/>
                <a:ext cx="3528392" cy="2998788"/>
                <a:chOff x="755576" y="1923678"/>
                <a:chExt cx="3528392" cy="2998788"/>
              </a:xfrm>
            </p:grpSpPr>
            <p:pic>
              <p:nvPicPr>
                <p:cNvPr id="17" name="圖片 16" descr="P21-01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5576" y="1923678"/>
                  <a:ext cx="3528392" cy="2998788"/>
                </a:xfrm>
                <a:prstGeom prst="rect">
                  <a:avLst/>
                </a:prstGeom>
              </p:spPr>
            </p:pic>
            <p:sp>
              <p:nvSpPr>
                <p:cNvPr id="18" name="文字方塊 17"/>
                <p:cNvSpPr txBox="1"/>
                <p:nvPr/>
              </p:nvSpPr>
              <p:spPr>
                <a:xfrm>
                  <a:off x="1475656" y="3723878"/>
                  <a:ext cx="786140" cy="3733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n" altLang="zh-TW" b="1" dirty="0" smtClean="0">
                      <a:solidFill>
                        <a:srgbClr val="FF0000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2%</a:t>
                  </a:r>
                </a:p>
              </p:txBody>
            </p:sp>
            <p:sp>
              <p:nvSpPr>
                <p:cNvPr id="19" name="文字方塊 18"/>
                <p:cNvSpPr txBox="1"/>
                <p:nvPr/>
              </p:nvSpPr>
              <p:spPr>
                <a:xfrm>
                  <a:off x="2843808" y="2342419"/>
                  <a:ext cx="786140" cy="3733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en" altLang="zh-TW" b="1" dirty="0" smtClean="0">
                      <a:solidFill>
                        <a:srgbClr val="002060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8%</a:t>
                  </a:r>
                </a:p>
              </p:txBody>
            </p:sp>
            <p:sp>
              <p:nvSpPr>
                <p:cNvPr id="29" name="文字方塊 28"/>
                <p:cNvSpPr txBox="1"/>
                <p:nvPr/>
              </p:nvSpPr>
              <p:spPr>
                <a:xfrm>
                  <a:off x="2627784" y="4418410"/>
                  <a:ext cx="1191106" cy="1923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650" b="1" dirty="0" smtClean="0">
                      <a:latin typeface="微軟正黑體" pitchFamily="34" charset="-120"/>
                      <a:ea typeface="微軟正黑體" pitchFamily="34" charset="-120"/>
                    </a:rPr>
                    <a:t>Different network</a:t>
                  </a:r>
                  <a:endParaRPr lang="zh-TW" altLang="en-US" sz="65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29"/>
                <p:cNvSpPr txBox="1"/>
                <p:nvPr/>
              </p:nvSpPr>
              <p:spPr>
                <a:xfrm>
                  <a:off x="1475656" y="4418410"/>
                  <a:ext cx="795062" cy="1923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TW" sz="650" b="1" dirty="0" smtClean="0">
                      <a:latin typeface="微軟正黑體" pitchFamily="34" charset="-120"/>
                      <a:ea typeface="微軟正黑體" pitchFamily="34" charset="-120"/>
                    </a:rPr>
                    <a:t>Same network</a:t>
                  </a:r>
                  <a:endParaRPr lang="zh-TW" altLang="en-US" sz="65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40" name="文字方塊 39"/>
              <p:cNvSpPr txBox="1"/>
              <p:nvPr/>
            </p:nvSpPr>
            <p:spPr>
              <a:xfrm>
                <a:off x="1619672" y="4659982"/>
                <a:ext cx="144016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700" b="1" dirty="0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CPU Usage (%)</a:t>
                </a:r>
                <a:endParaRPr lang="zh-TW" altLang="en-US" sz="7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47" name="群組 46"/>
            <p:cNvGrpSpPr/>
            <p:nvPr/>
          </p:nvGrpSpPr>
          <p:grpSpPr>
            <a:xfrm>
              <a:off x="4211960" y="1851670"/>
              <a:ext cx="3240000" cy="1673246"/>
              <a:chOff x="4211960" y="1800295"/>
              <a:chExt cx="3240000" cy="1673246"/>
            </a:xfrm>
          </p:grpSpPr>
          <p:grpSp>
            <p:nvGrpSpPr>
              <p:cNvPr id="38" name="群組 37"/>
              <p:cNvGrpSpPr/>
              <p:nvPr/>
            </p:nvGrpSpPr>
            <p:grpSpPr>
              <a:xfrm>
                <a:off x="4211960" y="1800295"/>
                <a:ext cx="3240000" cy="1673246"/>
                <a:chOff x="4211960" y="1800295"/>
                <a:chExt cx="3240000" cy="1673246"/>
              </a:xfrm>
            </p:grpSpPr>
            <p:pic>
              <p:nvPicPr>
                <p:cNvPr id="22" name="圖片 21" descr="P21-03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11960" y="1800295"/>
                  <a:ext cx="3240000" cy="1673246"/>
                </a:xfrm>
                <a:prstGeom prst="rect">
                  <a:avLst/>
                </a:prstGeom>
              </p:spPr>
            </p:pic>
            <p:sp>
              <p:nvSpPr>
                <p:cNvPr id="23" name="文字方塊 22"/>
                <p:cNvSpPr txBox="1"/>
                <p:nvPr/>
              </p:nvSpPr>
              <p:spPr>
                <a:xfrm>
                  <a:off x="4831697" y="2447835"/>
                  <a:ext cx="964439" cy="3090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" altLang="zh-TW" b="1" dirty="0" smtClean="0">
                      <a:solidFill>
                        <a:schemeClr val="bg1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80 KBps</a:t>
                  </a:r>
                  <a:endParaRPr lang="en" altLang="zh-TW" b="1" dirty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24" name="文字方塊 23"/>
                <p:cNvSpPr txBox="1"/>
                <p:nvPr/>
              </p:nvSpPr>
              <p:spPr>
                <a:xfrm>
                  <a:off x="6012160" y="2086308"/>
                  <a:ext cx="1112814" cy="3090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" altLang="zh-TW" b="1" dirty="0" smtClean="0">
                      <a:solidFill>
                        <a:schemeClr val="bg1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130 KBps</a:t>
                  </a:r>
                  <a:endParaRPr lang="en" altLang="zh-TW" b="1" dirty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</p:grpSp>
          <p:sp>
            <p:nvSpPr>
              <p:cNvPr id="41" name="文字方塊 40"/>
              <p:cNvSpPr txBox="1"/>
              <p:nvPr/>
            </p:nvSpPr>
            <p:spPr>
              <a:xfrm>
                <a:off x="5148064" y="3219822"/>
                <a:ext cx="144016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700" b="1" dirty="0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Network </a:t>
                </a:r>
                <a:r>
                  <a:rPr lang="en-US" altLang="zh-TW" sz="700" b="1" dirty="0" err="1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Uage</a:t>
                </a:r>
                <a:r>
                  <a:rPr lang="en-US" altLang="zh-TW" sz="700" b="1" dirty="0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 (</a:t>
                </a:r>
                <a:r>
                  <a:rPr lang="en-US" altLang="zh-TW" sz="700" b="1" dirty="0" err="1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KBps</a:t>
                </a:r>
                <a:r>
                  <a:rPr lang="en-US" altLang="zh-TW" sz="700" b="1" dirty="0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)</a:t>
                </a:r>
                <a:endParaRPr lang="zh-TW" altLang="en-US" sz="7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46" name="群組 45"/>
            <p:cNvGrpSpPr/>
            <p:nvPr/>
          </p:nvGrpSpPr>
          <p:grpSpPr>
            <a:xfrm>
              <a:off x="4211961" y="3470245"/>
              <a:ext cx="3258589" cy="1549777"/>
              <a:chOff x="4211961" y="3398236"/>
              <a:chExt cx="3258589" cy="1549777"/>
            </a:xfrm>
          </p:grpSpPr>
          <p:grpSp>
            <p:nvGrpSpPr>
              <p:cNvPr id="37" name="群組 36"/>
              <p:cNvGrpSpPr/>
              <p:nvPr/>
            </p:nvGrpSpPr>
            <p:grpSpPr>
              <a:xfrm>
                <a:off x="4211961" y="3398236"/>
                <a:ext cx="3258589" cy="1549777"/>
                <a:chOff x="4211960" y="3398235"/>
                <a:chExt cx="3283258" cy="1561509"/>
              </a:xfrm>
            </p:grpSpPr>
            <p:pic>
              <p:nvPicPr>
                <p:cNvPr id="21" name="圖片 20" descr="P21-02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211960" y="3398235"/>
                  <a:ext cx="3283258" cy="1561509"/>
                </a:xfrm>
                <a:prstGeom prst="rect">
                  <a:avLst/>
                </a:prstGeom>
              </p:spPr>
            </p:pic>
            <p:sp>
              <p:nvSpPr>
                <p:cNvPr id="26" name="文字方塊 25"/>
                <p:cNvSpPr txBox="1"/>
                <p:nvPr/>
              </p:nvSpPr>
              <p:spPr>
                <a:xfrm>
                  <a:off x="4788024" y="4228448"/>
                  <a:ext cx="115212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" altLang="zh-TW" b="1" dirty="0" smtClean="0">
                      <a:solidFill>
                        <a:schemeClr val="bg1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100 IOPS</a:t>
                  </a:r>
                  <a:endParaRPr lang="en" altLang="zh-TW" b="1" dirty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  <p:sp>
              <p:nvSpPr>
                <p:cNvPr id="27" name="文字方塊 26"/>
                <p:cNvSpPr txBox="1"/>
                <p:nvPr/>
              </p:nvSpPr>
              <p:spPr>
                <a:xfrm>
                  <a:off x="6034510" y="3723878"/>
                  <a:ext cx="115212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/>
                  <a:r>
                    <a:rPr lang="en" altLang="zh-TW" b="1" dirty="0" smtClean="0">
                      <a:solidFill>
                        <a:schemeClr val="bg1"/>
                      </a:solidFill>
                      <a:latin typeface="Microsoft JhengHei"/>
                      <a:ea typeface="Microsoft JhengHei"/>
                      <a:cs typeface="Microsoft JhengHei"/>
                      <a:sym typeface="Microsoft JhengHei"/>
                    </a:rPr>
                    <a:t>250 IOPS</a:t>
                  </a:r>
                  <a:endParaRPr lang="en" altLang="zh-TW" b="1" dirty="0">
                    <a:solidFill>
                      <a:schemeClr val="bg1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endParaRPr>
                </a:p>
              </p:txBody>
            </p:sp>
          </p:grpSp>
          <p:sp>
            <p:nvSpPr>
              <p:cNvPr id="44" name="文字方塊 43"/>
              <p:cNvSpPr txBox="1"/>
              <p:nvPr/>
            </p:nvSpPr>
            <p:spPr>
              <a:xfrm>
                <a:off x="5148064" y="4675951"/>
                <a:ext cx="1440160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700" b="1" dirty="0" smtClean="0">
                    <a:solidFill>
                      <a:srgbClr val="002060"/>
                    </a:solidFill>
                    <a:latin typeface="微軟正黑體" pitchFamily="34" charset="-120"/>
                    <a:ea typeface="微軟正黑體" pitchFamily="34" charset="-120"/>
                  </a:rPr>
                  <a:t>Disk Usage (IOPS)</a:t>
                </a:r>
                <a:endParaRPr lang="zh-TW" altLang="en-US" sz="7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16" name="群組 15"/>
          <p:cNvGrpSpPr/>
          <p:nvPr/>
        </p:nvGrpSpPr>
        <p:grpSpPr>
          <a:xfrm>
            <a:off x="-36512" y="1535362"/>
            <a:ext cx="2592288" cy="1540444"/>
            <a:chOff x="295615" y="1840453"/>
            <a:chExt cx="2658757" cy="1579942"/>
          </a:xfrm>
        </p:grpSpPr>
        <p:pic>
          <p:nvPicPr>
            <p:cNvPr id="15" name="圖片 14" descr="對話框-0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5615" y="1840453"/>
              <a:ext cx="2658757" cy="1579942"/>
            </a:xfrm>
            <a:prstGeom prst="rect">
              <a:avLst/>
            </a:prstGeom>
          </p:spPr>
        </p:pic>
        <p:sp>
          <p:nvSpPr>
            <p:cNvPr id="14" name="文字方塊 13"/>
            <p:cNvSpPr txBox="1"/>
            <p:nvPr/>
          </p:nvSpPr>
          <p:spPr>
            <a:xfrm>
              <a:off x="738741" y="2045454"/>
              <a:ext cx="1920212" cy="710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300" b="1" dirty="0" smtClean="0">
                  <a:solidFill>
                    <a:schemeClr val="bg1"/>
                  </a:solidFill>
                </a:rPr>
                <a:t>A single portal reduces resource requirement</a:t>
              </a:r>
              <a:endParaRPr lang="en" altLang="zh-TW" sz="13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42" name="文字方塊 41"/>
          <p:cNvSpPr txBox="1"/>
          <p:nvPr/>
        </p:nvSpPr>
        <p:spPr>
          <a:xfrm>
            <a:off x="6012160" y="3147814"/>
            <a:ext cx="1191106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50" b="1" dirty="0" smtClean="0">
                <a:latin typeface="微軟正黑體" pitchFamily="34" charset="-120"/>
                <a:ea typeface="微軟正黑體" pitchFamily="34" charset="-120"/>
              </a:rPr>
              <a:t>Different network</a:t>
            </a:r>
            <a:endParaRPr lang="zh-TW" altLang="en-US" sz="6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文字方塊 42"/>
          <p:cNvSpPr txBox="1"/>
          <p:nvPr/>
        </p:nvSpPr>
        <p:spPr>
          <a:xfrm>
            <a:off x="4860032" y="3147814"/>
            <a:ext cx="795062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50" b="1" dirty="0" smtClean="0">
                <a:latin typeface="微軟正黑體" pitchFamily="34" charset="-120"/>
                <a:ea typeface="微軟正黑體" pitchFamily="34" charset="-120"/>
              </a:rPr>
              <a:t>Same network</a:t>
            </a:r>
            <a:endParaRPr lang="zh-TW" altLang="en-US" sz="6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6012160" y="4587974"/>
            <a:ext cx="1191106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50" b="1" dirty="0" smtClean="0">
                <a:latin typeface="微軟正黑體" pitchFamily="34" charset="-120"/>
                <a:ea typeface="微軟正黑體" pitchFamily="34" charset="-120"/>
              </a:rPr>
              <a:t>Different network</a:t>
            </a:r>
            <a:endParaRPr lang="zh-TW" altLang="en-US" sz="6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文字方塊 48"/>
          <p:cNvSpPr txBox="1"/>
          <p:nvPr/>
        </p:nvSpPr>
        <p:spPr>
          <a:xfrm>
            <a:off x="4860032" y="4587974"/>
            <a:ext cx="795062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50" b="1" dirty="0" smtClean="0">
                <a:latin typeface="微軟正黑體" pitchFamily="34" charset="-120"/>
                <a:ea typeface="微軟正黑體" pitchFamily="34" charset="-120"/>
              </a:rPr>
              <a:t>Same network</a:t>
            </a:r>
            <a:endParaRPr lang="zh-TW" altLang="en-US" sz="65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683568" y="1131590"/>
            <a:ext cx="8460432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  <a:latin typeface="+mj-lt"/>
              </a:rPr>
              <a:t>200,000 NAS around the globe have installed Q'center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  <a:latin typeface="+mj-lt"/>
              </a:rPr>
              <a:t>1,500,000 NAS managed by Q'center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  <a:latin typeface="+mj-lt"/>
              </a:rPr>
              <a:t>In average, per business customer, 10 NAS being managed by </a:t>
            </a:r>
            <a:r>
              <a:rPr lang="en-US" altLang="zh-TW" sz="1800" b="1" dirty="0" err="1" smtClean="0">
                <a:solidFill>
                  <a:srgbClr val="002060"/>
                </a:solidFill>
                <a:latin typeface="+mj-lt"/>
              </a:rPr>
              <a:t>Q'center</a:t>
            </a:r>
            <a:endParaRPr lang="en-US" altLang="zh-TW" sz="1800" dirty="0" smtClean="0">
              <a:solidFill>
                <a:srgbClr val="002060"/>
              </a:solidFill>
              <a:latin typeface="+mj-lt"/>
            </a:endParaRPr>
          </a:p>
          <a:p>
            <a:pPr fontAlgn="base"/>
            <a:r>
              <a:rPr lang="en" sz="1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/>
            </a:r>
            <a:br>
              <a:rPr lang="en" sz="1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</a:br>
            <a:endParaRPr lang="en" sz="1800" b="1" dirty="0" smtClean="0">
              <a:solidFill>
                <a:srgbClr val="002060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2579658" y="2466860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14625" y="3519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The Acclaimed CMS for QNAP NAS</a:t>
            </a:r>
            <a:endParaRPr lang="en" dirty="0"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142" name="Shape 1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99592" y="1995686"/>
            <a:ext cx="7153514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/>
          <p:nvPr/>
        </p:nvSpPr>
        <p:spPr>
          <a:xfrm>
            <a:off x="4555516" y="2362841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62" name="Shape 362"/>
          <p:cNvSpPr txBox="1">
            <a:spLocks noGrp="1"/>
          </p:cNvSpPr>
          <p:nvPr>
            <p:ph type="title"/>
          </p:nvPr>
        </p:nvSpPr>
        <p:spPr>
          <a:xfrm>
            <a:off x="0" y="339502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Two Deployment Methods: NAS/VM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51520" y="1216372"/>
            <a:ext cx="921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Download Q'center from QNAP NAS App Center</a:t>
            </a:r>
          </a:p>
          <a:p>
            <a:pPr marL="174625" indent="-174625"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Download Q'center VM Edition from QNAP website and port into hypervisors</a:t>
            </a:r>
            <a:endParaRPr lang="en-US" altLang="zh-TW" sz="1800" b="1" dirty="0">
              <a:solidFill>
                <a:srgbClr val="002060"/>
              </a:solidFill>
            </a:endParaRPr>
          </a:p>
        </p:txBody>
      </p:sp>
      <p:pic>
        <p:nvPicPr>
          <p:cNvPr id="12" name="圖片 11" descr="page22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480883"/>
            <a:ext cx="4326609" cy="2149348"/>
          </a:xfrm>
          <a:prstGeom prst="rect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13" name="圖片 12" descr="page22-2.png"/>
          <p:cNvPicPr>
            <a:picLocks noChangeAspect="1"/>
          </p:cNvPicPr>
          <p:nvPr/>
        </p:nvPicPr>
        <p:blipFill>
          <a:blip r:embed="rId4"/>
          <a:srcRect r="12698" b="8279"/>
          <a:stretch>
            <a:fillRect/>
          </a:stretch>
        </p:blipFill>
        <p:spPr>
          <a:xfrm>
            <a:off x="5004048" y="2480883"/>
            <a:ext cx="2952328" cy="2179099"/>
          </a:xfrm>
          <a:prstGeom prst="rect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363" name="Shape 363"/>
          <p:cNvSpPr/>
          <p:nvPr/>
        </p:nvSpPr>
        <p:spPr>
          <a:xfrm>
            <a:off x="179512" y="2336867"/>
            <a:ext cx="360000" cy="360000"/>
          </a:xfrm>
          <a:prstGeom prst="ellipse">
            <a:avLst/>
          </a:prstGeom>
          <a:solidFill>
            <a:srgbClr val="7030A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１</a:t>
            </a:r>
          </a:p>
        </p:txBody>
      </p:sp>
      <p:sp>
        <p:nvSpPr>
          <p:cNvPr id="364" name="Shape 364"/>
          <p:cNvSpPr/>
          <p:nvPr/>
        </p:nvSpPr>
        <p:spPr>
          <a:xfrm>
            <a:off x="4788024" y="2336867"/>
            <a:ext cx="360000" cy="360000"/>
          </a:xfrm>
          <a:prstGeom prst="ellipse">
            <a:avLst/>
          </a:prstGeom>
          <a:solidFill>
            <a:srgbClr val="7030A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" sz="20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２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07504" y="1995686"/>
            <a:ext cx="4248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 smtClean="0">
                <a:solidFill>
                  <a:srgbClr val="7030A0"/>
                </a:solidFill>
                <a:latin typeface="+mj-lt"/>
                <a:ea typeface="微軟正黑體" pitchFamily="34" charset="-120"/>
              </a:rPr>
              <a:t>      VMware /</a:t>
            </a:r>
            <a:r>
              <a:rPr lang="zh-TW" altLang="en-US" sz="1600" b="1" dirty="0" smtClean="0">
                <a:solidFill>
                  <a:srgbClr val="7030A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rgbClr val="7030A0"/>
                </a:solidFill>
                <a:latin typeface="+mj-lt"/>
                <a:ea typeface="微軟正黑體" pitchFamily="34" charset="-120"/>
              </a:rPr>
              <a:t>Windows (2 editions) </a:t>
            </a:r>
            <a:endParaRPr lang="zh-TW" altLang="en-US" sz="1600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3707904" y="2211710"/>
            <a:ext cx="4032448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411760" y="3291830"/>
            <a:ext cx="432048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02" name="Shape 402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3 Connection Types: LAN/WAN/over NAT 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10" name="Shape 4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355976" y="1275606"/>
            <a:ext cx="4752528" cy="320628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群組 18"/>
          <p:cNvGrpSpPr/>
          <p:nvPr/>
        </p:nvGrpSpPr>
        <p:grpSpPr>
          <a:xfrm>
            <a:off x="251520" y="1419622"/>
            <a:ext cx="4176465" cy="3312368"/>
            <a:chOff x="539552" y="1419622"/>
            <a:chExt cx="3643300" cy="3312368"/>
          </a:xfrm>
        </p:grpSpPr>
        <p:sp>
          <p:nvSpPr>
            <p:cNvPr id="16" name="Shape 92"/>
            <p:cNvSpPr/>
            <p:nvPr/>
          </p:nvSpPr>
          <p:spPr>
            <a:xfrm>
              <a:off x="539552" y="1419622"/>
              <a:ext cx="3643300" cy="3312368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95"/>
            <p:cNvSpPr/>
            <p:nvPr/>
          </p:nvSpPr>
          <p:spPr>
            <a:xfrm>
              <a:off x="727999" y="2211709"/>
              <a:ext cx="3266406" cy="45719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96"/>
            <p:cNvSpPr/>
            <p:nvPr/>
          </p:nvSpPr>
          <p:spPr>
            <a:xfrm rot="5400000">
              <a:off x="3682613" y="1529597"/>
              <a:ext cx="311792" cy="311792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42076" y="1563638"/>
              <a:ext cx="2763882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US" altLang="zh-TW" sz="1700" b="1" dirty="0" smtClean="0">
                  <a:solidFill>
                    <a:srgbClr val="002060"/>
                  </a:solidFill>
                </a:rPr>
                <a:t>Add NAS to Q'center through different methods</a:t>
              </a:r>
              <a:endParaRPr lang="en-US" altLang="zh-TW" sz="1700" b="1" dirty="0">
                <a:solidFill>
                  <a:srgbClr val="002060"/>
                </a:solidFill>
              </a:endParaRPr>
            </a:p>
          </p:txBody>
        </p:sp>
        <p:sp>
          <p:nvSpPr>
            <p:cNvPr id="13" name="Shape 363"/>
            <p:cNvSpPr/>
            <p:nvPr/>
          </p:nvSpPr>
          <p:spPr>
            <a:xfrm>
              <a:off x="718390" y="2571750"/>
              <a:ext cx="323686" cy="360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0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１</a:t>
              </a:r>
            </a:p>
          </p:txBody>
        </p:sp>
        <p:sp>
          <p:nvSpPr>
            <p:cNvPr id="14" name="Shape 364"/>
            <p:cNvSpPr/>
            <p:nvPr/>
          </p:nvSpPr>
          <p:spPr>
            <a:xfrm>
              <a:off x="718390" y="3291830"/>
              <a:ext cx="323686" cy="360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000" b="1" dirty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２</a:t>
              </a:r>
            </a:p>
          </p:txBody>
        </p:sp>
        <p:sp>
          <p:nvSpPr>
            <p:cNvPr id="15" name="Shape 364"/>
            <p:cNvSpPr/>
            <p:nvPr/>
          </p:nvSpPr>
          <p:spPr>
            <a:xfrm>
              <a:off x="718390" y="4011950"/>
              <a:ext cx="323686" cy="360000"/>
            </a:xfrm>
            <a:prstGeom prst="ellipse">
              <a:avLst/>
            </a:prstGeom>
            <a:solidFill>
              <a:srgbClr val="7030A0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4900"/>
                </a:srgbClr>
              </a:outerShdw>
            </a:effectLst>
          </p:spPr>
          <p:txBody>
            <a:bodyPr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000" b="1" dirty="0" smtClean="0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3</a:t>
              </a:r>
            </a:p>
          </p:txBody>
        </p:sp>
      </p:grpSp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899592" y="2427734"/>
          <a:ext cx="3312368" cy="2099671"/>
        </p:xfrm>
        <a:graphic>
          <a:graphicData uri="http://schemas.openxmlformats.org/drawingml/2006/table">
            <a:tbl>
              <a:tblPr firstRow="1" bandRow="1">
                <a:tableStyleId>{EF77DD65-B5F7-4358-80CE-D3B6EA49180D}</a:tableStyleId>
              </a:tblPr>
              <a:tblGrid>
                <a:gridCol w="1419586"/>
                <a:gridCol w="394330"/>
                <a:gridCol w="1498452"/>
              </a:tblGrid>
              <a:tr h="732389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Subnet</a:t>
                      </a:r>
                      <a:endParaRPr lang="zh-TW" altLang="en-US" sz="14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3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Search by IP</a:t>
                      </a:r>
                      <a:endParaRPr lang="zh-TW" altLang="en-US" sz="13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Over </a:t>
                      </a:r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NAT/</a:t>
                      </a:r>
                      <a:b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</a:br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VPN</a:t>
                      </a:r>
                      <a:endParaRPr lang="zh-TW" altLang="en-US" sz="14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3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Connect</a:t>
                      </a:r>
                      <a:r>
                        <a:rPr lang="en-US" altLang="zh-TW" sz="1300" b="1" baseline="0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 to Q</a:t>
                      </a:r>
                      <a:r>
                        <a:rPr lang="en-US" altLang="zh-TW" sz="13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'</a:t>
                      </a:r>
                      <a:r>
                        <a:rPr lang="en-US" altLang="zh-TW" sz="1300" b="1" baseline="0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center</a:t>
                      </a:r>
                      <a:endParaRPr lang="zh-TW" altLang="en-US" sz="13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921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WAN</a:t>
                      </a:r>
                      <a:endParaRPr lang="zh-TW" altLang="en-US" sz="14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300" b="1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Search</a:t>
                      </a:r>
                      <a:r>
                        <a:rPr lang="en-US" altLang="zh-TW" sz="1300" b="1" baseline="0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 by </a:t>
                      </a:r>
                      <a:r>
                        <a:rPr lang="en-US" altLang="zh-TW" sz="1300" b="1" dirty="0" err="1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myQNAPcloud</a:t>
                      </a:r>
                      <a:r>
                        <a:rPr lang="en-US" altLang="zh-TW" sz="1300" b="1" baseline="0" dirty="0" smtClean="0">
                          <a:solidFill>
                            <a:srgbClr val="7030A0"/>
                          </a:solidFill>
                          <a:latin typeface="+mn-lt"/>
                          <a:ea typeface="微軟正黑體" pitchFamily="34" charset="-120"/>
                        </a:rPr>
                        <a:t> Account</a:t>
                      </a:r>
                      <a:endParaRPr lang="zh-TW" altLang="en-US" sz="1300" b="1" dirty="0">
                        <a:solidFill>
                          <a:srgbClr val="7030A0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向右箭號 20"/>
          <p:cNvSpPr/>
          <p:nvPr/>
        </p:nvSpPr>
        <p:spPr>
          <a:xfrm>
            <a:off x="2195736" y="2715766"/>
            <a:ext cx="360040" cy="216024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22" name="向右箭號 21"/>
          <p:cNvSpPr/>
          <p:nvPr/>
        </p:nvSpPr>
        <p:spPr>
          <a:xfrm>
            <a:off x="2195736" y="3363838"/>
            <a:ext cx="360040" cy="216024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  <p:sp>
        <p:nvSpPr>
          <p:cNvPr id="23" name="向右箭號 22"/>
          <p:cNvSpPr/>
          <p:nvPr/>
        </p:nvSpPr>
        <p:spPr>
          <a:xfrm>
            <a:off x="2195736" y="4083918"/>
            <a:ext cx="360040" cy="216024"/>
          </a:xfrm>
          <a:prstGeom prst="rightArrow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17" name="Shape 417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No Need to Modify Firewall Settings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8" name="Shape 418"/>
          <p:cNvSpPr/>
          <p:nvPr/>
        </p:nvSpPr>
        <p:spPr>
          <a:xfrm>
            <a:off x="3424375" y="2069975"/>
            <a:ext cx="974400" cy="110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" name="文字方塊 8"/>
          <p:cNvSpPr txBox="1"/>
          <p:nvPr/>
        </p:nvSpPr>
        <p:spPr>
          <a:xfrm>
            <a:off x="467544" y="120359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Install Connect to </a:t>
            </a:r>
            <a:r>
              <a:rPr lang="en-US" altLang="zh-TW" sz="1800" b="1" dirty="0" err="1" smtClean="0">
                <a:solidFill>
                  <a:srgbClr val="002060"/>
                </a:solidFill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</a:rPr>
              <a:t> app on NAS to be monitored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Set Q'center IP to connect to Q'center Server directly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Single portal tech. available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Can be used with VPN connections</a:t>
            </a:r>
          </a:p>
          <a:p>
            <a:r>
              <a:rPr lang="en-US" altLang="zh-TW" sz="1800" b="1" dirty="0" smtClean="0"/>
              <a:t/>
            </a:r>
            <a:br>
              <a:rPr lang="en-US" altLang="zh-TW" sz="1800" b="1" dirty="0" smtClean="0"/>
            </a:br>
            <a:endParaRPr lang="en-US" altLang="zh-TW" sz="1800" dirty="0" smtClean="0"/>
          </a:p>
          <a:p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endParaRPr lang="zh-TW" altLang="en-US" sz="18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圖片 9" descr="page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968" y="2391122"/>
            <a:ext cx="7120388" cy="3060948"/>
          </a:xfrm>
          <a:prstGeom prst="rect">
            <a:avLst/>
          </a:prstGeom>
          <a:ln w="12700"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3975298"/>
            <a:ext cx="736476" cy="73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Find Your NAS Through </a:t>
            </a:r>
            <a:r>
              <a:rPr lang="en-US" altLang="zh-TW" dirty="0" err="1" smtClean="0"/>
              <a:t>myQNAPcloud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0" name="Shape 430"/>
          <p:cNvSpPr/>
          <p:nvPr/>
        </p:nvSpPr>
        <p:spPr>
          <a:xfrm>
            <a:off x="3424375" y="2069975"/>
            <a:ext cx="974400" cy="110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" name="群組 6"/>
          <p:cNvGrpSpPr/>
          <p:nvPr/>
        </p:nvGrpSpPr>
        <p:grpSpPr>
          <a:xfrm>
            <a:off x="395536" y="4454991"/>
            <a:ext cx="7272808" cy="646331"/>
            <a:chOff x="467544" y="4443958"/>
            <a:chExt cx="7272808" cy="646331"/>
          </a:xfrm>
        </p:grpSpPr>
        <p:sp>
          <p:nvSpPr>
            <p:cNvPr id="8" name="Shape 882"/>
            <p:cNvSpPr/>
            <p:nvPr/>
          </p:nvSpPr>
          <p:spPr>
            <a:xfrm flipH="1">
              <a:off x="467544" y="4476031"/>
              <a:ext cx="273183" cy="21285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64B4D2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755576" y="4443958"/>
              <a:ext cx="69847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 smtClean="0">
                  <a:solidFill>
                    <a:srgbClr val="002060"/>
                  </a:solidFill>
                </a:rPr>
                <a:t>*The added NAS will be connected via WAN IP instead of through </a:t>
              </a:r>
              <a:r>
                <a:rPr lang="en-US" altLang="zh-TW" sz="1200" b="1" dirty="0" err="1" smtClean="0">
                  <a:solidFill>
                    <a:srgbClr val="002060"/>
                  </a:solidFill>
                </a:rPr>
                <a:t>myQNAPcloud</a:t>
              </a:r>
              <a:r>
                <a:rPr lang="en-US" altLang="zh-TW" sz="1200" b="1" dirty="0" smtClean="0">
                  <a:solidFill>
                    <a:srgbClr val="002060"/>
                  </a:solidFill>
                </a:rPr>
                <a:t> relay </a:t>
              </a:r>
            </a:p>
            <a:p>
              <a:r>
                <a:rPr lang="en-US" altLang="zh-TW" sz="1200" b="1" dirty="0" smtClean="0">
                  <a:solidFill>
                    <a:srgbClr val="002060"/>
                  </a:solidFill>
                </a:rPr>
                <a:t/>
              </a:r>
              <a:br>
                <a:rPr lang="en-US" altLang="zh-TW" sz="1200" b="1" dirty="0" smtClean="0">
                  <a:solidFill>
                    <a:srgbClr val="002060"/>
                  </a:solidFill>
                </a:rPr>
              </a:br>
              <a:endParaRPr lang="en" altLang="zh-TW" sz="1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11" name="圖片 10" descr="page2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488" y="1294371"/>
            <a:ext cx="4499992" cy="3005571"/>
          </a:xfrm>
          <a:prstGeom prst="rect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grpSp>
        <p:nvGrpSpPr>
          <p:cNvPr id="15" name="群組 14"/>
          <p:cNvGrpSpPr/>
          <p:nvPr/>
        </p:nvGrpSpPr>
        <p:grpSpPr>
          <a:xfrm>
            <a:off x="107504" y="1275606"/>
            <a:ext cx="4544494" cy="3024336"/>
            <a:chOff x="179512" y="1275606"/>
            <a:chExt cx="4544494" cy="3024336"/>
          </a:xfrm>
        </p:grpSpPr>
        <p:pic>
          <p:nvPicPr>
            <p:cNvPr id="10" name="圖片 9" descr="P28-0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512" y="1275606"/>
              <a:ext cx="4544494" cy="3024336"/>
            </a:xfrm>
            <a:prstGeom prst="rect">
              <a:avLst/>
            </a:prstGeom>
          </p:spPr>
        </p:pic>
        <p:sp>
          <p:nvSpPr>
            <p:cNvPr id="12" name="文字方塊 11"/>
            <p:cNvSpPr txBox="1"/>
            <p:nvPr/>
          </p:nvSpPr>
          <p:spPr>
            <a:xfrm>
              <a:off x="1187624" y="1450401"/>
              <a:ext cx="280831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</a:rPr>
                <a:t>Add a NAS to your </a:t>
              </a:r>
              <a:r>
                <a:rPr lang="en-US" altLang="zh-TW" sz="1600" b="1" dirty="0" err="1" smtClean="0">
                  <a:solidFill>
                    <a:schemeClr val="bg1"/>
                  </a:solidFill>
                </a:rPr>
                <a:t>myQNAPcloud</a:t>
              </a:r>
              <a:r>
                <a:rPr lang="en-US" altLang="zh-TW" sz="1600" b="1" dirty="0" smtClean="0">
                  <a:solidFill>
                    <a:schemeClr val="bg1"/>
                  </a:solidFill>
                </a:rPr>
                <a:t> ID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467544" y="2409730"/>
              <a:ext cx="331236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</a:rPr>
                <a:t>Enable </a:t>
              </a:r>
              <a:r>
                <a:rPr lang="en-US" altLang="zh-TW" sz="1600" b="1" dirty="0" err="1" smtClean="0">
                  <a:solidFill>
                    <a:schemeClr val="bg1"/>
                  </a:solidFill>
                </a:rPr>
                <a:t>myQNAPcloud</a:t>
              </a:r>
              <a:r>
                <a:rPr lang="en-US" altLang="zh-TW" sz="1600" b="1" dirty="0" smtClean="0">
                  <a:solidFill>
                    <a:schemeClr val="bg1"/>
                  </a:solidFill>
                </a:rPr>
                <a:t> on NAS where </a:t>
              </a:r>
              <a:r>
                <a:rPr lang="en-US" altLang="zh-TW" sz="1600" b="1" dirty="0" err="1" smtClean="0">
                  <a:solidFill>
                    <a:schemeClr val="bg1"/>
                  </a:solidFill>
                </a:rPr>
                <a:t>Q'center</a:t>
              </a:r>
              <a:r>
                <a:rPr lang="en-US" altLang="zh-TW" sz="1600" b="1" dirty="0" smtClean="0">
                  <a:solidFill>
                    <a:schemeClr val="bg1"/>
                  </a:solidFill>
                </a:rPr>
                <a:t> is installed</a:t>
              </a:r>
              <a:r>
                <a:rPr lang="en-US" altLang="zh-TW" sz="1600" dirty="0" smtClean="0">
                  <a:solidFill>
                    <a:schemeClr val="bg1"/>
                  </a:solidFill>
                </a:rPr>
                <a:t/>
              </a:r>
              <a:br>
                <a:rPr lang="en-US" altLang="zh-TW" sz="1600" dirty="0" smtClean="0">
                  <a:solidFill>
                    <a:schemeClr val="bg1"/>
                  </a:solidFill>
                </a:rPr>
              </a:b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1115616" y="3363838"/>
              <a:ext cx="3168352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bg1"/>
                  </a:solidFill>
                </a:rPr>
                <a:t>From </a:t>
              </a:r>
              <a:r>
                <a:rPr lang="en-US" altLang="zh-TW" sz="1600" b="1" dirty="0" err="1" smtClean="0">
                  <a:solidFill>
                    <a:schemeClr val="bg1"/>
                  </a:solidFill>
                </a:rPr>
                <a:t>Q'center</a:t>
              </a:r>
              <a:r>
                <a:rPr lang="en-US" altLang="zh-TW" sz="1600" b="1" dirty="0" smtClean="0">
                  <a:solidFill>
                    <a:schemeClr val="bg1"/>
                  </a:solidFill>
                </a:rPr>
                <a:t>, search NAS</a:t>
              </a:r>
              <a:br>
                <a:rPr lang="en-US" altLang="zh-TW" sz="1600" b="1" dirty="0" smtClean="0">
                  <a:solidFill>
                    <a:schemeClr val="bg1"/>
                  </a:solidFill>
                </a:rPr>
              </a:br>
              <a:r>
                <a:rPr lang="en-US" altLang="zh-TW" sz="1600" b="1" dirty="0" smtClean="0">
                  <a:solidFill>
                    <a:schemeClr val="bg1"/>
                  </a:solidFill>
                </a:rPr>
                <a:t>of the same </a:t>
              </a:r>
              <a:r>
                <a:rPr lang="en-US" altLang="zh-TW" sz="1600" b="1" dirty="0" err="1" smtClean="0">
                  <a:solidFill>
                    <a:schemeClr val="bg1"/>
                  </a:solidFill>
                </a:rPr>
                <a:t>myQNAPcloud</a:t>
              </a:r>
              <a:r>
                <a:rPr lang="en-US" altLang="zh-TW" sz="1600" b="1" dirty="0" smtClean="0">
                  <a:solidFill>
                    <a:schemeClr val="bg1"/>
                  </a:solidFill>
                </a:rPr>
                <a:t> ID</a:t>
              </a:r>
              <a:endParaRPr lang="zh-TW" altLang="en-US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76" name="Shape 376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Support Monitoring of &gt; 1,000 NAS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547664" y="1131590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2000" b="1" dirty="0" smtClean="0">
                <a:solidFill>
                  <a:srgbClr val="002060"/>
                </a:solidFill>
              </a:rPr>
              <a:t>Aug. 2017, Q'center V1.6.1056</a:t>
            </a:r>
          </a:p>
          <a:p>
            <a:pPr marL="174625" indent="-174625">
              <a:buFont typeface="Wingdings" pitchFamily="2" charset="2"/>
              <a:buChar char="l"/>
            </a:pPr>
            <a:r>
              <a:rPr lang="en-US" altLang="zh-TW" sz="2000" b="1" dirty="0" smtClean="0">
                <a:solidFill>
                  <a:srgbClr val="002060"/>
                </a:solidFill>
              </a:rPr>
              <a:t>Monitors 1,000 QNAP NAS in QNAP Lab</a:t>
            </a:r>
            <a:br>
              <a:rPr lang="en-US" altLang="zh-TW" sz="2000" b="1" dirty="0" smtClean="0">
                <a:solidFill>
                  <a:srgbClr val="002060"/>
                </a:solidFill>
              </a:rPr>
            </a:br>
            <a:r>
              <a:rPr lang="en-US" altLang="zh-TW" sz="2000" b="1" dirty="0" smtClean="0">
                <a:solidFill>
                  <a:srgbClr val="002060"/>
                </a:solidFill>
              </a:rPr>
              <a:t>with TDS-16489U E5-2620*2, 64GB Memory</a:t>
            </a:r>
            <a:br>
              <a:rPr lang="en-US" altLang="zh-TW" sz="2000" b="1" dirty="0" smtClean="0">
                <a:solidFill>
                  <a:srgbClr val="002060"/>
                </a:solidFill>
              </a:rPr>
            </a:br>
            <a:endParaRPr lang="zh-TW" altLang="en-US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7" descr="P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463" y="1779662"/>
            <a:ext cx="5745849" cy="31056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Best Practices for Deploying </a:t>
            </a:r>
            <a:r>
              <a:rPr lang="en-US" altLang="zh-TW" dirty="0" err="1" smtClean="0"/>
              <a:t>Q'center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95" name="Shape 395"/>
          <p:cNvGraphicFramePr/>
          <p:nvPr/>
        </p:nvGraphicFramePr>
        <p:xfrm>
          <a:off x="251520" y="1899704"/>
          <a:ext cx="7632847" cy="290429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48478"/>
                <a:gridCol w="1325461"/>
                <a:gridCol w="1163494"/>
                <a:gridCol w="965108"/>
                <a:gridCol w="1229779"/>
                <a:gridCol w="1500527"/>
              </a:tblGrid>
              <a:tr h="34297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NAS count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CPU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RAM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Storage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SSD Cache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Suggested model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</a:tr>
              <a:tr h="51187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1~50</a:t>
                      </a:r>
                      <a:endParaRPr lang="zh-TW" alt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Intel</a:t>
                      </a:r>
                      <a:r>
                        <a:rPr lang="en-US" altLang="zh-TW" sz="1100" b="1" i="0" u="none" strike="noStrike" cap="none" baseline="300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®</a:t>
                      </a:r>
                      <a:r>
                        <a:rPr lang="en-US" altLang="zh-TW" sz="1100" b="1" i="0" u="none" strike="noStrike" cap="none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Quad-Core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1GB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100GB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No Need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TS-x51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</a:tr>
              <a:tr h="51284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50~100</a:t>
                      </a:r>
                      <a:endParaRPr lang="zh-TW" alt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Intel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Celeron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endParaRPr lang="en-US" sz="1400" baseline="300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4GB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100GB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No Need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TS-x53B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</a:tr>
              <a:tr h="34297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100~500</a:t>
                      </a:r>
                      <a:endParaRPr lang="zh-TW" alt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Intel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i5 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8GB</a:t>
                      </a:r>
                      <a:endParaRPr lang="en-US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200GB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Needed</a:t>
                      </a:r>
                      <a:endParaRPr lang="en-US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TVS-x82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</a:tr>
              <a:tr h="51284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500~1000</a:t>
                      </a:r>
                      <a:endParaRPr lang="zh-TW" alt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Intel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Xeon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E3 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16GB</a:t>
                      </a:r>
                      <a:endParaRPr lang="en-US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200GB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Needed</a:t>
                      </a:r>
                      <a:endParaRPr lang="en-US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TVS-x80U</a:t>
                      </a:r>
                      <a:endParaRPr lang="en-US" sz="140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</a:tr>
              <a:tr h="68077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500~1000 with complex configurations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Intel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Xeon</a:t>
                      </a:r>
                      <a:r>
                        <a:rPr lang="en-US" sz="1100" b="1" i="0" u="none" strike="noStrike" baseline="30000" dirty="0">
                          <a:solidFill>
                            <a:srgbClr val="000000"/>
                          </a:solidFill>
                          <a:latin typeface="+mn-lt"/>
                        </a:rPr>
                        <a:t>®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E5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64GB</a:t>
                      </a:r>
                      <a:endParaRPr lang="en-US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500GB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Needed</a:t>
                      </a:r>
                      <a:endParaRPr lang="en-US" sz="1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TDS-x89U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87039" marR="87039" marT="87039" marB="87039" anchor="ctr"/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79512" y="1104295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002060"/>
                </a:solidFill>
              </a:rPr>
              <a:t>Factor 1: Are monitored NAS on the same or different subnets?</a:t>
            </a:r>
            <a:endParaRPr lang="en-US" altLang="zh-TW" sz="2000" dirty="0" smtClean="0">
              <a:solidFill>
                <a:srgbClr val="002060"/>
              </a:solidFill>
            </a:endParaRPr>
          </a:p>
          <a:p>
            <a:r>
              <a:rPr lang="en-US" altLang="zh-TW" sz="2000" b="1" dirty="0" smtClean="0">
                <a:solidFill>
                  <a:srgbClr val="002060"/>
                </a:solidFill>
              </a:rPr>
              <a:t>Factor 2: NAS Configurations (Disks, Network, Connection Logs, etc)</a:t>
            </a:r>
            <a:endParaRPr lang="en-US" altLang="zh-TW" sz="2000" dirty="0" smtClean="0">
              <a:solidFill>
                <a:srgbClr val="002060"/>
              </a:solidFill>
            </a:endParaRPr>
          </a:p>
          <a:p>
            <a:r>
              <a:rPr lang="en-US" altLang="zh-TW" sz="2000" dirty="0" smtClean="0">
                <a:solidFill>
                  <a:srgbClr val="002060"/>
                </a:solidFill>
              </a:rPr>
              <a:t/>
            </a:r>
            <a:br>
              <a:rPr lang="en-US" altLang="zh-TW" sz="2000" dirty="0" smtClean="0">
                <a:solidFill>
                  <a:srgbClr val="002060"/>
                </a:solidFill>
              </a:rPr>
            </a:b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rcRect l="7493" t="14987" r="7582" b="20071"/>
          <a:stretch>
            <a:fillRect/>
          </a:stretch>
        </p:blipFill>
        <p:spPr>
          <a:xfrm>
            <a:off x="5868144" y="2211710"/>
            <a:ext cx="244827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Shape 28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&lt;Use </a:t>
            </a:r>
            <a:r>
              <a:rPr lang="en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Case</a:t>
            </a:r>
            <a:r>
              <a:rPr lang="en-US" altLang="zh-TW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en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Tesco </a:t>
            </a:r>
            <a:r>
              <a:rPr lang="en" dirty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Lotus Thailand</a:t>
            </a:r>
          </a:p>
        </p:txBody>
      </p:sp>
      <p:sp>
        <p:nvSpPr>
          <p:cNvPr id="8" name="Shape 301"/>
          <p:cNvSpPr txBox="1"/>
          <p:nvPr/>
        </p:nvSpPr>
        <p:spPr>
          <a:xfrm>
            <a:off x="395536" y="3444042"/>
            <a:ext cx="5544616" cy="85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1600" b="1" dirty="0" err="1" smtClean="0">
                <a:solidFill>
                  <a:schemeClr val="bg2"/>
                </a:solidFill>
              </a:rPr>
              <a:t>Theerapong</a:t>
            </a:r>
            <a:r>
              <a:rPr lang="en-US" altLang="zh-TW" sz="1600" b="1" dirty="0" smtClean="0">
                <a:solidFill>
                  <a:schemeClr val="bg2"/>
                </a:solidFill>
              </a:rPr>
              <a:t> </a:t>
            </a:r>
            <a:r>
              <a:rPr lang="en-US" altLang="zh-TW" sz="1600" b="1" dirty="0" err="1" smtClean="0">
                <a:solidFill>
                  <a:schemeClr val="bg2"/>
                </a:solidFill>
              </a:rPr>
              <a:t>Boonma</a:t>
            </a:r>
            <a:r>
              <a:rPr lang="en-US" altLang="zh-TW" sz="1600" b="1" dirty="0" smtClean="0">
                <a:solidFill>
                  <a:schemeClr val="bg2"/>
                </a:solidFill>
              </a:rPr>
              <a:t>, Local Distributor:</a:t>
            </a:r>
            <a:r>
              <a:rPr lang="en-US" altLang="zh-TW" sz="1600" dirty="0" smtClean="0">
                <a:solidFill>
                  <a:schemeClr val="bg2"/>
                </a:solidFill>
              </a:rPr>
              <a:t>  </a:t>
            </a:r>
            <a:br>
              <a:rPr lang="en-US" altLang="zh-TW" sz="1600" dirty="0" smtClean="0">
                <a:solidFill>
                  <a:schemeClr val="bg2"/>
                </a:solidFill>
              </a:rPr>
            </a:br>
            <a:r>
              <a:rPr lang="en-US" altLang="zh-TW" sz="1600" dirty="0" smtClean="0">
                <a:solidFill>
                  <a:schemeClr val="bg2"/>
                </a:solidFill>
              </a:rPr>
              <a:t>The Q'center is looking good in managing 200 </a:t>
            </a:r>
            <a:br>
              <a:rPr lang="en-US" altLang="zh-TW" sz="1600" dirty="0" smtClean="0">
                <a:solidFill>
                  <a:schemeClr val="bg2"/>
                </a:solidFill>
              </a:rPr>
            </a:br>
            <a:r>
              <a:rPr lang="en-US" altLang="zh-TW" sz="1600" dirty="0" smtClean="0">
                <a:solidFill>
                  <a:schemeClr val="bg2"/>
                </a:solidFill>
              </a:rPr>
              <a:t>NAS. We are looking forward to adding more servers! </a:t>
            </a:r>
          </a:p>
          <a:p>
            <a:r>
              <a:rPr lang="en-US" altLang="zh-TW" sz="1600" dirty="0" smtClean="0">
                <a:solidFill>
                  <a:schemeClr val="bg2"/>
                </a:solidFill>
              </a:rPr>
              <a:t/>
            </a:r>
            <a:br>
              <a:rPr lang="en-US" altLang="zh-TW" sz="1600" dirty="0" smtClean="0">
                <a:solidFill>
                  <a:schemeClr val="bg2"/>
                </a:solidFill>
              </a:rPr>
            </a:br>
            <a:endParaRPr lang="en" sz="1600" dirty="0">
              <a:solidFill>
                <a:schemeClr val="bg2"/>
              </a:solidFill>
              <a:highlight>
                <a:srgbClr val="FFFFFF"/>
              </a:highligh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3528" y="1347615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One of the biggest supermarket chains in Thailand 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1,200 stores, 200 of them have deployed QNAP NAS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</a:t>
            </a:r>
            <a:r>
              <a:rPr lang="en-US" altLang="zh-TW" sz="1800" b="1" dirty="0" err="1" smtClean="0">
                <a:solidFill>
                  <a:srgbClr val="002060"/>
                </a:solidFill>
              </a:rPr>
              <a:t>Q'center</a:t>
            </a:r>
            <a:r>
              <a:rPr lang="en-US" altLang="zh-TW" sz="1800" b="1" dirty="0" smtClean="0">
                <a:solidFill>
                  <a:srgbClr val="002060"/>
                </a:solidFill>
              </a:rPr>
              <a:t> (app ver.) and the following HW:</a:t>
            </a:r>
            <a:endParaRPr lang="en-US" altLang="zh-TW" sz="1800" dirty="0" smtClean="0">
              <a:solidFill>
                <a:srgbClr val="002060"/>
              </a:solidFill>
            </a:endParaRPr>
          </a:p>
          <a:p>
            <a:endParaRPr lang="zh-TW" altLang="en-US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39552" y="2234937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TVS-1282</a:t>
            </a:r>
          </a:p>
          <a:p>
            <a:pPr>
              <a:buFont typeface="Wingdings" pitchFamily="2" charset="2"/>
              <a:buChar char="ü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Intel</a:t>
            </a:r>
            <a:r>
              <a:rPr lang="en-US" altLang="zh-TW" sz="1600" b="1" baseline="50000" dirty="0" smtClean="0">
                <a:solidFill>
                  <a:srgbClr val="002060"/>
                </a:solidFill>
              </a:rPr>
              <a:t>®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i7-6700 </a:t>
            </a:r>
          </a:p>
          <a:p>
            <a:pPr>
              <a:buFont typeface="Wingdings" pitchFamily="2" charset="2"/>
              <a:buChar char="ü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16GB RAM with SSD RAID</a:t>
            </a:r>
            <a:endParaRPr lang="zh-TW" altLang="en-US" sz="1600" b="1" dirty="0" smtClean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0" y="339502"/>
            <a:ext cx="925252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sz="3000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&lt;</a:t>
            </a:r>
            <a:r>
              <a:rPr lang="en" sz="3000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Case&gt; </a:t>
            </a:r>
            <a:r>
              <a:rPr lang="en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Italian</a:t>
            </a:r>
            <a:r>
              <a:rPr lang="en-US" altLang="zh-TW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+mn-lt"/>
              </a:rPr>
              <a:t>Agriculture Association</a:t>
            </a:r>
            <a:endParaRPr lang="en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395536" y="3219822"/>
            <a:ext cx="4386017" cy="85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altLang="zh-TW" sz="1600" b="1" dirty="0" smtClean="0">
                <a:solidFill>
                  <a:schemeClr val="bg2"/>
                </a:solidFill>
              </a:rPr>
              <a:t>IT managers: </a:t>
            </a:r>
            <a:r>
              <a:rPr lang="en-US" altLang="zh-TW" sz="1600" dirty="0" smtClean="0">
                <a:solidFill>
                  <a:schemeClr val="bg2"/>
                </a:solidFill>
              </a:rPr>
              <a:t/>
            </a:r>
            <a:br>
              <a:rPr lang="en-US" altLang="zh-TW" sz="1600" dirty="0" smtClean="0">
                <a:solidFill>
                  <a:schemeClr val="bg2"/>
                </a:solidFill>
              </a:rPr>
            </a:br>
            <a:r>
              <a:rPr lang="en-US" altLang="zh-TW" sz="1600" dirty="0" smtClean="0">
                <a:solidFill>
                  <a:schemeClr val="bg2"/>
                </a:solidFill>
              </a:rPr>
              <a:t>Thanks for great support from QNAP, </a:t>
            </a:r>
          </a:p>
          <a:p>
            <a:r>
              <a:rPr lang="en-US" altLang="zh-TW" sz="1600" dirty="0" smtClean="0">
                <a:solidFill>
                  <a:schemeClr val="bg2"/>
                </a:solidFill>
              </a:rPr>
              <a:t>it really makes a difference!</a:t>
            </a:r>
          </a:p>
          <a:p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r>
              <a:rPr lang="en-US" altLang="zh-TW" sz="1600" dirty="0" smtClean="0"/>
              <a:t> </a:t>
            </a:r>
            <a:br>
              <a:rPr lang="en-US" altLang="zh-TW" sz="1600" dirty="0" smtClean="0"/>
            </a:br>
            <a:endParaRPr lang="en" sz="1600" dirty="0">
              <a:solidFill>
                <a:srgbClr val="434343"/>
              </a:solidFill>
              <a:highlight>
                <a:srgbClr val="FFFFFF"/>
              </a:highligh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23528" y="1347615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Total 724 Branch office, 200 has deployed QNAP NAS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Q'center VMware Version</a:t>
            </a:r>
            <a:endParaRPr lang="en-US" altLang="zh-TW" sz="1800" dirty="0" smtClean="0">
              <a:solidFill>
                <a:srgbClr val="002060"/>
              </a:solidFill>
            </a:endParaRPr>
          </a:p>
          <a:p>
            <a:endParaRPr lang="zh-TW" altLang="en-US" sz="18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7544" y="1995686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IBM Flex System x400 </a:t>
            </a:r>
            <a:endParaRPr lang="en-US" altLang="zh-TW" sz="1600" dirty="0" smtClean="0">
              <a:solidFill>
                <a:srgbClr val="002060"/>
              </a:solidFill>
              <a:latin typeface="+mj-lt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Intel</a:t>
            </a:r>
            <a:r>
              <a:rPr lang="en-US" altLang="zh-TW" sz="1600" b="1" baseline="50000" dirty="0" smtClean="0">
                <a:solidFill>
                  <a:srgbClr val="002060"/>
                </a:solidFill>
                <a:latin typeface="+mj-lt"/>
              </a:rPr>
              <a:t>®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 Xeon</a:t>
            </a:r>
            <a:r>
              <a:rPr lang="en-US" altLang="zh-TW" sz="1600" b="1" baseline="50000" dirty="0" smtClean="0">
                <a:solidFill>
                  <a:srgbClr val="002060"/>
                </a:solidFill>
                <a:latin typeface="+mj-lt"/>
              </a:rPr>
              <a:t>®</a:t>
            </a: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CPU E5-4650</a:t>
            </a:r>
          </a:p>
          <a:p>
            <a:pPr>
              <a:buFont typeface="Wingdings" pitchFamily="2" charset="2"/>
              <a:buChar char="ü"/>
            </a:pPr>
            <a:r>
              <a:rPr lang="en-US" altLang="zh-TW" sz="1600" b="1" dirty="0" smtClean="0">
                <a:solidFill>
                  <a:srgbClr val="002060"/>
                </a:solidFill>
                <a:latin typeface="+mj-lt"/>
              </a:rPr>
              <a:t> 4GB Virtual Memory</a:t>
            </a:r>
            <a:endParaRPr lang="zh-TW" altLang="en-US" sz="1600" b="1" dirty="0" smtClean="0">
              <a:solidFill>
                <a:srgbClr val="002060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26626" name="Picture 2" descr="「Italian」的圖片搜尋結果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1995686"/>
            <a:ext cx="2664296" cy="1737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P2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283718"/>
            <a:ext cx="4031535" cy="2677661"/>
          </a:xfrm>
          <a:prstGeom prst="rect">
            <a:avLst/>
          </a:prstGeom>
        </p:spPr>
      </p:pic>
      <p:sp>
        <p:nvSpPr>
          <p:cNvPr id="439" name="Shape 439"/>
          <p:cNvSpPr txBox="1">
            <a:spLocks noGrp="1"/>
          </p:cNvSpPr>
          <p:nvPr>
            <p:ph type="title"/>
          </p:nvPr>
        </p:nvSpPr>
        <p:spPr>
          <a:xfrm>
            <a:off x="0" y="333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/>
              <a:t>Make the Best Use of Your NAS with </a:t>
            </a:r>
            <a:r>
              <a:rPr lang="en-US" altLang="zh-TW" dirty="0" err="1" smtClean="0"/>
              <a:t>Q'center</a:t>
            </a:r>
            <a:endParaRPr lang="en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79512" y="120359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</a:t>
            </a:r>
            <a:r>
              <a:rPr lang="en-US" altLang="zh-TW" sz="1800" b="1" dirty="0" smtClean="0">
                <a:solidFill>
                  <a:srgbClr val="002060"/>
                </a:solidFill>
              </a:rPr>
              <a:t>3-Dimension </a:t>
            </a:r>
            <a:r>
              <a:rPr lang="en-US" altLang="zh-TW" sz="1800" b="1" dirty="0" smtClean="0">
                <a:solidFill>
                  <a:srgbClr val="002060"/>
                </a:solidFill>
              </a:rPr>
              <a:t>monitoring 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Single portal, NAS/VM dual mode and 3 connection types (LAN/NAT/WAN)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 Monitoring over 1,000 QNAP NAS</a:t>
            </a:r>
            <a:r>
              <a:rPr lang="en-US" altLang="zh-TW" sz="1800" b="1" dirty="0" smtClean="0"/>
              <a:t/>
            </a:r>
            <a:br>
              <a:rPr lang="en-US" altLang="zh-TW" sz="1800" b="1" dirty="0" smtClean="0"/>
            </a:br>
            <a:endParaRPr lang="en-US" altLang="zh-TW" sz="1800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4427984" y="3507854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+mn-lt"/>
                <a:ea typeface="微軟正黑體" pitchFamily="34" charset="-120"/>
              </a:rPr>
              <a:t>Deployment Best Practice:</a:t>
            </a:r>
            <a:endParaRPr lang="zh-TW" altLang="en-US" b="1" dirty="0" smtClean="0">
              <a:solidFill>
                <a:srgbClr val="002060"/>
              </a:solidFill>
              <a:latin typeface="+mn-lt"/>
              <a:ea typeface="微軟正黑體" pitchFamily="34" charset="-120"/>
            </a:endParaRPr>
          </a:p>
          <a:p>
            <a:r>
              <a:rPr lang="en-US" altLang="zh-TW" b="1" u="sng" dirty="0" smtClean="0">
                <a:solidFill>
                  <a:srgbClr val="002060"/>
                </a:solidFill>
                <a:latin typeface="+mn-lt"/>
                <a:ea typeface="微軟正黑體" pitchFamily="34" charset="-120"/>
              </a:rPr>
              <a:t>https://www.qnap.com/en/how-to/tutorial/article/best-practices-for-deploying-qcenter</a:t>
            </a:r>
            <a:endParaRPr lang="zh-TW" altLang="en-US" b="1" dirty="0">
              <a:solidFill>
                <a:srgbClr val="002060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392488" y="2768610"/>
            <a:ext cx="4283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+mn-lt"/>
                <a:ea typeface="+mj-ea"/>
              </a:rPr>
              <a:t>Q'center Official Page:</a:t>
            </a:r>
            <a:br>
              <a:rPr lang="en-US" altLang="zh-TW" b="1" dirty="0" smtClean="0">
                <a:solidFill>
                  <a:srgbClr val="002060"/>
                </a:solidFill>
                <a:latin typeface="+mn-lt"/>
                <a:ea typeface="+mj-ea"/>
              </a:rPr>
            </a:br>
            <a:r>
              <a:rPr lang="en-US" altLang="zh-TW" b="1" dirty="0" smtClean="0">
                <a:solidFill>
                  <a:srgbClr val="002060"/>
                </a:solidFill>
                <a:latin typeface="+mn-lt"/>
                <a:ea typeface="+mj-ea"/>
              </a:rPr>
              <a:t>https://www.qnap.com/solution/qcenter</a:t>
            </a:r>
            <a:endParaRPr lang="zh-TW" altLang="en-US" dirty="0">
              <a:solidFill>
                <a:srgbClr val="002060"/>
              </a:solidFill>
              <a:latin typeface="+mn-lt"/>
              <a:ea typeface="+mj-ea"/>
            </a:endParaRPr>
          </a:p>
        </p:txBody>
      </p:sp>
      <p:sp>
        <p:nvSpPr>
          <p:cNvPr id="8" name="Shape 882"/>
          <p:cNvSpPr/>
          <p:nvPr/>
        </p:nvSpPr>
        <p:spPr>
          <a:xfrm flipH="1">
            <a:off x="4139952" y="286295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64B4D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882"/>
          <p:cNvSpPr/>
          <p:nvPr/>
        </p:nvSpPr>
        <p:spPr>
          <a:xfrm flipH="1">
            <a:off x="4139952" y="3583034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64B4D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/>
          <p:nvPr/>
        </p:nvSpPr>
        <p:spPr>
          <a:xfrm>
            <a:off x="2452375" y="2107000"/>
            <a:ext cx="4086900" cy="109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4000">
                <a:solidFill>
                  <a:srgbClr val="1C4587"/>
                </a:solidFill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 b="25953"/>
          <a:stretch/>
        </p:blipFill>
        <p:spPr>
          <a:xfrm>
            <a:off x="0" y="571486"/>
            <a:ext cx="9144000" cy="444306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/>
          <p:nvPr/>
        </p:nvSpPr>
        <p:spPr>
          <a:xfrm>
            <a:off x="3160" y="2928940"/>
            <a:ext cx="6211914" cy="164307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x="182206" y="2957192"/>
            <a:ext cx="5747116" cy="16148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altLang="zh-TW" sz="2000" b="1" dirty="0" smtClean="0"/>
              <a:t>Your challenges, our solution:</a:t>
            </a:r>
            <a:endParaRPr lang="en-US" altLang="zh-TW" sz="2000" dirty="0" smtClean="0"/>
          </a:p>
          <a:p>
            <a:r>
              <a:rPr lang="en-US" altLang="zh-TW" sz="2800" b="1" dirty="0" smtClean="0">
                <a:solidFill>
                  <a:srgbClr val="002060"/>
                </a:solidFill>
              </a:rPr>
              <a:t>How to make sure if multiple NAS is in their optimal condition?</a:t>
            </a:r>
            <a:endParaRPr lang="en" sz="2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/>
        </p:nvSpPr>
        <p:spPr>
          <a:xfrm>
            <a:off x="228600" y="1131075"/>
            <a:ext cx="8052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First dimension: system resource usage, status and log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Second dimension: storage resource usage  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Third dimension: storage performance and health</a:t>
            </a:r>
          </a:p>
          <a:p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endParaRPr sz="1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None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4808012" y="2287071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>
                <a:solidFill>
                  <a:srgbClr val="FFFF00"/>
                </a:solidFill>
              </a:rPr>
              <a:t>3 Aspects </a:t>
            </a:r>
            <a:r>
              <a:rPr lang="en-US" altLang="zh-TW" dirty="0" smtClean="0">
                <a:solidFill>
                  <a:schemeClr val="bg1"/>
                </a:solidFill>
              </a:rPr>
              <a:t>for Monitoring Your Storage</a:t>
            </a:r>
            <a:endParaRPr lang="en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3779912" y="2092957"/>
            <a:ext cx="5328592" cy="2901802"/>
            <a:chOff x="3612149" y="2092957"/>
            <a:chExt cx="5328592" cy="2901802"/>
          </a:xfrm>
        </p:grpSpPr>
        <p:grpSp>
          <p:nvGrpSpPr>
            <p:cNvPr id="20" name="群組 19"/>
            <p:cNvGrpSpPr/>
            <p:nvPr/>
          </p:nvGrpSpPr>
          <p:grpSpPr>
            <a:xfrm>
              <a:off x="4044197" y="2139702"/>
              <a:ext cx="4475972" cy="2796269"/>
              <a:chOff x="4311631" y="2344899"/>
              <a:chExt cx="3802948" cy="2375811"/>
            </a:xfrm>
          </p:grpSpPr>
          <p:grpSp>
            <p:nvGrpSpPr>
              <p:cNvPr id="19" name="群組 18"/>
              <p:cNvGrpSpPr/>
              <p:nvPr/>
            </p:nvGrpSpPr>
            <p:grpSpPr>
              <a:xfrm>
                <a:off x="4823360" y="2408673"/>
                <a:ext cx="2439716" cy="2312037"/>
                <a:chOff x="4823360" y="2408673"/>
                <a:chExt cx="2439716" cy="2312037"/>
              </a:xfrm>
            </p:grpSpPr>
            <p:pic>
              <p:nvPicPr>
                <p:cNvPr id="12" name="圖片 11" descr="三角形-01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9378997">
                  <a:off x="5052823" y="2730980"/>
                  <a:ext cx="2210253" cy="1989730"/>
                </a:xfrm>
                <a:prstGeom prst="rect">
                  <a:avLst/>
                </a:prstGeom>
              </p:spPr>
            </p:pic>
            <p:sp>
              <p:nvSpPr>
                <p:cNvPr id="15" name="橢圓 14"/>
                <p:cNvSpPr/>
                <p:nvPr/>
              </p:nvSpPr>
              <p:spPr>
                <a:xfrm>
                  <a:off x="4823360" y="3262607"/>
                  <a:ext cx="169628" cy="16962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橢圓 16"/>
                <p:cNvSpPr/>
                <p:nvPr/>
              </p:nvSpPr>
              <p:spPr>
                <a:xfrm rot="106840">
                  <a:off x="6708993" y="2408673"/>
                  <a:ext cx="169628" cy="16962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8" name="橢圓 17"/>
                <p:cNvSpPr/>
                <p:nvPr/>
              </p:nvSpPr>
              <p:spPr>
                <a:xfrm rot="106840">
                  <a:off x="6416651" y="4427631"/>
                  <a:ext cx="169628" cy="16962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162" name="Shape 16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311631" y="2344899"/>
                <a:ext cx="3802948" cy="172819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59" name="Shape 159"/>
            <p:cNvSpPr txBox="1"/>
            <p:nvPr/>
          </p:nvSpPr>
          <p:spPr>
            <a:xfrm>
              <a:off x="7020272" y="2092957"/>
              <a:ext cx="1920469" cy="4787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-US" altLang="zh-TW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System Resource</a:t>
              </a:r>
              <a:endParaRPr lang="en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4764277" y="4515966"/>
              <a:ext cx="2263674" cy="4787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Storage Resource</a:t>
              </a:r>
              <a:endParaRPr lang="en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3612149" y="3147814"/>
              <a:ext cx="1398951" cy="4787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 dirty="0" smtClean="0">
                  <a:solidFill>
                    <a:schemeClr val="tx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Storage Perfromacne </a:t>
              </a:r>
              <a:endParaRPr lang="en" b="1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pic>
        <p:nvPicPr>
          <p:cNvPr id="163" name="Shape 16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75267" y="2427734"/>
            <a:ext cx="2306736" cy="38884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群組 15"/>
          <p:cNvGrpSpPr/>
          <p:nvPr/>
        </p:nvGrpSpPr>
        <p:grpSpPr>
          <a:xfrm>
            <a:off x="1331639" y="2211709"/>
            <a:ext cx="2787060" cy="1656184"/>
            <a:chOff x="1284512" y="2672962"/>
            <a:chExt cx="2410250" cy="1432267"/>
          </a:xfrm>
        </p:grpSpPr>
        <p:pic>
          <p:nvPicPr>
            <p:cNvPr id="14" name="圖片 13" descr="對話框-0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1284512" y="2672962"/>
              <a:ext cx="2410250" cy="1432267"/>
            </a:xfrm>
            <a:prstGeom prst="rect">
              <a:avLst/>
            </a:prstGeom>
          </p:spPr>
        </p:pic>
        <p:sp>
          <p:nvSpPr>
            <p:cNvPr id="13" name="文字方塊 12"/>
            <p:cNvSpPr txBox="1"/>
            <p:nvPr/>
          </p:nvSpPr>
          <p:spPr>
            <a:xfrm>
              <a:off x="1783810" y="2826132"/>
              <a:ext cx="1555698" cy="718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TW" sz="1600" b="1" dirty="0" smtClean="0">
                  <a:solidFill>
                    <a:schemeClr val="bg1"/>
                  </a:solidFill>
                </a:rPr>
                <a:t>Is there a tool to monitor disk health?</a:t>
              </a:r>
              <a:endParaRPr lang="zh-TW" altLang="en-US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P6_圓餅圖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495" y="1419622"/>
            <a:ext cx="4123001" cy="3312368"/>
          </a:xfrm>
          <a:prstGeom prst="rect">
            <a:avLst/>
          </a:prstGeom>
        </p:spPr>
      </p:pic>
      <p:sp>
        <p:nvSpPr>
          <p:cNvPr id="170" name="Shape 170"/>
          <p:cNvSpPr txBox="1"/>
          <p:nvPr/>
        </p:nvSpPr>
        <p:spPr>
          <a:xfrm>
            <a:off x="179512" y="1131075"/>
            <a:ext cx="8052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5 Categories: </a:t>
            </a:r>
            <a:br>
              <a:rPr lang="en-US" altLang="zh-TW" sz="1800" b="1" dirty="0" smtClean="0">
                <a:solidFill>
                  <a:srgbClr val="002060"/>
                </a:solidFill>
              </a:rPr>
            </a:br>
            <a:r>
              <a:rPr lang="en-US" altLang="zh-TW" sz="1800" b="1" dirty="0" smtClean="0">
                <a:solidFill>
                  <a:srgbClr val="002060"/>
                </a:solidFill>
              </a:rPr>
              <a:t>   Inventory, Storage Space, </a:t>
            </a:r>
            <a:br>
              <a:rPr lang="en-US" altLang="zh-TW" sz="1800" b="1" dirty="0" smtClean="0">
                <a:solidFill>
                  <a:srgbClr val="002060"/>
                </a:solidFill>
              </a:rPr>
            </a:br>
            <a:r>
              <a:rPr lang="en-US" altLang="zh-TW" sz="1800" b="1" dirty="0" smtClean="0">
                <a:solidFill>
                  <a:srgbClr val="002060"/>
                </a:solidFill>
              </a:rPr>
              <a:t>   Performance, Hardware, Disk</a:t>
            </a:r>
          </a:p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30 Analysis Reports:</a:t>
            </a:r>
            <a:br>
              <a:rPr lang="en-US" altLang="zh-TW" sz="1800" b="1" dirty="0" smtClean="0">
                <a:solidFill>
                  <a:srgbClr val="002060"/>
                </a:solidFill>
              </a:rPr>
            </a:br>
            <a:r>
              <a:rPr lang="en-US" altLang="zh-TW" sz="1800" b="1" dirty="0" smtClean="0">
                <a:solidFill>
                  <a:srgbClr val="002060"/>
                </a:solidFill>
              </a:rPr>
              <a:t>   E.g. S.M.A.R.T. Monitoring </a:t>
            </a: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0" y="345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>
                <a:solidFill>
                  <a:srgbClr val="FFFF00"/>
                </a:solidFill>
              </a:rPr>
              <a:t>30 Different Reports </a:t>
            </a:r>
            <a:r>
              <a:rPr lang="en-US" altLang="zh-TW" dirty="0" smtClean="0">
                <a:solidFill>
                  <a:schemeClr val="bg1"/>
                </a:solidFill>
              </a:rPr>
              <a:t>in 5 Categories</a:t>
            </a:r>
            <a:endParaRPr lang="en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4" name="Shape 17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51520" y="2715766"/>
            <a:ext cx="4336855" cy="2028118"/>
          </a:xfrm>
          <a:prstGeom prst="rect">
            <a:avLst/>
          </a:prstGeom>
          <a:noFill/>
          <a:ln w="12700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8" name="文字方塊 7"/>
          <p:cNvSpPr txBox="1"/>
          <p:nvPr/>
        </p:nvSpPr>
        <p:spPr>
          <a:xfrm>
            <a:off x="5292080" y="1275606"/>
            <a:ext cx="1296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ID198</a:t>
            </a:r>
            <a:r>
              <a:rPr lang="en-US" altLang="zh-TW" sz="1000" b="1" dirty="0" smtClean="0">
                <a:solidFill>
                  <a:schemeClr val="tx1"/>
                </a:solidFill>
                <a:latin typeface="+mj-lt"/>
              </a:rPr>
              <a:t> Uncorrectable Sector Count</a:t>
            </a:r>
            <a:endParaRPr lang="zh-TW" alt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812360" y="1419622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ID5</a:t>
            </a:r>
            <a:r>
              <a:rPr lang="en-US" altLang="zh-TW" sz="1000" b="1" dirty="0" smtClean="0">
                <a:solidFill>
                  <a:schemeClr val="tx1"/>
                </a:solidFill>
                <a:latin typeface="+mj-lt"/>
              </a:rPr>
              <a:t> Reallocated Sector Count</a:t>
            </a:r>
            <a:endParaRPr lang="zh-TW" alt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644008" y="2139702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ID197</a:t>
            </a:r>
            <a:r>
              <a:rPr lang="en-US" altLang="zh-TW" sz="1000" b="1" dirty="0" smtClean="0">
                <a:solidFill>
                  <a:schemeClr val="tx1"/>
                </a:solidFill>
                <a:latin typeface="+mj-lt"/>
              </a:rPr>
              <a:t> Current Pending Sector Count</a:t>
            </a:r>
            <a:endParaRPr lang="zh-TW" alt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215338" y="2499742"/>
            <a:ext cx="928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ID9</a:t>
            </a:r>
            <a:r>
              <a:rPr lang="en-US" altLang="zh-TW" sz="1000" b="1" dirty="0" smtClean="0">
                <a:solidFill>
                  <a:schemeClr val="tx1"/>
                </a:solidFill>
                <a:latin typeface="+mj-lt"/>
              </a:rPr>
              <a:t> Power-On Hours</a:t>
            </a:r>
            <a:endParaRPr lang="zh-TW" alt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004048" y="3507854"/>
            <a:ext cx="792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ID188</a:t>
            </a:r>
          </a:p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</a:rPr>
              <a:t>Command Timeout</a:t>
            </a:r>
            <a:endParaRPr lang="en-US" altLang="zh-TW" sz="1000" b="1" dirty="0" smtClean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8028384" y="3435846"/>
            <a:ext cx="12596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ID187</a:t>
            </a:r>
            <a:r>
              <a:rPr lang="en-US" altLang="zh-TW" sz="1000" b="1" dirty="0" smtClean="0">
                <a:solidFill>
                  <a:schemeClr val="tx1"/>
                </a:solidFill>
                <a:latin typeface="+mj-lt"/>
              </a:rPr>
              <a:t> Reported Uncorrectable Errors</a:t>
            </a:r>
            <a:endParaRPr lang="zh-TW" altLang="en-US" sz="1000" b="1" dirty="0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0" y="345075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sz="4000" dirty="0" smtClean="0">
                <a:solidFill>
                  <a:schemeClr val="bg1"/>
                </a:solidFill>
              </a:rPr>
              <a:t>The Items that </a:t>
            </a:r>
            <a:r>
              <a:rPr lang="en-US" altLang="zh-TW" sz="4000" dirty="0" err="1" smtClean="0">
                <a:solidFill>
                  <a:schemeClr val="bg1"/>
                </a:solidFill>
              </a:rPr>
              <a:t>Q’center</a:t>
            </a:r>
            <a:r>
              <a:rPr lang="en-US" altLang="zh-TW" sz="4000" dirty="0" smtClean="0">
                <a:solidFill>
                  <a:schemeClr val="bg1"/>
                </a:solidFill>
              </a:rPr>
              <a:t> Monitored</a:t>
            </a:r>
            <a:endParaRPr lang="en" sz="40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059582"/>
            <a:ext cx="784367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dirty="0" smtClean="0"/>
              <a:t>Detect Potential Issues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6" name="Shape 196"/>
          <p:cNvSpPr txBox="1"/>
          <p:nvPr/>
        </p:nvSpPr>
        <p:spPr>
          <a:xfrm>
            <a:off x="220216" y="1131075"/>
            <a:ext cx="62960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Hardware: Temperature and Fan Speed</a:t>
            </a:r>
          </a:p>
          <a:p>
            <a:pPr marL="174625" indent="-174625" fontAlgn="base"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Detect effects of environmental changes and </a:t>
            </a:r>
          </a:p>
          <a:p>
            <a:pPr marL="174625" indent="-174625" fontAlgn="base"/>
            <a:r>
              <a:rPr lang="en-US" altLang="zh-TW" sz="1800" b="1" dirty="0" smtClean="0">
                <a:solidFill>
                  <a:srgbClr val="002060"/>
                </a:solidFill>
              </a:rPr>
              <a:t>   prevent system failures  </a:t>
            </a:r>
          </a:p>
          <a:p>
            <a:pPr marL="457200" lvl="0" indent="-355600" rtl="0">
              <a:lnSpc>
                <a:spcPct val="115000"/>
              </a:lnSpc>
              <a:spcBef>
                <a:spcPts val="400"/>
              </a:spcBef>
              <a:buClr>
                <a:srgbClr val="002060"/>
              </a:buClr>
              <a:buSzPct val="100000"/>
              <a:buFont typeface="Wingdings" pitchFamily="2" charset="2"/>
              <a:buChar char="l"/>
            </a:pP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98" name="Shape 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216" y="2045539"/>
            <a:ext cx="6117751" cy="290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/>
          <p:nvPr/>
        </p:nvSpPr>
        <p:spPr>
          <a:xfrm>
            <a:off x="1547525" y="3283225"/>
            <a:ext cx="3939900" cy="7098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6" name="群組 35"/>
          <p:cNvGrpSpPr/>
          <p:nvPr/>
        </p:nvGrpSpPr>
        <p:grpSpPr>
          <a:xfrm>
            <a:off x="6156176" y="1275606"/>
            <a:ext cx="2791800" cy="3024272"/>
            <a:chOff x="6228184" y="1131590"/>
            <a:chExt cx="2791800" cy="3024272"/>
          </a:xfrm>
        </p:grpSpPr>
        <p:pic>
          <p:nvPicPr>
            <p:cNvPr id="35" name="圖片 34" descr="P8-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91719" y="3075806"/>
              <a:ext cx="176625" cy="200931"/>
            </a:xfrm>
            <a:prstGeom prst="rect">
              <a:avLst/>
            </a:prstGeom>
          </p:spPr>
        </p:pic>
        <p:pic>
          <p:nvPicPr>
            <p:cNvPr id="34" name="圖片 33" descr="P8-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5815" y="2787774"/>
              <a:ext cx="176625" cy="200931"/>
            </a:xfrm>
            <a:prstGeom prst="rect">
              <a:avLst/>
            </a:prstGeom>
          </p:spPr>
        </p:pic>
        <p:grpSp>
          <p:nvGrpSpPr>
            <p:cNvPr id="11" name="群組 10"/>
            <p:cNvGrpSpPr/>
            <p:nvPr/>
          </p:nvGrpSpPr>
          <p:grpSpPr>
            <a:xfrm>
              <a:off x="6987663" y="2283718"/>
              <a:ext cx="576000" cy="576000"/>
              <a:chOff x="7092280" y="2427734"/>
              <a:chExt cx="576000" cy="576000"/>
            </a:xfrm>
          </p:grpSpPr>
          <p:sp>
            <p:nvSpPr>
              <p:cNvPr id="10" name="圓角矩形 9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9" name="圖片 8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pic>
          <p:nvPicPr>
            <p:cNvPr id="8" name="圖片 7" descr="P8-1-0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0232" y="1203598"/>
              <a:ext cx="2088232" cy="783745"/>
            </a:xfrm>
            <a:prstGeom prst="rect">
              <a:avLst/>
            </a:prstGeom>
          </p:spPr>
        </p:pic>
        <p:grpSp>
          <p:nvGrpSpPr>
            <p:cNvPr id="12" name="群組 11"/>
            <p:cNvGrpSpPr/>
            <p:nvPr/>
          </p:nvGrpSpPr>
          <p:grpSpPr>
            <a:xfrm>
              <a:off x="7851759" y="2283718"/>
              <a:ext cx="576000" cy="576000"/>
              <a:chOff x="7092280" y="2427734"/>
              <a:chExt cx="576000" cy="576000"/>
            </a:xfrm>
          </p:grpSpPr>
          <p:sp>
            <p:nvSpPr>
              <p:cNvPr id="13" name="圓角矩形 12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4" name="圖片 13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15" name="群組 14"/>
            <p:cNvGrpSpPr/>
            <p:nvPr/>
          </p:nvGrpSpPr>
          <p:grpSpPr>
            <a:xfrm>
              <a:off x="6987663" y="2931790"/>
              <a:ext cx="576000" cy="576000"/>
              <a:chOff x="7092280" y="2427734"/>
              <a:chExt cx="576000" cy="576000"/>
            </a:xfrm>
          </p:grpSpPr>
          <p:sp>
            <p:nvSpPr>
              <p:cNvPr id="16" name="圓角矩形 15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" name="圖片 16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18" name="群組 17"/>
            <p:cNvGrpSpPr/>
            <p:nvPr/>
          </p:nvGrpSpPr>
          <p:grpSpPr>
            <a:xfrm>
              <a:off x="7851759" y="2931790"/>
              <a:ext cx="576000" cy="576000"/>
              <a:chOff x="7092280" y="2427734"/>
              <a:chExt cx="576000" cy="576000"/>
            </a:xfrm>
          </p:grpSpPr>
          <p:sp>
            <p:nvSpPr>
              <p:cNvPr id="19" name="圓角矩形 18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0" name="圖片 19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21" name="群組 20"/>
            <p:cNvGrpSpPr/>
            <p:nvPr/>
          </p:nvGrpSpPr>
          <p:grpSpPr>
            <a:xfrm>
              <a:off x="6987663" y="3579862"/>
              <a:ext cx="576000" cy="576000"/>
              <a:chOff x="7092280" y="2427734"/>
              <a:chExt cx="576000" cy="576000"/>
            </a:xfrm>
          </p:grpSpPr>
          <p:sp>
            <p:nvSpPr>
              <p:cNvPr id="22" name="圓角矩形 21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3" name="圖片 22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grpSp>
          <p:nvGrpSpPr>
            <p:cNvPr id="24" name="群組 23"/>
            <p:cNvGrpSpPr/>
            <p:nvPr/>
          </p:nvGrpSpPr>
          <p:grpSpPr>
            <a:xfrm>
              <a:off x="7851759" y="3579862"/>
              <a:ext cx="576000" cy="576000"/>
              <a:chOff x="7092280" y="2427734"/>
              <a:chExt cx="576000" cy="57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7092280" y="2427734"/>
                <a:ext cx="576000" cy="576000"/>
              </a:xfrm>
              <a:prstGeom prst="round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26" name="圖片 25" descr="P8-1-02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6280" y="2485534"/>
                <a:ext cx="468000" cy="460400"/>
              </a:xfrm>
              <a:prstGeom prst="rect">
                <a:avLst/>
              </a:prstGeom>
            </p:spPr>
          </p:pic>
        </p:grpSp>
        <p:pic>
          <p:nvPicPr>
            <p:cNvPr id="28" name="圖片 27" descr="P8-1-02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98921" y="2067694"/>
              <a:ext cx="220376" cy="171764"/>
            </a:xfrm>
            <a:prstGeom prst="rect">
              <a:avLst/>
            </a:prstGeom>
          </p:spPr>
        </p:pic>
        <p:pic>
          <p:nvPicPr>
            <p:cNvPr id="29" name="圖片 28" descr="P8-1-03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76456" y="1707654"/>
              <a:ext cx="343528" cy="392141"/>
            </a:xfrm>
            <a:prstGeom prst="rect">
              <a:avLst/>
            </a:prstGeom>
          </p:spPr>
        </p:pic>
        <p:pic>
          <p:nvPicPr>
            <p:cNvPr id="30" name="圖片 29" descr="P8-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67204" y="2037486"/>
              <a:ext cx="176625" cy="200931"/>
            </a:xfrm>
            <a:prstGeom prst="rect">
              <a:avLst/>
            </a:prstGeom>
          </p:spPr>
        </p:pic>
        <p:pic>
          <p:nvPicPr>
            <p:cNvPr id="31" name="圖片 30" descr="P8-1-05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28184" y="1131590"/>
              <a:ext cx="345148" cy="390519"/>
            </a:xfrm>
            <a:prstGeom prst="rect">
              <a:avLst/>
            </a:prstGeom>
          </p:spPr>
        </p:pic>
        <p:pic>
          <p:nvPicPr>
            <p:cNvPr id="32" name="圖片 31" descr="P8-1-06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47703" y="1966318"/>
              <a:ext cx="218756" cy="173384"/>
            </a:xfrm>
            <a:prstGeom prst="rect">
              <a:avLst/>
            </a:prstGeom>
          </p:spPr>
        </p:pic>
        <p:pic>
          <p:nvPicPr>
            <p:cNvPr id="33" name="圖片 32" descr="P8-1-07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851759" y="1966318"/>
              <a:ext cx="218756" cy="1733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4483508" y="2654096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A Professional Monitoring Tool 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82" name="Shape 182"/>
          <p:cNvGraphicFramePr/>
          <p:nvPr/>
        </p:nvGraphicFramePr>
        <p:xfrm>
          <a:off x="179511" y="1203598"/>
          <a:ext cx="5328593" cy="3645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01075"/>
                <a:gridCol w="1477967"/>
                <a:gridCol w="1449551"/>
              </a:tblGrid>
              <a:tr h="62914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Brand/</a:t>
                      </a:r>
                      <a:b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Monitoring Items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QNAP </a:t>
                      </a:r>
                      <a:b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en-US" sz="1400" b="1" i="0" u="none" strike="noStrike" dirty="0" err="1" smtClean="0">
                          <a:solidFill>
                            <a:schemeClr val="bg1"/>
                          </a:solidFill>
                          <a:latin typeface="+mj-lt"/>
                        </a:rPr>
                        <a:t>Q'center</a:t>
                      </a:r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latin typeface="+mj-lt"/>
                        </a:rPr>
                        <a:t> 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S Brand</a:t>
                      </a:r>
                      <a:b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</a:br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latin typeface="+mj-lt"/>
                        </a:rPr>
                        <a:t>CMS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</a:tr>
              <a:tr h="52298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CPU/Memory/Network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62914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Shared Folder/Storage Space Usage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62914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Storage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Performance and Logs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X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62914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Long-term HW Monitoring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+mj-lt"/>
                        </a:rPr>
                        <a:t> (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Temp/Fan Speed)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  <a:tr h="605595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Periodical Disk Health Report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solidFill>
                            <a:srgbClr val="FF0000"/>
                          </a:solidFill>
                          <a:latin typeface="+mj-lt"/>
                          <a:sym typeface="Microsoft JhengHei"/>
                        </a:rPr>
                        <a:t>V</a:t>
                      </a:r>
                      <a:endParaRPr lang="en" b="1" dirty="0">
                        <a:solidFill>
                          <a:srgbClr val="FF0000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>
                          <a:latin typeface="+mj-lt"/>
                          <a:sym typeface="Microsoft JhengHei"/>
                        </a:rPr>
                        <a:t>X</a:t>
                      </a:r>
                      <a:endParaRPr lang="en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  <p:sp>
        <p:nvSpPr>
          <p:cNvPr id="183" name="Shape 183"/>
          <p:cNvSpPr txBox="1"/>
          <p:nvPr/>
        </p:nvSpPr>
        <p:spPr>
          <a:xfrm>
            <a:off x="5617412" y="1420210"/>
            <a:ext cx="3563100" cy="25917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spcBef>
                <a:spcPts val="450"/>
              </a:spcBef>
              <a:buClr>
                <a:srgbClr val="002060"/>
              </a:buClr>
              <a:buSzPct val="100000"/>
              <a:buFont typeface="Wingdings" pitchFamily="2" charset="2"/>
              <a:buChar char="l"/>
            </a:pPr>
            <a:r>
              <a:rPr lang="en-US" altLang="zh-TW" sz="1800" b="1" dirty="0" smtClean="0">
                <a:solidFill>
                  <a:srgbClr val="002060"/>
                </a:solidFill>
              </a:rPr>
              <a:t>An independent and professional suite </a:t>
            </a:r>
            <a: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sz="18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"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R="0" lvl="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Font typeface="Wingdings" pitchFamily="2" charset="2"/>
              <a:buChar char="l"/>
            </a:pPr>
            <a:endParaRPr sz="1800" dirty="0">
              <a:solidFill>
                <a:srgbClr val="002060"/>
              </a:solidFill>
            </a:endParaRPr>
          </a:p>
          <a:p>
            <a:pPr lvl="0" rtl="0">
              <a:spcBef>
                <a:spcPts val="0"/>
              </a:spcBef>
              <a:buClr>
                <a:srgbClr val="002060"/>
              </a:buClr>
              <a:buFont typeface="Wingdings" pitchFamily="2" charset="2"/>
              <a:buChar char="l"/>
            </a:pPr>
            <a:endParaRPr sz="18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4" name="Shape 1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25787" y="3003798"/>
            <a:ext cx="398141" cy="589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群組 10"/>
          <p:cNvGrpSpPr/>
          <p:nvPr/>
        </p:nvGrpSpPr>
        <p:grpSpPr>
          <a:xfrm>
            <a:off x="5091027" y="1995686"/>
            <a:ext cx="3801453" cy="2304000"/>
            <a:chOff x="5004048" y="2043478"/>
            <a:chExt cx="3801453" cy="2304000"/>
          </a:xfrm>
        </p:grpSpPr>
        <p:pic>
          <p:nvPicPr>
            <p:cNvPr id="186" name="Shape 186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004048" y="2043478"/>
              <a:ext cx="3801453" cy="230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Shape 187"/>
            <p:cNvSpPr txBox="1"/>
            <p:nvPr/>
          </p:nvSpPr>
          <p:spPr>
            <a:xfrm>
              <a:off x="5868144" y="2355726"/>
              <a:ext cx="2376264" cy="192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altLang="zh-TW" b="1" dirty="0" smtClean="0">
                  <a:solidFill>
                    <a:schemeClr val="bg1"/>
                  </a:solidFill>
                </a:rPr>
                <a:t>The Q'center Agent on every NAS will collect more than 100 variables each minute</a:t>
              </a:r>
              <a:r>
                <a:rPr lang="en-US" altLang="zh-TW" dirty="0" smtClean="0">
                  <a:solidFill>
                    <a:schemeClr val="bg1"/>
                  </a:solidFill>
                </a:rPr>
                <a:t/>
              </a:r>
              <a:br>
                <a:rPr lang="en-US" altLang="zh-TW" dirty="0" smtClean="0">
                  <a:solidFill>
                    <a:schemeClr val="bg1"/>
                  </a:solidFill>
                </a:rPr>
              </a:br>
              <a:r>
                <a:rPr lang="en-US" altLang="zh-TW" dirty="0" smtClean="0">
                  <a:solidFill>
                    <a:schemeClr val="bg1"/>
                  </a:solidFill>
                </a:rPr>
                <a:t> </a:t>
              </a:r>
              <a:r>
                <a:rPr lang="en" dirty="0">
                  <a:solidFill>
                    <a:schemeClr val="bg1"/>
                  </a:solidFill>
                </a:rPr>
                <a:t/>
              </a:r>
              <a:br>
                <a:rPr lang="en" dirty="0">
                  <a:solidFill>
                    <a:schemeClr val="bg1"/>
                  </a:solidFill>
                </a:rPr>
              </a:br>
              <a:r>
                <a:rPr lang="en" dirty="0">
                  <a:solidFill>
                    <a:schemeClr val="bg1"/>
                  </a:solidFill>
                </a:rPr>
                <a:t/>
              </a:r>
              <a:br>
                <a:rPr lang="en" dirty="0">
                  <a:solidFill>
                    <a:schemeClr val="bg1"/>
                  </a:solidFill>
                </a:rPr>
              </a:br>
              <a:endParaRPr lang="en" dirty="0">
                <a:solidFill>
                  <a:schemeClr val="bg1"/>
                </a:solidFill>
              </a:endParaRPr>
            </a:p>
          </p:txBody>
        </p:sp>
      </p:grpSp>
      <p:pic>
        <p:nvPicPr>
          <p:cNvPr id="188" name="Shape 1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25787" y="4286526"/>
            <a:ext cx="398141" cy="58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皇冠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12594">
            <a:off x="2674661" y="1088517"/>
            <a:ext cx="457209" cy="317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1187624" y="1203598"/>
            <a:ext cx="3024336" cy="1357119"/>
            <a:chOff x="145464" y="1445701"/>
            <a:chExt cx="3024336" cy="1357119"/>
          </a:xfrm>
        </p:grpSpPr>
        <p:sp>
          <p:nvSpPr>
            <p:cNvPr id="16" name="Shape 92"/>
            <p:cNvSpPr/>
            <p:nvPr/>
          </p:nvSpPr>
          <p:spPr>
            <a:xfrm>
              <a:off x="145464" y="1445701"/>
              <a:ext cx="2726867" cy="1152128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421600" y="2064156"/>
              <a:ext cx="27482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en-US" altLang="zh-TW" b="1" dirty="0" smtClean="0"/>
                <a:t>A three dimensional, fully customizable interface </a:t>
              </a:r>
            </a:p>
            <a:p>
              <a:pPr algn="ctr"/>
              <a:r>
                <a:rPr lang="en-US" altLang="zh-TW" b="1" dirty="0" smtClean="0">
                  <a:latin typeface="微軟正黑體" pitchFamily="34" charset="-120"/>
                  <a:ea typeface="微軟正黑體" pitchFamily="34" charset="-120"/>
                </a:rPr>
                <a:t>  </a:t>
              </a:r>
              <a:endParaRPr lang="en-US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" name="Shape 95"/>
            <p:cNvSpPr/>
            <p:nvPr/>
          </p:nvSpPr>
          <p:spPr>
            <a:xfrm>
              <a:off x="420267" y="2021765"/>
              <a:ext cx="2160000" cy="18000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96"/>
            <p:cNvSpPr/>
            <p:nvPr/>
          </p:nvSpPr>
          <p:spPr>
            <a:xfrm rot="5400000">
              <a:off x="2489868" y="1589717"/>
              <a:ext cx="252000" cy="252000"/>
            </a:xfrm>
            <a:prstGeom prst="halfFrame">
              <a:avLst>
                <a:gd name="adj1" fmla="val 25756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257620" y="1635460"/>
              <a:ext cx="2485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58800" lvl="0" indent="-457200" algn="ctr">
                <a:spcBef>
                  <a:spcPts val="450"/>
                </a:spcBef>
                <a:buClr>
                  <a:srgbClr val="002060"/>
                </a:buClr>
                <a:buSzPct val="100000"/>
              </a:pPr>
              <a:r>
                <a:rPr lang="en" altLang="zh-TW" sz="18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QNAP Q'center </a:t>
              </a:r>
            </a:p>
          </p:txBody>
        </p:sp>
      </p:grpSp>
      <p:sp>
        <p:nvSpPr>
          <p:cNvPr id="205" name="Shape 205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0" y="370850"/>
            <a:ext cx="9144000" cy="709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r>
              <a:rPr lang="en-US" altLang="zh-TW" dirty="0" smtClean="0"/>
              <a:t>Intuitive GUI</a:t>
            </a:r>
            <a:endParaRPr lang="en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09" name="Shape 209"/>
          <p:cNvPicPr preferRelativeResize="0"/>
          <p:nvPr/>
        </p:nvPicPr>
        <p:blipFill>
          <a:blip r:embed="rId3">
            <a:alphaModFix/>
          </a:blip>
          <a:srcRect r="673"/>
          <a:stretch>
            <a:fillRect/>
          </a:stretch>
        </p:blipFill>
        <p:spPr>
          <a:xfrm>
            <a:off x="107504" y="2427734"/>
            <a:ext cx="5292080" cy="2359164"/>
          </a:xfrm>
          <a:prstGeom prst="rect">
            <a:avLst/>
          </a:prstGeom>
          <a:noFill/>
          <a:ln w="9525" cap="flat" cmpd="sng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22" name="群組 21"/>
          <p:cNvGrpSpPr/>
          <p:nvPr/>
        </p:nvGrpSpPr>
        <p:grpSpPr>
          <a:xfrm>
            <a:off x="5796136" y="1203598"/>
            <a:ext cx="2726867" cy="1572562"/>
            <a:chOff x="145464" y="1445701"/>
            <a:chExt cx="2726867" cy="1572562"/>
          </a:xfrm>
        </p:grpSpPr>
        <p:sp>
          <p:nvSpPr>
            <p:cNvPr id="23" name="Shape 92"/>
            <p:cNvSpPr/>
            <p:nvPr/>
          </p:nvSpPr>
          <p:spPr>
            <a:xfrm>
              <a:off x="145464" y="1445701"/>
              <a:ext cx="2726867" cy="1152128"/>
            </a:xfrm>
            <a:prstGeom prst="roundRect">
              <a:avLst>
                <a:gd name="adj" fmla="val 3968"/>
              </a:avLst>
            </a:prstGeom>
            <a:solidFill>
              <a:schemeClr val="accent3">
                <a:lumMod val="40000"/>
                <a:lumOff val="60000"/>
                <a:alpha val="85098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421600" y="2064156"/>
              <a:ext cx="21573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US" altLang="zh-TW" b="1" dirty="0" smtClean="0">
                  <a:latin typeface="+mj-lt"/>
                </a:rPr>
                <a:t>A basic monitoring interface </a:t>
              </a:r>
            </a:p>
            <a:p>
              <a:pPr algn="ctr"/>
              <a:endParaRPr lang="en" altLang="zh-TW" b="1" dirty="0" smtClean="0">
                <a:solidFill>
                  <a:schemeClr val="tx1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  <a:p>
              <a:pPr algn="ctr"/>
              <a:r>
                <a:rPr lang="en-US" altLang="zh-TW" b="1" dirty="0" smtClean="0">
                  <a:solidFill>
                    <a:schemeClr val="tx1"/>
                  </a:solidFill>
                  <a:latin typeface="+mj-lt"/>
                  <a:ea typeface="微軟正黑體" pitchFamily="34" charset="-120"/>
                </a:rPr>
                <a:t>  </a:t>
              </a:r>
              <a:endParaRPr lang="en-US" b="1" dirty="0">
                <a:solidFill>
                  <a:schemeClr val="tx1"/>
                </a:solidFill>
                <a:latin typeface="+mj-lt"/>
                <a:ea typeface="微軟正黑體" pitchFamily="34" charset="-120"/>
              </a:endParaRPr>
            </a:p>
          </p:txBody>
        </p:sp>
        <p:sp>
          <p:nvSpPr>
            <p:cNvPr id="25" name="Shape 95"/>
            <p:cNvSpPr/>
            <p:nvPr/>
          </p:nvSpPr>
          <p:spPr>
            <a:xfrm>
              <a:off x="420267" y="2021765"/>
              <a:ext cx="2160000" cy="18000"/>
            </a:xfrm>
            <a:prstGeom prst="roundRect">
              <a:avLst>
                <a:gd name="adj" fmla="val 23711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Shape 96"/>
            <p:cNvSpPr/>
            <p:nvPr/>
          </p:nvSpPr>
          <p:spPr>
            <a:xfrm rot="5400000">
              <a:off x="2489868" y="1589717"/>
              <a:ext cx="252000" cy="252000"/>
            </a:xfrm>
            <a:prstGeom prst="halfFrame">
              <a:avLst>
                <a:gd name="adj1" fmla="val 25756"/>
                <a:gd name="adj2" fmla="val 2464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257620" y="1635460"/>
              <a:ext cx="2485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" altLang="zh-TW" sz="1800" b="1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 Brand CMS </a:t>
              </a:r>
            </a:p>
          </p:txBody>
        </p:sp>
      </p:grpSp>
      <p:pic>
        <p:nvPicPr>
          <p:cNvPr id="207" name="Shape 207"/>
          <p:cNvPicPr preferRelativeResize="0"/>
          <p:nvPr/>
        </p:nvPicPr>
        <p:blipFill rotWithShape="1">
          <a:blip r:embed="rId4">
            <a:alphaModFix/>
          </a:blip>
          <a:srcRect l="25574" t="-805" r="23"/>
          <a:stretch/>
        </p:blipFill>
        <p:spPr>
          <a:xfrm>
            <a:off x="5652120" y="2427734"/>
            <a:ext cx="2952328" cy="214062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8" name="圖片 27" descr="皇冠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24805">
            <a:off x="1389296" y="1088118"/>
            <a:ext cx="601071" cy="417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1048</Words>
  <Application>Microsoft Office PowerPoint</Application>
  <PresentationFormat>如螢幕大小 (16:9)</PresentationFormat>
  <Paragraphs>309</Paragraphs>
  <Slides>29</Slides>
  <Notes>29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Simple Light</vt:lpstr>
      <vt:lpstr>Q'center V1.7  A Central Storage Management  System to Maximum your ROI</vt:lpstr>
      <vt:lpstr>The Acclaimed CMS for QNAP NAS</vt:lpstr>
      <vt:lpstr>投影片 3</vt:lpstr>
      <vt:lpstr>3 Aspects for Monitoring Your Storage</vt:lpstr>
      <vt:lpstr>30 Different Reports in 5 Categories</vt:lpstr>
      <vt:lpstr>The Items that Q’center Monitored</vt:lpstr>
      <vt:lpstr>Detect Potential Issues</vt:lpstr>
      <vt:lpstr>A Professional Monitoring Tool </vt:lpstr>
      <vt:lpstr>Intuitive GUI</vt:lpstr>
      <vt:lpstr>Live Demo</vt:lpstr>
      <vt:lpstr>Long-term Self Monitoring Tool</vt:lpstr>
      <vt:lpstr>A NAS can be Monitored by Several Q'centers</vt:lpstr>
      <vt:lpstr>Helps you Work Smarter, not Harder</vt:lpstr>
      <vt:lpstr>Create Shared Folders on Multiple NAS</vt:lpstr>
      <vt:lpstr>Live Demo</vt:lpstr>
      <vt:lpstr>投影片 16</vt:lpstr>
      <vt:lpstr>Core Optimizations to Monitor over 1,000 NAS</vt:lpstr>
      <vt:lpstr>One Portal</vt:lpstr>
      <vt:lpstr>Reduce Resource Requirements </vt:lpstr>
      <vt:lpstr>Two Deployment Methods: NAS/VM</vt:lpstr>
      <vt:lpstr>3 Connection Types: LAN/WAN/over NAT </vt:lpstr>
      <vt:lpstr>No Need to Modify Firewall Settings</vt:lpstr>
      <vt:lpstr>Find Your NAS Through myQNAPcloud</vt:lpstr>
      <vt:lpstr>Support Monitoring of &gt; 1,000 NAS</vt:lpstr>
      <vt:lpstr>Best Practices for Deploying Q'center</vt:lpstr>
      <vt:lpstr>&lt;Use Case&gt; Tesco Lotus Thailand</vt:lpstr>
      <vt:lpstr>&lt;Case&gt; Italian Agriculture Association</vt:lpstr>
      <vt:lpstr>Make the Best Use of Your NAS with Q'center</vt:lpstr>
      <vt:lpstr>投影片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Yvonne Tsai</dc:creator>
  <cp:lastModifiedBy>RippleWu-NB</cp:lastModifiedBy>
  <cp:revision>145</cp:revision>
  <dcterms:modified xsi:type="dcterms:W3CDTF">2017-10-30T09:35:23Z</dcterms:modified>
</cp:coreProperties>
</file>