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31"/>
  </p:notesMasterIdLst>
  <p:sldIdLst>
    <p:sldId id="257" r:id="rId2"/>
    <p:sldId id="259" r:id="rId3"/>
    <p:sldId id="258" r:id="rId4"/>
    <p:sldId id="260" r:id="rId5"/>
    <p:sldId id="261" r:id="rId6"/>
    <p:sldId id="287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7" r:id="rId21"/>
    <p:sldId id="281" r:id="rId22"/>
    <p:sldId id="282" r:id="rId23"/>
    <p:sldId id="283" r:id="rId24"/>
    <p:sldId id="278" r:id="rId25"/>
    <p:sldId id="280" r:id="rId26"/>
    <p:sldId id="272" r:id="rId27"/>
    <p:sldId id="286" r:id="rId28"/>
    <p:sldId id="284" r:id="rId29"/>
    <p:sldId id="285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pple Wu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1"/>
    <a:srgbClr val="14459C"/>
    <a:srgbClr val="33CCFF"/>
    <a:srgbClr val="FFFFFF"/>
    <a:srgbClr val="64B4D2"/>
  </p:clrMru>
</p:presentationPr>
</file>

<file path=ppt/tableStyles.xml><?xml version="1.0" encoding="utf-8"?>
<a:tblStyleLst xmlns:a="http://schemas.openxmlformats.org/drawingml/2006/main" def="{EF77DD65-B5F7-4358-80CE-D3B6EA49180D}">
  <a:tblStyle styleId="{EF77DD65-B5F7-4358-80CE-D3B6EA4918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39" autoAdjust="0"/>
  </p:normalViewPr>
  <p:slideViewPr>
    <p:cSldViewPr>
      <p:cViewPr>
        <p:scale>
          <a:sx n="100" d="100"/>
          <a:sy n="100" d="100"/>
        </p:scale>
        <p:origin x="-504" y="1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6" d="100"/>
          <a:sy n="96" d="100"/>
        </p:scale>
        <p:origin x="-4075" y="-8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25T08:13:54.601" idx="2">
    <p:pos x="6000" y="0"/>
    <p:text>QNAP NAS App Center
Hyper V 畫面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25T08:19:40.188" idx="5">
    <p:pos x="6000" y="0"/>
    <p:text>畫面圖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10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11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12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提供上限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13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自主研發的技術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19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被管理的NAS數量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20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21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22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23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457200" lvl="0" indent="-355600">
              <a:lnSpc>
                <a:spcPct val="50000"/>
              </a:lnSpc>
              <a:buSzPct val="100000"/>
              <a:buFont typeface="Microsoft JhengHei"/>
              <a:buChar char="●"/>
            </a:pPr>
            <a:r>
              <a:rPr lang="en" alt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Tesco 泰國合作綜合超市</a:t>
            </a:r>
          </a:p>
          <a:p>
            <a:pPr marL="457200" lvl="0" indent="-355600">
              <a:lnSpc>
                <a:spcPct val="50000"/>
              </a:lnSpc>
              <a:buSzPct val="100000"/>
              <a:buFont typeface="Microsoft JhengHei"/>
              <a:buChar char="●"/>
            </a:pPr>
            <a:r>
              <a:rPr lang="en" alt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超過 1200 個 販售超市 初步導入QNAP NAS 於其中 200 個站點</a:t>
            </a:r>
          </a:p>
          <a:p>
            <a:pPr marL="457200" lvl="0" indent="-355600">
              <a:spcBef>
                <a:spcPts val="450"/>
              </a:spcBef>
              <a:buClr>
                <a:srgbClr val="262626"/>
              </a:buClr>
              <a:buSzPct val="100000"/>
              <a:buFont typeface="Microsoft JhengHei"/>
              <a:buChar char="●"/>
            </a:pPr>
            <a:r>
              <a:rPr lang="en" altLang="zh-TW" sz="1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採用方案: Q'center App 版本</a:t>
            </a:r>
          </a:p>
          <a:p>
            <a:pPr lvl="0">
              <a:spcBef>
                <a:spcPts val="450"/>
              </a:spcBef>
            </a:pPr>
            <a:r>
              <a:rPr lang="en" altLang="zh-TW" sz="12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搭配 TVS-1282</a:t>
            </a:r>
            <a:br>
              <a:rPr lang="en" altLang="zh-TW" sz="12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altLang="zh-TW" sz="12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Intel ® i7</a:t>
            </a:r>
            <a:r>
              <a:rPr lang="en" altLang="zh-TW" sz="1200" b="1" dirty="0" smtClean="0">
                <a:solidFill>
                  <a:srgbClr val="262222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-6700 </a:t>
            </a:r>
            <a:r>
              <a:rPr lang="en" altLang="zh-TW" sz="12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altLang="zh-TW" sz="12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altLang="zh-TW" sz="12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16GB 記憶體 使用SSD RAID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4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5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6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7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8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9</a:t>
            </a:fld>
            <a:endParaRPr lang="en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左右邊比較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-11143"/>
            <a:ext cx="9164956" cy="515464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311688" y="1771450"/>
            <a:ext cx="8520600" cy="134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None/>
              <a:defRPr sz="4800" i="0" u="none" strike="noStrike" cap="none">
                <a:solidFill>
                  <a:srgbClr val="073763"/>
                </a:solidFill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311688" y="31569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4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242917" y="4767263"/>
            <a:ext cx="16014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1844226" y="4767263"/>
            <a:ext cx="54555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Font typeface="Arial"/>
              <a:buNone/>
              <a:defRPr sz="4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Font typeface="Arial"/>
              <a:buNone/>
              <a:defRPr sz="2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7086600" y="4942395"/>
            <a:ext cx="2057400" cy="2010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r>
              <a:rPr lang="en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t>-144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200" i="0" u="none" strike="noStrike" cap="none">
                <a:solidFill>
                  <a:schemeClr val="dk2"/>
                </a:solidFill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800" i="0" u="none" strike="noStrike" cap="none">
                <a:solidFill>
                  <a:schemeClr val="dk2"/>
                </a:solidFill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000" i="0" u="none" strike="noStrike" cap="none">
                <a:solidFill>
                  <a:schemeClr val="dk2"/>
                </a:solidFill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0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Shape 70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-11143"/>
            <a:ext cx="9164956" cy="5154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Verdana"/>
              <a:buNone/>
              <a:defRPr sz="2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214425"/>
            <a:ext cx="47067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Verdana"/>
              <a:buNone/>
              <a:defRPr b="1" i="0" u="none" strike="noStrike" cap="none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349125"/>
            <a:ext cx="5998800" cy="348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337775"/>
            <a:ext cx="8520600" cy="741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Font typeface="Microsoft JhengHei"/>
              <a:defRPr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hape 55" descr="D:\工作進行中\20170911直播母版16比9\母片\2017_Think Big母版16比9_C內頁.jpg"/>
          <p:cNvPicPr preferRelativeResize="0"/>
          <p:nvPr/>
        </p:nvPicPr>
        <p:blipFill>
          <a:blip r:embed="rId17"/>
          <a:stretch>
            <a:fillRect/>
          </a:stretch>
        </p:blipFill>
        <p:spPr>
          <a:xfrm>
            <a:off x="4201" y="-18"/>
            <a:ext cx="9145175" cy="514351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914800" y="4857775"/>
            <a:ext cx="2292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6D9EE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8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qnap.com/en/how-to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ctrTitle"/>
          </p:nvPr>
        </p:nvSpPr>
        <p:spPr>
          <a:xfrm>
            <a:off x="241500" y="1959925"/>
            <a:ext cx="8661000" cy="1679100"/>
          </a:xfrm>
          <a:prstGeom prst="rect">
            <a:avLst/>
          </a:prstGeom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4600" dirty="0">
                <a:latin typeface="Microsoft JhengHei"/>
                <a:ea typeface="Microsoft JhengHei"/>
                <a:cs typeface="Microsoft JhengHei"/>
                <a:sym typeface="Microsoft JhengHei"/>
              </a:rPr>
              <a:t>Q'center V1.7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4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多</a:t>
            </a:r>
            <a:r>
              <a:rPr lang="zh-TW" altLang="en-US" sz="4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4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集中監控與管理工具</a:t>
            </a:r>
            <a:endParaRPr lang="en" sz="46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讓您的</a:t>
            </a:r>
            <a:r>
              <a:rPr lang="zh-TW" altLang="en-US" sz="3000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3000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3000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3000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發揮最高效益</a:t>
            </a:r>
            <a:r>
              <a:rPr lang="en" sz="4600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" sz="4600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TAG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923678"/>
            <a:ext cx="7953977" cy="1368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5" name="Shape 215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>
                <a:latin typeface="Microsoft JhengHei"/>
                <a:ea typeface="Microsoft JhengHei"/>
                <a:cs typeface="Microsoft JhengHei"/>
                <a:sym typeface="Microsoft JhengHei"/>
              </a:rPr>
              <a:t>Demo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104875" y="806750"/>
            <a:ext cx="87939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000"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endParaRPr sz="1800" b="1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683568" y="2499742"/>
            <a:ext cx="5256584" cy="7209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" sz="3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411760" y="2143184"/>
            <a:ext cx="48748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en-US" altLang="zh-TW" sz="26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Q'center</a:t>
            </a:r>
            <a:r>
              <a:rPr lang="en-US" altLang="zh-TW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與 </a:t>
            </a:r>
            <a:r>
              <a:rPr lang="en-US" altLang="zh-TW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</a:t>
            </a:r>
            <a:r>
              <a:rPr lang="zh-TW" altLang="en-US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牌 </a:t>
            </a:r>
            <a:r>
              <a:rPr lang="en-US" altLang="zh-TW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CMS</a:t>
            </a:r>
            <a:r>
              <a:rPr lang="zh-TW" altLang="en-US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在監控維度上實際比較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9"/>
          <p:cNvGrpSpPr/>
          <p:nvPr/>
        </p:nvGrpSpPr>
        <p:grpSpPr>
          <a:xfrm>
            <a:off x="3419872" y="1717050"/>
            <a:ext cx="4392488" cy="2942932"/>
            <a:chOff x="987845" y="2427730"/>
            <a:chExt cx="4982661" cy="3338342"/>
          </a:xfrm>
        </p:grpSpPr>
        <p:sp>
          <p:nvSpPr>
            <p:cNvPr id="30" name="Shape 92"/>
            <p:cNvSpPr/>
            <p:nvPr/>
          </p:nvSpPr>
          <p:spPr>
            <a:xfrm>
              <a:off x="987845" y="2427730"/>
              <a:ext cx="4982661" cy="3338342"/>
            </a:xfrm>
            <a:prstGeom prst="roundRect">
              <a:avLst>
                <a:gd name="adj" fmla="val 3968"/>
              </a:avLst>
            </a:prstGeom>
            <a:solidFill>
              <a:schemeClr val="accent3">
                <a:lumMod val="40000"/>
                <a:lumOff val="60000"/>
                <a:alpha val="85098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95"/>
            <p:cNvSpPr/>
            <p:nvPr/>
          </p:nvSpPr>
          <p:spPr>
            <a:xfrm>
              <a:off x="1232894" y="3049075"/>
              <a:ext cx="4532901" cy="33253"/>
            </a:xfrm>
            <a:prstGeom prst="roundRect">
              <a:avLst>
                <a:gd name="adj" fmla="val 2371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96"/>
            <p:cNvSpPr/>
            <p:nvPr/>
          </p:nvSpPr>
          <p:spPr>
            <a:xfrm rot="5400000">
              <a:off x="5447140" y="2580437"/>
              <a:ext cx="360000" cy="36000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Shape 224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自我監控</a:t>
            </a:r>
            <a:r>
              <a:rPr lang="en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，了解瓶頸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76200" y="1131075"/>
            <a:ext cx="56979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R="0" lvl="0" algn="l" rtl="0">
              <a:spcBef>
                <a:spcPts val="450"/>
              </a:spcBef>
              <a:spcAft>
                <a:spcPts val="0"/>
              </a:spcAft>
              <a:buNone/>
            </a:pPr>
            <a:endParaRPr sz="2000">
              <a:solidFill>
                <a:srgbClr val="262626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b="1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7" name="Shape 227"/>
          <p:cNvPicPr preferRelativeResize="0"/>
          <p:nvPr/>
        </p:nvPicPr>
        <p:blipFill>
          <a:blip r:embed="rId3"/>
          <a:srcRect l="11627" t="13489" r="15214"/>
          <a:stretch>
            <a:fillRect/>
          </a:stretch>
        </p:blipFill>
        <p:spPr>
          <a:xfrm>
            <a:off x="3600890" y="2427734"/>
            <a:ext cx="3779422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3923928" y="1851670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可累積達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年以上的歷史用量報告</a:t>
            </a:r>
          </a:p>
          <a:p>
            <a:endParaRPr lang="zh-TW" altLang="en-US" sz="16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67544" y="1277347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單台 </a:t>
            </a:r>
            <a:r>
              <a:rPr lang="en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也可安裝 Q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'</a:t>
            </a:r>
            <a:r>
              <a:rPr lang="en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center 作為長期自我監控的工具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lang="en" altLang="zh-TW" sz="18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Font typeface="Wingdings" pitchFamily="2" charset="2"/>
              <a:buChar char="l"/>
            </a:pPr>
            <a:endParaRPr lang="zh-TW" altLang="en-US" sz="1800" dirty="0"/>
          </a:p>
        </p:txBody>
      </p:sp>
      <p:grpSp>
        <p:nvGrpSpPr>
          <p:cNvPr id="34" name="群組 33"/>
          <p:cNvGrpSpPr/>
          <p:nvPr/>
        </p:nvGrpSpPr>
        <p:grpSpPr>
          <a:xfrm>
            <a:off x="539552" y="1718077"/>
            <a:ext cx="2736304" cy="2941905"/>
            <a:chOff x="539552" y="1718077"/>
            <a:chExt cx="2736304" cy="2941905"/>
          </a:xfrm>
        </p:grpSpPr>
        <p:grpSp>
          <p:nvGrpSpPr>
            <p:cNvPr id="20" name="群組 28"/>
            <p:cNvGrpSpPr/>
            <p:nvPr/>
          </p:nvGrpSpPr>
          <p:grpSpPr>
            <a:xfrm>
              <a:off x="539552" y="1718077"/>
              <a:ext cx="2736304" cy="2941905"/>
              <a:chOff x="2065582" y="2427730"/>
              <a:chExt cx="3263131" cy="3337176"/>
            </a:xfrm>
          </p:grpSpPr>
          <p:sp>
            <p:nvSpPr>
              <p:cNvPr id="23" name="Shape 92"/>
              <p:cNvSpPr/>
              <p:nvPr/>
            </p:nvSpPr>
            <p:spPr>
              <a:xfrm>
                <a:off x="2065582" y="2427730"/>
                <a:ext cx="3263131" cy="3337176"/>
              </a:xfrm>
              <a:prstGeom prst="roundRect">
                <a:avLst>
                  <a:gd name="adj" fmla="val 3968"/>
                </a:avLst>
              </a:prstGeom>
              <a:solidFill>
                <a:schemeClr val="accent3">
                  <a:lumMod val="40000"/>
                  <a:lumOff val="60000"/>
                  <a:alpha val="85098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Shape 95"/>
              <p:cNvSpPr/>
              <p:nvPr/>
            </p:nvSpPr>
            <p:spPr>
              <a:xfrm>
                <a:off x="2341517" y="3069370"/>
                <a:ext cx="2858586" cy="33253"/>
              </a:xfrm>
              <a:prstGeom prst="roundRect">
                <a:avLst>
                  <a:gd name="adj" fmla="val 23711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Shape 96"/>
              <p:cNvSpPr/>
              <p:nvPr/>
            </p:nvSpPr>
            <p:spPr>
              <a:xfrm rot="5400000">
                <a:off x="4838615" y="2568644"/>
                <a:ext cx="360000" cy="360000"/>
              </a:xfrm>
              <a:prstGeom prst="halfFrame">
                <a:avLst>
                  <a:gd name="adj1" fmla="val 23728"/>
                  <a:gd name="adj2" fmla="val 24642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5" name="圖片 14" descr="P11_圖行分析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351" y="2499742"/>
              <a:ext cx="1026010" cy="936658"/>
            </a:xfrm>
            <a:prstGeom prst="rect">
              <a:avLst/>
            </a:prstGeom>
          </p:spPr>
        </p:pic>
        <p:pic>
          <p:nvPicPr>
            <p:cNvPr id="16" name="圖片 15" descr="P11_圖行分析-0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7704" y="2501283"/>
              <a:ext cx="1167742" cy="933577"/>
            </a:xfrm>
            <a:prstGeom prst="rect">
              <a:avLst/>
            </a:prstGeom>
          </p:spPr>
        </p:pic>
        <p:pic>
          <p:nvPicPr>
            <p:cNvPr id="17" name="圖片 16" descr="P11_圖行分析-0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568" y="3579862"/>
              <a:ext cx="933577" cy="933577"/>
            </a:xfrm>
            <a:prstGeom prst="rect">
              <a:avLst/>
            </a:prstGeom>
          </p:spPr>
        </p:pic>
        <p:pic>
          <p:nvPicPr>
            <p:cNvPr id="18" name="圖片 17" descr="P11_圖行分析-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17084" y="3579862"/>
              <a:ext cx="948982" cy="933576"/>
            </a:xfrm>
            <a:prstGeom prst="rect">
              <a:avLst/>
            </a:prstGeom>
          </p:spPr>
        </p:pic>
        <p:sp>
          <p:nvSpPr>
            <p:cNvPr id="33" name="文字方塊 32"/>
            <p:cNvSpPr txBox="1"/>
            <p:nvPr/>
          </p:nvSpPr>
          <p:spPr>
            <a:xfrm>
              <a:off x="683568" y="1851670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" altLang="zh-TW" sz="16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圖形化的報告操作介面</a:t>
              </a:r>
            </a:p>
            <a:p>
              <a:endParaRPr lang="zh-TW" altLang="en-US" sz="1600" dirty="0"/>
            </a:p>
          </p:txBody>
        </p:sp>
      </p:grpSp>
      <p:pic>
        <p:nvPicPr>
          <p:cNvPr id="35" name="圖片 34" descr="P11-0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192" y="3147782"/>
            <a:ext cx="1133232" cy="1106046"/>
          </a:xfrm>
          <a:prstGeom prst="rect">
            <a:avLst/>
          </a:prstGeom>
        </p:spPr>
      </p:pic>
      <p:grpSp>
        <p:nvGrpSpPr>
          <p:cNvPr id="37" name="群組 36"/>
          <p:cNvGrpSpPr/>
          <p:nvPr/>
        </p:nvGrpSpPr>
        <p:grpSpPr>
          <a:xfrm>
            <a:off x="7884400" y="2931790"/>
            <a:ext cx="288000" cy="288000"/>
            <a:chOff x="5940152" y="4011910"/>
            <a:chExt cx="288032" cy="288032"/>
          </a:xfrm>
        </p:grpSpPr>
        <p:sp>
          <p:nvSpPr>
            <p:cNvPr id="38" name="橢圓 37"/>
            <p:cNvSpPr/>
            <p:nvPr/>
          </p:nvSpPr>
          <p:spPr>
            <a:xfrm>
              <a:off x="5940152" y="4011910"/>
              <a:ext cx="288032" cy="28803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tx2">
                  <a:lumMod val="9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9" name="圖片 38" descr="驚嘆號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9627" y="4055798"/>
              <a:ext cx="49082" cy="2002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彈性監控機制</a:t>
            </a:r>
            <a:r>
              <a:rPr lang="zh-TW" altLang="en-US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分散多台</a:t>
            </a:r>
            <a:r>
              <a:rPr lang="zh-TW" altLang="en-US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hu-HU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Q'center</a:t>
            </a:r>
            <a:r>
              <a:rPr lang="zh-TW" altLang="en-US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共管</a:t>
            </a:r>
            <a:endParaRPr lang="en" sz="4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7" name="Shape 2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73529" y="1234553"/>
            <a:ext cx="4678991" cy="292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7504" y="2159752"/>
            <a:ext cx="4407300" cy="2001826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239" name="Shape 239"/>
          <p:cNvSpPr txBox="1"/>
          <p:nvPr/>
        </p:nvSpPr>
        <p:spPr>
          <a:xfrm>
            <a:off x="-36512" y="1275606"/>
            <a:ext cx="7288200" cy="936104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buSzPct val="100000"/>
              <a:buFont typeface="Wingdings" pitchFamily="2" charset="2"/>
              <a:buChar char="l"/>
            </a:pP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一台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可為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</a:t>
            </a:r>
            <a:r>
              <a:rPr lang="zh-TW" altLang="en-US" sz="18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多台 </a:t>
            </a:r>
            <a:r>
              <a:rPr lang="hu-HU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Q'center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共同監控</a:t>
            </a:r>
            <a:endParaRPr lang="en"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SzPct val="100000"/>
              <a:buFont typeface="Wingdings" pitchFamily="2" charset="2"/>
              <a:buChar char="l"/>
            </a:pP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建立總部與分支的分散監控或直接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監控備援</a:t>
            </a:r>
            <a:endParaRPr lang="en"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97865" y="1893481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latin typeface="微軟正黑體" pitchFamily="34" charset="-120"/>
                <a:ea typeface="微軟正黑體" pitchFamily="34" charset="-120"/>
              </a:rPr>
              <a:t>IT</a:t>
            </a:r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部門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61561" y="3981713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攝影部門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391985" y="3981713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後製部門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885897" y="3981713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b="1" dirty="0" smtClean="0">
                <a:latin typeface="微軟正黑體" pitchFamily="34" charset="-120"/>
                <a:ea typeface="微軟正黑體" pitchFamily="34" charset="-120"/>
              </a:rPr>
              <a:t>播放部門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rcRect l="3538" r="4474"/>
          <a:stretch>
            <a:fillRect/>
          </a:stretch>
        </p:blipFill>
        <p:spPr>
          <a:xfrm>
            <a:off x="5292080" y="2355726"/>
            <a:ext cx="3744416" cy="196961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聰明工作而不是辛苦工作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107504" y="1203598"/>
            <a:ext cx="5328592" cy="504056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除了監控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Q'center 也具備中央管理與通知的功能</a:t>
            </a: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248" name="Shape 248"/>
          <p:cNvGraphicFramePr/>
          <p:nvPr/>
        </p:nvGraphicFramePr>
        <p:xfrm>
          <a:off x="179512" y="1779662"/>
          <a:ext cx="4994875" cy="292507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53450"/>
                <a:gridCol w="1595525"/>
                <a:gridCol w="1545900"/>
              </a:tblGrid>
              <a:tr h="531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軟體名稱</a:t>
                      </a:r>
                      <a:r>
                        <a:rPr lang="en" sz="1400" b="1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/管理操作</a:t>
                      </a:r>
                      <a:endParaRPr lang="en" sz="14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ym typeface="Microsoft JhengHei"/>
                        </a:rPr>
                        <a:t>QNAP </a:t>
                      </a:r>
                      <a:br>
                        <a:rPr lang="en">
                          <a:sym typeface="Microsoft JhengHei"/>
                        </a:rPr>
                      </a:br>
                      <a:r>
                        <a:rPr lang="en">
                          <a:sym typeface="Microsoft JhengHei"/>
                        </a:rPr>
                        <a:t>Q 'center </a:t>
                      </a:r>
                      <a:endParaRPr lang="en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ym typeface="Microsoft JhengHei"/>
                        </a:rPr>
                        <a:t>S brand </a:t>
                      </a:r>
                      <a:br>
                        <a:rPr lang="en">
                          <a:sym typeface="Microsoft JhengHei"/>
                        </a:rPr>
                      </a:br>
                      <a:r>
                        <a:rPr lang="en">
                          <a:sym typeface="Microsoft JhengHei"/>
                        </a:rPr>
                        <a:t>CMS</a:t>
                      </a:r>
                      <a:endParaRPr lang="en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463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更新系統韌體</a:t>
                      </a:r>
                      <a:endParaRPr lang="en" sz="14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ym typeface="Microsoft JhengHei"/>
                        </a:rPr>
                        <a:t>V</a:t>
                      </a:r>
                      <a:endParaRPr lang="en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ym typeface="Microsoft JhengHei"/>
                        </a:rPr>
                        <a:t>V</a:t>
                      </a:r>
                      <a:endParaRPr lang="en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463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安裝或更新應用程式</a:t>
                      </a:r>
                      <a:endParaRPr lang="en" sz="14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ym typeface="Microsoft JhengHei"/>
                        </a:rPr>
                        <a:t>V</a:t>
                      </a:r>
                      <a:endParaRPr lang="en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ym typeface="Microsoft JhengHei"/>
                        </a:rPr>
                        <a:t>V</a:t>
                      </a:r>
                      <a:endParaRPr lang="en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463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變更系統設定</a:t>
                      </a:r>
                      <a:endParaRPr lang="en" sz="14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ym typeface="Microsoft JhengHei"/>
                        </a:rPr>
                        <a:t>V</a:t>
                      </a:r>
                      <a:endParaRPr lang="en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ym typeface="Microsoft JhengHei"/>
                        </a:rPr>
                        <a:t>V</a:t>
                      </a:r>
                      <a:endParaRPr lang="en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463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備份系統設定檔</a:t>
                      </a:r>
                      <a:endParaRPr lang="en" sz="14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0000"/>
                          </a:solidFill>
                          <a:sym typeface="Microsoft JhengHei"/>
                        </a:rPr>
                        <a:t>V</a:t>
                      </a:r>
                      <a:endParaRPr lang="en" b="1" dirty="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ym typeface="Microsoft JhengHei"/>
                        </a:rPr>
                        <a:t>X</a:t>
                      </a:r>
                      <a:endParaRPr lang="en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463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建立共用資料夾</a:t>
                      </a:r>
                      <a:endParaRPr lang="en" sz="14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0000"/>
                          </a:solidFill>
                          <a:sym typeface="Microsoft JhengHei"/>
                        </a:rPr>
                        <a:t>V</a:t>
                      </a:r>
                      <a:endParaRPr lang="en" b="1" dirty="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ym typeface="Microsoft JhengHei"/>
                        </a:rPr>
                        <a:t>X</a:t>
                      </a:r>
                      <a:endParaRPr lang="en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</a:tbl>
          </a:graphicData>
        </a:graphic>
      </p:graphicFrame>
      <p:pic>
        <p:nvPicPr>
          <p:cNvPr id="9" name="Shape 18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129242" y="3633607"/>
            <a:ext cx="398141" cy="59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8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129242" y="4209671"/>
            <a:ext cx="398141" cy="59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皇冠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54865">
            <a:off x="2127852" y="1617870"/>
            <a:ext cx="500684" cy="34814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292080" y="1203598"/>
            <a:ext cx="338437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55600">
              <a:lnSpc>
                <a:spcPct val="115000"/>
              </a:lnSpc>
              <a:buSzPct val="100000"/>
              <a:buFont typeface="Wingdings" pitchFamily="2" charset="2"/>
              <a:buChar char="l"/>
            </a:pPr>
            <a:r>
              <a:rPr lang="en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升級多台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韌體, 安裝應用程式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(App), 變更系統設定</a:t>
            </a:r>
          </a:p>
          <a:p>
            <a:pPr marL="457200" lvl="0" indent="-355600">
              <a:lnSpc>
                <a:spcPct val="115000"/>
              </a:lnSpc>
              <a:buSzPct val="100000"/>
              <a:buFont typeface="Wingdings" pitchFamily="2" charset="2"/>
              <a:buChar char="l"/>
            </a:pPr>
            <a:r>
              <a:rPr lang="en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備份多台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系統設定檔</a:t>
            </a:r>
          </a:p>
          <a:p>
            <a:pPr marL="457200" lvl="0" indent="-355600">
              <a:lnSpc>
                <a:spcPct val="115000"/>
              </a:lnSpc>
              <a:buSzPct val="100000"/>
              <a:buFont typeface="Wingdings" pitchFamily="2" charset="2"/>
              <a:buChar char="l"/>
            </a:pPr>
            <a:r>
              <a:rPr lang="en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建立多台</a:t>
            </a:r>
            <a:r>
              <a:rPr lang="zh-TW" altLang="en-US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altLang="zh-TW" sz="16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共用資料夾</a:t>
            </a:r>
            <a:endParaRPr lang="en" altLang="zh-TW" sz="16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-684584" y="397359"/>
            <a:ext cx="8215338" cy="6622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在多台</a:t>
            </a:r>
            <a:r>
              <a:rPr lang="zh-TW" altLang="en-US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en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File </a:t>
            </a:r>
            <a:r>
              <a:rPr lang="en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Station</a:t>
            </a:r>
            <a:endParaRPr lang="en" sz="4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104875" y="806750"/>
            <a:ext cx="8355557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SzPct val="100000"/>
              <a:buFont typeface="Wingdings" pitchFamily="2" charset="2"/>
              <a:buChar char="l"/>
            </a:pP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應用情境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不同地點分支辦公室的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需要在相同目錄下建立共用資料夾以存放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IT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資源</a:t>
            </a:r>
            <a:endParaRPr lang="en"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>
              <a:lnSpc>
                <a:spcPct val="115000"/>
              </a:lnSpc>
              <a:buSzPct val="100000"/>
              <a:buFont typeface="Wingdings" pitchFamily="2" charset="2"/>
              <a:buChar char="l"/>
            </a:pP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 </a:t>
            </a:r>
            <a:r>
              <a:rPr lang="hu-HU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Q'center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快速建立統一共用資料夾, </a:t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節省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IT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管理者部屬檔案傳輸目錄的時間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"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00192" y="541375"/>
            <a:ext cx="2470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24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建立共用資料夾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11" name="圖片 10" descr="P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95686"/>
            <a:ext cx="7678971" cy="332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TAG-2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923678"/>
            <a:ext cx="7953977" cy="1368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0" name="Shape 270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Demo</a:t>
            </a:r>
            <a:endParaRPr lang="en" sz="4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104875" y="806750"/>
            <a:ext cx="87939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000"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endParaRPr sz="1800" b="1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Shape 218"/>
          <p:cNvSpPr txBox="1"/>
          <p:nvPr/>
        </p:nvSpPr>
        <p:spPr>
          <a:xfrm>
            <a:off x="2411760" y="2426903"/>
            <a:ext cx="5160636" cy="7209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如何一個步驟利用 </a:t>
            </a:r>
            <a:r>
              <a:rPr lang="en-US" altLang="zh-TW" sz="26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Q'center</a:t>
            </a:r>
            <a:r>
              <a:rPr lang="zh-TW" altLang="en-US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6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在多台 </a:t>
            </a:r>
            <a:r>
              <a:rPr lang="en-US" altLang="zh-TW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建立共用資料夾</a:t>
            </a:r>
            <a:br>
              <a:rPr lang="zh-TW" altLang="en-US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" sz="2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 t="8896" b="26959"/>
          <a:stretch/>
        </p:blipFill>
        <p:spPr>
          <a:xfrm>
            <a:off x="0" y="483518"/>
            <a:ext cx="9252520" cy="449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/>
          <p:nvPr/>
        </p:nvSpPr>
        <p:spPr>
          <a:xfrm>
            <a:off x="0" y="2544750"/>
            <a:ext cx="6009000" cy="19443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294750" y="2834100"/>
            <a:ext cx="5603100" cy="136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您的挑戰，</a:t>
            </a:r>
            <a:r>
              <a:rPr lang="en" sz="20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我們解決</a:t>
            </a:r>
            <a:r>
              <a:rPr lang="zh-TW" altLang="en-US" sz="2000" b="1" dirty="0" smtClean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lang="en" sz="2000" b="1" dirty="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en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</a:t>
            </a:r>
            <a:r>
              <a:rPr lang="zh-TW" altLang="en-US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部</a:t>
            </a:r>
            <a:r>
              <a:rPr lang="en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署</a:t>
            </a:r>
            <a:r>
              <a:rPr lang="zh-TW" altLang="en-US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hu-HU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Q'center</a:t>
            </a:r>
            <a:r>
              <a:rPr lang="zh-TW" altLang="en-US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以管理上百台的</a:t>
            </a:r>
            <a:r>
              <a:rPr lang="zh-TW" altLang="en-US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en" sz="3200" b="1" dirty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rcRect l="5847" r="7916" b="3021"/>
          <a:stretch>
            <a:fillRect/>
          </a:stretch>
        </p:blipFill>
        <p:spPr>
          <a:xfrm>
            <a:off x="3995936" y="2571750"/>
            <a:ext cx="3384376" cy="184156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 txBox="1"/>
          <p:nvPr/>
        </p:nvSpPr>
        <p:spPr>
          <a:xfrm>
            <a:off x="695564" y="1493686"/>
            <a:ext cx="80529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R="0" lvl="0" algn="l" rtl="0">
              <a:lnSpc>
                <a:spcPct val="50000"/>
              </a:lnSpc>
              <a:spcBef>
                <a:spcPts val="0"/>
              </a:spcBef>
              <a:buNone/>
            </a:pPr>
            <a:r>
              <a:rPr lang="zh-TW" altLang="en-US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部</a:t>
            </a:r>
            <a:r>
              <a:rPr lang="en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署設備監控軟體二大困擾</a:t>
            </a:r>
            <a:r>
              <a:rPr lang="zh-TW" altLang="en-US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"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55600" algn="l" rtl="0">
              <a:spcBef>
                <a:spcPts val="450"/>
              </a:spcBef>
              <a:spcAft>
                <a:spcPts val="0"/>
              </a:spcAft>
              <a:buSzPct val="100000"/>
              <a:buFont typeface="Wingdings" pitchFamily="2" charset="2"/>
              <a:buChar char="l"/>
            </a:pP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硬體資源的錯誤預估導致監控需求無法滿足</a:t>
            </a:r>
          </a:p>
          <a:p>
            <a:pPr marL="457200" marR="0" lvl="0" indent="-355600" algn="l" rtl="0">
              <a:spcBef>
                <a:spcPts val="450"/>
              </a:spcBef>
              <a:spcAft>
                <a:spcPts val="0"/>
              </a:spcAft>
              <a:buSzPct val="100000"/>
              <a:buFont typeface="Wingdings" pitchFamily="2" charset="2"/>
              <a:buChar char="l"/>
            </a:pP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在各個分支的裝置無法正常連接回監控設備 </a:t>
            </a: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2000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Q'center 解決方案</a:t>
            </a:r>
            <a:r>
              <a:rPr lang="zh-TW" altLang="en-US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lang="en"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fontAlgn="base">
              <a:buFont typeface="Wingdings" pitchFamily="2" charset="2"/>
              <a:buChar char="ü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單一連線出口</a:t>
            </a:r>
          </a:p>
          <a:p>
            <a:pPr fontAlgn="base">
              <a:buFont typeface="Wingdings" pitchFamily="2" charset="2"/>
              <a:buChar char="ü"/>
            </a:pP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NAS/VM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版本雙部署模式</a:t>
            </a:r>
          </a:p>
          <a:p>
            <a:pPr>
              <a:buFont typeface="Wingdings" pitchFamily="2" charset="2"/>
              <a:buChar char="ü"/>
            </a:pP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LAN/WAN/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OverNAT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三線隨選隨連</a:t>
            </a:r>
            <a:r>
              <a:rPr lang="en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"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核心三優化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可監控</a:t>
            </a:r>
            <a:r>
              <a:rPr lang="zh-TW" altLang="en-US" sz="4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達 </a:t>
            </a:r>
            <a:r>
              <a:rPr lang="en" sz="4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1000</a:t>
            </a:r>
            <a:r>
              <a:rPr lang="zh-TW" altLang="en-US" sz="4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台設備</a:t>
            </a:r>
            <a:endParaRPr lang="en" sz="40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/>
        </p:nvSpPr>
        <p:spPr>
          <a:xfrm>
            <a:off x="346292" y="1203598"/>
            <a:ext cx="7754100" cy="560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>
              <a:spcBef>
                <a:spcPts val="450"/>
              </a:spcBef>
            </a:pPr>
            <a:r>
              <a:rPr lang="en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同一個區網段內的</a:t>
            </a:r>
            <a:r>
              <a:rPr lang="zh-TW" altLang="en-US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2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將會組成連線叢集作冗餘傳輸</a:t>
            </a:r>
            <a:endParaRPr lang="en"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"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單一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連線出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口</a:t>
            </a:r>
            <a:endParaRPr lang="en" sz="4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6" name="群組 35"/>
          <p:cNvGrpSpPr/>
          <p:nvPr/>
        </p:nvGrpSpPr>
        <p:grpSpPr>
          <a:xfrm>
            <a:off x="395536" y="1709966"/>
            <a:ext cx="3456384" cy="2600256"/>
            <a:chOff x="395536" y="1635646"/>
            <a:chExt cx="3456384" cy="2600256"/>
          </a:xfrm>
        </p:grpSpPr>
        <p:grpSp>
          <p:nvGrpSpPr>
            <p:cNvPr id="29" name="群組 28"/>
            <p:cNvGrpSpPr/>
            <p:nvPr/>
          </p:nvGrpSpPr>
          <p:grpSpPr>
            <a:xfrm>
              <a:off x="395536" y="1643614"/>
              <a:ext cx="3456384" cy="2592288"/>
              <a:chOff x="1979710" y="2427730"/>
              <a:chExt cx="3990796" cy="2993096"/>
            </a:xfrm>
          </p:grpSpPr>
          <p:sp>
            <p:nvSpPr>
              <p:cNvPr id="26" name="Shape 92"/>
              <p:cNvSpPr/>
              <p:nvPr/>
            </p:nvSpPr>
            <p:spPr>
              <a:xfrm>
                <a:off x="1979710" y="2427730"/>
                <a:ext cx="3990796" cy="2993096"/>
              </a:xfrm>
              <a:prstGeom prst="roundRect">
                <a:avLst>
                  <a:gd name="adj" fmla="val 3968"/>
                </a:avLst>
              </a:prstGeom>
              <a:solidFill>
                <a:schemeClr val="accent3">
                  <a:lumMod val="40000"/>
                  <a:lumOff val="60000"/>
                  <a:alpha val="85098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Shape 95"/>
              <p:cNvSpPr/>
              <p:nvPr/>
            </p:nvSpPr>
            <p:spPr>
              <a:xfrm>
                <a:off x="2341517" y="3462852"/>
                <a:ext cx="3408426" cy="33253"/>
              </a:xfrm>
              <a:prstGeom prst="roundRect">
                <a:avLst>
                  <a:gd name="adj" fmla="val 23711"/>
                </a:avLst>
              </a:prstGeom>
              <a:solidFill>
                <a:schemeClr val="accent3">
                  <a:lumMod val="50000"/>
                  <a:alpha val="23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Shape 96"/>
              <p:cNvSpPr/>
              <p:nvPr/>
            </p:nvSpPr>
            <p:spPr>
              <a:xfrm rot="5400000">
                <a:off x="5451186" y="2568645"/>
                <a:ext cx="360000" cy="360000"/>
              </a:xfrm>
              <a:prstGeom prst="halfFrame">
                <a:avLst>
                  <a:gd name="adj1" fmla="val 23728"/>
                  <a:gd name="adj2" fmla="val 24642"/>
                </a:avLst>
              </a:prstGeom>
              <a:solidFill>
                <a:schemeClr val="accent3">
                  <a:lumMod val="50000"/>
                  <a:alpha val="22745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6" name="Shape 336"/>
            <p:cNvSpPr txBox="1"/>
            <p:nvPr/>
          </p:nvSpPr>
          <p:spPr>
            <a:xfrm>
              <a:off x="627757" y="1635646"/>
              <a:ext cx="3008139" cy="1092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450"/>
                </a:spcBef>
              </a:pPr>
              <a:r>
                <a:rPr lang="en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同網段內的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 </a:t>
              </a:r>
              <a:r>
                <a:rPr lang="en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NAS,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將由單台 </a:t>
              </a:r>
              <a:r>
                <a:rPr lang="en-US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統一傳送資料回 </a:t>
              </a:r>
              <a:r>
                <a:rPr lang="en-US" altLang="zh-TW" sz="16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Q'center</a:t>
              </a:r>
              <a:endParaRPr lang="en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24" name="圖片 23" descr="P20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68" y="2719778"/>
              <a:ext cx="2975106" cy="1335140"/>
            </a:xfrm>
            <a:prstGeom prst="rect">
              <a:avLst/>
            </a:prstGeom>
          </p:spPr>
        </p:pic>
      </p:grpSp>
      <p:grpSp>
        <p:nvGrpSpPr>
          <p:cNvPr id="37" name="群組 36"/>
          <p:cNvGrpSpPr/>
          <p:nvPr/>
        </p:nvGrpSpPr>
        <p:grpSpPr>
          <a:xfrm>
            <a:off x="4067944" y="1637958"/>
            <a:ext cx="4032448" cy="2672264"/>
            <a:chOff x="4067944" y="1563638"/>
            <a:chExt cx="4032448" cy="2672264"/>
          </a:xfrm>
        </p:grpSpPr>
        <p:grpSp>
          <p:nvGrpSpPr>
            <p:cNvPr id="30" name="群組 29"/>
            <p:cNvGrpSpPr/>
            <p:nvPr/>
          </p:nvGrpSpPr>
          <p:grpSpPr>
            <a:xfrm>
              <a:off x="4067944" y="1643614"/>
              <a:ext cx="4032448" cy="2592288"/>
              <a:chOff x="1314577" y="2427730"/>
              <a:chExt cx="4655929" cy="2993096"/>
            </a:xfrm>
          </p:grpSpPr>
          <p:sp>
            <p:nvSpPr>
              <p:cNvPr id="31" name="Shape 92"/>
              <p:cNvSpPr/>
              <p:nvPr/>
            </p:nvSpPr>
            <p:spPr>
              <a:xfrm>
                <a:off x="1314577" y="2427730"/>
                <a:ext cx="4655929" cy="2993096"/>
              </a:xfrm>
              <a:prstGeom prst="roundRect">
                <a:avLst>
                  <a:gd name="adj" fmla="val 3968"/>
                </a:avLst>
              </a:prstGeom>
              <a:solidFill>
                <a:schemeClr val="accent3">
                  <a:lumMod val="40000"/>
                  <a:lumOff val="60000"/>
                  <a:alpha val="85098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Shape 95"/>
              <p:cNvSpPr/>
              <p:nvPr/>
            </p:nvSpPr>
            <p:spPr>
              <a:xfrm>
                <a:off x="1813425" y="3462852"/>
                <a:ext cx="3948786" cy="33253"/>
              </a:xfrm>
              <a:prstGeom prst="roundRect">
                <a:avLst>
                  <a:gd name="adj" fmla="val 23711"/>
                </a:avLst>
              </a:prstGeom>
              <a:solidFill>
                <a:schemeClr val="accent3">
                  <a:lumMod val="50000"/>
                  <a:alpha val="23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96"/>
              <p:cNvSpPr/>
              <p:nvPr/>
            </p:nvSpPr>
            <p:spPr>
              <a:xfrm rot="5400000">
                <a:off x="5451186" y="2568645"/>
                <a:ext cx="360000" cy="360000"/>
              </a:xfrm>
              <a:prstGeom prst="halfFrame">
                <a:avLst>
                  <a:gd name="adj1" fmla="val 23728"/>
                  <a:gd name="adj2" fmla="val 24642"/>
                </a:avLst>
              </a:prstGeom>
              <a:solidFill>
                <a:schemeClr val="accent3">
                  <a:lumMod val="50000"/>
                  <a:alpha val="22745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5" name="Shape 335"/>
            <p:cNvSpPr txBox="1"/>
            <p:nvPr/>
          </p:nvSpPr>
          <p:spPr>
            <a:xfrm>
              <a:off x="4427984" y="1563638"/>
              <a:ext cx="3573040" cy="1196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450"/>
                </a:spcBef>
              </a:pP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當有一台 </a:t>
              </a:r>
              <a:r>
                <a:rPr lang="en-US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無法連線到 </a:t>
              </a:r>
              <a:r>
                <a:rPr lang="en-US" altLang="zh-TW" sz="16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Q'center</a:t>
              </a:r>
              <a:r>
                <a:rPr lang="en-US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, 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依然可透過其他 </a:t>
              </a:r>
              <a:r>
                <a:rPr lang="en-US" altLang="zh-TW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將資料傳回</a:t>
              </a:r>
              <a:endParaRPr lang="en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25" name="圖片 24" descr="P20-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3968" y="2641446"/>
              <a:ext cx="3767655" cy="1341236"/>
            </a:xfrm>
            <a:prstGeom prst="rect">
              <a:avLst/>
            </a:prstGeom>
          </p:spPr>
        </p:pic>
      </p:grpSp>
      <p:grpSp>
        <p:nvGrpSpPr>
          <p:cNvPr id="21" name="群組 20"/>
          <p:cNvGrpSpPr/>
          <p:nvPr/>
        </p:nvGrpSpPr>
        <p:grpSpPr>
          <a:xfrm>
            <a:off x="467544" y="4443958"/>
            <a:ext cx="6120680" cy="276999"/>
            <a:chOff x="467544" y="4443958"/>
            <a:chExt cx="6120680" cy="276999"/>
          </a:xfrm>
        </p:grpSpPr>
        <p:sp>
          <p:nvSpPr>
            <p:cNvPr id="19" name="Shape 882"/>
            <p:cNvSpPr/>
            <p:nvPr/>
          </p:nvSpPr>
          <p:spPr>
            <a:xfrm flipH="1">
              <a:off x="467544" y="4476031"/>
              <a:ext cx="273183" cy="2128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626" y="29908"/>
                  </a:moveTo>
                  <a:cubicBezTo>
                    <a:pt x="55535" y="29908"/>
                    <a:pt x="58705" y="33750"/>
                    <a:pt x="58705" y="38489"/>
                  </a:cubicBezTo>
                  <a:cubicBezTo>
                    <a:pt x="58705" y="43229"/>
                    <a:pt x="55535" y="47071"/>
                    <a:pt x="51626" y="47071"/>
                  </a:cubicBezTo>
                  <a:cubicBezTo>
                    <a:pt x="47716" y="47071"/>
                    <a:pt x="44546" y="43229"/>
                    <a:pt x="44546" y="38489"/>
                  </a:cubicBezTo>
                  <a:cubicBezTo>
                    <a:pt x="44546" y="33750"/>
                    <a:pt x="47716" y="29908"/>
                    <a:pt x="51626" y="29908"/>
                  </a:cubicBezTo>
                  <a:close/>
                  <a:moveTo>
                    <a:pt x="74345" y="29908"/>
                  </a:moveTo>
                  <a:cubicBezTo>
                    <a:pt x="78255" y="29908"/>
                    <a:pt x="81424" y="33750"/>
                    <a:pt x="81424" y="38489"/>
                  </a:cubicBezTo>
                  <a:cubicBezTo>
                    <a:pt x="81424" y="43229"/>
                    <a:pt x="78255" y="47071"/>
                    <a:pt x="74345" y="47071"/>
                  </a:cubicBezTo>
                  <a:cubicBezTo>
                    <a:pt x="70435" y="47071"/>
                    <a:pt x="67266" y="43229"/>
                    <a:pt x="67266" y="38489"/>
                  </a:cubicBezTo>
                  <a:cubicBezTo>
                    <a:pt x="67266" y="33750"/>
                    <a:pt x="70435" y="29908"/>
                    <a:pt x="74345" y="29908"/>
                  </a:cubicBezTo>
                  <a:close/>
                  <a:moveTo>
                    <a:pt x="97064" y="29908"/>
                  </a:moveTo>
                  <a:cubicBezTo>
                    <a:pt x="100974" y="29908"/>
                    <a:pt x="104143" y="33750"/>
                    <a:pt x="104143" y="38489"/>
                  </a:cubicBezTo>
                  <a:cubicBezTo>
                    <a:pt x="104143" y="43229"/>
                    <a:pt x="100974" y="47071"/>
                    <a:pt x="97064" y="47071"/>
                  </a:cubicBezTo>
                  <a:cubicBezTo>
                    <a:pt x="93154" y="47071"/>
                    <a:pt x="89985" y="43229"/>
                    <a:pt x="89985" y="38489"/>
                  </a:cubicBezTo>
                  <a:cubicBezTo>
                    <a:pt x="89985" y="33750"/>
                    <a:pt x="93154" y="29908"/>
                    <a:pt x="97064" y="29908"/>
                  </a:cubicBezTo>
                  <a:close/>
                  <a:moveTo>
                    <a:pt x="25253" y="25746"/>
                  </a:moveTo>
                  <a:lnTo>
                    <a:pt x="12341" y="25746"/>
                  </a:lnTo>
                  <a:cubicBezTo>
                    <a:pt x="5525" y="25746"/>
                    <a:pt x="0" y="32444"/>
                    <a:pt x="0" y="40707"/>
                  </a:cubicBezTo>
                  <a:lnTo>
                    <a:pt x="0" y="88250"/>
                  </a:lnTo>
                  <a:cubicBezTo>
                    <a:pt x="0" y="96512"/>
                    <a:pt x="5525" y="103210"/>
                    <a:pt x="12341" y="103210"/>
                  </a:cubicBezTo>
                  <a:lnTo>
                    <a:pt x="26542" y="103210"/>
                  </a:lnTo>
                  <a:cubicBezTo>
                    <a:pt x="23858" y="108250"/>
                    <a:pt x="24133" y="111919"/>
                    <a:pt x="10259" y="120000"/>
                  </a:cubicBezTo>
                  <a:cubicBezTo>
                    <a:pt x="33603" y="116808"/>
                    <a:pt x="37236" y="115403"/>
                    <a:pt x="48279" y="103210"/>
                  </a:cubicBezTo>
                  <a:lnTo>
                    <a:pt x="78967" y="103210"/>
                  </a:lnTo>
                  <a:cubicBezTo>
                    <a:pt x="83972" y="103210"/>
                    <a:pt x="88281" y="99599"/>
                    <a:pt x="90194" y="94396"/>
                  </a:cubicBezTo>
                  <a:cubicBezTo>
                    <a:pt x="82256" y="91458"/>
                    <a:pt x="75819" y="87372"/>
                    <a:pt x="68282" y="81348"/>
                  </a:cubicBezTo>
                  <a:lnTo>
                    <a:pt x="37594" y="81348"/>
                  </a:lnTo>
                  <a:cubicBezTo>
                    <a:pt x="30778" y="81348"/>
                    <a:pt x="25253" y="74650"/>
                    <a:pt x="25253" y="66387"/>
                  </a:cubicBezTo>
                  <a:lnTo>
                    <a:pt x="25253" y="25746"/>
                  </a:lnTo>
                  <a:close/>
                  <a:moveTo>
                    <a:pt x="107658" y="0"/>
                  </a:moveTo>
                  <a:lnTo>
                    <a:pt x="41032" y="0"/>
                  </a:lnTo>
                  <a:cubicBezTo>
                    <a:pt x="34216" y="0"/>
                    <a:pt x="28690" y="6698"/>
                    <a:pt x="28690" y="14960"/>
                  </a:cubicBezTo>
                  <a:lnTo>
                    <a:pt x="28690" y="62503"/>
                  </a:lnTo>
                  <a:cubicBezTo>
                    <a:pt x="28690" y="70766"/>
                    <a:pt x="34216" y="77464"/>
                    <a:pt x="41032" y="77464"/>
                  </a:cubicBezTo>
                  <a:lnTo>
                    <a:pt x="71720" y="77464"/>
                  </a:lnTo>
                  <a:cubicBezTo>
                    <a:pt x="85817" y="88731"/>
                    <a:pt x="91486" y="90753"/>
                    <a:pt x="114830" y="93944"/>
                  </a:cubicBezTo>
                  <a:cubicBezTo>
                    <a:pt x="101210" y="84938"/>
                    <a:pt x="99704" y="85896"/>
                    <a:pt x="93457" y="77464"/>
                  </a:cubicBezTo>
                  <a:lnTo>
                    <a:pt x="107658" y="77464"/>
                  </a:lnTo>
                  <a:cubicBezTo>
                    <a:pt x="114474" y="77464"/>
                    <a:pt x="120000" y="70766"/>
                    <a:pt x="120000" y="62503"/>
                  </a:cubicBezTo>
                  <a:lnTo>
                    <a:pt x="120000" y="14960"/>
                  </a:lnTo>
                  <a:cubicBezTo>
                    <a:pt x="120000" y="6698"/>
                    <a:pt x="114474" y="0"/>
                    <a:pt x="107658" y="0"/>
                  </a:cubicBezTo>
                  <a:close/>
                </a:path>
              </a:pathLst>
            </a:custGeom>
            <a:solidFill>
              <a:srgbClr val="64B4D2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755576" y="4443958"/>
              <a:ext cx="5832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Q'center</a:t>
              </a:r>
              <a:r>
                <a:rPr lang="en" altLang="zh-TW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Agent，每分鐘需要傳回的數據從</a:t>
              </a:r>
              <a:r>
                <a:rPr lang="zh-TW" altLang="en-US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" altLang="zh-TW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50KB~200KB</a:t>
              </a:r>
              <a:r>
                <a:rPr lang="zh-TW" altLang="en-US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" altLang="zh-TW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不等。</a:t>
              </a:r>
              <a:endParaRPr lang="zh-TW" altLang="en-US" sz="1200" dirty="0"/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5004048" y="3867894"/>
            <a:ext cx="2556000" cy="252000"/>
            <a:chOff x="5004048" y="3939902"/>
            <a:chExt cx="2592288" cy="288032"/>
          </a:xfrm>
        </p:grpSpPr>
        <p:cxnSp>
          <p:nvCxnSpPr>
            <p:cNvPr id="23" name="直線接點 22"/>
            <p:cNvCxnSpPr/>
            <p:nvPr/>
          </p:nvCxnSpPr>
          <p:spPr>
            <a:xfrm>
              <a:off x="5004048" y="3939902"/>
              <a:ext cx="0" cy="2880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>
              <a:off x="5004048" y="4227934"/>
              <a:ext cx="259228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/>
            <p:nvPr/>
          </p:nvCxnSpPr>
          <p:spPr>
            <a:xfrm flipV="1">
              <a:off x="7596336" y="4011910"/>
              <a:ext cx="0" cy="2160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群組 51"/>
          <p:cNvGrpSpPr/>
          <p:nvPr/>
        </p:nvGrpSpPr>
        <p:grpSpPr>
          <a:xfrm>
            <a:off x="5940152" y="4011910"/>
            <a:ext cx="216000" cy="216000"/>
            <a:chOff x="5940152" y="4011910"/>
            <a:chExt cx="288032" cy="288032"/>
          </a:xfrm>
        </p:grpSpPr>
        <p:sp>
          <p:nvSpPr>
            <p:cNvPr id="51" name="橢圓 50"/>
            <p:cNvSpPr/>
            <p:nvPr/>
          </p:nvSpPr>
          <p:spPr>
            <a:xfrm>
              <a:off x="5940152" y="4011910"/>
              <a:ext cx="288032" cy="28803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tx2">
                  <a:lumMod val="9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0" name="圖片 49" descr="驚嘆號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9627" y="4055798"/>
              <a:ext cx="49082" cy="2002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/>
        </p:nvSpPr>
        <p:spPr>
          <a:xfrm>
            <a:off x="152401" y="1133646"/>
            <a:ext cx="87009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spcBef>
                <a:spcPts val="450"/>
              </a:spcBef>
              <a:buSzPct val="100000"/>
              <a:buFont typeface="Wingdings" pitchFamily="2" charset="2"/>
              <a:buChar char="l"/>
            </a:pP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TVS-1282 (i7) </a:t>
            </a:r>
            <a:r>
              <a:rPr lang="hu-HU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Q'center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1.6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以後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(含)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管理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100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台在同網段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不同網段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endParaRPr lang="en"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55600" algn="l" rtl="0">
              <a:spcBef>
                <a:spcPts val="450"/>
              </a:spcBef>
              <a:spcAft>
                <a:spcPts val="0"/>
              </a:spcAft>
              <a:buSzPct val="100000"/>
              <a:buFont typeface="Wingdings" pitchFamily="2" charset="2"/>
              <a:buChar char="l"/>
            </a:pP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CPU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用量節省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75%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網路吞吐量降低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40%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IOPS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降低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60%</a:t>
            </a:r>
            <a:r>
              <a:rPr lang="en" sz="1800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1800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"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監控同網段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</a:t>
            </a:r>
            <a:r>
              <a:rPr lang="en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需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資源大幅下降</a:t>
            </a:r>
            <a:endParaRPr lang="en" sz="4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755576" y="2021234"/>
            <a:ext cx="3528392" cy="2998788"/>
            <a:chOff x="755576" y="1923678"/>
            <a:chExt cx="3528392" cy="2998788"/>
          </a:xfrm>
        </p:grpSpPr>
        <p:grpSp>
          <p:nvGrpSpPr>
            <p:cNvPr id="39" name="群組 38"/>
            <p:cNvGrpSpPr/>
            <p:nvPr/>
          </p:nvGrpSpPr>
          <p:grpSpPr>
            <a:xfrm>
              <a:off x="755576" y="1923678"/>
              <a:ext cx="3528392" cy="2998788"/>
              <a:chOff x="755576" y="1923678"/>
              <a:chExt cx="3528392" cy="2998788"/>
            </a:xfrm>
          </p:grpSpPr>
          <p:pic>
            <p:nvPicPr>
              <p:cNvPr id="17" name="圖片 16" descr="P21-01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576" y="1923678"/>
                <a:ext cx="3528392" cy="2998788"/>
              </a:xfrm>
              <a:prstGeom prst="rect">
                <a:avLst/>
              </a:prstGeom>
            </p:spPr>
          </p:pic>
          <p:sp>
            <p:nvSpPr>
              <p:cNvPr id="18" name="文字方塊 17"/>
              <p:cNvSpPr txBox="1"/>
              <p:nvPr/>
            </p:nvSpPr>
            <p:spPr>
              <a:xfrm>
                <a:off x="1475656" y="3723878"/>
                <a:ext cx="786140" cy="373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" altLang="zh-TW" b="1" dirty="0" smtClean="0">
                    <a:solidFill>
                      <a:srgbClr val="FF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2%</a:t>
                </a:r>
              </a:p>
            </p:txBody>
          </p:sp>
          <p:sp>
            <p:nvSpPr>
              <p:cNvPr id="19" name="文字方塊 18"/>
              <p:cNvSpPr txBox="1"/>
              <p:nvPr/>
            </p:nvSpPr>
            <p:spPr>
              <a:xfrm>
                <a:off x="2843808" y="2342419"/>
                <a:ext cx="786140" cy="373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" altLang="zh-TW" b="1" dirty="0" smtClean="0">
                    <a:solidFill>
                      <a:srgbClr val="00206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8%</a:t>
                </a:r>
              </a:p>
            </p:txBody>
          </p:sp>
          <p:sp>
            <p:nvSpPr>
              <p:cNvPr id="29" name="文字方塊 28"/>
              <p:cNvSpPr txBox="1"/>
              <p:nvPr/>
            </p:nvSpPr>
            <p:spPr>
              <a:xfrm>
                <a:off x="2948846" y="4443958"/>
                <a:ext cx="576064" cy="192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650" b="1" dirty="0" smtClean="0">
                    <a:latin typeface="微軟正黑體" pitchFamily="34" charset="-120"/>
                    <a:ea typeface="微軟正黑體" pitchFamily="34" charset="-120"/>
                  </a:rPr>
                  <a:t>不同網段</a:t>
                </a:r>
                <a:endParaRPr lang="zh-TW" altLang="en-US" sz="65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0" name="文字方塊 29"/>
              <p:cNvSpPr txBox="1"/>
              <p:nvPr/>
            </p:nvSpPr>
            <p:spPr>
              <a:xfrm>
                <a:off x="1616698" y="4443958"/>
                <a:ext cx="504056" cy="192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650" b="1" dirty="0" smtClean="0">
                    <a:latin typeface="微軟正黑體" pitchFamily="34" charset="-120"/>
                    <a:ea typeface="微軟正黑體" pitchFamily="34" charset="-120"/>
                  </a:rPr>
                  <a:t>同網段</a:t>
                </a:r>
                <a:endParaRPr lang="zh-TW" altLang="en-US" sz="65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40" name="文字方塊 39"/>
            <p:cNvSpPr txBox="1"/>
            <p:nvPr/>
          </p:nvSpPr>
          <p:spPr>
            <a:xfrm>
              <a:off x="1619672" y="4659982"/>
              <a:ext cx="144016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CPU</a:t>
              </a:r>
              <a:r>
                <a:rPr lang="zh-TW" altLang="en-US" sz="7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使用率</a:t>
              </a:r>
              <a:r>
                <a:rPr lang="en-US" altLang="zh-TW" sz="7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(%)</a:t>
              </a:r>
              <a:endParaRPr lang="zh-TW" altLang="en-US" sz="7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4211960" y="1851670"/>
            <a:ext cx="3240000" cy="1673246"/>
            <a:chOff x="4211960" y="1800295"/>
            <a:chExt cx="3240000" cy="1673246"/>
          </a:xfrm>
        </p:grpSpPr>
        <p:grpSp>
          <p:nvGrpSpPr>
            <p:cNvPr id="38" name="群組 37"/>
            <p:cNvGrpSpPr/>
            <p:nvPr/>
          </p:nvGrpSpPr>
          <p:grpSpPr>
            <a:xfrm>
              <a:off x="4211960" y="1800295"/>
              <a:ext cx="3240000" cy="1673246"/>
              <a:chOff x="4211960" y="1800295"/>
              <a:chExt cx="3240000" cy="1673246"/>
            </a:xfrm>
          </p:grpSpPr>
          <p:pic>
            <p:nvPicPr>
              <p:cNvPr id="22" name="圖片 21" descr="P21-03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1960" y="1800295"/>
                <a:ext cx="3240000" cy="1673246"/>
              </a:xfrm>
              <a:prstGeom prst="rect">
                <a:avLst/>
              </a:prstGeom>
            </p:spPr>
          </p:pic>
          <p:sp>
            <p:nvSpPr>
              <p:cNvPr id="23" name="文字方塊 22"/>
              <p:cNvSpPr txBox="1"/>
              <p:nvPr/>
            </p:nvSpPr>
            <p:spPr>
              <a:xfrm>
                <a:off x="4831697" y="2447835"/>
                <a:ext cx="964439" cy="309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" altLang="zh-TW" b="1" dirty="0" smtClean="0">
                    <a:solidFill>
                      <a:schemeClr val="bg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80 KBps</a:t>
                </a:r>
                <a:endParaRPr lang="en" altLang="zh-TW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24" name="文字方塊 23"/>
              <p:cNvSpPr txBox="1"/>
              <p:nvPr/>
            </p:nvSpPr>
            <p:spPr>
              <a:xfrm>
                <a:off x="6012160" y="2086308"/>
                <a:ext cx="1112814" cy="309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" altLang="zh-TW" b="1" dirty="0" smtClean="0">
                    <a:solidFill>
                      <a:schemeClr val="bg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130 KBps</a:t>
                </a:r>
                <a:endParaRPr lang="en" altLang="zh-TW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3" name="文字方塊 32"/>
              <p:cNvSpPr txBox="1"/>
              <p:nvPr/>
            </p:nvSpPr>
            <p:spPr>
              <a:xfrm>
                <a:off x="6300192" y="3075806"/>
                <a:ext cx="576064" cy="192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650" b="1" dirty="0" smtClean="0">
                    <a:latin typeface="微軟正黑體" pitchFamily="34" charset="-120"/>
                    <a:ea typeface="微軟正黑體" pitchFamily="34" charset="-120"/>
                  </a:rPr>
                  <a:t>不同網段</a:t>
                </a:r>
                <a:endParaRPr lang="zh-TW" altLang="en-US" sz="65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4968044" y="3075806"/>
                <a:ext cx="504056" cy="192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650" b="1" dirty="0" smtClean="0">
                    <a:latin typeface="微軟正黑體" pitchFamily="34" charset="-120"/>
                    <a:ea typeface="微軟正黑體" pitchFamily="34" charset="-120"/>
                  </a:rPr>
                  <a:t>同網段</a:t>
                </a:r>
                <a:endParaRPr lang="zh-TW" altLang="en-US" sz="65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41" name="文字方塊 40"/>
            <p:cNvSpPr txBox="1"/>
            <p:nvPr/>
          </p:nvSpPr>
          <p:spPr>
            <a:xfrm>
              <a:off x="5148064" y="3219822"/>
              <a:ext cx="144016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7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網路接收量</a:t>
              </a:r>
              <a:r>
                <a:rPr lang="en-US" altLang="zh-TW" sz="7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en-US" altLang="zh-TW" sz="7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KBps</a:t>
              </a:r>
              <a:r>
                <a:rPr lang="en-US" altLang="zh-TW" sz="7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7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4211961" y="3470245"/>
            <a:ext cx="3258589" cy="1549777"/>
            <a:chOff x="4211961" y="3398236"/>
            <a:chExt cx="3258589" cy="1549777"/>
          </a:xfrm>
        </p:grpSpPr>
        <p:grpSp>
          <p:nvGrpSpPr>
            <p:cNvPr id="37" name="群組 36"/>
            <p:cNvGrpSpPr/>
            <p:nvPr/>
          </p:nvGrpSpPr>
          <p:grpSpPr>
            <a:xfrm>
              <a:off x="4211961" y="3398236"/>
              <a:ext cx="3258589" cy="1549777"/>
              <a:chOff x="4211960" y="3398235"/>
              <a:chExt cx="3283258" cy="1561509"/>
            </a:xfrm>
          </p:grpSpPr>
          <p:pic>
            <p:nvPicPr>
              <p:cNvPr id="21" name="圖片 20" descr="P2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1960" y="3398235"/>
                <a:ext cx="3283258" cy="1561509"/>
              </a:xfrm>
              <a:prstGeom prst="rect">
                <a:avLst/>
              </a:prstGeom>
            </p:spPr>
          </p:pic>
          <p:sp>
            <p:nvSpPr>
              <p:cNvPr id="26" name="文字方塊 25"/>
              <p:cNvSpPr txBox="1"/>
              <p:nvPr/>
            </p:nvSpPr>
            <p:spPr>
              <a:xfrm>
                <a:off x="4788024" y="4228448"/>
                <a:ext cx="11521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" altLang="zh-TW" b="1" dirty="0" smtClean="0">
                    <a:solidFill>
                      <a:schemeClr val="bg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100 IOPS</a:t>
                </a:r>
                <a:endParaRPr lang="en" altLang="zh-TW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27" name="文字方塊 26"/>
              <p:cNvSpPr txBox="1"/>
              <p:nvPr/>
            </p:nvSpPr>
            <p:spPr>
              <a:xfrm>
                <a:off x="6034510" y="3723878"/>
                <a:ext cx="11521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" altLang="zh-TW" b="1" dirty="0" smtClean="0">
                    <a:solidFill>
                      <a:schemeClr val="bg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250 IOPS</a:t>
                </a:r>
                <a:endParaRPr lang="en" altLang="zh-TW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6243447" y="4524426"/>
                <a:ext cx="576064" cy="192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650" b="1" dirty="0" smtClean="0">
                    <a:latin typeface="微軟正黑體" pitchFamily="34" charset="-120"/>
                    <a:ea typeface="微軟正黑體" pitchFamily="34" charset="-120"/>
                  </a:rPr>
                  <a:t>不同網段</a:t>
                </a:r>
                <a:endParaRPr lang="zh-TW" altLang="en-US" sz="65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6" name="文字方塊 35"/>
              <p:cNvSpPr txBox="1"/>
              <p:nvPr/>
            </p:nvSpPr>
            <p:spPr>
              <a:xfrm>
                <a:off x="4988212" y="4524426"/>
                <a:ext cx="504056" cy="192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650" b="1" dirty="0" smtClean="0">
                    <a:latin typeface="微軟正黑體" pitchFamily="34" charset="-120"/>
                    <a:ea typeface="微軟正黑體" pitchFamily="34" charset="-120"/>
                  </a:rPr>
                  <a:t>同網段</a:t>
                </a:r>
                <a:endParaRPr lang="zh-TW" altLang="en-US" sz="65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44" name="文字方塊 43"/>
            <p:cNvSpPr txBox="1"/>
            <p:nvPr/>
          </p:nvSpPr>
          <p:spPr>
            <a:xfrm>
              <a:off x="5148064" y="4675951"/>
              <a:ext cx="144016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7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磁碟使用量</a:t>
              </a:r>
              <a:r>
                <a:rPr lang="en-US" altLang="zh-TW" sz="7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(IOPS)</a:t>
              </a:r>
              <a:endParaRPr lang="zh-TW" altLang="en-US" sz="7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-108520" y="1635646"/>
            <a:ext cx="2808312" cy="1668814"/>
            <a:chOff x="295615" y="1943309"/>
            <a:chExt cx="2880320" cy="1711604"/>
          </a:xfrm>
        </p:grpSpPr>
        <p:pic>
          <p:nvPicPr>
            <p:cNvPr id="15" name="圖片 14" descr="對話框-0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615" y="1943309"/>
              <a:ext cx="2880320" cy="1711604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611560" y="2283718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" altLang="zh-TW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透過單一窗口, 監控設備的資源需求可大幅下降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/>
        </p:nvSpPr>
        <p:spPr>
          <a:xfrm>
            <a:off x="755576" y="1203598"/>
            <a:ext cx="5495528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全球累計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200,000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台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安裝 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Q'center</a:t>
            </a:r>
            <a:endParaRPr lang="en-US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管理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1,500,000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台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</a:p>
          <a:p>
            <a:pPr fontAlgn="base"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企業客戶平均管理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10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台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en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/>
            </a:r>
            <a:br>
              <a:rPr lang="en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en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rtl="0">
              <a:spcBef>
                <a:spcPts val="0"/>
              </a:spcBef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2579658" y="2466860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14625" y="3519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受用戶肯定的 </a:t>
            </a: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Q'center</a:t>
            </a:r>
            <a:endParaRPr lang="en" sz="4000" dirty="0"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pic>
        <p:nvPicPr>
          <p:cNvPr id="142" name="Shape 1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15616" y="2067694"/>
            <a:ext cx="7153514" cy="295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/>
        </p:nvSpPr>
        <p:spPr>
          <a:xfrm>
            <a:off x="4555516" y="2362841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en" sz="40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VM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版本雙部署模式</a:t>
            </a:r>
            <a:endParaRPr lang="en" sz="4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51520" y="121637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在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QNAP NAS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上直接安裝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Q'center </a:t>
            </a:r>
            <a:endParaRPr lang="zh-TW" altLang="en-US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到官方網站下載安裝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Q'center VM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版本並建立虛擬機</a:t>
            </a:r>
            <a:endParaRPr lang="zh-TW" altLang="en-US" sz="18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 descr="page22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60798"/>
            <a:ext cx="4326609" cy="2034578"/>
          </a:xfrm>
          <a:prstGeom prst="rect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3" name="圖片 12" descr="page22-2.png"/>
          <p:cNvPicPr>
            <a:picLocks noChangeAspect="1"/>
          </p:cNvPicPr>
          <p:nvPr/>
        </p:nvPicPr>
        <p:blipFill>
          <a:blip r:embed="rId4"/>
          <a:srcRect r="12698" b="8279"/>
          <a:stretch>
            <a:fillRect/>
          </a:stretch>
        </p:blipFill>
        <p:spPr>
          <a:xfrm>
            <a:off x="5004048" y="2603413"/>
            <a:ext cx="2952328" cy="2179099"/>
          </a:xfrm>
          <a:prstGeom prst="rect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363" name="Shape 363"/>
          <p:cNvSpPr/>
          <p:nvPr/>
        </p:nvSpPr>
        <p:spPr>
          <a:xfrm>
            <a:off x="179512" y="2459397"/>
            <a:ext cx="360000" cy="360000"/>
          </a:xfrm>
          <a:prstGeom prst="ellipse">
            <a:avLst/>
          </a:prstGeom>
          <a:solidFill>
            <a:srgbClr val="7030A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１</a:t>
            </a:r>
          </a:p>
        </p:txBody>
      </p:sp>
      <p:sp>
        <p:nvSpPr>
          <p:cNvPr id="364" name="Shape 364"/>
          <p:cNvSpPr/>
          <p:nvPr/>
        </p:nvSpPr>
        <p:spPr>
          <a:xfrm>
            <a:off x="4788024" y="2459397"/>
            <a:ext cx="360000" cy="360000"/>
          </a:xfrm>
          <a:prstGeom prst="ellipse">
            <a:avLst/>
          </a:prstGeom>
          <a:solidFill>
            <a:srgbClr val="7030A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２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51520" y="2139702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 支援 </a:t>
            </a:r>
            <a:r>
              <a:rPr lang="en-US" altLang="zh-TW" sz="16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VMware </a:t>
            </a:r>
            <a:r>
              <a:rPr lang="zh-TW" altLang="en-US" sz="16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和 </a:t>
            </a:r>
            <a:r>
              <a:rPr lang="en-US" altLang="zh-TW" sz="16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Windows </a:t>
            </a:r>
            <a:r>
              <a:rPr lang="zh-TW" altLang="en-US" sz="16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兩種版本</a:t>
            </a:r>
            <a:endParaRPr lang="zh-TW" altLang="en-US" sz="1600" dirty="0">
              <a:solidFill>
                <a:srgbClr val="7030A0"/>
              </a:solidFill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3851920" y="2334240"/>
            <a:ext cx="4032448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2411760" y="3651870"/>
            <a:ext cx="432048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402" name="Shape 402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三線隨選隨連</a:t>
            </a:r>
            <a:endParaRPr lang="en" sz="4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10" name="Shape 41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355976" y="1203598"/>
            <a:ext cx="4788024" cy="32302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群組 18"/>
          <p:cNvGrpSpPr/>
          <p:nvPr/>
        </p:nvGrpSpPr>
        <p:grpSpPr>
          <a:xfrm>
            <a:off x="107504" y="1275606"/>
            <a:ext cx="4104456" cy="3384376"/>
            <a:chOff x="467544" y="1443986"/>
            <a:chExt cx="3096344" cy="2821965"/>
          </a:xfrm>
        </p:grpSpPr>
        <p:sp>
          <p:nvSpPr>
            <p:cNvPr id="16" name="Shape 92"/>
            <p:cNvSpPr/>
            <p:nvPr/>
          </p:nvSpPr>
          <p:spPr>
            <a:xfrm>
              <a:off x="467544" y="1443986"/>
              <a:ext cx="3096344" cy="2821965"/>
            </a:xfrm>
            <a:prstGeom prst="roundRect">
              <a:avLst>
                <a:gd name="adj" fmla="val 3968"/>
              </a:avLst>
            </a:prstGeom>
            <a:solidFill>
              <a:schemeClr val="accent3">
                <a:lumMod val="40000"/>
                <a:lumOff val="60000"/>
                <a:alpha val="85098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95"/>
            <p:cNvSpPr/>
            <p:nvPr/>
          </p:nvSpPr>
          <p:spPr>
            <a:xfrm>
              <a:off x="684831" y="2164488"/>
              <a:ext cx="2592000" cy="28800"/>
            </a:xfrm>
            <a:prstGeom prst="roundRect">
              <a:avLst>
                <a:gd name="adj" fmla="val 2371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96"/>
            <p:cNvSpPr/>
            <p:nvPr/>
          </p:nvSpPr>
          <p:spPr>
            <a:xfrm rot="5400000">
              <a:off x="3155228" y="1578401"/>
              <a:ext cx="300176" cy="271579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684831" y="1564070"/>
              <a:ext cx="2601978" cy="538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單台 </a:t>
              </a:r>
              <a:r>
                <a:rPr lang="en-US" altLang="zh-TW" sz="1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 可以用多種不同方式加入 </a:t>
              </a:r>
              <a:r>
                <a:rPr lang="en-US" altLang="zh-TW" sz="1800" b="1" dirty="0" err="1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Q'center</a:t>
              </a:r>
              <a:endParaRPr lang="zh-TW" altLang="en-US" sz="1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Shape 363"/>
            <p:cNvSpPr/>
            <p:nvPr/>
          </p:nvSpPr>
          <p:spPr>
            <a:xfrm>
              <a:off x="684831" y="2464948"/>
              <a:ext cx="338201" cy="360000"/>
            </a:xfrm>
            <a:prstGeom prst="ellipse">
              <a:avLst/>
            </a:prstGeom>
            <a:solidFill>
              <a:srgbClr val="7030A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0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１</a:t>
              </a:r>
            </a:p>
          </p:txBody>
        </p:sp>
        <p:sp>
          <p:nvSpPr>
            <p:cNvPr id="14" name="Shape 364"/>
            <p:cNvSpPr/>
            <p:nvPr/>
          </p:nvSpPr>
          <p:spPr>
            <a:xfrm>
              <a:off x="684831" y="3035220"/>
              <a:ext cx="338201" cy="360000"/>
            </a:xfrm>
            <a:prstGeom prst="ellipse">
              <a:avLst/>
            </a:prstGeom>
            <a:solidFill>
              <a:srgbClr val="7030A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0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２</a:t>
              </a:r>
            </a:p>
          </p:txBody>
        </p:sp>
        <p:sp>
          <p:nvSpPr>
            <p:cNvPr id="15" name="Shape 364"/>
            <p:cNvSpPr/>
            <p:nvPr/>
          </p:nvSpPr>
          <p:spPr>
            <a:xfrm>
              <a:off x="684831" y="3605491"/>
              <a:ext cx="338201" cy="360000"/>
            </a:xfrm>
            <a:prstGeom prst="ellipse">
              <a:avLst/>
            </a:prstGeom>
            <a:solidFill>
              <a:srgbClr val="7030A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" sz="20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</a:t>
              </a:r>
            </a:p>
          </p:txBody>
        </p:sp>
      </p:grpSp>
      <p:graphicFrame>
        <p:nvGraphicFramePr>
          <p:cNvPr id="20" name="表格 19"/>
          <p:cNvGraphicFramePr>
            <a:graphicFrameLocks noGrp="1"/>
          </p:cNvGraphicFramePr>
          <p:nvPr/>
        </p:nvGraphicFramePr>
        <p:xfrm>
          <a:off x="827584" y="2355726"/>
          <a:ext cx="3312368" cy="2099671"/>
        </p:xfrm>
        <a:graphic>
          <a:graphicData uri="http://schemas.openxmlformats.org/drawingml/2006/table">
            <a:tbl>
              <a:tblPr firstRow="1" bandRow="1">
                <a:tableStyleId>{EF77DD65-B5F7-4358-80CE-D3B6EA49180D}</a:tableStyleId>
              </a:tblPr>
              <a:tblGrid>
                <a:gridCol w="1419586"/>
                <a:gridCol w="394330"/>
                <a:gridCol w="1498452"/>
              </a:tblGrid>
              <a:tr h="732389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區域網路</a:t>
                      </a:r>
                      <a:endParaRPr lang="zh-TW" altLang="en-US" sz="14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4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透過網段或</a:t>
                      </a:r>
                      <a:r>
                        <a:rPr lang="en-US" altLang="zh-TW" sz="13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IP</a:t>
                      </a:r>
                      <a:r>
                        <a:rPr lang="zh-TW" altLang="en-US" sz="13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搜尋加入</a:t>
                      </a:r>
                      <a:endParaRPr lang="zh-TW" altLang="en-US" sz="13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跨</a:t>
                      </a:r>
                      <a:r>
                        <a:rPr lang="en-US" altLang="zh-TW" sz="14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NAT</a:t>
                      </a:r>
                      <a:r>
                        <a:rPr lang="zh-TW" altLang="en-US" sz="14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環境</a:t>
                      </a:r>
                      <a:r>
                        <a:rPr lang="en-US" altLang="zh-TW" sz="14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/VPN</a:t>
                      </a:r>
                      <a:endParaRPr lang="zh-TW" altLang="en-US" sz="14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4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使用</a:t>
                      </a:r>
                      <a:r>
                        <a:rPr lang="en-US" altLang="zh-TW" sz="13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Connect</a:t>
                      </a:r>
                      <a:r>
                        <a:rPr lang="en-US" altLang="zh-TW" sz="1300" b="1" baseline="0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to Q</a:t>
                      </a:r>
                      <a:r>
                        <a:rPr lang="en-US" altLang="zh-TW" sz="13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'</a:t>
                      </a:r>
                      <a:r>
                        <a:rPr lang="en-US" altLang="zh-TW" sz="1300" b="1" baseline="0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center </a:t>
                      </a:r>
                      <a:r>
                        <a:rPr lang="zh-TW" altLang="en-US" sz="1300" b="1" baseline="0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反加</a:t>
                      </a:r>
                      <a:endParaRPr lang="zh-TW" altLang="en-US" sz="13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921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網際網路環境</a:t>
                      </a:r>
                      <a:endParaRPr lang="zh-TW" altLang="en-US" sz="14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4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3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綁定</a:t>
                      </a:r>
                      <a:r>
                        <a:rPr lang="en-US" altLang="zh-TW" sz="1300" b="1" dirty="0" err="1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myQNAPcloud</a:t>
                      </a:r>
                      <a:r>
                        <a:rPr lang="zh-TW" altLang="en-US" sz="1300" b="1" dirty="0" smtClean="0">
                          <a:solidFill>
                            <a:srgbClr val="7030A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帳號搜尋加入</a:t>
                      </a:r>
                      <a:endParaRPr lang="zh-TW" altLang="en-US" sz="13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1" name="向右箭號 20"/>
          <p:cNvSpPr/>
          <p:nvPr/>
        </p:nvSpPr>
        <p:spPr>
          <a:xfrm>
            <a:off x="2123728" y="2643758"/>
            <a:ext cx="360040" cy="216024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>
            <a:off x="2123728" y="3291830"/>
            <a:ext cx="360040" cy="216024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>
            <a:off x="2123728" y="4011910"/>
            <a:ext cx="360040" cy="216024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不需修改防火牆設定的利器</a:t>
            </a:r>
          </a:p>
        </p:txBody>
      </p:sp>
      <p:sp>
        <p:nvSpPr>
          <p:cNvPr id="418" name="Shape 418"/>
          <p:cNvSpPr/>
          <p:nvPr/>
        </p:nvSpPr>
        <p:spPr>
          <a:xfrm>
            <a:off x="3424375" y="2069975"/>
            <a:ext cx="974400" cy="110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文字方塊 8"/>
          <p:cNvSpPr txBox="1"/>
          <p:nvPr/>
        </p:nvSpPr>
        <p:spPr>
          <a:xfrm>
            <a:off x="467544" y="1203598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Connect to 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Q'center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從欲管理的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進行安裝</a:t>
            </a:r>
          </a:p>
          <a:p>
            <a:pPr fontAlgn="base"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輸入 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Q'center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IP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後可穿越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NAT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由被管理端主動反加入管理端</a:t>
            </a:r>
          </a:p>
          <a:p>
            <a:pPr fontAlgn="base"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同樣適用於連線叢集</a:t>
            </a:r>
          </a:p>
          <a:p>
            <a:pPr fontAlgn="base"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可與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VPN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連線結合使用</a:t>
            </a:r>
          </a:p>
        </p:txBody>
      </p:sp>
      <p:pic>
        <p:nvPicPr>
          <p:cNvPr id="10" name="圖片 9" descr="page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283718"/>
            <a:ext cx="7370232" cy="3168351"/>
          </a:xfrm>
          <a:prstGeom prst="rect">
            <a:avLst/>
          </a:prstGeom>
          <a:ln w="12700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3196" y="3923506"/>
            <a:ext cx="808484" cy="80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在任何地方透過網路監控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endParaRPr lang="en" sz="4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3424375" y="2069975"/>
            <a:ext cx="974400" cy="110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7" name="群組 6"/>
          <p:cNvGrpSpPr/>
          <p:nvPr/>
        </p:nvGrpSpPr>
        <p:grpSpPr>
          <a:xfrm>
            <a:off x="395536" y="4454991"/>
            <a:ext cx="6120680" cy="276999"/>
            <a:chOff x="467544" y="4443958"/>
            <a:chExt cx="6120680" cy="276999"/>
          </a:xfrm>
        </p:grpSpPr>
        <p:sp>
          <p:nvSpPr>
            <p:cNvPr id="8" name="Shape 882"/>
            <p:cNvSpPr/>
            <p:nvPr/>
          </p:nvSpPr>
          <p:spPr>
            <a:xfrm flipH="1">
              <a:off x="467544" y="4476031"/>
              <a:ext cx="273183" cy="2128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626" y="29908"/>
                  </a:moveTo>
                  <a:cubicBezTo>
                    <a:pt x="55535" y="29908"/>
                    <a:pt x="58705" y="33750"/>
                    <a:pt x="58705" y="38489"/>
                  </a:cubicBezTo>
                  <a:cubicBezTo>
                    <a:pt x="58705" y="43229"/>
                    <a:pt x="55535" y="47071"/>
                    <a:pt x="51626" y="47071"/>
                  </a:cubicBezTo>
                  <a:cubicBezTo>
                    <a:pt x="47716" y="47071"/>
                    <a:pt x="44546" y="43229"/>
                    <a:pt x="44546" y="38489"/>
                  </a:cubicBezTo>
                  <a:cubicBezTo>
                    <a:pt x="44546" y="33750"/>
                    <a:pt x="47716" y="29908"/>
                    <a:pt x="51626" y="29908"/>
                  </a:cubicBezTo>
                  <a:close/>
                  <a:moveTo>
                    <a:pt x="74345" y="29908"/>
                  </a:moveTo>
                  <a:cubicBezTo>
                    <a:pt x="78255" y="29908"/>
                    <a:pt x="81424" y="33750"/>
                    <a:pt x="81424" y="38489"/>
                  </a:cubicBezTo>
                  <a:cubicBezTo>
                    <a:pt x="81424" y="43229"/>
                    <a:pt x="78255" y="47071"/>
                    <a:pt x="74345" y="47071"/>
                  </a:cubicBezTo>
                  <a:cubicBezTo>
                    <a:pt x="70435" y="47071"/>
                    <a:pt x="67266" y="43229"/>
                    <a:pt x="67266" y="38489"/>
                  </a:cubicBezTo>
                  <a:cubicBezTo>
                    <a:pt x="67266" y="33750"/>
                    <a:pt x="70435" y="29908"/>
                    <a:pt x="74345" y="29908"/>
                  </a:cubicBezTo>
                  <a:close/>
                  <a:moveTo>
                    <a:pt x="97064" y="29908"/>
                  </a:moveTo>
                  <a:cubicBezTo>
                    <a:pt x="100974" y="29908"/>
                    <a:pt x="104143" y="33750"/>
                    <a:pt x="104143" y="38489"/>
                  </a:cubicBezTo>
                  <a:cubicBezTo>
                    <a:pt x="104143" y="43229"/>
                    <a:pt x="100974" y="47071"/>
                    <a:pt x="97064" y="47071"/>
                  </a:cubicBezTo>
                  <a:cubicBezTo>
                    <a:pt x="93154" y="47071"/>
                    <a:pt x="89985" y="43229"/>
                    <a:pt x="89985" y="38489"/>
                  </a:cubicBezTo>
                  <a:cubicBezTo>
                    <a:pt x="89985" y="33750"/>
                    <a:pt x="93154" y="29908"/>
                    <a:pt x="97064" y="29908"/>
                  </a:cubicBezTo>
                  <a:close/>
                  <a:moveTo>
                    <a:pt x="25253" y="25746"/>
                  </a:moveTo>
                  <a:lnTo>
                    <a:pt x="12341" y="25746"/>
                  </a:lnTo>
                  <a:cubicBezTo>
                    <a:pt x="5525" y="25746"/>
                    <a:pt x="0" y="32444"/>
                    <a:pt x="0" y="40707"/>
                  </a:cubicBezTo>
                  <a:lnTo>
                    <a:pt x="0" y="88250"/>
                  </a:lnTo>
                  <a:cubicBezTo>
                    <a:pt x="0" y="96512"/>
                    <a:pt x="5525" y="103210"/>
                    <a:pt x="12341" y="103210"/>
                  </a:cubicBezTo>
                  <a:lnTo>
                    <a:pt x="26542" y="103210"/>
                  </a:lnTo>
                  <a:cubicBezTo>
                    <a:pt x="23858" y="108250"/>
                    <a:pt x="24133" y="111919"/>
                    <a:pt x="10259" y="120000"/>
                  </a:cubicBezTo>
                  <a:cubicBezTo>
                    <a:pt x="33603" y="116808"/>
                    <a:pt x="37236" y="115403"/>
                    <a:pt x="48279" y="103210"/>
                  </a:cubicBezTo>
                  <a:lnTo>
                    <a:pt x="78967" y="103210"/>
                  </a:lnTo>
                  <a:cubicBezTo>
                    <a:pt x="83972" y="103210"/>
                    <a:pt x="88281" y="99599"/>
                    <a:pt x="90194" y="94396"/>
                  </a:cubicBezTo>
                  <a:cubicBezTo>
                    <a:pt x="82256" y="91458"/>
                    <a:pt x="75819" y="87372"/>
                    <a:pt x="68282" y="81348"/>
                  </a:cubicBezTo>
                  <a:lnTo>
                    <a:pt x="37594" y="81348"/>
                  </a:lnTo>
                  <a:cubicBezTo>
                    <a:pt x="30778" y="81348"/>
                    <a:pt x="25253" y="74650"/>
                    <a:pt x="25253" y="66387"/>
                  </a:cubicBezTo>
                  <a:lnTo>
                    <a:pt x="25253" y="25746"/>
                  </a:lnTo>
                  <a:close/>
                  <a:moveTo>
                    <a:pt x="107658" y="0"/>
                  </a:moveTo>
                  <a:lnTo>
                    <a:pt x="41032" y="0"/>
                  </a:lnTo>
                  <a:cubicBezTo>
                    <a:pt x="34216" y="0"/>
                    <a:pt x="28690" y="6698"/>
                    <a:pt x="28690" y="14960"/>
                  </a:cubicBezTo>
                  <a:lnTo>
                    <a:pt x="28690" y="62503"/>
                  </a:lnTo>
                  <a:cubicBezTo>
                    <a:pt x="28690" y="70766"/>
                    <a:pt x="34216" y="77464"/>
                    <a:pt x="41032" y="77464"/>
                  </a:cubicBezTo>
                  <a:lnTo>
                    <a:pt x="71720" y="77464"/>
                  </a:lnTo>
                  <a:cubicBezTo>
                    <a:pt x="85817" y="88731"/>
                    <a:pt x="91486" y="90753"/>
                    <a:pt x="114830" y="93944"/>
                  </a:cubicBezTo>
                  <a:cubicBezTo>
                    <a:pt x="101210" y="84938"/>
                    <a:pt x="99704" y="85896"/>
                    <a:pt x="93457" y="77464"/>
                  </a:cubicBezTo>
                  <a:lnTo>
                    <a:pt x="107658" y="77464"/>
                  </a:lnTo>
                  <a:cubicBezTo>
                    <a:pt x="114474" y="77464"/>
                    <a:pt x="120000" y="70766"/>
                    <a:pt x="120000" y="62503"/>
                  </a:cubicBezTo>
                  <a:lnTo>
                    <a:pt x="120000" y="14960"/>
                  </a:lnTo>
                  <a:cubicBezTo>
                    <a:pt x="120000" y="6698"/>
                    <a:pt x="114474" y="0"/>
                    <a:pt x="107658" y="0"/>
                  </a:cubicBezTo>
                  <a:close/>
                </a:path>
              </a:pathLst>
            </a:custGeom>
            <a:solidFill>
              <a:srgbClr val="64B4D2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55576" y="4443958"/>
              <a:ext cx="5832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" altLang="zh-TW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增加的</a:t>
              </a:r>
              <a:r>
                <a:rPr lang="zh-TW" altLang="en-US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" altLang="zh-TW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NAS</a:t>
              </a:r>
              <a:r>
                <a:rPr lang="zh-TW" altLang="en-US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" altLang="zh-TW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將會透過</a:t>
              </a:r>
              <a:r>
                <a:rPr lang="zh-TW" altLang="en-US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" altLang="zh-TW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LAN/WAN IP</a:t>
              </a:r>
              <a:r>
                <a:rPr lang="zh-TW" altLang="en-US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" altLang="zh-TW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連線而不經過</a:t>
              </a:r>
              <a:r>
                <a:rPr lang="zh-TW" altLang="en-US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" altLang="zh-TW" sz="12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myQNAPcloud DDNS</a:t>
              </a:r>
              <a:endParaRPr lang="en" altLang="zh-TW" sz="1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1" name="圖片 10" descr="page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88" y="1308077"/>
            <a:ext cx="4499992" cy="2978158"/>
          </a:xfrm>
          <a:prstGeom prst="rect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grpSp>
        <p:nvGrpSpPr>
          <p:cNvPr id="15" name="群組 14"/>
          <p:cNvGrpSpPr/>
          <p:nvPr/>
        </p:nvGrpSpPr>
        <p:grpSpPr>
          <a:xfrm>
            <a:off x="107504" y="1275606"/>
            <a:ext cx="4544494" cy="3024336"/>
            <a:chOff x="179512" y="1275606"/>
            <a:chExt cx="4544494" cy="3024336"/>
          </a:xfrm>
        </p:grpSpPr>
        <p:pic>
          <p:nvPicPr>
            <p:cNvPr id="10" name="圖片 9" descr="P28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1275606"/>
              <a:ext cx="4544494" cy="3024336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187624" y="1419622"/>
              <a:ext cx="2808312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將欲添加的 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加入</a:t>
              </a:r>
              <a:r>
                <a:rPr lang="en-US" altLang="zh-TW" sz="18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myQNAPcloud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服務</a:t>
              </a:r>
              <a:endPara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611560" y="2355725"/>
              <a:ext cx="288944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在 </a:t>
              </a:r>
              <a:r>
                <a:rPr lang="en-US" altLang="zh-TW" sz="18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Q'center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安裝的 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上也啟用 </a:t>
              </a:r>
              <a:r>
                <a:rPr lang="en-US" altLang="zh-TW" sz="18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myQNAPcloud</a:t>
              </a:r>
              <a:endPara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187624" y="3363838"/>
              <a:ext cx="295232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從 </a:t>
              </a:r>
              <a:r>
                <a:rPr lang="en-US" altLang="zh-TW" sz="18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Q'center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NAS 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選擇搜尋同帳戶的 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並直接添加</a:t>
              </a:r>
              <a:endPara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支援監控達 1000 台NAS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547664" y="1131590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Wingdings" pitchFamily="2" charset="2"/>
              <a:buChar char="l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2017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年八月使用 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Q'center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V1.6.1056</a:t>
            </a:r>
          </a:p>
          <a:p>
            <a:pPr>
              <a:buFont typeface="Wingdings" pitchFamily="2" charset="2"/>
              <a:buChar char="l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在 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實驗室成功模擬監控 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1000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台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b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 採用 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TDS-16489U E5-2620*2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搭配 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64GB Memory</a:t>
            </a:r>
            <a:endParaRPr lang="zh-TW" altLang="en-US" sz="2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 descr="P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463" y="1779662"/>
            <a:ext cx="5745849" cy="310564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部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署最適合的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Q'center</a:t>
            </a:r>
            <a:endParaRPr lang="en" sz="4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95" name="Shape 395"/>
          <p:cNvGraphicFramePr/>
          <p:nvPr/>
        </p:nvGraphicFramePr>
        <p:xfrm>
          <a:off x="179512" y="1923677"/>
          <a:ext cx="7704856" cy="288032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62143"/>
                <a:gridCol w="1337966"/>
                <a:gridCol w="1174470"/>
                <a:gridCol w="974213"/>
                <a:gridCol w="1241381"/>
                <a:gridCol w="1514683"/>
              </a:tblGrid>
              <a:tr h="377264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管理</a:t>
                      </a:r>
                      <a:r>
                        <a:rPr lang="zh-TW" altLang="en-US" sz="1400" b="1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" sz="1400" b="1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NAS</a:t>
                      </a:r>
                      <a:r>
                        <a:rPr lang="zh-TW" altLang="en-US" sz="1400" b="1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" sz="1400" b="1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數量</a:t>
                      </a:r>
                      <a:endParaRPr lang="en" sz="14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CPU</a:t>
                      </a:r>
                      <a:endParaRPr lang="en" sz="14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記憶體</a:t>
                      </a:r>
                      <a:endParaRPr lang="en" sz="14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儲存空間</a:t>
                      </a:r>
                      <a:endParaRPr lang="en" sz="14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SSD</a:t>
                      </a:r>
                      <a:r>
                        <a:rPr lang="zh-TW" altLang="en-US" sz="1400" b="1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</a:t>
                      </a:r>
                      <a:r>
                        <a:rPr lang="en" sz="1400" b="1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快取</a:t>
                      </a:r>
                      <a:endParaRPr lang="en" sz="14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建議機種</a:t>
                      </a:r>
                      <a:endParaRPr lang="en" sz="1400" b="1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</a:tr>
              <a:tr h="377264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1~50台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Intel 四核心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1GB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100GB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不需要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TS-x51</a:t>
                      </a:r>
                      <a:endParaRPr lang="en" sz="12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</a:tr>
              <a:tr h="58284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50~100台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Intel</a:t>
                      </a:r>
                      <a:r>
                        <a:rPr lang="en" sz="1200" b="1" baseline="5000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®</a:t>
                      </a: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Celeron</a:t>
                      </a:r>
                      <a:r>
                        <a:rPr lang="en" sz="1200" b="1" baseline="5000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®</a:t>
                      </a:r>
                      <a:endParaRPr lang="en" sz="1200" b="1" baseline="500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4GB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100GB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不需要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TS-x53B</a:t>
                      </a:r>
                      <a:endParaRPr lang="en" sz="12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</a:tr>
              <a:tr h="377264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100~500台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Intel</a:t>
                      </a:r>
                      <a:r>
                        <a:rPr lang="en" sz="1200" b="1" baseline="5000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®</a:t>
                      </a: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i5 </a:t>
                      </a:r>
                      <a:endParaRPr lang="en" sz="12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8GB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200GB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需要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TVS-x82</a:t>
                      </a:r>
                      <a:endParaRPr lang="en" sz="12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</a:tr>
              <a:tr h="582843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500~1000台</a:t>
                      </a:r>
                      <a:endParaRPr lang="en" sz="12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Intel</a:t>
                      </a:r>
                      <a:r>
                        <a:rPr lang="en" sz="1200" b="1" baseline="5000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®</a:t>
                      </a: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Xeon</a:t>
                      </a:r>
                      <a:r>
                        <a:rPr lang="en" sz="1200" b="1" baseline="5000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®</a:t>
                      </a: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E3 </a:t>
                      </a:r>
                      <a:endParaRPr lang="en" sz="1200" b="1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16GB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200GB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需要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TVS-x80U</a:t>
                      </a:r>
                      <a:endParaRPr lang="en" sz="12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</a:tr>
              <a:tr h="582843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500~1000台</a:t>
                      </a: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, </a:t>
                      </a:r>
                      <a:b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</a:b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具獨立網段等情境</a:t>
                      </a:r>
                      <a:endParaRPr lang="en" sz="12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Intel</a:t>
                      </a:r>
                      <a:r>
                        <a:rPr lang="en" sz="1200" b="1" baseline="5000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®</a:t>
                      </a: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Xeon</a:t>
                      </a:r>
                      <a:r>
                        <a:rPr lang="en" sz="1200" b="1" baseline="50000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®</a:t>
                      </a: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 E5</a:t>
                      </a:r>
                      <a:endParaRPr lang="en" sz="1200" b="1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64GB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500GB</a:t>
                      </a:r>
                      <a:endParaRPr lang="en" sz="1200" b="1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需要</a:t>
                      </a:r>
                      <a:endParaRPr lang="en" sz="12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TDS-x89U</a:t>
                      </a:r>
                      <a:endParaRPr lang="en" sz="1200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76364" marR="76364" marT="76364" marB="76364" anchor="ctr"/>
                </a:tc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79512" y="1131590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影響要素一：受監控的 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存在於同一或不同網段上</a:t>
            </a:r>
          </a:p>
          <a:p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影響要素二：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的複雜度 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磁碟數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網路連線數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連線紀錄開啟等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rcRect l="7493" t="14987" r="7582" b="20071"/>
          <a:stretch>
            <a:fillRect/>
          </a:stretch>
        </p:blipFill>
        <p:spPr>
          <a:xfrm>
            <a:off x="5076056" y="2283718"/>
            <a:ext cx="2448272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3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&lt;</a:t>
            </a:r>
            <a:r>
              <a:rPr lang="en" sz="3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案例分享</a:t>
            </a:r>
            <a:r>
              <a:rPr lang="en-US" altLang="zh-TW" sz="3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en" sz="3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Tesco </a:t>
            </a:r>
            <a:r>
              <a:rPr lang="en" sz="40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Lotus Thailand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395536" y="3588058"/>
            <a:ext cx="7335600" cy="85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b="1" dirty="0">
                <a:solidFill>
                  <a:srgbClr val="434343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</a:rPr>
              <a:t>當地經銷商 Theerapong Boonma:</a:t>
            </a:r>
            <a:r>
              <a:rPr lang="en" dirty="0">
                <a:solidFill>
                  <a:srgbClr val="434343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</a:rPr>
              <a:t>  </a:t>
            </a:r>
            <a:br>
              <a:rPr lang="en" dirty="0">
                <a:solidFill>
                  <a:srgbClr val="434343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</a:rPr>
            </a:br>
            <a:r>
              <a:rPr lang="en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The </a:t>
            </a:r>
            <a:r>
              <a:rPr lang="hu-HU" dirty="0" smtClean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Q'center</a:t>
            </a:r>
            <a:r>
              <a:rPr lang="en" dirty="0" smtClean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is looking good in managing 200 </a:t>
            </a:r>
            <a:r>
              <a:rPr lang="en" dirty="0" smtClean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en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. </a:t>
            </a:r>
            <a:r>
              <a:rPr lang="en" dirty="0" smtClean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" dirty="0" smtClean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" dirty="0" smtClean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We </a:t>
            </a:r>
            <a:r>
              <a:rPr lang="en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are looking forward to </a:t>
            </a:r>
            <a:r>
              <a:rPr lang="en" dirty="0" smtClean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add</a:t>
            </a:r>
            <a:r>
              <a:rPr lang="en-US" dirty="0" err="1" smtClean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ing</a:t>
            </a:r>
            <a:r>
              <a:rPr lang="en" dirty="0" smtClean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more servers!</a:t>
            </a:r>
            <a:r>
              <a:rPr lang="en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23528" y="1393488"/>
            <a:ext cx="7200800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buFont typeface="Wingdings" pitchFamily="2" charset="2"/>
              <a:buChar char="l"/>
            </a:pP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Tesco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泰國合作綜合超市</a:t>
            </a:r>
          </a:p>
          <a:p>
            <a:pPr>
              <a:spcBef>
                <a:spcPts val="500"/>
              </a:spcBef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超過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1200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個 販售超市 初步導入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QNAP NAS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於其中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200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個站點</a:t>
            </a:r>
          </a:p>
          <a:p>
            <a:pPr>
              <a:spcBef>
                <a:spcPts val="500"/>
              </a:spcBef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採用方案：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Q'center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App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版本搭配</a:t>
            </a:r>
            <a:endParaRPr lang="en-US" altLang="zh-TW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9552" y="2441089"/>
            <a:ext cx="41044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TVS-1282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Intel</a:t>
            </a:r>
            <a:r>
              <a:rPr lang="en-US" altLang="zh-TW" b="1" baseline="500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®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i7-6700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16GB 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記憶體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使用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SSD RAID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3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&lt;</a:t>
            </a:r>
            <a:r>
              <a:rPr lang="en" sz="3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案例分享&gt; 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義大利農業公會</a:t>
            </a:r>
            <a:endParaRPr lang="en" sz="4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467544" y="3435846"/>
            <a:ext cx="4386017" cy="85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434343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</a:rPr>
              <a:t>IT </a:t>
            </a:r>
            <a:r>
              <a:rPr lang="en" b="1" dirty="0">
                <a:solidFill>
                  <a:srgbClr val="434343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</a:rPr>
              <a:t>管理員</a:t>
            </a:r>
            <a:r>
              <a:rPr lang="en" dirty="0">
                <a:solidFill>
                  <a:srgbClr val="434343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" b="1" dirty="0" smtClean="0">
                <a:solidFill>
                  <a:srgbClr val="434343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en" dirty="0">
                <a:solidFill>
                  <a:srgbClr val="434343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" dirty="0">
                <a:solidFill>
                  <a:srgbClr val="434343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</a:rPr>
            </a:br>
            <a:r>
              <a:rPr lang="en" dirty="0">
                <a:solidFill>
                  <a:srgbClr val="434343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</a:rPr>
              <a:t>Thanks for great support from QNAP, 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434343"/>
                </a:solidFill>
                <a:highlight>
                  <a:srgbClr val="FFFFFF"/>
                </a:highlight>
                <a:latin typeface="微軟正黑體" pitchFamily="34" charset="-120"/>
                <a:ea typeface="微軟正黑體" pitchFamily="34" charset="-120"/>
              </a:rPr>
              <a:t>it really makes a difference!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23528" y="1347615"/>
            <a:ext cx="6192688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累計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724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個地區辦公室 總計管理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200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台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QNAP NAS</a:t>
            </a:r>
          </a:p>
          <a:p>
            <a:pPr>
              <a:spcBef>
                <a:spcPts val="500"/>
              </a:spcBef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採用方案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Q'center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虛擬機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VMware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版本</a:t>
            </a:r>
          </a:p>
          <a:p>
            <a:endParaRPr lang="zh-TW" altLang="en-US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67544" y="2139702"/>
            <a:ext cx="3672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IBM Flex System x400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Intel</a:t>
            </a:r>
            <a:r>
              <a:rPr lang="en-US" altLang="zh-TW" b="1" baseline="500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®</a:t>
            </a:r>
            <a:r>
              <a:rPr lang="en-US" altLang="zh-TW" b="1" baseline="600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Xeon</a:t>
            </a:r>
            <a:r>
              <a:rPr lang="en-US" altLang="zh-TW" b="1" baseline="500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®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CPU E5-4650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虛擬機配給 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4GB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虛擬記憶體</a:t>
            </a:r>
          </a:p>
        </p:txBody>
      </p:sp>
      <p:pic>
        <p:nvPicPr>
          <p:cNvPr id="9" name="Picture 2" descr="「Italian」的圖片搜尋結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7" y="2211711"/>
            <a:ext cx="2880319" cy="1877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P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83718"/>
            <a:ext cx="4031535" cy="2677661"/>
          </a:xfrm>
          <a:prstGeom prst="rect">
            <a:avLst/>
          </a:prstGeom>
        </p:spPr>
      </p:pic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0" y="333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hu-HU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Q'center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讓您的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發揮最高效益 </a:t>
            </a:r>
            <a:endParaRPr lang="en" sz="4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7544" y="128838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>
                <a:srgbClr val="002060"/>
              </a:buClr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輕鬆監控儲存管理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3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維度</a:t>
            </a:r>
          </a:p>
          <a:p>
            <a:pPr fontAlgn="base">
              <a:buClr>
                <a:srgbClr val="002060"/>
              </a:buClr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單一連線出口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NAS/VM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雙重模式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 LAN/NAT/WAN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線隨選隨連</a:t>
            </a:r>
            <a:endParaRPr lang="zh-TW" altLang="en-US" sz="1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buClr>
                <a:srgbClr val="002060"/>
              </a:buClr>
              <a:buFont typeface="Wingdings" pitchFamily="2" charset="2"/>
              <a:buChar char="l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監控超過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1000 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台 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QNAP NAS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499992" y="350785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最佳實務引導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endParaRPr lang="zh-TW" altLang="en-US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b="1" u="sng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hlinkClick r:id="rId4"/>
              </a:rPr>
              <a:t>https://www.qnap.com/en/how-to/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hlinkClick r:id="rId4"/>
              </a:rPr>
              <a:t/>
            </a:r>
            <a:b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hlinkClick r:id="rId4"/>
              </a:rPr>
            </a:b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tutorial/article/</a:t>
            </a:r>
            <a:b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best-practices-for-deploying-</a:t>
            </a:r>
            <a:r>
              <a:rPr lang="en-US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qcenter</a:t>
            </a:r>
            <a:endParaRPr lang="zh-TW" alt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464496" y="2768610"/>
            <a:ext cx="428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Q'center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官方資源網頁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b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https://www.qnap.com/solution/qcenter</a:t>
            </a:r>
            <a:endParaRPr lang="zh-TW" altLang="en-US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Shape 882"/>
          <p:cNvSpPr/>
          <p:nvPr/>
        </p:nvSpPr>
        <p:spPr>
          <a:xfrm flipH="1">
            <a:off x="4211960" y="2862954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64B4D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882"/>
          <p:cNvSpPr/>
          <p:nvPr/>
        </p:nvSpPr>
        <p:spPr>
          <a:xfrm flipH="1">
            <a:off x="4211960" y="3583034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64B4D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/>
          <p:nvPr/>
        </p:nvSpPr>
        <p:spPr>
          <a:xfrm>
            <a:off x="2452375" y="2107000"/>
            <a:ext cx="4086900" cy="109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altLang="en-US" sz="40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謝謝收看</a:t>
            </a:r>
            <a:endParaRPr lang="en" sz="4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 b="25953"/>
          <a:stretch/>
        </p:blipFill>
        <p:spPr>
          <a:xfrm>
            <a:off x="0" y="555526"/>
            <a:ext cx="9176846" cy="445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/>
          <p:nvPr/>
        </p:nvSpPr>
        <p:spPr>
          <a:xfrm>
            <a:off x="0" y="2786064"/>
            <a:ext cx="6009000" cy="19443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294750" y="3000378"/>
            <a:ext cx="5603100" cy="1614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您的挑戰，我們解決: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安裝了多台</a:t>
            </a:r>
            <a:r>
              <a:rPr lang="zh-TW" altLang="en-US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en" sz="3200" b="1" dirty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en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該如何管理以確保時時</a:t>
            </a:r>
            <a:r>
              <a:rPr lang="zh-TW" altLang="en-US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順暢</a:t>
            </a:r>
            <a:r>
              <a:rPr lang="en" sz="3200" b="1" dirty="0" smtClean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運行</a:t>
            </a:r>
            <a:r>
              <a:rPr lang="en" sz="3200" b="1" dirty="0">
                <a:solidFill>
                  <a:srgbClr val="161D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/>
        </p:nvSpPr>
        <p:spPr>
          <a:xfrm>
            <a:off x="228600" y="1131075"/>
            <a:ext cx="80529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spcBef>
                <a:spcPts val="450"/>
              </a:spcBef>
              <a:buClr>
                <a:srgbClr val="002060"/>
              </a:buClr>
              <a:buSzPct val="100000"/>
              <a:buFont typeface="Wingdings" pitchFamily="2" charset="2"/>
              <a:buChar char="l"/>
            </a:pP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儲存管理三維度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一維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基礎監控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裝置狀態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處理資源, 系統日誌, 網路用量</a:t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二維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儲存空間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共用資料夾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儲存空間使用量</a:t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三維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儲存表現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儲存效能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硬體表現, 磁碟健康狀態 </a:t>
            </a: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None/>
            </a:pPr>
            <a:endParaRPr sz="18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None/>
            </a:pPr>
            <a:endParaRPr sz="1800" dirty="0">
              <a:solidFill>
                <a:srgbClr val="00206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4808012" y="2287071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掌握儲存管理的三維度 </a:t>
            </a:r>
            <a:r>
              <a:rPr lang="en" sz="36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提升NAS使用效益</a:t>
            </a:r>
            <a:r>
              <a:rPr lang="en" sz="40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3916876" y="2092957"/>
            <a:ext cx="5191628" cy="2927065"/>
            <a:chOff x="3749113" y="2092957"/>
            <a:chExt cx="5191628" cy="2927065"/>
          </a:xfrm>
        </p:grpSpPr>
        <p:grpSp>
          <p:nvGrpSpPr>
            <p:cNvPr id="20" name="群組 19"/>
            <p:cNvGrpSpPr/>
            <p:nvPr/>
          </p:nvGrpSpPr>
          <p:grpSpPr>
            <a:xfrm>
              <a:off x="3998416" y="2193894"/>
              <a:ext cx="4475972" cy="2742078"/>
              <a:chOff x="4272734" y="2390942"/>
              <a:chExt cx="3802948" cy="2329768"/>
            </a:xfrm>
          </p:grpSpPr>
          <p:grpSp>
            <p:nvGrpSpPr>
              <p:cNvPr id="19" name="群組 18"/>
              <p:cNvGrpSpPr/>
              <p:nvPr/>
            </p:nvGrpSpPr>
            <p:grpSpPr>
              <a:xfrm>
                <a:off x="4823360" y="2408673"/>
                <a:ext cx="2439716" cy="2312037"/>
                <a:chOff x="4823360" y="2408673"/>
                <a:chExt cx="2439716" cy="2312037"/>
              </a:xfrm>
            </p:grpSpPr>
            <p:pic>
              <p:nvPicPr>
                <p:cNvPr id="12" name="圖片 11" descr="三角形-01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9378997">
                  <a:off x="5052823" y="2730980"/>
                  <a:ext cx="2210253" cy="1989730"/>
                </a:xfrm>
                <a:prstGeom prst="rect">
                  <a:avLst/>
                </a:prstGeom>
              </p:spPr>
            </p:pic>
            <p:sp>
              <p:nvSpPr>
                <p:cNvPr id="15" name="橢圓 14"/>
                <p:cNvSpPr/>
                <p:nvPr/>
              </p:nvSpPr>
              <p:spPr>
                <a:xfrm>
                  <a:off x="4823360" y="3262607"/>
                  <a:ext cx="169628" cy="16962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7" name="橢圓 16"/>
                <p:cNvSpPr/>
                <p:nvPr/>
              </p:nvSpPr>
              <p:spPr>
                <a:xfrm rot="106840">
                  <a:off x="6708993" y="2408673"/>
                  <a:ext cx="169628" cy="16962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18" name="橢圓 17"/>
                <p:cNvSpPr/>
                <p:nvPr/>
              </p:nvSpPr>
              <p:spPr>
                <a:xfrm rot="106840">
                  <a:off x="6416651" y="4427631"/>
                  <a:ext cx="169628" cy="169629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162" name="Shape 16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272734" y="2390942"/>
                <a:ext cx="3802948" cy="17281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9" name="Shape 159"/>
            <p:cNvSpPr txBox="1"/>
            <p:nvPr/>
          </p:nvSpPr>
          <p:spPr>
            <a:xfrm>
              <a:off x="7020272" y="2092957"/>
              <a:ext cx="1920469" cy="478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b="1" dirty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基礎監控</a:t>
              </a:r>
            </a:p>
          </p:txBody>
        </p:sp>
        <p:sp>
          <p:nvSpPr>
            <p:cNvPr id="160" name="Shape 160"/>
            <p:cNvSpPr txBox="1"/>
            <p:nvPr/>
          </p:nvSpPr>
          <p:spPr>
            <a:xfrm>
              <a:off x="5260654" y="4541229"/>
              <a:ext cx="2263674" cy="478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b="1" dirty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儲存空間監控</a:t>
              </a:r>
            </a:p>
          </p:txBody>
        </p:sp>
        <p:sp>
          <p:nvSpPr>
            <p:cNvPr id="161" name="Shape 161"/>
            <p:cNvSpPr txBox="1"/>
            <p:nvPr/>
          </p:nvSpPr>
          <p:spPr>
            <a:xfrm>
              <a:off x="3749113" y="3101069"/>
              <a:ext cx="1398951" cy="478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b="1" dirty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儲存表現</a:t>
              </a:r>
            </a:p>
          </p:txBody>
        </p:sp>
      </p:grpSp>
      <p:pic>
        <p:nvPicPr>
          <p:cNvPr id="163" name="Shape 16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75267" y="2427734"/>
            <a:ext cx="2306736" cy="3888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群組 15"/>
          <p:cNvGrpSpPr/>
          <p:nvPr/>
        </p:nvGrpSpPr>
        <p:grpSpPr>
          <a:xfrm>
            <a:off x="1331640" y="2211710"/>
            <a:ext cx="2665587" cy="1584000"/>
            <a:chOff x="1284513" y="2672962"/>
            <a:chExt cx="2305200" cy="1369842"/>
          </a:xfrm>
        </p:grpSpPr>
        <p:pic>
          <p:nvPicPr>
            <p:cNvPr id="14" name="圖片 13" descr="對話框-0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84513" y="2672962"/>
              <a:ext cx="2305200" cy="1369842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1720421" y="2922052"/>
              <a:ext cx="1617970" cy="718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" altLang="zh-TW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如何透過監控軟體掌握磁碟損壞? </a:t>
              </a:r>
            </a:p>
            <a:p>
              <a:endParaRPr lang="zh-TW" altLang="en-US" sz="1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P6_圓餅圖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495" y="1419622"/>
            <a:ext cx="4123001" cy="3312368"/>
          </a:xfrm>
          <a:prstGeom prst="rect">
            <a:avLst/>
          </a:prstGeom>
        </p:spPr>
      </p:pic>
      <p:sp>
        <p:nvSpPr>
          <p:cNvPr id="170" name="Shape 170"/>
          <p:cNvSpPr txBox="1"/>
          <p:nvPr/>
        </p:nvSpPr>
        <p:spPr>
          <a:xfrm>
            <a:off x="179512" y="1131075"/>
            <a:ext cx="80529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marR="0" lvl="0" indent="-35560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Wingdings" pitchFamily="2" charset="2"/>
              <a:buChar char="l"/>
            </a:pP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大監控類別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資產, 儲存空間, 效能, 硬體, 硬碟狀態</a:t>
            </a:r>
          </a:p>
          <a:p>
            <a:pPr marL="457200" marR="0" lvl="0" indent="-35560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Wingdings" pitchFamily="2" charset="2"/>
              <a:buChar char="l"/>
            </a:pP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30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項專業圖表分析報告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 S.M.A.R.T.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項磁碟健康狀態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提早更換有問題的磁碟</a:t>
            </a: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l"/>
            </a:pPr>
            <a:endParaRPr sz="18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l"/>
            </a:pPr>
            <a:endParaRPr sz="1800" dirty="0">
              <a:solidFill>
                <a:srgbClr val="002060"/>
              </a:solidFill>
            </a:endParaRPr>
          </a:p>
          <a:p>
            <a:pPr lvl="0" rtl="0"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0" y="345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5大類別 </a:t>
            </a:r>
            <a:r>
              <a:rPr lang="en" sz="4000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超過30種分析報告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1520" y="2745484"/>
            <a:ext cx="4336855" cy="1968682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5436096" y="145156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ID198 </a:t>
            </a:r>
            <a:r>
              <a:rPr lang="zh-TW" altLang="en-US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無法</a:t>
            </a:r>
            <a:endParaRPr lang="en-US" altLang="zh-TW" sz="1000" b="1" dirty="0" smtClean="0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校正的磁區數</a:t>
            </a:r>
            <a:endParaRPr lang="zh-TW" altLang="en-US" sz="1000" b="1" dirty="0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812360" y="1419622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ID5 </a:t>
            </a:r>
            <a:r>
              <a:rPr lang="zh-TW" altLang="en-US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重定位磁區計數</a:t>
            </a:r>
            <a:endParaRPr lang="zh-TW" altLang="en-US" sz="1000" b="1" dirty="0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716016" y="2499742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ID197 </a:t>
            </a:r>
            <a:r>
              <a:rPr lang="zh-TW" altLang="en-US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等候</a:t>
            </a:r>
            <a:endParaRPr lang="en-US" altLang="zh-TW" sz="1000" b="1" dirty="0" smtClean="0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重定的磁區數</a:t>
            </a:r>
            <a:endParaRPr lang="zh-TW" altLang="en-US" sz="1000" b="1" dirty="0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244408" y="249974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ID9 </a:t>
            </a:r>
            <a:r>
              <a:rPr lang="zh-TW" altLang="en-US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磁碟上電時間</a:t>
            </a:r>
            <a:endParaRPr lang="zh-TW" altLang="en-US" sz="1000" b="1" dirty="0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436096" y="365187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ID187 </a:t>
            </a:r>
          </a:p>
          <a:p>
            <a:r>
              <a:rPr lang="zh-TW" altLang="en-US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指令超時</a:t>
            </a:r>
            <a:endParaRPr lang="en-US" altLang="zh-TW" sz="1000" b="1" dirty="0" smtClean="0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884368" y="365187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ID187 </a:t>
            </a:r>
            <a:r>
              <a:rPr lang="zh-TW" altLang="en-US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無法</a:t>
            </a:r>
            <a:endParaRPr lang="en-US" altLang="zh-TW" sz="1000" b="1" dirty="0" smtClean="0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修正錯誤</a:t>
            </a:r>
            <a:endParaRPr lang="zh-TW" altLang="en-US" sz="1000" b="1" dirty="0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0" y="345075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Q'center</a:t>
            </a:r>
            <a:r>
              <a:rPr lang="en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具備的多種報告</a:t>
            </a:r>
            <a:endParaRPr lang="en" sz="4000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059582"/>
            <a:ext cx="793459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>
                <a:latin typeface="Microsoft JhengHei"/>
                <a:ea typeface="Microsoft JhengHei"/>
                <a:cs typeface="Microsoft JhengHei"/>
                <a:sym typeface="Microsoft JhengHei"/>
              </a:rPr>
              <a:t>深度監控, 及時發掘潛在問題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76200" y="1131075"/>
            <a:ext cx="8835600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marR="0" lvl="0" indent="-35560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Wingdings" pitchFamily="2" charset="2"/>
              <a:buChar char="l"/>
            </a:pP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硬體表現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系統溫度</a:t>
            </a: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 風扇轉速等硬體報告</a:t>
            </a:r>
          </a:p>
          <a:p>
            <a:pPr marL="457200" lvl="0" indent="-355600" rtl="0">
              <a:lnSpc>
                <a:spcPct val="115000"/>
              </a:lnSpc>
              <a:spcBef>
                <a:spcPts val="400"/>
              </a:spcBef>
              <a:buClr>
                <a:srgbClr val="002060"/>
              </a:buClr>
              <a:buSzPct val="100000"/>
              <a:buFont typeface="Wingdings" pitchFamily="2" charset="2"/>
              <a:buChar char="l"/>
            </a:pP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調查空調設置改動影響, 並降低裝置損壞的風險</a:t>
            </a: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l"/>
            </a:pPr>
            <a:endParaRPr sz="1800" dirty="0">
              <a:solidFill>
                <a:srgbClr val="002060"/>
              </a:solidFill>
            </a:endParaRPr>
          </a:p>
          <a:p>
            <a:pPr lvl="0" rtl="0"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8" name="Shape 19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1520" y="1922930"/>
            <a:ext cx="6117751" cy="2759955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grpSp>
        <p:nvGrpSpPr>
          <p:cNvPr id="36" name="群組 35"/>
          <p:cNvGrpSpPr/>
          <p:nvPr/>
        </p:nvGrpSpPr>
        <p:grpSpPr>
          <a:xfrm>
            <a:off x="6100680" y="1275670"/>
            <a:ext cx="2791800" cy="3024272"/>
            <a:chOff x="6228184" y="1131590"/>
            <a:chExt cx="2791800" cy="3024272"/>
          </a:xfrm>
        </p:grpSpPr>
        <p:pic>
          <p:nvPicPr>
            <p:cNvPr id="35" name="圖片 34" descr="P8-1-0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1719" y="3075806"/>
              <a:ext cx="176625" cy="200931"/>
            </a:xfrm>
            <a:prstGeom prst="rect">
              <a:avLst/>
            </a:prstGeom>
          </p:spPr>
        </p:pic>
        <p:pic>
          <p:nvPicPr>
            <p:cNvPr id="34" name="圖片 33" descr="P8-1-0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5815" y="2787774"/>
              <a:ext cx="176625" cy="200931"/>
            </a:xfrm>
            <a:prstGeom prst="rect">
              <a:avLst/>
            </a:prstGeom>
          </p:spPr>
        </p:pic>
        <p:grpSp>
          <p:nvGrpSpPr>
            <p:cNvPr id="11" name="群組 10"/>
            <p:cNvGrpSpPr/>
            <p:nvPr/>
          </p:nvGrpSpPr>
          <p:grpSpPr>
            <a:xfrm>
              <a:off x="6987663" y="2283718"/>
              <a:ext cx="576000" cy="576000"/>
              <a:chOff x="7092280" y="2427734"/>
              <a:chExt cx="576000" cy="576000"/>
            </a:xfrm>
          </p:grpSpPr>
          <p:sp>
            <p:nvSpPr>
              <p:cNvPr id="10" name="圓角矩形 9"/>
              <p:cNvSpPr/>
              <p:nvPr/>
            </p:nvSpPr>
            <p:spPr>
              <a:xfrm>
                <a:off x="7092280" y="2427734"/>
                <a:ext cx="576000" cy="576000"/>
              </a:xfrm>
              <a:prstGeom prst="roundRect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9" name="圖片 8" descr="P8-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6280" y="2485534"/>
                <a:ext cx="468000" cy="460400"/>
              </a:xfrm>
              <a:prstGeom prst="rect">
                <a:avLst/>
              </a:prstGeom>
            </p:spPr>
          </p:pic>
        </p:grpSp>
        <p:pic>
          <p:nvPicPr>
            <p:cNvPr id="8" name="圖片 7" descr="P8-1-0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0232" y="1203598"/>
              <a:ext cx="2088232" cy="783745"/>
            </a:xfrm>
            <a:prstGeom prst="rect">
              <a:avLst/>
            </a:prstGeom>
          </p:spPr>
        </p:pic>
        <p:grpSp>
          <p:nvGrpSpPr>
            <p:cNvPr id="12" name="群組 11"/>
            <p:cNvGrpSpPr/>
            <p:nvPr/>
          </p:nvGrpSpPr>
          <p:grpSpPr>
            <a:xfrm>
              <a:off x="7851759" y="2283718"/>
              <a:ext cx="576000" cy="576000"/>
              <a:chOff x="7092280" y="2427734"/>
              <a:chExt cx="576000" cy="576000"/>
            </a:xfrm>
          </p:grpSpPr>
          <p:sp>
            <p:nvSpPr>
              <p:cNvPr id="13" name="圓角矩形 12"/>
              <p:cNvSpPr/>
              <p:nvPr/>
            </p:nvSpPr>
            <p:spPr>
              <a:xfrm>
                <a:off x="7092280" y="2427734"/>
                <a:ext cx="576000" cy="576000"/>
              </a:xfrm>
              <a:prstGeom prst="roundRect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4" name="圖片 13" descr="P8-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6280" y="2485534"/>
                <a:ext cx="468000" cy="460400"/>
              </a:xfrm>
              <a:prstGeom prst="rect">
                <a:avLst/>
              </a:prstGeom>
            </p:spPr>
          </p:pic>
        </p:grpSp>
        <p:grpSp>
          <p:nvGrpSpPr>
            <p:cNvPr id="15" name="群組 14"/>
            <p:cNvGrpSpPr/>
            <p:nvPr/>
          </p:nvGrpSpPr>
          <p:grpSpPr>
            <a:xfrm>
              <a:off x="6987663" y="2931790"/>
              <a:ext cx="576000" cy="576000"/>
              <a:chOff x="7092280" y="2427734"/>
              <a:chExt cx="576000" cy="576000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7092280" y="2427734"/>
                <a:ext cx="576000" cy="576000"/>
              </a:xfrm>
              <a:prstGeom prst="roundRect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7" name="圖片 16" descr="P8-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6280" y="2485534"/>
                <a:ext cx="468000" cy="460400"/>
              </a:xfrm>
              <a:prstGeom prst="rect">
                <a:avLst/>
              </a:prstGeom>
            </p:spPr>
          </p:pic>
        </p:grpSp>
        <p:grpSp>
          <p:nvGrpSpPr>
            <p:cNvPr id="18" name="群組 17"/>
            <p:cNvGrpSpPr/>
            <p:nvPr/>
          </p:nvGrpSpPr>
          <p:grpSpPr>
            <a:xfrm>
              <a:off x="7851759" y="2931790"/>
              <a:ext cx="576000" cy="576000"/>
              <a:chOff x="7092280" y="2427734"/>
              <a:chExt cx="576000" cy="576000"/>
            </a:xfrm>
          </p:grpSpPr>
          <p:sp>
            <p:nvSpPr>
              <p:cNvPr id="19" name="圓角矩形 18"/>
              <p:cNvSpPr/>
              <p:nvPr/>
            </p:nvSpPr>
            <p:spPr>
              <a:xfrm>
                <a:off x="7092280" y="2427734"/>
                <a:ext cx="576000" cy="576000"/>
              </a:xfrm>
              <a:prstGeom prst="roundRect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0" name="圖片 19" descr="P8-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6280" y="2485534"/>
                <a:ext cx="468000" cy="460400"/>
              </a:xfrm>
              <a:prstGeom prst="rect">
                <a:avLst/>
              </a:prstGeom>
            </p:spPr>
          </p:pic>
        </p:grpSp>
        <p:grpSp>
          <p:nvGrpSpPr>
            <p:cNvPr id="21" name="群組 20"/>
            <p:cNvGrpSpPr/>
            <p:nvPr/>
          </p:nvGrpSpPr>
          <p:grpSpPr>
            <a:xfrm>
              <a:off x="6987663" y="3579862"/>
              <a:ext cx="576000" cy="576000"/>
              <a:chOff x="7092280" y="2427734"/>
              <a:chExt cx="576000" cy="576000"/>
            </a:xfrm>
          </p:grpSpPr>
          <p:sp>
            <p:nvSpPr>
              <p:cNvPr id="22" name="圓角矩形 21"/>
              <p:cNvSpPr/>
              <p:nvPr/>
            </p:nvSpPr>
            <p:spPr>
              <a:xfrm>
                <a:off x="7092280" y="2427734"/>
                <a:ext cx="576000" cy="576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3" name="圖片 22" descr="P8-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6280" y="2485534"/>
                <a:ext cx="468000" cy="460400"/>
              </a:xfrm>
              <a:prstGeom prst="rect">
                <a:avLst/>
              </a:prstGeom>
            </p:spPr>
          </p:pic>
        </p:grpSp>
        <p:grpSp>
          <p:nvGrpSpPr>
            <p:cNvPr id="24" name="群組 23"/>
            <p:cNvGrpSpPr/>
            <p:nvPr/>
          </p:nvGrpSpPr>
          <p:grpSpPr>
            <a:xfrm>
              <a:off x="7851759" y="3579862"/>
              <a:ext cx="576000" cy="576000"/>
              <a:chOff x="7092280" y="2427734"/>
              <a:chExt cx="576000" cy="576000"/>
            </a:xfrm>
          </p:grpSpPr>
          <p:sp>
            <p:nvSpPr>
              <p:cNvPr id="25" name="圓角矩形 24"/>
              <p:cNvSpPr/>
              <p:nvPr/>
            </p:nvSpPr>
            <p:spPr>
              <a:xfrm>
                <a:off x="7092280" y="2427734"/>
                <a:ext cx="576000" cy="576000"/>
              </a:xfrm>
              <a:prstGeom prst="roundRect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6" name="圖片 25" descr="P8-1-0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6280" y="2485534"/>
                <a:ext cx="468000" cy="460400"/>
              </a:xfrm>
              <a:prstGeom prst="rect">
                <a:avLst/>
              </a:prstGeom>
            </p:spPr>
          </p:pic>
        </p:grpSp>
        <p:pic>
          <p:nvPicPr>
            <p:cNvPr id="28" name="圖片 27" descr="P8-1-0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8921" y="2067694"/>
              <a:ext cx="220376" cy="171764"/>
            </a:xfrm>
            <a:prstGeom prst="rect">
              <a:avLst/>
            </a:prstGeom>
          </p:spPr>
        </p:pic>
        <p:pic>
          <p:nvPicPr>
            <p:cNvPr id="29" name="圖片 28" descr="P8-1-0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76456" y="1707654"/>
              <a:ext cx="343528" cy="392141"/>
            </a:xfrm>
            <a:prstGeom prst="rect">
              <a:avLst/>
            </a:prstGeom>
          </p:spPr>
        </p:pic>
        <p:pic>
          <p:nvPicPr>
            <p:cNvPr id="30" name="圖片 29" descr="P8-1-0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7204" y="2037486"/>
              <a:ext cx="176625" cy="200931"/>
            </a:xfrm>
            <a:prstGeom prst="rect">
              <a:avLst/>
            </a:prstGeom>
          </p:spPr>
        </p:pic>
        <p:pic>
          <p:nvPicPr>
            <p:cNvPr id="31" name="圖片 30" descr="P8-1-05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28184" y="1131590"/>
              <a:ext cx="345148" cy="390519"/>
            </a:xfrm>
            <a:prstGeom prst="rect">
              <a:avLst/>
            </a:prstGeom>
          </p:spPr>
        </p:pic>
        <p:pic>
          <p:nvPicPr>
            <p:cNvPr id="32" name="圖片 31" descr="P8-1-06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47703" y="1966318"/>
              <a:ext cx="218756" cy="173384"/>
            </a:xfrm>
            <a:prstGeom prst="rect">
              <a:avLst/>
            </a:prstGeom>
          </p:spPr>
        </p:pic>
        <p:pic>
          <p:nvPicPr>
            <p:cNvPr id="33" name="圖片 32" descr="P8-1-07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51759" y="1966318"/>
              <a:ext cx="218756" cy="1733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4483508" y="2654096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與同業管理軟體比較，更具長期分析優勢</a:t>
            </a:r>
          </a:p>
        </p:txBody>
      </p:sp>
      <p:graphicFrame>
        <p:nvGraphicFramePr>
          <p:cNvPr id="182" name="Shape 182"/>
          <p:cNvGraphicFramePr/>
          <p:nvPr/>
        </p:nvGraphicFramePr>
        <p:xfrm>
          <a:off x="311529" y="1419622"/>
          <a:ext cx="5196575" cy="31683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55443"/>
                <a:gridCol w="1427494"/>
                <a:gridCol w="1413638"/>
              </a:tblGrid>
              <a:tr h="660269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軟體名稱</a:t>
                      </a:r>
                      <a:r>
                        <a:rPr lang="en" b="1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/監控維度</a:t>
                      </a:r>
                      <a:endParaRPr lang="en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b="1" dirty="0">
                          <a:sym typeface="Microsoft JhengHei"/>
                        </a:rPr>
                        <a:t>QNAP </a:t>
                      </a:r>
                      <a:br>
                        <a:rPr lang="en" b="1" dirty="0">
                          <a:sym typeface="Microsoft JhengHei"/>
                        </a:rPr>
                      </a:br>
                      <a:r>
                        <a:rPr lang="en" b="1" dirty="0">
                          <a:sym typeface="Microsoft JhengHei"/>
                        </a:rPr>
                        <a:t>Q 'center </a:t>
                      </a:r>
                      <a:endParaRPr lang="en"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b="1" dirty="0">
                          <a:sym typeface="Microsoft JhengHei"/>
                        </a:rPr>
                        <a:t>S brand </a:t>
                      </a:r>
                      <a:br>
                        <a:rPr lang="en" b="1" dirty="0">
                          <a:sym typeface="Microsoft JhengHei"/>
                        </a:rPr>
                      </a:br>
                      <a:r>
                        <a:rPr lang="en" b="1" dirty="0">
                          <a:sym typeface="Microsoft JhengHei"/>
                        </a:rPr>
                        <a:t>CMS</a:t>
                      </a:r>
                      <a:endParaRPr lang="en"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501617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處理器/記憶體/網路流量</a:t>
                      </a:r>
                      <a:endParaRPr lang="en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ym typeface="Microsoft JhengHei"/>
                        </a:rPr>
                        <a:t>V</a:t>
                      </a:r>
                      <a:endParaRPr lang="en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ym typeface="Microsoft JhengHei"/>
                        </a:rPr>
                        <a:t>V</a:t>
                      </a:r>
                      <a:endParaRPr lang="en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501617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共用資料夾/儲存空間用量</a:t>
                      </a:r>
                      <a:endParaRPr lang="en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ym typeface="Microsoft JhengHei"/>
                        </a:rPr>
                        <a:t>V</a:t>
                      </a:r>
                      <a:endParaRPr lang="en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ym typeface="Microsoft JhengHei"/>
                        </a:rPr>
                        <a:t>V</a:t>
                      </a:r>
                      <a:endParaRPr lang="en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501617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儲存效能與紀錄</a:t>
                      </a:r>
                      <a:endParaRPr lang="en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0000"/>
                          </a:solidFill>
                          <a:sym typeface="Microsoft JhengHei"/>
                        </a:rPr>
                        <a:t>V</a:t>
                      </a:r>
                      <a:endParaRPr lang="en" b="1" dirty="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ym typeface="Microsoft JhengHei"/>
                        </a:rPr>
                        <a:t>X</a:t>
                      </a:r>
                      <a:endParaRPr lang="en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501617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長期硬體監控 (溫度</a:t>
                      </a:r>
                      <a:r>
                        <a:rPr lang="en" b="1" dirty="0" smtClean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,風扇</a:t>
                      </a:r>
                      <a:r>
                        <a:rPr lang="en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)</a:t>
                      </a:r>
                      <a:endParaRPr lang="en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ym typeface="Microsoft JhengHei"/>
                        </a:rPr>
                        <a:t>V</a:t>
                      </a:r>
                      <a:endParaRPr lang="en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ym typeface="Microsoft JhengHei"/>
                        </a:rPr>
                        <a:t>V</a:t>
                      </a:r>
                      <a:endParaRPr lang="en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  <a:tr h="501617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 dirty="0">
                          <a:latin typeface="微軟正黑體" pitchFamily="34" charset="-120"/>
                          <a:ea typeface="微軟正黑體" pitchFamily="34" charset="-120"/>
                          <a:sym typeface="Microsoft JhengHei"/>
                        </a:rPr>
                        <a:t>定期磁碟健康報告</a:t>
                      </a:r>
                      <a:endParaRPr lang="en" b="1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0000"/>
                          </a:solidFill>
                          <a:sym typeface="Microsoft JhengHei"/>
                        </a:rPr>
                        <a:t>V</a:t>
                      </a:r>
                      <a:endParaRPr lang="en" b="1" dirty="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ym typeface="Microsoft JhengHei"/>
                        </a:rPr>
                        <a:t>X</a:t>
                      </a:r>
                      <a:endParaRPr lang="en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/>
                </a:tc>
              </a:tr>
            </a:tbl>
          </a:graphicData>
        </a:graphic>
      </p:graphicFrame>
      <p:sp>
        <p:nvSpPr>
          <p:cNvPr id="183" name="Shape 183"/>
          <p:cNvSpPr txBox="1"/>
          <p:nvPr/>
        </p:nvSpPr>
        <p:spPr>
          <a:xfrm>
            <a:off x="5545404" y="1419622"/>
            <a:ext cx="3563100" cy="25917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marR="0" lvl="0" indent="-35560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Wingdings" pitchFamily="2" charset="2"/>
              <a:buChar char="l"/>
            </a:pP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以專業的獨立產品出發</a:t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提供使用者完整功能</a:t>
            </a:r>
            <a:br>
              <a:rPr lang="en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"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l"/>
            </a:pPr>
            <a:endParaRPr sz="18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l"/>
            </a:pPr>
            <a:endParaRPr sz="1800" dirty="0">
              <a:solidFill>
                <a:srgbClr val="002060"/>
              </a:solidFill>
            </a:endParaRPr>
          </a:p>
          <a:p>
            <a:pPr lvl="0" rtl="0"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l"/>
            </a:pPr>
            <a:endParaRPr sz="1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4" name="Shape 18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25787" y="3057543"/>
            <a:ext cx="398141" cy="5943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群組 10"/>
          <p:cNvGrpSpPr/>
          <p:nvPr/>
        </p:nvGrpSpPr>
        <p:grpSpPr>
          <a:xfrm>
            <a:off x="5200335" y="1995686"/>
            <a:ext cx="3801453" cy="2304000"/>
            <a:chOff x="5004048" y="2043478"/>
            <a:chExt cx="3801453" cy="2304000"/>
          </a:xfrm>
        </p:grpSpPr>
        <p:pic>
          <p:nvPicPr>
            <p:cNvPr id="186" name="Shape 186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004048" y="2043478"/>
              <a:ext cx="3801453" cy="230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Shape 187"/>
            <p:cNvSpPr txBox="1"/>
            <p:nvPr/>
          </p:nvSpPr>
          <p:spPr>
            <a:xfrm>
              <a:off x="5868144" y="2355726"/>
              <a:ext cx="2376264" cy="192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透過 Q'center 在 NAS 安裝的 Agent</a:t>
              </a:r>
              <a:r>
                <a:rPr lang="en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，</a:t>
              </a:r>
              <a:r>
                <a:rPr lang="en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每分鐘都會蒐集 NAS 上近 100 項的數據傳回伺服器做分析</a:t>
              </a:r>
              <a:r>
                <a:rPr lang="en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。</a:t>
              </a:r>
              <a:r>
                <a:rPr lang="en" dirty="0">
                  <a:solidFill>
                    <a:schemeClr val="bg1"/>
                  </a:solidFill>
                </a:rPr>
                <a:t/>
              </a:r>
              <a:br>
                <a:rPr lang="en" dirty="0">
                  <a:solidFill>
                    <a:schemeClr val="bg1"/>
                  </a:solidFill>
                </a:rPr>
              </a:br>
              <a:r>
                <a:rPr lang="en" dirty="0">
                  <a:solidFill>
                    <a:schemeClr val="bg1"/>
                  </a:solidFill>
                </a:rPr>
                <a:t/>
              </a:r>
              <a:br>
                <a:rPr lang="en" dirty="0">
                  <a:solidFill>
                    <a:schemeClr val="bg1"/>
                  </a:solidFill>
                </a:rPr>
              </a:br>
              <a:endParaRPr lang="en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8" name="Shape 18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25787" y="4065655"/>
            <a:ext cx="398141" cy="59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 descr="皇冠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54865">
            <a:off x="2793394" y="1172326"/>
            <a:ext cx="579457" cy="4029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1187624" y="1203598"/>
            <a:ext cx="2726867" cy="1152128"/>
            <a:chOff x="145464" y="1445701"/>
            <a:chExt cx="2726867" cy="1152128"/>
          </a:xfrm>
        </p:grpSpPr>
        <p:sp>
          <p:nvSpPr>
            <p:cNvPr id="16" name="Shape 92"/>
            <p:cNvSpPr/>
            <p:nvPr/>
          </p:nvSpPr>
          <p:spPr>
            <a:xfrm>
              <a:off x="145464" y="1445701"/>
              <a:ext cx="2726867" cy="1152128"/>
            </a:xfrm>
            <a:prstGeom prst="roundRect">
              <a:avLst>
                <a:gd name="adj" fmla="val 3968"/>
              </a:avLst>
            </a:prstGeom>
            <a:solidFill>
              <a:schemeClr val="accent3">
                <a:lumMod val="40000"/>
                <a:lumOff val="60000"/>
                <a:alpha val="85098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421600" y="2064156"/>
              <a:ext cx="21573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三維客製化監控總表</a:t>
              </a:r>
            </a:p>
            <a:p>
              <a:pPr algn="ctr"/>
              <a:r>
                <a:rPr lang="en-US" altLang="zh-TW" b="1" dirty="0" smtClean="0">
                  <a:latin typeface="微軟正黑體" pitchFamily="34" charset="-120"/>
                  <a:ea typeface="微軟正黑體" pitchFamily="34" charset="-120"/>
                </a:rPr>
                <a:t>  </a:t>
              </a:r>
              <a:endParaRPr lang="en-US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Shape 95"/>
            <p:cNvSpPr/>
            <p:nvPr/>
          </p:nvSpPr>
          <p:spPr>
            <a:xfrm>
              <a:off x="420267" y="2021765"/>
              <a:ext cx="2160000" cy="18000"/>
            </a:xfrm>
            <a:prstGeom prst="roundRect">
              <a:avLst>
                <a:gd name="adj" fmla="val 2371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96"/>
            <p:cNvSpPr/>
            <p:nvPr/>
          </p:nvSpPr>
          <p:spPr>
            <a:xfrm rot="5400000">
              <a:off x="2489868" y="1589717"/>
              <a:ext cx="252000" cy="252000"/>
            </a:xfrm>
            <a:prstGeom prst="halfFrame">
              <a:avLst>
                <a:gd name="adj1" fmla="val 25756"/>
                <a:gd name="adj2" fmla="val 246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257620" y="1635460"/>
              <a:ext cx="2485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58800" lvl="0" indent="-457200" algn="ctr">
                <a:spcBef>
                  <a:spcPts val="450"/>
                </a:spcBef>
                <a:buClr>
                  <a:srgbClr val="002060"/>
                </a:buClr>
                <a:buSzPct val="100000"/>
              </a:pPr>
              <a:r>
                <a:rPr lang="en" altLang="zh-TW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QNAP Q'center </a:t>
              </a:r>
            </a:p>
          </p:txBody>
        </p:sp>
      </p:grpSp>
      <p:sp>
        <p:nvSpPr>
          <p:cNvPr id="205" name="Shape 205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0" y="3708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4000">
                <a:latin typeface="Microsoft JhengHei"/>
                <a:ea typeface="Microsoft JhengHei"/>
                <a:cs typeface="Microsoft JhengHei"/>
                <a:sym typeface="Microsoft JhengHei"/>
              </a:rPr>
              <a:t>容易上手的圖形管理介面</a:t>
            </a:r>
          </a:p>
        </p:txBody>
      </p:sp>
      <p:pic>
        <p:nvPicPr>
          <p:cNvPr id="209" name="Shape 20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09017" y="2211710"/>
            <a:ext cx="5089053" cy="2359164"/>
          </a:xfrm>
          <a:prstGeom prst="rect">
            <a:avLst/>
          </a:prstGeom>
          <a:noFill/>
          <a:ln w="9525" cap="flat" cmpd="sng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22" name="群組 21"/>
          <p:cNvGrpSpPr/>
          <p:nvPr/>
        </p:nvGrpSpPr>
        <p:grpSpPr>
          <a:xfrm>
            <a:off x="5796136" y="1203598"/>
            <a:ext cx="2726867" cy="1357119"/>
            <a:chOff x="145464" y="1445701"/>
            <a:chExt cx="2726867" cy="1357119"/>
          </a:xfrm>
        </p:grpSpPr>
        <p:sp>
          <p:nvSpPr>
            <p:cNvPr id="23" name="Shape 92"/>
            <p:cNvSpPr/>
            <p:nvPr/>
          </p:nvSpPr>
          <p:spPr>
            <a:xfrm>
              <a:off x="145464" y="1445701"/>
              <a:ext cx="2726867" cy="1152128"/>
            </a:xfrm>
            <a:prstGeom prst="roundRect">
              <a:avLst>
                <a:gd name="adj" fmla="val 3968"/>
              </a:avLst>
            </a:prstGeom>
            <a:solidFill>
              <a:schemeClr val="accent3">
                <a:lumMod val="40000"/>
                <a:lumOff val="60000"/>
                <a:alpha val="85098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421600" y="2064156"/>
              <a:ext cx="21573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一維的監控介面</a:t>
              </a:r>
              <a:endParaRPr lang="zh-TW" altLang="en-US" dirty="0" smtClean="0">
                <a:solidFill>
                  <a:schemeClr val="tx1"/>
                </a:solidFill>
              </a:endParaRPr>
            </a:p>
            <a:p>
              <a:pPr algn="ctr"/>
              <a:endParaRPr lang="en" alt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en-US" altLang="zh-TW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endParaRPr 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5" name="Shape 95"/>
            <p:cNvSpPr/>
            <p:nvPr/>
          </p:nvSpPr>
          <p:spPr>
            <a:xfrm>
              <a:off x="420267" y="2021765"/>
              <a:ext cx="2160000" cy="18000"/>
            </a:xfrm>
            <a:prstGeom prst="roundRect">
              <a:avLst>
                <a:gd name="adj" fmla="val 2371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96"/>
            <p:cNvSpPr/>
            <p:nvPr/>
          </p:nvSpPr>
          <p:spPr>
            <a:xfrm rot="5400000">
              <a:off x="2489868" y="1589717"/>
              <a:ext cx="252000" cy="252000"/>
            </a:xfrm>
            <a:prstGeom prst="halfFrame">
              <a:avLst>
                <a:gd name="adj1" fmla="val 25756"/>
                <a:gd name="adj2" fmla="val 2464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257620" y="1635460"/>
              <a:ext cx="2485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 brand CMS </a:t>
              </a:r>
            </a:p>
          </p:txBody>
        </p:sp>
      </p:grpSp>
      <p:pic>
        <p:nvPicPr>
          <p:cNvPr id="207" name="Shape 207"/>
          <p:cNvPicPr preferRelativeResize="0"/>
          <p:nvPr/>
        </p:nvPicPr>
        <p:blipFill>
          <a:blip r:embed="rId4"/>
          <a:srcRect l="24390" b="8829"/>
          <a:stretch>
            <a:fillRect/>
          </a:stretch>
        </p:blipFill>
        <p:spPr>
          <a:xfrm>
            <a:off x="5652120" y="2211710"/>
            <a:ext cx="3096344" cy="218172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8" name="圖片 27" descr="皇冠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4805">
            <a:off x="1389296" y="1088118"/>
            <a:ext cx="601071" cy="4179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929</Words>
  <Application>Microsoft Office PowerPoint</Application>
  <PresentationFormat>如螢幕大小 (16:9)</PresentationFormat>
  <Paragraphs>295</Paragraphs>
  <Slides>29</Slides>
  <Notes>29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Simple Light</vt:lpstr>
      <vt:lpstr>Q'center V1.7  多 NAS 集中監控與管理工具 讓您的 NAS 發揮最高效益 </vt:lpstr>
      <vt:lpstr>受用戶肯定的 Q'center</vt:lpstr>
      <vt:lpstr>投影片 3</vt:lpstr>
      <vt:lpstr>掌握儲存管理的三維度 提升NAS使用效益 </vt:lpstr>
      <vt:lpstr>5大類別 超過30種分析報告</vt:lpstr>
      <vt:lpstr>Q'center 具備的多種報告</vt:lpstr>
      <vt:lpstr>深度監控, 及時發掘潛在問題</vt:lpstr>
      <vt:lpstr>與同業管理軟體比較，更具長期分析優勢</vt:lpstr>
      <vt:lpstr>容易上手的圖形管理介面</vt:lpstr>
      <vt:lpstr>Demo</vt:lpstr>
      <vt:lpstr>NAS 自我監控，了解瓶頸</vt:lpstr>
      <vt:lpstr>彈性監控機制 分散多台 Q'center 共管</vt:lpstr>
      <vt:lpstr>聰明工作而不是辛苦工作</vt:lpstr>
      <vt:lpstr>在多台 NAS File Station</vt:lpstr>
      <vt:lpstr>Demo</vt:lpstr>
      <vt:lpstr>投影片 16</vt:lpstr>
      <vt:lpstr>核心三優化 可監控達 1000 台設備</vt:lpstr>
      <vt:lpstr>單一連線出口</vt:lpstr>
      <vt:lpstr>監控同網段 NAS 所需資源大幅下降</vt:lpstr>
      <vt:lpstr>NAS, VM版本雙部署模式</vt:lpstr>
      <vt:lpstr>三線隨選隨連</vt:lpstr>
      <vt:lpstr>不需修改防火牆設定的利器</vt:lpstr>
      <vt:lpstr>在任何地方透過網路監控 NAS</vt:lpstr>
      <vt:lpstr>支援監控達 1000 台NAS</vt:lpstr>
      <vt:lpstr>部署最適合的 Q'center</vt:lpstr>
      <vt:lpstr>&lt;案例分享&gt; Tesco Lotus Thailand</vt:lpstr>
      <vt:lpstr>&lt;案例分享&gt; 義大利農業公會</vt:lpstr>
      <vt:lpstr>Q'center 讓您的 NAS 發揮最高效益 </vt:lpstr>
      <vt:lpstr>投影片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Yvonne Tsai</dc:creator>
  <cp:lastModifiedBy>RippleWu-NB</cp:lastModifiedBy>
  <cp:revision>140</cp:revision>
  <dcterms:modified xsi:type="dcterms:W3CDTF">2017-10-30T09:35:45Z</dcterms:modified>
</cp:coreProperties>
</file>