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39"/>
  </p:notesMasterIdLst>
  <p:sldIdLst>
    <p:sldId id="256" r:id="rId2"/>
    <p:sldId id="429" r:id="rId3"/>
    <p:sldId id="428" r:id="rId4"/>
    <p:sldId id="365" r:id="rId5"/>
    <p:sldId id="383" r:id="rId6"/>
    <p:sldId id="3612" r:id="rId7"/>
    <p:sldId id="316" r:id="rId8"/>
    <p:sldId id="317" r:id="rId9"/>
    <p:sldId id="1486" r:id="rId10"/>
    <p:sldId id="418" r:id="rId11"/>
    <p:sldId id="419" r:id="rId12"/>
    <p:sldId id="3614" r:id="rId13"/>
    <p:sldId id="1483" r:id="rId14"/>
    <p:sldId id="1440" r:id="rId15"/>
    <p:sldId id="430" r:id="rId16"/>
    <p:sldId id="414" r:id="rId17"/>
    <p:sldId id="376" r:id="rId18"/>
    <p:sldId id="1489" r:id="rId19"/>
    <p:sldId id="409" r:id="rId20"/>
    <p:sldId id="371" r:id="rId21"/>
    <p:sldId id="423" r:id="rId22"/>
    <p:sldId id="3613" r:id="rId23"/>
    <p:sldId id="427" r:id="rId24"/>
    <p:sldId id="410" r:id="rId25"/>
    <p:sldId id="1484" r:id="rId26"/>
    <p:sldId id="413" r:id="rId27"/>
    <p:sldId id="386" r:id="rId28"/>
    <p:sldId id="416" r:id="rId29"/>
    <p:sldId id="415" r:id="rId30"/>
    <p:sldId id="424" r:id="rId31"/>
    <p:sldId id="544" r:id="rId32"/>
    <p:sldId id="425" r:id="rId33"/>
    <p:sldId id="426" r:id="rId34"/>
    <p:sldId id="401" r:id="rId35"/>
    <p:sldId id="406" r:id="rId36"/>
    <p:sldId id="402" r:id="rId37"/>
    <p:sldId id="258" r:id="rId38"/>
  </p:sldIdLst>
  <p:sldSz cx="9144000" cy="5143500" type="screen16x9"/>
  <p:notesSz cx="6858000" cy="9144000"/>
  <p:embeddedFontLst>
    <p:embeddedFont>
      <p:font typeface="Darker Grotesque" panose="02020500000000000000" charset="-120"/>
      <p:regular r:id="rId40"/>
      <p:bold r:id="rId41"/>
    </p:embeddedFont>
    <p:embeddedFont>
      <p:font typeface="Corbel" panose="020B0503020204020204" pitchFamily="34" charset="0"/>
      <p:regular r:id="rId42"/>
      <p:bold r:id="rId43"/>
      <p:italic r:id="rId44"/>
      <p:boldItalic r:id="rId45"/>
    </p:embeddedFont>
    <p:embeddedFont>
      <p:font typeface="Orbitron Black" panose="02020500000000000000" charset="0"/>
      <p:bold r:id="rId46"/>
    </p:embeddedFont>
    <p:embeddedFont>
      <p:font typeface="Segoe UI" panose="020B0502040204020203" pitchFamily="34" charset="0"/>
      <p:regular r:id="rId47"/>
      <p:bold r:id="rId48"/>
      <p:italic r:id="rId49"/>
      <p:boldItalic r:id="rId50"/>
    </p:embeddedFont>
    <p:embeddedFont>
      <p:font typeface="微軟正黑體" panose="020B0604030504040204" pitchFamily="34" charset="-120"/>
      <p:regular r:id="rId51"/>
      <p:bold r:id="rId52"/>
    </p:embeddedFont>
  </p:embeddedFontLst>
  <p:custDataLst>
    <p:tags r:id="rId5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712" userDrawn="1">
          <p15:clr>
            <a:srgbClr val="A4A3A4"/>
          </p15:clr>
        </p15:guide>
        <p15:guide id="2" pos="2880" userDrawn="1">
          <p15:clr>
            <a:srgbClr val="A4A3A4"/>
          </p15:clr>
        </p15:guide>
        <p15:guide id="3" pos="317" userDrawn="1">
          <p15:clr>
            <a:srgbClr val="A4A3A4"/>
          </p15:clr>
        </p15:guide>
        <p15:guide id="4" pos="5443" userDrawn="1">
          <p15:clr>
            <a:srgbClr val="A4A3A4"/>
          </p15:clr>
        </p15:guide>
        <p15:guide id="5" orient="horz" pos="463" userDrawn="1">
          <p15:clr>
            <a:srgbClr val="A4A3A4"/>
          </p15:clr>
        </p15:guide>
        <p15:guide id="6" orient="horz" pos="528" userDrawn="1">
          <p15:clr>
            <a:srgbClr val="A4A3A4"/>
          </p15:clr>
        </p15:guide>
        <p15:guide id="7" orient="horz" pos="2935" userDrawn="1">
          <p15:clr>
            <a:srgbClr val="A4A3A4"/>
          </p15:clr>
        </p15:guide>
        <p15:guide id="8" orient="horz" pos="289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F2AA"/>
    <a:srgbClr val="8FFFD4"/>
    <a:srgbClr val="C1FFDD"/>
    <a:srgbClr val="C0C0C0"/>
    <a:srgbClr val="97FFFE"/>
    <a:srgbClr val="191919"/>
    <a:srgbClr val="56DDE4"/>
    <a:srgbClr val="231815"/>
    <a:srgbClr val="FFCC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61EE56-93FB-42C8-B6A0-EF457E5F49FD}" v="13" dt="2024-06-13T09:20:14.624"/>
  </p1510:revLst>
</p1510:revInfo>
</file>

<file path=ppt/tableStyles.xml><?xml version="1.0" encoding="utf-8"?>
<a:tblStyleLst xmlns:a="http://schemas.openxmlformats.org/drawingml/2006/main" def="{89A306BD-BB34-47A6-921B-74BF2CEABD79}">
  <a:tblStyle styleId="{89A306BD-BB34-47A6-921B-74BF2CEABD7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C670946-FA31-4E7F-A118-C94A1A81A7F6}"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1" d="100"/>
          <a:sy n="141" d="100"/>
        </p:scale>
        <p:origin x="112" y="68"/>
      </p:cViewPr>
      <p:guideLst>
        <p:guide orient="horz" pos="1712"/>
        <p:guide pos="2880"/>
        <p:guide pos="317"/>
        <p:guide pos="5443"/>
        <p:guide orient="horz" pos="463"/>
        <p:guide orient="horz" pos="528"/>
        <p:guide orient="horz" pos="2935"/>
        <p:guide orient="horz" pos="2896"/>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tags" Target="tags/tag1.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工作表1!$B$1</c:f>
              <c:strCache>
                <c:ptCount val="1"/>
                <c:pt idx="0">
                  <c:v>Upload</c:v>
                </c:pt>
              </c:strCache>
            </c:strRef>
          </c:tx>
          <c:spPr>
            <a:gradFill>
              <a:gsLst>
                <a:gs pos="543">
                  <a:srgbClr val="4FD1FF"/>
                </a:gs>
                <a:gs pos="20000">
                  <a:srgbClr val="5DF5F9"/>
                </a:gs>
                <a:gs pos="96000">
                  <a:srgbClr val="34E392"/>
                </a:gs>
                <a:gs pos="85000">
                  <a:srgbClr val="43E59C"/>
                </a:gs>
              </a:gsLst>
              <a:lin ang="16800000" scaled="0"/>
            </a:gradFill>
            <a:ln>
              <a:noFill/>
            </a:ln>
            <a:effectLst/>
          </c:spPr>
          <c:invertIfNegative val="0"/>
          <c:dLbls>
            <c:dLbl>
              <c:idx val="0"/>
              <c:layout>
                <c:manualLayout>
                  <c:x val="-7.6068698350489072E-2"/>
                  <c:y val="8.2996880101529908E-3"/>
                </c:manualLayout>
              </c:layout>
              <c:tx>
                <c:rich>
                  <a:bodyPr rot="0" spcFirstLastPara="1" vertOverflow="ellipsis" vert="horz" wrap="square" anchor="ctr" anchorCtr="1"/>
                  <a:lstStyle/>
                  <a:p>
                    <a:pPr>
                      <a:defRPr sz="1197" b="0" i="0" u="none" strike="noStrike" kern="1200" baseline="0">
                        <a:solidFill>
                          <a:srgbClr val="191919"/>
                        </a:solidFill>
                        <a:latin typeface="+mn-lt"/>
                        <a:ea typeface="+mn-ea"/>
                        <a:cs typeface="+mn-cs"/>
                      </a:defRPr>
                    </a:pPr>
                    <a:fld id="{69537F1F-CFF6-49A6-ADA2-0A25F8ACD6EE}" type="VALUE">
                      <a:rPr lang="en-US" altLang="zh-TW" smtClean="0">
                        <a:solidFill>
                          <a:srgbClr val="191919"/>
                        </a:solidFill>
                      </a:rPr>
                      <a:pPr>
                        <a:defRPr>
                          <a:solidFill>
                            <a:srgbClr val="191919"/>
                          </a:solidFill>
                        </a:defRPr>
                      </a:pPr>
                      <a:t>[值]</a:t>
                    </a:fld>
                    <a:r>
                      <a:rPr lang="en-US" altLang="zh-TW">
                        <a:solidFill>
                          <a:srgbClr val="191919"/>
                        </a:solidFill>
                      </a:rPr>
                      <a:t> MB/s</a:t>
                    </a:r>
                  </a:p>
                </c:rich>
              </c:tx>
              <c:spPr>
                <a:noFill/>
                <a:ln>
                  <a:noFill/>
                </a:ln>
                <a:effectLst/>
              </c:spPr>
              <c:txPr>
                <a:bodyPr rot="0" spcFirstLastPara="1" vertOverflow="ellipsis" vert="horz" wrap="square" anchor="ctr" anchorCtr="1"/>
                <a:lstStyle/>
                <a:p>
                  <a:pPr>
                    <a:defRPr sz="1197" b="0" i="0" u="none" strike="noStrike" kern="1200" baseline="0">
                      <a:solidFill>
                        <a:srgbClr val="191919"/>
                      </a:solidFill>
                      <a:latin typeface="+mn-lt"/>
                      <a:ea typeface="+mn-ea"/>
                      <a:cs typeface="+mn-cs"/>
                    </a:defRPr>
                  </a:pPr>
                  <a:endParaRPr lang="zh-TW"/>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B79-4D0E-9D1B-030CC384D9E7}"/>
                </c:ext>
              </c:extLst>
            </c:dLbl>
            <c:dLbl>
              <c:idx val="1"/>
              <c:layout>
                <c:manualLayout>
                  <c:x val="-7.7837737847012076E-2"/>
                  <c:y val="0"/>
                </c:manualLayout>
              </c:layout>
              <c:tx>
                <c:rich>
                  <a:bodyPr rot="0" spcFirstLastPara="1" vertOverflow="ellipsis" vert="horz" wrap="square" anchor="ctr" anchorCtr="1"/>
                  <a:lstStyle/>
                  <a:p>
                    <a:pPr>
                      <a:defRPr sz="1197" b="0" i="0" u="none" strike="noStrike" kern="1200" baseline="0">
                        <a:solidFill>
                          <a:srgbClr val="191919"/>
                        </a:solidFill>
                        <a:latin typeface="+mn-lt"/>
                        <a:ea typeface="+mn-ea"/>
                        <a:cs typeface="+mn-cs"/>
                      </a:defRPr>
                    </a:pPr>
                    <a:fld id="{629918AC-0AD2-44C9-8AA7-36938F0AA5F0}" type="VALUE">
                      <a:rPr lang="en-US" altLang="zh-TW" smtClean="0">
                        <a:solidFill>
                          <a:srgbClr val="191919"/>
                        </a:solidFill>
                      </a:rPr>
                      <a:pPr>
                        <a:defRPr>
                          <a:solidFill>
                            <a:srgbClr val="191919"/>
                          </a:solidFill>
                        </a:defRPr>
                      </a:pPr>
                      <a:t>[值]</a:t>
                    </a:fld>
                    <a:r>
                      <a:rPr lang="en-US" altLang="zh-TW">
                        <a:solidFill>
                          <a:srgbClr val="191919"/>
                        </a:solidFill>
                      </a:rPr>
                      <a:t> MB/s</a:t>
                    </a:r>
                  </a:p>
                </c:rich>
              </c:tx>
              <c:spPr>
                <a:noFill/>
                <a:ln>
                  <a:noFill/>
                </a:ln>
                <a:effectLst/>
              </c:spPr>
              <c:txPr>
                <a:bodyPr rot="0" spcFirstLastPara="1" vertOverflow="ellipsis" vert="horz" wrap="square" anchor="ctr" anchorCtr="1"/>
                <a:lstStyle/>
                <a:p>
                  <a:pPr>
                    <a:defRPr sz="1197" b="0" i="0" u="none" strike="noStrike" kern="1200" baseline="0">
                      <a:solidFill>
                        <a:srgbClr val="191919"/>
                      </a:solidFill>
                      <a:latin typeface="+mn-lt"/>
                      <a:ea typeface="+mn-ea"/>
                      <a:cs typeface="+mn-cs"/>
                    </a:defRPr>
                  </a:pPr>
                  <a:endParaRPr lang="zh-TW"/>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B79-4D0E-9D1B-030CC384D9E7}"/>
                </c:ext>
              </c:extLst>
            </c:dLbl>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Windows file transfer</c:v>
                </c:pt>
                <c:pt idx="1">
                  <c:v>Windows File Transfer with Encryption</c:v>
                </c:pt>
              </c:strCache>
            </c:strRef>
          </c:cat>
          <c:val>
            <c:numRef>
              <c:f>工作表1!$B$2:$B$3</c:f>
              <c:numCache>
                <c:formatCode>General</c:formatCode>
                <c:ptCount val="2"/>
                <c:pt idx="0">
                  <c:v>280</c:v>
                </c:pt>
                <c:pt idx="1">
                  <c:v>279</c:v>
                </c:pt>
              </c:numCache>
            </c:numRef>
          </c:val>
          <c:extLst>
            <c:ext xmlns:c16="http://schemas.microsoft.com/office/drawing/2014/chart" uri="{C3380CC4-5D6E-409C-BE32-E72D297353CC}">
              <c16:uniqueId val="{00000000-6BFD-40C4-94BD-C1B807A974E1}"/>
            </c:ext>
          </c:extLst>
        </c:ser>
        <c:ser>
          <c:idx val="1"/>
          <c:order val="1"/>
          <c:tx>
            <c:strRef>
              <c:f>工作表1!$C$1</c:f>
              <c:strCache>
                <c:ptCount val="1"/>
                <c:pt idx="0">
                  <c:v>Download</c:v>
                </c:pt>
              </c:strCache>
            </c:strRef>
          </c:tx>
          <c:spPr>
            <a:gradFill>
              <a:gsLst>
                <a:gs pos="543">
                  <a:srgbClr val="54A6E6"/>
                </a:gs>
                <a:gs pos="20000">
                  <a:srgbClr val="00B0F0"/>
                </a:gs>
                <a:gs pos="96000">
                  <a:srgbClr val="0070C0"/>
                </a:gs>
                <a:gs pos="85000">
                  <a:srgbClr val="0070C0"/>
                </a:gs>
              </a:gsLst>
              <a:lin ang="16800000" scaled="0"/>
            </a:gradFill>
            <a:ln>
              <a:noFill/>
            </a:ln>
            <a:effectLst/>
          </c:spPr>
          <c:invertIfNegative val="0"/>
          <c:dLbls>
            <c:dLbl>
              <c:idx val="0"/>
              <c:layout>
                <c:manualLayout>
                  <c:x val="-0.12560180425313311"/>
                  <c:y val="-4.1498440050765336E-3"/>
                </c:manualLayout>
              </c:layout>
              <c:tx>
                <c:rich>
                  <a:bodyPr/>
                  <a:lstStyle/>
                  <a:p>
                    <a:r>
                      <a:rPr lang="en-US" altLang="zh-TW"/>
                      <a:t> 202 MB/s</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0B79-4D0E-9D1B-030CC384D9E7}"/>
                </c:ext>
              </c:extLst>
            </c:dLbl>
            <c:dLbl>
              <c:idx val="1"/>
              <c:layout>
                <c:manualLayout>
                  <c:x val="-0.10968044878442611"/>
                  <c:y val="-1.9019898637108691E-17"/>
                </c:manualLayout>
              </c:layout>
              <c:tx>
                <c:rich>
                  <a:bodyPr/>
                  <a:lstStyle/>
                  <a:p>
                    <a:fld id="{6FF863E5-1565-427F-8A92-5347DF843DD7}" type="VALUE">
                      <a:rPr lang="en-US" altLang="zh-TW" smtClean="0"/>
                      <a:pPr/>
                      <a:t>[值]</a:t>
                    </a:fld>
                    <a:r>
                      <a:rPr lang="en-US" altLang="zh-TW"/>
                      <a:t> MB/s</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B79-4D0E-9D1B-030CC384D9E7}"/>
                </c:ext>
              </c:extLst>
            </c:dLbl>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Windows file transfer</c:v>
                </c:pt>
                <c:pt idx="1">
                  <c:v>Windows File Transfer with Encryption</c:v>
                </c:pt>
              </c:strCache>
            </c:strRef>
          </c:cat>
          <c:val>
            <c:numRef>
              <c:f>工作表1!$C$2:$C$3</c:f>
              <c:numCache>
                <c:formatCode>General</c:formatCode>
                <c:ptCount val="2"/>
                <c:pt idx="0">
                  <c:v>202</c:v>
                </c:pt>
                <c:pt idx="1">
                  <c:v>198</c:v>
                </c:pt>
              </c:numCache>
            </c:numRef>
          </c:val>
          <c:extLst>
            <c:ext xmlns:c16="http://schemas.microsoft.com/office/drawing/2014/chart" uri="{C3380CC4-5D6E-409C-BE32-E72D297353CC}">
              <c16:uniqueId val="{00000001-6BFD-40C4-94BD-C1B807A974E1}"/>
            </c:ext>
          </c:extLst>
        </c:ser>
        <c:dLbls>
          <c:dLblPos val="outEnd"/>
          <c:showLegendKey val="0"/>
          <c:showVal val="1"/>
          <c:showCatName val="0"/>
          <c:showSerName val="0"/>
          <c:showPercent val="0"/>
          <c:showBubbleSize val="0"/>
        </c:dLbls>
        <c:gapWidth val="182"/>
        <c:axId val="2091444079"/>
        <c:axId val="2091462383"/>
      </c:barChart>
      <c:catAx>
        <c:axId val="209144407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zh-TW"/>
          </a:p>
        </c:txPr>
        <c:crossAx val="2091462383"/>
        <c:crosses val="autoZero"/>
        <c:auto val="1"/>
        <c:lblAlgn val="ctr"/>
        <c:lblOffset val="100"/>
        <c:noMultiLvlLbl val="0"/>
      </c:catAx>
      <c:valAx>
        <c:axId val="2091462383"/>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zh-TW"/>
          </a:p>
        </c:txPr>
        <c:crossAx val="209144407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bg1"/>
                </a:solidFill>
                <a:latin typeface="+mn-lt"/>
                <a:ea typeface="+mn-ea"/>
                <a:cs typeface="+mn-cs"/>
              </a:defRPr>
            </a:pPr>
            <a:endParaRPr lang="zh-TW"/>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d527f78463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d527f78463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endParaRPr lang="en-US" altLang="zh-TW"/>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indent="0">
              <a:buNone/>
            </a:pPr>
            <a:r>
              <a:rPr lang="en-US" altLang="zh-TW"/>
              <a:t>Let me mention the hardware key features for you. TS-216G uses an ARM Cortex-A55 4-core high-performance 2.0GHz processor, built-in 4GB memory, supports two 3.5-inch or 2.5-inch SATA drives, and provides one port 2GbE and one port 1GbE. The power-saving design installed the 2 hard drives for running, and the power consumption was only 13.9W. Accessories include keys for the disk tray, which can be locked to avoid the risk of accidental removal by children.</a:t>
            </a:r>
            <a:endParaRPr lang="zh-TW" altLang="en-US"/>
          </a:p>
        </p:txBody>
      </p:sp>
    </p:spTree>
    <p:extLst>
      <p:ext uri="{BB962C8B-B14F-4D97-AF65-F5344CB8AC3E}">
        <p14:creationId xmlns:p14="http://schemas.microsoft.com/office/powerpoint/2010/main" val="2557686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CN"/>
              <a:t>TS-216G has a QNAP 2-bay tower classic design. Our ID designer uses a tech-gray color on the front. It's a minimalist design that fits anywhere. Let‘s look at the front view. From the top, the indicators include NAS status, network activity, USB copy status, and disk status, the button part includes a power button and a USB copy button, and the last one is a one-port USB 3.2 Gen1. The rear view, has a silent cooling fan on the back, a reset button, one port 2.5GbE and one port 1GbE, two ports USB2.0, and last is a DC 12V input.</a:t>
            </a:r>
            <a:endParaRPr lang="zh-CN"/>
          </a:p>
        </p:txBody>
      </p:sp>
    </p:spTree>
    <p:extLst>
      <p:ext uri="{BB962C8B-B14F-4D97-AF65-F5344CB8AC3E}">
        <p14:creationId xmlns:p14="http://schemas.microsoft.com/office/powerpoint/2010/main" val="3496513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a:extLst>
            <a:ext uri="{FF2B5EF4-FFF2-40B4-BE49-F238E27FC236}">
              <a16:creationId xmlns:a16="http://schemas.microsoft.com/office/drawing/2014/main" id="{7459377B-622B-3727-9792-D6A249108916}"/>
            </a:ext>
          </a:extLst>
        </p:cNvPr>
        <p:cNvGrpSpPr/>
        <p:nvPr/>
      </p:nvGrpSpPr>
      <p:grpSpPr>
        <a:xfrm>
          <a:off x="0" y="0"/>
          <a:ext cx="0" cy="0"/>
          <a:chOff x="0" y="0"/>
          <a:chExt cx="0" cy="0"/>
        </a:xfrm>
      </p:grpSpPr>
      <p:sp>
        <p:nvSpPr>
          <p:cNvPr id="295" name="Google Shape;295;ge65e15f4ec_0_269:notes">
            <a:extLst>
              <a:ext uri="{FF2B5EF4-FFF2-40B4-BE49-F238E27FC236}">
                <a16:creationId xmlns:a16="http://schemas.microsoft.com/office/drawing/2014/main" id="{FFCA1028-0594-EF90-DB80-38135865C1CA}"/>
              </a:ext>
            </a:extLst>
          </p:cNvPr>
          <p:cNvSpPr>
            <a:spLocks noGrp="1" noRot="1" noChangeAspect="1"/>
          </p:cNvSpPr>
          <p:nvPr>
            <p:ph type="sldImg" idx="2"/>
          </p:nvPr>
        </p:nvSpPr>
        <p:spPr>
          <a:xfrm>
            <a:off x="379413" y="685800"/>
            <a:ext cx="6097587"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e65e15f4ec_0_269:notes">
            <a:extLst>
              <a:ext uri="{FF2B5EF4-FFF2-40B4-BE49-F238E27FC236}">
                <a16:creationId xmlns:a16="http://schemas.microsoft.com/office/drawing/2014/main" id="{021FF8A8-C092-9A97-C865-08D091E6B27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ltLang="zh-TW" baseline="0"/>
              <a:t>Here is the TS-216G spec. High-efficiency CPU 2-bay design, Its built-in smart silent FAN keeps good heat dissipation and low noise. Onboard 4GB memory lets your QTS operation system and related application run more smoothly. </a:t>
            </a:r>
            <a:endParaRPr lang="zh-TW" altLang="en-US" baseline="0"/>
          </a:p>
        </p:txBody>
      </p:sp>
      <p:sp>
        <p:nvSpPr>
          <p:cNvPr id="297" name="Google Shape;297;ge65e15f4ec_0_269:notes">
            <a:extLst>
              <a:ext uri="{FF2B5EF4-FFF2-40B4-BE49-F238E27FC236}">
                <a16:creationId xmlns:a16="http://schemas.microsoft.com/office/drawing/2014/main" id="{67757866-D67F-492F-6298-6080A15FB531}"/>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pPr marL="0" lvl="0" indent="0" algn="l" rtl="0">
                <a:spcBef>
                  <a:spcPts val="0"/>
                </a:spcBef>
                <a:spcAft>
                  <a:spcPts val="0"/>
                </a:spcAft>
                <a:buClr>
                  <a:srgbClr val="000000"/>
                </a:buClr>
                <a:buFont typeface="Arial"/>
                <a:buNone/>
              </a:pPr>
              <a:t>12</a:t>
            </a:fld>
            <a:endParaRPr/>
          </a:p>
        </p:txBody>
      </p:sp>
    </p:spTree>
    <p:extLst>
      <p:ext uri="{BB962C8B-B14F-4D97-AF65-F5344CB8AC3E}">
        <p14:creationId xmlns:p14="http://schemas.microsoft.com/office/powerpoint/2010/main" val="1655609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en-US" altLang="zh-TW"/>
          </a:p>
          <a:p>
            <a:r>
              <a:rPr lang="en-US" altLang="zh-TW"/>
              <a:t>TS-216G can choose a variety of expansion devices. The tower storage expansion of the model has 2-bay and 8-bay options. The rackmount storage expansion has 2-bay and 12-bay options. Those devices are all USB interfaces. Users can choose to expand their needs.</a:t>
            </a:r>
            <a:endParaRPr lang="zh-TW" altLang="en-US"/>
          </a:p>
        </p:txBody>
      </p:sp>
    </p:spTree>
    <p:extLst>
      <p:ext uri="{BB962C8B-B14F-4D97-AF65-F5344CB8AC3E}">
        <p14:creationId xmlns:p14="http://schemas.microsoft.com/office/powerpoint/2010/main" val="3529155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t>QNAP also has a series of network switches available for use. You can choose the Switches with the 2.5GbE mentioned above, which will not cause speed bottlenecks due to the Switches with insufficient bandwidth. QNAP also provides support for 5GbE and 10GbE switches. The painless upgrade method uses the existing CAT5E cable to support the speed of 2.5GbE!</a:t>
            </a:r>
          </a:p>
          <a:p>
            <a:endParaRPr lang="zh-TW" altLang="en-US"/>
          </a:p>
        </p:txBody>
      </p:sp>
      <p:sp>
        <p:nvSpPr>
          <p:cNvPr id="4" name="投影片編號版面配置區 3"/>
          <p:cNvSpPr>
            <a:spLocks noGrp="1"/>
          </p:cNvSpPr>
          <p:nvPr>
            <p:ph type="sldNum" sz="quarter" idx="5"/>
          </p:nvPr>
        </p:nvSpPr>
        <p:spPr/>
        <p:txBody>
          <a:bodyPr/>
          <a:lstStyle/>
          <a:p>
            <a:fld id="{ABF2CA0A-BF03-524A-AC11-910D3A5D10B5}" type="slidenum">
              <a:rPr kumimoji="1" lang="zh-TW" altLang="en-US" smtClean="0"/>
              <a:t>14</a:t>
            </a:fld>
            <a:endParaRPr kumimoji="1" lang="zh-TW" altLang="en-US"/>
          </a:p>
        </p:txBody>
      </p:sp>
    </p:spTree>
    <p:extLst>
      <p:ext uri="{BB962C8B-B14F-4D97-AF65-F5344CB8AC3E}">
        <p14:creationId xmlns:p14="http://schemas.microsoft.com/office/powerpoint/2010/main" val="2956850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r>
              <a:rPr lang="zh-TW"/>
              <a:t>We can install and use the myQNAPcloud Link application on the NAS to connect myQNAPcloud to create a private account and create a DDNS service. Don’t worry if you don’t have a static IP address at home or forgot the IP address, just log in to myQNAPcloud. It can be connected to the NAS at home or in the company, it's fast and easy</a:t>
            </a:r>
            <a:r>
              <a:rPr lang="en-US" altLang="zh-TW"/>
              <a:t>.</a:t>
            </a:r>
            <a:r>
              <a:rPr lang="zh-TW" altLang="en-US"/>
              <a:t> </a:t>
            </a:r>
            <a:r>
              <a:rPr lang="en-US" altLang="zh-TW"/>
              <a:t>Our</a:t>
            </a:r>
            <a:r>
              <a:rPr lang="zh-TW" altLang="en-US"/>
              <a:t> </a:t>
            </a:r>
            <a:r>
              <a:rPr lang="en-US" altLang="zh-TW"/>
              <a:t>NAS</a:t>
            </a:r>
            <a:r>
              <a:rPr lang="zh-TW" altLang="en-US"/>
              <a:t> </a:t>
            </a:r>
            <a:r>
              <a:rPr lang="en-US" altLang="zh-TW"/>
              <a:t>is</a:t>
            </a:r>
            <a:r>
              <a:rPr lang="zh-TW"/>
              <a:t> a</a:t>
            </a:r>
            <a:r>
              <a:rPr lang="en-US" altLang="zh-TW"/>
              <a:t>l</a:t>
            </a:r>
            <a:r>
              <a:rPr lang="zh-TW"/>
              <a:t>so SSL certifie</a:t>
            </a:r>
            <a:r>
              <a:rPr lang="en-US" altLang="zh-TW"/>
              <a:t>d</a:t>
            </a:r>
            <a:r>
              <a:rPr lang="zh-TW"/>
              <a:t>, making the connection safe and secure.</a:t>
            </a:r>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B9188E17-E6CD-41E0-BF19-5DA72BB7201F}" type="slidenum">
              <a:rPr lang="zh-TW" altLang="en-US" smtClean="0"/>
              <a:pPr/>
              <a:t>15</a:t>
            </a:fld>
            <a:endParaRPr lang="zh-TW" altLang="en-US"/>
          </a:p>
        </p:txBody>
      </p:sp>
    </p:spTree>
    <p:extLst>
      <p:ext uri="{BB962C8B-B14F-4D97-AF65-F5344CB8AC3E}">
        <p14:creationId xmlns:p14="http://schemas.microsoft.com/office/powerpoint/2010/main" val="101248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zh-CN"/>
              <a:t>QVPN provides a secure virtual private network on the NAS. The new version of QTS5.0 integrates faster WireGuard and provides faster point-to-point VPN connections. Besides, It can use as a VPN server or client. Moreover, install WireGuard on compatible mobile devices to take your high-speed VPN anywhere.</a:t>
            </a:r>
          </a:p>
        </p:txBody>
      </p:sp>
    </p:spTree>
    <p:extLst>
      <p:ext uri="{BB962C8B-B14F-4D97-AF65-F5344CB8AC3E}">
        <p14:creationId xmlns:p14="http://schemas.microsoft.com/office/powerpoint/2010/main" val="1963154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t>When it comes to network storage equipment, there is no doubt security is first. This part is more hard-core, but it's super important. In addition to the backup mechanism provided by QNAP NAS, we will also share the concept of data security. First of all, everyone is probably the same as I think. data needs backup right, then What is the correct backup strategy? follow me read backup 3-2-1. This has been a backup strategy recommended by the US government for a long time. Here is a brief introduction. There are only three key points for backing up 3-2-1. , There are three files icon on the screen, we are naming them as copies, first: you need to prepare three copies for important files, second: put them in two different media like NAS and Google Drive, Third: keep one remote backup such as setting the NAS at home and company or Taiwan and the United States, the above three key points, we recommend you use two NAS to achieve government-level data backup strategy.</a:t>
            </a:r>
          </a:p>
          <a:p>
            <a:pPr>
              <a:buNone/>
            </a:pPr>
            <a:endParaRPr lang="en-US" altLang="zh-TW">
              <a:latin typeface="Calibri"/>
              <a:cs typeface="Calibri"/>
            </a:endParaRPr>
          </a:p>
          <a:p>
            <a:pPr>
              <a:buNone/>
            </a:pPr>
            <a:endParaRPr lang="en-US"/>
          </a:p>
        </p:txBody>
      </p:sp>
    </p:spTree>
    <p:extLst>
      <p:ext uri="{BB962C8B-B14F-4D97-AF65-F5344CB8AC3E}">
        <p14:creationId xmlns:p14="http://schemas.microsoft.com/office/powerpoint/2010/main" val="229709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TW"/>
              <a:t>L</a:t>
            </a:r>
            <a:r>
              <a:rPr lang="zh-TW" altLang="zh-TW"/>
              <a:t>et</a:t>
            </a:r>
            <a:r>
              <a:rPr lang="en-US" altLang="zh-TW"/>
              <a:t>'</a:t>
            </a:r>
            <a:r>
              <a:rPr lang="zh-TW" altLang="zh-TW"/>
              <a:t>s</a:t>
            </a:r>
            <a:r>
              <a:rPr lang="zh-TW" altLang="en-US"/>
              <a:t> </a:t>
            </a:r>
            <a:r>
              <a:rPr lang="zh-TW" altLang="zh-TW"/>
              <a:t>se</a:t>
            </a:r>
            <a:r>
              <a:rPr lang="en-US" altLang="zh-TW"/>
              <a:t>e</a:t>
            </a:r>
            <a:r>
              <a:rPr lang="zh-TW" altLang="en-US"/>
              <a:t> </a:t>
            </a:r>
            <a:r>
              <a:rPr lang="zh-TW" altLang="zh-TW"/>
              <a:t>the</a:t>
            </a:r>
            <a:r>
              <a:rPr lang="zh-TW" altLang="en-US"/>
              <a:t> </a:t>
            </a:r>
            <a:r>
              <a:rPr lang="en-US" altLang="zh-TW"/>
              <a:t>3</a:t>
            </a:r>
            <a:r>
              <a:rPr lang="zh-TW" altLang="en-US"/>
              <a:t> </a:t>
            </a:r>
            <a:r>
              <a:rPr lang="en-US" altLang="zh-TW"/>
              <a:t>m</a:t>
            </a:r>
            <a:r>
              <a:rPr lang="zh-TW" altLang="zh-TW"/>
              <a:t>ai</a:t>
            </a:r>
            <a:r>
              <a:rPr lang="en-US" altLang="zh-TW"/>
              <a:t>n</a:t>
            </a:r>
            <a:r>
              <a:rPr lang="zh-TW" altLang="en-US"/>
              <a:t> </a:t>
            </a:r>
            <a:r>
              <a:rPr lang="en-US" altLang="zh-TW" err="1"/>
              <a:t>func</a:t>
            </a:r>
            <a:r>
              <a:rPr lang="zh-TW" altLang="zh-TW"/>
              <a:t>tions</a:t>
            </a:r>
            <a:r>
              <a:rPr lang="zh-TW" altLang="en-US"/>
              <a:t> </a:t>
            </a:r>
            <a:r>
              <a:rPr lang="zh-TW" altLang="zh-TW"/>
              <a:t>in</a:t>
            </a:r>
            <a:r>
              <a:rPr lang="zh-TW" altLang="en-US"/>
              <a:t> </a:t>
            </a:r>
            <a:r>
              <a:rPr lang="en-US" altLang="zh-TW"/>
              <a:t>HBS3!</a:t>
            </a:r>
            <a:r>
              <a:rPr lang="zh-TW" altLang="en-US"/>
              <a:t> </a:t>
            </a:r>
            <a:r>
              <a:rPr lang="en-US" altLang="zh-TW"/>
              <a:t>First,</a:t>
            </a:r>
            <a:r>
              <a:rPr lang="zh-TW" altLang="en-US"/>
              <a:t> </a:t>
            </a:r>
            <a:r>
              <a:rPr lang="en-US" altLang="zh-TW"/>
              <a:t>HBS3</a:t>
            </a:r>
            <a:r>
              <a:rPr lang="zh-TW" altLang="en-US"/>
              <a:t> </a:t>
            </a:r>
            <a:r>
              <a:rPr lang="en-US" altLang="zh-TW"/>
              <a:t>s</a:t>
            </a:r>
            <a:r>
              <a:rPr lang="zh-TW" altLang="zh-TW"/>
              <a:t>up</a:t>
            </a:r>
            <a:r>
              <a:rPr lang="en-US" altLang="zh-TW" err="1"/>
              <a:t>por</a:t>
            </a:r>
            <a:r>
              <a:rPr lang="zh-TW" altLang="zh-TW"/>
              <a:t>t</a:t>
            </a:r>
            <a:r>
              <a:rPr lang="en-US" altLang="zh-TW"/>
              <a:t>s</a:t>
            </a:r>
            <a:r>
              <a:rPr lang="zh-TW" altLang="en-US"/>
              <a:t> </a:t>
            </a:r>
            <a:r>
              <a:rPr lang="en-US" altLang="zh-TW"/>
              <a:t>a</a:t>
            </a:r>
            <a:r>
              <a:rPr lang="zh-TW" altLang="en-US"/>
              <a:t> </a:t>
            </a:r>
            <a:r>
              <a:rPr lang="en-US" altLang="zh-TW" err="1"/>
              <a:t>vari</a:t>
            </a:r>
            <a:r>
              <a:rPr lang="zh-TW" altLang="zh-TW"/>
              <a:t>et</a:t>
            </a:r>
            <a:r>
              <a:rPr lang="en-US" altLang="zh-TW"/>
              <a:t>y</a:t>
            </a:r>
            <a:r>
              <a:rPr lang="zh-TW" altLang="en-US"/>
              <a:t> </a:t>
            </a:r>
            <a:r>
              <a:rPr lang="zh-TW" altLang="zh-TW"/>
              <a:t>of </a:t>
            </a:r>
            <a:r>
              <a:rPr lang="en-US" altLang="zh-TW" err="1"/>
              <a:t>publ</a:t>
            </a:r>
            <a:r>
              <a:rPr lang="zh-TW" altLang="zh-TW"/>
              <a:t>i</a:t>
            </a:r>
            <a:r>
              <a:rPr lang="en-US" altLang="zh-TW"/>
              <a:t>c</a:t>
            </a:r>
            <a:r>
              <a:rPr lang="zh-TW" altLang="en-US"/>
              <a:t> </a:t>
            </a:r>
            <a:r>
              <a:rPr lang="en-US" altLang="zh-TW"/>
              <a:t>c</a:t>
            </a:r>
            <a:r>
              <a:rPr lang="zh-TW" altLang="zh-TW"/>
              <a:t>loud</a:t>
            </a:r>
            <a:r>
              <a:rPr lang="en-US" altLang="zh-TW"/>
              <a:t>s,</a:t>
            </a:r>
            <a:r>
              <a:rPr lang="zh-TW" altLang="en-US"/>
              <a:t> </a:t>
            </a:r>
            <a:r>
              <a:rPr lang="en-US" altLang="zh-TW" err="1"/>
              <a:t>su</a:t>
            </a:r>
            <a:r>
              <a:rPr lang="zh-TW" altLang="zh-TW"/>
              <a:t>c</a:t>
            </a:r>
            <a:r>
              <a:rPr lang="en-US" altLang="zh-TW"/>
              <a:t>h</a:t>
            </a:r>
            <a:r>
              <a:rPr lang="zh-TW" altLang="en-US"/>
              <a:t> </a:t>
            </a:r>
            <a:r>
              <a:rPr lang="zh-TW" altLang="zh-TW"/>
              <a:t>as</a:t>
            </a:r>
            <a:r>
              <a:rPr lang="zh-TW" altLang="en-US"/>
              <a:t> </a:t>
            </a:r>
            <a:r>
              <a:rPr lang="en-US" altLang="zh-TW" err="1"/>
              <a:t>Googl</a:t>
            </a:r>
            <a:r>
              <a:rPr lang="zh-TW" altLang="zh-TW"/>
              <a:t>e </a:t>
            </a:r>
            <a:r>
              <a:rPr lang="en-US" altLang="zh-TW" err="1"/>
              <a:t>Dri</a:t>
            </a:r>
            <a:r>
              <a:rPr lang="zh-TW" altLang="zh-TW"/>
              <a:t>ve</a:t>
            </a:r>
            <a:r>
              <a:rPr lang="en-US" altLang="zh-TW"/>
              <a:t>,</a:t>
            </a:r>
            <a:r>
              <a:rPr lang="zh-TW" altLang="en-US"/>
              <a:t> </a:t>
            </a:r>
            <a:r>
              <a:rPr lang="en-US" altLang="zh-TW" err="1"/>
              <a:t>Oned</a:t>
            </a:r>
            <a:r>
              <a:rPr lang="zh-TW" altLang="zh-TW"/>
              <a:t>ri</a:t>
            </a:r>
            <a:r>
              <a:rPr lang="en-US" altLang="zh-TW"/>
              <a:t>v</a:t>
            </a:r>
            <a:r>
              <a:rPr lang="zh-TW" altLang="zh-TW"/>
              <a:t>e</a:t>
            </a:r>
            <a:r>
              <a:rPr lang="en-US" altLang="zh-TW"/>
              <a:t>,</a:t>
            </a:r>
            <a:r>
              <a:rPr lang="zh-TW" altLang="en-US"/>
              <a:t> </a:t>
            </a:r>
            <a:r>
              <a:rPr lang="en-US" altLang="zh-TW"/>
              <a:t>HU</a:t>
            </a:r>
            <a:r>
              <a:rPr lang="zh-TW" altLang="zh-TW"/>
              <a:t>A</a:t>
            </a:r>
            <a:r>
              <a:rPr lang="en-US" altLang="zh-TW"/>
              <a:t>WEI</a:t>
            </a:r>
            <a:r>
              <a:rPr lang="zh-TW" altLang="en-US"/>
              <a:t> </a:t>
            </a:r>
            <a:r>
              <a:rPr lang="en-US" altLang="zh-TW"/>
              <a:t>CLOUD,</a:t>
            </a:r>
            <a:r>
              <a:rPr lang="zh-TW" altLang="en-US"/>
              <a:t> </a:t>
            </a:r>
            <a:r>
              <a:rPr lang="en-US" altLang="zh-TW"/>
              <a:t>e</a:t>
            </a:r>
            <a:r>
              <a:rPr lang="zh-TW" altLang="zh-TW"/>
              <a:t>tc., </a:t>
            </a:r>
            <a:r>
              <a:rPr lang="en-US" altLang="zh-TW"/>
              <a:t>The</a:t>
            </a:r>
            <a:r>
              <a:rPr lang="zh-TW" altLang="en-US"/>
              <a:t> </a:t>
            </a:r>
            <a:r>
              <a:rPr lang="en-US" altLang="zh-TW"/>
              <a:t>second</a:t>
            </a:r>
            <a:r>
              <a:rPr lang="zh-TW" altLang="en-US"/>
              <a:t> </a:t>
            </a:r>
            <a:r>
              <a:rPr lang="en-US" altLang="zh-TW"/>
              <a:t>one</a:t>
            </a:r>
            <a:r>
              <a:rPr lang="zh-TW" altLang="en-US"/>
              <a:t> </a:t>
            </a:r>
            <a:r>
              <a:rPr lang="en-US" altLang="zh-TW"/>
              <a:t>is</a:t>
            </a:r>
            <a:r>
              <a:rPr lang="zh-TW" altLang="en-US"/>
              <a:t> </a:t>
            </a:r>
            <a:r>
              <a:rPr lang="en-US" altLang="zh-TW"/>
              <a:t>about</a:t>
            </a:r>
            <a:r>
              <a:rPr lang="zh-TW" altLang="en-US"/>
              <a:t> </a:t>
            </a:r>
            <a:r>
              <a:rPr lang="zh-TW" altLang="zh-TW"/>
              <a:t>re</a:t>
            </a:r>
            <a:r>
              <a:rPr lang="en-US" altLang="zh-TW"/>
              <a:t>mote</a:t>
            </a:r>
            <a:r>
              <a:rPr lang="zh-TW" altLang="en-US"/>
              <a:t> </a:t>
            </a:r>
            <a:r>
              <a:rPr lang="en-US" altLang="zh-TW" err="1"/>
              <a:t>backu</a:t>
            </a:r>
            <a:r>
              <a:rPr lang="zh-TW" altLang="zh-TW"/>
              <a:t>p</a:t>
            </a:r>
            <a:r>
              <a:rPr lang="zh-TW" altLang="en-US"/>
              <a:t> </a:t>
            </a:r>
            <a:r>
              <a:rPr lang="en-US" altLang="zh-TW"/>
              <a:t>which</a:t>
            </a:r>
            <a:r>
              <a:rPr lang="zh-TW" altLang="en-US"/>
              <a:t> </a:t>
            </a:r>
            <a:r>
              <a:rPr lang="zh-TW" altLang="zh-TW"/>
              <a:t>is per</a:t>
            </a:r>
            <a:r>
              <a:rPr lang="en-US" altLang="zh-TW"/>
              <a:t>f</a:t>
            </a:r>
            <a:r>
              <a:rPr lang="zh-TW" altLang="zh-TW"/>
              <a:t>o</a:t>
            </a:r>
            <a:r>
              <a:rPr lang="en-US" altLang="zh-TW"/>
              <a:t>rm</a:t>
            </a:r>
            <a:r>
              <a:rPr lang="zh-TW" altLang="zh-TW"/>
              <a:t>ed</a:t>
            </a:r>
            <a:r>
              <a:rPr lang="zh-TW" altLang="en-US"/>
              <a:t> </a:t>
            </a:r>
            <a:r>
              <a:rPr lang="zh-TW" altLang="zh-TW"/>
              <a:t>thro</a:t>
            </a:r>
            <a:r>
              <a:rPr lang="en-US" altLang="zh-TW"/>
              <a:t>ugh</a:t>
            </a:r>
            <a:r>
              <a:rPr lang="zh-TW" altLang="en-US"/>
              <a:t> </a:t>
            </a:r>
            <a:r>
              <a:rPr lang="en-US" altLang="zh-TW"/>
              <a:t>RTRR</a:t>
            </a:r>
            <a:r>
              <a:rPr lang="zh-TW" altLang="en-US"/>
              <a:t> </a:t>
            </a:r>
            <a:r>
              <a:rPr lang="en-US" altLang="zh-TW"/>
              <a:t>f</a:t>
            </a:r>
            <a:r>
              <a:rPr lang="zh-TW" altLang="zh-TW"/>
              <a:t>o</a:t>
            </a:r>
            <a:r>
              <a:rPr lang="en-US" altLang="zh-TW"/>
              <a:t>r</a:t>
            </a:r>
            <a:r>
              <a:rPr lang="zh-TW" altLang="en-US"/>
              <a:t> </a:t>
            </a:r>
            <a:r>
              <a:rPr lang="zh-TW" altLang="zh-TW"/>
              <a:t>b</a:t>
            </a:r>
            <a:r>
              <a:rPr lang="en-US" altLang="zh-TW" err="1"/>
              <a:t>ackup</a:t>
            </a:r>
            <a:r>
              <a:rPr lang="zh-TW" altLang="en-US"/>
              <a:t> </a:t>
            </a:r>
            <a:r>
              <a:rPr lang="en-US" altLang="zh-TW"/>
              <a:t>or</a:t>
            </a:r>
            <a:r>
              <a:rPr lang="zh-TW" altLang="en-US"/>
              <a:t> </a:t>
            </a:r>
            <a:r>
              <a:rPr lang="en-US" altLang="zh-TW"/>
              <a:t>s</a:t>
            </a:r>
            <a:r>
              <a:rPr lang="zh-TW" altLang="zh-TW"/>
              <a:t>ynchr</a:t>
            </a:r>
            <a:r>
              <a:rPr lang="en-US" altLang="zh-TW"/>
              <a:t>on</a:t>
            </a:r>
            <a:r>
              <a:rPr lang="zh-TW" altLang="zh-TW"/>
              <a:t>iz</a:t>
            </a:r>
            <a:r>
              <a:rPr lang="en-US" altLang="zh-TW"/>
              <a:t>at</a:t>
            </a:r>
            <a:r>
              <a:rPr lang="zh-TW" altLang="zh-TW"/>
              <a:t>i</a:t>
            </a:r>
            <a:r>
              <a:rPr lang="en-US" altLang="zh-TW"/>
              <a:t>on.</a:t>
            </a:r>
            <a:r>
              <a:rPr lang="zh-TW" altLang="en-US"/>
              <a:t> </a:t>
            </a:r>
            <a:r>
              <a:rPr lang="en-US" altLang="zh-TW"/>
              <a:t>The</a:t>
            </a:r>
            <a:r>
              <a:rPr lang="zh-TW" altLang="zh-TW"/>
              <a:t> </a:t>
            </a:r>
            <a:r>
              <a:rPr lang="en-US" altLang="zh-TW"/>
              <a:t>third</a:t>
            </a:r>
            <a:r>
              <a:rPr lang="zh-TW" altLang="zh-TW"/>
              <a:t> </a:t>
            </a:r>
            <a:r>
              <a:rPr lang="en-US" altLang="zh-TW"/>
              <a:t>one</a:t>
            </a:r>
            <a:r>
              <a:rPr lang="zh-TW" altLang="zh-TW"/>
              <a:t> </a:t>
            </a:r>
            <a:r>
              <a:rPr lang="en-US" altLang="zh-TW"/>
              <a:t>is</a:t>
            </a:r>
            <a:r>
              <a:rPr lang="zh-TW" altLang="zh-TW"/>
              <a:t> </a:t>
            </a:r>
            <a:r>
              <a:rPr lang="en-US" altLang="zh-TW"/>
              <a:t>the</a:t>
            </a:r>
            <a:r>
              <a:rPr lang="zh-TW" altLang="zh-TW"/>
              <a:t> </a:t>
            </a:r>
            <a:r>
              <a:rPr lang="en-US" altLang="zh-TW"/>
              <a:t>r</a:t>
            </a:r>
            <a:r>
              <a:rPr lang="zh-TW" altLang="zh-TW"/>
              <a:t>ec</a:t>
            </a:r>
            <a:r>
              <a:rPr lang="en-US" altLang="zh-TW" err="1"/>
              <a:t>overy</a:t>
            </a:r>
            <a:r>
              <a:rPr lang="zh-TW" altLang="en-US"/>
              <a:t> </a:t>
            </a:r>
            <a:r>
              <a:rPr lang="en-US" altLang="zh-TW" err="1"/>
              <a:t>fe</a:t>
            </a:r>
            <a:r>
              <a:rPr lang="zh-TW" altLang="zh-TW"/>
              <a:t>ature</a:t>
            </a:r>
            <a:r>
              <a:rPr lang="en-US" altLang="zh-TW"/>
              <a:t>.</a:t>
            </a:r>
            <a:r>
              <a:rPr lang="zh-TW" altLang="en-US"/>
              <a:t> </a:t>
            </a:r>
            <a:r>
              <a:rPr lang="en-US" altLang="zh-TW"/>
              <a:t>It</a:t>
            </a:r>
            <a:r>
              <a:rPr lang="zh-TW" altLang="zh-TW"/>
              <a:t> can p</a:t>
            </a:r>
            <a:r>
              <a:rPr lang="en-US" altLang="zh-TW"/>
              <a:t>rot</a:t>
            </a:r>
            <a:r>
              <a:rPr lang="zh-TW" altLang="zh-TW"/>
              <a:t>ect </a:t>
            </a:r>
            <a:r>
              <a:rPr lang="en-US" altLang="zh-TW" err="1"/>
              <a:t>yo</a:t>
            </a:r>
            <a:r>
              <a:rPr lang="zh-TW" altLang="zh-TW"/>
              <a:t>u</a:t>
            </a:r>
            <a:r>
              <a:rPr lang="en-US" altLang="zh-TW"/>
              <a:t>r</a:t>
            </a:r>
            <a:r>
              <a:rPr lang="zh-TW" altLang="en-US"/>
              <a:t> </a:t>
            </a:r>
            <a:r>
              <a:rPr lang="en-US" altLang="zh-TW"/>
              <a:t>da</a:t>
            </a:r>
            <a:r>
              <a:rPr lang="zh-TW" altLang="zh-TW"/>
              <a:t>ta</a:t>
            </a:r>
            <a:r>
              <a:rPr lang="zh-TW" altLang="en-US"/>
              <a:t> </a:t>
            </a:r>
            <a:r>
              <a:rPr lang="en-US" altLang="zh-TW" err="1"/>
              <a:t>fr</a:t>
            </a:r>
            <a:r>
              <a:rPr lang="zh-TW" altLang="zh-TW"/>
              <a:t>o</a:t>
            </a:r>
            <a:r>
              <a:rPr lang="en-US" altLang="zh-TW"/>
              <a:t>m</a:t>
            </a:r>
            <a:r>
              <a:rPr lang="zh-TW" altLang="en-US"/>
              <a:t> </a:t>
            </a:r>
            <a:r>
              <a:rPr lang="zh-TW" altLang="zh-TW"/>
              <a:t>an</a:t>
            </a:r>
            <a:r>
              <a:rPr lang="en-US" altLang="zh-TW"/>
              <a:t>y</a:t>
            </a:r>
            <a:r>
              <a:rPr lang="zh-TW" altLang="en-US"/>
              <a:t> </a:t>
            </a:r>
            <a:r>
              <a:rPr lang="en-US" altLang="zh-TW"/>
              <a:t>data</a:t>
            </a:r>
            <a:r>
              <a:rPr lang="zh-TW" altLang="en-US"/>
              <a:t> </a:t>
            </a:r>
            <a:r>
              <a:rPr lang="en-US" altLang="zh-TW"/>
              <a:t>dam</a:t>
            </a:r>
            <a:r>
              <a:rPr lang="zh-TW" altLang="zh-TW"/>
              <a:t>a</a:t>
            </a:r>
            <a:r>
              <a:rPr lang="en-US" altLang="zh-TW" err="1"/>
              <a:t>ge</a:t>
            </a:r>
            <a:r>
              <a:rPr lang="en-US" altLang="zh-TW"/>
              <a:t>,</a:t>
            </a:r>
            <a:r>
              <a:rPr lang="zh-TW" altLang="en-US"/>
              <a:t> </a:t>
            </a:r>
            <a:r>
              <a:rPr lang="en-US" altLang="zh-TW"/>
              <a:t>v</a:t>
            </a:r>
            <a:r>
              <a:rPr lang="zh-TW" altLang="zh-TW"/>
              <a:t>e</a:t>
            </a:r>
            <a:r>
              <a:rPr lang="en-US" altLang="zh-TW" err="1"/>
              <a:t>ry</a:t>
            </a:r>
            <a:r>
              <a:rPr lang="zh-TW" altLang="en-US"/>
              <a:t> </a:t>
            </a:r>
            <a:r>
              <a:rPr lang="en-US" altLang="zh-TW"/>
              <a:t>q</a:t>
            </a:r>
            <a:r>
              <a:rPr lang="zh-TW" altLang="zh-TW"/>
              <a:t>ui</a:t>
            </a:r>
            <a:r>
              <a:rPr lang="en-US" altLang="zh-TW" err="1"/>
              <a:t>ckly</a:t>
            </a:r>
            <a:r>
              <a:rPr lang="zh-TW" altLang="en-US"/>
              <a:t> </a:t>
            </a:r>
            <a:r>
              <a:rPr lang="en-US" altLang="zh-TW"/>
              <a:t>r</a:t>
            </a:r>
            <a:r>
              <a:rPr lang="zh-TW" altLang="zh-TW"/>
              <a:t>e</a:t>
            </a:r>
            <a:r>
              <a:rPr lang="en-US" altLang="zh-TW"/>
              <a:t>s</a:t>
            </a:r>
            <a:r>
              <a:rPr lang="zh-TW" altLang="zh-TW"/>
              <a:t>tore </a:t>
            </a:r>
            <a:r>
              <a:rPr lang="en-US" altLang="zh-TW"/>
              <a:t>y</a:t>
            </a:r>
            <a:r>
              <a:rPr lang="zh-TW" altLang="zh-TW"/>
              <a:t>ou</a:t>
            </a:r>
            <a:r>
              <a:rPr lang="en-US" altLang="zh-TW"/>
              <a:t>r</a:t>
            </a:r>
            <a:r>
              <a:rPr lang="zh-TW" altLang="en-US"/>
              <a:t> </a:t>
            </a:r>
            <a:r>
              <a:rPr lang="en-US" altLang="zh-TW"/>
              <a:t>d</a:t>
            </a:r>
            <a:r>
              <a:rPr lang="zh-TW" altLang="zh-TW"/>
              <a:t>at</a:t>
            </a:r>
            <a:r>
              <a:rPr lang="en-US" altLang="zh-TW"/>
              <a:t>a</a:t>
            </a:r>
            <a:r>
              <a:rPr lang="zh-TW" altLang="zh-TW"/>
              <a:t>.</a:t>
            </a:r>
            <a:r>
              <a:rPr lang="zh-TW" altLang="en-US"/>
              <a:t> </a:t>
            </a:r>
            <a:endParaRPr lang="zh-TW" altLang="zh-TW"/>
          </a:p>
          <a:p>
            <a:endParaRPr lang="zh-TW" altLang="en-US"/>
          </a:p>
        </p:txBody>
      </p:sp>
    </p:spTree>
    <p:extLst>
      <p:ext uri="{BB962C8B-B14F-4D97-AF65-F5344CB8AC3E}">
        <p14:creationId xmlns:p14="http://schemas.microsoft.com/office/powerpoint/2010/main" val="3423168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TW"/>
              <a:t>Tak</a:t>
            </a:r>
            <a:r>
              <a:rPr lang="zh-TW"/>
              <a:t>i</a:t>
            </a:r>
            <a:r>
              <a:rPr lang="en-US" altLang="zh-TW"/>
              <a:t>ng</a:t>
            </a:r>
            <a:r>
              <a:rPr lang="zh-TW" altLang="en-US"/>
              <a:t> </a:t>
            </a:r>
            <a:r>
              <a:rPr lang="en-US" altLang="zh-TW"/>
              <a:t>a</a:t>
            </a:r>
            <a:r>
              <a:rPr lang="zh-TW"/>
              <a:t> </a:t>
            </a:r>
            <a:r>
              <a:rPr lang="en-US" altLang="zh-TW" err="1"/>
              <a:t>sn</a:t>
            </a:r>
            <a:r>
              <a:rPr lang="zh-TW"/>
              <a:t>a</a:t>
            </a:r>
            <a:r>
              <a:rPr lang="en-US" altLang="zh-TW" err="1"/>
              <a:t>psho</a:t>
            </a:r>
            <a:r>
              <a:rPr lang="zh-TW"/>
              <a:t>t</a:t>
            </a:r>
            <a:r>
              <a:rPr lang="zh-TW" altLang="en-US"/>
              <a:t> </a:t>
            </a:r>
            <a:r>
              <a:rPr lang="en-US" altLang="zh-TW" err="1"/>
              <a:t>i</a:t>
            </a:r>
            <a:r>
              <a:rPr lang="zh-TW"/>
              <a:t>s </a:t>
            </a:r>
            <a:r>
              <a:rPr lang="en-US" altLang="zh-TW"/>
              <a:t>like</a:t>
            </a:r>
            <a:r>
              <a:rPr lang="zh-TW"/>
              <a:t> ta</a:t>
            </a:r>
            <a:r>
              <a:rPr lang="en-US" altLang="zh-TW"/>
              <a:t>k</a:t>
            </a:r>
            <a:r>
              <a:rPr lang="zh-TW"/>
              <a:t>i</a:t>
            </a:r>
            <a:r>
              <a:rPr lang="en-US" altLang="zh-TW"/>
              <a:t>ng</a:t>
            </a:r>
            <a:r>
              <a:rPr lang="zh-TW" altLang="en-US"/>
              <a:t> </a:t>
            </a:r>
            <a:r>
              <a:rPr lang="en-US" altLang="zh-TW"/>
              <a:t>a</a:t>
            </a:r>
            <a:r>
              <a:rPr lang="zh-TW" altLang="en-US"/>
              <a:t> </a:t>
            </a:r>
            <a:r>
              <a:rPr lang="zh-TW"/>
              <a:t>p</a:t>
            </a:r>
            <a:r>
              <a:rPr lang="en-US" altLang="zh-TW" err="1"/>
              <a:t>hoto</a:t>
            </a:r>
            <a:r>
              <a:rPr lang="zh-TW" altLang="en-US"/>
              <a:t> </a:t>
            </a:r>
            <a:r>
              <a:rPr lang="en-US" altLang="zh-TW"/>
              <a:t>-</a:t>
            </a:r>
            <a:r>
              <a:rPr lang="zh-TW"/>
              <a:t> </a:t>
            </a:r>
            <a:r>
              <a:rPr lang="en-US" altLang="zh-TW" err="1"/>
              <a:t>wi</a:t>
            </a:r>
            <a:r>
              <a:rPr lang="zh-TW"/>
              <a:t>t</a:t>
            </a:r>
            <a:r>
              <a:rPr lang="en-US" altLang="zh-TW"/>
              <a:t>h</a:t>
            </a:r>
            <a:r>
              <a:rPr lang="zh-TW"/>
              <a:t>in s</a:t>
            </a:r>
            <a:r>
              <a:rPr lang="en-US" altLang="zh-TW"/>
              <a:t>eco</a:t>
            </a:r>
            <a:r>
              <a:rPr lang="zh-TW"/>
              <a:t>n</a:t>
            </a:r>
            <a:r>
              <a:rPr lang="en-US" altLang="zh-TW"/>
              <a:t>ds</a:t>
            </a:r>
            <a:r>
              <a:rPr lang="zh-TW" altLang="en-US"/>
              <a:t> </a:t>
            </a:r>
            <a:r>
              <a:rPr lang="en-US" altLang="zh-TW"/>
              <a:t>t</a:t>
            </a:r>
            <a:r>
              <a:rPr lang="zh-TW"/>
              <a:t>h</a:t>
            </a:r>
            <a:r>
              <a:rPr lang="en-US" altLang="zh-TW"/>
              <a:t>e</a:t>
            </a:r>
            <a:r>
              <a:rPr lang="zh-TW" altLang="en-US"/>
              <a:t> </a:t>
            </a:r>
            <a:r>
              <a:rPr lang="en-US" altLang="zh-TW"/>
              <a:t>com</a:t>
            </a:r>
            <a:r>
              <a:rPr lang="zh-TW"/>
              <a:t>pl</a:t>
            </a:r>
            <a:r>
              <a:rPr lang="en-US" altLang="zh-TW"/>
              <a:t>e</a:t>
            </a:r>
            <a:r>
              <a:rPr lang="zh-TW"/>
              <a:t>t</a:t>
            </a:r>
            <a:r>
              <a:rPr lang="en-US" altLang="zh-TW"/>
              <a:t>e</a:t>
            </a:r>
            <a:r>
              <a:rPr lang="zh-TW"/>
              <a:t> </a:t>
            </a:r>
            <a:r>
              <a:rPr lang="en-US" altLang="zh-TW" err="1"/>
              <a:t>sta</a:t>
            </a:r>
            <a:r>
              <a:rPr lang="zh-TW"/>
              <a:t>t</a:t>
            </a:r>
            <a:r>
              <a:rPr lang="en-US" altLang="zh-TW"/>
              <a:t>us</a:t>
            </a:r>
            <a:r>
              <a:rPr lang="zh-TW" altLang="en-US"/>
              <a:t> </a:t>
            </a:r>
            <a:r>
              <a:rPr lang="zh-TW"/>
              <a:t>of </a:t>
            </a:r>
            <a:r>
              <a:rPr lang="en-US" altLang="zh-TW"/>
              <a:t>y</a:t>
            </a:r>
            <a:r>
              <a:rPr lang="zh-TW"/>
              <a:t>ou</a:t>
            </a:r>
            <a:r>
              <a:rPr lang="en-US" altLang="zh-TW"/>
              <a:t>r</a:t>
            </a:r>
            <a:r>
              <a:rPr lang="zh-TW" altLang="en-US"/>
              <a:t> </a:t>
            </a:r>
            <a:r>
              <a:rPr lang="zh-TW"/>
              <a:t>N</a:t>
            </a:r>
            <a:r>
              <a:rPr lang="en-US" altLang="zh-TW"/>
              <a:t>AS</a:t>
            </a:r>
            <a:r>
              <a:rPr lang="zh-TW" altLang="en-US"/>
              <a:t> </a:t>
            </a:r>
            <a:r>
              <a:rPr lang="en-US" altLang="zh-TW"/>
              <a:t>sys</a:t>
            </a:r>
            <a:r>
              <a:rPr lang="zh-TW"/>
              <a:t>t</a:t>
            </a:r>
            <a:r>
              <a:rPr lang="en-US" altLang="zh-TW" err="1"/>
              <a:t>em</a:t>
            </a:r>
            <a:r>
              <a:rPr lang="zh-TW" altLang="en-US"/>
              <a:t> </a:t>
            </a:r>
            <a:r>
              <a:rPr lang="en-US" altLang="zh-TW"/>
              <a:t>an</a:t>
            </a:r>
            <a:r>
              <a:rPr lang="zh-TW"/>
              <a:t>d</a:t>
            </a:r>
            <a:r>
              <a:rPr lang="zh-TW" altLang="en-US"/>
              <a:t> </a:t>
            </a:r>
            <a:r>
              <a:rPr lang="zh-TW"/>
              <a:t>da</a:t>
            </a:r>
            <a:r>
              <a:rPr lang="en-US" altLang="zh-TW"/>
              <a:t>ta</a:t>
            </a:r>
            <a:r>
              <a:rPr lang="zh-TW" altLang="en-US"/>
              <a:t> </a:t>
            </a:r>
            <a:r>
              <a:rPr lang="en-US" altLang="zh-TW" err="1"/>
              <a:t>i</a:t>
            </a:r>
            <a:r>
              <a:rPr lang="zh-TW"/>
              <a:t>s r</a:t>
            </a:r>
            <a:r>
              <a:rPr lang="en-US" altLang="zh-TW"/>
              <a:t>e</a:t>
            </a:r>
            <a:r>
              <a:rPr lang="zh-TW"/>
              <a:t>c</a:t>
            </a:r>
            <a:r>
              <a:rPr lang="en-US" altLang="zh-TW" err="1"/>
              <a:t>orded</a:t>
            </a:r>
            <a:r>
              <a:rPr lang="zh-TW"/>
              <a:t>.</a:t>
            </a:r>
            <a:r>
              <a:rPr lang="zh-TW" altLang="en-US"/>
              <a:t> </a:t>
            </a:r>
            <a:r>
              <a:rPr lang="en-US" altLang="zh-TW"/>
              <a:t>If</a:t>
            </a:r>
            <a:r>
              <a:rPr lang="zh-TW" altLang="en-US"/>
              <a:t> </a:t>
            </a:r>
            <a:r>
              <a:rPr lang="en-US" altLang="zh-TW"/>
              <a:t>an</a:t>
            </a:r>
            <a:r>
              <a:rPr lang="zh-TW" altLang="en-US"/>
              <a:t> </a:t>
            </a:r>
            <a:r>
              <a:rPr lang="en-US" altLang="zh-TW"/>
              <a:t>un</a:t>
            </a:r>
            <a:r>
              <a:rPr lang="zh-TW"/>
              <a:t>e</a:t>
            </a:r>
            <a:r>
              <a:rPr lang="en-US" altLang="zh-TW"/>
              <a:t>x</a:t>
            </a:r>
            <a:r>
              <a:rPr lang="zh-TW"/>
              <a:t>pe</a:t>
            </a:r>
            <a:r>
              <a:rPr lang="en-US" altLang="zh-TW" err="1"/>
              <a:t>ct</a:t>
            </a:r>
            <a:r>
              <a:rPr lang="zh-TW"/>
              <a:t>ed </a:t>
            </a:r>
            <a:r>
              <a:rPr lang="en-US" altLang="zh-TW" err="1"/>
              <a:t>situa</a:t>
            </a:r>
            <a:r>
              <a:rPr lang="zh-TW"/>
              <a:t>t</a:t>
            </a:r>
            <a:r>
              <a:rPr lang="en-US" altLang="zh-TW"/>
              <a:t>ion</a:t>
            </a:r>
            <a:r>
              <a:rPr lang="zh-TW" altLang="en-US"/>
              <a:t> </a:t>
            </a:r>
            <a:r>
              <a:rPr lang="en-US" altLang="zh-TW"/>
              <a:t>a</a:t>
            </a:r>
            <a:r>
              <a:rPr lang="zh-TW"/>
              <a:t>r</a:t>
            </a:r>
            <a:r>
              <a:rPr lang="en-US" altLang="zh-TW" err="1"/>
              <a:t>ises</a:t>
            </a:r>
            <a:r>
              <a:rPr lang="zh-TW" altLang="en-US"/>
              <a:t> </a:t>
            </a:r>
            <a:r>
              <a:rPr lang="zh-TW"/>
              <a:t>o</a:t>
            </a:r>
            <a:r>
              <a:rPr lang="en-US" altLang="zh-TW"/>
              <a:t>n</a:t>
            </a:r>
            <a:r>
              <a:rPr lang="zh-TW" altLang="en-US"/>
              <a:t> </a:t>
            </a:r>
            <a:r>
              <a:rPr lang="en-US" altLang="zh-TW"/>
              <a:t>y</a:t>
            </a:r>
            <a:r>
              <a:rPr lang="zh-TW"/>
              <a:t>o</a:t>
            </a:r>
            <a:r>
              <a:rPr lang="en-US" altLang="zh-TW" err="1"/>
              <a:t>ur</a:t>
            </a:r>
            <a:r>
              <a:rPr lang="zh-TW"/>
              <a:t> </a:t>
            </a:r>
            <a:r>
              <a:rPr lang="en-US" altLang="zh-TW"/>
              <a:t>s</a:t>
            </a:r>
            <a:r>
              <a:rPr lang="zh-TW"/>
              <a:t>y</a:t>
            </a:r>
            <a:r>
              <a:rPr lang="en-US" altLang="zh-TW"/>
              <a:t>stem,</a:t>
            </a:r>
            <a:r>
              <a:rPr lang="zh-TW" altLang="en-US"/>
              <a:t> </a:t>
            </a:r>
            <a:r>
              <a:rPr lang="en-US" altLang="zh-TW"/>
              <a:t>you</a:t>
            </a:r>
            <a:r>
              <a:rPr lang="zh-TW" altLang="en-US"/>
              <a:t> </a:t>
            </a:r>
            <a:r>
              <a:rPr lang="en-US" altLang="zh-TW"/>
              <a:t>ca</a:t>
            </a:r>
            <a:r>
              <a:rPr lang="zh-TW"/>
              <a:t>n</a:t>
            </a:r>
            <a:r>
              <a:rPr lang="zh-TW" altLang="en-US"/>
              <a:t> </a:t>
            </a:r>
            <a:r>
              <a:rPr lang="en-US" altLang="zh-TW" err="1"/>
              <a:t>reve</a:t>
            </a:r>
            <a:r>
              <a:rPr lang="zh-TW"/>
              <a:t>r</a:t>
            </a:r>
            <a:r>
              <a:rPr lang="en-US" altLang="zh-TW"/>
              <a:t>t</a:t>
            </a:r>
            <a:r>
              <a:rPr lang="zh-TW" altLang="en-US"/>
              <a:t> </a:t>
            </a:r>
            <a:r>
              <a:rPr lang="en-US" altLang="zh-TW"/>
              <a:t>to</a:t>
            </a:r>
            <a:r>
              <a:rPr lang="zh-TW" altLang="en-US"/>
              <a:t> </a:t>
            </a:r>
            <a:r>
              <a:rPr lang="en-US" altLang="zh-TW"/>
              <a:t>t</a:t>
            </a:r>
            <a:r>
              <a:rPr lang="zh-TW"/>
              <a:t>he </a:t>
            </a:r>
            <a:r>
              <a:rPr lang="en-US" altLang="zh-TW"/>
              <a:t>state</a:t>
            </a:r>
            <a:r>
              <a:rPr lang="zh-TW" altLang="en-US"/>
              <a:t> </a:t>
            </a:r>
            <a:r>
              <a:rPr lang="en-US" altLang="zh-TW"/>
              <a:t>recorded</a:t>
            </a:r>
            <a:r>
              <a:rPr lang="zh-TW" altLang="en-US"/>
              <a:t> </a:t>
            </a:r>
            <a:r>
              <a:rPr lang="en-US" altLang="zh-TW"/>
              <a:t>by</a:t>
            </a:r>
            <a:r>
              <a:rPr lang="zh-TW" altLang="en-US"/>
              <a:t> </a:t>
            </a:r>
            <a:r>
              <a:rPr lang="en-US" altLang="zh-TW"/>
              <a:t>a</a:t>
            </a:r>
            <a:r>
              <a:rPr lang="zh-TW" altLang="en-US"/>
              <a:t> </a:t>
            </a:r>
            <a:r>
              <a:rPr lang="en-US" altLang="zh-TW"/>
              <a:t>s</a:t>
            </a:r>
            <a:r>
              <a:rPr lang="zh-TW"/>
              <a:t>na</a:t>
            </a:r>
            <a:r>
              <a:rPr lang="en-US" altLang="zh-TW"/>
              <a:t>p</a:t>
            </a:r>
            <a:r>
              <a:rPr lang="zh-TW"/>
              <a:t>s</a:t>
            </a:r>
            <a:r>
              <a:rPr lang="en-US" altLang="zh-TW"/>
              <a:t>hot.</a:t>
            </a:r>
            <a:r>
              <a:rPr lang="zh-TW"/>
              <a:t> </a:t>
            </a:r>
            <a:r>
              <a:rPr lang="en-US" altLang="zh-TW"/>
              <a:t>Wi</a:t>
            </a:r>
            <a:r>
              <a:rPr lang="zh-TW"/>
              <a:t>t</a:t>
            </a:r>
            <a:r>
              <a:rPr lang="en-US" altLang="zh-TW"/>
              <a:t>h</a:t>
            </a:r>
            <a:r>
              <a:rPr lang="zh-TW" altLang="en-US"/>
              <a:t> </a:t>
            </a:r>
            <a:r>
              <a:rPr lang="en-US" altLang="zh-TW"/>
              <a:t>g</a:t>
            </a:r>
            <a:r>
              <a:rPr lang="zh-TW"/>
              <a:t>re</a:t>
            </a:r>
            <a:r>
              <a:rPr lang="en-US" altLang="zh-TW"/>
              <a:t>a</a:t>
            </a:r>
            <a:r>
              <a:rPr lang="zh-TW"/>
              <a:t>te</a:t>
            </a:r>
            <a:r>
              <a:rPr lang="en-US" altLang="zh-TW"/>
              <a:t>r</a:t>
            </a:r>
            <a:r>
              <a:rPr lang="zh-TW" altLang="en-US"/>
              <a:t> </a:t>
            </a:r>
            <a:r>
              <a:rPr lang="en-US" altLang="zh-TW"/>
              <a:t>space-</a:t>
            </a:r>
            <a:r>
              <a:rPr lang="en-US" altLang="zh-TW" err="1"/>
              <a:t>efficien</a:t>
            </a:r>
            <a:r>
              <a:rPr lang="zh-TW"/>
              <a:t>c</a:t>
            </a:r>
            <a:r>
              <a:rPr lang="en-US" altLang="zh-TW"/>
              <a:t>y</a:t>
            </a:r>
            <a:r>
              <a:rPr lang="zh-TW" altLang="en-US"/>
              <a:t> </a:t>
            </a:r>
            <a:r>
              <a:rPr lang="zh-TW"/>
              <a:t>and</a:t>
            </a:r>
            <a:r>
              <a:rPr lang="zh-TW" altLang="en-US"/>
              <a:t> </a:t>
            </a:r>
            <a:r>
              <a:rPr lang="en-US" altLang="zh-TW" err="1"/>
              <a:t>flexibil</a:t>
            </a:r>
            <a:r>
              <a:rPr lang="zh-TW"/>
              <a:t>i</a:t>
            </a:r>
            <a:r>
              <a:rPr lang="en-US" altLang="zh-TW"/>
              <a:t>ty</a:t>
            </a:r>
            <a:r>
              <a:rPr lang="zh-TW" altLang="en-US"/>
              <a:t> </a:t>
            </a:r>
            <a:r>
              <a:rPr lang="zh-TW"/>
              <a:t>c</a:t>
            </a:r>
            <a:r>
              <a:rPr lang="en-US" altLang="zh-TW" err="1"/>
              <a:t>omp</a:t>
            </a:r>
            <a:r>
              <a:rPr lang="zh-TW"/>
              <a:t>a</a:t>
            </a:r>
            <a:r>
              <a:rPr lang="en-US" altLang="zh-TW"/>
              <a:t>red</a:t>
            </a:r>
            <a:r>
              <a:rPr lang="zh-TW" altLang="en-US"/>
              <a:t> </a:t>
            </a:r>
            <a:r>
              <a:rPr lang="en-US" altLang="zh-TW"/>
              <a:t>to</a:t>
            </a:r>
            <a:r>
              <a:rPr lang="zh-TW" altLang="en-US"/>
              <a:t> </a:t>
            </a:r>
            <a:r>
              <a:rPr lang="zh-TW"/>
              <a:t>t</a:t>
            </a:r>
            <a:r>
              <a:rPr lang="en-US" altLang="zh-TW"/>
              <a:t>rad</a:t>
            </a:r>
            <a:r>
              <a:rPr lang="zh-TW"/>
              <a:t>it</a:t>
            </a:r>
            <a:r>
              <a:rPr lang="en-US" altLang="zh-TW" err="1"/>
              <a:t>ional</a:t>
            </a:r>
            <a:r>
              <a:rPr lang="zh-TW" altLang="en-US"/>
              <a:t> </a:t>
            </a:r>
            <a:r>
              <a:rPr lang="en-US" altLang="zh-TW"/>
              <a:t>b</a:t>
            </a:r>
            <a:r>
              <a:rPr lang="zh-TW"/>
              <a:t>a</a:t>
            </a:r>
            <a:r>
              <a:rPr lang="en-US" altLang="zh-TW" err="1"/>
              <a:t>cku</a:t>
            </a:r>
            <a:r>
              <a:rPr lang="zh-TW"/>
              <a:t>p</a:t>
            </a:r>
            <a:r>
              <a:rPr lang="zh-TW" altLang="en-US"/>
              <a:t> </a:t>
            </a:r>
            <a:r>
              <a:rPr lang="en-US" altLang="zh-TW"/>
              <a:t>meth</a:t>
            </a:r>
            <a:r>
              <a:rPr lang="zh-TW"/>
              <a:t>o</a:t>
            </a:r>
            <a:r>
              <a:rPr lang="en-US" altLang="zh-TW"/>
              <a:t>d</a:t>
            </a:r>
            <a:r>
              <a:rPr lang="zh-TW"/>
              <a:t>s</a:t>
            </a:r>
            <a:r>
              <a:rPr lang="en-US" altLang="zh-TW"/>
              <a:t>,</a:t>
            </a:r>
            <a:r>
              <a:rPr lang="zh-TW"/>
              <a:t> </a:t>
            </a:r>
            <a:r>
              <a:rPr lang="en-US" altLang="zh-TW"/>
              <a:t>s</a:t>
            </a:r>
            <a:r>
              <a:rPr lang="zh-TW"/>
              <a:t>n</a:t>
            </a:r>
            <a:r>
              <a:rPr lang="en-US" altLang="zh-TW" err="1"/>
              <a:t>apshots</a:t>
            </a:r>
            <a:r>
              <a:rPr lang="zh-TW" altLang="en-US"/>
              <a:t> </a:t>
            </a:r>
            <a:r>
              <a:rPr lang="zh-TW"/>
              <a:t>a</a:t>
            </a:r>
            <a:r>
              <a:rPr lang="en-US" altLang="zh-TW"/>
              <a:t>r</a:t>
            </a:r>
            <a:r>
              <a:rPr lang="zh-TW"/>
              <a:t>e the </a:t>
            </a:r>
            <a:r>
              <a:rPr lang="en-US" altLang="zh-TW"/>
              <a:t>b</a:t>
            </a:r>
            <a:r>
              <a:rPr lang="zh-TW"/>
              <a:t>e</a:t>
            </a:r>
            <a:r>
              <a:rPr lang="en-US" altLang="zh-TW"/>
              <a:t>s</a:t>
            </a:r>
            <a:r>
              <a:rPr lang="zh-TW"/>
              <a:t>t wa</a:t>
            </a:r>
            <a:r>
              <a:rPr lang="en-US" altLang="zh-TW"/>
              <a:t>y</a:t>
            </a:r>
            <a:r>
              <a:rPr lang="zh-TW" altLang="en-US"/>
              <a:t> </a:t>
            </a:r>
            <a:r>
              <a:rPr lang="zh-TW"/>
              <a:t>to</a:t>
            </a:r>
            <a:r>
              <a:rPr lang="zh-TW" altLang="en-US"/>
              <a:t> </a:t>
            </a:r>
            <a:r>
              <a:rPr lang="en-US" altLang="zh-TW"/>
              <a:t>p</a:t>
            </a:r>
            <a:r>
              <a:rPr lang="zh-TW"/>
              <a:t>r</a:t>
            </a:r>
            <a:r>
              <a:rPr lang="en-US" altLang="zh-TW" err="1"/>
              <a:t>ot</a:t>
            </a:r>
            <a:r>
              <a:rPr lang="zh-TW"/>
              <a:t>e</a:t>
            </a:r>
            <a:r>
              <a:rPr lang="en-US" altLang="zh-TW"/>
              <a:t>c</a:t>
            </a:r>
            <a:r>
              <a:rPr lang="zh-TW"/>
              <a:t>t</a:t>
            </a:r>
            <a:r>
              <a:rPr lang="zh-TW" altLang="en-US"/>
              <a:t> </a:t>
            </a:r>
            <a:r>
              <a:rPr lang="en-US" altLang="zh-TW"/>
              <a:t>y</a:t>
            </a:r>
            <a:r>
              <a:rPr lang="zh-TW"/>
              <a:t>ou</a:t>
            </a:r>
            <a:r>
              <a:rPr lang="en-US" altLang="zh-TW"/>
              <a:t>r</a:t>
            </a:r>
            <a:r>
              <a:rPr lang="zh-TW" altLang="en-US"/>
              <a:t> </a:t>
            </a:r>
            <a:r>
              <a:rPr lang="en-US" altLang="zh-TW"/>
              <a:t>files</a:t>
            </a:r>
            <a:r>
              <a:rPr lang="zh-TW" altLang="en-US"/>
              <a:t> </a:t>
            </a:r>
            <a:r>
              <a:rPr lang="en-US" altLang="zh-TW"/>
              <a:t>and</a:t>
            </a:r>
            <a:r>
              <a:rPr lang="zh-TW" altLang="en-US"/>
              <a:t> </a:t>
            </a:r>
            <a:r>
              <a:rPr lang="en-US" altLang="zh-TW"/>
              <a:t>d</a:t>
            </a:r>
            <a:r>
              <a:rPr lang="zh-TW"/>
              <a:t>at</a:t>
            </a:r>
            <a:r>
              <a:rPr lang="en-US" altLang="zh-TW"/>
              <a:t>a</a:t>
            </a:r>
            <a:r>
              <a:rPr lang="zh-TW"/>
              <a:t>.</a:t>
            </a:r>
          </a:p>
          <a:p>
            <a:pPr>
              <a:buNone/>
            </a:pPr>
            <a:endParaRPr lang="zh-TW"/>
          </a:p>
        </p:txBody>
      </p:sp>
    </p:spTree>
    <p:extLst>
      <p:ext uri="{BB962C8B-B14F-4D97-AF65-F5344CB8AC3E}">
        <p14:creationId xmlns:p14="http://schemas.microsoft.com/office/powerpoint/2010/main" val="3047313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r>
              <a:rPr lang="en-US" altLang="zh-TW"/>
              <a:t>Welcome to today’s new product presentation I'm Jerry at QNAP. I will introduce the new NAS model TS-216G to you. It has a 2-bay SATA 3.5-inch Hot-swappable tray design, providing snapshots for office data storage. Also, you can install it in your home to share your family photos or video capture from traveling or parties. TS-216G is the build-in NPU(Neural network Processing Unit) that lets you enjoy convenient AI classification photos.</a:t>
            </a:r>
            <a:endParaRPr lang="en-US"/>
          </a:p>
        </p:txBody>
      </p:sp>
    </p:spTree>
    <p:extLst>
      <p:ext uri="{BB962C8B-B14F-4D97-AF65-F5344CB8AC3E}">
        <p14:creationId xmlns:p14="http://schemas.microsoft.com/office/powerpoint/2010/main" val="1013071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altLang="zh-TW"/>
              <a:t>TS-216G has a built-in 4GB memory to support up to 256 data snapshot backups. In addition to supporting the snapshot level of files, it can also support the block level, and the data protection scope is more comprehensive.</a:t>
            </a:r>
            <a:endParaRPr lang="zh-TW" altLang="en-US"/>
          </a:p>
        </p:txBody>
      </p:sp>
      <p:sp>
        <p:nvSpPr>
          <p:cNvPr id="246" name="Shape 2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3265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t>The most valuable is the Disk on the NAS. In addition to focusing on backup, the Disk's health after long-term use will decrease over time. At this time, there is a good helper. You can use the AI disk Health analysis tool by ULINK cloud. The DA Drive Analyzer for disk health analysis can predict the failure of the Disk, which can predict the Disk that is about to fail as soon as possible so that we can prepare the solution early to ensure that data won't be lost. Each NAS can perform one disk prediction for free, and you can also pay to subscribe to enhance protection for all Disk.</a:t>
            </a:r>
            <a:endParaRPr lang="zh-TW" altLang="en-US"/>
          </a:p>
        </p:txBody>
      </p:sp>
    </p:spTree>
    <p:extLst>
      <p:ext uri="{BB962C8B-B14F-4D97-AF65-F5344CB8AC3E}">
        <p14:creationId xmlns:p14="http://schemas.microsoft.com/office/powerpoint/2010/main" val="2029286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cf1c6ddcaf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cf1c6ddcaf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zh-TW" err="1"/>
              <a:t>QuFTP</a:t>
            </a:r>
            <a:r>
              <a:rPr lang="en-US" altLang="zh-TW"/>
              <a:t> Service consolidates all FTP related activities into a single App. With its user-friendly interface and detailed permissions settings, </a:t>
            </a:r>
            <a:r>
              <a:rPr lang="en-US" altLang="zh-TW" err="1"/>
              <a:t>QuFTP</a:t>
            </a:r>
            <a:r>
              <a:rPr lang="en-US" altLang="zh-TW"/>
              <a:t> Service leverages FTP’s efficiency with high security and easy management.</a:t>
            </a:r>
          </a:p>
          <a:p>
            <a:pPr marL="0" lvl="0" indent="0" algn="l" rtl="0">
              <a:spcBef>
                <a:spcPts val="0"/>
              </a:spcBef>
              <a:spcAft>
                <a:spcPts val="0"/>
              </a:spcAft>
              <a:buNone/>
            </a:pPr>
            <a:endParaRPr lang="zh-TW"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zh-CN" altLang="zh-TW"/>
              <a:t>Data security is an important issue. QNAP's Malware Remover can automatically scan the NAS to prevent malicious software. If there are infected files, they can be removed immediately.</a:t>
            </a:r>
          </a:p>
          <a:p>
            <a:pPr>
              <a:buNone/>
            </a:pPr>
            <a:r>
              <a:rPr lang="zh-CN" altLang="zh-TW"/>
              <a:t>Qufirewall can protect the NAS from external attacks. You can set your own permission settings, and you will instantly receive firewall notifications o</a:t>
            </a:r>
            <a:r>
              <a:rPr lang="en-US" altLang="zh-CN"/>
              <a:t>f</a:t>
            </a:r>
            <a:r>
              <a:rPr lang="zh-CN" altLang="en-US"/>
              <a:t> </a:t>
            </a:r>
            <a:r>
              <a:rPr lang="en-US" altLang="zh-CN"/>
              <a:t>r</a:t>
            </a:r>
            <a:r>
              <a:rPr lang="zh-CN" altLang="zh-TW"/>
              <a:t>eal-time monitoring of security status.</a:t>
            </a:r>
          </a:p>
          <a:p>
            <a:pPr>
              <a:buNone/>
            </a:pPr>
            <a:r>
              <a:rPr lang="zh-CN" altLang="zh-TW"/>
              <a:t>QuFirewall is like a door lock, and Malware Remover is like a security guard of the building, those apps keep your NAS </a:t>
            </a:r>
            <a:r>
              <a:rPr lang="en-US" altLang="zh-CN"/>
              <a:t>as</a:t>
            </a:r>
            <a:r>
              <a:rPr lang="zh-CN" altLang="en-US"/>
              <a:t> </a:t>
            </a:r>
            <a:r>
              <a:rPr lang="zh-CN" altLang="zh-TW"/>
              <a:t>safe</a:t>
            </a:r>
            <a:r>
              <a:rPr lang="zh-CN" altLang="en-US"/>
              <a:t> </a:t>
            </a:r>
            <a:r>
              <a:rPr lang="en-US" altLang="zh-CN"/>
              <a:t>as</a:t>
            </a:r>
            <a:r>
              <a:rPr lang="zh-CN" altLang="en-US"/>
              <a:t> </a:t>
            </a:r>
            <a:r>
              <a:rPr lang="en-US" altLang="zh-CN"/>
              <a:t>houses</a:t>
            </a:r>
            <a:r>
              <a:rPr lang="zh-CN" altLang="zh-TW"/>
              <a:t>.</a:t>
            </a:r>
            <a:r>
              <a:rPr lang="zh-CN" altLang="en-US"/>
              <a:t> </a:t>
            </a:r>
            <a:endParaRPr lang="en-US" altLang="zh-CN"/>
          </a:p>
          <a:p>
            <a:pPr>
              <a:buNone/>
            </a:pPr>
            <a:endParaRPr lang="en-US" altLang="zh-CN"/>
          </a:p>
        </p:txBody>
      </p:sp>
    </p:spTree>
    <p:extLst>
      <p:ext uri="{BB962C8B-B14F-4D97-AF65-F5344CB8AC3E}">
        <p14:creationId xmlns:p14="http://schemas.microsoft.com/office/powerpoint/2010/main" val="8754312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No matter where we are, we can easily </a:t>
            </a:r>
            <a:r>
              <a:rPr lang="en-US" b="0" i="0" u="none" strike="noStrike" cap="none">
                <a:effectLst/>
                <a:sym typeface="Arial"/>
              </a:rPr>
              <a:t>access </a:t>
            </a:r>
            <a:r>
              <a:rPr lang="en-US"/>
              <a:t>all files </a:t>
            </a:r>
            <a:r>
              <a:rPr lang="en-US" b="0" i="0" u="none" strike="noStrike" cap="none">
                <a:effectLst/>
                <a:sym typeface="Arial"/>
              </a:rPr>
              <a:t>in </a:t>
            </a:r>
            <a:r>
              <a:rPr lang="en-US"/>
              <a:t>QNAP </a:t>
            </a:r>
            <a:r>
              <a:rPr lang="en-US" b="0" i="0" u="none" strike="noStrike" cap="none">
                <a:effectLst/>
                <a:sym typeface="Arial"/>
              </a:rPr>
              <a:t>NAS </a:t>
            </a:r>
            <a:r>
              <a:rPr lang="en-US"/>
              <a:t>through the </a:t>
            </a:r>
            <a:r>
              <a:rPr lang="en-US" err="1"/>
              <a:t>Qfile</a:t>
            </a:r>
            <a:r>
              <a:rPr lang="en-US"/>
              <a:t> APP</a:t>
            </a:r>
            <a:r>
              <a:rPr lang="en-US" b="0" i="0" u="none" strike="noStrike" cap="none">
                <a:effectLst/>
                <a:sym typeface="Arial"/>
              </a:rPr>
              <a:t>. </a:t>
            </a:r>
            <a:r>
              <a:rPr lang="en-US"/>
              <a:t>It </a:t>
            </a:r>
            <a:r>
              <a:rPr lang="en-US" b="0" i="0" u="none" strike="noStrike" cap="none">
                <a:effectLst/>
                <a:sym typeface="Arial"/>
              </a:rPr>
              <a:t>can share files</a:t>
            </a:r>
            <a:r>
              <a:rPr lang="en-US"/>
              <a:t> with others across devices and platforms</a:t>
            </a:r>
            <a:r>
              <a:rPr lang="en-US" b="0" i="0" u="none" strike="noStrike" cap="none">
                <a:effectLst/>
                <a:sym typeface="Arial"/>
              </a:rPr>
              <a:t>.</a:t>
            </a:r>
            <a:r>
              <a:rPr lang="en-US"/>
              <a:t> </a:t>
            </a:r>
            <a:r>
              <a:rPr lang="en-US" b="0" i="0" u="none" strike="noStrike" cap="none" err="1">
                <a:effectLst/>
                <a:sym typeface="Arial"/>
              </a:rPr>
              <a:t>Qfile</a:t>
            </a:r>
            <a:r>
              <a:rPr lang="en-US"/>
              <a:t> supports automatic background</a:t>
            </a:r>
            <a:r>
              <a:rPr lang="en-US" b="0" i="0" u="none" strike="noStrike" cap="none">
                <a:effectLst/>
                <a:sym typeface="Arial"/>
              </a:rPr>
              <a:t> upload</a:t>
            </a:r>
            <a:r>
              <a:rPr lang="en-US"/>
              <a:t>,</a:t>
            </a:r>
            <a:r>
              <a:rPr lang="en-US" b="0" i="0" u="none" strike="noStrike" cap="none">
                <a:effectLst/>
                <a:sym typeface="Arial"/>
              </a:rPr>
              <a:t> and </a:t>
            </a:r>
            <a:r>
              <a:rPr lang="en-US"/>
              <a:t>photos </a:t>
            </a:r>
            <a:r>
              <a:rPr lang="en-US" b="0" i="0" u="none" strike="noStrike" cap="none">
                <a:effectLst/>
                <a:sym typeface="Arial"/>
              </a:rPr>
              <a:t>in mobile </a:t>
            </a:r>
            <a:r>
              <a:rPr lang="en-US"/>
              <a:t>devices will back up </a:t>
            </a:r>
            <a:r>
              <a:rPr lang="en-US" b="0" i="0" u="none" strike="noStrike" cap="none">
                <a:effectLst/>
                <a:sym typeface="Arial"/>
              </a:rPr>
              <a:t>to NAS. </a:t>
            </a:r>
            <a:r>
              <a:rPr lang="en-US"/>
              <a:t>Immediately back up after taking pictures, reducing </a:t>
            </a:r>
            <a:r>
              <a:rPr lang="en-US" b="0" i="0" u="none" strike="noStrike" cap="none">
                <a:effectLst/>
                <a:sym typeface="Arial"/>
              </a:rPr>
              <a:t>the risk of </a:t>
            </a:r>
            <a:r>
              <a:rPr lang="en-US"/>
              <a:t>file loss and freeing up </a:t>
            </a:r>
            <a:r>
              <a:rPr lang="en-US" b="0" i="0" u="none" strike="noStrike" cap="none">
                <a:effectLst/>
                <a:sym typeface="Arial"/>
              </a:rPr>
              <a:t>mobile device</a:t>
            </a:r>
            <a:r>
              <a:rPr lang="en-US"/>
              <a:t> memory capacity</a:t>
            </a:r>
            <a:r>
              <a:rPr lang="en-US" b="0" i="0" u="none" strike="noStrike" cap="none">
                <a:effectLst/>
                <a:sym typeface="Arial"/>
              </a:rPr>
              <a:t>.</a:t>
            </a:r>
            <a:endParaRPr lang="en-TW"/>
          </a:p>
        </p:txBody>
      </p:sp>
    </p:spTree>
    <p:extLst>
      <p:ext uri="{BB962C8B-B14F-4D97-AF65-F5344CB8AC3E}">
        <p14:creationId xmlns:p14="http://schemas.microsoft.com/office/powerpoint/2010/main" val="4134028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It might not easy for you to find your data in the NAS where stores massive files. </a:t>
            </a:r>
            <a:r>
              <a:rPr lang="en-US" err="1"/>
              <a:t>Qsirch</a:t>
            </a:r>
            <a:r>
              <a:rPr lang="en-US"/>
              <a:t> can do it for you through AI. The TS-216G supports the </a:t>
            </a:r>
            <a:r>
              <a:rPr lang="en-US" err="1"/>
              <a:t>Qsirch</a:t>
            </a:r>
            <a:r>
              <a:rPr lang="en-US"/>
              <a:t> full-text search tool, which can quickly find the photos and videos you need. It supports all kinds of files, very easy.</a:t>
            </a:r>
          </a:p>
          <a:p>
            <a:pPr>
              <a:buNone/>
            </a:pPr>
            <a:endParaRPr lang="en-US"/>
          </a:p>
          <a:p>
            <a:pPr marL="158750" indent="0">
              <a:buNone/>
            </a:pPr>
            <a:endParaRPr lang="en-TW"/>
          </a:p>
        </p:txBody>
      </p:sp>
    </p:spTree>
    <p:extLst>
      <p:ext uri="{BB962C8B-B14F-4D97-AF65-F5344CB8AC3E}">
        <p14:creationId xmlns:p14="http://schemas.microsoft.com/office/powerpoint/2010/main" val="28469875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ja-JP" altLang="en-US"/>
              <a:t>當你有大量的檔案需要整理分類時，傳統方式是手動建立多個分類的資料夾，將檔案人工檢視後歸類，十分耗時且容易出作，這時候就讓</a:t>
            </a:r>
            <a:r>
              <a:rPr lang="en-US" altLang="ja-JP" err="1"/>
              <a:t>Qfiling</a:t>
            </a:r>
            <a:r>
              <a:rPr lang="ja-JP" altLang="en-US"/>
              <a:t>來幫你吧。你只需要設定好分類規則。</a:t>
            </a:r>
            <a:r>
              <a:rPr lang="en-US" altLang="ja-JP" err="1"/>
              <a:t>Qfiling</a:t>
            </a:r>
            <a:r>
              <a:rPr lang="ja-JP" altLang="en-US"/>
              <a:t>就可以自動將檔案進行歸檔及批次編輯。只需設定一次，之後就交由</a:t>
            </a:r>
            <a:r>
              <a:rPr lang="en-US" altLang="ja-JP" err="1"/>
              <a:t>Qfiling</a:t>
            </a:r>
            <a:r>
              <a:rPr lang="ja-JP" altLang="en-US"/>
              <a:t>替你完成日常繁瑣任務。是不是很有效率呢</a:t>
            </a:r>
            <a:r>
              <a:rPr lang="en-US" altLang="ja-JP"/>
              <a:t>!</a:t>
            </a:r>
            <a:r>
              <a:rPr lang="ja-JP" altLang="en-US"/>
              <a:t> 省下來的時間可以做更多的事情呢。</a:t>
            </a:r>
            <a:endParaRPr lang="en-US"/>
          </a:p>
          <a:p>
            <a:pPr marL="158750" indent="0">
              <a:buNone/>
            </a:pPr>
            <a:r>
              <a:rPr lang="en-US"/>
              <a:t>When you have massive files that need to be sorted and classified, the traditional way is to manually create multiple classified folders and manually review and organize the files, which is very time-consuming and easy to mistake. Let </a:t>
            </a:r>
            <a:r>
              <a:rPr lang="en-US" err="1"/>
              <a:t>Qfiling</a:t>
            </a:r>
            <a:r>
              <a:rPr lang="en-US"/>
              <a:t> help you. You need to set the classification rules. </a:t>
            </a:r>
            <a:r>
              <a:rPr lang="en-US" err="1"/>
              <a:t>Qfiling</a:t>
            </a:r>
            <a:r>
              <a:rPr lang="en-US"/>
              <a:t> can automatically archive and batch edit files. Just set it up once, and then </a:t>
            </a:r>
            <a:r>
              <a:rPr lang="en-US" err="1"/>
              <a:t>Qfiling</a:t>
            </a:r>
            <a:r>
              <a:rPr lang="en-US"/>
              <a:t> will take over your daily tedious tasks for you. Very efficient! That's means you have more available time.</a:t>
            </a:r>
          </a:p>
        </p:txBody>
      </p:sp>
    </p:spTree>
    <p:extLst>
      <p:ext uri="{BB962C8B-B14F-4D97-AF65-F5344CB8AC3E}">
        <p14:creationId xmlns:p14="http://schemas.microsoft.com/office/powerpoint/2010/main" val="11867070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CN"/>
              <a:t>TS-216G</a:t>
            </a:r>
            <a:r>
              <a:rPr lang="zh-CN"/>
              <a:t> supports connecting two CAMs for use on QVR Elite for free.</a:t>
            </a:r>
            <a:r>
              <a:rPr lang="zh-CN" altLang="en-US"/>
              <a:t> </a:t>
            </a:r>
            <a:r>
              <a:rPr lang="en-US"/>
              <a:t>B</a:t>
            </a:r>
            <a:r>
              <a:rPr lang="zh-CN"/>
              <a:t>esides using standard MP4 for video recording, it also has the advantages of eas</a:t>
            </a:r>
            <a:r>
              <a:rPr lang="en-US"/>
              <a:t>il</a:t>
            </a:r>
            <a:r>
              <a:rPr lang="zh-CN"/>
              <a:t>y expan</a:t>
            </a:r>
            <a:r>
              <a:rPr lang="en-US" err="1"/>
              <a:t>ded</a:t>
            </a:r>
            <a:r>
              <a:rPr lang="zh-CN"/>
              <a:t> capacity and a flexible subscription plan </a:t>
            </a:r>
            <a:r>
              <a:rPr lang="en-US"/>
              <a:t>for</a:t>
            </a:r>
            <a:r>
              <a:rPr lang="zh-CN"/>
              <a:t> </a:t>
            </a:r>
            <a:r>
              <a:rPr lang="en-US"/>
              <a:t>recording</a:t>
            </a:r>
            <a:r>
              <a:rPr lang="zh-CN"/>
              <a:t> </a:t>
            </a:r>
            <a:r>
              <a:rPr lang="en-US"/>
              <a:t>channels</a:t>
            </a:r>
            <a:r>
              <a:rPr lang="zh-CN"/>
              <a:t>.</a:t>
            </a:r>
          </a:p>
        </p:txBody>
      </p:sp>
    </p:spTree>
    <p:extLst>
      <p:ext uri="{BB962C8B-B14F-4D97-AF65-F5344CB8AC3E}">
        <p14:creationId xmlns:p14="http://schemas.microsoft.com/office/powerpoint/2010/main" val="34418737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zh-TW"/>
              <a:t>QVR Elite is compatible with more than 180 brands and more than 6,700 models of IPCAM on the market. In addition, it supports the ONVIF profile S open network video interface. Therefore, QVR Elite is compatible with various cameras, allowing you to set up a surveillance system easily.</a:t>
            </a:r>
          </a:p>
        </p:txBody>
      </p:sp>
    </p:spTree>
    <p:extLst>
      <p:ext uri="{BB962C8B-B14F-4D97-AF65-F5344CB8AC3E}">
        <p14:creationId xmlns:p14="http://schemas.microsoft.com/office/powerpoint/2010/main" val="34466444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t>QVR Elite has an integrated dashboard. Even if there is only one monitor, you can see the whole situation, one-click switching monitoring, and playback. Dragged the timeline easy to see your record video. Save your time and effort.</a:t>
            </a:r>
          </a:p>
        </p:txBody>
      </p:sp>
    </p:spTree>
    <p:extLst>
      <p:ext uri="{BB962C8B-B14F-4D97-AF65-F5344CB8AC3E}">
        <p14:creationId xmlns:p14="http://schemas.microsoft.com/office/powerpoint/2010/main" val="3662076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r>
              <a:rPr lang="en-US"/>
              <a:t>We know that. The bottleneck for data storage and streaming is Ethernet bandwidth. We can't fulfill the enterprise demand for data transmission efficiently by 1GbE. New TS-216G NAS Besides one port 1GbE design, it adds one port 2GbE. This upgrade crosses the general ethernet bandwidth limit. It can satisfy you in an office environment. Streaming video or audio in your home will let you speed up transmission.</a:t>
            </a:r>
          </a:p>
        </p:txBody>
      </p:sp>
    </p:spTree>
    <p:extLst>
      <p:ext uri="{BB962C8B-B14F-4D97-AF65-F5344CB8AC3E}">
        <p14:creationId xmlns:p14="http://schemas.microsoft.com/office/powerpoint/2010/main" val="42071220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CN"/>
              <a:t>QVR</a:t>
            </a:r>
            <a:r>
              <a:rPr lang="zh-CN" altLang="en-US"/>
              <a:t> </a:t>
            </a:r>
            <a:r>
              <a:rPr lang="en-US" altLang="zh-CN"/>
              <a:t>Pro</a:t>
            </a:r>
            <a:r>
              <a:rPr lang="zh-CN" altLang="en-US"/>
              <a:t> </a:t>
            </a:r>
            <a:r>
              <a:rPr lang="en-US" altLang="zh-CN"/>
              <a:t>Client</a:t>
            </a:r>
            <a:r>
              <a:rPr lang="zh-CN" altLang="en-US"/>
              <a:t> </a:t>
            </a:r>
            <a:r>
              <a:rPr lang="en-US" altLang="zh-CN"/>
              <a:t>is</a:t>
            </a:r>
            <a:r>
              <a:rPr lang="zh-CN" altLang="en-US"/>
              <a:t> </a:t>
            </a:r>
            <a:r>
              <a:rPr lang="en-US" altLang="zh-CN"/>
              <a:t>a</a:t>
            </a:r>
            <a:r>
              <a:rPr lang="zh-CN" altLang="en-US"/>
              <a:t> </a:t>
            </a:r>
            <a:r>
              <a:rPr lang="en-US" altLang="zh-CN"/>
              <a:t>powerful</a:t>
            </a:r>
            <a:r>
              <a:rPr lang="zh-CN" altLang="en-US"/>
              <a:t> </a:t>
            </a:r>
            <a:r>
              <a:rPr lang="en-US" altLang="zh-CN"/>
              <a:t>mobile</a:t>
            </a:r>
            <a:r>
              <a:rPr lang="zh-CN" altLang="en-US"/>
              <a:t> </a:t>
            </a:r>
            <a:r>
              <a:rPr lang="en-US" altLang="zh-CN"/>
              <a:t>monitoring</a:t>
            </a:r>
            <a:r>
              <a:rPr lang="zh-CN" altLang="en-US"/>
              <a:t> </a:t>
            </a:r>
            <a:r>
              <a:rPr lang="en-US" altLang="zh-CN"/>
              <a:t>application</a:t>
            </a:r>
            <a:r>
              <a:rPr lang="zh-CN" altLang="en-US"/>
              <a:t> </a:t>
            </a:r>
            <a:r>
              <a:rPr lang="en-US" altLang="zh-CN"/>
              <a:t>that</a:t>
            </a:r>
            <a:r>
              <a:rPr lang="zh-CN" altLang="en-US"/>
              <a:t> </a:t>
            </a:r>
            <a:r>
              <a:rPr lang="en-US" altLang="zh-CN"/>
              <a:t>guards</a:t>
            </a:r>
            <a:r>
              <a:rPr lang="zh-CN" altLang="en-US"/>
              <a:t> </a:t>
            </a:r>
            <a:r>
              <a:rPr lang="en-US" altLang="zh-CN"/>
              <a:t>people,</a:t>
            </a:r>
            <a:r>
              <a:rPr lang="zh-CN" altLang="en-US"/>
              <a:t> </a:t>
            </a:r>
            <a:r>
              <a:rPr lang="en-US" altLang="zh-CN"/>
              <a:t>things,</a:t>
            </a:r>
            <a:r>
              <a:rPr lang="zh-CN" altLang="en-US"/>
              <a:t> </a:t>
            </a:r>
            <a:r>
              <a:rPr lang="en-US" altLang="zh-CN"/>
              <a:t>and</a:t>
            </a:r>
            <a:r>
              <a:rPr lang="zh-CN" altLang="en-US"/>
              <a:t> </a:t>
            </a:r>
            <a:r>
              <a:rPr lang="en-US" altLang="zh-CN"/>
              <a:t>things</a:t>
            </a:r>
            <a:r>
              <a:rPr lang="zh-CN" altLang="en-US"/>
              <a:t> </a:t>
            </a:r>
            <a:r>
              <a:rPr lang="en-US" altLang="zh-CN"/>
              <a:t>anytime,</a:t>
            </a:r>
            <a:r>
              <a:rPr lang="zh-CN" altLang="en-US"/>
              <a:t> </a:t>
            </a:r>
            <a:r>
              <a:rPr lang="en-US" altLang="zh-CN"/>
              <a:t>anywhere.</a:t>
            </a:r>
          </a:p>
          <a:p>
            <a:pPr>
              <a:buNone/>
            </a:pPr>
            <a:r>
              <a:rPr lang="en-US" altLang="zh-CN"/>
              <a:t>In addition, QNAP also provides a brand new QVR Viewer, which You can install on Apple TV for monitoring and playback functions.</a:t>
            </a:r>
            <a:endParaRPr lang="zh-CN"/>
          </a:p>
          <a:p>
            <a:pPr>
              <a:buNone/>
            </a:pPr>
            <a:endParaRPr lang="en-US" altLang="zh-CN"/>
          </a:p>
        </p:txBody>
      </p:sp>
    </p:spTree>
    <p:extLst>
      <p:ext uri="{BB962C8B-B14F-4D97-AF65-F5344CB8AC3E}">
        <p14:creationId xmlns:p14="http://schemas.microsoft.com/office/powerpoint/2010/main" val="9070675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lvl="0" indent="69850" algn="l" defTabSz="914400" rtl="0" eaLnBrk="1" fontAlgn="auto" latinLnBrk="0" hangingPunct="1">
              <a:lnSpc>
                <a:spcPct val="100000"/>
              </a:lnSpc>
              <a:spcBef>
                <a:spcPts val="0"/>
              </a:spcBef>
              <a:spcAft>
                <a:spcPts val="0"/>
              </a:spcAft>
              <a:buClr>
                <a:schemeClr val="dk1"/>
              </a:buClr>
              <a:buSzPct val="100000"/>
              <a:buFont typeface="Arial"/>
              <a:buChar char="●"/>
              <a:tabLst/>
              <a:defRPr/>
            </a:pPr>
            <a:r>
              <a:rPr lang="en-US" altLang="zh-TW"/>
              <a:t>TS-216G can centrally store photos, music, and video files. With the flexible installation of streaming software such as Plex® Multimedia Server, you can stream audio and video files from the NAS to devices that support DLNA®, Roku®, Amazon Fire TV®, and Google Chromecast™ on mobile phones, tablets, or TVs. So you can enjoy the multimedia theater at home.</a:t>
            </a:r>
            <a:endParaRPr lang="zh-TW" altLang="en-US"/>
          </a:p>
          <a:p>
            <a:endParaRPr kumimoji="1" lang="zh-TW" altLang="en-US"/>
          </a:p>
        </p:txBody>
      </p:sp>
    </p:spTree>
    <p:extLst>
      <p:ext uri="{BB962C8B-B14F-4D97-AF65-F5344CB8AC3E}">
        <p14:creationId xmlns:p14="http://schemas.microsoft.com/office/powerpoint/2010/main" val="4314010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zh-CN"/>
              <a:t>Qmiix can set up a variety of synchronization tasks to back up files, even to the cloud, so that cross-software message forwarding is also possible, making repet</a:t>
            </a:r>
            <a:r>
              <a:rPr lang="en-US" altLang="zh-CN" err="1"/>
              <a:t>itiv</a:t>
            </a:r>
            <a:r>
              <a:rPr lang="zh-CN"/>
              <a:t>e tasks easier.</a:t>
            </a:r>
            <a:endParaRPr lang="zh-CN" altLang="en-US"/>
          </a:p>
          <a:p>
            <a:pPr>
              <a:buNone/>
            </a:pPr>
            <a:endParaRPr lang="zh-CN"/>
          </a:p>
          <a:p>
            <a:pPr>
              <a:buNone/>
            </a:pPr>
            <a:endParaRPr lang="zh-CN" altLang="en-US"/>
          </a:p>
        </p:txBody>
      </p:sp>
    </p:spTree>
    <p:extLst>
      <p:ext uri="{BB962C8B-B14F-4D97-AF65-F5344CB8AC3E}">
        <p14:creationId xmlns:p14="http://schemas.microsoft.com/office/powerpoint/2010/main" val="34762349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zh-CN"/>
              <a:t>Qsync can </a:t>
            </a:r>
            <a:r>
              <a:rPr lang="en-US" altLang="zh-CN"/>
              <a:t>e</a:t>
            </a:r>
            <a:r>
              <a:rPr lang="zh-CN"/>
              <a:t>a</a:t>
            </a:r>
            <a:r>
              <a:rPr lang="en-US" altLang="zh-CN"/>
              <a:t>s</a:t>
            </a:r>
            <a:r>
              <a:rPr lang="zh-CN"/>
              <a:t>ily synchronize </a:t>
            </a:r>
            <a:r>
              <a:rPr lang="en-US" altLang="zh-CN"/>
              <a:t>fil</a:t>
            </a:r>
            <a:r>
              <a:rPr lang="zh-CN"/>
              <a:t>es</a:t>
            </a:r>
            <a:r>
              <a:rPr lang="zh-CN" altLang="en-US"/>
              <a:t> </a:t>
            </a:r>
            <a:r>
              <a:rPr lang="zh-CN"/>
              <a:t>to</a:t>
            </a:r>
            <a:r>
              <a:rPr lang="zh-CN" altLang="en-US"/>
              <a:t> </a:t>
            </a:r>
            <a:r>
              <a:rPr lang="en-US" altLang="zh-CN"/>
              <a:t>v</a:t>
            </a:r>
            <a:r>
              <a:rPr lang="zh-CN"/>
              <a:t>a</a:t>
            </a:r>
            <a:r>
              <a:rPr lang="en-US" altLang="zh-CN" err="1"/>
              <a:t>rious</a:t>
            </a:r>
            <a:r>
              <a:rPr lang="zh-CN" altLang="en-US"/>
              <a:t> </a:t>
            </a:r>
            <a:r>
              <a:rPr lang="zh-CN"/>
              <a:t>d</a:t>
            </a:r>
            <a:r>
              <a:rPr lang="en-US" altLang="zh-CN" err="1"/>
              <a:t>evices</a:t>
            </a:r>
            <a:r>
              <a:rPr lang="en-US" altLang="zh-CN"/>
              <a:t>,</a:t>
            </a:r>
            <a:r>
              <a:rPr lang="zh-CN" altLang="en-US"/>
              <a:t> </a:t>
            </a:r>
            <a:r>
              <a:rPr lang="en-US" altLang="zh-CN"/>
              <a:t>such</a:t>
            </a:r>
            <a:r>
              <a:rPr lang="zh-CN"/>
              <a:t> a</a:t>
            </a:r>
            <a:r>
              <a:rPr lang="en-US" altLang="zh-CN"/>
              <a:t>s</a:t>
            </a:r>
            <a:r>
              <a:rPr lang="zh-CN" altLang="en-US"/>
              <a:t> </a:t>
            </a:r>
            <a:r>
              <a:rPr lang="en-US" altLang="zh-CN"/>
              <a:t>m</a:t>
            </a:r>
            <a:r>
              <a:rPr lang="zh-CN"/>
              <a:t>o</a:t>
            </a:r>
            <a:r>
              <a:rPr lang="en-US" altLang="zh-CN"/>
              <a:t>b</a:t>
            </a:r>
            <a:r>
              <a:rPr lang="zh-CN"/>
              <a:t>ile</a:t>
            </a:r>
            <a:r>
              <a:rPr lang="zh-CN" altLang="en-US"/>
              <a:t> </a:t>
            </a:r>
            <a:r>
              <a:rPr lang="en-US" altLang="zh-CN"/>
              <a:t>phone</a:t>
            </a:r>
            <a:r>
              <a:rPr lang="zh-CN"/>
              <a:t>s</a:t>
            </a:r>
            <a:r>
              <a:rPr lang="en-US" altLang="zh-CN"/>
              <a:t>,</a:t>
            </a:r>
            <a:r>
              <a:rPr lang="zh-CN" altLang="en-US"/>
              <a:t> </a:t>
            </a:r>
            <a:r>
              <a:rPr lang="en-US" altLang="zh-CN" err="1"/>
              <a:t>compu</a:t>
            </a:r>
            <a:r>
              <a:rPr lang="zh-CN"/>
              <a:t>t</a:t>
            </a:r>
            <a:r>
              <a:rPr lang="en-US" altLang="zh-CN" err="1"/>
              <a:t>ers</a:t>
            </a:r>
            <a:r>
              <a:rPr lang="en-US" altLang="zh-CN"/>
              <a:t>,</a:t>
            </a:r>
            <a:r>
              <a:rPr lang="zh-CN" altLang="en-US"/>
              <a:t> </a:t>
            </a:r>
            <a:r>
              <a:rPr lang="en-US" altLang="zh-CN"/>
              <a:t>clouds,</a:t>
            </a:r>
            <a:r>
              <a:rPr lang="zh-CN" altLang="en-US"/>
              <a:t> </a:t>
            </a:r>
            <a:r>
              <a:rPr lang="en-US" altLang="zh-CN"/>
              <a:t>and</a:t>
            </a:r>
            <a:r>
              <a:rPr lang="zh-CN" altLang="en-US"/>
              <a:t> </a:t>
            </a:r>
            <a:r>
              <a:rPr lang="zh-CN"/>
              <a:t>o</a:t>
            </a:r>
            <a:r>
              <a:rPr lang="en-US" altLang="zh-CN" err="1"/>
              <a:t>ther</a:t>
            </a:r>
            <a:r>
              <a:rPr lang="zh-CN" altLang="en-US"/>
              <a:t> </a:t>
            </a:r>
            <a:r>
              <a:rPr lang="en-US" altLang="zh-CN"/>
              <a:t>NAS.</a:t>
            </a:r>
            <a:r>
              <a:rPr lang="zh-CN" altLang="en-US"/>
              <a:t> </a:t>
            </a:r>
            <a:r>
              <a:rPr lang="en-US" altLang="zh-CN"/>
              <a:t>Each</a:t>
            </a:r>
            <a:r>
              <a:rPr lang="zh-CN"/>
              <a:t> device</a:t>
            </a:r>
            <a:r>
              <a:rPr lang="zh-CN" altLang="en-US"/>
              <a:t> </a:t>
            </a:r>
            <a:r>
              <a:rPr lang="en-US" altLang="zh-CN"/>
              <a:t>can</a:t>
            </a:r>
            <a:r>
              <a:rPr lang="zh-CN" altLang="en-US"/>
              <a:t> </a:t>
            </a:r>
            <a:r>
              <a:rPr lang="zh-CN"/>
              <a:t>s</a:t>
            </a:r>
            <a:r>
              <a:rPr lang="en-US" altLang="zh-CN" err="1"/>
              <a:t>yn</a:t>
            </a:r>
            <a:r>
              <a:rPr lang="zh-CN"/>
              <a:t>c</a:t>
            </a:r>
            <a:r>
              <a:rPr lang="en-US" altLang="zh-CN" err="1"/>
              <a:t>hr</a:t>
            </a:r>
            <a:r>
              <a:rPr lang="zh-CN"/>
              <a:t>on</a:t>
            </a:r>
            <a:r>
              <a:rPr lang="en-US" altLang="zh-CN" err="1"/>
              <a:t>ize</a:t>
            </a:r>
            <a:r>
              <a:rPr lang="zh-CN" altLang="en-US"/>
              <a:t> </a:t>
            </a:r>
            <a:r>
              <a:rPr lang="en-US" altLang="zh-CN" err="1"/>
              <a:t>th</a:t>
            </a:r>
            <a:r>
              <a:rPr lang="zh-CN"/>
              <a:t>e</a:t>
            </a:r>
            <a:r>
              <a:rPr lang="zh-CN" altLang="en-US"/>
              <a:t> </a:t>
            </a:r>
            <a:r>
              <a:rPr lang="en-US" altLang="zh-CN"/>
              <a:t>la</a:t>
            </a:r>
            <a:r>
              <a:rPr lang="zh-CN"/>
              <a:t>te</a:t>
            </a:r>
            <a:r>
              <a:rPr lang="en-US" altLang="zh-CN"/>
              <a:t>s</a:t>
            </a:r>
            <a:r>
              <a:rPr lang="zh-CN"/>
              <a:t>t</a:t>
            </a:r>
            <a:r>
              <a:rPr lang="zh-CN" altLang="en-US"/>
              <a:t> </a:t>
            </a:r>
            <a:r>
              <a:rPr lang="en-US" altLang="zh-CN"/>
              <a:t>files,</a:t>
            </a:r>
            <a:r>
              <a:rPr lang="zh-CN" altLang="en-US"/>
              <a:t> </a:t>
            </a:r>
            <a:r>
              <a:rPr lang="en-US" altLang="zh-CN"/>
              <a:t>all</a:t>
            </a:r>
            <a:r>
              <a:rPr lang="zh-CN"/>
              <a:t>o</a:t>
            </a:r>
            <a:r>
              <a:rPr lang="en-US" altLang="zh-CN"/>
              <a:t>wing</a:t>
            </a:r>
            <a:r>
              <a:rPr lang="zh-CN"/>
              <a:t> the </a:t>
            </a:r>
            <a:r>
              <a:rPr lang="en-US" altLang="zh-CN"/>
              <a:t>work</a:t>
            </a:r>
            <a:r>
              <a:rPr lang="zh-CN" altLang="en-US"/>
              <a:t> </a:t>
            </a:r>
            <a:r>
              <a:rPr lang="en-US" altLang="zh-CN"/>
              <a:t>with</a:t>
            </a:r>
            <a:r>
              <a:rPr lang="zh-CN" altLang="en-US"/>
              <a:t> </a:t>
            </a:r>
            <a:r>
              <a:rPr lang="en-US" altLang="zh-CN"/>
              <a:t>your</a:t>
            </a:r>
            <a:r>
              <a:rPr lang="zh-CN" altLang="en-US"/>
              <a:t> </a:t>
            </a:r>
            <a:r>
              <a:rPr lang="en-US" altLang="zh-CN"/>
              <a:t>team</a:t>
            </a:r>
            <a:r>
              <a:rPr lang="zh-CN" altLang="en-US"/>
              <a:t> </a:t>
            </a:r>
            <a:r>
              <a:rPr lang="en-US" altLang="zh-CN"/>
              <a:t>more</a:t>
            </a:r>
            <a:r>
              <a:rPr lang="zh-CN" altLang="en-US"/>
              <a:t> </a:t>
            </a:r>
            <a:r>
              <a:rPr lang="en-US" altLang="zh-CN"/>
              <a:t>smoothly</a:t>
            </a:r>
            <a:r>
              <a:rPr lang="zh-CN"/>
              <a:t>.</a:t>
            </a:r>
          </a:p>
          <a:p>
            <a:pPr>
              <a:buNone/>
            </a:pPr>
            <a:endParaRPr lang="zh-CN" altLang="en-US"/>
          </a:p>
        </p:txBody>
      </p:sp>
    </p:spTree>
    <p:extLst>
      <p:ext uri="{BB962C8B-B14F-4D97-AF65-F5344CB8AC3E}">
        <p14:creationId xmlns:p14="http://schemas.microsoft.com/office/powerpoint/2010/main" val="4922667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ja-JP"/>
              <a:t>In addition to the above-mentioned diversified functions, there are more applications waiting for you to explore. Just link the QTS system or search on the QNAP official website to find a wealth of applications.</a:t>
            </a:r>
          </a:p>
          <a:p>
            <a:pPr>
              <a:buNone/>
            </a:pPr>
            <a:endParaRPr lang="zh-CN" altLang="en-US"/>
          </a:p>
        </p:txBody>
      </p:sp>
    </p:spTree>
    <p:extLst>
      <p:ext uri="{BB962C8B-B14F-4D97-AF65-F5344CB8AC3E}">
        <p14:creationId xmlns:p14="http://schemas.microsoft.com/office/powerpoint/2010/main" val="398874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TW"/>
              <a:t>TS-216G is the most economical choice. It supports four SATA 3.5” disk slots. Besides home use, it can also be used as data storage for small companies.</a:t>
            </a:r>
            <a:endParaRPr lang="zh-CN" altLang="en-US"/>
          </a:p>
        </p:txBody>
      </p:sp>
    </p:spTree>
    <p:extLst>
      <p:ext uri="{BB962C8B-B14F-4D97-AF65-F5344CB8AC3E}">
        <p14:creationId xmlns:p14="http://schemas.microsoft.com/office/powerpoint/2010/main" val="25825764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t>At the end of the briefing, I will sort out the application scenarios of</a:t>
            </a:r>
            <a:r>
              <a:rPr lang="en-US" altLang="zh-TW"/>
              <a:t> </a:t>
            </a:r>
            <a:r>
              <a:rPr lang="en-US"/>
              <a:t>TS-216G NAS for everyone. From the top left. First: Store photos and manage them through AI classification. Second: film creators can store videos, Third: home or small offices can set up monitoring systems. Last one: NAS provides multimedia streaming capabilities.</a:t>
            </a:r>
          </a:p>
          <a:p>
            <a:pPr>
              <a:buNone/>
            </a:pPr>
            <a:endParaRPr lang="zh-CN"/>
          </a:p>
        </p:txBody>
      </p:sp>
    </p:spTree>
    <p:extLst>
      <p:ext uri="{BB962C8B-B14F-4D97-AF65-F5344CB8AC3E}">
        <p14:creationId xmlns:p14="http://schemas.microsoft.com/office/powerpoint/2010/main" val="40427391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7a3de6cf2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7a3de6cf2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Thank you for watching the TS-216G NAS presentation. I’m Jerry. See you next time. Bye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d55b463498_4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d55b463498_4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altLang="zh-TW"/>
              <a:t>NPU (Neural-network Processing Unit) is the application of biomimicry, a kind of AI edge computing with power-saving, high performance, and easy to deploy. TS-216G series is the only ones equipped with NPU AI Accelerated processor NAS, with QNAP AI Core image recognition engine, supporting </a:t>
            </a:r>
            <a:r>
              <a:rPr lang="en-US" altLang="zh-TW" err="1"/>
              <a:t>QuMagie</a:t>
            </a:r>
            <a:r>
              <a:rPr lang="en-US" altLang="zh-TW"/>
              <a:t> smart album. It is worth mentioning that the face recognition speed is six times faster than the same class model.</a:t>
            </a:r>
            <a:endParaRPr lang="zh-TW" altLang="zh-TW"/>
          </a:p>
          <a:p>
            <a:pPr>
              <a:buNone/>
            </a:pPr>
            <a:endParaRPr lang="zh-TW" altLang="en-US"/>
          </a:p>
          <a:p>
            <a:pPr marL="0" indent="0">
              <a:buNone/>
            </a:pPr>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indent="0" algn="just">
              <a:buNone/>
            </a:pPr>
            <a:r>
              <a:rPr lang="zh-TW"/>
              <a:t>Almost everyone has a mobile phone, there will be a lot of photos</a:t>
            </a:r>
            <a:r>
              <a:rPr lang="zh-TW" altLang="en-US"/>
              <a:t> </a:t>
            </a:r>
            <a:r>
              <a:rPr lang="en-US"/>
              <a:t>taken</a:t>
            </a:r>
            <a:r>
              <a:rPr lang="zh-TW" altLang="en-US"/>
              <a:t> </a:t>
            </a:r>
            <a:r>
              <a:rPr lang="zh-TW"/>
              <a:t>anytime and anywhere. It is very difficult to organize the photos after shooting. You can use QuMagie's To help you</a:t>
            </a:r>
            <a:r>
              <a:rPr lang="en-US"/>
              <a:t>.</a:t>
            </a:r>
            <a:r>
              <a:rPr lang="zh-TW" altLang="en-US"/>
              <a:t> </a:t>
            </a:r>
            <a:r>
              <a:rPr lang="zh-TW"/>
              <a:t>It recogni</a:t>
            </a:r>
            <a:r>
              <a:rPr lang="en-US" err="1"/>
              <a:t>zes</a:t>
            </a:r>
            <a:r>
              <a:rPr lang="zh-TW" altLang="en-US"/>
              <a:t> </a:t>
            </a:r>
            <a:r>
              <a:rPr lang="zh-TW"/>
              <a:t>and classifie</a:t>
            </a:r>
            <a:r>
              <a:rPr lang="en-US"/>
              <a:t>s</a:t>
            </a:r>
            <a:r>
              <a:rPr lang="zh-TW" altLang="en-US"/>
              <a:t> </a:t>
            </a:r>
            <a:r>
              <a:rPr lang="zh-TW"/>
              <a:t>faces, objects, and even locations</a:t>
            </a:r>
            <a:r>
              <a:rPr lang="zh-TW" altLang="en-US"/>
              <a:t> </a:t>
            </a:r>
            <a:r>
              <a:rPr lang="en-US"/>
              <a:t>through</a:t>
            </a:r>
            <a:r>
              <a:rPr lang="zh-TW" altLang="en-US"/>
              <a:t> </a:t>
            </a:r>
            <a:r>
              <a:rPr lang="en-US"/>
              <a:t>the</a:t>
            </a:r>
            <a:r>
              <a:rPr lang="zh-TW" altLang="en-US"/>
              <a:t> </a:t>
            </a:r>
            <a:r>
              <a:rPr lang="en-US"/>
              <a:t>integrated</a:t>
            </a:r>
            <a:r>
              <a:rPr lang="zh-TW" altLang="en-US"/>
              <a:t> </a:t>
            </a:r>
            <a:r>
              <a:rPr lang="en-US"/>
              <a:t>QNAP</a:t>
            </a:r>
            <a:r>
              <a:rPr lang="zh-TW" altLang="en-US"/>
              <a:t> </a:t>
            </a:r>
            <a:r>
              <a:rPr lang="en-US"/>
              <a:t>AI</a:t>
            </a:r>
            <a:r>
              <a:rPr lang="zh-TW" altLang="en-US"/>
              <a:t> </a:t>
            </a:r>
            <a:r>
              <a:rPr lang="en-US"/>
              <a:t>Core</a:t>
            </a:r>
            <a:r>
              <a:rPr lang="zh-TW" altLang="en-US"/>
              <a:t> </a:t>
            </a:r>
            <a:r>
              <a:rPr lang="en-US"/>
              <a:t>engine</a:t>
            </a:r>
            <a:r>
              <a:rPr lang="zh-TW"/>
              <a:t>. </a:t>
            </a:r>
            <a:r>
              <a:rPr lang="en-US" altLang="zh-TW"/>
              <a:t>TS-216G</a:t>
            </a:r>
            <a:r>
              <a:rPr lang="zh-TW"/>
              <a:t> has a built-in NPU AI accelerator</a:t>
            </a:r>
            <a:r>
              <a:rPr lang="zh-TW" altLang="en-US"/>
              <a:t> </a:t>
            </a:r>
            <a:r>
              <a:rPr lang="en-US"/>
              <a:t>which</a:t>
            </a:r>
            <a:r>
              <a:rPr lang="zh-TW" altLang="en-US"/>
              <a:t> </a:t>
            </a:r>
            <a:r>
              <a:rPr lang="en-US"/>
              <a:t>pow</a:t>
            </a:r>
            <a:r>
              <a:rPr lang="zh-TW"/>
              <a:t>e</a:t>
            </a:r>
            <a:r>
              <a:rPr lang="en-US" err="1"/>
              <a:t>rs</a:t>
            </a:r>
            <a:r>
              <a:rPr lang="zh-TW" altLang="en-US"/>
              <a:t> </a:t>
            </a:r>
            <a:r>
              <a:rPr lang="en-US"/>
              <a:t>up</a:t>
            </a:r>
            <a:r>
              <a:rPr lang="zh-TW" altLang="en-US"/>
              <a:t> </a:t>
            </a:r>
            <a:r>
              <a:rPr lang="zh-TW"/>
              <a:t>QuMagie's strength.</a:t>
            </a:r>
            <a:endParaRPr lang="en-US"/>
          </a:p>
        </p:txBody>
      </p:sp>
    </p:spTree>
    <p:extLst>
      <p:ext uri="{BB962C8B-B14F-4D97-AF65-F5344CB8AC3E}">
        <p14:creationId xmlns:p14="http://schemas.microsoft.com/office/powerpoint/2010/main" val="2753858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t>Generally designed for office and home, a 2-bay entry-level NAS will put lower capacity memory to save costs. The TS-216G designed by QNAP uses the largest 4GB memory in the same class. It can make the overall operation of the NAS smoother and support up to 256 snapshots for protection. The QVR Elite intelligent monitoring software can support up to 20 network cameras. There have more good usage waiting for you to discover</a:t>
            </a:r>
            <a:endParaRPr lang="zh-TW" altLang="en-US"/>
          </a:p>
        </p:txBody>
      </p:sp>
    </p:spTree>
    <p:extLst>
      <p:ext uri="{BB962C8B-B14F-4D97-AF65-F5344CB8AC3E}">
        <p14:creationId xmlns:p14="http://schemas.microsoft.com/office/powerpoint/2010/main" val="3422908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pPr>
              <a:buNone/>
            </a:pPr>
            <a:r>
              <a:rPr lang="en-US" altLang="zh-TW"/>
              <a:t>Do you have trouble finding specific files or photos on your storage devices? To save all of your photos, videos, or files, you bought a lot of pen drives or hard drive enclosures for backup, but after a while, you are not sure where the file is. You know that the pen drives are tiny and easy to lose, and the enclosure can be broken quite easily. If those situations happen, your precious data will be gone.</a:t>
            </a:r>
          </a:p>
          <a:p>
            <a:pPr>
              <a:buNone/>
            </a:pPr>
            <a:r>
              <a:rPr lang="en-US" altLang="zh-TW"/>
              <a:t>If you have a good memory, you know where to find the file you want in one of your external hard drives. And if you are lucky, the external device is not damaged, you will enter the next cycle of troubles when you connect your external devices to the computer. No worries. We have your back. In short, I'll introduce a solution, Hybrid Backup Sync or HBS, which can make your life much easier. Besides the solution HBS, I'll also talk about a great-value home surveillance solution and a budget-friendly choice of home automation set in the following parts. Let’s get started.</a:t>
            </a:r>
            <a:endParaRPr lang="zh-TW" altLang="en-US"/>
          </a:p>
          <a:p>
            <a:pPr marL="158750" indent="0">
              <a:buNone/>
            </a:pPr>
            <a:endParaRPr lang="en-US" altLang="zh-TW"/>
          </a:p>
          <a:p>
            <a:pPr marL="158750" indent="0">
              <a:buNone/>
            </a:pPr>
            <a:endParaRPr lang="zh-TW"/>
          </a:p>
          <a:p>
            <a:pPr marL="158750" indent="0">
              <a:buNone/>
            </a:pPr>
            <a:endParaRPr lang="zh-TW"/>
          </a:p>
          <a:p>
            <a:pPr marL="158750" indent="0">
              <a:buNone/>
            </a:pPr>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B9188E17-E6CD-41E0-BF19-5DA72BB7201F}" type="slidenum">
              <a:rPr lang="zh-TW" altLang="en-US" smtClean="0"/>
              <a:pPr/>
              <a:t>7</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r>
              <a:rPr lang="en-US"/>
              <a:t>How does QNAP's NAS solve your problem? I'll summarize some key points, which we will be introducing in more detail later. First, It can centrally manage massive data (and supports a single SATA slot of 24TB), Second, it also supports HBS3 to be a comprehensive backup solution. Third, it has intelligent automated software such as </a:t>
            </a:r>
            <a:r>
              <a:rPr lang="en-US" err="1"/>
              <a:t>Qsync</a:t>
            </a:r>
            <a:r>
              <a:rPr lang="en-US"/>
              <a:t>, </a:t>
            </a:r>
            <a:r>
              <a:rPr lang="en-US" err="1"/>
              <a:t>Qmiix</a:t>
            </a:r>
            <a:r>
              <a:rPr lang="en-US"/>
              <a:t>, etc., the last key point is that it has QNAP's unique AI application </a:t>
            </a:r>
            <a:r>
              <a:rPr lang="en-US" err="1"/>
              <a:t>QuMagie</a:t>
            </a:r>
            <a:r>
              <a:rPr lang="en-US"/>
              <a:t>, and </a:t>
            </a:r>
            <a:r>
              <a:rPr lang="en-US" err="1"/>
              <a:t>Qsirch</a:t>
            </a:r>
            <a:r>
              <a:rPr lang="en-US"/>
              <a:t> to make photo management easier and faster.</a:t>
            </a:r>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B9188E17-E6CD-41E0-BF19-5DA72BB7201F}" type="slidenum">
              <a:rPr lang="zh-TW" altLang="en-US" smtClean="0"/>
              <a:pPr/>
              <a:t>8</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r>
              <a:rPr lang="en-US" altLang="zh-TW"/>
              <a:t>To</a:t>
            </a:r>
            <a:r>
              <a:rPr lang="zh-TW" altLang="en-US"/>
              <a:t> </a:t>
            </a:r>
            <a:r>
              <a:rPr lang="zh-TW" altLang="zh-TW"/>
              <a:t>hel</a:t>
            </a:r>
            <a:r>
              <a:rPr lang="en-US" altLang="zh-TW"/>
              <a:t>p</a:t>
            </a:r>
            <a:r>
              <a:rPr lang="zh-TW" altLang="en-US"/>
              <a:t> </a:t>
            </a:r>
            <a:r>
              <a:rPr lang="en-US" altLang="zh-TW"/>
              <a:t>y</a:t>
            </a:r>
            <a:r>
              <a:rPr lang="zh-TW" altLang="zh-TW"/>
              <a:t>o</a:t>
            </a:r>
            <a:r>
              <a:rPr lang="en-US" altLang="zh-TW"/>
              <a:t>u</a:t>
            </a:r>
            <a:r>
              <a:rPr lang="zh-TW" altLang="en-US"/>
              <a:t> </a:t>
            </a:r>
            <a:r>
              <a:rPr lang="en-US" altLang="zh-TW"/>
              <a:t>un</a:t>
            </a:r>
            <a:r>
              <a:rPr lang="zh-TW" altLang="zh-TW"/>
              <a:t>de</a:t>
            </a:r>
            <a:r>
              <a:rPr lang="en-US" altLang="zh-TW"/>
              <a:t>r</a:t>
            </a:r>
            <a:r>
              <a:rPr lang="zh-TW" altLang="zh-TW"/>
              <a:t>sta</a:t>
            </a:r>
            <a:r>
              <a:rPr lang="en-US" altLang="zh-TW" err="1"/>
              <a:t>nd</a:t>
            </a:r>
            <a:r>
              <a:rPr lang="zh-TW" altLang="en-US"/>
              <a:t> </a:t>
            </a:r>
            <a:r>
              <a:rPr lang="zh-TW" altLang="zh-TW"/>
              <a:t>the file transfer speed of </a:t>
            </a:r>
            <a:r>
              <a:rPr lang="en-US" altLang="zh-TW"/>
              <a:t>QNAP</a:t>
            </a:r>
            <a:r>
              <a:rPr lang="zh-TW" altLang="en-US"/>
              <a:t> </a:t>
            </a:r>
            <a:r>
              <a:rPr lang="en-US" altLang="zh-TW"/>
              <a:t>NAS,</a:t>
            </a:r>
            <a:r>
              <a:rPr lang="zh-TW" altLang="en-US"/>
              <a:t> </a:t>
            </a:r>
            <a:r>
              <a:rPr lang="en-US" altLang="zh-TW"/>
              <a:t>I</a:t>
            </a:r>
            <a:r>
              <a:rPr lang="zh-TW" altLang="en-US"/>
              <a:t> </a:t>
            </a:r>
            <a:r>
              <a:rPr lang="en-US" altLang="zh-TW"/>
              <a:t>have</a:t>
            </a:r>
            <a:r>
              <a:rPr lang="zh-TW" altLang="en-US"/>
              <a:t> </a:t>
            </a:r>
            <a:r>
              <a:rPr lang="en-US" altLang="zh-TW"/>
              <a:t>some</a:t>
            </a:r>
            <a:r>
              <a:rPr lang="zh-TW" altLang="en-US"/>
              <a:t> </a:t>
            </a:r>
            <a:r>
              <a:rPr lang="en-US" altLang="zh-TW"/>
              <a:t>data</a:t>
            </a:r>
            <a:r>
              <a:rPr lang="zh-TW" altLang="en-US"/>
              <a:t> </a:t>
            </a:r>
            <a:r>
              <a:rPr lang="en-US" altLang="zh-TW"/>
              <a:t>for</a:t>
            </a:r>
            <a:r>
              <a:rPr lang="zh-TW" altLang="en-US"/>
              <a:t> </a:t>
            </a:r>
            <a:r>
              <a:rPr lang="en-US" altLang="zh-TW"/>
              <a:t>you</a:t>
            </a:r>
            <a:r>
              <a:rPr lang="zh-TW" altLang="en-US"/>
              <a:t> </a:t>
            </a:r>
            <a:r>
              <a:rPr lang="en-US" altLang="zh-TW"/>
              <a:t>her</a:t>
            </a:r>
            <a:r>
              <a:rPr lang="zh-TW" altLang="zh-TW"/>
              <a:t>e</a:t>
            </a:r>
            <a:r>
              <a:rPr lang="en-US" altLang="zh-TW"/>
              <a:t>.</a:t>
            </a:r>
            <a:r>
              <a:rPr lang="zh-TW" altLang="en-US"/>
              <a:t> </a:t>
            </a:r>
            <a:r>
              <a:rPr lang="en-US" altLang="zh-TW"/>
              <a:t>In</a:t>
            </a:r>
            <a:r>
              <a:rPr lang="zh-TW" altLang="en-US"/>
              <a:t> </a:t>
            </a:r>
            <a:r>
              <a:rPr lang="zh-TW" altLang="zh-TW"/>
              <a:t>th</a:t>
            </a:r>
            <a:r>
              <a:rPr lang="en-US" altLang="zh-TW"/>
              <a:t>is</a:t>
            </a:r>
            <a:r>
              <a:rPr lang="zh-TW" altLang="en-US"/>
              <a:t> </a:t>
            </a:r>
            <a:r>
              <a:rPr lang="en-US" altLang="zh-TW"/>
              <a:t>p</a:t>
            </a:r>
            <a:r>
              <a:rPr lang="zh-TW" altLang="zh-TW"/>
              <a:t>er</a:t>
            </a:r>
            <a:r>
              <a:rPr lang="en-US" altLang="zh-TW"/>
              <a:t>forma</a:t>
            </a:r>
            <a:r>
              <a:rPr lang="zh-TW" altLang="zh-TW"/>
              <a:t>n</a:t>
            </a:r>
            <a:r>
              <a:rPr lang="en-US" altLang="zh-TW"/>
              <a:t>c</a:t>
            </a:r>
            <a:r>
              <a:rPr lang="zh-TW" altLang="zh-TW"/>
              <a:t>e</a:t>
            </a:r>
            <a:r>
              <a:rPr lang="zh-TW" altLang="en-US"/>
              <a:t> </a:t>
            </a:r>
            <a:r>
              <a:rPr lang="zh-TW" altLang="zh-TW"/>
              <a:t>te</a:t>
            </a:r>
            <a:r>
              <a:rPr lang="en-US" altLang="zh-TW"/>
              <a:t>s</a:t>
            </a:r>
            <a:r>
              <a:rPr lang="zh-TW" altLang="zh-TW"/>
              <a:t>t</a:t>
            </a:r>
            <a:r>
              <a:rPr lang="en-US" altLang="zh-TW"/>
              <a:t>,</a:t>
            </a:r>
            <a:r>
              <a:rPr lang="zh-TW" altLang="en-US"/>
              <a:t> </a:t>
            </a:r>
            <a:r>
              <a:rPr lang="zh-TW" altLang="zh-TW"/>
              <a:t>we</a:t>
            </a:r>
            <a:r>
              <a:rPr lang="zh-TW" altLang="en-US"/>
              <a:t> </a:t>
            </a:r>
            <a:r>
              <a:rPr lang="zh-TW" altLang="zh-TW"/>
              <a:t>t</a:t>
            </a:r>
            <a:r>
              <a:rPr lang="en-US" altLang="zh-TW"/>
              <a:t>r</a:t>
            </a:r>
            <a:r>
              <a:rPr lang="zh-TW" altLang="zh-TW"/>
              <a:t>an</a:t>
            </a:r>
            <a:r>
              <a:rPr lang="en-US" altLang="zh-TW" err="1"/>
              <a:t>sferre</a:t>
            </a:r>
            <a:r>
              <a:rPr lang="zh-TW" altLang="zh-TW"/>
              <a:t>d a large file of 10GB</a:t>
            </a:r>
            <a:r>
              <a:rPr lang="zh-TW" altLang="en-US"/>
              <a:t> </a:t>
            </a:r>
            <a:r>
              <a:rPr lang="en-US" altLang="zh-TW"/>
              <a:t>between</a:t>
            </a:r>
            <a:r>
              <a:rPr lang="zh-TW" altLang="en-US"/>
              <a:t> </a:t>
            </a:r>
            <a:r>
              <a:rPr lang="en-US" altLang="zh-TW"/>
              <a:t>PC</a:t>
            </a:r>
            <a:r>
              <a:rPr lang="zh-TW" altLang="en-US"/>
              <a:t> </a:t>
            </a:r>
            <a:r>
              <a:rPr lang="en-US" altLang="zh-TW"/>
              <a:t>and</a:t>
            </a:r>
            <a:r>
              <a:rPr lang="zh-TW" altLang="en-US"/>
              <a:t> </a:t>
            </a:r>
            <a:r>
              <a:rPr lang="en-US" altLang="zh-TW"/>
              <a:t>NAS.</a:t>
            </a:r>
            <a:r>
              <a:rPr lang="zh-TW" altLang="en-US"/>
              <a:t> </a:t>
            </a:r>
            <a:r>
              <a:rPr lang="zh-TW" altLang="zh-TW"/>
              <a:t>The </a:t>
            </a:r>
            <a:r>
              <a:rPr lang="en-US" altLang="zh-TW"/>
              <a:t>transferring</a:t>
            </a:r>
            <a:r>
              <a:rPr lang="zh-TW" altLang="en-US"/>
              <a:t> </a:t>
            </a:r>
            <a:r>
              <a:rPr lang="zh-TW" altLang="zh-TW"/>
              <a:t>speed </a:t>
            </a:r>
            <a:r>
              <a:rPr lang="en-US" altLang="zh-TW"/>
              <a:t>is</a:t>
            </a:r>
            <a:r>
              <a:rPr lang="zh-TW" altLang="en-US"/>
              <a:t> </a:t>
            </a:r>
            <a:r>
              <a:rPr lang="en-US" altLang="zh-TW"/>
              <a:t>280</a:t>
            </a:r>
            <a:r>
              <a:rPr lang="zh-TW" altLang="zh-TW"/>
              <a:t>MB/s by the 2.5GbE</a:t>
            </a:r>
            <a:r>
              <a:rPr lang="en-US" altLang="zh-TW"/>
              <a:t>.</a:t>
            </a:r>
            <a:r>
              <a:rPr lang="zh-TW" altLang="en-US"/>
              <a:t> </a:t>
            </a:r>
            <a:r>
              <a:rPr lang="en-US" altLang="zh-TW"/>
              <a:t>That</a:t>
            </a:r>
            <a:r>
              <a:rPr lang="zh-TW" altLang="en-US"/>
              <a:t> </a:t>
            </a:r>
            <a:r>
              <a:rPr lang="en-US" altLang="zh-TW"/>
              <a:t>is</a:t>
            </a:r>
            <a:r>
              <a:rPr lang="zh-TW" altLang="en-US"/>
              <a:t> </a:t>
            </a:r>
            <a:r>
              <a:rPr lang="zh-TW" altLang="zh-TW"/>
              <a:t>a</a:t>
            </a:r>
            <a:r>
              <a:rPr lang="en-US" altLang="zh-TW" err="1"/>
              <a:t>rou</a:t>
            </a:r>
            <a:r>
              <a:rPr lang="zh-TW" altLang="zh-TW"/>
              <a:t>nd </a:t>
            </a:r>
            <a:r>
              <a:rPr lang="en-US" altLang="zh-TW"/>
              <a:t>36</a:t>
            </a:r>
            <a:r>
              <a:rPr lang="zh-TW" altLang="en-US"/>
              <a:t> </a:t>
            </a:r>
            <a:r>
              <a:rPr lang="zh-TW" altLang="zh-TW"/>
              <a:t>se</a:t>
            </a:r>
            <a:r>
              <a:rPr lang="en-US" altLang="zh-TW"/>
              <a:t>con</a:t>
            </a:r>
            <a:r>
              <a:rPr lang="zh-TW" altLang="zh-TW"/>
              <a:t>ds</a:t>
            </a:r>
            <a:r>
              <a:rPr lang="en-US" altLang="zh-TW"/>
              <a:t>.</a:t>
            </a:r>
            <a:r>
              <a:rPr lang="zh-TW" altLang="en-US"/>
              <a:t> </a:t>
            </a:r>
            <a:r>
              <a:rPr lang="en-US" altLang="zh-TW"/>
              <a:t>Mo</a:t>
            </a:r>
            <a:r>
              <a:rPr lang="zh-TW" altLang="zh-TW"/>
              <a:t>r</a:t>
            </a:r>
            <a:r>
              <a:rPr lang="en-US" altLang="zh-TW"/>
              <a:t>e</a:t>
            </a:r>
            <a:r>
              <a:rPr lang="zh-TW" altLang="zh-TW"/>
              <a:t>o</a:t>
            </a:r>
            <a:r>
              <a:rPr lang="en-US" altLang="zh-TW" err="1"/>
              <a:t>ver</a:t>
            </a:r>
            <a:r>
              <a:rPr lang="zh-TW" altLang="zh-TW"/>
              <a:t>, the encrypted transmission speed also </a:t>
            </a:r>
            <a:r>
              <a:rPr lang="en-US" altLang="zh-TW"/>
              <a:t>r</a:t>
            </a:r>
            <a:r>
              <a:rPr lang="zh-TW" altLang="zh-TW"/>
              <a:t>e</a:t>
            </a:r>
            <a:r>
              <a:rPr lang="en-US" altLang="zh-TW"/>
              <a:t>mains</a:t>
            </a:r>
            <a:r>
              <a:rPr lang="zh-TW" altLang="en-US"/>
              <a:t> </a:t>
            </a:r>
            <a:r>
              <a:rPr lang="en-US" altLang="zh-TW"/>
              <a:t>a</a:t>
            </a:r>
            <a:r>
              <a:rPr lang="zh-TW" altLang="zh-TW"/>
              <a:t>t</a:t>
            </a:r>
            <a:r>
              <a:rPr lang="zh-TW" altLang="en-US"/>
              <a:t> </a:t>
            </a:r>
            <a:r>
              <a:rPr lang="en-US" altLang="zh-TW"/>
              <a:t>a</a:t>
            </a:r>
            <a:r>
              <a:rPr lang="zh-TW" altLang="en-US"/>
              <a:t> </a:t>
            </a:r>
            <a:r>
              <a:rPr lang="zh-TW" altLang="zh-TW"/>
              <a:t>high spee</a:t>
            </a:r>
            <a:r>
              <a:rPr lang="en-US" altLang="zh-TW"/>
              <a:t>d.</a:t>
            </a:r>
            <a:endParaRPr lang="zh-TW" altLang="zh-TW"/>
          </a:p>
          <a:p>
            <a:endParaRPr lang="zh-TW" altLang="en-US"/>
          </a:p>
        </p:txBody>
      </p:sp>
    </p:spTree>
    <p:extLst>
      <p:ext uri="{BB962C8B-B14F-4D97-AF65-F5344CB8AC3E}">
        <p14:creationId xmlns:p14="http://schemas.microsoft.com/office/powerpoint/2010/main" val="23809974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hidden="1"/>
          <p:cNvSpPr txBox="1">
            <a:spLocks noGrp="1"/>
          </p:cNvSpPr>
          <p:nvPr>
            <p:ph type="ctrTitle"/>
          </p:nvPr>
        </p:nvSpPr>
        <p:spPr>
          <a:xfrm>
            <a:off x="1642250" y="1870875"/>
            <a:ext cx="5804400" cy="12213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4800">
                <a:latin typeface="Orbitron Black"/>
                <a:ea typeface="Orbitron Black"/>
                <a:cs typeface="Orbitron Black"/>
                <a:sym typeface="Orbitron Black"/>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hidden="1"/>
          <p:cNvSpPr txBox="1">
            <a:spLocks noGrp="1"/>
          </p:cNvSpPr>
          <p:nvPr>
            <p:ph type="subTitle" idx="1"/>
          </p:nvPr>
        </p:nvSpPr>
        <p:spPr>
          <a:xfrm>
            <a:off x="2392500" y="3238050"/>
            <a:ext cx="4359000" cy="409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8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grpSp>
        <p:nvGrpSpPr>
          <p:cNvPr id="2" name="群組 1" hidden="1">
            <a:extLst>
              <a:ext uri="{FF2B5EF4-FFF2-40B4-BE49-F238E27FC236}">
                <a16:creationId xmlns:a16="http://schemas.microsoft.com/office/drawing/2014/main" id="{8EF5E2B0-A3D8-484B-A140-A77F66D22FC9}"/>
              </a:ext>
            </a:extLst>
          </p:cNvPr>
          <p:cNvGrpSpPr/>
          <p:nvPr userDrawn="1"/>
        </p:nvGrpSpPr>
        <p:grpSpPr>
          <a:xfrm>
            <a:off x="-1777700" y="-3861800"/>
            <a:ext cx="12413575" cy="11019451"/>
            <a:chOff x="-1777700" y="-3861800"/>
            <a:chExt cx="12413575" cy="11019451"/>
          </a:xfrm>
        </p:grpSpPr>
        <p:sp>
          <p:nvSpPr>
            <p:cNvPr id="11" name="Google Shape;11;p2"/>
            <p:cNvSpPr/>
            <p:nvPr/>
          </p:nvSpPr>
          <p:spPr>
            <a:xfrm>
              <a:off x="2509175" y="-3861800"/>
              <a:ext cx="4830000" cy="4830300"/>
            </a:xfrm>
            <a:prstGeom prst="ellipse">
              <a:avLst/>
            </a:prstGeom>
            <a:solidFill>
              <a:schemeClr val="dk2"/>
            </a:solidFill>
            <a:ln>
              <a:noFill/>
            </a:ln>
            <a:effectLst>
              <a:outerShdw blurRad="57150" dist="19050" dir="5400000" algn="bl" rotWithShape="0">
                <a:schemeClr val="accent1">
                  <a:alpha val="4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446650" y="3964738"/>
              <a:ext cx="1260600" cy="1260600"/>
            </a:xfrm>
            <a:prstGeom prst="ellipse">
              <a:avLst/>
            </a:prstGeom>
            <a:gradFill>
              <a:gsLst>
                <a:gs pos="0">
                  <a:srgbClr val="8DF1FF"/>
                </a:gs>
                <a:gs pos="30000">
                  <a:srgbClr val="F2CEFF"/>
                </a:gs>
                <a:gs pos="100000">
                  <a:srgbClr val="0445FF"/>
                </a:gs>
              </a:gsLst>
              <a:lin ang="8100019" scaled="0"/>
            </a:gradFill>
            <a:ln>
              <a:noFill/>
            </a:ln>
            <a:effectLst>
              <a:outerShdw blurRad="57150" dist="19050" dir="5400000" algn="bl" rotWithShape="0">
                <a:srgbClr val="4877FF">
                  <a:alpha val="7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777700" y="1816800"/>
              <a:ext cx="3524100" cy="3524100"/>
            </a:xfrm>
            <a:prstGeom prst="ellipse">
              <a:avLst/>
            </a:prstGeom>
            <a:gradFill>
              <a:gsLst>
                <a:gs pos="0">
                  <a:srgbClr val="8DF1FF"/>
                </a:gs>
                <a:gs pos="30000">
                  <a:srgbClr val="F2CEFF"/>
                </a:gs>
                <a:gs pos="100000">
                  <a:srgbClr val="0445FF"/>
                </a:gs>
              </a:gsLst>
              <a:lin ang="8100019" scaled="0"/>
            </a:gradFill>
            <a:ln>
              <a:noFill/>
            </a:ln>
            <a:effectLst>
              <a:outerShdw blurRad="57150" dist="19050" dir="5400000" algn="bl" rotWithShape="0">
                <a:schemeClr val="accent1">
                  <a:alpha val="4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111775" y="-1569850"/>
              <a:ext cx="3524100" cy="3524100"/>
            </a:xfrm>
            <a:prstGeom prst="ellipse">
              <a:avLst/>
            </a:prstGeom>
            <a:gradFill>
              <a:gsLst>
                <a:gs pos="0">
                  <a:srgbClr val="8DF1FF"/>
                </a:gs>
                <a:gs pos="30000">
                  <a:srgbClr val="F2CEFF"/>
                </a:gs>
                <a:gs pos="100000">
                  <a:srgbClr val="0445FF"/>
                </a:gs>
              </a:gsLst>
              <a:lin ang="8100019" scaled="0"/>
            </a:gradFill>
            <a:ln>
              <a:noFill/>
            </a:ln>
            <a:effectLst>
              <a:outerShdw blurRad="57150" dist="19050" dir="5400000" algn="bl" rotWithShape="0">
                <a:schemeClr val="accent1">
                  <a:alpha val="4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Google Shape;15;p2"/>
            <p:cNvPicPr preferRelativeResize="0"/>
            <p:nvPr/>
          </p:nvPicPr>
          <p:blipFill rotWithShape="1">
            <a:blip r:embed="rId2">
              <a:alphaModFix/>
            </a:blip>
            <a:srcRect l="7340" r="4538" b="19768"/>
            <a:stretch/>
          </p:blipFill>
          <p:spPr>
            <a:xfrm rot="-9134663" flipH="1">
              <a:off x="-1755148" y="3031026"/>
              <a:ext cx="5981304" cy="4126625"/>
            </a:xfrm>
            <a:prstGeom prst="rect">
              <a:avLst/>
            </a:prstGeom>
            <a:noFill/>
            <a:ln>
              <a:noFill/>
            </a:ln>
          </p:spPr>
        </p:pic>
        <p:pic>
          <p:nvPicPr>
            <p:cNvPr id="16" name="Google Shape;16;p2"/>
            <p:cNvPicPr preferRelativeResize="0"/>
            <p:nvPr/>
          </p:nvPicPr>
          <p:blipFill rotWithShape="1">
            <a:blip r:embed="rId2">
              <a:alphaModFix/>
            </a:blip>
            <a:srcRect l="7340" r="4538" b="19768"/>
            <a:stretch/>
          </p:blipFill>
          <p:spPr>
            <a:xfrm rot="2359540" flipH="1">
              <a:off x="6573591" y="-1878314"/>
              <a:ext cx="3498423" cy="2413614"/>
            </a:xfrm>
            <a:prstGeom prst="rect">
              <a:avLst/>
            </a:prstGeom>
            <a:noFill/>
            <a:ln>
              <a:noFill/>
            </a:ln>
          </p:spPr>
        </p:pic>
        <p:pic>
          <p:nvPicPr>
            <p:cNvPr id="17" name="Google Shape;17;p2"/>
            <p:cNvPicPr preferRelativeResize="0"/>
            <p:nvPr/>
          </p:nvPicPr>
          <p:blipFill rotWithShape="1">
            <a:blip r:embed="rId2">
              <a:alphaModFix/>
            </a:blip>
            <a:srcRect l="7340" r="4538" b="19768"/>
            <a:stretch/>
          </p:blipFill>
          <p:spPr>
            <a:xfrm rot="8099997" flipH="1">
              <a:off x="906367" y="-2284251"/>
              <a:ext cx="4111489" cy="2836579"/>
            </a:xfrm>
            <a:prstGeom prst="rect">
              <a:avLst/>
            </a:prstGeom>
            <a:noFill/>
            <a:ln>
              <a:noFill/>
            </a:ln>
          </p:spPr>
        </p:pic>
        <p:pic>
          <p:nvPicPr>
            <p:cNvPr id="18" name="Google Shape;18;p2"/>
            <p:cNvPicPr preferRelativeResize="0"/>
            <p:nvPr/>
          </p:nvPicPr>
          <p:blipFill rotWithShape="1">
            <a:blip r:embed="rId2">
              <a:alphaModFix/>
            </a:blip>
            <a:srcRect l="7340" r="4538" b="19768"/>
            <a:stretch/>
          </p:blipFill>
          <p:spPr>
            <a:xfrm rot="7200074" flipH="1">
              <a:off x="6735534" y="2930973"/>
              <a:ext cx="4276576" cy="2950509"/>
            </a:xfrm>
            <a:prstGeom prst="rect">
              <a:avLst/>
            </a:prstGeom>
            <a:noFill/>
            <a:ln>
              <a:noFill/>
            </a:ln>
          </p:spPr>
        </p:pic>
        <p:pic>
          <p:nvPicPr>
            <p:cNvPr id="19" name="Google Shape;19;p2"/>
            <p:cNvPicPr preferRelativeResize="0"/>
            <p:nvPr/>
          </p:nvPicPr>
          <p:blipFill>
            <a:blip r:embed="rId3">
              <a:alphaModFix/>
            </a:blip>
            <a:stretch>
              <a:fillRect/>
            </a:stretch>
          </p:blipFill>
          <p:spPr>
            <a:xfrm rot="2051224">
              <a:off x="7536343" y="152779"/>
              <a:ext cx="709013" cy="537293"/>
            </a:xfrm>
            <a:prstGeom prst="rect">
              <a:avLst/>
            </a:prstGeom>
            <a:noFill/>
            <a:ln>
              <a:noFill/>
            </a:ln>
          </p:spPr>
        </p:pic>
        <p:sp>
          <p:nvSpPr>
            <p:cNvPr id="20" name="Google Shape;20;p2"/>
            <p:cNvSpPr/>
            <p:nvPr/>
          </p:nvSpPr>
          <p:spPr>
            <a:xfrm>
              <a:off x="-680625" y="-262950"/>
              <a:ext cx="1633500" cy="1633500"/>
            </a:xfrm>
            <a:prstGeom prst="ellipse">
              <a:avLst/>
            </a:prstGeom>
            <a:solidFill>
              <a:schemeClr val="dk2"/>
            </a:solidFill>
            <a:ln>
              <a:noFill/>
            </a:ln>
            <a:effectLst>
              <a:outerShdw blurRad="57150" dist="19050" dir="5400000" algn="bl" rotWithShape="0">
                <a:schemeClr val="accent1">
                  <a:alpha val="4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圖片 3">
            <a:extLst>
              <a:ext uri="{FF2B5EF4-FFF2-40B4-BE49-F238E27FC236}">
                <a16:creationId xmlns:a16="http://schemas.microsoft.com/office/drawing/2014/main" id="{52EFD9D7-E5AC-40A3-852D-57226896A2E1}"/>
              </a:ext>
            </a:extLst>
          </p:cNvPr>
          <p:cNvPicPr>
            <a:picLocks noChangeAspect="1"/>
          </p:cNvPicPr>
          <p:nvPr userDrawn="1"/>
        </p:nvPicPr>
        <p:blipFill>
          <a:blip r:embed="rId4"/>
          <a:srcRect/>
          <a:stretch/>
        </p:blipFill>
        <p:spPr>
          <a:xfrm>
            <a:off x="0" y="0"/>
            <a:ext cx="9144000" cy="51435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preserve="1" userDrawn="1">
  <p:cSld name="1_Title and two columns">
    <p:spTree>
      <p:nvGrpSpPr>
        <p:cNvPr id="1" name="Shape 34"/>
        <p:cNvGrpSpPr/>
        <p:nvPr/>
      </p:nvGrpSpPr>
      <p:grpSpPr>
        <a:xfrm>
          <a:off x="0" y="0"/>
          <a:ext cx="0" cy="0"/>
          <a:chOff x="0" y="0"/>
          <a:chExt cx="0" cy="0"/>
        </a:xfrm>
      </p:grpSpPr>
      <p:pic>
        <p:nvPicPr>
          <p:cNvPr id="3" name="圖片 2">
            <a:extLst>
              <a:ext uri="{FF2B5EF4-FFF2-40B4-BE49-F238E27FC236}">
                <a16:creationId xmlns:a16="http://schemas.microsoft.com/office/drawing/2014/main" id="{B5AE96CC-345A-4C19-912F-F31D4E17C9AC}"/>
              </a:ext>
            </a:extLst>
          </p:cNvPr>
          <p:cNvPicPr>
            <a:picLocks noChangeAspect="1"/>
          </p:cNvPicPr>
          <p:nvPr userDrawn="1"/>
        </p:nvPicPr>
        <p:blipFill>
          <a:blip r:embed="rId2"/>
          <a:srcRect/>
          <a:stretch/>
        </p:blipFill>
        <p:spPr>
          <a:xfrm>
            <a:off x="0" y="0"/>
            <a:ext cx="9144000" cy="5143500"/>
          </a:xfrm>
          <a:prstGeom prst="rect">
            <a:avLst/>
          </a:prstGeom>
        </p:spPr>
      </p:pic>
      <p:sp>
        <p:nvSpPr>
          <p:cNvPr id="44" name="Google Shape;44;p5"/>
          <p:cNvSpPr txBox="1">
            <a:spLocks noGrp="1"/>
          </p:cNvSpPr>
          <p:nvPr>
            <p:ph type="title"/>
          </p:nvPr>
        </p:nvSpPr>
        <p:spPr>
          <a:xfrm>
            <a:off x="-1" y="-1"/>
            <a:ext cx="9143999" cy="1058779"/>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300"/>
              <a:buNone/>
              <a:defRPr sz="3600" b="1">
                <a:solidFill>
                  <a:schemeClr val="bg1"/>
                </a:solidFill>
                <a:latin typeface="+mj-lt"/>
                <a:ea typeface="微軟正黑體" panose="020B0604030504040204" pitchFamily="34" charset="-120"/>
              </a:defRPr>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spTree>
    <p:extLst>
      <p:ext uri="{BB962C8B-B14F-4D97-AF65-F5344CB8AC3E}">
        <p14:creationId xmlns:p14="http://schemas.microsoft.com/office/powerpoint/2010/main" val="410013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preserve="1" userDrawn="1">
  <p:cSld name="1_Title and two columns">
    <p:spTree>
      <p:nvGrpSpPr>
        <p:cNvPr id="1" name="Shape 34"/>
        <p:cNvGrpSpPr/>
        <p:nvPr/>
      </p:nvGrpSpPr>
      <p:grpSpPr>
        <a:xfrm>
          <a:off x="0" y="0"/>
          <a:ext cx="0" cy="0"/>
          <a:chOff x="0" y="0"/>
          <a:chExt cx="0" cy="0"/>
        </a:xfrm>
      </p:grpSpPr>
      <p:pic>
        <p:nvPicPr>
          <p:cNvPr id="6" name="圖片 5">
            <a:extLst>
              <a:ext uri="{FF2B5EF4-FFF2-40B4-BE49-F238E27FC236}">
                <a16:creationId xmlns:a16="http://schemas.microsoft.com/office/drawing/2014/main" id="{FDDDBC6E-AE72-4AF3-8FF3-B9DDC42EDAD8}"/>
              </a:ext>
            </a:extLst>
          </p:cNvPr>
          <p:cNvPicPr>
            <a:picLocks noChangeAspect="1"/>
          </p:cNvPicPr>
          <p:nvPr userDrawn="1"/>
        </p:nvPicPr>
        <p:blipFill>
          <a:blip r:embed="rId2"/>
          <a:srcRect/>
          <a:stretch/>
        </p:blipFill>
        <p:spPr>
          <a:xfrm>
            <a:off x="0" y="0"/>
            <a:ext cx="9144000" cy="5143500"/>
          </a:xfrm>
          <a:prstGeom prst="rect">
            <a:avLst/>
          </a:prstGeom>
        </p:spPr>
      </p:pic>
      <p:sp>
        <p:nvSpPr>
          <p:cNvPr id="44" name="Google Shape;44;p5"/>
          <p:cNvSpPr txBox="1">
            <a:spLocks noGrp="1"/>
          </p:cNvSpPr>
          <p:nvPr>
            <p:ph type="title"/>
          </p:nvPr>
        </p:nvSpPr>
        <p:spPr>
          <a:xfrm>
            <a:off x="258361" y="811567"/>
            <a:ext cx="3293200" cy="375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300"/>
              <a:buNone/>
              <a:defRPr sz="4000">
                <a:solidFill>
                  <a:schemeClr val="bg1"/>
                </a:solidFill>
                <a:latin typeface="微軟正黑體" panose="020B0604030504040204" pitchFamily="34" charset="-120"/>
                <a:ea typeface="微軟正黑體" panose="020B0604030504040204" pitchFamily="34" charset="-120"/>
              </a:defRPr>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spTree>
    <p:extLst>
      <p:ext uri="{BB962C8B-B14F-4D97-AF65-F5344CB8AC3E}">
        <p14:creationId xmlns:p14="http://schemas.microsoft.com/office/powerpoint/2010/main" val="37232260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300"/>
              <a:buFont typeface="Orbitron Black"/>
              <a:buNone/>
              <a:defRPr sz="2300">
                <a:solidFill>
                  <a:schemeClr val="dk1"/>
                </a:solidFill>
                <a:latin typeface="Orbitron Black"/>
                <a:ea typeface="Orbitron Black"/>
                <a:cs typeface="Orbitron Black"/>
                <a:sym typeface="Orbitron Black"/>
              </a:defRPr>
            </a:lvl1pPr>
            <a:lvl2pPr lvl="1" rtl="0">
              <a:spcBef>
                <a:spcPts val="0"/>
              </a:spcBef>
              <a:spcAft>
                <a:spcPts val="0"/>
              </a:spcAft>
              <a:buClr>
                <a:schemeClr val="dk1"/>
              </a:buClr>
              <a:buSzPts val="2500"/>
              <a:buFont typeface="Orbitron Black"/>
              <a:buNone/>
              <a:defRPr sz="2500">
                <a:solidFill>
                  <a:schemeClr val="dk1"/>
                </a:solidFill>
                <a:latin typeface="Orbitron Black"/>
                <a:ea typeface="Orbitron Black"/>
                <a:cs typeface="Orbitron Black"/>
                <a:sym typeface="Orbitron Black"/>
              </a:defRPr>
            </a:lvl2pPr>
            <a:lvl3pPr lvl="2" rtl="0">
              <a:spcBef>
                <a:spcPts val="0"/>
              </a:spcBef>
              <a:spcAft>
                <a:spcPts val="0"/>
              </a:spcAft>
              <a:buClr>
                <a:schemeClr val="dk1"/>
              </a:buClr>
              <a:buSzPts val="2500"/>
              <a:buFont typeface="Orbitron Black"/>
              <a:buNone/>
              <a:defRPr sz="2500">
                <a:solidFill>
                  <a:schemeClr val="dk1"/>
                </a:solidFill>
                <a:latin typeface="Orbitron Black"/>
                <a:ea typeface="Orbitron Black"/>
                <a:cs typeface="Orbitron Black"/>
                <a:sym typeface="Orbitron Black"/>
              </a:defRPr>
            </a:lvl3pPr>
            <a:lvl4pPr lvl="3" rtl="0">
              <a:spcBef>
                <a:spcPts val="0"/>
              </a:spcBef>
              <a:spcAft>
                <a:spcPts val="0"/>
              </a:spcAft>
              <a:buClr>
                <a:schemeClr val="dk1"/>
              </a:buClr>
              <a:buSzPts val="2500"/>
              <a:buFont typeface="Orbitron Black"/>
              <a:buNone/>
              <a:defRPr sz="2500">
                <a:solidFill>
                  <a:schemeClr val="dk1"/>
                </a:solidFill>
                <a:latin typeface="Orbitron Black"/>
                <a:ea typeface="Orbitron Black"/>
                <a:cs typeface="Orbitron Black"/>
                <a:sym typeface="Orbitron Black"/>
              </a:defRPr>
            </a:lvl4pPr>
            <a:lvl5pPr lvl="4" rtl="0">
              <a:spcBef>
                <a:spcPts val="0"/>
              </a:spcBef>
              <a:spcAft>
                <a:spcPts val="0"/>
              </a:spcAft>
              <a:buClr>
                <a:schemeClr val="dk1"/>
              </a:buClr>
              <a:buSzPts val="2500"/>
              <a:buFont typeface="Orbitron Black"/>
              <a:buNone/>
              <a:defRPr sz="2500">
                <a:solidFill>
                  <a:schemeClr val="dk1"/>
                </a:solidFill>
                <a:latin typeface="Orbitron Black"/>
                <a:ea typeface="Orbitron Black"/>
                <a:cs typeface="Orbitron Black"/>
                <a:sym typeface="Orbitron Black"/>
              </a:defRPr>
            </a:lvl5pPr>
            <a:lvl6pPr lvl="5" rtl="0">
              <a:spcBef>
                <a:spcPts val="0"/>
              </a:spcBef>
              <a:spcAft>
                <a:spcPts val="0"/>
              </a:spcAft>
              <a:buClr>
                <a:schemeClr val="dk1"/>
              </a:buClr>
              <a:buSzPts val="2500"/>
              <a:buFont typeface="Orbitron Black"/>
              <a:buNone/>
              <a:defRPr sz="2500">
                <a:solidFill>
                  <a:schemeClr val="dk1"/>
                </a:solidFill>
                <a:latin typeface="Orbitron Black"/>
                <a:ea typeface="Orbitron Black"/>
                <a:cs typeface="Orbitron Black"/>
                <a:sym typeface="Orbitron Black"/>
              </a:defRPr>
            </a:lvl6pPr>
            <a:lvl7pPr lvl="6" rtl="0">
              <a:spcBef>
                <a:spcPts val="0"/>
              </a:spcBef>
              <a:spcAft>
                <a:spcPts val="0"/>
              </a:spcAft>
              <a:buClr>
                <a:schemeClr val="dk1"/>
              </a:buClr>
              <a:buSzPts val="2500"/>
              <a:buFont typeface="Orbitron Black"/>
              <a:buNone/>
              <a:defRPr sz="2500">
                <a:solidFill>
                  <a:schemeClr val="dk1"/>
                </a:solidFill>
                <a:latin typeface="Orbitron Black"/>
                <a:ea typeface="Orbitron Black"/>
                <a:cs typeface="Orbitron Black"/>
                <a:sym typeface="Orbitron Black"/>
              </a:defRPr>
            </a:lvl7pPr>
            <a:lvl8pPr lvl="7" rtl="0">
              <a:spcBef>
                <a:spcPts val="0"/>
              </a:spcBef>
              <a:spcAft>
                <a:spcPts val="0"/>
              </a:spcAft>
              <a:buClr>
                <a:schemeClr val="dk1"/>
              </a:buClr>
              <a:buSzPts val="2500"/>
              <a:buFont typeface="Orbitron Black"/>
              <a:buNone/>
              <a:defRPr sz="2500">
                <a:solidFill>
                  <a:schemeClr val="dk1"/>
                </a:solidFill>
                <a:latin typeface="Orbitron Black"/>
                <a:ea typeface="Orbitron Black"/>
                <a:cs typeface="Orbitron Black"/>
                <a:sym typeface="Orbitron Black"/>
              </a:defRPr>
            </a:lvl8pPr>
            <a:lvl9pPr lvl="8" rtl="0">
              <a:spcBef>
                <a:spcPts val="0"/>
              </a:spcBef>
              <a:spcAft>
                <a:spcPts val="0"/>
              </a:spcAft>
              <a:buClr>
                <a:schemeClr val="dk1"/>
              </a:buClr>
              <a:buSzPts val="2500"/>
              <a:buFont typeface="Orbitron Black"/>
              <a:buNone/>
              <a:defRPr sz="2500">
                <a:solidFill>
                  <a:schemeClr val="dk1"/>
                </a:solidFill>
                <a:latin typeface="Orbitron Black"/>
                <a:ea typeface="Orbitron Black"/>
                <a:cs typeface="Orbitron Black"/>
                <a:sym typeface="Orbitron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arker Grotesque"/>
              <a:buChar char="●"/>
              <a:defRPr>
                <a:solidFill>
                  <a:schemeClr val="dk1"/>
                </a:solidFill>
                <a:latin typeface="Darker Grotesque"/>
                <a:ea typeface="Darker Grotesque"/>
                <a:cs typeface="Darker Grotesque"/>
                <a:sym typeface="Darker Grotesque"/>
              </a:defRPr>
            </a:lvl1pPr>
            <a:lvl2pPr marL="914400" lvl="1" indent="-317500">
              <a:lnSpc>
                <a:spcPct val="115000"/>
              </a:lnSpc>
              <a:spcBef>
                <a:spcPts val="1600"/>
              </a:spcBef>
              <a:spcAft>
                <a:spcPts val="0"/>
              </a:spcAft>
              <a:buClr>
                <a:schemeClr val="dk1"/>
              </a:buClr>
              <a:buSzPts val="1400"/>
              <a:buFont typeface="Darker Grotesque"/>
              <a:buChar char="○"/>
              <a:defRPr>
                <a:solidFill>
                  <a:schemeClr val="dk1"/>
                </a:solidFill>
                <a:latin typeface="Darker Grotesque"/>
                <a:ea typeface="Darker Grotesque"/>
                <a:cs typeface="Darker Grotesque"/>
                <a:sym typeface="Darker Grotesque"/>
              </a:defRPr>
            </a:lvl2pPr>
            <a:lvl3pPr marL="1371600" lvl="2" indent="-317500">
              <a:lnSpc>
                <a:spcPct val="115000"/>
              </a:lnSpc>
              <a:spcBef>
                <a:spcPts val="1600"/>
              </a:spcBef>
              <a:spcAft>
                <a:spcPts val="0"/>
              </a:spcAft>
              <a:buClr>
                <a:schemeClr val="dk1"/>
              </a:buClr>
              <a:buSzPts val="1400"/>
              <a:buFont typeface="Darker Grotesque"/>
              <a:buChar char="■"/>
              <a:defRPr>
                <a:solidFill>
                  <a:schemeClr val="dk1"/>
                </a:solidFill>
                <a:latin typeface="Darker Grotesque"/>
                <a:ea typeface="Darker Grotesque"/>
                <a:cs typeface="Darker Grotesque"/>
                <a:sym typeface="Darker Grotesque"/>
              </a:defRPr>
            </a:lvl3pPr>
            <a:lvl4pPr marL="1828800" lvl="3" indent="-317500">
              <a:lnSpc>
                <a:spcPct val="115000"/>
              </a:lnSpc>
              <a:spcBef>
                <a:spcPts val="1600"/>
              </a:spcBef>
              <a:spcAft>
                <a:spcPts val="0"/>
              </a:spcAft>
              <a:buClr>
                <a:schemeClr val="dk1"/>
              </a:buClr>
              <a:buSzPts val="1400"/>
              <a:buFont typeface="Darker Grotesque"/>
              <a:buChar char="●"/>
              <a:defRPr>
                <a:solidFill>
                  <a:schemeClr val="dk1"/>
                </a:solidFill>
                <a:latin typeface="Darker Grotesque"/>
                <a:ea typeface="Darker Grotesque"/>
                <a:cs typeface="Darker Grotesque"/>
                <a:sym typeface="Darker Grotesque"/>
              </a:defRPr>
            </a:lvl4pPr>
            <a:lvl5pPr marL="2286000" lvl="4" indent="-317500">
              <a:lnSpc>
                <a:spcPct val="115000"/>
              </a:lnSpc>
              <a:spcBef>
                <a:spcPts val="1600"/>
              </a:spcBef>
              <a:spcAft>
                <a:spcPts val="0"/>
              </a:spcAft>
              <a:buClr>
                <a:schemeClr val="dk1"/>
              </a:buClr>
              <a:buSzPts val="1400"/>
              <a:buFont typeface="Darker Grotesque"/>
              <a:buChar char="○"/>
              <a:defRPr>
                <a:solidFill>
                  <a:schemeClr val="dk1"/>
                </a:solidFill>
                <a:latin typeface="Darker Grotesque"/>
                <a:ea typeface="Darker Grotesque"/>
                <a:cs typeface="Darker Grotesque"/>
                <a:sym typeface="Darker Grotesque"/>
              </a:defRPr>
            </a:lvl5pPr>
            <a:lvl6pPr marL="2743200" lvl="5" indent="-317500">
              <a:lnSpc>
                <a:spcPct val="115000"/>
              </a:lnSpc>
              <a:spcBef>
                <a:spcPts val="1600"/>
              </a:spcBef>
              <a:spcAft>
                <a:spcPts val="0"/>
              </a:spcAft>
              <a:buClr>
                <a:schemeClr val="dk1"/>
              </a:buClr>
              <a:buSzPts val="1400"/>
              <a:buFont typeface="Darker Grotesque"/>
              <a:buChar char="■"/>
              <a:defRPr>
                <a:solidFill>
                  <a:schemeClr val="dk1"/>
                </a:solidFill>
                <a:latin typeface="Darker Grotesque"/>
                <a:ea typeface="Darker Grotesque"/>
                <a:cs typeface="Darker Grotesque"/>
                <a:sym typeface="Darker Grotesque"/>
              </a:defRPr>
            </a:lvl6pPr>
            <a:lvl7pPr marL="3200400" lvl="6" indent="-317500">
              <a:lnSpc>
                <a:spcPct val="115000"/>
              </a:lnSpc>
              <a:spcBef>
                <a:spcPts val="1600"/>
              </a:spcBef>
              <a:spcAft>
                <a:spcPts val="0"/>
              </a:spcAft>
              <a:buClr>
                <a:schemeClr val="dk1"/>
              </a:buClr>
              <a:buSzPts val="1400"/>
              <a:buFont typeface="Darker Grotesque"/>
              <a:buChar char="●"/>
              <a:defRPr>
                <a:solidFill>
                  <a:schemeClr val="dk1"/>
                </a:solidFill>
                <a:latin typeface="Darker Grotesque"/>
                <a:ea typeface="Darker Grotesque"/>
                <a:cs typeface="Darker Grotesque"/>
                <a:sym typeface="Darker Grotesque"/>
              </a:defRPr>
            </a:lvl7pPr>
            <a:lvl8pPr marL="3657600" lvl="7" indent="-317500">
              <a:lnSpc>
                <a:spcPct val="115000"/>
              </a:lnSpc>
              <a:spcBef>
                <a:spcPts val="1600"/>
              </a:spcBef>
              <a:spcAft>
                <a:spcPts val="0"/>
              </a:spcAft>
              <a:buClr>
                <a:schemeClr val="dk1"/>
              </a:buClr>
              <a:buSzPts val="1400"/>
              <a:buFont typeface="Darker Grotesque"/>
              <a:buChar char="○"/>
              <a:defRPr>
                <a:solidFill>
                  <a:schemeClr val="dk1"/>
                </a:solidFill>
                <a:latin typeface="Darker Grotesque"/>
                <a:ea typeface="Darker Grotesque"/>
                <a:cs typeface="Darker Grotesque"/>
                <a:sym typeface="Darker Grotesque"/>
              </a:defRPr>
            </a:lvl8pPr>
            <a:lvl9pPr marL="4114800" lvl="8" indent="-317500">
              <a:lnSpc>
                <a:spcPct val="115000"/>
              </a:lnSpc>
              <a:spcBef>
                <a:spcPts val="1600"/>
              </a:spcBef>
              <a:spcAft>
                <a:spcPts val="1600"/>
              </a:spcAft>
              <a:buClr>
                <a:schemeClr val="dk1"/>
              </a:buClr>
              <a:buSzPts val="1400"/>
              <a:buFont typeface="Darker Grotesque"/>
              <a:buChar char="■"/>
              <a:defRPr>
                <a:solidFill>
                  <a:schemeClr val="dk1"/>
                </a:solidFill>
                <a:latin typeface="Darker Grotesque"/>
                <a:ea typeface="Darker Grotesque"/>
                <a:cs typeface="Darker Grotesque"/>
                <a:sym typeface="Darker Grotesque"/>
              </a:defRPr>
            </a:lvl9pPr>
          </a:lstStyle>
          <a:p>
            <a:endParaRPr/>
          </a:p>
        </p:txBody>
      </p:sp>
    </p:spTree>
  </p:cSld>
  <p:clrMap bg1="lt1" tx1="dk1" bg2="dk2" tx2="lt2" accent1="accent1" accent2="accent2" accent3="accent3" accent4="accent4" accent5="accent5" accent6="accent6" hlink="hlink" folHlink="folHlink"/>
  <p:sldLayoutIdLst>
    <p:sldLayoutId id="2147483694" r:id="rId1"/>
    <p:sldLayoutId id="2147483692" r:id="rId2"/>
    <p:sldLayoutId id="2147483695"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712" userDrawn="1">
          <p15:clr>
            <a:srgbClr val="F26B43"/>
          </p15:clr>
        </p15:guide>
        <p15:guide id="2" pos="2880" userDrawn="1">
          <p15:clr>
            <a:srgbClr val="F26B43"/>
          </p15:clr>
        </p15:guide>
        <p15:guide id="3" pos="312" userDrawn="1">
          <p15:clr>
            <a:srgbClr val="F26B43"/>
          </p15:clr>
        </p15:guide>
        <p15:guide id="4" pos="5440" userDrawn="1">
          <p15:clr>
            <a:srgbClr val="F26B43"/>
          </p15:clr>
        </p15:guide>
        <p15:guide id="5" orient="horz" pos="480" userDrawn="1">
          <p15:clr>
            <a:srgbClr val="F26B43"/>
          </p15:clr>
        </p15:guide>
        <p15:guide id="6" orient="horz" pos="528" userDrawn="1">
          <p15:clr>
            <a:srgbClr val="F26B43"/>
          </p15:clr>
        </p15:guide>
        <p15:guide id="7" orient="horz" pos="2944" userDrawn="1">
          <p15:clr>
            <a:srgbClr val="F26B43"/>
          </p15:clr>
        </p15:guide>
        <p15:guide id="8" orient="horz" pos="289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2.svg"/></Relationships>
</file>

<file path=ppt/slides/_rels/slide17.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18.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0.png"/><Relationship Id="rId18" Type="http://schemas.openxmlformats.org/officeDocument/2006/relationships/image" Target="../media/image95.tiff"/><Relationship Id="rId3" Type="http://schemas.openxmlformats.org/officeDocument/2006/relationships/image" Target="../media/image49.png"/><Relationship Id="rId21" Type="http://schemas.openxmlformats.org/officeDocument/2006/relationships/image" Target="../media/image98.png"/><Relationship Id="rId7" Type="http://schemas.openxmlformats.org/officeDocument/2006/relationships/image" Target="../media/image85.tiff"/><Relationship Id="rId12" Type="http://schemas.openxmlformats.org/officeDocument/2006/relationships/image" Target="../media/image89.png"/><Relationship Id="rId17" Type="http://schemas.openxmlformats.org/officeDocument/2006/relationships/image" Target="../media/image94.png"/><Relationship Id="rId2" Type="http://schemas.openxmlformats.org/officeDocument/2006/relationships/notesSlide" Target="../notesSlides/notesSlide18.xml"/><Relationship Id="rId16" Type="http://schemas.openxmlformats.org/officeDocument/2006/relationships/image" Target="../media/image93.png"/><Relationship Id="rId20" Type="http://schemas.openxmlformats.org/officeDocument/2006/relationships/image" Target="../media/image97.svg"/><Relationship Id="rId1" Type="http://schemas.openxmlformats.org/officeDocument/2006/relationships/slideLayout" Target="../slideLayouts/slideLayout2.xml"/><Relationship Id="rId6" Type="http://schemas.openxmlformats.org/officeDocument/2006/relationships/image" Target="../media/image84.tiff"/><Relationship Id="rId11" Type="http://schemas.openxmlformats.org/officeDocument/2006/relationships/image" Target="../media/image88.png"/><Relationship Id="rId24" Type="http://schemas.openxmlformats.org/officeDocument/2006/relationships/image" Target="../media/image101.svg"/><Relationship Id="rId5" Type="http://schemas.openxmlformats.org/officeDocument/2006/relationships/image" Target="../media/image83.svg"/><Relationship Id="rId15" Type="http://schemas.openxmlformats.org/officeDocument/2006/relationships/image" Target="../media/image92.tiff"/><Relationship Id="rId23" Type="http://schemas.openxmlformats.org/officeDocument/2006/relationships/image" Target="../media/image100.png"/><Relationship Id="rId10" Type="http://schemas.openxmlformats.org/officeDocument/2006/relationships/image" Target="../media/image87.tiff"/><Relationship Id="rId19" Type="http://schemas.openxmlformats.org/officeDocument/2006/relationships/image" Target="../media/image96.png"/><Relationship Id="rId4" Type="http://schemas.openxmlformats.org/officeDocument/2006/relationships/image" Target="../media/image82.png"/><Relationship Id="rId9" Type="http://schemas.microsoft.com/office/2007/relationships/hdphoto" Target="../media/hdphoto3.wdp"/><Relationship Id="rId14" Type="http://schemas.openxmlformats.org/officeDocument/2006/relationships/image" Target="../media/image91.tiff"/><Relationship Id="rId22" Type="http://schemas.openxmlformats.org/officeDocument/2006/relationships/image" Target="../media/image99.svg"/></Relationships>
</file>

<file path=ppt/slides/_rels/slide1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jpe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svg"/><Relationship Id="rId4" Type="http://schemas.openxmlformats.org/officeDocument/2006/relationships/image" Target="../media/image9.jpe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emf"/><Relationship Id="rId7" Type="http://schemas.openxmlformats.org/officeDocument/2006/relationships/image" Target="../media/image107.png"/><Relationship Id="rId12" Type="http://schemas.openxmlformats.org/officeDocument/2006/relationships/image" Target="../media/image11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06.emf"/><Relationship Id="rId11" Type="http://schemas.openxmlformats.org/officeDocument/2006/relationships/image" Target="../media/image111.png"/><Relationship Id="rId5" Type="http://schemas.openxmlformats.org/officeDocument/2006/relationships/image" Target="../media/image105.emf"/><Relationship Id="rId10" Type="http://schemas.openxmlformats.org/officeDocument/2006/relationships/image" Target="../media/image110.png"/><Relationship Id="rId4" Type="http://schemas.openxmlformats.org/officeDocument/2006/relationships/image" Target="../media/image104.emf"/><Relationship Id="rId9" Type="http://schemas.openxmlformats.org/officeDocument/2006/relationships/image" Target="../media/image109.png"/></Relationships>
</file>

<file path=ppt/slides/_rels/slide2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2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24.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9.svg"/><Relationship Id="rId18" Type="http://schemas.openxmlformats.org/officeDocument/2006/relationships/image" Target="../media/image134.png"/><Relationship Id="rId3" Type="http://schemas.openxmlformats.org/officeDocument/2006/relationships/image" Target="../media/image120.jpeg"/><Relationship Id="rId7" Type="http://schemas.openxmlformats.org/officeDocument/2006/relationships/image" Target="../media/image123.jpeg"/><Relationship Id="rId12" Type="http://schemas.openxmlformats.org/officeDocument/2006/relationships/image" Target="../media/image128.png"/><Relationship Id="rId17" Type="http://schemas.openxmlformats.org/officeDocument/2006/relationships/image" Target="../media/image133.svg"/><Relationship Id="rId2" Type="http://schemas.openxmlformats.org/officeDocument/2006/relationships/notesSlide" Target="../notesSlides/notesSlide24.xml"/><Relationship Id="rId16" Type="http://schemas.openxmlformats.org/officeDocument/2006/relationships/image" Target="../media/image132.png"/><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127.png"/><Relationship Id="rId5" Type="http://schemas.openxmlformats.org/officeDocument/2006/relationships/image" Target="../media/image122.png"/><Relationship Id="rId15" Type="http://schemas.openxmlformats.org/officeDocument/2006/relationships/image" Target="../media/image131.svg"/><Relationship Id="rId10" Type="http://schemas.openxmlformats.org/officeDocument/2006/relationships/image" Target="../media/image126.png"/><Relationship Id="rId19" Type="http://schemas.openxmlformats.org/officeDocument/2006/relationships/image" Target="../media/image135.svg"/><Relationship Id="rId4" Type="http://schemas.openxmlformats.org/officeDocument/2006/relationships/image" Target="../media/image121.png"/><Relationship Id="rId9" Type="http://schemas.openxmlformats.org/officeDocument/2006/relationships/image" Target="../media/image125.png"/><Relationship Id="rId14" Type="http://schemas.openxmlformats.org/officeDocument/2006/relationships/image" Target="../media/image130.png"/></Relationships>
</file>

<file path=ppt/slides/_rels/slide25.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18" Type="http://schemas.openxmlformats.org/officeDocument/2006/relationships/image" Target="../media/image150.png"/><Relationship Id="rId3" Type="http://schemas.openxmlformats.org/officeDocument/2006/relationships/image" Target="../media/image136.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149.svg"/><Relationship Id="rId2" Type="http://schemas.openxmlformats.org/officeDocument/2006/relationships/notesSlide" Target="../notesSlides/notesSlide25.xml"/><Relationship Id="rId16" Type="http://schemas.openxmlformats.org/officeDocument/2006/relationships/image" Target="../media/image148.png"/><Relationship Id="rId1" Type="http://schemas.openxmlformats.org/officeDocument/2006/relationships/slideLayout" Target="../slideLayouts/slideLayout2.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microsoft.com/office/2007/relationships/hdphoto" Target="../media/hdphoto5.wdp"/><Relationship Id="rId10" Type="http://schemas.openxmlformats.org/officeDocument/2006/relationships/image" Target="../media/image143.png"/><Relationship Id="rId19" Type="http://schemas.openxmlformats.org/officeDocument/2006/relationships/image" Target="../media/image151.sv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147.png"/></Relationships>
</file>

<file path=ppt/slides/_rels/slide26.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2.png"/><Relationship Id="rId7" Type="http://schemas.microsoft.com/office/2007/relationships/hdphoto" Target="../media/hdphoto7.wdp"/><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54.png"/><Relationship Id="rId5" Type="http://schemas.microsoft.com/office/2007/relationships/hdphoto" Target="../media/hdphoto6.wdp"/><Relationship Id="rId10" Type="http://schemas.openxmlformats.org/officeDocument/2006/relationships/image" Target="../media/image156.png"/><Relationship Id="rId4" Type="http://schemas.openxmlformats.org/officeDocument/2006/relationships/image" Target="../media/image153.png"/><Relationship Id="rId9" Type="http://schemas.microsoft.com/office/2007/relationships/hdphoto" Target="../media/hdphoto8.wdp"/></Relationships>
</file>

<file path=ppt/slides/_rels/slide27.xml.rels><?xml version="1.0" encoding="UTF-8" standalone="yes"?>
<Relationships xmlns="http://schemas.openxmlformats.org/package/2006/relationships"><Relationship Id="rId8" Type="http://schemas.openxmlformats.org/officeDocument/2006/relationships/image" Target="../media/image162.svg"/><Relationship Id="rId13" Type="http://schemas.openxmlformats.org/officeDocument/2006/relationships/image" Target="../media/image166.png"/><Relationship Id="rId3" Type="http://schemas.openxmlformats.org/officeDocument/2006/relationships/image" Target="../media/image157.png"/><Relationship Id="rId7" Type="http://schemas.openxmlformats.org/officeDocument/2006/relationships/image" Target="../media/image161.png"/><Relationship Id="rId12"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60.svg"/><Relationship Id="rId11" Type="http://schemas.openxmlformats.org/officeDocument/2006/relationships/image" Target="../media/image165.png"/><Relationship Id="rId5" Type="http://schemas.openxmlformats.org/officeDocument/2006/relationships/image" Target="../media/image159.png"/><Relationship Id="rId10" Type="http://schemas.openxmlformats.org/officeDocument/2006/relationships/image" Target="../media/image164.svg"/><Relationship Id="rId4" Type="http://schemas.openxmlformats.org/officeDocument/2006/relationships/image" Target="../media/image158.png"/><Relationship Id="rId9" Type="http://schemas.openxmlformats.org/officeDocument/2006/relationships/image" Target="../media/image163.png"/><Relationship Id="rId14" Type="http://schemas.openxmlformats.org/officeDocument/2006/relationships/image" Target="../media/image167.svg"/></Relationships>
</file>

<file path=ppt/slides/_rels/slide28.xml.rels><?xml version="1.0" encoding="UTF-8" standalone="yes"?>
<Relationships xmlns="http://schemas.openxmlformats.org/package/2006/relationships"><Relationship Id="rId8" Type="http://schemas.openxmlformats.org/officeDocument/2006/relationships/image" Target="../media/image173.png"/><Relationship Id="rId13" Type="http://schemas.openxmlformats.org/officeDocument/2006/relationships/image" Target="../media/image178.png"/><Relationship Id="rId3" Type="http://schemas.openxmlformats.org/officeDocument/2006/relationships/image" Target="../media/image168.jpeg"/><Relationship Id="rId7" Type="http://schemas.openxmlformats.org/officeDocument/2006/relationships/image" Target="../media/image172.png"/><Relationship Id="rId12" Type="http://schemas.openxmlformats.org/officeDocument/2006/relationships/image" Target="../media/image177.png"/><Relationship Id="rId2" Type="http://schemas.openxmlformats.org/officeDocument/2006/relationships/notesSlide" Target="../notesSlides/notesSlide28.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2.xml"/><Relationship Id="rId6" Type="http://schemas.openxmlformats.org/officeDocument/2006/relationships/image" Target="../media/image171.png"/><Relationship Id="rId11" Type="http://schemas.openxmlformats.org/officeDocument/2006/relationships/image" Target="../media/image176.png"/><Relationship Id="rId5" Type="http://schemas.openxmlformats.org/officeDocument/2006/relationships/image" Target="../media/image170.png"/><Relationship Id="rId15" Type="http://schemas.openxmlformats.org/officeDocument/2006/relationships/image" Target="../media/image180.png"/><Relationship Id="rId10" Type="http://schemas.openxmlformats.org/officeDocument/2006/relationships/image" Target="../media/image175.png"/><Relationship Id="rId4" Type="http://schemas.openxmlformats.org/officeDocument/2006/relationships/image" Target="../media/image169.png"/><Relationship Id="rId9" Type="http://schemas.openxmlformats.org/officeDocument/2006/relationships/image" Target="../media/image174.png"/><Relationship Id="rId14" Type="http://schemas.openxmlformats.org/officeDocument/2006/relationships/image" Target="../media/image179.png"/></Relationships>
</file>

<file path=ppt/slides/_rels/slide29.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83.png"/><Relationship Id="rId4" Type="http://schemas.openxmlformats.org/officeDocument/2006/relationships/image" Target="../media/image182.png"/></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4.png"/><Relationship Id="rId7" Type="http://schemas.openxmlformats.org/officeDocument/2006/relationships/image" Target="../media/image188.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87.png"/><Relationship Id="rId11" Type="http://schemas.openxmlformats.org/officeDocument/2006/relationships/image" Target="../media/image192.jpeg"/><Relationship Id="rId5" Type="http://schemas.openxmlformats.org/officeDocument/2006/relationships/image" Target="../media/image186.png"/><Relationship Id="rId10" Type="http://schemas.openxmlformats.org/officeDocument/2006/relationships/image" Target="../media/image191.png"/><Relationship Id="rId4" Type="http://schemas.openxmlformats.org/officeDocument/2006/relationships/image" Target="../media/image185.png"/><Relationship Id="rId9" Type="http://schemas.openxmlformats.org/officeDocument/2006/relationships/image" Target="../media/image190.png"/></Relationships>
</file>

<file path=ppt/slides/_rels/slide31.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3.png"/><Relationship Id="rId7" Type="http://schemas.openxmlformats.org/officeDocument/2006/relationships/image" Target="../media/image197.tif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s>
</file>

<file path=ppt/slides/_rels/slide32.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00.png"/></Relationships>
</file>

<file path=ppt/slides/_rels/slide3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02.png"/></Relationships>
</file>

<file path=ppt/slides/_rels/slide34.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206.png"/><Relationship Id="rId5" Type="http://schemas.openxmlformats.org/officeDocument/2006/relationships/image" Target="../media/image205.svg"/><Relationship Id="rId4" Type="http://schemas.openxmlformats.org/officeDocument/2006/relationships/image" Target="../media/image204.png"/></Relationships>
</file>

<file path=ppt/slides/_rels/slide35.xml.rels><?xml version="1.0" encoding="UTF-8" standalone="yes"?>
<Relationships xmlns="http://schemas.openxmlformats.org/package/2006/relationships"><Relationship Id="rId8" Type="http://schemas.openxmlformats.org/officeDocument/2006/relationships/image" Target="../media/image212.svg"/><Relationship Id="rId3" Type="http://schemas.openxmlformats.org/officeDocument/2006/relationships/image" Target="../media/image207.jpeg"/><Relationship Id="rId7" Type="http://schemas.openxmlformats.org/officeDocument/2006/relationships/image" Target="../media/image211.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10.svg"/><Relationship Id="rId5" Type="http://schemas.openxmlformats.org/officeDocument/2006/relationships/image" Target="../media/image209.png"/><Relationship Id="rId4" Type="http://schemas.openxmlformats.org/officeDocument/2006/relationships/image" Target="../media/image208.jpeg"/><Relationship Id="rId9" Type="http://schemas.openxmlformats.org/officeDocument/2006/relationships/image" Target="../media/image213.png"/></Relationships>
</file>

<file path=ppt/slides/_rels/slide36.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220.svg"/><Relationship Id="rId3" Type="http://schemas.openxmlformats.org/officeDocument/2006/relationships/image" Target="../media/image214.jpeg"/><Relationship Id="rId7" Type="http://schemas.openxmlformats.org/officeDocument/2006/relationships/image" Target="../media/image12.png"/><Relationship Id="rId12" Type="http://schemas.openxmlformats.org/officeDocument/2006/relationships/image" Target="../media/image219.png"/><Relationship Id="rId17" Type="http://schemas.openxmlformats.org/officeDocument/2006/relationships/image" Target="../media/image222.gif"/><Relationship Id="rId2" Type="http://schemas.openxmlformats.org/officeDocument/2006/relationships/notesSlide" Target="../notesSlides/notesSlide36.xml"/><Relationship Id="rId16" Type="http://schemas.openxmlformats.org/officeDocument/2006/relationships/image" Target="../media/image221.png"/><Relationship Id="rId1" Type="http://schemas.openxmlformats.org/officeDocument/2006/relationships/slideLayout" Target="../slideLayouts/slideLayout2.xml"/><Relationship Id="rId6" Type="http://schemas.openxmlformats.org/officeDocument/2006/relationships/image" Target="../media/image217.jpeg"/><Relationship Id="rId11" Type="http://schemas.openxmlformats.org/officeDocument/2006/relationships/image" Target="../media/image218.png"/><Relationship Id="rId5" Type="http://schemas.openxmlformats.org/officeDocument/2006/relationships/image" Target="../media/image216.jpeg"/><Relationship Id="rId15" Type="http://schemas.openxmlformats.org/officeDocument/2006/relationships/image" Target="../media/image24.png"/><Relationship Id="rId10" Type="http://schemas.openxmlformats.org/officeDocument/2006/relationships/image" Target="../media/image17.svg"/><Relationship Id="rId4" Type="http://schemas.openxmlformats.org/officeDocument/2006/relationships/image" Target="../media/image215.jpeg"/><Relationship Id="rId9" Type="http://schemas.openxmlformats.org/officeDocument/2006/relationships/image" Target="../media/image16.png"/><Relationship Id="rId1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4.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41"/>
        <p:cNvGrpSpPr/>
        <p:nvPr/>
      </p:nvGrpSpPr>
      <p:grpSpPr>
        <a:xfrm>
          <a:off x="0" y="0"/>
          <a:ext cx="0" cy="0"/>
          <a:chOff x="0" y="0"/>
          <a:chExt cx="0" cy="0"/>
        </a:xfrm>
      </p:grpSpPr>
      <p:pic>
        <p:nvPicPr>
          <p:cNvPr id="23" name="圖片 22" descr="一張含有 文字 的圖片&#10;&#10;自動產生的描述" hidden="1">
            <a:extLst>
              <a:ext uri="{FF2B5EF4-FFF2-40B4-BE49-F238E27FC236}">
                <a16:creationId xmlns:a16="http://schemas.microsoft.com/office/drawing/2014/main" id="{06868A86-06ED-4901-B623-60C7E80AF89A}"/>
              </a:ext>
            </a:extLst>
          </p:cNvPr>
          <p:cNvPicPr>
            <a:picLocks noChangeAspect="1"/>
          </p:cNvPicPr>
          <p:nvPr/>
        </p:nvPicPr>
        <p:blipFill>
          <a:blip r:embed="rId3"/>
          <a:stretch>
            <a:fillRect/>
          </a:stretch>
        </p:blipFill>
        <p:spPr>
          <a:xfrm>
            <a:off x="2633034" y="74103"/>
            <a:ext cx="1915423" cy="2221122"/>
          </a:xfrm>
          <a:prstGeom prst="rect">
            <a:avLst/>
          </a:prstGeom>
        </p:spPr>
      </p:pic>
      <p:pic>
        <p:nvPicPr>
          <p:cNvPr id="24" name="圖片 23" descr="一張含有 文字 的圖片&#10;&#10;自動產生的描述" hidden="1">
            <a:extLst>
              <a:ext uri="{FF2B5EF4-FFF2-40B4-BE49-F238E27FC236}">
                <a16:creationId xmlns:a16="http://schemas.microsoft.com/office/drawing/2014/main" id="{05E28D38-5E59-4E68-B7C8-823C7F6AB903}"/>
              </a:ext>
            </a:extLst>
          </p:cNvPr>
          <p:cNvPicPr>
            <a:picLocks noChangeAspect="1"/>
          </p:cNvPicPr>
          <p:nvPr/>
        </p:nvPicPr>
        <p:blipFill>
          <a:blip r:embed="rId4"/>
          <a:stretch>
            <a:fillRect/>
          </a:stretch>
        </p:blipFill>
        <p:spPr>
          <a:xfrm>
            <a:off x="4645864" y="327953"/>
            <a:ext cx="1671008" cy="1857195"/>
          </a:xfrm>
          <a:prstGeom prst="rect">
            <a:avLst/>
          </a:prstGeom>
        </p:spPr>
      </p:pic>
      <p:sp>
        <p:nvSpPr>
          <p:cNvPr id="25" name="文字方塊 4" hidden="1">
            <a:extLst>
              <a:ext uri="{FF2B5EF4-FFF2-40B4-BE49-F238E27FC236}">
                <a16:creationId xmlns:a16="http://schemas.microsoft.com/office/drawing/2014/main" id="{6D70ED91-1626-4681-AA3A-A5F7BCBAFD99}"/>
              </a:ext>
            </a:extLst>
          </p:cNvPr>
          <p:cNvSpPr txBox="1"/>
          <p:nvPr/>
        </p:nvSpPr>
        <p:spPr>
          <a:xfrm>
            <a:off x="6458669" y="1656421"/>
            <a:ext cx="2754880" cy="369332"/>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rPr>
              <a:t>NPU</a:t>
            </a:r>
            <a:r>
              <a:rPr lang="zh-TW" altLang="en-US">
                <a:solidFill>
                  <a:schemeClr val="tx1">
                    <a:lumMod val="50000"/>
                    <a:lumOff val="50000"/>
                  </a:schemeClr>
                </a:solidFill>
                <a:latin typeface="Arial" panose="020B0604020202020204" pitchFamily="34" charset="0"/>
                <a:ea typeface="微軟正黑體" panose="020B0604030504040204" pitchFamily="34" charset="-120"/>
                <a:cs typeface="Calibri"/>
                <a:sym typeface="Arial" panose="020B0604020202020204" pitchFamily="34" charset="0"/>
              </a:rPr>
              <a:t> </a:t>
            </a:r>
            <a:r>
              <a:rPr lang="en-US" altLang="zh-TW">
                <a:solidFill>
                  <a:schemeClr val="tx1">
                    <a:lumMod val="50000"/>
                    <a:lumOff val="50000"/>
                  </a:schemeClr>
                </a:solidFill>
                <a:latin typeface="Arial" panose="020B0604020202020204" pitchFamily="34" charset="0"/>
                <a:ea typeface="微軟正黑體" panose="020B0604030504040204" pitchFamily="34" charset="-120"/>
                <a:cs typeface="Calibri"/>
                <a:sym typeface="Arial" panose="020B0604020202020204" pitchFamily="34" charset="0"/>
              </a:rPr>
              <a:t>AI</a:t>
            </a:r>
            <a:r>
              <a:rPr lang="zh-TW" altLang="en-US">
                <a:solidFill>
                  <a:schemeClr val="tx1">
                    <a:lumMod val="50000"/>
                    <a:lumOff val="50000"/>
                  </a:schemeClr>
                </a:solidFill>
                <a:latin typeface="Arial" panose="020B0604020202020204" pitchFamily="34" charset="0"/>
                <a:ea typeface="微軟正黑體" panose="020B0604030504040204" pitchFamily="34" charset="-120"/>
                <a:cs typeface="Calibri"/>
                <a:sym typeface="Arial" panose="020B0604020202020204" pitchFamily="34" charset="0"/>
              </a:rPr>
              <a:t> Acceleration</a:t>
            </a:r>
          </a:p>
        </p:txBody>
      </p:sp>
      <p:sp>
        <p:nvSpPr>
          <p:cNvPr id="26" name="文字方塊 4" hidden="1">
            <a:extLst>
              <a:ext uri="{FF2B5EF4-FFF2-40B4-BE49-F238E27FC236}">
                <a16:creationId xmlns:a16="http://schemas.microsoft.com/office/drawing/2014/main" id="{A8552647-2864-450A-957E-B06A07113448}"/>
              </a:ext>
            </a:extLst>
          </p:cNvPr>
          <p:cNvSpPr txBox="1"/>
          <p:nvPr/>
        </p:nvSpPr>
        <p:spPr>
          <a:xfrm>
            <a:off x="2755993" y="1382745"/>
            <a:ext cx="2754880" cy="369332"/>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a:solidFill>
                  <a:schemeClr val="tx1">
                    <a:lumMod val="50000"/>
                    <a:lumOff val="50000"/>
                  </a:schemeClr>
                </a:solidFill>
                <a:latin typeface="Arial" panose="020B0604020202020204" pitchFamily="34" charset="0"/>
                <a:ea typeface="微軟正黑體" panose="020B0604030504040204" pitchFamily="34" charset="-120"/>
                <a:cs typeface="Calibri"/>
                <a:sym typeface="Arial" panose="020B0604020202020204" pitchFamily="34" charset="0"/>
              </a:rPr>
              <a:t>64bit</a:t>
            </a:r>
          </a:p>
        </p:txBody>
      </p:sp>
      <p:sp>
        <p:nvSpPr>
          <p:cNvPr id="3" name="副標題 2" hidden="1">
            <a:extLst>
              <a:ext uri="{FF2B5EF4-FFF2-40B4-BE49-F238E27FC236}">
                <a16:creationId xmlns:a16="http://schemas.microsoft.com/office/drawing/2014/main" id="{F2D2EE0C-0157-454F-9E2F-C7A23468BB9E}"/>
              </a:ext>
            </a:extLst>
          </p:cNvPr>
          <p:cNvSpPr>
            <a:spLocks noGrp="1"/>
          </p:cNvSpPr>
          <p:nvPr>
            <p:ph type="subTitle" idx="1"/>
          </p:nvPr>
        </p:nvSpPr>
        <p:spPr/>
        <p:txBody>
          <a:bodyP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 name="標題 4" hidden="1">
            <a:extLst>
              <a:ext uri="{FF2B5EF4-FFF2-40B4-BE49-F238E27FC236}">
                <a16:creationId xmlns:a16="http://schemas.microsoft.com/office/drawing/2014/main" id="{0A5B5E5E-721B-4384-9E5C-215518A7BBA3}"/>
              </a:ext>
            </a:extLst>
          </p:cNvPr>
          <p:cNvSpPr>
            <a:spLocks noGrp="1"/>
          </p:cNvSpPr>
          <p:nvPr>
            <p:ph type="ctrTitle"/>
          </p:nvPr>
        </p:nvSpPr>
        <p:spPr/>
        <p:txBody>
          <a:bodyP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4" name="群組 3" hidden="1">
            <a:extLst>
              <a:ext uri="{FF2B5EF4-FFF2-40B4-BE49-F238E27FC236}">
                <a16:creationId xmlns:a16="http://schemas.microsoft.com/office/drawing/2014/main" id="{EA142893-690F-4B36-A804-E2E93E583A2E}"/>
              </a:ext>
            </a:extLst>
          </p:cNvPr>
          <p:cNvGrpSpPr/>
          <p:nvPr/>
        </p:nvGrpSpPr>
        <p:grpSpPr>
          <a:xfrm>
            <a:off x="60297" y="497509"/>
            <a:ext cx="7331712" cy="4177858"/>
            <a:chOff x="60297" y="497509"/>
            <a:chExt cx="7331712" cy="4177858"/>
          </a:xfrm>
        </p:grpSpPr>
        <p:sp>
          <p:nvSpPr>
            <p:cNvPr id="2" name="矩形 1">
              <a:extLst>
                <a:ext uri="{FF2B5EF4-FFF2-40B4-BE49-F238E27FC236}">
                  <a16:creationId xmlns:a16="http://schemas.microsoft.com/office/drawing/2014/main" id="{57C7DF19-FFD7-4103-8644-5E1D1CC0955B}"/>
                </a:ext>
              </a:extLst>
            </p:cNvPr>
            <p:cNvSpPr/>
            <p:nvPr/>
          </p:nvSpPr>
          <p:spPr>
            <a:xfrm>
              <a:off x="556591" y="4261899"/>
              <a:ext cx="922352" cy="413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t>記憶體</a:t>
              </a:r>
            </a:p>
          </p:txBody>
        </p:sp>
        <p:sp>
          <p:nvSpPr>
            <p:cNvPr id="9" name="矩形 8">
              <a:extLst>
                <a:ext uri="{FF2B5EF4-FFF2-40B4-BE49-F238E27FC236}">
                  <a16:creationId xmlns:a16="http://schemas.microsoft.com/office/drawing/2014/main" id="{642ADD15-714C-42AF-8AC8-F57B4386B04C}"/>
                </a:ext>
              </a:extLst>
            </p:cNvPr>
            <p:cNvSpPr/>
            <p:nvPr/>
          </p:nvSpPr>
          <p:spPr>
            <a:xfrm>
              <a:off x="1694953" y="4261899"/>
              <a:ext cx="922352" cy="413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t>64-bit</a:t>
              </a:r>
            </a:p>
            <a:p>
              <a:pPr algn="ctr"/>
              <a:r>
                <a:rPr lang="en-US" altLang="zh-TW"/>
                <a:t>4</a:t>
              </a:r>
              <a:r>
                <a:rPr lang="zh-TW" altLang="en-US"/>
                <a:t>核心</a:t>
              </a:r>
            </a:p>
          </p:txBody>
        </p:sp>
        <p:sp>
          <p:nvSpPr>
            <p:cNvPr id="10" name="矩形 9">
              <a:extLst>
                <a:ext uri="{FF2B5EF4-FFF2-40B4-BE49-F238E27FC236}">
                  <a16:creationId xmlns:a16="http://schemas.microsoft.com/office/drawing/2014/main" id="{90695699-DE32-4569-9C72-77430BBF0CCD}"/>
                </a:ext>
              </a:extLst>
            </p:cNvPr>
            <p:cNvSpPr/>
            <p:nvPr/>
          </p:nvSpPr>
          <p:spPr>
            <a:xfrm>
              <a:off x="2634533" y="4261899"/>
              <a:ext cx="1247029" cy="413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t>NPU AI</a:t>
              </a:r>
              <a:r>
                <a:rPr lang="zh-TW" altLang="en-US"/>
                <a:t>加速</a:t>
              </a:r>
            </a:p>
          </p:txBody>
        </p:sp>
        <p:sp>
          <p:nvSpPr>
            <p:cNvPr id="11" name="矩形 10">
              <a:extLst>
                <a:ext uri="{FF2B5EF4-FFF2-40B4-BE49-F238E27FC236}">
                  <a16:creationId xmlns:a16="http://schemas.microsoft.com/office/drawing/2014/main" id="{26C505C3-D069-49B0-B776-215A557F8DE3}"/>
                </a:ext>
              </a:extLst>
            </p:cNvPr>
            <p:cNvSpPr/>
            <p:nvPr/>
          </p:nvSpPr>
          <p:spPr>
            <a:xfrm>
              <a:off x="5703681" y="497509"/>
              <a:ext cx="1688328" cy="1084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t>2.5GbE + 1GbE</a:t>
              </a:r>
              <a:r>
                <a:rPr lang="zh-TW" altLang="en-US"/>
                <a:t>雙網路埠支援</a:t>
              </a:r>
            </a:p>
          </p:txBody>
        </p:sp>
        <p:sp>
          <p:nvSpPr>
            <p:cNvPr id="12" name="矩形 11">
              <a:extLst>
                <a:ext uri="{FF2B5EF4-FFF2-40B4-BE49-F238E27FC236}">
                  <a16:creationId xmlns:a16="http://schemas.microsoft.com/office/drawing/2014/main" id="{3FB8ABE8-9C2F-42A7-B79C-189630336725}"/>
                </a:ext>
              </a:extLst>
            </p:cNvPr>
            <p:cNvSpPr/>
            <p:nvPr/>
          </p:nvSpPr>
          <p:spPr>
            <a:xfrm>
              <a:off x="60297" y="687015"/>
              <a:ext cx="4191663" cy="413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t>2.5GbE</a:t>
              </a:r>
              <a:r>
                <a:rPr lang="zh-TW" altLang="en-US"/>
                <a:t>高速網路</a:t>
              </a:r>
              <a:r>
                <a:rPr lang="en-US" altLang="zh-TW"/>
                <a:t>AI</a:t>
              </a:r>
              <a:r>
                <a:rPr lang="zh-TW" altLang="en-US"/>
                <a:t>加速</a:t>
              </a:r>
              <a:r>
                <a:rPr lang="en-US" altLang="zh-TW"/>
                <a:t>NAS</a:t>
              </a:r>
            </a:p>
          </p:txBody>
        </p:sp>
      </p:grpSp>
      <p:sp>
        <p:nvSpPr>
          <p:cNvPr id="6" name="矩形 5">
            <a:extLst>
              <a:ext uri="{FF2B5EF4-FFF2-40B4-BE49-F238E27FC236}">
                <a16:creationId xmlns:a16="http://schemas.microsoft.com/office/drawing/2014/main" id="{38AC9C0F-E5B9-570C-C056-AA8A62BBDE87}"/>
              </a:ext>
            </a:extLst>
          </p:cNvPr>
          <p:cNvSpPr/>
          <p:nvPr/>
        </p:nvSpPr>
        <p:spPr>
          <a:xfrm>
            <a:off x="-47043" y="5288578"/>
            <a:ext cx="6110959" cy="10848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zh-TW" sz="2000">
                <a:ea typeface="+mn-lt"/>
                <a:cs typeface="+mn-lt"/>
              </a:rPr>
              <a:t>Home multimedia center with a built-in NPU to boost AI-powered face recognition</a:t>
            </a:r>
            <a:endParaRPr lang="zh-TW" sz="2000"/>
          </a:p>
        </p:txBody>
      </p:sp>
      <p:sp>
        <p:nvSpPr>
          <p:cNvPr id="15" name="矩形 14" hidden="1">
            <a:extLst>
              <a:ext uri="{FF2B5EF4-FFF2-40B4-BE49-F238E27FC236}">
                <a16:creationId xmlns:a16="http://schemas.microsoft.com/office/drawing/2014/main" id="{204B5479-12F6-2556-FFB4-5DA7CD2711C8}"/>
              </a:ext>
            </a:extLst>
          </p:cNvPr>
          <p:cNvSpPr/>
          <p:nvPr/>
        </p:nvSpPr>
        <p:spPr>
          <a:xfrm>
            <a:off x="1501" y="4302792"/>
            <a:ext cx="4917906" cy="9850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a:ea typeface="+mn-lt"/>
                <a:cs typeface="+mn-lt"/>
              </a:rPr>
              <a:t>4GB Memory    64-bit Quad-Core  NPU AI acceleration</a:t>
            </a:r>
            <a:endParaRPr lang="zh-TW">
              <a:cs typeface="Arial"/>
            </a:endParaRPr>
          </a:p>
        </p:txBody>
      </p:sp>
      <p:sp>
        <p:nvSpPr>
          <p:cNvPr id="16" name="矩形 15" hidden="1">
            <a:extLst>
              <a:ext uri="{FF2B5EF4-FFF2-40B4-BE49-F238E27FC236}">
                <a16:creationId xmlns:a16="http://schemas.microsoft.com/office/drawing/2014/main" id="{D74ABAFB-73C8-6927-E8E2-ED22DA6B050B}"/>
              </a:ext>
            </a:extLst>
          </p:cNvPr>
          <p:cNvSpPr/>
          <p:nvPr/>
        </p:nvSpPr>
        <p:spPr>
          <a:xfrm>
            <a:off x="7400921" y="1986713"/>
            <a:ext cx="1744578" cy="586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a:ea typeface="+mn-lt"/>
                <a:cs typeface="+mn-lt"/>
              </a:rPr>
              <a:t>Dual ethernet ports</a:t>
            </a:r>
            <a:endParaRPr lang="zh-TW"/>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C0F7DEA1-2664-D174-725D-74BEA7E958C8}"/>
              </a:ext>
            </a:extLst>
          </p:cNvPr>
          <p:cNvSpPr/>
          <p:nvPr/>
        </p:nvSpPr>
        <p:spPr>
          <a:xfrm rot="10800000">
            <a:off x="0" y="4356526"/>
            <a:ext cx="5019964" cy="469473"/>
          </a:xfrm>
          <a:prstGeom prst="roundRect">
            <a:avLst>
              <a:gd name="adj" fmla="val 0"/>
            </a:avLst>
          </a:prstGeom>
          <a:gradFill>
            <a:gsLst>
              <a:gs pos="543">
                <a:srgbClr val="4FD1FF">
                  <a:alpha val="0"/>
                </a:srgbClr>
              </a:gs>
              <a:gs pos="20000">
                <a:srgbClr val="5DF5F9">
                  <a:alpha val="14000"/>
                </a:srgbClr>
              </a:gs>
              <a:gs pos="96000">
                <a:srgbClr val="34E392"/>
              </a:gs>
              <a:gs pos="85000">
                <a:srgbClr val="43E59C"/>
              </a:gs>
            </a:gsLst>
            <a:lin ang="16800000" scaled="0"/>
          </a:gradFill>
          <a:ln>
            <a:noFill/>
          </a:ln>
          <a:effectLst>
            <a:outerShdw blurRad="177800" dist="38100" dir="5400000" algn="ctr" rotWithShape="0">
              <a:schemeClr val="accent3">
                <a:lumMod val="75000"/>
              </a:schemeClr>
            </a:outerShdw>
            <a:softEdge rad="0"/>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endParaRPr>
          </a:p>
        </p:txBody>
      </p:sp>
      <p:sp>
        <p:nvSpPr>
          <p:cNvPr id="2" name="標題 1"/>
          <p:cNvSpPr>
            <a:spLocks noGrp="1"/>
          </p:cNvSpPr>
          <p:nvPr>
            <p:ph type="title"/>
          </p:nvPr>
        </p:nvSpPr>
        <p:spPr>
          <a:xfrm>
            <a:off x="-1" y="275066"/>
            <a:ext cx="3980873" cy="1128069"/>
          </a:xfrm>
        </p:spPr>
        <p:txBody>
          <a:bodyPr/>
          <a:lstStyle/>
          <a:p>
            <a:r>
              <a:rPr lang="en-US" altLang="zh-TW" sz="3200" b="1">
                <a:solidFill>
                  <a:schemeClr val="bg1"/>
                </a:solidFill>
                <a:latin typeface="+mj-lt"/>
                <a:sym typeface="Arial" panose="020B0604020202020204" pitchFamily="34" charset="0"/>
              </a:rPr>
              <a:t>TS-216G </a:t>
            </a:r>
            <a:br>
              <a:rPr lang="en-US" altLang="zh-TW" sz="3200" b="1">
                <a:solidFill>
                  <a:schemeClr val="bg1"/>
                </a:solidFill>
                <a:latin typeface="+mj-lt"/>
                <a:sym typeface="Arial" panose="020B0604020202020204" pitchFamily="34" charset="0"/>
              </a:rPr>
            </a:br>
            <a:r>
              <a:rPr lang="en-US" altLang="zh-TW" sz="3200" b="1">
                <a:solidFill>
                  <a:schemeClr val="bg1"/>
                </a:solidFill>
                <a:latin typeface="+mj-lt"/>
                <a:sym typeface="Arial" panose="020B0604020202020204" pitchFamily="34" charset="0"/>
              </a:rPr>
              <a:t>Hardware features</a:t>
            </a:r>
            <a:endParaRPr lang="zh-TW" altLang="en-US" sz="3200" b="1">
              <a:solidFill>
                <a:schemeClr val="bg1"/>
              </a:solidFill>
              <a:latin typeface="+mj-lt"/>
              <a:sym typeface="Arial" panose="020B0604020202020204" pitchFamily="34" charset="0"/>
            </a:endParaRPr>
          </a:p>
        </p:txBody>
      </p:sp>
      <p:sp>
        <p:nvSpPr>
          <p:cNvPr id="3" name="文字方塊 2"/>
          <p:cNvSpPr txBox="1"/>
          <p:nvPr/>
        </p:nvSpPr>
        <p:spPr>
          <a:xfrm>
            <a:off x="325580" y="1442948"/>
            <a:ext cx="3329709" cy="2666564"/>
          </a:xfrm>
          <a:prstGeom prst="rect">
            <a:avLst/>
          </a:prstGeom>
          <a:noFill/>
        </p:spPr>
        <p:txBody>
          <a:bodyPr wrap="square" lIns="68580" tIns="34290" rIns="68580" bIns="34290" rtlCol="0" anchor="t">
            <a:spAutoFit/>
          </a:bodyPr>
          <a:lstStyle/>
          <a:p>
            <a:pPr marL="179705" indent="-179705">
              <a:lnSpc>
                <a:spcPct val="130000"/>
              </a:lnSpc>
              <a:spcBef>
                <a:spcPts val="600"/>
              </a:spcBef>
              <a:buClrTx/>
              <a:buFont typeface="Arial" pitchFamily="34" charset="0"/>
              <a:buChar char="•"/>
            </a:pP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ARM</a:t>
            </a:r>
            <a:r>
              <a:rPr 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64bit Cortex-A55</a:t>
            </a:r>
            <a:r>
              <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4-core 2.0GHz</a:t>
            </a:r>
            <a:r>
              <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processor</a:t>
            </a:r>
          </a:p>
          <a:p>
            <a:pPr marL="179705" lvl="0" indent="-179705">
              <a:lnSpc>
                <a:spcPct val="130000"/>
              </a:lnSpc>
              <a:spcBef>
                <a:spcPts val="600"/>
              </a:spcBef>
              <a:buClrTx/>
              <a:buFont typeface="Arial" pitchFamily="34" charset="0"/>
              <a:buChar char="•"/>
            </a:pP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Build-in 4</a:t>
            </a:r>
            <a:r>
              <a:rPr kumimoji="1" lang="en-US" altLang="zh-CN" sz="1200">
                <a:solidFill>
                  <a:schemeClr val="bg1"/>
                </a:solidFill>
                <a:latin typeface="Arial" panose="020B0604020202020204" pitchFamily="34" charset="0"/>
                <a:ea typeface="微軟正黑體" panose="020B0604030504040204" pitchFamily="34" charset="-120"/>
                <a:sym typeface="Arial" panose="020B0604020202020204" pitchFamily="34" charset="0"/>
              </a:rPr>
              <a:t>GB</a:t>
            </a:r>
            <a:r>
              <a:rPr kumimoji="1" lang="zh-CN"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CN" sz="1200">
                <a:solidFill>
                  <a:schemeClr val="bg1"/>
                </a:solidFill>
                <a:latin typeface="Arial" panose="020B0604020202020204" pitchFamily="34" charset="0"/>
                <a:ea typeface="微軟正黑體" panose="020B0604030504040204" pitchFamily="34" charset="-120"/>
                <a:sym typeface="Arial" panose="020B0604020202020204" pitchFamily="34" charset="0"/>
              </a:rPr>
              <a:t>memory</a:t>
            </a:r>
            <a:endParaRPr lang="zh-CN"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79705" indent="-179705">
              <a:lnSpc>
                <a:spcPct val="130000"/>
              </a:lnSpc>
              <a:spcBef>
                <a:spcPts val="600"/>
              </a:spcBef>
              <a:buClrTx/>
              <a:buFont typeface="Arial" pitchFamily="34" charset="0"/>
              <a:buChar char="•"/>
            </a:pPr>
            <a:r>
              <a:rPr lang="zh-CN"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1 x 2.5 GbE, 1 x 1 GbE </a:t>
            </a: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dual ethernet</a:t>
            </a:r>
            <a:endParaRPr lang="zh-CN"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79705" lvl="0" indent="-179705">
              <a:lnSpc>
                <a:spcPct val="130000"/>
              </a:lnSpc>
              <a:spcBef>
                <a:spcPts val="600"/>
              </a:spcBef>
              <a:buClrTx/>
              <a:buFont typeface="Arial" pitchFamily="34" charset="0"/>
              <a:buChar char="•"/>
            </a:pPr>
            <a:r>
              <a:rPr kumimoji="1" lang="en-US" altLang="zh-CN" sz="1200">
                <a:solidFill>
                  <a:schemeClr val="bg1"/>
                </a:solidFill>
                <a:latin typeface="Arial" panose="020B0604020202020204" pitchFamily="34" charset="0"/>
                <a:ea typeface="微軟正黑體" panose="020B0604030504040204" pitchFamily="34" charset="-120"/>
                <a:sym typeface="Arial" panose="020B0604020202020204" pitchFamily="34" charset="0"/>
              </a:rPr>
              <a:t>2 x SATA 3.5-inch</a:t>
            </a:r>
            <a:r>
              <a:rPr kumimoji="1"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or</a:t>
            </a:r>
            <a:r>
              <a:rPr kumimoji="1"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2.5-inch</a:t>
            </a:r>
            <a:r>
              <a:rPr kumimoji="1"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disk</a:t>
            </a:r>
            <a:r>
              <a:rPr kumimoji="1"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support</a:t>
            </a:r>
          </a:p>
          <a:p>
            <a:pPr marL="179705" lvl="0" indent="-179705">
              <a:lnSpc>
                <a:spcPct val="130000"/>
              </a:lnSpc>
              <a:spcBef>
                <a:spcPts val="600"/>
              </a:spcBef>
              <a:buClrTx/>
              <a:buFont typeface="Arial" pitchFamily="34" charset="0"/>
              <a:buChar char="•"/>
            </a:pP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Front USB3.2 Gen1,</a:t>
            </a:r>
            <a:r>
              <a:rPr kumimoji="1"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rear</a:t>
            </a:r>
            <a:r>
              <a:rPr kumimoji="1"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2 x USB2.0</a:t>
            </a:r>
          </a:p>
          <a:p>
            <a:pPr marL="179705" lvl="0" indent="-179705">
              <a:lnSpc>
                <a:spcPct val="130000"/>
              </a:lnSpc>
              <a:spcBef>
                <a:spcPts val="600"/>
              </a:spcBef>
              <a:buClrTx/>
              <a:buFont typeface="Arial" pitchFamily="34" charset="0"/>
              <a:buChar char="•"/>
            </a:pPr>
            <a:r>
              <a:rPr lang="en-US" altLang="zh-CN" sz="1200">
                <a:solidFill>
                  <a:schemeClr val="bg1"/>
                </a:solidFill>
                <a:latin typeface="Arial" panose="020B0604020202020204" pitchFamily="34" charset="0"/>
                <a:ea typeface="微軟正黑體" panose="020B0604030504040204" pitchFamily="34" charset="-120"/>
                <a:sym typeface="Arial" panose="020B0604020202020204" pitchFamily="34" charset="0"/>
              </a:rPr>
              <a:t>7cm</a:t>
            </a:r>
            <a:r>
              <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silent cooling fan</a:t>
            </a:r>
          </a:p>
          <a:p>
            <a:pPr marL="179705" lvl="0" indent="-179705">
              <a:lnSpc>
                <a:spcPct val="130000"/>
              </a:lnSpc>
              <a:spcBef>
                <a:spcPts val="600"/>
              </a:spcBef>
              <a:buClrTx/>
              <a:buFont typeface="Arial" pitchFamily="34" charset="0"/>
              <a:buChar char="•"/>
            </a:pP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Low power consumption Energy saving </a:t>
            </a:r>
            <a:r>
              <a:rPr kumimoji="1"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standby</a:t>
            </a:r>
            <a:r>
              <a:rPr kumimoji="1"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4.97W, operation 13.9W)</a:t>
            </a:r>
            <a:endParaRPr kumimoji="1" lang="en-US" altLang="zh-CN"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3" name="圖片 12">
            <a:extLst>
              <a:ext uri="{FF2B5EF4-FFF2-40B4-BE49-F238E27FC236}">
                <a16:creationId xmlns:a16="http://schemas.microsoft.com/office/drawing/2014/main" id="{A6754803-980B-0634-8274-2B4215F94DE2}"/>
              </a:ext>
            </a:extLst>
          </p:cNvPr>
          <p:cNvPicPr>
            <a:picLocks noChangeAspect="1"/>
          </p:cNvPicPr>
          <p:nvPr/>
        </p:nvPicPr>
        <p:blipFill>
          <a:blip r:embed="rId3">
            <a:duotone>
              <a:prstClr val="black"/>
              <a:schemeClr val="accent3">
                <a:tint val="45000"/>
                <a:satMod val="400000"/>
              </a:schemeClr>
            </a:duotone>
          </a:blip>
          <a:stretch>
            <a:fillRect/>
          </a:stretch>
        </p:blipFill>
        <p:spPr>
          <a:xfrm flipH="1">
            <a:off x="3822926" y="4208483"/>
            <a:ext cx="875934" cy="605315"/>
          </a:xfrm>
          <a:prstGeom prst="rect">
            <a:avLst/>
          </a:prstGeom>
        </p:spPr>
      </p:pic>
      <p:pic>
        <p:nvPicPr>
          <p:cNvPr id="12" name="圖片 11">
            <a:extLst>
              <a:ext uri="{FF2B5EF4-FFF2-40B4-BE49-F238E27FC236}">
                <a16:creationId xmlns:a16="http://schemas.microsoft.com/office/drawing/2014/main" id="{B206E0E7-67D1-2270-C238-4752C497C7CD}"/>
              </a:ext>
            </a:extLst>
          </p:cNvPr>
          <p:cNvPicPr>
            <a:picLocks noChangeAspect="1"/>
          </p:cNvPicPr>
          <p:nvPr/>
        </p:nvPicPr>
        <p:blipFill rotWithShape="1">
          <a:blip r:embed="rId4"/>
          <a:srcRect l="58523" t="52840" r="16678" b="10617"/>
          <a:stretch/>
        </p:blipFill>
        <p:spPr>
          <a:xfrm>
            <a:off x="3566287" y="3820921"/>
            <a:ext cx="1132573" cy="939337"/>
          </a:xfrm>
          <a:custGeom>
            <a:avLst/>
            <a:gdLst>
              <a:gd name="connsiteX0" fmla="*/ 774872 w 2266262"/>
              <a:gd name="connsiteY0" fmla="*/ 0 h 1879600"/>
              <a:gd name="connsiteX1" fmla="*/ 1948381 w 2266262"/>
              <a:gd name="connsiteY1" fmla="*/ 0 h 1879600"/>
              <a:gd name="connsiteX2" fmla="*/ 2266262 w 2266262"/>
              <a:gd name="connsiteY2" fmla="*/ 45684 h 1879600"/>
              <a:gd name="connsiteX3" fmla="*/ 2266262 w 2266262"/>
              <a:gd name="connsiteY3" fmla="*/ 1879600 h 1879600"/>
              <a:gd name="connsiteX4" fmla="*/ 0 w 2266262"/>
              <a:gd name="connsiteY4" fmla="*/ 1879600 h 1879600"/>
              <a:gd name="connsiteX5" fmla="*/ 0 w 2266262"/>
              <a:gd name="connsiteY5" fmla="*/ 880838 h 187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6262" h="1879600">
                <a:moveTo>
                  <a:pt x="774872" y="0"/>
                </a:moveTo>
                <a:lnTo>
                  <a:pt x="1948381" y="0"/>
                </a:lnTo>
                <a:lnTo>
                  <a:pt x="2266262" y="45684"/>
                </a:lnTo>
                <a:lnTo>
                  <a:pt x="2266262" y="1879600"/>
                </a:lnTo>
                <a:lnTo>
                  <a:pt x="0" y="1879600"/>
                </a:lnTo>
                <a:lnTo>
                  <a:pt x="0" y="880838"/>
                </a:lnTo>
                <a:close/>
              </a:path>
            </a:pathLst>
          </a:custGeom>
        </p:spPr>
      </p:pic>
      <p:sp>
        <p:nvSpPr>
          <p:cNvPr id="9" name="文字方塊 8">
            <a:extLst>
              <a:ext uri="{FF2B5EF4-FFF2-40B4-BE49-F238E27FC236}">
                <a16:creationId xmlns:a16="http://schemas.microsoft.com/office/drawing/2014/main" id="{5D201FEA-8822-A9F0-8500-165998D8C687}"/>
              </a:ext>
            </a:extLst>
          </p:cNvPr>
          <p:cNvSpPr txBox="1"/>
          <p:nvPr/>
        </p:nvSpPr>
        <p:spPr>
          <a:xfrm>
            <a:off x="295564" y="4402228"/>
            <a:ext cx="3329708" cy="369332"/>
          </a:xfrm>
          <a:prstGeom prst="rect">
            <a:avLst/>
          </a:prstGeom>
          <a:noFill/>
        </p:spPr>
        <p:txBody>
          <a:bodyPr wrap="square" rtlCol="0">
            <a:spAutoFit/>
          </a:bodyPr>
          <a:lstStyle/>
          <a:p>
            <a:r>
              <a:rPr lang="zh-TW" altLang="en-US" sz="900" b="1">
                <a:solidFill>
                  <a:schemeClr val="tx1"/>
                </a:solidFill>
              </a:rPr>
              <a:t>* </a:t>
            </a:r>
            <a:r>
              <a:rPr lang="en-US" altLang="zh-TW" sz="900" b="1">
                <a:solidFill>
                  <a:schemeClr val="tx1"/>
                </a:solidFill>
              </a:rPr>
              <a:t>Accessories include keys for the disk tray, which can be locked to avoid the risk of accidental removal by children.</a:t>
            </a:r>
            <a:endParaRPr lang="zh-TW" altLang="en-US" sz="900" b="1">
              <a:solidFill>
                <a:schemeClr val="tx1"/>
              </a:solidFill>
            </a:endParaRPr>
          </a:p>
        </p:txBody>
      </p:sp>
    </p:spTree>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FF52C9B6-59D6-45EE-B4A2-8961265E9451}"/>
              </a:ext>
            </a:extLst>
          </p:cNvPr>
          <p:cNvPicPr>
            <a:picLocks noChangeAspect="1"/>
          </p:cNvPicPr>
          <p:nvPr/>
        </p:nvPicPr>
        <p:blipFill>
          <a:blip r:embed="rId3"/>
          <a:srcRect l="13763" r="13763"/>
          <a:stretch/>
        </p:blipFill>
        <p:spPr>
          <a:xfrm>
            <a:off x="1657851" y="1770303"/>
            <a:ext cx="3310737" cy="2855629"/>
          </a:xfrm>
          <a:prstGeom prst="rect">
            <a:avLst/>
          </a:prstGeom>
        </p:spPr>
      </p:pic>
      <p:pic>
        <p:nvPicPr>
          <p:cNvPr id="9" name="圖片 9">
            <a:extLst>
              <a:ext uri="{FF2B5EF4-FFF2-40B4-BE49-F238E27FC236}">
                <a16:creationId xmlns:a16="http://schemas.microsoft.com/office/drawing/2014/main" id="{FD3BA096-8395-4281-8FB0-0C1DEDC102B8}"/>
              </a:ext>
            </a:extLst>
          </p:cNvPr>
          <p:cNvPicPr>
            <a:picLocks noChangeAspect="1"/>
          </p:cNvPicPr>
          <p:nvPr/>
        </p:nvPicPr>
        <p:blipFill>
          <a:blip r:embed="rId4"/>
          <a:srcRect l="19540" r="19540"/>
          <a:stretch/>
        </p:blipFill>
        <p:spPr>
          <a:xfrm>
            <a:off x="4769233" y="1876136"/>
            <a:ext cx="2589830" cy="2657475"/>
          </a:xfrm>
          <a:prstGeom prst="rect">
            <a:avLst/>
          </a:prstGeom>
        </p:spPr>
      </p:pic>
      <p:sp>
        <p:nvSpPr>
          <p:cNvPr id="2" name="標題 1"/>
          <p:cNvSpPr>
            <a:spLocks noGrp="1"/>
          </p:cNvSpPr>
          <p:nvPr>
            <p:ph type="title"/>
          </p:nvPr>
        </p:nvSpPr>
        <p:spPr/>
        <p:txBody>
          <a:bodyPr/>
          <a:lstStyle/>
          <a:p>
            <a:r>
              <a:rPr lang="en-US" altLang="zh-TW" sz="3200">
                <a:sym typeface="Arial" panose="020B0604020202020204" pitchFamily="34" charset="0"/>
              </a:rPr>
              <a:t>Minimalist design and size, I/O introduction</a:t>
            </a:r>
            <a:endParaRPr lang="zh-TW" altLang="en-US" sz="3200">
              <a:sym typeface="Arial" panose="020B0604020202020204" pitchFamily="34" charset="0"/>
            </a:endParaRPr>
          </a:p>
        </p:txBody>
      </p:sp>
      <p:sp>
        <p:nvSpPr>
          <p:cNvPr id="6" name="文字方塊 5" hidden="1"/>
          <p:cNvSpPr txBox="1"/>
          <p:nvPr/>
        </p:nvSpPr>
        <p:spPr>
          <a:xfrm>
            <a:off x="2238871" y="5453056"/>
            <a:ext cx="2000264" cy="2677656"/>
          </a:xfrm>
          <a:prstGeom prst="rect">
            <a:avLst/>
          </a:prstGeom>
          <a:noFill/>
        </p:spPr>
        <p:txBody>
          <a:bodyPr wrap="square" rtlCol="0">
            <a:spAutoFit/>
          </a:bodyPr>
          <a:lstStyle/>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[LED Indicators]</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STATUS</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LAN</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HDD1</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HDD2</a:t>
            </a:r>
          </a:p>
          <a:p>
            <a:endPar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[Button, I/O]</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Power</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 Copy</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 3.2 Gen 1 Port</a:t>
            </a:r>
          </a:p>
          <a:p>
            <a:endPar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 name="文字方塊 6" hidden="1"/>
          <p:cNvSpPr txBox="1"/>
          <p:nvPr/>
        </p:nvSpPr>
        <p:spPr>
          <a:xfrm>
            <a:off x="5043157" y="5310726"/>
            <a:ext cx="1714512" cy="2893100"/>
          </a:xfrm>
          <a:prstGeom prst="rect">
            <a:avLst/>
          </a:prstGeom>
          <a:noFill/>
        </p:spPr>
        <p:txBody>
          <a:bodyPr wrap="square" lIns="91440" tIns="45720" rIns="91440" bIns="45720" rtlCol="0" anchor="t">
            <a:spAutoFit/>
          </a:bodyPr>
          <a:lstStyle/>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[System FAN]</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Smart Cooling FAN</a:t>
            </a:r>
          </a:p>
          <a:p>
            <a:endPar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endPar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endPar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endPar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[Button, I/O]</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Reset Button</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GbE port</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 3.2 Gen1 Port / USB 2.0 Port</a:t>
            </a:r>
          </a:p>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DC 12V Input</a:t>
            </a:r>
          </a:p>
          <a:p>
            <a:endPar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 name="文字方塊 3" hidden="1">
            <a:extLst>
              <a:ext uri="{FF2B5EF4-FFF2-40B4-BE49-F238E27FC236}">
                <a16:creationId xmlns:a16="http://schemas.microsoft.com/office/drawing/2014/main" id="{80FB3565-F7EA-4789-B68C-CFFE14B42D8A}"/>
              </a:ext>
            </a:extLst>
          </p:cNvPr>
          <p:cNvSpPr txBox="1"/>
          <p:nvPr/>
        </p:nvSpPr>
        <p:spPr>
          <a:xfrm>
            <a:off x="-243242" y="5535540"/>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188.64 × 90.18 × 156.26 </a:t>
            </a:r>
            <a:endParaRPr 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文字方塊 14">
            <a:extLst>
              <a:ext uri="{FF2B5EF4-FFF2-40B4-BE49-F238E27FC236}">
                <a16:creationId xmlns:a16="http://schemas.microsoft.com/office/drawing/2014/main" id="{1925A175-955F-4C11-A4FA-315B121ADCB3}"/>
              </a:ext>
            </a:extLst>
          </p:cNvPr>
          <p:cNvSpPr txBox="1"/>
          <p:nvPr/>
        </p:nvSpPr>
        <p:spPr>
          <a:xfrm>
            <a:off x="899798" y="1803169"/>
            <a:ext cx="1100902" cy="1021883"/>
          </a:xfrm>
          <a:prstGeom prst="rect">
            <a:avLst/>
          </a:prstGeom>
          <a:noFill/>
        </p:spPr>
        <p:txBody>
          <a:bodyPr wrap="square" lIns="91440" tIns="45720" rIns="91440" bIns="45720" rtlCol="0" anchor="t">
            <a:spAutoFit/>
          </a:bodyPr>
          <a:lstStyle/>
          <a:p>
            <a:pPr>
              <a:lnSpc>
                <a:spcPct val="110000"/>
              </a:lnSpc>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Status</a:t>
            </a:r>
          </a:p>
          <a:p>
            <a:pPr>
              <a:lnSpc>
                <a:spcPct val="110000"/>
              </a:lnSpc>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Lan</a:t>
            </a:r>
          </a:p>
          <a:p>
            <a:pPr>
              <a:lnSpc>
                <a:spcPct val="110000"/>
              </a:lnSpc>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a:t>
            </a:r>
          </a:p>
          <a:p>
            <a:pPr>
              <a:lnSpc>
                <a:spcPct val="110000"/>
              </a:lnSpc>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Disk 1 - 2</a:t>
            </a:r>
          </a:p>
        </p:txBody>
      </p:sp>
      <p:sp>
        <p:nvSpPr>
          <p:cNvPr id="16" name="文字方塊 15">
            <a:extLst>
              <a:ext uri="{FF2B5EF4-FFF2-40B4-BE49-F238E27FC236}">
                <a16:creationId xmlns:a16="http://schemas.microsoft.com/office/drawing/2014/main" id="{D0A8C82F-7632-4D42-824C-C7208C09F8FE}"/>
              </a:ext>
            </a:extLst>
          </p:cNvPr>
          <p:cNvSpPr txBox="1"/>
          <p:nvPr/>
        </p:nvSpPr>
        <p:spPr>
          <a:xfrm>
            <a:off x="6958964" y="1921163"/>
            <a:ext cx="1201721" cy="523220"/>
          </a:xfrm>
          <a:prstGeom prst="rect">
            <a:avLst/>
          </a:prstGeom>
          <a:noFill/>
        </p:spPr>
        <p:txBody>
          <a:bodyPr wrap="square" lIns="91440" tIns="45720" rIns="91440" bIns="45720" rtlCol="0" anchor="t">
            <a:spAutoFit/>
          </a:bodyPr>
          <a:lstStyle/>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7 cm smart cooling fan</a:t>
            </a:r>
          </a:p>
        </p:txBody>
      </p:sp>
      <p:sp>
        <p:nvSpPr>
          <p:cNvPr id="25" name="文字方塊 24">
            <a:extLst>
              <a:ext uri="{FF2B5EF4-FFF2-40B4-BE49-F238E27FC236}">
                <a16:creationId xmlns:a16="http://schemas.microsoft.com/office/drawing/2014/main" id="{1B9F5221-2574-49A5-8265-A9A210288345}"/>
              </a:ext>
            </a:extLst>
          </p:cNvPr>
          <p:cNvSpPr txBox="1"/>
          <p:nvPr/>
        </p:nvSpPr>
        <p:spPr>
          <a:xfrm>
            <a:off x="548006" y="3353392"/>
            <a:ext cx="1289319" cy="307777"/>
          </a:xfrm>
          <a:prstGeom prst="rect">
            <a:avLst/>
          </a:prstGeom>
          <a:noFill/>
        </p:spPr>
        <p:txBody>
          <a:bodyPr wrap="square" lIns="91440" tIns="45720" rIns="91440" bIns="45720" rtlCol="0" anchor="t">
            <a:spAutoFit/>
          </a:bodyPr>
          <a:lstStyle/>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Power button</a:t>
            </a:r>
          </a:p>
        </p:txBody>
      </p:sp>
      <p:sp>
        <p:nvSpPr>
          <p:cNvPr id="26" name="文字方塊 25">
            <a:extLst>
              <a:ext uri="{FF2B5EF4-FFF2-40B4-BE49-F238E27FC236}">
                <a16:creationId xmlns:a16="http://schemas.microsoft.com/office/drawing/2014/main" id="{7C14F9F1-1D25-40D9-B8CE-3EC8292BD8CD}"/>
              </a:ext>
            </a:extLst>
          </p:cNvPr>
          <p:cNvSpPr txBox="1"/>
          <p:nvPr/>
        </p:nvSpPr>
        <p:spPr>
          <a:xfrm>
            <a:off x="6958964" y="2428454"/>
            <a:ext cx="1201721" cy="310919"/>
          </a:xfrm>
          <a:prstGeom prst="rect">
            <a:avLst/>
          </a:prstGeom>
          <a:noFill/>
        </p:spPr>
        <p:txBody>
          <a:bodyPr wrap="square" lIns="91440" tIns="45720" rIns="91440" bIns="45720" rtlCol="0" anchor="t">
            <a:spAutoFit/>
          </a:bodyPr>
          <a:lstStyle/>
          <a:p>
            <a:pPr>
              <a:lnSpc>
                <a:spcPct val="110000"/>
              </a:lnSpc>
            </a:pPr>
            <a:r>
              <a:rPr lang="en-US">
                <a:solidFill>
                  <a:schemeClr val="bg1"/>
                </a:solidFill>
                <a:latin typeface="Arial" panose="020B0604020202020204" pitchFamily="34" charset="0"/>
                <a:ea typeface="微軟正黑體" panose="020B0604030504040204" pitchFamily="34" charset="-120"/>
                <a:sym typeface="Arial" panose="020B0604020202020204" pitchFamily="34" charset="0"/>
              </a:rPr>
              <a:t>Reset</a:t>
            </a:r>
            <a:r>
              <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button</a:t>
            </a:r>
            <a:endParaRPr 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7" name="接點: 肘形 29">
            <a:extLst>
              <a:ext uri="{FF2B5EF4-FFF2-40B4-BE49-F238E27FC236}">
                <a16:creationId xmlns:a16="http://schemas.microsoft.com/office/drawing/2014/main" id="{1B014805-5651-4219-99E8-32A2D525C476}"/>
              </a:ext>
            </a:extLst>
          </p:cNvPr>
          <p:cNvCxnSpPr>
            <a:cxnSpLocks/>
          </p:cNvCxnSpPr>
          <p:nvPr/>
        </p:nvCxnSpPr>
        <p:spPr>
          <a:xfrm>
            <a:off x="1543118" y="1954849"/>
            <a:ext cx="661589" cy="230286"/>
          </a:xfrm>
          <a:prstGeom prst="bentConnector3">
            <a:avLst>
              <a:gd name="adj1" fmla="val 60817"/>
            </a:avLst>
          </a:prstGeom>
          <a:noFill/>
          <a:ln w="19050" cap="flat" cmpd="sng">
            <a:solidFill>
              <a:srgbClr val="EE6D2B"/>
            </a:solidFill>
            <a:prstDash val="solid"/>
            <a:round/>
            <a:headEnd type="none" w="sm" len="sm"/>
            <a:tailEnd type="oval" w="sm" len="sm"/>
          </a:ln>
          <a:effectLst/>
        </p:spPr>
      </p:cxnSp>
      <p:cxnSp>
        <p:nvCxnSpPr>
          <p:cNvPr id="28" name="接點: 肘形 29">
            <a:extLst>
              <a:ext uri="{FF2B5EF4-FFF2-40B4-BE49-F238E27FC236}">
                <a16:creationId xmlns:a16="http://schemas.microsoft.com/office/drawing/2014/main" id="{E9B27F41-B4D7-4CDE-A108-D621952BBD38}"/>
              </a:ext>
            </a:extLst>
          </p:cNvPr>
          <p:cNvCxnSpPr>
            <a:cxnSpLocks/>
          </p:cNvCxnSpPr>
          <p:nvPr/>
        </p:nvCxnSpPr>
        <p:spPr>
          <a:xfrm>
            <a:off x="1534058" y="2190825"/>
            <a:ext cx="668906" cy="120281"/>
          </a:xfrm>
          <a:prstGeom prst="bentConnector3">
            <a:avLst>
              <a:gd name="adj1" fmla="val 50000"/>
            </a:avLst>
          </a:prstGeom>
          <a:noFill/>
          <a:ln w="19050" cap="flat" cmpd="sng">
            <a:solidFill>
              <a:srgbClr val="EE6D2B"/>
            </a:solidFill>
            <a:prstDash val="solid"/>
            <a:round/>
            <a:headEnd type="none" w="sm" len="sm"/>
            <a:tailEnd type="oval" w="sm" len="sm"/>
          </a:ln>
          <a:effectLst/>
        </p:spPr>
      </p:cxnSp>
      <p:cxnSp>
        <p:nvCxnSpPr>
          <p:cNvPr id="29" name="接點: 肘形 29">
            <a:extLst>
              <a:ext uri="{FF2B5EF4-FFF2-40B4-BE49-F238E27FC236}">
                <a16:creationId xmlns:a16="http://schemas.microsoft.com/office/drawing/2014/main" id="{E3BDCBC2-0693-479A-8297-5BC25D954A86}"/>
              </a:ext>
            </a:extLst>
          </p:cNvPr>
          <p:cNvCxnSpPr>
            <a:cxnSpLocks/>
          </p:cNvCxnSpPr>
          <p:nvPr/>
        </p:nvCxnSpPr>
        <p:spPr>
          <a:xfrm>
            <a:off x="1543118" y="2434432"/>
            <a:ext cx="661589" cy="0"/>
          </a:xfrm>
          <a:prstGeom prst="straightConnector1">
            <a:avLst/>
          </a:prstGeom>
          <a:noFill/>
          <a:ln w="19050" cap="flat" cmpd="sng">
            <a:solidFill>
              <a:srgbClr val="EE6D2B"/>
            </a:solidFill>
            <a:prstDash val="solid"/>
            <a:round/>
            <a:headEnd type="none" w="sm" len="sm"/>
            <a:tailEnd type="oval" w="sm" len="sm"/>
          </a:ln>
          <a:effectLst/>
        </p:spPr>
      </p:cxnSp>
      <p:cxnSp>
        <p:nvCxnSpPr>
          <p:cNvPr id="30" name="接點: 肘形 29">
            <a:extLst>
              <a:ext uri="{FF2B5EF4-FFF2-40B4-BE49-F238E27FC236}">
                <a16:creationId xmlns:a16="http://schemas.microsoft.com/office/drawing/2014/main" id="{2855B790-1B5A-4E5C-B8D2-FB575F57EC07}"/>
              </a:ext>
            </a:extLst>
          </p:cNvPr>
          <p:cNvCxnSpPr>
            <a:cxnSpLocks/>
          </p:cNvCxnSpPr>
          <p:nvPr/>
        </p:nvCxnSpPr>
        <p:spPr>
          <a:xfrm>
            <a:off x="1722973" y="3523581"/>
            <a:ext cx="514650" cy="0"/>
          </a:xfrm>
          <a:prstGeom prst="straightConnector1">
            <a:avLst/>
          </a:prstGeom>
          <a:noFill/>
          <a:ln w="19050" cap="flat" cmpd="sng">
            <a:solidFill>
              <a:srgbClr val="EE6D2B"/>
            </a:solidFill>
            <a:prstDash val="solid"/>
            <a:round/>
            <a:headEnd type="none" w="sm" len="sm"/>
            <a:tailEnd type="oval" w="sm" len="sm"/>
          </a:ln>
          <a:effectLst/>
        </p:spPr>
      </p:cxnSp>
      <p:sp>
        <p:nvSpPr>
          <p:cNvPr id="33" name="文字方塊 32">
            <a:extLst>
              <a:ext uri="{FF2B5EF4-FFF2-40B4-BE49-F238E27FC236}">
                <a16:creationId xmlns:a16="http://schemas.microsoft.com/office/drawing/2014/main" id="{4B7419F0-E1E5-4E61-9239-B4D73D157C4C}"/>
              </a:ext>
            </a:extLst>
          </p:cNvPr>
          <p:cNvSpPr txBox="1"/>
          <p:nvPr/>
        </p:nvSpPr>
        <p:spPr>
          <a:xfrm>
            <a:off x="6944645" y="4155267"/>
            <a:ext cx="1304355" cy="311175"/>
          </a:xfrm>
          <a:prstGeom prst="rect">
            <a:avLst/>
          </a:prstGeom>
          <a:noFill/>
        </p:spPr>
        <p:txBody>
          <a:bodyPr wrap="square" rtlCol="0">
            <a:spAutoFit/>
          </a:bodyPr>
          <a:lstStyle/>
          <a:p>
            <a:pPr>
              <a:lnSpc>
                <a:spcPct val="110000"/>
              </a:lnSpc>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DC 12V input</a:t>
            </a:r>
          </a:p>
        </p:txBody>
      </p:sp>
      <p:sp>
        <p:nvSpPr>
          <p:cNvPr id="34" name="文字方塊 33">
            <a:extLst>
              <a:ext uri="{FF2B5EF4-FFF2-40B4-BE49-F238E27FC236}">
                <a16:creationId xmlns:a16="http://schemas.microsoft.com/office/drawing/2014/main" id="{3224FDDA-1ACD-498B-A3E9-9BD3108A9AE8}"/>
              </a:ext>
            </a:extLst>
          </p:cNvPr>
          <p:cNvSpPr txBox="1"/>
          <p:nvPr/>
        </p:nvSpPr>
        <p:spPr>
          <a:xfrm>
            <a:off x="6928588" y="3551118"/>
            <a:ext cx="1058693" cy="310919"/>
          </a:xfrm>
          <a:prstGeom prst="rect">
            <a:avLst/>
          </a:prstGeom>
          <a:noFill/>
        </p:spPr>
        <p:txBody>
          <a:bodyPr wrap="square" rtlCol="0">
            <a:spAutoFit/>
          </a:bodyPr>
          <a:lstStyle/>
          <a:p>
            <a:pPr>
              <a:lnSpc>
                <a:spcPct val="110000"/>
              </a:lnSpc>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 2.0</a:t>
            </a:r>
          </a:p>
        </p:txBody>
      </p:sp>
      <p:sp>
        <p:nvSpPr>
          <p:cNvPr id="35" name="文字方塊 34">
            <a:extLst>
              <a:ext uri="{FF2B5EF4-FFF2-40B4-BE49-F238E27FC236}">
                <a16:creationId xmlns:a16="http://schemas.microsoft.com/office/drawing/2014/main" id="{06AEF9F1-0AFD-4D94-A548-C4E2BDC44C2C}"/>
              </a:ext>
            </a:extLst>
          </p:cNvPr>
          <p:cNvSpPr txBox="1"/>
          <p:nvPr/>
        </p:nvSpPr>
        <p:spPr>
          <a:xfrm>
            <a:off x="6930359" y="2955539"/>
            <a:ext cx="1093408" cy="311175"/>
          </a:xfrm>
          <a:prstGeom prst="rect">
            <a:avLst/>
          </a:prstGeom>
          <a:noFill/>
        </p:spPr>
        <p:txBody>
          <a:bodyPr wrap="square" lIns="91440" tIns="45720" rIns="91440" bIns="45720" rtlCol="0" anchor="t">
            <a:spAutoFit/>
          </a:bodyPr>
          <a:lstStyle/>
          <a:p>
            <a:pPr>
              <a:lnSpc>
                <a:spcPct val="110000"/>
              </a:lnSpc>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2.5 GbE</a:t>
            </a:r>
          </a:p>
        </p:txBody>
      </p:sp>
      <p:cxnSp>
        <p:nvCxnSpPr>
          <p:cNvPr id="36" name="接點: 肘形 29">
            <a:extLst>
              <a:ext uri="{FF2B5EF4-FFF2-40B4-BE49-F238E27FC236}">
                <a16:creationId xmlns:a16="http://schemas.microsoft.com/office/drawing/2014/main" id="{952D0365-833F-445B-8139-86734A08BAB1}"/>
              </a:ext>
            </a:extLst>
          </p:cNvPr>
          <p:cNvCxnSpPr>
            <a:cxnSpLocks/>
          </p:cNvCxnSpPr>
          <p:nvPr/>
        </p:nvCxnSpPr>
        <p:spPr>
          <a:xfrm flipH="1">
            <a:off x="6576050" y="3111127"/>
            <a:ext cx="389024" cy="0"/>
          </a:xfrm>
          <a:prstGeom prst="straightConnector1">
            <a:avLst/>
          </a:prstGeom>
          <a:noFill/>
          <a:ln w="19050" cap="flat" cmpd="sng">
            <a:solidFill>
              <a:srgbClr val="EE6D2B"/>
            </a:solidFill>
            <a:prstDash val="solid"/>
            <a:round/>
            <a:headEnd type="none" w="sm" len="sm"/>
            <a:tailEnd type="oval" w="sm" len="sm"/>
          </a:ln>
          <a:effectLst/>
        </p:spPr>
      </p:cxnSp>
      <p:cxnSp>
        <p:nvCxnSpPr>
          <p:cNvPr id="38" name="接點: 肘形 29">
            <a:extLst>
              <a:ext uri="{FF2B5EF4-FFF2-40B4-BE49-F238E27FC236}">
                <a16:creationId xmlns:a16="http://schemas.microsoft.com/office/drawing/2014/main" id="{E6B0CF0D-1252-4B9E-A81F-196FA6116FAC}"/>
              </a:ext>
            </a:extLst>
          </p:cNvPr>
          <p:cNvCxnSpPr>
            <a:cxnSpLocks/>
          </p:cNvCxnSpPr>
          <p:nvPr/>
        </p:nvCxnSpPr>
        <p:spPr>
          <a:xfrm flipH="1">
            <a:off x="6575471" y="3336287"/>
            <a:ext cx="389024" cy="0"/>
          </a:xfrm>
          <a:prstGeom prst="straightConnector1">
            <a:avLst/>
          </a:prstGeom>
          <a:noFill/>
          <a:ln w="19050" cap="flat" cmpd="sng">
            <a:solidFill>
              <a:srgbClr val="EE6D2B"/>
            </a:solidFill>
            <a:prstDash val="solid"/>
            <a:round/>
            <a:headEnd type="none" w="sm" len="sm"/>
            <a:tailEnd type="oval" w="sm" len="sm"/>
          </a:ln>
          <a:effectLst/>
        </p:spPr>
      </p:cxnSp>
      <p:cxnSp>
        <p:nvCxnSpPr>
          <p:cNvPr id="19" name="直線接點 18">
            <a:extLst>
              <a:ext uri="{FF2B5EF4-FFF2-40B4-BE49-F238E27FC236}">
                <a16:creationId xmlns:a16="http://schemas.microsoft.com/office/drawing/2014/main" id="{8643093D-A638-4AE1-9869-C1EA92566A78}"/>
              </a:ext>
            </a:extLst>
          </p:cNvPr>
          <p:cNvCxnSpPr>
            <a:cxnSpLocks/>
          </p:cNvCxnSpPr>
          <p:nvPr/>
        </p:nvCxnSpPr>
        <p:spPr>
          <a:xfrm>
            <a:off x="3545931" y="1814313"/>
            <a:ext cx="975331" cy="106850"/>
          </a:xfrm>
          <a:prstGeom prst="line">
            <a:avLst/>
          </a:prstGeom>
          <a:ln w="635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766279FB-8094-4F09-8CB2-4844E5801947}"/>
              </a:ext>
            </a:extLst>
          </p:cNvPr>
          <p:cNvCxnSpPr>
            <a:cxnSpLocks/>
          </p:cNvCxnSpPr>
          <p:nvPr/>
        </p:nvCxnSpPr>
        <p:spPr>
          <a:xfrm flipV="1">
            <a:off x="2173673" y="1814313"/>
            <a:ext cx="1363397" cy="16681"/>
          </a:xfrm>
          <a:prstGeom prst="line">
            <a:avLst/>
          </a:prstGeom>
          <a:ln w="635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1" name="直線接點 20">
            <a:extLst>
              <a:ext uri="{FF2B5EF4-FFF2-40B4-BE49-F238E27FC236}">
                <a16:creationId xmlns:a16="http://schemas.microsoft.com/office/drawing/2014/main" id="{052E95AA-D19C-461D-96A3-A0D1DD400A54}"/>
              </a:ext>
            </a:extLst>
          </p:cNvPr>
          <p:cNvCxnSpPr>
            <a:cxnSpLocks/>
          </p:cNvCxnSpPr>
          <p:nvPr/>
        </p:nvCxnSpPr>
        <p:spPr>
          <a:xfrm>
            <a:off x="4696480" y="2043361"/>
            <a:ext cx="6160" cy="2215229"/>
          </a:xfrm>
          <a:prstGeom prst="line">
            <a:avLst/>
          </a:prstGeom>
          <a:ln w="635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7F8D6BB0-34F9-40F4-ABB5-58AFB632A3DA}"/>
              </a:ext>
            </a:extLst>
          </p:cNvPr>
          <p:cNvSpPr txBox="1"/>
          <p:nvPr/>
        </p:nvSpPr>
        <p:spPr>
          <a:xfrm>
            <a:off x="2127167" y="1542036"/>
            <a:ext cx="1551341" cy="307777"/>
          </a:xfrm>
          <a:prstGeom prst="rect">
            <a:avLst/>
          </a:prstGeom>
          <a:noFill/>
        </p:spPr>
        <p:txBody>
          <a:bodyPr wrap="square" lIns="91440" tIns="45720" rIns="91440" bIns="45720" rtlCol="0" anchor="t">
            <a:spAutoFit/>
          </a:bodyPr>
          <a:lstStyle/>
          <a:p>
            <a:pPr algn="ct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102mm / 4.02 in</a:t>
            </a:r>
          </a:p>
        </p:txBody>
      </p:sp>
      <p:sp>
        <p:nvSpPr>
          <p:cNvPr id="23" name="文字方塊 22">
            <a:extLst>
              <a:ext uri="{FF2B5EF4-FFF2-40B4-BE49-F238E27FC236}">
                <a16:creationId xmlns:a16="http://schemas.microsoft.com/office/drawing/2014/main" id="{8CDA7CBF-3E5D-4335-95CD-ABD675DBBD0A}"/>
              </a:ext>
            </a:extLst>
          </p:cNvPr>
          <p:cNvSpPr txBox="1"/>
          <p:nvPr/>
        </p:nvSpPr>
        <p:spPr>
          <a:xfrm rot="337627">
            <a:off x="3624935" y="1390347"/>
            <a:ext cx="1057026" cy="523220"/>
          </a:xfrm>
          <a:prstGeom prst="rect">
            <a:avLst/>
          </a:prstGeom>
          <a:noFill/>
        </p:spPr>
        <p:txBody>
          <a:bodyPr wrap="square" lIns="91440" tIns="45720" rIns="91440" bIns="45720" rtlCol="0" anchor="t">
            <a:spAutoFit/>
          </a:bodyPr>
          <a:lstStyle/>
          <a:p>
            <a:pPr algn="ct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165mm /</a:t>
            </a:r>
          </a:p>
          <a:p>
            <a:pPr algn="ct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6.5 in</a:t>
            </a:r>
          </a:p>
        </p:txBody>
      </p:sp>
      <p:sp>
        <p:nvSpPr>
          <p:cNvPr id="24" name="文字方塊 23">
            <a:extLst>
              <a:ext uri="{FF2B5EF4-FFF2-40B4-BE49-F238E27FC236}">
                <a16:creationId xmlns:a16="http://schemas.microsoft.com/office/drawing/2014/main" id="{219661D5-E693-4C59-8035-CED8681C4407}"/>
              </a:ext>
            </a:extLst>
          </p:cNvPr>
          <p:cNvSpPr txBox="1"/>
          <p:nvPr/>
        </p:nvSpPr>
        <p:spPr>
          <a:xfrm rot="5400000">
            <a:off x="3965202" y="2971618"/>
            <a:ext cx="1782653" cy="307777"/>
          </a:xfrm>
          <a:prstGeom prst="rect">
            <a:avLst/>
          </a:prstGeom>
          <a:noFill/>
        </p:spPr>
        <p:txBody>
          <a:bodyPr wrap="square" lIns="91440" tIns="45720" rIns="91440" bIns="45720" rtlCol="0" anchor="t">
            <a:spAutoFit/>
          </a:bodyPr>
          <a:lstStyle/>
          <a:p>
            <a:pPr algn="ct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220.6mm / 8.69 in</a:t>
            </a:r>
          </a:p>
        </p:txBody>
      </p:sp>
      <p:pic>
        <p:nvPicPr>
          <p:cNvPr id="51" name="圖形 50" hidden="1">
            <a:extLst>
              <a:ext uri="{FF2B5EF4-FFF2-40B4-BE49-F238E27FC236}">
                <a16:creationId xmlns:a16="http://schemas.microsoft.com/office/drawing/2014/main" id="{EA4E4782-745D-4174-AA70-0CB5C8D504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3355" y="1415977"/>
            <a:ext cx="1285875" cy="1743075"/>
          </a:xfrm>
          <a:prstGeom prst="rect">
            <a:avLst/>
          </a:prstGeom>
        </p:spPr>
      </p:pic>
      <p:sp>
        <p:nvSpPr>
          <p:cNvPr id="58" name="文字方塊 57">
            <a:extLst>
              <a:ext uri="{FF2B5EF4-FFF2-40B4-BE49-F238E27FC236}">
                <a16:creationId xmlns:a16="http://schemas.microsoft.com/office/drawing/2014/main" id="{58DB31D3-5516-42ED-B26F-07E020AC4054}"/>
              </a:ext>
            </a:extLst>
          </p:cNvPr>
          <p:cNvSpPr txBox="1"/>
          <p:nvPr/>
        </p:nvSpPr>
        <p:spPr>
          <a:xfrm>
            <a:off x="548006" y="3635045"/>
            <a:ext cx="1605001" cy="307777"/>
          </a:xfrm>
          <a:prstGeom prst="rect">
            <a:avLst/>
          </a:prstGeom>
          <a:noFill/>
        </p:spPr>
        <p:txBody>
          <a:bodyPr wrap="square" lIns="91440" tIns="45720" rIns="91440" bIns="45720" rtlCol="0" anchor="t">
            <a:spAutoFit/>
          </a:bodyPr>
          <a:lstStyle/>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 copy button</a:t>
            </a:r>
          </a:p>
        </p:txBody>
      </p:sp>
      <p:cxnSp>
        <p:nvCxnSpPr>
          <p:cNvPr id="59" name="接點: 肘形 29">
            <a:extLst>
              <a:ext uri="{FF2B5EF4-FFF2-40B4-BE49-F238E27FC236}">
                <a16:creationId xmlns:a16="http://schemas.microsoft.com/office/drawing/2014/main" id="{B67807FD-29E6-43BD-8851-24E3B658D83D}"/>
              </a:ext>
            </a:extLst>
          </p:cNvPr>
          <p:cNvCxnSpPr>
            <a:cxnSpLocks/>
          </p:cNvCxnSpPr>
          <p:nvPr/>
        </p:nvCxnSpPr>
        <p:spPr>
          <a:xfrm>
            <a:off x="2000700" y="3805234"/>
            <a:ext cx="236923" cy="0"/>
          </a:xfrm>
          <a:prstGeom prst="straightConnector1">
            <a:avLst/>
          </a:prstGeom>
          <a:noFill/>
          <a:ln w="19050" cap="flat" cmpd="sng">
            <a:solidFill>
              <a:srgbClr val="EE6D2B"/>
            </a:solidFill>
            <a:prstDash val="solid"/>
            <a:round/>
            <a:headEnd type="none" w="sm" len="sm"/>
            <a:tailEnd type="oval" w="sm" len="sm"/>
          </a:ln>
          <a:effectLst/>
        </p:spPr>
      </p:cxnSp>
      <p:sp>
        <p:nvSpPr>
          <p:cNvPr id="60" name="文字方塊 59">
            <a:extLst>
              <a:ext uri="{FF2B5EF4-FFF2-40B4-BE49-F238E27FC236}">
                <a16:creationId xmlns:a16="http://schemas.microsoft.com/office/drawing/2014/main" id="{B8591B4F-0BE6-426F-85F4-D9958DB3322A}"/>
              </a:ext>
            </a:extLst>
          </p:cNvPr>
          <p:cNvSpPr txBox="1"/>
          <p:nvPr/>
        </p:nvSpPr>
        <p:spPr>
          <a:xfrm>
            <a:off x="540106" y="3965556"/>
            <a:ext cx="1579055" cy="264688"/>
          </a:xfrm>
          <a:prstGeom prst="rect">
            <a:avLst/>
          </a:prstGeom>
          <a:noFill/>
        </p:spPr>
        <p:txBody>
          <a:bodyPr wrap="square" lIns="91440" tIns="45720" rIns="91440" bIns="45720" rtlCol="0" anchor="t">
            <a:spAutoFit/>
          </a:bodyPr>
          <a:lstStyle/>
          <a:p>
            <a:pPr>
              <a:lnSpc>
                <a:spcPct val="80000"/>
              </a:lnSpc>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 3.2 Gen 1 </a:t>
            </a:r>
            <a:endParaRPr 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61" name="接點: 肘形 29">
            <a:extLst>
              <a:ext uri="{FF2B5EF4-FFF2-40B4-BE49-F238E27FC236}">
                <a16:creationId xmlns:a16="http://schemas.microsoft.com/office/drawing/2014/main" id="{8012C63A-AF70-4FAA-BF9D-45E23362AEF3}"/>
              </a:ext>
            </a:extLst>
          </p:cNvPr>
          <p:cNvCxnSpPr>
            <a:cxnSpLocks/>
          </p:cNvCxnSpPr>
          <p:nvPr/>
        </p:nvCxnSpPr>
        <p:spPr>
          <a:xfrm>
            <a:off x="1868822" y="4122365"/>
            <a:ext cx="368799" cy="0"/>
          </a:xfrm>
          <a:prstGeom prst="straightConnector1">
            <a:avLst/>
          </a:prstGeom>
          <a:noFill/>
          <a:ln w="19050" cap="flat" cmpd="sng">
            <a:solidFill>
              <a:srgbClr val="EE6D2B"/>
            </a:solidFill>
            <a:prstDash val="solid"/>
            <a:round/>
            <a:headEnd type="none" w="sm" len="sm"/>
            <a:tailEnd type="oval" w="sm" len="sm"/>
          </a:ln>
          <a:effectLst/>
        </p:spPr>
      </p:cxnSp>
      <p:cxnSp>
        <p:nvCxnSpPr>
          <p:cNvPr id="71" name="接點: 肘形 29">
            <a:extLst>
              <a:ext uri="{FF2B5EF4-FFF2-40B4-BE49-F238E27FC236}">
                <a16:creationId xmlns:a16="http://schemas.microsoft.com/office/drawing/2014/main" id="{D2535C93-D61D-4778-A327-546F9E6D917B}"/>
              </a:ext>
            </a:extLst>
          </p:cNvPr>
          <p:cNvCxnSpPr>
            <a:cxnSpLocks/>
          </p:cNvCxnSpPr>
          <p:nvPr/>
        </p:nvCxnSpPr>
        <p:spPr>
          <a:xfrm flipV="1">
            <a:off x="1807621" y="2553262"/>
            <a:ext cx="395343" cy="146625"/>
          </a:xfrm>
          <a:prstGeom prst="bentConnector3">
            <a:avLst>
              <a:gd name="adj1" fmla="val 50000"/>
            </a:avLst>
          </a:prstGeom>
          <a:noFill/>
          <a:ln w="19050" cap="flat" cmpd="sng">
            <a:solidFill>
              <a:srgbClr val="EE6D2B"/>
            </a:solidFill>
            <a:prstDash val="solid"/>
            <a:round/>
            <a:headEnd type="none" w="sm" len="sm"/>
            <a:tailEnd type="oval" w="sm" len="sm"/>
          </a:ln>
          <a:effectLst/>
        </p:spPr>
      </p:cxnSp>
      <p:cxnSp>
        <p:nvCxnSpPr>
          <p:cNvPr id="41" name="接點: 肘形 29">
            <a:extLst>
              <a:ext uri="{FF2B5EF4-FFF2-40B4-BE49-F238E27FC236}">
                <a16:creationId xmlns:a16="http://schemas.microsoft.com/office/drawing/2014/main" id="{4C8B608E-080D-46DF-A3C9-6A87C876A8A0}"/>
              </a:ext>
            </a:extLst>
          </p:cNvPr>
          <p:cNvCxnSpPr>
            <a:cxnSpLocks/>
          </p:cNvCxnSpPr>
          <p:nvPr/>
        </p:nvCxnSpPr>
        <p:spPr>
          <a:xfrm rot="10800000" flipV="1">
            <a:off x="5986284" y="2072486"/>
            <a:ext cx="944075" cy="912975"/>
          </a:xfrm>
          <a:prstGeom prst="bentConnector3">
            <a:avLst>
              <a:gd name="adj1" fmla="val 100385"/>
            </a:avLst>
          </a:prstGeom>
          <a:noFill/>
          <a:ln w="19050" cap="flat" cmpd="sng">
            <a:solidFill>
              <a:srgbClr val="EE6D2B"/>
            </a:solidFill>
            <a:prstDash val="solid"/>
            <a:round/>
            <a:headEnd type="none" w="sm" len="sm"/>
            <a:tailEnd type="oval" w="sm" len="sm"/>
          </a:ln>
          <a:effectLst/>
        </p:spPr>
      </p:cxnSp>
      <p:cxnSp>
        <p:nvCxnSpPr>
          <p:cNvPr id="42" name="接點: 肘形 29">
            <a:extLst>
              <a:ext uri="{FF2B5EF4-FFF2-40B4-BE49-F238E27FC236}">
                <a16:creationId xmlns:a16="http://schemas.microsoft.com/office/drawing/2014/main" id="{B54DFE25-D7F0-411F-AE15-6055FD5B4F2E}"/>
              </a:ext>
            </a:extLst>
          </p:cNvPr>
          <p:cNvCxnSpPr>
            <a:cxnSpLocks/>
          </p:cNvCxnSpPr>
          <p:nvPr/>
        </p:nvCxnSpPr>
        <p:spPr>
          <a:xfrm rot="10800000">
            <a:off x="6655658" y="2319645"/>
            <a:ext cx="274700" cy="216554"/>
          </a:xfrm>
          <a:prstGeom prst="bentConnector3">
            <a:avLst>
              <a:gd name="adj1" fmla="val 26464"/>
            </a:avLst>
          </a:prstGeom>
          <a:noFill/>
          <a:ln w="19050" cap="flat" cmpd="sng">
            <a:solidFill>
              <a:srgbClr val="EE6D2B"/>
            </a:solidFill>
            <a:prstDash val="solid"/>
            <a:round/>
            <a:headEnd type="none" w="sm" len="sm"/>
            <a:tailEnd type="oval" w="sm" len="sm"/>
          </a:ln>
          <a:effectLst/>
        </p:spPr>
      </p:cxnSp>
      <p:sp>
        <p:nvSpPr>
          <p:cNvPr id="43" name="文字方塊 42">
            <a:extLst>
              <a:ext uri="{FF2B5EF4-FFF2-40B4-BE49-F238E27FC236}">
                <a16:creationId xmlns:a16="http://schemas.microsoft.com/office/drawing/2014/main" id="{7790D226-7849-4479-8A71-4F1100C3CEFD}"/>
              </a:ext>
            </a:extLst>
          </p:cNvPr>
          <p:cNvSpPr txBox="1"/>
          <p:nvPr/>
        </p:nvSpPr>
        <p:spPr>
          <a:xfrm>
            <a:off x="6922765" y="3201949"/>
            <a:ext cx="1304355" cy="311175"/>
          </a:xfrm>
          <a:prstGeom prst="rect">
            <a:avLst/>
          </a:prstGeom>
          <a:noFill/>
        </p:spPr>
        <p:txBody>
          <a:bodyPr wrap="square" lIns="91440" tIns="45720" rIns="91440" bIns="45720" rtlCol="0" anchor="t">
            <a:spAutoFit/>
          </a:bodyPr>
          <a:lstStyle/>
          <a:p>
            <a:pPr>
              <a:lnSpc>
                <a:spcPct val="110000"/>
              </a:lnSpc>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1 GbE</a:t>
            </a:r>
          </a:p>
        </p:txBody>
      </p:sp>
      <p:cxnSp>
        <p:nvCxnSpPr>
          <p:cNvPr id="44" name="接點: 肘形 29">
            <a:extLst>
              <a:ext uri="{FF2B5EF4-FFF2-40B4-BE49-F238E27FC236}">
                <a16:creationId xmlns:a16="http://schemas.microsoft.com/office/drawing/2014/main" id="{B0359C26-CDAE-4E71-9C89-4040A0B5638E}"/>
              </a:ext>
            </a:extLst>
          </p:cNvPr>
          <p:cNvCxnSpPr>
            <a:cxnSpLocks/>
          </p:cNvCxnSpPr>
          <p:nvPr/>
        </p:nvCxnSpPr>
        <p:spPr>
          <a:xfrm flipH="1">
            <a:off x="6575470" y="3676989"/>
            <a:ext cx="389024" cy="0"/>
          </a:xfrm>
          <a:prstGeom prst="straightConnector1">
            <a:avLst/>
          </a:prstGeom>
          <a:noFill/>
          <a:ln w="19050" cap="flat" cmpd="sng">
            <a:solidFill>
              <a:srgbClr val="EE6D2B"/>
            </a:solidFill>
            <a:prstDash val="solid"/>
            <a:round/>
            <a:headEnd type="none" w="sm" len="sm"/>
            <a:tailEnd type="oval" w="sm" len="sm"/>
          </a:ln>
          <a:effectLst/>
        </p:spPr>
      </p:cxnSp>
      <p:cxnSp>
        <p:nvCxnSpPr>
          <p:cNvPr id="46" name="接點: 肘形 29">
            <a:extLst>
              <a:ext uri="{FF2B5EF4-FFF2-40B4-BE49-F238E27FC236}">
                <a16:creationId xmlns:a16="http://schemas.microsoft.com/office/drawing/2014/main" id="{D3D615E9-830C-4AC1-ACBB-64823578A18E}"/>
              </a:ext>
            </a:extLst>
          </p:cNvPr>
          <p:cNvCxnSpPr>
            <a:cxnSpLocks/>
          </p:cNvCxnSpPr>
          <p:nvPr/>
        </p:nvCxnSpPr>
        <p:spPr>
          <a:xfrm flipH="1" flipV="1">
            <a:off x="6597995" y="4095942"/>
            <a:ext cx="346650" cy="205481"/>
          </a:xfrm>
          <a:prstGeom prst="bentConnector3">
            <a:avLst>
              <a:gd name="adj1" fmla="val 50000"/>
            </a:avLst>
          </a:prstGeom>
          <a:noFill/>
          <a:ln w="19050" cap="flat" cmpd="sng">
            <a:solidFill>
              <a:srgbClr val="EE6D2B"/>
            </a:solidFill>
            <a:prstDash val="solid"/>
            <a:round/>
            <a:headEnd type="none" w="sm" len="sm"/>
            <a:tailEnd type="oval" w="sm" len="sm"/>
          </a:ln>
          <a:effectLst/>
        </p:spPr>
      </p:cxnSp>
    </p:spTree>
    <p:extLst>
      <p:ext uri="{BB962C8B-B14F-4D97-AF65-F5344CB8AC3E}">
        <p14:creationId xmlns:p14="http://schemas.microsoft.com/office/powerpoint/2010/main" val="114455175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8">
          <a:extLst>
            <a:ext uri="{FF2B5EF4-FFF2-40B4-BE49-F238E27FC236}">
              <a16:creationId xmlns:a16="http://schemas.microsoft.com/office/drawing/2014/main" id="{B6119551-9ED2-99D5-6042-4E614FC642B8}"/>
            </a:ext>
          </a:extLst>
        </p:cNvPr>
        <p:cNvGrpSpPr/>
        <p:nvPr/>
      </p:nvGrpSpPr>
      <p:grpSpPr>
        <a:xfrm>
          <a:off x="0" y="0"/>
          <a:ext cx="0" cy="0"/>
          <a:chOff x="0" y="0"/>
          <a:chExt cx="0" cy="0"/>
        </a:xfrm>
      </p:grpSpPr>
      <p:graphicFrame>
        <p:nvGraphicFramePr>
          <p:cNvPr id="299" name="Google Shape;299;p19">
            <a:extLst>
              <a:ext uri="{FF2B5EF4-FFF2-40B4-BE49-F238E27FC236}">
                <a16:creationId xmlns:a16="http://schemas.microsoft.com/office/drawing/2014/main" id="{40895EC8-7826-18A7-89F0-778D53AF193C}"/>
              </a:ext>
            </a:extLst>
          </p:cNvPr>
          <p:cNvGraphicFramePr/>
          <p:nvPr>
            <p:extLst>
              <p:ext uri="{D42A27DB-BD31-4B8C-83A1-F6EECF244321}">
                <p14:modId xmlns:p14="http://schemas.microsoft.com/office/powerpoint/2010/main" val="3934476769"/>
              </p:ext>
            </p:extLst>
          </p:nvPr>
        </p:nvGraphicFramePr>
        <p:xfrm>
          <a:off x="602997" y="1276150"/>
          <a:ext cx="7703999" cy="3601847"/>
        </p:xfrm>
        <a:graphic>
          <a:graphicData uri="http://schemas.openxmlformats.org/drawingml/2006/table">
            <a:tbl>
              <a:tblPr>
                <a:noFill/>
              </a:tblPr>
              <a:tblGrid>
                <a:gridCol w="3153715">
                  <a:extLst>
                    <a:ext uri="{9D8B030D-6E8A-4147-A177-3AD203B41FA5}">
                      <a16:colId xmlns:a16="http://schemas.microsoft.com/office/drawing/2014/main" val="20000"/>
                    </a:ext>
                  </a:extLst>
                </a:gridCol>
                <a:gridCol w="4550284">
                  <a:extLst>
                    <a:ext uri="{9D8B030D-6E8A-4147-A177-3AD203B41FA5}">
                      <a16:colId xmlns:a16="http://schemas.microsoft.com/office/drawing/2014/main" val="2467241094"/>
                    </a:ext>
                  </a:extLst>
                </a:gridCol>
              </a:tblGrid>
              <a:tr h="342535">
                <a:tc>
                  <a:txBody>
                    <a:bodyPr/>
                    <a:lstStyle/>
                    <a:p>
                      <a:pPr marL="0" lvl="0" indent="0" algn="l" rtl="0">
                        <a:lnSpc>
                          <a:spcPct val="115000"/>
                        </a:lnSpc>
                        <a:spcBef>
                          <a:spcPts val="0"/>
                        </a:spcBef>
                        <a:spcAft>
                          <a:spcPts val="0"/>
                        </a:spcAft>
                        <a:buNone/>
                      </a:pP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725" marR="10725" marT="7150" marB="715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lgn="l">
                        <a:lnSpc>
                          <a:spcPct val="114999"/>
                        </a:lnSpc>
                        <a:spcBef>
                          <a:spcPts val="0"/>
                        </a:spcBef>
                        <a:spcAft>
                          <a:spcPts val="0"/>
                        </a:spcAft>
                        <a:buNone/>
                      </a:pPr>
                      <a:r>
                        <a:rPr lang="en" sz="1800" b="1"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TS-216G</a:t>
                      </a:r>
                      <a:endParaRPr sz="320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0">
                      <a:noFill/>
                    </a:lnL>
                    <a:lnR w="0">
                      <a:noFill/>
                    </a:lnR>
                    <a:lnT w="0">
                      <a:noFill/>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45820">
                <a:tc>
                  <a:txBody>
                    <a:bodyPr/>
                    <a:lstStyle/>
                    <a:p>
                      <a:pPr marL="0" lvl="0" indent="0" algn="l" rtl="0">
                        <a:lnSpc>
                          <a:spcPct val="115000"/>
                        </a:lnSpc>
                        <a:spcBef>
                          <a:spcPts val="0"/>
                        </a:spcBef>
                        <a:spcAft>
                          <a:spcPts val="0"/>
                        </a:spcAft>
                        <a:buNone/>
                      </a:pP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CPU</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lvl="0" indent="0" algn="l" rtl="0">
                        <a:lnSpc>
                          <a:spcPct val="115000"/>
                        </a:lnSpc>
                        <a:spcBef>
                          <a:spcPts val="0"/>
                        </a:spcBef>
                        <a:spcAft>
                          <a:spcPts val="0"/>
                        </a:spcAft>
                        <a:buNone/>
                      </a:pPr>
                      <a:r>
                        <a:rPr lang="en-US" altLang="zh-TW"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ARM</a:t>
                      </a: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 Quad-core Cortex-A55 up to 2.0GHz</a:t>
                      </a:r>
                      <a:endParaRPr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5" marT="7150" marB="7150" anchor="ctr">
                    <a:lnL w="0">
                      <a:noFill/>
                    </a:lnL>
                    <a:lnR w="0">
                      <a:noFill/>
                    </a:lnR>
                    <a:lnT w="12700" cap="flat" cmpd="sng" algn="ctr">
                      <a:solidFill>
                        <a:schemeClr val="bg1"/>
                      </a:solidFill>
                      <a:prstDash val="solid"/>
                      <a:round/>
                      <a:headEnd type="none" w="med" len="med"/>
                      <a:tailEnd type="none" w="med" len="med"/>
                    </a:lnT>
                    <a:lnB w="0">
                      <a:noFill/>
                    </a:lnB>
                    <a:noFill/>
                  </a:tcPr>
                </a:tc>
                <a:extLst>
                  <a:ext uri="{0D108BD9-81ED-4DB2-BD59-A6C34878D82A}">
                    <a16:rowId xmlns:a16="http://schemas.microsoft.com/office/drawing/2014/main" val="10001"/>
                  </a:ext>
                </a:extLst>
              </a:tr>
              <a:tr h="240011">
                <a:tc>
                  <a:txBody>
                    <a:bodyPr/>
                    <a:lstStyle/>
                    <a:p>
                      <a:pPr marL="0" lvl="0" indent="0" algn="l" rtl="0">
                        <a:lnSpc>
                          <a:spcPct val="115000"/>
                        </a:lnSpc>
                        <a:spcBef>
                          <a:spcPts val="0"/>
                        </a:spcBef>
                        <a:spcAft>
                          <a:spcPts val="0"/>
                        </a:spcAft>
                        <a:buNone/>
                      </a:pPr>
                      <a:r>
                        <a:rPr lang="en-US" sz="1000">
                          <a:solidFill>
                            <a:schemeClr val="bg1"/>
                          </a:solidFill>
                          <a:latin typeface="Arial" panose="020B0604020202020204" pitchFamily="34" charset="0"/>
                          <a:ea typeface="微軟正黑體" panose="020B0604030504040204" pitchFamily="34" charset="-120"/>
                          <a:sym typeface="Arial" panose="020B0604020202020204" pitchFamily="34" charset="0"/>
                        </a:rPr>
                        <a:t>Memory</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alpha val="10196"/>
                      </a:srgbClr>
                    </a:solidFill>
                  </a:tcPr>
                </a:tc>
                <a:tc>
                  <a:txBody>
                    <a:bodyPr/>
                    <a:lstStyle/>
                    <a:p>
                      <a:pPr marL="0" lvl="0" indent="0" algn="l" rtl="0">
                        <a:lnSpc>
                          <a:spcPct val="114999"/>
                        </a:lnSpc>
                        <a:spcBef>
                          <a:spcPts val="0"/>
                        </a:spcBef>
                        <a:spcAft>
                          <a:spcPts val="0"/>
                        </a:spcAft>
                        <a:buNone/>
                      </a:pP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4GB (</a:t>
                      </a:r>
                      <a:r>
                        <a:rPr lang="en-US" altLang="zh-TW" sz="1000" b="0" i="0" u="none" strike="noStrike" cap="none">
                          <a:solidFill>
                            <a:schemeClr val="bg1"/>
                          </a:solidFill>
                          <a:latin typeface="Arial" panose="020B0604020202020204" pitchFamily="34" charset="0"/>
                          <a:ea typeface="微軟正黑體" panose="020B0604030504040204" pitchFamily="34" charset="-120"/>
                          <a:cs typeface="+mn-cs"/>
                          <a:sym typeface="Arial"/>
                        </a:rPr>
                        <a:t>not expandable</a:t>
                      </a: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a:t>
                      </a:r>
                      <a:endPar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4" marT="7149" marB="7149" anchor="ctr">
                    <a:lnL w="0">
                      <a:noFill/>
                    </a:lnL>
                    <a:lnR w="0">
                      <a:noFill/>
                    </a:lnR>
                    <a:lnT w="0">
                      <a:noFill/>
                    </a:lnT>
                    <a:lnB w="0">
                      <a:noFill/>
                    </a:lnB>
                    <a:solidFill>
                      <a:srgbClr val="FFFFFF">
                        <a:alpha val="10196"/>
                      </a:srgbClr>
                    </a:solidFill>
                  </a:tcPr>
                </a:tc>
                <a:extLst>
                  <a:ext uri="{0D108BD9-81ED-4DB2-BD59-A6C34878D82A}">
                    <a16:rowId xmlns:a16="http://schemas.microsoft.com/office/drawing/2014/main" val="10002"/>
                  </a:ext>
                </a:extLst>
              </a:tr>
              <a:tr h="267939">
                <a:tc>
                  <a:txBody>
                    <a:bodyPr/>
                    <a:lstStyle/>
                    <a:p>
                      <a:pPr marL="0" lvl="0" indent="0" algn="l" rtl="0">
                        <a:lnSpc>
                          <a:spcPct val="115000"/>
                        </a:lnSpc>
                        <a:spcBef>
                          <a:spcPts val="0"/>
                        </a:spcBef>
                        <a:spcAft>
                          <a:spcPts val="0"/>
                        </a:spcAft>
                        <a:buNone/>
                      </a:pPr>
                      <a:r>
                        <a:rPr lang="en-US" sz="1000">
                          <a:solidFill>
                            <a:schemeClr val="bg1"/>
                          </a:solidFill>
                          <a:latin typeface="Arial" panose="020B0604020202020204" pitchFamily="34" charset="0"/>
                          <a:ea typeface="微軟正黑體" panose="020B0604030504040204" pitchFamily="34" charset="-120"/>
                          <a:sym typeface="Arial" panose="020B0604020202020204" pitchFamily="34" charset="0"/>
                        </a:rPr>
                        <a:t>Disk</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lvl="0" indent="0" algn="l" rtl="0">
                        <a:lnSpc>
                          <a:spcPct val="114999"/>
                        </a:lnSpc>
                        <a:spcBef>
                          <a:spcPts val="0"/>
                        </a:spcBef>
                        <a:spcAft>
                          <a:spcPts val="0"/>
                        </a:spcAft>
                        <a:buNone/>
                      </a:pP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2 x 2.5” / 3.5” SATA</a:t>
                      </a:r>
                      <a:endPar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4" marT="7149" marB="7149" anchor="ctr">
                    <a:lnL w="0">
                      <a:noFill/>
                    </a:lnL>
                    <a:lnR w="0">
                      <a:noFill/>
                    </a:lnR>
                    <a:lnT w="0">
                      <a:noFill/>
                    </a:lnT>
                    <a:lnB w="0">
                      <a:noFill/>
                    </a:lnB>
                    <a:noFill/>
                  </a:tcPr>
                </a:tc>
                <a:extLst>
                  <a:ext uri="{0D108BD9-81ED-4DB2-BD59-A6C34878D82A}">
                    <a16:rowId xmlns:a16="http://schemas.microsoft.com/office/drawing/2014/main" val="10003"/>
                  </a:ext>
                </a:extLst>
              </a:tr>
              <a:tr h="240011">
                <a:tc>
                  <a:txBody>
                    <a:bodyPr/>
                    <a:lstStyle/>
                    <a:p>
                      <a:pPr marL="0" lvl="0" indent="0" algn="l" rtl="0">
                        <a:lnSpc>
                          <a:spcPct val="115000"/>
                        </a:lnSpc>
                        <a:spcBef>
                          <a:spcPts val="0"/>
                        </a:spcBef>
                        <a:spcAft>
                          <a:spcPts val="0"/>
                        </a:spcAft>
                        <a:buNone/>
                      </a:pP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Disk Interface</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alpha val="10196"/>
                      </a:srgbClr>
                    </a:solidFill>
                  </a:tcPr>
                </a:tc>
                <a:tc>
                  <a:txBody>
                    <a:bodyPr/>
                    <a:lstStyle/>
                    <a:p>
                      <a:pPr marL="0" lvl="0" indent="0" algn="l" rtl="0">
                        <a:lnSpc>
                          <a:spcPct val="114999"/>
                        </a:lnSpc>
                        <a:spcBef>
                          <a:spcPts val="0"/>
                        </a:spcBef>
                        <a:spcAft>
                          <a:spcPts val="0"/>
                        </a:spcAft>
                        <a:buNone/>
                      </a:pP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SATA 6Gb/s</a:t>
                      </a:r>
                      <a:endPar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4" marT="7149" marB="7149" anchor="ctr">
                    <a:lnL w="0">
                      <a:noFill/>
                    </a:lnL>
                    <a:lnR w="0">
                      <a:noFill/>
                    </a:lnR>
                    <a:lnT w="0">
                      <a:noFill/>
                    </a:lnT>
                    <a:lnB w="0">
                      <a:noFill/>
                    </a:lnB>
                    <a:solidFill>
                      <a:srgbClr val="FFFFFF">
                        <a:alpha val="10196"/>
                      </a:srgbClr>
                    </a:solidFill>
                  </a:tcPr>
                </a:tc>
                <a:extLst>
                  <a:ext uri="{0D108BD9-81ED-4DB2-BD59-A6C34878D82A}">
                    <a16:rowId xmlns:a16="http://schemas.microsoft.com/office/drawing/2014/main" val="10004"/>
                  </a:ext>
                </a:extLst>
              </a:tr>
              <a:tr h="240011">
                <a:tc>
                  <a:txBody>
                    <a:bodyPr/>
                    <a:lstStyle/>
                    <a:p>
                      <a:pPr marL="0" lvl="0" indent="0" algn="l" rtl="0">
                        <a:lnSpc>
                          <a:spcPct val="115000"/>
                        </a:lnSpc>
                        <a:spcBef>
                          <a:spcPts val="0"/>
                        </a:spcBef>
                        <a:spcAft>
                          <a:spcPts val="0"/>
                        </a:spcAft>
                        <a:buNone/>
                      </a:pPr>
                      <a:r>
                        <a:rPr lang="en-US" sz="1000">
                          <a:solidFill>
                            <a:schemeClr val="bg1"/>
                          </a:solidFill>
                          <a:latin typeface="Arial" panose="020B0604020202020204" pitchFamily="34" charset="0"/>
                          <a:ea typeface="微軟正黑體" panose="020B0604030504040204" pitchFamily="34" charset="-120"/>
                          <a:sym typeface="Arial" panose="020B0604020202020204" pitchFamily="34" charset="0"/>
                        </a:rPr>
                        <a:t>Ethernet</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lvl="0" indent="0" algn="l">
                        <a:lnSpc>
                          <a:spcPct val="114999"/>
                        </a:lnSpc>
                        <a:spcBef>
                          <a:spcPts val="0"/>
                        </a:spcBef>
                        <a:spcAft>
                          <a:spcPts val="0"/>
                        </a:spcAft>
                        <a:buNone/>
                      </a:pPr>
                      <a:r>
                        <a:rPr lang="en" sz="1000" b="0" i="0" u="none" strike="noStrike" cap="none" noProof="0">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1 x 2.5 GbE, 1 x 1GbE</a:t>
                      </a:r>
                      <a:endPar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4" marT="7149" marB="7149" anchor="ctr">
                    <a:lnL w="0">
                      <a:noFill/>
                    </a:lnL>
                    <a:lnR w="0">
                      <a:noFill/>
                    </a:lnR>
                    <a:lnT w="0">
                      <a:noFill/>
                    </a:lnT>
                    <a:lnB w="0">
                      <a:noFill/>
                    </a:lnB>
                    <a:noFill/>
                  </a:tcPr>
                </a:tc>
                <a:extLst>
                  <a:ext uri="{0D108BD9-81ED-4DB2-BD59-A6C34878D82A}">
                    <a16:rowId xmlns:a16="http://schemas.microsoft.com/office/drawing/2014/main" val="10005"/>
                  </a:ext>
                </a:extLst>
              </a:tr>
              <a:tr h="463794">
                <a:tc>
                  <a:txBody>
                    <a:bodyPr/>
                    <a:lstStyle/>
                    <a:p>
                      <a:pPr marL="0" lvl="0" indent="0" algn="l" rtl="0">
                        <a:lnSpc>
                          <a:spcPct val="115000"/>
                        </a:lnSpc>
                        <a:spcBef>
                          <a:spcPts val="0"/>
                        </a:spcBef>
                        <a:spcAft>
                          <a:spcPts val="0"/>
                        </a:spcAft>
                        <a:buNone/>
                      </a:pPr>
                      <a:r>
                        <a:rPr lang="en" sz="1000">
                          <a:solidFill>
                            <a:schemeClr val="bg1"/>
                          </a:solidFill>
                          <a:latin typeface="Arial" panose="020B0604020202020204" pitchFamily="34" charset="0"/>
                          <a:ea typeface="微軟正黑體" panose="020B0604030504040204" pitchFamily="34" charset="-120"/>
                          <a:sym typeface="Arial" panose="020B0604020202020204" pitchFamily="34" charset="0"/>
                        </a:rPr>
                        <a:t>USB</a:t>
                      </a:r>
                      <a:r>
                        <a:rPr lang="zh-TW" altLang="en-US" sz="10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Port</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alpha val="10196"/>
                      </a:srgbClr>
                    </a:solidFill>
                  </a:tcPr>
                </a:tc>
                <a:tc>
                  <a:txBody>
                    <a:bodyPr/>
                    <a:lstStyle/>
                    <a:p>
                      <a:pPr marL="0" lvl="0" indent="0" algn="l" rtl="0">
                        <a:lnSpc>
                          <a:spcPct val="114999"/>
                        </a:lnSpc>
                        <a:spcBef>
                          <a:spcPts val="0"/>
                        </a:spcBef>
                        <a:spcAft>
                          <a:spcPts val="0"/>
                        </a:spcAft>
                        <a:buNone/>
                      </a:pP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1 x USB 3.2 Gen1 Type-A (</a:t>
                      </a:r>
                      <a:r>
                        <a:rPr 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front</a:t>
                      </a: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a:t>
                      </a:r>
                      <a:endPar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p>
                      <a:pPr marL="0" lvl="0" indent="0" algn="l" rtl="0">
                        <a:lnSpc>
                          <a:spcPct val="114999"/>
                        </a:lnSpc>
                        <a:spcBef>
                          <a:spcPts val="0"/>
                        </a:spcBef>
                        <a:spcAft>
                          <a:spcPts val="0"/>
                        </a:spcAft>
                        <a:buNone/>
                      </a:pP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2 x USB 2.0 Type-A (</a:t>
                      </a:r>
                      <a:r>
                        <a:rPr 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rear</a:t>
                      </a: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a:t>
                      </a:r>
                    </a:p>
                  </a:txBody>
                  <a:tcPr marL="108000" marR="10724" marT="7149" marB="7149" anchor="ctr">
                    <a:lnL w="0">
                      <a:noFill/>
                    </a:lnL>
                    <a:lnR w="0">
                      <a:noFill/>
                    </a:lnR>
                    <a:lnT w="0">
                      <a:noFill/>
                    </a:lnT>
                    <a:lnB w="0">
                      <a:noFill/>
                    </a:lnB>
                    <a:solidFill>
                      <a:srgbClr val="FFFFFF">
                        <a:alpha val="10196"/>
                      </a:srgbClr>
                    </a:solidFill>
                  </a:tcPr>
                </a:tc>
                <a:extLst>
                  <a:ext uri="{0D108BD9-81ED-4DB2-BD59-A6C34878D82A}">
                    <a16:rowId xmlns:a16="http://schemas.microsoft.com/office/drawing/2014/main" val="10006"/>
                  </a:ext>
                </a:extLst>
              </a:tr>
              <a:tr h="240011">
                <a:tc>
                  <a:txBody>
                    <a:bodyPr/>
                    <a:lstStyle/>
                    <a:p>
                      <a:pPr marL="0" lvl="0" indent="0" algn="l" rtl="0">
                        <a:lnSpc>
                          <a:spcPct val="115000"/>
                        </a:lnSpc>
                        <a:spcBef>
                          <a:spcPts val="0"/>
                        </a:spcBef>
                        <a:spcAft>
                          <a:spcPts val="0"/>
                        </a:spcAft>
                        <a:buNone/>
                      </a:pPr>
                      <a:r>
                        <a:rPr lang="en-US" sz="1000">
                          <a:solidFill>
                            <a:schemeClr val="bg1"/>
                          </a:solidFill>
                          <a:latin typeface="Arial" panose="020B0604020202020204" pitchFamily="34" charset="0"/>
                          <a:ea typeface="微軟正黑體" panose="020B0604030504040204" pitchFamily="34" charset="-120"/>
                          <a:sym typeface="Arial" panose="020B0604020202020204" pitchFamily="34" charset="0"/>
                        </a:rPr>
                        <a:t>Form Factor</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lvl="0" indent="0" algn="l" rtl="0">
                        <a:lnSpc>
                          <a:spcPct val="114999"/>
                        </a:lnSpc>
                        <a:spcBef>
                          <a:spcPts val="0"/>
                        </a:spcBef>
                        <a:spcAft>
                          <a:spcPts val="0"/>
                        </a:spcAft>
                        <a:buNone/>
                      </a:pPr>
                      <a:r>
                        <a:rPr lang="en-US" altLang="zh-TW"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Desktop</a:t>
                      </a:r>
                      <a:endPar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4" marT="7149" marB="7149" anchor="ctr">
                    <a:lnL w="0">
                      <a:noFill/>
                    </a:lnL>
                    <a:lnR w="0">
                      <a:noFill/>
                    </a:lnR>
                    <a:lnT w="0">
                      <a:noFill/>
                    </a:lnT>
                    <a:lnB w="0">
                      <a:noFill/>
                    </a:lnB>
                    <a:noFill/>
                  </a:tcPr>
                </a:tc>
                <a:extLst>
                  <a:ext uri="{0D108BD9-81ED-4DB2-BD59-A6C34878D82A}">
                    <a16:rowId xmlns:a16="http://schemas.microsoft.com/office/drawing/2014/main" val="10007"/>
                  </a:ext>
                </a:extLst>
              </a:tr>
              <a:tr h="240011">
                <a:tc>
                  <a:txBody>
                    <a:bodyPr/>
                    <a:lstStyle/>
                    <a:p>
                      <a:pPr marL="0" lvl="0" indent="0" algn="l" rtl="0">
                        <a:lnSpc>
                          <a:spcPct val="115000"/>
                        </a:lnSpc>
                        <a:spcBef>
                          <a:spcPts val="0"/>
                        </a:spcBef>
                        <a:spcAft>
                          <a:spcPts val="0"/>
                        </a:spcAft>
                        <a:buNone/>
                      </a:pPr>
                      <a:r>
                        <a:rPr lang="en" sz="1000">
                          <a:solidFill>
                            <a:schemeClr val="bg1"/>
                          </a:solidFill>
                          <a:latin typeface="Arial" panose="020B0604020202020204" pitchFamily="34" charset="0"/>
                          <a:ea typeface="微軟正黑體" panose="020B0604030504040204" pitchFamily="34" charset="-120"/>
                          <a:sym typeface="Arial" panose="020B0604020202020204" pitchFamily="34" charset="0"/>
                        </a:rPr>
                        <a:t>LED </a:t>
                      </a:r>
                      <a:r>
                        <a:rPr lang="en-US" sz="1000" err="1">
                          <a:solidFill>
                            <a:schemeClr val="bg1"/>
                          </a:solidFill>
                          <a:latin typeface="Arial" panose="020B0604020202020204" pitchFamily="34" charset="0"/>
                          <a:ea typeface="微軟正黑體" panose="020B0604030504040204" pitchFamily="34" charset="-120"/>
                          <a:sym typeface="Arial" panose="020B0604020202020204" pitchFamily="34" charset="0"/>
                        </a:rPr>
                        <a:t>Indecators</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alpha val="10196"/>
                      </a:srgbClr>
                    </a:solidFill>
                  </a:tcPr>
                </a:tc>
                <a:tc>
                  <a:txBody>
                    <a:bodyPr/>
                    <a:lstStyle/>
                    <a:p>
                      <a:pPr marL="0" lvl="0" indent="0" algn="l" rtl="0">
                        <a:lnSpc>
                          <a:spcPct val="114999"/>
                        </a:lnSpc>
                        <a:spcBef>
                          <a:spcPts val="0"/>
                        </a:spcBef>
                        <a:spcAft>
                          <a:spcPts val="0"/>
                        </a:spcAft>
                        <a:buNone/>
                      </a:pPr>
                      <a:r>
                        <a:rPr lang="en-US" altLang="zh-TW"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Status</a:t>
                      </a:r>
                      <a:r>
                        <a:rPr lang="en" altLang="zh-TW"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 </a:t>
                      </a:r>
                      <a:r>
                        <a:rPr lang="en-US" altLang="zh-TW"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LAN</a:t>
                      </a:r>
                      <a:r>
                        <a:rPr lang="en" altLang="zh-TW"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 USB</a:t>
                      </a: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 </a:t>
                      </a:r>
                      <a:r>
                        <a:rPr 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Disk</a:t>
                      </a:r>
                      <a:r>
                        <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 </a:t>
                      </a: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1-2</a:t>
                      </a:r>
                      <a:endPar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4" marT="7149" marB="7149" anchor="ctr">
                    <a:lnL w="0">
                      <a:noFill/>
                    </a:lnL>
                    <a:lnR w="0">
                      <a:noFill/>
                    </a:lnR>
                    <a:lnT w="0">
                      <a:noFill/>
                    </a:lnT>
                    <a:lnB w="0">
                      <a:noFill/>
                    </a:lnB>
                    <a:solidFill>
                      <a:srgbClr val="FFFFFF">
                        <a:alpha val="10196"/>
                      </a:srgbClr>
                    </a:solidFill>
                  </a:tcPr>
                </a:tc>
                <a:extLst>
                  <a:ext uri="{0D108BD9-81ED-4DB2-BD59-A6C34878D82A}">
                    <a16:rowId xmlns:a16="http://schemas.microsoft.com/office/drawing/2014/main" val="10008"/>
                  </a:ext>
                </a:extLst>
              </a:tr>
              <a:tr h="240011">
                <a:tc>
                  <a:txBody>
                    <a:bodyPr/>
                    <a:lstStyle/>
                    <a:p>
                      <a:pPr marL="0" lvl="0" indent="0" algn="l" rtl="0">
                        <a:lnSpc>
                          <a:spcPct val="115000"/>
                        </a:lnSpc>
                        <a:spcBef>
                          <a:spcPts val="0"/>
                        </a:spcBef>
                        <a:spcAft>
                          <a:spcPts val="0"/>
                        </a:spcAft>
                        <a:buNone/>
                      </a:pPr>
                      <a:r>
                        <a:rPr lang="en-US" sz="1000">
                          <a:solidFill>
                            <a:schemeClr val="bg1"/>
                          </a:solidFill>
                          <a:latin typeface="Arial" panose="020B0604020202020204" pitchFamily="34" charset="0"/>
                          <a:ea typeface="微軟正黑體" panose="020B0604030504040204" pitchFamily="34" charset="-120"/>
                          <a:sym typeface="Arial" panose="020B0604020202020204" pitchFamily="34" charset="0"/>
                        </a:rPr>
                        <a:t>Buttons</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lvl="0" indent="0" algn="l" rtl="0">
                        <a:lnSpc>
                          <a:spcPct val="115000"/>
                        </a:lnSpc>
                        <a:spcBef>
                          <a:spcPts val="0"/>
                        </a:spcBef>
                        <a:spcAft>
                          <a:spcPts val="0"/>
                        </a:spcAft>
                        <a:buNone/>
                      </a:pPr>
                      <a:r>
                        <a:rPr lang="en-US" altLang="zh-TW"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Power, Rest, USB copy</a:t>
                      </a:r>
                    </a:p>
                  </a:txBody>
                  <a:tcPr marL="108000" marR="10724" marT="7149" marB="7149" anchor="ctr">
                    <a:lnL w="0">
                      <a:noFill/>
                    </a:lnL>
                    <a:lnR w="0">
                      <a:noFill/>
                    </a:lnR>
                    <a:lnT w="0">
                      <a:noFill/>
                    </a:lnT>
                    <a:lnB w="0">
                      <a:noFill/>
                    </a:lnB>
                    <a:noFill/>
                  </a:tcPr>
                </a:tc>
                <a:extLst>
                  <a:ext uri="{0D108BD9-81ED-4DB2-BD59-A6C34878D82A}">
                    <a16:rowId xmlns:a16="http://schemas.microsoft.com/office/drawing/2014/main" val="10009"/>
                  </a:ext>
                </a:extLst>
              </a:tr>
              <a:tr h="240011">
                <a:tc>
                  <a:txBody>
                    <a:bodyPr/>
                    <a:lstStyle/>
                    <a:p>
                      <a:pPr marL="0" lvl="0" indent="0" algn="l" rtl="0">
                        <a:lnSpc>
                          <a:spcPct val="115000"/>
                        </a:lnSpc>
                        <a:spcBef>
                          <a:spcPts val="0"/>
                        </a:spcBef>
                        <a:spcAft>
                          <a:spcPts val="0"/>
                        </a:spcAft>
                        <a:buNone/>
                      </a:pP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Dimensions</a:t>
                      </a:r>
                      <a:r>
                        <a:rPr lang="en" sz="1000">
                          <a:solidFill>
                            <a:schemeClr val="bg1"/>
                          </a:solidFill>
                          <a:latin typeface="Arial" panose="020B0604020202020204" pitchFamily="34" charset="0"/>
                          <a:ea typeface="微軟正黑體" panose="020B0604030504040204" pitchFamily="34" charset="-120"/>
                          <a:sym typeface="Arial" panose="020B0604020202020204" pitchFamily="34" charset="0"/>
                        </a:rPr>
                        <a:t> (HxWxD)</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alpha val="10196"/>
                      </a:srgbClr>
                    </a:solidFill>
                  </a:tcPr>
                </a:tc>
                <a:tc>
                  <a:txBody>
                    <a:bodyPr/>
                    <a:lstStyle/>
                    <a:p>
                      <a:pPr marL="0" lvl="0" indent="0" algn="l" rtl="0">
                        <a:lnSpc>
                          <a:spcPct val="114999"/>
                        </a:lnSpc>
                        <a:spcBef>
                          <a:spcPts val="0"/>
                        </a:spcBef>
                        <a:spcAft>
                          <a:spcPts val="0"/>
                        </a:spcAft>
                        <a:buNone/>
                      </a:pPr>
                      <a:r>
                        <a:rPr 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220.6 x 102 x 165 mm ( 8.69 x 4.02 x 6.5 inch)</a:t>
                      </a:r>
                      <a:endPar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4" marT="7149" marB="7149" anchor="ctr">
                    <a:lnL w="0">
                      <a:noFill/>
                    </a:lnL>
                    <a:lnR w="0">
                      <a:noFill/>
                    </a:lnR>
                    <a:lnT w="0">
                      <a:noFill/>
                    </a:lnT>
                    <a:lnB w="0">
                      <a:noFill/>
                    </a:lnB>
                    <a:solidFill>
                      <a:srgbClr val="FFFFFF">
                        <a:alpha val="10196"/>
                      </a:srgbClr>
                    </a:solidFill>
                  </a:tcPr>
                </a:tc>
                <a:extLst>
                  <a:ext uri="{0D108BD9-81ED-4DB2-BD59-A6C34878D82A}">
                    <a16:rowId xmlns:a16="http://schemas.microsoft.com/office/drawing/2014/main" val="10010"/>
                  </a:ext>
                </a:extLst>
              </a:tr>
              <a:tr h="240011">
                <a:tc>
                  <a:txBody>
                    <a:bodyPr/>
                    <a:lstStyle/>
                    <a:p>
                      <a:pPr marL="0" lvl="0" indent="0" algn="l" rtl="0">
                        <a:lnSpc>
                          <a:spcPct val="115000"/>
                        </a:lnSpc>
                        <a:spcBef>
                          <a:spcPts val="0"/>
                        </a:spcBef>
                        <a:spcAft>
                          <a:spcPts val="0"/>
                        </a:spcAft>
                        <a:buNone/>
                      </a:pPr>
                      <a:r>
                        <a:rPr lang="en-US" sz="1000">
                          <a:solidFill>
                            <a:schemeClr val="bg1"/>
                          </a:solidFill>
                          <a:latin typeface="Arial" panose="020B0604020202020204" pitchFamily="34" charset="0"/>
                          <a:ea typeface="微軟正黑體" panose="020B0604030504040204" pitchFamily="34" charset="-120"/>
                          <a:sym typeface="Arial" panose="020B0604020202020204" pitchFamily="34" charset="0"/>
                        </a:rPr>
                        <a:t>Adapter</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lvl="0" indent="0" algn="l" rtl="0">
                        <a:lnSpc>
                          <a:spcPct val="114999"/>
                        </a:lnSpc>
                        <a:spcBef>
                          <a:spcPts val="0"/>
                        </a:spcBef>
                        <a:spcAft>
                          <a:spcPts val="0"/>
                        </a:spcAft>
                        <a:buNone/>
                      </a:pP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12V, 48W</a:t>
                      </a:r>
                      <a:endPar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4" marT="7149" marB="7149" anchor="ctr">
                    <a:lnL w="0">
                      <a:noFill/>
                    </a:lnL>
                    <a:lnR w="0">
                      <a:noFill/>
                    </a:lnR>
                    <a:lnT w="0">
                      <a:noFill/>
                    </a:lnT>
                    <a:lnB w="0">
                      <a:noFill/>
                    </a:lnB>
                  </a:tcPr>
                </a:tc>
                <a:extLst>
                  <a:ext uri="{0D108BD9-81ED-4DB2-BD59-A6C34878D82A}">
                    <a16:rowId xmlns:a16="http://schemas.microsoft.com/office/drawing/2014/main" val="10011"/>
                  </a:ext>
                </a:extLst>
              </a:tr>
              <a:tr h="261671">
                <a:tc>
                  <a:txBody>
                    <a:bodyPr/>
                    <a:lstStyle/>
                    <a:p>
                      <a:pPr marL="0" lvl="0" indent="0" algn="l" rtl="0">
                        <a:lnSpc>
                          <a:spcPct val="115000"/>
                        </a:lnSpc>
                        <a:spcBef>
                          <a:spcPts val="0"/>
                        </a:spcBef>
                        <a:spcAft>
                          <a:spcPts val="0"/>
                        </a:spcAft>
                        <a:buNone/>
                      </a:pPr>
                      <a:r>
                        <a:rPr lang="en-US" sz="1000">
                          <a:solidFill>
                            <a:schemeClr val="bg1"/>
                          </a:solidFill>
                          <a:latin typeface="Arial" panose="020B0604020202020204" pitchFamily="34" charset="0"/>
                          <a:ea typeface="微軟正黑體" panose="020B0604030504040204" pitchFamily="34" charset="-120"/>
                          <a:sym typeface="Arial" panose="020B0604020202020204" pitchFamily="34" charset="0"/>
                        </a:rPr>
                        <a:t>Fan</a:t>
                      </a:r>
                      <a:endParaRPr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08000" marR="10725" marT="7150" marB="7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alpha val="10196"/>
                      </a:srgbClr>
                    </a:solidFill>
                  </a:tcPr>
                </a:tc>
                <a:tc>
                  <a:txBody>
                    <a:bodyPr/>
                    <a:lstStyle/>
                    <a:p>
                      <a:pPr marL="0" lvl="0" indent="0" algn="l" rtl="0">
                        <a:lnSpc>
                          <a:spcPct val="114999"/>
                        </a:lnSpc>
                        <a:spcBef>
                          <a:spcPts val="0"/>
                        </a:spcBef>
                        <a:spcAft>
                          <a:spcPts val="0"/>
                        </a:spcAft>
                        <a:buNone/>
                      </a:pPr>
                      <a:r>
                        <a:rPr lang="en"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rPr>
                        <a:t>1 x 70mm</a:t>
                      </a:r>
                      <a:endParaRPr lang="zh-TW" altLang="en-US" sz="1000" b="0" i="0" u="none" strike="noStrike" cap="none">
                        <a:solidFill>
                          <a:schemeClr val="bg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724" marT="7149" marB="7149" anchor="ctr">
                    <a:lnL w="0">
                      <a:noFill/>
                    </a:lnL>
                    <a:lnR w="0">
                      <a:noFill/>
                    </a:lnR>
                    <a:lnT w="0">
                      <a:noFill/>
                    </a:lnT>
                    <a:lnB w="0">
                      <a:noFill/>
                    </a:lnB>
                    <a:solidFill>
                      <a:srgbClr val="FFFFFF">
                        <a:alpha val="10196"/>
                      </a:srgbClr>
                    </a:solidFill>
                  </a:tcPr>
                </a:tc>
                <a:extLst>
                  <a:ext uri="{0D108BD9-81ED-4DB2-BD59-A6C34878D82A}">
                    <a16:rowId xmlns:a16="http://schemas.microsoft.com/office/drawing/2014/main" val="10012"/>
                  </a:ext>
                </a:extLst>
              </a:tr>
            </a:tbl>
          </a:graphicData>
        </a:graphic>
      </p:graphicFrame>
      <p:sp>
        <p:nvSpPr>
          <p:cNvPr id="3" name="標題 2">
            <a:extLst>
              <a:ext uri="{FF2B5EF4-FFF2-40B4-BE49-F238E27FC236}">
                <a16:creationId xmlns:a16="http://schemas.microsoft.com/office/drawing/2014/main" id="{F32CA404-B0AA-3E8D-3AB7-EF1DE6C341BF}"/>
              </a:ext>
            </a:extLst>
          </p:cNvPr>
          <p:cNvSpPr>
            <a:spLocks noGrp="1"/>
          </p:cNvSpPr>
          <p:nvPr>
            <p:ph type="title"/>
          </p:nvPr>
        </p:nvSpPr>
        <p:spPr/>
        <p:txBody>
          <a:bodyPr/>
          <a:lstStyle/>
          <a:p>
            <a:r>
              <a:rPr lang="en" altLang="zh-TW">
                <a:latin typeface="Arial" panose="020B0604020202020204" pitchFamily="34" charset="0"/>
                <a:cs typeface="Arial"/>
                <a:sym typeface="Arial" panose="020B0604020202020204" pitchFamily="34" charset="0"/>
              </a:rPr>
              <a:t>TS-216G </a:t>
            </a:r>
            <a:r>
              <a:rPr lang="en-US" altLang="zh-TW">
                <a:latin typeface="Arial" panose="020B0604020202020204" pitchFamily="34" charset="0"/>
                <a:cs typeface="Arial"/>
                <a:sym typeface="Arial" panose="020B0604020202020204" pitchFamily="34" charset="0"/>
              </a:rPr>
              <a:t>Hardware specification</a:t>
            </a:r>
            <a:endParaRPr lang="zh-TW" altLang="en-US">
              <a:latin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62705009"/>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26358AEE-5E41-B340-7E12-02366C5D8585}"/>
              </a:ext>
            </a:extLst>
          </p:cNvPr>
          <p:cNvPicPr>
            <a:picLocks/>
          </p:cNvPicPr>
          <p:nvPr/>
        </p:nvPicPr>
        <p:blipFill>
          <a:blip r:embed="rId3">
            <a:duotone>
              <a:schemeClr val="accent3">
                <a:shade val="45000"/>
                <a:satMod val="135000"/>
              </a:schemeClr>
              <a:prstClr val="white"/>
            </a:duotone>
          </a:blip>
          <a:stretch>
            <a:fillRect/>
          </a:stretch>
        </p:blipFill>
        <p:spPr>
          <a:xfrm rot="10800000">
            <a:off x="6309592" y="1592539"/>
            <a:ext cx="1879292" cy="710256"/>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圖片 10">
            <a:extLst>
              <a:ext uri="{FF2B5EF4-FFF2-40B4-BE49-F238E27FC236}">
                <a16:creationId xmlns:a16="http://schemas.microsoft.com/office/drawing/2014/main" id="{5DA2AAFD-AA3D-E6EB-77ED-3B17B2554ABB}"/>
              </a:ext>
            </a:extLst>
          </p:cNvPr>
          <p:cNvPicPr>
            <a:picLocks/>
          </p:cNvPicPr>
          <p:nvPr/>
        </p:nvPicPr>
        <p:blipFill>
          <a:blip r:embed="rId3">
            <a:duotone>
              <a:schemeClr val="accent3">
                <a:shade val="45000"/>
                <a:satMod val="135000"/>
              </a:schemeClr>
              <a:prstClr val="white"/>
            </a:duotone>
          </a:blip>
          <a:stretch>
            <a:fillRect/>
          </a:stretch>
        </p:blipFill>
        <p:spPr>
          <a:xfrm rot="10800000">
            <a:off x="1762845" y="3379475"/>
            <a:ext cx="1879292" cy="710256"/>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圖片 8">
            <a:extLst>
              <a:ext uri="{FF2B5EF4-FFF2-40B4-BE49-F238E27FC236}">
                <a16:creationId xmlns:a16="http://schemas.microsoft.com/office/drawing/2014/main" id="{2DE6CD7B-2A12-3BE4-9774-ABE2D52394E0}"/>
              </a:ext>
            </a:extLst>
          </p:cNvPr>
          <p:cNvPicPr>
            <a:picLocks/>
          </p:cNvPicPr>
          <p:nvPr/>
        </p:nvPicPr>
        <p:blipFill>
          <a:blip r:embed="rId3">
            <a:duotone>
              <a:schemeClr val="accent3">
                <a:shade val="45000"/>
                <a:satMod val="135000"/>
              </a:schemeClr>
              <a:prstClr val="white"/>
            </a:duotone>
          </a:blip>
          <a:stretch>
            <a:fillRect/>
          </a:stretch>
        </p:blipFill>
        <p:spPr>
          <a:xfrm rot="10800000">
            <a:off x="4645823" y="3390394"/>
            <a:ext cx="2506272" cy="710256"/>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圖片 2">
            <a:extLst>
              <a:ext uri="{FF2B5EF4-FFF2-40B4-BE49-F238E27FC236}">
                <a16:creationId xmlns:a16="http://schemas.microsoft.com/office/drawing/2014/main" id="{83FDB1C3-3D9C-F1F3-3BBF-FD107C4975A2}"/>
              </a:ext>
            </a:extLst>
          </p:cNvPr>
          <p:cNvPicPr>
            <a:picLocks/>
          </p:cNvPicPr>
          <p:nvPr/>
        </p:nvPicPr>
        <p:blipFill>
          <a:blip r:embed="rId3">
            <a:duotone>
              <a:schemeClr val="accent3">
                <a:shade val="45000"/>
                <a:satMod val="135000"/>
              </a:schemeClr>
              <a:prstClr val="white"/>
            </a:duotone>
          </a:blip>
          <a:stretch>
            <a:fillRect/>
          </a:stretch>
        </p:blipFill>
        <p:spPr>
          <a:xfrm rot="10800000">
            <a:off x="881299" y="1601169"/>
            <a:ext cx="1879292" cy="710256"/>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標題 1">
            <a:extLst>
              <a:ext uri="{FF2B5EF4-FFF2-40B4-BE49-F238E27FC236}">
                <a16:creationId xmlns:a16="http://schemas.microsoft.com/office/drawing/2014/main" id="{BDAFE242-E9B7-4B83-9D96-E0B0410432BD}"/>
              </a:ext>
            </a:extLst>
          </p:cNvPr>
          <p:cNvSpPr>
            <a:spLocks noGrp="1"/>
          </p:cNvSpPr>
          <p:nvPr>
            <p:ph type="title"/>
          </p:nvPr>
        </p:nvSpPr>
        <p:spPr/>
        <p:txBody>
          <a:bodyPr/>
          <a:lstStyle/>
          <a:p>
            <a:r>
              <a:rPr lang="en-US" altLang="zh-TW" sz="2800">
                <a:latin typeface="Arial" panose="020B0604020202020204" pitchFamily="34" charset="0"/>
                <a:ea typeface="微軟正黑體" panose="020B0604030504040204" pitchFamily="34" charset="-120"/>
                <a:cs typeface="+mn-ea"/>
                <a:sym typeface="Arial" panose="020B0604020202020204" pitchFamily="34" charset="0"/>
              </a:rPr>
              <a:t>Optional expansion storage unit that supports</a:t>
            </a:r>
            <a:br>
              <a:rPr lang="en-US" altLang="zh-TW" sz="2800">
                <a:latin typeface="Arial" panose="020B0604020202020204" pitchFamily="34" charset="0"/>
                <a:ea typeface="微軟正黑體" panose="020B0604030504040204" pitchFamily="34" charset="-120"/>
                <a:cs typeface="+mn-ea"/>
                <a:sym typeface="Arial" panose="020B0604020202020204" pitchFamily="34" charset="0"/>
              </a:rPr>
            </a:br>
            <a:r>
              <a:rPr lang="en-US" altLang="zh-TW" sz="2800">
                <a:latin typeface="Arial" panose="020B0604020202020204" pitchFamily="34" charset="0"/>
                <a:ea typeface="微軟正黑體" panose="020B0604030504040204" pitchFamily="34" charset="-120"/>
                <a:cs typeface="+mn-ea"/>
                <a:sym typeface="Arial" panose="020B0604020202020204" pitchFamily="34" charset="0"/>
              </a:rPr>
              <a:t>USB JBOD &amp; RAID</a:t>
            </a:r>
            <a:endParaRPr lang="zh-TW" altLang="en-US" sz="28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 name="文字方塊 4">
            <a:extLst>
              <a:ext uri="{FF2B5EF4-FFF2-40B4-BE49-F238E27FC236}">
                <a16:creationId xmlns:a16="http://schemas.microsoft.com/office/drawing/2014/main" id="{C15989ED-FDD8-42BB-A87B-E2D73A2D6CA2}"/>
              </a:ext>
            </a:extLst>
          </p:cNvPr>
          <p:cNvSpPr txBox="1"/>
          <p:nvPr/>
        </p:nvSpPr>
        <p:spPr>
          <a:xfrm>
            <a:off x="3384738" y="2351384"/>
            <a:ext cx="1920719" cy="769441"/>
          </a:xfrm>
          <a:prstGeom prst="rect">
            <a:avLst/>
          </a:prstGeom>
          <a:noFill/>
        </p:spPr>
        <p:txBody>
          <a:bodyPr wrap="none" rtlCol="0">
            <a:spAutoFit/>
          </a:bodyPr>
          <a:lstStyle/>
          <a:p>
            <a:r>
              <a:rPr lang="en-US" altLang="zh-TW"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TR-004</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4-bay</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Desktop USB 3.2 Gen 1 JBOD</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Support Hardware RAID</a:t>
            </a:r>
          </a:p>
        </p:txBody>
      </p:sp>
      <p:sp>
        <p:nvSpPr>
          <p:cNvPr id="6" name="文字方塊 5">
            <a:extLst>
              <a:ext uri="{FF2B5EF4-FFF2-40B4-BE49-F238E27FC236}">
                <a16:creationId xmlns:a16="http://schemas.microsoft.com/office/drawing/2014/main" id="{E701DE98-92CA-49E3-94EF-2B6A86B8447A}"/>
              </a:ext>
            </a:extLst>
          </p:cNvPr>
          <p:cNvSpPr txBox="1"/>
          <p:nvPr/>
        </p:nvSpPr>
        <p:spPr>
          <a:xfrm>
            <a:off x="854448" y="2351384"/>
            <a:ext cx="1920719" cy="769441"/>
          </a:xfrm>
          <a:prstGeom prst="rect">
            <a:avLst/>
          </a:prstGeom>
          <a:noFill/>
        </p:spPr>
        <p:txBody>
          <a:bodyPr wrap="none" rtlCol="0">
            <a:spAutoFit/>
          </a:bodyPr>
          <a:lstStyle/>
          <a:p>
            <a:r>
              <a:rPr lang="en-US" altLang="zh-TW"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TR-002</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2-bay</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Desktop</a:t>
            </a:r>
            <a:r>
              <a:rPr lang="zh-TW" altLang="en-US"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USB 3.2 Gen 2 JBOD</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Support Hardware RAID</a:t>
            </a:r>
          </a:p>
        </p:txBody>
      </p:sp>
      <p:pic>
        <p:nvPicPr>
          <p:cNvPr id="1026" name="Picture 2">
            <a:extLst>
              <a:ext uri="{FF2B5EF4-FFF2-40B4-BE49-F238E27FC236}">
                <a16:creationId xmlns:a16="http://schemas.microsoft.com/office/drawing/2014/main" id="{9C79886C-5E9F-486F-9525-C8BFD92FCD8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36414" r="-4852" b="32051"/>
          <a:stretch/>
        </p:blipFill>
        <p:spPr bwMode="auto">
          <a:xfrm>
            <a:off x="4362794" y="3433781"/>
            <a:ext cx="2789301" cy="706828"/>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0" name="文字方塊 9">
            <a:extLst>
              <a:ext uri="{FF2B5EF4-FFF2-40B4-BE49-F238E27FC236}">
                <a16:creationId xmlns:a16="http://schemas.microsoft.com/office/drawing/2014/main" id="{CE3E81A9-621E-4AE5-9D89-914B86F02128}"/>
              </a:ext>
            </a:extLst>
          </p:cNvPr>
          <p:cNvSpPr txBox="1"/>
          <p:nvPr/>
        </p:nvSpPr>
        <p:spPr>
          <a:xfrm>
            <a:off x="4816575" y="4140608"/>
            <a:ext cx="2098651" cy="769441"/>
          </a:xfrm>
          <a:prstGeom prst="rect">
            <a:avLst/>
          </a:prstGeom>
          <a:noFill/>
        </p:spPr>
        <p:txBody>
          <a:bodyPr wrap="none" rtlCol="0">
            <a:spAutoFit/>
          </a:bodyPr>
          <a:lstStyle/>
          <a:p>
            <a:r>
              <a:rPr lang="en-US" altLang="zh-TW"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TL-R1200C-RP</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12-bay</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Rackmount USB 3.2 Gen 2 JBOD</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Support redundant power supply</a:t>
            </a:r>
            <a:endParaRPr lang="zh-TW" altLang="en-US"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5" name="圖片 24" descr="一張含有 黑色, 電子用品 的圖片&#10;&#10;自動產生的描述">
            <a:extLst>
              <a:ext uri="{FF2B5EF4-FFF2-40B4-BE49-F238E27FC236}">
                <a16:creationId xmlns:a16="http://schemas.microsoft.com/office/drawing/2014/main" id="{BDA8F57C-35F8-42F3-BF6A-BE2147813430}"/>
              </a:ext>
            </a:extLst>
          </p:cNvPr>
          <p:cNvPicPr>
            <a:picLocks noChangeAspect="1"/>
          </p:cNvPicPr>
          <p:nvPr/>
        </p:nvPicPr>
        <p:blipFill>
          <a:blip r:embed="rId5"/>
          <a:stretch>
            <a:fillRect/>
          </a:stretch>
        </p:blipFill>
        <p:spPr>
          <a:xfrm>
            <a:off x="959394" y="1160160"/>
            <a:ext cx="1801197" cy="1125748"/>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圖片 27">
            <a:extLst>
              <a:ext uri="{FF2B5EF4-FFF2-40B4-BE49-F238E27FC236}">
                <a16:creationId xmlns:a16="http://schemas.microsoft.com/office/drawing/2014/main" id="{16277467-4746-40A6-8A19-FA2144074332}"/>
              </a:ext>
            </a:extLst>
          </p:cNvPr>
          <p:cNvPicPr>
            <a:picLocks noChangeAspect="1"/>
          </p:cNvPicPr>
          <p:nvPr/>
        </p:nvPicPr>
        <p:blipFill>
          <a:blip r:embed="rId6"/>
          <a:stretch>
            <a:fillRect/>
          </a:stretch>
        </p:blipFill>
        <p:spPr>
          <a:xfrm>
            <a:off x="1473424" y="3006532"/>
            <a:ext cx="2445858" cy="1528662"/>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 name="圖片 29" descr="一張含有 文字, 室內, 電子用品, 電腦 的圖片&#10;&#10;自動產生的描述">
            <a:extLst>
              <a:ext uri="{FF2B5EF4-FFF2-40B4-BE49-F238E27FC236}">
                <a16:creationId xmlns:a16="http://schemas.microsoft.com/office/drawing/2014/main" id="{C9A57619-1B8D-4899-BA4D-56AE9C37029A}"/>
              </a:ext>
            </a:extLst>
          </p:cNvPr>
          <p:cNvPicPr>
            <a:picLocks noChangeAspect="1"/>
          </p:cNvPicPr>
          <p:nvPr/>
        </p:nvPicPr>
        <p:blipFill>
          <a:blip r:embed="rId7"/>
          <a:stretch>
            <a:fillRect/>
          </a:stretch>
        </p:blipFill>
        <p:spPr>
          <a:xfrm>
            <a:off x="6126531" y="1138267"/>
            <a:ext cx="2049151" cy="1280720"/>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2" name="文字方塊 31">
            <a:extLst>
              <a:ext uri="{FF2B5EF4-FFF2-40B4-BE49-F238E27FC236}">
                <a16:creationId xmlns:a16="http://schemas.microsoft.com/office/drawing/2014/main" id="{2746C507-1713-44AD-BA04-E6E0319FBB83}"/>
              </a:ext>
            </a:extLst>
          </p:cNvPr>
          <p:cNvSpPr txBox="1"/>
          <p:nvPr/>
        </p:nvSpPr>
        <p:spPr>
          <a:xfrm>
            <a:off x="6331314" y="2322823"/>
            <a:ext cx="1920719" cy="615553"/>
          </a:xfrm>
          <a:prstGeom prst="rect">
            <a:avLst/>
          </a:prstGeom>
          <a:noFill/>
        </p:spPr>
        <p:txBody>
          <a:bodyPr wrap="square" rtlCol="0">
            <a:spAutoFit/>
          </a:bodyPr>
          <a:lstStyle/>
          <a:p>
            <a:r>
              <a:rPr lang="en-US" altLang="zh-TW"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TL-D800C</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8-bay</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Desktop USB 3.2 Gen 2 JBOD</a:t>
            </a:r>
          </a:p>
        </p:txBody>
      </p:sp>
      <p:sp>
        <p:nvSpPr>
          <p:cNvPr id="27" name="文字方塊 26">
            <a:extLst>
              <a:ext uri="{FF2B5EF4-FFF2-40B4-BE49-F238E27FC236}">
                <a16:creationId xmlns:a16="http://schemas.microsoft.com/office/drawing/2014/main" id="{9E9BDC02-14F7-43D8-8DEE-835E312E3FA1}"/>
              </a:ext>
            </a:extLst>
          </p:cNvPr>
          <p:cNvSpPr txBox="1"/>
          <p:nvPr/>
        </p:nvSpPr>
        <p:spPr>
          <a:xfrm>
            <a:off x="1762845" y="4089731"/>
            <a:ext cx="2098651" cy="769441"/>
          </a:xfrm>
          <a:prstGeom prst="rect">
            <a:avLst/>
          </a:prstGeom>
          <a:noFill/>
        </p:spPr>
        <p:txBody>
          <a:bodyPr wrap="none" rtlCol="0">
            <a:spAutoFit/>
          </a:bodyPr>
          <a:lstStyle/>
          <a:p>
            <a:r>
              <a:rPr lang="en-US" altLang="zh-TW"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TR-004U</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4-bay</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Rackmount USB 3.2 Gen 1 JBOD</a:t>
            </a:r>
          </a:p>
          <a:p>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Support</a:t>
            </a:r>
            <a:r>
              <a:rPr lang="zh-TW" altLang="en-US"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Hardware</a:t>
            </a:r>
            <a:r>
              <a:rPr lang="zh-TW" altLang="en-US"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RAID</a:t>
            </a:r>
          </a:p>
        </p:txBody>
      </p:sp>
      <p:pic>
        <p:nvPicPr>
          <p:cNvPr id="4" name="圖片 3">
            <a:extLst>
              <a:ext uri="{FF2B5EF4-FFF2-40B4-BE49-F238E27FC236}">
                <a16:creationId xmlns:a16="http://schemas.microsoft.com/office/drawing/2014/main" id="{25E819F2-4749-4B27-0D22-F5750BC677A3}"/>
              </a:ext>
            </a:extLst>
          </p:cNvPr>
          <p:cNvPicPr>
            <a:picLocks/>
          </p:cNvPicPr>
          <p:nvPr/>
        </p:nvPicPr>
        <p:blipFill>
          <a:blip r:embed="rId3">
            <a:duotone>
              <a:schemeClr val="accent3">
                <a:shade val="45000"/>
                <a:satMod val="135000"/>
              </a:schemeClr>
              <a:prstClr val="white"/>
            </a:duotone>
          </a:blip>
          <a:stretch>
            <a:fillRect/>
          </a:stretch>
        </p:blipFill>
        <p:spPr>
          <a:xfrm rot="10800000">
            <a:off x="3461527" y="1601169"/>
            <a:ext cx="1879292" cy="710256"/>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圖片 17" descr="一張含有 室內, 電子用品, 黑色 的圖片&#10;&#10;自動產生的描述">
            <a:extLst>
              <a:ext uri="{FF2B5EF4-FFF2-40B4-BE49-F238E27FC236}">
                <a16:creationId xmlns:a16="http://schemas.microsoft.com/office/drawing/2014/main" id="{0B4F872B-BFE4-4BB6-81CB-9D886F2AA7EC}"/>
              </a:ext>
            </a:extLst>
          </p:cNvPr>
          <p:cNvPicPr>
            <a:picLocks noChangeAspect="1"/>
          </p:cNvPicPr>
          <p:nvPr/>
        </p:nvPicPr>
        <p:blipFill>
          <a:blip r:embed="rId8"/>
          <a:stretch>
            <a:fillRect/>
          </a:stretch>
        </p:blipFill>
        <p:spPr>
          <a:xfrm>
            <a:off x="3491517" y="1212228"/>
            <a:ext cx="1689886" cy="1056179"/>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07517285"/>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hidden="1">
            <a:extLst>
              <a:ext uri="{FF2B5EF4-FFF2-40B4-BE49-F238E27FC236}">
                <a16:creationId xmlns:a16="http://schemas.microsoft.com/office/drawing/2014/main" id="{D0197AD1-EAD3-4BF1-9C37-8FFB2846A4AF}"/>
              </a:ext>
            </a:extLst>
          </p:cNvPr>
          <p:cNvPicPr>
            <a:picLocks noChangeAspect="1"/>
          </p:cNvPicPr>
          <p:nvPr/>
        </p:nvPicPr>
        <p:blipFill>
          <a:blip r:embed="rId3"/>
          <a:stretch>
            <a:fillRect/>
          </a:stretch>
        </p:blipFill>
        <p:spPr>
          <a:xfrm>
            <a:off x="359614" y="1309532"/>
            <a:ext cx="4655126" cy="1233971"/>
          </a:xfrm>
          <a:prstGeom prst="rect">
            <a:avLst/>
          </a:prstGeom>
          <a:noFill/>
        </p:spPr>
      </p:pic>
      <p:pic>
        <p:nvPicPr>
          <p:cNvPr id="3" name="圖片 5">
            <a:extLst>
              <a:ext uri="{FF2B5EF4-FFF2-40B4-BE49-F238E27FC236}">
                <a16:creationId xmlns:a16="http://schemas.microsoft.com/office/drawing/2014/main" id="{61BBB310-F626-453B-9DD2-6A23AF123152}"/>
              </a:ext>
            </a:extLst>
          </p:cNvPr>
          <p:cNvPicPr>
            <a:picLocks noChangeAspect="1"/>
          </p:cNvPicPr>
          <p:nvPr/>
        </p:nvPicPr>
        <p:blipFill>
          <a:blip r:embed="rId4"/>
          <a:stretch>
            <a:fillRect/>
          </a:stretch>
        </p:blipFill>
        <p:spPr>
          <a:xfrm>
            <a:off x="3189617" y="3702983"/>
            <a:ext cx="1352192" cy="884208"/>
          </a:xfrm>
          <a:prstGeom prst="rect">
            <a:avLst/>
          </a:prstGeom>
        </p:spPr>
      </p:pic>
      <p:sp>
        <p:nvSpPr>
          <p:cNvPr id="40" name="矩形: 圓角 39">
            <a:extLst>
              <a:ext uri="{FF2B5EF4-FFF2-40B4-BE49-F238E27FC236}">
                <a16:creationId xmlns:a16="http://schemas.microsoft.com/office/drawing/2014/main" id="{17A65E80-F3BE-4FB0-88F9-F2F0DA5040E1}"/>
              </a:ext>
            </a:extLst>
          </p:cNvPr>
          <p:cNvSpPr/>
          <p:nvPr/>
        </p:nvSpPr>
        <p:spPr>
          <a:xfrm>
            <a:off x="6607588" y="618976"/>
            <a:ext cx="2132418" cy="2143602"/>
          </a:xfrm>
          <a:prstGeom prst="roundRect">
            <a:avLst>
              <a:gd name="adj" fmla="val 48707"/>
            </a:avLst>
          </a:prstGeom>
          <a:solidFill>
            <a:schemeClr val="dk1">
              <a:alpha val="40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51" name="Google Shape;1112;gc428d55399_0_337">
            <a:extLst>
              <a:ext uri="{FF2B5EF4-FFF2-40B4-BE49-F238E27FC236}">
                <a16:creationId xmlns:a16="http://schemas.microsoft.com/office/drawing/2014/main" id="{24474050-1D52-4EE4-A23E-14E2DECB1BB4}"/>
              </a:ext>
            </a:extLst>
          </p:cNvPr>
          <p:cNvGrpSpPr/>
          <p:nvPr/>
        </p:nvGrpSpPr>
        <p:grpSpPr>
          <a:xfrm>
            <a:off x="524434" y="1318664"/>
            <a:ext cx="4976255" cy="1246736"/>
            <a:chOff x="535858" y="2192097"/>
            <a:chExt cx="3083382" cy="4755000"/>
          </a:xfrm>
          <a:effectLst>
            <a:outerShdw blurRad="342900" dist="177800" dir="3600000" algn="t" rotWithShape="0">
              <a:prstClr val="black">
                <a:alpha val="40000"/>
              </a:prstClr>
            </a:outerShdw>
          </a:effectLst>
        </p:grpSpPr>
        <p:sp>
          <p:nvSpPr>
            <p:cNvPr id="52" name="Google Shape;1113;gc428d55399_0_337" hidden="1">
              <a:extLst>
                <a:ext uri="{FF2B5EF4-FFF2-40B4-BE49-F238E27FC236}">
                  <a16:creationId xmlns:a16="http://schemas.microsoft.com/office/drawing/2014/main" id="{100064AA-0060-474E-870C-1D8EF5BFDA80}"/>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68569" tIns="34275" rIns="68569" bIns="34275" anchor="ctr" anchorCtr="0">
              <a:noAutofit/>
            </a:bodyPr>
            <a:lstStyle/>
            <a:p>
              <a:pPr algn="ctr"/>
              <a:endParaRPr sz="105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3" name="Google Shape;1114;gc428d55399_0_337" hidden="1">
              <a:extLst>
                <a:ext uri="{FF2B5EF4-FFF2-40B4-BE49-F238E27FC236}">
                  <a16:creationId xmlns:a16="http://schemas.microsoft.com/office/drawing/2014/main" id="{F3FE8B18-A7DA-4FC8-A448-500AC233D971}"/>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rot="16200000">
              <a:off x="1219758" y="4337168"/>
              <a:ext cx="4461410" cy="337555"/>
            </a:xfrm>
            <a:prstGeom prst="rect">
              <a:avLst/>
            </a:prstGeom>
            <a:noFill/>
            <a:ln>
              <a:noFill/>
            </a:ln>
          </p:spPr>
        </p:pic>
      </p:grpSp>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p:txBody>
          <a:bodyPr>
            <a:normAutofit/>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Optional network switch</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 name="文字方塊 15">
            <a:extLst>
              <a:ext uri="{FF2B5EF4-FFF2-40B4-BE49-F238E27FC236}">
                <a16:creationId xmlns:a16="http://schemas.microsoft.com/office/drawing/2014/main" id="{9AD6E516-4983-5246-A020-18E317A41D5A}"/>
              </a:ext>
            </a:extLst>
          </p:cNvPr>
          <p:cNvSpPr txBox="1"/>
          <p:nvPr/>
        </p:nvSpPr>
        <p:spPr>
          <a:xfrm>
            <a:off x="5211242" y="1354201"/>
            <a:ext cx="2462555" cy="623312"/>
          </a:xfrm>
          <a:prstGeom prst="rect">
            <a:avLst/>
          </a:prstGeom>
          <a:noFill/>
        </p:spPr>
        <p:txBody>
          <a:bodyPr wrap="square" rtlCol="0">
            <a:spAutoFit/>
          </a:bodyPr>
          <a:lstStyle/>
          <a:p>
            <a:pPr>
              <a:lnSpc>
                <a:spcPct val="130000"/>
              </a:lnSpc>
            </a:pPr>
            <a:r>
              <a:rPr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Boost 2.5GbE without replacing existing cabling</a:t>
            </a:r>
            <a:endParaRPr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aphicFrame>
        <p:nvGraphicFramePr>
          <p:cNvPr id="20" name="Shape 253">
            <a:extLst>
              <a:ext uri="{FF2B5EF4-FFF2-40B4-BE49-F238E27FC236}">
                <a16:creationId xmlns:a16="http://schemas.microsoft.com/office/drawing/2014/main" id="{71BEF758-E246-DE44-AF83-B30DF04391C5}"/>
              </a:ext>
            </a:extLst>
          </p:cNvPr>
          <p:cNvGraphicFramePr/>
          <p:nvPr>
            <p:extLst>
              <p:ext uri="{D42A27DB-BD31-4B8C-83A1-F6EECF244321}">
                <p14:modId xmlns:p14="http://schemas.microsoft.com/office/powerpoint/2010/main" val="3621269541"/>
              </p:ext>
            </p:extLst>
          </p:nvPr>
        </p:nvGraphicFramePr>
        <p:xfrm>
          <a:off x="5283342" y="2191175"/>
          <a:ext cx="3184492" cy="1529985"/>
        </p:xfrm>
        <a:graphic>
          <a:graphicData uri="http://schemas.openxmlformats.org/drawingml/2006/table">
            <a:tbl>
              <a:tblPr firstRow="1" bandRow="1">
                <a:effectLst>
                  <a:outerShdw blurRad="76200" dir="13500000" sy="23000" kx="1200000" algn="br" rotWithShape="0">
                    <a:prstClr val="black">
                      <a:alpha val="20000"/>
                    </a:prstClr>
                  </a:outerShdw>
                </a:effectLst>
                <a:tableStyleId>{85BE263C-DBD7-4A20-BB59-AAB30ACAA65A}</a:tableStyleId>
              </a:tblPr>
              <a:tblGrid>
                <a:gridCol w="796123">
                  <a:extLst>
                    <a:ext uri="{9D8B030D-6E8A-4147-A177-3AD203B41FA5}">
                      <a16:colId xmlns:a16="http://schemas.microsoft.com/office/drawing/2014/main" val="20000"/>
                    </a:ext>
                  </a:extLst>
                </a:gridCol>
                <a:gridCol w="796123">
                  <a:extLst>
                    <a:ext uri="{9D8B030D-6E8A-4147-A177-3AD203B41FA5}">
                      <a16:colId xmlns:a16="http://schemas.microsoft.com/office/drawing/2014/main" val="20001"/>
                    </a:ext>
                  </a:extLst>
                </a:gridCol>
                <a:gridCol w="796123">
                  <a:extLst>
                    <a:ext uri="{9D8B030D-6E8A-4147-A177-3AD203B41FA5}">
                      <a16:colId xmlns:a16="http://schemas.microsoft.com/office/drawing/2014/main" val="20002"/>
                    </a:ext>
                  </a:extLst>
                </a:gridCol>
                <a:gridCol w="796123">
                  <a:extLst>
                    <a:ext uri="{9D8B030D-6E8A-4147-A177-3AD203B41FA5}">
                      <a16:colId xmlns:a16="http://schemas.microsoft.com/office/drawing/2014/main" val="20003"/>
                    </a:ext>
                  </a:extLst>
                </a:gridCol>
              </a:tblGrid>
              <a:tr h="282525">
                <a:tc>
                  <a:txBody>
                    <a:bodyPr/>
                    <a:lstStyle/>
                    <a:p>
                      <a:pPr marL="0" marR="0" lvl="0" indent="0" algn="l" rtl="0">
                        <a:spcBef>
                          <a:spcPts val="0"/>
                        </a:spcBef>
                        <a:spcAft>
                          <a:spcPts val="0"/>
                        </a:spcAft>
                        <a:buNone/>
                      </a:pPr>
                      <a:endParaRPr sz="1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CAT 5e</a:t>
                      </a:r>
                      <a:endParaRPr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CAT 6</a:t>
                      </a:r>
                      <a:endParaRPr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CAT 6A</a:t>
                      </a:r>
                      <a:endPar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92023">
                <a:tc>
                  <a:txBody>
                    <a:bodyPr/>
                    <a:lstStyle/>
                    <a:p>
                      <a:pPr marL="0" marR="0" lvl="0" indent="0" algn="ctr" rtl="0">
                        <a:spcBef>
                          <a:spcPts val="0"/>
                        </a:spcBef>
                        <a:spcAft>
                          <a:spcPts val="0"/>
                        </a:spcAft>
                        <a:buNone/>
                      </a:pP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100M</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spcBef>
                          <a:spcPts val="0"/>
                        </a:spcBef>
                        <a:spcAft>
                          <a:spcPts val="0"/>
                        </a:spcAft>
                        <a:buNone/>
                      </a:pPr>
                      <a:r>
                        <a:rPr lang="zh-TW" alt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6350" cap="flat" cmpd="sng" algn="ctr">
                      <a:solidFill>
                        <a:schemeClr val="tx1"/>
                      </a:solidFill>
                      <a:prstDash val="solid"/>
                      <a:round/>
                      <a:headEnd type="none" w="med" len="med"/>
                      <a:tailEnd type="none" w="med" len="med"/>
                    </a:lnT>
                    <a:solidFill>
                      <a:srgbClr val="FDFDFD">
                        <a:alpha val="14118"/>
                      </a:srgbClr>
                    </a:solidFill>
                  </a:tcPr>
                </a:tc>
                <a:extLst>
                  <a:ext uri="{0D108BD9-81ED-4DB2-BD59-A6C34878D82A}">
                    <a16:rowId xmlns:a16="http://schemas.microsoft.com/office/drawing/2014/main" val="10001"/>
                  </a:ext>
                </a:extLst>
              </a:tr>
              <a:tr h="192023">
                <a:tc>
                  <a:txBody>
                    <a:bodyPr/>
                    <a:lstStyle/>
                    <a:p>
                      <a:pPr marL="0" marR="0" lvl="0" indent="0" algn="ctr" rtl="0">
                        <a:spcBef>
                          <a:spcPts val="0"/>
                        </a:spcBef>
                        <a:spcAft>
                          <a:spcPts val="0"/>
                        </a:spcAft>
                        <a:buNone/>
                      </a:pP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1G</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spcBef>
                          <a:spcPts val="0"/>
                        </a:spcBef>
                        <a:spcAft>
                          <a:spcPts val="0"/>
                        </a:spcAft>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extLst>
                  <a:ext uri="{0D108BD9-81ED-4DB2-BD59-A6C34878D82A}">
                    <a16:rowId xmlns:a16="http://schemas.microsoft.com/office/drawing/2014/main" val="10002"/>
                  </a:ext>
                </a:extLst>
              </a:tr>
              <a:tr h="192023">
                <a:tc>
                  <a:txBody>
                    <a:bodyPr/>
                    <a:lstStyle/>
                    <a:p>
                      <a:pPr marL="0" marR="0" lvl="0" indent="0" algn="ctr" rtl="0">
                        <a:spcBef>
                          <a:spcPts val="0"/>
                        </a:spcBef>
                        <a:spcAft>
                          <a:spcPts val="0"/>
                        </a:spcAft>
                        <a:buNone/>
                      </a:pP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2.5G</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solidFill>
                      <a:srgbClr val="FDFDFD">
                        <a:alpha val="14118"/>
                      </a:srgbClr>
                    </a:solidFill>
                  </a:tcPr>
                </a:tc>
                <a:extLst>
                  <a:ext uri="{0D108BD9-81ED-4DB2-BD59-A6C34878D82A}">
                    <a16:rowId xmlns:a16="http://schemas.microsoft.com/office/drawing/2014/main" val="10003"/>
                  </a:ext>
                </a:extLst>
              </a:tr>
              <a:tr h="192023">
                <a:tc>
                  <a:txBody>
                    <a:bodyPr/>
                    <a:lstStyle/>
                    <a:p>
                      <a:pPr marL="0" marR="0" lvl="0" indent="0" algn="ctr" rtl="0">
                        <a:spcBef>
                          <a:spcPts val="0"/>
                        </a:spcBef>
                        <a:spcAft>
                          <a:spcPts val="0"/>
                        </a:spcAft>
                        <a:buNone/>
                      </a:pP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5G</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extLst>
                  <a:ext uri="{0D108BD9-81ED-4DB2-BD59-A6C34878D82A}">
                    <a16:rowId xmlns:a16="http://schemas.microsoft.com/office/drawing/2014/main" val="10004"/>
                  </a:ext>
                </a:extLst>
              </a:tr>
              <a:tr h="192023">
                <a:tc>
                  <a:txBody>
                    <a:bodyPr/>
                    <a:lstStyle/>
                    <a:p>
                      <a:pPr marL="0" marR="0" lvl="0" indent="0" algn="ctr" rtl="0">
                        <a:spcBef>
                          <a:spcPts val="0"/>
                        </a:spcBef>
                        <a:spcAft>
                          <a:spcPts val="0"/>
                        </a:spcAft>
                        <a:buNone/>
                      </a:pP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10G</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B w="6350" cap="flat" cmpd="sng" algn="ctr">
                      <a:noFill/>
                      <a:prstDash val="solid"/>
                      <a:round/>
                      <a:headEnd type="none" w="med" len="med"/>
                      <a:tailEnd type="none" w="med" len="med"/>
                    </a:lnB>
                    <a:solidFill>
                      <a:srgbClr val="FDFDFD">
                        <a:alpha val="14118"/>
                      </a:srgbClr>
                    </a:solidFill>
                  </a:tcPr>
                </a:tc>
                <a:tc>
                  <a:txBody>
                    <a:bodyPr/>
                    <a:lstStyle/>
                    <a:p>
                      <a:pPr marL="0" marR="0" lvl="0" indent="0" algn="ctr" rtl="0">
                        <a:spcBef>
                          <a:spcPts val="0"/>
                        </a:spcBef>
                        <a:spcAft>
                          <a:spcPts val="0"/>
                        </a:spcAft>
                        <a:buNone/>
                      </a:pP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X</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B w="6350" cap="flat" cmpd="sng" algn="ctr">
                      <a:no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r>
                        <a:rPr lang="en-US"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(55m)</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B w="6350" cap="flat" cmpd="sng" algn="ctr">
                      <a:no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B w="6350" cap="flat" cmpd="sng" algn="ctr">
                      <a:noFill/>
                      <a:prstDash val="solid"/>
                      <a:round/>
                      <a:headEnd type="none" w="med" len="med"/>
                      <a:tailEnd type="none" w="med" len="med"/>
                    </a:lnB>
                    <a:solidFill>
                      <a:srgbClr val="FDFDFD">
                        <a:alpha val="14118"/>
                      </a:srgbClr>
                    </a:solidFill>
                  </a:tcPr>
                </a:tc>
                <a:extLst>
                  <a:ext uri="{0D108BD9-81ED-4DB2-BD59-A6C34878D82A}">
                    <a16:rowId xmlns:a16="http://schemas.microsoft.com/office/drawing/2014/main" val="10005"/>
                  </a:ext>
                </a:extLst>
              </a:tr>
            </a:tbl>
          </a:graphicData>
        </a:graphic>
      </p:graphicFrame>
      <p:pic>
        <p:nvPicPr>
          <p:cNvPr id="28" name="Picture 2" descr="C:\Users\user\Desktop\21_PPT對稿QNAP AQC107 10G網卡\29384737_xxl.png">
            <a:extLst>
              <a:ext uri="{FF2B5EF4-FFF2-40B4-BE49-F238E27FC236}">
                <a16:creationId xmlns:a16="http://schemas.microsoft.com/office/drawing/2014/main" id="{ACEDA30A-03F9-E543-8797-EAB00FF36180}"/>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rot="19403244">
            <a:off x="7676145" y="879415"/>
            <a:ext cx="1987372" cy="1840860"/>
          </a:xfrm>
          <a:prstGeom prst="rect">
            <a:avLst/>
          </a:prstGeom>
          <a:ln>
            <a:noFill/>
          </a:ln>
          <a:effectLst>
            <a:outerShdw blurRad="431800" dist="368300" dir="5760000" algn="tl" rotWithShape="0">
              <a:prstClr val="black">
                <a:alpha val="40000"/>
              </a:prstClr>
            </a:outerShdw>
          </a:effectLst>
        </p:spPr>
      </p:pic>
      <p:sp>
        <p:nvSpPr>
          <p:cNvPr id="25" name="文字方塊 24">
            <a:extLst>
              <a:ext uri="{FF2B5EF4-FFF2-40B4-BE49-F238E27FC236}">
                <a16:creationId xmlns:a16="http://schemas.microsoft.com/office/drawing/2014/main" id="{4EFECE1E-208A-1744-A6D3-6BB8230DEFE8}"/>
              </a:ext>
            </a:extLst>
          </p:cNvPr>
          <p:cNvSpPr txBox="1"/>
          <p:nvPr/>
        </p:nvSpPr>
        <p:spPr>
          <a:xfrm>
            <a:off x="2950629" y="3238214"/>
            <a:ext cx="2162772" cy="276999"/>
          </a:xfrm>
          <a:prstGeom prst="rect">
            <a:avLst/>
          </a:prstGeom>
          <a:noFill/>
        </p:spPr>
        <p:txBody>
          <a:bodyPr wrap="none" rtlCol="0">
            <a:spAutoFit/>
          </a:bodyPr>
          <a:lstStyle/>
          <a:p>
            <a:r>
              <a:rPr lang="en-US" altLang="zh-TW" sz="1200"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QSW-2104-2S</a:t>
            </a: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Unmanaged</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文字方塊 30">
            <a:extLst>
              <a:ext uri="{FF2B5EF4-FFF2-40B4-BE49-F238E27FC236}">
                <a16:creationId xmlns:a16="http://schemas.microsoft.com/office/drawing/2014/main" id="{21E9DF6E-F2DE-214E-BAB8-2293966D3352}"/>
              </a:ext>
            </a:extLst>
          </p:cNvPr>
          <p:cNvSpPr txBox="1"/>
          <p:nvPr/>
        </p:nvSpPr>
        <p:spPr>
          <a:xfrm>
            <a:off x="539554" y="3238109"/>
            <a:ext cx="2154757" cy="276999"/>
          </a:xfrm>
          <a:prstGeom prst="rect">
            <a:avLst/>
          </a:prstGeom>
          <a:noFill/>
        </p:spPr>
        <p:txBody>
          <a:bodyPr wrap="none" rtlCol="0">
            <a:spAutoFit/>
          </a:bodyPr>
          <a:lstStyle/>
          <a:p>
            <a:r>
              <a:rPr lang="en-US" altLang="zh-TW" sz="1200"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QSW-2104-2T</a:t>
            </a: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Unmanaged</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 name="文字方塊 31">
            <a:extLst>
              <a:ext uri="{FF2B5EF4-FFF2-40B4-BE49-F238E27FC236}">
                <a16:creationId xmlns:a16="http://schemas.microsoft.com/office/drawing/2014/main" id="{58CBE206-AA6D-0844-9C78-657AC29204D2}"/>
              </a:ext>
            </a:extLst>
          </p:cNvPr>
          <p:cNvSpPr txBox="1"/>
          <p:nvPr/>
        </p:nvSpPr>
        <p:spPr>
          <a:xfrm>
            <a:off x="2965582" y="3451601"/>
            <a:ext cx="1200970" cy="415498"/>
          </a:xfrm>
          <a:prstGeom prst="rect">
            <a:avLst/>
          </a:prstGeom>
          <a:noFill/>
        </p:spPr>
        <p:txBody>
          <a:bodyPr wrap="non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 x 10GbE SFP+</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 x 2.5GbE RJ45</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3" name="文字方塊 32">
            <a:extLst>
              <a:ext uri="{FF2B5EF4-FFF2-40B4-BE49-F238E27FC236}">
                <a16:creationId xmlns:a16="http://schemas.microsoft.com/office/drawing/2014/main" id="{05AEEC05-B49D-C149-A7C7-B1559D7FE4DE}"/>
              </a:ext>
            </a:extLst>
          </p:cNvPr>
          <p:cNvSpPr txBox="1"/>
          <p:nvPr/>
        </p:nvSpPr>
        <p:spPr>
          <a:xfrm>
            <a:off x="552312" y="3412856"/>
            <a:ext cx="2141098" cy="415498"/>
          </a:xfrm>
          <a:prstGeom prst="rect">
            <a:avLst/>
          </a:prstGeom>
          <a:noFill/>
        </p:spPr>
        <p:txBody>
          <a:bodyPr wrap="squar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 x 10GbE RJ45</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 x 2.5GbE RJ45</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文字方塊 37">
            <a:extLst>
              <a:ext uri="{FF2B5EF4-FFF2-40B4-BE49-F238E27FC236}">
                <a16:creationId xmlns:a16="http://schemas.microsoft.com/office/drawing/2014/main" id="{9987836F-8016-6F4A-9ACA-CAC4790B62B8}"/>
              </a:ext>
            </a:extLst>
          </p:cNvPr>
          <p:cNvSpPr txBox="1"/>
          <p:nvPr/>
        </p:nvSpPr>
        <p:spPr>
          <a:xfrm>
            <a:off x="2916851" y="4362527"/>
            <a:ext cx="2499402" cy="276999"/>
          </a:xfrm>
          <a:prstGeom prst="rect">
            <a:avLst/>
          </a:prstGeom>
          <a:noFill/>
        </p:spPr>
        <p:txBody>
          <a:bodyPr wrap="square" lIns="91440" tIns="45720" rIns="91440" bIns="45720" rtlCol="0" anchor="t">
            <a:spAutoFit/>
          </a:bodyPr>
          <a:lstStyle/>
          <a:p>
            <a:r>
              <a:rPr lang="en-US" altLang="zh-TW" sz="1200"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QSW-M2108R-2C</a:t>
            </a: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r>
              <a:rPr lang="en-US" altLang="zh-TW" sz="1200">
                <a:solidFill>
                  <a:schemeClr val="bg1"/>
                </a:solidFill>
                <a:latin typeface="Arial" panose="020B0604020202020204" pitchFamily="34" charset="0"/>
                <a:ea typeface="微軟正黑體" panose="020B0604030504040204" pitchFamily="34" charset="-120"/>
                <a:cs typeface="+mn-ea"/>
              </a:rPr>
              <a:t>Managed</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3" name="圖片 42">
            <a:extLst>
              <a:ext uri="{FF2B5EF4-FFF2-40B4-BE49-F238E27FC236}">
                <a16:creationId xmlns:a16="http://schemas.microsoft.com/office/drawing/2014/main" id="{9CB487DB-40BB-448D-9A27-05752D01161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305335" y="3033659"/>
            <a:ext cx="2295260" cy="262938"/>
          </a:xfrm>
          <a:prstGeom prst="rect">
            <a:avLst/>
          </a:prstGeom>
        </p:spPr>
      </p:pic>
      <p:pic>
        <p:nvPicPr>
          <p:cNvPr id="47" name="圖片 46">
            <a:extLst>
              <a:ext uri="{FF2B5EF4-FFF2-40B4-BE49-F238E27FC236}">
                <a16:creationId xmlns:a16="http://schemas.microsoft.com/office/drawing/2014/main" id="{40AC4D5C-A1E4-4489-AECF-C5C78118A5D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2860032" y="3039666"/>
            <a:ext cx="2027362" cy="262938"/>
          </a:xfrm>
          <a:prstGeom prst="rect">
            <a:avLst/>
          </a:prstGeom>
        </p:spPr>
      </p:pic>
      <p:pic>
        <p:nvPicPr>
          <p:cNvPr id="49" name="圖片 48">
            <a:extLst>
              <a:ext uri="{FF2B5EF4-FFF2-40B4-BE49-F238E27FC236}">
                <a16:creationId xmlns:a16="http://schemas.microsoft.com/office/drawing/2014/main" id="{7F389DC4-3CF8-4E82-8C7A-C3132DF1DFE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444057" y="4201926"/>
            <a:ext cx="2027362" cy="262938"/>
          </a:xfrm>
          <a:prstGeom prst="rect">
            <a:avLst/>
          </a:prstGeom>
        </p:spPr>
      </p:pic>
      <p:pic>
        <p:nvPicPr>
          <p:cNvPr id="6" name="圖片 5" descr="一張含有 電子用品 的圖片&#10;&#10;自動產生的描述">
            <a:extLst>
              <a:ext uri="{FF2B5EF4-FFF2-40B4-BE49-F238E27FC236}">
                <a16:creationId xmlns:a16="http://schemas.microsoft.com/office/drawing/2014/main" id="{6E51ECC4-9B3E-4017-BE16-A890C2ECB8C0}"/>
              </a:ext>
            </a:extLst>
          </p:cNvPr>
          <p:cNvPicPr>
            <a:picLocks noChangeAspect="1"/>
          </p:cNvPicPr>
          <p:nvPr/>
        </p:nvPicPr>
        <p:blipFill>
          <a:blip r:embed="rId8"/>
          <a:stretch>
            <a:fillRect/>
          </a:stretch>
        </p:blipFill>
        <p:spPr>
          <a:xfrm>
            <a:off x="740771" y="2586714"/>
            <a:ext cx="1430224" cy="893890"/>
          </a:xfrm>
          <a:prstGeom prst="rect">
            <a:avLst/>
          </a:prstGeom>
        </p:spPr>
      </p:pic>
      <p:pic>
        <p:nvPicPr>
          <p:cNvPr id="9" name="圖片 8" descr="一張含有 電子用品 的圖片&#10;&#10;自動產生的描述">
            <a:extLst>
              <a:ext uri="{FF2B5EF4-FFF2-40B4-BE49-F238E27FC236}">
                <a16:creationId xmlns:a16="http://schemas.microsoft.com/office/drawing/2014/main" id="{CC06C5A6-7C0D-416B-9B36-5B3A2F4C13D8}"/>
              </a:ext>
            </a:extLst>
          </p:cNvPr>
          <p:cNvPicPr>
            <a:picLocks noChangeAspect="1"/>
          </p:cNvPicPr>
          <p:nvPr/>
        </p:nvPicPr>
        <p:blipFill>
          <a:blip r:embed="rId9"/>
          <a:stretch>
            <a:fillRect/>
          </a:stretch>
        </p:blipFill>
        <p:spPr>
          <a:xfrm>
            <a:off x="3122731" y="2548186"/>
            <a:ext cx="1430224" cy="893890"/>
          </a:xfrm>
          <a:prstGeom prst="rect">
            <a:avLst/>
          </a:prstGeom>
        </p:spPr>
      </p:pic>
      <p:pic>
        <p:nvPicPr>
          <p:cNvPr id="11" name="圖片 10">
            <a:extLst>
              <a:ext uri="{FF2B5EF4-FFF2-40B4-BE49-F238E27FC236}">
                <a16:creationId xmlns:a16="http://schemas.microsoft.com/office/drawing/2014/main" id="{5B542CF9-F15C-492F-BFA1-377CBBE72DB5}"/>
              </a:ext>
            </a:extLst>
          </p:cNvPr>
          <p:cNvPicPr>
            <a:picLocks noChangeAspect="1"/>
          </p:cNvPicPr>
          <p:nvPr/>
        </p:nvPicPr>
        <p:blipFill>
          <a:blip r:embed="rId10"/>
          <a:stretch>
            <a:fillRect/>
          </a:stretch>
        </p:blipFill>
        <p:spPr>
          <a:xfrm>
            <a:off x="563278" y="3574731"/>
            <a:ext cx="1818439" cy="1136525"/>
          </a:xfrm>
          <a:prstGeom prst="rect">
            <a:avLst/>
          </a:prstGeom>
        </p:spPr>
      </p:pic>
      <p:sp>
        <p:nvSpPr>
          <p:cNvPr id="42" name="文字方塊 41">
            <a:extLst>
              <a:ext uri="{FF2B5EF4-FFF2-40B4-BE49-F238E27FC236}">
                <a16:creationId xmlns:a16="http://schemas.microsoft.com/office/drawing/2014/main" id="{B6C6F0F8-A4FF-4D32-8761-7116954D9A50}"/>
              </a:ext>
            </a:extLst>
          </p:cNvPr>
          <p:cNvSpPr txBox="1"/>
          <p:nvPr/>
        </p:nvSpPr>
        <p:spPr>
          <a:xfrm>
            <a:off x="590052" y="4613220"/>
            <a:ext cx="2141098" cy="415498"/>
          </a:xfrm>
          <a:prstGeom prst="rect">
            <a:avLst/>
          </a:prstGeom>
          <a:noFill/>
        </p:spPr>
        <p:txBody>
          <a:bodyPr wrap="squar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 x 10GbE SFP+/RJ45</a:t>
            </a:r>
            <a:r>
              <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combo</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8 x 2.5GbE RJ45</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6" name="文字方塊 45">
            <a:extLst>
              <a:ext uri="{FF2B5EF4-FFF2-40B4-BE49-F238E27FC236}">
                <a16:creationId xmlns:a16="http://schemas.microsoft.com/office/drawing/2014/main" id="{3FAA715E-6DC0-4EE6-841F-477EAA0BF9A9}"/>
              </a:ext>
            </a:extLst>
          </p:cNvPr>
          <p:cNvSpPr txBox="1"/>
          <p:nvPr/>
        </p:nvSpPr>
        <p:spPr>
          <a:xfrm>
            <a:off x="2961466" y="4599413"/>
            <a:ext cx="2141098" cy="415498"/>
          </a:xfrm>
          <a:prstGeom prst="rect">
            <a:avLst/>
          </a:prstGeom>
          <a:noFill/>
        </p:spPr>
        <p:txBody>
          <a:bodyPr wrap="squar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 x 10GbE SFP+/RJ45 combo</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8 x 2.5GbE RJ45</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 name="文字方塊 11">
            <a:extLst>
              <a:ext uri="{FF2B5EF4-FFF2-40B4-BE49-F238E27FC236}">
                <a16:creationId xmlns:a16="http://schemas.microsoft.com/office/drawing/2014/main" id="{242BDA7C-2EF8-4B09-B31E-5EDCCD7E6207}"/>
              </a:ext>
            </a:extLst>
          </p:cNvPr>
          <p:cNvSpPr txBox="1"/>
          <p:nvPr/>
        </p:nvSpPr>
        <p:spPr>
          <a:xfrm>
            <a:off x="5214346" y="4587191"/>
            <a:ext cx="3874900" cy="400110"/>
          </a:xfrm>
          <a:prstGeom prst="rect">
            <a:avLst/>
          </a:prstGeom>
          <a:noFill/>
        </p:spPr>
        <p:txBody>
          <a:bodyPr wrap="square" rtlCol="0">
            <a:spAutoFit/>
          </a:bodyPr>
          <a:lstStyle/>
          <a:p>
            <a:r>
              <a:rPr lang="en-US" altLang="zh-TW" sz="1000">
                <a:solidFill>
                  <a:schemeClr val="bg1"/>
                </a:solidFill>
              </a:rPr>
              <a:t>For more options, please refer to the official website</a:t>
            </a:r>
          </a:p>
          <a:p>
            <a:r>
              <a:rPr lang="en-US" altLang="zh-TW" sz="1000">
                <a:solidFill>
                  <a:schemeClr val="bg1"/>
                </a:solidFill>
              </a:rPr>
              <a:t>https://www.qnap.com/zh-tw/product/series/qsw-2-5gbe-switches</a:t>
            </a:r>
            <a:endParaRPr lang="zh-TW" altLang="en-US" sz="1000">
              <a:solidFill>
                <a:schemeClr val="bg1"/>
              </a:solidFill>
            </a:endParaRPr>
          </a:p>
        </p:txBody>
      </p:sp>
      <p:sp>
        <p:nvSpPr>
          <p:cNvPr id="36" name="文字方塊 35">
            <a:extLst>
              <a:ext uri="{FF2B5EF4-FFF2-40B4-BE49-F238E27FC236}">
                <a16:creationId xmlns:a16="http://schemas.microsoft.com/office/drawing/2014/main" id="{6EF3DEEC-3197-AF44-B300-658795AE0B74}"/>
              </a:ext>
            </a:extLst>
          </p:cNvPr>
          <p:cNvSpPr txBox="1"/>
          <p:nvPr/>
        </p:nvSpPr>
        <p:spPr>
          <a:xfrm>
            <a:off x="549310" y="4385162"/>
            <a:ext cx="2103461" cy="276999"/>
          </a:xfrm>
          <a:prstGeom prst="rect">
            <a:avLst/>
          </a:prstGeom>
          <a:noFill/>
        </p:spPr>
        <p:txBody>
          <a:bodyPr wrap="none" rtlCol="0">
            <a:spAutoFit/>
          </a:bodyPr>
          <a:lstStyle/>
          <a:p>
            <a:r>
              <a:rPr lang="en-US" altLang="zh-TW" sz="1200"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QSW-M2108-2C</a:t>
            </a: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r>
              <a:rPr lang="en-US" altLang="zh-TW" sz="1200">
                <a:solidFill>
                  <a:schemeClr val="bg1"/>
                </a:solidFill>
                <a:latin typeface="Arial" panose="020B0604020202020204" pitchFamily="34" charset="0"/>
                <a:ea typeface="微軟正黑體" panose="020B0604030504040204" pitchFamily="34" charset="-120"/>
                <a:cs typeface="+mn-ea"/>
              </a:rPr>
              <a:t>Managed</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矩形 1">
            <a:extLst>
              <a:ext uri="{FF2B5EF4-FFF2-40B4-BE49-F238E27FC236}">
                <a16:creationId xmlns:a16="http://schemas.microsoft.com/office/drawing/2014/main" id="{47EF2CAC-681B-453B-B44D-2707427B18F1}"/>
              </a:ext>
            </a:extLst>
          </p:cNvPr>
          <p:cNvSpPr/>
          <p:nvPr/>
        </p:nvSpPr>
        <p:spPr>
          <a:xfrm>
            <a:off x="583186" y="1216169"/>
            <a:ext cx="4519378" cy="1369011"/>
          </a:xfrm>
          <a:prstGeom prst="rect">
            <a:avLst/>
          </a:prstGeom>
          <a:gradFill>
            <a:gsLst>
              <a:gs pos="543">
                <a:srgbClr val="4FD1FF">
                  <a:alpha val="55000"/>
                </a:srgbClr>
              </a:gs>
              <a:gs pos="20000">
                <a:srgbClr val="5DF5F9">
                  <a:alpha val="51000"/>
                </a:srgbClr>
              </a:gs>
              <a:gs pos="96000">
                <a:srgbClr val="34E392"/>
              </a:gs>
              <a:gs pos="85000">
                <a:srgbClr val="43E59C"/>
              </a:gs>
            </a:gsLst>
            <a:lin ang="16800000" scaled="0"/>
          </a:gradFill>
          <a:ln>
            <a:noFill/>
          </a:ln>
          <a:effectLst>
            <a:outerShdw blurRad="177800" dist="38100" dir="5400000" algn="ctr" rotWithShape="0">
              <a:schemeClr val="accent3">
                <a:lumMod val="75000"/>
              </a:schemeClr>
            </a:outerShdw>
            <a:softEdge rad="0"/>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endParaRPr>
          </a:p>
        </p:txBody>
      </p:sp>
      <p:sp>
        <p:nvSpPr>
          <p:cNvPr id="5" name="矩形: 圓角 4">
            <a:extLst>
              <a:ext uri="{FF2B5EF4-FFF2-40B4-BE49-F238E27FC236}">
                <a16:creationId xmlns:a16="http://schemas.microsoft.com/office/drawing/2014/main" id="{4E9337C5-09F1-45DA-B6D5-DC7573B5DD40}"/>
              </a:ext>
            </a:extLst>
          </p:cNvPr>
          <p:cNvSpPr/>
          <p:nvPr/>
        </p:nvSpPr>
        <p:spPr>
          <a:xfrm>
            <a:off x="3424120" y="1387787"/>
            <a:ext cx="1484863" cy="412058"/>
          </a:xfrm>
          <a:prstGeom prst="roundRect">
            <a:avLst>
              <a:gd name="adj" fmla="val 50000"/>
            </a:avLst>
          </a:prstGeom>
          <a:noFill/>
          <a:ln w="12700">
            <a:solidFill>
              <a:srgbClr val="491D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err="1">
                <a:solidFill>
                  <a:srgbClr val="491D48"/>
                </a:solidFill>
                <a:latin typeface="Arial" panose="020B0604020202020204" pitchFamily="34" charset="0"/>
                <a:ea typeface="微軟正黑體" panose="020B0604030504040204" pitchFamily="34" charset="-120"/>
                <a:cs typeface="+mn-ea"/>
                <a:sym typeface="Arial" panose="020B0604020202020204" pitchFamily="34" charset="0"/>
              </a:rPr>
              <a:t>Fanless</a:t>
            </a:r>
            <a:r>
              <a:rPr lang="en-US" altLang="zh-CN" sz="1200" b="1">
                <a:solidFill>
                  <a:srgbClr val="491D48"/>
                </a:solidFill>
                <a:latin typeface="Arial" panose="020B0604020202020204" pitchFamily="34" charset="0"/>
                <a:ea typeface="微軟正黑體" panose="020B0604030504040204" pitchFamily="34" charset="-120"/>
                <a:cs typeface="+mn-ea"/>
                <a:sym typeface="Arial" panose="020B0604020202020204" pitchFamily="34" charset="0"/>
              </a:rPr>
              <a:t> and Metal Case</a:t>
            </a:r>
            <a:endParaRPr lang="en-US" altLang="zh-TW" sz="1200" b="1">
              <a:solidFill>
                <a:srgbClr val="491D48"/>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 name="文字方塊 64">
            <a:extLst>
              <a:ext uri="{FF2B5EF4-FFF2-40B4-BE49-F238E27FC236}">
                <a16:creationId xmlns:a16="http://schemas.microsoft.com/office/drawing/2014/main" id="{B27539D7-D7D0-4D35-AC62-54E3A633D7C3}"/>
              </a:ext>
            </a:extLst>
          </p:cNvPr>
          <p:cNvSpPr txBox="1"/>
          <p:nvPr/>
        </p:nvSpPr>
        <p:spPr>
          <a:xfrm>
            <a:off x="646560" y="1873303"/>
            <a:ext cx="1808671" cy="232509"/>
          </a:xfrm>
          <a:prstGeom prst="rect">
            <a:avLst/>
          </a:prstGeom>
          <a:noFill/>
        </p:spPr>
        <p:txBody>
          <a:bodyPr wrap="none" rtlCol="0">
            <a:spAutoFit/>
          </a:bodyPr>
          <a:lstStyle/>
          <a:p>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QSW-1108-8T (</a:t>
            </a:r>
            <a:r>
              <a:rPr lang="en-US" altLang="zh-CN"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Unmanaged</a:t>
            </a:r>
            <a:r>
              <a:rPr lang="en-US" altLang="zh-TW"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 name="文字方塊 65">
            <a:extLst>
              <a:ext uri="{FF2B5EF4-FFF2-40B4-BE49-F238E27FC236}">
                <a16:creationId xmlns:a16="http://schemas.microsoft.com/office/drawing/2014/main" id="{AEE6A2E1-67BB-4BEA-A706-7F8182BF41AB}"/>
              </a:ext>
            </a:extLst>
          </p:cNvPr>
          <p:cNvSpPr txBox="1"/>
          <p:nvPr/>
        </p:nvSpPr>
        <p:spPr>
          <a:xfrm>
            <a:off x="3039229" y="2154741"/>
            <a:ext cx="904470" cy="348763"/>
          </a:xfrm>
          <a:prstGeom prst="rect">
            <a:avLst/>
          </a:prstGeom>
          <a:noFill/>
        </p:spPr>
        <p:txBody>
          <a:bodyPr wrap="none" rtlCol="0">
            <a:spAutoFit/>
          </a:bodyPr>
          <a:lstStyle/>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8 x 2.5GbE</a:t>
            </a:r>
          </a:p>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60" name="圖片 59">
            <a:extLst>
              <a:ext uri="{FF2B5EF4-FFF2-40B4-BE49-F238E27FC236}">
                <a16:creationId xmlns:a16="http://schemas.microsoft.com/office/drawing/2014/main" id="{DE32A796-E02F-4F47-8177-3578E58B7B9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658824" y="2244893"/>
            <a:ext cx="2529678" cy="263585"/>
          </a:xfrm>
          <a:prstGeom prst="rect">
            <a:avLst/>
          </a:prstGeom>
        </p:spPr>
      </p:pic>
      <p:pic>
        <p:nvPicPr>
          <p:cNvPr id="7" name="圖片 6">
            <a:extLst>
              <a:ext uri="{FF2B5EF4-FFF2-40B4-BE49-F238E27FC236}">
                <a16:creationId xmlns:a16="http://schemas.microsoft.com/office/drawing/2014/main" id="{FA6012D1-8D13-4F72-BE61-3D41BBEAEB1E}"/>
              </a:ext>
            </a:extLst>
          </p:cNvPr>
          <p:cNvPicPr>
            <a:picLocks noChangeAspect="1"/>
          </p:cNvPicPr>
          <p:nvPr/>
        </p:nvPicPr>
        <p:blipFill rotWithShape="1">
          <a:blip r:embed="rId11"/>
          <a:srcRect t="33120" b="33120"/>
          <a:stretch/>
        </p:blipFill>
        <p:spPr>
          <a:xfrm>
            <a:off x="646560" y="2080813"/>
            <a:ext cx="2438475" cy="514514"/>
          </a:xfrm>
          <a:prstGeom prst="rect">
            <a:avLst/>
          </a:prstGeom>
        </p:spPr>
      </p:pic>
      <p:pic>
        <p:nvPicPr>
          <p:cNvPr id="34" name="圖片 9" descr="一張含有 文字, 電子用品 的圖片&#10;&#10;自動產生的描述">
            <a:extLst>
              <a:ext uri="{FF2B5EF4-FFF2-40B4-BE49-F238E27FC236}">
                <a16:creationId xmlns:a16="http://schemas.microsoft.com/office/drawing/2014/main" id="{3CCD2FE1-B9A4-3EDF-CAFF-22B30C1681AA}"/>
              </a:ext>
            </a:extLst>
          </p:cNvPr>
          <p:cNvPicPr>
            <a:picLocks noChangeAspect="1"/>
          </p:cNvPicPr>
          <p:nvPr/>
        </p:nvPicPr>
        <p:blipFill rotWithShape="1">
          <a:blip r:embed="rId12"/>
          <a:srcRect t="24600" b="24600"/>
          <a:stretch/>
        </p:blipFill>
        <p:spPr>
          <a:xfrm>
            <a:off x="666020" y="1428658"/>
            <a:ext cx="1505085" cy="466060"/>
          </a:xfrm>
          <a:prstGeom prst="rect">
            <a:avLst/>
          </a:prstGeom>
        </p:spPr>
      </p:pic>
      <p:sp>
        <p:nvSpPr>
          <p:cNvPr id="37" name="文字方塊 36">
            <a:extLst>
              <a:ext uri="{FF2B5EF4-FFF2-40B4-BE49-F238E27FC236}">
                <a16:creationId xmlns:a16="http://schemas.microsoft.com/office/drawing/2014/main" id="{F2113FFB-E181-EBEC-E245-11B8610866B5}"/>
              </a:ext>
            </a:extLst>
          </p:cNvPr>
          <p:cNvSpPr txBox="1"/>
          <p:nvPr/>
        </p:nvSpPr>
        <p:spPr>
          <a:xfrm>
            <a:off x="658824" y="1213160"/>
            <a:ext cx="1808671" cy="232509"/>
          </a:xfrm>
          <a:prstGeom prst="rect">
            <a:avLst/>
          </a:prstGeom>
          <a:noFill/>
        </p:spPr>
        <p:txBody>
          <a:bodyPr wrap="none" lIns="91440" tIns="45720" rIns="91440" bIns="45720" rtlCol="0" anchor="t">
            <a:spAutoFit/>
          </a:bodyPr>
          <a:lstStyle/>
          <a:p>
            <a:r>
              <a:rPr lang="en-US" sz="1200" b="1">
                <a:ea typeface="微軟正黑體"/>
                <a:sym typeface="Arial" panose="020B0604020202020204" pitchFamily="34" charset="0"/>
              </a:rPr>
              <a:t>QSW-1105-5T</a:t>
            </a:r>
            <a:r>
              <a:rPr lang="en-US" altLang="zh-TW" sz="1200" b="1">
                <a:solidFill>
                  <a:schemeClr val="tx1"/>
                </a:solidFill>
                <a:ea typeface="微軟正黑體"/>
                <a:cs typeface="+mn-ea"/>
                <a:sym typeface="Arial" panose="020B0604020202020204" pitchFamily="34" charset="0"/>
              </a:rPr>
              <a:t> (</a:t>
            </a:r>
            <a:r>
              <a:rPr lang="en-US" altLang="zh-CN"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Unmanaged</a:t>
            </a:r>
            <a:r>
              <a:rPr lang="en-US" altLang="zh-TW" sz="1200">
                <a:solidFill>
                  <a:schemeClr val="tx1"/>
                </a:solidFill>
                <a:ea typeface="微軟正黑體"/>
                <a:cs typeface="+mn-ea"/>
                <a:sym typeface="Arial" panose="020B0604020202020204" pitchFamily="34" charset="0"/>
              </a:rPr>
              <a:t>)</a:t>
            </a:r>
            <a:endParaRPr lang="zh-TW" altLang="en-US" sz="1200" b="1">
              <a:solidFill>
                <a:schemeClr val="tx1"/>
              </a:solidFill>
              <a:ea typeface="微軟正黑體"/>
              <a:cs typeface="+mn-ea"/>
            </a:endParaRPr>
          </a:p>
        </p:txBody>
      </p:sp>
      <p:sp>
        <p:nvSpPr>
          <p:cNvPr id="39" name="文字方塊 38">
            <a:extLst>
              <a:ext uri="{FF2B5EF4-FFF2-40B4-BE49-F238E27FC236}">
                <a16:creationId xmlns:a16="http://schemas.microsoft.com/office/drawing/2014/main" id="{465834D3-FBDD-6C47-AC51-9FF224DDE201}"/>
              </a:ext>
            </a:extLst>
          </p:cNvPr>
          <p:cNvSpPr txBox="1"/>
          <p:nvPr/>
        </p:nvSpPr>
        <p:spPr>
          <a:xfrm>
            <a:off x="2161693" y="1488584"/>
            <a:ext cx="904470" cy="348763"/>
          </a:xfrm>
          <a:prstGeom prst="rect">
            <a:avLst/>
          </a:prstGeom>
          <a:noFill/>
        </p:spPr>
        <p:txBody>
          <a:bodyPr wrap="none" lIns="91440" tIns="45720" rIns="91440" bIns="45720" rtlCol="0" anchor="t">
            <a:spAutoFit/>
          </a:bodyPr>
          <a:lstStyle/>
          <a:p>
            <a:r>
              <a:rPr lang="en-US" altLang="zh-TW" sz="1050">
                <a:solidFill>
                  <a:schemeClr val="tx1"/>
                </a:solidFill>
                <a:ea typeface="微軟正黑體"/>
                <a:cs typeface="+mn-ea"/>
                <a:sym typeface="Arial" panose="020B0604020202020204" pitchFamily="34" charset="0"/>
              </a:rPr>
              <a:t>5 x 2.5GbE</a:t>
            </a:r>
          </a:p>
          <a:p>
            <a:r>
              <a:rPr lang="en-US" altLang="zh-TW" sz="1050">
                <a:solidFill>
                  <a:schemeClr val="tx1"/>
                </a:solidFill>
                <a:ea typeface="微軟正黑體"/>
                <a:cs typeface="+mn-ea"/>
                <a:sym typeface="Arial" panose="020B0604020202020204" pitchFamily="34" charset="0"/>
              </a:rPr>
              <a:t>RJ45 Multi-Gig</a:t>
            </a:r>
            <a:endParaRPr lang="zh-TW" altLang="en-US" sz="1050">
              <a:solidFill>
                <a:schemeClr val="tx1"/>
              </a:solidFill>
              <a:ea typeface="微軟正黑體"/>
              <a:cs typeface="+mn-ea"/>
              <a:sym typeface="Arial" panose="020B0604020202020204" pitchFamily="34" charset="0"/>
            </a:endParaRPr>
          </a:p>
        </p:txBody>
      </p:sp>
    </p:spTree>
    <p:extLst>
      <p:ext uri="{BB962C8B-B14F-4D97-AF65-F5344CB8AC3E}">
        <p14:creationId xmlns:p14="http://schemas.microsoft.com/office/powerpoint/2010/main" val="4086733385"/>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圓角 20">
            <a:extLst>
              <a:ext uri="{FF2B5EF4-FFF2-40B4-BE49-F238E27FC236}">
                <a16:creationId xmlns:a16="http://schemas.microsoft.com/office/drawing/2014/main" id="{A3D2202A-2DD1-B998-0724-3113AE0EBBC8}"/>
              </a:ext>
            </a:extLst>
          </p:cNvPr>
          <p:cNvSpPr/>
          <p:nvPr/>
        </p:nvSpPr>
        <p:spPr>
          <a:xfrm>
            <a:off x="7149723" y="1361038"/>
            <a:ext cx="900000" cy="911226"/>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6" name="矩形: 圓角 15">
            <a:extLst>
              <a:ext uri="{FF2B5EF4-FFF2-40B4-BE49-F238E27FC236}">
                <a16:creationId xmlns:a16="http://schemas.microsoft.com/office/drawing/2014/main" id="{18A8A6C9-EEB1-70E5-1394-E922183DF1CF}"/>
              </a:ext>
            </a:extLst>
          </p:cNvPr>
          <p:cNvSpPr/>
          <p:nvPr/>
        </p:nvSpPr>
        <p:spPr>
          <a:xfrm>
            <a:off x="5650725" y="1361038"/>
            <a:ext cx="900000" cy="911226"/>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01E2AA45-927F-4233-B9CF-EB12176F4446}"/>
              </a:ext>
            </a:extLst>
          </p:cNvPr>
          <p:cNvSpPr>
            <a:spLocks noGrp="1"/>
          </p:cNvSpPr>
          <p:nvPr>
            <p:ph type="title"/>
          </p:nvPr>
        </p:nvSpPr>
        <p:spPr/>
        <p:txBody>
          <a:bodyPr>
            <a:noAutofit/>
          </a:bodyPr>
          <a:lstStyle/>
          <a:p>
            <a:r>
              <a:rPr lang="en-US" altLang="zh-TW" sz="3600" err="1">
                <a:latin typeface="Arial" panose="020B0604020202020204" pitchFamily="34" charset="0"/>
              </a:rPr>
              <a:t>myQNAPcloud</a:t>
            </a:r>
            <a:r>
              <a:rPr lang="en-US" altLang="zh-TW" sz="3600">
                <a:latin typeface="Arial" panose="020B0604020202020204" pitchFamily="34" charset="0"/>
              </a:rPr>
              <a:t> Link remote access​</a:t>
            </a:r>
            <a:endParaRPr lang="zh-TW" altLang="en-US" sz="3600">
              <a:latin typeface="Arial" panose="020B0604020202020204" pitchFamily="34" charset="0"/>
              <a:sym typeface="Arial" panose="020B0604020202020204" pitchFamily="34" charset="0"/>
            </a:endParaRPr>
          </a:p>
        </p:txBody>
      </p:sp>
      <p:sp>
        <p:nvSpPr>
          <p:cNvPr id="3" name="文字方塊 2">
            <a:extLst>
              <a:ext uri="{FF2B5EF4-FFF2-40B4-BE49-F238E27FC236}">
                <a16:creationId xmlns:a16="http://schemas.microsoft.com/office/drawing/2014/main" id="{A273D2A7-F509-4399-B4F5-983AF7843885}"/>
              </a:ext>
            </a:extLst>
          </p:cNvPr>
          <p:cNvSpPr txBox="1"/>
          <p:nvPr/>
        </p:nvSpPr>
        <p:spPr>
          <a:xfrm>
            <a:off x="832229" y="1345773"/>
            <a:ext cx="4333004" cy="114646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The </a:t>
            </a:r>
            <a:r>
              <a:rPr lang="en-US" altLang="zh-TW" err="1">
                <a:solidFill>
                  <a:schemeClr val="bg1"/>
                </a:solidFill>
                <a:latin typeface="Arial" panose="020B0604020202020204" pitchFamily="34" charset="0"/>
                <a:ea typeface="微軟正黑體" panose="020B0604030504040204" pitchFamily="34" charset="-120"/>
                <a:sym typeface="Arial" panose="020B0604020202020204" pitchFamily="34" charset="0"/>
              </a:rPr>
              <a:t>myQNAPcloud</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 Link app is integrated with </a:t>
            </a:r>
            <a:r>
              <a:rPr lang="en-US" altLang="zh-TW" err="1">
                <a:solidFill>
                  <a:schemeClr val="bg1"/>
                </a:solidFill>
                <a:latin typeface="Arial" panose="020B0604020202020204" pitchFamily="34" charset="0"/>
                <a:ea typeface="微軟正黑體" panose="020B0604030504040204" pitchFamily="34" charset="-120"/>
                <a:sym typeface="Arial" panose="020B0604020202020204" pitchFamily="34" charset="0"/>
              </a:rPr>
              <a:t>myQNAPcloud</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 It provides a safe and convenient remote access service, which includes SSL certificated connection and access control, linking you to your QNAP NAS from wherever you are. </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 name="圖片 4">
            <a:extLst>
              <a:ext uri="{FF2B5EF4-FFF2-40B4-BE49-F238E27FC236}">
                <a16:creationId xmlns:a16="http://schemas.microsoft.com/office/drawing/2014/main" id="{1A9ACCB7-B53E-4C46-8404-42AA7F9ECF4B}"/>
              </a:ext>
            </a:extLst>
          </p:cNvPr>
          <p:cNvPicPr>
            <a:picLocks noChangeAspect="1"/>
          </p:cNvPicPr>
          <p:nvPr/>
        </p:nvPicPr>
        <p:blipFill>
          <a:blip r:embed="rId3"/>
          <a:stretch>
            <a:fillRect/>
          </a:stretch>
        </p:blipFill>
        <p:spPr>
          <a:xfrm>
            <a:off x="1468257" y="2465874"/>
            <a:ext cx="6131466" cy="2513608"/>
          </a:xfrm>
          <a:prstGeom prst="rect">
            <a:avLst/>
          </a:prstGeom>
        </p:spPr>
      </p:pic>
      <p:pic>
        <p:nvPicPr>
          <p:cNvPr id="5" name="圖片 5">
            <a:extLst>
              <a:ext uri="{FF2B5EF4-FFF2-40B4-BE49-F238E27FC236}">
                <a16:creationId xmlns:a16="http://schemas.microsoft.com/office/drawing/2014/main" id="{4AEC0672-2748-4865-B372-5B4E7A29E621}"/>
              </a:ext>
            </a:extLst>
          </p:cNvPr>
          <p:cNvPicPr>
            <a:picLocks noChangeAspect="1"/>
          </p:cNvPicPr>
          <p:nvPr/>
        </p:nvPicPr>
        <p:blipFill>
          <a:blip r:embed="rId4">
            <a:biLevel thresh="75000"/>
          </a:blip>
          <a:stretch>
            <a:fillRect/>
          </a:stretch>
        </p:blipFill>
        <p:spPr>
          <a:xfrm>
            <a:off x="5608804" y="1498350"/>
            <a:ext cx="983841" cy="636603"/>
          </a:xfrm>
          <a:prstGeom prst="rect">
            <a:avLst/>
          </a:prstGeom>
        </p:spPr>
      </p:pic>
      <p:sp>
        <p:nvSpPr>
          <p:cNvPr id="6" name="文字方塊 5">
            <a:extLst>
              <a:ext uri="{FF2B5EF4-FFF2-40B4-BE49-F238E27FC236}">
                <a16:creationId xmlns:a16="http://schemas.microsoft.com/office/drawing/2014/main" id="{E3134DAC-CC28-49C3-B4D7-13F447446E84}"/>
              </a:ext>
            </a:extLst>
          </p:cNvPr>
          <p:cNvSpPr txBox="1"/>
          <p:nvPr/>
        </p:nvSpPr>
        <p:spPr>
          <a:xfrm>
            <a:off x="5271441" y="2336800"/>
            <a:ext cx="1687712" cy="4385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1200">
                <a:solidFill>
                  <a:schemeClr val="bg1"/>
                </a:solidFill>
                <a:latin typeface="Arial" panose="020B0604020202020204" pitchFamily="34" charset="0"/>
                <a:ea typeface="微軟正黑體" panose="020B0604030504040204" pitchFamily="34" charset="-120"/>
              </a:rPr>
              <a:t>Safe connection with SSL certificate</a:t>
            </a:r>
            <a:endPar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片 7" descr="一張含有 光 的圖片&#10;&#10;自動產生的描述">
            <a:extLst>
              <a:ext uri="{FF2B5EF4-FFF2-40B4-BE49-F238E27FC236}">
                <a16:creationId xmlns:a16="http://schemas.microsoft.com/office/drawing/2014/main" id="{9F7C7DA2-DC12-416D-AEEB-91A136253C77}"/>
              </a:ext>
            </a:extLst>
          </p:cNvPr>
          <p:cNvPicPr>
            <a:picLocks noChangeAspect="1"/>
          </p:cNvPicPr>
          <p:nvPr/>
        </p:nvPicPr>
        <p:blipFill>
          <a:blip r:embed="rId5">
            <a:biLevel thresh="75000"/>
          </a:blip>
          <a:stretch>
            <a:fillRect/>
          </a:stretch>
        </p:blipFill>
        <p:spPr>
          <a:xfrm>
            <a:off x="7021783" y="1448082"/>
            <a:ext cx="1139213" cy="737137"/>
          </a:xfrm>
          <a:prstGeom prst="rect">
            <a:avLst/>
          </a:prstGeom>
        </p:spPr>
      </p:pic>
      <p:sp>
        <p:nvSpPr>
          <p:cNvPr id="8" name="文字方塊 7">
            <a:extLst>
              <a:ext uri="{FF2B5EF4-FFF2-40B4-BE49-F238E27FC236}">
                <a16:creationId xmlns:a16="http://schemas.microsoft.com/office/drawing/2014/main" id="{4E540557-4EBB-45EC-A19B-192B59D0661E}"/>
              </a:ext>
            </a:extLst>
          </p:cNvPr>
          <p:cNvSpPr txBox="1"/>
          <p:nvPr/>
        </p:nvSpPr>
        <p:spPr>
          <a:xfrm>
            <a:off x="6747534" y="2336799"/>
            <a:ext cx="1687712" cy="2539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1200">
                <a:solidFill>
                  <a:schemeClr val="bg1"/>
                </a:solidFill>
                <a:latin typeface="Arial" panose="020B0604020202020204" pitchFamily="34" charset="0"/>
                <a:ea typeface="微軟正黑體" panose="020B0604030504040204" pitchFamily="34" charset="-120"/>
              </a:rPr>
              <a:t>Access control</a:t>
            </a:r>
            <a:endPar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418092731"/>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zh-TW">
                <a:sym typeface="Arial" panose="020B0604020202020204" pitchFamily="34" charset="0"/>
              </a:rPr>
              <a:t>High-speed Wire</a:t>
            </a:r>
            <a:r>
              <a:rPr lang="en-US" altLang="zh-TW">
                <a:sym typeface="Arial" panose="020B0604020202020204" pitchFamily="34" charset="0"/>
              </a:rPr>
              <a:t>Gua</a:t>
            </a:r>
            <a:r>
              <a:rPr lang="zh-TW" altLang="zh-TW">
                <a:sym typeface="Arial" panose="020B0604020202020204" pitchFamily="34" charset="0"/>
              </a:rPr>
              <a:t>r</a:t>
            </a:r>
            <a:r>
              <a:rPr lang="en-US" altLang="zh-TW">
                <a:sym typeface="Arial" panose="020B0604020202020204" pitchFamily="34" charset="0"/>
              </a:rPr>
              <a:t>d</a:t>
            </a:r>
            <a:r>
              <a:rPr lang="zh-TW" altLang="en-US">
                <a:sym typeface="Arial" panose="020B0604020202020204" pitchFamily="34" charset="0"/>
              </a:rPr>
              <a:t> </a:t>
            </a:r>
            <a:r>
              <a:rPr lang="en-US" altLang="zh-TW">
                <a:sym typeface="Arial" panose="020B0604020202020204" pitchFamily="34" charset="0"/>
              </a:rPr>
              <a:t>VPN</a:t>
            </a:r>
            <a:r>
              <a:rPr lang="zh-TW" altLang="en-US">
                <a:sym typeface="Arial" panose="020B0604020202020204" pitchFamily="34" charset="0"/>
              </a:rPr>
              <a:t> </a:t>
            </a:r>
            <a:r>
              <a:rPr lang="en-US" altLang="zh-TW">
                <a:sym typeface="Arial" panose="020B0604020202020204" pitchFamily="34" charset="0"/>
              </a:rPr>
              <a:t>sup</a:t>
            </a:r>
            <a:r>
              <a:rPr lang="zh-TW" altLang="zh-TW">
                <a:sym typeface="Arial" panose="020B0604020202020204" pitchFamily="34" charset="0"/>
              </a:rPr>
              <a:t>port</a:t>
            </a:r>
            <a:endParaRPr lang="zh-TW" altLang="en-US">
              <a:sym typeface="Arial" panose="020B0604020202020204" pitchFamily="34" charset="0"/>
            </a:endParaRPr>
          </a:p>
        </p:txBody>
      </p:sp>
      <p:grpSp>
        <p:nvGrpSpPr>
          <p:cNvPr id="3" name="群組 2">
            <a:extLst>
              <a:ext uri="{FF2B5EF4-FFF2-40B4-BE49-F238E27FC236}">
                <a16:creationId xmlns:a16="http://schemas.microsoft.com/office/drawing/2014/main" id="{7A1C4742-BEDF-9839-8269-2FE065766705}"/>
              </a:ext>
            </a:extLst>
          </p:cNvPr>
          <p:cNvGrpSpPr/>
          <p:nvPr/>
        </p:nvGrpSpPr>
        <p:grpSpPr>
          <a:xfrm>
            <a:off x="4469839" y="1242163"/>
            <a:ext cx="3535921" cy="3641499"/>
            <a:chOff x="4329639" y="937164"/>
            <a:chExt cx="4094362" cy="4216614"/>
          </a:xfrm>
        </p:grpSpPr>
        <p:pic>
          <p:nvPicPr>
            <p:cNvPr id="6" name="圖片 5"/>
            <p:cNvPicPr>
              <a:picLocks noChangeAspect="1"/>
            </p:cNvPicPr>
            <p:nvPr/>
          </p:nvPicPr>
          <p:blipFill>
            <a:blip r:embed="rId3"/>
            <a:stretch>
              <a:fillRect/>
            </a:stretch>
          </p:blipFill>
          <p:spPr>
            <a:xfrm>
              <a:off x="4329639" y="937164"/>
              <a:ext cx="4094361" cy="1817692"/>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8" name="圖片 7"/>
            <p:cNvPicPr>
              <a:picLocks noChangeAspect="1"/>
            </p:cNvPicPr>
            <p:nvPr/>
          </p:nvPicPr>
          <p:blipFill>
            <a:blip r:embed="rId4"/>
            <a:stretch>
              <a:fillRect/>
            </a:stretch>
          </p:blipFill>
          <p:spPr>
            <a:xfrm>
              <a:off x="6915243" y="2853821"/>
              <a:ext cx="1508758" cy="2289679"/>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7" name="圖片 6"/>
            <p:cNvPicPr>
              <a:picLocks noChangeAspect="1"/>
            </p:cNvPicPr>
            <p:nvPr/>
          </p:nvPicPr>
          <p:blipFill>
            <a:blip r:embed="rId5"/>
            <a:stretch>
              <a:fillRect/>
            </a:stretch>
          </p:blipFill>
          <p:spPr>
            <a:xfrm>
              <a:off x="4329640" y="2853822"/>
              <a:ext cx="2429204" cy="2299956"/>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grpSp>
      <p:pic>
        <p:nvPicPr>
          <p:cNvPr id="11" name="圖片 10">
            <a:extLst>
              <a:ext uri="{FF2B5EF4-FFF2-40B4-BE49-F238E27FC236}">
                <a16:creationId xmlns:a16="http://schemas.microsoft.com/office/drawing/2014/main" id="{3C981B97-AF51-4566-9F86-F95FA9BFF97F}"/>
              </a:ext>
            </a:extLst>
          </p:cNvPr>
          <p:cNvPicPr>
            <a:picLocks noChangeAspect="1"/>
          </p:cNvPicPr>
          <p:nvPr/>
        </p:nvPicPr>
        <p:blipFill>
          <a:blip r:embed="rId6"/>
          <a:stretch>
            <a:fillRect/>
          </a:stretch>
        </p:blipFill>
        <p:spPr>
          <a:xfrm>
            <a:off x="1062093" y="1408458"/>
            <a:ext cx="1090751" cy="1090751"/>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a:bevelB/>
            <a:contourClr>
              <a:srgbClr val="969696"/>
            </a:contourClr>
          </a:sp3d>
        </p:spPr>
      </p:pic>
      <p:sp>
        <p:nvSpPr>
          <p:cNvPr id="9" name="內容版面配置區 4">
            <a:extLst>
              <a:ext uri="{FF2B5EF4-FFF2-40B4-BE49-F238E27FC236}">
                <a16:creationId xmlns:a16="http://schemas.microsoft.com/office/drawing/2014/main" id="{BACBC887-2830-4CAF-AE1C-C006EB3BE87E}"/>
              </a:ext>
            </a:extLst>
          </p:cNvPr>
          <p:cNvSpPr txBox="1">
            <a:spLocks/>
          </p:cNvSpPr>
          <p:nvPr/>
        </p:nvSpPr>
        <p:spPr>
          <a:xfrm>
            <a:off x="613123" y="2644291"/>
            <a:ext cx="3400377" cy="21951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Darker Grotesque"/>
              <a:buChar char="●"/>
              <a:defRPr sz="1400" b="0" i="0" u="none" strike="noStrike" cap="none">
                <a:solidFill>
                  <a:schemeClr val="dk1"/>
                </a:solidFill>
                <a:latin typeface="Darker Grotesque"/>
                <a:ea typeface="Darker Grotesque"/>
                <a:cs typeface="Darker Grotesque"/>
                <a:sym typeface="Darker Grotesque"/>
              </a:defRPr>
            </a:lvl1pPr>
            <a:lvl2pPr marL="914400" marR="0" lvl="1" indent="-317500" algn="l" rtl="0">
              <a:lnSpc>
                <a:spcPct val="115000"/>
              </a:lnSpc>
              <a:spcBef>
                <a:spcPts val="1600"/>
              </a:spcBef>
              <a:spcAft>
                <a:spcPts val="0"/>
              </a:spcAft>
              <a:buClr>
                <a:schemeClr val="dk1"/>
              </a:buClr>
              <a:buSzPts val="1400"/>
              <a:buFont typeface="Darker Grotesque"/>
              <a:buChar char="○"/>
              <a:defRPr sz="1400" b="0" i="0" u="none" strike="noStrike" cap="none">
                <a:solidFill>
                  <a:schemeClr val="dk1"/>
                </a:solidFill>
                <a:latin typeface="Darker Grotesque"/>
                <a:ea typeface="Darker Grotesque"/>
                <a:cs typeface="Darker Grotesque"/>
                <a:sym typeface="Darker Grotesque"/>
              </a:defRPr>
            </a:lvl2pPr>
            <a:lvl3pPr marL="1371600" marR="0" lvl="2" indent="-317500" algn="l" rtl="0">
              <a:lnSpc>
                <a:spcPct val="115000"/>
              </a:lnSpc>
              <a:spcBef>
                <a:spcPts val="1600"/>
              </a:spcBef>
              <a:spcAft>
                <a:spcPts val="0"/>
              </a:spcAft>
              <a:buClr>
                <a:schemeClr val="dk1"/>
              </a:buClr>
              <a:buSzPts val="1400"/>
              <a:buFont typeface="Darker Grotesque"/>
              <a:buChar char="■"/>
              <a:defRPr sz="1400" b="0" i="0" u="none" strike="noStrike" cap="none">
                <a:solidFill>
                  <a:schemeClr val="dk1"/>
                </a:solidFill>
                <a:latin typeface="Darker Grotesque"/>
                <a:ea typeface="Darker Grotesque"/>
                <a:cs typeface="Darker Grotesque"/>
                <a:sym typeface="Darker Grotesque"/>
              </a:defRPr>
            </a:lvl3pPr>
            <a:lvl4pPr marL="1828800" marR="0" lvl="3" indent="-317500" algn="l" rtl="0">
              <a:lnSpc>
                <a:spcPct val="115000"/>
              </a:lnSpc>
              <a:spcBef>
                <a:spcPts val="1600"/>
              </a:spcBef>
              <a:spcAft>
                <a:spcPts val="0"/>
              </a:spcAft>
              <a:buClr>
                <a:schemeClr val="dk1"/>
              </a:buClr>
              <a:buSzPts val="1400"/>
              <a:buFont typeface="Darker Grotesque"/>
              <a:buChar char="●"/>
              <a:defRPr sz="1400" b="0" i="0" u="none" strike="noStrike" cap="none">
                <a:solidFill>
                  <a:schemeClr val="dk1"/>
                </a:solidFill>
                <a:latin typeface="Darker Grotesque"/>
                <a:ea typeface="Darker Grotesque"/>
                <a:cs typeface="Darker Grotesque"/>
                <a:sym typeface="Darker Grotesque"/>
              </a:defRPr>
            </a:lvl4pPr>
            <a:lvl5pPr marL="2286000" marR="0" lvl="4" indent="-317500" algn="l" rtl="0">
              <a:lnSpc>
                <a:spcPct val="115000"/>
              </a:lnSpc>
              <a:spcBef>
                <a:spcPts val="1600"/>
              </a:spcBef>
              <a:spcAft>
                <a:spcPts val="0"/>
              </a:spcAft>
              <a:buClr>
                <a:schemeClr val="dk1"/>
              </a:buClr>
              <a:buSzPts val="1400"/>
              <a:buFont typeface="Darker Grotesque"/>
              <a:buChar char="○"/>
              <a:defRPr sz="1400" b="0" i="0" u="none" strike="noStrike" cap="none">
                <a:solidFill>
                  <a:schemeClr val="dk1"/>
                </a:solidFill>
                <a:latin typeface="Darker Grotesque"/>
                <a:ea typeface="Darker Grotesque"/>
                <a:cs typeface="Darker Grotesque"/>
                <a:sym typeface="Darker Grotesque"/>
              </a:defRPr>
            </a:lvl5pPr>
            <a:lvl6pPr marL="2743200" marR="0" lvl="5" indent="-317500" algn="l" rtl="0">
              <a:lnSpc>
                <a:spcPct val="115000"/>
              </a:lnSpc>
              <a:spcBef>
                <a:spcPts val="1600"/>
              </a:spcBef>
              <a:spcAft>
                <a:spcPts val="0"/>
              </a:spcAft>
              <a:buClr>
                <a:schemeClr val="dk1"/>
              </a:buClr>
              <a:buSzPts val="1400"/>
              <a:buFont typeface="Darker Grotesque"/>
              <a:buChar char="■"/>
              <a:defRPr sz="1400" b="0" i="0" u="none" strike="noStrike" cap="none">
                <a:solidFill>
                  <a:schemeClr val="dk1"/>
                </a:solidFill>
                <a:latin typeface="Darker Grotesque"/>
                <a:ea typeface="Darker Grotesque"/>
                <a:cs typeface="Darker Grotesque"/>
                <a:sym typeface="Darker Grotesque"/>
              </a:defRPr>
            </a:lvl6pPr>
            <a:lvl7pPr marL="3200400" marR="0" lvl="6" indent="-317500" algn="l" rtl="0">
              <a:lnSpc>
                <a:spcPct val="115000"/>
              </a:lnSpc>
              <a:spcBef>
                <a:spcPts val="1600"/>
              </a:spcBef>
              <a:spcAft>
                <a:spcPts val="0"/>
              </a:spcAft>
              <a:buClr>
                <a:schemeClr val="dk1"/>
              </a:buClr>
              <a:buSzPts val="1400"/>
              <a:buFont typeface="Darker Grotesque"/>
              <a:buChar char="●"/>
              <a:defRPr sz="1400" b="0" i="0" u="none" strike="noStrike" cap="none">
                <a:solidFill>
                  <a:schemeClr val="dk1"/>
                </a:solidFill>
                <a:latin typeface="Darker Grotesque"/>
                <a:ea typeface="Darker Grotesque"/>
                <a:cs typeface="Darker Grotesque"/>
                <a:sym typeface="Darker Grotesque"/>
              </a:defRPr>
            </a:lvl7pPr>
            <a:lvl8pPr marL="3657600" marR="0" lvl="7" indent="-317500" algn="l" rtl="0">
              <a:lnSpc>
                <a:spcPct val="115000"/>
              </a:lnSpc>
              <a:spcBef>
                <a:spcPts val="1600"/>
              </a:spcBef>
              <a:spcAft>
                <a:spcPts val="0"/>
              </a:spcAft>
              <a:buClr>
                <a:schemeClr val="dk1"/>
              </a:buClr>
              <a:buSzPts val="1400"/>
              <a:buFont typeface="Darker Grotesque"/>
              <a:buChar char="○"/>
              <a:defRPr sz="1400" b="0" i="0" u="none" strike="noStrike" cap="none">
                <a:solidFill>
                  <a:schemeClr val="dk1"/>
                </a:solidFill>
                <a:latin typeface="Darker Grotesque"/>
                <a:ea typeface="Darker Grotesque"/>
                <a:cs typeface="Darker Grotesque"/>
                <a:sym typeface="Darker Grotesque"/>
              </a:defRPr>
            </a:lvl8pPr>
            <a:lvl9pPr marL="4114800" marR="0" lvl="8" indent="-317500" algn="l" rtl="0">
              <a:lnSpc>
                <a:spcPct val="115000"/>
              </a:lnSpc>
              <a:spcBef>
                <a:spcPts val="1600"/>
              </a:spcBef>
              <a:spcAft>
                <a:spcPts val="1600"/>
              </a:spcAft>
              <a:buClr>
                <a:schemeClr val="dk1"/>
              </a:buClr>
              <a:buSzPts val="1400"/>
              <a:buFont typeface="Darker Grotesque"/>
              <a:buChar char="■"/>
              <a:defRPr sz="1400" b="0" i="0" u="none" strike="noStrike" cap="none">
                <a:solidFill>
                  <a:schemeClr val="dk1"/>
                </a:solidFill>
                <a:latin typeface="Darker Grotesque"/>
                <a:ea typeface="Darker Grotesque"/>
                <a:cs typeface="Darker Grotesque"/>
                <a:sym typeface="Darker Grotesque"/>
              </a:defRPr>
            </a:lvl9pPr>
          </a:lstStyle>
          <a:p>
            <a:pPr>
              <a:spcBef>
                <a:spcPts val="600"/>
              </a:spcBef>
              <a:buClr>
                <a:schemeClr val="bg1"/>
              </a:buClr>
              <a:buSzPct val="70000"/>
              <a:buFont typeface="Wingdings" panose="05000000000000000000" pitchFamily="2" charset="2"/>
              <a:buChar char="l"/>
            </a:pPr>
            <a:r>
              <a:rPr lang="en-US" altLang="zh-TW" err="1">
                <a:solidFill>
                  <a:schemeClr val="bg1"/>
                </a:solidFill>
                <a:latin typeface="Arial"/>
                <a:ea typeface="微軟正黑體"/>
                <a:sym typeface="Arial" panose="020B0604020202020204" pitchFamily="34" charset="0"/>
              </a:rPr>
              <a:t>WireGuard</a:t>
            </a:r>
            <a:r>
              <a:rPr lang="en-US" altLang="zh-TW" baseline="30000">
                <a:solidFill>
                  <a:schemeClr val="bg1"/>
                </a:solidFill>
                <a:latin typeface="Arial"/>
                <a:ea typeface="微軟正黑體"/>
                <a:sym typeface="Arial" panose="020B0604020202020204" pitchFamily="34" charset="0"/>
              </a:rPr>
              <a:t>®</a:t>
            </a:r>
            <a:r>
              <a:rPr lang="zh-TW" altLang="en-US">
                <a:solidFill>
                  <a:schemeClr val="bg1"/>
                </a:solidFill>
                <a:latin typeface="Arial"/>
                <a:ea typeface="微軟正黑體"/>
                <a:sym typeface="Arial" panose="020B0604020202020204" pitchFamily="34" charset="0"/>
              </a:rPr>
              <a:t> </a:t>
            </a:r>
            <a:r>
              <a:rPr lang="en-US" altLang="zh-TW">
                <a:solidFill>
                  <a:schemeClr val="bg1"/>
                </a:solidFill>
                <a:latin typeface="Arial"/>
                <a:ea typeface="微軟正黑體"/>
                <a:sym typeface="Arial" panose="020B0604020202020204" pitchFamily="34" charset="0"/>
              </a:rPr>
              <a:t>provides faster Point-to-Point of </a:t>
            </a:r>
            <a:r>
              <a:rPr lang="en-US">
                <a:solidFill>
                  <a:schemeClr val="bg1"/>
                </a:solidFill>
                <a:latin typeface="Arial"/>
                <a:ea typeface="微軟正黑體"/>
                <a:sym typeface="Arial" panose="020B0604020202020204" pitchFamily="34" charset="0"/>
              </a:rPr>
              <a:t>VPN </a:t>
            </a:r>
            <a:r>
              <a:rPr lang="en-US" altLang="zh-TW">
                <a:solidFill>
                  <a:schemeClr val="bg1"/>
                </a:solidFill>
                <a:latin typeface="Arial"/>
                <a:ea typeface="微軟正黑體"/>
                <a:sym typeface="Arial" panose="020B0604020202020204" pitchFamily="34" charset="0"/>
              </a:rPr>
              <a:t>connectivity.</a:t>
            </a:r>
          </a:p>
          <a:p>
            <a:pPr>
              <a:spcBef>
                <a:spcPts val="600"/>
              </a:spcBef>
              <a:buClr>
                <a:schemeClr val="bg1"/>
              </a:buClr>
              <a:buSzPct val="70000"/>
              <a:buFont typeface="Wingdings" panose="05000000000000000000" pitchFamily="2" charset="2"/>
              <a:buChar char="l"/>
            </a:pPr>
            <a:r>
              <a:rPr lang="en-US">
                <a:solidFill>
                  <a:schemeClr val="bg1"/>
                </a:solidFill>
                <a:latin typeface="Arial"/>
                <a:ea typeface="微軟正黑體"/>
                <a:sym typeface="Arial" panose="020B0604020202020204" pitchFamily="34" charset="0"/>
              </a:rPr>
              <a:t>QVPN</a:t>
            </a:r>
            <a:r>
              <a:rPr lang="en-US" altLang="zh-TW">
                <a:solidFill>
                  <a:schemeClr val="bg1"/>
                </a:solidFill>
                <a:latin typeface="Arial"/>
                <a:ea typeface="微軟正黑體"/>
                <a:sym typeface="Arial" panose="020B0604020202020204" pitchFamily="34" charset="0"/>
              </a:rPr>
              <a:t> </a:t>
            </a:r>
            <a:r>
              <a:rPr lang="en-US">
                <a:solidFill>
                  <a:schemeClr val="bg1"/>
                </a:solidFill>
                <a:latin typeface="Arial"/>
                <a:ea typeface="微軟正黑體"/>
                <a:sym typeface="Arial" panose="020B0604020202020204" pitchFamily="34" charset="0"/>
              </a:rPr>
              <a:t>service</a:t>
            </a:r>
            <a:r>
              <a:rPr lang="en-US" altLang="zh-TW">
                <a:solidFill>
                  <a:schemeClr val="bg1"/>
                </a:solidFill>
                <a:latin typeface="Arial"/>
                <a:ea typeface="微軟正黑體"/>
                <a:sym typeface="Arial" panose="020B0604020202020204" pitchFamily="34" charset="0"/>
              </a:rPr>
              <a:t> integrated </a:t>
            </a:r>
            <a:r>
              <a:rPr lang="en-US" err="1">
                <a:solidFill>
                  <a:schemeClr val="bg1"/>
                </a:solidFill>
                <a:latin typeface="Arial"/>
                <a:ea typeface="微軟正黑體"/>
                <a:sym typeface="Arial" panose="020B0604020202020204" pitchFamily="34" charset="0"/>
              </a:rPr>
              <a:t>WireGuard</a:t>
            </a:r>
            <a:r>
              <a:rPr lang="en-US">
                <a:solidFill>
                  <a:schemeClr val="bg1"/>
                </a:solidFill>
                <a:latin typeface="Arial"/>
                <a:ea typeface="微軟正黑體"/>
                <a:sym typeface="Arial" panose="020B0604020202020204" pitchFamily="34" charset="0"/>
              </a:rPr>
              <a:t> server/client</a:t>
            </a:r>
            <a:endParaRPr lang="en-US">
              <a:solidFill>
                <a:schemeClr val="bg1"/>
              </a:solidFill>
              <a:latin typeface="Arial"/>
              <a:ea typeface="微軟正黑體"/>
            </a:endParaRPr>
          </a:p>
          <a:p>
            <a:pPr>
              <a:spcBef>
                <a:spcPts val="600"/>
              </a:spcBef>
              <a:buClr>
                <a:schemeClr val="bg1"/>
              </a:buClr>
              <a:buSzPct val="70000"/>
              <a:buFont typeface="Wingdings" panose="05000000000000000000" pitchFamily="2" charset="2"/>
              <a:buChar char="l"/>
            </a:pPr>
            <a:r>
              <a:rPr lang="en-US" altLang="zh-TW">
                <a:solidFill>
                  <a:schemeClr val="bg1"/>
                </a:solidFill>
                <a:latin typeface="Arial"/>
                <a:ea typeface="微軟正黑體"/>
                <a:sym typeface="Arial" panose="020B0604020202020204" pitchFamily="34" charset="0"/>
              </a:rPr>
              <a:t>Compatible mobile devices which install </a:t>
            </a:r>
            <a:r>
              <a:rPr lang="en-US" altLang="zh-TW" err="1">
                <a:solidFill>
                  <a:schemeClr val="bg1"/>
                </a:solidFill>
                <a:latin typeface="Arial"/>
                <a:ea typeface="微軟正黑體"/>
                <a:sym typeface="Arial" panose="020B0604020202020204" pitchFamily="34" charset="0"/>
              </a:rPr>
              <a:t>Wireguard</a:t>
            </a:r>
            <a:r>
              <a:rPr lang="zh-TW" altLang="en-US">
                <a:solidFill>
                  <a:schemeClr val="bg1"/>
                </a:solidFill>
                <a:latin typeface="Arial"/>
                <a:ea typeface="微軟正黑體"/>
                <a:sym typeface="Arial" panose="020B0604020202020204" pitchFamily="34" charset="0"/>
              </a:rPr>
              <a:t> </a:t>
            </a:r>
            <a:r>
              <a:rPr lang="en-US" altLang="zh-TW">
                <a:solidFill>
                  <a:schemeClr val="bg1"/>
                </a:solidFill>
                <a:latin typeface="Arial"/>
                <a:ea typeface="微軟正黑體"/>
                <a:sym typeface="Arial" panose="020B0604020202020204" pitchFamily="34" charset="0"/>
              </a:rPr>
              <a:t>enjoy</a:t>
            </a:r>
            <a:r>
              <a:rPr lang="zh-TW" altLang="en-US">
                <a:solidFill>
                  <a:schemeClr val="bg1"/>
                </a:solidFill>
                <a:latin typeface="Arial"/>
                <a:ea typeface="微軟正黑體"/>
                <a:sym typeface="Arial" panose="020B0604020202020204" pitchFamily="34" charset="0"/>
              </a:rPr>
              <a:t> </a:t>
            </a:r>
            <a:r>
              <a:rPr lang="en-US" altLang="zh-TW">
                <a:solidFill>
                  <a:schemeClr val="bg1"/>
                </a:solidFill>
                <a:latin typeface="Arial"/>
                <a:ea typeface="微軟正黑體"/>
                <a:sym typeface="Arial" panose="020B0604020202020204" pitchFamily="34" charset="0"/>
              </a:rPr>
              <a:t>high-speed VPN transmission.</a:t>
            </a:r>
            <a:endParaRPr lang="zh-TW" altLang="en-US">
              <a:solidFill>
                <a:schemeClr val="bg1"/>
              </a:solidFill>
              <a:latin typeface="Arial"/>
              <a:ea typeface="微軟正黑體"/>
              <a:sym typeface="Arial" panose="020B0604020202020204" pitchFamily="34" charset="0"/>
            </a:endParaRPr>
          </a:p>
        </p:txBody>
      </p:sp>
      <p:grpSp>
        <p:nvGrpSpPr>
          <p:cNvPr id="5" name="群組 4">
            <a:extLst>
              <a:ext uri="{FF2B5EF4-FFF2-40B4-BE49-F238E27FC236}">
                <a16:creationId xmlns:a16="http://schemas.microsoft.com/office/drawing/2014/main" id="{462B9B5C-0E18-75FD-1AB4-8D8A96F7E7A4}"/>
              </a:ext>
            </a:extLst>
          </p:cNvPr>
          <p:cNvGrpSpPr/>
          <p:nvPr/>
        </p:nvGrpSpPr>
        <p:grpSpPr>
          <a:xfrm>
            <a:off x="2466412" y="1408459"/>
            <a:ext cx="1090750" cy="1090750"/>
            <a:chOff x="586365" y="1364675"/>
            <a:chExt cx="900000" cy="900000"/>
          </a:xfrm>
        </p:grpSpPr>
        <p:pic>
          <p:nvPicPr>
            <p:cNvPr id="10" name="圖片 9">
              <a:extLst>
                <a:ext uri="{FF2B5EF4-FFF2-40B4-BE49-F238E27FC236}">
                  <a16:creationId xmlns:a16="http://schemas.microsoft.com/office/drawing/2014/main" id="{22F848F7-CA2B-E764-66AF-9D3F0250EDA1}"/>
                </a:ext>
              </a:extLst>
            </p:cNvPr>
            <p:cNvPicPr>
              <a:picLocks/>
            </p:cNvPicPr>
            <p:nvPr/>
          </p:nvPicPr>
          <p:blipFill>
            <a:blip r:embed="rId7">
              <a:duotone>
                <a:schemeClr val="accent3">
                  <a:shade val="45000"/>
                  <a:satMod val="135000"/>
                </a:schemeClr>
                <a:prstClr val="white"/>
              </a:duotone>
            </a:blip>
            <a:stretch>
              <a:fillRect/>
            </a:stretch>
          </p:blipFill>
          <p:spPr>
            <a:xfrm rot="10800000">
              <a:off x="586365" y="1364675"/>
              <a:ext cx="900000" cy="90000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圖形 11">
              <a:extLst>
                <a:ext uri="{FF2B5EF4-FFF2-40B4-BE49-F238E27FC236}">
                  <a16:creationId xmlns:a16="http://schemas.microsoft.com/office/drawing/2014/main" id="{95E091B3-129C-6120-7642-7DBB771C3B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5564" y="1431968"/>
              <a:ext cx="499526" cy="705213"/>
            </a:xfrm>
            <a:prstGeom prst="rect">
              <a:avLst/>
            </a:prstGeom>
          </p:spPr>
        </p:pic>
      </p:grpSp>
    </p:spTree>
    <p:extLst>
      <p:ext uri="{BB962C8B-B14F-4D97-AF65-F5344CB8AC3E}">
        <p14:creationId xmlns:p14="http://schemas.microsoft.com/office/powerpoint/2010/main" val="812380421"/>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 name="接點: 肘形 29">
            <a:extLst>
              <a:ext uri="{FF2B5EF4-FFF2-40B4-BE49-F238E27FC236}">
                <a16:creationId xmlns:a16="http://schemas.microsoft.com/office/drawing/2014/main" id="{C75A9922-A807-49F0-8D8D-C412DF907738}"/>
              </a:ext>
            </a:extLst>
          </p:cNvPr>
          <p:cNvCxnSpPr>
            <a:cxnSpLocks/>
            <a:stCxn id="48" idx="1"/>
          </p:cNvCxnSpPr>
          <p:nvPr/>
        </p:nvCxnSpPr>
        <p:spPr>
          <a:xfrm flipH="1" flipV="1">
            <a:off x="2583149" y="4030588"/>
            <a:ext cx="589266" cy="4328"/>
          </a:xfrm>
          <a:prstGeom prst="straightConnector1">
            <a:avLst/>
          </a:prstGeom>
          <a:noFill/>
          <a:ln w="12700" cap="flat" cmpd="sng">
            <a:solidFill>
              <a:srgbClr val="97FFFE"/>
            </a:solidFill>
            <a:prstDash val="solid"/>
            <a:round/>
            <a:headEnd type="none" w="sm" len="sm"/>
            <a:tailEnd type="none" w="sm" len="sm"/>
          </a:ln>
          <a:effectLst/>
        </p:spPr>
      </p:cxnSp>
      <p:cxnSp>
        <p:nvCxnSpPr>
          <p:cNvPr id="54" name="接點: 肘形 29">
            <a:extLst>
              <a:ext uri="{FF2B5EF4-FFF2-40B4-BE49-F238E27FC236}">
                <a16:creationId xmlns:a16="http://schemas.microsoft.com/office/drawing/2014/main" id="{36AEB6C0-D746-437D-8954-18C2B6EA6972}"/>
              </a:ext>
            </a:extLst>
          </p:cNvPr>
          <p:cNvCxnSpPr>
            <a:cxnSpLocks/>
          </p:cNvCxnSpPr>
          <p:nvPr/>
        </p:nvCxnSpPr>
        <p:spPr>
          <a:xfrm flipH="1">
            <a:off x="1093860" y="4030588"/>
            <a:ext cx="671223" cy="0"/>
          </a:xfrm>
          <a:prstGeom prst="straightConnector1">
            <a:avLst/>
          </a:prstGeom>
          <a:noFill/>
          <a:ln w="12700" cap="flat" cmpd="sng">
            <a:solidFill>
              <a:srgbClr val="97FFFE"/>
            </a:solidFill>
            <a:prstDash val="solid"/>
            <a:round/>
            <a:headEnd type="none" w="sm" len="sm"/>
            <a:tailEnd type="none" w="sm" len="sm"/>
          </a:ln>
          <a:effectLst/>
        </p:spPr>
      </p:cxnSp>
      <p:cxnSp>
        <p:nvCxnSpPr>
          <p:cNvPr id="55" name="接點: 肘形 29">
            <a:extLst>
              <a:ext uri="{FF2B5EF4-FFF2-40B4-BE49-F238E27FC236}">
                <a16:creationId xmlns:a16="http://schemas.microsoft.com/office/drawing/2014/main" id="{68E7504F-4839-458A-BD1D-A18AF7C5834A}"/>
              </a:ext>
            </a:extLst>
          </p:cNvPr>
          <p:cNvCxnSpPr>
            <a:cxnSpLocks/>
          </p:cNvCxnSpPr>
          <p:nvPr/>
        </p:nvCxnSpPr>
        <p:spPr>
          <a:xfrm flipH="1">
            <a:off x="3982734" y="4030588"/>
            <a:ext cx="868666" cy="0"/>
          </a:xfrm>
          <a:prstGeom prst="straightConnector1">
            <a:avLst/>
          </a:prstGeom>
          <a:noFill/>
          <a:ln w="12700" cap="flat" cmpd="sng">
            <a:solidFill>
              <a:srgbClr val="97FFFE"/>
            </a:solidFill>
            <a:prstDash val="solid"/>
            <a:round/>
            <a:headEnd type="none" w="sm" len="sm"/>
            <a:tailEnd type="none" w="sm" len="sm"/>
          </a:ln>
          <a:effectLst/>
        </p:spPr>
      </p:cxnSp>
      <p:pic>
        <p:nvPicPr>
          <p:cNvPr id="3" name="圖片 3" descr="一張含有 文字, 名片, 美工圖案, 向量圖形 的圖片&#10;&#10;自動產生的描述" hidden="1">
            <a:extLst>
              <a:ext uri="{FF2B5EF4-FFF2-40B4-BE49-F238E27FC236}">
                <a16:creationId xmlns:a16="http://schemas.microsoft.com/office/drawing/2014/main" id="{8415578A-9018-4063-8922-F3B2812FF879}"/>
              </a:ext>
            </a:extLst>
          </p:cNvPr>
          <p:cNvPicPr>
            <a:picLocks noChangeAspect="1"/>
          </p:cNvPicPr>
          <p:nvPr/>
        </p:nvPicPr>
        <p:blipFill>
          <a:blip r:embed="rId3"/>
          <a:stretch>
            <a:fillRect/>
          </a:stretch>
        </p:blipFill>
        <p:spPr>
          <a:xfrm>
            <a:off x="5761637" y="2376847"/>
            <a:ext cx="2257425" cy="2028825"/>
          </a:xfrm>
          <a:prstGeom prst="rect">
            <a:avLst/>
          </a:prstGeom>
        </p:spPr>
      </p:pic>
      <p:sp>
        <p:nvSpPr>
          <p:cNvPr id="9" name="矩形 8">
            <a:extLst>
              <a:ext uri="{FF2B5EF4-FFF2-40B4-BE49-F238E27FC236}">
                <a16:creationId xmlns:a16="http://schemas.microsoft.com/office/drawing/2014/main" id="{4AD33DB1-C82B-4DF5-AA48-144A49C1BF07}"/>
              </a:ext>
            </a:extLst>
          </p:cNvPr>
          <p:cNvSpPr/>
          <p:nvPr/>
        </p:nvSpPr>
        <p:spPr>
          <a:xfrm>
            <a:off x="1510155" y="3882534"/>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Arial"/>
                <a:sym typeface="Arial" panose="020B0604020202020204" pitchFamily="34" charset="0"/>
              </a:rPr>
              <a:t>Copies</a:t>
            </a:r>
            <a:r>
              <a:rPr lang="zh-TW" altLang="en-US">
                <a:latin typeface="Arial" panose="020B0604020202020204" pitchFamily="34" charset="0"/>
                <a:ea typeface="微軟正黑體" panose="020B0604030504040204" pitchFamily="34" charset="-120"/>
                <a:cs typeface="Arial"/>
                <a:sym typeface="Arial" panose="020B0604020202020204" pitchFamily="34" charset="0"/>
              </a:rPr>
              <a:t> 1</a:t>
            </a:r>
          </a:p>
          <a:p>
            <a:pPr algn="ctr"/>
            <a:r>
              <a:rPr lang="zh-TW" altLang="en-US">
                <a:latin typeface="Arial" panose="020B0604020202020204" pitchFamily="34" charset="0"/>
                <a:ea typeface="微軟正黑體" panose="020B0604030504040204" pitchFamily="34" charset="-120"/>
                <a:cs typeface="Arial"/>
                <a:sym typeface="Arial" panose="020B0604020202020204" pitchFamily="34" charset="0"/>
              </a:rPr>
              <a:t>NAS</a:t>
            </a:r>
          </a:p>
        </p:txBody>
      </p:sp>
      <p:sp>
        <p:nvSpPr>
          <p:cNvPr id="10" name="矩形 9">
            <a:extLst>
              <a:ext uri="{FF2B5EF4-FFF2-40B4-BE49-F238E27FC236}">
                <a16:creationId xmlns:a16="http://schemas.microsoft.com/office/drawing/2014/main" id="{519E5865-9734-428B-9793-118AA75E24BC}"/>
              </a:ext>
            </a:extLst>
          </p:cNvPr>
          <p:cNvSpPr/>
          <p:nvPr/>
        </p:nvSpPr>
        <p:spPr>
          <a:xfrm>
            <a:off x="2902972" y="3882534"/>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a:latin typeface="Arial" panose="020B0604020202020204" pitchFamily="34" charset="0"/>
                <a:ea typeface="微軟正黑體" panose="020B0604030504040204" pitchFamily="34" charset="-120"/>
                <a:cs typeface="Arial"/>
                <a:sym typeface="Arial" panose="020B0604020202020204" pitchFamily="34" charset="0"/>
              </a:rPr>
              <a:t>Copies</a:t>
            </a:r>
            <a:r>
              <a:rPr lang="zh-TW" altLang="en-US">
                <a:latin typeface="Arial" panose="020B0604020202020204" pitchFamily="34" charset="0"/>
                <a:ea typeface="微軟正黑體" panose="020B0604030504040204" pitchFamily="34" charset="-120"/>
                <a:cs typeface="Arial"/>
                <a:sym typeface="Arial" panose="020B0604020202020204" pitchFamily="34" charset="0"/>
              </a:rPr>
              <a:t> 2</a:t>
            </a:r>
          </a:p>
          <a:p>
            <a:pPr algn="ctr"/>
            <a:r>
              <a:rPr lang="zh-TW" altLang="en-US">
                <a:latin typeface="Arial" panose="020B0604020202020204" pitchFamily="34" charset="0"/>
                <a:ea typeface="微軟正黑體" panose="020B0604030504040204" pitchFamily="34" charset="-120"/>
                <a:cs typeface="Arial"/>
                <a:sym typeface="Arial" panose="020B0604020202020204" pitchFamily="34" charset="0"/>
              </a:rPr>
              <a:t>NAS </a:t>
            </a:r>
            <a:r>
              <a:rPr lang="en-US" altLang="zh-TW">
                <a:latin typeface="Arial" panose="020B0604020202020204" pitchFamily="34" charset="0"/>
                <a:ea typeface="微軟正黑體" panose="020B0604030504040204" pitchFamily="34" charset="-120"/>
                <a:cs typeface="Arial"/>
                <a:sym typeface="Arial" panose="020B0604020202020204" pitchFamily="34" charset="0"/>
              </a:rPr>
              <a:t>off-site</a:t>
            </a:r>
            <a:endParaRPr lang="zh-TW" altLang="en-US">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1" name="矩形 10">
            <a:extLst>
              <a:ext uri="{FF2B5EF4-FFF2-40B4-BE49-F238E27FC236}">
                <a16:creationId xmlns:a16="http://schemas.microsoft.com/office/drawing/2014/main" id="{DE61EECD-A6E3-4446-A0CC-9EE841022503}"/>
              </a:ext>
            </a:extLst>
          </p:cNvPr>
          <p:cNvSpPr/>
          <p:nvPr/>
        </p:nvSpPr>
        <p:spPr>
          <a:xfrm>
            <a:off x="4572000" y="3882534"/>
            <a:ext cx="1403165"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a:latin typeface="Arial" panose="020B0604020202020204" pitchFamily="34" charset="0"/>
                <a:ea typeface="微軟正黑體" panose="020B0604030504040204" pitchFamily="34" charset="-120"/>
                <a:cs typeface="Arial"/>
                <a:sym typeface="Arial" panose="020B0604020202020204" pitchFamily="34" charset="0"/>
              </a:rPr>
              <a:t>Copies </a:t>
            </a:r>
            <a:r>
              <a:rPr lang="zh-TW" altLang="en-US">
                <a:latin typeface="Arial" panose="020B0604020202020204" pitchFamily="34" charset="0"/>
                <a:ea typeface="微軟正黑體" panose="020B0604030504040204" pitchFamily="34" charset="-120"/>
                <a:cs typeface="Arial"/>
                <a:sym typeface="Arial" panose="020B0604020202020204" pitchFamily="34" charset="0"/>
              </a:rPr>
              <a:t>3</a:t>
            </a:r>
          </a:p>
          <a:p>
            <a:pPr algn="ctr"/>
            <a:r>
              <a:rPr lang="zh-TW" altLang="en-US">
                <a:latin typeface="Arial" panose="020B0604020202020204" pitchFamily="34" charset="0"/>
                <a:ea typeface="微軟正黑體" panose="020B0604030504040204" pitchFamily="34" charset="-120"/>
                <a:cs typeface="Arial"/>
                <a:sym typeface="Arial" panose="020B0604020202020204" pitchFamily="34" charset="0"/>
              </a:rPr>
              <a:t>Google Drive</a:t>
            </a:r>
          </a:p>
        </p:txBody>
      </p:sp>
      <p:pic>
        <p:nvPicPr>
          <p:cNvPr id="26" name="圖形 25">
            <a:extLst>
              <a:ext uri="{FF2B5EF4-FFF2-40B4-BE49-F238E27FC236}">
                <a16:creationId xmlns:a16="http://schemas.microsoft.com/office/drawing/2014/main" id="{C2B69622-396C-4B1A-9D7F-8331516380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62522" y="2202986"/>
            <a:ext cx="1545283" cy="1366981"/>
          </a:xfrm>
          <a:prstGeom prst="rect">
            <a:avLst/>
          </a:prstGeom>
        </p:spPr>
      </p:pic>
      <p:grpSp>
        <p:nvGrpSpPr>
          <p:cNvPr id="31" name="群組 30">
            <a:extLst>
              <a:ext uri="{FF2B5EF4-FFF2-40B4-BE49-F238E27FC236}">
                <a16:creationId xmlns:a16="http://schemas.microsoft.com/office/drawing/2014/main" id="{B9E8D2F5-42B1-4814-8694-E1FCD3014581}"/>
              </a:ext>
            </a:extLst>
          </p:cNvPr>
          <p:cNvGrpSpPr/>
          <p:nvPr/>
        </p:nvGrpSpPr>
        <p:grpSpPr>
          <a:xfrm>
            <a:off x="2223283" y="1866979"/>
            <a:ext cx="2295954" cy="1797924"/>
            <a:chOff x="3354000" y="1250018"/>
            <a:chExt cx="3995304" cy="3128658"/>
          </a:xfrm>
        </p:grpSpPr>
        <p:pic>
          <p:nvPicPr>
            <p:cNvPr id="29" name="圖片 28">
              <a:extLst>
                <a:ext uri="{FF2B5EF4-FFF2-40B4-BE49-F238E27FC236}">
                  <a16:creationId xmlns:a16="http://schemas.microsoft.com/office/drawing/2014/main" id="{39100794-F56D-470E-8E17-316EF6B91636}"/>
                </a:ext>
              </a:extLst>
            </p:cNvPr>
            <p:cNvPicPr>
              <a:picLocks noChangeAspect="1"/>
            </p:cNvPicPr>
            <p:nvPr/>
          </p:nvPicPr>
          <p:blipFill>
            <a:blip r:embed="rId6"/>
            <a:srcRect l="10087" r="10087"/>
            <a:stretch/>
          </p:blipFill>
          <p:spPr>
            <a:xfrm>
              <a:off x="3354000" y="1250018"/>
              <a:ext cx="3995304" cy="3128658"/>
            </a:xfrm>
            <a:prstGeom prst="rect">
              <a:avLst/>
            </a:prstGeom>
          </p:spPr>
        </p:pic>
        <p:sp>
          <p:nvSpPr>
            <p:cNvPr id="30" name="手繪多邊形: 圖案 29">
              <a:extLst>
                <a:ext uri="{FF2B5EF4-FFF2-40B4-BE49-F238E27FC236}">
                  <a16:creationId xmlns:a16="http://schemas.microsoft.com/office/drawing/2014/main" id="{BE045A8C-C637-4F00-BE3D-17A046F08C5C}"/>
                </a:ext>
              </a:extLst>
            </p:cNvPr>
            <p:cNvSpPr/>
            <p:nvPr/>
          </p:nvSpPr>
          <p:spPr>
            <a:xfrm>
              <a:off x="3921919" y="1428270"/>
              <a:ext cx="320640" cy="2575922"/>
            </a:xfrm>
            <a:custGeom>
              <a:avLst/>
              <a:gdLst>
                <a:gd name="connsiteX0" fmla="*/ 1355725 w 1355725"/>
                <a:gd name="connsiteY0" fmla="*/ 0 h 2816225"/>
                <a:gd name="connsiteX1" fmla="*/ 12700 w 1355725"/>
                <a:gd name="connsiteY1" fmla="*/ 184150 h 2816225"/>
                <a:gd name="connsiteX2" fmla="*/ 0 w 1355725"/>
                <a:gd name="connsiteY2" fmla="*/ 2651125 h 2816225"/>
                <a:gd name="connsiteX3" fmla="*/ 57150 w 1355725"/>
                <a:gd name="connsiteY3" fmla="*/ 2660650 h 2816225"/>
                <a:gd name="connsiteX4" fmla="*/ 57150 w 1355725"/>
                <a:gd name="connsiteY4" fmla="*/ 2689225 h 2816225"/>
                <a:gd name="connsiteX5" fmla="*/ 120650 w 1355725"/>
                <a:gd name="connsiteY5" fmla="*/ 2705100 h 2816225"/>
                <a:gd name="connsiteX6" fmla="*/ 323850 w 1355725"/>
                <a:gd name="connsiteY6" fmla="*/ 2682875 h 2816225"/>
                <a:gd name="connsiteX7" fmla="*/ 1333500 w 1355725"/>
                <a:gd name="connsiteY7" fmla="*/ 2816225 h 2816225"/>
                <a:gd name="connsiteX8" fmla="*/ 1355725 w 1355725"/>
                <a:gd name="connsiteY8" fmla="*/ 0 h 2816225"/>
                <a:gd name="connsiteX0" fmla="*/ 1355725 w 1355725"/>
                <a:gd name="connsiteY0" fmla="*/ 0 h 2816225"/>
                <a:gd name="connsiteX1" fmla="*/ 26000 w 1355725"/>
                <a:gd name="connsiteY1" fmla="*/ 134425 h 2816225"/>
                <a:gd name="connsiteX2" fmla="*/ 0 w 1355725"/>
                <a:gd name="connsiteY2" fmla="*/ 2651125 h 2816225"/>
                <a:gd name="connsiteX3" fmla="*/ 57150 w 1355725"/>
                <a:gd name="connsiteY3" fmla="*/ 2660650 h 2816225"/>
                <a:gd name="connsiteX4" fmla="*/ 57150 w 1355725"/>
                <a:gd name="connsiteY4" fmla="*/ 2689225 h 2816225"/>
                <a:gd name="connsiteX5" fmla="*/ 120650 w 1355725"/>
                <a:gd name="connsiteY5" fmla="*/ 2705100 h 2816225"/>
                <a:gd name="connsiteX6" fmla="*/ 323850 w 1355725"/>
                <a:gd name="connsiteY6" fmla="*/ 2682875 h 2816225"/>
                <a:gd name="connsiteX7" fmla="*/ 1333500 w 1355725"/>
                <a:gd name="connsiteY7" fmla="*/ 2816225 h 2816225"/>
                <a:gd name="connsiteX8" fmla="*/ 1355725 w 1355725"/>
                <a:gd name="connsiteY8" fmla="*/ 0 h 2816225"/>
                <a:gd name="connsiteX0" fmla="*/ 1382337 w 1382337"/>
                <a:gd name="connsiteY0" fmla="*/ 0 h 2802413"/>
                <a:gd name="connsiteX1" fmla="*/ 26000 w 1382337"/>
                <a:gd name="connsiteY1" fmla="*/ 120613 h 2802413"/>
                <a:gd name="connsiteX2" fmla="*/ 0 w 1382337"/>
                <a:gd name="connsiteY2" fmla="*/ 2637313 h 2802413"/>
                <a:gd name="connsiteX3" fmla="*/ 57150 w 1382337"/>
                <a:gd name="connsiteY3" fmla="*/ 2646838 h 2802413"/>
                <a:gd name="connsiteX4" fmla="*/ 57150 w 1382337"/>
                <a:gd name="connsiteY4" fmla="*/ 2675413 h 2802413"/>
                <a:gd name="connsiteX5" fmla="*/ 120650 w 1382337"/>
                <a:gd name="connsiteY5" fmla="*/ 2691288 h 2802413"/>
                <a:gd name="connsiteX6" fmla="*/ 323850 w 1382337"/>
                <a:gd name="connsiteY6" fmla="*/ 2669063 h 2802413"/>
                <a:gd name="connsiteX7" fmla="*/ 1333500 w 1382337"/>
                <a:gd name="connsiteY7" fmla="*/ 2802413 h 2802413"/>
                <a:gd name="connsiteX8" fmla="*/ 1382337 w 1382337"/>
                <a:gd name="connsiteY8" fmla="*/ 0 h 2802413"/>
                <a:gd name="connsiteX0" fmla="*/ 1382337 w 1382337"/>
                <a:gd name="connsiteY0" fmla="*/ 0 h 2802413"/>
                <a:gd name="connsiteX1" fmla="*/ 26000 w 1382337"/>
                <a:gd name="connsiteY1" fmla="*/ 120613 h 2802413"/>
                <a:gd name="connsiteX2" fmla="*/ 0 w 1382337"/>
                <a:gd name="connsiteY2" fmla="*/ 2637313 h 2802413"/>
                <a:gd name="connsiteX3" fmla="*/ 57150 w 1382337"/>
                <a:gd name="connsiteY3" fmla="*/ 2646838 h 2802413"/>
                <a:gd name="connsiteX4" fmla="*/ 57150 w 1382337"/>
                <a:gd name="connsiteY4" fmla="*/ 2675413 h 2802413"/>
                <a:gd name="connsiteX5" fmla="*/ 120650 w 1382337"/>
                <a:gd name="connsiteY5" fmla="*/ 2691288 h 2802413"/>
                <a:gd name="connsiteX6" fmla="*/ 323850 w 1382337"/>
                <a:gd name="connsiteY6" fmla="*/ 2669063 h 2802413"/>
                <a:gd name="connsiteX7" fmla="*/ 1333500 w 1382337"/>
                <a:gd name="connsiteY7" fmla="*/ 2802413 h 2802413"/>
                <a:gd name="connsiteX8" fmla="*/ 1382337 w 1382337"/>
                <a:gd name="connsiteY8" fmla="*/ 0 h 2802413"/>
                <a:gd name="connsiteX0" fmla="*/ 1382337 w 1382337"/>
                <a:gd name="connsiteY0" fmla="*/ 0 h 2802413"/>
                <a:gd name="connsiteX1" fmla="*/ 26000 w 1382337"/>
                <a:gd name="connsiteY1" fmla="*/ 120613 h 2802413"/>
                <a:gd name="connsiteX2" fmla="*/ 0 w 1382337"/>
                <a:gd name="connsiteY2" fmla="*/ 2637313 h 2802413"/>
                <a:gd name="connsiteX3" fmla="*/ 57150 w 1382337"/>
                <a:gd name="connsiteY3" fmla="*/ 2646838 h 2802413"/>
                <a:gd name="connsiteX4" fmla="*/ 57150 w 1382337"/>
                <a:gd name="connsiteY4" fmla="*/ 2675413 h 2802413"/>
                <a:gd name="connsiteX5" fmla="*/ 120650 w 1382337"/>
                <a:gd name="connsiteY5" fmla="*/ 2691288 h 2802413"/>
                <a:gd name="connsiteX6" fmla="*/ 323850 w 1382337"/>
                <a:gd name="connsiteY6" fmla="*/ 2669063 h 2802413"/>
                <a:gd name="connsiteX7" fmla="*/ 1333500 w 1382337"/>
                <a:gd name="connsiteY7" fmla="*/ 2802413 h 2802413"/>
                <a:gd name="connsiteX8" fmla="*/ 1382337 w 1382337"/>
                <a:gd name="connsiteY8" fmla="*/ 0 h 2802413"/>
                <a:gd name="connsiteX0" fmla="*/ 1382337 w 1382337"/>
                <a:gd name="connsiteY0" fmla="*/ 0 h 2802413"/>
                <a:gd name="connsiteX1" fmla="*/ 26000 w 1382337"/>
                <a:gd name="connsiteY1" fmla="*/ 120613 h 2802413"/>
                <a:gd name="connsiteX2" fmla="*/ 0 w 1382337"/>
                <a:gd name="connsiteY2" fmla="*/ 2637313 h 2802413"/>
                <a:gd name="connsiteX3" fmla="*/ 57150 w 1382337"/>
                <a:gd name="connsiteY3" fmla="*/ 2646838 h 2802413"/>
                <a:gd name="connsiteX4" fmla="*/ 57150 w 1382337"/>
                <a:gd name="connsiteY4" fmla="*/ 2675413 h 2802413"/>
                <a:gd name="connsiteX5" fmla="*/ 120650 w 1382337"/>
                <a:gd name="connsiteY5" fmla="*/ 2691288 h 2802413"/>
                <a:gd name="connsiteX6" fmla="*/ 323851 w 1382337"/>
                <a:gd name="connsiteY6" fmla="*/ 2793376 h 2802413"/>
                <a:gd name="connsiteX7" fmla="*/ 1333500 w 1382337"/>
                <a:gd name="connsiteY7" fmla="*/ 2802413 h 2802413"/>
                <a:gd name="connsiteX8" fmla="*/ 1382337 w 1382337"/>
                <a:gd name="connsiteY8" fmla="*/ 0 h 2802413"/>
                <a:gd name="connsiteX0" fmla="*/ 1793918 w 1793918"/>
                <a:gd name="connsiteY0" fmla="*/ 0 h 2802413"/>
                <a:gd name="connsiteX1" fmla="*/ 437581 w 1793918"/>
                <a:gd name="connsiteY1" fmla="*/ 120613 h 2802413"/>
                <a:gd name="connsiteX2" fmla="*/ 411581 w 1793918"/>
                <a:gd name="connsiteY2" fmla="*/ 2637313 h 2802413"/>
                <a:gd name="connsiteX3" fmla="*/ 468731 w 1793918"/>
                <a:gd name="connsiteY3" fmla="*/ 2646838 h 2802413"/>
                <a:gd name="connsiteX4" fmla="*/ 468731 w 1793918"/>
                <a:gd name="connsiteY4" fmla="*/ 2675413 h 2802413"/>
                <a:gd name="connsiteX5" fmla="*/ 0 w 1793918"/>
                <a:gd name="connsiteY5" fmla="*/ 2782450 h 2802413"/>
                <a:gd name="connsiteX6" fmla="*/ 735432 w 1793918"/>
                <a:gd name="connsiteY6" fmla="*/ 2793376 h 2802413"/>
                <a:gd name="connsiteX7" fmla="*/ 1745081 w 1793918"/>
                <a:gd name="connsiteY7" fmla="*/ 2802413 h 2802413"/>
                <a:gd name="connsiteX8" fmla="*/ 1793918 w 1793918"/>
                <a:gd name="connsiteY8" fmla="*/ 0 h 2802413"/>
                <a:gd name="connsiteX0" fmla="*/ 1937261 w 1937261"/>
                <a:gd name="connsiteY0" fmla="*/ 0 h 2802413"/>
                <a:gd name="connsiteX1" fmla="*/ 580924 w 1937261"/>
                <a:gd name="connsiteY1" fmla="*/ 120613 h 2802413"/>
                <a:gd name="connsiteX2" fmla="*/ 554924 w 1937261"/>
                <a:gd name="connsiteY2" fmla="*/ 2637313 h 2802413"/>
                <a:gd name="connsiteX3" fmla="*/ 612074 w 1937261"/>
                <a:gd name="connsiteY3" fmla="*/ 2646838 h 2802413"/>
                <a:gd name="connsiteX4" fmla="*/ 0 w 1937261"/>
                <a:gd name="connsiteY4" fmla="*/ 2761051 h 2802413"/>
                <a:gd name="connsiteX5" fmla="*/ 143343 w 1937261"/>
                <a:gd name="connsiteY5" fmla="*/ 2782450 h 2802413"/>
                <a:gd name="connsiteX6" fmla="*/ 878775 w 1937261"/>
                <a:gd name="connsiteY6" fmla="*/ 2793376 h 2802413"/>
                <a:gd name="connsiteX7" fmla="*/ 1888424 w 1937261"/>
                <a:gd name="connsiteY7" fmla="*/ 2802413 h 2802413"/>
                <a:gd name="connsiteX8" fmla="*/ 1937261 w 1937261"/>
                <a:gd name="connsiteY8" fmla="*/ 0 h 2802413"/>
                <a:gd name="connsiteX0" fmla="*/ 1937261 w 1937261"/>
                <a:gd name="connsiteY0" fmla="*/ 0 h 2802413"/>
                <a:gd name="connsiteX1" fmla="*/ 554313 w 1937261"/>
                <a:gd name="connsiteY1" fmla="*/ 115088 h 2802413"/>
                <a:gd name="connsiteX2" fmla="*/ 554924 w 1937261"/>
                <a:gd name="connsiteY2" fmla="*/ 2637313 h 2802413"/>
                <a:gd name="connsiteX3" fmla="*/ 612074 w 1937261"/>
                <a:gd name="connsiteY3" fmla="*/ 2646838 h 2802413"/>
                <a:gd name="connsiteX4" fmla="*/ 0 w 1937261"/>
                <a:gd name="connsiteY4" fmla="*/ 2761051 h 2802413"/>
                <a:gd name="connsiteX5" fmla="*/ 143343 w 1937261"/>
                <a:gd name="connsiteY5" fmla="*/ 2782450 h 2802413"/>
                <a:gd name="connsiteX6" fmla="*/ 878775 w 1937261"/>
                <a:gd name="connsiteY6" fmla="*/ 2793376 h 2802413"/>
                <a:gd name="connsiteX7" fmla="*/ 1888424 w 1937261"/>
                <a:gd name="connsiteY7" fmla="*/ 2802413 h 2802413"/>
                <a:gd name="connsiteX8" fmla="*/ 1937261 w 1937261"/>
                <a:gd name="connsiteY8" fmla="*/ 0 h 2802413"/>
                <a:gd name="connsiteX0" fmla="*/ 1937261 w 1937261"/>
                <a:gd name="connsiteY0" fmla="*/ 0 h 2802413"/>
                <a:gd name="connsiteX1" fmla="*/ 554313 w 1937261"/>
                <a:gd name="connsiteY1" fmla="*/ 115088 h 2802413"/>
                <a:gd name="connsiteX2" fmla="*/ 554924 w 1937261"/>
                <a:gd name="connsiteY2" fmla="*/ 2637313 h 2802413"/>
                <a:gd name="connsiteX3" fmla="*/ 612074 w 1937261"/>
                <a:gd name="connsiteY3" fmla="*/ 2646838 h 2802413"/>
                <a:gd name="connsiteX4" fmla="*/ 0 w 1937261"/>
                <a:gd name="connsiteY4" fmla="*/ 2761051 h 2802413"/>
                <a:gd name="connsiteX5" fmla="*/ 143343 w 1937261"/>
                <a:gd name="connsiteY5" fmla="*/ 2782450 h 2802413"/>
                <a:gd name="connsiteX6" fmla="*/ 878775 w 1937261"/>
                <a:gd name="connsiteY6" fmla="*/ 2793376 h 2802413"/>
                <a:gd name="connsiteX7" fmla="*/ 1888424 w 1937261"/>
                <a:gd name="connsiteY7" fmla="*/ 2802413 h 2802413"/>
                <a:gd name="connsiteX8" fmla="*/ 1937261 w 1937261"/>
                <a:gd name="connsiteY8" fmla="*/ 0 h 280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7261" h="2802413">
                  <a:moveTo>
                    <a:pt x="1937261" y="0"/>
                  </a:moveTo>
                  <a:cubicBezTo>
                    <a:pt x="1383141" y="55859"/>
                    <a:pt x="1148354" y="64754"/>
                    <a:pt x="554313" y="115088"/>
                  </a:cubicBezTo>
                  <a:cubicBezTo>
                    <a:pt x="550080" y="937413"/>
                    <a:pt x="559157" y="1814988"/>
                    <a:pt x="554924" y="2637313"/>
                  </a:cubicBezTo>
                  <a:lnTo>
                    <a:pt x="612074" y="2646838"/>
                  </a:lnTo>
                  <a:lnTo>
                    <a:pt x="0" y="2761051"/>
                  </a:lnTo>
                  <a:lnTo>
                    <a:pt x="143343" y="2782450"/>
                  </a:lnTo>
                  <a:lnTo>
                    <a:pt x="878775" y="2793376"/>
                  </a:lnTo>
                  <a:lnTo>
                    <a:pt x="1888424" y="2802413"/>
                  </a:lnTo>
                  <a:lnTo>
                    <a:pt x="1937261" y="0"/>
                  </a:lnTo>
                  <a:close/>
                </a:path>
              </a:pathLst>
            </a:custGeom>
            <a:gradFill>
              <a:gsLst>
                <a:gs pos="47000">
                  <a:srgbClr val="825F93">
                    <a:alpha val="63000"/>
                  </a:srgbClr>
                </a:gs>
                <a:gs pos="100000">
                  <a:srgbClr val="F8F8F8">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pic>
        <p:nvPicPr>
          <p:cNvPr id="28" name="圖片 3" hidden="1">
            <a:extLst>
              <a:ext uri="{FF2B5EF4-FFF2-40B4-BE49-F238E27FC236}">
                <a16:creationId xmlns:a16="http://schemas.microsoft.com/office/drawing/2014/main" id="{43ABC559-699D-4044-B8BA-E86890AF06E7}"/>
              </a:ext>
            </a:extLst>
          </p:cNvPr>
          <p:cNvPicPr>
            <a:picLocks noChangeAspect="1"/>
          </p:cNvPicPr>
          <p:nvPr/>
        </p:nvPicPr>
        <p:blipFill rotWithShape="1">
          <a:blip r:embed="rId7"/>
          <a:srcRect l="28093" r="28093"/>
          <a:stretch/>
        </p:blipFill>
        <p:spPr>
          <a:xfrm>
            <a:off x="2008919" y="1737918"/>
            <a:ext cx="1674534" cy="2389076"/>
          </a:xfrm>
          <a:prstGeom prst="rect">
            <a:avLst/>
          </a:prstGeom>
        </p:spPr>
      </p:pic>
      <p:pic>
        <p:nvPicPr>
          <p:cNvPr id="35" name="圖片 34">
            <a:extLst>
              <a:ext uri="{FF2B5EF4-FFF2-40B4-BE49-F238E27FC236}">
                <a16:creationId xmlns:a16="http://schemas.microsoft.com/office/drawing/2014/main" id="{5BAE7C08-66FD-402B-B4DB-549AB40DEFE4}"/>
              </a:ext>
            </a:extLst>
          </p:cNvPr>
          <p:cNvPicPr>
            <a:picLocks noChangeAspect="1"/>
          </p:cNvPicPr>
          <p:nvPr/>
        </p:nvPicPr>
        <p:blipFill>
          <a:blip r:embed="rId6"/>
          <a:srcRect l="12814" r="12814"/>
          <a:stretch/>
        </p:blipFill>
        <p:spPr>
          <a:xfrm>
            <a:off x="746900" y="1830927"/>
            <a:ext cx="2206260" cy="1854414"/>
          </a:xfrm>
          <a:prstGeom prst="rect">
            <a:avLst/>
          </a:prstGeom>
        </p:spPr>
      </p:pic>
      <p:sp>
        <p:nvSpPr>
          <p:cNvPr id="19" name="矩形: 圓角 18">
            <a:extLst>
              <a:ext uri="{FF2B5EF4-FFF2-40B4-BE49-F238E27FC236}">
                <a16:creationId xmlns:a16="http://schemas.microsoft.com/office/drawing/2014/main" id="{8DF07A18-6EF2-463A-970D-F1B193F69BD0}"/>
              </a:ext>
            </a:extLst>
          </p:cNvPr>
          <p:cNvSpPr/>
          <p:nvPr/>
        </p:nvSpPr>
        <p:spPr>
          <a:xfrm>
            <a:off x="235430" y="3847660"/>
            <a:ext cx="1096142" cy="365856"/>
          </a:xfrm>
          <a:prstGeom prst="roundRect">
            <a:avLst/>
          </a:prstGeom>
          <a:solidFill>
            <a:srgbClr val="97F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solidFill>
                  <a:srgbClr val="191919"/>
                </a:solidFill>
                <a:latin typeface="Arial" panose="020B0604020202020204" pitchFamily="34" charset="0"/>
                <a:ea typeface="微軟正黑體" panose="020B0604030504040204" pitchFamily="34" charset="-120"/>
                <a:sym typeface="Arial" panose="020B0604020202020204" pitchFamily="34" charset="0"/>
              </a:rPr>
              <a:t>3</a:t>
            </a:r>
            <a:r>
              <a:rPr lang="zh-TW" altLang="en-US">
                <a:solidFill>
                  <a:srgbClr val="191919"/>
                </a:solidFill>
                <a:latin typeface="Arial" panose="020B0604020202020204" pitchFamily="34" charset="0"/>
                <a:ea typeface="微軟正黑體" panose="020B0604030504040204" pitchFamily="34" charset="-120"/>
                <a:sym typeface="Arial" panose="020B0604020202020204" pitchFamily="34" charset="0"/>
              </a:rPr>
              <a:t> </a:t>
            </a:r>
            <a:r>
              <a:rPr lang="en-US" altLang="zh-TW">
                <a:solidFill>
                  <a:srgbClr val="191919"/>
                </a:solidFill>
                <a:latin typeface="Arial" panose="020B0604020202020204" pitchFamily="34" charset="0"/>
                <a:ea typeface="微軟正黑體" panose="020B0604030504040204" pitchFamily="34" charset="-120"/>
                <a:sym typeface="Arial" panose="020B0604020202020204" pitchFamily="34" charset="0"/>
              </a:rPr>
              <a:t>copies</a:t>
            </a:r>
            <a:endParaRPr lang="zh-TW" altLang="en-US">
              <a:solidFill>
                <a:srgbClr val="191919"/>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 name="矩形: 圓角 19">
            <a:extLst>
              <a:ext uri="{FF2B5EF4-FFF2-40B4-BE49-F238E27FC236}">
                <a16:creationId xmlns:a16="http://schemas.microsoft.com/office/drawing/2014/main" id="{B99A8038-4CFC-45F0-951E-260C018507A5}"/>
              </a:ext>
            </a:extLst>
          </p:cNvPr>
          <p:cNvSpPr/>
          <p:nvPr/>
        </p:nvSpPr>
        <p:spPr>
          <a:xfrm>
            <a:off x="6403165" y="2202986"/>
            <a:ext cx="1487475" cy="365856"/>
          </a:xfrm>
          <a:prstGeom prst="roundRect">
            <a:avLst/>
          </a:prstGeom>
          <a:solidFill>
            <a:srgbClr val="97F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solidFill>
                  <a:srgbClr val="191919"/>
                </a:solidFill>
                <a:latin typeface="Arial"/>
                <a:ea typeface="微軟正黑體"/>
                <a:cs typeface="Arial"/>
                <a:sym typeface="Arial" panose="020B0604020202020204" pitchFamily="34" charset="0"/>
              </a:rPr>
              <a:t>2 media types</a:t>
            </a:r>
            <a:endParaRPr lang="zh-TW" altLang="en-US">
              <a:solidFill>
                <a:srgbClr val="191919"/>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 name="矩形: 圓角 22">
            <a:extLst>
              <a:ext uri="{FF2B5EF4-FFF2-40B4-BE49-F238E27FC236}">
                <a16:creationId xmlns:a16="http://schemas.microsoft.com/office/drawing/2014/main" id="{BED6C61E-3577-40C5-B77B-B51E9F8047D3}"/>
              </a:ext>
            </a:extLst>
          </p:cNvPr>
          <p:cNvSpPr/>
          <p:nvPr/>
        </p:nvSpPr>
        <p:spPr>
          <a:xfrm>
            <a:off x="2715605" y="4411393"/>
            <a:ext cx="1715042" cy="365856"/>
          </a:xfrm>
          <a:prstGeom prst="roundRect">
            <a:avLst/>
          </a:prstGeom>
          <a:solidFill>
            <a:srgbClr val="97F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solidFill>
                  <a:srgbClr val="191919"/>
                </a:solidFill>
                <a:latin typeface="Arial" panose="020B0604020202020204" pitchFamily="34" charset="0"/>
                <a:ea typeface="微軟正黑體" panose="020B0604030504040204" pitchFamily="34" charset="-120"/>
                <a:sym typeface="Arial" panose="020B0604020202020204" pitchFamily="34" charset="0"/>
              </a:rPr>
              <a:t>1 remote backup</a:t>
            </a:r>
            <a:endParaRPr lang="zh-TW" altLang="en-US">
              <a:solidFill>
                <a:srgbClr val="191919"/>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33" name="接點: 肘形 29">
            <a:extLst>
              <a:ext uri="{FF2B5EF4-FFF2-40B4-BE49-F238E27FC236}">
                <a16:creationId xmlns:a16="http://schemas.microsoft.com/office/drawing/2014/main" id="{0B3D62F8-81CD-4117-B48D-80C172818A80}"/>
              </a:ext>
            </a:extLst>
          </p:cNvPr>
          <p:cNvCxnSpPr>
            <a:cxnSpLocks/>
            <a:stCxn id="20" idx="1"/>
          </p:cNvCxnSpPr>
          <p:nvPr/>
        </p:nvCxnSpPr>
        <p:spPr>
          <a:xfrm rot="10800000">
            <a:off x="4221755" y="2020058"/>
            <a:ext cx="2181411" cy="365856"/>
          </a:xfrm>
          <a:prstGeom prst="bentConnector3">
            <a:avLst>
              <a:gd name="adj1" fmla="val 18950"/>
            </a:avLst>
          </a:prstGeom>
          <a:noFill/>
          <a:ln w="12700" cap="flat" cmpd="sng">
            <a:solidFill>
              <a:srgbClr val="97FFFE"/>
            </a:solidFill>
            <a:prstDash val="solid"/>
            <a:round/>
            <a:headEnd type="none" w="sm" len="sm"/>
            <a:tailEnd type="oval" w="sm" len="sm"/>
          </a:ln>
          <a:effectLst/>
        </p:spPr>
      </p:cxnSp>
      <p:cxnSp>
        <p:nvCxnSpPr>
          <p:cNvPr id="39" name="接點: 肘形 29">
            <a:extLst>
              <a:ext uri="{FF2B5EF4-FFF2-40B4-BE49-F238E27FC236}">
                <a16:creationId xmlns:a16="http://schemas.microsoft.com/office/drawing/2014/main" id="{FF2821F3-7C7A-4350-A648-66FA3148BE5A}"/>
              </a:ext>
            </a:extLst>
          </p:cNvPr>
          <p:cNvCxnSpPr>
            <a:cxnSpLocks/>
            <a:stCxn id="20" idx="1"/>
          </p:cNvCxnSpPr>
          <p:nvPr/>
        </p:nvCxnSpPr>
        <p:spPr>
          <a:xfrm rot="10800000" flipV="1">
            <a:off x="5988475" y="2385914"/>
            <a:ext cx="414691" cy="424654"/>
          </a:xfrm>
          <a:prstGeom prst="bentConnector2">
            <a:avLst/>
          </a:prstGeom>
          <a:noFill/>
          <a:ln w="12700" cap="flat" cmpd="sng">
            <a:solidFill>
              <a:srgbClr val="97FFFE"/>
            </a:solidFill>
            <a:prstDash val="solid"/>
            <a:round/>
            <a:headEnd type="none" w="sm" len="sm"/>
            <a:tailEnd type="oval" w="sm" len="sm"/>
          </a:ln>
          <a:effectLst/>
        </p:spPr>
      </p:cxnSp>
      <p:sp>
        <p:nvSpPr>
          <p:cNvPr id="47" name="矩形: 圓角 46">
            <a:extLst>
              <a:ext uri="{FF2B5EF4-FFF2-40B4-BE49-F238E27FC236}">
                <a16:creationId xmlns:a16="http://schemas.microsoft.com/office/drawing/2014/main" id="{C8A8FF02-0478-4466-B365-1E39B5B18AE4}"/>
              </a:ext>
            </a:extLst>
          </p:cNvPr>
          <p:cNvSpPr/>
          <p:nvPr/>
        </p:nvSpPr>
        <p:spPr>
          <a:xfrm>
            <a:off x="1769443" y="3918618"/>
            <a:ext cx="813706" cy="232597"/>
          </a:xfrm>
          <a:prstGeom prst="roundRect">
            <a:avLst/>
          </a:prstGeom>
          <a:noFill/>
          <a:ln w="9525">
            <a:solidFill>
              <a:srgbClr val="97FF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8" name="矩形: 圓角 47">
            <a:extLst>
              <a:ext uri="{FF2B5EF4-FFF2-40B4-BE49-F238E27FC236}">
                <a16:creationId xmlns:a16="http://schemas.microsoft.com/office/drawing/2014/main" id="{75006654-9569-40E5-88B5-FA122EC1857F}"/>
              </a:ext>
            </a:extLst>
          </p:cNvPr>
          <p:cNvSpPr/>
          <p:nvPr/>
        </p:nvSpPr>
        <p:spPr>
          <a:xfrm>
            <a:off x="3172415" y="3918617"/>
            <a:ext cx="810319" cy="232597"/>
          </a:xfrm>
          <a:prstGeom prst="roundRect">
            <a:avLst/>
          </a:prstGeom>
          <a:noFill/>
          <a:ln w="9525">
            <a:solidFill>
              <a:srgbClr val="97FF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9" name="矩形: 圓角 48">
            <a:extLst>
              <a:ext uri="{FF2B5EF4-FFF2-40B4-BE49-F238E27FC236}">
                <a16:creationId xmlns:a16="http://schemas.microsoft.com/office/drawing/2014/main" id="{0B41740C-86BD-4807-9741-8FEE03FDA21B}"/>
              </a:ext>
            </a:extLst>
          </p:cNvPr>
          <p:cNvSpPr/>
          <p:nvPr/>
        </p:nvSpPr>
        <p:spPr>
          <a:xfrm>
            <a:off x="4851400" y="3918617"/>
            <a:ext cx="883018" cy="232597"/>
          </a:xfrm>
          <a:prstGeom prst="roundRect">
            <a:avLst/>
          </a:prstGeom>
          <a:noFill/>
          <a:ln w="9525">
            <a:solidFill>
              <a:srgbClr val="97FF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58" name="圖形 57">
            <a:extLst>
              <a:ext uri="{FF2B5EF4-FFF2-40B4-BE49-F238E27FC236}">
                <a16:creationId xmlns:a16="http://schemas.microsoft.com/office/drawing/2014/main" id="{7E2EE9BC-8427-44FA-9C1F-BC629564955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05190" y="3343406"/>
            <a:ext cx="693514" cy="529242"/>
          </a:xfrm>
          <a:prstGeom prst="rect">
            <a:avLst/>
          </a:prstGeom>
        </p:spPr>
      </p:pic>
      <p:pic>
        <p:nvPicPr>
          <p:cNvPr id="59" name="圖形 58">
            <a:extLst>
              <a:ext uri="{FF2B5EF4-FFF2-40B4-BE49-F238E27FC236}">
                <a16:creationId xmlns:a16="http://schemas.microsoft.com/office/drawing/2014/main" id="{B68C1807-2056-459B-B8F1-C7370D6982B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172415" y="3343406"/>
            <a:ext cx="693514" cy="529242"/>
          </a:xfrm>
          <a:prstGeom prst="rect">
            <a:avLst/>
          </a:prstGeom>
        </p:spPr>
      </p:pic>
      <p:pic>
        <p:nvPicPr>
          <p:cNvPr id="60" name="圖形 59">
            <a:extLst>
              <a:ext uri="{FF2B5EF4-FFF2-40B4-BE49-F238E27FC236}">
                <a16:creationId xmlns:a16="http://schemas.microsoft.com/office/drawing/2014/main" id="{FC6F5B43-8D89-4C19-A341-1C16952934E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57747" y="3343406"/>
            <a:ext cx="693514" cy="529242"/>
          </a:xfrm>
          <a:prstGeom prst="rect">
            <a:avLst/>
          </a:prstGeom>
        </p:spPr>
      </p:pic>
      <p:sp>
        <p:nvSpPr>
          <p:cNvPr id="34" name="矩形 33" hidden="1">
            <a:extLst>
              <a:ext uri="{FF2B5EF4-FFF2-40B4-BE49-F238E27FC236}">
                <a16:creationId xmlns:a16="http://schemas.microsoft.com/office/drawing/2014/main" id="{36FF875E-3289-4C12-BC37-8855E05CFA5D}"/>
              </a:ext>
            </a:extLst>
          </p:cNvPr>
          <p:cNvSpPr/>
          <p:nvPr/>
        </p:nvSpPr>
        <p:spPr>
          <a:xfrm>
            <a:off x="2936081" y="2378869"/>
            <a:ext cx="176450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zh-TW" altLang="en-US">
                <a:latin typeface="Arial" panose="020B0604020202020204" pitchFamily="34" charset="0"/>
                <a:ea typeface="微軟正黑體" panose="020B0604030504040204" pitchFamily="34" charset="-120"/>
                <a:cs typeface="Arial"/>
                <a:sym typeface="Arial" panose="020B0604020202020204" pitchFamily="34" charset="0"/>
              </a:rPr>
              <a:t>請幫忙把兩台都換成TS-233</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4" name="圖片 3">
            <a:extLst>
              <a:ext uri="{FF2B5EF4-FFF2-40B4-BE49-F238E27FC236}">
                <a16:creationId xmlns:a16="http://schemas.microsoft.com/office/drawing/2014/main" id="{77486D25-792D-47D6-AACD-88C2AA8E3BDB}"/>
              </a:ext>
            </a:extLst>
          </p:cNvPr>
          <p:cNvPicPr>
            <a:picLocks noChangeAspect="1"/>
          </p:cNvPicPr>
          <p:nvPr/>
        </p:nvPicPr>
        <p:blipFill>
          <a:blip r:embed="rId10"/>
          <a:stretch>
            <a:fillRect/>
          </a:stretch>
        </p:blipFill>
        <p:spPr>
          <a:xfrm>
            <a:off x="6233158" y="4172261"/>
            <a:ext cx="2910840" cy="525329"/>
          </a:xfrm>
          <a:prstGeom prst="rect">
            <a:avLst/>
          </a:prstGeom>
        </p:spPr>
      </p:pic>
      <p:sp>
        <p:nvSpPr>
          <p:cNvPr id="32" name="文字方塊 31">
            <a:extLst>
              <a:ext uri="{FF2B5EF4-FFF2-40B4-BE49-F238E27FC236}">
                <a16:creationId xmlns:a16="http://schemas.microsoft.com/office/drawing/2014/main" id="{5D5F2133-2D7C-4EB0-9CEB-055A274BE4D2}"/>
              </a:ext>
            </a:extLst>
          </p:cNvPr>
          <p:cNvSpPr txBox="1"/>
          <p:nvPr/>
        </p:nvSpPr>
        <p:spPr>
          <a:xfrm>
            <a:off x="6127692" y="2607885"/>
            <a:ext cx="2910840"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Government-level backup</a:t>
            </a:r>
          </a:p>
          <a:p>
            <a:r>
              <a:rPr lang="en-US" altLang="zh-TW" sz="16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3-2-1 strategy</a:t>
            </a:r>
          </a:p>
          <a:p>
            <a:pPr>
              <a:spcBef>
                <a:spcPts val="600"/>
              </a:spcBef>
            </a:pP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Refer to the United States Computer Emergency Readiness Team (US-CERT) strategy. Backup 3-2-1 principle, users can use this setting to achieve data security at the level of government units.</a:t>
            </a:r>
          </a:p>
        </p:txBody>
      </p:sp>
      <p:sp>
        <p:nvSpPr>
          <p:cNvPr id="5" name="文字方塊 4">
            <a:extLst>
              <a:ext uri="{FF2B5EF4-FFF2-40B4-BE49-F238E27FC236}">
                <a16:creationId xmlns:a16="http://schemas.microsoft.com/office/drawing/2014/main" id="{04D1ED85-D1E5-424B-96F7-BCDD4D36FAA5}"/>
              </a:ext>
            </a:extLst>
          </p:cNvPr>
          <p:cNvSpPr txBox="1"/>
          <p:nvPr/>
        </p:nvSpPr>
        <p:spPr>
          <a:xfrm>
            <a:off x="4957747" y="4804946"/>
            <a:ext cx="4093915" cy="338554"/>
          </a:xfrm>
          <a:prstGeom prst="rect">
            <a:avLst/>
          </a:prstGeom>
          <a:noFill/>
        </p:spPr>
        <p:txBody>
          <a:bodyPr wrap="square" rtlCol="0">
            <a:spAutoFit/>
          </a:bodyPr>
          <a:lstStyle/>
          <a:p>
            <a:r>
              <a:rPr lang="en-US" altLang="zh-TW" sz="800">
                <a:solidFill>
                  <a:schemeClr val="bg1">
                    <a:lumMod val="65000"/>
                  </a:schemeClr>
                </a:solidFill>
                <a:latin typeface="Arial" panose="020B0604020202020204" pitchFamily="34" charset="0"/>
                <a:ea typeface="微軟正黑體" panose="020B0604030504040204" pitchFamily="34" charset="-120"/>
                <a:cs typeface="+mn-ea"/>
                <a:sym typeface="Arial" panose="020B0604020202020204" pitchFamily="34" charset="0"/>
              </a:rPr>
              <a:t>https://www.cisa.gov/uscert/sites/default/files/publications/data_backup_options.pdf</a:t>
            </a:r>
          </a:p>
          <a:p>
            <a:endParaRPr lang="zh-TW" altLang="en-US" sz="800">
              <a:latin typeface="Arial" panose="020B0604020202020204" pitchFamily="34" charset="0"/>
              <a:ea typeface="微軟正黑體" panose="020B0604030504040204" pitchFamily="34" charset="-120"/>
              <a:sym typeface="Arial" panose="020B0604020202020204" pitchFamily="34" charset="0"/>
            </a:endParaRPr>
          </a:p>
        </p:txBody>
      </p:sp>
      <p:sp>
        <p:nvSpPr>
          <p:cNvPr id="8" name="標題 7">
            <a:extLst>
              <a:ext uri="{FF2B5EF4-FFF2-40B4-BE49-F238E27FC236}">
                <a16:creationId xmlns:a16="http://schemas.microsoft.com/office/drawing/2014/main" id="{6B7C03D7-37DA-4282-B695-F2D582C8EF35}"/>
              </a:ext>
            </a:extLst>
          </p:cNvPr>
          <p:cNvSpPr>
            <a:spLocks noGrp="1"/>
          </p:cNvSpPr>
          <p:nvPr>
            <p:ph type="title"/>
          </p:nvPr>
        </p:nvSpPr>
        <p:spPr/>
        <p:txBody>
          <a:bodyPr/>
          <a:lstStyle/>
          <a:p>
            <a:r>
              <a:rPr lang="en-US" altLang="zh-TW" sz="3200">
                <a:latin typeface="Arial" panose="020B0604020202020204" pitchFamily="34" charset="0"/>
                <a:sym typeface="Arial" panose="020B0604020202020204" pitchFamily="34" charset="0"/>
              </a:rPr>
              <a:t>HBS3 set by three steps for a backup strategy</a:t>
            </a:r>
            <a:endParaRPr lang="zh-TW" altLang="en-US" sz="3200"/>
          </a:p>
        </p:txBody>
      </p:sp>
      <p:pic>
        <p:nvPicPr>
          <p:cNvPr id="24" name="圖片 23">
            <a:extLst>
              <a:ext uri="{FF2B5EF4-FFF2-40B4-BE49-F238E27FC236}">
                <a16:creationId xmlns:a16="http://schemas.microsoft.com/office/drawing/2014/main" id="{DA8CE6D7-E0BA-485D-B38A-49AD0059755E}"/>
              </a:ext>
            </a:extLst>
          </p:cNvPr>
          <p:cNvPicPr>
            <a:picLocks noChangeAspect="1"/>
          </p:cNvPicPr>
          <p:nvPr/>
        </p:nvPicPr>
        <p:blipFill>
          <a:blip r:embed="rId11"/>
          <a:stretch>
            <a:fillRect/>
          </a:stretch>
        </p:blipFill>
        <p:spPr>
          <a:xfrm>
            <a:off x="1151805" y="1204856"/>
            <a:ext cx="866739" cy="867317"/>
          </a:xfrm>
          <a:prstGeom prst="rect">
            <a:avLst/>
          </a:prstGeom>
        </p:spPr>
      </p:pic>
      <p:sp>
        <p:nvSpPr>
          <p:cNvPr id="37" name="文字方塊 36">
            <a:extLst>
              <a:ext uri="{FF2B5EF4-FFF2-40B4-BE49-F238E27FC236}">
                <a16:creationId xmlns:a16="http://schemas.microsoft.com/office/drawing/2014/main" id="{A7FC6593-F7F8-4963-9335-31750E9025AF}"/>
              </a:ext>
            </a:extLst>
          </p:cNvPr>
          <p:cNvSpPr txBox="1"/>
          <p:nvPr/>
        </p:nvSpPr>
        <p:spPr>
          <a:xfrm>
            <a:off x="2023904" y="1300223"/>
            <a:ext cx="51469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Simple completed </a:t>
            </a:r>
            <a:r>
              <a:rPr 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3-2-1</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 backup strategy and recovery</a:t>
            </a: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plan 3</a:t>
            </a: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copies</a:t>
            </a: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2</a:t>
            </a: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media</a:t>
            </a: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type</a:t>
            </a: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1</a:t>
            </a: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remote</a:t>
            </a:r>
            <a:r>
              <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backup</a:t>
            </a:r>
            <a:endParaRPr lang="zh-TW" sz="105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874558289"/>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26AFB302-E2D5-5576-21E2-E15C633E4DC2}"/>
              </a:ext>
            </a:extLst>
          </p:cNvPr>
          <p:cNvPicPr>
            <a:picLocks/>
          </p:cNvPicPr>
          <p:nvPr/>
        </p:nvPicPr>
        <p:blipFill>
          <a:blip r:embed="rId3">
            <a:duotone>
              <a:schemeClr val="accent4">
                <a:shade val="45000"/>
                <a:satMod val="135000"/>
              </a:schemeClr>
              <a:prstClr val="white"/>
            </a:duotone>
          </a:blip>
          <a:stretch>
            <a:fillRect/>
          </a:stretch>
        </p:blipFill>
        <p:spPr>
          <a:xfrm rot="10800000">
            <a:off x="709427" y="1220486"/>
            <a:ext cx="2323972" cy="1121512"/>
          </a:xfrm>
          <a:prstGeom prst="roundRect">
            <a:avLst>
              <a:gd name="adj" fmla="val 14899"/>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圖片 21">
            <a:extLst>
              <a:ext uri="{FF2B5EF4-FFF2-40B4-BE49-F238E27FC236}">
                <a16:creationId xmlns:a16="http://schemas.microsoft.com/office/drawing/2014/main" id="{54B3EDDE-A93F-9D8F-D255-7B072EC24627}"/>
              </a:ext>
            </a:extLst>
          </p:cNvPr>
          <p:cNvPicPr>
            <a:picLocks/>
          </p:cNvPicPr>
          <p:nvPr/>
        </p:nvPicPr>
        <p:blipFill>
          <a:blip r:embed="rId3">
            <a:duotone>
              <a:schemeClr val="accent3">
                <a:shade val="45000"/>
                <a:satMod val="135000"/>
              </a:schemeClr>
              <a:prstClr val="white"/>
            </a:duotone>
          </a:blip>
          <a:stretch>
            <a:fillRect/>
          </a:stretch>
        </p:blipFill>
        <p:spPr>
          <a:xfrm rot="10800000">
            <a:off x="3731643" y="1220486"/>
            <a:ext cx="2617264" cy="1121512"/>
          </a:xfrm>
          <a:prstGeom prst="roundRect">
            <a:avLst>
              <a:gd name="adj" fmla="val 9529"/>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標題 1">
            <a:extLst>
              <a:ext uri="{FF2B5EF4-FFF2-40B4-BE49-F238E27FC236}">
                <a16:creationId xmlns:a16="http://schemas.microsoft.com/office/drawing/2014/main" id="{52D8CFEE-2A9B-4536-AE4B-177FDF17067E}"/>
              </a:ext>
            </a:extLst>
          </p:cNvPr>
          <p:cNvSpPr>
            <a:spLocks noGrp="1"/>
          </p:cNvSpPr>
          <p:nvPr>
            <p:ph type="title"/>
          </p:nvPr>
        </p:nvSpPr>
        <p:spPr/>
        <p:txBody>
          <a:bodyPr/>
          <a:lstStyle/>
          <a:p>
            <a:r>
              <a:rPr lang="en-US" altLang="zh-TW" sz="2800"/>
              <a:t>HBS3 Diversified Communication Protocol Backup and Data Synchronization</a:t>
            </a:r>
            <a:endParaRPr lang="zh-TW" altLang="en-US" sz="2800"/>
          </a:p>
        </p:txBody>
      </p:sp>
      <p:graphicFrame>
        <p:nvGraphicFramePr>
          <p:cNvPr id="3" name="表格 3">
            <a:extLst>
              <a:ext uri="{FF2B5EF4-FFF2-40B4-BE49-F238E27FC236}">
                <a16:creationId xmlns:a16="http://schemas.microsoft.com/office/drawing/2014/main" id="{A013BE73-84BE-4DAF-8F22-61DE01BD12AA}"/>
              </a:ext>
            </a:extLst>
          </p:cNvPr>
          <p:cNvGraphicFramePr>
            <a:graphicFrameLocks noGrp="1"/>
          </p:cNvGraphicFramePr>
          <p:nvPr>
            <p:extLst>
              <p:ext uri="{D42A27DB-BD31-4B8C-83A1-F6EECF244321}">
                <p14:modId xmlns:p14="http://schemas.microsoft.com/office/powerpoint/2010/main" val="3993273028"/>
              </p:ext>
            </p:extLst>
          </p:nvPr>
        </p:nvGraphicFramePr>
        <p:xfrm>
          <a:off x="743049" y="3058022"/>
          <a:ext cx="7494899" cy="1858518"/>
        </p:xfrm>
        <a:graphic>
          <a:graphicData uri="http://schemas.openxmlformats.org/drawingml/2006/table">
            <a:tbl>
              <a:tblPr firstRow="1" bandRow="1">
                <a:tableStyleId>{89A306BD-BB34-47A6-921B-74BF2CEABD79}</a:tableStyleId>
              </a:tblPr>
              <a:tblGrid>
                <a:gridCol w="1941891">
                  <a:extLst>
                    <a:ext uri="{9D8B030D-6E8A-4147-A177-3AD203B41FA5}">
                      <a16:colId xmlns:a16="http://schemas.microsoft.com/office/drawing/2014/main" val="1530507717"/>
                    </a:ext>
                  </a:extLst>
                </a:gridCol>
                <a:gridCol w="1388252">
                  <a:extLst>
                    <a:ext uri="{9D8B030D-6E8A-4147-A177-3AD203B41FA5}">
                      <a16:colId xmlns:a16="http://schemas.microsoft.com/office/drawing/2014/main" val="1461929736"/>
                    </a:ext>
                  </a:extLst>
                </a:gridCol>
                <a:gridCol w="1388252">
                  <a:extLst>
                    <a:ext uri="{9D8B030D-6E8A-4147-A177-3AD203B41FA5}">
                      <a16:colId xmlns:a16="http://schemas.microsoft.com/office/drawing/2014/main" val="262406912"/>
                    </a:ext>
                  </a:extLst>
                </a:gridCol>
                <a:gridCol w="1388252">
                  <a:extLst>
                    <a:ext uri="{9D8B030D-6E8A-4147-A177-3AD203B41FA5}">
                      <a16:colId xmlns:a16="http://schemas.microsoft.com/office/drawing/2014/main" val="4160530597"/>
                    </a:ext>
                  </a:extLst>
                </a:gridCol>
                <a:gridCol w="1388252">
                  <a:extLst>
                    <a:ext uri="{9D8B030D-6E8A-4147-A177-3AD203B41FA5}">
                      <a16:colId xmlns:a16="http://schemas.microsoft.com/office/drawing/2014/main" val="3790980353"/>
                    </a:ext>
                  </a:extLst>
                </a:gridCol>
              </a:tblGrid>
              <a:tr h="264033">
                <a:tc>
                  <a:txBody>
                    <a:bodyPr/>
                    <a:lstStyle/>
                    <a:p>
                      <a:endParaRPr lang="zh-TW" altLang="en-US" sz="1050">
                        <a:solidFill>
                          <a:schemeClr val="bg1"/>
                        </a:solidFill>
                      </a:endParaRPr>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altLang="zh-TW" sz="1200" b="1">
                          <a:solidFill>
                            <a:schemeClr val="bg1"/>
                          </a:solidFill>
                        </a:rPr>
                        <a:t>Backup</a:t>
                      </a:r>
                      <a:endParaRPr lang="zh-TW" altLang="en-US" sz="1200"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altLang="zh-TW" sz="1200" b="1">
                          <a:solidFill>
                            <a:schemeClr val="bg1"/>
                          </a:solidFill>
                        </a:rPr>
                        <a:t>One-way Sync</a:t>
                      </a:r>
                      <a:endParaRPr lang="zh-TW" altLang="en-US" sz="1200"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altLang="zh-TW" sz="1200" b="1">
                          <a:solidFill>
                            <a:schemeClr val="bg1"/>
                          </a:solidFill>
                        </a:rPr>
                        <a:t>Active</a:t>
                      </a:r>
                      <a:r>
                        <a:rPr lang="zh-TW" altLang="en-US" sz="1200" b="1">
                          <a:solidFill>
                            <a:schemeClr val="bg1"/>
                          </a:solidFill>
                        </a:rPr>
                        <a:t> </a:t>
                      </a:r>
                      <a:r>
                        <a:rPr lang="en-US" altLang="zh-TW" sz="1200" b="1">
                          <a:solidFill>
                            <a:schemeClr val="bg1"/>
                          </a:solidFill>
                        </a:rPr>
                        <a:t>Sync</a:t>
                      </a:r>
                      <a:endParaRPr lang="zh-TW" altLang="en-US" sz="1200"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altLang="zh-TW" sz="1200" b="1">
                          <a:solidFill>
                            <a:schemeClr val="bg1"/>
                          </a:solidFill>
                        </a:rPr>
                        <a:t>Two-way</a:t>
                      </a:r>
                      <a:r>
                        <a:rPr lang="zh-TW" altLang="en-US" sz="1200" b="1">
                          <a:solidFill>
                            <a:schemeClr val="bg1"/>
                          </a:solidFill>
                        </a:rPr>
                        <a:t> </a:t>
                      </a:r>
                      <a:r>
                        <a:rPr lang="en-US" altLang="zh-TW" sz="1200" b="1">
                          <a:solidFill>
                            <a:schemeClr val="bg1"/>
                          </a:solidFill>
                        </a:rPr>
                        <a:t>Sync</a:t>
                      </a:r>
                      <a:endParaRPr lang="zh-TW" altLang="en-US" sz="1200" b="1">
                        <a:solidFill>
                          <a:schemeClr val="bg1"/>
                        </a:solidFill>
                      </a:endParaRPr>
                    </a:p>
                  </a:txBody>
                  <a:tcPr>
                    <a:lnL w="12700" cap="flat" cmpd="sng" algn="ctr">
                      <a:solidFill>
                        <a:schemeClr val="tx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530750302"/>
                  </a:ext>
                </a:extLst>
              </a:tr>
              <a:tr h="264033">
                <a:tc>
                  <a:txBody>
                    <a:bodyPr/>
                    <a:lstStyle/>
                    <a:p>
                      <a:r>
                        <a:rPr lang="en-US" altLang="zh-TW" sz="1050">
                          <a:solidFill>
                            <a:schemeClr val="bg1"/>
                          </a:solidFill>
                        </a:rPr>
                        <a:t>Local NAS</a:t>
                      </a:r>
                      <a:endParaRPr lang="zh-TW" altLang="en-US" sz="1050">
                        <a:solidFill>
                          <a:schemeClr val="bg1"/>
                        </a:solidFill>
                      </a:endParaRPr>
                    </a:p>
                  </a:txBody>
                  <a:tcP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algn="ctr"/>
                      <a:r>
                        <a:rPr lang="en-US" altLang="zh-TW" sz="1050">
                          <a:solidFill>
                            <a:schemeClr val="bg1"/>
                          </a:solidFil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algn="ctr"/>
                      <a:r>
                        <a:rPr lang="en-US" altLang="zh-TW" sz="1050">
                          <a:solidFill>
                            <a:schemeClr val="bg1"/>
                          </a:solidFil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extLst>
                  <a:ext uri="{0D108BD9-81ED-4DB2-BD59-A6C34878D82A}">
                    <a16:rowId xmlns:a16="http://schemas.microsoft.com/office/drawing/2014/main" val="2796492625"/>
                  </a:ext>
                </a:extLst>
              </a:tr>
              <a:tr h="264033">
                <a:tc>
                  <a:txBody>
                    <a:bodyPr/>
                    <a:lstStyle/>
                    <a:p>
                      <a:r>
                        <a:rPr lang="en-US" altLang="zh-TW" sz="1050">
                          <a:solidFill>
                            <a:schemeClr val="bg1"/>
                          </a:solidFill>
                        </a:rPr>
                        <a:t>Remote</a:t>
                      </a:r>
                      <a:r>
                        <a:rPr lang="zh-TW" altLang="en-US" sz="1050">
                          <a:solidFill>
                            <a:schemeClr val="bg1"/>
                          </a:solidFill>
                        </a:rPr>
                        <a:t> </a:t>
                      </a:r>
                      <a:r>
                        <a:rPr lang="en-US" altLang="zh-TW" sz="1050">
                          <a:solidFill>
                            <a:schemeClr val="bg1"/>
                          </a:solidFill>
                        </a:rPr>
                        <a:t>QNAP</a:t>
                      </a:r>
                      <a:r>
                        <a:rPr lang="zh-TW" altLang="en-US" sz="1050">
                          <a:solidFill>
                            <a:schemeClr val="bg1"/>
                          </a:solidFill>
                        </a:rPr>
                        <a:t> </a:t>
                      </a:r>
                      <a:r>
                        <a:rPr lang="en-US" altLang="zh-TW" sz="1050">
                          <a:solidFill>
                            <a:schemeClr val="bg1"/>
                          </a:solidFill>
                        </a:rPr>
                        <a:t>NAS</a:t>
                      </a:r>
                      <a:r>
                        <a:rPr lang="zh-TW" altLang="en-US" sz="1050">
                          <a:solidFill>
                            <a:schemeClr val="bg1"/>
                          </a:solidFill>
                        </a:rPr>
                        <a:t> </a:t>
                      </a:r>
                      <a:r>
                        <a:rPr lang="en-US" altLang="zh-TW" sz="1050">
                          <a:solidFill>
                            <a:schemeClr val="bg1"/>
                          </a:solidFill>
                        </a:rPr>
                        <a:t>(RTRR)</a:t>
                      </a:r>
                      <a:endParaRPr lang="zh-TW" altLang="en-US" sz="1050">
                        <a:solidFill>
                          <a:schemeClr val="bg1"/>
                        </a:solidFill>
                      </a:endParaRPr>
                    </a:p>
                  </a:txBody>
                  <a:tcP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altLang="zh-TW" sz="1050">
                          <a:solidFill>
                            <a:schemeClr val="bg1"/>
                          </a:solidFil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050" b="0" i="0" u="none" strike="noStrike" kern="0" cap="none" spc="0" normalizeH="0" baseline="0" noProof="0">
                          <a:ln>
                            <a:noFill/>
                          </a:ln>
                          <a:solidFill>
                            <a:srgbClr val="FFFFFF"/>
                          </a:solidFill>
                          <a:effectLst/>
                          <a:uLnTx/>
                          <a:uFillTx/>
                          <a:latin typeface="Arial"/>
                          <a:cs typeface="Arial"/>
                          <a:sym typeface="Arial"/>
                        </a:rPr>
                        <a:t>supported</a:t>
                      </a:r>
                      <a:endParaRPr kumimoji="0" lang="zh-TW" altLang="en-US" sz="1050" b="0" i="0" u="none" strike="noStrike" kern="0" cap="none" spc="0" normalizeH="0" baseline="0" noProof="0">
                        <a:ln>
                          <a:noFill/>
                        </a:ln>
                        <a:solidFill>
                          <a:srgbClr val="FFFFFF"/>
                        </a:solidFill>
                        <a:effectLst/>
                        <a:uLnTx/>
                        <a:uFillTx/>
                        <a:latin typeface="Arial"/>
                        <a:cs typeface="Arial"/>
                        <a:sym typeface="Aria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4059531306"/>
                  </a:ext>
                </a:extLst>
              </a:tr>
              <a:tr h="264033">
                <a:tc>
                  <a:txBody>
                    <a:bodyPr/>
                    <a:lstStyle/>
                    <a:p>
                      <a:r>
                        <a:rPr lang="en-US" altLang="zh-TW" sz="1050" err="1">
                          <a:solidFill>
                            <a:schemeClr val="bg1"/>
                          </a:solidFill>
                        </a:rPr>
                        <a:t>Rsync</a:t>
                      </a:r>
                      <a:r>
                        <a:rPr lang="zh-TW" altLang="en-US" sz="1050">
                          <a:solidFill>
                            <a:schemeClr val="bg1"/>
                          </a:solidFill>
                        </a:rPr>
                        <a:t> </a:t>
                      </a:r>
                      <a:r>
                        <a:rPr lang="en-US" altLang="zh-TW" sz="1050">
                          <a:solidFill>
                            <a:schemeClr val="bg1"/>
                          </a:solidFill>
                        </a:rPr>
                        <a:t>Server</a:t>
                      </a:r>
                      <a:endParaRPr lang="zh-TW" altLang="en-US" sz="1050">
                        <a:solidFill>
                          <a:schemeClr val="bg1"/>
                        </a:solidFill>
                      </a:endParaRPr>
                    </a:p>
                  </a:txBody>
                  <a:tcP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algn="ctr"/>
                      <a:r>
                        <a:rPr lang="en-US" altLang="zh-TW" sz="1050">
                          <a:solidFill>
                            <a:schemeClr val="bg1"/>
                          </a:solidFill>
                        </a:rPr>
                        <a:t>-</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050" b="0" i="0" u="none" strike="noStrike" kern="0" cap="none" spc="0" normalizeH="0" baseline="0" noProof="0">
                          <a:ln>
                            <a:noFill/>
                          </a:ln>
                          <a:solidFill>
                            <a:srgbClr val="FFFFFF"/>
                          </a:solidFill>
                          <a:effectLst/>
                          <a:uLnTx/>
                          <a:uFillTx/>
                          <a:latin typeface="Arial"/>
                          <a:cs typeface="Arial"/>
                          <a:sym typeface="Arial"/>
                        </a:rPr>
                        <a:t>supported</a:t>
                      </a:r>
                      <a:endParaRPr kumimoji="0" lang="zh-TW" altLang="en-US" sz="1050" b="0" i="0" u="none" strike="noStrike" kern="0" cap="none" spc="0" normalizeH="0" baseline="0" noProof="0">
                        <a:ln>
                          <a:noFill/>
                        </a:ln>
                        <a:solidFill>
                          <a:srgbClr val="FFFFFF"/>
                        </a:solidFill>
                        <a:effectLst/>
                        <a:uLnTx/>
                        <a:uFillTx/>
                        <a:latin typeface="Arial"/>
                        <a:cs typeface="Arial"/>
                        <a:sym typeface="Aria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algn="ctr"/>
                      <a:r>
                        <a:rPr lang="en-US" altLang="zh-TW" sz="1050">
                          <a:solidFill>
                            <a:schemeClr val="bg1"/>
                          </a:solidFill>
                        </a:rPr>
                        <a:t>-</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algn="ctr"/>
                      <a:r>
                        <a:rPr lang="en-US" altLang="zh-TW" sz="1050">
                          <a:solidFill>
                            <a:schemeClr val="bg1"/>
                          </a:solidFill>
                        </a:rPr>
                        <a:t>-</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extLst>
                  <a:ext uri="{0D108BD9-81ED-4DB2-BD59-A6C34878D82A}">
                    <a16:rowId xmlns:a16="http://schemas.microsoft.com/office/drawing/2014/main" val="2194283037"/>
                  </a:ext>
                </a:extLst>
              </a:tr>
              <a:tr h="264033">
                <a:tc>
                  <a:txBody>
                    <a:bodyPr/>
                    <a:lstStyle/>
                    <a:p>
                      <a:r>
                        <a:rPr lang="en-US" altLang="zh-TW" sz="1050">
                          <a:solidFill>
                            <a:schemeClr val="bg1"/>
                          </a:solidFill>
                        </a:rPr>
                        <a:t>FTP</a:t>
                      </a:r>
                      <a:r>
                        <a:rPr lang="zh-TW" altLang="en-US" sz="1050">
                          <a:solidFill>
                            <a:schemeClr val="bg1"/>
                          </a:solidFill>
                        </a:rPr>
                        <a:t> </a:t>
                      </a:r>
                      <a:r>
                        <a:rPr lang="en-US" altLang="zh-TW" sz="1050">
                          <a:solidFill>
                            <a:schemeClr val="bg1"/>
                          </a:solidFill>
                        </a:rPr>
                        <a:t>Server</a:t>
                      </a:r>
                    </a:p>
                  </a:txBody>
                  <a:tcP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050" b="0" i="0" u="none" strike="noStrike" kern="0" cap="none" spc="0" normalizeH="0" baseline="0" noProof="0">
                          <a:ln>
                            <a:noFill/>
                          </a:ln>
                          <a:solidFill>
                            <a:srgbClr val="FFFFFF"/>
                          </a:solidFill>
                          <a:effectLst/>
                          <a:uLnTx/>
                          <a:uFillTx/>
                          <a:latin typeface="Arial"/>
                          <a:cs typeface="Arial"/>
                          <a:sym typeface="Arial"/>
                        </a:rPr>
                        <a:t>supported</a:t>
                      </a:r>
                      <a:endParaRPr kumimoji="0" lang="zh-TW" altLang="en-US" sz="1050" b="0" i="0" u="none" strike="noStrike" kern="0" cap="none" spc="0" normalizeH="0" baseline="0" noProof="0">
                        <a:ln>
                          <a:noFill/>
                        </a:ln>
                        <a:solidFill>
                          <a:srgbClr val="FFFFFF"/>
                        </a:solidFill>
                        <a:effectLst/>
                        <a:uLnTx/>
                        <a:uFillTx/>
                        <a:latin typeface="Arial"/>
                        <a:cs typeface="Arial"/>
                        <a:sym typeface="Aria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US" altLang="zh-TW" sz="1050">
                          <a:solidFill>
                            <a:schemeClr val="bg1"/>
                          </a:solidFill>
                        </a:rPr>
                        <a:t>-</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229568414"/>
                  </a:ext>
                </a:extLst>
              </a:tr>
              <a:tr h="264033">
                <a:tc>
                  <a:txBody>
                    <a:bodyPr/>
                    <a:lstStyle/>
                    <a:p>
                      <a:r>
                        <a:rPr lang="en-US" altLang="zh-TW" sz="1050">
                          <a:solidFill>
                            <a:schemeClr val="bg1"/>
                          </a:solidFill>
                        </a:rPr>
                        <a:t>CIFS/SMB</a:t>
                      </a:r>
                      <a:r>
                        <a:rPr lang="zh-TW" altLang="en-US" sz="1050">
                          <a:solidFill>
                            <a:schemeClr val="bg1"/>
                          </a:solidFill>
                        </a:rPr>
                        <a:t> </a:t>
                      </a:r>
                      <a:r>
                        <a:rPr lang="en-US" altLang="zh-TW" sz="1050">
                          <a:solidFill>
                            <a:schemeClr val="bg1"/>
                          </a:solidFill>
                        </a:rPr>
                        <a:t>Server</a:t>
                      </a:r>
                    </a:p>
                  </a:txBody>
                  <a:tcP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050" b="0" i="0" u="none" strike="noStrike" kern="0" cap="none" spc="0" normalizeH="0" baseline="0" noProof="0">
                          <a:ln>
                            <a:noFill/>
                          </a:ln>
                          <a:solidFill>
                            <a:srgbClr val="FFFFFF"/>
                          </a:solidFill>
                          <a:effectLst/>
                          <a:uLnTx/>
                          <a:uFillTx/>
                          <a:latin typeface="Arial"/>
                          <a:cs typeface="Arial"/>
                          <a:sym typeface="Arial"/>
                        </a:rPr>
                        <a:t>supported</a:t>
                      </a:r>
                      <a:endParaRPr kumimoji="0" lang="zh-TW" altLang="en-US" sz="1050" b="0" i="0" u="none" strike="noStrike" kern="0" cap="none" spc="0" normalizeH="0" baseline="0" noProof="0">
                        <a:ln>
                          <a:noFill/>
                        </a:ln>
                        <a:solidFill>
                          <a:srgbClr val="FFFFFF"/>
                        </a:solidFill>
                        <a:effectLst/>
                        <a:uLnTx/>
                        <a:uFillTx/>
                        <a:latin typeface="Arial"/>
                        <a:cs typeface="Arial"/>
                        <a:sym typeface="Aria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tc>
                  <a:txBody>
                    <a:bodyPr/>
                    <a:lstStyle/>
                    <a:p>
                      <a:pPr algn="ctr"/>
                      <a:r>
                        <a:rPr lang="en-US" altLang="zh-TW" sz="1050">
                          <a:solidFill>
                            <a:schemeClr val="bg1"/>
                          </a:solidFill>
                        </a:rPr>
                        <a:t>-</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FFFFF">
                        <a:alpha val="30196"/>
                      </a:srgbClr>
                    </a:solidFill>
                  </a:tcPr>
                </a:tc>
                <a:extLst>
                  <a:ext uri="{0D108BD9-81ED-4DB2-BD59-A6C34878D82A}">
                    <a16:rowId xmlns:a16="http://schemas.microsoft.com/office/drawing/2014/main" val="3769669362"/>
                  </a:ext>
                </a:extLst>
              </a:tr>
              <a:tr h="264033">
                <a:tc>
                  <a:txBody>
                    <a:bodyPr/>
                    <a:lstStyle/>
                    <a:p>
                      <a:r>
                        <a:rPr lang="en-US" altLang="zh-TW" sz="1050">
                          <a:solidFill>
                            <a:schemeClr val="bg1"/>
                          </a:solidFill>
                        </a:rPr>
                        <a:t>Cloud</a:t>
                      </a:r>
                      <a:r>
                        <a:rPr lang="zh-TW" altLang="en-US" sz="1050">
                          <a:solidFill>
                            <a:schemeClr val="bg1"/>
                          </a:solidFill>
                        </a:rPr>
                        <a:t> </a:t>
                      </a:r>
                      <a:r>
                        <a:rPr lang="en-US" altLang="zh-TW" sz="1050">
                          <a:solidFill>
                            <a:schemeClr val="bg1"/>
                          </a:solidFill>
                        </a:rPr>
                        <a:t>Services</a:t>
                      </a:r>
                      <a:endParaRPr lang="zh-TW" altLang="en-US" sz="1050">
                        <a:solidFill>
                          <a:schemeClr val="bg1"/>
                        </a:solidFill>
                      </a:endParaRPr>
                    </a:p>
                  </a:txBody>
                  <a:tcPr>
                    <a:lnL w="9525" cap="flat" cmpd="sng">
                      <a:noFill/>
                      <a:prstDash val="solid"/>
                      <a:round/>
                      <a:headEnd type="none" w="sm" len="sm"/>
                      <a:tailEnd type="none" w="sm" len="sm"/>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kumimoji="0" lang="en-US" altLang="zh-TW" sz="1050" b="0" i="0" u="none" strike="noStrike" kern="0" cap="none" spc="0" normalizeH="0" baseline="0" noProof="0">
                          <a:ln>
                            <a:noFill/>
                          </a:ln>
                          <a:solidFill>
                            <a:srgbClr val="FFFFFF"/>
                          </a:solidFill>
                          <a:effectLst/>
                          <a:uLnTx/>
                          <a:uFillTx/>
                          <a:latin typeface="Arial"/>
                          <a:cs typeface="Arial"/>
                          <a:sym typeface="Aria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050" b="0" i="0" u="none" strike="noStrike" kern="0" cap="none" spc="0" normalizeH="0" baseline="0" noProof="0">
                          <a:ln>
                            <a:noFill/>
                          </a:ln>
                          <a:solidFill>
                            <a:srgbClr val="FFFFFF"/>
                          </a:solidFill>
                          <a:effectLst/>
                          <a:uLnTx/>
                          <a:uFillTx/>
                          <a:latin typeface="Arial"/>
                          <a:cs typeface="Arial"/>
                          <a:sym typeface="Arial"/>
                        </a:rPr>
                        <a:t>supported</a:t>
                      </a:r>
                      <a:endParaRPr kumimoji="0" lang="zh-TW" altLang="en-US" sz="1050" b="0" i="0" u="none" strike="noStrike" kern="0" cap="none" spc="0" normalizeH="0" baseline="0" noProof="0">
                        <a:ln>
                          <a:noFill/>
                        </a:ln>
                        <a:solidFill>
                          <a:srgbClr val="FFFFFF"/>
                        </a:solidFill>
                        <a:effectLst/>
                        <a:uLnTx/>
                        <a:uFillTx/>
                        <a:latin typeface="Arial"/>
                        <a:cs typeface="Arial"/>
                        <a:sym typeface="Aria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050">
                          <a:solidFill>
                            <a:schemeClr val="bg1"/>
                          </a:solidFill>
                        </a:rPr>
                        <a:t>supported</a:t>
                      </a:r>
                      <a:endParaRPr lang="zh-TW" altLang="en-US" sz="1050">
                        <a:solidFill>
                          <a:schemeClr val="bg1"/>
                        </a:solidFill>
                      </a:endParaRPr>
                    </a:p>
                  </a:txBody>
                  <a:tcPr>
                    <a:lnL w="635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752254113"/>
                  </a:ext>
                </a:extLst>
              </a:tr>
            </a:tbl>
          </a:graphicData>
        </a:graphic>
      </p:graphicFrame>
      <p:sp>
        <p:nvSpPr>
          <p:cNvPr id="13" name="文字方塊 12">
            <a:extLst>
              <a:ext uri="{FF2B5EF4-FFF2-40B4-BE49-F238E27FC236}">
                <a16:creationId xmlns:a16="http://schemas.microsoft.com/office/drawing/2014/main" id="{94542EE7-0E90-4B0E-B76E-5769AB924055}"/>
              </a:ext>
            </a:extLst>
          </p:cNvPr>
          <p:cNvSpPr txBox="1"/>
          <p:nvPr/>
        </p:nvSpPr>
        <p:spPr>
          <a:xfrm>
            <a:off x="608706" y="2369732"/>
            <a:ext cx="2424693" cy="7540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a:solidFill>
                  <a:srgbClr val="97FFFE"/>
                </a:solidFill>
                <a:latin typeface="Arial" panose="020B0604020202020204" pitchFamily="34" charset="0"/>
                <a:ea typeface="微軟正黑體" panose="020B0604030504040204" pitchFamily="34" charset="-120"/>
                <a:sym typeface="Arial" panose="020B0604020202020204" pitchFamily="34" charset="0"/>
              </a:rPr>
              <a:t>Multi-cloud</a:t>
            </a:r>
          </a:p>
          <a:p>
            <a:pPr algn="ctr">
              <a:spcBef>
                <a:spcPts val="600"/>
              </a:spcBef>
            </a:pPr>
            <a:r>
              <a:rPr lang="en-US" altLang="zh-TW" sz="1050">
                <a:solidFill>
                  <a:schemeClr val="bg1"/>
                </a:solidFill>
                <a:latin typeface="Arial" panose="020B0604020202020204" pitchFamily="34" charset="0"/>
                <a:ea typeface="微軟正黑體" panose="020B0604030504040204" pitchFamily="34" charset="-120"/>
                <a:sym typeface="Arial" panose="020B0604020202020204" pitchFamily="34" charset="0"/>
              </a:rPr>
              <a:t>data backup and synchronization for NAS private cloud and public cloud</a:t>
            </a:r>
            <a:endParaRPr lang="zh-TW" altLang="en-US" sz="105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 name="文字方塊 13">
            <a:extLst>
              <a:ext uri="{FF2B5EF4-FFF2-40B4-BE49-F238E27FC236}">
                <a16:creationId xmlns:a16="http://schemas.microsoft.com/office/drawing/2014/main" id="{2ECD1942-8B78-4EF5-B1CD-460CE27BF5D3}"/>
              </a:ext>
            </a:extLst>
          </p:cNvPr>
          <p:cNvSpPr txBox="1"/>
          <p:nvPr/>
        </p:nvSpPr>
        <p:spPr>
          <a:xfrm>
            <a:off x="3436649" y="2369732"/>
            <a:ext cx="3121130"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a:solidFill>
                  <a:srgbClr val="97FFFE"/>
                </a:solidFill>
                <a:latin typeface="Arial" panose="020B0604020202020204" pitchFamily="34" charset="0"/>
                <a:ea typeface="微軟正黑體" panose="020B0604030504040204" pitchFamily="34" charset="-120"/>
                <a:sym typeface="Arial" panose="020B0604020202020204" pitchFamily="34" charset="0"/>
              </a:rPr>
              <a:t>Remote backup and synchronization</a:t>
            </a:r>
          </a:p>
          <a:p>
            <a:pPr algn="ctr">
              <a:spcBef>
                <a:spcPts val="600"/>
              </a:spcBef>
            </a:pP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remote backup and sync by RTRR</a:t>
            </a:r>
          </a:p>
        </p:txBody>
      </p:sp>
      <p:pic>
        <p:nvPicPr>
          <p:cNvPr id="8" name="圖形 7">
            <a:extLst>
              <a:ext uri="{FF2B5EF4-FFF2-40B4-BE49-F238E27FC236}">
                <a16:creationId xmlns:a16="http://schemas.microsoft.com/office/drawing/2014/main" id="{055D903A-4695-D2DD-1953-ACD6A260CE3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85534" y="1556644"/>
            <a:ext cx="664643" cy="700709"/>
          </a:xfrm>
          <a:prstGeom prst="rect">
            <a:avLst/>
          </a:prstGeom>
        </p:spPr>
      </p:pic>
      <p:sp>
        <p:nvSpPr>
          <p:cNvPr id="11" name="文字方塊 10">
            <a:extLst>
              <a:ext uri="{FF2B5EF4-FFF2-40B4-BE49-F238E27FC236}">
                <a16:creationId xmlns:a16="http://schemas.microsoft.com/office/drawing/2014/main" id="{71552FA3-C461-FBA0-4F19-720ABE31BE5F}"/>
              </a:ext>
            </a:extLst>
          </p:cNvPr>
          <p:cNvSpPr txBox="1"/>
          <p:nvPr/>
        </p:nvSpPr>
        <p:spPr>
          <a:xfrm>
            <a:off x="3985534" y="1248867"/>
            <a:ext cx="664643" cy="307777"/>
          </a:xfrm>
          <a:prstGeom prst="rect">
            <a:avLst/>
          </a:prstGeom>
          <a:noFill/>
        </p:spPr>
        <p:txBody>
          <a:bodyPr wrap="square">
            <a:spAutoFit/>
          </a:bodyPr>
          <a:lstStyle/>
          <a:p>
            <a:pPr algn="ctr"/>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Local</a:t>
            </a:r>
            <a:endParaRPr lang="zh-TW" altLang="en-US"/>
          </a:p>
        </p:txBody>
      </p:sp>
      <p:pic>
        <p:nvPicPr>
          <p:cNvPr id="16" name="圖形 15">
            <a:extLst>
              <a:ext uri="{FF2B5EF4-FFF2-40B4-BE49-F238E27FC236}">
                <a16:creationId xmlns:a16="http://schemas.microsoft.com/office/drawing/2014/main" id="{6AA348D8-C0D6-812E-8AB3-28505CC5FD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11905" y="1556644"/>
            <a:ext cx="664643" cy="700709"/>
          </a:xfrm>
          <a:prstGeom prst="rect">
            <a:avLst/>
          </a:prstGeom>
        </p:spPr>
      </p:pic>
      <p:sp>
        <p:nvSpPr>
          <p:cNvPr id="17" name="文字方塊 16">
            <a:extLst>
              <a:ext uri="{FF2B5EF4-FFF2-40B4-BE49-F238E27FC236}">
                <a16:creationId xmlns:a16="http://schemas.microsoft.com/office/drawing/2014/main" id="{EFE5083D-43CE-3A1F-C88A-B237ABABE756}"/>
              </a:ext>
            </a:extLst>
          </p:cNvPr>
          <p:cNvSpPr txBox="1"/>
          <p:nvPr/>
        </p:nvSpPr>
        <p:spPr>
          <a:xfrm>
            <a:off x="5300714" y="1248867"/>
            <a:ext cx="887023" cy="307777"/>
          </a:xfrm>
          <a:prstGeom prst="rect">
            <a:avLst/>
          </a:prstGeom>
          <a:noFill/>
        </p:spPr>
        <p:txBody>
          <a:bodyPr wrap="square">
            <a:spAutoFit/>
          </a:bodyPr>
          <a:lstStyle/>
          <a:p>
            <a:pPr algn="ctr"/>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Remote</a:t>
            </a:r>
            <a:endParaRPr lang="zh-TW" altLang="en-US"/>
          </a:p>
        </p:txBody>
      </p:sp>
      <p:sp>
        <p:nvSpPr>
          <p:cNvPr id="18" name="文字方塊 17">
            <a:extLst>
              <a:ext uri="{FF2B5EF4-FFF2-40B4-BE49-F238E27FC236}">
                <a16:creationId xmlns:a16="http://schemas.microsoft.com/office/drawing/2014/main" id="{FED6EC78-9953-5C8B-7331-449ACC0D6E97}"/>
              </a:ext>
            </a:extLst>
          </p:cNvPr>
          <p:cNvSpPr txBox="1"/>
          <p:nvPr/>
        </p:nvSpPr>
        <p:spPr>
          <a:xfrm>
            <a:off x="4708692" y="1518655"/>
            <a:ext cx="609896" cy="276999"/>
          </a:xfrm>
          <a:prstGeom prst="rect">
            <a:avLst/>
          </a:prstGeom>
          <a:noFill/>
        </p:spPr>
        <p:txBody>
          <a:bodyPr wrap="square">
            <a:spAutoFit/>
          </a:bodyPr>
          <a:lstStyle/>
          <a:p>
            <a:pPr algn="ct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RTRR</a:t>
            </a:r>
            <a:endParaRPr lang="zh-TW" altLang="en-US" sz="1200" b="1"/>
          </a:p>
        </p:txBody>
      </p:sp>
      <p:cxnSp>
        <p:nvCxnSpPr>
          <p:cNvPr id="20" name="直線單箭頭接點 19">
            <a:extLst>
              <a:ext uri="{FF2B5EF4-FFF2-40B4-BE49-F238E27FC236}">
                <a16:creationId xmlns:a16="http://schemas.microsoft.com/office/drawing/2014/main" id="{6D866381-FFC9-3CDD-1FE0-258DF52EB89D}"/>
              </a:ext>
            </a:extLst>
          </p:cNvPr>
          <p:cNvCxnSpPr/>
          <p:nvPr/>
        </p:nvCxnSpPr>
        <p:spPr>
          <a:xfrm>
            <a:off x="4750859" y="1857218"/>
            <a:ext cx="533326" cy="0"/>
          </a:xfrm>
          <a:prstGeom prst="straightConnector1">
            <a:avLst/>
          </a:prstGeom>
          <a:ln w="28575">
            <a:solidFill>
              <a:schemeClr val="bg1"/>
            </a:solidFill>
            <a:headEnd type="triangle" w="lg" len="med"/>
            <a:tailEnd type="triangle" w="lg" len="med"/>
          </a:ln>
        </p:spPr>
        <p:style>
          <a:lnRef idx="1">
            <a:schemeClr val="accent6"/>
          </a:lnRef>
          <a:fillRef idx="0">
            <a:schemeClr val="accent6"/>
          </a:fillRef>
          <a:effectRef idx="0">
            <a:schemeClr val="accent6"/>
          </a:effectRef>
          <a:fontRef idx="minor">
            <a:schemeClr val="tx1"/>
          </a:fontRef>
        </p:style>
      </p:cxnSp>
      <p:sp>
        <p:nvSpPr>
          <p:cNvPr id="21" name="文字方塊 20">
            <a:extLst>
              <a:ext uri="{FF2B5EF4-FFF2-40B4-BE49-F238E27FC236}">
                <a16:creationId xmlns:a16="http://schemas.microsoft.com/office/drawing/2014/main" id="{3A156944-DA4C-7398-2272-9E10630CC31C}"/>
              </a:ext>
            </a:extLst>
          </p:cNvPr>
          <p:cNvSpPr txBox="1"/>
          <p:nvPr/>
        </p:nvSpPr>
        <p:spPr>
          <a:xfrm>
            <a:off x="4708692" y="1918783"/>
            <a:ext cx="609896" cy="369332"/>
          </a:xfrm>
          <a:prstGeom prst="rect">
            <a:avLst/>
          </a:prstGeom>
          <a:noFill/>
        </p:spPr>
        <p:txBody>
          <a:bodyPr wrap="square">
            <a:spAutoFit/>
          </a:bodyPr>
          <a:lstStyle/>
          <a:p>
            <a:pPr algn="ctr"/>
            <a:r>
              <a:rPr lang="en-US" altLang="zh-TW" sz="900">
                <a:solidFill>
                  <a:schemeClr val="bg1"/>
                </a:solidFill>
                <a:latin typeface="Arial" panose="020B0604020202020204" pitchFamily="34" charset="0"/>
                <a:ea typeface="微軟正黑體" panose="020B0604030504040204" pitchFamily="34" charset="-120"/>
                <a:sym typeface="Arial" panose="020B0604020202020204" pitchFamily="34" charset="0"/>
              </a:rPr>
              <a:t>TCP BBR</a:t>
            </a:r>
            <a:endParaRPr lang="zh-TW" altLang="en-US" sz="900"/>
          </a:p>
        </p:txBody>
      </p:sp>
      <p:pic>
        <p:nvPicPr>
          <p:cNvPr id="23" name="圖片 22">
            <a:extLst>
              <a:ext uri="{FF2B5EF4-FFF2-40B4-BE49-F238E27FC236}">
                <a16:creationId xmlns:a16="http://schemas.microsoft.com/office/drawing/2014/main" id="{8B16405F-B12A-E3E5-0DAC-6267DB990374}"/>
              </a:ext>
            </a:extLst>
          </p:cNvPr>
          <p:cNvPicPr>
            <a:picLocks/>
          </p:cNvPicPr>
          <p:nvPr/>
        </p:nvPicPr>
        <p:blipFill>
          <a:blip r:embed="rId3">
            <a:duotone>
              <a:schemeClr val="accent4">
                <a:shade val="45000"/>
                <a:satMod val="135000"/>
              </a:schemeClr>
              <a:prstClr val="white"/>
            </a:duotone>
          </a:blip>
          <a:stretch>
            <a:fillRect/>
          </a:stretch>
        </p:blipFill>
        <p:spPr>
          <a:xfrm rot="10800000">
            <a:off x="7116110" y="1255240"/>
            <a:ext cx="1080000" cy="1080000"/>
          </a:xfrm>
          <a:prstGeom prst="roundRect">
            <a:avLst>
              <a:gd name="adj" fmla="val 12214"/>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 name="箭號: 圓形 25">
            <a:extLst>
              <a:ext uri="{FF2B5EF4-FFF2-40B4-BE49-F238E27FC236}">
                <a16:creationId xmlns:a16="http://schemas.microsoft.com/office/drawing/2014/main" id="{59F519CA-05CB-8FFE-9E1F-F2C9F0EAEA4D}"/>
              </a:ext>
            </a:extLst>
          </p:cNvPr>
          <p:cNvSpPr/>
          <p:nvPr/>
        </p:nvSpPr>
        <p:spPr>
          <a:xfrm rot="5400000" flipH="1">
            <a:off x="7218294" y="1367498"/>
            <a:ext cx="890156" cy="890156"/>
          </a:xfrm>
          <a:prstGeom prst="circularArrow">
            <a:avLst>
              <a:gd name="adj1" fmla="val 9706"/>
              <a:gd name="adj2" fmla="val 1570754"/>
              <a:gd name="adj3" fmla="val 17826288"/>
              <a:gd name="adj4" fmla="val 346852"/>
              <a:gd name="adj5" fmla="val 1486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7" name="文字方塊 26">
            <a:extLst>
              <a:ext uri="{FF2B5EF4-FFF2-40B4-BE49-F238E27FC236}">
                <a16:creationId xmlns:a16="http://schemas.microsoft.com/office/drawing/2014/main" id="{74C27721-36B6-C7DF-AB7E-769E54CB1C60}"/>
              </a:ext>
            </a:extLst>
          </p:cNvPr>
          <p:cNvSpPr txBox="1"/>
          <p:nvPr/>
        </p:nvSpPr>
        <p:spPr>
          <a:xfrm>
            <a:off x="6663623" y="2369732"/>
            <a:ext cx="1982112"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a:solidFill>
                  <a:srgbClr val="97FFFE"/>
                </a:solidFill>
                <a:latin typeface="Arial" panose="020B0604020202020204" pitchFamily="34" charset="0"/>
                <a:ea typeface="微軟正黑體" panose="020B0604030504040204" pitchFamily="34" charset="-120"/>
                <a:sym typeface="Arial" panose="020B0604020202020204" pitchFamily="34" charset="0"/>
              </a:rPr>
              <a:t>Data recovery</a:t>
            </a:r>
          </a:p>
          <a:p>
            <a:pPr algn="ctr">
              <a:spcBef>
                <a:spcPts val="600"/>
              </a:spcBef>
            </a:pP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data protection and recovery</a:t>
            </a:r>
          </a:p>
        </p:txBody>
      </p:sp>
      <p:grpSp>
        <p:nvGrpSpPr>
          <p:cNvPr id="53" name="群組 52">
            <a:extLst>
              <a:ext uri="{FF2B5EF4-FFF2-40B4-BE49-F238E27FC236}">
                <a16:creationId xmlns:a16="http://schemas.microsoft.com/office/drawing/2014/main" id="{9DC501CF-E405-3075-B62A-52765D27D230}"/>
              </a:ext>
            </a:extLst>
          </p:cNvPr>
          <p:cNvGrpSpPr/>
          <p:nvPr/>
        </p:nvGrpSpPr>
        <p:grpSpPr>
          <a:xfrm>
            <a:off x="1053163" y="1283696"/>
            <a:ext cx="1629231" cy="982209"/>
            <a:chOff x="398782" y="5025170"/>
            <a:chExt cx="2039542" cy="1229572"/>
          </a:xfrm>
        </p:grpSpPr>
        <p:pic>
          <p:nvPicPr>
            <p:cNvPr id="38" name="圖片 37">
              <a:extLst>
                <a:ext uri="{FF2B5EF4-FFF2-40B4-BE49-F238E27FC236}">
                  <a16:creationId xmlns:a16="http://schemas.microsoft.com/office/drawing/2014/main" id="{094CE4F6-AB20-7BDF-9B1D-73A5FF467AE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7676" y="5025170"/>
              <a:ext cx="384043" cy="384043"/>
            </a:xfrm>
            <a:prstGeom prst="rect">
              <a:avLst/>
            </a:prstGeom>
            <a:effectLst>
              <a:outerShdw blurRad="50800" dist="38100" dir="2700000" algn="tl" rotWithShape="0">
                <a:prstClr val="black">
                  <a:alpha val="40000"/>
                </a:prstClr>
              </a:outerShdw>
            </a:effectLst>
          </p:spPr>
        </p:pic>
        <p:pic>
          <p:nvPicPr>
            <p:cNvPr id="39" name="圖片 38">
              <a:extLst>
                <a:ext uri="{FF2B5EF4-FFF2-40B4-BE49-F238E27FC236}">
                  <a16:creationId xmlns:a16="http://schemas.microsoft.com/office/drawing/2014/main" id="{0C0F62A6-D309-B667-B949-F5261F54D7C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227527" y="5087393"/>
              <a:ext cx="286265" cy="266486"/>
            </a:xfrm>
            <a:prstGeom prst="rect">
              <a:avLst/>
            </a:prstGeom>
            <a:effectLst>
              <a:outerShdw blurRad="50800" dist="38100" dir="2700000" algn="tl" rotWithShape="0">
                <a:prstClr val="black">
                  <a:alpha val="40000"/>
                </a:prstClr>
              </a:outerShdw>
            </a:effectLst>
          </p:spPr>
        </p:pic>
        <p:pic>
          <p:nvPicPr>
            <p:cNvPr id="40" name="圖片 39">
              <a:extLst>
                <a:ext uri="{FF2B5EF4-FFF2-40B4-BE49-F238E27FC236}">
                  <a16:creationId xmlns:a16="http://schemas.microsoft.com/office/drawing/2014/main" id="{90DD3C3D-B3C8-A6CA-A973-BA8CEACC0C72}"/>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a:ext>
              </a:extLst>
            </a:blip>
            <a:stretch>
              <a:fillRect/>
            </a:stretch>
          </p:blipFill>
          <p:spPr>
            <a:xfrm>
              <a:off x="1659652" y="5519276"/>
              <a:ext cx="251926" cy="180148"/>
            </a:xfrm>
            <a:prstGeom prst="rect">
              <a:avLst/>
            </a:prstGeom>
            <a:effectLst>
              <a:outerShdw blurRad="50800" dist="38100" dir="2700000" algn="tl" rotWithShape="0">
                <a:prstClr val="black">
                  <a:alpha val="40000"/>
                </a:prstClr>
              </a:outerShdw>
            </a:effectLst>
          </p:spPr>
        </p:pic>
        <p:pic>
          <p:nvPicPr>
            <p:cNvPr id="41" name="圖片 40">
              <a:extLst>
                <a:ext uri="{FF2B5EF4-FFF2-40B4-BE49-F238E27FC236}">
                  <a16:creationId xmlns:a16="http://schemas.microsoft.com/office/drawing/2014/main" id="{B2E84BF0-0BC8-9ACA-B85C-15D0F4948B1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241812" y="5468199"/>
              <a:ext cx="293881" cy="293881"/>
            </a:xfrm>
            <a:prstGeom prst="rect">
              <a:avLst/>
            </a:prstGeom>
            <a:effectLst>
              <a:outerShdw blurRad="50800" dist="38100" dir="2700000" algn="tl" rotWithShape="0">
                <a:prstClr val="black">
                  <a:alpha val="40000"/>
                </a:prstClr>
              </a:outerShdw>
            </a:effectLst>
          </p:spPr>
        </p:pic>
        <p:pic>
          <p:nvPicPr>
            <p:cNvPr id="42" name="圖片 41" descr="一張含有 物件 的圖片&#10;&#10;自動產生的描述">
              <a:extLst>
                <a:ext uri="{FF2B5EF4-FFF2-40B4-BE49-F238E27FC236}">
                  <a16:creationId xmlns:a16="http://schemas.microsoft.com/office/drawing/2014/main" id="{4307FDEE-7078-7E71-ED13-4A6797B28191}"/>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863857" y="5490564"/>
              <a:ext cx="304604" cy="229010"/>
            </a:xfrm>
            <a:prstGeom prst="rect">
              <a:avLst/>
            </a:prstGeom>
            <a:effectLst>
              <a:outerShdw blurRad="50800" dist="38100" dir="2700000" algn="tl" rotWithShape="0">
                <a:prstClr val="black">
                  <a:alpha val="40000"/>
                </a:prstClr>
              </a:outerShdw>
            </a:effectLst>
          </p:spPr>
        </p:pic>
        <p:pic>
          <p:nvPicPr>
            <p:cNvPr id="43" name="圖片 42">
              <a:extLst>
                <a:ext uri="{FF2B5EF4-FFF2-40B4-BE49-F238E27FC236}">
                  <a16:creationId xmlns:a16="http://schemas.microsoft.com/office/drawing/2014/main" id="{56D55853-E07B-C8F1-261A-74E8096CE4AF}"/>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35321" y="5049241"/>
              <a:ext cx="316547" cy="316547"/>
            </a:xfrm>
            <a:prstGeom prst="rect">
              <a:avLst/>
            </a:prstGeom>
            <a:effectLst>
              <a:outerShdw blurRad="50800" dist="38100" dir="2700000" algn="tl" rotWithShape="0">
                <a:prstClr val="black">
                  <a:alpha val="40000"/>
                </a:prstClr>
              </a:outerShdw>
            </a:effectLst>
          </p:spPr>
        </p:pic>
        <p:pic>
          <p:nvPicPr>
            <p:cNvPr id="44" name="圖片 43">
              <a:extLst>
                <a:ext uri="{FF2B5EF4-FFF2-40B4-BE49-F238E27FC236}">
                  <a16:creationId xmlns:a16="http://schemas.microsoft.com/office/drawing/2014/main" id="{03333F01-976F-7764-61AF-15D3E2AD420A}"/>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2115132" y="5515589"/>
              <a:ext cx="262530" cy="269911"/>
            </a:xfrm>
            <a:prstGeom prst="rect">
              <a:avLst/>
            </a:prstGeom>
            <a:effectLst>
              <a:outerShdw blurRad="50800" dist="38100" dir="2700000" algn="tl" rotWithShape="0">
                <a:prstClr val="black">
                  <a:alpha val="40000"/>
                </a:prstClr>
              </a:outerShdw>
            </a:effectLst>
          </p:spPr>
        </p:pic>
        <p:pic>
          <p:nvPicPr>
            <p:cNvPr id="45" name="圖片 44">
              <a:extLst>
                <a:ext uri="{FF2B5EF4-FFF2-40B4-BE49-F238E27FC236}">
                  <a16:creationId xmlns:a16="http://schemas.microsoft.com/office/drawing/2014/main" id="{CE7AEEFB-0266-AD5A-8C65-C7A7D60D8F9B}"/>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383278" y="5940343"/>
              <a:ext cx="270899" cy="270899"/>
            </a:xfrm>
            <a:prstGeom prst="rect">
              <a:avLst/>
            </a:prstGeom>
            <a:effectLst>
              <a:outerShdw blurRad="50800" dist="38100" dir="2700000" algn="tl" rotWithShape="0">
                <a:prstClr val="black">
                  <a:alpha val="40000"/>
                </a:prstClr>
              </a:outerShdw>
            </a:effectLst>
          </p:spPr>
        </p:pic>
        <p:pic>
          <p:nvPicPr>
            <p:cNvPr id="46" name="圖片 45">
              <a:extLst>
                <a:ext uri="{FF2B5EF4-FFF2-40B4-BE49-F238E27FC236}">
                  <a16:creationId xmlns:a16="http://schemas.microsoft.com/office/drawing/2014/main" id="{50CF6EF9-8893-1500-3488-AC5C5A9B31B2}"/>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2054469" y="5870887"/>
              <a:ext cx="383855" cy="383855"/>
            </a:xfrm>
            <a:prstGeom prst="rect">
              <a:avLst/>
            </a:prstGeom>
            <a:effectLst>
              <a:outerShdw blurRad="50800" dist="38100" dir="2700000" algn="tl" rotWithShape="0">
                <a:prstClr val="black">
                  <a:alpha val="40000"/>
                </a:prstClr>
              </a:outerShdw>
            </a:effectLst>
          </p:spPr>
        </p:pic>
        <p:pic>
          <p:nvPicPr>
            <p:cNvPr id="47" name="圖片 46">
              <a:extLst>
                <a:ext uri="{FF2B5EF4-FFF2-40B4-BE49-F238E27FC236}">
                  <a16:creationId xmlns:a16="http://schemas.microsoft.com/office/drawing/2014/main" id="{B18BFE80-7784-6B6A-775B-723716BE67CB}"/>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1013040" y="5941331"/>
              <a:ext cx="269104" cy="269911"/>
            </a:xfrm>
            <a:prstGeom prst="rect">
              <a:avLst/>
            </a:prstGeom>
            <a:effectLst>
              <a:outerShdw blurRad="50800" dist="38100" dir="2700000" algn="tl" rotWithShape="0">
                <a:prstClr val="black">
                  <a:alpha val="40000"/>
                </a:prstClr>
              </a:outerShdw>
            </a:effectLst>
          </p:spPr>
        </p:pic>
        <p:pic>
          <p:nvPicPr>
            <p:cNvPr id="48" name="圖片 47">
              <a:extLst>
                <a:ext uri="{FF2B5EF4-FFF2-40B4-BE49-F238E27FC236}">
                  <a16:creationId xmlns:a16="http://schemas.microsoft.com/office/drawing/2014/main" id="{C28985E6-2499-967F-AAF2-60E65DB25EF2}"/>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633399" y="5132387"/>
              <a:ext cx="322528" cy="145877"/>
            </a:xfrm>
            <a:prstGeom prst="rect">
              <a:avLst/>
            </a:prstGeom>
            <a:effectLst>
              <a:outerShdw blurRad="50800" dist="38100" dir="2700000" algn="tl" rotWithShape="0">
                <a:prstClr val="black">
                  <a:alpha val="40000"/>
                </a:prstClr>
              </a:outerShdw>
            </a:effectLst>
          </p:spPr>
        </p:pic>
        <p:pic>
          <p:nvPicPr>
            <p:cNvPr id="49" name="圖片 48">
              <a:extLst>
                <a:ext uri="{FF2B5EF4-FFF2-40B4-BE49-F238E27FC236}">
                  <a16:creationId xmlns:a16="http://schemas.microsoft.com/office/drawing/2014/main" id="{71EA214A-9906-5895-6FC3-62E03D517617}"/>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2115132" y="5089945"/>
              <a:ext cx="262530" cy="254491"/>
            </a:xfrm>
            <a:prstGeom prst="rect">
              <a:avLst/>
            </a:prstGeom>
            <a:effectLst>
              <a:outerShdw blurRad="50800" dist="38100" dir="2700000" algn="tl" rotWithShape="0">
                <a:prstClr val="black">
                  <a:alpha val="40000"/>
                </a:prstClr>
              </a:outerShdw>
            </a:effectLst>
          </p:spPr>
        </p:pic>
        <p:pic>
          <p:nvPicPr>
            <p:cNvPr id="50" name="圖形 49">
              <a:extLst>
                <a:ext uri="{FF2B5EF4-FFF2-40B4-BE49-F238E27FC236}">
                  <a16:creationId xmlns:a16="http://schemas.microsoft.com/office/drawing/2014/main" id="{7CC29281-3D99-22AB-2049-03C53503815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15077" y="5488927"/>
              <a:ext cx="354605" cy="239152"/>
            </a:xfrm>
            <a:prstGeom prst="rect">
              <a:avLst/>
            </a:prstGeom>
          </p:spPr>
        </p:pic>
        <p:pic>
          <p:nvPicPr>
            <p:cNvPr id="51" name="圖形 50">
              <a:extLst>
                <a:ext uri="{FF2B5EF4-FFF2-40B4-BE49-F238E27FC236}">
                  <a16:creationId xmlns:a16="http://schemas.microsoft.com/office/drawing/2014/main" id="{EF90D157-FFE1-C043-03A3-FF6D8F1A5A9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747078" y="5988210"/>
              <a:ext cx="368054" cy="149211"/>
            </a:xfrm>
            <a:prstGeom prst="rect">
              <a:avLst/>
            </a:prstGeom>
          </p:spPr>
        </p:pic>
        <p:pic>
          <p:nvPicPr>
            <p:cNvPr id="52" name="圖形 51">
              <a:extLst>
                <a:ext uri="{FF2B5EF4-FFF2-40B4-BE49-F238E27FC236}">
                  <a16:creationId xmlns:a16="http://schemas.microsoft.com/office/drawing/2014/main" id="{99036FB5-FFCE-7D0B-AD4B-51894C19FC5A}"/>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98782" y="5937742"/>
              <a:ext cx="458670" cy="180268"/>
            </a:xfrm>
            <a:prstGeom prst="rect">
              <a:avLst/>
            </a:prstGeom>
          </p:spPr>
        </p:pic>
      </p:grpSp>
    </p:spTree>
    <p:extLst>
      <p:ext uri="{BB962C8B-B14F-4D97-AF65-F5344CB8AC3E}">
        <p14:creationId xmlns:p14="http://schemas.microsoft.com/office/powerpoint/2010/main" val="236656245"/>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3" descr="一張含有 文字 的圖片&#10;&#10;自動產生的描述">
            <a:extLst>
              <a:ext uri="{FF2B5EF4-FFF2-40B4-BE49-F238E27FC236}">
                <a16:creationId xmlns:a16="http://schemas.microsoft.com/office/drawing/2014/main" id="{8950AC6E-4BC1-4B11-9EB7-FE2E05A586B8}"/>
              </a:ext>
            </a:extLst>
          </p:cNvPr>
          <p:cNvPicPr>
            <a:picLocks noChangeAspect="1"/>
          </p:cNvPicPr>
          <p:nvPr/>
        </p:nvPicPr>
        <p:blipFill>
          <a:blip r:embed="rId3"/>
          <a:stretch>
            <a:fillRect/>
          </a:stretch>
        </p:blipFill>
        <p:spPr>
          <a:xfrm>
            <a:off x="3807720" y="1870649"/>
            <a:ext cx="5697415" cy="2802951"/>
          </a:xfrm>
          <a:prstGeom prst="rect">
            <a:avLst/>
          </a:prstGeom>
        </p:spPr>
      </p:pic>
      <p:sp>
        <p:nvSpPr>
          <p:cNvPr id="6" name="標題 5">
            <a:extLst>
              <a:ext uri="{FF2B5EF4-FFF2-40B4-BE49-F238E27FC236}">
                <a16:creationId xmlns:a16="http://schemas.microsoft.com/office/drawing/2014/main" id="{CD9D98C1-1FFF-47CA-B15B-7731868AC88C}"/>
              </a:ext>
            </a:extLst>
          </p:cNvPr>
          <p:cNvSpPr>
            <a:spLocks noGrp="1"/>
          </p:cNvSpPr>
          <p:nvPr>
            <p:ph type="title"/>
          </p:nvPr>
        </p:nvSpPr>
        <p:spPr/>
        <p:txBody>
          <a:bodyPr/>
          <a:lstStyle/>
          <a:p>
            <a:r>
              <a:rPr lang="en-US" altLang="zh-TW" sz="3200">
                <a:latin typeface="Arial" panose="020B0604020202020204" pitchFamily="34" charset="0"/>
                <a:sym typeface="Arial" panose="020B0604020202020204" pitchFamily="34" charset="0"/>
              </a:rPr>
              <a:t>Snapshots for fast and flexible data protection</a:t>
            </a:r>
            <a:endParaRPr lang="zh-TW" altLang="en-US" sz="3200">
              <a:latin typeface="Arial" panose="020B0604020202020204" pitchFamily="34" charset="0"/>
              <a:sym typeface="Arial" panose="020B0604020202020204" pitchFamily="34" charset="0"/>
            </a:endParaRPr>
          </a:p>
        </p:txBody>
      </p:sp>
      <p:pic>
        <p:nvPicPr>
          <p:cNvPr id="5" name="圖片 4">
            <a:extLst>
              <a:ext uri="{FF2B5EF4-FFF2-40B4-BE49-F238E27FC236}">
                <a16:creationId xmlns:a16="http://schemas.microsoft.com/office/drawing/2014/main" id="{D5A3D9C9-70D3-44DE-9426-03AD146B9E49}"/>
              </a:ext>
            </a:extLst>
          </p:cNvPr>
          <p:cNvPicPr>
            <a:picLocks noChangeAspect="1"/>
          </p:cNvPicPr>
          <p:nvPr/>
        </p:nvPicPr>
        <p:blipFill>
          <a:blip r:embed="rId4"/>
          <a:stretch>
            <a:fillRect/>
          </a:stretch>
        </p:blipFill>
        <p:spPr>
          <a:xfrm>
            <a:off x="3638598" y="1318762"/>
            <a:ext cx="1070955" cy="107095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3" name="文字方塊 2" hidden="1">
            <a:extLst>
              <a:ext uri="{FF2B5EF4-FFF2-40B4-BE49-F238E27FC236}">
                <a16:creationId xmlns:a16="http://schemas.microsoft.com/office/drawing/2014/main" id="{8EF517B2-5C5C-4E39-82F4-A4F0D8736F5E}"/>
              </a:ext>
            </a:extLst>
          </p:cNvPr>
          <p:cNvSpPr txBox="1"/>
          <p:nvPr/>
        </p:nvSpPr>
        <p:spPr>
          <a:xfrm>
            <a:off x="1930444" y="-1209411"/>
            <a:ext cx="2927647" cy="523220"/>
          </a:xfrm>
          <a:prstGeom prst="rect">
            <a:avLst/>
          </a:prstGeom>
          <a:noFill/>
        </p:spPr>
        <p:txBody>
          <a:bodyPr wrap="square" lIns="91440" tIns="45720" rIns="91440" bIns="45720" rtlCol="0" anchor="t">
            <a:spAutoFit/>
          </a:bodyPr>
          <a:lstStyle/>
          <a:p>
            <a:r>
              <a:rPr lang="zh-TW" altLang="en-US" sz="28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  Snapshots快照</a:t>
            </a:r>
          </a:p>
        </p:txBody>
      </p:sp>
      <p:sp>
        <p:nvSpPr>
          <p:cNvPr id="7" name="文字方塊 6">
            <a:extLst>
              <a:ext uri="{FF2B5EF4-FFF2-40B4-BE49-F238E27FC236}">
                <a16:creationId xmlns:a16="http://schemas.microsoft.com/office/drawing/2014/main" id="{1197ABE8-9028-416D-BF9D-8CDD38DC05C1}"/>
              </a:ext>
            </a:extLst>
          </p:cNvPr>
          <p:cNvSpPr txBox="1"/>
          <p:nvPr/>
        </p:nvSpPr>
        <p:spPr>
          <a:xfrm>
            <a:off x="495301" y="1513055"/>
            <a:ext cx="3035300" cy="3160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b="1">
                <a:solidFill>
                  <a:srgbClr val="97FFFE"/>
                </a:solidFill>
                <a:latin typeface="Arial" panose="020B0604020202020204" pitchFamily="34" charset="0"/>
                <a:ea typeface="微軟正黑體" panose="020B0604030504040204" pitchFamily="34" charset="-120"/>
                <a:sym typeface="Arial" panose="020B0604020202020204" pitchFamily="34" charset="0"/>
              </a:rPr>
              <a:t>Perfect instant snapshot backup</a:t>
            </a:r>
          </a:p>
          <a:p>
            <a:pPr>
              <a:lnSpc>
                <a:spcPct val="130000"/>
              </a:lnSpc>
              <a:spcBef>
                <a:spcPts val="600"/>
              </a:spcBef>
            </a:pPr>
            <a:r>
              <a:rPr lang="en-US"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QNAP NAS supports the Snapshot function, just like taking a photo, which can record the system status and data as a backup for future restoration, and uses less storage space than traditional backups. For example, when NAS data is damaged or the computer is threatened by encrypted ransomware, snapshot files can be used to quickly restore, ensuring that important data is safe without loss.</a:t>
            </a:r>
          </a:p>
        </p:txBody>
      </p:sp>
    </p:spTree>
    <p:extLst>
      <p:ext uri="{BB962C8B-B14F-4D97-AF65-F5344CB8AC3E}">
        <p14:creationId xmlns:p14="http://schemas.microsoft.com/office/powerpoint/2010/main" val="376281372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7700E1-7BB6-47FE-953D-7F97F30872C5}"/>
              </a:ext>
            </a:extLst>
          </p:cNvPr>
          <p:cNvSpPr>
            <a:spLocks noGrp="1"/>
          </p:cNvSpPr>
          <p:nvPr>
            <p:ph type="title"/>
          </p:nvPr>
        </p:nvSpPr>
        <p:spPr/>
        <p:txBody>
          <a:bodyPr/>
          <a:lstStyle/>
          <a:p>
            <a:r>
              <a:rPr lang="en-US" altLang="zh-TW">
                <a:latin typeface="Arial" panose="020B0604020202020204" pitchFamily="34" charset="0"/>
                <a:sym typeface="Arial" panose="020B0604020202020204" pitchFamily="34" charset="0"/>
              </a:rPr>
              <a:t>TS-216G</a:t>
            </a:r>
            <a:r>
              <a:rPr lang="zh-TW" altLang="en-US">
                <a:latin typeface="Arial" panose="020B0604020202020204" pitchFamily="34" charset="0"/>
                <a:sym typeface="Arial" panose="020B0604020202020204" pitchFamily="34" charset="0"/>
              </a:rPr>
              <a:t> </a:t>
            </a:r>
            <a:r>
              <a:rPr lang="en-US" altLang="zh-TW">
                <a:latin typeface="Arial" panose="020B0604020202020204" pitchFamily="34" charset="0"/>
                <a:sym typeface="Arial" panose="020B0604020202020204" pitchFamily="34" charset="0"/>
              </a:rPr>
              <a:t>NAS</a:t>
            </a:r>
            <a:r>
              <a:rPr lang="zh-TW" altLang="en-US">
                <a:latin typeface="Arial" panose="020B0604020202020204" pitchFamily="34" charset="0"/>
                <a:sym typeface="Arial" panose="020B0604020202020204" pitchFamily="34" charset="0"/>
              </a:rPr>
              <a:t> </a:t>
            </a:r>
            <a:r>
              <a:rPr lang="en-US" altLang="zh-TW">
                <a:latin typeface="Arial" panose="020B0604020202020204" pitchFamily="34" charset="0"/>
                <a:sym typeface="Arial" panose="020B0604020202020204" pitchFamily="34" charset="0"/>
              </a:rPr>
              <a:t>main application</a:t>
            </a:r>
            <a:endParaRPr lang="zh-TW" altLang="en-US">
              <a:latin typeface="Arial" panose="020B0604020202020204" pitchFamily="34" charset="0"/>
              <a:sym typeface="Arial" panose="020B0604020202020204" pitchFamily="34" charset="0"/>
            </a:endParaRPr>
          </a:p>
        </p:txBody>
      </p:sp>
      <p:pic>
        <p:nvPicPr>
          <p:cNvPr id="4" name="圖片 3">
            <a:extLst>
              <a:ext uri="{FF2B5EF4-FFF2-40B4-BE49-F238E27FC236}">
                <a16:creationId xmlns:a16="http://schemas.microsoft.com/office/drawing/2014/main" id="{206CD942-F0B2-44C6-9AD2-711D5D940A76}"/>
              </a:ext>
            </a:extLst>
          </p:cNvPr>
          <p:cNvPicPr>
            <a:picLocks noChangeAspect="1"/>
          </p:cNvPicPr>
          <p:nvPr/>
        </p:nvPicPr>
        <p:blipFill rotWithShape="1">
          <a:blip r:embed="rId3"/>
          <a:srcRect l="26591" r="5327"/>
          <a:stretch/>
        </p:blipFill>
        <p:spPr>
          <a:xfrm>
            <a:off x="314467" y="1223947"/>
            <a:ext cx="2685908" cy="2632723"/>
          </a:xfrm>
          <a:prstGeom prst="rect">
            <a:avLst/>
          </a:prstGeom>
        </p:spPr>
      </p:pic>
      <p:pic>
        <p:nvPicPr>
          <p:cNvPr id="6" name="圖片 5">
            <a:extLst>
              <a:ext uri="{FF2B5EF4-FFF2-40B4-BE49-F238E27FC236}">
                <a16:creationId xmlns:a16="http://schemas.microsoft.com/office/drawing/2014/main" id="{D96478AC-3E98-4E61-99C5-B3501251CF96}"/>
              </a:ext>
            </a:extLst>
          </p:cNvPr>
          <p:cNvPicPr>
            <a:picLocks noChangeAspect="1"/>
          </p:cNvPicPr>
          <p:nvPr/>
        </p:nvPicPr>
        <p:blipFill>
          <a:blip r:embed="rId4"/>
          <a:srcRect l="14507" r="14507"/>
          <a:stretch/>
        </p:blipFill>
        <p:spPr>
          <a:xfrm>
            <a:off x="3018703" y="1223945"/>
            <a:ext cx="2978434" cy="2632723"/>
          </a:xfrm>
          <a:prstGeom prst="rect">
            <a:avLst/>
          </a:prstGeom>
        </p:spPr>
      </p:pic>
      <p:pic>
        <p:nvPicPr>
          <p:cNvPr id="8" name="圖片 7">
            <a:extLst>
              <a:ext uri="{FF2B5EF4-FFF2-40B4-BE49-F238E27FC236}">
                <a16:creationId xmlns:a16="http://schemas.microsoft.com/office/drawing/2014/main" id="{BC0B50BF-EF26-4536-ACA1-EB3A9DF741B2}"/>
              </a:ext>
            </a:extLst>
          </p:cNvPr>
          <p:cNvPicPr>
            <a:picLocks noChangeAspect="1"/>
          </p:cNvPicPr>
          <p:nvPr/>
        </p:nvPicPr>
        <p:blipFill rotWithShape="1">
          <a:blip r:embed="rId5"/>
          <a:srcRect l="31120" r="3086"/>
          <a:stretch/>
        </p:blipFill>
        <p:spPr>
          <a:xfrm>
            <a:off x="6015465" y="1223943"/>
            <a:ext cx="2860140" cy="2632723"/>
          </a:xfrm>
          <a:prstGeom prst="rect">
            <a:avLst/>
          </a:prstGeom>
        </p:spPr>
      </p:pic>
      <p:sp>
        <p:nvSpPr>
          <p:cNvPr id="9" name="文字方塊 8">
            <a:extLst>
              <a:ext uri="{FF2B5EF4-FFF2-40B4-BE49-F238E27FC236}">
                <a16:creationId xmlns:a16="http://schemas.microsoft.com/office/drawing/2014/main" id="{43485CF6-2822-4947-9E2D-A482700EF3AF}"/>
              </a:ext>
            </a:extLst>
          </p:cNvPr>
          <p:cNvSpPr txBox="1"/>
          <p:nvPr/>
        </p:nvSpPr>
        <p:spPr>
          <a:xfrm>
            <a:off x="314468" y="3914614"/>
            <a:ext cx="2569451" cy="9156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100" b="1" dirty="0">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Collaborate and backup data for Office</a:t>
            </a:r>
          </a:p>
          <a:p>
            <a:r>
              <a:rPr lang="en-US" altLang="zh-TW" sz="105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The company's essential data should keep safe. Sufficient data space and high-speed bandwidth are necessary.</a:t>
            </a:r>
          </a:p>
        </p:txBody>
      </p:sp>
      <p:sp>
        <p:nvSpPr>
          <p:cNvPr id="10" name="文字方塊 9">
            <a:extLst>
              <a:ext uri="{FF2B5EF4-FFF2-40B4-BE49-F238E27FC236}">
                <a16:creationId xmlns:a16="http://schemas.microsoft.com/office/drawing/2014/main" id="{FD86A45A-C8BA-4651-BFD9-9525D3D24024}"/>
              </a:ext>
            </a:extLst>
          </p:cNvPr>
          <p:cNvSpPr txBox="1"/>
          <p:nvPr/>
        </p:nvSpPr>
        <p:spPr>
          <a:xfrm>
            <a:off x="3000374" y="3914614"/>
            <a:ext cx="2994122" cy="859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dirty="0">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Snapshots protect precious family photos</a:t>
            </a:r>
          </a:p>
          <a:p>
            <a:pPr>
              <a:lnSpc>
                <a:spcPct val="130000"/>
              </a:lnSpc>
            </a:pPr>
            <a:r>
              <a:rPr lang="en-US" altLang="zh-TW" sz="105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Any travel or life photo records can be backed up and quickly searched through the NAS.</a:t>
            </a:r>
          </a:p>
        </p:txBody>
      </p:sp>
      <p:sp>
        <p:nvSpPr>
          <p:cNvPr id="11" name="文字方塊 10">
            <a:extLst>
              <a:ext uri="{FF2B5EF4-FFF2-40B4-BE49-F238E27FC236}">
                <a16:creationId xmlns:a16="http://schemas.microsoft.com/office/drawing/2014/main" id="{6AE997C2-CA17-4D17-AEA4-431D97D98068}"/>
              </a:ext>
            </a:extLst>
          </p:cNvPr>
          <p:cNvSpPr txBox="1"/>
          <p:nvPr/>
        </p:nvSpPr>
        <p:spPr>
          <a:xfrm>
            <a:off x="6076611" y="3914614"/>
            <a:ext cx="2857499" cy="7617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dirty="0">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NPU AI accelerates face recognition</a:t>
            </a:r>
          </a:p>
          <a:p>
            <a:r>
              <a:rPr lang="en-US" altLang="zh-TW" sz="105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Built-in NPU for AI faces recognition accelerated QNAP's </a:t>
            </a:r>
            <a:r>
              <a:rPr lang="en-US" altLang="zh-TW" sz="1050" dirty="0"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QuMagie</a:t>
            </a:r>
            <a:r>
              <a:rPr lang="en-US" altLang="zh-TW" sz="105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photo smart album.</a:t>
            </a:r>
          </a:p>
        </p:txBody>
      </p:sp>
      <p:pic>
        <p:nvPicPr>
          <p:cNvPr id="12" name="圖片 11">
            <a:extLst>
              <a:ext uri="{FF2B5EF4-FFF2-40B4-BE49-F238E27FC236}">
                <a16:creationId xmlns:a16="http://schemas.microsoft.com/office/drawing/2014/main" id="{24362519-2628-441E-B929-614CF5A88AA5}"/>
              </a:ext>
            </a:extLst>
          </p:cNvPr>
          <p:cNvPicPr>
            <a:picLocks noChangeAspect="1"/>
          </p:cNvPicPr>
          <p:nvPr/>
        </p:nvPicPr>
        <p:blipFill>
          <a:blip r:embed="rId6"/>
          <a:srcRect l="13363" r="13363"/>
          <a:stretch/>
        </p:blipFill>
        <p:spPr>
          <a:xfrm>
            <a:off x="7818324" y="241810"/>
            <a:ext cx="1388572" cy="1184621"/>
          </a:xfrm>
          <a:prstGeom prst="rect">
            <a:avLst/>
          </a:prstGeom>
        </p:spPr>
      </p:pic>
      <p:sp>
        <p:nvSpPr>
          <p:cNvPr id="25" name="矩形 24">
            <a:extLst>
              <a:ext uri="{FF2B5EF4-FFF2-40B4-BE49-F238E27FC236}">
                <a16:creationId xmlns:a16="http://schemas.microsoft.com/office/drawing/2014/main" id="{742756D5-5D7A-4FF8-A153-CB5ED7C8FAF0}"/>
              </a:ext>
            </a:extLst>
          </p:cNvPr>
          <p:cNvSpPr/>
          <p:nvPr/>
        </p:nvSpPr>
        <p:spPr>
          <a:xfrm>
            <a:off x="6012824" y="3379086"/>
            <a:ext cx="2857498" cy="477620"/>
          </a:xfrm>
          <a:prstGeom prst="rect">
            <a:avLst/>
          </a:prstGeom>
          <a:solidFill>
            <a:srgbClr val="191919">
              <a:alpha val="6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TW" sz="1600" b="1">
                <a:latin typeface="Arial" panose="020B0604020202020204" pitchFamily="34" charset="0"/>
                <a:ea typeface="微軟正黑體" panose="020B0604030504040204" pitchFamily="34" charset="-120"/>
                <a:sym typeface="Arial" panose="020B0604020202020204" pitchFamily="34" charset="0"/>
              </a:rPr>
              <a:t>NPU AI acceleration</a:t>
            </a:r>
            <a:endParaRPr lang="zh-TW" altLang="en-US" sz="1600" b="1">
              <a:latin typeface="Arial" panose="020B0604020202020204" pitchFamily="34" charset="0"/>
              <a:ea typeface="微軟正黑體" panose="020B0604030504040204" pitchFamily="34" charset="-120"/>
              <a:sym typeface="Arial" panose="020B0604020202020204" pitchFamily="34" charset="0"/>
            </a:endParaRPr>
          </a:p>
        </p:txBody>
      </p:sp>
      <p:sp>
        <p:nvSpPr>
          <p:cNvPr id="26" name="矩形 25">
            <a:extLst>
              <a:ext uri="{FF2B5EF4-FFF2-40B4-BE49-F238E27FC236}">
                <a16:creationId xmlns:a16="http://schemas.microsoft.com/office/drawing/2014/main" id="{044B5B97-8AF5-4899-9901-EC6BFAB4877B}"/>
              </a:ext>
            </a:extLst>
          </p:cNvPr>
          <p:cNvSpPr/>
          <p:nvPr/>
        </p:nvSpPr>
        <p:spPr>
          <a:xfrm>
            <a:off x="3018702" y="3379086"/>
            <a:ext cx="2978436" cy="477620"/>
          </a:xfrm>
          <a:prstGeom prst="rect">
            <a:avLst/>
          </a:prstGeom>
          <a:solidFill>
            <a:srgbClr val="191919">
              <a:alpha val="6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TW" sz="1600" b="1">
                <a:latin typeface="Arial" panose="020B0604020202020204" pitchFamily="34" charset="0"/>
                <a:ea typeface="微軟正黑體" panose="020B0604030504040204" pitchFamily="34" charset="-120"/>
                <a:sym typeface="Arial" panose="020B0604020202020204" pitchFamily="34" charset="0"/>
              </a:rPr>
              <a:t>Snapshot Protection</a:t>
            </a:r>
            <a:endParaRPr lang="zh-TW" altLang="en-US" sz="1600" b="1">
              <a:latin typeface="Arial" panose="020B0604020202020204" pitchFamily="34" charset="0"/>
              <a:ea typeface="微軟正黑體" panose="020B0604030504040204" pitchFamily="34" charset="-120"/>
              <a:sym typeface="Arial" panose="020B0604020202020204" pitchFamily="34" charset="0"/>
            </a:endParaRPr>
          </a:p>
        </p:txBody>
      </p:sp>
      <p:sp>
        <p:nvSpPr>
          <p:cNvPr id="27" name="矩形 26">
            <a:extLst>
              <a:ext uri="{FF2B5EF4-FFF2-40B4-BE49-F238E27FC236}">
                <a16:creationId xmlns:a16="http://schemas.microsoft.com/office/drawing/2014/main" id="{0E540E1A-1EFA-4899-80BF-D9FEC15D72E8}"/>
              </a:ext>
            </a:extLst>
          </p:cNvPr>
          <p:cNvSpPr/>
          <p:nvPr/>
        </p:nvSpPr>
        <p:spPr>
          <a:xfrm>
            <a:off x="315001" y="3379086"/>
            <a:ext cx="2685908" cy="477620"/>
          </a:xfrm>
          <a:prstGeom prst="rect">
            <a:avLst/>
          </a:prstGeom>
          <a:solidFill>
            <a:srgbClr val="191919">
              <a:alpha val="6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TW" sz="1600" b="1">
                <a:latin typeface="Arial" panose="020B0604020202020204" pitchFamily="34" charset="0"/>
                <a:ea typeface="微軟正黑體" panose="020B0604030504040204" pitchFamily="34" charset="-120"/>
                <a:sym typeface="Arial" panose="020B0604020202020204" pitchFamily="34" charset="0"/>
              </a:rPr>
              <a:t>Collaborate and backup </a:t>
            </a:r>
            <a:endParaRPr lang="zh-TW" altLang="en-US" sz="1600" b="1">
              <a:latin typeface="Arial" panose="020B0604020202020204" pitchFamily="34" charset="0"/>
              <a:ea typeface="微軟正黑體" panose="020B0604030504040204" pitchFamily="34" charset="-120"/>
              <a:sym typeface="Arial" panose="020B0604020202020204" pitchFamily="34" charset="0"/>
            </a:endParaRPr>
          </a:p>
        </p:txBody>
      </p:sp>
      <p:grpSp>
        <p:nvGrpSpPr>
          <p:cNvPr id="23" name="群組 22">
            <a:extLst>
              <a:ext uri="{FF2B5EF4-FFF2-40B4-BE49-F238E27FC236}">
                <a16:creationId xmlns:a16="http://schemas.microsoft.com/office/drawing/2014/main" id="{F7306F43-F31A-4288-AE6E-CCEF1F26ABCC}"/>
              </a:ext>
            </a:extLst>
          </p:cNvPr>
          <p:cNvGrpSpPr/>
          <p:nvPr/>
        </p:nvGrpSpPr>
        <p:grpSpPr>
          <a:xfrm>
            <a:off x="2243797" y="2841319"/>
            <a:ext cx="640122" cy="648107"/>
            <a:chOff x="857205" y="1598971"/>
            <a:chExt cx="1105045" cy="1118829"/>
          </a:xfrm>
        </p:grpSpPr>
        <p:sp>
          <p:nvSpPr>
            <p:cNvPr id="18" name="矩形: 圓角 17">
              <a:extLst>
                <a:ext uri="{FF2B5EF4-FFF2-40B4-BE49-F238E27FC236}">
                  <a16:creationId xmlns:a16="http://schemas.microsoft.com/office/drawing/2014/main" id="{B5900BF6-8CE4-4E8D-A097-88EC4DEC6513}"/>
                </a:ext>
              </a:extLst>
            </p:cNvPr>
            <p:cNvSpPr/>
            <p:nvPr/>
          </p:nvSpPr>
          <p:spPr>
            <a:xfrm>
              <a:off x="857205" y="1598971"/>
              <a:ext cx="1105045" cy="1118829"/>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9" name="圖形 18">
              <a:extLst>
                <a:ext uri="{FF2B5EF4-FFF2-40B4-BE49-F238E27FC236}">
                  <a16:creationId xmlns:a16="http://schemas.microsoft.com/office/drawing/2014/main" id="{2E8CFE55-8F85-4390-81EA-C5BAEDCC624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2413" y="1851897"/>
              <a:ext cx="654630" cy="665916"/>
            </a:xfrm>
            <a:prstGeom prst="rect">
              <a:avLst/>
            </a:prstGeom>
          </p:spPr>
        </p:pic>
      </p:grpSp>
      <p:grpSp>
        <p:nvGrpSpPr>
          <p:cNvPr id="24" name="群組 23">
            <a:extLst>
              <a:ext uri="{FF2B5EF4-FFF2-40B4-BE49-F238E27FC236}">
                <a16:creationId xmlns:a16="http://schemas.microsoft.com/office/drawing/2014/main" id="{6D21F877-DC25-4E20-8FD1-28A92B93BAD0}"/>
              </a:ext>
            </a:extLst>
          </p:cNvPr>
          <p:cNvGrpSpPr/>
          <p:nvPr/>
        </p:nvGrpSpPr>
        <p:grpSpPr>
          <a:xfrm>
            <a:off x="5265736" y="2841318"/>
            <a:ext cx="640122" cy="648107"/>
            <a:chOff x="2490513" y="1598971"/>
            <a:chExt cx="1105045" cy="1118829"/>
          </a:xfrm>
        </p:grpSpPr>
        <p:sp>
          <p:nvSpPr>
            <p:cNvPr id="17" name="矩形: 圓角 16">
              <a:extLst>
                <a:ext uri="{FF2B5EF4-FFF2-40B4-BE49-F238E27FC236}">
                  <a16:creationId xmlns:a16="http://schemas.microsoft.com/office/drawing/2014/main" id="{50E5C55F-283C-4D8A-9CED-8E748527798F}"/>
                </a:ext>
              </a:extLst>
            </p:cNvPr>
            <p:cNvSpPr/>
            <p:nvPr/>
          </p:nvSpPr>
          <p:spPr>
            <a:xfrm>
              <a:off x="2490513" y="1598971"/>
              <a:ext cx="1105045" cy="1118829"/>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0" name="圖形 19">
              <a:extLst>
                <a:ext uri="{FF2B5EF4-FFF2-40B4-BE49-F238E27FC236}">
                  <a16:creationId xmlns:a16="http://schemas.microsoft.com/office/drawing/2014/main" id="{7CD2F121-D385-4BE1-BDA8-435D3EE435B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631211" y="1851897"/>
              <a:ext cx="824468" cy="665916"/>
            </a:xfrm>
            <a:prstGeom prst="rect">
              <a:avLst/>
            </a:prstGeom>
          </p:spPr>
        </p:pic>
      </p:grpSp>
      <p:grpSp>
        <p:nvGrpSpPr>
          <p:cNvPr id="22" name="群組 21">
            <a:extLst>
              <a:ext uri="{FF2B5EF4-FFF2-40B4-BE49-F238E27FC236}">
                <a16:creationId xmlns:a16="http://schemas.microsoft.com/office/drawing/2014/main" id="{3DD6A928-2688-4246-9A87-6D18E30F86D7}"/>
              </a:ext>
            </a:extLst>
          </p:cNvPr>
          <p:cNvGrpSpPr/>
          <p:nvPr/>
        </p:nvGrpSpPr>
        <p:grpSpPr>
          <a:xfrm>
            <a:off x="8196222" y="2813540"/>
            <a:ext cx="632777" cy="640670"/>
            <a:chOff x="7959330" y="2345748"/>
            <a:chExt cx="1105045" cy="1118829"/>
          </a:xfrm>
        </p:grpSpPr>
        <p:sp>
          <p:nvSpPr>
            <p:cNvPr id="16" name="矩形: 圓角 15">
              <a:extLst>
                <a:ext uri="{FF2B5EF4-FFF2-40B4-BE49-F238E27FC236}">
                  <a16:creationId xmlns:a16="http://schemas.microsoft.com/office/drawing/2014/main" id="{A746BF3C-AFD4-48E7-B4B8-A0EE7CB6EA6A}"/>
                </a:ext>
              </a:extLst>
            </p:cNvPr>
            <p:cNvSpPr/>
            <p:nvPr/>
          </p:nvSpPr>
          <p:spPr>
            <a:xfrm>
              <a:off x="7959330" y="2345748"/>
              <a:ext cx="1105045" cy="1118829"/>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1" name="圖形 20">
              <a:extLst>
                <a:ext uri="{FF2B5EF4-FFF2-40B4-BE49-F238E27FC236}">
                  <a16:creationId xmlns:a16="http://schemas.microsoft.com/office/drawing/2014/main" id="{06D7B02F-C006-418F-B8F4-A92CEE39A7E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163562" y="2517813"/>
              <a:ext cx="709402" cy="827636"/>
            </a:xfrm>
            <a:prstGeom prst="rect">
              <a:avLst/>
            </a:prstGeom>
          </p:spPr>
        </p:pic>
      </p:grpSp>
    </p:spTree>
    <p:extLst>
      <p:ext uri="{BB962C8B-B14F-4D97-AF65-F5344CB8AC3E}">
        <p14:creationId xmlns:p14="http://schemas.microsoft.com/office/powerpoint/2010/main" val="2503572298"/>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3" name="標題 2">
            <a:extLst>
              <a:ext uri="{FF2B5EF4-FFF2-40B4-BE49-F238E27FC236}">
                <a16:creationId xmlns:a16="http://schemas.microsoft.com/office/drawing/2014/main" id="{38DCEDE5-780E-4183-8ADA-8ADBBA4F9B42}"/>
              </a:ext>
            </a:extLst>
          </p:cNvPr>
          <p:cNvSpPr>
            <a:spLocks noGrp="1"/>
          </p:cNvSpPr>
          <p:nvPr>
            <p:ph type="title"/>
          </p:nvPr>
        </p:nvSpPr>
        <p:spPr/>
        <p:txBody>
          <a:bodyPr/>
          <a:lstStyle/>
          <a:p>
            <a:r>
              <a:rPr lang="en-US" altLang="zh-TW" sz="4000">
                <a:solidFill>
                  <a:schemeClr val="bg1"/>
                </a:solidFill>
                <a:latin typeface="Arial" panose="020B0604020202020204" pitchFamily="34" charset="0"/>
                <a:sym typeface="Arial" panose="020B0604020202020204" pitchFamily="34" charset="0"/>
              </a:rPr>
              <a:t>Up to 256 snapshot data backups</a:t>
            </a:r>
            <a:endParaRPr lang="zh-TW" altLang="en-US">
              <a:latin typeface="Arial" panose="020B0604020202020204" pitchFamily="34" charset="0"/>
              <a:sym typeface="Arial" panose="020B0604020202020204" pitchFamily="34" charset="0"/>
            </a:endParaRPr>
          </a:p>
        </p:txBody>
      </p:sp>
      <p:sp>
        <p:nvSpPr>
          <p:cNvPr id="248" name="Shape 248"/>
          <p:cNvSpPr txBox="1">
            <a:spLocks noGrp="1"/>
          </p:cNvSpPr>
          <p:nvPr>
            <p:ph idx="4294967295"/>
          </p:nvPr>
        </p:nvSpPr>
        <p:spPr>
          <a:xfrm>
            <a:off x="3517283" y="1247569"/>
            <a:ext cx="4913312" cy="755650"/>
          </a:xfrm>
          <a:prstGeom prst="rect">
            <a:avLst/>
          </a:prstGeom>
          <a:noFill/>
          <a:ln>
            <a:noFill/>
          </a:ln>
        </p:spPr>
        <p:txBody>
          <a:bodyPr spcFirstLastPara="1" wrap="square" lIns="91425" tIns="45700" rIns="91425" bIns="45700" anchor="t" anchorCtr="0">
            <a:noAutofit/>
          </a:bodyPr>
          <a:lstStyle/>
          <a:p>
            <a:pPr marL="0" indent="0">
              <a:spcBef>
                <a:spcPts val="0"/>
              </a:spcBef>
              <a:buClr>
                <a:srgbClr val="3F3F3F"/>
              </a:buClr>
              <a:buSzPts val="1700"/>
              <a:buNone/>
            </a:pPr>
            <a:r>
              <a:rPr lang="en-US" altLang="zh-TW" sz="105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1. Full support for volumes (and file-level LUNs) on storage pools and block-level LUNs. </a:t>
            </a:r>
          </a:p>
          <a:p>
            <a:pPr marL="0" indent="0">
              <a:spcBef>
                <a:spcPts val="0"/>
              </a:spcBef>
              <a:buClr>
                <a:srgbClr val="3F3F3F"/>
              </a:buClr>
              <a:buSzPts val="1700"/>
              <a:buNone/>
            </a:pPr>
            <a:r>
              <a:rPr lang="en-US" altLang="zh-TW" sz="105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2. Easy way to capture, manage and restore snapshots.</a:t>
            </a:r>
          </a:p>
          <a:p>
            <a:pPr marL="0" indent="0">
              <a:spcBef>
                <a:spcPts val="0"/>
              </a:spcBef>
              <a:buClr>
                <a:srgbClr val="3F3F3F"/>
              </a:buClr>
              <a:buSzPts val="1700"/>
              <a:buNone/>
            </a:pPr>
            <a:r>
              <a:rPr lang="en-US" altLang="zh-TW" sz="105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3. Develop "off-disk" snapshots with the stable EXT4 file system on the market.</a:t>
            </a:r>
            <a:endParaRPr lang="zh-TW" altLang="en-US" sz="105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graphicFrame>
        <p:nvGraphicFramePr>
          <p:cNvPr id="5" name="表格 3">
            <a:extLst>
              <a:ext uri="{FF2B5EF4-FFF2-40B4-BE49-F238E27FC236}">
                <a16:creationId xmlns:a16="http://schemas.microsoft.com/office/drawing/2014/main" id="{533F84D9-32DD-47A6-85C1-EFCD373FBC8C}"/>
              </a:ext>
            </a:extLst>
          </p:cNvPr>
          <p:cNvGraphicFramePr>
            <a:graphicFrameLocks noGrp="1"/>
          </p:cNvGraphicFramePr>
          <p:nvPr>
            <p:extLst>
              <p:ext uri="{D42A27DB-BD31-4B8C-83A1-F6EECF244321}">
                <p14:modId xmlns:p14="http://schemas.microsoft.com/office/powerpoint/2010/main" val="829081007"/>
              </p:ext>
            </p:extLst>
          </p:nvPr>
        </p:nvGraphicFramePr>
        <p:xfrm>
          <a:off x="3569442" y="2049941"/>
          <a:ext cx="4724439" cy="1039652"/>
        </p:xfrm>
        <a:graphic>
          <a:graphicData uri="http://schemas.openxmlformats.org/drawingml/2006/table">
            <a:tbl>
              <a:tblPr firstRow="1" bandRow="1">
                <a:solidFill>
                  <a:srgbClr val="363636">
                    <a:alpha val="10196"/>
                  </a:srgbClr>
                </a:solidFill>
              </a:tblPr>
              <a:tblGrid>
                <a:gridCol w="1574813">
                  <a:extLst>
                    <a:ext uri="{9D8B030D-6E8A-4147-A177-3AD203B41FA5}">
                      <a16:colId xmlns:a16="http://schemas.microsoft.com/office/drawing/2014/main" val="2714073669"/>
                    </a:ext>
                  </a:extLst>
                </a:gridCol>
                <a:gridCol w="1574813">
                  <a:extLst>
                    <a:ext uri="{9D8B030D-6E8A-4147-A177-3AD203B41FA5}">
                      <a16:colId xmlns:a16="http://schemas.microsoft.com/office/drawing/2014/main" val="3829529322"/>
                    </a:ext>
                  </a:extLst>
                </a:gridCol>
                <a:gridCol w="1574813">
                  <a:extLst>
                    <a:ext uri="{9D8B030D-6E8A-4147-A177-3AD203B41FA5}">
                      <a16:colId xmlns:a16="http://schemas.microsoft.com/office/drawing/2014/main" val="3150085459"/>
                    </a:ext>
                  </a:extLst>
                </a:gridCol>
              </a:tblGrid>
              <a:tr h="357097">
                <a:tc>
                  <a:txBody>
                    <a:bodyPr/>
                    <a:lstStyle/>
                    <a:p>
                      <a:pPr marL="0" marR="0" lvl="0" indent="0" algn="ctr" defTabSz="914400" rtl="0" eaLnBrk="1" latinLnBrk="0" hangingPunct="1">
                        <a:spcBef>
                          <a:spcPts val="0"/>
                        </a:spcBef>
                        <a:spcAft>
                          <a:spcPts val="0"/>
                        </a:spcAft>
                        <a:buNone/>
                      </a:pPr>
                      <a:r>
                        <a:rPr lang="en-US" altLang="zh-TW" sz="1000" b="0" kern="1200">
                          <a:solidFill>
                            <a:srgbClr val="191919"/>
                          </a:solidFill>
                          <a:effectLst/>
                          <a:latin typeface="Arial" panose="020B0604020202020204" pitchFamily="34" charset="0"/>
                          <a:ea typeface="微軟正黑體" panose="020B0604030504040204" pitchFamily="34" charset="-120"/>
                          <a:cs typeface="Arial"/>
                          <a:sym typeface="Arial" panose="020B0604020202020204" pitchFamily="34" charset="0"/>
                        </a:rPr>
                        <a:t>RAM size</a:t>
                      </a:r>
                      <a:endParaRPr lang="zh-TW" altLang="en-US" sz="1000" b="0" kern="1200">
                        <a:solidFill>
                          <a:srgbClr val="191919"/>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91450" marR="91450" marT="45725" marB="45725"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a:txBody>
                    <a:bodyPr/>
                    <a:lstStyle/>
                    <a:p>
                      <a:pPr marL="0" marR="0" lvl="0" indent="0" algn="ctr" defTabSz="914400" rtl="0" eaLnBrk="1" latinLnBrk="0" hangingPunct="1">
                        <a:spcBef>
                          <a:spcPts val="0"/>
                        </a:spcBef>
                        <a:spcAft>
                          <a:spcPts val="0"/>
                        </a:spcAft>
                        <a:buNone/>
                      </a:pPr>
                      <a:r>
                        <a:rPr lang="en-US" altLang="zh-TW" sz="1000" b="0" kern="1200">
                          <a:solidFill>
                            <a:srgbClr val="191919"/>
                          </a:solidFill>
                          <a:effectLst/>
                          <a:latin typeface="Arial" panose="020B0604020202020204" pitchFamily="34" charset="0"/>
                          <a:ea typeface="微軟正黑體" panose="020B0604030504040204" pitchFamily="34" charset="-120"/>
                          <a:cs typeface="Arial"/>
                          <a:sym typeface="Arial" panose="020B0604020202020204" pitchFamily="34" charset="0"/>
                        </a:rPr>
                        <a:t>The entire NAS supports the maximum number of snapshots</a:t>
                      </a:r>
                      <a:endParaRPr lang="zh-TW" altLang="en-US" sz="1000" b="0" kern="1200">
                        <a:solidFill>
                          <a:srgbClr val="191919"/>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91450" marR="91450" marT="45725" marB="45725"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a:txBody>
                    <a:bodyPr/>
                    <a:lstStyle/>
                    <a:p>
                      <a:pPr marL="0" marR="0" lvl="0" indent="0" algn="ctr" defTabSz="914400" rtl="0" eaLnBrk="1" latinLnBrk="0" hangingPunct="1">
                        <a:spcBef>
                          <a:spcPts val="0"/>
                        </a:spcBef>
                        <a:spcAft>
                          <a:spcPts val="0"/>
                        </a:spcAft>
                        <a:buNone/>
                      </a:pPr>
                      <a:r>
                        <a:rPr lang="en-US" altLang="zh-TW" sz="1000" b="0" kern="1200">
                          <a:solidFill>
                            <a:srgbClr val="191919"/>
                          </a:solidFill>
                          <a:effectLst/>
                          <a:latin typeface="Arial" panose="020B0604020202020204" pitchFamily="34" charset="0"/>
                          <a:ea typeface="微軟正黑體" panose="020B0604030504040204" pitchFamily="34" charset="-120"/>
                          <a:cs typeface="Arial"/>
                          <a:sym typeface="Arial" panose="020B0604020202020204" pitchFamily="34" charset="0"/>
                        </a:rPr>
                        <a:t>Per Volume/LUN supports the maximum number of snapshots</a:t>
                      </a:r>
                      <a:endParaRPr lang="zh-TW" altLang="en-US" sz="1000" b="0" kern="1200">
                        <a:solidFill>
                          <a:srgbClr val="191919"/>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91450" marR="91450" marT="45725" marB="45725"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extLst>
                  <a:ext uri="{0D108BD9-81ED-4DB2-BD59-A6C34878D82A}">
                    <a16:rowId xmlns:a16="http://schemas.microsoft.com/office/drawing/2014/main" val="2364017304"/>
                  </a:ext>
                </a:extLst>
              </a:tr>
              <a:tr h="491002">
                <a:tc>
                  <a:txBody>
                    <a:bodyPr/>
                    <a:lstStyle/>
                    <a:p>
                      <a:pPr marL="0" marR="0" lvl="0" indent="0" algn="ctr" rtl="0" eaLnBrk="1" latinLnBrk="0" hangingPunct="1">
                        <a:spcBef>
                          <a:spcPts val="0"/>
                        </a:spcBef>
                        <a:spcAft>
                          <a:spcPts val="0"/>
                        </a:spcAft>
                        <a:buNone/>
                      </a:pPr>
                      <a:r>
                        <a:rPr lang="zh-TW" altLang="en-US" sz="1600" b="1" kern="12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4GB</a:t>
                      </a:r>
                    </a:p>
                  </a:txBody>
                  <a:tcPr marL="91450" marR="91450" marT="45725" marB="45725"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tc>
                  <a:txBody>
                    <a:bodyPr/>
                    <a:lstStyle/>
                    <a:p>
                      <a:pPr marL="0" marR="0" lvl="0" indent="0" algn="ctr" defTabSz="914400" rtl="0" eaLnBrk="1" latinLnBrk="0" hangingPunct="1">
                        <a:spcBef>
                          <a:spcPts val="0"/>
                        </a:spcBef>
                        <a:spcAft>
                          <a:spcPts val="0"/>
                        </a:spcAft>
                        <a:buNone/>
                      </a:pPr>
                      <a:r>
                        <a:rPr lang="en-US" altLang="zh-TW" sz="1600" b="1" kern="12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256</a:t>
                      </a:r>
                      <a:endParaRPr lang="zh-TW" altLang="en-US" sz="1600" b="1" kern="12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a:txBody>
                  <a:tcPr marL="91450" marR="91450" marT="45725" marB="45725"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tc>
                  <a:txBody>
                    <a:bodyPr/>
                    <a:lstStyle/>
                    <a:p>
                      <a:pPr marL="0" marR="0" lvl="0" indent="0" algn="ctr" defTabSz="914400" rtl="0" eaLnBrk="1" latinLnBrk="0" hangingPunct="1">
                        <a:spcBef>
                          <a:spcPts val="0"/>
                        </a:spcBef>
                        <a:spcAft>
                          <a:spcPts val="0"/>
                        </a:spcAft>
                        <a:buNone/>
                      </a:pPr>
                      <a:r>
                        <a:rPr lang="en-US" altLang="zh-TW" sz="1600" b="1" kern="12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64</a:t>
                      </a:r>
                      <a:endParaRPr lang="zh-TW" altLang="en-US" sz="1600" b="1" kern="12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a:txBody>
                  <a:tcPr marL="91450" marR="91450" marT="45725" marB="45725"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extLst>
                  <a:ext uri="{0D108BD9-81ED-4DB2-BD59-A6C34878D82A}">
                    <a16:rowId xmlns:a16="http://schemas.microsoft.com/office/drawing/2014/main" val="4105057157"/>
                  </a:ext>
                </a:extLst>
              </a:tr>
            </a:tbl>
          </a:graphicData>
        </a:graphic>
      </p:graphicFrame>
      <p:grpSp>
        <p:nvGrpSpPr>
          <p:cNvPr id="56" name="群組 55">
            <a:extLst>
              <a:ext uri="{FF2B5EF4-FFF2-40B4-BE49-F238E27FC236}">
                <a16:creationId xmlns:a16="http://schemas.microsoft.com/office/drawing/2014/main" id="{D2E67C39-22C4-41EE-8C25-48375A80A8B9}"/>
              </a:ext>
            </a:extLst>
          </p:cNvPr>
          <p:cNvGrpSpPr/>
          <p:nvPr/>
        </p:nvGrpSpPr>
        <p:grpSpPr>
          <a:xfrm>
            <a:off x="904112" y="1350154"/>
            <a:ext cx="2368173" cy="2030103"/>
            <a:chOff x="719999" y="1468339"/>
            <a:chExt cx="2368173" cy="2030103"/>
          </a:xfrm>
        </p:grpSpPr>
        <p:sp>
          <p:nvSpPr>
            <p:cNvPr id="9" name="Shape 225">
              <a:extLst>
                <a:ext uri="{FF2B5EF4-FFF2-40B4-BE49-F238E27FC236}">
                  <a16:creationId xmlns:a16="http://schemas.microsoft.com/office/drawing/2014/main" id="{2195B3B7-0ACC-DB46-9BC1-E56147C18175}"/>
                </a:ext>
              </a:extLst>
            </p:cNvPr>
            <p:cNvSpPr/>
            <p:nvPr/>
          </p:nvSpPr>
          <p:spPr>
            <a:xfrm>
              <a:off x="720000" y="2396616"/>
              <a:ext cx="2366808" cy="1101826"/>
            </a:xfrm>
            <a:prstGeom prst="rect">
              <a:avLst/>
            </a:prstGeom>
            <a:solidFill>
              <a:srgbClr val="FCC1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lang="zh-TW" altLang="en-US" sz="1400" b="0" i="0" u="none" strike="noStrike" cap="none">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 name="Shape 226">
              <a:extLst>
                <a:ext uri="{FF2B5EF4-FFF2-40B4-BE49-F238E27FC236}">
                  <a16:creationId xmlns:a16="http://schemas.microsoft.com/office/drawing/2014/main" id="{861CE3D7-6BDE-C24B-9297-52D426776790}"/>
                </a:ext>
              </a:extLst>
            </p:cNvPr>
            <p:cNvSpPr txBox="1"/>
            <p:nvPr/>
          </p:nvSpPr>
          <p:spPr>
            <a:xfrm>
              <a:off x="719999" y="1468339"/>
              <a:ext cx="2368173" cy="890417"/>
            </a:xfrm>
            <a:prstGeom prst="rect">
              <a:avLst/>
            </a:prstGeom>
            <a:solidFill>
              <a:srgbClr val="54A6E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zh-TW" altLang="en-US" sz="1400" b="1" i="0" u="none" strike="noStrike" cap="none">
                <a:solidFill>
                  <a:schemeClr val="lt1"/>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7" name="Shape 226">
              <a:extLst>
                <a:ext uri="{FF2B5EF4-FFF2-40B4-BE49-F238E27FC236}">
                  <a16:creationId xmlns:a16="http://schemas.microsoft.com/office/drawing/2014/main" id="{547DEC95-2079-5B42-B158-A660B55408E1}"/>
                </a:ext>
              </a:extLst>
            </p:cNvPr>
            <p:cNvSpPr txBox="1"/>
            <p:nvPr/>
          </p:nvSpPr>
          <p:spPr>
            <a:xfrm>
              <a:off x="746948" y="1521983"/>
              <a:ext cx="1145862" cy="27284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tLang="zh-TW" sz="1200" b="1" i="0" u="none" strike="noStrike" cap="none">
                  <a:solidFill>
                    <a:srgbClr val="191919"/>
                  </a:solidFill>
                  <a:latin typeface="Arial" panose="020B0604020202020204" pitchFamily="34" charset="0"/>
                  <a:ea typeface="微軟正黑體" panose="020B0604030504040204" pitchFamily="34" charset="-120"/>
                  <a:cs typeface="Microsoft JhengHei"/>
                  <a:sym typeface="Arial" panose="020B0604020202020204" pitchFamily="34" charset="0"/>
                </a:rPr>
                <a:t>File-based</a:t>
              </a:r>
              <a:endParaRPr lang="zh-TW" altLang="en-US" sz="1200" b="1" i="0" u="none" strike="noStrike" cap="none">
                <a:solidFill>
                  <a:srgbClr val="191919"/>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8" name="Shape 236">
              <a:extLst>
                <a:ext uri="{FF2B5EF4-FFF2-40B4-BE49-F238E27FC236}">
                  <a16:creationId xmlns:a16="http://schemas.microsoft.com/office/drawing/2014/main" id="{8D0FAA9B-4F93-B747-BA5A-33492A80A350}"/>
                </a:ext>
              </a:extLst>
            </p:cNvPr>
            <p:cNvSpPr txBox="1"/>
            <p:nvPr/>
          </p:nvSpPr>
          <p:spPr>
            <a:xfrm>
              <a:off x="746947" y="2397520"/>
              <a:ext cx="1197239" cy="27284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tLang="zh-TW" sz="1200" b="1" i="0" u="none" strike="noStrike" cap="none">
                  <a:solidFill>
                    <a:srgbClr val="191919"/>
                  </a:solidFill>
                  <a:latin typeface="Arial" panose="020B0604020202020204" pitchFamily="34" charset="0"/>
                  <a:ea typeface="微軟正黑體" panose="020B0604030504040204" pitchFamily="34" charset="-120"/>
                  <a:cs typeface="Microsoft JhengHei"/>
                  <a:sym typeface="Arial" panose="020B0604020202020204" pitchFamily="34" charset="0"/>
                </a:rPr>
                <a:t>Block-based</a:t>
              </a:r>
              <a:endParaRPr lang="zh-TW" altLang="en-US" sz="1200" b="1" i="0" u="none" strike="noStrike" cap="none">
                <a:solidFill>
                  <a:srgbClr val="191919"/>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grpSp>
          <p:nvGrpSpPr>
            <p:cNvPr id="55" name="群組 54">
              <a:extLst>
                <a:ext uri="{FF2B5EF4-FFF2-40B4-BE49-F238E27FC236}">
                  <a16:creationId xmlns:a16="http://schemas.microsoft.com/office/drawing/2014/main" id="{B7FA5552-C326-4C04-B4E1-4081AFEB1D96}"/>
                </a:ext>
              </a:extLst>
            </p:cNvPr>
            <p:cNvGrpSpPr/>
            <p:nvPr/>
          </p:nvGrpSpPr>
          <p:grpSpPr>
            <a:xfrm>
              <a:off x="746949" y="2703449"/>
              <a:ext cx="2313626" cy="765674"/>
              <a:chOff x="746949" y="2130021"/>
              <a:chExt cx="2313626" cy="765674"/>
            </a:xfrm>
          </p:grpSpPr>
          <p:sp>
            <p:nvSpPr>
              <p:cNvPr id="10" name="Shape 227">
                <a:extLst>
                  <a:ext uri="{FF2B5EF4-FFF2-40B4-BE49-F238E27FC236}">
                    <a16:creationId xmlns:a16="http://schemas.microsoft.com/office/drawing/2014/main" id="{1F19076C-D68B-B744-97CB-0F7169EE184A}"/>
                  </a:ext>
                </a:extLst>
              </p:cNvPr>
              <p:cNvSpPr/>
              <p:nvPr/>
            </p:nvSpPr>
            <p:spPr>
              <a:xfrm>
                <a:off x="746949" y="2483380"/>
                <a:ext cx="2313626" cy="412315"/>
              </a:xfrm>
              <a:prstGeom prst="rect">
                <a:avLst/>
              </a:prstGeom>
              <a:solidFill>
                <a:schemeClr val="dk2">
                  <a:alpha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lang="zh-TW" altLang="en-US" sz="1400" b="0" i="0" u="none" strike="noStrike" cap="none">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 name="Shape 229">
                <a:extLst>
                  <a:ext uri="{FF2B5EF4-FFF2-40B4-BE49-F238E27FC236}">
                    <a16:creationId xmlns:a16="http://schemas.microsoft.com/office/drawing/2014/main" id="{CE05D924-EA7E-744A-92EE-66F411B0466E}"/>
                  </a:ext>
                </a:extLst>
              </p:cNvPr>
              <p:cNvSpPr/>
              <p:nvPr/>
            </p:nvSpPr>
            <p:spPr>
              <a:xfrm>
                <a:off x="886110" y="2546472"/>
                <a:ext cx="358212" cy="272847"/>
              </a:xfrm>
              <a:prstGeom prst="rect">
                <a:avLst/>
              </a:prstGeom>
              <a:solidFill>
                <a:srgbClr val="C00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A</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2" name="Shape 230">
                <a:extLst>
                  <a:ext uri="{FF2B5EF4-FFF2-40B4-BE49-F238E27FC236}">
                    <a16:creationId xmlns:a16="http://schemas.microsoft.com/office/drawing/2014/main" id="{6B40B39D-7F88-EB44-95BD-6EE4CE8A5D7D}"/>
                  </a:ext>
                </a:extLst>
              </p:cNvPr>
              <p:cNvSpPr/>
              <p:nvPr/>
            </p:nvSpPr>
            <p:spPr>
              <a:xfrm>
                <a:off x="1311765" y="2546472"/>
                <a:ext cx="358212" cy="272847"/>
              </a:xfrm>
              <a:prstGeom prst="rect">
                <a:avLst/>
              </a:prstGeom>
              <a:solidFill>
                <a:srgbClr val="C00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B</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3" name="Shape 231">
                <a:extLst>
                  <a:ext uri="{FF2B5EF4-FFF2-40B4-BE49-F238E27FC236}">
                    <a16:creationId xmlns:a16="http://schemas.microsoft.com/office/drawing/2014/main" id="{5C79C40E-ECCB-7149-9A84-BF472F16AA68}"/>
                  </a:ext>
                </a:extLst>
              </p:cNvPr>
              <p:cNvSpPr/>
              <p:nvPr/>
            </p:nvSpPr>
            <p:spPr>
              <a:xfrm>
                <a:off x="1756631" y="2541273"/>
                <a:ext cx="358212" cy="272847"/>
              </a:xfrm>
              <a:prstGeom prst="rect">
                <a:avLst/>
              </a:prstGeom>
              <a:solidFill>
                <a:srgbClr val="C00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C</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4" name="Shape 233">
                <a:extLst>
                  <a:ext uri="{FF2B5EF4-FFF2-40B4-BE49-F238E27FC236}">
                    <a16:creationId xmlns:a16="http://schemas.microsoft.com/office/drawing/2014/main" id="{9D4C6FAC-5590-3A44-9DAB-3F61E1D0F7B7}"/>
                  </a:ext>
                </a:extLst>
              </p:cNvPr>
              <p:cNvSpPr/>
              <p:nvPr/>
            </p:nvSpPr>
            <p:spPr>
              <a:xfrm>
                <a:off x="1315529" y="2130021"/>
                <a:ext cx="358212" cy="272847"/>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B’</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5" name="Shape 234">
                <a:extLst>
                  <a:ext uri="{FF2B5EF4-FFF2-40B4-BE49-F238E27FC236}">
                    <a16:creationId xmlns:a16="http://schemas.microsoft.com/office/drawing/2014/main" id="{8EA05C06-98E0-2044-BEE9-A57E353A3C9D}"/>
                  </a:ext>
                </a:extLst>
              </p:cNvPr>
              <p:cNvSpPr/>
              <p:nvPr/>
            </p:nvSpPr>
            <p:spPr>
              <a:xfrm>
                <a:off x="1756631" y="2130021"/>
                <a:ext cx="358212" cy="272847"/>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C’</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6" name="Shape 235">
                <a:extLst>
                  <a:ext uri="{FF2B5EF4-FFF2-40B4-BE49-F238E27FC236}">
                    <a16:creationId xmlns:a16="http://schemas.microsoft.com/office/drawing/2014/main" id="{38C82518-FF38-1546-873B-5A78D42A0965}"/>
                  </a:ext>
                </a:extLst>
              </p:cNvPr>
              <p:cNvSpPr/>
              <p:nvPr/>
            </p:nvSpPr>
            <p:spPr>
              <a:xfrm>
                <a:off x="874427" y="2130021"/>
                <a:ext cx="358212" cy="272847"/>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A’</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7" name="Shape 237">
                <a:extLst>
                  <a:ext uri="{FF2B5EF4-FFF2-40B4-BE49-F238E27FC236}">
                    <a16:creationId xmlns:a16="http://schemas.microsoft.com/office/drawing/2014/main" id="{A7A00C77-BCB9-AE41-BF64-89DE25CC588D}"/>
                  </a:ext>
                </a:extLst>
              </p:cNvPr>
              <p:cNvSpPr/>
              <p:nvPr/>
            </p:nvSpPr>
            <p:spPr>
              <a:xfrm>
                <a:off x="2197733" y="2130021"/>
                <a:ext cx="358212" cy="272847"/>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D’</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8" name="Shape 238">
                <a:extLst>
                  <a:ext uri="{FF2B5EF4-FFF2-40B4-BE49-F238E27FC236}">
                    <a16:creationId xmlns:a16="http://schemas.microsoft.com/office/drawing/2014/main" id="{C388A9E0-250A-894E-B0AC-5C65F865259E}"/>
                  </a:ext>
                </a:extLst>
              </p:cNvPr>
              <p:cNvSpPr/>
              <p:nvPr/>
            </p:nvSpPr>
            <p:spPr>
              <a:xfrm>
                <a:off x="2638833" y="2130021"/>
                <a:ext cx="358212" cy="272847"/>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E’</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9" name="Shape 242">
                <a:extLst>
                  <a:ext uri="{FF2B5EF4-FFF2-40B4-BE49-F238E27FC236}">
                    <a16:creationId xmlns:a16="http://schemas.microsoft.com/office/drawing/2014/main" id="{7F994910-AB80-5240-87A5-F5236CC45324}"/>
                  </a:ext>
                </a:extLst>
              </p:cNvPr>
              <p:cNvSpPr/>
              <p:nvPr/>
            </p:nvSpPr>
            <p:spPr>
              <a:xfrm>
                <a:off x="2198628" y="2541423"/>
                <a:ext cx="358212" cy="272847"/>
              </a:xfrm>
              <a:prstGeom prst="rect">
                <a:avLst/>
              </a:prstGeom>
              <a:solidFill>
                <a:srgbClr val="C00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D</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20" name="Shape 243">
                <a:extLst>
                  <a:ext uri="{FF2B5EF4-FFF2-40B4-BE49-F238E27FC236}">
                    <a16:creationId xmlns:a16="http://schemas.microsoft.com/office/drawing/2014/main" id="{8CA173B4-F264-864D-AD68-E0ED74C6D0A6}"/>
                  </a:ext>
                </a:extLst>
              </p:cNvPr>
              <p:cNvSpPr/>
              <p:nvPr/>
            </p:nvSpPr>
            <p:spPr>
              <a:xfrm>
                <a:off x="2642513" y="2548746"/>
                <a:ext cx="358212" cy="272847"/>
              </a:xfrm>
              <a:prstGeom prst="rect">
                <a:avLst/>
              </a:prstGeom>
              <a:solidFill>
                <a:srgbClr val="C00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altLang="zh-TW"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E</a:t>
                </a:r>
                <a:endParaRPr lang="en-US" sz="1400" b="1" i="0" u="none" strike="noStrike" cap="none">
                  <a:solidFill>
                    <a:schemeClr val="lt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grpSp>
        <p:grpSp>
          <p:nvGrpSpPr>
            <p:cNvPr id="22" name="群組 8">
              <a:extLst>
                <a:ext uri="{FF2B5EF4-FFF2-40B4-BE49-F238E27FC236}">
                  <a16:creationId xmlns:a16="http://schemas.microsoft.com/office/drawing/2014/main" id="{46C6B108-202D-DF4D-B5E1-F2EBB19FCA1C}"/>
                </a:ext>
              </a:extLst>
            </p:cNvPr>
            <p:cNvGrpSpPr/>
            <p:nvPr/>
          </p:nvGrpSpPr>
          <p:grpSpPr>
            <a:xfrm>
              <a:off x="884824" y="1826956"/>
              <a:ext cx="415620" cy="415620"/>
              <a:chOff x="889317" y="2537938"/>
              <a:chExt cx="556036" cy="556036"/>
            </a:xfrm>
          </p:grpSpPr>
          <p:sp>
            <p:nvSpPr>
              <p:cNvPr id="23" name="橢圓 7">
                <a:extLst>
                  <a:ext uri="{FF2B5EF4-FFF2-40B4-BE49-F238E27FC236}">
                    <a16:creationId xmlns:a16="http://schemas.microsoft.com/office/drawing/2014/main" id="{19C09694-E0D1-5441-9AA0-F36C2C124F4C}"/>
                  </a:ext>
                </a:extLst>
              </p:cNvPr>
              <p:cNvSpPr/>
              <p:nvPr/>
            </p:nvSpPr>
            <p:spPr>
              <a:xfrm>
                <a:off x="889317" y="2537938"/>
                <a:ext cx="556036" cy="556036"/>
              </a:xfrm>
              <a:prstGeom prst="ellipse">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4" name="圖片 6">
                <a:extLst>
                  <a:ext uri="{FF2B5EF4-FFF2-40B4-BE49-F238E27FC236}">
                    <a16:creationId xmlns:a16="http://schemas.microsoft.com/office/drawing/2014/main" id="{28C79BF1-8038-0D46-87CC-38A2716CBF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3260" y="2663193"/>
                <a:ext cx="386386" cy="305526"/>
              </a:xfrm>
              <a:prstGeom prst="rect">
                <a:avLst/>
              </a:prstGeom>
            </p:spPr>
          </p:pic>
        </p:grpSp>
        <p:grpSp>
          <p:nvGrpSpPr>
            <p:cNvPr id="2" name="群組 1">
              <a:extLst>
                <a:ext uri="{FF2B5EF4-FFF2-40B4-BE49-F238E27FC236}">
                  <a16:creationId xmlns:a16="http://schemas.microsoft.com/office/drawing/2014/main" id="{05A62382-4201-42AF-996C-CE021C0081EF}"/>
                </a:ext>
              </a:extLst>
            </p:cNvPr>
            <p:cNvGrpSpPr/>
            <p:nvPr/>
          </p:nvGrpSpPr>
          <p:grpSpPr>
            <a:xfrm>
              <a:off x="1355763" y="1824466"/>
              <a:ext cx="1638513" cy="415620"/>
              <a:chOff x="1762903" y="3085494"/>
              <a:chExt cx="2396981" cy="608011"/>
            </a:xfrm>
          </p:grpSpPr>
          <p:pic>
            <p:nvPicPr>
              <p:cNvPr id="21" name="圖片 5">
                <a:extLst>
                  <a:ext uri="{FF2B5EF4-FFF2-40B4-BE49-F238E27FC236}">
                    <a16:creationId xmlns:a16="http://schemas.microsoft.com/office/drawing/2014/main" id="{8B904A2D-A73B-C54E-9659-BD041FCF5C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62903" y="3085494"/>
                <a:ext cx="699186" cy="526749"/>
              </a:xfrm>
              <a:prstGeom prst="rect">
                <a:avLst/>
              </a:prstGeom>
            </p:spPr>
          </p:pic>
          <p:pic>
            <p:nvPicPr>
              <p:cNvPr id="25" name="圖片 9">
                <a:extLst>
                  <a:ext uri="{FF2B5EF4-FFF2-40B4-BE49-F238E27FC236}">
                    <a16:creationId xmlns:a16="http://schemas.microsoft.com/office/drawing/2014/main" id="{457F28C0-840D-7A4A-B214-8ABCE6B59B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02416" y="3346265"/>
                <a:ext cx="250057" cy="347240"/>
              </a:xfrm>
              <a:prstGeom prst="rect">
                <a:avLst/>
              </a:prstGeom>
              <a:effectLst>
                <a:outerShdw blurRad="63500" sx="102000" sy="102000" algn="ctr" rotWithShape="0">
                  <a:prstClr val="black">
                    <a:alpha val="40000"/>
                  </a:prstClr>
                </a:outerShdw>
              </a:effectLst>
            </p:spPr>
          </p:pic>
          <p:pic>
            <p:nvPicPr>
              <p:cNvPr id="26" name="圖片 34">
                <a:extLst>
                  <a:ext uri="{FF2B5EF4-FFF2-40B4-BE49-F238E27FC236}">
                    <a16:creationId xmlns:a16="http://schemas.microsoft.com/office/drawing/2014/main" id="{B0962F5F-F881-674A-9C52-6DCB7D0988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23708" y="3085494"/>
                <a:ext cx="699186" cy="526749"/>
              </a:xfrm>
              <a:prstGeom prst="rect">
                <a:avLst/>
              </a:prstGeom>
            </p:spPr>
          </p:pic>
          <p:pic>
            <p:nvPicPr>
              <p:cNvPr id="27" name="圖片 35">
                <a:extLst>
                  <a:ext uri="{FF2B5EF4-FFF2-40B4-BE49-F238E27FC236}">
                    <a16:creationId xmlns:a16="http://schemas.microsoft.com/office/drawing/2014/main" id="{9EC42781-D259-BE44-BB03-769B00373EE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63221" y="3346265"/>
                <a:ext cx="250057" cy="347240"/>
              </a:xfrm>
              <a:prstGeom prst="rect">
                <a:avLst/>
              </a:prstGeom>
              <a:effectLst>
                <a:outerShdw blurRad="63500" sx="102000" sy="102000" algn="ctr" rotWithShape="0">
                  <a:prstClr val="black">
                    <a:alpha val="40000"/>
                  </a:prstClr>
                </a:outerShdw>
              </a:effectLst>
            </p:spPr>
          </p:pic>
          <p:pic>
            <p:nvPicPr>
              <p:cNvPr id="28" name="圖片 36">
                <a:extLst>
                  <a:ext uri="{FF2B5EF4-FFF2-40B4-BE49-F238E27FC236}">
                    <a16:creationId xmlns:a16="http://schemas.microsoft.com/office/drawing/2014/main" id="{C5E66FF4-1B29-1542-A500-E0F399CA11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60698" y="3085494"/>
                <a:ext cx="699186" cy="526749"/>
              </a:xfrm>
              <a:prstGeom prst="rect">
                <a:avLst/>
              </a:prstGeom>
            </p:spPr>
          </p:pic>
          <p:pic>
            <p:nvPicPr>
              <p:cNvPr id="29" name="圖片 37">
                <a:extLst>
                  <a:ext uri="{FF2B5EF4-FFF2-40B4-BE49-F238E27FC236}">
                    <a16:creationId xmlns:a16="http://schemas.microsoft.com/office/drawing/2014/main" id="{A828CE6A-5FD9-3348-B733-22F2D18C81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0211" y="3346265"/>
                <a:ext cx="250057" cy="347240"/>
              </a:xfrm>
              <a:prstGeom prst="rect">
                <a:avLst/>
              </a:prstGeom>
              <a:effectLst>
                <a:outerShdw blurRad="63500" sx="102000" sy="102000" algn="ctr" rotWithShape="0">
                  <a:prstClr val="black">
                    <a:alpha val="40000"/>
                  </a:prstClr>
                </a:outerShdw>
              </a:effectLst>
            </p:spPr>
          </p:pic>
        </p:grpSp>
      </p:grpSp>
      <p:sp>
        <p:nvSpPr>
          <p:cNvPr id="36" name="Shape 241">
            <a:extLst>
              <a:ext uri="{FF2B5EF4-FFF2-40B4-BE49-F238E27FC236}">
                <a16:creationId xmlns:a16="http://schemas.microsoft.com/office/drawing/2014/main" id="{A6425107-F9FD-2548-9BFB-8A2BF3604905}"/>
              </a:ext>
            </a:extLst>
          </p:cNvPr>
          <p:cNvSpPr txBox="1"/>
          <p:nvPr/>
        </p:nvSpPr>
        <p:spPr>
          <a:xfrm>
            <a:off x="3569442" y="3131615"/>
            <a:ext cx="4805260" cy="394257"/>
          </a:xfrm>
          <a:prstGeom prst="rect">
            <a:avLst/>
          </a:prstGeom>
          <a:noFill/>
          <a:ln>
            <a:noFill/>
          </a:ln>
        </p:spPr>
        <p:txBody>
          <a:bodyPr spcFirstLastPara="1" wrap="square" lIns="91425" tIns="45700" rIns="91425" bIns="45700" anchor="t" anchorCtr="0">
            <a:noAutofit/>
          </a:bodyPr>
          <a:lstStyle/>
          <a:p>
            <a:pPr marR="0" lvl="0" algn="l" rtl="0">
              <a:lnSpc>
                <a:spcPct val="100000"/>
              </a:lnSpc>
              <a:spcBef>
                <a:spcPts val="0"/>
              </a:spcBef>
              <a:spcAft>
                <a:spcPts val="0"/>
              </a:spcAft>
              <a:buClr>
                <a:srgbClr val="000000"/>
              </a:buClr>
              <a:buSzPts val="1400"/>
            </a:pPr>
            <a:r>
              <a:rPr lang="en-US" altLang="zh-TW" sz="1000" i="0" u="none" strike="noStrike" cap="none">
                <a:solidFill>
                  <a:schemeClr val="bg1"/>
                </a:solidFill>
                <a:latin typeface="Arial" panose="020B0604020202020204" pitchFamily="34" charset="0"/>
                <a:ea typeface="微軟正黑體" panose="020B0604030504040204" pitchFamily="34" charset="-120"/>
                <a:sym typeface="Arial" panose="020B0604020202020204" pitchFamily="34" charset="0"/>
              </a:rPr>
              <a:t>* Ransomware that invades through the user's computer or an external device cannot overwrite the snapshot.</a:t>
            </a:r>
            <a:endParaRPr lang="zh-TW" altLang="en-US" sz="1000" i="0" u="none" strike="noStrike" cap="none">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9" name="標題 1" hidden="1">
            <a:extLst>
              <a:ext uri="{FF2B5EF4-FFF2-40B4-BE49-F238E27FC236}">
                <a16:creationId xmlns:a16="http://schemas.microsoft.com/office/drawing/2014/main" id="{E0121A5A-EFFC-4C5B-AD11-EE680658EE36}"/>
              </a:ext>
            </a:extLst>
          </p:cNvPr>
          <p:cNvSpPr txBox="1">
            <a:spLocks/>
          </p:cNvSpPr>
          <p:nvPr/>
        </p:nvSpPr>
        <p:spPr>
          <a:xfrm>
            <a:off x="124385" y="195152"/>
            <a:ext cx="8895230" cy="987332"/>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chemeClr val="dk1"/>
              </a:buClr>
              <a:buFont typeface="Arial"/>
              <a:buNone/>
              <a:defRPr sz="2800" b="1" i="0" u="none" strike="noStrike" cap="none">
                <a:solidFill>
                  <a:schemeClr val="dk1"/>
                </a:solidFill>
                <a:latin typeface="Arial"/>
                <a:ea typeface="Arial"/>
                <a:cs typeface="Arial"/>
                <a:sym typeface="Arial"/>
              </a:defRPr>
            </a:lvl1pPr>
            <a:lvl2pPr lvl="1" indent="0">
              <a:spcBef>
                <a:spcPts val="0"/>
              </a:spcBef>
              <a:buClr>
                <a:schemeClr val="dk1"/>
              </a:buClr>
              <a:buFont typeface="Arial"/>
              <a:buNone/>
              <a:defRPr sz="2800">
                <a:solidFill>
                  <a:schemeClr val="dk1"/>
                </a:solidFill>
              </a:defRPr>
            </a:lvl2pPr>
            <a:lvl3pPr lvl="2" indent="0">
              <a:spcBef>
                <a:spcPts val="0"/>
              </a:spcBef>
              <a:buClr>
                <a:schemeClr val="dk1"/>
              </a:buClr>
              <a:buFont typeface="Arial"/>
              <a:buNone/>
              <a:defRPr sz="2800">
                <a:solidFill>
                  <a:schemeClr val="dk1"/>
                </a:solidFill>
              </a:defRPr>
            </a:lvl3pPr>
            <a:lvl4pPr lvl="3" indent="0">
              <a:spcBef>
                <a:spcPts val="0"/>
              </a:spcBef>
              <a:buClr>
                <a:schemeClr val="dk1"/>
              </a:buClr>
              <a:buFont typeface="Arial"/>
              <a:buNone/>
              <a:defRPr sz="2800">
                <a:solidFill>
                  <a:schemeClr val="dk1"/>
                </a:solidFill>
              </a:defRPr>
            </a:lvl4pPr>
            <a:lvl5pPr lvl="4" indent="0">
              <a:spcBef>
                <a:spcPts val="0"/>
              </a:spcBef>
              <a:buClr>
                <a:schemeClr val="dk1"/>
              </a:buClr>
              <a:buFont typeface="Arial"/>
              <a:buNone/>
              <a:defRPr sz="2800">
                <a:solidFill>
                  <a:schemeClr val="dk1"/>
                </a:solidFill>
              </a:defRPr>
            </a:lvl5pPr>
            <a:lvl6pPr lvl="5" indent="0">
              <a:spcBef>
                <a:spcPts val="0"/>
              </a:spcBef>
              <a:buClr>
                <a:schemeClr val="dk1"/>
              </a:buClr>
              <a:buFont typeface="Arial"/>
              <a:buNone/>
              <a:defRPr sz="2800">
                <a:solidFill>
                  <a:schemeClr val="dk1"/>
                </a:solidFill>
              </a:defRPr>
            </a:lvl6pPr>
            <a:lvl7pPr lvl="6" indent="0">
              <a:spcBef>
                <a:spcPts val="0"/>
              </a:spcBef>
              <a:buClr>
                <a:schemeClr val="dk1"/>
              </a:buClr>
              <a:buFont typeface="Arial"/>
              <a:buNone/>
              <a:defRPr sz="2800">
                <a:solidFill>
                  <a:schemeClr val="dk1"/>
                </a:solidFill>
              </a:defRPr>
            </a:lvl7pPr>
            <a:lvl8pPr lvl="7" indent="0">
              <a:spcBef>
                <a:spcPts val="0"/>
              </a:spcBef>
              <a:buClr>
                <a:schemeClr val="dk1"/>
              </a:buClr>
              <a:buFont typeface="Arial"/>
              <a:buNone/>
              <a:defRPr sz="2800">
                <a:solidFill>
                  <a:schemeClr val="dk1"/>
                </a:solidFill>
              </a:defRPr>
            </a:lvl8pPr>
            <a:lvl9pPr lvl="8" indent="0">
              <a:spcBef>
                <a:spcPts val="0"/>
              </a:spcBef>
              <a:buClr>
                <a:schemeClr val="dk1"/>
              </a:buClr>
              <a:buFont typeface="Arial"/>
              <a:buNone/>
              <a:defRPr sz="2800">
                <a:solidFill>
                  <a:schemeClr val="dk1"/>
                </a:solidFill>
              </a:defRPr>
            </a:lvl9pPr>
          </a:lstStyle>
          <a:p>
            <a:r>
              <a:rPr lang="zh-TW" altLang="en-US" sz="3500">
                <a:solidFill>
                  <a:schemeClr val="bg1"/>
                </a:solidFill>
                <a:latin typeface="Arial" panose="020B0604020202020204" pitchFamily="34" charset="0"/>
                <a:ea typeface="微軟正黑體" panose="020B0604030504040204" pitchFamily="34" charset="-120"/>
                <a:sym typeface="Arial" panose="020B0604020202020204" pitchFamily="34" charset="0"/>
              </a:rPr>
              <a:t>高達 </a:t>
            </a:r>
            <a:r>
              <a:rPr lang="en-US" altLang="zh-TW" sz="3500">
                <a:solidFill>
                  <a:schemeClr val="bg1"/>
                </a:solidFill>
                <a:latin typeface="Arial" panose="020B0604020202020204" pitchFamily="34" charset="0"/>
                <a:ea typeface="微軟正黑體" panose="020B0604030504040204" pitchFamily="34" charset="-120"/>
                <a:sym typeface="Arial" panose="020B0604020202020204" pitchFamily="34" charset="0"/>
              </a:rPr>
              <a:t>256 </a:t>
            </a:r>
            <a:r>
              <a:rPr lang="zh-TW" altLang="en-US" sz="3500">
                <a:solidFill>
                  <a:schemeClr val="bg1"/>
                </a:solidFill>
                <a:latin typeface="Arial" panose="020B0604020202020204" pitchFamily="34" charset="0"/>
                <a:ea typeface="微軟正黑體" panose="020B0604030504040204" pitchFamily="34" charset="-120"/>
                <a:sym typeface="Arial" panose="020B0604020202020204" pitchFamily="34" charset="0"/>
              </a:rPr>
              <a:t>個快照資料備份</a:t>
            </a:r>
          </a:p>
        </p:txBody>
      </p:sp>
      <p:pic>
        <p:nvPicPr>
          <p:cNvPr id="30" name="圖片 11">
            <a:extLst>
              <a:ext uri="{FF2B5EF4-FFF2-40B4-BE49-F238E27FC236}">
                <a16:creationId xmlns:a16="http://schemas.microsoft.com/office/drawing/2014/main" id="{033AD60F-2F54-6845-A930-762548946703}"/>
              </a:ext>
            </a:extLst>
          </p:cNvPr>
          <p:cNvPicPr>
            <a:picLocks noChangeAspect="1"/>
          </p:cNvPicPr>
          <p:nvPr/>
        </p:nvPicPr>
        <p:blipFill>
          <a:blip r:embed="rId6"/>
          <a:stretch>
            <a:fillRect/>
          </a:stretch>
        </p:blipFill>
        <p:spPr>
          <a:xfrm>
            <a:off x="1143682" y="3691623"/>
            <a:ext cx="1425529" cy="978604"/>
          </a:xfrm>
          <a:prstGeom prst="rect">
            <a:avLst/>
          </a:prstGeom>
          <a:effectLst>
            <a:outerShdw blurRad="50800" dist="38100" dir="5400000" algn="t" rotWithShape="0">
              <a:prstClr val="black">
                <a:alpha val="40000"/>
              </a:prstClr>
            </a:outerShdw>
          </a:effectLst>
        </p:spPr>
      </p:pic>
      <p:pic>
        <p:nvPicPr>
          <p:cNvPr id="31" name="圖片 18">
            <a:extLst>
              <a:ext uri="{FF2B5EF4-FFF2-40B4-BE49-F238E27FC236}">
                <a16:creationId xmlns:a16="http://schemas.microsoft.com/office/drawing/2014/main" id="{87A7F279-B940-7D44-9D61-4252C71C1A0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84838" y="3662219"/>
            <a:ext cx="792687" cy="987431"/>
          </a:xfrm>
          <a:prstGeom prst="rect">
            <a:avLst/>
          </a:prstGeom>
          <a:effectLst>
            <a:outerShdw blurRad="50800" dist="38100" dir="5400000" algn="t" rotWithShape="0">
              <a:prstClr val="black">
                <a:alpha val="40000"/>
              </a:prstClr>
            </a:outerShdw>
          </a:effectLst>
        </p:spPr>
      </p:pic>
      <p:grpSp>
        <p:nvGrpSpPr>
          <p:cNvPr id="32" name="群組 21">
            <a:extLst>
              <a:ext uri="{FF2B5EF4-FFF2-40B4-BE49-F238E27FC236}">
                <a16:creationId xmlns:a16="http://schemas.microsoft.com/office/drawing/2014/main" id="{C04E883D-6D4E-534B-96B4-01F50F57185C}"/>
              </a:ext>
            </a:extLst>
          </p:cNvPr>
          <p:cNvGrpSpPr/>
          <p:nvPr/>
        </p:nvGrpSpPr>
        <p:grpSpPr>
          <a:xfrm>
            <a:off x="4705686" y="3754046"/>
            <a:ext cx="1322319" cy="816756"/>
            <a:chOff x="5296072" y="2438860"/>
            <a:chExt cx="1269089" cy="783879"/>
          </a:xfrm>
        </p:grpSpPr>
        <p:pic>
          <p:nvPicPr>
            <p:cNvPr id="33" name="圖片 20">
              <a:extLst>
                <a:ext uri="{FF2B5EF4-FFF2-40B4-BE49-F238E27FC236}">
                  <a16:creationId xmlns:a16="http://schemas.microsoft.com/office/drawing/2014/main" id="{A04EC1DD-D387-904F-A0B1-62A202A09D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6200000">
              <a:off x="5375235" y="2359697"/>
              <a:ext cx="769403" cy="927730"/>
            </a:xfrm>
            <a:prstGeom prst="rect">
              <a:avLst/>
            </a:prstGeom>
            <a:effectLst>
              <a:outerShdw blurRad="50800" dist="38100" dir="5400000" algn="t" rotWithShape="0">
                <a:prstClr val="black">
                  <a:alpha val="40000"/>
                </a:prstClr>
              </a:outerShdw>
            </a:effectLst>
          </p:spPr>
        </p:pic>
        <p:pic>
          <p:nvPicPr>
            <p:cNvPr id="34" name="圖片 16">
              <a:extLst>
                <a:ext uri="{FF2B5EF4-FFF2-40B4-BE49-F238E27FC236}">
                  <a16:creationId xmlns:a16="http://schemas.microsoft.com/office/drawing/2014/main" id="{C1810225-CF4E-1949-BB64-84F556F6B10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03996" y="2800807"/>
              <a:ext cx="461165" cy="421932"/>
            </a:xfrm>
            <a:prstGeom prst="rect">
              <a:avLst/>
            </a:prstGeom>
            <a:effectLst>
              <a:outerShdw blurRad="50800" dist="38100" dir="5400000" algn="t" rotWithShape="0">
                <a:prstClr val="black">
                  <a:alpha val="40000"/>
                </a:prstClr>
              </a:outerShdw>
            </a:effectLst>
          </p:spPr>
        </p:pic>
      </p:grpSp>
      <p:grpSp>
        <p:nvGrpSpPr>
          <p:cNvPr id="37" name="群組 30">
            <a:extLst>
              <a:ext uri="{FF2B5EF4-FFF2-40B4-BE49-F238E27FC236}">
                <a16:creationId xmlns:a16="http://schemas.microsoft.com/office/drawing/2014/main" id="{C9BF72C8-7B8F-144F-9DDE-BFE8965578A1}"/>
              </a:ext>
            </a:extLst>
          </p:cNvPr>
          <p:cNvGrpSpPr/>
          <p:nvPr/>
        </p:nvGrpSpPr>
        <p:grpSpPr>
          <a:xfrm>
            <a:off x="6648077" y="3621173"/>
            <a:ext cx="1493191" cy="973450"/>
            <a:chOff x="7307786" y="3362271"/>
            <a:chExt cx="1168039" cy="761474"/>
          </a:xfrm>
        </p:grpSpPr>
        <p:grpSp>
          <p:nvGrpSpPr>
            <p:cNvPr id="38" name="群組 29">
              <a:extLst>
                <a:ext uri="{FF2B5EF4-FFF2-40B4-BE49-F238E27FC236}">
                  <a16:creationId xmlns:a16="http://schemas.microsoft.com/office/drawing/2014/main" id="{35FA5C7B-15AB-E242-93C4-4673513EE3DD}"/>
                </a:ext>
              </a:extLst>
            </p:cNvPr>
            <p:cNvGrpSpPr/>
            <p:nvPr/>
          </p:nvGrpSpPr>
          <p:grpSpPr>
            <a:xfrm>
              <a:off x="7307786" y="3556203"/>
              <a:ext cx="1168039" cy="567542"/>
              <a:chOff x="6990085" y="3443536"/>
              <a:chExt cx="1525161" cy="741066"/>
            </a:xfrm>
          </p:grpSpPr>
          <p:pic>
            <p:nvPicPr>
              <p:cNvPr id="40" name="圖片 26">
                <a:extLst>
                  <a:ext uri="{FF2B5EF4-FFF2-40B4-BE49-F238E27FC236}">
                    <a16:creationId xmlns:a16="http://schemas.microsoft.com/office/drawing/2014/main" id="{B8826ECB-793E-E64E-B849-F5DD981D4B7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990085" y="3443536"/>
                <a:ext cx="962151" cy="648264"/>
              </a:xfrm>
              <a:prstGeom prst="rect">
                <a:avLst/>
              </a:prstGeom>
              <a:effectLst>
                <a:outerShdw blurRad="50800" dist="38100" dir="5400000" algn="t" rotWithShape="0">
                  <a:prstClr val="black">
                    <a:alpha val="40000"/>
                  </a:prstClr>
                </a:outerShdw>
              </a:effectLst>
            </p:spPr>
          </p:pic>
          <p:pic>
            <p:nvPicPr>
              <p:cNvPr id="41" name="圖片 28">
                <a:extLst>
                  <a:ext uri="{FF2B5EF4-FFF2-40B4-BE49-F238E27FC236}">
                    <a16:creationId xmlns:a16="http://schemas.microsoft.com/office/drawing/2014/main" id="{4C26412B-87FA-3849-A925-0A14BDE907A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flipH="1">
                <a:off x="7571636" y="3549643"/>
                <a:ext cx="943610" cy="634959"/>
              </a:xfrm>
              <a:prstGeom prst="rect">
                <a:avLst/>
              </a:prstGeom>
              <a:effectLst>
                <a:outerShdw blurRad="50800" dist="38100" dir="8100000" algn="tr" rotWithShape="0">
                  <a:prstClr val="black">
                    <a:alpha val="40000"/>
                  </a:prstClr>
                </a:outerShdw>
              </a:effectLst>
            </p:spPr>
          </p:pic>
        </p:grpSp>
        <p:pic>
          <p:nvPicPr>
            <p:cNvPr id="39" name="圖片 23">
              <a:extLst>
                <a:ext uri="{FF2B5EF4-FFF2-40B4-BE49-F238E27FC236}">
                  <a16:creationId xmlns:a16="http://schemas.microsoft.com/office/drawing/2014/main" id="{39378E24-2D30-6146-97C8-5C4D58FD2C9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613534" y="3362271"/>
              <a:ext cx="664567" cy="664567"/>
            </a:xfrm>
            <a:prstGeom prst="rect">
              <a:avLst/>
            </a:prstGeom>
            <a:effectLst>
              <a:outerShdw blurRad="50800" dist="38100" dir="2700000" algn="tl" rotWithShape="0">
                <a:prstClr val="black">
                  <a:alpha val="40000"/>
                </a:prstClr>
              </a:outerShdw>
            </a:effectLst>
          </p:spPr>
        </p:pic>
      </p:grpSp>
      <p:sp>
        <p:nvSpPr>
          <p:cNvPr id="42" name="文字方塊 243">
            <a:extLst>
              <a:ext uri="{FF2B5EF4-FFF2-40B4-BE49-F238E27FC236}">
                <a16:creationId xmlns:a16="http://schemas.microsoft.com/office/drawing/2014/main" id="{E6064A48-CB6C-B546-9EBB-F5C7470D42D3}"/>
              </a:ext>
            </a:extLst>
          </p:cNvPr>
          <p:cNvSpPr txBox="1"/>
          <p:nvPr/>
        </p:nvSpPr>
        <p:spPr>
          <a:xfrm>
            <a:off x="4580288" y="4664179"/>
            <a:ext cx="1347743" cy="369332"/>
          </a:xfrm>
          <a:prstGeom prst="rect">
            <a:avLst/>
          </a:prstGeom>
          <a:noFill/>
        </p:spPr>
        <p:txBody>
          <a:bodyPr wrap="square" rtlCol="0" anchor="t">
            <a:spAutoFit/>
          </a:bodyPr>
          <a:lstStyle/>
          <a:p>
            <a:pPr algn="ctr"/>
            <a:r>
              <a:rPr lang="en-US" altLang="zh-TW" sz="900" b="1">
                <a:solidFill>
                  <a:schemeClr val="bg1"/>
                </a:solidFill>
                <a:latin typeface="Arial" panose="020B0604020202020204" pitchFamily="34" charset="0"/>
                <a:ea typeface="微軟正黑體" panose="020B0604030504040204" pitchFamily="34" charset="-120"/>
                <a:sym typeface="Arial" panose="020B0604020202020204" pitchFamily="34" charset="0"/>
              </a:rPr>
              <a:t>External storage device</a:t>
            </a:r>
            <a:endParaRPr lang="zh-TW" altLang="en-US" sz="9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3" name="文字方塊 59">
            <a:extLst>
              <a:ext uri="{FF2B5EF4-FFF2-40B4-BE49-F238E27FC236}">
                <a16:creationId xmlns:a16="http://schemas.microsoft.com/office/drawing/2014/main" id="{A4A2498C-2429-3844-A39A-6A62802C25A6}"/>
              </a:ext>
            </a:extLst>
          </p:cNvPr>
          <p:cNvSpPr txBox="1"/>
          <p:nvPr/>
        </p:nvSpPr>
        <p:spPr>
          <a:xfrm>
            <a:off x="2516768" y="4664179"/>
            <a:ext cx="2107068" cy="369332"/>
          </a:xfrm>
          <a:prstGeom prst="rect">
            <a:avLst/>
          </a:prstGeom>
          <a:noFill/>
        </p:spPr>
        <p:txBody>
          <a:bodyPr wrap="square" rtlCol="0" anchor="t">
            <a:spAutoFit/>
          </a:bodyPr>
          <a:lstStyle/>
          <a:p>
            <a:pPr algn="ctr"/>
            <a:r>
              <a:rPr lang="en-US" altLang="zh-TW" sz="900" b="1">
                <a:solidFill>
                  <a:schemeClr val="bg1"/>
                </a:solidFill>
                <a:latin typeface="Arial" panose="020B0604020202020204" pitchFamily="34" charset="0"/>
                <a:ea typeface="微軟正黑體" panose="020B0604030504040204" pitchFamily="34" charset="-120"/>
                <a:sym typeface="Arial" panose="020B0604020202020204" pitchFamily="34" charset="0"/>
              </a:rPr>
              <a:t>Disk space on your computer or server</a:t>
            </a:r>
          </a:p>
        </p:txBody>
      </p:sp>
      <p:sp>
        <p:nvSpPr>
          <p:cNvPr id="44" name="文字方塊 60">
            <a:extLst>
              <a:ext uri="{FF2B5EF4-FFF2-40B4-BE49-F238E27FC236}">
                <a16:creationId xmlns:a16="http://schemas.microsoft.com/office/drawing/2014/main" id="{5F46BC92-5F8F-7442-BB13-53ED05091F71}"/>
              </a:ext>
            </a:extLst>
          </p:cNvPr>
          <p:cNvSpPr txBox="1"/>
          <p:nvPr/>
        </p:nvSpPr>
        <p:spPr>
          <a:xfrm>
            <a:off x="6795064" y="4664179"/>
            <a:ext cx="1199216" cy="230832"/>
          </a:xfrm>
          <a:prstGeom prst="rect">
            <a:avLst/>
          </a:prstGeom>
          <a:noFill/>
        </p:spPr>
        <p:txBody>
          <a:bodyPr wrap="square" rtlCol="0" anchor="t">
            <a:spAutoFit/>
          </a:bodyPr>
          <a:lstStyle/>
          <a:p>
            <a:pPr algn="ctr"/>
            <a:r>
              <a:rPr lang="en-US" altLang="zh-TW" sz="900" b="1">
                <a:solidFill>
                  <a:schemeClr val="bg1"/>
                </a:solidFill>
                <a:latin typeface="Arial" panose="020B0604020202020204" pitchFamily="34" charset="0"/>
                <a:ea typeface="微軟正黑體" panose="020B0604030504040204" pitchFamily="34" charset="-120"/>
                <a:sym typeface="Arial" panose="020B0604020202020204" pitchFamily="34" charset="0"/>
              </a:rPr>
              <a:t>Cloud / NAS</a:t>
            </a:r>
            <a:endParaRPr lang="zh-TW" altLang="en-US" sz="9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2" name="箭號: 向下 51">
            <a:extLst>
              <a:ext uri="{FF2B5EF4-FFF2-40B4-BE49-F238E27FC236}">
                <a16:creationId xmlns:a16="http://schemas.microsoft.com/office/drawing/2014/main" id="{61B9CA82-3B80-49B6-B9D8-B2972B980920}"/>
              </a:ext>
            </a:extLst>
          </p:cNvPr>
          <p:cNvSpPr/>
          <p:nvPr/>
        </p:nvSpPr>
        <p:spPr>
          <a:xfrm rot="16200000">
            <a:off x="2566010" y="3874883"/>
            <a:ext cx="498768" cy="54066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8" name="箭號: 向下 57">
            <a:extLst>
              <a:ext uri="{FF2B5EF4-FFF2-40B4-BE49-F238E27FC236}">
                <a16:creationId xmlns:a16="http://schemas.microsoft.com/office/drawing/2014/main" id="{FDAA2167-CD5F-412C-94AD-B4FE20A9DA0E}"/>
              </a:ext>
            </a:extLst>
          </p:cNvPr>
          <p:cNvSpPr/>
          <p:nvPr/>
        </p:nvSpPr>
        <p:spPr>
          <a:xfrm rot="16200000">
            <a:off x="4160134" y="3874883"/>
            <a:ext cx="498768" cy="54066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9" name="箭號: 向下 58">
            <a:extLst>
              <a:ext uri="{FF2B5EF4-FFF2-40B4-BE49-F238E27FC236}">
                <a16:creationId xmlns:a16="http://schemas.microsoft.com/office/drawing/2014/main" id="{503E1546-C9D4-4360-964B-1A725A5E9B05}"/>
              </a:ext>
            </a:extLst>
          </p:cNvPr>
          <p:cNvSpPr/>
          <p:nvPr/>
        </p:nvSpPr>
        <p:spPr>
          <a:xfrm rot="16200000">
            <a:off x="6060341" y="3874884"/>
            <a:ext cx="498768" cy="54066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949195238"/>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4" descr="一張含有 桌 的圖片&#10;&#10;自動產生的描述">
            <a:extLst>
              <a:ext uri="{FF2B5EF4-FFF2-40B4-BE49-F238E27FC236}">
                <a16:creationId xmlns:a16="http://schemas.microsoft.com/office/drawing/2014/main" id="{03E6345F-A120-4484-8DBB-270F2666C30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68736" y="2345391"/>
            <a:ext cx="5228705" cy="2516868"/>
          </a:xfrm>
          <a:prstGeom prst="rect">
            <a:avLst/>
          </a:prstGeom>
        </p:spPr>
      </p:pic>
      <p:sp>
        <p:nvSpPr>
          <p:cNvPr id="6" name="標題 5">
            <a:extLst>
              <a:ext uri="{FF2B5EF4-FFF2-40B4-BE49-F238E27FC236}">
                <a16:creationId xmlns:a16="http://schemas.microsoft.com/office/drawing/2014/main" id="{56E69DC5-6A3C-43CA-B121-C221B459A4F1}"/>
              </a:ext>
            </a:extLst>
          </p:cNvPr>
          <p:cNvSpPr>
            <a:spLocks noGrp="1"/>
          </p:cNvSpPr>
          <p:nvPr>
            <p:ph type="title"/>
          </p:nvPr>
        </p:nvSpPr>
        <p:spPr/>
        <p:txBody>
          <a:bodyPr/>
          <a:lstStyle/>
          <a:p>
            <a:r>
              <a:rPr lang="en-US" altLang="zh-TW" sz="3200">
                <a:latin typeface="Arial" panose="020B0604020202020204" pitchFamily="34" charset="0"/>
                <a:cs typeface="+mn-ea"/>
              </a:rPr>
              <a:t>DA Drive Analyzer for disk failure prediction​​</a:t>
            </a:r>
            <a:endParaRPr lang="zh-TW" altLang="en-US" sz="3200">
              <a:latin typeface="Arial" panose="020B0604020202020204" pitchFamily="34" charset="0"/>
              <a:cs typeface="+mn-ea"/>
              <a:sym typeface="Arial" panose="020B0604020202020204" pitchFamily="34" charset="0"/>
            </a:endParaRPr>
          </a:p>
        </p:txBody>
      </p:sp>
      <p:sp>
        <p:nvSpPr>
          <p:cNvPr id="8" name="文字方塊 7">
            <a:extLst>
              <a:ext uri="{FF2B5EF4-FFF2-40B4-BE49-F238E27FC236}">
                <a16:creationId xmlns:a16="http://schemas.microsoft.com/office/drawing/2014/main" id="{83AC6952-8038-4E90-94C9-494E29A4995E}"/>
              </a:ext>
            </a:extLst>
          </p:cNvPr>
          <p:cNvSpPr txBox="1"/>
          <p:nvPr/>
        </p:nvSpPr>
        <p:spPr>
          <a:xfrm>
            <a:off x="417951" y="1252741"/>
            <a:ext cx="3316305" cy="29091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Accurate failure prediction through AI-driven disk diagnostics</a:t>
            </a:r>
          </a:p>
          <a:p>
            <a:pPr>
              <a:lnSpc>
                <a:spcPct val="130000"/>
              </a:lnSpc>
              <a:spcBef>
                <a:spcPts val="600"/>
              </a:spcBef>
            </a:pP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DA Drive Analyzer integrates the cloud-based artificial intelligence technology of ULINK, a leading manufacturer of disk testing tools. By analyzing millions of disk data in the past, it can issue a warning notification when the disk is about to fail, allowing you to replace the disk in time. In addition, through its friendly user interface, you can check the disk health, including S.M.A.R.T. properties, temperature, and test IOPS. You can also view advanced disk-related information on the ULINK DA Portal website. With DA Drive Analyzer, unannounced disk failures will never happen again.</a:t>
            </a:r>
            <a:endParaRPr lang="zh-TW" sz="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3" name="群組 2">
            <a:extLst>
              <a:ext uri="{FF2B5EF4-FFF2-40B4-BE49-F238E27FC236}">
                <a16:creationId xmlns:a16="http://schemas.microsoft.com/office/drawing/2014/main" id="{A198C01E-8A6D-4BEC-8DD3-5936934709A3}"/>
              </a:ext>
            </a:extLst>
          </p:cNvPr>
          <p:cNvGrpSpPr/>
          <p:nvPr/>
        </p:nvGrpSpPr>
        <p:grpSpPr>
          <a:xfrm>
            <a:off x="7973072" y="2013392"/>
            <a:ext cx="591987" cy="620929"/>
            <a:chOff x="3810000" y="1138767"/>
            <a:chExt cx="1138767" cy="1138767"/>
          </a:xfrm>
        </p:grpSpPr>
        <p:sp>
          <p:nvSpPr>
            <p:cNvPr id="2" name="矩形: 圓角 1">
              <a:extLst>
                <a:ext uri="{FF2B5EF4-FFF2-40B4-BE49-F238E27FC236}">
                  <a16:creationId xmlns:a16="http://schemas.microsoft.com/office/drawing/2014/main" id="{05360AB9-F762-4949-A578-F4797DEA8551}"/>
                </a:ext>
              </a:extLst>
            </p:cNvPr>
            <p:cNvSpPr/>
            <p:nvPr/>
          </p:nvSpPr>
          <p:spPr>
            <a:xfrm>
              <a:off x="3810000" y="1138767"/>
              <a:ext cx="1138767" cy="1138767"/>
            </a:xfrm>
            <a:prstGeom prst="roundRect">
              <a:avLst/>
            </a:prstGeom>
            <a:solidFill>
              <a:srgbClr val="FFFFFF"/>
            </a:solidFill>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9" name="圖片 9">
              <a:extLst>
                <a:ext uri="{FF2B5EF4-FFF2-40B4-BE49-F238E27FC236}">
                  <a16:creationId xmlns:a16="http://schemas.microsoft.com/office/drawing/2014/main" id="{13F43B4D-3762-4CFB-85F3-D1856AD7BC95}"/>
                </a:ext>
              </a:extLst>
            </p:cNvPr>
            <p:cNvPicPr>
              <a:picLocks noChangeAspect="1"/>
            </p:cNvPicPr>
            <p:nvPr/>
          </p:nvPicPr>
          <p:blipFill>
            <a:blip r:embed="rId4"/>
            <a:stretch>
              <a:fillRect/>
            </a:stretch>
          </p:blipFill>
          <p:spPr>
            <a:xfrm>
              <a:off x="3926947" y="1293813"/>
              <a:ext cx="904876" cy="828675"/>
            </a:xfrm>
            <a:prstGeom prst="rect">
              <a:avLst/>
            </a:prstGeom>
          </p:spPr>
        </p:pic>
      </p:grpSp>
      <p:sp>
        <p:nvSpPr>
          <p:cNvPr id="10" name="文字方塊 9">
            <a:extLst>
              <a:ext uri="{FF2B5EF4-FFF2-40B4-BE49-F238E27FC236}">
                <a16:creationId xmlns:a16="http://schemas.microsoft.com/office/drawing/2014/main" id="{AC1107C3-5781-4BD8-B2CE-CB8DFD32831D}"/>
              </a:ext>
            </a:extLst>
          </p:cNvPr>
          <p:cNvSpPr txBox="1"/>
          <p:nvPr/>
        </p:nvSpPr>
        <p:spPr>
          <a:xfrm>
            <a:off x="3842252" y="1252021"/>
            <a:ext cx="47613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altLang="zh-TW" sz="1600" b="1">
                <a:solidFill>
                  <a:srgbClr val="97FFFE"/>
                </a:solidFill>
                <a:latin typeface="Arial" panose="020B0604020202020204" pitchFamily="34" charset="0"/>
                <a:ea typeface="微軟正黑體" panose="020B0604030504040204" pitchFamily="34" charset="-120"/>
                <a:cs typeface="+mn-ea"/>
              </a:rPr>
              <a:t>Each NAS can support one disk prediction for free, and you can also have a paid subscription to support all disks.</a:t>
            </a:r>
            <a:endParaRPr lang="zh-TW" altLang="en-US" sz="16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文字方塊 12">
            <a:extLst>
              <a:ext uri="{FF2B5EF4-FFF2-40B4-BE49-F238E27FC236}">
                <a16:creationId xmlns:a16="http://schemas.microsoft.com/office/drawing/2014/main" id="{29884EAE-C816-454B-8E32-955D28B67110}"/>
              </a:ext>
            </a:extLst>
          </p:cNvPr>
          <p:cNvSpPr txBox="1"/>
          <p:nvPr/>
        </p:nvSpPr>
        <p:spPr>
          <a:xfrm>
            <a:off x="424622" y="4273808"/>
            <a:ext cx="3495514" cy="584775"/>
          </a:xfrm>
          <a:prstGeom prst="rect">
            <a:avLst/>
          </a:prstGeom>
          <a:noFill/>
        </p:spPr>
        <p:txBody>
          <a:bodyPr wrap="square">
            <a:spAutoFit/>
          </a:bodyPr>
          <a:lstStyle/>
          <a:p>
            <a:r>
              <a:rPr lang="en-US" altLang="zh-TW" sz="800" b="0" i="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Note: DA Drive Analyzer does not yet support </a:t>
            </a:r>
            <a:r>
              <a:rPr lang="en-US" altLang="zh-TW" sz="800" b="0" i="0" err="1">
                <a:solidFill>
                  <a:schemeClr val="bg1"/>
                </a:solidFill>
                <a:effectLst/>
                <a:latin typeface="Arial" panose="020B0604020202020204" pitchFamily="34" charset="0"/>
                <a:ea typeface="微軟正黑體" panose="020B0604030504040204" pitchFamily="34" charset="-120"/>
                <a:sym typeface="Arial" panose="020B0604020202020204" pitchFamily="34" charset="0"/>
              </a:rPr>
              <a:t>NVMe</a:t>
            </a:r>
            <a:r>
              <a:rPr lang="en-US" altLang="zh-TW" sz="800" b="0" i="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 SSD, and some SATA hard drives may be displayed as "Not Supported" after being analyzed by the Cloud AI inference system due to different firmware or manufacturer settings</a:t>
            </a:r>
            <a:endParaRPr lang="zh-TW" altLang="en-US" sz="8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986648814"/>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7" name="矩形: 圓角 6">
            <a:extLst>
              <a:ext uri="{FF2B5EF4-FFF2-40B4-BE49-F238E27FC236}">
                <a16:creationId xmlns:a16="http://schemas.microsoft.com/office/drawing/2014/main" id="{A9237F5E-F9F4-44FF-8EA5-271B9269681D}"/>
              </a:ext>
            </a:extLst>
          </p:cNvPr>
          <p:cNvSpPr/>
          <p:nvPr/>
        </p:nvSpPr>
        <p:spPr>
          <a:xfrm>
            <a:off x="3452501" y="1057883"/>
            <a:ext cx="5728074" cy="3729270"/>
          </a:xfrm>
          <a:prstGeom prst="roundRect">
            <a:avLst>
              <a:gd name="adj" fmla="val 0"/>
            </a:avLst>
          </a:prstGeom>
          <a:gradFill>
            <a:gsLst>
              <a:gs pos="0">
                <a:schemeClr val="tx1">
                  <a:alpha val="0"/>
                </a:schemeClr>
              </a:gs>
              <a:gs pos="100000">
                <a:srgbClr val="1F2127">
                  <a:alpha val="64000"/>
                </a:srgbClr>
              </a:gs>
            </a:gsLst>
            <a:lin ang="5400000" scaled="1"/>
          </a:gradFill>
          <a:ln>
            <a:noFill/>
          </a:ln>
          <a:effectLst>
            <a:outerShdw dist="50800" dir="5400000" algn="ctr" rotWithShape="0">
              <a:srgbClr val="000000">
                <a:alpha val="43137"/>
              </a:srgbClr>
            </a:outerShdw>
            <a:softEdge rad="431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ea typeface="微軟正黑體" panose="020B0604030504040204" pitchFamily="34" charset="-120"/>
              <a:sym typeface="Arial" panose="020B0604020202020204" pitchFamily="34" charset="0"/>
            </a:endParaRPr>
          </a:p>
        </p:txBody>
      </p:sp>
      <p:pic>
        <p:nvPicPr>
          <p:cNvPr id="166" name="Google Shape;166;p28"/>
          <p:cNvPicPr preferRelativeResize="0"/>
          <p:nvPr/>
        </p:nvPicPr>
        <p:blipFill>
          <a:blip r:embed="rId3"/>
          <a:stretch>
            <a:fillRect/>
          </a:stretch>
        </p:blipFill>
        <p:spPr>
          <a:xfrm>
            <a:off x="3336346" y="1451318"/>
            <a:ext cx="6188654" cy="333583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8" name="Google Shape;61;p14">
            <a:extLst>
              <a:ext uri="{FF2B5EF4-FFF2-40B4-BE49-F238E27FC236}">
                <a16:creationId xmlns:a16="http://schemas.microsoft.com/office/drawing/2014/main" id="{3CF1AB01-9E72-4DBE-AB89-27C36E1D6A60}"/>
              </a:ext>
            </a:extLst>
          </p:cNvPr>
          <p:cNvSpPr txBox="1">
            <a:spLocks/>
          </p:cNvSpPr>
          <p:nvPr/>
        </p:nvSpPr>
        <p:spPr>
          <a:xfrm>
            <a:off x="410347" y="1554941"/>
            <a:ext cx="2867921" cy="313656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541020" lvl="1" indent="-171450">
              <a:lnSpc>
                <a:spcPct val="110000"/>
              </a:lnSpc>
              <a:spcBef>
                <a:spcPts val="600"/>
              </a:spcBef>
              <a:buClr>
                <a:schemeClr val="bg1"/>
              </a:buClr>
              <a:buSzPts val="1100"/>
              <a:buFont typeface="Arial" panose="020B0604020202020204" pitchFamily="34" charset="0"/>
              <a:buChar char="•"/>
            </a:pPr>
            <a:r>
              <a:rPr lang="en-US" altLang="zh-TW"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rPr>
              <a:t>Can be updated independently</a:t>
            </a:r>
          </a:p>
          <a:p>
            <a:pPr marL="541020" lvl="1" indent="-171450">
              <a:lnSpc>
                <a:spcPct val="110000"/>
              </a:lnSpc>
              <a:spcBef>
                <a:spcPts val="600"/>
              </a:spcBef>
              <a:buClr>
                <a:schemeClr val="bg1"/>
              </a:buClr>
              <a:buSzPts val="1100"/>
              <a:buFont typeface="Arial" panose="020B0604020202020204" pitchFamily="34" charset="0"/>
              <a:buChar char="•"/>
            </a:pPr>
            <a:r>
              <a:rPr lang="en-US" altLang="zh-TW"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rPr>
              <a:t>Supports FTP server</a:t>
            </a:r>
          </a:p>
          <a:p>
            <a:pPr marL="541020" lvl="1" indent="-171450">
              <a:lnSpc>
                <a:spcPct val="110000"/>
              </a:lnSpc>
              <a:spcBef>
                <a:spcPts val="600"/>
              </a:spcBef>
              <a:buClr>
                <a:schemeClr val="bg1"/>
              </a:buClr>
              <a:buSzPts val="1100"/>
              <a:buFont typeface="Arial" panose="020B0604020202020204" pitchFamily="34" charset="0"/>
              <a:buChar char="•"/>
            </a:pPr>
            <a:r>
              <a:rPr lang="en-US" altLang="zh-TW"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rPr>
              <a:t>Supports TLS settings</a:t>
            </a:r>
          </a:p>
          <a:p>
            <a:pPr marL="541020" lvl="1" indent="-171450">
              <a:lnSpc>
                <a:spcPct val="110000"/>
              </a:lnSpc>
              <a:spcBef>
                <a:spcPts val="600"/>
              </a:spcBef>
              <a:buClr>
                <a:schemeClr val="bg1"/>
              </a:buClr>
              <a:buSzPts val="1100"/>
              <a:buFont typeface="Arial" panose="020B0604020202020204" pitchFamily="34" charset="0"/>
              <a:buChar char="•"/>
            </a:pPr>
            <a:r>
              <a:rPr lang="en-US" altLang="zh-TW"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rPr>
              <a:t>Supports</a:t>
            </a:r>
            <a:r>
              <a:rPr lang="zh-TW" altLang="en-US"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rPr>
              <a:t>QoS settings</a:t>
            </a:r>
            <a:endParaRPr lang="zh-TW" altLang="en-US"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endParaRPr>
          </a:p>
          <a:p>
            <a:pPr marL="541020" lvl="1" indent="-171450">
              <a:lnSpc>
                <a:spcPct val="110000"/>
              </a:lnSpc>
              <a:spcBef>
                <a:spcPts val="600"/>
              </a:spcBef>
              <a:buClr>
                <a:schemeClr val="bg1"/>
              </a:buClr>
              <a:buSzPts val="1100"/>
              <a:buFont typeface="Arial" panose="020B0604020202020204" pitchFamily="34" charset="0"/>
              <a:buChar char="•"/>
            </a:pPr>
            <a:r>
              <a:rPr lang="en-US" altLang="zh-TW"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rPr>
              <a:t>Support specification setting</a:t>
            </a:r>
          </a:p>
          <a:p>
            <a:pPr marL="541020" lvl="1" indent="-171450">
              <a:lnSpc>
                <a:spcPct val="110000"/>
              </a:lnSpc>
              <a:spcBef>
                <a:spcPts val="600"/>
              </a:spcBef>
              <a:buClr>
                <a:schemeClr val="bg1"/>
              </a:buClr>
              <a:buSzPts val="1100"/>
              <a:buFont typeface="Arial" panose="020B0604020202020204" pitchFamily="34" charset="0"/>
              <a:buChar char="•"/>
            </a:pPr>
            <a:r>
              <a:rPr lang="en-US" altLang="zh-TW"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rPr>
              <a:t>Supports FTP client</a:t>
            </a:r>
            <a:endParaRPr lang="zh-TW" altLang="en-US" sz="1600">
              <a:solidFill>
                <a:schemeClr val="bg1"/>
              </a:solidFill>
              <a:latin typeface="Arial" panose="020B0604020202020204" pitchFamily="34" charset="0"/>
              <a:ea typeface="微軟正黑體" panose="020B0604030504040204" pitchFamily="34" charset="-120"/>
              <a:cs typeface="Times New Roman"/>
              <a:sym typeface="Arial" panose="020B0604020202020204" pitchFamily="34" charset="0"/>
            </a:endParaRPr>
          </a:p>
        </p:txBody>
      </p:sp>
      <p:sp>
        <p:nvSpPr>
          <p:cNvPr id="9" name="Google Shape;79;p16" hidden="1">
            <a:extLst>
              <a:ext uri="{FF2B5EF4-FFF2-40B4-BE49-F238E27FC236}">
                <a16:creationId xmlns:a16="http://schemas.microsoft.com/office/drawing/2014/main" id="{20C8FD56-6866-4FA9-9255-67672F8CAF70}"/>
              </a:ext>
            </a:extLst>
          </p:cNvPr>
          <p:cNvSpPr txBox="1">
            <a:spLocks/>
          </p:cNvSpPr>
          <p:nvPr/>
        </p:nvSpPr>
        <p:spPr>
          <a:xfrm>
            <a:off x="643633" y="236719"/>
            <a:ext cx="7545862" cy="573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altLang="zh-TW" sz="3200" b="1" err="1">
                <a:solidFill>
                  <a:schemeClr val="tx1"/>
                </a:solidFill>
                <a:latin typeface="Arial" panose="020B0604020202020204" pitchFamily="34" charset="0"/>
                <a:ea typeface="微軟正黑體" panose="020B0604030504040204" pitchFamily="34" charset="-120"/>
                <a:sym typeface="Arial" panose="020B0604020202020204" pitchFamily="34" charset="0"/>
              </a:rPr>
              <a:t>QuFTP</a:t>
            </a:r>
            <a:r>
              <a:rPr lang="en-US" altLang="zh-TW" sz="3200" b="1">
                <a:solidFill>
                  <a:schemeClr val="tx1"/>
                </a:solidFill>
                <a:latin typeface="Arial" panose="020B0604020202020204" pitchFamily="34" charset="0"/>
                <a:ea typeface="微軟正黑體" panose="020B0604030504040204" pitchFamily="34" charset="-120"/>
                <a:sym typeface="Arial" panose="020B0604020202020204" pitchFamily="34" charset="0"/>
              </a:rPr>
              <a:t> remote file FTP access service</a:t>
            </a:r>
            <a:endParaRPr lang="en-US" sz="3200" b="1">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 name="標題 2">
            <a:extLst>
              <a:ext uri="{FF2B5EF4-FFF2-40B4-BE49-F238E27FC236}">
                <a16:creationId xmlns:a16="http://schemas.microsoft.com/office/drawing/2014/main" id="{612E46D8-075B-44E7-803E-1E8021F7E6B6}"/>
              </a:ext>
            </a:extLst>
          </p:cNvPr>
          <p:cNvSpPr>
            <a:spLocks noGrp="1"/>
          </p:cNvSpPr>
          <p:nvPr>
            <p:ph type="title"/>
          </p:nvPr>
        </p:nvSpPr>
        <p:spPr/>
        <p:txBody>
          <a:bodyPr/>
          <a:lstStyle/>
          <a:p>
            <a:r>
              <a:rPr lang="en-US" altLang="zh-TW" sz="3200" err="1">
                <a:sym typeface="Arial" panose="020B0604020202020204" pitchFamily="34" charset="0"/>
              </a:rPr>
              <a:t>QuFTP</a:t>
            </a:r>
            <a:r>
              <a:rPr lang="en-US" altLang="zh-TW" sz="3200">
                <a:sym typeface="Arial" panose="020B0604020202020204" pitchFamily="34" charset="0"/>
              </a:rPr>
              <a:t> remote file FTP access service</a:t>
            </a:r>
            <a:endParaRPr lang="zh-TW" altLang="en-US" sz="3200">
              <a:sym typeface="Arial" panose="020B0604020202020204" pitchFamily="34" charset="0"/>
            </a:endParaRPr>
          </a:p>
        </p:txBody>
      </p:sp>
    </p:spTree>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62BC8E3-7DAF-D348-9486-9A5B171B0758}"/>
              </a:ext>
            </a:extLst>
          </p:cNvPr>
          <p:cNvSpPr txBox="1"/>
          <p:nvPr/>
        </p:nvSpPr>
        <p:spPr>
          <a:xfrm>
            <a:off x="5349290" y="1141229"/>
            <a:ext cx="3548528" cy="13344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80FCFF"/>
                </a:solidFill>
                <a:latin typeface="Arial" panose="020B0604020202020204" pitchFamily="34" charset="0"/>
                <a:ea typeface="微軟正黑體" panose="020B0604030504040204" pitchFamily="34" charset="-120"/>
                <a:sym typeface="Arial" panose="020B0604020202020204" pitchFamily="34" charset="0"/>
              </a:rPr>
              <a:t>Malware Remover</a:t>
            </a:r>
          </a:p>
          <a:p>
            <a:pPr>
              <a:lnSpc>
                <a:spcPct val="130000"/>
              </a:lnSpc>
              <a:spcBef>
                <a:spcPts val="600"/>
              </a:spcBef>
            </a:pPr>
            <a:r>
              <a:rPr lang="en-US" altLang="zh-TW" sz="1100">
                <a:solidFill>
                  <a:schemeClr val="accent6"/>
                </a:solidFill>
                <a:latin typeface="Arial" panose="020B0604020202020204" pitchFamily="34" charset="0"/>
                <a:ea typeface="微軟正黑體" panose="020B0604030504040204" pitchFamily="34" charset="-120"/>
                <a:sym typeface="Arial" panose="020B0604020202020204" pitchFamily="34" charset="0"/>
              </a:rPr>
              <a:t>Regularly scan your NAS check for and download the latest malware definitions. Then, when attacked, the infected files can be excluded in real-time, helping to improve the level of NAS data security.</a:t>
            </a:r>
          </a:p>
        </p:txBody>
      </p:sp>
      <p:sp>
        <p:nvSpPr>
          <p:cNvPr id="3" name="文字方塊 2">
            <a:extLst>
              <a:ext uri="{FF2B5EF4-FFF2-40B4-BE49-F238E27FC236}">
                <a16:creationId xmlns:a16="http://schemas.microsoft.com/office/drawing/2014/main" id="{470D038B-1EE4-7BC9-2B15-36509193D1F0}"/>
              </a:ext>
            </a:extLst>
          </p:cNvPr>
          <p:cNvSpPr txBox="1"/>
          <p:nvPr/>
        </p:nvSpPr>
        <p:spPr>
          <a:xfrm>
            <a:off x="1211463" y="1141229"/>
            <a:ext cx="3274574" cy="13344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80FCFF"/>
                </a:solidFill>
                <a:latin typeface="Arial" panose="020B0604020202020204" pitchFamily="34" charset="0"/>
                <a:ea typeface="微軟正黑體" panose="020B0604030504040204" pitchFamily="34" charset="-120"/>
                <a:sym typeface="Arial" panose="020B0604020202020204" pitchFamily="34" charset="0"/>
              </a:rPr>
              <a:t>QuFirewall</a:t>
            </a:r>
          </a:p>
          <a:p>
            <a:pPr>
              <a:lnSpc>
                <a:spcPct val="130000"/>
              </a:lnSpc>
              <a:spcBef>
                <a:spcPts val="600"/>
              </a:spcBef>
            </a:pPr>
            <a:r>
              <a:rPr lang="en-US" altLang="zh-TW" sz="1100">
                <a:solidFill>
                  <a:schemeClr val="accent6"/>
                </a:solidFill>
                <a:latin typeface="Arial" panose="020B0604020202020204" pitchFamily="34" charset="0"/>
                <a:ea typeface="微軟正黑體" panose="020B0604030504040204" pitchFamily="34" charset="-120"/>
                <a:sym typeface="Arial" panose="020B0604020202020204" pitchFamily="34" charset="0"/>
              </a:rPr>
              <a:t>You can allow/deny IP addresses and regions to prevent unauthorized access and brute force attacks for safeguarding data and service security.</a:t>
            </a:r>
          </a:p>
        </p:txBody>
      </p:sp>
      <p:pic>
        <p:nvPicPr>
          <p:cNvPr id="4" name="圖片 2">
            <a:extLst>
              <a:ext uri="{FF2B5EF4-FFF2-40B4-BE49-F238E27FC236}">
                <a16:creationId xmlns:a16="http://schemas.microsoft.com/office/drawing/2014/main" id="{D83E0527-C1FE-D7F9-2B96-E2FCC8FBEC4B}"/>
              </a:ext>
            </a:extLst>
          </p:cNvPr>
          <p:cNvPicPr>
            <a:picLocks noChangeAspect="1"/>
          </p:cNvPicPr>
          <p:nvPr/>
        </p:nvPicPr>
        <p:blipFill>
          <a:blip r:embed="rId3"/>
          <a:stretch>
            <a:fillRect/>
          </a:stretch>
        </p:blipFill>
        <p:spPr>
          <a:xfrm>
            <a:off x="4571998" y="2611903"/>
            <a:ext cx="3797864" cy="2401382"/>
          </a:xfrm>
          <a:prstGeom prst="rect">
            <a:avLst/>
          </a:prstGeom>
        </p:spPr>
      </p:pic>
      <p:pic>
        <p:nvPicPr>
          <p:cNvPr id="5" name="圖片 3">
            <a:extLst>
              <a:ext uri="{FF2B5EF4-FFF2-40B4-BE49-F238E27FC236}">
                <a16:creationId xmlns:a16="http://schemas.microsoft.com/office/drawing/2014/main" id="{C3C81CFC-650E-3B79-C839-A9CC66092D67}"/>
              </a:ext>
            </a:extLst>
          </p:cNvPr>
          <p:cNvPicPr>
            <a:picLocks noChangeAspect="1"/>
          </p:cNvPicPr>
          <p:nvPr/>
        </p:nvPicPr>
        <p:blipFill rotWithShape="1">
          <a:blip r:embed="rId4"/>
          <a:srcRect b="27094"/>
          <a:stretch/>
        </p:blipFill>
        <p:spPr>
          <a:xfrm>
            <a:off x="506546" y="2611902"/>
            <a:ext cx="3689548" cy="2401383"/>
          </a:xfrm>
          <a:prstGeom prst="rect">
            <a:avLst/>
          </a:prstGeom>
        </p:spPr>
      </p:pic>
      <p:pic>
        <p:nvPicPr>
          <p:cNvPr id="7" name="圖片 6">
            <a:extLst>
              <a:ext uri="{FF2B5EF4-FFF2-40B4-BE49-F238E27FC236}">
                <a16:creationId xmlns:a16="http://schemas.microsoft.com/office/drawing/2014/main" id="{6027066B-0F2A-9A4F-8AB9-CC5DF81FE216}"/>
              </a:ext>
            </a:extLst>
          </p:cNvPr>
          <p:cNvPicPr>
            <a:picLocks noChangeAspect="1"/>
          </p:cNvPicPr>
          <p:nvPr/>
        </p:nvPicPr>
        <p:blipFill>
          <a:blip r:embed="rId5"/>
          <a:stretch>
            <a:fillRect/>
          </a:stretch>
        </p:blipFill>
        <p:spPr>
          <a:xfrm>
            <a:off x="4435327" y="1621575"/>
            <a:ext cx="828000" cy="828000"/>
          </a:xfrm>
          <a:prstGeom prst="rect">
            <a:avLst/>
          </a:prstGeom>
          <a:effectLst>
            <a:outerShdw blurRad="50800" dist="38100" dir="2700000" algn="tl" rotWithShape="0">
              <a:prstClr val="black">
                <a:alpha val="40000"/>
              </a:prstClr>
            </a:outerShdw>
          </a:effectLst>
        </p:spPr>
      </p:pic>
      <p:pic>
        <p:nvPicPr>
          <p:cNvPr id="11" name="圖片 10">
            <a:extLst>
              <a:ext uri="{FF2B5EF4-FFF2-40B4-BE49-F238E27FC236}">
                <a16:creationId xmlns:a16="http://schemas.microsoft.com/office/drawing/2014/main" id="{0F485F00-C162-BD24-302A-BD3A2D84B283}"/>
              </a:ext>
            </a:extLst>
          </p:cNvPr>
          <p:cNvPicPr>
            <a:picLocks noChangeAspect="1"/>
          </p:cNvPicPr>
          <p:nvPr/>
        </p:nvPicPr>
        <p:blipFill>
          <a:blip r:embed="rId6"/>
          <a:stretch>
            <a:fillRect/>
          </a:stretch>
        </p:blipFill>
        <p:spPr>
          <a:xfrm>
            <a:off x="328310" y="1621575"/>
            <a:ext cx="828552" cy="828000"/>
          </a:xfrm>
          <a:prstGeom prst="rect">
            <a:avLst/>
          </a:prstGeom>
          <a:effectLst>
            <a:outerShdw blurRad="50800" dist="38100" dir="2700000" algn="tl" rotWithShape="0">
              <a:prstClr val="black">
                <a:alpha val="40000"/>
              </a:prstClr>
            </a:outerShdw>
          </a:effectLst>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sz="3200">
                <a:latin typeface="Arial" panose="020B0604020202020204" pitchFamily="34" charset="0"/>
                <a:cs typeface="+mn-ea"/>
              </a:rPr>
              <a:t>Data security: safeguard your NAS data​​</a:t>
            </a:r>
            <a:endParaRPr lang="en-US" altLang="zh-TW" sz="3200">
              <a:latin typeface="Arial" panose="020B0604020202020204" pitchFamily="34" charset="0"/>
              <a:cs typeface="+mn-ea"/>
              <a:sym typeface="Arial" panose="020B0604020202020204" pitchFamily="34" charset="0"/>
            </a:endParaRPr>
          </a:p>
        </p:txBody>
      </p:sp>
      <p:sp>
        <p:nvSpPr>
          <p:cNvPr id="19" name="矩形 18" hidden="1">
            <a:extLst>
              <a:ext uri="{FF2B5EF4-FFF2-40B4-BE49-F238E27FC236}">
                <a16:creationId xmlns:a16="http://schemas.microsoft.com/office/drawing/2014/main" id="{52AF5C30-7F89-4CE2-BAF9-7F15C2A86FE0}"/>
              </a:ext>
            </a:extLst>
          </p:cNvPr>
          <p:cNvSpPr/>
          <p:nvPr/>
        </p:nvSpPr>
        <p:spPr>
          <a:xfrm>
            <a:off x="0" y="4453856"/>
            <a:ext cx="9143999" cy="689644"/>
          </a:xfrm>
          <a:prstGeom prst="rect">
            <a:avLst/>
          </a:prstGeom>
          <a:gradFill>
            <a:gsLst>
              <a:gs pos="0">
                <a:schemeClr val="bg1">
                  <a:alpha val="0"/>
                </a:schemeClr>
              </a:gs>
              <a:gs pos="100000">
                <a:schemeClr val="bg1">
                  <a:alpha val="90000"/>
                </a:schemeClr>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567088646"/>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80537-E4F9-1548-825F-DE2F1E66544E}"/>
              </a:ext>
            </a:extLst>
          </p:cNvPr>
          <p:cNvSpPr>
            <a:spLocks noGrp="1"/>
          </p:cNvSpPr>
          <p:nvPr>
            <p:ph type="title"/>
          </p:nvPr>
        </p:nvSpPr>
        <p:spPr/>
        <p:txBody>
          <a:bodyPr/>
          <a:lstStyle/>
          <a:p>
            <a:r>
              <a:rPr lang="en-TW" altLang="zh-TW" sz="3600">
                <a:latin typeface="Arial" panose="020B0604020202020204" pitchFamily="34" charset="0"/>
                <a:sym typeface="Arial" panose="020B0604020202020204" pitchFamily="34" charset="0"/>
              </a:rPr>
              <a:t>Qfile </a:t>
            </a:r>
            <a:r>
              <a:rPr lang="en-US" altLang="zh-TW" sz="3600">
                <a:latin typeface="Arial" panose="020B0604020202020204" pitchFamily="34" charset="0"/>
                <a:sym typeface="Arial" panose="020B0604020202020204" pitchFamily="34" charset="0"/>
              </a:rPr>
              <a:t>put massive files into your pocket</a:t>
            </a:r>
            <a:endParaRPr lang="en-TW" sz="3600">
              <a:latin typeface="Arial" panose="020B0604020202020204" pitchFamily="34" charset="0"/>
              <a:sym typeface="Arial" panose="020B0604020202020204" pitchFamily="34" charset="0"/>
            </a:endParaRPr>
          </a:p>
        </p:txBody>
      </p:sp>
      <p:pic>
        <p:nvPicPr>
          <p:cNvPr id="1030" name="Picture 6" descr="Apple&amp;#39;s 120Hz ProMotion display in the iPhone 13 Pro: what you need to know  | AppleInsider" hidden="1">
            <a:extLst>
              <a:ext uri="{FF2B5EF4-FFF2-40B4-BE49-F238E27FC236}">
                <a16:creationId xmlns:a16="http://schemas.microsoft.com/office/drawing/2014/main" id="{77F30073-7FE7-5349-BA5C-62325711AE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842" t="16297" r="50000" b="7474"/>
          <a:stretch/>
        </p:blipFill>
        <p:spPr bwMode="auto">
          <a:xfrm>
            <a:off x="5075572" y="1064317"/>
            <a:ext cx="2300438" cy="39208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hidden="1">
            <a:extLst>
              <a:ext uri="{FF2B5EF4-FFF2-40B4-BE49-F238E27FC236}">
                <a16:creationId xmlns:a16="http://schemas.microsoft.com/office/drawing/2014/main" id="{5B2C570F-ED26-B44F-BE5C-91AB6654E3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6213" y="-773071"/>
            <a:ext cx="3526538" cy="627112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earch icons | IconBros">
            <a:extLst>
              <a:ext uri="{FF2B5EF4-FFF2-40B4-BE49-F238E27FC236}">
                <a16:creationId xmlns:a16="http://schemas.microsoft.com/office/drawing/2014/main" id="{9D0935C9-5FD4-5A45-B2FC-7FF8DA6BAD7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artisticPhotocopy/>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793808" y="1359494"/>
            <a:ext cx="633241" cy="63324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yber security icon Royalty Free Vector Image - VectorStock" hidden="1">
            <a:extLst>
              <a:ext uri="{FF2B5EF4-FFF2-40B4-BE49-F238E27FC236}">
                <a16:creationId xmlns:a16="http://schemas.microsoft.com/office/drawing/2014/main" id="{6A8F5FEF-393F-3B44-9157-47DD914924C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301" t="18901" r="20043" b="25707"/>
          <a:stretch/>
        </p:blipFill>
        <p:spPr bwMode="auto">
          <a:xfrm>
            <a:off x="1209942" y="4126550"/>
            <a:ext cx="633240" cy="64584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群組 2">
            <a:extLst>
              <a:ext uri="{FF2B5EF4-FFF2-40B4-BE49-F238E27FC236}">
                <a16:creationId xmlns:a16="http://schemas.microsoft.com/office/drawing/2014/main" id="{E10B2E7D-E96E-8708-2E95-089C5343274F}"/>
              </a:ext>
            </a:extLst>
          </p:cNvPr>
          <p:cNvGrpSpPr/>
          <p:nvPr/>
        </p:nvGrpSpPr>
        <p:grpSpPr>
          <a:xfrm>
            <a:off x="4335953" y="1174644"/>
            <a:ext cx="4286459" cy="4497921"/>
            <a:chOff x="4335953" y="1174644"/>
            <a:chExt cx="4371890" cy="4587567"/>
          </a:xfrm>
        </p:grpSpPr>
        <p:pic>
          <p:nvPicPr>
            <p:cNvPr id="23" name="Picture 2" descr="Sharing Files Using Qfile | QNAP">
              <a:extLst>
                <a:ext uri="{FF2B5EF4-FFF2-40B4-BE49-F238E27FC236}">
                  <a16:creationId xmlns:a16="http://schemas.microsoft.com/office/drawing/2014/main" id="{D66E15A5-7784-4286-9DF1-BFB45CA769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34312" y="1350533"/>
              <a:ext cx="1673531" cy="2967839"/>
            </a:xfrm>
            <a:prstGeom prst="rect">
              <a:avLst/>
            </a:prstGeom>
            <a:noFill/>
            <a:extLst>
              <a:ext uri="{909E8E84-426E-40DD-AFC4-6F175D3DCCD1}">
                <a14:hiddenFill xmlns:a14="http://schemas.microsoft.com/office/drawing/2010/main">
                  <a:solidFill>
                    <a:srgbClr val="FFFFFF"/>
                  </a:solidFill>
                </a14:hiddenFill>
              </a:ext>
            </a:extLst>
          </p:spPr>
        </p:pic>
        <p:pic>
          <p:nvPicPr>
            <p:cNvPr id="29" name="圖片 28">
              <a:extLst>
                <a:ext uri="{FF2B5EF4-FFF2-40B4-BE49-F238E27FC236}">
                  <a16:creationId xmlns:a16="http://schemas.microsoft.com/office/drawing/2014/main" id="{D7B47492-5BC1-4F6C-8C2B-A2B4DA306928}"/>
                </a:ext>
              </a:extLst>
            </p:cNvPr>
            <p:cNvPicPr>
              <a:picLocks noChangeAspect="1"/>
            </p:cNvPicPr>
            <p:nvPr/>
          </p:nvPicPr>
          <p:blipFill>
            <a:blip r:embed="rId9"/>
            <a:stretch>
              <a:fillRect/>
            </a:stretch>
          </p:blipFill>
          <p:spPr>
            <a:xfrm>
              <a:off x="4469450" y="1520100"/>
              <a:ext cx="1580022" cy="1475740"/>
            </a:xfrm>
            <a:prstGeom prst="roundRect">
              <a:avLst>
                <a:gd name="adj" fmla="val 9438"/>
              </a:avLst>
            </a:prstGeom>
          </p:spPr>
        </p:pic>
        <p:pic>
          <p:nvPicPr>
            <p:cNvPr id="5" name="圖片 4" descr="一張含有 文字, 個人, 握住, 手 的圖片&#10;&#10;自動產生的描述">
              <a:extLst>
                <a:ext uri="{FF2B5EF4-FFF2-40B4-BE49-F238E27FC236}">
                  <a16:creationId xmlns:a16="http://schemas.microsoft.com/office/drawing/2014/main" id="{01FF7C34-A11B-48C9-BB2B-3623FF94E75F}"/>
                </a:ext>
              </a:extLst>
            </p:cNvPr>
            <p:cNvPicPr>
              <a:picLocks noChangeAspect="1"/>
            </p:cNvPicPr>
            <p:nvPr/>
          </p:nvPicPr>
          <p:blipFill rotWithShape="1">
            <a:blip r:embed="rId10"/>
            <a:srcRect l="21192" t="11736" r="21192" b="32489"/>
            <a:stretch/>
          </p:blipFill>
          <p:spPr>
            <a:xfrm>
              <a:off x="4762823" y="1174644"/>
              <a:ext cx="3553816" cy="4587567"/>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44" name="Picture 20" descr="Google play - Free social media icons">
              <a:extLst>
                <a:ext uri="{FF2B5EF4-FFF2-40B4-BE49-F238E27FC236}">
                  <a16:creationId xmlns:a16="http://schemas.microsoft.com/office/drawing/2014/main" id="{93A7EBCE-3F48-DE4C-B229-B1E07CB90C8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46424" y="2522000"/>
              <a:ext cx="355618" cy="35561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591F3CB8-6561-3C44-8372-F72F43241DEA}"/>
                </a:ext>
              </a:extLst>
            </p:cNvPr>
            <p:cNvSpPr txBox="1"/>
            <p:nvPr/>
          </p:nvSpPr>
          <p:spPr>
            <a:xfrm>
              <a:off x="4335953" y="1674053"/>
              <a:ext cx="923508" cy="276999"/>
            </a:xfrm>
            <a:prstGeom prst="rect">
              <a:avLst/>
            </a:prstGeom>
            <a:noFill/>
          </p:spPr>
          <p:txBody>
            <a:bodyPr wrap="square" rtlCol="0">
              <a:spAutoFit/>
            </a:bodyPr>
            <a:lstStyle/>
            <a:p>
              <a:pPr algn="ctr"/>
              <a:r>
                <a:rPr lang="en-US" sz="1200">
                  <a:solidFill>
                    <a:schemeClr val="tx1"/>
                  </a:solidFill>
                  <a:latin typeface="Arial" panose="020B0604020202020204" pitchFamily="34" charset="0"/>
                  <a:ea typeface="微軟正黑體" panose="020B0604030504040204" pitchFamily="34" charset="-120"/>
                  <a:sym typeface="Arial" panose="020B0604020202020204" pitchFamily="34" charset="0"/>
                </a:rPr>
                <a:t>Support</a:t>
              </a:r>
              <a:endParaRPr lang="en-TW" sz="12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16" name="Graphic 23">
              <a:extLst>
                <a:ext uri="{FF2B5EF4-FFF2-40B4-BE49-F238E27FC236}">
                  <a16:creationId xmlns:a16="http://schemas.microsoft.com/office/drawing/2014/main" id="{498C8621-FCE4-4546-B22C-08EC30481B76}"/>
                </a:ext>
              </a:extLst>
            </p:cNvPr>
            <p:cNvGrpSpPr/>
            <p:nvPr/>
          </p:nvGrpSpPr>
          <p:grpSpPr>
            <a:xfrm>
              <a:off x="4643213" y="2040048"/>
              <a:ext cx="315922" cy="385052"/>
              <a:chOff x="5024407" y="1764578"/>
              <a:chExt cx="225175" cy="274449"/>
            </a:xfrm>
            <a:solidFill>
              <a:srgbClr val="CECCCD"/>
            </a:solidFill>
          </p:grpSpPr>
          <p:sp>
            <p:nvSpPr>
              <p:cNvPr id="17" name="手繪多邊形: 圖案 16">
                <a:extLst>
                  <a:ext uri="{FF2B5EF4-FFF2-40B4-BE49-F238E27FC236}">
                    <a16:creationId xmlns:a16="http://schemas.microsoft.com/office/drawing/2014/main" id="{1E917ED9-0844-484C-83DB-7D08F64174D7}"/>
                  </a:ext>
                </a:extLst>
              </p:cNvPr>
              <p:cNvSpPr/>
              <p:nvPr/>
            </p:nvSpPr>
            <p:spPr>
              <a:xfrm>
                <a:off x="5133041" y="1764578"/>
                <a:ext cx="60247" cy="67921"/>
              </a:xfrm>
              <a:custGeom>
                <a:avLst/>
                <a:gdLst>
                  <a:gd name="connsiteX0" fmla="*/ 57345 w 60247"/>
                  <a:gd name="connsiteY0" fmla="*/ 25958 h 67921"/>
                  <a:gd name="connsiteX1" fmla="*/ 45324 w 60247"/>
                  <a:gd name="connsiteY1" fmla="*/ 47746 h 67921"/>
                  <a:gd name="connsiteX2" fmla="*/ 45324 w 60247"/>
                  <a:gd name="connsiteY2" fmla="*/ 47757 h 67921"/>
                  <a:gd name="connsiteX3" fmla="*/ 25535 w 60247"/>
                  <a:gd name="connsiteY3" fmla="*/ 63225 h 67921"/>
                  <a:gd name="connsiteX4" fmla="*/ 3028 w 60247"/>
                  <a:gd name="connsiteY4" fmla="*/ 67807 h 67921"/>
                  <a:gd name="connsiteX5" fmla="*/ 671 w 60247"/>
                  <a:gd name="connsiteY5" fmla="*/ 67624 h 67921"/>
                  <a:gd name="connsiteX6" fmla="*/ 361 w 60247"/>
                  <a:gd name="connsiteY6" fmla="*/ 65276 h 67921"/>
                  <a:gd name="connsiteX7" fmla="*/ 2949 w 60247"/>
                  <a:gd name="connsiteY7" fmla="*/ 42950 h 67921"/>
                  <a:gd name="connsiteX8" fmla="*/ 15292 w 60247"/>
                  <a:gd name="connsiteY8" fmla="*/ 21461 h 67921"/>
                  <a:gd name="connsiteX9" fmla="*/ 15292 w 60247"/>
                  <a:gd name="connsiteY9" fmla="*/ 21461 h 67921"/>
                  <a:gd name="connsiteX10" fmla="*/ 34533 w 60247"/>
                  <a:gd name="connsiteY10" fmla="*/ 6538 h 67921"/>
                  <a:gd name="connsiteX11" fmla="*/ 56936 w 60247"/>
                  <a:gd name="connsiteY11" fmla="*/ 111 h 67921"/>
                  <a:gd name="connsiteX12" fmla="*/ 59649 w 60247"/>
                  <a:gd name="connsiteY12" fmla="*/ 0 h 67921"/>
                  <a:gd name="connsiteX13" fmla="*/ 59946 w 60247"/>
                  <a:gd name="connsiteY13" fmla="*/ 2710 h 67921"/>
                  <a:gd name="connsiteX14" fmla="*/ 57345 w 60247"/>
                  <a:gd name="connsiteY14" fmla="*/ 25959 h 6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247" h="67921">
                    <a:moveTo>
                      <a:pt x="57345" y="25958"/>
                    </a:moveTo>
                    <a:cubicBezTo>
                      <a:pt x="54713" y="34035"/>
                      <a:pt x="50455" y="41520"/>
                      <a:pt x="45324" y="47746"/>
                    </a:cubicBezTo>
                    <a:lnTo>
                      <a:pt x="45324" y="47757"/>
                    </a:lnTo>
                    <a:cubicBezTo>
                      <a:pt x="40145" y="54019"/>
                      <a:pt x="33229" y="59555"/>
                      <a:pt x="25535" y="63225"/>
                    </a:cubicBezTo>
                    <a:cubicBezTo>
                      <a:pt x="18473" y="66594"/>
                      <a:pt x="10731" y="68408"/>
                      <a:pt x="3028" y="67807"/>
                    </a:cubicBezTo>
                    <a:lnTo>
                      <a:pt x="671" y="67624"/>
                    </a:lnTo>
                    <a:lnTo>
                      <a:pt x="361" y="65276"/>
                    </a:lnTo>
                    <a:cubicBezTo>
                      <a:pt x="-641" y="57706"/>
                      <a:pt x="514" y="50042"/>
                      <a:pt x="2949" y="42950"/>
                    </a:cubicBezTo>
                    <a:cubicBezTo>
                      <a:pt x="5780" y="34698"/>
                      <a:pt x="10368" y="27167"/>
                      <a:pt x="15292" y="21461"/>
                    </a:cubicBezTo>
                    <a:lnTo>
                      <a:pt x="15292" y="21461"/>
                    </a:lnTo>
                    <a:cubicBezTo>
                      <a:pt x="20385" y="15493"/>
                      <a:pt x="27218" y="10301"/>
                      <a:pt x="34533" y="6538"/>
                    </a:cubicBezTo>
                    <a:cubicBezTo>
                      <a:pt x="41876" y="2763"/>
                      <a:pt x="49760" y="403"/>
                      <a:pt x="56936" y="111"/>
                    </a:cubicBezTo>
                    <a:lnTo>
                      <a:pt x="59649" y="0"/>
                    </a:lnTo>
                    <a:lnTo>
                      <a:pt x="59946" y="2710"/>
                    </a:lnTo>
                    <a:cubicBezTo>
                      <a:pt x="60815" y="10636"/>
                      <a:pt x="59758" y="18553"/>
                      <a:pt x="57345" y="25959"/>
                    </a:cubicBezTo>
                    <a:close/>
                  </a:path>
                </a:pathLst>
              </a:custGeom>
              <a:solidFill>
                <a:schemeClr val="tx1"/>
              </a:solidFill>
              <a:ln w="181" cap="flat">
                <a:noFill/>
                <a:prstDash val="solid"/>
                <a:miter/>
              </a:ln>
            </p:spPr>
            <p:txBody>
              <a:bodyPr rtlCol="0" anchor="ctr"/>
              <a:lstStyle/>
              <a:p>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 name="手繪多邊形: 圖案 17">
                <a:extLst>
                  <a:ext uri="{FF2B5EF4-FFF2-40B4-BE49-F238E27FC236}">
                    <a16:creationId xmlns:a16="http://schemas.microsoft.com/office/drawing/2014/main" id="{13208616-F223-4922-95FE-E1C2F84D6EBC}"/>
                  </a:ext>
                </a:extLst>
              </p:cNvPr>
              <p:cNvSpPr/>
              <p:nvPr/>
            </p:nvSpPr>
            <p:spPr>
              <a:xfrm>
                <a:off x="5024407" y="1829415"/>
                <a:ext cx="225175" cy="209613"/>
              </a:xfrm>
              <a:custGeom>
                <a:avLst/>
                <a:gdLst>
                  <a:gd name="connsiteX0" fmla="*/ 215854 w 225175"/>
                  <a:gd name="connsiteY0" fmla="*/ 32323 h 209613"/>
                  <a:gd name="connsiteX1" fmla="*/ 188429 w 225175"/>
                  <a:gd name="connsiteY1" fmla="*/ 80834 h 209613"/>
                  <a:gd name="connsiteX2" fmla="*/ 222573 w 225175"/>
                  <a:gd name="connsiteY2" fmla="*/ 132454 h 209613"/>
                  <a:gd name="connsiteX3" fmla="*/ 222585 w 225175"/>
                  <a:gd name="connsiteY3" fmla="*/ 132454 h 209613"/>
                  <a:gd name="connsiteX4" fmla="*/ 222662 w 225175"/>
                  <a:gd name="connsiteY4" fmla="*/ 132485 h 209613"/>
                  <a:gd name="connsiteX5" fmla="*/ 225176 w 225175"/>
                  <a:gd name="connsiteY5" fmla="*/ 133526 h 209613"/>
                  <a:gd name="connsiteX6" fmla="*/ 224315 w 225175"/>
                  <a:gd name="connsiteY6" fmla="*/ 136100 h 209613"/>
                  <a:gd name="connsiteX7" fmla="*/ 224247 w 225175"/>
                  <a:gd name="connsiteY7" fmla="*/ 136328 h 209613"/>
                  <a:gd name="connsiteX8" fmla="*/ 205365 w 225175"/>
                  <a:gd name="connsiteY8" fmla="*/ 175005 h 209613"/>
                  <a:gd name="connsiteX9" fmla="*/ 187057 w 225175"/>
                  <a:gd name="connsiteY9" fmla="*/ 197984 h 209613"/>
                  <a:gd name="connsiteX10" fmla="*/ 161914 w 225175"/>
                  <a:gd name="connsiteY10" fmla="*/ 209256 h 209613"/>
                  <a:gd name="connsiteX11" fmla="*/ 139936 w 225175"/>
                  <a:gd name="connsiteY11" fmla="*/ 203995 h 209613"/>
                  <a:gd name="connsiteX12" fmla="*/ 117539 w 225175"/>
                  <a:gd name="connsiteY12" fmla="*/ 198605 h 209613"/>
                  <a:gd name="connsiteX13" fmla="*/ 93997 w 225175"/>
                  <a:gd name="connsiteY13" fmla="*/ 204187 h 209613"/>
                  <a:gd name="connsiteX14" fmla="*/ 73662 w 225175"/>
                  <a:gd name="connsiteY14" fmla="*/ 209594 h 209613"/>
                  <a:gd name="connsiteX15" fmla="*/ 73650 w 225175"/>
                  <a:gd name="connsiteY15" fmla="*/ 209594 h 209613"/>
                  <a:gd name="connsiteX16" fmla="*/ 47969 w 225175"/>
                  <a:gd name="connsiteY16" fmla="*/ 198181 h 209613"/>
                  <a:gd name="connsiteX17" fmla="*/ 28771 w 225175"/>
                  <a:gd name="connsiteY17" fmla="*/ 174361 h 209613"/>
                  <a:gd name="connsiteX18" fmla="*/ 1108 w 225175"/>
                  <a:gd name="connsiteY18" fmla="*/ 100866 h 209613"/>
                  <a:gd name="connsiteX19" fmla="*/ 11629 w 225175"/>
                  <a:gd name="connsiteY19" fmla="*/ 35969 h 209613"/>
                  <a:gd name="connsiteX20" fmla="*/ 36365 w 225175"/>
                  <a:gd name="connsiteY20" fmla="*/ 10513 h 209613"/>
                  <a:gd name="connsiteX21" fmla="*/ 69648 w 225175"/>
                  <a:gd name="connsiteY21" fmla="*/ 844 h 209613"/>
                  <a:gd name="connsiteX22" fmla="*/ 69648 w 225175"/>
                  <a:gd name="connsiteY22" fmla="*/ 844 h 209613"/>
                  <a:gd name="connsiteX23" fmla="*/ 98449 w 225175"/>
                  <a:gd name="connsiteY23" fmla="*/ 7956 h 209613"/>
                  <a:gd name="connsiteX24" fmla="*/ 113996 w 225175"/>
                  <a:gd name="connsiteY24" fmla="*/ 12515 h 209613"/>
                  <a:gd name="connsiteX25" fmla="*/ 129026 w 225175"/>
                  <a:gd name="connsiteY25" fmla="*/ 8002 h 209613"/>
                  <a:gd name="connsiteX26" fmla="*/ 165619 w 225175"/>
                  <a:gd name="connsiteY26" fmla="*/ 221 h 209613"/>
                  <a:gd name="connsiteX27" fmla="*/ 195080 w 225175"/>
                  <a:gd name="connsiteY27" fmla="*/ 8343 h 209613"/>
                  <a:gd name="connsiteX28" fmla="*/ 216916 w 225175"/>
                  <a:gd name="connsiteY28" fmla="*/ 28092 h 209613"/>
                  <a:gd name="connsiteX29" fmla="*/ 218601 w 225175"/>
                  <a:gd name="connsiteY29" fmla="*/ 30559 h 209613"/>
                  <a:gd name="connsiteX30" fmla="*/ 216084 w 225175"/>
                  <a:gd name="connsiteY30" fmla="*/ 32185 h 209613"/>
                  <a:gd name="connsiteX31" fmla="*/ 215854 w 225175"/>
                  <a:gd name="connsiteY31" fmla="*/ 32323 h 20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5175" h="209613">
                    <a:moveTo>
                      <a:pt x="215854" y="32323"/>
                    </a:moveTo>
                    <a:cubicBezTo>
                      <a:pt x="213253" y="33932"/>
                      <a:pt x="188119" y="49485"/>
                      <a:pt x="188429" y="80834"/>
                    </a:cubicBezTo>
                    <a:cubicBezTo>
                      <a:pt x="188759" y="118630"/>
                      <a:pt x="220805" y="131731"/>
                      <a:pt x="222573" y="132454"/>
                    </a:cubicBezTo>
                    <a:lnTo>
                      <a:pt x="222585" y="132454"/>
                    </a:lnTo>
                    <a:lnTo>
                      <a:pt x="222662" y="132485"/>
                    </a:lnTo>
                    <a:lnTo>
                      <a:pt x="225176" y="133526"/>
                    </a:lnTo>
                    <a:lnTo>
                      <a:pt x="224315" y="136100"/>
                    </a:lnTo>
                    <a:cubicBezTo>
                      <a:pt x="224264" y="136252"/>
                      <a:pt x="224322" y="136089"/>
                      <a:pt x="224247" y="136328"/>
                    </a:cubicBezTo>
                    <a:cubicBezTo>
                      <a:pt x="223430" y="138950"/>
                      <a:pt x="217886" y="156706"/>
                      <a:pt x="205365" y="175005"/>
                    </a:cubicBezTo>
                    <a:cubicBezTo>
                      <a:pt x="199683" y="183305"/>
                      <a:pt x="193893" y="191592"/>
                      <a:pt x="187057" y="197984"/>
                    </a:cubicBezTo>
                    <a:cubicBezTo>
                      <a:pt x="179981" y="204603"/>
                      <a:pt x="171898" y="209070"/>
                      <a:pt x="161914" y="209256"/>
                    </a:cubicBezTo>
                    <a:cubicBezTo>
                      <a:pt x="152503" y="209433"/>
                      <a:pt x="146341" y="206766"/>
                      <a:pt x="139936" y="203995"/>
                    </a:cubicBezTo>
                    <a:cubicBezTo>
                      <a:pt x="133831" y="201354"/>
                      <a:pt x="127479" y="198605"/>
                      <a:pt x="117539" y="198605"/>
                    </a:cubicBezTo>
                    <a:cubicBezTo>
                      <a:pt x="107099" y="198605"/>
                      <a:pt x="100425" y="201449"/>
                      <a:pt x="93997" y="204187"/>
                    </a:cubicBezTo>
                    <a:cubicBezTo>
                      <a:pt x="87945" y="206764"/>
                      <a:pt x="82093" y="209258"/>
                      <a:pt x="73662" y="209594"/>
                    </a:cubicBezTo>
                    <a:lnTo>
                      <a:pt x="73650" y="209594"/>
                    </a:lnTo>
                    <a:cubicBezTo>
                      <a:pt x="63914" y="209957"/>
                      <a:pt x="55472" y="205210"/>
                      <a:pt x="47969" y="198181"/>
                    </a:cubicBezTo>
                    <a:cubicBezTo>
                      <a:pt x="40791" y="191456"/>
                      <a:pt x="34502" y="182650"/>
                      <a:pt x="28771" y="174361"/>
                    </a:cubicBezTo>
                    <a:cubicBezTo>
                      <a:pt x="15835" y="155681"/>
                      <a:pt x="4584" y="128502"/>
                      <a:pt x="1108" y="100866"/>
                    </a:cubicBezTo>
                    <a:cubicBezTo>
                      <a:pt x="-1751" y="78133"/>
                      <a:pt x="639" y="55040"/>
                      <a:pt x="11629" y="35969"/>
                    </a:cubicBezTo>
                    <a:cubicBezTo>
                      <a:pt x="17764" y="25298"/>
                      <a:pt x="26339" y="16590"/>
                      <a:pt x="36365" y="10513"/>
                    </a:cubicBezTo>
                    <a:cubicBezTo>
                      <a:pt x="46345" y="4465"/>
                      <a:pt x="57763" y="1022"/>
                      <a:pt x="69648" y="844"/>
                    </a:cubicBezTo>
                    <a:lnTo>
                      <a:pt x="69648" y="844"/>
                    </a:lnTo>
                    <a:cubicBezTo>
                      <a:pt x="80053" y="655"/>
                      <a:pt x="89864" y="4549"/>
                      <a:pt x="98449" y="7956"/>
                    </a:cubicBezTo>
                    <a:cubicBezTo>
                      <a:pt x="104524" y="10367"/>
                      <a:pt x="109937" y="12515"/>
                      <a:pt x="113996" y="12515"/>
                    </a:cubicBezTo>
                    <a:cubicBezTo>
                      <a:pt x="117581" y="12515"/>
                      <a:pt x="122865" y="10431"/>
                      <a:pt x="129026" y="8002"/>
                    </a:cubicBezTo>
                    <a:cubicBezTo>
                      <a:pt x="139431" y="3900"/>
                      <a:pt x="152160" y="-1118"/>
                      <a:pt x="165619" y="221"/>
                    </a:cubicBezTo>
                    <a:cubicBezTo>
                      <a:pt x="171272" y="467"/>
                      <a:pt x="183046" y="1821"/>
                      <a:pt x="195080" y="8343"/>
                    </a:cubicBezTo>
                    <a:cubicBezTo>
                      <a:pt x="202747" y="12498"/>
                      <a:pt x="210524" y="18736"/>
                      <a:pt x="216916" y="28092"/>
                    </a:cubicBezTo>
                    <a:lnTo>
                      <a:pt x="218601" y="30559"/>
                    </a:lnTo>
                    <a:lnTo>
                      <a:pt x="216084" y="32185"/>
                    </a:lnTo>
                    <a:cubicBezTo>
                      <a:pt x="215949" y="32272"/>
                      <a:pt x="216080" y="32183"/>
                      <a:pt x="215854" y="32323"/>
                    </a:cubicBezTo>
                    <a:close/>
                  </a:path>
                </a:pathLst>
              </a:custGeom>
              <a:solidFill>
                <a:schemeClr val="tx1"/>
              </a:solidFill>
              <a:ln w="181" cap="flat">
                <a:noFill/>
                <a:prstDash val="solid"/>
                <a:miter/>
              </a:ln>
            </p:spPr>
            <p:txBody>
              <a:bodyPr rtlCol="0" anchor="ctr"/>
              <a:lstStyle/>
              <a:p>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grpSp>
      </p:grpSp>
      <p:sp>
        <p:nvSpPr>
          <p:cNvPr id="19" name="手繪多邊形: 圖案 18">
            <a:extLst>
              <a:ext uri="{FF2B5EF4-FFF2-40B4-BE49-F238E27FC236}">
                <a16:creationId xmlns:a16="http://schemas.microsoft.com/office/drawing/2014/main" id="{99897030-A1D6-44B3-A33C-8E3C55EDF603}"/>
              </a:ext>
            </a:extLst>
          </p:cNvPr>
          <p:cNvSpPr/>
          <p:nvPr/>
        </p:nvSpPr>
        <p:spPr>
          <a:xfrm>
            <a:off x="4533706" y="1731486"/>
            <a:ext cx="373596" cy="373596"/>
          </a:xfrm>
          <a:custGeom>
            <a:avLst/>
            <a:gdLst>
              <a:gd name="connsiteX0" fmla="*/ 0 w 373596"/>
              <a:gd name="connsiteY0" fmla="*/ 0 h 373596"/>
              <a:gd name="connsiteX1" fmla="*/ 373596 w 373596"/>
              <a:gd name="connsiteY1" fmla="*/ 0 h 373596"/>
              <a:gd name="connsiteX2" fmla="*/ 373596 w 373596"/>
              <a:gd name="connsiteY2" fmla="*/ 373596 h 373596"/>
              <a:gd name="connsiteX3" fmla="*/ 0 w 373596"/>
              <a:gd name="connsiteY3" fmla="*/ 373596 h 373596"/>
            </a:gdLst>
            <a:ahLst/>
            <a:cxnLst>
              <a:cxn ang="0">
                <a:pos x="connsiteX0" y="connsiteY0"/>
              </a:cxn>
              <a:cxn ang="0">
                <a:pos x="connsiteX1" y="connsiteY1"/>
              </a:cxn>
              <a:cxn ang="0">
                <a:pos x="connsiteX2" y="connsiteY2"/>
              </a:cxn>
              <a:cxn ang="0">
                <a:pos x="connsiteX3" y="connsiteY3"/>
              </a:cxn>
            </a:cxnLst>
            <a:rect l="l" t="t" r="r" b="b"/>
            <a:pathLst>
              <a:path w="373596" h="373596">
                <a:moveTo>
                  <a:pt x="0" y="0"/>
                </a:moveTo>
                <a:lnTo>
                  <a:pt x="373596" y="0"/>
                </a:lnTo>
                <a:lnTo>
                  <a:pt x="373596" y="373596"/>
                </a:lnTo>
                <a:lnTo>
                  <a:pt x="0" y="373596"/>
                </a:lnTo>
                <a:close/>
              </a:path>
            </a:pathLst>
          </a:custGeom>
          <a:noFill/>
          <a:ln w="181" cap="flat">
            <a:noFill/>
            <a:prstDash val="solid"/>
            <a:miter/>
          </a:ln>
        </p:spPr>
        <p:txBody>
          <a:bodyPr rtlCol="0" anchor="ctr"/>
          <a:lstStyle/>
          <a:p>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9" name="圖形 8">
            <a:extLst>
              <a:ext uri="{FF2B5EF4-FFF2-40B4-BE49-F238E27FC236}">
                <a16:creationId xmlns:a16="http://schemas.microsoft.com/office/drawing/2014/main" id="{0ADCB106-CD62-434C-9149-FD206AD53A9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4758" y="2179852"/>
            <a:ext cx="631341" cy="639316"/>
          </a:xfrm>
          <a:prstGeom prst="rect">
            <a:avLst/>
          </a:prstGeom>
        </p:spPr>
      </p:pic>
      <p:pic>
        <p:nvPicPr>
          <p:cNvPr id="11" name="圖形 10">
            <a:extLst>
              <a:ext uri="{FF2B5EF4-FFF2-40B4-BE49-F238E27FC236}">
                <a16:creationId xmlns:a16="http://schemas.microsoft.com/office/drawing/2014/main" id="{3C8ADCBD-14FA-47ED-AFEA-7414DAC2375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01115" y="3096473"/>
            <a:ext cx="418626" cy="768399"/>
          </a:xfrm>
          <a:prstGeom prst="rect">
            <a:avLst/>
          </a:prstGeom>
        </p:spPr>
      </p:pic>
      <p:pic>
        <p:nvPicPr>
          <p:cNvPr id="13" name="圖形 12" hidden="1">
            <a:extLst>
              <a:ext uri="{FF2B5EF4-FFF2-40B4-BE49-F238E27FC236}">
                <a16:creationId xmlns:a16="http://schemas.microsoft.com/office/drawing/2014/main" id="{08C15C74-E871-46C4-965B-A3BEEF93A83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70026" y="4167142"/>
            <a:ext cx="527415" cy="666208"/>
          </a:xfrm>
          <a:prstGeom prst="rect">
            <a:avLst/>
          </a:prstGeom>
        </p:spPr>
      </p:pic>
      <p:pic>
        <p:nvPicPr>
          <p:cNvPr id="21" name="圖形 20">
            <a:extLst>
              <a:ext uri="{FF2B5EF4-FFF2-40B4-BE49-F238E27FC236}">
                <a16:creationId xmlns:a16="http://schemas.microsoft.com/office/drawing/2014/main" id="{274D47D8-6672-4D8E-87FD-D306FB4BC90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41678" y="4142177"/>
            <a:ext cx="684421" cy="748990"/>
          </a:xfrm>
          <a:prstGeom prst="rect">
            <a:avLst/>
          </a:prstGeom>
        </p:spPr>
      </p:pic>
      <p:sp>
        <p:nvSpPr>
          <p:cNvPr id="24" name="TextBox 2">
            <a:extLst>
              <a:ext uri="{FF2B5EF4-FFF2-40B4-BE49-F238E27FC236}">
                <a16:creationId xmlns:a16="http://schemas.microsoft.com/office/drawing/2014/main" id="{AB3BF932-CABD-487B-8F7B-EE6D0521BFCB}"/>
              </a:ext>
            </a:extLst>
          </p:cNvPr>
          <p:cNvSpPr txBox="1"/>
          <p:nvPr/>
        </p:nvSpPr>
        <p:spPr>
          <a:xfrm>
            <a:off x="1513200" y="1238682"/>
            <a:ext cx="2843030" cy="754053"/>
          </a:xfrm>
          <a:prstGeom prst="rect">
            <a:avLst/>
          </a:prstGeom>
          <a:noFill/>
        </p:spPr>
        <p:txBody>
          <a:bodyPr wrap="square" rtlCol="0">
            <a:spAutoFit/>
          </a:bodyPr>
          <a:lstStyle/>
          <a:p>
            <a:pPr>
              <a:spcBef>
                <a:spcPts val="600"/>
              </a:spcBef>
            </a:pPr>
            <a:r>
              <a:rPr lang="en-US" altLang="zh-TW" sz="1600" b="1">
                <a:solidFill>
                  <a:srgbClr val="7EFFFF"/>
                </a:solidFill>
                <a:latin typeface="Arial" panose="020B0604020202020204" pitchFamily="34" charset="0"/>
                <a:ea typeface="微軟正黑體" panose="020B0604030504040204" pitchFamily="34" charset="-120"/>
                <a:sym typeface="Arial" panose="020B0604020202020204" pitchFamily="34" charset="0"/>
              </a:rPr>
              <a:t>All-in-one App</a:t>
            </a:r>
          </a:p>
          <a:p>
            <a:pPr>
              <a:spcBef>
                <a:spcPts val="600"/>
              </a:spcBef>
            </a:pPr>
            <a:r>
              <a:rPr lang="en-US" altLang="zh-TW" sz="1100">
                <a:solidFill>
                  <a:schemeClr val="bg1"/>
                </a:solidFill>
                <a:latin typeface="Arial" panose="020B0604020202020204" pitchFamily="34" charset="0"/>
                <a:ea typeface="微軟正黑體" panose="020B0604030504040204" pitchFamily="34" charset="-120"/>
                <a:sym typeface="Arial" panose="020B0604020202020204" pitchFamily="34" charset="0"/>
              </a:rPr>
              <a:t>Local NAS files, Cloud services mount, Remote NAS files, External devices</a:t>
            </a:r>
            <a:endParaRPr lang="zh-TW" altLang="en-US" sz="11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0" name="TextBox 24">
            <a:extLst>
              <a:ext uri="{FF2B5EF4-FFF2-40B4-BE49-F238E27FC236}">
                <a16:creationId xmlns:a16="http://schemas.microsoft.com/office/drawing/2014/main" id="{A5C512CE-B57A-46BE-B7EF-E4A96BDAABF1}"/>
              </a:ext>
            </a:extLst>
          </p:cNvPr>
          <p:cNvSpPr txBox="1"/>
          <p:nvPr/>
        </p:nvSpPr>
        <p:spPr>
          <a:xfrm>
            <a:off x="1512696" y="2197790"/>
            <a:ext cx="2409569" cy="600164"/>
          </a:xfrm>
          <a:prstGeom prst="rect">
            <a:avLst/>
          </a:prstGeom>
          <a:noFill/>
        </p:spPr>
        <p:txBody>
          <a:bodyPr wrap="square" rtlCol="0">
            <a:spAutoFit/>
          </a:bodyPr>
          <a:lstStyle/>
          <a:p>
            <a:pPr>
              <a:spcBef>
                <a:spcPts val="600"/>
              </a:spcBef>
            </a:pPr>
            <a:r>
              <a:rPr lang="en-US" altLang="zh-TW" sz="1600" b="1">
                <a:solidFill>
                  <a:srgbClr val="7EFFFF"/>
                </a:solidFill>
                <a:latin typeface="Arial" panose="020B0604020202020204" pitchFamily="34" charset="0"/>
                <a:ea typeface="微軟正黑體" panose="020B0604030504040204" pitchFamily="34" charset="-120"/>
                <a:sym typeface="Arial" panose="020B0604020202020204" pitchFamily="34" charset="0"/>
              </a:rPr>
              <a:t>Share files</a:t>
            </a:r>
          </a:p>
          <a:p>
            <a:pPr>
              <a:spcBef>
                <a:spcPts val="600"/>
              </a:spcBef>
            </a:pPr>
            <a:r>
              <a:rPr lang="en-US" altLang="zh-TW" sz="1100">
                <a:solidFill>
                  <a:schemeClr val="bg1"/>
                </a:solidFill>
                <a:latin typeface="Arial" panose="020B0604020202020204" pitchFamily="34" charset="0"/>
                <a:ea typeface="微軟正黑體" panose="020B0604030504040204" pitchFamily="34" charset="-120"/>
                <a:sym typeface="Arial" panose="020B0604020202020204" pitchFamily="34" charset="0"/>
              </a:rPr>
              <a:t>Easily share files to others.</a:t>
            </a:r>
            <a:endParaRPr lang="zh-TW" altLang="en-US" sz="11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1" name="TextBox 27">
            <a:extLst>
              <a:ext uri="{FF2B5EF4-FFF2-40B4-BE49-F238E27FC236}">
                <a16:creationId xmlns:a16="http://schemas.microsoft.com/office/drawing/2014/main" id="{3D0D581C-D355-4605-AE1D-3CDA27A090D6}"/>
              </a:ext>
            </a:extLst>
          </p:cNvPr>
          <p:cNvSpPr txBox="1"/>
          <p:nvPr/>
        </p:nvSpPr>
        <p:spPr>
          <a:xfrm>
            <a:off x="1489438" y="3076384"/>
            <a:ext cx="2638821" cy="754053"/>
          </a:xfrm>
          <a:prstGeom prst="rect">
            <a:avLst/>
          </a:prstGeom>
          <a:noFill/>
        </p:spPr>
        <p:txBody>
          <a:bodyPr wrap="square" rtlCol="0">
            <a:spAutoFit/>
          </a:bodyPr>
          <a:lstStyle/>
          <a:p>
            <a:pPr>
              <a:spcBef>
                <a:spcPts val="600"/>
              </a:spcBef>
            </a:pPr>
            <a:r>
              <a:rPr lang="en-US" altLang="zh-TW" sz="1600" b="1">
                <a:solidFill>
                  <a:srgbClr val="7EFFFF"/>
                </a:solidFill>
                <a:latin typeface="Arial" panose="020B0604020202020204" pitchFamily="34" charset="0"/>
                <a:ea typeface="微軟正黑體" panose="020B0604030504040204" pitchFamily="34" charset="-120"/>
                <a:sym typeface="Arial" panose="020B0604020202020204" pitchFamily="34" charset="0"/>
              </a:rPr>
              <a:t>Auto upload</a:t>
            </a:r>
          </a:p>
          <a:p>
            <a:pPr>
              <a:spcBef>
                <a:spcPts val="600"/>
              </a:spcBef>
            </a:pPr>
            <a:r>
              <a:rPr lang="en-US" altLang="zh-TW" sz="1100">
                <a:solidFill>
                  <a:schemeClr val="bg1"/>
                </a:solidFill>
                <a:latin typeface="Arial" panose="020B0604020202020204" pitchFamily="34" charset="0"/>
                <a:ea typeface="微軟正黑體" panose="020B0604030504040204" pitchFamily="34" charset="-120"/>
                <a:sym typeface="Arial" panose="020B0604020202020204" pitchFamily="34" charset="0"/>
              </a:rPr>
              <a:t>Real-time auto upload flies in mobile device in the background.</a:t>
            </a:r>
            <a:endParaRPr lang="zh-TW" altLang="en-US" sz="11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2" name="TextBox 26">
            <a:extLst>
              <a:ext uri="{FF2B5EF4-FFF2-40B4-BE49-F238E27FC236}">
                <a16:creationId xmlns:a16="http://schemas.microsoft.com/office/drawing/2014/main" id="{41F0F3D7-21CD-431B-A08A-0C288018A468}"/>
              </a:ext>
            </a:extLst>
          </p:cNvPr>
          <p:cNvSpPr txBox="1"/>
          <p:nvPr/>
        </p:nvSpPr>
        <p:spPr>
          <a:xfrm>
            <a:off x="1489438" y="4142177"/>
            <a:ext cx="2638821" cy="754053"/>
          </a:xfrm>
          <a:prstGeom prst="rect">
            <a:avLst/>
          </a:prstGeom>
          <a:noFill/>
        </p:spPr>
        <p:txBody>
          <a:bodyPr wrap="square" rtlCol="0">
            <a:spAutoFit/>
          </a:bodyPr>
          <a:lstStyle/>
          <a:p>
            <a:pPr>
              <a:spcBef>
                <a:spcPts val="600"/>
              </a:spcBef>
            </a:pPr>
            <a:r>
              <a:rPr lang="en-US" altLang="zh-TW" sz="1600" b="1">
                <a:solidFill>
                  <a:srgbClr val="7EFFFF"/>
                </a:solidFill>
                <a:latin typeface="Arial" panose="020B0604020202020204" pitchFamily="34" charset="0"/>
                <a:ea typeface="微軟正黑體" panose="020B0604030504040204" pitchFamily="34" charset="-120"/>
                <a:sym typeface="Arial" panose="020B0604020202020204" pitchFamily="34" charset="0"/>
              </a:rPr>
              <a:t>Advanced Security</a:t>
            </a:r>
          </a:p>
          <a:p>
            <a:pPr>
              <a:spcBef>
                <a:spcPts val="600"/>
              </a:spcBef>
            </a:pPr>
            <a:r>
              <a:rPr lang="en-US" altLang="zh-TW" sz="1100">
                <a:solidFill>
                  <a:schemeClr val="bg1"/>
                </a:solidFill>
                <a:latin typeface="Arial" panose="020B0604020202020204" pitchFamily="34" charset="0"/>
                <a:ea typeface="微軟正黑體" panose="020B0604030504040204" pitchFamily="34" charset="-120"/>
                <a:sym typeface="Arial" panose="020B0604020202020204" pitchFamily="34" charset="0"/>
              </a:rPr>
              <a:t>Support 2-step authentication and passcode.</a:t>
            </a:r>
            <a:endParaRPr lang="zh-TW" altLang="en-US" sz="11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870641862"/>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B7970-5781-8641-ABA3-D579BE269115}"/>
              </a:ext>
            </a:extLst>
          </p:cNvPr>
          <p:cNvSpPr>
            <a:spLocks noGrp="1"/>
          </p:cNvSpPr>
          <p:nvPr>
            <p:ph type="title"/>
          </p:nvPr>
        </p:nvSpPr>
        <p:spPr/>
        <p:txBody>
          <a:bodyPr/>
          <a:lstStyle/>
          <a:p>
            <a:r>
              <a:rPr lang="en-US" altLang="zh-TW" sz="3200" err="1">
                <a:latin typeface="Arial" panose="020B0604020202020204" pitchFamily="34" charset="0"/>
              </a:rPr>
              <a:t>Qsirch</a:t>
            </a:r>
            <a:r>
              <a:rPr lang="en-US" altLang="zh-TW" sz="3200">
                <a:latin typeface="Arial" panose="020B0604020202020204" pitchFamily="34" charset="0"/>
              </a:rPr>
              <a:t> full-text search tool for browsers​​</a:t>
            </a:r>
            <a:br>
              <a:rPr lang="en-US" altLang="zh-TW" sz="2400">
                <a:solidFill>
                  <a:schemeClr val="bg1"/>
                </a:solidFill>
                <a:latin typeface="Arial" panose="020B0604020202020204" pitchFamily="34" charset="0"/>
                <a:ea typeface="微軟正黑體" panose="020B0604030504040204" pitchFamily="34" charset="-120"/>
                <a:sym typeface="Arial" panose="020B0604020202020204" pitchFamily="34" charset="0"/>
              </a:rPr>
            </a:br>
            <a:r>
              <a:rPr lang="en-US" altLang="zh-TW" sz="1800">
                <a:solidFill>
                  <a:schemeClr val="bg1"/>
                </a:solidFill>
                <a:latin typeface="Arial" panose="020B0604020202020204" pitchFamily="34" charset="0"/>
                <a:ea typeface="微軟正黑體" panose="020B0604030504040204" pitchFamily="34" charset="-120"/>
                <a:sym typeface="Arial" panose="020B0604020202020204" pitchFamily="34" charset="0"/>
              </a:rPr>
              <a:t>Just like Google™ supports real-time search of NAS files on various devices</a:t>
            </a:r>
            <a:endParaRPr lang="en-TW"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 name="Rectangle 2">
            <a:extLst>
              <a:ext uri="{FF2B5EF4-FFF2-40B4-BE49-F238E27FC236}">
                <a16:creationId xmlns:a16="http://schemas.microsoft.com/office/drawing/2014/main" id="{D0D757A6-CA80-9F44-9219-78065F777DDE}"/>
              </a:ext>
            </a:extLst>
          </p:cNvPr>
          <p:cNvSpPr/>
          <p:nvPr/>
        </p:nvSpPr>
        <p:spPr>
          <a:xfrm>
            <a:off x="1480396" y="1336277"/>
            <a:ext cx="3274677" cy="1077218"/>
          </a:xfrm>
          <a:prstGeom prst="rect">
            <a:avLst/>
          </a:prstGeom>
        </p:spPr>
        <p:txBody>
          <a:bodyPr wrap="square">
            <a:spAutoFit/>
          </a:bodyPr>
          <a:lstStyle/>
          <a:p>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Qsirch</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 is a full-text search engine dedicated to QNAP NAS, allowing you to find the files you need by file name, content, and metadata.</a:t>
            </a:r>
            <a:endParaRPr lang="en-TW"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7" name="圖片 7">
            <a:extLst>
              <a:ext uri="{FF2B5EF4-FFF2-40B4-BE49-F238E27FC236}">
                <a16:creationId xmlns:a16="http://schemas.microsoft.com/office/drawing/2014/main" id="{93C48B92-38C7-7145-B175-5B64175596B1}"/>
              </a:ext>
            </a:extLst>
          </p:cNvPr>
          <p:cNvPicPr>
            <a:picLocks noChangeAspect="1"/>
          </p:cNvPicPr>
          <p:nvPr/>
        </p:nvPicPr>
        <p:blipFill>
          <a:blip r:embed="rId3"/>
          <a:stretch>
            <a:fillRect/>
          </a:stretch>
        </p:blipFill>
        <p:spPr>
          <a:xfrm>
            <a:off x="522882" y="1412761"/>
            <a:ext cx="886994" cy="886994"/>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52" name="圖片 51" descr="一張含有 螢幕擷取畫面 的圖片&#10;&#10;&#10;&#10;自動產生的描述">
            <a:extLst>
              <a:ext uri="{FF2B5EF4-FFF2-40B4-BE49-F238E27FC236}">
                <a16:creationId xmlns:a16="http://schemas.microsoft.com/office/drawing/2014/main" id="{38B47989-56CC-3A47-B28D-708419A599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807" t="11580" r="14157" b="10227"/>
          <a:stretch/>
        </p:blipFill>
        <p:spPr>
          <a:xfrm>
            <a:off x="4917722" y="1412761"/>
            <a:ext cx="3393117" cy="2242225"/>
          </a:xfrm>
          <a:prstGeom prst="rect">
            <a:avLst/>
          </a:prstGeom>
          <a:ln>
            <a:noFill/>
          </a:ln>
          <a:effectLst>
            <a:outerShdw blurRad="50800" dist="38100" dir="2700000" algn="tl" rotWithShape="0">
              <a:prstClr val="black">
                <a:alpha val="40000"/>
              </a:prstClr>
            </a:outerShdw>
          </a:effectLst>
        </p:spPr>
      </p:pic>
      <p:sp>
        <p:nvSpPr>
          <p:cNvPr id="53" name="TextBox 2">
            <a:extLst>
              <a:ext uri="{FF2B5EF4-FFF2-40B4-BE49-F238E27FC236}">
                <a16:creationId xmlns:a16="http://schemas.microsoft.com/office/drawing/2014/main" id="{DB0DFB69-3FB1-7840-87A4-54363DEC5001}"/>
              </a:ext>
            </a:extLst>
          </p:cNvPr>
          <p:cNvSpPr txBox="1"/>
          <p:nvPr/>
        </p:nvSpPr>
        <p:spPr>
          <a:xfrm>
            <a:off x="223292" y="3805976"/>
            <a:ext cx="3450953" cy="871713"/>
          </a:xfrm>
          <a:prstGeom prst="rect">
            <a:avLst/>
          </a:prstGeom>
          <a:noFill/>
        </p:spPr>
        <p:txBody>
          <a:bodyPr wrap="square" rtlCol="0">
            <a:spAutoFit/>
          </a:bodyPr>
          <a:lstStyle/>
          <a:p>
            <a:pPr marL="179388" indent="-179388">
              <a:lnSpc>
                <a:spcPct val="130000"/>
              </a:lnSpc>
              <a:buClr>
                <a:schemeClr val="bg1"/>
              </a:buClr>
              <a:buFont typeface="Arial" panose="020B0604020202020204" pitchFamily="34" charset="0"/>
              <a:buChar char="•"/>
            </a:pPr>
            <a:r>
              <a:rPr lang="en-US" altLang="zh-CN" sz="1000">
                <a:solidFill>
                  <a:schemeClr val="bg1"/>
                </a:solidFill>
                <a:latin typeface="Arial" panose="020B0604020202020204" pitchFamily="34" charset="0"/>
                <a:ea typeface="微軟正黑體" panose="020B0604030504040204" pitchFamily="34" charset="-120"/>
                <a:sym typeface="Arial" panose="020B0604020202020204" pitchFamily="34" charset="0"/>
              </a:rPr>
              <a:t>Specify a path, enter keywords for advanced search</a:t>
            </a:r>
          </a:p>
          <a:p>
            <a:pPr marL="179388" indent="-179388">
              <a:lnSpc>
                <a:spcPct val="130000"/>
              </a:lnSpc>
              <a:buClr>
                <a:schemeClr val="bg1"/>
              </a:buClr>
              <a:buFont typeface="Arial" panose="020B0604020202020204" pitchFamily="34" charset="0"/>
              <a:buChar char="•"/>
            </a:pPr>
            <a:r>
              <a:rPr lang="en-US" altLang="zh-CN" sz="1000">
                <a:solidFill>
                  <a:schemeClr val="bg1"/>
                </a:solidFill>
                <a:latin typeface="Arial" panose="020B0604020202020204" pitchFamily="34" charset="0"/>
                <a:ea typeface="微軟正黑體" panose="020B0604030504040204" pitchFamily="34" charset="-120"/>
                <a:sym typeface="Arial" panose="020B0604020202020204" pitchFamily="34" charset="0"/>
              </a:rPr>
              <a:t>With powerful filters, you can search without keywords</a:t>
            </a:r>
          </a:p>
          <a:p>
            <a:pPr marL="179388" indent="-179388">
              <a:lnSpc>
                <a:spcPct val="130000"/>
              </a:lnSpc>
              <a:buClr>
                <a:schemeClr val="bg1"/>
              </a:buClr>
              <a:buFont typeface="Arial" panose="020B0604020202020204" pitchFamily="34" charset="0"/>
              <a:buChar char="•"/>
            </a:pPr>
            <a:r>
              <a:rPr lang="en-US" altLang="zh-CN" sz="1000">
                <a:solidFill>
                  <a:schemeClr val="bg1"/>
                </a:solidFill>
                <a:latin typeface="Arial" panose="020B0604020202020204" pitchFamily="34" charset="0"/>
                <a:ea typeface="微軟正黑體" panose="020B0604030504040204" pitchFamily="34" charset="-120"/>
                <a:sym typeface="Arial" panose="020B0604020202020204" pitchFamily="34" charset="0"/>
              </a:rPr>
              <a:t>Search, preview, and share in one go</a:t>
            </a:r>
          </a:p>
          <a:p>
            <a:pPr marL="179388" indent="-179388">
              <a:lnSpc>
                <a:spcPct val="130000"/>
              </a:lnSpc>
              <a:buClr>
                <a:schemeClr val="bg1"/>
              </a:buClr>
              <a:buFont typeface="Arial" panose="020B0604020202020204" pitchFamily="34" charset="0"/>
              <a:buChar char="•"/>
            </a:pPr>
            <a:r>
              <a:rPr lang="en-US" altLang="zh-CN" sz="1000">
                <a:solidFill>
                  <a:schemeClr val="bg1"/>
                </a:solidFill>
                <a:latin typeface="Arial" panose="020B0604020202020204" pitchFamily="34" charset="0"/>
                <a:ea typeface="微軟正黑體" panose="020B0604030504040204" pitchFamily="34" charset="-120"/>
                <a:sym typeface="Arial" panose="020B0604020202020204" pitchFamily="34" charset="0"/>
              </a:rPr>
              <a:t>Four search portals can be searched anywhere</a:t>
            </a:r>
            <a:endParaRPr lang="en-US"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2" name="圖片 21">
            <a:extLst>
              <a:ext uri="{FF2B5EF4-FFF2-40B4-BE49-F238E27FC236}">
                <a16:creationId xmlns:a16="http://schemas.microsoft.com/office/drawing/2014/main" id="{C81672DC-1700-C14B-BF57-D56051BBAD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4199" y="3771319"/>
            <a:ext cx="1153335" cy="1153335"/>
          </a:xfrm>
          <a:prstGeom prst="rect">
            <a:avLst/>
          </a:prstGeom>
        </p:spPr>
      </p:pic>
      <p:pic>
        <p:nvPicPr>
          <p:cNvPr id="23" name="圖片 22">
            <a:extLst>
              <a:ext uri="{FF2B5EF4-FFF2-40B4-BE49-F238E27FC236}">
                <a16:creationId xmlns:a16="http://schemas.microsoft.com/office/drawing/2014/main" id="{058BE5E7-7A24-A843-9BFA-1DD58BE17D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8224" y="3771319"/>
            <a:ext cx="1153335" cy="1153335"/>
          </a:xfrm>
          <a:prstGeom prst="rect">
            <a:avLst/>
          </a:prstGeom>
        </p:spPr>
      </p:pic>
      <p:pic>
        <p:nvPicPr>
          <p:cNvPr id="24" name="圖片 23">
            <a:extLst>
              <a:ext uri="{FF2B5EF4-FFF2-40B4-BE49-F238E27FC236}">
                <a16:creationId xmlns:a16="http://schemas.microsoft.com/office/drawing/2014/main" id="{3B63830C-AFCF-FF49-A780-FAD238A7E7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26835" y="3771319"/>
            <a:ext cx="1153335" cy="1153335"/>
          </a:xfrm>
          <a:prstGeom prst="rect">
            <a:avLst/>
          </a:prstGeom>
        </p:spPr>
      </p:pic>
      <p:pic>
        <p:nvPicPr>
          <p:cNvPr id="25" name="圖片 24">
            <a:extLst>
              <a:ext uri="{FF2B5EF4-FFF2-40B4-BE49-F238E27FC236}">
                <a16:creationId xmlns:a16="http://schemas.microsoft.com/office/drawing/2014/main" id="{5320C798-F162-D249-BAF0-4F53855D3D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1900" y="3771319"/>
            <a:ext cx="1153335" cy="1153335"/>
          </a:xfrm>
          <a:prstGeom prst="rect">
            <a:avLst/>
          </a:prstGeom>
        </p:spPr>
      </p:pic>
      <p:sp>
        <p:nvSpPr>
          <p:cNvPr id="26" name="Shape 450">
            <a:extLst>
              <a:ext uri="{FF2B5EF4-FFF2-40B4-BE49-F238E27FC236}">
                <a16:creationId xmlns:a16="http://schemas.microsoft.com/office/drawing/2014/main" id="{25C64E01-3986-F24B-96CD-9CEE8346110D}"/>
              </a:ext>
            </a:extLst>
          </p:cNvPr>
          <p:cNvSpPr/>
          <p:nvPr/>
        </p:nvSpPr>
        <p:spPr>
          <a:xfrm>
            <a:off x="6281154" y="3822621"/>
            <a:ext cx="266513" cy="267147"/>
          </a:xfrm>
          <a:prstGeom prst="ellipse">
            <a:avLst/>
          </a:prstGeom>
          <a:solidFill>
            <a:srgbClr val="333333"/>
          </a:solidFill>
          <a:ln w="1905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Microsoft JhengHei" charset="0"/>
                <a:sym typeface="Arial" panose="020B0604020202020204" pitchFamily="34" charset="0"/>
              </a:rPr>
              <a:t>3</a:t>
            </a:r>
            <a:endParaRPr kumimoji="0" sz="16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grpSp>
        <p:nvGrpSpPr>
          <p:cNvPr id="28" name="群組 42">
            <a:extLst>
              <a:ext uri="{FF2B5EF4-FFF2-40B4-BE49-F238E27FC236}">
                <a16:creationId xmlns:a16="http://schemas.microsoft.com/office/drawing/2014/main" id="{2782BDAD-64DC-0D45-A25A-4F8DF85E807C}"/>
              </a:ext>
            </a:extLst>
          </p:cNvPr>
          <p:cNvGrpSpPr/>
          <p:nvPr/>
        </p:nvGrpSpPr>
        <p:grpSpPr>
          <a:xfrm>
            <a:off x="6563354" y="4352731"/>
            <a:ext cx="657834" cy="483447"/>
            <a:chOff x="8078996" y="4986266"/>
            <a:chExt cx="1777171" cy="1302965"/>
          </a:xfrm>
        </p:grpSpPr>
        <p:sp>
          <p:nvSpPr>
            <p:cNvPr id="29" name="Shape 472">
              <a:extLst>
                <a:ext uri="{FF2B5EF4-FFF2-40B4-BE49-F238E27FC236}">
                  <a16:creationId xmlns:a16="http://schemas.microsoft.com/office/drawing/2014/main" id="{63098671-7A88-9D45-85DE-3325127BE298}"/>
                </a:ext>
              </a:extLst>
            </p:cNvPr>
            <p:cNvSpPr/>
            <p:nvPr/>
          </p:nvSpPr>
          <p:spPr>
            <a:xfrm>
              <a:off x="8078996" y="4986266"/>
              <a:ext cx="1777171" cy="1302965"/>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dk1"/>
            </a:solidFill>
            <a:ln w="9525" cap="flat" cmpd="sng">
              <a:solidFill>
                <a:srgbClr val="DEE9F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pic>
          <p:nvPicPr>
            <p:cNvPr id="30" name="Shape 464">
              <a:extLst>
                <a:ext uri="{FF2B5EF4-FFF2-40B4-BE49-F238E27FC236}">
                  <a16:creationId xmlns:a16="http://schemas.microsoft.com/office/drawing/2014/main" id="{682207B9-0E30-6B4B-B19B-61560E1ECE4A}"/>
                </a:ext>
              </a:extLst>
            </p:cNvPr>
            <p:cNvPicPr preferRelativeResize="0"/>
            <p:nvPr/>
          </p:nvPicPr>
          <p:blipFill rotWithShape="1">
            <a:blip r:embed="rId6">
              <a:alphaModFix/>
            </a:blip>
            <a:srcRect l="23929" t="22917" r="25873" b="23957"/>
            <a:stretch/>
          </p:blipFill>
          <p:spPr>
            <a:xfrm>
              <a:off x="8116985" y="5044964"/>
              <a:ext cx="1702100" cy="1008018"/>
            </a:xfrm>
            <a:prstGeom prst="rect">
              <a:avLst/>
            </a:prstGeom>
            <a:noFill/>
            <a:ln>
              <a:noFill/>
            </a:ln>
          </p:spPr>
        </p:pic>
      </p:grpSp>
      <p:pic>
        <p:nvPicPr>
          <p:cNvPr id="31" name="Shape 474">
            <a:extLst>
              <a:ext uri="{FF2B5EF4-FFF2-40B4-BE49-F238E27FC236}">
                <a16:creationId xmlns:a16="http://schemas.microsoft.com/office/drawing/2014/main" id="{9C741AC2-B617-974A-BF0D-5CE4F454B007}"/>
              </a:ext>
            </a:extLst>
          </p:cNvPr>
          <p:cNvPicPr preferRelativeResize="0"/>
          <p:nvPr/>
        </p:nvPicPr>
        <p:blipFill rotWithShape="1">
          <a:blip r:embed="rId7">
            <a:alphaModFix/>
          </a:blip>
          <a:srcRect/>
          <a:stretch/>
        </p:blipFill>
        <p:spPr>
          <a:xfrm>
            <a:off x="6767547" y="4147870"/>
            <a:ext cx="359499" cy="364826"/>
          </a:xfrm>
          <a:prstGeom prst="rect">
            <a:avLst/>
          </a:prstGeom>
          <a:noFill/>
          <a:ln>
            <a:noFill/>
          </a:ln>
          <a:effectLst>
            <a:outerShdw blurRad="63500" sx="102000" sy="102000" algn="ctr" rotWithShape="0">
              <a:prstClr val="black">
                <a:alpha val="40000"/>
              </a:prstClr>
            </a:outerShdw>
          </a:effectLst>
        </p:spPr>
      </p:pic>
      <p:sp>
        <p:nvSpPr>
          <p:cNvPr id="32" name="Shape 450">
            <a:extLst>
              <a:ext uri="{FF2B5EF4-FFF2-40B4-BE49-F238E27FC236}">
                <a16:creationId xmlns:a16="http://schemas.microsoft.com/office/drawing/2014/main" id="{F83FD792-EA0F-8948-B17D-CB93A655FDE9}"/>
              </a:ext>
            </a:extLst>
          </p:cNvPr>
          <p:cNvSpPr/>
          <p:nvPr/>
        </p:nvSpPr>
        <p:spPr>
          <a:xfrm>
            <a:off x="3599625" y="3822622"/>
            <a:ext cx="266513" cy="267147"/>
          </a:xfrm>
          <a:prstGeom prst="ellipse">
            <a:avLst/>
          </a:prstGeom>
          <a:solidFill>
            <a:srgbClr val="333333"/>
          </a:solidFill>
          <a:ln w="1905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Microsoft JhengHei" charset="0"/>
                <a:sym typeface="Arial" panose="020B0604020202020204" pitchFamily="34" charset="0"/>
              </a:rPr>
              <a:t>1</a:t>
            </a:r>
            <a:endParaRPr kumimoji="0" sz="16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grpSp>
        <p:nvGrpSpPr>
          <p:cNvPr id="33" name="Shape 462">
            <a:extLst>
              <a:ext uri="{FF2B5EF4-FFF2-40B4-BE49-F238E27FC236}">
                <a16:creationId xmlns:a16="http://schemas.microsoft.com/office/drawing/2014/main" id="{8A05B4CE-DD46-7348-A1D3-F1A46A16B210}"/>
              </a:ext>
            </a:extLst>
          </p:cNvPr>
          <p:cNvGrpSpPr/>
          <p:nvPr/>
        </p:nvGrpSpPr>
        <p:grpSpPr>
          <a:xfrm>
            <a:off x="3824781" y="4168571"/>
            <a:ext cx="762365" cy="514927"/>
            <a:chOff x="492692" y="2324099"/>
            <a:chExt cx="1383594" cy="858295"/>
          </a:xfrm>
        </p:grpSpPr>
        <p:sp>
          <p:nvSpPr>
            <p:cNvPr id="34" name="Shape 463">
              <a:extLst>
                <a:ext uri="{FF2B5EF4-FFF2-40B4-BE49-F238E27FC236}">
                  <a16:creationId xmlns:a16="http://schemas.microsoft.com/office/drawing/2014/main" id="{5DBC6AD0-99FE-0D48-909D-FC59DADC6AC8}"/>
                </a:ext>
              </a:extLst>
            </p:cNvPr>
            <p:cNvSpPr/>
            <p:nvPr/>
          </p:nvSpPr>
          <p:spPr>
            <a:xfrm>
              <a:off x="492692" y="2324099"/>
              <a:ext cx="1383594" cy="858295"/>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000000"/>
            </a:solidFill>
            <a:ln w="9525" cap="flat" cmpd="sng">
              <a:solidFill>
                <a:srgbClr val="DEE9F2"/>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pic>
          <p:nvPicPr>
            <p:cNvPr id="35" name="Shape 464">
              <a:extLst>
                <a:ext uri="{FF2B5EF4-FFF2-40B4-BE49-F238E27FC236}">
                  <a16:creationId xmlns:a16="http://schemas.microsoft.com/office/drawing/2014/main" id="{84D44421-0F44-E44E-B95E-0B574F478189}"/>
                </a:ext>
              </a:extLst>
            </p:cNvPr>
            <p:cNvPicPr preferRelativeResize="0"/>
            <p:nvPr/>
          </p:nvPicPr>
          <p:blipFill rotWithShape="1">
            <a:blip r:embed="rId6">
              <a:alphaModFix/>
            </a:blip>
            <a:srcRect l="19166" t="22917" r="20556" b="23957"/>
            <a:stretch/>
          </p:blipFill>
          <p:spPr>
            <a:xfrm>
              <a:off x="528134" y="2370525"/>
              <a:ext cx="1306994" cy="647700"/>
            </a:xfrm>
            <a:prstGeom prst="rect">
              <a:avLst/>
            </a:prstGeom>
            <a:noFill/>
            <a:ln>
              <a:noFill/>
            </a:ln>
          </p:spPr>
        </p:pic>
      </p:grpSp>
      <p:sp>
        <p:nvSpPr>
          <p:cNvPr id="36" name="Shape 475">
            <a:extLst>
              <a:ext uri="{FF2B5EF4-FFF2-40B4-BE49-F238E27FC236}">
                <a16:creationId xmlns:a16="http://schemas.microsoft.com/office/drawing/2014/main" id="{A3794017-8858-4C48-BB5B-E201CAEDC4BE}"/>
              </a:ext>
            </a:extLst>
          </p:cNvPr>
          <p:cNvSpPr txBox="1"/>
          <p:nvPr/>
        </p:nvSpPr>
        <p:spPr>
          <a:xfrm>
            <a:off x="3997676" y="3904599"/>
            <a:ext cx="533670" cy="218191"/>
          </a:xfrm>
          <a:prstGeom prst="rect">
            <a:avLst/>
          </a:prstGeom>
          <a:noFill/>
          <a:ln>
            <a:noFill/>
          </a:ln>
        </p:spPr>
        <p:txBody>
          <a:bodyPr spcFirstLastPara="1" wrap="square" lIns="91425" tIns="45700" rIns="91425" bIns="45700" anchor="t" anchorCtr="0">
            <a:noAutofit/>
          </a:bodyPr>
          <a:lstStyle/>
          <a:p>
            <a:pPr>
              <a:buClr>
                <a:srgbClr val="000000"/>
              </a:buClr>
              <a:buFont typeface="Arial"/>
              <a:buNone/>
            </a:pPr>
            <a:r>
              <a:rPr lang="en" sz="1000" b="1" kern="0">
                <a:latin typeface="Arial" panose="020B0604020202020204" pitchFamily="34" charset="0"/>
                <a:ea typeface="微軟正黑體" panose="020B0604030504040204" pitchFamily="34" charset="-120"/>
                <a:cs typeface="Microsoft JhengHei" charset="0"/>
                <a:sym typeface="Arial" panose="020B0604020202020204" pitchFamily="34" charset="0"/>
              </a:rPr>
              <a:t>Web</a:t>
            </a:r>
            <a:endParaRPr sz="1000" b="1" kern="0">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sp>
        <p:nvSpPr>
          <p:cNvPr id="37" name="Shape 450">
            <a:extLst>
              <a:ext uri="{FF2B5EF4-FFF2-40B4-BE49-F238E27FC236}">
                <a16:creationId xmlns:a16="http://schemas.microsoft.com/office/drawing/2014/main" id="{C361EF94-664F-AC4E-8D5C-D2894E577EE1}"/>
              </a:ext>
            </a:extLst>
          </p:cNvPr>
          <p:cNvSpPr/>
          <p:nvPr/>
        </p:nvSpPr>
        <p:spPr>
          <a:xfrm>
            <a:off x="7598170" y="3822621"/>
            <a:ext cx="266513" cy="267147"/>
          </a:xfrm>
          <a:prstGeom prst="ellipse">
            <a:avLst/>
          </a:prstGeom>
          <a:solidFill>
            <a:srgbClr val="333333"/>
          </a:solidFill>
          <a:ln w="1905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Microsoft JhengHei" charset="0"/>
                <a:sym typeface="Arial" panose="020B0604020202020204" pitchFamily="34" charset="0"/>
              </a:rPr>
              <a:t>4</a:t>
            </a:r>
            <a:endParaRPr kumimoji="0" sz="16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grpSp>
        <p:nvGrpSpPr>
          <p:cNvPr id="38" name="Shape 465">
            <a:extLst>
              <a:ext uri="{FF2B5EF4-FFF2-40B4-BE49-F238E27FC236}">
                <a16:creationId xmlns:a16="http://schemas.microsoft.com/office/drawing/2014/main" id="{3233B2A9-B240-F143-8BC7-C14B93A657AF}"/>
              </a:ext>
            </a:extLst>
          </p:cNvPr>
          <p:cNvGrpSpPr/>
          <p:nvPr/>
        </p:nvGrpSpPr>
        <p:grpSpPr>
          <a:xfrm>
            <a:off x="7905011" y="4157886"/>
            <a:ext cx="770558" cy="641578"/>
            <a:chOff x="2944465" y="2401428"/>
            <a:chExt cx="1504490" cy="1166241"/>
          </a:xfrm>
        </p:grpSpPr>
        <p:grpSp>
          <p:nvGrpSpPr>
            <p:cNvPr id="39" name="Shape 466">
              <a:extLst>
                <a:ext uri="{FF2B5EF4-FFF2-40B4-BE49-F238E27FC236}">
                  <a16:creationId xmlns:a16="http://schemas.microsoft.com/office/drawing/2014/main" id="{1710659D-50FD-C64F-BDE1-F8AFBA6093CD}"/>
                </a:ext>
              </a:extLst>
            </p:cNvPr>
            <p:cNvGrpSpPr/>
            <p:nvPr/>
          </p:nvGrpSpPr>
          <p:grpSpPr>
            <a:xfrm>
              <a:off x="2944465" y="2709373"/>
              <a:ext cx="1383594" cy="858296"/>
              <a:chOff x="635275" y="2798273"/>
              <a:chExt cx="1383594" cy="858296"/>
            </a:xfrm>
          </p:grpSpPr>
          <p:sp>
            <p:nvSpPr>
              <p:cNvPr id="42" name="Shape 467">
                <a:extLst>
                  <a:ext uri="{FF2B5EF4-FFF2-40B4-BE49-F238E27FC236}">
                    <a16:creationId xmlns:a16="http://schemas.microsoft.com/office/drawing/2014/main" id="{EFD33B5D-6F67-DD40-A265-E0089DF08FD2}"/>
                  </a:ext>
                </a:extLst>
              </p:cNvPr>
              <p:cNvSpPr/>
              <p:nvPr/>
            </p:nvSpPr>
            <p:spPr>
              <a:xfrm>
                <a:off x="635275" y="2798273"/>
                <a:ext cx="1383594" cy="858296"/>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dk1"/>
              </a:solidFill>
              <a:ln w="9525" cap="flat" cmpd="sng">
                <a:solidFill>
                  <a:srgbClr val="DEE9F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rgbClr val="000000"/>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pic>
            <p:nvPicPr>
              <p:cNvPr id="43" name="Shape 468">
                <a:extLst>
                  <a:ext uri="{FF2B5EF4-FFF2-40B4-BE49-F238E27FC236}">
                    <a16:creationId xmlns:a16="http://schemas.microsoft.com/office/drawing/2014/main" id="{D2619ED9-7E21-424A-9495-A5BC1B8F512C}"/>
                  </a:ext>
                </a:extLst>
              </p:cNvPr>
              <p:cNvPicPr preferRelativeResize="0"/>
              <p:nvPr/>
            </p:nvPicPr>
            <p:blipFill rotWithShape="1">
              <a:blip r:embed="rId6">
                <a:alphaModFix/>
              </a:blip>
              <a:srcRect l="19166" t="22917" r="20556" b="23957"/>
              <a:stretch/>
            </p:blipFill>
            <p:spPr>
              <a:xfrm>
                <a:off x="675164" y="2844701"/>
                <a:ext cx="1306995" cy="647701"/>
              </a:xfrm>
              <a:prstGeom prst="rect">
                <a:avLst/>
              </a:prstGeom>
              <a:noFill/>
              <a:ln>
                <a:noFill/>
              </a:ln>
            </p:spPr>
          </p:pic>
        </p:grpSp>
        <p:pic>
          <p:nvPicPr>
            <p:cNvPr id="40" name="Shape 469">
              <a:extLst>
                <a:ext uri="{FF2B5EF4-FFF2-40B4-BE49-F238E27FC236}">
                  <a16:creationId xmlns:a16="http://schemas.microsoft.com/office/drawing/2014/main" id="{87499140-CBB1-C245-8EC2-2FA4C2E6F60F}"/>
                </a:ext>
              </a:extLst>
            </p:cNvPr>
            <p:cNvPicPr preferRelativeResize="0"/>
            <p:nvPr/>
          </p:nvPicPr>
          <p:blipFill rotWithShape="1">
            <a:blip r:embed="rId8">
              <a:alphaModFix/>
            </a:blip>
            <a:srcRect/>
            <a:stretch/>
          </p:blipFill>
          <p:spPr>
            <a:xfrm>
              <a:off x="3474401" y="2401428"/>
              <a:ext cx="488435" cy="504714"/>
            </a:xfrm>
            <a:prstGeom prst="rect">
              <a:avLst/>
            </a:prstGeom>
            <a:noFill/>
            <a:ln>
              <a:noFill/>
            </a:ln>
          </p:spPr>
        </p:pic>
        <p:pic>
          <p:nvPicPr>
            <p:cNvPr id="41" name="Shape 470">
              <a:extLst>
                <a:ext uri="{FF2B5EF4-FFF2-40B4-BE49-F238E27FC236}">
                  <a16:creationId xmlns:a16="http://schemas.microsoft.com/office/drawing/2014/main" id="{1E40BDFE-73F2-9E49-AD0E-C352B727BD8C}"/>
                </a:ext>
              </a:extLst>
            </p:cNvPr>
            <p:cNvPicPr preferRelativeResize="0"/>
            <p:nvPr/>
          </p:nvPicPr>
          <p:blipFill rotWithShape="1">
            <a:blip r:embed="rId9">
              <a:alphaModFix/>
            </a:blip>
            <a:srcRect/>
            <a:stretch/>
          </p:blipFill>
          <p:spPr>
            <a:xfrm>
              <a:off x="3972079" y="2410390"/>
              <a:ext cx="476876" cy="476874"/>
            </a:xfrm>
            <a:prstGeom prst="rect">
              <a:avLst/>
            </a:prstGeom>
            <a:noFill/>
            <a:ln>
              <a:noFill/>
            </a:ln>
          </p:spPr>
        </p:pic>
      </p:grpSp>
      <p:sp>
        <p:nvSpPr>
          <p:cNvPr id="44" name="Shape 476">
            <a:extLst>
              <a:ext uri="{FF2B5EF4-FFF2-40B4-BE49-F238E27FC236}">
                <a16:creationId xmlns:a16="http://schemas.microsoft.com/office/drawing/2014/main" id="{D3AA26A6-DEDB-AC4A-9CDB-0BB94AEF95D7}"/>
              </a:ext>
            </a:extLst>
          </p:cNvPr>
          <p:cNvSpPr txBox="1"/>
          <p:nvPr/>
        </p:nvSpPr>
        <p:spPr>
          <a:xfrm>
            <a:off x="7926077" y="3855987"/>
            <a:ext cx="1029371" cy="40653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b="1">
                <a:latin typeface="Arial" panose="020B0604020202020204" pitchFamily="34" charset="0"/>
                <a:ea typeface="微軟正黑體" panose="020B0604030504040204" pitchFamily="34" charset="-120"/>
                <a:cs typeface="Microsoft JhengHei" charset="0"/>
                <a:sym typeface="Arial" panose="020B0604020202020204" pitchFamily="34" charset="0"/>
              </a:rPr>
              <a:t>B</a:t>
            </a:r>
            <a:r>
              <a:rPr lang="en-US" sz="1000" b="1" i="0" u="none" strike="noStrike" cap="none">
                <a:latin typeface="Arial" panose="020B0604020202020204" pitchFamily="34" charset="0"/>
                <a:ea typeface="微軟正黑體" panose="020B0604030504040204" pitchFamily="34" charset="-120"/>
                <a:cs typeface="Microsoft JhengHei" charset="0"/>
                <a:sym typeface="Arial" panose="020B0604020202020204" pitchFamily="34" charset="0"/>
              </a:rPr>
              <a:t>rowser extension</a:t>
            </a:r>
            <a:endParaRPr sz="1000" b="1">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sp>
        <p:nvSpPr>
          <p:cNvPr id="45" name="Shape 450">
            <a:extLst>
              <a:ext uri="{FF2B5EF4-FFF2-40B4-BE49-F238E27FC236}">
                <a16:creationId xmlns:a16="http://schemas.microsoft.com/office/drawing/2014/main" id="{45177DCA-9A71-874C-8626-DD2E64C7E91E}"/>
              </a:ext>
            </a:extLst>
          </p:cNvPr>
          <p:cNvSpPr/>
          <p:nvPr/>
        </p:nvSpPr>
        <p:spPr>
          <a:xfrm>
            <a:off x="4949474" y="3822622"/>
            <a:ext cx="266513" cy="267147"/>
          </a:xfrm>
          <a:prstGeom prst="ellipse">
            <a:avLst/>
          </a:prstGeom>
          <a:solidFill>
            <a:srgbClr val="333333"/>
          </a:solidFill>
          <a:ln w="1905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altLang="zh-TW" sz="16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rPr>
              <a:t>2</a:t>
            </a:r>
            <a:endParaRPr kumimoji="0" sz="16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grpSp>
        <p:nvGrpSpPr>
          <p:cNvPr id="46" name="Shape 457">
            <a:extLst>
              <a:ext uri="{FF2B5EF4-FFF2-40B4-BE49-F238E27FC236}">
                <a16:creationId xmlns:a16="http://schemas.microsoft.com/office/drawing/2014/main" id="{6DD100FF-F56D-214F-915B-E7B4915C11F4}"/>
              </a:ext>
            </a:extLst>
          </p:cNvPr>
          <p:cNvGrpSpPr/>
          <p:nvPr/>
        </p:nvGrpSpPr>
        <p:grpSpPr>
          <a:xfrm>
            <a:off x="5160057" y="4122136"/>
            <a:ext cx="776951" cy="590985"/>
            <a:chOff x="2193920" y="4048547"/>
            <a:chExt cx="1410427" cy="1012500"/>
          </a:xfrm>
        </p:grpSpPr>
        <p:pic>
          <p:nvPicPr>
            <p:cNvPr id="47" name="Shape 460" descr="IMG_0266.PNG">
              <a:extLst>
                <a:ext uri="{FF2B5EF4-FFF2-40B4-BE49-F238E27FC236}">
                  <a16:creationId xmlns:a16="http://schemas.microsoft.com/office/drawing/2014/main" id="{E2161CBB-60D8-7840-A1CF-9A6BE0DC7CF4}"/>
                </a:ext>
              </a:extLst>
            </p:cNvPr>
            <p:cNvPicPr preferRelativeResize="0"/>
            <p:nvPr/>
          </p:nvPicPr>
          <p:blipFill rotWithShape="1">
            <a:blip r:embed="rId10">
              <a:alphaModFix/>
            </a:blip>
            <a:srcRect l="34110" t="33492" r="34109" b="34624"/>
            <a:stretch/>
          </p:blipFill>
          <p:spPr>
            <a:xfrm>
              <a:off x="2315832" y="4367388"/>
              <a:ext cx="433202" cy="579513"/>
            </a:xfrm>
            <a:prstGeom prst="rect">
              <a:avLst/>
            </a:prstGeom>
            <a:noFill/>
            <a:ln>
              <a:noFill/>
            </a:ln>
          </p:spPr>
        </p:pic>
        <p:pic>
          <p:nvPicPr>
            <p:cNvPr id="48" name="Shape 461">
              <a:extLst>
                <a:ext uri="{FF2B5EF4-FFF2-40B4-BE49-F238E27FC236}">
                  <a16:creationId xmlns:a16="http://schemas.microsoft.com/office/drawing/2014/main" id="{4D42C405-AE78-3D4D-B663-90CBC39AEAD9}"/>
                </a:ext>
              </a:extLst>
            </p:cNvPr>
            <p:cNvPicPr preferRelativeResize="0"/>
            <p:nvPr/>
          </p:nvPicPr>
          <p:blipFill rotWithShape="1">
            <a:blip r:embed="rId11">
              <a:alphaModFix/>
            </a:blip>
            <a:srcRect l="18316" r="27490" b="9689"/>
            <a:stretch/>
          </p:blipFill>
          <p:spPr>
            <a:xfrm>
              <a:off x="2193920" y="4140262"/>
              <a:ext cx="576078" cy="914353"/>
            </a:xfrm>
            <a:prstGeom prst="rect">
              <a:avLst/>
            </a:prstGeom>
            <a:noFill/>
            <a:ln>
              <a:noFill/>
            </a:ln>
          </p:spPr>
        </p:pic>
        <p:pic>
          <p:nvPicPr>
            <p:cNvPr id="49" name="Shape 458" descr="IMG_0266.PNG">
              <a:extLst>
                <a:ext uri="{FF2B5EF4-FFF2-40B4-BE49-F238E27FC236}">
                  <a16:creationId xmlns:a16="http://schemas.microsoft.com/office/drawing/2014/main" id="{28DBCF21-F139-C643-B9B9-C99592F5950C}"/>
                </a:ext>
              </a:extLst>
            </p:cNvPr>
            <p:cNvPicPr preferRelativeResize="0"/>
            <p:nvPr/>
          </p:nvPicPr>
          <p:blipFill rotWithShape="1">
            <a:blip r:embed="rId10">
              <a:alphaModFix/>
            </a:blip>
            <a:srcRect l="34414" t="33492" r="34109" b="34624"/>
            <a:stretch/>
          </p:blipFill>
          <p:spPr>
            <a:xfrm>
              <a:off x="2829750" y="4108250"/>
              <a:ext cx="676976" cy="914350"/>
            </a:xfrm>
            <a:prstGeom prst="rect">
              <a:avLst/>
            </a:prstGeom>
            <a:noFill/>
            <a:ln>
              <a:noFill/>
            </a:ln>
          </p:spPr>
        </p:pic>
        <p:pic>
          <p:nvPicPr>
            <p:cNvPr id="50" name="Shape 459">
              <a:extLst>
                <a:ext uri="{FF2B5EF4-FFF2-40B4-BE49-F238E27FC236}">
                  <a16:creationId xmlns:a16="http://schemas.microsoft.com/office/drawing/2014/main" id="{46138427-C6DC-454E-9BD0-8FABCD6A9EAF}"/>
                </a:ext>
              </a:extLst>
            </p:cNvPr>
            <p:cNvPicPr preferRelativeResize="0"/>
            <p:nvPr/>
          </p:nvPicPr>
          <p:blipFill rotWithShape="1">
            <a:blip r:embed="rId12">
              <a:alphaModFix/>
            </a:blip>
            <a:srcRect l="13713" r="10979"/>
            <a:stretch/>
          </p:blipFill>
          <p:spPr>
            <a:xfrm>
              <a:off x="2777247" y="4048547"/>
              <a:ext cx="827100" cy="1012500"/>
            </a:xfrm>
            <a:prstGeom prst="rect">
              <a:avLst/>
            </a:prstGeom>
            <a:noFill/>
            <a:ln>
              <a:noFill/>
            </a:ln>
          </p:spPr>
        </p:pic>
      </p:grpSp>
      <p:sp>
        <p:nvSpPr>
          <p:cNvPr id="27" name="Shape 478">
            <a:extLst>
              <a:ext uri="{FF2B5EF4-FFF2-40B4-BE49-F238E27FC236}">
                <a16:creationId xmlns:a16="http://schemas.microsoft.com/office/drawing/2014/main" id="{EC7AA511-027E-6D40-93E9-CD7404220DF8}"/>
              </a:ext>
            </a:extLst>
          </p:cNvPr>
          <p:cNvSpPr txBox="1"/>
          <p:nvPr/>
        </p:nvSpPr>
        <p:spPr>
          <a:xfrm>
            <a:off x="6470411" y="3840822"/>
            <a:ext cx="917295" cy="23754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000" b="1" i="0" u="none" strike="noStrike" cap="none">
                <a:latin typeface="Arial" panose="020B0604020202020204" pitchFamily="34" charset="0"/>
                <a:ea typeface="微軟正黑體" panose="020B0604030504040204" pitchFamily="34" charset="-120"/>
                <a:cs typeface="Microsoft JhengHei" charset="0"/>
                <a:sym typeface="Arial" panose="020B0604020202020204" pitchFamily="34" charset="0"/>
              </a:rPr>
              <a:t>Mac &amp; Windows</a:t>
            </a:r>
            <a:endParaRPr sz="1000" b="1" i="0" u="none" strike="noStrike" cap="none">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sp>
        <p:nvSpPr>
          <p:cNvPr id="51" name="Shape 477">
            <a:extLst>
              <a:ext uri="{FF2B5EF4-FFF2-40B4-BE49-F238E27FC236}">
                <a16:creationId xmlns:a16="http://schemas.microsoft.com/office/drawing/2014/main" id="{8DBAF43F-B547-3A49-A0BD-A8626C7826DA}"/>
              </a:ext>
            </a:extLst>
          </p:cNvPr>
          <p:cNvSpPr txBox="1"/>
          <p:nvPr/>
        </p:nvSpPr>
        <p:spPr>
          <a:xfrm>
            <a:off x="5180910" y="3796076"/>
            <a:ext cx="756098" cy="40034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000" b="1">
                <a:latin typeface="Arial" panose="020B0604020202020204" pitchFamily="34" charset="0"/>
                <a:ea typeface="微軟正黑體" panose="020B0604030504040204" pitchFamily="34" charset="-120"/>
                <a:cs typeface="Microsoft JhengHei" charset="0"/>
                <a:sym typeface="Arial" panose="020B0604020202020204" pitchFamily="34" charset="0"/>
              </a:rPr>
              <a:t>M</a:t>
            </a:r>
            <a:r>
              <a:rPr lang="en-US" sz="1000" b="1" i="0" u="none" strike="noStrike" cap="none">
                <a:latin typeface="Arial" panose="020B0604020202020204" pitchFamily="34" charset="0"/>
                <a:ea typeface="微軟正黑體" panose="020B0604030504040204" pitchFamily="34" charset="-120"/>
                <a:cs typeface="Microsoft JhengHei" charset="0"/>
                <a:sym typeface="Arial" panose="020B0604020202020204" pitchFamily="34" charset="0"/>
              </a:rPr>
              <a:t>obile device</a:t>
            </a:r>
            <a:endParaRPr sz="1000" b="1" i="0" u="none" strike="noStrike" cap="none">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pic>
        <p:nvPicPr>
          <p:cNvPr id="54" name="Picture 8">
            <a:extLst>
              <a:ext uri="{FF2B5EF4-FFF2-40B4-BE49-F238E27FC236}">
                <a16:creationId xmlns:a16="http://schemas.microsoft.com/office/drawing/2014/main" id="{AEAF94B6-D7E0-B941-B5DF-FE44FF5A79D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156861" y="4125827"/>
            <a:ext cx="364826" cy="364826"/>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sp>
        <p:nvSpPr>
          <p:cNvPr id="59" name="TextBox 4" hidden="1">
            <a:extLst>
              <a:ext uri="{FF2B5EF4-FFF2-40B4-BE49-F238E27FC236}">
                <a16:creationId xmlns:a16="http://schemas.microsoft.com/office/drawing/2014/main" id="{01AFF63D-85C8-4703-B570-8A9A3331F924}"/>
              </a:ext>
            </a:extLst>
          </p:cNvPr>
          <p:cNvSpPr txBox="1"/>
          <p:nvPr/>
        </p:nvSpPr>
        <p:spPr>
          <a:xfrm>
            <a:off x="9219472" y="1761732"/>
            <a:ext cx="1989405" cy="777028"/>
          </a:xfrm>
          <a:prstGeom prst="rect">
            <a:avLst/>
          </a:prstGeom>
          <a:noFill/>
        </p:spPr>
        <p:txBody>
          <a:bodyPr wrap="square" rtlCol="0">
            <a:spAutoFit/>
          </a:bodyPr>
          <a:lstStyle/>
          <a:p>
            <a:r>
              <a:rPr lang="en-TW" sz="2400" b="1">
                <a:solidFill>
                  <a:srgbClr val="7EFFFF"/>
                </a:solidFill>
                <a:latin typeface="Arial" panose="020B0604020202020204" pitchFamily="34" charset="0"/>
                <a:ea typeface="微軟正黑體" panose="020B0604030504040204" pitchFamily="34" charset="-120"/>
                <a:sym typeface="Arial" panose="020B0604020202020204" pitchFamily="34" charset="0"/>
              </a:rPr>
              <a:t>藏得再深的檔案都找得到！</a:t>
            </a:r>
          </a:p>
        </p:txBody>
      </p:sp>
      <p:grpSp>
        <p:nvGrpSpPr>
          <p:cNvPr id="7" name="群組 6">
            <a:extLst>
              <a:ext uri="{FF2B5EF4-FFF2-40B4-BE49-F238E27FC236}">
                <a16:creationId xmlns:a16="http://schemas.microsoft.com/office/drawing/2014/main" id="{133D57A4-E406-49AA-AD78-30CA680C4933}"/>
              </a:ext>
            </a:extLst>
          </p:cNvPr>
          <p:cNvGrpSpPr/>
          <p:nvPr/>
        </p:nvGrpSpPr>
        <p:grpSpPr>
          <a:xfrm>
            <a:off x="468352" y="2641096"/>
            <a:ext cx="3909971" cy="998096"/>
            <a:chOff x="623084" y="2903690"/>
            <a:chExt cx="3909971" cy="998096"/>
          </a:xfrm>
        </p:grpSpPr>
        <p:pic>
          <p:nvPicPr>
            <p:cNvPr id="55" name="Picture 2" descr="Text Search Icon - Download Text Search Icon 1246462 | Noun Project">
              <a:extLst>
                <a:ext uri="{FF2B5EF4-FFF2-40B4-BE49-F238E27FC236}">
                  <a16:creationId xmlns:a16="http://schemas.microsoft.com/office/drawing/2014/main" id="{476A4C24-7305-4500-84C9-BDF1425D5162}"/>
                </a:ext>
              </a:extLst>
            </p:cNvPr>
            <p:cNvPicPr>
              <a:picLocks noChangeAspect="1" noChangeArrowheads="1"/>
            </p:cNvPicPr>
            <p:nvPr/>
          </p:nvPicPr>
          <p:blipFill>
            <a:blip r:embed="rId14">
              <a:lum bright="70000" contrast="-70000"/>
              <a:extLst>
                <a:ext uri="{BEBA8EAE-BF5A-486C-A8C5-ECC9F3942E4B}">
                  <a14:imgProps xmlns:a14="http://schemas.microsoft.com/office/drawing/2010/main">
                    <a14:imgLayer r:embed="rId15">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073107" y="2970188"/>
              <a:ext cx="562021" cy="562021"/>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3">
              <a:extLst>
                <a:ext uri="{FF2B5EF4-FFF2-40B4-BE49-F238E27FC236}">
                  <a16:creationId xmlns:a16="http://schemas.microsoft.com/office/drawing/2014/main" id="{FCFEB414-70B5-44B1-A020-1EA6C4110EB3}"/>
                </a:ext>
              </a:extLst>
            </p:cNvPr>
            <p:cNvSpPr txBox="1"/>
            <p:nvPr/>
          </p:nvSpPr>
          <p:spPr>
            <a:xfrm>
              <a:off x="623084" y="3594009"/>
              <a:ext cx="1411916" cy="307777"/>
            </a:xfrm>
            <a:prstGeom prst="rect">
              <a:avLst/>
            </a:prstGeom>
            <a:noFill/>
          </p:spPr>
          <p:txBody>
            <a:bodyPr wrap="square" rtlCol="0">
              <a:spAutoFit/>
            </a:bodyPr>
            <a:lstStyle/>
            <a:p>
              <a:pPr algn="ctr"/>
              <a:r>
                <a:rPr lang="en-US" altLang="zh-TW" b="0" i="0" u="none" strike="noStrike">
                  <a:solidFill>
                    <a:srgbClr val="FFFFFF"/>
                  </a:solidFill>
                  <a:effectLst/>
                  <a:latin typeface="Arial" panose="020B0604020202020204" pitchFamily="34" charset="0"/>
                </a:rPr>
                <a:t>Full-text search</a:t>
              </a:r>
              <a:r>
                <a:rPr lang="en-US" altLang="zh-TW" b="0" i="0" u="none" strike="noStrike">
                  <a:solidFill>
                    <a:srgbClr val="000000"/>
                  </a:solidFill>
                  <a:effectLst/>
                  <a:latin typeface="Arial" panose="020B0604020202020204" pitchFamily="34" charset="0"/>
                </a:rPr>
                <a:t>​</a:t>
              </a:r>
              <a:endParaRPr lang="en-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7" name="TextBox 7">
              <a:extLst>
                <a:ext uri="{FF2B5EF4-FFF2-40B4-BE49-F238E27FC236}">
                  <a16:creationId xmlns:a16="http://schemas.microsoft.com/office/drawing/2014/main" id="{40D9EC68-4737-4211-9F31-360B7A670B9F}"/>
                </a:ext>
              </a:extLst>
            </p:cNvPr>
            <p:cNvSpPr txBox="1"/>
            <p:nvPr/>
          </p:nvSpPr>
          <p:spPr>
            <a:xfrm>
              <a:off x="2034999" y="3594009"/>
              <a:ext cx="1008911" cy="307777"/>
            </a:xfrm>
            <a:prstGeom prst="rect">
              <a:avLst/>
            </a:prstGeom>
            <a:noFill/>
          </p:spPr>
          <p:txBody>
            <a:bodyPr wrap="square" rtlCol="0">
              <a:spAutoFit/>
            </a:bodyPr>
            <a:lstStyle/>
            <a:p>
              <a:pPr algn="ctr"/>
              <a:r>
                <a:rPr lang="en-US" altLang="zh-TW" b="0" i="0" u="none" strike="noStrike">
                  <a:solidFill>
                    <a:srgbClr val="FFFFFF"/>
                  </a:solidFill>
                  <a:effectLst/>
                  <a:latin typeface="Arial" panose="020B0604020202020204" pitchFamily="34" charset="0"/>
                </a:rPr>
                <a:t>AI search</a:t>
              </a:r>
              <a:r>
                <a:rPr lang="en-US" altLang="zh-TW" b="0" i="0">
                  <a:solidFill>
                    <a:srgbClr val="000000"/>
                  </a:solidFill>
                  <a:effectLst/>
                  <a:latin typeface="Arial" panose="020B0604020202020204" pitchFamily="34" charset="0"/>
                </a:rPr>
                <a:t>​</a:t>
              </a:r>
              <a:endParaRPr lang="en-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8" name="TextBox 8">
              <a:extLst>
                <a:ext uri="{FF2B5EF4-FFF2-40B4-BE49-F238E27FC236}">
                  <a16:creationId xmlns:a16="http://schemas.microsoft.com/office/drawing/2014/main" id="{DCD3EDB1-2BB3-42A5-BCED-A7837E83D626}"/>
                </a:ext>
              </a:extLst>
            </p:cNvPr>
            <p:cNvSpPr txBox="1"/>
            <p:nvPr/>
          </p:nvSpPr>
          <p:spPr>
            <a:xfrm>
              <a:off x="3161911" y="3594009"/>
              <a:ext cx="1291816" cy="307777"/>
            </a:xfrm>
            <a:prstGeom prst="rect">
              <a:avLst/>
            </a:prstGeom>
            <a:noFill/>
          </p:spPr>
          <p:txBody>
            <a:bodyPr wrap="square" rtlCol="0">
              <a:spAutoFit/>
            </a:bodyPr>
            <a:lstStyle/>
            <a:p>
              <a:pPr algn="ctr"/>
              <a:r>
                <a:rPr lang="en-US" altLang="zh-TW" b="0" i="0" u="none" strike="noStrike">
                  <a:solidFill>
                    <a:srgbClr val="FFFFFF"/>
                  </a:solidFill>
                  <a:effectLst/>
                  <a:latin typeface="Arial" panose="020B0604020202020204" pitchFamily="34" charset="0"/>
                </a:rPr>
                <a:t>Multiple filters</a:t>
              </a:r>
              <a:r>
                <a:rPr lang="en-US" altLang="zh-TW" b="0" i="0" u="none" strike="noStrike">
                  <a:solidFill>
                    <a:srgbClr val="000000"/>
                  </a:solidFill>
                  <a:effectLst/>
                  <a:latin typeface="Arial" panose="020B0604020202020204" pitchFamily="34" charset="0"/>
                </a:rPr>
                <a:t>​</a:t>
              </a:r>
              <a:r>
                <a:rPr lang="en-US" altLang="zh-TW" b="0" i="0">
                  <a:solidFill>
                    <a:srgbClr val="000000"/>
                  </a:solidFill>
                  <a:effectLst/>
                  <a:latin typeface="Arial" panose="020B0604020202020204" pitchFamily="34" charset="0"/>
                </a:rPr>
                <a:t>​</a:t>
              </a:r>
              <a:endParaRPr lang="en-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0" name="Cross 5">
              <a:extLst>
                <a:ext uri="{FF2B5EF4-FFF2-40B4-BE49-F238E27FC236}">
                  <a16:creationId xmlns:a16="http://schemas.microsoft.com/office/drawing/2014/main" id="{54AB339A-D9E8-4CD0-9F3A-71E1B6BFE7FB}"/>
                </a:ext>
              </a:extLst>
            </p:cNvPr>
            <p:cNvSpPr/>
            <p:nvPr/>
          </p:nvSpPr>
          <p:spPr>
            <a:xfrm>
              <a:off x="1751700" y="3181430"/>
              <a:ext cx="287789" cy="287788"/>
            </a:xfrm>
            <a:prstGeom prst="plus">
              <a:avLst>
                <a:gd name="adj" fmla="val 42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sym typeface="Arial" panose="020B0604020202020204" pitchFamily="34" charset="0"/>
              </a:endParaRPr>
            </a:p>
          </p:txBody>
        </p:sp>
        <p:sp>
          <p:nvSpPr>
            <p:cNvPr id="61" name="Cross 11">
              <a:extLst>
                <a:ext uri="{FF2B5EF4-FFF2-40B4-BE49-F238E27FC236}">
                  <a16:creationId xmlns:a16="http://schemas.microsoft.com/office/drawing/2014/main" id="{D01E97E5-FC31-4AB1-A835-54FFB7B39354}"/>
                </a:ext>
              </a:extLst>
            </p:cNvPr>
            <p:cNvSpPr/>
            <p:nvPr/>
          </p:nvSpPr>
          <p:spPr>
            <a:xfrm>
              <a:off x="3018018" y="3181430"/>
              <a:ext cx="287789" cy="287788"/>
            </a:xfrm>
            <a:prstGeom prst="plus">
              <a:avLst>
                <a:gd name="adj" fmla="val 42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sym typeface="Arial" panose="020B0604020202020204" pitchFamily="34" charset="0"/>
              </a:endParaRPr>
            </a:p>
          </p:txBody>
        </p:sp>
        <p:grpSp>
          <p:nvGrpSpPr>
            <p:cNvPr id="62" name="群組 61">
              <a:extLst>
                <a:ext uri="{FF2B5EF4-FFF2-40B4-BE49-F238E27FC236}">
                  <a16:creationId xmlns:a16="http://schemas.microsoft.com/office/drawing/2014/main" id="{F7CA6B15-FA2A-4004-9D9F-0678F80FAE63}"/>
                </a:ext>
              </a:extLst>
            </p:cNvPr>
            <p:cNvGrpSpPr/>
            <p:nvPr/>
          </p:nvGrpSpPr>
          <p:grpSpPr>
            <a:xfrm>
              <a:off x="4263540" y="3416738"/>
              <a:ext cx="269515" cy="119269"/>
              <a:chOff x="5734879" y="2352245"/>
              <a:chExt cx="288234" cy="119269"/>
            </a:xfrm>
          </p:grpSpPr>
          <p:cxnSp>
            <p:nvCxnSpPr>
              <p:cNvPr id="63" name="Straight Connector 9">
                <a:extLst>
                  <a:ext uri="{FF2B5EF4-FFF2-40B4-BE49-F238E27FC236}">
                    <a16:creationId xmlns:a16="http://schemas.microsoft.com/office/drawing/2014/main" id="{633A6C56-CC82-42B9-83D8-7FD9997265BB}"/>
                  </a:ext>
                </a:extLst>
              </p:cNvPr>
              <p:cNvCxnSpPr>
                <a:cxnSpLocks/>
              </p:cNvCxnSpPr>
              <p:nvPr/>
            </p:nvCxnSpPr>
            <p:spPr>
              <a:xfrm>
                <a:off x="5734879" y="2352245"/>
                <a:ext cx="28823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Straight Connector 15">
                <a:extLst>
                  <a:ext uri="{FF2B5EF4-FFF2-40B4-BE49-F238E27FC236}">
                    <a16:creationId xmlns:a16="http://schemas.microsoft.com/office/drawing/2014/main" id="{202B91F8-A32E-4E8D-893E-0F3AC70DC82E}"/>
                  </a:ext>
                </a:extLst>
              </p:cNvPr>
              <p:cNvCxnSpPr>
                <a:cxnSpLocks/>
              </p:cNvCxnSpPr>
              <p:nvPr/>
            </p:nvCxnSpPr>
            <p:spPr>
              <a:xfrm>
                <a:off x="5734879" y="2471514"/>
                <a:ext cx="28823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65" name="圖形 64">
              <a:extLst>
                <a:ext uri="{FF2B5EF4-FFF2-40B4-BE49-F238E27FC236}">
                  <a16:creationId xmlns:a16="http://schemas.microsoft.com/office/drawing/2014/main" id="{29432B3F-1D54-461C-81D5-518AD2C560D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230979" y="2903690"/>
              <a:ext cx="566502" cy="661913"/>
            </a:xfrm>
            <a:prstGeom prst="rect">
              <a:avLst/>
            </a:prstGeom>
          </p:spPr>
        </p:pic>
        <p:pic>
          <p:nvPicPr>
            <p:cNvPr id="66" name="圖形 65">
              <a:extLst>
                <a:ext uri="{FF2B5EF4-FFF2-40B4-BE49-F238E27FC236}">
                  <a16:creationId xmlns:a16="http://schemas.microsoft.com/office/drawing/2014/main" id="{F33C633B-A807-4922-B64F-0A41F093C95A}"/>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501422" y="2975686"/>
              <a:ext cx="566502" cy="573496"/>
            </a:xfrm>
            <a:prstGeom prst="rect">
              <a:avLst/>
            </a:prstGeom>
          </p:spPr>
        </p:pic>
      </p:grpSp>
    </p:spTree>
    <p:extLst>
      <p:ext uri="{BB962C8B-B14F-4D97-AF65-F5344CB8AC3E}">
        <p14:creationId xmlns:p14="http://schemas.microsoft.com/office/powerpoint/2010/main" val="1342784111"/>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Graphical user interface, application&#10;&#10;Description automatically generated">
            <a:extLst>
              <a:ext uri="{FF2B5EF4-FFF2-40B4-BE49-F238E27FC236}">
                <a16:creationId xmlns:a16="http://schemas.microsoft.com/office/drawing/2014/main" id="{5E08815B-06D3-8441-9C47-1405A39E13A7}"/>
              </a:ext>
            </a:extLst>
          </p:cNvPr>
          <p:cNvPicPr>
            <a:picLocks noChangeAspect="1"/>
          </p:cNvPicPr>
          <p:nvPr/>
        </p:nvPicPr>
        <p:blipFill>
          <a:blip r:embed="rId3"/>
          <a:stretch>
            <a:fillRect/>
          </a:stretch>
        </p:blipFill>
        <p:spPr>
          <a:xfrm>
            <a:off x="3262580" y="2023614"/>
            <a:ext cx="5457052" cy="285381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2" name="Title 1">
            <a:extLst>
              <a:ext uri="{FF2B5EF4-FFF2-40B4-BE49-F238E27FC236}">
                <a16:creationId xmlns:a16="http://schemas.microsoft.com/office/drawing/2014/main" id="{803AC560-F979-D446-A05B-2126F1EFF5D9}"/>
              </a:ext>
            </a:extLst>
          </p:cNvPr>
          <p:cNvSpPr>
            <a:spLocks noGrp="1"/>
          </p:cNvSpPr>
          <p:nvPr>
            <p:ph type="title"/>
          </p:nvPr>
        </p:nvSpPr>
        <p:spPr/>
        <p:txBody>
          <a:bodyPr/>
          <a:lstStyle/>
          <a:p>
            <a:r>
              <a:rPr lang="en-TW" altLang="zh-TW">
                <a:latin typeface="Arial" panose="020B0604020202020204" pitchFamily="34" charset="0"/>
                <a:sym typeface="Arial" panose="020B0604020202020204" pitchFamily="34" charset="0"/>
              </a:rPr>
              <a:t>Qfiling auto archive and filing</a:t>
            </a:r>
            <a:endParaRPr lang="en-TW">
              <a:latin typeface="Arial" panose="020B0604020202020204" pitchFamily="34" charset="0"/>
              <a:sym typeface="Arial" panose="020B0604020202020204" pitchFamily="34" charset="0"/>
            </a:endParaRPr>
          </a:p>
        </p:txBody>
      </p:sp>
      <p:pic>
        <p:nvPicPr>
          <p:cNvPr id="6" name="圖片 22" descr="彈性客製.png">
            <a:extLst>
              <a:ext uri="{FF2B5EF4-FFF2-40B4-BE49-F238E27FC236}">
                <a16:creationId xmlns:a16="http://schemas.microsoft.com/office/drawing/2014/main" id="{15A9F95B-04DD-A24E-B88B-D5C8805EBB8E}"/>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586064" y="2399309"/>
            <a:ext cx="412748" cy="412747"/>
          </a:xfrm>
          <a:prstGeom prst="rect">
            <a:avLst/>
          </a:prstGeom>
        </p:spPr>
      </p:pic>
      <p:sp>
        <p:nvSpPr>
          <p:cNvPr id="18" name="Rectangle 3">
            <a:extLst>
              <a:ext uri="{FF2B5EF4-FFF2-40B4-BE49-F238E27FC236}">
                <a16:creationId xmlns:a16="http://schemas.microsoft.com/office/drawing/2014/main" id="{842C437B-B7D8-DB40-BC1C-7A451CB8146D}"/>
              </a:ext>
            </a:extLst>
          </p:cNvPr>
          <p:cNvSpPr/>
          <p:nvPr/>
        </p:nvSpPr>
        <p:spPr>
          <a:xfrm>
            <a:off x="1124024" y="3529071"/>
            <a:ext cx="1991092" cy="276999"/>
          </a:xfrm>
          <a:prstGeom prst="rect">
            <a:avLst/>
          </a:prstGeom>
        </p:spPr>
        <p:txBody>
          <a:bodyPr wrap="square">
            <a:spAutoFit/>
          </a:bodyPr>
          <a:lstStyle/>
          <a:p>
            <a:pPr lvl="0"/>
            <a:r>
              <a:rPr kumimoji="1" lang="en-US" altLang="zh-Hant" sz="12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Scheduling for auto filing.</a:t>
            </a:r>
            <a:endParaRPr kumimoji="1" lang="zh-TW"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9" name="圖片 10" descr="效率大增.png">
            <a:extLst>
              <a:ext uri="{FF2B5EF4-FFF2-40B4-BE49-F238E27FC236}">
                <a16:creationId xmlns:a16="http://schemas.microsoft.com/office/drawing/2014/main" id="{5BE2BCB0-7D49-7C4E-8BB5-7E3BBB9078DF}"/>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Lst>
          </a:blip>
          <a:stretch>
            <a:fillRect/>
          </a:stretch>
        </p:blipFill>
        <p:spPr>
          <a:xfrm>
            <a:off x="575892" y="3198590"/>
            <a:ext cx="433092" cy="647890"/>
          </a:xfrm>
          <a:prstGeom prst="rect">
            <a:avLst/>
          </a:prstGeom>
        </p:spPr>
      </p:pic>
      <p:sp>
        <p:nvSpPr>
          <p:cNvPr id="24" name="Rectangle 3">
            <a:extLst>
              <a:ext uri="{FF2B5EF4-FFF2-40B4-BE49-F238E27FC236}">
                <a16:creationId xmlns:a16="http://schemas.microsoft.com/office/drawing/2014/main" id="{5DDAE54A-3CD5-B14F-9FB1-BEBA3C419FC7}"/>
              </a:ext>
            </a:extLst>
          </p:cNvPr>
          <p:cNvSpPr/>
          <p:nvPr/>
        </p:nvSpPr>
        <p:spPr>
          <a:xfrm>
            <a:off x="1124024" y="4384709"/>
            <a:ext cx="1942494" cy="461665"/>
          </a:xfrm>
          <a:prstGeom prst="rect">
            <a:avLst/>
          </a:prstGeom>
        </p:spPr>
        <p:txBody>
          <a:bodyPr wrap="square">
            <a:spAutoFit/>
          </a:bodyPr>
          <a:lstStyle/>
          <a:p>
            <a:r>
              <a:rPr kumimoji="1"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With system logs, filing status is easily accessible.</a:t>
            </a:r>
          </a:p>
        </p:txBody>
      </p:sp>
      <p:pic>
        <p:nvPicPr>
          <p:cNvPr id="30" name="圖片 11" descr="安心掌握.png">
            <a:extLst>
              <a:ext uri="{FF2B5EF4-FFF2-40B4-BE49-F238E27FC236}">
                <a16:creationId xmlns:a16="http://schemas.microsoft.com/office/drawing/2014/main" id="{95023223-0763-1040-8537-CC9061DA569C}"/>
              </a:ext>
            </a:extLst>
          </p:cNvPr>
          <p:cNvPicPr>
            <a:picLocks noChangeAspect="1"/>
          </p:cNvPicPr>
          <p:nvPr/>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Lst>
          </a:blip>
          <a:stretch>
            <a:fillRect/>
          </a:stretch>
        </p:blipFill>
        <p:spPr>
          <a:xfrm>
            <a:off x="559822" y="4231497"/>
            <a:ext cx="508725" cy="505264"/>
          </a:xfrm>
          <a:prstGeom prst="rect">
            <a:avLst/>
          </a:prstGeom>
        </p:spPr>
      </p:pic>
      <p:sp>
        <p:nvSpPr>
          <p:cNvPr id="37" name="Rectangle 3">
            <a:extLst>
              <a:ext uri="{FF2B5EF4-FFF2-40B4-BE49-F238E27FC236}">
                <a16:creationId xmlns:a16="http://schemas.microsoft.com/office/drawing/2014/main" id="{D2968E16-8936-6C40-8722-462757BA666E}"/>
              </a:ext>
            </a:extLst>
          </p:cNvPr>
          <p:cNvSpPr/>
          <p:nvPr/>
        </p:nvSpPr>
        <p:spPr>
          <a:xfrm>
            <a:off x="1124024" y="2597139"/>
            <a:ext cx="1942494" cy="461665"/>
          </a:xfrm>
          <a:prstGeom prst="rect">
            <a:avLst/>
          </a:prstGeom>
        </p:spPr>
        <p:txBody>
          <a:bodyPr wrap="square">
            <a:spAutoFit/>
          </a:bodyPr>
          <a:lstStyle/>
          <a:p>
            <a:pPr lvl="0"/>
            <a:r>
              <a:rPr kumimoji="1" lang="en-US" altLang="zh-Hant" sz="12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Customize the filing and batch editing rules.</a:t>
            </a:r>
            <a:endParaRPr kumimoji="1" lang="zh-TW"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8" name="Rectangle 37">
            <a:extLst>
              <a:ext uri="{FF2B5EF4-FFF2-40B4-BE49-F238E27FC236}">
                <a16:creationId xmlns:a16="http://schemas.microsoft.com/office/drawing/2014/main" id="{D0C156AF-34DB-9C4A-9238-9653E50F5BEC}"/>
              </a:ext>
            </a:extLst>
          </p:cNvPr>
          <p:cNvSpPr/>
          <p:nvPr/>
        </p:nvSpPr>
        <p:spPr>
          <a:xfrm>
            <a:off x="463617" y="1262843"/>
            <a:ext cx="6503062" cy="830997"/>
          </a:xfrm>
          <a:prstGeom prst="rect">
            <a:avLst/>
          </a:prstGeom>
        </p:spPr>
        <p:txBody>
          <a:bodyPr wrap="square">
            <a:spAutoFit/>
          </a:bodyPr>
          <a:lstStyle/>
          <a:p>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Qfiling</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 automates your file organization. All you need to do is categorize your files, set a schedule, and </a:t>
            </a: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Qfiling</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 will do the rest. It’s easy, smart, and efficient !</a:t>
            </a:r>
            <a:endParaRPr lang="en-TW"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0" name="Rectangle 39">
            <a:extLst>
              <a:ext uri="{FF2B5EF4-FFF2-40B4-BE49-F238E27FC236}">
                <a16:creationId xmlns:a16="http://schemas.microsoft.com/office/drawing/2014/main" id="{BEE7CD83-1336-514C-A0F5-09DBB33CDAF8}"/>
              </a:ext>
            </a:extLst>
          </p:cNvPr>
          <p:cNvSpPr/>
          <p:nvPr/>
        </p:nvSpPr>
        <p:spPr>
          <a:xfrm>
            <a:off x="1118223" y="4076932"/>
            <a:ext cx="1462260" cy="338554"/>
          </a:xfrm>
          <a:prstGeom prst="rect">
            <a:avLst/>
          </a:prstGeom>
        </p:spPr>
        <p:txBody>
          <a:bodyPr wrap="none">
            <a:spAutoFit/>
          </a:bodyPr>
          <a:lstStyle/>
          <a:p>
            <a:r>
              <a:rPr kumimoji="1" lang="en-US" altLang="zh-TW" sz="1600" b="1">
                <a:solidFill>
                  <a:srgbClr val="7E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Total Control</a:t>
            </a:r>
            <a:endParaRPr kumimoji="1" lang="zh-TW" altLang="en-US" sz="1600" b="1">
              <a:solidFill>
                <a:srgbClr val="7E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1" name="Rectangle 40">
            <a:extLst>
              <a:ext uri="{FF2B5EF4-FFF2-40B4-BE49-F238E27FC236}">
                <a16:creationId xmlns:a16="http://schemas.microsoft.com/office/drawing/2014/main" id="{91F9FB3C-9B3D-384F-B5E5-196945B3ECAE}"/>
              </a:ext>
            </a:extLst>
          </p:cNvPr>
          <p:cNvSpPr/>
          <p:nvPr/>
        </p:nvSpPr>
        <p:spPr>
          <a:xfrm>
            <a:off x="1118223" y="3221294"/>
            <a:ext cx="1005404" cy="338554"/>
          </a:xfrm>
          <a:prstGeom prst="rect">
            <a:avLst/>
          </a:prstGeom>
        </p:spPr>
        <p:txBody>
          <a:bodyPr wrap="none">
            <a:spAutoFit/>
          </a:bodyPr>
          <a:lstStyle/>
          <a:p>
            <a:pPr algn="ctr"/>
            <a:r>
              <a:rPr kumimoji="1" lang="en-US" altLang="zh-TW" sz="1600" b="1">
                <a:solidFill>
                  <a:srgbClr val="7E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Efficient</a:t>
            </a:r>
            <a:endParaRPr kumimoji="1" lang="zh-TW" altLang="en-US" sz="1600" b="1">
              <a:solidFill>
                <a:srgbClr val="7E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2" name="Rectangle 41">
            <a:extLst>
              <a:ext uri="{FF2B5EF4-FFF2-40B4-BE49-F238E27FC236}">
                <a16:creationId xmlns:a16="http://schemas.microsoft.com/office/drawing/2014/main" id="{B9328C29-71E6-4F4F-B517-AA0844827DDE}"/>
              </a:ext>
            </a:extLst>
          </p:cNvPr>
          <p:cNvSpPr/>
          <p:nvPr/>
        </p:nvSpPr>
        <p:spPr>
          <a:xfrm>
            <a:off x="1146276" y="2297905"/>
            <a:ext cx="949298" cy="338554"/>
          </a:xfrm>
          <a:prstGeom prst="rect">
            <a:avLst/>
          </a:prstGeom>
        </p:spPr>
        <p:txBody>
          <a:bodyPr wrap="none">
            <a:spAutoFit/>
          </a:bodyPr>
          <a:lstStyle/>
          <a:p>
            <a:pPr algn="ctr"/>
            <a:r>
              <a:rPr kumimoji="1" lang="en-US" altLang="zh-Hant" sz="1600" b="1">
                <a:solidFill>
                  <a:srgbClr val="7E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Flexible</a:t>
            </a:r>
          </a:p>
        </p:txBody>
      </p:sp>
      <p:pic>
        <p:nvPicPr>
          <p:cNvPr id="3076" name="Picture 4">
            <a:extLst>
              <a:ext uri="{FF2B5EF4-FFF2-40B4-BE49-F238E27FC236}">
                <a16:creationId xmlns:a16="http://schemas.microsoft.com/office/drawing/2014/main" id="{FA8A0E9A-7DB0-D245-937B-29B2C73EBFF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62741" y="1299466"/>
            <a:ext cx="998439" cy="998439"/>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030972"/>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4" descr="一張含有 文字, 室內, 螢幕擷取畫面, 差異 的圖片&#10;&#10;自動產生的描述">
            <a:extLst>
              <a:ext uri="{FF2B5EF4-FFF2-40B4-BE49-F238E27FC236}">
                <a16:creationId xmlns:a16="http://schemas.microsoft.com/office/drawing/2014/main" id="{9C6EED37-ABC5-4167-B6EF-EF94F1CE24EA}"/>
              </a:ext>
            </a:extLst>
          </p:cNvPr>
          <p:cNvPicPr>
            <a:picLocks noChangeAspect="1"/>
          </p:cNvPicPr>
          <p:nvPr/>
        </p:nvPicPr>
        <p:blipFill>
          <a:blip r:embed="rId3"/>
          <a:stretch>
            <a:fillRect/>
          </a:stretch>
        </p:blipFill>
        <p:spPr>
          <a:xfrm>
            <a:off x="1212447" y="1143417"/>
            <a:ext cx="5099755" cy="2856666"/>
          </a:xfrm>
          <a:prstGeom prst="rect">
            <a:avLst/>
          </a:prstGeom>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a:sym typeface="Arial" panose="020B0604020202020204" pitchFamily="34" charset="0"/>
              </a:rPr>
              <a:t>QVR</a:t>
            </a:r>
            <a:r>
              <a:rPr lang="zh-TW" altLang="en-US">
                <a:sym typeface="Arial" panose="020B0604020202020204" pitchFamily="34" charset="0"/>
              </a:rPr>
              <a:t> </a:t>
            </a:r>
            <a:r>
              <a:rPr lang="en-US" altLang="zh-TW">
                <a:sym typeface="Arial" panose="020B0604020202020204" pitchFamily="34" charset="0"/>
              </a:rPr>
              <a:t>Elite </a:t>
            </a:r>
            <a:r>
              <a:rPr lang="en-US" altLang="zh-TW"/>
              <a:t>Smart Surveillance System</a:t>
            </a:r>
            <a:endParaRPr lang="en-US">
              <a:sym typeface="Arial" panose="020B0604020202020204" pitchFamily="34" charset="0"/>
            </a:endParaRPr>
          </a:p>
        </p:txBody>
      </p:sp>
      <p:pic>
        <p:nvPicPr>
          <p:cNvPr id="3" name="圖片 4" descr="一張含有 迴紋針, 光 的圖片&#10;&#10;自動產生的描述" hidden="1">
            <a:extLst>
              <a:ext uri="{FF2B5EF4-FFF2-40B4-BE49-F238E27FC236}">
                <a16:creationId xmlns:a16="http://schemas.microsoft.com/office/drawing/2014/main" id="{1F45C8A5-7577-4235-B1EC-CB8E91181CFE}"/>
              </a:ext>
            </a:extLst>
          </p:cNvPr>
          <p:cNvPicPr>
            <a:picLocks noChangeAspect="1"/>
          </p:cNvPicPr>
          <p:nvPr/>
        </p:nvPicPr>
        <p:blipFill>
          <a:blip r:embed="rId4"/>
          <a:stretch>
            <a:fillRect/>
          </a:stretch>
        </p:blipFill>
        <p:spPr>
          <a:xfrm flipH="1">
            <a:off x="-1540600" y="1865365"/>
            <a:ext cx="987137" cy="976746"/>
          </a:xfrm>
          <a:prstGeom prst="rect">
            <a:avLst/>
          </a:prstGeom>
          <a:solidFill>
            <a:srgbClr val="000000">
              <a:shade val="95000"/>
            </a:srgbClr>
          </a:solidFill>
          <a:ln w="28575" cap="sq">
            <a:solidFill>
              <a:srgbClr val="00B0F0"/>
            </a:solidFill>
            <a:miter lim="800000"/>
          </a:ln>
          <a:effectLst>
            <a:outerShdw blurRad="254000" dist="190500" dir="2700000" sy="90000" algn="bl" rotWithShape="0">
              <a:srgbClr val="000000">
                <a:alpha val="40000"/>
              </a:srgbClr>
            </a:outerShdw>
          </a:effectLst>
        </p:spPr>
      </p:pic>
      <p:sp>
        <p:nvSpPr>
          <p:cNvPr id="14" name="文字方塊 13">
            <a:extLst>
              <a:ext uri="{FF2B5EF4-FFF2-40B4-BE49-F238E27FC236}">
                <a16:creationId xmlns:a16="http://schemas.microsoft.com/office/drawing/2014/main" id="{67EF0AF0-E2DF-40CD-B8D0-F9E8E540EE5C}"/>
              </a:ext>
            </a:extLst>
          </p:cNvPr>
          <p:cNvSpPr txBox="1"/>
          <p:nvPr/>
        </p:nvSpPr>
        <p:spPr>
          <a:xfrm>
            <a:off x="2973554" y="4121195"/>
            <a:ext cx="2513865" cy="5213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Bef>
                <a:spcPts val="300"/>
              </a:spcBef>
            </a:pP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Free support for 2 channels</a:t>
            </a:r>
          </a:p>
          <a:p>
            <a:pPr>
              <a:lnSpc>
                <a:spcPct val="110000"/>
              </a:lnSpc>
              <a:spcBef>
                <a:spcPts val="300"/>
              </a:spcBef>
            </a:pP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(Flexible expansion)</a:t>
            </a:r>
            <a:endParaRPr lang="zh-TW" altLang="en-US" sz="105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 name="文字方塊 1">
            <a:extLst>
              <a:ext uri="{FF2B5EF4-FFF2-40B4-BE49-F238E27FC236}">
                <a16:creationId xmlns:a16="http://schemas.microsoft.com/office/drawing/2014/main" id="{A4F5CDC0-B5E8-28C7-B28A-B6E63F76E369}"/>
              </a:ext>
            </a:extLst>
          </p:cNvPr>
          <p:cNvSpPr txBox="1"/>
          <p:nvPr/>
        </p:nvSpPr>
        <p:spPr>
          <a:xfrm>
            <a:off x="6472368" y="2118780"/>
            <a:ext cx="1598739"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100" b="1">
                <a:solidFill>
                  <a:schemeClr val="accent6"/>
                </a:solidFill>
                <a:latin typeface="Arial" panose="020B0604020202020204" pitchFamily="34" charset="0"/>
                <a:ea typeface="微軟正黑體" panose="020B0604030504040204" pitchFamily="34" charset="-120"/>
                <a:sym typeface="Arial" panose="020B0604020202020204" pitchFamily="34" charset="0"/>
              </a:rPr>
              <a:t>Standard MP4 format</a:t>
            </a:r>
            <a:endParaRPr lang="zh-TW" sz="800" b="1">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 name="文字方塊 4">
            <a:extLst>
              <a:ext uri="{FF2B5EF4-FFF2-40B4-BE49-F238E27FC236}">
                <a16:creationId xmlns:a16="http://schemas.microsoft.com/office/drawing/2014/main" id="{E050A5B5-5789-4F75-C55B-F71331CD83CD}"/>
              </a:ext>
            </a:extLst>
          </p:cNvPr>
          <p:cNvSpPr txBox="1"/>
          <p:nvPr/>
        </p:nvSpPr>
        <p:spPr>
          <a:xfrm>
            <a:off x="6316652" y="3343256"/>
            <a:ext cx="191017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100" b="1">
                <a:solidFill>
                  <a:schemeClr val="accent6"/>
                </a:solidFill>
                <a:latin typeface="Arial" panose="020B0604020202020204" pitchFamily="34" charset="0"/>
                <a:ea typeface="微軟正黑體" panose="020B0604030504040204" pitchFamily="34" charset="-120"/>
                <a:sym typeface="Arial" panose="020B0604020202020204" pitchFamily="34" charset="0"/>
              </a:rPr>
              <a:t>Flexible subscription plan</a:t>
            </a:r>
            <a:endParaRPr lang="zh-TW" altLang="en-US" sz="1100" b="1">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 name="文字方塊 9">
            <a:extLst>
              <a:ext uri="{FF2B5EF4-FFF2-40B4-BE49-F238E27FC236}">
                <a16:creationId xmlns:a16="http://schemas.microsoft.com/office/drawing/2014/main" id="{A7E6B993-4D24-3BF3-33D4-8F3368800F3F}"/>
              </a:ext>
            </a:extLst>
          </p:cNvPr>
          <p:cNvSpPr txBox="1"/>
          <p:nvPr/>
        </p:nvSpPr>
        <p:spPr>
          <a:xfrm>
            <a:off x="6431038" y="4561790"/>
            <a:ext cx="168139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100" b="1">
                <a:solidFill>
                  <a:schemeClr val="accent6"/>
                </a:solidFill>
                <a:latin typeface="Arial" panose="020B0604020202020204" pitchFamily="34" charset="0"/>
                <a:ea typeface="微軟正黑體" panose="020B0604030504040204" pitchFamily="34" charset="-120"/>
                <a:sym typeface="Arial" panose="020B0604020202020204" pitchFamily="34" charset="0"/>
              </a:rPr>
              <a:t>Easy to expand storage capacity</a:t>
            </a:r>
            <a:endParaRPr lang="zh-TW" altLang="en-US" sz="1100" b="1">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 name="矩形: 圓角 17">
            <a:extLst>
              <a:ext uri="{FF2B5EF4-FFF2-40B4-BE49-F238E27FC236}">
                <a16:creationId xmlns:a16="http://schemas.microsoft.com/office/drawing/2014/main" id="{898A28B5-A32A-FAC1-3E1E-CB2BB6046170}"/>
              </a:ext>
            </a:extLst>
          </p:cNvPr>
          <p:cNvSpPr/>
          <p:nvPr/>
        </p:nvSpPr>
        <p:spPr>
          <a:xfrm>
            <a:off x="6624385" y="1234168"/>
            <a:ext cx="1294704" cy="884147"/>
          </a:xfrm>
          <a:prstGeom prst="roundRect">
            <a:avLst>
              <a:gd name="adj" fmla="val 6166"/>
            </a:avLst>
          </a:prstGeom>
          <a:solidFill>
            <a:schemeClr val="accent6">
              <a:lumMod val="95000"/>
              <a:alpha val="75000"/>
            </a:schemeClr>
          </a:solidFill>
          <a:ln w="19050">
            <a:gradFill>
              <a:gsLst>
                <a:gs pos="0">
                  <a:schemeClr val="accent1">
                    <a:lumMod val="5000"/>
                    <a:lumOff val="95000"/>
                  </a:schemeClr>
                </a:gs>
                <a:gs pos="74000">
                  <a:srgbClr val="8FFFD4"/>
                </a:gs>
                <a:gs pos="54000">
                  <a:srgbClr val="C1FFDD"/>
                </a:gs>
                <a:gs pos="100000">
                  <a:srgbClr val="86F2AA"/>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形 18">
            <a:extLst>
              <a:ext uri="{FF2B5EF4-FFF2-40B4-BE49-F238E27FC236}">
                <a16:creationId xmlns:a16="http://schemas.microsoft.com/office/drawing/2014/main" id="{7A77EAD2-5E2A-80F1-DDD7-605D021500A8}"/>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865445" y="1316271"/>
            <a:ext cx="812585" cy="729495"/>
          </a:xfrm>
          <a:prstGeom prst="rect">
            <a:avLst/>
          </a:prstGeom>
        </p:spPr>
      </p:pic>
      <p:sp>
        <p:nvSpPr>
          <p:cNvPr id="20" name="矩形: 圓角 19">
            <a:extLst>
              <a:ext uri="{FF2B5EF4-FFF2-40B4-BE49-F238E27FC236}">
                <a16:creationId xmlns:a16="http://schemas.microsoft.com/office/drawing/2014/main" id="{1B70605D-45C3-5DDC-0336-0B1E054433D5}"/>
              </a:ext>
            </a:extLst>
          </p:cNvPr>
          <p:cNvSpPr/>
          <p:nvPr/>
        </p:nvSpPr>
        <p:spPr>
          <a:xfrm>
            <a:off x="6624385" y="2464798"/>
            <a:ext cx="1294704" cy="884147"/>
          </a:xfrm>
          <a:prstGeom prst="roundRect">
            <a:avLst>
              <a:gd name="adj" fmla="val 6166"/>
            </a:avLst>
          </a:prstGeom>
          <a:solidFill>
            <a:schemeClr val="accent6">
              <a:lumMod val="95000"/>
              <a:alpha val="75000"/>
            </a:schemeClr>
          </a:solidFill>
          <a:ln w="19050">
            <a:gradFill>
              <a:gsLst>
                <a:gs pos="0">
                  <a:schemeClr val="accent1">
                    <a:lumMod val="5000"/>
                    <a:lumOff val="95000"/>
                  </a:schemeClr>
                </a:gs>
                <a:gs pos="74000">
                  <a:srgbClr val="8FFFD4"/>
                </a:gs>
                <a:gs pos="54000">
                  <a:srgbClr val="C1FFDD"/>
                </a:gs>
                <a:gs pos="100000">
                  <a:srgbClr val="86F2AA"/>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形 20">
            <a:extLst>
              <a:ext uri="{FF2B5EF4-FFF2-40B4-BE49-F238E27FC236}">
                <a16:creationId xmlns:a16="http://schemas.microsoft.com/office/drawing/2014/main" id="{E3DA742B-9BCF-D93D-B481-043FE1FE086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707663" y="2549139"/>
            <a:ext cx="1128148" cy="767471"/>
          </a:xfrm>
          <a:prstGeom prst="rect">
            <a:avLst/>
          </a:prstGeom>
        </p:spPr>
      </p:pic>
      <p:sp>
        <p:nvSpPr>
          <p:cNvPr id="22" name="矩形: 圓角 21">
            <a:extLst>
              <a:ext uri="{FF2B5EF4-FFF2-40B4-BE49-F238E27FC236}">
                <a16:creationId xmlns:a16="http://schemas.microsoft.com/office/drawing/2014/main" id="{669A38B1-3C14-9830-0C42-6766BE27EAAD}"/>
              </a:ext>
            </a:extLst>
          </p:cNvPr>
          <p:cNvSpPr/>
          <p:nvPr/>
        </p:nvSpPr>
        <p:spPr>
          <a:xfrm>
            <a:off x="6624385" y="3689206"/>
            <a:ext cx="1294704" cy="884147"/>
          </a:xfrm>
          <a:prstGeom prst="roundRect">
            <a:avLst>
              <a:gd name="adj" fmla="val 6166"/>
            </a:avLst>
          </a:prstGeom>
          <a:solidFill>
            <a:schemeClr val="accent6">
              <a:lumMod val="95000"/>
              <a:alpha val="75000"/>
            </a:schemeClr>
          </a:solidFill>
          <a:ln w="19050">
            <a:gradFill>
              <a:gsLst>
                <a:gs pos="0">
                  <a:schemeClr val="accent1">
                    <a:lumMod val="5000"/>
                    <a:lumOff val="95000"/>
                  </a:schemeClr>
                </a:gs>
                <a:gs pos="74000">
                  <a:srgbClr val="8FFFD4"/>
                </a:gs>
                <a:gs pos="54000">
                  <a:srgbClr val="C1FFDD"/>
                </a:gs>
                <a:gs pos="100000">
                  <a:srgbClr val="86F2AA"/>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3" name="群組 22">
            <a:extLst>
              <a:ext uri="{FF2B5EF4-FFF2-40B4-BE49-F238E27FC236}">
                <a16:creationId xmlns:a16="http://schemas.microsoft.com/office/drawing/2014/main" id="{49C1CE34-16A4-7E1F-C1BB-D87A5DD994BB}"/>
              </a:ext>
            </a:extLst>
          </p:cNvPr>
          <p:cNvGrpSpPr/>
          <p:nvPr/>
        </p:nvGrpSpPr>
        <p:grpSpPr>
          <a:xfrm>
            <a:off x="6784260" y="3901662"/>
            <a:ext cx="974954" cy="527173"/>
            <a:chOff x="6509028" y="4003955"/>
            <a:chExt cx="1058239" cy="572206"/>
          </a:xfrm>
        </p:grpSpPr>
        <p:pic>
          <p:nvPicPr>
            <p:cNvPr id="24" name="圖形 23">
              <a:extLst>
                <a:ext uri="{FF2B5EF4-FFF2-40B4-BE49-F238E27FC236}">
                  <a16:creationId xmlns:a16="http://schemas.microsoft.com/office/drawing/2014/main" id="{3BBC7E89-1435-16E7-5970-8B1B682E7C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09028" y="4003955"/>
              <a:ext cx="452734" cy="572206"/>
            </a:xfrm>
            <a:prstGeom prst="rect">
              <a:avLst/>
            </a:prstGeom>
          </p:spPr>
        </p:pic>
        <p:pic>
          <p:nvPicPr>
            <p:cNvPr id="25" name="圖形 24">
              <a:extLst>
                <a:ext uri="{FF2B5EF4-FFF2-40B4-BE49-F238E27FC236}">
                  <a16:creationId xmlns:a16="http://schemas.microsoft.com/office/drawing/2014/main" id="{189571B1-9CBD-A38A-350C-6F3CB28FA2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14533" y="4003955"/>
              <a:ext cx="452734" cy="572206"/>
            </a:xfrm>
            <a:prstGeom prst="rect">
              <a:avLst/>
            </a:prstGeom>
          </p:spPr>
        </p:pic>
        <p:cxnSp>
          <p:nvCxnSpPr>
            <p:cNvPr id="26" name="直線接點 25">
              <a:extLst>
                <a:ext uri="{FF2B5EF4-FFF2-40B4-BE49-F238E27FC236}">
                  <a16:creationId xmlns:a16="http://schemas.microsoft.com/office/drawing/2014/main" id="{607D910B-FECF-6032-C460-3DC8EE82E826}"/>
                </a:ext>
              </a:extLst>
            </p:cNvPr>
            <p:cNvCxnSpPr>
              <a:stCxn id="24" idx="3"/>
              <a:endCxn id="25" idx="1"/>
            </p:cNvCxnSpPr>
            <p:nvPr/>
          </p:nvCxnSpPr>
          <p:spPr>
            <a:xfrm>
              <a:off x="6961762" y="4290058"/>
              <a:ext cx="1527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文字方塊 27">
            <a:extLst>
              <a:ext uri="{FF2B5EF4-FFF2-40B4-BE49-F238E27FC236}">
                <a16:creationId xmlns:a16="http://schemas.microsoft.com/office/drawing/2014/main" id="{409FFFD6-8578-69E0-F2C3-6322A4484B7D}"/>
              </a:ext>
            </a:extLst>
          </p:cNvPr>
          <p:cNvSpPr txBox="1"/>
          <p:nvPr/>
        </p:nvSpPr>
        <p:spPr>
          <a:xfrm>
            <a:off x="1251331" y="4746456"/>
            <a:ext cx="76916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00" b="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QVR</a:t>
            </a:r>
            <a:r>
              <a:rPr lang="zh-TW" altLang="en-US" sz="1000" b="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000" b="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Elite</a:t>
            </a:r>
            <a:endParaRPr lang="zh-TW" altLang="en-US" sz="1000" b="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9" name="圖片 28">
            <a:extLst>
              <a:ext uri="{FF2B5EF4-FFF2-40B4-BE49-F238E27FC236}">
                <a16:creationId xmlns:a16="http://schemas.microsoft.com/office/drawing/2014/main" id="{42043E61-F0A5-D95D-7C41-A224B6669BE2}"/>
              </a:ext>
            </a:extLst>
          </p:cNvPr>
          <p:cNvPicPr>
            <a:picLocks noChangeAspect="1"/>
          </p:cNvPicPr>
          <p:nvPr/>
        </p:nvPicPr>
        <p:blipFill>
          <a:blip r:embed="rId11"/>
          <a:stretch>
            <a:fillRect/>
          </a:stretch>
        </p:blipFill>
        <p:spPr>
          <a:xfrm>
            <a:off x="1275911" y="4021876"/>
            <a:ext cx="720000" cy="720000"/>
          </a:xfrm>
          <a:prstGeom prst="rect">
            <a:avLst/>
          </a:prstGeom>
          <a:effectLst>
            <a:outerShdw blurRad="50800" dist="38100" dir="2700000" algn="tl" rotWithShape="0">
              <a:prstClr val="black">
                <a:alpha val="40000"/>
              </a:prstClr>
            </a:outerShdw>
          </a:effectLst>
        </p:spPr>
      </p:pic>
      <p:grpSp>
        <p:nvGrpSpPr>
          <p:cNvPr id="36" name="群組 35">
            <a:extLst>
              <a:ext uri="{FF2B5EF4-FFF2-40B4-BE49-F238E27FC236}">
                <a16:creationId xmlns:a16="http://schemas.microsoft.com/office/drawing/2014/main" id="{96278D73-7882-2D6A-49E4-B5565B670C47}"/>
              </a:ext>
            </a:extLst>
          </p:cNvPr>
          <p:cNvGrpSpPr/>
          <p:nvPr/>
        </p:nvGrpSpPr>
        <p:grpSpPr>
          <a:xfrm>
            <a:off x="2156881" y="4021876"/>
            <a:ext cx="720000" cy="720000"/>
            <a:chOff x="1199358" y="4111961"/>
            <a:chExt cx="669078" cy="669078"/>
          </a:xfrm>
        </p:grpSpPr>
        <p:pic>
          <p:nvPicPr>
            <p:cNvPr id="34" name="圖片 33">
              <a:extLst>
                <a:ext uri="{FF2B5EF4-FFF2-40B4-BE49-F238E27FC236}">
                  <a16:creationId xmlns:a16="http://schemas.microsoft.com/office/drawing/2014/main" id="{22002010-00DD-4579-E1A5-849F648FB1A4}"/>
                </a:ext>
              </a:extLst>
            </p:cNvPr>
            <p:cNvPicPr>
              <a:picLocks/>
            </p:cNvPicPr>
            <p:nvPr/>
          </p:nvPicPr>
          <p:blipFill>
            <a:blip r:embed="rId12">
              <a:duotone>
                <a:schemeClr val="accent3">
                  <a:shade val="45000"/>
                  <a:satMod val="135000"/>
                </a:schemeClr>
                <a:prstClr val="white"/>
              </a:duotone>
            </a:blip>
            <a:stretch>
              <a:fillRect/>
            </a:stretch>
          </p:blipFill>
          <p:spPr>
            <a:xfrm rot="10800000">
              <a:off x="1199358" y="4111961"/>
              <a:ext cx="669078" cy="669078"/>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2" name="圖形 31">
              <a:extLst>
                <a:ext uri="{FF2B5EF4-FFF2-40B4-BE49-F238E27FC236}">
                  <a16:creationId xmlns:a16="http://schemas.microsoft.com/office/drawing/2014/main" id="{A4C2A072-6983-F8BC-3A5D-9BD9326A34C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a:off x="1271735" y="4274087"/>
              <a:ext cx="524322" cy="344825"/>
            </a:xfrm>
            <a:prstGeom prst="rect">
              <a:avLst/>
            </a:prstGeom>
          </p:spPr>
        </p:pic>
      </p:grpSp>
    </p:spTree>
    <p:extLst>
      <p:ext uri="{BB962C8B-B14F-4D97-AF65-F5344CB8AC3E}">
        <p14:creationId xmlns:p14="http://schemas.microsoft.com/office/powerpoint/2010/main" val="229451243"/>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BD361D-2A5B-4C83-9A84-9A3820B86020}"/>
              </a:ext>
            </a:extLst>
          </p:cNvPr>
          <p:cNvSpPr>
            <a:spLocks noGrp="1"/>
          </p:cNvSpPr>
          <p:nvPr>
            <p:ph type="title"/>
          </p:nvPr>
        </p:nvSpPr>
        <p:spPr/>
        <p:txBody>
          <a:bodyPr/>
          <a:lstStyle/>
          <a:p>
            <a:r>
              <a:rPr lang="en-US" altLang="zh-TW" sz="2800" i="0" u="none" strike="noStrike">
                <a:solidFill>
                  <a:srgbClr val="FFFFFF"/>
                </a:solidFill>
                <a:effectLst/>
                <a:latin typeface="Arial" panose="020B0604020202020204" pitchFamily="34" charset="0"/>
              </a:rPr>
              <a:t>Compatible with a huge amount of camera models</a:t>
            </a:r>
            <a:endParaRPr lang="zh-TW" sz="2800">
              <a:latin typeface="Arial" panose="020B0604020202020204" pitchFamily="34" charset="0"/>
              <a:sym typeface="Arial" panose="020B0604020202020204" pitchFamily="34" charset="0"/>
            </a:endParaRPr>
          </a:p>
        </p:txBody>
      </p:sp>
      <p:sp>
        <p:nvSpPr>
          <p:cNvPr id="3" name="Google Shape;253;p31">
            <a:extLst>
              <a:ext uri="{FF2B5EF4-FFF2-40B4-BE49-F238E27FC236}">
                <a16:creationId xmlns:a16="http://schemas.microsoft.com/office/drawing/2014/main" id="{0907B73D-1BF4-4485-9BC2-80A66557BE43}"/>
              </a:ext>
            </a:extLst>
          </p:cNvPr>
          <p:cNvSpPr/>
          <p:nvPr/>
        </p:nvSpPr>
        <p:spPr>
          <a:xfrm>
            <a:off x="3184129" y="1756712"/>
            <a:ext cx="2700600" cy="2805600"/>
          </a:xfrm>
          <a:prstGeom prst="rect">
            <a:avLst/>
          </a:prstGeom>
          <a:solidFill>
            <a:schemeClr val="lt1"/>
          </a:solid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5" name="Google Shape;256;p31" descr="PLC Based Industrial Automation in Bangladesh - PLC Bangladesh">
            <a:extLst>
              <a:ext uri="{FF2B5EF4-FFF2-40B4-BE49-F238E27FC236}">
                <a16:creationId xmlns:a16="http://schemas.microsoft.com/office/drawing/2014/main" id="{EF4A1EAB-F8D9-4CEE-9312-E0CD052D5006}"/>
              </a:ext>
            </a:extLst>
          </p:cNvPr>
          <p:cNvPicPr preferRelativeResize="0"/>
          <p:nvPr/>
        </p:nvPicPr>
        <p:blipFill rotWithShape="1">
          <a:blip r:embed="rId3">
            <a:alphaModFix/>
          </a:blip>
          <a:srcRect l="24646" r="16935" b="32791"/>
          <a:stretch/>
        </p:blipFill>
        <p:spPr>
          <a:xfrm>
            <a:off x="3184103" y="2667640"/>
            <a:ext cx="2700693" cy="1894690"/>
          </a:xfrm>
          <a:prstGeom prst="rect">
            <a:avLst/>
          </a:prstGeom>
          <a:noFill/>
          <a:ln>
            <a:noFill/>
          </a:ln>
        </p:spPr>
      </p:pic>
      <p:sp>
        <p:nvSpPr>
          <p:cNvPr id="6" name="Google Shape;257;p31">
            <a:extLst>
              <a:ext uri="{FF2B5EF4-FFF2-40B4-BE49-F238E27FC236}">
                <a16:creationId xmlns:a16="http://schemas.microsoft.com/office/drawing/2014/main" id="{1CDF72E1-9C9B-4B1B-87E6-0ACC36B01084}"/>
              </a:ext>
            </a:extLst>
          </p:cNvPr>
          <p:cNvSpPr/>
          <p:nvPr/>
        </p:nvSpPr>
        <p:spPr>
          <a:xfrm>
            <a:off x="210898" y="1756712"/>
            <a:ext cx="2766000" cy="2805600"/>
          </a:xfrm>
          <a:prstGeom prst="rect">
            <a:avLst/>
          </a:prstGeom>
          <a:solidFill>
            <a:schemeClr val="lt1"/>
          </a:solid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 name="Google Shape;258;p31">
            <a:extLst>
              <a:ext uri="{FF2B5EF4-FFF2-40B4-BE49-F238E27FC236}">
                <a16:creationId xmlns:a16="http://schemas.microsoft.com/office/drawing/2014/main" id="{C9CF1994-9D49-4DC5-8EF7-DE9E21C129CC}"/>
              </a:ext>
            </a:extLst>
          </p:cNvPr>
          <p:cNvSpPr/>
          <p:nvPr/>
        </p:nvSpPr>
        <p:spPr>
          <a:xfrm>
            <a:off x="210874" y="1369538"/>
            <a:ext cx="2766000" cy="399300"/>
          </a:xfrm>
          <a:prstGeom prst="rect">
            <a:avLst/>
          </a:prstGeom>
          <a:solidFill>
            <a:srgbClr val="80FCFF"/>
          </a:solidFill>
          <a:ln w="38100"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US" altLang="zh-TW" sz="1600" b="1" i="0" u="none" strike="noStrike">
                <a:solidFill>
                  <a:srgbClr val="000000"/>
                </a:solidFill>
                <a:effectLst/>
                <a:latin typeface="Arial" panose="020B0604020202020204" pitchFamily="34" charset="0"/>
              </a:rPr>
              <a:t>Over 180 Brands</a:t>
            </a:r>
            <a:r>
              <a:rPr lang="en-US" altLang="zh-TW" sz="1600" b="0" i="0">
                <a:solidFill>
                  <a:srgbClr val="000000"/>
                </a:solidFill>
                <a:effectLst/>
                <a:latin typeface="Arial" panose="020B0604020202020204" pitchFamily="34" charset="0"/>
              </a:rPr>
              <a:t>​</a:t>
            </a:r>
            <a:endParaRPr lang="en" sz="2000" b="1" i="0" u="none" strike="noStrike" cap="none">
              <a:solidFill>
                <a:schemeClr val="dk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pic>
        <p:nvPicPr>
          <p:cNvPr id="8" name="Google Shape;259;p31">
            <a:extLst>
              <a:ext uri="{FF2B5EF4-FFF2-40B4-BE49-F238E27FC236}">
                <a16:creationId xmlns:a16="http://schemas.microsoft.com/office/drawing/2014/main" id="{A29FD50A-0C29-468B-B1EC-DFA93D1FA2CF}"/>
              </a:ext>
            </a:extLst>
          </p:cNvPr>
          <p:cNvPicPr preferRelativeResize="0"/>
          <p:nvPr/>
        </p:nvPicPr>
        <p:blipFill rotWithShape="1">
          <a:blip r:embed="rId4">
            <a:alphaModFix/>
          </a:blip>
          <a:srcRect/>
          <a:stretch/>
        </p:blipFill>
        <p:spPr>
          <a:xfrm>
            <a:off x="3551350" y="1771449"/>
            <a:ext cx="2189401" cy="836351"/>
          </a:xfrm>
          <a:prstGeom prst="rect">
            <a:avLst/>
          </a:prstGeom>
          <a:noFill/>
          <a:ln>
            <a:noFill/>
          </a:ln>
        </p:spPr>
      </p:pic>
      <p:pic>
        <p:nvPicPr>
          <p:cNvPr id="9" name="Google Shape;260;p31">
            <a:extLst>
              <a:ext uri="{FF2B5EF4-FFF2-40B4-BE49-F238E27FC236}">
                <a16:creationId xmlns:a16="http://schemas.microsoft.com/office/drawing/2014/main" id="{FD2780A8-CDCA-4EA5-92EA-2295E98ABCA8}"/>
              </a:ext>
            </a:extLst>
          </p:cNvPr>
          <p:cNvPicPr preferRelativeResize="0"/>
          <p:nvPr/>
        </p:nvPicPr>
        <p:blipFill rotWithShape="1">
          <a:blip r:embed="rId5">
            <a:alphaModFix/>
          </a:blip>
          <a:srcRect/>
          <a:stretch/>
        </p:blipFill>
        <p:spPr>
          <a:xfrm>
            <a:off x="1836589" y="2487997"/>
            <a:ext cx="744051" cy="303911"/>
          </a:xfrm>
          <a:prstGeom prst="rect">
            <a:avLst/>
          </a:prstGeom>
          <a:noFill/>
          <a:ln>
            <a:noFill/>
          </a:ln>
        </p:spPr>
      </p:pic>
      <p:pic>
        <p:nvPicPr>
          <p:cNvPr id="10" name="Google Shape;261;p31">
            <a:extLst>
              <a:ext uri="{FF2B5EF4-FFF2-40B4-BE49-F238E27FC236}">
                <a16:creationId xmlns:a16="http://schemas.microsoft.com/office/drawing/2014/main" id="{32E0194F-AA9B-4080-839D-01B2D5D631FE}"/>
              </a:ext>
            </a:extLst>
          </p:cNvPr>
          <p:cNvPicPr preferRelativeResize="0"/>
          <p:nvPr/>
        </p:nvPicPr>
        <p:blipFill rotWithShape="1">
          <a:blip r:embed="rId6">
            <a:alphaModFix/>
          </a:blip>
          <a:srcRect/>
          <a:stretch/>
        </p:blipFill>
        <p:spPr>
          <a:xfrm>
            <a:off x="477446" y="3548382"/>
            <a:ext cx="986550" cy="197310"/>
          </a:xfrm>
          <a:prstGeom prst="rect">
            <a:avLst/>
          </a:prstGeom>
          <a:noFill/>
          <a:ln>
            <a:noFill/>
          </a:ln>
        </p:spPr>
      </p:pic>
      <p:pic>
        <p:nvPicPr>
          <p:cNvPr id="11" name="Google Shape;262;p31">
            <a:extLst>
              <a:ext uri="{FF2B5EF4-FFF2-40B4-BE49-F238E27FC236}">
                <a16:creationId xmlns:a16="http://schemas.microsoft.com/office/drawing/2014/main" id="{F53B44B1-EB80-4153-9D38-D3349BEC1D8C}"/>
              </a:ext>
            </a:extLst>
          </p:cNvPr>
          <p:cNvPicPr preferRelativeResize="0"/>
          <p:nvPr/>
        </p:nvPicPr>
        <p:blipFill rotWithShape="1">
          <a:blip r:embed="rId7">
            <a:alphaModFix/>
          </a:blip>
          <a:srcRect t="19264" b="15144"/>
          <a:stretch/>
        </p:blipFill>
        <p:spPr>
          <a:xfrm>
            <a:off x="1817869" y="3540960"/>
            <a:ext cx="781493" cy="307479"/>
          </a:xfrm>
          <a:prstGeom prst="rect">
            <a:avLst/>
          </a:prstGeom>
          <a:noFill/>
          <a:ln>
            <a:noFill/>
          </a:ln>
        </p:spPr>
      </p:pic>
      <p:pic>
        <p:nvPicPr>
          <p:cNvPr id="12" name="Google Shape;263;p31">
            <a:extLst>
              <a:ext uri="{FF2B5EF4-FFF2-40B4-BE49-F238E27FC236}">
                <a16:creationId xmlns:a16="http://schemas.microsoft.com/office/drawing/2014/main" id="{F398083D-CA9E-442E-8ADD-497C342A1AE7}"/>
              </a:ext>
            </a:extLst>
          </p:cNvPr>
          <p:cNvPicPr preferRelativeResize="0"/>
          <p:nvPr/>
        </p:nvPicPr>
        <p:blipFill rotWithShape="1">
          <a:blip r:embed="rId8">
            <a:alphaModFix/>
          </a:blip>
          <a:srcRect t="35885" b="35423"/>
          <a:stretch/>
        </p:blipFill>
        <p:spPr>
          <a:xfrm>
            <a:off x="1817869" y="3054326"/>
            <a:ext cx="781492" cy="224216"/>
          </a:xfrm>
          <a:prstGeom prst="rect">
            <a:avLst/>
          </a:prstGeom>
          <a:noFill/>
          <a:ln>
            <a:noFill/>
          </a:ln>
        </p:spPr>
      </p:pic>
      <p:pic>
        <p:nvPicPr>
          <p:cNvPr id="13" name="Google Shape;264;p31">
            <a:extLst>
              <a:ext uri="{FF2B5EF4-FFF2-40B4-BE49-F238E27FC236}">
                <a16:creationId xmlns:a16="http://schemas.microsoft.com/office/drawing/2014/main" id="{94F8B00C-ACEC-47A4-9AB6-8B0CC509F047}"/>
              </a:ext>
            </a:extLst>
          </p:cNvPr>
          <p:cNvPicPr preferRelativeResize="0"/>
          <p:nvPr/>
        </p:nvPicPr>
        <p:blipFill rotWithShape="1">
          <a:blip r:embed="rId9">
            <a:alphaModFix/>
          </a:blip>
          <a:srcRect t="40416" b="39575"/>
          <a:stretch/>
        </p:blipFill>
        <p:spPr>
          <a:xfrm>
            <a:off x="477446" y="2506586"/>
            <a:ext cx="1007098" cy="201483"/>
          </a:xfrm>
          <a:prstGeom prst="rect">
            <a:avLst/>
          </a:prstGeom>
          <a:noFill/>
          <a:ln>
            <a:noFill/>
          </a:ln>
        </p:spPr>
      </p:pic>
      <p:pic>
        <p:nvPicPr>
          <p:cNvPr id="14" name="Google Shape;265;p31">
            <a:extLst>
              <a:ext uri="{FF2B5EF4-FFF2-40B4-BE49-F238E27FC236}">
                <a16:creationId xmlns:a16="http://schemas.microsoft.com/office/drawing/2014/main" id="{5FE031D7-E5EA-4206-A90D-73B3F0B6CE01}"/>
              </a:ext>
            </a:extLst>
          </p:cNvPr>
          <p:cNvPicPr preferRelativeResize="0"/>
          <p:nvPr/>
        </p:nvPicPr>
        <p:blipFill rotWithShape="1">
          <a:blip r:embed="rId10">
            <a:alphaModFix/>
          </a:blip>
          <a:srcRect/>
          <a:stretch/>
        </p:blipFill>
        <p:spPr>
          <a:xfrm>
            <a:off x="527519" y="1931156"/>
            <a:ext cx="945361" cy="230064"/>
          </a:xfrm>
          <a:prstGeom prst="rect">
            <a:avLst/>
          </a:prstGeom>
          <a:noFill/>
          <a:ln>
            <a:noFill/>
          </a:ln>
        </p:spPr>
      </p:pic>
      <p:pic>
        <p:nvPicPr>
          <p:cNvPr id="15" name="Google Shape;266;p31">
            <a:extLst>
              <a:ext uri="{FF2B5EF4-FFF2-40B4-BE49-F238E27FC236}">
                <a16:creationId xmlns:a16="http://schemas.microsoft.com/office/drawing/2014/main" id="{E3DAB21E-2A7D-47C2-B606-5B1045FDD4E2}"/>
              </a:ext>
            </a:extLst>
          </p:cNvPr>
          <p:cNvPicPr preferRelativeResize="0"/>
          <p:nvPr/>
        </p:nvPicPr>
        <p:blipFill rotWithShape="1">
          <a:blip r:embed="rId11">
            <a:alphaModFix/>
          </a:blip>
          <a:srcRect/>
          <a:stretch/>
        </p:blipFill>
        <p:spPr>
          <a:xfrm>
            <a:off x="492988" y="3053435"/>
            <a:ext cx="990367" cy="149581"/>
          </a:xfrm>
          <a:prstGeom prst="rect">
            <a:avLst/>
          </a:prstGeom>
          <a:noFill/>
          <a:ln>
            <a:noFill/>
          </a:ln>
        </p:spPr>
      </p:pic>
      <p:pic>
        <p:nvPicPr>
          <p:cNvPr id="16" name="Google Shape;267;p31">
            <a:extLst>
              <a:ext uri="{FF2B5EF4-FFF2-40B4-BE49-F238E27FC236}">
                <a16:creationId xmlns:a16="http://schemas.microsoft.com/office/drawing/2014/main" id="{F4368FA1-9EB1-4445-98F9-0BCEFF195693}"/>
              </a:ext>
            </a:extLst>
          </p:cNvPr>
          <p:cNvPicPr preferRelativeResize="0"/>
          <p:nvPr/>
        </p:nvPicPr>
        <p:blipFill rotWithShape="1">
          <a:blip r:embed="rId12">
            <a:alphaModFix/>
          </a:blip>
          <a:srcRect t="29378" b="30684"/>
          <a:stretch/>
        </p:blipFill>
        <p:spPr>
          <a:xfrm>
            <a:off x="278660" y="4091059"/>
            <a:ext cx="1384116" cy="276369"/>
          </a:xfrm>
          <a:prstGeom prst="rect">
            <a:avLst/>
          </a:prstGeom>
          <a:noFill/>
          <a:ln>
            <a:noFill/>
          </a:ln>
        </p:spPr>
      </p:pic>
      <p:pic>
        <p:nvPicPr>
          <p:cNvPr id="17" name="Google Shape;268;p31">
            <a:extLst>
              <a:ext uri="{FF2B5EF4-FFF2-40B4-BE49-F238E27FC236}">
                <a16:creationId xmlns:a16="http://schemas.microsoft.com/office/drawing/2014/main" id="{25E02ACB-2C5A-42D6-8AE3-B816CF24C244}"/>
              </a:ext>
            </a:extLst>
          </p:cNvPr>
          <p:cNvPicPr preferRelativeResize="0"/>
          <p:nvPr/>
        </p:nvPicPr>
        <p:blipFill rotWithShape="1">
          <a:blip r:embed="rId13">
            <a:alphaModFix/>
          </a:blip>
          <a:srcRect/>
          <a:stretch/>
        </p:blipFill>
        <p:spPr>
          <a:xfrm>
            <a:off x="1731339" y="1866796"/>
            <a:ext cx="1025092" cy="358783"/>
          </a:xfrm>
          <a:prstGeom prst="rect">
            <a:avLst/>
          </a:prstGeom>
          <a:noFill/>
          <a:ln>
            <a:noFill/>
          </a:ln>
        </p:spPr>
      </p:pic>
      <p:pic>
        <p:nvPicPr>
          <p:cNvPr id="18" name="Google Shape;269;p31" descr="Brickcom - deltalink">
            <a:extLst>
              <a:ext uri="{FF2B5EF4-FFF2-40B4-BE49-F238E27FC236}">
                <a16:creationId xmlns:a16="http://schemas.microsoft.com/office/drawing/2014/main" id="{A9D05952-F060-40F3-B38F-E67564E6E457}"/>
              </a:ext>
            </a:extLst>
          </p:cNvPr>
          <p:cNvPicPr preferRelativeResize="0"/>
          <p:nvPr/>
        </p:nvPicPr>
        <p:blipFill rotWithShape="1">
          <a:blip r:embed="rId14">
            <a:alphaModFix/>
          </a:blip>
          <a:srcRect t="24883" b="22653"/>
          <a:stretch/>
        </p:blipFill>
        <p:spPr>
          <a:xfrm>
            <a:off x="1696827" y="4110859"/>
            <a:ext cx="1023574" cy="243354"/>
          </a:xfrm>
          <a:prstGeom prst="rect">
            <a:avLst/>
          </a:prstGeom>
          <a:noFill/>
          <a:ln>
            <a:noFill/>
          </a:ln>
        </p:spPr>
      </p:pic>
      <p:sp>
        <p:nvSpPr>
          <p:cNvPr id="19" name="Google Shape;270;p31">
            <a:extLst>
              <a:ext uri="{FF2B5EF4-FFF2-40B4-BE49-F238E27FC236}">
                <a16:creationId xmlns:a16="http://schemas.microsoft.com/office/drawing/2014/main" id="{D37CD554-33EA-4C12-8358-9DE7FEE7228A}"/>
              </a:ext>
            </a:extLst>
          </p:cNvPr>
          <p:cNvSpPr/>
          <p:nvPr/>
        </p:nvSpPr>
        <p:spPr>
          <a:xfrm>
            <a:off x="3184104" y="1369538"/>
            <a:ext cx="2700600" cy="399300"/>
          </a:xfrm>
          <a:prstGeom prst="rect">
            <a:avLst/>
          </a:prstGeom>
          <a:solidFill>
            <a:srgbClr val="80FCFF"/>
          </a:solidFill>
          <a:ln w="38100"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US" altLang="zh-TW" sz="1600" b="1" i="0" u="none" strike="noStrike">
                <a:solidFill>
                  <a:srgbClr val="000000"/>
                </a:solidFill>
                <a:effectLst/>
                <a:latin typeface="Arial" panose="020B0604020202020204" pitchFamily="34" charset="0"/>
              </a:rPr>
              <a:t>Over 6,700 Models</a:t>
            </a:r>
            <a:r>
              <a:rPr lang="en-US" altLang="zh-TW" sz="1600" b="0" i="0">
                <a:solidFill>
                  <a:srgbClr val="000000"/>
                </a:solidFill>
                <a:effectLst/>
                <a:latin typeface="Arial" panose="020B0604020202020204" pitchFamily="34" charset="0"/>
              </a:rPr>
              <a:t>​</a:t>
            </a:r>
            <a:endParaRPr lang="en" sz="2000" b="1" i="0" u="none" strike="noStrike" cap="none">
              <a:solidFill>
                <a:schemeClr val="dk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20" name="Google Shape;271;p31">
            <a:extLst>
              <a:ext uri="{FF2B5EF4-FFF2-40B4-BE49-F238E27FC236}">
                <a16:creationId xmlns:a16="http://schemas.microsoft.com/office/drawing/2014/main" id="{1B160E1B-1441-4C67-934F-87EE9526CDEB}"/>
              </a:ext>
            </a:extLst>
          </p:cNvPr>
          <p:cNvSpPr/>
          <p:nvPr/>
        </p:nvSpPr>
        <p:spPr>
          <a:xfrm>
            <a:off x="6083246" y="1756712"/>
            <a:ext cx="2905200" cy="2805600"/>
          </a:xfrm>
          <a:prstGeom prst="rect">
            <a:avLst/>
          </a:prstGeom>
          <a:solidFill>
            <a:schemeClr val="lt1"/>
          </a:solid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 name="Google Shape;272;p31">
            <a:extLst>
              <a:ext uri="{FF2B5EF4-FFF2-40B4-BE49-F238E27FC236}">
                <a16:creationId xmlns:a16="http://schemas.microsoft.com/office/drawing/2014/main" id="{638A9431-A6C3-4CBD-A67A-26D4D797D44B}"/>
              </a:ext>
            </a:extLst>
          </p:cNvPr>
          <p:cNvSpPr/>
          <p:nvPr/>
        </p:nvSpPr>
        <p:spPr>
          <a:xfrm>
            <a:off x="6091910" y="1344753"/>
            <a:ext cx="2905200" cy="399300"/>
          </a:xfrm>
          <a:prstGeom prst="rect">
            <a:avLst/>
          </a:prstGeom>
          <a:solidFill>
            <a:srgbClr val="80FCFF"/>
          </a:solidFill>
          <a:ln w="38100"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2000"/>
              <a:buFont typeface="Arial"/>
              <a:buNone/>
            </a:pPr>
            <a:r>
              <a:rPr lang="en-US" altLang="zh-TW" sz="1600" b="1">
                <a:latin typeface="Arial" panose="020B0604020202020204" pitchFamily="34" charset="0"/>
              </a:rPr>
              <a:t>ONVIF</a:t>
            </a:r>
            <a:r>
              <a:rPr lang="en-US" altLang="zh-TW" sz="2800" b="1" i="0" u="none" strike="noStrike">
                <a:solidFill>
                  <a:srgbClr val="000000"/>
                </a:solidFill>
                <a:effectLst/>
                <a:latin typeface="Arial" panose="020B0604020202020204" pitchFamily="34" charset="0"/>
              </a:rPr>
              <a:t> </a:t>
            </a:r>
            <a:r>
              <a:rPr lang="en-US" altLang="zh-TW" sz="1600" b="1">
                <a:latin typeface="Arial" panose="020B0604020202020204" pitchFamily="34" charset="0"/>
              </a:rPr>
              <a:t>Profile Supported​</a:t>
            </a:r>
            <a:endParaRPr lang="zh-TW" altLang="en" sz="1600" b="1">
              <a:latin typeface="Arial" panose="020B0604020202020204" pitchFamily="34" charset="0"/>
              <a:sym typeface="Arial" panose="020B0604020202020204" pitchFamily="34" charset="0"/>
            </a:endParaRPr>
          </a:p>
        </p:txBody>
      </p:sp>
      <p:pic>
        <p:nvPicPr>
          <p:cNvPr id="22" name="Google Shape;273;p31" descr="一張含有 文字, 美工圖案 的圖片&#10;&#10;自動產生的描述">
            <a:extLst>
              <a:ext uri="{FF2B5EF4-FFF2-40B4-BE49-F238E27FC236}">
                <a16:creationId xmlns:a16="http://schemas.microsoft.com/office/drawing/2014/main" id="{958E7C43-CF9F-444C-9A43-04E1C7E64DE3}"/>
              </a:ext>
            </a:extLst>
          </p:cNvPr>
          <p:cNvPicPr preferRelativeResize="0"/>
          <p:nvPr/>
        </p:nvPicPr>
        <p:blipFill rotWithShape="1">
          <a:blip r:embed="rId15">
            <a:alphaModFix/>
          </a:blip>
          <a:srcRect/>
          <a:stretch/>
        </p:blipFill>
        <p:spPr>
          <a:xfrm>
            <a:off x="6312405" y="2048338"/>
            <a:ext cx="2440400" cy="488080"/>
          </a:xfrm>
          <a:prstGeom prst="rect">
            <a:avLst/>
          </a:prstGeom>
          <a:noFill/>
          <a:ln>
            <a:noFill/>
          </a:ln>
        </p:spPr>
      </p:pic>
      <p:sp>
        <p:nvSpPr>
          <p:cNvPr id="25" name="文字方塊 24">
            <a:extLst>
              <a:ext uri="{FF2B5EF4-FFF2-40B4-BE49-F238E27FC236}">
                <a16:creationId xmlns:a16="http://schemas.microsoft.com/office/drawing/2014/main" id="{2DD74B77-2BBD-41C5-97C5-09824C4D9C27}"/>
              </a:ext>
            </a:extLst>
          </p:cNvPr>
          <p:cNvSpPr txBox="1"/>
          <p:nvPr/>
        </p:nvSpPr>
        <p:spPr>
          <a:xfrm>
            <a:off x="6519334" y="2760903"/>
            <a:ext cx="2116666" cy="646331"/>
          </a:xfrm>
          <a:prstGeom prst="rect">
            <a:avLst/>
          </a:prstGeom>
          <a:solidFill>
            <a:srgbClr val="0070C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fontAlgn="base"/>
            <a:r>
              <a:rPr lang="en-US" altLang="zh-TW" sz="1800">
                <a:solidFill>
                  <a:srgbClr val="FFFFFF"/>
                </a:solidFill>
                <a:latin typeface="Arial" panose="020B0604020202020204" pitchFamily="34" charset="0"/>
                <a:ea typeface="微軟正黑體" panose="020B0604030504040204" pitchFamily="34" charset="-120"/>
                <a:cs typeface="Calibri"/>
              </a:rPr>
              <a:t>RTSP Stream</a:t>
            </a:r>
            <a:r>
              <a:rPr lang="zh-TW" altLang="zh-TW" sz="1800">
                <a:solidFill>
                  <a:srgbClr val="FFFFFF"/>
                </a:solidFill>
                <a:latin typeface="Arial" panose="020B0604020202020204" pitchFamily="34" charset="0"/>
                <a:ea typeface="微軟正黑體" panose="020B0604030504040204" pitchFamily="34" charset="-120"/>
                <a:cs typeface="Calibri"/>
              </a:rPr>
              <a:t>​</a:t>
            </a:r>
          </a:p>
          <a:p>
            <a:pPr algn="ctr" rtl="0" fontAlgn="base"/>
            <a:r>
              <a:rPr lang="en-US" altLang="zh-TW" sz="1800">
                <a:solidFill>
                  <a:srgbClr val="FFFFFF"/>
                </a:solidFill>
                <a:latin typeface="Arial" panose="020B0604020202020204" pitchFamily="34" charset="0"/>
                <a:ea typeface="微軟正黑體" panose="020B0604030504040204" pitchFamily="34" charset="-120"/>
                <a:cs typeface="Calibri"/>
              </a:rPr>
              <a:t>Input / Output</a:t>
            </a:r>
          </a:p>
        </p:txBody>
      </p:sp>
      <p:sp>
        <p:nvSpPr>
          <p:cNvPr id="26" name="文字方塊 25">
            <a:extLst>
              <a:ext uri="{FF2B5EF4-FFF2-40B4-BE49-F238E27FC236}">
                <a16:creationId xmlns:a16="http://schemas.microsoft.com/office/drawing/2014/main" id="{AE96A411-5CF5-4C87-BF05-72C0690161DD}"/>
              </a:ext>
            </a:extLst>
          </p:cNvPr>
          <p:cNvSpPr txBox="1"/>
          <p:nvPr/>
        </p:nvSpPr>
        <p:spPr>
          <a:xfrm>
            <a:off x="6519334" y="3528483"/>
            <a:ext cx="2116666" cy="646331"/>
          </a:xfrm>
          <a:prstGeom prst="rect">
            <a:avLst/>
          </a:prstGeom>
          <a:solidFill>
            <a:srgbClr val="0070C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fontAlgn="base"/>
            <a:r>
              <a:rPr lang="en-US" altLang="zh-TW" sz="1800">
                <a:solidFill>
                  <a:srgbClr val="FFFFFF"/>
                </a:solidFill>
                <a:latin typeface="Arial" panose="020B0604020202020204" pitchFamily="34" charset="0"/>
                <a:ea typeface="微軟正黑體" panose="020B0604030504040204" pitchFamily="34" charset="-120"/>
                <a:cs typeface="Calibri"/>
              </a:rPr>
              <a:t>RTMP Stream</a:t>
            </a:r>
            <a:r>
              <a:rPr lang="zh-TW" altLang="zh-TW" sz="1800">
                <a:solidFill>
                  <a:srgbClr val="FFFFFF"/>
                </a:solidFill>
                <a:latin typeface="Arial" panose="020B0604020202020204" pitchFamily="34" charset="0"/>
                <a:ea typeface="微軟正黑體" panose="020B0604030504040204" pitchFamily="34" charset="-120"/>
                <a:cs typeface="Calibri"/>
              </a:rPr>
              <a:t>​</a:t>
            </a:r>
          </a:p>
          <a:p>
            <a:pPr algn="ctr" rtl="0" fontAlgn="base"/>
            <a:r>
              <a:rPr lang="en-US" altLang="zh-TW" sz="1800">
                <a:solidFill>
                  <a:srgbClr val="FFFFFF"/>
                </a:solidFill>
                <a:latin typeface="Arial" panose="020B0604020202020204" pitchFamily="34" charset="0"/>
                <a:ea typeface="微軟正黑體" panose="020B0604030504040204" pitchFamily="34" charset="-120"/>
                <a:cs typeface="Calibri"/>
              </a:rPr>
              <a:t>Input</a:t>
            </a:r>
          </a:p>
        </p:txBody>
      </p:sp>
      <p:sp>
        <p:nvSpPr>
          <p:cNvPr id="27" name="Google Shape;255;p31">
            <a:hlinkClick r:id="rId16"/>
            <a:extLst>
              <a:ext uri="{FF2B5EF4-FFF2-40B4-BE49-F238E27FC236}">
                <a16:creationId xmlns:a16="http://schemas.microsoft.com/office/drawing/2014/main" id="{D8791B38-91A7-49CD-838E-25CE09BDA520}"/>
              </a:ext>
            </a:extLst>
          </p:cNvPr>
          <p:cNvSpPr txBox="1"/>
          <p:nvPr/>
        </p:nvSpPr>
        <p:spPr>
          <a:xfrm>
            <a:off x="1864167" y="4619603"/>
            <a:ext cx="5415666" cy="3628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050"/>
              <a:buFont typeface="Arial"/>
              <a:buNone/>
            </a:pPr>
            <a:r>
              <a:rPr lang="en" sz="1000" b="0" i="0" strike="noStrike" cap="none">
                <a:solidFill>
                  <a:schemeClr val="bg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hlinkClick r:id="rId16">
                  <a:extLst>
                    <a:ext uri="{A12FA001-AC4F-418D-AE19-62706E023703}">
                      <ahyp:hlinkClr xmlns:ahyp="http://schemas.microsoft.com/office/drawing/2018/hyperlinkcolor" val="tx"/>
                    </a:ext>
                  </a:extLst>
                </a:hlinkClick>
              </a:rPr>
              <a:t>https://www.qnap.com/en/compatibility-qvr-pro</a:t>
            </a:r>
            <a:endParaRPr lang="zh-TW" altLang="en-US" sz="1000" b="0" i="0" strike="noStrike" cap="none">
              <a:solidFill>
                <a:schemeClr val="bg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Tree>
    <p:extLst>
      <p:ext uri="{BB962C8B-B14F-4D97-AF65-F5344CB8AC3E}">
        <p14:creationId xmlns:p14="http://schemas.microsoft.com/office/powerpoint/2010/main" val="1509419438"/>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5EA0ECE-F15D-46AF-8880-1B43D029202F}"/>
              </a:ext>
            </a:extLst>
          </p:cNvPr>
          <p:cNvSpPr>
            <a:spLocks noGrp="1"/>
          </p:cNvSpPr>
          <p:nvPr>
            <p:ph type="title"/>
          </p:nvPr>
        </p:nvSpPr>
        <p:spPr/>
        <p:txBody>
          <a:bodyPr/>
          <a:lstStyle/>
          <a:p>
            <a:r>
              <a:rPr lang="en-US" altLang="zh-TW" sz="3000" i="0" u="none" strike="noStrike">
                <a:solidFill>
                  <a:srgbClr val="FFFFFF"/>
                </a:solidFill>
                <a:effectLst/>
                <a:latin typeface="Arial" panose="020B0604020202020204" pitchFamily="34" charset="0"/>
              </a:rPr>
              <a:t>Unified interface for live view &amp; playback​, anywhere with a PC or mobile device</a:t>
            </a:r>
            <a:r>
              <a:rPr lang="en-US" altLang="zh-TW" sz="3000" i="0">
                <a:solidFill>
                  <a:srgbClr val="000000"/>
                </a:solidFill>
                <a:effectLst/>
                <a:latin typeface="Arial" panose="020B0604020202020204" pitchFamily="34" charset="0"/>
              </a:rPr>
              <a:t>​</a:t>
            </a:r>
            <a:endParaRPr lang="zh-TW" altLang="en-US" sz="3000">
              <a:latin typeface="Arial" panose="020B0604020202020204" pitchFamily="34" charset="0"/>
              <a:sym typeface="Arial" panose="020B0604020202020204" pitchFamily="34" charset="0"/>
            </a:endParaRPr>
          </a:p>
        </p:txBody>
      </p:sp>
      <p:pic>
        <p:nvPicPr>
          <p:cNvPr id="3" name="Google Shape;303;p33">
            <a:extLst>
              <a:ext uri="{FF2B5EF4-FFF2-40B4-BE49-F238E27FC236}">
                <a16:creationId xmlns:a16="http://schemas.microsoft.com/office/drawing/2014/main" id="{C1DCF97E-F741-4B5A-B2E5-716C22D507EB}"/>
              </a:ext>
            </a:extLst>
          </p:cNvPr>
          <p:cNvPicPr preferRelativeResize="0"/>
          <p:nvPr/>
        </p:nvPicPr>
        <p:blipFill>
          <a:blip r:embed="rId3">
            <a:alphaModFix/>
          </a:blip>
          <a:stretch>
            <a:fillRect/>
          </a:stretch>
        </p:blipFill>
        <p:spPr>
          <a:xfrm>
            <a:off x="839848" y="1675653"/>
            <a:ext cx="4594032" cy="2338742"/>
          </a:xfrm>
          <a:prstGeom prst="rect">
            <a:avLst/>
          </a:prstGeom>
          <a:noFill/>
          <a:ln>
            <a:noFill/>
          </a:ln>
        </p:spPr>
      </p:pic>
      <p:sp>
        <p:nvSpPr>
          <p:cNvPr id="4" name="Google Shape;304;p33">
            <a:extLst>
              <a:ext uri="{FF2B5EF4-FFF2-40B4-BE49-F238E27FC236}">
                <a16:creationId xmlns:a16="http://schemas.microsoft.com/office/drawing/2014/main" id="{35D09121-751C-4A07-B201-E5106E3338AF}"/>
              </a:ext>
            </a:extLst>
          </p:cNvPr>
          <p:cNvSpPr txBox="1"/>
          <p:nvPr/>
        </p:nvSpPr>
        <p:spPr>
          <a:xfrm>
            <a:off x="761491" y="1190986"/>
            <a:ext cx="7570909" cy="430857"/>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1600" b="0" i="0" u="none" strike="noStrike">
                <a:solidFill>
                  <a:srgbClr val="FFFFFF"/>
                </a:solidFill>
                <a:effectLst/>
                <a:latin typeface="Arial" panose="020B0604020202020204" pitchFamily="34" charset="0"/>
              </a:rPr>
              <a:t>Monitor the live view of multiple channels and playback on 1 single interface. ​</a:t>
            </a:r>
            <a:r>
              <a:rPr lang="en-US" altLang="zh-TW" sz="1600" b="0" i="0">
                <a:solidFill>
                  <a:srgbClr val="000000"/>
                </a:solidFill>
                <a:effectLst/>
                <a:latin typeface="Arial" panose="020B0604020202020204" pitchFamily="34" charset="0"/>
              </a:rPr>
              <a:t>​</a:t>
            </a:r>
            <a:endParaRPr lang="en" altLang="zh-TW" sz="1200">
              <a:solidFill>
                <a:schemeClr val="lt1"/>
              </a:solidFill>
              <a:latin typeface="Arial" panose="020B0604020202020204" pitchFamily="34" charset="0"/>
              <a:ea typeface="微軟正黑體" panose="020B0604030504040204" pitchFamily="34" charset="-120"/>
              <a:cs typeface="Open Sans"/>
              <a:sym typeface="Arial" panose="020B0604020202020204" pitchFamily="34" charset="0"/>
            </a:endParaRPr>
          </a:p>
        </p:txBody>
      </p:sp>
      <p:sp>
        <p:nvSpPr>
          <p:cNvPr id="6" name="Google Shape;316;p33">
            <a:extLst>
              <a:ext uri="{FF2B5EF4-FFF2-40B4-BE49-F238E27FC236}">
                <a16:creationId xmlns:a16="http://schemas.microsoft.com/office/drawing/2014/main" id="{0D882A50-6E4E-4C79-8ED9-161A4F2FD018}"/>
              </a:ext>
            </a:extLst>
          </p:cNvPr>
          <p:cNvSpPr txBox="1"/>
          <p:nvPr/>
        </p:nvSpPr>
        <p:spPr>
          <a:xfrm>
            <a:off x="5491814" y="3978850"/>
            <a:ext cx="2204196" cy="553968"/>
          </a:xfrm>
          <a:prstGeom prst="rect">
            <a:avLst/>
          </a:prstGeom>
          <a:solidFill>
            <a:srgbClr val="491D48">
              <a:alpha val="25098"/>
            </a:srgbClr>
          </a:solidFill>
          <a:ln>
            <a:solidFill>
              <a:schemeClr val="bg1">
                <a:lumMod val="75000"/>
              </a:schemeClr>
            </a:solid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1200" b="0" i="0" u="none" strike="noStrike">
                <a:solidFill>
                  <a:srgbClr val="FFFFFF"/>
                </a:solidFill>
                <a:effectLst/>
                <a:latin typeface="Arial" panose="020B0604020202020204" pitchFamily="34" charset="0"/>
              </a:rPr>
              <a:t>1 click to jump to the previous playback time</a:t>
            </a:r>
            <a:r>
              <a:rPr lang="en-US" altLang="zh-TW" sz="1200" b="0" i="0" u="none" strike="noStrike">
                <a:solidFill>
                  <a:srgbClr val="000000"/>
                </a:solidFill>
                <a:effectLst/>
                <a:latin typeface="Arial" panose="020B0604020202020204" pitchFamily="34" charset="0"/>
              </a:rPr>
              <a:t>​</a:t>
            </a:r>
            <a:r>
              <a:rPr lang="en-US" altLang="zh-TW" sz="1200" b="0" i="0">
                <a:solidFill>
                  <a:srgbClr val="000000"/>
                </a:solidFill>
                <a:effectLst/>
                <a:latin typeface="Arial" panose="020B0604020202020204" pitchFamily="34" charset="0"/>
              </a:rPr>
              <a:t>​</a:t>
            </a:r>
            <a:endParaRPr lang="en" sz="105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8" name="Google Shape;318;p33">
            <a:extLst>
              <a:ext uri="{FF2B5EF4-FFF2-40B4-BE49-F238E27FC236}">
                <a16:creationId xmlns:a16="http://schemas.microsoft.com/office/drawing/2014/main" id="{15C787E8-644B-46CE-9AC5-F0BF602423F3}"/>
              </a:ext>
            </a:extLst>
          </p:cNvPr>
          <p:cNvPicPr preferRelativeResize="0"/>
          <p:nvPr/>
        </p:nvPicPr>
        <p:blipFill>
          <a:blip r:embed="rId4">
            <a:alphaModFix/>
          </a:blip>
          <a:stretch>
            <a:fillRect/>
          </a:stretch>
        </p:blipFill>
        <p:spPr>
          <a:xfrm>
            <a:off x="1494172" y="3657631"/>
            <a:ext cx="3379411" cy="650100"/>
          </a:xfrm>
          <a:prstGeom prst="rect">
            <a:avLst/>
          </a:prstGeom>
          <a:noFill/>
          <a:ln>
            <a:noFill/>
          </a:ln>
          <a:effectLst>
            <a:outerShdw blurRad="57150" dist="19050" dir="5400000" algn="bl" rotWithShape="0">
              <a:srgbClr val="000000">
                <a:alpha val="50000"/>
              </a:srgbClr>
            </a:outerShdw>
          </a:effectLst>
        </p:spPr>
      </p:pic>
      <p:sp>
        <p:nvSpPr>
          <p:cNvPr id="10" name="Google Shape;320;p33">
            <a:extLst>
              <a:ext uri="{FF2B5EF4-FFF2-40B4-BE49-F238E27FC236}">
                <a16:creationId xmlns:a16="http://schemas.microsoft.com/office/drawing/2014/main" id="{F433C5D2-9A6D-442B-B418-E51B8CAFC2BA}"/>
              </a:ext>
            </a:extLst>
          </p:cNvPr>
          <p:cNvSpPr/>
          <p:nvPr/>
        </p:nvSpPr>
        <p:spPr>
          <a:xfrm>
            <a:off x="1434500" y="3622132"/>
            <a:ext cx="1089469" cy="248249"/>
          </a:xfrm>
          <a:prstGeom prst="rect">
            <a:avLst/>
          </a:prstGeom>
          <a:noFill/>
          <a:ln w="28575" cap="flat" cmpd="sng">
            <a:solidFill>
              <a:srgbClr val="92D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Arial" panose="020B0604020202020204" pitchFamily="34" charset="0"/>
              <a:ea typeface="微軟正黑體" panose="020B0604030504040204" pitchFamily="34" charset="-120"/>
              <a:sym typeface="Arial" panose="020B0604020202020204" pitchFamily="34" charset="0"/>
            </a:endParaRPr>
          </a:p>
        </p:txBody>
      </p:sp>
      <p:sp>
        <p:nvSpPr>
          <p:cNvPr id="11" name="Google Shape;321;p33">
            <a:extLst>
              <a:ext uri="{FF2B5EF4-FFF2-40B4-BE49-F238E27FC236}">
                <a16:creationId xmlns:a16="http://schemas.microsoft.com/office/drawing/2014/main" id="{A1CEF076-ECF1-4964-A670-DE3DB0F5C9D8}"/>
              </a:ext>
            </a:extLst>
          </p:cNvPr>
          <p:cNvSpPr/>
          <p:nvPr/>
        </p:nvSpPr>
        <p:spPr>
          <a:xfrm>
            <a:off x="2605652" y="3968690"/>
            <a:ext cx="2042067" cy="385441"/>
          </a:xfrm>
          <a:prstGeom prst="rect">
            <a:avLst/>
          </a:prstGeom>
          <a:no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Arial" panose="020B0604020202020204" pitchFamily="34" charset="0"/>
              <a:ea typeface="微軟正黑體" panose="020B0604030504040204" pitchFamily="34" charset="-120"/>
              <a:sym typeface="Arial" panose="020B0604020202020204" pitchFamily="34" charset="0"/>
            </a:endParaRPr>
          </a:p>
        </p:txBody>
      </p:sp>
      <p:cxnSp>
        <p:nvCxnSpPr>
          <p:cNvPr id="12" name="Google Shape;322;p33">
            <a:extLst>
              <a:ext uri="{FF2B5EF4-FFF2-40B4-BE49-F238E27FC236}">
                <a16:creationId xmlns:a16="http://schemas.microsoft.com/office/drawing/2014/main" id="{3B0820C1-EAEF-4A03-A850-0E751AE98680}"/>
              </a:ext>
            </a:extLst>
          </p:cNvPr>
          <p:cNvCxnSpPr>
            <a:cxnSpLocks/>
            <a:stCxn id="16" idx="3"/>
            <a:endCxn id="20" idx="1"/>
          </p:cNvCxnSpPr>
          <p:nvPr/>
        </p:nvCxnSpPr>
        <p:spPr>
          <a:xfrm flipV="1">
            <a:off x="2902432" y="2287360"/>
            <a:ext cx="2625475" cy="1458896"/>
          </a:xfrm>
          <a:prstGeom prst="bentConnector3">
            <a:avLst>
              <a:gd name="adj1" fmla="val 50000"/>
            </a:avLst>
          </a:prstGeom>
          <a:noFill/>
          <a:ln w="19050" cap="flat" cmpd="sng">
            <a:solidFill>
              <a:srgbClr val="FF00FF"/>
            </a:solidFill>
            <a:prstDash val="solid"/>
            <a:round/>
            <a:headEnd type="none" w="med" len="med"/>
            <a:tailEnd type="oval" w="med" len="med"/>
          </a:ln>
        </p:spPr>
      </p:cxnSp>
      <p:sp>
        <p:nvSpPr>
          <p:cNvPr id="16" name="Google Shape;323;p33">
            <a:extLst>
              <a:ext uri="{FF2B5EF4-FFF2-40B4-BE49-F238E27FC236}">
                <a16:creationId xmlns:a16="http://schemas.microsoft.com/office/drawing/2014/main" id="{B4945CD7-B560-4BDE-8FB1-1B527A4FE982}"/>
              </a:ext>
            </a:extLst>
          </p:cNvPr>
          <p:cNvSpPr/>
          <p:nvPr/>
        </p:nvSpPr>
        <p:spPr>
          <a:xfrm>
            <a:off x="2577306" y="3622131"/>
            <a:ext cx="325126" cy="248249"/>
          </a:xfrm>
          <a:prstGeom prst="rect">
            <a:avLst/>
          </a:prstGeom>
          <a:noFill/>
          <a:ln w="2857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Arial" panose="020B0604020202020204" pitchFamily="34" charset="0"/>
              <a:ea typeface="微軟正黑體" panose="020B0604030504040204" pitchFamily="34" charset="-120"/>
              <a:sym typeface="Arial" panose="020B0604020202020204" pitchFamily="34" charset="0"/>
            </a:endParaRPr>
          </a:p>
        </p:txBody>
      </p:sp>
      <p:sp>
        <p:nvSpPr>
          <p:cNvPr id="17" name="Google Shape;327;p33">
            <a:extLst>
              <a:ext uri="{FF2B5EF4-FFF2-40B4-BE49-F238E27FC236}">
                <a16:creationId xmlns:a16="http://schemas.microsoft.com/office/drawing/2014/main" id="{A030602A-8221-4BB9-9D57-1089367733B9}"/>
              </a:ext>
            </a:extLst>
          </p:cNvPr>
          <p:cNvSpPr txBox="1"/>
          <p:nvPr/>
        </p:nvSpPr>
        <p:spPr>
          <a:xfrm>
            <a:off x="5481232" y="3101762"/>
            <a:ext cx="2214778" cy="553968"/>
          </a:xfrm>
          <a:prstGeom prst="rect">
            <a:avLst/>
          </a:prstGeom>
          <a:solidFill>
            <a:srgbClr val="491D48">
              <a:alpha val="25098"/>
            </a:srgbClr>
          </a:solidFill>
          <a:ln>
            <a:solidFill>
              <a:schemeClr val="bg1">
                <a:lumMod val="75000"/>
              </a:schemeClr>
            </a:solid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buNone/>
              <a:defRPr sz="1200" b="1">
                <a:solidFill>
                  <a:srgbClr val="75FFFF"/>
                </a:solidFil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b="0" i="0" u="none" strike="noStrike">
                <a:solidFill>
                  <a:srgbClr val="FFFFFF"/>
                </a:solidFill>
                <a:effectLst/>
                <a:latin typeface="Arial" panose="020B0604020202020204" pitchFamily="34" charset="0"/>
              </a:rPr>
              <a:t>1-click to sync playback all video views</a:t>
            </a:r>
            <a:r>
              <a:rPr lang="en-US" altLang="zh-TW" b="0" i="0" u="none" strike="noStrike">
                <a:solidFill>
                  <a:srgbClr val="000000"/>
                </a:solidFill>
                <a:effectLst/>
                <a:latin typeface="Arial" panose="020B0604020202020204" pitchFamily="34" charset="0"/>
              </a:rPr>
              <a:t>​</a:t>
            </a:r>
            <a:r>
              <a:rPr lang="en-US" altLang="zh-TW" b="0" i="0">
                <a:solidFill>
                  <a:srgbClr val="000000"/>
                </a:solidFill>
                <a:effectLst/>
                <a:latin typeface="Arial" panose="020B0604020202020204" pitchFamily="34" charset="0"/>
              </a:rPr>
              <a:t>​</a:t>
            </a:r>
            <a:endParaRPr lang="en" b="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 name="Google Shape;329;p33">
            <a:extLst>
              <a:ext uri="{FF2B5EF4-FFF2-40B4-BE49-F238E27FC236}">
                <a16:creationId xmlns:a16="http://schemas.microsoft.com/office/drawing/2014/main" id="{576B568F-6C17-4EBE-9397-56149D758052}"/>
              </a:ext>
            </a:extLst>
          </p:cNvPr>
          <p:cNvSpPr/>
          <p:nvPr/>
        </p:nvSpPr>
        <p:spPr>
          <a:xfrm>
            <a:off x="1494173" y="2380844"/>
            <a:ext cx="1398392" cy="729300"/>
          </a:xfrm>
          <a:prstGeom prst="rect">
            <a:avLst/>
          </a:prstGeom>
          <a:no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Arial" panose="020B0604020202020204" pitchFamily="34" charset="0"/>
              <a:ea typeface="微軟正黑體" panose="020B0604030504040204" pitchFamily="34" charset="-120"/>
              <a:sym typeface="Arial" panose="020B0604020202020204" pitchFamily="34" charset="0"/>
            </a:endParaRPr>
          </a:p>
        </p:txBody>
      </p:sp>
      <p:pic>
        <p:nvPicPr>
          <p:cNvPr id="20" name="Google Shape;330;p33">
            <a:extLst>
              <a:ext uri="{FF2B5EF4-FFF2-40B4-BE49-F238E27FC236}">
                <a16:creationId xmlns:a16="http://schemas.microsoft.com/office/drawing/2014/main" id="{09E11167-4730-447D-B910-4BF94708EBA7}"/>
              </a:ext>
            </a:extLst>
          </p:cNvPr>
          <p:cNvPicPr preferRelativeResize="0"/>
          <p:nvPr/>
        </p:nvPicPr>
        <p:blipFill rotWithShape="1">
          <a:blip r:embed="rId3">
            <a:alphaModFix/>
          </a:blip>
          <a:srcRect l="15813" t="5561" r="2673" b="11561"/>
          <a:stretch/>
        </p:blipFill>
        <p:spPr>
          <a:xfrm>
            <a:off x="5527907" y="1684611"/>
            <a:ext cx="2168102" cy="1205497"/>
          </a:xfrm>
          <a:prstGeom prst="rect">
            <a:avLst/>
          </a:prstGeom>
          <a:noFill/>
          <a:ln w="28575" cap="flat" cmpd="sng">
            <a:solidFill>
              <a:srgbClr val="FF00FF"/>
            </a:solidFill>
            <a:prstDash val="solid"/>
            <a:round/>
            <a:headEnd type="none" w="sm" len="sm"/>
            <a:tailEnd type="none" w="sm" len="sm"/>
          </a:ln>
        </p:spPr>
      </p:pic>
      <p:pic>
        <p:nvPicPr>
          <p:cNvPr id="21" name="Google Shape;331;p33">
            <a:extLst>
              <a:ext uri="{FF2B5EF4-FFF2-40B4-BE49-F238E27FC236}">
                <a16:creationId xmlns:a16="http://schemas.microsoft.com/office/drawing/2014/main" id="{40578CA0-09A7-455E-A2D2-3F4DF1B4D444}"/>
              </a:ext>
            </a:extLst>
          </p:cNvPr>
          <p:cNvPicPr preferRelativeResize="0"/>
          <p:nvPr/>
        </p:nvPicPr>
        <p:blipFill>
          <a:blip r:embed="rId5">
            <a:alphaModFix/>
          </a:blip>
          <a:stretch>
            <a:fillRect/>
          </a:stretch>
        </p:blipFill>
        <p:spPr>
          <a:xfrm>
            <a:off x="6311808" y="1987214"/>
            <a:ext cx="600300" cy="600300"/>
          </a:xfrm>
          <a:prstGeom prst="rect">
            <a:avLst/>
          </a:prstGeom>
          <a:noFill/>
          <a:ln>
            <a:noFill/>
          </a:ln>
        </p:spPr>
      </p:pic>
      <p:cxnSp>
        <p:nvCxnSpPr>
          <p:cNvPr id="22" name="接點: 肘形 21">
            <a:extLst>
              <a:ext uri="{FF2B5EF4-FFF2-40B4-BE49-F238E27FC236}">
                <a16:creationId xmlns:a16="http://schemas.microsoft.com/office/drawing/2014/main" id="{DD8626C0-AABE-4556-8840-36788F7B21F0}"/>
              </a:ext>
            </a:extLst>
          </p:cNvPr>
          <p:cNvCxnSpPr>
            <a:cxnSpLocks/>
            <a:stCxn id="19" idx="3"/>
            <a:endCxn id="11" idx="0"/>
          </p:cNvCxnSpPr>
          <p:nvPr/>
        </p:nvCxnSpPr>
        <p:spPr>
          <a:xfrm>
            <a:off x="2892565" y="2745494"/>
            <a:ext cx="734121" cy="1223196"/>
          </a:xfrm>
          <a:prstGeom prst="bentConnector2">
            <a:avLst/>
          </a:prstGeom>
          <a:noFill/>
          <a:ln w="19050" cap="flat" cmpd="sng">
            <a:solidFill>
              <a:srgbClr val="80FCFF"/>
            </a:solidFill>
            <a:prstDash val="solid"/>
            <a:round/>
            <a:headEnd type="none" w="sm" len="sm"/>
            <a:tailEnd type="oval" w="sm" len="sm"/>
          </a:ln>
        </p:spPr>
      </p:cxnSp>
      <p:cxnSp>
        <p:nvCxnSpPr>
          <p:cNvPr id="23" name="接點: 肘形 21">
            <a:extLst>
              <a:ext uri="{FF2B5EF4-FFF2-40B4-BE49-F238E27FC236}">
                <a16:creationId xmlns:a16="http://schemas.microsoft.com/office/drawing/2014/main" id="{A74DC33B-DEAE-D64F-BFF7-340A316BB9D3}"/>
              </a:ext>
            </a:extLst>
          </p:cNvPr>
          <p:cNvCxnSpPr>
            <a:cxnSpLocks/>
            <a:stCxn id="11" idx="3"/>
            <a:endCxn id="6" idx="1"/>
          </p:cNvCxnSpPr>
          <p:nvPr/>
        </p:nvCxnSpPr>
        <p:spPr>
          <a:xfrm>
            <a:off x="4647719" y="4161411"/>
            <a:ext cx="844095" cy="94423"/>
          </a:xfrm>
          <a:prstGeom prst="bentConnector3">
            <a:avLst>
              <a:gd name="adj1" fmla="val 50000"/>
            </a:avLst>
          </a:prstGeom>
          <a:noFill/>
          <a:ln w="19050" cap="flat" cmpd="sng">
            <a:solidFill>
              <a:srgbClr val="80FCFF"/>
            </a:solidFill>
            <a:prstDash val="solid"/>
            <a:round/>
            <a:headEnd type="none" w="sm" len="sm"/>
            <a:tailEnd type="oval" w="sm" len="sm"/>
          </a:ln>
        </p:spPr>
      </p:cxnSp>
      <p:sp>
        <p:nvSpPr>
          <p:cNvPr id="24" name="Google Shape;316;p33">
            <a:extLst>
              <a:ext uri="{FF2B5EF4-FFF2-40B4-BE49-F238E27FC236}">
                <a16:creationId xmlns:a16="http://schemas.microsoft.com/office/drawing/2014/main" id="{1CA48213-66B2-3447-BED9-BC73DAAF4874}"/>
              </a:ext>
            </a:extLst>
          </p:cNvPr>
          <p:cNvSpPr txBox="1"/>
          <p:nvPr/>
        </p:nvSpPr>
        <p:spPr>
          <a:xfrm>
            <a:off x="1195151" y="4570789"/>
            <a:ext cx="3081173" cy="369302"/>
          </a:xfrm>
          <a:prstGeom prst="rect">
            <a:avLst/>
          </a:prstGeom>
          <a:solidFill>
            <a:srgbClr val="491D48">
              <a:alpha val="25098"/>
            </a:srgbClr>
          </a:solidFill>
          <a:ln>
            <a:solidFill>
              <a:schemeClr val="bg1">
                <a:lumMod val="75000"/>
              </a:schemeClr>
            </a:solid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buNone/>
              <a:defRPr sz="1200" b="1">
                <a:solidFill>
                  <a:srgbClr val="75FFFF"/>
                </a:solidFil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b="0" i="0" u="none" strike="noStrike">
                <a:solidFill>
                  <a:srgbClr val="FFFFFF"/>
                </a:solidFill>
                <a:effectLst/>
                <a:latin typeface="Arial" panose="020B0604020202020204" pitchFamily="34" charset="0"/>
              </a:rPr>
              <a:t>1 click to switch between Live &amp; Playback</a:t>
            </a:r>
            <a:r>
              <a:rPr lang="en-US" altLang="zh-TW" b="0" i="0" u="none" strike="noStrike">
                <a:solidFill>
                  <a:srgbClr val="000000"/>
                </a:solidFill>
                <a:effectLst/>
                <a:latin typeface="Arial" panose="020B0604020202020204" pitchFamily="34" charset="0"/>
              </a:rPr>
              <a:t>​</a:t>
            </a:r>
            <a:r>
              <a:rPr lang="en-US" altLang="zh-TW" b="0" i="0">
                <a:solidFill>
                  <a:srgbClr val="000000"/>
                </a:solidFill>
                <a:effectLst/>
                <a:latin typeface="Arial" panose="020B0604020202020204" pitchFamily="34" charset="0"/>
              </a:rPr>
              <a:t>​</a:t>
            </a:r>
            <a:endParaRPr lang="en" altLang="zh-TW" b="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39" name="接點: 肘形 21">
            <a:extLst>
              <a:ext uri="{FF2B5EF4-FFF2-40B4-BE49-F238E27FC236}">
                <a16:creationId xmlns:a16="http://schemas.microsoft.com/office/drawing/2014/main" id="{05F62A5E-0CDC-164C-AAF8-F47F7905B82D}"/>
              </a:ext>
            </a:extLst>
          </p:cNvPr>
          <p:cNvCxnSpPr>
            <a:cxnSpLocks/>
            <a:stCxn id="10" idx="2"/>
          </p:cNvCxnSpPr>
          <p:nvPr/>
        </p:nvCxnSpPr>
        <p:spPr>
          <a:xfrm flipH="1">
            <a:off x="1979234" y="3870381"/>
            <a:ext cx="1" cy="691501"/>
          </a:xfrm>
          <a:prstGeom prst="straightConnector1">
            <a:avLst/>
          </a:prstGeom>
          <a:noFill/>
          <a:ln w="19050" cap="flat" cmpd="sng">
            <a:solidFill>
              <a:srgbClr val="92D050"/>
            </a:solidFill>
            <a:prstDash val="solid"/>
            <a:round/>
            <a:headEnd type="none" w="sm" len="sm"/>
            <a:tailEnd type="oval" w="sm" len="sm"/>
          </a:ln>
        </p:spPr>
      </p:cxnSp>
      <p:cxnSp>
        <p:nvCxnSpPr>
          <p:cNvPr id="42" name="接點: 肘形 21">
            <a:extLst>
              <a:ext uri="{FF2B5EF4-FFF2-40B4-BE49-F238E27FC236}">
                <a16:creationId xmlns:a16="http://schemas.microsoft.com/office/drawing/2014/main" id="{1244C8F2-81CD-344F-A058-4532257BB3A3}"/>
              </a:ext>
            </a:extLst>
          </p:cNvPr>
          <p:cNvCxnSpPr>
            <a:cxnSpLocks/>
            <a:stCxn id="20" idx="2"/>
          </p:cNvCxnSpPr>
          <p:nvPr/>
        </p:nvCxnSpPr>
        <p:spPr>
          <a:xfrm>
            <a:off x="6611958" y="2890108"/>
            <a:ext cx="0" cy="211654"/>
          </a:xfrm>
          <a:prstGeom prst="straightConnector1">
            <a:avLst/>
          </a:prstGeom>
          <a:noFill/>
          <a:ln w="19050" cap="flat" cmpd="sng">
            <a:solidFill>
              <a:srgbClr val="FF00FF"/>
            </a:solidFill>
            <a:prstDash val="solid"/>
            <a:round/>
            <a:headEnd type="none" w="med" len="med"/>
            <a:tailEnd type="oval" w="med" len="med"/>
          </a:ln>
        </p:spPr>
      </p:cxnSp>
    </p:spTree>
    <p:extLst>
      <p:ext uri="{BB962C8B-B14F-4D97-AF65-F5344CB8AC3E}">
        <p14:creationId xmlns:p14="http://schemas.microsoft.com/office/powerpoint/2010/main" val="2717537742"/>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圓角 13">
            <a:extLst>
              <a:ext uri="{FF2B5EF4-FFF2-40B4-BE49-F238E27FC236}">
                <a16:creationId xmlns:a16="http://schemas.microsoft.com/office/drawing/2014/main" id="{2D703638-EA43-67DB-41DB-90ACD1380E91}"/>
              </a:ext>
            </a:extLst>
          </p:cNvPr>
          <p:cNvSpPr/>
          <p:nvPr/>
        </p:nvSpPr>
        <p:spPr>
          <a:xfrm>
            <a:off x="3576387" y="1310981"/>
            <a:ext cx="922853" cy="934364"/>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dirty="0">
              <a:latin typeface="Arial" panose="020B0604020202020204" pitchFamily="34" charset="0"/>
              <a:ea typeface="微軟正黑體" panose="020B0604030504040204" pitchFamily="34" charset="-120"/>
              <a:sym typeface="Arial" panose="020B0604020202020204" pitchFamily="34" charset="0"/>
            </a:endParaRPr>
          </a:p>
        </p:txBody>
      </p:sp>
      <p:pic>
        <p:nvPicPr>
          <p:cNvPr id="26" name="圖片 25" descr="一張含有 室外, 波浪 的圖片&#10;&#10;自動產生的描述">
            <a:extLst>
              <a:ext uri="{FF2B5EF4-FFF2-40B4-BE49-F238E27FC236}">
                <a16:creationId xmlns:a16="http://schemas.microsoft.com/office/drawing/2014/main" id="{9F271E2E-94F7-40A1-A173-E5EE953F11B7}"/>
              </a:ext>
            </a:extLst>
          </p:cNvPr>
          <p:cNvPicPr>
            <a:picLocks noChangeAspect="1"/>
          </p:cNvPicPr>
          <p:nvPr/>
        </p:nvPicPr>
        <p:blipFill rotWithShape="1">
          <a:blip r:embed="rId3"/>
          <a:srcRect l="21081" r="12629" b="4773"/>
          <a:stretch/>
        </p:blipFill>
        <p:spPr>
          <a:xfrm>
            <a:off x="5178918" y="1125231"/>
            <a:ext cx="4290102" cy="4112597"/>
          </a:xfrm>
          <a:prstGeom prst="rect">
            <a:avLst/>
          </a:prstGeom>
          <a:effectLst>
            <a:softEdge rad="317500"/>
          </a:effectLst>
        </p:spPr>
      </p:pic>
      <p:sp>
        <p:nvSpPr>
          <p:cNvPr id="2" name="標題 1">
            <a:extLst>
              <a:ext uri="{FF2B5EF4-FFF2-40B4-BE49-F238E27FC236}">
                <a16:creationId xmlns:a16="http://schemas.microsoft.com/office/drawing/2014/main" id="{BBD39CD0-9081-4AA2-A291-7C0911F44BA1}"/>
              </a:ext>
            </a:extLst>
          </p:cNvPr>
          <p:cNvSpPr>
            <a:spLocks noGrp="1"/>
          </p:cNvSpPr>
          <p:nvPr>
            <p:ph type="title"/>
          </p:nvPr>
        </p:nvSpPr>
        <p:spPr/>
        <p:txBody>
          <a:bodyPr/>
          <a:lstStyle/>
          <a:p>
            <a:r>
              <a:rPr lang="en-US" altLang="zh-TW" sz="3200" dirty="0">
                <a:latin typeface="Arial" panose="020B0604020202020204" pitchFamily="34" charset="0"/>
                <a:sym typeface="Arial" panose="020B0604020202020204" pitchFamily="34" charset="0"/>
              </a:rPr>
              <a:t>2.5GbE</a:t>
            </a:r>
            <a:r>
              <a:rPr lang="zh-TW" altLang="en-US" sz="3200" dirty="0">
                <a:latin typeface="Arial" panose="020B0604020202020204" pitchFamily="34" charset="0"/>
                <a:sym typeface="Arial" panose="020B0604020202020204" pitchFamily="34" charset="0"/>
              </a:rPr>
              <a:t> </a:t>
            </a:r>
            <a:r>
              <a:rPr lang="en-US" altLang="zh-TW" sz="3200" dirty="0">
                <a:latin typeface="Arial" panose="020B0604020202020204" pitchFamily="34" charset="0"/>
                <a:sym typeface="Arial" panose="020B0604020202020204" pitchFamily="34" charset="0"/>
              </a:rPr>
              <a:t>+</a:t>
            </a:r>
            <a:r>
              <a:rPr lang="zh-TW" altLang="en-US" sz="3200" dirty="0">
                <a:latin typeface="Arial" panose="020B0604020202020204" pitchFamily="34" charset="0"/>
                <a:sym typeface="Arial" panose="020B0604020202020204" pitchFamily="34" charset="0"/>
              </a:rPr>
              <a:t> </a:t>
            </a:r>
            <a:r>
              <a:rPr lang="en-US" altLang="zh-TW" sz="3200" dirty="0">
                <a:latin typeface="Arial" panose="020B0604020202020204" pitchFamily="34" charset="0"/>
                <a:sym typeface="Arial" panose="020B0604020202020204" pitchFamily="34" charset="0"/>
              </a:rPr>
              <a:t>1GbE</a:t>
            </a:r>
            <a:r>
              <a:rPr lang="zh-TW" altLang="en-US" sz="3200" dirty="0">
                <a:latin typeface="Arial" panose="020B0604020202020204" pitchFamily="34" charset="0"/>
                <a:sym typeface="Arial" panose="020B0604020202020204" pitchFamily="34" charset="0"/>
              </a:rPr>
              <a:t> </a:t>
            </a:r>
            <a:r>
              <a:rPr lang="en-US" altLang="zh-TW" sz="3200" dirty="0">
                <a:latin typeface="Arial" panose="020B0604020202020204" pitchFamily="34" charset="0"/>
                <a:sym typeface="Arial" panose="020B0604020202020204" pitchFamily="34" charset="0"/>
              </a:rPr>
              <a:t>dual ethernet</a:t>
            </a:r>
            <a:br>
              <a:rPr lang="en-US" altLang="zh-TW" sz="2400" dirty="0">
                <a:latin typeface="Arial" panose="020B0604020202020204" pitchFamily="34" charset="0"/>
                <a:sym typeface="Arial" panose="020B0604020202020204" pitchFamily="34" charset="0"/>
              </a:rPr>
            </a:br>
            <a:r>
              <a:rPr lang="en-US" altLang="zh-TW" sz="2400" b="0" dirty="0">
                <a:latin typeface="Arial" panose="020B0604020202020204" pitchFamily="34" charset="0"/>
                <a:sym typeface="Arial" panose="020B0604020202020204" pitchFamily="34" charset="0"/>
              </a:rPr>
              <a:t>Allows you to cross the limit of home network bandwidth</a:t>
            </a:r>
            <a:endParaRPr lang="zh-TW" altLang="en-US" sz="2400" b="0" dirty="0">
              <a:latin typeface="Arial" panose="020B0604020202020204" pitchFamily="34" charset="0"/>
              <a:sym typeface="Arial" panose="020B0604020202020204" pitchFamily="34" charset="0"/>
            </a:endParaRPr>
          </a:p>
        </p:txBody>
      </p:sp>
      <p:pic>
        <p:nvPicPr>
          <p:cNvPr id="4" name="圖片 3" hidden="1">
            <a:extLst>
              <a:ext uri="{FF2B5EF4-FFF2-40B4-BE49-F238E27FC236}">
                <a16:creationId xmlns:a16="http://schemas.microsoft.com/office/drawing/2014/main" id="{917E5EAC-70FF-44E9-BDFC-FFB71BE290E2}"/>
              </a:ext>
            </a:extLst>
          </p:cNvPr>
          <p:cNvPicPr>
            <a:picLocks noChangeAspect="1"/>
          </p:cNvPicPr>
          <p:nvPr/>
        </p:nvPicPr>
        <p:blipFill rotWithShape="1">
          <a:blip r:embed="rId4"/>
          <a:srcRect r="12955"/>
          <a:stretch/>
        </p:blipFill>
        <p:spPr>
          <a:xfrm>
            <a:off x="9531587" y="1277869"/>
            <a:ext cx="4037731" cy="3048000"/>
          </a:xfrm>
          <a:prstGeom prst="rect">
            <a:avLst/>
          </a:prstGeom>
        </p:spPr>
      </p:pic>
      <p:sp>
        <p:nvSpPr>
          <p:cNvPr id="17" name="文字方塊 16">
            <a:extLst>
              <a:ext uri="{FF2B5EF4-FFF2-40B4-BE49-F238E27FC236}">
                <a16:creationId xmlns:a16="http://schemas.microsoft.com/office/drawing/2014/main" id="{DACB0C46-E0D8-4F5A-A246-4D33E0CC38ED}"/>
              </a:ext>
            </a:extLst>
          </p:cNvPr>
          <p:cNvSpPr txBox="1"/>
          <p:nvPr/>
        </p:nvSpPr>
        <p:spPr>
          <a:xfrm>
            <a:off x="1900307" y="2571750"/>
            <a:ext cx="3144439" cy="23760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800" b="1" dirty="0">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Upgraded 1</a:t>
            </a:r>
            <a:r>
              <a:rPr lang="zh-TW" altLang="en-US" sz="1800" b="1" dirty="0">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800" b="1" dirty="0">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x</a:t>
            </a:r>
            <a:r>
              <a:rPr lang="zh-TW" altLang="en-US" sz="1800" b="1" dirty="0">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800" b="1" dirty="0">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2.5 GbE</a:t>
            </a:r>
            <a:endParaRPr lang="zh-TW" sz="1800" b="1" dirty="0">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endParaRPr>
          </a:p>
          <a:p>
            <a:pPr>
              <a:spcBef>
                <a:spcPts val="600"/>
              </a:spcBef>
            </a:pPr>
            <a:r>
              <a:rPr lang="en-US" altLang="zh-TW" sz="12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Only the general 1GbE network speed can not meet the needs of today's home multimedia applications and the basic storage needs of office users. Therefore, in addition to the standard 1GbE network, the TS-216G NAS has been upgraded with one 2.5GbE high-speed network for users. So that the video network streaming is smooth and unimpeded, and the data transmission is smooth and smooth.</a:t>
            </a:r>
          </a:p>
        </p:txBody>
      </p:sp>
      <p:grpSp>
        <p:nvGrpSpPr>
          <p:cNvPr id="5" name="群組 4">
            <a:extLst>
              <a:ext uri="{FF2B5EF4-FFF2-40B4-BE49-F238E27FC236}">
                <a16:creationId xmlns:a16="http://schemas.microsoft.com/office/drawing/2014/main" id="{D8BB09F8-027E-A238-0D36-DAF679034DCB}"/>
              </a:ext>
            </a:extLst>
          </p:cNvPr>
          <p:cNvGrpSpPr/>
          <p:nvPr/>
        </p:nvGrpSpPr>
        <p:grpSpPr>
          <a:xfrm>
            <a:off x="-1128602" y="1156331"/>
            <a:ext cx="3791254" cy="3890280"/>
            <a:chOff x="-1763315" y="617789"/>
            <a:chExt cx="4229739" cy="4340221"/>
          </a:xfrm>
        </p:grpSpPr>
        <p:pic>
          <p:nvPicPr>
            <p:cNvPr id="23" name="圖片 9">
              <a:extLst>
                <a:ext uri="{FF2B5EF4-FFF2-40B4-BE49-F238E27FC236}">
                  <a16:creationId xmlns:a16="http://schemas.microsoft.com/office/drawing/2014/main" id="{B022571B-1B41-49BC-B8CC-DD751A84F50C}"/>
                </a:ext>
              </a:extLst>
            </p:cNvPr>
            <p:cNvPicPr>
              <a:picLocks noChangeAspect="1"/>
            </p:cNvPicPr>
            <p:nvPr/>
          </p:nvPicPr>
          <p:blipFill>
            <a:blip r:embed="rId5"/>
            <a:srcRect l="19540" r="19540"/>
            <a:stretch/>
          </p:blipFill>
          <p:spPr>
            <a:xfrm>
              <a:off x="-1763315" y="617789"/>
              <a:ext cx="4229739" cy="4340221"/>
            </a:xfrm>
            <a:prstGeom prst="rect">
              <a:avLst/>
            </a:prstGeom>
            <a:effectLst>
              <a:outerShdw blurRad="482600" dist="279400" dir="7560000" algn="t" rotWithShape="0">
                <a:prstClr val="black">
                  <a:alpha val="75000"/>
                </a:prstClr>
              </a:outerShdw>
            </a:effectLst>
          </p:spPr>
        </p:pic>
        <p:sp>
          <p:nvSpPr>
            <p:cNvPr id="24" name="矩形 23">
              <a:extLst>
                <a:ext uri="{FF2B5EF4-FFF2-40B4-BE49-F238E27FC236}">
                  <a16:creationId xmlns:a16="http://schemas.microsoft.com/office/drawing/2014/main" id="{62196EA1-C95E-457C-A016-2B63623B056F}"/>
                </a:ext>
              </a:extLst>
            </p:cNvPr>
            <p:cNvSpPr/>
            <p:nvPr/>
          </p:nvSpPr>
          <p:spPr>
            <a:xfrm>
              <a:off x="846942" y="2398978"/>
              <a:ext cx="495378" cy="966799"/>
            </a:xfrm>
            <a:prstGeom prst="rect">
              <a:avLst/>
            </a:prstGeom>
            <a:solidFill>
              <a:srgbClr val="56DDE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6" name="群組 5">
            <a:extLst>
              <a:ext uri="{FF2B5EF4-FFF2-40B4-BE49-F238E27FC236}">
                <a16:creationId xmlns:a16="http://schemas.microsoft.com/office/drawing/2014/main" id="{2A092255-0BB2-1817-2CE3-6E2B98DDC10A}"/>
              </a:ext>
            </a:extLst>
          </p:cNvPr>
          <p:cNvGrpSpPr/>
          <p:nvPr/>
        </p:nvGrpSpPr>
        <p:grpSpPr>
          <a:xfrm>
            <a:off x="1914033" y="1611163"/>
            <a:ext cx="2612161" cy="960587"/>
            <a:chOff x="1803917" y="1380039"/>
            <a:chExt cx="2612161" cy="960587"/>
          </a:xfrm>
        </p:grpSpPr>
        <p:sp>
          <p:nvSpPr>
            <p:cNvPr id="20" name="文字方塊 19">
              <a:extLst>
                <a:ext uri="{FF2B5EF4-FFF2-40B4-BE49-F238E27FC236}">
                  <a16:creationId xmlns:a16="http://schemas.microsoft.com/office/drawing/2014/main" id="{6314D60C-0479-441B-9F2E-584E5221FD29}"/>
                </a:ext>
              </a:extLst>
            </p:cNvPr>
            <p:cNvSpPr txBox="1"/>
            <p:nvPr/>
          </p:nvSpPr>
          <p:spPr>
            <a:xfrm>
              <a:off x="3434719" y="2032849"/>
              <a:ext cx="981359" cy="307777"/>
            </a:xfrm>
            <a:prstGeom prst="rect">
              <a:avLst/>
            </a:prstGeom>
            <a:noFill/>
          </p:spPr>
          <p:txBody>
            <a:bodyPr wrap="none" rtlCol="0">
              <a:spAutoFit/>
            </a:bodyPr>
            <a:lstStyle/>
            <a:p>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1 x 1GbE </a:t>
              </a:r>
              <a:endPar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 name="文字方塊 20">
              <a:extLst>
                <a:ext uri="{FF2B5EF4-FFF2-40B4-BE49-F238E27FC236}">
                  <a16:creationId xmlns:a16="http://schemas.microsoft.com/office/drawing/2014/main" id="{6FB0C19E-F8EB-44B0-8AC0-4A3076722B63}"/>
                </a:ext>
              </a:extLst>
            </p:cNvPr>
            <p:cNvSpPr txBox="1"/>
            <p:nvPr/>
          </p:nvSpPr>
          <p:spPr>
            <a:xfrm>
              <a:off x="1803917" y="2032849"/>
              <a:ext cx="1130438" cy="307777"/>
            </a:xfrm>
            <a:prstGeom prst="rect">
              <a:avLst/>
            </a:prstGeom>
            <a:noFill/>
          </p:spPr>
          <p:txBody>
            <a:bodyPr wrap="none" rtlCol="0">
              <a:spAutoFit/>
            </a:bodyPr>
            <a:lstStyle/>
            <a:p>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1 x 2.5GbE </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 name="加號 21">
              <a:extLst>
                <a:ext uri="{FF2B5EF4-FFF2-40B4-BE49-F238E27FC236}">
                  <a16:creationId xmlns:a16="http://schemas.microsoft.com/office/drawing/2014/main" id="{A06FCE4C-59F4-4ABF-81A3-C6E0D447B7F3}"/>
                </a:ext>
              </a:extLst>
            </p:cNvPr>
            <p:cNvSpPr/>
            <p:nvPr/>
          </p:nvSpPr>
          <p:spPr>
            <a:xfrm>
              <a:off x="2948354" y="1380039"/>
              <a:ext cx="330907" cy="307777"/>
            </a:xfrm>
            <a:prstGeom prst="mathPlus">
              <a:avLst/>
            </a:prstGeom>
            <a:solidFill>
              <a:schemeClr val="accent6">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7" name="文字方塊 26">
            <a:extLst>
              <a:ext uri="{FF2B5EF4-FFF2-40B4-BE49-F238E27FC236}">
                <a16:creationId xmlns:a16="http://schemas.microsoft.com/office/drawing/2014/main" id="{8EA0B58F-6B52-43DE-A802-22F77C5648B0}"/>
              </a:ext>
            </a:extLst>
          </p:cNvPr>
          <p:cNvSpPr txBox="1"/>
          <p:nvPr/>
        </p:nvSpPr>
        <p:spPr>
          <a:xfrm>
            <a:off x="5243604" y="4494998"/>
            <a:ext cx="4359983" cy="369332"/>
          </a:xfrm>
          <a:prstGeom prst="rect">
            <a:avLst/>
          </a:prstGeom>
          <a:noFill/>
        </p:spPr>
        <p:txBody>
          <a:bodyPr wrap="square" rtlCol="0">
            <a:spAutoFit/>
          </a:bodyPr>
          <a:lstStyle/>
          <a:p>
            <a:r>
              <a:rPr lang="en-US" altLang="zh-TW" sz="900">
                <a:solidFill>
                  <a:schemeClr val="bg1"/>
                </a:solidFill>
              </a:rPr>
              <a:t>Optional QNAP 2.5GbE Network Switch</a:t>
            </a:r>
          </a:p>
          <a:p>
            <a:r>
              <a:rPr lang="en-US" altLang="zh-TW" sz="900">
                <a:solidFill>
                  <a:schemeClr val="bg1"/>
                </a:solidFill>
              </a:rPr>
              <a:t>https://www.qnap.com/zh-tw/product/series/qsw-2-5gbe-switches</a:t>
            </a:r>
            <a:endParaRPr lang="zh-TW" altLang="en-US" sz="900">
              <a:solidFill>
                <a:schemeClr val="bg1"/>
              </a:solidFill>
            </a:endParaRPr>
          </a:p>
        </p:txBody>
      </p:sp>
      <p:sp>
        <p:nvSpPr>
          <p:cNvPr id="9" name="矩形: 圓角 8">
            <a:extLst>
              <a:ext uri="{FF2B5EF4-FFF2-40B4-BE49-F238E27FC236}">
                <a16:creationId xmlns:a16="http://schemas.microsoft.com/office/drawing/2014/main" id="{7D1D1459-9EE3-155B-5555-A37C631347C6}"/>
              </a:ext>
            </a:extLst>
          </p:cNvPr>
          <p:cNvSpPr/>
          <p:nvPr/>
        </p:nvSpPr>
        <p:spPr>
          <a:xfrm>
            <a:off x="1986559" y="1310981"/>
            <a:ext cx="922853" cy="934364"/>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dirty="0">
              <a:latin typeface="Arial" panose="020B0604020202020204" pitchFamily="34" charset="0"/>
              <a:ea typeface="微軟正黑體" panose="020B0604030504040204" pitchFamily="34" charset="-120"/>
              <a:sym typeface="Arial" panose="020B0604020202020204" pitchFamily="34" charset="0"/>
            </a:endParaRPr>
          </a:p>
        </p:txBody>
      </p:sp>
      <p:sp>
        <p:nvSpPr>
          <p:cNvPr id="43" name="矩形: 圓角 42">
            <a:extLst>
              <a:ext uri="{FF2B5EF4-FFF2-40B4-BE49-F238E27FC236}">
                <a16:creationId xmlns:a16="http://schemas.microsoft.com/office/drawing/2014/main" id="{4BD1C5E3-BF39-60EA-8C25-34D6BFD5F374}"/>
              </a:ext>
            </a:extLst>
          </p:cNvPr>
          <p:cNvSpPr/>
          <p:nvPr/>
        </p:nvSpPr>
        <p:spPr>
          <a:xfrm>
            <a:off x="6141953" y="1317994"/>
            <a:ext cx="823365" cy="833635"/>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 name="箭號: 彎曲 2">
            <a:extLst>
              <a:ext uri="{FF2B5EF4-FFF2-40B4-BE49-F238E27FC236}">
                <a16:creationId xmlns:a16="http://schemas.microsoft.com/office/drawing/2014/main" id="{67000603-B02D-4617-B1D0-6893D2B0C446}"/>
              </a:ext>
            </a:extLst>
          </p:cNvPr>
          <p:cNvSpPr/>
          <p:nvPr/>
        </p:nvSpPr>
        <p:spPr>
          <a:xfrm rot="19665230">
            <a:off x="4902953" y="1916945"/>
            <a:ext cx="1665171" cy="1554400"/>
          </a:xfrm>
          <a:prstGeom prst="bentArrow">
            <a:avLst>
              <a:gd name="adj1" fmla="val 33669"/>
              <a:gd name="adj2" fmla="val 32741"/>
              <a:gd name="adj3" fmla="val 46020"/>
              <a:gd name="adj4" fmla="val 65389"/>
            </a:avLst>
          </a:prstGeom>
          <a:gradFill>
            <a:gsLst>
              <a:gs pos="543">
                <a:srgbClr val="4FD1FF">
                  <a:alpha val="0"/>
                </a:srgbClr>
              </a:gs>
              <a:gs pos="20000">
                <a:srgbClr val="5DF5F9">
                  <a:alpha val="14000"/>
                </a:srgbClr>
              </a:gs>
              <a:gs pos="96000">
                <a:srgbClr val="34E392"/>
              </a:gs>
              <a:gs pos="85000">
                <a:srgbClr val="43E59C"/>
              </a:gs>
            </a:gsLst>
            <a:lin ang="16800000" scaled="0"/>
          </a:gradFill>
          <a:ln>
            <a:noFill/>
          </a:ln>
          <a:effectLst>
            <a:outerShdw blurRad="177800" dist="38100" dir="5400000" algn="ctr" rotWithShape="0">
              <a:schemeClr val="accent3">
                <a:lumMod val="75000"/>
              </a:schemeClr>
            </a:outerShdw>
            <a:softEdge rad="0"/>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endParaRPr>
          </a:p>
        </p:txBody>
      </p:sp>
      <p:sp>
        <p:nvSpPr>
          <p:cNvPr id="46" name="矩形: 圓角 45">
            <a:extLst>
              <a:ext uri="{FF2B5EF4-FFF2-40B4-BE49-F238E27FC236}">
                <a16:creationId xmlns:a16="http://schemas.microsoft.com/office/drawing/2014/main" id="{ADA5CED2-CC99-B07A-BF34-1B680B9D2965}"/>
              </a:ext>
            </a:extLst>
          </p:cNvPr>
          <p:cNvSpPr/>
          <p:nvPr/>
        </p:nvSpPr>
        <p:spPr>
          <a:xfrm>
            <a:off x="5045557" y="2950438"/>
            <a:ext cx="823365" cy="833635"/>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3" name="圖形 12">
            <a:extLst>
              <a:ext uri="{FF2B5EF4-FFF2-40B4-BE49-F238E27FC236}">
                <a16:creationId xmlns:a16="http://schemas.microsoft.com/office/drawing/2014/main" id="{F43BE748-B059-04A8-ABDB-03FD462FFCBD}"/>
              </a:ext>
            </a:extLst>
          </p:cNvPr>
          <p:cNvPicPr>
            <a:picLocks noChangeAspect="1"/>
          </p:cNvPicPr>
          <p:nvPr/>
        </p:nvPicPr>
        <p:blipFill>
          <a:blip r:embed="rId6"/>
          <a:srcRect/>
          <a:stretch/>
        </p:blipFill>
        <p:spPr>
          <a:xfrm>
            <a:off x="3678827" y="1523518"/>
            <a:ext cx="699485" cy="503760"/>
          </a:xfrm>
          <a:prstGeom prst="rect">
            <a:avLst/>
          </a:prstGeom>
        </p:spPr>
      </p:pic>
      <p:pic>
        <p:nvPicPr>
          <p:cNvPr id="33" name="圖形 12">
            <a:extLst>
              <a:ext uri="{FF2B5EF4-FFF2-40B4-BE49-F238E27FC236}">
                <a16:creationId xmlns:a16="http://schemas.microsoft.com/office/drawing/2014/main" id="{F00F161B-54E8-40B9-E432-4044A1B81BA5}"/>
              </a:ext>
            </a:extLst>
          </p:cNvPr>
          <p:cNvPicPr>
            <a:picLocks noChangeAspect="1"/>
          </p:cNvPicPr>
          <p:nvPr/>
        </p:nvPicPr>
        <p:blipFill>
          <a:blip r:embed="rId7"/>
          <a:srcRect/>
          <a:stretch/>
        </p:blipFill>
        <p:spPr>
          <a:xfrm>
            <a:off x="2070952" y="1523518"/>
            <a:ext cx="699484" cy="503760"/>
          </a:xfrm>
          <a:prstGeom prst="rect">
            <a:avLst/>
          </a:prstGeom>
        </p:spPr>
      </p:pic>
      <p:pic>
        <p:nvPicPr>
          <p:cNvPr id="34" name="圖形 12">
            <a:extLst>
              <a:ext uri="{FF2B5EF4-FFF2-40B4-BE49-F238E27FC236}">
                <a16:creationId xmlns:a16="http://schemas.microsoft.com/office/drawing/2014/main" id="{02E53675-B031-A5E7-05E4-BC60B2D579B9}"/>
              </a:ext>
            </a:extLst>
          </p:cNvPr>
          <p:cNvPicPr>
            <a:picLocks noChangeAspect="1"/>
          </p:cNvPicPr>
          <p:nvPr/>
        </p:nvPicPr>
        <p:blipFill>
          <a:blip r:embed="rId7"/>
          <a:srcRect/>
          <a:stretch/>
        </p:blipFill>
        <p:spPr>
          <a:xfrm>
            <a:off x="6203893" y="1488387"/>
            <a:ext cx="699484" cy="503760"/>
          </a:xfrm>
          <a:prstGeom prst="rect">
            <a:avLst/>
          </a:prstGeom>
        </p:spPr>
      </p:pic>
      <p:pic>
        <p:nvPicPr>
          <p:cNvPr id="35" name="圖形 12">
            <a:extLst>
              <a:ext uri="{FF2B5EF4-FFF2-40B4-BE49-F238E27FC236}">
                <a16:creationId xmlns:a16="http://schemas.microsoft.com/office/drawing/2014/main" id="{1D1ECFDA-463E-EFBA-FD32-455EF564B7B8}"/>
              </a:ext>
            </a:extLst>
          </p:cNvPr>
          <p:cNvPicPr>
            <a:picLocks noChangeAspect="1"/>
          </p:cNvPicPr>
          <p:nvPr/>
        </p:nvPicPr>
        <p:blipFill>
          <a:blip r:embed="rId6"/>
          <a:srcRect/>
          <a:stretch/>
        </p:blipFill>
        <p:spPr>
          <a:xfrm>
            <a:off x="5102992" y="3124044"/>
            <a:ext cx="699485" cy="503760"/>
          </a:xfrm>
          <a:prstGeom prst="rect">
            <a:avLst/>
          </a:prstGeom>
        </p:spPr>
      </p:pic>
    </p:spTree>
    <p:extLst>
      <p:ext uri="{BB962C8B-B14F-4D97-AF65-F5344CB8AC3E}">
        <p14:creationId xmlns:p14="http://schemas.microsoft.com/office/powerpoint/2010/main" val="4263004689"/>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圓角 23">
            <a:extLst>
              <a:ext uri="{FF2B5EF4-FFF2-40B4-BE49-F238E27FC236}">
                <a16:creationId xmlns:a16="http://schemas.microsoft.com/office/drawing/2014/main" id="{E83E84B7-CF5F-41AD-899A-1EDF92C5A87D}"/>
              </a:ext>
            </a:extLst>
          </p:cNvPr>
          <p:cNvSpPr/>
          <p:nvPr/>
        </p:nvSpPr>
        <p:spPr>
          <a:xfrm>
            <a:off x="5748619" y="2399800"/>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圓角 22">
            <a:extLst>
              <a:ext uri="{FF2B5EF4-FFF2-40B4-BE49-F238E27FC236}">
                <a16:creationId xmlns:a16="http://schemas.microsoft.com/office/drawing/2014/main" id="{7B3D81E6-F667-4F11-BC60-FF3CF9AB7AA2}"/>
              </a:ext>
            </a:extLst>
          </p:cNvPr>
          <p:cNvSpPr/>
          <p:nvPr/>
        </p:nvSpPr>
        <p:spPr>
          <a:xfrm>
            <a:off x="1272557" y="2184183"/>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sz="3200">
                <a:latin typeface="Arial" panose="020B0604020202020204" pitchFamily="34" charset="0"/>
              </a:rPr>
              <a:t>Surveillance Client for mobile and home environment</a:t>
            </a:r>
            <a:r>
              <a:rPr lang="en-US" altLang="zh-TW" sz="1400" b="0" i="0">
                <a:solidFill>
                  <a:srgbClr val="000000"/>
                </a:solidFill>
                <a:effectLst/>
                <a:latin typeface="Arial" panose="020B0604020202020204" pitchFamily="34" charset="0"/>
              </a:rPr>
              <a:t>​</a:t>
            </a:r>
            <a:endParaRPr lang="en-US" altLang="zh-CN" sz="3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 name="文字方塊 15">
            <a:extLst>
              <a:ext uri="{FF2B5EF4-FFF2-40B4-BE49-F238E27FC236}">
                <a16:creationId xmlns:a16="http://schemas.microsoft.com/office/drawing/2014/main" id="{8B0723ED-BDEB-465B-B049-82DBF5A25335}"/>
              </a:ext>
            </a:extLst>
          </p:cNvPr>
          <p:cNvSpPr txBox="1"/>
          <p:nvPr/>
        </p:nvSpPr>
        <p:spPr>
          <a:xfrm>
            <a:off x="1161521" y="1368567"/>
            <a:ext cx="324283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a:solidFill>
                  <a:srgbClr val="97FFFE"/>
                </a:solidFill>
                <a:latin typeface="Arial" panose="020B0604020202020204" pitchFamily="34" charset="0"/>
                <a:ea typeface="微軟正黑體" panose="020B0604030504040204" pitchFamily="34" charset="-120"/>
                <a:sym typeface="Arial" panose="020B0604020202020204" pitchFamily="34" charset="0"/>
              </a:rPr>
              <a:t>QVR</a:t>
            </a:r>
            <a:r>
              <a:rPr lang="zh-TW" sz="1800" b="1">
                <a:solidFill>
                  <a:srgbClr val="97FFFE"/>
                </a:solidFill>
                <a:latin typeface="Arial" panose="020B0604020202020204" pitchFamily="34" charset="0"/>
                <a:ea typeface="微軟正黑體" panose="020B0604030504040204" pitchFamily="34" charset="-120"/>
                <a:sym typeface="Arial" panose="020B0604020202020204" pitchFamily="34" charset="0"/>
              </a:rPr>
              <a:t> </a:t>
            </a:r>
            <a:r>
              <a:rPr lang="en-US" sz="1800" b="1">
                <a:solidFill>
                  <a:srgbClr val="97FFFE"/>
                </a:solidFill>
                <a:latin typeface="Arial" panose="020B0604020202020204" pitchFamily="34" charset="0"/>
                <a:ea typeface="微軟正黑體" panose="020B0604030504040204" pitchFamily="34" charset="-120"/>
                <a:sym typeface="Arial" panose="020B0604020202020204" pitchFamily="34" charset="0"/>
              </a:rPr>
              <a:t>Pro</a:t>
            </a:r>
            <a:r>
              <a:rPr lang="zh-TW" sz="1800" b="1">
                <a:solidFill>
                  <a:srgbClr val="97FFFE"/>
                </a:solidFill>
                <a:latin typeface="Arial" panose="020B0604020202020204" pitchFamily="34" charset="0"/>
                <a:ea typeface="微軟正黑體" panose="020B0604030504040204" pitchFamily="34" charset="-120"/>
                <a:sym typeface="Arial" panose="020B0604020202020204" pitchFamily="34" charset="0"/>
              </a:rPr>
              <a:t> </a:t>
            </a:r>
            <a:r>
              <a:rPr lang="en-US" sz="1800" b="1">
                <a:solidFill>
                  <a:srgbClr val="97FFFE"/>
                </a:solidFill>
                <a:latin typeface="Arial" panose="020B0604020202020204" pitchFamily="34" charset="0"/>
                <a:ea typeface="微軟正黑體" panose="020B0604030504040204" pitchFamily="34" charset="-120"/>
                <a:sym typeface="Arial" panose="020B0604020202020204" pitchFamily="34" charset="0"/>
              </a:rPr>
              <a:t>Client</a:t>
            </a:r>
          </a:p>
          <a:p>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Cross-device recording and playback</a:t>
            </a:r>
            <a:endParaRPr 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5" name="圖片 8">
            <a:extLst>
              <a:ext uri="{FF2B5EF4-FFF2-40B4-BE49-F238E27FC236}">
                <a16:creationId xmlns:a16="http://schemas.microsoft.com/office/drawing/2014/main" id="{DB439CC7-FABB-4B74-97D6-2B74C402BCB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69245" y="1402347"/>
            <a:ext cx="592276" cy="600068"/>
          </a:xfrm>
          <a:prstGeom prst="roundRect">
            <a:avLst>
              <a:gd name="adj" fmla="val 14474"/>
            </a:avLst>
          </a:prstGeom>
          <a:ln>
            <a:noFill/>
          </a:ln>
          <a:effectLst>
            <a:outerShdw blurRad="254000" dist="139700" dir="8100000" algn="tr" rotWithShape="0">
              <a:srgbClr val="09000C">
                <a:alpha val="50000"/>
              </a:srgbClr>
            </a:outerShdw>
          </a:effectLst>
          <a:scene3d>
            <a:camera prst="orthographicFront"/>
            <a:lightRig rig="contrasting" dir="t">
              <a:rot lat="0" lon="0" rev="4200000"/>
            </a:lightRig>
          </a:scene3d>
          <a:sp3d prstMaterial="plastic">
            <a:contourClr>
              <a:srgbClr val="969696"/>
            </a:contourClr>
          </a:sp3d>
        </p:spPr>
      </p:pic>
      <p:sp>
        <p:nvSpPr>
          <p:cNvPr id="14" name="文字方塊 13">
            <a:extLst>
              <a:ext uri="{FF2B5EF4-FFF2-40B4-BE49-F238E27FC236}">
                <a16:creationId xmlns:a16="http://schemas.microsoft.com/office/drawing/2014/main" id="{8497052E-E9B4-4FB3-8342-314093920A59}"/>
              </a:ext>
            </a:extLst>
          </p:cNvPr>
          <p:cNvSpPr txBox="1"/>
          <p:nvPr/>
        </p:nvSpPr>
        <p:spPr>
          <a:xfrm>
            <a:off x="5488268" y="1368567"/>
            <a:ext cx="3395381"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a:solidFill>
                  <a:srgbClr val="97FFFE"/>
                </a:solidFill>
                <a:latin typeface="Arial" panose="020B0604020202020204" pitchFamily="34" charset="0"/>
                <a:ea typeface="微軟正黑體" panose="020B0604030504040204" pitchFamily="34" charset="-120"/>
                <a:sym typeface="Arial" panose="020B0604020202020204" pitchFamily="34" charset="0"/>
              </a:rPr>
              <a:t>QVR Viewer</a:t>
            </a:r>
          </a:p>
          <a:p>
            <a:r>
              <a:rPr lang="en-US" b="1">
                <a:solidFill>
                  <a:schemeClr val="bg1"/>
                </a:solidFill>
                <a:latin typeface="Arial" panose="020B0604020202020204" pitchFamily="34" charset="0"/>
                <a:ea typeface="微軟正黑體" panose="020B0604030504040204" pitchFamily="34" charset="-120"/>
                <a:sym typeface="Arial" panose="020B0604020202020204" pitchFamily="34" charset="0"/>
              </a:rPr>
              <a:t>New Apple TV Monitoring App</a:t>
            </a:r>
          </a:p>
          <a:p>
            <a:endParaRPr lang="en-US"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7" name="群組 6">
            <a:extLst>
              <a:ext uri="{FF2B5EF4-FFF2-40B4-BE49-F238E27FC236}">
                <a16:creationId xmlns:a16="http://schemas.microsoft.com/office/drawing/2014/main" id="{3AC98CC2-D3CB-4578-9675-F5FEE3DD57C5}"/>
              </a:ext>
            </a:extLst>
          </p:cNvPr>
          <p:cNvGrpSpPr/>
          <p:nvPr/>
        </p:nvGrpSpPr>
        <p:grpSpPr>
          <a:xfrm>
            <a:off x="556957" y="2907055"/>
            <a:ext cx="2676289" cy="2044685"/>
            <a:chOff x="2190203" y="2874433"/>
            <a:chExt cx="2171770" cy="1659232"/>
          </a:xfrm>
        </p:grpSpPr>
        <p:sp>
          <p:nvSpPr>
            <p:cNvPr id="8" name="矩形 7">
              <a:extLst>
                <a:ext uri="{FF2B5EF4-FFF2-40B4-BE49-F238E27FC236}">
                  <a16:creationId xmlns:a16="http://schemas.microsoft.com/office/drawing/2014/main" id="{C0FDDBEF-20F6-49B4-B170-FBC5146B314F}"/>
                </a:ext>
              </a:extLst>
            </p:cNvPr>
            <p:cNvSpPr/>
            <p:nvPr/>
          </p:nvSpPr>
          <p:spPr>
            <a:xfrm>
              <a:off x="2246877" y="2942912"/>
              <a:ext cx="2054190" cy="152227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9" name="圖片 3" descr="一張含有 文字, 電子用品, 顯示, 標誌 的圖片&#10;&#10;自動產生的描述">
              <a:extLst>
                <a:ext uri="{FF2B5EF4-FFF2-40B4-BE49-F238E27FC236}">
                  <a16:creationId xmlns:a16="http://schemas.microsoft.com/office/drawing/2014/main" id="{F693DF06-FD1C-420B-ACB6-2B395EEC51D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223592" y="3182614"/>
              <a:ext cx="2113458" cy="1042870"/>
            </a:xfrm>
            <a:prstGeom prst="rect">
              <a:avLst/>
            </a:prstGeom>
          </p:spPr>
        </p:pic>
        <p:pic>
          <p:nvPicPr>
            <p:cNvPr id="10" name="圖片 9">
              <a:extLst>
                <a:ext uri="{FF2B5EF4-FFF2-40B4-BE49-F238E27FC236}">
                  <a16:creationId xmlns:a16="http://schemas.microsoft.com/office/drawing/2014/main" id="{01CA439B-88E0-48DF-AB9D-94AB3CFC157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190203" y="2874433"/>
              <a:ext cx="2171770" cy="1659232"/>
            </a:xfrm>
            <a:prstGeom prst="rect">
              <a:avLst/>
            </a:prstGeom>
          </p:spPr>
        </p:pic>
      </p:grpSp>
      <p:grpSp>
        <p:nvGrpSpPr>
          <p:cNvPr id="11" name="群組 10">
            <a:extLst>
              <a:ext uri="{FF2B5EF4-FFF2-40B4-BE49-F238E27FC236}">
                <a16:creationId xmlns:a16="http://schemas.microsoft.com/office/drawing/2014/main" id="{939EBA3F-60B0-4532-921E-585A0089C759}"/>
              </a:ext>
            </a:extLst>
          </p:cNvPr>
          <p:cNvGrpSpPr/>
          <p:nvPr/>
        </p:nvGrpSpPr>
        <p:grpSpPr>
          <a:xfrm>
            <a:off x="2986256" y="2703037"/>
            <a:ext cx="846944" cy="1705526"/>
            <a:chOff x="392301" y="1510362"/>
            <a:chExt cx="1366649" cy="2752075"/>
          </a:xfrm>
        </p:grpSpPr>
        <p:pic>
          <p:nvPicPr>
            <p:cNvPr id="13" name="圖片 2" descr="一張含有 文字, 監視器, 螢幕, 螢幕擷取畫面 的圖片&#10;&#10;自動產生的描述">
              <a:extLst>
                <a:ext uri="{FF2B5EF4-FFF2-40B4-BE49-F238E27FC236}">
                  <a16:creationId xmlns:a16="http://schemas.microsoft.com/office/drawing/2014/main" id="{0B77F65C-BE1D-4B95-8B2E-E8024ED5BC1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49574" y="1523854"/>
              <a:ext cx="1251958" cy="2699039"/>
            </a:xfrm>
            <a:prstGeom prst="roundRect">
              <a:avLst>
                <a:gd name="adj" fmla="val 13453"/>
              </a:avLst>
            </a:prstGeom>
            <a:solidFill>
              <a:srgbClr val="F7F8FB"/>
            </a:solidFill>
            <a:ln>
              <a:noFill/>
            </a:ln>
            <a:effectLst>
              <a:outerShdw blurRad="63500" dist="152400" dir="8100000" algn="tr" rotWithShape="0">
                <a:srgbClr val="09000C">
                  <a:alpha val="77000"/>
                </a:srgbClr>
              </a:outerShdw>
            </a:effectLst>
          </p:spPr>
        </p:pic>
        <p:pic>
          <p:nvPicPr>
            <p:cNvPr id="15" name="圖片 14">
              <a:extLst>
                <a:ext uri="{FF2B5EF4-FFF2-40B4-BE49-F238E27FC236}">
                  <a16:creationId xmlns:a16="http://schemas.microsoft.com/office/drawing/2014/main" id="{2A384ACB-405F-48C2-9301-93302B81BB5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92301" y="1510362"/>
              <a:ext cx="1366649" cy="2752075"/>
            </a:xfrm>
            <a:prstGeom prst="rect">
              <a:avLst/>
            </a:prstGeom>
          </p:spPr>
        </p:pic>
      </p:grpSp>
      <p:grpSp>
        <p:nvGrpSpPr>
          <p:cNvPr id="17" name="群組 16">
            <a:extLst>
              <a:ext uri="{FF2B5EF4-FFF2-40B4-BE49-F238E27FC236}">
                <a16:creationId xmlns:a16="http://schemas.microsoft.com/office/drawing/2014/main" id="{6D887B8F-101B-4401-9560-A874F8F73F38}"/>
              </a:ext>
            </a:extLst>
          </p:cNvPr>
          <p:cNvGrpSpPr/>
          <p:nvPr/>
        </p:nvGrpSpPr>
        <p:grpSpPr>
          <a:xfrm>
            <a:off x="4502292" y="2922452"/>
            <a:ext cx="3184027" cy="2080182"/>
            <a:chOff x="4754879" y="2273495"/>
            <a:chExt cx="4167371" cy="2714348"/>
          </a:xfrm>
        </p:grpSpPr>
        <p:pic>
          <p:nvPicPr>
            <p:cNvPr id="18" name="圖片 17">
              <a:extLst>
                <a:ext uri="{FF2B5EF4-FFF2-40B4-BE49-F238E27FC236}">
                  <a16:creationId xmlns:a16="http://schemas.microsoft.com/office/drawing/2014/main" id="{80493A20-78D8-49F3-B8E7-88A82993A67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754879" y="2273495"/>
              <a:ext cx="4167371" cy="2714348"/>
            </a:xfrm>
            <a:prstGeom prst="rect">
              <a:avLst/>
            </a:prstGeom>
          </p:spPr>
        </p:pic>
        <p:sp>
          <p:nvSpPr>
            <p:cNvPr id="19" name="矩形 18">
              <a:extLst>
                <a:ext uri="{FF2B5EF4-FFF2-40B4-BE49-F238E27FC236}">
                  <a16:creationId xmlns:a16="http://schemas.microsoft.com/office/drawing/2014/main" id="{203BFE17-6AD3-46D4-AAC0-63CC83725D93}"/>
                </a:ext>
              </a:extLst>
            </p:cNvPr>
            <p:cNvSpPr/>
            <p:nvPr/>
          </p:nvSpPr>
          <p:spPr>
            <a:xfrm>
              <a:off x="4810573" y="2326752"/>
              <a:ext cx="4063552" cy="238581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0" name="圖片 19" descr="一張含有 文字, 室內, 電子用品, 顯示 的圖片&#10;&#10;自動產生的描述">
              <a:extLst>
                <a:ext uri="{FF2B5EF4-FFF2-40B4-BE49-F238E27FC236}">
                  <a16:creationId xmlns:a16="http://schemas.microsoft.com/office/drawing/2014/main" id="{A42804B6-8AE7-4DD3-B540-EA395DDE1E96}"/>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8671" t="5501" r="9010" b="11855"/>
            <a:stretch/>
          </p:blipFill>
          <p:spPr>
            <a:xfrm>
              <a:off x="4810573" y="2321042"/>
              <a:ext cx="4063552" cy="2345159"/>
            </a:xfrm>
            <a:prstGeom prst="rect">
              <a:avLst/>
            </a:prstGeom>
            <a:effectLst/>
          </p:spPr>
        </p:pic>
      </p:grpSp>
      <p:pic>
        <p:nvPicPr>
          <p:cNvPr id="21" name="圖片 20" descr="一張含有 文字, 電子用品, 影像 的圖片&#10;&#10;自動產生的描述">
            <a:extLst>
              <a:ext uri="{FF2B5EF4-FFF2-40B4-BE49-F238E27FC236}">
                <a16:creationId xmlns:a16="http://schemas.microsoft.com/office/drawing/2014/main" id="{D08BAB30-DD85-4CC9-92BA-3270584CCF9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049373" y="3284583"/>
            <a:ext cx="1310662" cy="1304109"/>
          </a:xfrm>
          <a:prstGeom prst="roundRect">
            <a:avLst>
              <a:gd name="adj" fmla="val 20398"/>
            </a:avLst>
          </a:prstGeom>
          <a:noFill/>
          <a:ln>
            <a:noFill/>
          </a:ln>
          <a:effectLst>
            <a:outerShdw blurRad="76200" dist="50800" dir="8100000" algn="tr" rotWithShape="0">
              <a:srgbClr val="09000C">
                <a:alpha val="53000"/>
              </a:srgbClr>
            </a:outerShdw>
          </a:effectLst>
        </p:spPr>
      </p:pic>
      <p:pic>
        <p:nvPicPr>
          <p:cNvPr id="22" name="圖片 21">
            <a:extLst>
              <a:ext uri="{FF2B5EF4-FFF2-40B4-BE49-F238E27FC236}">
                <a16:creationId xmlns:a16="http://schemas.microsoft.com/office/drawing/2014/main" id="{DE1954DD-5655-4FBF-8D75-D26E4A1E8C23}"/>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452940" y="1402347"/>
            <a:ext cx="996924" cy="598155"/>
          </a:xfrm>
          <a:prstGeom prst="roundRect">
            <a:avLst>
              <a:gd name="adj" fmla="val 14474"/>
            </a:avLst>
          </a:prstGeom>
          <a:ln>
            <a:noFill/>
          </a:ln>
          <a:effectLst>
            <a:outerShdw blurRad="254000" dist="139700" dir="8100000" algn="tr" rotWithShape="0">
              <a:srgbClr val="09000C">
                <a:alpha val="50000"/>
              </a:srgbClr>
            </a:outerShdw>
          </a:effectLst>
          <a:scene3d>
            <a:camera prst="orthographicFront"/>
            <a:lightRig rig="contrasting" dir="t">
              <a:rot lat="0" lon="0" rev="4200000"/>
            </a:lightRig>
          </a:scene3d>
          <a:sp3d prstMaterial="plastic">
            <a:contourClr>
              <a:srgbClr val="969696"/>
            </a:contourClr>
          </a:sp3d>
        </p:spPr>
      </p:pic>
      <p:sp>
        <p:nvSpPr>
          <p:cNvPr id="27" name="文字方塊 26">
            <a:extLst>
              <a:ext uri="{FF2B5EF4-FFF2-40B4-BE49-F238E27FC236}">
                <a16:creationId xmlns:a16="http://schemas.microsoft.com/office/drawing/2014/main" id="{BB1D6BFE-4001-3C41-A8E1-9376C096CBDF}"/>
              </a:ext>
            </a:extLst>
          </p:cNvPr>
          <p:cNvSpPr txBox="1"/>
          <p:nvPr/>
        </p:nvSpPr>
        <p:spPr>
          <a:xfrm>
            <a:off x="483585" y="2094841"/>
            <a:ext cx="3477741" cy="738664"/>
          </a:xfrm>
          <a:prstGeom prst="rect">
            <a:avLst/>
          </a:prstGeom>
          <a:noFill/>
        </p:spPr>
        <p:txBody>
          <a:bodyPr wrap="square">
            <a:spAutoFit/>
          </a:bodyPr>
          <a:lstStyle/>
          <a:p>
            <a:r>
              <a:rPr lang="en-US" altLang="zh-TW" b="0" i="0" u="none" strike="noStrike">
                <a:solidFill>
                  <a:srgbClr val="FFFFFF"/>
                </a:solidFill>
                <a:effectLst/>
                <a:latin typeface="Arial" panose="020B0604020202020204" pitchFamily="34" charset="0"/>
              </a:rPr>
              <a:t>Mobile device recording and playback protect important people, things, and objects anytime, anywhere.</a:t>
            </a:r>
            <a:endParaRPr lang="zh-TW" altLang="en-US" sz="11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 name="文字方塊 27">
            <a:extLst>
              <a:ext uri="{FF2B5EF4-FFF2-40B4-BE49-F238E27FC236}">
                <a16:creationId xmlns:a16="http://schemas.microsoft.com/office/drawing/2014/main" id="{04F00A8B-6E5E-D84A-99D2-1F3657B9564C}"/>
              </a:ext>
            </a:extLst>
          </p:cNvPr>
          <p:cNvSpPr txBox="1"/>
          <p:nvPr/>
        </p:nvSpPr>
        <p:spPr>
          <a:xfrm>
            <a:off x="4387032" y="2168391"/>
            <a:ext cx="4459779" cy="738664"/>
          </a:xfrm>
          <a:prstGeom prst="rect">
            <a:avLst/>
          </a:prstGeom>
          <a:noFill/>
        </p:spPr>
        <p:txBody>
          <a:bodyPr wrap="square">
            <a:spAutoFit/>
          </a:bodyPr>
          <a:lstStyle/>
          <a:p>
            <a:r>
              <a:rPr lang="en-US" altLang="zh-TW" b="0" i="0" u="none" strike="noStrike">
                <a:solidFill>
                  <a:srgbClr val="FFFFFF"/>
                </a:solidFill>
                <a:effectLst/>
                <a:latin typeface="Arial" panose="020B0604020202020204" pitchFamily="34" charset="0"/>
              </a:rPr>
              <a:t>The new Apple TV monitoring application is a convenient APP installed on Apple TV for monitoring and playback.</a:t>
            </a:r>
            <a:r>
              <a:rPr lang="en-US" altLang="zh-TW" b="0" i="0">
                <a:solidFill>
                  <a:srgbClr val="000000"/>
                </a:solidFill>
                <a:effectLst/>
                <a:latin typeface="Arial" panose="020B0604020202020204" pitchFamily="34" charset="0"/>
              </a:rPr>
              <a:t>​</a:t>
            </a:r>
            <a:endParaRPr lang="zh-TW" altLang="en-US" sz="11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49120089"/>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54446705-2BE6-420D-B9E7-3BA6A6912EEA}"/>
              </a:ext>
            </a:extLst>
          </p:cNvPr>
          <p:cNvGrpSpPr/>
          <p:nvPr/>
        </p:nvGrpSpPr>
        <p:grpSpPr>
          <a:xfrm>
            <a:off x="433834" y="2068666"/>
            <a:ext cx="3917286" cy="2887836"/>
            <a:chOff x="464022" y="1952198"/>
            <a:chExt cx="4134717" cy="3048127"/>
          </a:xfrm>
        </p:grpSpPr>
        <p:sp>
          <p:nvSpPr>
            <p:cNvPr id="21" name="圓角矩形 15">
              <a:extLst>
                <a:ext uri="{FF2B5EF4-FFF2-40B4-BE49-F238E27FC236}">
                  <a16:creationId xmlns:a16="http://schemas.microsoft.com/office/drawing/2014/main" id="{38EDF853-8E87-4D35-9450-C77A6A9D6C42}"/>
                </a:ext>
              </a:extLst>
            </p:cNvPr>
            <p:cNvSpPr/>
            <p:nvPr/>
          </p:nvSpPr>
          <p:spPr>
            <a:xfrm>
              <a:off x="868022" y="3600357"/>
              <a:ext cx="3432057" cy="576064"/>
            </a:xfrm>
            <a:prstGeom prst="roundRect">
              <a:avLst/>
            </a:prstGeom>
            <a:solidFill>
              <a:schemeClr val="accent5">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7" name="圓角矩形 15">
              <a:extLst>
                <a:ext uri="{FF2B5EF4-FFF2-40B4-BE49-F238E27FC236}">
                  <a16:creationId xmlns:a16="http://schemas.microsoft.com/office/drawing/2014/main" id="{FE44DE80-4D35-453F-BE0B-5DCEEBCA8302}"/>
                </a:ext>
              </a:extLst>
            </p:cNvPr>
            <p:cNvSpPr/>
            <p:nvPr/>
          </p:nvSpPr>
          <p:spPr>
            <a:xfrm>
              <a:off x="868022" y="2799938"/>
              <a:ext cx="3432057" cy="576064"/>
            </a:xfrm>
            <a:prstGeom prst="roundRect">
              <a:avLst/>
            </a:prstGeom>
            <a:solidFill>
              <a:schemeClr val="accent5">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 name="圓角矩形 15">
              <a:extLst>
                <a:ext uri="{FF2B5EF4-FFF2-40B4-BE49-F238E27FC236}">
                  <a16:creationId xmlns:a16="http://schemas.microsoft.com/office/drawing/2014/main" id="{A8E24DB3-9DA9-4A99-AA13-018159790568}"/>
                </a:ext>
              </a:extLst>
            </p:cNvPr>
            <p:cNvSpPr/>
            <p:nvPr/>
          </p:nvSpPr>
          <p:spPr>
            <a:xfrm>
              <a:off x="868022" y="2013457"/>
              <a:ext cx="3432056" cy="576064"/>
            </a:xfrm>
            <a:prstGeom prst="roundRect">
              <a:avLst/>
            </a:prstGeom>
            <a:solidFill>
              <a:schemeClr val="accent5">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2" name="圓角矩形 15">
              <a:extLst>
                <a:ext uri="{FF2B5EF4-FFF2-40B4-BE49-F238E27FC236}">
                  <a16:creationId xmlns:a16="http://schemas.microsoft.com/office/drawing/2014/main" id="{43F6FDCD-73A7-4FF8-8532-5360CA0E695C}"/>
                </a:ext>
              </a:extLst>
            </p:cNvPr>
            <p:cNvSpPr/>
            <p:nvPr/>
          </p:nvSpPr>
          <p:spPr>
            <a:xfrm>
              <a:off x="868022" y="4391948"/>
              <a:ext cx="3432057" cy="576064"/>
            </a:xfrm>
            <a:prstGeom prst="roundRect">
              <a:avLst/>
            </a:prstGeom>
            <a:solidFill>
              <a:schemeClr val="accent5">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 name="TextBox 21">
              <a:extLst>
                <a:ext uri="{FF2B5EF4-FFF2-40B4-BE49-F238E27FC236}">
                  <a16:creationId xmlns:a16="http://schemas.microsoft.com/office/drawing/2014/main" id="{32DA0096-8F43-453D-8849-F40A8239ABD1}"/>
                </a:ext>
              </a:extLst>
            </p:cNvPr>
            <p:cNvSpPr txBox="1"/>
            <p:nvPr/>
          </p:nvSpPr>
          <p:spPr>
            <a:xfrm>
              <a:off x="1235675" y="2048530"/>
              <a:ext cx="3363064" cy="487290"/>
            </a:xfrm>
            <a:prstGeom prst="rect">
              <a:avLst/>
            </a:prstGeom>
            <a:noFill/>
          </p:spPr>
          <p:txBody>
            <a:bodyPr wrap="square" rtlCol="0" anchor="t">
              <a:spAutoFit/>
            </a:bodyPr>
            <a:lstStyle/>
            <a:p>
              <a:r>
                <a:rPr lang="en-US" altLang="zh-CN"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Use Cinema28 to stream multimedia to various AV playback devices</a:t>
              </a:r>
              <a:endParaRPr lang="en-US" altLang="en-US"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pic>
          <p:nvPicPr>
            <p:cNvPr id="8" name="圖片 7" descr="Cinema28_512.png">
              <a:extLst>
                <a:ext uri="{FF2B5EF4-FFF2-40B4-BE49-F238E27FC236}">
                  <a16:creationId xmlns:a16="http://schemas.microsoft.com/office/drawing/2014/main" id="{8DDBD78A-7373-4B71-98FF-C7F76587869F}"/>
                </a:ext>
              </a:extLst>
            </p:cNvPr>
            <p:cNvPicPr>
              <a:picLocks noChangeAspect="1"/>
            </p:cNvPicPr>
            <p:nvPr/>
          </p:nvPicPr>
          <p:blipFill>
            <a:blip r:embed="rId3"/>
            <a:stretch>
              <a:fillRect/>
            </a:stretch>
          </p:blipFill>
          <p:spPr>
            <a:xfrm>
              <a:off x="515669" y="1952198"/>
              <a:ext cx="635000" cy="635000"/>
            </a:xfrm>
            <a:prstGeom prst="rect">
              <a:avLst/>
            </a:prstGeom>
            <a:effectLst>
              <a:outerShdw blurRad="50800" dist="38100" dir="2700000" algn="tl" rotWithShape="0">
                <a:prstClr val="black">
                  <a:alpha val="40000"/>
                </a:prstClr>
              </a:outerShdw>
            </a:effectLst>
          </p:spPr>
        </p:pic>
        <p:pic>
          <p:nvPicPr>
            <p:cNvPr id="16" name="Shape 328">
              <a:extLst>
                <a:ext uri="{FF2B5EF4-FFF2-40B4-BE49-F238E27FC236}">
                  <a16:creationId xmlns:a16="http://schemas.microsoft.com/office/drawing/2014/main" id="{5E4E37F9-0569-42AA-97F5-90C1A9D4C6E7}"/>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515669" y="2791227"/>
              <a:ext cx="635000" cy="628246"/>
            </a:xfrm>
            <a:prstGeom prst="rect">
              <a:avLst/>
            </a:prstGeom>
            <a:noFill/>
            <a:ln>
              <a:noFill/>
            </a:ln>
          </p:spPr>
        </p:pic>
        <p:sp>
          <p:nvSpPr>
            <p:cNvPr id="18" name="TextBox 21">
              <a:extLst>
                <a:ext uri="{FF2B5EF4-FFF2-40B4-BE49-F238E27FC236}">
                  <a16:creationId xmlns:a16="http://schemas.microsoft.com/office/drawing/2014/main" id="{AB3C5785-5D01-4746-9C43-E6273D2B4A4C}"/>
                </a:ext>
              </a:extLst>
            </p:cNvPr>
            <p:cNvSpPr txBox="1"/>
            <p:nvPr/>
          </p:nvSpPr>
          <p:spPr>
            <a:xfrm>
              <a:off x="1235674" y="2835011"/>
              <a:ext cx="3014071" cy="487290"/>
            </a:xfrm>
            <a:prstGeom prst="rect">
              <a:avLst/>
            </a:prstGeom>
            <a:noFill/>
          </p:spPr>
          <p:txBody>
            <a:bodyPr wrap="square" rtlCol="0" anchor="t">
              <a:spAutoFit/>
            </a:bodyPr>
            <a:lstStyle/>
            <a:p>
              <a:r>
                <a:rPr lang="en-US" altLang="zh-CN"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Stream/Transform Multimedia to Various AV Devices with Plex</a:t>
              </a:r>
              <a:endParaRPr lang="en-US" altLang="en-US"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22" name="TextBox 21">
              <a:extLst>
                <a:ext uri="{FF2B5EF4-FFF2-40B4-BE49-F238E27FC236}">
                  <a16:creationId xmlns:a16="http://schemas.microsoft.com/office/drawing/2014/main" id="{5940CA16-A3C2-42D7-A9F3-02ED17603551}"/>
                </a:ext>
              </a:extLst>
            </p:cNvPr>
            <p:cNvSpPr txBox="1"/>
            <p:nvPr/>
          </p:nvSpPr>
          <p:spPr>
            <a:xfrm>
              <a:off x="1235674" y="3635430"/>
              <a:ext cx="3064405" cy="487290"/>
            </a:xfrm>
            <a:prstGeom prst="rect">
              <a:avLst/>
            </a:prstGeom>
            <a:noFill/>
          </p:spPr>
          <p:txBody>
            <a:bodyPr wrap="square" rtlCol="0" anchor="t">
              <a:spAutoFit/>
            </a:bodyPr>
            <a:lstStyle/>
            <a:p>
              <a:r>
                <a:rPr lang="en-US" altLang="zh-TW"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Play via </a:t>
              </a:r>
              <a:r>
                <a:rPr lang="en-US" altLang="zh-TW" sz="1200" err="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Qmedia</a:t>
              </a:r>
              <a:r>
                <a:rPr lang="en-US" altLang="zh-TW"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 on Apple TV/Fire TV/Roku/Android TV</a:t>
              </a:r>
              <a:endParaRPr lang="en-US" altLang="en-US"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pic>
          <p:nvPicPr>
            <p:cNvPr id="23" name="圖形 13">
              <a:extLst>
                <a:ext uri="{FF2B5EF4-FFF2-40B4-BE49-F238E27FC236}">
                  <a16:creationId xmlns:a16="http://schemas.microsoft.com/office/drawing/2014/main" id="{CD97B3D1-03C0-4B93-8490-E4355F4609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022" y="3419473"/>
              <a:ext cx="925733" cy="921708"/>
            </a:xfrm>
            <a:prstGeom prst="rect">
              <a:avLst/>
            </a:prstGeom>
          </p:spPr>
        </p:pic>
        <p:sp>
          <p:nvSpPr>
            <p:cNvPr id="33" name="TextBox 21">
              <a:extLst>
                <a:ext uri="{FF2B5EF4-FFF2-40B4-BE49-F238E27FC236}">
                  <a16:creationId xmlns:a16="http://schemas.microsoft.com/office/drawing/2014/main" id="{AF2E7738-6CAD-42BB-AC48-065C0BB020BF}"/>
                </a:ext>
              </a:extLst>
            </p:cNvPr>
            <p:cNvSpPr txBox="1"/>
            <p:nvPr/>
          </p:nvSpPr>
          <p:spPr>
            <a:xfrm>
              <a:off x="1235674" y="4427021"/>
              <a:ext cx="3363064" cy="487290"/>
            </a:xfrm>
            <a:prstGeom prst="rect">
              <a:avLst/>
            </a:prstGeom>
            <a:noFill/>
          </p:spPr>
          <p:txBody>
            <a:bodyPr wrap="square" rtlCol="0" anchor="t">
              <a:spAutoFit/>
            </a:bodyPr>
            <a:lstStyle/>
            <a:p>
              <a:r>
                <a:rPr lang="en-US" altLang="zh-TW" sz="1200" err="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QuMagie</a:t>
              </a:r>
              <a:r>
                <a:rPr lang="en-US" altLang="zh-TW"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 smart album, automatic face recognition, and object classification</a:t>
              </a:r>
              <a:endParaRPr lang="en-US" altLang="en-US" sz="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pic>
          <p:nvPicPr>
            <p:cNvPr id="34" name="圖片 14" descr="一張含有 向量圖形 的圖片&#10;&#10;描述是以高可信度產生">
              <a:extLst>
                <a:ext uri="{FF2B5EF4-FFF2-40B4-BE49-F238E27FC236}">
                  <a16:creationId xmlns:a16="http://schemas.microsoft.com/office/drawing/2014/main" id="{136F4A43-A52C-43ED-BABB-AA8C4FD128A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69363" y="4383237"/>
              <a:ext cx="617088" cy="617088"/>
            </a:xfrm>
            <a:prstGeom prst="rect">
              <a:avLst/>
            </a:prstGeom>
            <a:effectLst>
              <a:outerShdw blurRad="50800" dist="38100" dir="2700000" algn="tl" rotWithShape="0">
                <a:prstClr val="black">
                  <a:alpha val="40000"/>
                </a:prstClr>
              </a:outerShdw>
            </a:effectLst>
          </p:spPr>
        </p:pic>
      </p:grpSp>
      <p:pic>
        <p:nvPicPr>
          <p:cNvPr id="36" name="Picture 2">
            <a:extLst>
              <a:ext uri="{FF2B5EF4-FFF2-40B4-BE49-F238E27FC236}">
                <a16:creationId xmlns:a16="http://schemas.microsoft.com/office/drawing/2014/main" id="{2A1D178D-8701-4154-BBF3-09F98F5B5AE7}"/>
              </a:ext>
            </a:extLst>
          </p:cNvPr>
          <p:cNvPicPr>
            <a:picLocks noChangeAspect="1"/>
          </p:cNvPicPr>
          <p:nvPr/>
        </p:nvPicPr>
        <p:blipFill>
          <a:blip r:embed="rId7"/>
          <a:stretch>
            <a:fillRect/>
          </a:stretch>
        </p:blipFill>
        <p:spPr>
          <a:xfrm>
            <a:off x="5318306" y="1090186"/>
            <a:ext cx="3101060" cy="2139491"/>
          </a:xfrm>
          <a:prstGeom prst="rect">
            <a:avLst/>
          </a:prstGeom>
        </p:spPr>
      </p:pic>
      <p:sp>
        <p:nvSpPr>
          <p:cNvPr id="19" name="標題 1" hidden="1">
            <a:extLst>
              <a:ext uri="{FF2B5EF4-FFF2-40B4-BE49-F238E27FC236}">
                <a16:creationId xmlns:a16="http://schemas.microsoft.com/office/drawing/2014/main" id="{EF29F4D9-E699-7446-B48F-A00FD553CDF2}"/>
              </a:ext>
            </a:extLst>
          </p:cNvPr>
          <p:cNvSpPr txBox="1">
            <a:spLocks/>
          </p:cNvSpPr>
          <p:nvPr/>
        </p:nvSpPr>
        <p:spPr>
          <a:xfrm>
            <a:off x="124385" y="140964"/>
            <a:ext cx="8895230" cy="987332"/>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chemeClr val="dk1"/>
              </a:buClr>
              <a:buFont typeface="Arial"/>
              <a:buNone/>
              <a:defRPr sz="2800" b="1" i="0" u="none" strike="noStrike" cap="none">
                <a:solidFill>
                  <a:schemeClr val="dk1"/>
                </a:solidFill>
                <a:latin typeface="Arial"/>
                <a:ea typeface="Arial"/>
                <a:cs typeface="Arial"/>
                <a:sym typeface="Arial"/>
              </a:defRPr>
            </a:lvl1pPr>
            <a:lvl2pPr lvl="1" indent="0">
              <a:spcBef>
                <a:spcPts val="0"/>
              </a:spcBef>
              <a:buClr>
                <a:schemeClr val="dk1"/>
              </a:buClr>
              <a:buFont typeface="Arial"/>
              <a:buNone/>
              <a:defRPr sz="2800">
                <a:solidFill>
                  <a:schemeClr val="dk1"/>
                </a:solidFill>
              </a:defRPr>
            </a:lvl2pPr>
            <a:lvl3pPr lvl="2" indent="0">
              <a:spcBef>
                <a:spcPts val="0"/>
              </a:spcBef>
              <a:buClr>
                <a:schemeClr val="dk1"/>
              </a:buClr>
              <a:buFont typeface="Arial"/>
              <a:buNone/>
              <a:defRPr sz="2800">
                <a:solidFill>
                  <a:schemeClr val="dk1"/>
                </a:solidFill>
              </a:defRPr>
            </a:lvl3pPr>
            <a:lvl4pPr lvl="3" indent="0">
              <a:spcBef>
                <a:spcPts val="0"/>
              </a:spcBef>
              <a:buClr>
                <a:schemeClr val="dk1"/>
              </a:buClr>
              <a:buFont typeface="Arial"/>
              <a:buNone/>
              <a:defRPr sz="2800">
                <a:solidFill>
                  <a:schemeClr val="dk1"/>
                </a:solidFill>
              </a:defRPr>
            </a:lvl4pPr>
            <a:lvl5pPr lvl="4" indent="0">
              <a:spcBef>
                <a:spcPts val="0"/>
              </a:spcBef>
              <a:buClr>
                <a:schemeClr val="dk1"/>
              </a:buClr>
              <a:buFont typeface="Arial"/>
              <a:buNone/>
              <a:defRPr sz="2800">
                <a:solidFill>
                  <a:schemeClr val="dk1"/>
                </a:solidFill>
              </a:defRPr>
            </a:lvl5pPr>
            <a:lvl6pPr lvl="5" indent="0">
              <a:spcBef>
                <a:spcPts val="0"/>
              </a:spcBef>
              <a:buClr>
                <a:schemeClr val="dk1"/>
              </a:buClr>
              <a:buFont typeface="Arial"/>
              <a:buNone/>
              <a:defRPr sz="2800">
                <a:solidFill>
                  <a:schemeClr val="dk1"/>
                </a:solidFill>
              </a:defRPr>
            </a:lvl6pPr>
            <a:lvl7pPr lvl="6" indent="0">
              <a:spcBef>
                <a:spcPts val="0"/>
              </a:spcBef>
              <a:buClr>
                <a:schemeClr val="dk1"/>
              </a:buClr>
              <a:buFont typeface="Arial"/>
              <a:buNone/>
              <a:defRPr sz="2800">
                <a:solidFill>
                  <a:schemeClr val="dk1"/>
                </a:solidFill>
              </a:defRPr>
            </a:lvl7pPr>
            <a:lvl8pPr lvl="7" indent="0">
              <a:spcBef>
                <a:spcPts val="0"/>
              </a:spcBef>
              <a:buClr>
                <a:schemeClr val="dk1"/>
              </a:buClr>
              <a:buFont typeface="Arial"/>
              <a:buNone/>
              <a:defRPr sz="2800">
                <a:solidFill>
                  <a:schemeClr val="dk1"/>
                </a:solidFill>
              </a:defRPr>
            </a:lvl8pPr>
            <a:lvl9pPr lvl="8" indent="0">
              <a:spcBef>
                <a:spcPts val="0"/>
              </a:spcBef>
              <a:buClr>
                <a:schemeClr val="dk1"/>
              </a:buClr>
              <a:buFont typeface="Arial"/>
              <a:buNone/>
              <a:defRPr sz="2800">
                <a:solidFill>
                  <a:schemeClr val="dk1"/>
                </a:solidFill>
              </a:defRPr>
            </a:lvl9pPr>
          </a:lstStyle>
          <a:p>
            <a:r>
              <a:rPr lang="zh-TW" altLang="en-US" sz="3200">
                <a:solidFill>
                  <a:schemeClr val="bg1"/>
                </a:solidFill>
                <a:latin typeface="Arial" panose="020B0604020202020204" pitchFamily="34" charset="0"/>
                <a:ea typeface="微軟正黑體" panose="020B0604030504040204" pitchFamily="34" charset="-120"/>
                <a:sym typeface="Arial" panose="020B0604020202020204" pitchFamily="34" charset="0"/>
              </a:rPr>
              <a:t>影音串流，作為多媒體伺服器也很合適</a:t>
            </a:r>
          </a:p>
        </p:txBody>
      </p:sp>
      <p:sp>
        <p:nvSpPr>
          <p:cNvPr id="20" name="文字方塊 19">
            <a:extLst>
              <a:ext uri="{FF2B5EF4-FFF2-40B4-BE49-F238E27FC236}">
                <a16:creationId xmlns:a16="http://schemas.microsoft.com/office/drawing/2014/main" id="{33399EE6-F048-D74B-8B01-6160B46811E6}"/>
              </a:ext>
            </a:extLst>
          </p:cNvPr>
          <p:cNvSpPr txBox="1"/>
          <p:nvPr/>
        </p:nvSpPr>
        <p:spPr>
          <a:xfrm>
            <a:off x="477195" y="1236489"/>
            <a:ext cx="3590969" cy="686022"/>
          </a:xfrm>
          <a:prstGeom prst="rect">
            <a:avLst/>
          </a:prstGeom>
          <a:noFill/>
        </p:spPr>
        <p:txBody>
          <a:bodyPr wrap="square">
            <a:spAutoFit/>
          </a:bodyPr>
          <a:lstStyle/>
          <a:p>
            <a:pPr>
              <a:lnSpc>
                <a:spcPct val="110000"/>
              </a:lnSpc>
            </a:pPr>
            <a:r>
              <a:rPr lang="en-US" altLang="zh-TW" sz="1200" b="0" i="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Various multimedia files can be easily centrally stored, such as photos, music, and video. Enjoy your NAS collections on your phone, tablet, or TV.</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 name="標題 2">
            <a:extLst>
              <a:ext uri="{FF2B5EF4-FFF2-40B4-BE49-F238E27FC236}">
                <a16:creationId xmlns:a16="http://schemas.microsoft.com/office/drawing/2014/main" id="{2533FC5B-0B69-4DC0-B076-B26F24319A96}"/>
              </a:ext>
            </a:extLst>
          </p:cNvPr>
          <p:cNvSpPr>
            <a:spLocks noGrp="1"/>
          </p:cNvSpPr>
          <p:nvPr>
            <p:ph type="title"/>
          </p:nvPr>
        </p:nvSpPr>
        <p:spPr/>
        <p:txBody>
          <a:bodyPr/>
          <a:lstStyle/>
          <a:p>
            <a:r>
              <a:rPr lang="en-US" altLang="zh-TW" sz="3200">
                <a:solidFill>
                  <a:schemeClr val="bg1"/>
                </a:solidFill>
                <a:latin typeface="Arial" panose="020B0604020202020204" pitchFamily="34" charset="0"/>
                <a:ea typeface="微軟正黑體" panose="020B0604030504040204" pitchFamily="34" charset="-120"/>
                <a:sym typeface="Arial" panose="020B0604020202020204" pitchFamily="34" charset="0"/>
              </a:rPr>
              <a:t>Support Video streaming and is suitable multimedia server</a:t>
            </a:r>
            <a:endParaRPr lang="zh-TW" altLang="en-US" sz="3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35" name="圖片 8">
            <a:extLst>
              <a:ext uri="{FF2B5EF4-FFF2-40B4-BE49-F238E27FC236}">
                <a16:creationId xmlns:a16="http://schemas.microsoft.com/office/drawing/2014/main" id="{C1A30250-F67B-4F0C-89DD-5BEBDBEB9C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66361" y="2679381"/>
            <a:ext cx="4408159" cy="2309256"/>
          </a:xfrm>
          <a:prstGeom prst="rect">
            <a:avLst/>
          </a:prstGeom>
        </p:spPr>
      </p:pic>
    </p:spTree>
    <p:extLst>
      <p:ext uri="{BB962C8B-B14F-4D97-AF65-F5344CB8AC3E}">
        <p14:creationId xmlns:p14="http://schemas.microsoft.com/office/powerpoint/2010/main" val="611543390"/>
      </p:ext>
    </p:extLst>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a:xfrm>
            <a:off x="-1" y="238686"/>
            <a:ext cx="9143999" cy="572700"/>
          </a:xfrm>
        </p:spPr>
        <p:txBody>
          <a:bodyPr/>
          <a:lstStyle/>
          <a:p>
            <a:r>
              <a:rPr lang="en-US" altLang="zh-TW" sz="3600">
                <a:solidFill>
                  <a:schemeClr val="bg1"/>
                </a:solidFill>
                <a:latin typeface="Arial" panose="020B0604020202020204" pitchFamily="34" charset="0"/>
                <a:ea typeface="微軟正黑體" panose="020B0604030504040204" pitchFamily="34" charset="-120"/>
                <a:sym typeface="Arial" panose="020B0604020202020204" pitchFamily="34" charset="0"/>
              </a:rPr>
              <a:t>Customize and automate workflows </a:t>
            </a:r>
            <a:br>
              <a:rPr lang="en-US" altLang="zh-TW" sz="3200">
                <a:solidFill>
                  <a:schemeClr val="bg1"/>
                </a:solidFill>
                <a:latin typeface="Arial" panose="020B0604020202020204" pitchFamily="34" charset="0"/>
                <a:ea typeface="微軟正黑體" panose="020B0604030504040204" pitchFamily="34" charset="-120"/>
                <a:sym typeface="Arial" panose="020B0604020202020204" pitchFamily="34" charset="0"/>
              </a:rPr>
            </a:br>
            <a:r>
              <a:rPr lang="en-US" altLang="zh-TW" sz="2000" b="0">
                <a:solidFill>
                  <a:schemeClr val="bg1"/>
                </a:solidFill>
                <a:latin typeface="Arial" panose="020B0604020202020204" pitchFamily="34" charset="0"/>
                <a:ea typeface="微軟正黑體" panose="020B0604030504040204" pitchFamily="34" charset="-120"/>
                <a:sym typeface="Arial" panose="020B0604020202020204" pitchFamily="34" charset="0"/>
              </a:rPr>
              <a:t>across multiple clouds, NAS, and applications to help save time and cost</a:t>
            </a:r>
            <a:endParaRPr lang="zh-TW" altLang="en-US" sz="2400" b="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6" name="文字方塊 15">
            <a:extLst>
              <a:ext uri="{FF2B5EF4-FFF2-40B4-BE49-F238E27FC236}">
                <a16:creationId xmlns:a16="http://schemas.microsoft.com/office/drawing/2014/main" id="{8B0723ED-BDEB-465B-B049-82DBF5A25335}"/>
              </a:ext>
            </a:extLst>
          </p:cNvPr>
          <p:cNvSpPr txBox="1"/>
          <p:nvPr/>
        </p:nvSpPr>
        <p:spPr>
          <a:xfrm>
            <a:off x="1814500" y="1604311"/>
            <a:ext cx="192273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3200" err="1">
                <a:solidFill>
                  <a:schemeClr val="bg1"/>
                </a:solidFill>
                <a:latin typeface="Arial" panose="020B0604020202020204" pitchFamily="34" charset="0"/>
                <a:ea typeface="微軟正黑體" panose="020B0604030504040204" pitchFamily="34" charset="-120"/>
                <a:sym typeface="Arial" panose="020B0604020202020204" pitchFamily="34" charset="0"/>
              </a:rPr>
              <a:t>Qmiix</a:t>
            </a:r>
            <a:endParaRPr lang="en-US" altLang="zh-TW" sz="320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Cross-Platform Workflow Automation Solutions</a:t>
            </a:r>
          </a:p>
        </p:txBody>
      </p:sp>
      <p:pic>
        <p:nvPicPr>
          <p:cNvPr id="8" name="圖片 7">
            <a:extLst>
              <a:ext uri="{FF2B5EF4-FFF2-40B4-BE49-F238E27FC236}">
                <a16:creationId xmlns:a16="http://schemas.microsoft.com/office/drawing/2014/main" id="{74CCE5A5-8D4A-4B9E-B2C7-6A29FDEF434A}"/>
              </a:ext>
            </a:extLst>
          </p:cNvPr>
          <p:cNvPicPr>
            <a:picLocks noChangeAspect="1"/>
          </p:cNvPicPr>
          <p:nvPr/>
        </p:nvPicPr>
        <p:blipFill>
          <a:blip r:embed="rId3"/>
          <a:stretch>
            <a:fillRect/>
          </a:stretch>
        </p:blipFill>
        <p:spPr>
          <a:xfrm>
            <a:off x="647811" y="1573976"/>
            <a:ext cx="1112752" cy="1112752"/>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3" name="圖片 3">
            <a:extLst>
              <a:ext uri="{FF2B5EF4-FFF2-40B4-BE49-F238E27FC236}">
                <a16:creationId xmlns:a16="http://schemas.microsoft.com/office/drawing/2014/main" id="{904921A7-43F1-42F9-B9DA-CA2FCC6B1FA6}"/>
              </a:ext>
            </a:extLst>
          </p:cNvPr>
          <p:cNvPicPr>
            <a:picLocks noChangeAspect="1"/>
          </p:cNvPicPr>
          <p:nvPr/>
        </p:nvPicPr>
        <p:blipFill>
          <a:blip r:embed="rId4"/>
          <a:stretch>
            <a:fillRect/>
          </a:stretch>
        </p:blipFill>
        <p:spPr>
          <a:xfrm>
            <a:off x="4087139" y="1142878"/>
            <a:ext cx="4829175" cy="4060902"/>
          </a:xfrm>
          <a:prstGeom prst="rect">
            <a:avLst/>
          </a:prstGeom>
        </p:spPr>
      </p:pic>
      <p:sp>
        <p:nvSpPr>
          <p:cNvPr id="7" name="文字方塊 6">
            <a:extLst>
              <a:ext uri="{FF2B5EF4-FFF2-40B4-BE49-F238E27FC236}">
                <a16:creationId xmlns:a16="http://schemas.microsoft.com/office/drawing/2014/main" id="{BB4389E7-3A9E-164B-B187-9CA219EF529C}"/>
              </a:ext>
            </a:extLst>
          </p:cNvPr>
          <p:cNvSpPr txBox="1"/>
          <p:nvPr/>
        </p:nvSpPr>
        <p:spPr>
          <a:xfrm>
            <a:off x="580433" y="2889910"/>
            <a:ext cx="3670336" cy="1701684"/>
          </a:xfrm>
          <a:prstGeom prst="rect">
            <a:avLst/>
          </a:prstGeom>
          <a:noFill/>
        </p:spPr>
        <p:txBody>
          <a:bodyPr wrap="square">
            <a:spAutoFit/>
          </a:bodyPr>
          <a:lstStyle/>
          <a:p>
            <a:pPr>
              <a:lnSpc>
                <a:spcPct val="110000"/>
              </a:lnSpc>
            </a:pPr>
            <a:r>
              <a:rPr lang="en-US" altLang="zh-TW" sz="1200" err="1">
                <a:solidFill>
                  <a:schemeClr val="bg1"/>
                </a:solidFill>
                <a:latin typeface="Arial" panose="020B0604020202020204" pitchFamily="34" charset="0"/>
                <a:ea typeface="微軟正黑體" panose="020B0604030504040204" pitchFamily="34" charset="-120"/>
                <a:sym typeface="Arial" panose="020B0604020202020204" pitchFamily="34" charset="0"/>
              </a:rPr>
              <a:t>Qmiix</a:t>
            </a: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 can connect and automate workflows between QNAP NAS, cloud services, social networking, and communication software, simplifying routine tasks such as backup, document posting, and event notification. In addition, </a:t>
            </a:r>
            <a:r>
              <a:rPr lang="en-US" altLang="zh-TW" sz="1200" err="1">
                <a:solidFill>
                  <a:schemeClr val="bg1"/>
                </a:solidFill>
                <a:latin typeface="Arial" panose="020B0604020202020204" pitchFamily="34" charset="0"/>
                <a:ea typeface="微軟正黑體" panose="020B0604030504040204" pitchFamily="34" charset="-120"/>
                <a:sym typeface="Arial" panose="020B0604020202020204" pitchFamily="34" charset="0"/>
              </a:rPr>
              <a:t>Qmiix</a:t>
            </a: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 provides efficient communication channels and a flexible multi-cloud backup environment to enhance the productivity of office and collaborative teams.</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834088611"/>
      </p:ext>
    </p:extLst>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AB98A306-B0FC-42D0-8E78-8423E7502595}"/>
              </a:ext>
            </a:extLst>
          </p:cNvPr>
          <p:cNvSpPr/>
          <p:nvPr/>
        </p:nvSpPr>
        <p:spPr>
          <a:xfrm>
            <a:off x="1926371" y="2045796"/>
            <a:ext cx="6511297" cy="3097704"/>
          </a:xfrm>
          <a:prstGeom prst="rect">
            <a:avLst/>
          </a:prstGeom>
          <a:solidFill>
            <a:srgbClr val="F7F8FB"/>
          </a:solidFill>
          <a:ln>
            <a:noFill/>
          </a:ln>
          <a:effectLst>
            <a:outerShdw blurRad="152400" dist="177800" dir="8100000" algn="tr" rotWithShape="0">
              <a:srgbClr val="09000C">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a:xfrm>
            <a:off x="1373627" y="265500"/>
            <a:ext cx="7536579" cy="572700"/>
          </a:xfrm>
        </p:spPr>
        <p:txBody>
          <a:bodyPr/>
          <a:lstStyle/>
          <a:p>
            <a:r>
              <a:rPr lang="en-US" altLang="zh-TW" sz="2400" err="1">
                <a:solidFill>
                  <a:schemeClr val="bg1"/>
                </a:solidFill>
                <a:latin typeface="Arial" panose="020B0604020202020204" pitchFamily="34" charset="0"/>
                <a:ea typeface="微軟正黑體" panose="020B0604030504040204" pitchFamily="34" charset="-120"/>
                <a:sym typeface="Arial" panose="020B0604020202020204" pitchFamily="34" charset="0"/>
              </a:rPr>
              <a:t>Qsync</a:t>
            </a:r>
            <a:r>
              <a:rPr lang="en-US" altLang="zh-TW" sz="2400">
                <a:solidFill>
                  <a:schemeClr val="bg1"/>
                </a:solidFill>
                <a:latin typeface="Arial" panose="020B0604020202020204" pitchFamily="34" charset="0"/>
                <a:ea typeface="微軟正黑體" panose="020B0604030504040204" pitchFamily="34" charset="-120"/>
                <a:sym typeface="Arial" panose="020B0604020202020204" pitchFamily="34" charset="0"/>
              </a:rPr>
              <a:t> cross-device file synchronization technology for individual and team collaboration</a:t>
            </a:r>
            <a:endParaRPr lang="zh-TW" altLang="en-US" sz="24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6" name="文字方塊 15">
            <a:extLst>
              <a:ext uri="{FF2B5EF4-FFF2-40B4-BE49-F238E27FC236}">
                <a16:creationId xmlns:a16="http://schemas.microsoft.com/office/drawing/2014/main" id="{8B0723ED-BDEB-465B-B049-82DBF5A25335}"/>
              </a:ext>
            </a:extLst>
          </p:cNvPr>
          <p:cNvSpPr txBox="1"/>
          <p:nvPr/>
        </p:nvSpPr>
        <p:spPr>
          <a:xfrm>
            <a:off x="654908" y="1204592"/>
            <a:ext cx="794784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err="1">
                <a:solidFill>
                  <a:schemeClr val="bg1"/>
                </a:solidFill>
                <a:latin typeface="Arial" panose="020B0604020202020204" pitchFamily="34" charset="0"/>
                <a:ea typeface="微軟正黑體" panose="020B0604030504040204" pitchFamily="34" charset="-120"/>
                <a:sym typeface="Arial" panose="020B0604020202020204" pitchFamily="34" charset="0"/>
              </a:rPr>
              <a:t>Qsync</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 allows you to conveniently synchronize real-time files between your QNAP NAS and bound devices, suitable for desktops, laptops, and mobile devices. As a result, you can access the newest data on all your devices and easily share it with your work team or family members.</a:t>
            </a:r>
            <a:endParaRPr 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片 7">
            <a:extLst>
              <a:ext uri="{FF2B5EF4-FFF2-40B4-BE49-F238E27FC236}">
                <a16:creationId xmlns:a16="http://schemas.microsoft.com/office/drawing/2014/main" id="{30BA6A3A-6C1B-4AA1-AB04-FB7340A12721}"/>
              </a:ext>
            </a:extLst>
          </p:cNvPr>
          <p:cNvPicPr>
            <a:picLocks noChangeAspect="1"/>
          </p:cNvPicPr>
          <p:nvPr/>
        </p:nvPicPr>
        <p:blipFill>
          <a:blip r:embed="rId3"/>
          <a:stretch>
            <a:fillRect/>
          </a:stretch>
        </p:blipFill>
        <p:spPr>
          <a:xfrm>
            <a:off x="2187205" y="2803671"/>
            <a:ext cx="6157644" cy="2240321"/>
          </a:xfrm>
          <a:prstGeom prst="rect">
            <a:avLst/>
          </a:prstGeom>
        </p:spPr>
      </p:pic>
      <p:pic>
        <p:nvPicPr>
          <p:cNvPr id="19" name="圖片 18">
            <a:extLst>
              <a:ext uri="{FF2B5EF4-FFF2-40B4-BE49-F238E27FC236}">
                <a16:creationId xmlns:a16="http://schemas.microsoft.com/office/drawing/2014/main" id="{F8CE64A9-F2A4-4D5F-A651-967DE694CA9C}"/>
              </a:ext>
            </a:extLst>
          </p:cNvPr>
          <p:cNvPicPr>
            <a:picLocks noChangeAspect="1"/>
          </p:cNvPicPr>
          <p:nvPr/>
        </p:nvPicPr>
        <p:blipFill>
          <a:blip r:embed="rId4"/>
          <a:stretch>
            <a:fillRect/>
          </a:stretch>
        </p:blipFill>
        <p:spPr>
          <a:xfrm>
            <a:off x="436207" y="91956"/>
            <a:ext cx="983931" cy="983931"/>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8" name="文字方塊 7">
            <a:extLst>
              <a:ext uri="{FF2B5EF4-FFF2-40B4-BE49-F238E27FC236}">
                <a16:creationId xmlns:a16="http://schemas.microsoft.com/office/drawing/2014/main" id="{0565FE6D-DF80-7845-A85E-E4B3FE1852C2}"/>
              </a:ext>
            </a:extLst>
          </p:cNvPr>
          <p:cNvSpPr txBox="1"/>
          <p:nvPr/>
        </p:nvSpPr>
        <p:spPr>
          <a:xfrm>
            <a:off x="2187204" y="2157340"/>
            <a:ext cx="3209969" cy="646331"/>
          </a:xfrm>
          <a:prstGeom prst="rect">
            <a:avLst/>
          </a:prstGeom>
          <a:noFill/>
        </p:spPr>
        <p:txBody>
          <a:bodyPr wrap="square">
            <a:spAutoFit/>
          </a:bodyPr>
          <a:lstStyle/>
          <a:p>
            <a:pPr marL="180000" indent="-180000" fontAlgn="base">
              <a:buFont typeface="Arial" panose="020B0604020202020204" pitchFamily="34" charset="0"/>
              <a:buChar char="•"/>
            </a:pPr>
            <a:r>
              <a:rPr lang="en-US" altLang="zh-TW" sz="1200" b="0" i="0">
                <a:solidFill>
                  <a:srgbClr val="202020"/>
                </a:solidFill>
                <a:effectLst/>
                <a:latin typeface="Arial" panose="020B0604020202020204" pitchFamily="34" charset="0"/>
                <a:ea typeface="微軟正黑體" panose="020B0604030504040204" pitchFamily="34" charset="-120"/>
                <a:sym typeface="Arial" panose="020B0604020202020204" pitchFamily="34" charset="0"/>
              </a:rPr>
              <a:t>Centralized management of binding devices to improve security and management efficiency</a:t>
            </a:r>
            <a:endParaRPr lang="zh-TW" altLang="en-US" sz="1200" b="0" i="0">
              <a:solidFill>
                <a:srgbClr val="202020"/>
              </a:solidFill>
              <a:effectLst/>
              <a:latin typeface="Arial" panose="020B0604020202020204" pitchFamily="34" charset="0"/>
              <a:ea typeface="微軟正黑體" panose="020B0604030504040204" pitchFamily="34" charset="-120"/>
              <a:sym typeface="Arial" panose="020B0604020202020204" pitchFamily="34" charset="0"/>
            </a:endParaRPr>
          </a:p>
        </p:txBody>
      </p:sp>
      <p:sp>
        <p:nvSpPr>
          <p:cNvPr id="10" name="文字方塊 9">
            <a:extLst>
              <a:ext uri="{FF2B5EF4-FFF2-40B4-BE49-F238E27FC236}">
                <a16:creationId xmlns:a16="http://schemas.microsoft.com/office/drawing/2014/main" id="{8960905F-1F16-1342-AE34-181500807A55}"/>
              </a:ext>
            </a:extLst>
          </p:cNvPr>
          <p:cNvSpPr txBox="1"/>
          <p:nvPr/>
        </p:nvSpPr>
        <p:spPr>
          <a:xfrm>
            <a:off x="5658006" y="2180943"/>
            <a:ext cx="2533739" cy="461665"/>
          </a:xfrm>
          <a:prstGeom prst="rect">
            <a:avLst/>
          </a:prstGeom>
          <a:noFill/>
        </p:spPr>
        <p:txBody>
          <a:bodyPr wrap="square">
            <a:spAutoFit/>
          </a:bodyPr>
          <a:lstStyle/>
          <a:p>
            <a:pPr marL="180000" indent="-180000">
              <a:buFont typeface="Arial" panose="020B0604020202020204" pitchFamily="34" charset="0"/>
              <a:buChar char="•"/>
            </a:pPr>
            <a:r>
              <a:rPr lang="en-US" altLang="zh-TW" sz="1200">
                <a:latin typeface="Arial" panose="020B0604020202020204" pitchFamily="34" charset="0"/>
                <a:ea typeface="微軟正黑體" panose="020B0604030504040204" pitchFamily="34" charset="-120"/>
                <a:sym typeface="Arial" panose="020B0604020202020204" pitchFamily="34" charset="0"/>
              </a:rPr>
              <a:t>Sync files to other NAS or cloud with Hybrid Backup Sync</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p:txBody>
      </p:sp>
      <p:sp>
        <p:nvSpPr>
          <p:cNvPr id="12" name="文字方塊 11">
            <a:extLst>
              <a:ext uri="{FF2B5EF4-FFF2-40B4-BE49-F238E27FC236}">
                <a16:creationId xmlns:a16="http://schemas.microsoft.com/office/drawing/2014/main" id="{0695087B-6FB6-9546-A967-9C8E06F80D56}"/>
              </a:ext>
            </a:extLst>
          </p:cNvPr>
          <p:cNvSpPr txBox="1"/>
          <p:nvPr/>
        </p:nvSpPr>
        <p:spPr>
          <a:xfrm>
            <a:off x="4626691" y="4237873"/>
            <a:ext cx="1371600" cy="738664"/>
          </a:xfrm>
          <a:prstGeom prst="rect">
            <a:avLst/>
          </a:prstGeom>
          <a:noFill/>
        </p:spPr>
        <p:txBody>
          <a:bodyPr wrap="square">
            <a:spAutoFit/>
          </a:bodyPr>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NAS installed </a:t>
            </a:r>
            <a:r>
              <a:rPr lang="zh-TW" altLang="en-US">
                <a:latin typeface="Arial" panose="020B0604020202020204" pitchFamily="34" charset="0"/>
                <a:ea typeface="微軟正黑體" panose="020B0604030504040204" pitchFamily="34" charset="-120"/>
                <a:sym typeface="Arial" panose="020B0604020202020204" pitchFamily="34" charset="0"/>
              </a:rPr>
              <a:t>Qsync Central</a:t>
            </a:r>
            <a:endParaRPr lang="en-US" altLang="zh-TW">
              <a:latin typeface="Arial" panose="020B0604020202020204" pitchFamily="34" charset="0"/>
              <a:ea typeface="微軟正黑體" panose="020B0604030504040204" pitchFamily="34" charset="-120"/>
              <a:sym typeface="Arial" panose="020B0604020202020204" pitchFamily="34" charset="0"/>
            </a:endParaRPr>
          </a:p>
          <a:p>
            <a:pPr algn="ctr"/>
            <a:r>
              <a:rPr lang="en-US" altLang="zh-TW">
                <a:latin typeface="Arial" panose="020B0604020202020204" pitchFamily="34" charset="0"/>
                <a:ea typeface="微軟正黑體" panose="020B0604030504040204" pitchFamily="34" charset="-120"/>
                <a:sym typeface="Arial" panose="020B0604020202020204" pitchFamily="34" charset="0"/>
              </a:rPr>
              <a:t>App</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3" name="文字方塊 12">
            <a:extLst>
              <a:ext uri="{FF2B5EF4-FFF2-40B4-BE49-F238E27FC236}">
                <a16:creationId xmlns:a16="http://schemas.microsoft.com/office/drawing/2014/main" id="{1657F71E-7F08-A749-9E84-D3833E706FB1}"/>
              </a:ext>
            </a:extLst>
          </p:cNvPr>
          <p:cNvSpPr txBox="1"/>
          <p:nvPr/>
        </p:nvSpPr>
        <p:spPr>
          <a:xfrm>
            <a:off x="538957" y="2180943"/>
            <a:ext cx="1387413" cy="2600712"/>
          </a:xfrm>
          <a:prstGeom prst="rect">
            <a:avLst/>
          </a:prstGeom>
          <a:noFill/>
        </p:spPr>
        <p:txBody>
          <a:bodyPr wrap="square" rtlCol="0">
            <a:spAutoFit/>
          </a:bodyPr>
          <a:lstStyle/>
          <a:p>
            <a:pPr marL="90488" indent="-90488">
              <a:spcBef>
                <a:spcPts val="1200"/>
              </a:spcBef>
              <a:buClr>
                <a:schemeClr val="bg1"/>
              </a:buClr>
              <a:buFont typeface="Arial" panose="020B0604020202020204" pitchFamily="34" charset="0"/>
              <a:buChar char="•"/>
            </a:pPr>
            <a:r>
              <a:rPr lang="en-US" altLang="zh-TW" sz="1100">
                <a:solidFill>
                  <a:schemeClr val="bg1"/>
                </a:solidFill>
                <a:latin typeface="Arial" panose="020B0604020202020204" pitchFamily="34" charset="0"/>
                <a:ea typeface="微軟正黑體" panose="020B0604030504040204" pitchFamily="34" charset="-120"/>
                <a:sym typeface="Arial" panose="020B0604020202020204" pitchFamily="34" charset="0"/>
              </a:rPr>
              <a:t>Central control mode and user-defined mode flexible configuration</a:t>
            </a:r>
          </a:p>
          <a:p>
            <a:pPr marL="90488" indent="-90488">
              <a:spcBef>
                <a:spcPts val="1200"/>
              </a:spcBef>
              <a:buClr>
                <a:schemeClr val="bg1"/>
              </a:buClr>
              <a:buFont typeface="Arial" panose="020B0604020202020204" pitchFamily="34" charset="0"/>
              <a:buChar char="•"/>
            </a:pPr>
            <a:r>
              <a:rPr lang="en-US" altLang="zh-TW" sz="1100">
                <a:solidFill>
                  <a:schemeClr val="bg1"/>
                </a:solidFill>
                <a:latin typeface="Arial" panose="020B0604020202020204" pitchFamily="34" charset="0"/>
                <a:ea typeface="微軟正黑體" panose="020B0604030504040204" pitchFamily="34" charset="-120"/>
                <a:sym typeface="Arial" panose="020B0604020202020204" pitchFamily="34" charset="0"/>
              </a:rPr>
              <a:t>Up to 64 version-controlled, restore data at any time</a:t>
            </a:r>
          </a:p>
          <a:p>
            <a:pPr marL="90488" indent="-90488">
              <a:spcBef>
                <a:spcPts val="1200"/>
              </a:spcBef>
              <a:buClr>
                <a:schemeClr val="bg1"/>
              </a:buClr>
              <a:buFont typeface="Arial" panose="020B0604020202020204" pitchFamily="34" charset="0"/>
              <a:buChar char="•"/>
            </a:pPr>
            <a:r>
              <a:rPr lang="en-US" altLang="zh-TW" sz="1100">
                <a:solidFill>
                  <a:schemeClr val="bg1"/>
                </a:solidFill>
                <a:latin typeface="Arial" panose="020B0604020202020204" pitchFamily="34" charset="0"/>
                <a:ea typeface="微軟正黑體" panose="020B0604030504040204" pitchFamily="34" charset="-120"/>
                <a:sym typeface="Arial" panose="020B0604020202020204" pitchFamily="34" charset="0"/>
              </a:rPr>
              <a:t>Remote erase to delete synced files from lost devices</a:t>
            </a:r>
            <a:endParaRPr lang="zh-TW" altLang="en-US" sz="11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378934059"/>
      </p:ext>
    </p:extLst>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2" descr="一張含有 文字, 螢幕擷取畫面, 停車, 儀錶 的圖片&#10;&#10;自動產生的描述">
            <a:extLst>
              <a:ext uri="{FF2B5EF4-FFF2-40B4-BE49-F238E27FC236}">
                <a16:creationId xmlns:a16="http://schemas.microsoft.com/office/drawing/2014/main" id="{D9008590-5FB7-4B4D-8A67-E4940D8E63AC}"/>
              </a:ext>
            </a:extLst>
          </p:cNvPr>
          <p:cNvPicPr>
            <a:picLocks noChangeAspect="1"/>
          </p:cNvPicPr>
          <p:nvPr/>
        </p:nvPicPr>
        <p:blipFill>
          <a:blip r:embed="rId3"/>
          <a:stretch>
            <a:fillRect/>
          </a:stretch>
        </p:blipFill>
        <p:spPr>
          <a:xfrm>
            <a:off x="115175" y="1525306"/>
            <a:ext cx="5730586" cy="4161488"/>
          </a:xfrm>
          <a:prstGeom prst="rect">
            <a:avLst/>
          </a:prstGeom>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a:xfrm>
            <a:off x="-1" y="62952"/>
            <a:ext cx="9143999" cy="572700"/>
          </a:xfrm>
        </p:spPr>
        <p:txBody>
          <a:bodyPr/>
          <a:lstStyle/>
          <a:p>
            <a:r>
              <a:rPr lang="zh-TW" altLang="en-US">
                <a:latin typeface="Arial" panose="020B0604020202020204" pitchFamily="34" charset="0"/>
                <a:cs typeface="Arial"/>
                <a:sym typeface="Arial" panose="020B0604020202020204" pitchFamily="34" charset="0"/>
              </a:rPr>
              <a:t>App Center</a:t>
            </a:r>
          </a:p>
        </p:txBody>
      </p:sp>
      <p:sp>
        <p:nvSpPr>
          <p:cNvPr id="16" name="文字方塊 15">
            <a:extLst>
              <a:ext uri="{FF2B5EF4-FFF2-40B4-BE49-F238E27FC236}">
                <a16:creationId xmlns:a16="http://schemas.microsoft.com/office/drawing/2014/main" id="{8B0723ED-BDEB-465B-B049-82DBF5A25335}"/>
              </a:ext>
            </a:extLst>
          </p:cNvPr>
          <p:cNvSpPr txBox="1"/>
          <p:nvPr/>
        </p:nvSpPr>
        <p:spPr>
          <a:xfrm>
            <a:off x="2551884" y="607367"/>
            <a:ext cx="404022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Wide variety of applications</a:t>
            </a:r>
          </a:p>
        </p:txBody>
      </p:sp>
      <p:pic>
        <p:nvPicPr>
          <p:cNvPr id="8" name="圖形 7">
            <a:extLst>
              <a:ext uri="{FF2B5EF4-FFF2-40B4-BE49-F238E27FC236}">
                <a16:creationId xmlns:a16="http://schemas.microsoft.com/office/drawing/2014/main" id="{88064451-9D19-45FE-A3D9-F34ABCA42A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15428" y="144255"/>
            <a:ext cx="789272" cy="789272"/>
          </a:xfrm>
          <a:prstGeom prst="roundRect">
            <a:avLst>
              <a:gd name="adj" fmla="val 16667"/>
            </a:avLst>
          </a:prstGeom>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3" name="文字方塊 2">
            <a:extLst>
              <a:ext uri="{FF2B5EF4-FFF2-40B4-BE49-F238E27FC236}">
                <a16:creationId xmlns:a16="http://schemas.microsoft.com/office/drawing/2014/main" id="{7740723D-0055-4365-95C1-6BE103265081}"/>
              </a:ext>
            </a:extLst>
          </p:cNvPr>
          <p:cNvSpPr txBox="1"/>
          <p:nvPr/>
        </p:nvSpPr>
        <p:spPr>
          <a:xfrm>
            <a:off x="5994894" y="4818938"/>
            <a:ext cx="2999098" cy="261610"/>
          </a:xfrm>
          <a:prstGeom prst="rect">
            <a:avLst/>
          </a:prstGeom>
          <a:noFill/>
        </p:spPr>
        <p:txBody>
          <a:bodyPr wrap="square" rtlCol="0">
            <a:spAutoFit/>
          </a:bodyPr>
          <a:lstStyle/>
          <a:p>
            <a:r>
              <a:rPr lang="en-US" altLang="zh-TW" sz="1100">
                <a:solidFill>
                  <a:schemeClr val="bg1"/>
                </a:solidFill>
                <a:latin typeface="Arial" panose="020B0604020202020204" pitchFamily="34" charset="0"/>
                <a:ea typeface="微軟正黑體" panose="020B0604030504040204" pitchFamily="34" charset="-120"/>
                <a:sym typeface="Arial" panose="020B0604020202020204" pitchFamily="34" charset="0"/>
              </a:rPr>
              <a:t>https://www.qnap.com/zh-tw/app_center/</a:t>
            </a:r>
            <a:endParaRPr lang="zh-TW" altLang="en-US" sz="11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 name="文字方塊 8">
            <a:extLst>
              <a:ext uri="{FF2B5EF4-FFF2-40B4-BE49-F238E27FC236}">
                <a16:creationId xmlns:a16="http://schemas.microsoft.com/office/drawing/2014/main" id="{967BEDC6-EC28-42F9-9809-938529B5A3BA}"/>
              </a:ext>
            </a:extLst>
          </p:cNvPr>
          <p:cNvSpPr txBox="1"/>
          <p:nvPr/>
        </p:nvSpPr>
        <p:spPr>
          <a:xfrm>
            <a:off x="5994894" y="1531061"/>
            <a:ext cx="3059094" cy="30671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8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NAS functions beyond imagination</a:t>
            </a:r>
            <a:endParaRPr lang="zh-TW" sz="18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endParaRPr>
          </a:p>
          <a:p>
            <a:pPr>
              <a:lnSpc>
                <a:spcPct val="130000"/>
              </a:lnSpc>
              <a:spcBef>
                <a:spcPts val="600"/>
              </a:spcBef>
            </a:pP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QNAP APP Center includes various applications. You can install and expand multiple functions of the NAS on-demand. QNAP keeps developing products and seeks cooperation with related application software. We evolve every second, care about users' needs, and continuously try various forward-looking ideas. It is the only constant persistence of QNAP in the rapidly changing AI era. </a:t>
            </a:r>
          </a:p>
        </p:txBody>
      </p:sp>
      <p:pic>
        <p:nvPicPr>
          <p:cNvPr id="5" name="圖片 4" hidden="1">
            <a:extLst>
              <a:ext uri="{FF2B5EF4-FFF2-40B4-BE49-F238E27FC236}">
                <a16:creationId xmlns:a16="http://schemas.microsoft.com/office/drawing/2014/main" id="{4F45A150-39EC-41ED-A471-8E9AC977B9FA}"/>
              </a:ext>
            </a:extLst>
          </p:cNvPr>
          <p:cNvPicPr>
            <a:picLocks noChangeAspect="1"/>
          </p:cNvPicPr>
          <p:nvPr/>
        </p:nvPicPr>
        <p:blipFill>
          <a:blip r:embed="rId6"/>
          <a:stretch>
            <a:fillRect/>
          </a:stretch>
        </p:blipFill>
        <p:spPr>
          <a:xfrm>
            <a:off x="8265025" y="1681757"/>
            <a:ext cx="762331" cy="762331"/>
          </a:xfrm>
          <a:prstGeom prst="rect">
            <a:avLst/>
          </a:prstGeom>
        </p:spPr>
      </p:pic>
    </p:spTree>
    <p:extLst>
      <p:ext uri="{BB962C8B-B14F-4D97-AF65-F5344CB8AC3E}">
        <p14:creationId xmlns:p14="http://schemas.microsoft.com/office/powerpoint/2010/main" val="1005156982"/>
      </p:ext>
    </p:extLst>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3F299EEF-9E14-4E65-88C9-2931149B82D5}"/>
              </a:ext>
            </a:extLst>
          </p:cNvPr>
          <p:cNvPicPr>
            <a:picLocks noChangeAspect="1"/>
          </p:cNvPicPr>
          <p:nvPr/>
        </p:nvPicPr>
        <p:blipFill rotWithShape="1">
          <a:blip r:embed="rId3"/>
          <a:srcRect l="47820" t="22560" r="10106" b="1473"/>
          <a:stretch/>
        </p:blipFill>
        <p:spPr>
          <a:xfrm>
            <a:off x="6385175" y="2527241"/>
            <a:ext cx="2171304" cy="2616258"/>
          </a:xfrm>
          <a:prstGeom prst="rect">
            <a:avLst/>
          </a:prstGeom>
        </p:spPr>
      </p:pic>
      <p:pic>
        <p:nvPicPr>
          <p:cNvPr id="4" name="圖片 3">
            <a:extLst>
              <a:ext uri="{FF2B5EF4-FFF2-40B4-BE49-F238E27FC236}">
                <a16:creationId xmlns:a16="http://schemas.microsoft.com/office/drawing/2014/main" id="{5827465B-3E3A-4074-BB18-82EBA2F75762}"/>
              </a:ext>
            </a:extLst>
          </p:cNvPr>
          <p:cNvPicPr>
            <a:picLocks noChangeAspect="1"/>
          </p:cNvPicPr>
          <p:nvPr/>
        </p:nvPicPr>
        <p:blipFill rotWithShape="1">
          <a:blip r:embed="rId4"/>
          <a:srcRect l="13746" t="-1" r="28061" b="1903"/>
          <a:stretch/>
        </p:blipFill>
        <p:spPr>
          <a:xfrm>
            <a:off x="3820510" y="2527240"/>
            <a:ext cx="2328009" cy="2616259"/>
          </a:xfrm>
          <a:prstGeom prst="rect">
            <a:avLst/>
          </a:prstGeom>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a:latin typeface="Arial" panose="020B0604020202020204" pitchFamily="34" charset="0"/>
                <a:cs typeface="Arial"/>
                <a:sym typeface="Arial" panose="020B0604020202020204" pitchFamily="34" charset="0"/>
              </a:rPr>
              <a:t>Who is suitable for the NAS?</a:t>
            </a:r>
            <a:endParaRPr lang="zh-TW" altLang="en-US">
              <a:latin typeface="Arial" panose="020B0604020202020204" pitchFamily="34" charset="0"/>
              <a:cs typeface="Arial"/>
              <a:sym typeface="Arial" panose="020B0604020202020204" pitchFamily="34" charset="0"/>
            </a:endParaRPr>
          </a:p>
        </p:txBody>
      </p:sp>
      <p:sp>
        <p:nvSpPr>
          <p:cNvPr id="11" name="文字方塊 10">
            <a:extLst>
              <a:ext uri="{FF2B5EF4-FFF2-40B4-BE49-F238E27FC236}">
                <a16:creationId xmlns:a16="http://schemas.microsoft.com/office/drawing/2014/main" id="{EEBF030D-C646-4335-B02E-D86F34054B69}"/>
              </a:ext>
            </a:extLst>
          </p:cNvPr>
          <p:cNvSpPr txBox="1"/>
          <p:nvPr/>
        </p:nvSpPr>
        <p:spPr>
          <a:xfrm>
            <a:off x="620410" y="1221055"/>
            <a:ext cx="312052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chemeClr val="bg1"/>
                </a:solidFill>
                <a:latin typeface="Arial" panose="020B0604020202020204" pitchFamily="34" charset="0"/>
                <a:ea typeface="微軟正黑體" panose="020B0604030504040204" pitchFamily="34" charset="-120"/>
                <a:sym typeface="Arial" panose="020B0604020202020204" pitchFamily="34" charset="0"/>
              </a:rPr>
              <a:t>TS-216G</a:t>
            </a:r>
          </a:p>
          <a:p>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Good value </a:t>
            </a:r>
            <a:r>
              <a:rPr lang="en-US" sz="1600">
                <a:solidFill>
                  <a:schemeClr val="bg1"/>
                </a:solidFill>
                <a:latin typeface="Arial" panose="020B0604020202020204" pitchFamily="34" charset="0"/>
                <a:ea typeface="微軟正黑體" panose="020B0604030504040204" pitchFamily="34" charset="-120"/>
                <a:sym typeface="Arial" panose="020B0604020202020204" pitchFamily="34" charset="0"/>
              </a:rPr>
              <a:t>2.5GbE 2-bay NAS</a:t>
            </a:r>
            <a:r>
              <a:rPr lang="en-US" sz="1200" b="1">
                <a:solidFill>
                  <a:schemeClr val="bg1"/>
                </a:solidFill>
                <a:latin typeface="Arial" panose="020B0604020202020204" pitchFamily="34" charset="0"/>
                <a:ea typeface="微軟正黑體" panose="020B0604030504040204" pitchFamily="34" charset="-120"/>
                <a:sym typeface="Arial" panose="020B0604020202020204" pitchFamily="34" charset="0"/>
              </a:rPr>
              <a:t> </a:t>
            </a:r>
          </a:p>
        </p:txBody>
      </p:sp>
      <p:pic>
        <p:nvPicPr>
          <p:cNvPr id="13" name="圖形 12">
            <a:extLst>
              <a:ext uri="{FF2B5EF4-FFF2-40B4-BE49-F238E27FC236}">
                <a16:creationId xmlns:a16="http://schemas.microsoft.com/office/drawing/2014/main" id="{FEFCBDB7-8B2E-4C68-AC0E-A08373B8E9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20516" y="3473255"/>
            <a:ext cx="818741" cy="818741"/>
          </a:xfrm>
          <a:prstGeom prst="rect">
            <a:avLst/>
          </a:prstGeom>
        </p:spPr>
      </p:pic>
      <p:pic>
        <p:nvPicPr>
          <p:cNvPr id="17" name="圖形 16">
            <a:extLst>
              <a:ext uri="{FF2B5EF4-FFF2-40B4-BE49-F238E27FC236}">
                <a16:creationId xmlns:a16="http://schemas.microsoft.com/office/drawing/2014/main" id="{D7815EAB-AD05-4E3C-9606-10F76897E0C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05254" y="3473255"/>
            <a:ext cx="818741" cy="818741"/>
          </a:xfrm>
          <a:prstGeom prst="rect">
            <a:avLst/>
          </a:prstGeom>
        </p:spPr>
      </p:pic>
      <p:pic>
        <p:nvPicPr>
          <p:cNvPr id="12" name="圖片 11">
            <a:extLst>
              <a:ext uri="{FF2B5EF4-FFF2-40B4-BE49-F238E27FC236}">
                <a16:creationId xmlns:a16="http://schemas.microsoft.com/office/drawing/2014/main" id="{65741EA7-B83C-4929-B102-846411FFABF8}"/>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279132" y="2144385"/>
            <a:ext cx="3421339" cy="2971340"/>
          </a:xfrm>
          <a:prstGeom prst="rect">
            <a:avLst/>
          </a:prstGeom>
        </p:spPr>
      </p:pic>
      <p:sp>
        <p:nvSpPr>
          <p:cNvPr id="18" name="文字方塊 17">
            <a:extLst>
              <a:ext uri="{FF2B5EF4-FFF2-40B4-BE49-F238E27FC236}">
                <a16:creationId xmlns:a16="http://schemas.microsoft.com/office/drawing/2014/main" id="{329BEEF4-6CEE-47FA-A5AA-E81B7D792C7D}"/>
              </a:ext>
            </a:extLst>
          </p:cNvPr>
          <p:cNvSpPr txBox="1"/>
          <p:nvPr/>
        </p:nvSpPr>
        <p:spPr>
          <a:xfrm>
            <a:off x="3774263" y="1547066"/>
            <a:ext cx="2549470" cy="9002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altLang="zh-TW"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The minimalist NAS design is suitable for installation at home to store precious photos and videos. The built-in NPU AI acceleration makes image recognition even more powerful</a:t>
            </a:r>
          </a:p>
        </p:txBody>
      </p:sp>
      <p:sp>
        <p:nvSpPr>
          <p:cNvPr id="19" name="文字方塊 18">
            <a:extLst>
              <a:ext uri="{FF2B5EF4-FFF2-40B4-BE49-F238E27FC236}">
                <a16:creationId xmlns:a16="http://schemas.microsoft.com/office/drawing/2014/main" id="{B99278C8-E6B3-475B-9B74-CCF4FA82C2FC}"/>
              </a:ext>
            </a:extLst>
          </p:cNvPr>
          <p:cNvSpPr txBox="1"/>
          <p:nvPr/>
        </p:nvSpPr>
        <p:spPr>
          <a:xfrm>
            <a:off x="6323733" y="1479369"/>
            <a:ext cx="2361247" cy="9106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2-bay SATA disk and high-speed 2.5GbE network support, allowing small business users to properly configure data backup in the office</a:t>
            </a:r>
          </a:p>
        </p:txBody>
      </p:sp>
      <p:sp>
        <p:nvSpPr>
          <p:cNvPr id="15" name="文字方塊 14">
            <a:extLst>
              <a:ext uri="{FF2B5EF4-FFF2-40B4-BE49-F238E27FC236}">
                <a16:creationId xmlns:a16="http://schemas.microsoft.com/office/drawing/2014/main" id="{FC101867-1E82-E917-6D73-BFCCE47EE58A}"/>
              </a:ext>
            </a:extLst>
          </p:cNvPr>
          <p:cNvSpPr txBox="1"/>
          <p:nvPr/>
        </p:nvSpPr>
        <p:spPr>
          <a:xfrm>
            <a:off x="3774263" y="1195950"/>
            <a:ext cx="1454931" cy="379078"/>
          </a:xfrm>
          <a:prstGeom prst="rect">
            <a:avLst/>
          </a:prstGeom>
          <a:noFill/>
        </p:spPr>
        <p:txBody>
          <a:bodyPr wrap="square">
            <a:spAutoFit/>
          </a:bodyPr>
          <a:lstStyle/>
          <a:p>
            <a:pPr marL="0" marR="0" lvl="0" indent="0" algn="l" defTabSz="914400" rtl="0" eaLnBrk="1" fontAlgn="auto" latinLnBrk="0" hangingPunct="1">
              <a:lnSpc>
                <a:spcPct val="130000"/>
              </a:lnSpc>
              <a:spcBef>
                <a:spcPts val="60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97FFFE"/>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Home user</a:t>
            </a:r>
            <a:endParaRPr kumimoji="0" lang="zh-TW" altLang="en-US" sz="1600" b="1" i="0" u="none" strike="noStrike" kern="0" cap="none" spc="0" normalizeH="0" baseline="0" noProof="0">
              <a:ln>
                <a:noFill/>
              </a:ln>
              <a:solidFill>
                <a:srgbClr val="97FFFE"/>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 name="文字方塊 15">
            <a:extLst>
              <a:ext uri="{FF2B5EF4-FFF2-40B4-BE49-F238E27FC236}">
                <a16:creationId xmlns:a16="http://schemas.microsoft.com/office/drawing/2014/main" id="{0CA7681A-E060-74BE-7B45-16E70564EEF4}"/>
              </a:ext>
            </a:extLst>
          </p:cNvPr>
          <p:cNvSpPr txBox="1"/>
          <p:nvPr/>
        </p:nvSpPr>
        <p:spPr>
          <a:xfrm>
            <a:off x="6323733" y="1195950"/>
            <a:ext cx="1858631" cy="379078"/>
          </a:xfrm>
          <a:prstGeom prst="rect">
            <a:avLst/>
          </a:prstGeom>
          <a:noFill/>
        </p:spPr>
        <p:txBody>
          <a:bodyPr wrap="square">
            <a:spAutoFit/>
          </a:bodyPr>
          <a:lstStyle/>
          <a:p>
            <a:pPr marL="0" marR="0" lvl="0" indent="0" algn="l" defTabSz="914400" rtl="0" eaLnBrk="1" fontAlgn="auto" latinLnBrk="0" hangingPunct="1">
              <a:lnSpc>
                <a:spcPct val="130000"/>
              </a:lnSpc>
              <a:spcBef>
                <a:spcPts val="60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97FFFE"/>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Small business</a:t>
            </a:r>
          </a:p>
        </p:txBody>
      </p:sp>
    </p:spTree>
    <p:extLst>
      <p:ext uri="{BB962C8B-B14F-4D97-AF65-F5344CB8AC3E}">
        <p14:creationId xmlns:p14="http://schemas.microsoft.com/office/powerpoint/2010/main" val="1530988920"/>
      </p:ext>
    </p:extLst>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a:latin typeface="Arial" panose="020B0604020202020204" pitchFamily="34" charset="0"/>
                <a:cs typeface="Arial"/>
                <a:sym typeface="Arial" panose="020B0604020202020204" pitchFamily="34" charset="0"/>
              </a:rPr>
              <a:t>NAS usage scenarios</a:t>
            </a:r>
            <a:endParaRPr lang="zh-TW" altLang="en-US">
              <a:latin typeface="Arial" panose="020B0604020202020204" pitchFamily="34" charset="0"/>
              <a:cs typeface="Arial"/>
              <a:sym typeface="Arial" panose="020B0604020202020204" pitchFamily="34" charset="0"/>
            </a:endParaRPr>
          </a:p>
        </p:txBody>
      </p:sp>
      <p:pic>
        <p:nvPicPr>
          <p:cNvPr id="5" name="圖片 6">
            <a:extLst>
              <a:ext uri="{FF2B5EF4-FFF2-40B4-BE49-F238E27FC236}">
                <a16:creationId xmlns:a16="http://schemas.microsoft.com/office/drawing/2014/main" id="{AA84F768-7912-480C-9BB0-995A5929B0C7}"/>
              </a:ext>
            </a:extLst>
          </p:cNvPr>
          <p:cNvPicPr>
            <a:picLocks noChangeAspect="1"/>
          </p:cNvPicPr>
          <p:nvPr/>
        </p:nvPicPr>
        <p:blipFill>
          <a:blip r:embed="rId3"/>
          <a:srcRect t="70" b="70"/>
          <a:stretch/>
        </p:blipFill>
        <p:spPr>
          <a:xfrm>
            <a:off x="1851562" y="1356308"/>
            <a:ext cx="2458687" cy="1635851"/>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7" name="圖片 7">
            <a:extLst>
              <a:ext uri="{FF2B5EF4-FFF2-40B4-BE49-F238E27FC236}">
                <a16:creationId xmlns:a16="http://schemas.microsoft.com/office/drawing/2014/main" id="{92EF92F1-EA43-4B6C-BA1C-0B6A3B51F30E}"/>
              </a:ext>
            </a:extLst>
          </p:cNvPr>
          <p:cNvPicPr>
            <a:picLocks noChangeAspect="1"/>
          </p:cNvPicPr>
          <p:nvPr/>
        </p:nvPicPr>
        <p:blipFill>
          <a:blip r:embed="rId4"/>
          <a:srcRect l="9576" r="9576"/>
          <a:stretch/>
        </p:blipFill>
        <p:spPr>
          <a:xfrm>
            <a:off x="4825156" y="1356308"/>
            <a:ext cx="2458687" cy="1620021"/>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8" name="圖片 9">
            <a:extLst>
              <a:ext uri="{FF2B5EF4-FFF2-40B4-BE49-F238E27FC236}">
                <a16:creationId xmlns:a16="http://schemas.microsoft.com/office/drawing/2014/main" id="{E3CDD758-B509-4CF9-915C-C8247350A3C6}"/>
              </a:ext>
            </a:extLst>
          </p:cNvPr>
          <p:cNvPicPr>
            <a:picLocks noChangeAspect="1"/>
          </p:cNvPicPr>
          <p:nvPr/>
        </p:nvPicPr>
        <p:blipFill>
          <a:blip r:embed="rId5"/>
          <a:srcRect l="169" r="169"/>
          <a:stretch/>
        </p:blipFill>
        <p:spPr>
          <a:xfrm>
            <a:off x="1861415" y="3279700"/>
            <a:ext cx="2458687" cy="1643717"/>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0" name="圖片 11">
            <a:extLst>
              <a:ext uri="{FF2B5EF4-FFF2-40B4-BE49-F238E27FC236}">
                <a16:creationId xmlns:a16="http://schemas.microsoft.com/office/drawing/2014/main" id="{75DB77F9-0AF4-491E-A758-9F463C78FDD5}"/>
              </a:ext>
            </a:extLst>
          </p:cNvPr>
          <p:cNvPicPr>
            <a:picLocks noChangeAspect="1"/>
          </p:cNvPicPr>
          <p:nvPr/>
        </p:nvPicPr>
        <p:blipFill>
          <a:blip r:embed="rId6"/>
          <a:srcRect t="756" b="756"/>
          <a:stretch/>
        </p:blipFill>
        <p:spPr>
          <a:xfrm>
            <a:off x="4825156" y="3279700"/>
            <a:ext cx="2458687" cy="1616492"/>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2" name="矩形 1">
            <a:extLst>
              <a:ext uri="{FF2B5EF4-FFF2-40B4-BE49-F238E27FC236}">
                <a16:creationId xmlns:a16="http://schemas.microsoft.com/office/drawing/2014/main" id="{CFC8A4B6-4578-4EA2-8160-744A46ECFCC2}"/>
              </a:ext>
            </a:extLst>
          </p:cNvPr>
          <p:cNvSpPr/>
          <p:nvPr/>
        </p:nvSpPr>
        <p:spPr>
          <a:xfrm>
            <a:off x="1851562" y="2335650"/>
            <a:ext cx="2467263" cy="656509"/>
          </a:xfrm>
          <a:prstGeom prst="rect">
            <a:avLst/>
          </a:prstGeom>
          <a:gradFill>
            <a:gsLst>
              <a:gs pos="0">
                <a:srgbClr val="2D1633">
                  <a:alpha val="0"/>
                </a:srgbClr>
              </a:gs>
              <a:gs pos="57000">
                <a:srgbClr val="2D1633">
                  <a:alpha val="95000"/>
                </a:srgbClr>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2" name="矩形 11">
            <a:extLst>
              <a:ext uri="{FF2B5EF4-FFF2-40B4-BE49-F238E27FC236}">
                <a16:creationId xmlns:a16="http://schemas.microsoft.com/office/drawing/2014/main" id="{92F78021-336C-4E1B-9AF9-CE9A93F28076}"/>
              </a:ext>
            </a:extLst>
          </p:cNvPr>
          <p:cNvSpPr/>
          <p:nvPr/>
        </p:nvSpPr>
        <p:spPr>
          <a:xfrm>
            <a:off x="1861618" y="4266908"/>
            <a:ext cx="2457207" cy="656509"/>
          </a:xfrm>
          <a:prstGeom prst="rect">
            <a:avLst/>
          </a:prstGeom>
          <a:gradFill>
            <a:gsLst>
              <a:gs pos="0">
                <a:srgbClr val="2D1633">
                  <a:alpha val="0"/>
                </a:srgbClr>
              </a:gs>
              <a:gs pos="57000">
                <a:srgbClr val="2D1633">
                  <a:alpha val="95000"/>
                </a:srgbClr>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4" name="矩形 13">
            <a:extLst>
              <a:ext uri="{FF2B5EF4-FFF2-40B4-BE49-F238E27FC236}">
                <a16:creationId xmlns:a16="http://schemas.microsoft.com/office/drawing/2014/main" id="{57335B15-3AC5-4C3F-A0DC-107F0188431C}"/>
              </a:ext>
            </a:extLst>
          </p:cNvPr>
          <p:cNvSpPr/>
          <p:nvPr/>
        </p:nvSpPr>
        <p:spPr>
          <a:xfrm>
            <a:off x="4826636" y="2335650"/>
            <a:ext cx="2457207" cy="656509"/>
          </a:xfrm>
          <a:prstGeom prst="rect">
            <a:avLst/>
          </a:prstGeom>
          <a:gradFill>
            <a:gsLst>
              <a:gs pos="0">
                <a:srgbClr val="2D1633">
                  <a:alpha val="0"/>
                </a:srgbClr>
              </a:gs>
              <a:gs pos="57000">
                <a:srgbClr val="2D1633">
                  <a:alpha val="95000"/>
                </a:srgbClr>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5" name="矩形 14">
            <a:extLst>
              <a:ext uri="{FF2B5EF4-FFF2-40B4-BE49-F238E27FC236}">
                <a16:creationId xmlns:a16="http://schemas.microsoft.com/office/drawing/2014/main" id="{4169313C-E0D0-4FAE-A43D-1C02F681E846}"/>
              </a:ext>
            </a:extLst>
          </p:cNvPr>
          <p:cNvSpPr/>
          <p:nvPr/>
        </p:nvSpPr>
        <p:spPr>
          <a:xfrm>
            <a:off x="4826636" y="4266908"/>
            <a:ext cx="2457207" cy="656509"/>
          </a:xfrm>
          <a:prstGeom prst="rect">
            <a:avLst/>
          </a:prstGeom>
          <a:gradFill>
            <a:gsLst>
              <a:gs pos="0">
                <a:srgbClr val="2D1633">
                  <a:alpha val="0"/>
                </a:srgbClr>
              </a:gs>
              <a:gs pos="57000">
                <a:srgbClr val="2D1633">
                  <a:alpha val="95000"/>
                </a:srgbClr>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8" name="文字方塊 17">
            <a:extLst>
              <a:ext uri="{FF2B5EF4-FFF2-40B4-BE49-F238E27FC236}">
                <a16:creationId xmlns:a16="http://schemas.microsoft.com/office/drawing/2014/main" id="{60557E15-EB23-484F-BDEA-6B468E173897}"/>
              </a:ext>
            </a:extLst>
          </p:cNvPr>
          <p:cNvSpPr txBox="1"/>
          <p:nvPr/>
        </p:nvSpPr>
        <p:spPr>
          <a:xfrm>
            <a:off x="190787" y="1295934"/>
            <a:ext cx="1737764" cy="16775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altLang="zh-TW"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Photo storage AI management</a:t>
            </a:r>
            <a:endParaRPr lang="zh-TW"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endParaRPr>
          </a:p>
          <a:p>
            <a:pPr>
              <a:lnSpc>
                <a:spcPct val="130000"/>
              </a:lnSpc>
              <a:spcBef>
                <a:spcPts val="600"/>
              </a:spcBef>
            </a:pP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NPU acceleration can effectively improve </a:t>
            </a:r>
            <a:r>
              <a:rPr lang="en-US" altLang="zh-TW" sz="1100"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QuMagie</a:t>
            </a: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smart album management performance</a:t>
            </a:r>
          </a:p>
        </p:txBody>
      </p:sp>
      <p:grpSp>
        <p:nvGrpSpPr>
          <p:cNvPr id="19" name="群組 18">
            <a:extLst>
              <a:ext uri="{FF2B5EF4-FFF2-40B4-BE49-F238E27FC236}">
                <a16:creationId xmlns:a16="http://schemas.microsoft.com/office/drawing/2014/main" id="{C1DABA7C-DC44-4F29-8E11-6CC19E9B4853}"/>
              </a:ext>
            </a:extLst>
          </p:cNvPr>
          <p:cNvGrpSpPr/>
          <p:nvPr/>
        </p:nvGrpSpPr>
        <p:grpSpPr>
          <a:xfrm>
            <a:off x="6307130" y="2520749"/>
            <a:ext cx="456690" cy="462386"/>
            <a:chOff x="857205" y="1598971"/>
            <a:chExt cx="1105045" cy="1118829"/>
          </a:xfrm>
        </p:grpSpPr>
        <p:sp>
          <p:nvSpPr>
            <p:cNvPr id="20" name="矩形: 圓角 19">
              <a:extLst>
                <a:ext uri="{FF2B5EF4-FFF2-40B4-BE49-F238E27FC236}">
                  <a16:creationId xmlns:a16="http://schemas.microsoft.com/office/drawing/2014/main" id="{825D0EB6-F376-49CB-9EF0-3516E07C9E9B}"/>
                </a:ext>
              </a:extLst>
            </p:cNvPr>
            <p:cNvSpPr/>
            <p:nvPr/>
          </p:nvSpPr>
          <p:spPr>
            <a:xfrm>
              <a:off x="857205" y="1598971"/>
              <a:ext cx="1105045" cy="1118829"/>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1" name="圖形 20">
              <a:extLst>
                <a:ext uri="{FF2B5EF4-FFF2-40B4-BE49-F238E27FC236}">
                  <a16:creationId xmlns:a16="http://schemas.microsoft.com/office/drawing/2014/main" id="{6A1686E5-0DF6-431C-A05F-FDA682D57F9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2413" y="1851897"/>
              <a:ext cx="654630" cy="665916"/>
            </a:xfrm>
            <a:prstGeom prst="rect">
              <a:avLst/>
            </a:prstGeom>
          </p:spPr>
        </p:pic>
      </p:grpSp>
      <p:grpSp>
        <p:nvGrpSpPr>
          <p:cNvPr id="24" name="群組 23">
            <a:extLst>
              <a:ext uri="{FF2B5EF4-FFF2-40B4-BE49-F238E27FC236}">
                <a16:creationId xmlns:a16="http://schemas.microsoft.com/office/drawing/2014/main" id="{9EF08494-6F97-4B42-9921-658765A6EDE8}"/>
              </a:ext>
            </a:extLst>
          </p:cNvPr>
          <p:cNvGrpSpPr/>
          <p:nvPr/>
        </p:nvGrpSpPr>
        <p:grpSpPr>
          <a:xfrm>
            <a:off x="2306688" y="2477758"/>
            <a:ext cx="456691" cy="462388"/>
            <a:chOff x="7959330" y="2345748"/>
            <a:chExt cx="1105045" cy="1118829"/>
          </a:xfrm>
        </p:grpSpPr>
        <p:sp>
          <p:nvSpPr>
            <p:cNvPr id="25" name="矩形: 圓角 24">
              <a:extLst>
                <a:ext uri="{FF2B5EF4-FFF2-40B4-BE49-F238E27FC236}">
                  <a16:creationId xmlns:a16="http://schemas.microsoft.com/office/drawing/2014/main" id="{615B2165-1893-4558-82A5-EFB65B516E6B}"/>
                </a:ext>
              </a:extLst>
            </p:cNvPr>
            <p:cNvSpPr/>
            <p:nvPr/>
          </p:nvSpPr>
          <p:spPr>
            <a:xfrm>
              <a:off x="7959330" y="2345748"/>
              <a:ext cx="1105045" cy="1118829"/>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6" name="圖形 25">
              <a:extLst>
                <a:ext uri="{FF2B5EF4-FFF2-40B4-BE49-F238E27FC236}">
                  <a16:creationId xmlns:a16="http://schemas.microsoft.com/office/drawing/2014/main" id="{41C4A228-0235-4036-8AED-E27B0057E85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163562" y="2517813"/>
              <a:ext cx="709402" cy="827636"/>
            </a:xfrm>
            <a:prstGeom prst="rect">
              <a:avLst/>
            </a:prstGeom>
          </p:spPr>
        </p:pic>
      </p:grpSp>
      <p:grpSp>
        <p:nvGrpSpPr>
          <p:cNvPr id="32" name="群組 31">
            <a:extLst>
              <a:ext uri="{FF2B5EF4-FFF2-40B4-BE49-F238E27FC236}">
                <a16:creationId xmlns:a16="http://schemas.microsoft.com/office/drawing/2014/main" id="{F475549B-2F98-432A-8D7F-9C3414286BEC}"/>
              </a:ext>
            </a:extLst>
          </p:cNvPr>
          <p:cNvGrpSpPr/>
          <p:nvPr/>
        </p:nvGrpSpPr>
        <p:grpSpPr>
          <a:xfrm>
            <a:off x="6307771" y="4394438"/>
            <a:ext cx="456690" cy="462387"/>
            <a:chOff x="7828657" y="2519586"/>
            <a:chExt cx="640122" cy="648107"/>
          </a:xfrm>
        </p:grpSpPr>
        <p:sp>
          <p:nvSpPr>
            <p:cNvPr id="29" name="矩形: 圓角 28">
              <a:extLst>
                <a:ext uri="{FF2B5EF4-FFF2-40B4-BE49-F238E27FC236}">
                  <a16:creationId xmlns:a16="http://schemas.microsoft.com/office/drawing/2014/main" id="{2566E333-18F9-44A1-A51C-D9F41BDCDB72}"/>
                </a:ext>
              </a:extLst>
            </p:cNvPr>
            <p:cNvSpPr/>
            <p:nvPr/>
          </p:nvSpPr>
          <p:spPr>
            <a:xfrm>
              <a:off x="7828657" y="2519586"/>
              <a:ext cx="640122" cy="648107"/>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1" name="圖片 30">
              <a:extLst>
                <a:ext uri="{FF2B5EF4-FFF2-40B4-BE49-F238E27FC236}">
                  <a16:creationId xmlns:a16="http://schemas.microsoft.com/office/drawing/2014/main" id="{CA261AFE-5F08-41B9-9F36-D733EA57D7E9}"/>
                </a:ext>
              </a:extLst>
            </p:cNvPr>
            <p:cNvPicPr>
              <a:picLocks noChangeAspect="1"/>
            </p:cNvPicPr>
            <p:nvPr/>
          </p:nvPicPr>
          <p:blipFill>
            <a:blip r:embed="rId11"/>
            <a:stretch>
              <a:fillRect/>
            </a:stretch>
          </p:blipFill>
          <p:spPr>
            <a:xfrm>
              <a:off x="7951542" y="2653707"/>
              <a:ext cx="394352" cy="394352"/>
            </a:xfrm>
            <a:prstGeom prst="rect">
              <a:avLst/>
            </a:prstGeom>
          </p:spPr>
        </p:pic>
      </p:grpSp>
      <p:sp>
        <p:nvSpPr>
          <p:cNvPr id="33" name="文字方塊 32">
            <a:extLst>
              <a:ext uri="{FF2B5EF4-FFF2-40B4-BE49-F238E27FC236}">
                <a16:creationId xmlns:a16="http://schemas.microsoft.com/office/drawing/2014/main" id="{B3107EF6-16FD-48AE-B4FA-75AE0CF325DB}"/>
              </a:ext>
            </a:extLst>
          </p:cNvPr>
          <p:cNvSpPr txBox="1"/>
          <p:nvPr/>
        </p:nvSpPr>
        <p:spPr>
          <a:xfrm>
            <a:off x="160866" y="3197340"/>
            <a:ext cx="1841163" cy="12420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altLang="zh-TW"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Smart monitoring</a:t>
            </a:r>
            <a:endParaRPr lang="zh-TW"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endParaRPr>
          </a:p>
          <a:p>
            <a:pPr>
              <a:lnSpc>
                <a:spcPct val="130000"/>
              </a:lnSpc>
              <a:spcBef>
                <a:spcPts val="600"/>
              </a:spcBef>
            </a:pP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4GB of RAM makes QVR Elite support for subscriptions up to 20 cameras run smoother</a:t>
            </a:r>
          </a:p>
        </p:txBody>
      </p:sp>
      <p:sp>
        <p:nvSpPr>
          <p:cNvPr id="34" name="文字方塊 33">
            <a:extLst>
              <a:ext uri="{FF2B5EF4-FFF2-40B4-BE49-F238E27FC236}">
                <a16:creationId xmlns:a16="http://schemas.microsoft.com/office/drawing/2014/main" id="{5E83E06E-60E1-428A-81DC-31B35BD3EE46}"/>
              </a:ext>
            </a:extLst>
          </p:cNvPr>
          <p:cNvSpPr txBox="1"/>
          <p:nvPr/>
        </p:nvSpPr>
        <p:spPr>
          <a:xfrm>
            <a:off x="7316243" y="1293383"/>
            <a:ext cx="1739205" cy="12374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altLang="zh-TW"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Storage of self-media data</a:t>
            </a:r>
          </a:p>
          <a:p>
            <a:pPr>
              <a:lnSpc>
                <a:spcPct val="130000"/>
              </a:lnSpc>
              <a:spcBef>
                <a:spcPts val="600"/>
              </a:spcBef>
            </a:pP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Any audio and video data can be stored in the NAS through </a:t>
            </a:r>
            <a:r>
              <a:rPr lang="en-US" altLang="zh-TW" sz="1100"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FileStation</a:t>
            </a:r>
            <a:endPar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5" name="文字方塊 34">
            <a:extLst>
              <a:ext uri="{FF2B5EF4-FFF2-40B4-BE49-F238E27FC236}">
                <a16:creationId xmlns:a16="http://schemas.microsoft.com/office/drawing/2014/main" id="{9EF50D6D-2ED9-4C46-9FCC-06ED463CA215}"/>
              </a:ext>
            </a:extLst>
          </p:cNvPr>
          <p:cNvSpPr txBox="1"/>
          <p:nvPr/>
        </p:nvSpPr>
        <p:spPr>
          <a:xfrm>
            <a:off x="7316243" y="3149151"/>
            <a:ext cx="1752004" cy="16729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altLang="zh-TW"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Multimedia streaming playback</a:t>
            </a:r>
          </a:p>
          <a:p>
            <a:pPr>
              <a:lnSpc>
                <a:spcPct val="130000"/>
              </a:lnSpc>
              <a:spcBef>
                <a:spcPts val="600"/>
              </a:spcBef>
            </a:pP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Supports viewing of stored rich multimedia files by subscribing to Plex</a:t>
            </a:r>
          </a:p>
        </p:txBody>
      </p:sp>
      <p:grpSp>
        <p:nvGrpSpPr>
          <p:cNvPr id="40" name="群組 39">
            <a:extLst>
              <a:ext uri="{FF2B5EF4-FFF2-40B4-BE49-F238E27FC236}">
                <a16:creationId xmlns:a16="http://schemas.microsoft.com/office/drawing/2014/main" id="{5164FEDC-E4B1-42D6-9B2B-FA530FB72DAA}"/>
              </a:ext>
            </a:extLst>
          </p:cNvPr>
          <p:cNvGrpSpPr/>
          <p:nvPr/>
        </p:nvGrpSpPr>
        <p:grpSpPr>
          <a:xfrm>
            <a:off x="2298625" y="4461030"/>
            <a:ext cx="456690" cy="462387"/>
            <a:chOff x="5223075" y="4388913"/>
            <a:chExt cx="640122" cy="648107"/>
          </a:xfrm>
        </p:grpSpPr>
        <p:sp>
          <p:nvSpPr>
            <p:cNvPr id="37" name="矩形: 圓角 36">
              <a:extLst>
                <a:ext uri="{FF2B5EF4-FFF2-40B4-BE49-F238E27FC236}">
                  <a16:creationId xmlns:a16="http://schemas.microsoft.com/office/drawing/2014/main" id="{A333548B-1C7F-472A-A835-E0F4A0A85150}"/>
                </a:ext>
              </a:extLst>
            </p:cNvPr>
            <p:cNvSpPr/>
            <p:nvPr/>
          </p:nvSpPr>
          <p:spPr>
            <a:xfrm>
              <a:off x="5223075" y="4388913"/>
              <a:ext cx="640122" cy="648107"/>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9" name="圖形 38">
              <a:extLst>
                <a:ext uri="{FF2B5EF4-FFF2-40B4-BE49-F238E27FC236}">
                  <a16:creationId xmlns:a16="http://schemas.microsoft.com/office/drawing/2014/main" id="{C634EFA5-2B71-46C7-8454-93EA90FBC36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261614" y="4505113"/>
              <a:ext cx="585651" cy="385158"/>
            </a:xfrm>
            <a:prstGeom prst="rect">
              <a:avLst/>
            </a:prstGeom>
          </p:spPr>
        </p:pic>
      </p:grpSp>
      <p:pic>
        <p:nvPicPr>
          <p:cNvPr id="41" name="圖片 2">
            <a:extLst>
              <a:ext uri="{FF2B5EF4-FFF2-40B4-BE49-F238E27FC236}">
                <a16:creationId xmlns:a16="http://schemas.microsoft.com/office/drawing/2014/main" id="{D236BDB6-EED2-4EB2-8F16-62C6906B7128}"/>
              </a:ext>
            </a:extLst>
          </p:cNvPr>
          <p:cNvPicPr>
            <a:picLocks noChangeAspect="1"/>
          </p:cNvPicPr>
          <p:nvPr/>
        </p:nvPicPr>
        <p:blipFill>
          <a:blip r:embed="rId14"/>
          <a:srcRect t="735" b="735"/>
          <a:stretch/>
        </p:blipFill>
        <p:spPr>
          <a:xfrm>
            <a:off x="1750430" y="4440785"/>
            <a:ext cx="469289" cy="462387"/>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42" name="圖片 41">
            <a:extLst>
              <a:ext uri="{FF2B5EF4-FFF2-40B4-BE49-F238E27FC236}">
                <a16:creationId xmlns:a16="http://schemas.microsoft.com/office/drawing/2014/main" id="{DFF374E9-3C41-4AC6-BE15-D773E2CB5256}"/>
              </a:ext>
            </a:extLst>
          </p:cNvPr>
          <p:cNvPicPr>
            <a:picLocks noChangeAspect="1"/>
          </p:cNvPicPr>
          <p:nvPr/>
        </p:nvPicPr>
        <p:blipFill>
          <a:blip r:embed="rId15"/>
          <a:stretch>
            <a:fillRect/>
          </a:stretch>
        </p:blipFill>
        <p:spPr>
          <a:xfrm>
            <a:off x="1778820" y="2479441"/>
            <a:ext cx="444423" cy="444423"/>
          </a:xfrm>
          <a:prstGeom prst="rect">
            <a:avLst/>
          </a:prstGeom>
        </p:spPr>
      </p:pic>
      <p:pic>
        <p:nvPicPr>
          <p:cNvPr id="44" name="圖片 43">
            <a:extLst>
              <a:ext uri="{FF2B5EF4-FFF2-40B4-BE49-F238E27FC236}">
                <a16:creationId xmlns:a16="http://schemas.microsoft.com/office/drawing/2014/main" id="{2AC130E0-7A53-4E7B-97CB-68461C022A24}"/>
              </a:ext>
            </a:extLst>
          </p:cNvPr>
          <p:cNvPicPr>
            <a:picLocks noChangeAspect="1"/>
          </p:cNvPicPr>
          <p:nvPr/>
        </p:nvPicPr>
        <p:blipFill>
          <a:blip r:embed="rId16"/>
          <a:stretch>
            <a:fillRect/>
          </a:stretch>
        </p:blipFill>
        <p:spPr>
          <a:xfrm>
            <a:off x="6860955" y="2505767"/>
            <a:ext cx="467742" cy="467742"/>
          </a:xfrm>
          <a:prstGeom prst="rect">
            <a:avLst/>
          </a:prstGeom>
        </p:spPr>
      </p:pic>
      <p:pic>
        <p:nvPicPr>
          <p:cNvPr id="45" name="圖片 2">
            <a:extLst>
              <a:ext uri="{FF2B5EF4-FFF2-40B4-BE49-F238E27FC236}">
                <a16:creationId xmlns:a16="http://schemas.microsoft.com/office/drawing/2014/main" id="{710B1674-BF79-408A-AA0F-8CC00FC479B0}"/>
              </a:ext>
            </a:extLst>
          </p:cNvPr>
          <p:cNvPicPr>
            <a:picLocks noChangeAspect="1"/>
          </p:cNvPicPr>
          <p:nvPr/>
        </p:nvPicPr>
        <p:blipFill>
          <a:blip r:embed="rId17"/>
          <a:stretch>
            <a:fillRect/>
          </a:stretch>
        </p:blipFill>
        <p:spPr>
          <a:xfrm>
            <a:off x="6827851" y="4379411"/>
            <a:ext cx="472191" cy="472191"/>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grpSp>
        <p:nvGrpSpPr>
          <p:cNvPr id="3" name="群組 2" hidden="1">
            <a:extLst>
              <a:ext uri="{FF2B5EF4-FFF2-40B4-BE49-F238E27FC236}">
                <a16:creationId xmlns:a16="http://schemas.microsoft.com/office/drawing/2014/main" id="{B26B06F1-2AA0-4AA6-A069-971B248D82FE}"/>
              </a:ext>
            </a:extLst>
          </p:cNvPr>
          <p:cNvGrpSpPr/>
          <p:nvPr/>
        </p:nvGrpSpPr>
        <p:grpSpPr>
          <a:xfrm>
            <a:off x="9811723" y="2115677"/>
            <a:ext cx="2042622" cy="1008724"/>
            <a:chOff x="3523904" y="2528408"/>
            <a:chExt cx="2042622" cy="1008724"/>
          </a:xfrm>
        </p:grpSpPr>
        <p:sp>
          <p:nvSpPr>
            <p:cNvPr id="46" name="六邊形 45">
              <a:extLst>
                <a:ext uri="{FF2B5EF4-FFF2-40B4-BE49-F238E27FC236}">
                  <a16:creationId xmlns:a16="http://schemas.microsoft.com/office/drawing/2014/main" id="{5F714A1F-BB14-4478-85AC-64879F878996}"/>
                </a:ext>
              </a:extLst>
            </p:cNvPr>
            <p:cNvSpPr/>
            <p:nvPr/>
          </p:nvSpPr>
          <p:spPr>
            <a:xfrm>
              <a:off x="4162485" y="2682229"/>
              <a:ext cx="783332" cy="656509"/>
            </a:xfrm>
            <a:prstGeom prst="hexag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Arial" panose="020B0604020202020204" pitchFamily="34" charset="0"/>
                  <a:ea typeface="微軟正黑體" panose="020B0604030504040204" pitchFamily="34" charset="-120"/>
                  <a:sym typeface="Arial" panose="020B0604020202020204" pitchFamily="34" charset="0"/>
                </a:rPr>
                <a:t>整合</a:t>
              </a:r>
            </a:p>
          </p:txBody>
        </p:sp>
        <p:sp>
          <p:nvSpPr>
            <p:cNvPr id="47" name="橢圓 46">
              <a:extLst>
                <a:ext uri="{FF2B5EF4-FFF2-40B4-BE49-F238E27FC236}">
                  <a16:creationId xmlns:a16="http://schemas.microsoft.com/office/drawing/2014/main" id="{CD422771-97B1-457C-A498-78BF8345BDB6}"/>
                </a:ext>
              </a:extLst>
            </p:cNvPr>
            <p:cNvSpPr/>
            <p:nvPr/>
          </p:nvSpPr>
          <p:spPr>
            <a:xfrm>
              <a:off x="3523904" y="2539347"/>
              <a:ext cx="194270" cy="19839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49" name="直線接點 48">
              <a:extLst>
                <a:ext uri="{FF2B5EF4-FFF2-40B4-BE49-F238E27FC236}">
                  <a16:creationId xmlns:a16="http://schemas.microsoft.com/office/drawing/2014/main" id="{D5CF5134-E7DC-41A3-8139-FF5DAFE7A81E}"/>
                </a:ext>
              </a:extLst>
            </p:cNvPr>
            <p:cNvCxnSpPr>
              <a:cxnSpLocks/>
            </p:cNvCxnSpPr>
            <p:nvPr/>
          </p:nvCxnSpPr>
          <p:spPr>
            <a:xfrm>
              <a:off x="3718174" y="2682229"/>
              <a:ext cx="549763" cy="16865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50" name="橢圓 49">
              <a:extLst>
                <a:ext uri="{FF2B5EF4-FFF2-40B4-BE49-F238E27FC236}">
                  <a16:creationId xmlns:a16="http://schemas.microsoft.com/office/drawing/2014/main" id="{19C1EFF4-6FC7-4683-AD1A-0D40D0B73684}"/>
                </a:ext>
              </a:extLst>
            </p:cNvPr>
            <p:cNvSpPr/>
            <p:nvPr/>
          </p:nvSpPr>
          <p:spPr>
            <a:xfrm>
              <a:off x="3553973" y="3325441"/>
              <a:ext cx="194270" cy="19839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51" name="直線接點 50">
              <a:extLst>
                <a:ext uri="{FF2B5EF4-FFF2-40B4-BE49-F238E27FC236}">
                  <a16:creationId xmlns:a16="http://schemas.microsoft.com/office/drawing/2014/main" id="{0E5EAF8E-115C-4906-A775-B0BDEE772736}"/>
                </a:ext>
              </a:extLst>
            </p:cNvPr>
            <p:cNvCxnSpPr>
              <a:cxnSpLocks/>
            </p:cNvCxnSpPr>
            <p:nvPr/>
          </p:nvCxnSpPr>
          <p:spPr>
            <a:xfrm flipV="1">
              <a:off x="3748243" y="3195317"/>
              <a:ext cx="505054" cy="20957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55" name="橢圓 54">
              <a:extLst>
                <a:ext uri="{FF2B5EF4-FFF2-40B4-BE49-F238E27FC236}">
                  <a16:creationId xmlns:a16="http://schemas.microsoft.com/office/drawing/2014/main" id="{6492DEB4-C0E6-47A9-ADEE-D648B63790DB}"/>
                </a:ext>
              </a:extLst>
            </p:cNvPr>
            <p:cNvSpPr/>
            <p:nvPr/>
          </p:nvSpPr>
          <p:spPr>
            <a:xfrm>
              <a:off x="5353503" y="2528408"/>
              <a:ext cx="194270" cy="19839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6" name="橢圓 55">
              <a:extLst>
                <a:ext uri="{FF2B5EF4-FFF2-40B4-BE49-F238E27FC236}">
                  <a16:creationId xmlns:a16="http://schemas.microsoft.com/office/drawing/2014/main" id="{430147A4-5BF4-4CCC-AC21-A006E1238E21}"/>
                </a:ext>
              </a:extLst>
            </p:cNvPr>
            <p:cNvSpPr/>
            <p:nvPr/>
          </p:nvSpPr>
          <p:spPr>
            <a:xfrm>
              <a:off x="5372256" y="3338738"/>
              <a:ext cx="194270" cy="19839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57" name="直線接點 56">
              <a:extLst>
                <a:ext uri="{FF2B5EF4-FFF2-40B4-BE49-F238E27FC236}">
                  <a16:creationId xmlns:a16="http://schemas.microsoft.com/office/drawing/2014/main" id="{D9AC5267-1D56-4E4B-9124-5B155E4FD3D8}"/>
                </a:ext>
              </a:extLst>
            </p:cNvPr>
            <p:cNvCxnSpPr>
              <a:cxnSpLocks/>
            </p:cNvCxnSpPr>
            <p:nvPr/>
          </p:nvCxnSpPr>
          <p:spPr>
            <a:xfrm flipH="1">
              <a:off x="4865662" y="2648706"/>
              <a:ext cx="456480" cy="202177"/>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6D89E966-68AB-4530-9C20-1D178F61682E}"/>
                </a:ext>
              </a:extLst>
            </p:cNvPr>
            <p:cNvCxnSpPr>
              <a:cxnSpLocks/>
              <a:stCxn id="56" idx="1"/>
            </p:cNvCxnSpPr>
            <p:nvPr/>
          </p:nvCxnSpPr>
          <p:spPr>
            <a:xfrm flipH="1" flipV="1">
              <a:off x="4867202" y="3195317"/>
              <a:ext cx="533504" cy="172475"/>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52" name="箭號: 向下 51">
            <a:extLst>
              <a:ext uri="{FF2B5EF4-FFF2-40B4-BE49-F238E27FC236}">
                <a16:creationId xmlns:a16="http://schemas.microsoft.com/office/drawing/2014/main" id="{29415BC1-E97B-4835-8E8C-7DDBC6EC61E3}"/>
              </a:ext>
            </a:extLst>
          </p:cNvPr>
          <p:cNvSpPr/>
          <p:nvPr/>
        </p:nvSpPr>
        <p:spPr>
          <a:xfrm rot="18900000">
            <a:off x="3777611" y="2399586"/>
            <a:ext cx="806150" cy="88731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3" name="箭號: 向下 52">
            <a:extLst>
              <a:ext uri="{FF2B5EF4-FFF2-40B4-BE49-F238E27FC236}">
                <a16:creationId xmlns:a16="http://schemas.microsoft.com/office/drawing/2014/main" id="{B97ECF34-3FCA-41B9-B8DC-1CDCBADA8D05}"/>
              </a:ext>
            </a:extLst>
          </p:cNvPr>
          <p:cNvSpPr/>
          <p:nvPr/>
        </p:nvSpPr>
        <p:spPr>
          <a:xfrm rot="2700000" flipH="1">
            <a:off x="4490328" y="2399586"/>
            <a:ext cx="806150" cy="88731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4" name="箭號: 向下 53">
            <a:extLst>
              <a:ext uri="{FF2B5EF4-FFF2-40B4-BE49-F238E27FC236}">
                <a16:creationId xmlns:a16="http://schemas.microsoft.com/office/drawing/2014/main" id="{4ADCD131-8286-4930-9276-D294BE3C11F9}"/>
              </a:ext>
            </a:extLst>
          </p:cNvPr>
          <p:cNvSpPr/>
          <p:nvPr/>
        </p:nvSpPr>
        <p:spPr>
          <a:xfrm rot="2700000" flipV="1">
            <a:off x="3777613" y="3090554"/>
            <a:ext cx="806150" cy="88731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8" name="箭號: 向下 57">
            <a:extLst>
              <a:ext uri="{FF2B5EF4-FFF2-40B4-BE49-F238E27FC236}">
                <a16:creationId xmlns:a16="http://schemas.microsoft.com/office/drawing/2014/main" id="{E3A398BA-6FE3-4D59-B962-57E3B17C20A8}"/>
              </a:ext>
            </a:extLst>
          </p:cNvPr>
          <p:cNvSpPr/>
          <p:nvPr/>
        </p:nvSpPr>
        <p:spPr>
          <a:xfrm rot="18900000" flipH="1" flipV="1">
            <a:off x="4490330" y="3090554"/>
            <a:ext cx="806150" cy="88731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 name="文字方塊 3">
            <a:extLst>
              <a:ext uri="{FF2B5EF4-FFF2-40B4-BE49-F238E27FC236}">
                <a16:creationId xmlns:a16="http://schemas.microsoft.com/office/drawing/2014/main" id="{A9DEF282-B316-4293-B3A1-DC273C5A6DC9}"/>
              </a:ext>
            </a:extLst>
          </p:cNvPr>
          <p:cNvSpPr txBox="1"/>
          <p:nvPr/>
        </p:nvSpPr>
        <p:spPr>
          <a:xfrm>
            <a:off x="3327972" y="2946151"/>
            <a:ext cx="2474104" cy="461665"/>
          </a:xfrm>
          <a:prstGeom prst="rect">
            <a:avLst/>
          </a:prstGeom>
          <a:noFill/>
        </p:spPr>
        <p:txBody>
          <a:bodyPr wrap="square" rtlCol="0">
            <a:spAutoFit/>
          </a:bodyPr>
          <a:lstStyle/>
          <a:p>
            <a:pPr algn="ctr"/>
            <a:r>
              <a:rPr lang="en-US" altLang="zh-TW" sz="2400" b="1">
                <a:solidFill>
                  <a:schemeClr val="bg1"/>
                </a:solidFill>
              </a:rPr>
              <a:t>INTEGRATION</a:t>
            </a:r>
            <a:endParaRPr lang="zh-TW" altLang="en-US" sz="2400" b="1">
              <a:solidFill>
                <a:schemeClr val="bg1"/>
              </a:solidFill>
            </a:endParaRPr>
          </a:p>
        </p:txBody>
      </p:sp>
    </p:spTree>
    <p:extLst>
      <p:ext uri="{BB962C8B-B14F-4D97-AF65-F5344CB8AC3E}">
        <p14:creationId xmlns:p14="http://schemas.microsoft.com/office/powerpoint/2010/main" val="413774106"/>
      </p:ext>
    </p:extLst>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474" name="Google Shape;474;p43" hidden="1"/>
          <p:cNvPicPr preferRelativeResize="0"/>
          <p:nvPr/>
        </p:nvPicPr>
        <p:blipFill rotWithShape="1">
          <a:blip r:embed="rId3">
            <a:alphaModFix/>
          </a:blip>
          <a:srcRect r="11512"/>
          <a:stretch/>
        </p:blipFill>
        <p:spPr>
          <a:xfrm>
            <a:off x="-212250" y="-84850"/>
            <a:ext cx="4645202" cy="5249700"/>
          </a:xfrm>
          <a:prstGeom prst="rect">
            <a:avLst/>
          </a:prstGeom>
          <a:noFill/>
          <a:ln>
            <a:noFill/>
          </a:ln>
        </p:spPr>
      </p:pic>
      <p:sp>
        <p:nvSpPr>
          <p:cNvPr id="476" name="Google Shape;476;p43" hidden="1"/>
          <p:cNvSpPr txBox="1">
            <a:spLocks noGrp="1"/>
          </p:cNvSpPr>
          <p:nvPr>
            <p:ph type="ctrTitle"/>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zh-TW" altLang="en-US">
                <a:latin typeface="Arial" panose="020B0604020202020204" pitchFamily="34" charset="0"/>
                <a:sym typeface="Arial" panose="020B0604020202020204" pitchFamily="34" charset="0"/>
              </a:rPr>
              <a:t>感謝觀看此簡報</a:t>
            </a:r>
          </a:p>
        </p:txBody>
      </p:sp>
      <p:sp>
        <p:nvSpPr>
          <p:cNvPr id="477" name="Google Shape;477;p43" hidden="1"/>
          <p:cNvSpPr txBox="1">
            <a:spLocks noGrp="1"/>
          </p:cNvSpPr>
          <p:nvPr>
            <p:ph type="subTitle" idx="1"/>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altLang="zh-TW">
                <a:latin typeface="Arial" panose="020B0604020202020204" pitchFamily="34" charset="0"/>
                <a:ea typeface="微軟正黑體" panose="020B0604030504040204" pitchFamily="34" charset="-120"/>
                <a:sym typeface="Arial" panose="020B0604020202020204" pitchFamily="34" charset="0"/>
              </a:rPr>
              <a:t>QNAP PM Jerry</a:t>
            </a:r>
            <a:endParaRPr lang="en-US">
              <a:latin typeface="Arial" panose="020B0604020202020204" pitchFamily="34" charset="0"/>
              <a:ea typeface="微軟正黑體" panose="020B0604030504040204" pitchFamily="34" charset="-120"/>
              <a:sym typeface="Arial" panose="020B0604020202020204" pitchFamily="34" charset="0"/>
            </a:endParaRPr>
          </a:p>
        </p:txBody>
      </p:sp>
      <p:sp>
        <p:nvSpPr>
          <p:cNvPr id="6" name="文字方塊 5" hidden="1">
            <a:extLst>
              <a:ext uri="{FF2B5EF4-FFF2-40B4-BE49-F238E27FC236}">
                <a16:creationId xmlns:a16="http://schemas.microsoft.com/office/drawing/2014/main" id="{4CEEAFD6-19F0-4921-AF18-02CBBAFE85C0}"/>
              </a:ext>
            </a:extLst>
          </p:cNvPr>
          <p:cNvSpPr txBox="1"/>
          <p:nvPr/>
        </p:nvSpPr>
        <p:spPr>
          <a:xfrm>
            <a:off x="2597177" y="4580879"/>
            <a:ext cx="3563813" cy="253916"/>
          </a:xfrm>
          <a:prstGeom prst="rect">
            <a:avLst/>
          </a:prstGeom>
          <a:noFill/>
        </p:spPr>
        <p:txBody>
          <a:bodyPr wrap="square" lIns="68580" tIns="34290" rIns="68580" bIns="34290" rtlCol="0">
            <a:spAutoFit/>
          </a:bodyPr>
          <a:lstStyle/>
          <a:p>
            <a:r>
              <a:rPr lang="en-US" altLang="zh-TW" sz="600">
                <a:solidFill>
                  <a:srgbClr val="296876"/>
                </a:solidFill>
                <a:latin typeface="Arial" panose="020B0604020202020204" pitchFamily="34" charset="0"/>
                <a:ea typeface="微軟正黑體" panose="020B0604030504040204" pitchFamily="34" charset="-120"/>
                <a:sym typeface="Arial" panose="020B0604020202020204" pitchFamily="34" charset="0"/>
              </a:rPr>
              <a:t>©2021</a:t>
            </a:r>
            <a:r>
              <a:rPr lang="zh-TW" altLang="en-US" sz="600">
                <a:solidFill>
                  <a:srgbClr val="296876"/>
                </a:solidFill>
                <a:latin typeface="Arial" panose="020B0604020202020204" pitchFamily="34" charset="0"/>
                <a:ea typeface="微軟正黑體" panose="020B0604030504040204" pitchFamily="34" charset="-120"/>
                <a:sym typeface="Arial" panose="020B0604020202020204" pitchFamily="34" charset="0"/>
              </a:rPr>
              <a:t>著作權為威聯通科技股份有限公司所有。威聯通科技並保留所有權利。威聯通科技股份有限公司所使用或註冊之商標或標章。檔案中所提及之產品及公司名稱可能為其他公司所有之商標</a:t>
            </a:r>
          </a:p>
        </p:txBody>
      </p:sp>
      <p:sp>
        <p:nvSpPr>
          <p:cNvPr id="2" name="矩形 1" hidden="1">
            <a:extLst>
              <a:ext uri="{FF2B5EF4-FFF2-40B4-BE49-F238E27FC236}">
                <a16:creationId xmlns:a16="http://schemas.microsoft.com/office/drawing/2014/main" id="{E076A4EC-E773-41CC-8F68-0C24D0DB5090}"/>
              </a:ext>
            </a:extLst>
          </p:cNvPr>
          <p:cNvSpPr/>
          <p:nvPr/>
        </p:nvSpPr>
        <p:spPr>
          <a:xfrm>
            <a:off x="4389120" y="2323652"/>
            <a:ext cx="4625788" cy="1506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t>The most economical 2-bay NAS</a:t>
            </a:r>
          </a:p>
          <a:p>
            <a:pPr algn="ctr"/>
            <a:r>
              <a:rPr lang="en-US" altLang="zh-TW"/>
              <a:t>It's time to upgrade to the 2.5GbE high-speed network</a:t>
            </a:r>
            <a:endParaRPr lang="zh-TW" altLang="en-US"/>
          </a:p>
        </p:txBody>
      </p:sp>
      <p:sp>
        <p:nvSpPr>
          <p:cNvPr id="4" name="文字方塊 3">
            <a:extLst>
              <a:ext uri="{FF2B5EF4-FFF2-40B4-BE49-F238E27FC236}">
                <a16:creationId xmlns:a16="http://schemas.microsoft.com/office/drawing/2014/main" id="{B5C6A390-4681-A530-45FE-972589676BB7}"/>
              </a:ext>
            </a:extLst>
          </p:cNvPr>
          <p:cNvSpPr txBox="1"/>
          <p:nvPr/>
        </p:nvSpPr>
        <p:spPr>
          <a:xfrm>
            <a:off x="608464" y="4586811"/>
            <a:ext cx="4910264" cy="276133"/>
          </a:xfrm>
          <a:prstGeom prst="rect">
            <a:avLst/>
          </a:prstGeom>
          <a:noFill/>
        </p:spPr>
        <p:txBody>
          <a:bodyPr wrap="square" rtlCol="0">
            <a:spAutoFit/>
          </a:bodyPr>
          <a:lstStyle/>
          <a:p>
            <a:pPr algn="just" fontAlgn="base">
              <a:lnSpc>
                <a:spcPct val="100000"/>
              </a:lnSpc>
            </a:pPr>
            <a:r>
              <a:rPr lang="en-US" altLang="zh-TW" sz="600" spc="0">
                <a:solidFill>
                  <a:schemeClr val="bg1"/>
                </a:solidFill>
                <a:latin typeface="+mj-lt"/>
                <a:ea typeface="微軟正黑體" panose="020B0604030504040204" pitchFamily="34" charset="-120"/>
              </a:rPr>
              <a:t>Copyright© 2024 QNAP Systems, Inc. All rights reserved. QNAP® and other names of QNAP Products are proprietary marks or registered trademarks of QNAP Systems, Inc. Other products and company names mentioned herein are trademarks of their respective holders.​​​​​​​</a:t>
            </a:r>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pic>
        <p:nvPicPr>
          <p:cNvPr id="6" name="圖片 5" descr="一張含有 電子用品, 電路 的圖片&#10;&#10;自動產生的描述">
            <a:extLst>
              <a:ext uri="{FF2B5EF4-FFF2-40B4-BE49-F238E27FC236}">
                <a16:creationId xmlns:a16="http://schemas.microsoft.com/office/drawing/2014/main" id="{064BF3FF-BEA0-47C4-B271-2C38348667A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l="23473" r="21250" b="25900"/>
          <a:stretch/>
        </p:blipFill>
        <p:spPr>
          <a:xfrm flipH="1">
            <a:off x="5339511" y="1796945"/>
            <a:ext cx="3620262" cy="2709246"/>
          </a:xfrm>
          <a:prstGeom prst="rect">
            <a:avLst/>
          </a:prstGeom>
          <a:effectLst>
            <a:softEdge rad="635000"/>
          </a:effectLst>
        </p:spPr>
      </p:pic>
      <p:sp>
        <p:nvSpPr>
          <p:cNvPr id="573" name="Google Shape;573;p48"/>
          <p:cNvSpPr txBox="1">
            <a:spLocks noGrp="1"/>
          </p:cNvSpPr>
          <p:nvPr>
            <p:ph type="title"/>
          </p:nvPr>
        </p:nvSpPr>
        <p:spPr>
          <a:xfrm>
            <a:off x="0" y="4608"/>
            <a:ext cx="9143999" cy="572700"/>
          </a:xfrm>
          <a:prstGeom prst="rect">
            <a:avLst/>
          </a:prstGeom>
        </p:spPr>
        <p:txBody>
          <a:bodyPr spcFirstLastPara="1" wrap="square" lIns="91425" tIns="91425" rIns="91425" bIns="91425" anchor="t" anchorCtr="0">
            <a:noAutofit/>
          </a:bodyPr>
          <a:lstStyle/>
          <a:p>
            <a:r>
              <a:rPr lang="en-US" altLang="zh-TW" sz="3600">
                <a:latin typeface="Arial" panose="020B0604020202020204" pitchFamily="34" charset="0"/>
                <a:sym typeface="Arial" panose="020B0604020202020204" pitchFamily="34" charset="0"/>
              </a:rPr>
              <a:t>Smart NPU for AI acceleration</a:t>
            </a:r>
            <a:br>
              <a:rPr lang="zh-TW" altLang="en-US" sz="3600">
                <a:latin typeface="Arial" panose="020B0604020202020204" pitchFamily="34" charset="0"/>
                <a:sym typeface="Arial" panose="020B0604020202020204" pitchFamily="34" charset="0"/>
              </a:rPr>
            </a:br>
            <a:r>
              <a:rPr lang="en-US" altLang="zh-TW" sz="2000" b="0">
                <a:latin typeface="Arial" panose="020B0604020202020204" pitchFamily="34" charset="0"/>
                <a:sym typeface="Arial" panose="020B0604020202020204" pitchFamily="34" charset="0"/>
              </a:rPr>
              <a:t>(</a:t>
            </a:r>
            <a:r>
              <a:rPr lang="af-ZA" sz="2000" b="0">
                <a:latin typeface="Arial" panose="020B0604020202020204" pitchFamily="34" charset="0"/>
                <a:sym typeface="Arial" panose="020B0604020202020204" pitchFamily="34" charset="0"/>
              </a:rPr>
              <a:t>Neural network Processing Unit)</a:t>
            </a:r>
            <a:br>
              <a:rPr lang="zh-TW" altLang="en-US" sz="3600">
                <a:latin typeface="Arial" panose="020B0604020202020204" pitchFamily="34" charset="0"/>
                <a:sym typeface="Arial" panose="020B0604020202020204" pitchFamily="34" charset="0"/>
              </a:rPr>
            </a:br>
            <a:endParaRPr lang="zh-TW" altLang="en-US" sz="3600">
              <a:latin typeface="Arial" panose="020B0604020202020204" pitchFamily="34" charset="0"/>
              <a:sym typeface="Arial" panose="020B0604020202020204" pitchFamily="34" charset="0"/>
            </a:endParaRPr>
          </a:p>
        </p:txBody>
      </p:sp>
      <p:pic>
        <p:nvPicPr>
          <p:cNvPr id="18" name="圖片 17">
            <a:extLst>
              <a:ext uri="{FF2B5EF4-FFF2-40B4-BE49-F238E27FC236}">
                <a16:creationId xmlns:a16="http://schemas.microsoft.com/office/drawing/2014/main" id="{3092140A-9097-42F3-A577-3B42B4F8368E}"/>
              </a:ext>
            </a:extLst>
          </p:cNvPr>
          <p:cNvPicPr>
            <a:picLocks noChangeAspect="1"/>
          </p:cNvPicPr>
          <p:nvPr/>
        </p:nvPicPr>
        <p:blipFill>
          <a:blip r:embed="rId5"/>
          <a:stretch>
            <a:fillRect/>
          </a:stretch>
        </p:blipFill>
        <p:spPr>
          <a:xfrm>
            <a:off x="4880881" y="2222970"/>
            <a:ext cx="928598" cy="928598"/>
          </a:xfrm>
          <a:prstGeom prst="rect">
            <a:avLst/>
          </a:prstGeom>
        </p:spPr>
      </p:pic>
      <p:sp>
        <p:nvSpPr>
          <p:cNvPr id="2" name="箭號: 向右 1">
            <a:extLst>
              <a:ext uri="{FF2B5EF4-FFF2-40B4-BE49-F238E27FC236}">
                <a16:creationId xmlns:a16="http://schemas.microsoft.com/office/drawing/2014/main" id="{35BC6D9A-B212-4DEB-8FB0-7D9DFABED089}"/>
              </a:ext>
            </a:extLst>
          </p:cNvPr>
          <p:cNvSpPr/>
          <p:nvPr/>
        </p:nvSpPr>
        <p:spPr>
          <a:xfrm rot="16200000">
            <a:off x="6143383" y="459847"/>
            <a:ext cx="2219714" cy="3073403"/>
          </a:xfrm>
          <a:prstGeom prst="rightArrow">
            <a:avLst>
              <a:gd name="adj1" fmla="val 60790"/>
              <a:gd name="adj2" fmla="val 43649"/>
            </a:avLst>
          </a:prstGeom>
          <a:gradFill>
            <a:gsLst>
              <a:gs pos="543">
                <a:srgbClr val="4FD1FF">
                  <a:alpha val="0"/>
                </a:srgbClr>
              </a:gs>
              <a:gs pos="15000">
                <a:srgbClr val="5DF5F9">
                  <a:alpha val="14000"/>
                </a:srgbClr>
              </a:gs>
              <a:gs pos="96000">
                <a:srgbClr val="34E392"/>
              </a:gs>
              <a:gs pos="85000">
                <a:srgbClr val="43E59C"/>
              </a:gs>
            </a:gsLst>
            <a:lin ang="0" scaled="0"/>
          </a:gradFill>
          <a:ln>
            <a:noFill/>
          </a:ln>
          <a:effectLst>
            <a:outerShdw blurRad="177800" dist="165100" dir="5400000" algn="ctr" rotWithShape="0">
              <a:schemeClr val="accent3">
                <a:lumMod val="75000"/>
              </a:schemeClr>
            </a:outerShdw>
            <a:softEdge rad="0"/>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 name="文字方塊 3">
            <a:extLst>
              <a:ext uri="{FF2B5EF4-FFF2-40B4-BE49-F238E27FC236}">
                <a16:creationId xmlns:a16="http://schemas.microsoft.com/office/drawing/2014/main" id="{C985DA5D-F14F-4D12-A688-CDFE1EAB4025}"/>
              </a:ext>
            </a:extLst>
          </p:cNvPr>
          <p:cNvSpPr txBox="1"/>
          <p:nvPr/>
        </p:nvSpPr>
        <p:spPr>
          <a:xfrm>
            <a:off x="6417277" y="1318785"/>
            <a:ext cx="1678694" cy="1323439"/>
          </a:xfrm>
          <a:prstGeom prst="rect">
            <a:avLst/>
          </a:prstGeom>
          <a:noFill/>
        </p:spPr>
        <p:txBody>
          <a:bodyPr wrap="square" lIns="91440" tIns="45720" rIns="91440" bIns="45720" rtlCol="0" anchor="t">
            <a:spAutoFit/>
          </a:bodyPr>
          <a:lstStyle/>
          <a:p>
            <a:pPr algn="ctr"/>
            <a:r>
              <a:rPr lang="en-US" sz="2000" b="1">
                <a:solidFill>
                  <a:srgbClr val="2E1733"/>
                </a:solidFill>
                <a:ea typeface="微軟正黑體"/>
                <a:sym typeface="Arial" panose="020B0604020202020204" pitchFamily="34" charset="0"/>
              </a:rPr>
              <a:t>AI face recognition x6 faster</a:t>
            </a:r>
            <a:endParaRPr lang="zh-TW" sz="2000">
              <a:latin typeface="Arial" panose="020B0604020202020204" pitchFamily="34" charset="0"/>
              <a:ea typeface="微軟正黑體"/>
            </a:endParaRPr>
          </a:p>
          <a:p>
            <a:pPr algn="ctr"/>
            <a:endParaRPr lang="zh-TW" altLang="en-US" sz="2000" b="1">
              <a:solidFill>
                <a:srgbClr val="2D1633"/>
              </a:solidFill>
              <a:latin typeface="Arial" panose="020B0604020202020204" pitchFamily="34" charset="0"/>
              <a:ea typeface="微軟正黑體" panose="020B0604030504040204" pitchFamily="34" charset="-120"/>
            </a:endParaRPr>
          </a:p>
        </p:txBody>
      </p:sp>
      <p:pic>
        <p:nvPicPr>
          <p:cNvPr id="7" name="圖片 6" hidden="1">
            <a:extLst>
              <a:ext uri="{FF2B5EF4-FFF2-40B4-BE49-F238E27FC236}">
                <a16:creationId xmlns:a16="http://schemas.microsoft.com/office/drawing/2014/main" id="{3624A3E4-236D-4761-B701-4F66AAD74D1B}"/>
              </a:ext>
            </a:extLst>
          </p:cNvPr>
          <p:cNvPicPr>
            <a:picLocks noChangeAspect="1"/>
          </p:cNvPicPr>
          <p:nvPr/>
        </p:nvPicPr>
        <p:blipFill>
          <a:blip r:embed="rId6"/>
          <a:stretch>
            <a:fillRect/>
          </a:stretch>
        </p:blipFill>
        <p:spPr>
          <a:xfrm>
            <a:off x="4005551" y="5378573"/>
            <a:ext cx="3073404" cy="1518833"/>
          </a:xfrm>
          <a:prstGeom prst="rect">
            <a:avLst/>
          </a:prstGeom>
        </p:spPr>
      </p:pic>
      <p:sp>
        <p:nvSpPr>
          <p:cNvPr id="11" name="文字方塊 10">
            <a:extLst>
              <a:ext uri="{FF2B5EF4-FFF2-40B4-BE49-F238E27FC236}">
                <a16:creationId xmlns:a16="http://schemas.microsoft.com/office/drawing/2014/main" id="{D73A51DE-C0BC-487B-B19B-1E58A5598570}"/>
              </a:ext>
            </a:extLst>
          </p:cNvPr>
          <p:cNvSpPr txBox="1"/>
          <p:nvPr/>
        </p:nvSpPr>
        <p:spPr>
          <a:xfrm>
            <a:off x="742495" y="3264102"/>
            <a:ext cx="3921776" cy="13019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300"/>
              </a:spcBef>
            </a:pPr>
            <a:r>
              <a:rPr lang="en-US" altLang="zh-TW" sz="18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Neural network diagram</a:t>
            </a:r>
            <a:endParaRPr lang="zh-TW" sz="18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endParaRPr>
          </a:p>
          <a:p>
            <a:pPr>
              <a:lnSpc>
                <a:spcPct val="130000"/>
              </a:lnSpc>
              <a:spcBef>
                <a:spcPts val="300"/>
              </a:spcBef>
            </a:pP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The independent neural network processor runs the image recognition by AI models, making the image classification operation faster.</a:t>
            </a:r>
          </a:p>
        </p:txBody>
      </p:sp>
      <p:sp>
        <p:nvSpPr>
          <p:cNvPr id="12" name="文字方塊 11">
            <a:extLst>
              <a:ext uri="{FF2B5EF4-FFF2-40B4-BE49-F238E27FC236}">
                <a16:creationId xmlns:a16="http://schemas.microsoft.com/office/drawing/2014/main" id="{A0BFCA65-42DC-481E-94F8-4AF0AB9A7BC0}"/>
              </a:ext>
            </a:extLst>
          </p:cNvPr>
          <p:cNvSpPr txBox="1"/>
          <p:nvPr/>
        </p:nvSpPr>
        <p:spPr>
          <a:xfrm>
            <a:off x="742495" y="1308746"/>
            <a:ext cx="3921776" cy="18621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300"/>
              </a:spcBef>
            </a:pPr>
            <a:r>
              <a:rPr lang="en-US" altLang="zh-TW" sz="18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TS-216G</a:t>
            </a:r>
            <a:r>
              <a:rPr lang="zh-TW" altLang="en-US" sz="18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8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rPr>
              <a:t>build-in NPU</a:t>
            </a:r>
            <a:endParaRPr lang="zh-TW" sz="1800" b="1">
              <a:solidFill>
                <a:srgbClr val="97FFFE"/>
              </a:solidFill>
              <a:latin typeface="Arial" panose="020B0604020202020204" pitchFamily="34" charset="0"/>
              <a:ea typeface="微軟正黑體" panose="020B0604030504040204" pitchFamily="34" charset="-120"/>
              <a:cs typeface="+mn-ea"/>
              <a:sym typeface="Arial" panose="020B0604020202020204" pitchFamily="34" charset="0"/>
            </a:endParaRPr>
          </a:p>
          <a:p>
            <a:pPr>
              <a:lnSpc>
                <a:spcPct val="130000"/>
              </a:lnSpc>
              <a:spcBef>
                <a:spcPts val="300"/>
              </a:spcBef>
            </a:pP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TS-216G supports </a:t>
            </a:r>
            <a:r>
              <a:rPr lang="en-US" altLang="zh-TW"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QuMagie</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smart album, which is six times faster than the AI face recognition of same class models, and the overall performance of </a:t>
            </a:r>
            <a:r>
              <a:rPr lang="en-US" altLang="zh-TW"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QuMagie</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AI is improved. It can enrich your life.</a:t>
            </a:r>
            <a:endPar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5" name="圖片 14">
            <a:extLst>
              <a:ext uri="{FF2B5EF4-FFF2-40B4-BE49-F238E27FC236}">
                <a16:creationId xmlns:a16="http://schemas.microsoft.com/office/drawing/2014/main" id="{F8AD0F0D-FA34-43EA-95A5-F542A93822B7}"/>
              </a:ext>
            </a:extLst>
          </p:cNvPr>
          <p:cNvPicPr>
            <a:picLocks noChangeAspect="1"/>
          </p:cNvPicPr>
          <p:nvPr/>
        </p:nvPicPr>
        <p:blipFill>
          <a:blip r:embed="rId7"/>
          <a:stretch>
            <a:fillRect/>
          </a:stretch>
        </p:blipFill>
        <p:spPr>
          <a:xfrm>
            <a:off x="4426509" y="3658816"/>
            <a:ext cx="3647705" cy="1325332"/>
          </a:xfrm>
          <a:prstGeom prst="rect">
            <a:avLst/>
          </a:prstGeom>
        </p:spPr>
      </p:pic>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zh-TW" altLang="en-US">
                <a:latin typeface="Arial" panose="020B0604020202020204" pitchFamily="34" charset="0"/>
                <a:sym typeface="Arial" panose="020B0604020202020204" pitchFamily="34" charset="0"/>
              </a:rPr>
              <a:t>     </a:t>
            </a:r>
            <a:r>
              <a:rPr lang="en-US" err="1">
                <a:latin typeface="Arial" panose="020B0604020202020204" pitchFamily="34" charset="0"/>
                <a:sym typeface="Arial" panose="020B0604020202020204" pitchFamily="34" charset="0"/>
              </a:rPr>
              <a:t>QuMagie</a:t>
            </a:r>
            <a:endParaRPr lang="zh-TW">
              <a:latin typeface="Arial" panose="020B0604020202020204" pitchFamily="34" charset="0"/>
              <a:sym typeface="Arial" panose="020B0604020202020204" pitchFamily="34" charset="0"/>
            </a:endParaRPr>
          </a:p>
        </p:txBody>
      </p:sp>
      <p:sp>
        <p:nvSpPr>
          <p:cNvPr id="7" name="文字方塊 6">
            <a:extLst>
              <a:ext uri="{FF2B5EF4-FFF2-40B4-BE49-F238E27FC236}">
                <a16:creationId xmlns:a16="http://schemas.microsoft.com/office/drawing/2014/main" id="{0283DDE9-3DE5-49B2-993D-46F07BA33E0B}"/>
              </a:ext>
            </a:extLst>
          </p:cNvPr>
          <p:cNvSpPr txBox="1"/>
          <p:nvPr/>
        </p:nvSpPr>
        <p:spPr>
          <a:xfrm>
            <a:off x="597619" y="1209406"/>
            <a:ext cx="7948761" cy="404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110000"/>
              </a:lnSpc>
              <a:spcBef>
                <a:spcPts val="600"/>
              </a:spcBef>
            </a:pPr>
            <a:r>
              <a:rPr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TS-216G built-in NPU AI acceleration make </a:t>
            </a:r>
            <a:r>
              <a:rPr lang="en-US" altLang="zh-TW" sz="2000" err="1">
                <a:solidFill>
                  <a:schemeClr val="bg1"/>
                </a:solidFill>
                <a:latin typeface="Arial" panose="020B0604020202020204" pitchFamily="34" charset="0"/>
                <a:ea typeface="微軟正黑體" panose="020B0604030504040204" pitchFamily="34" charset="-120"/>
                <a:sym typeface="Arial" panose="020B0604020202020204" pitchFamily="34" charset="0"/>
              </a:rPr>
              <a:t>QuMagie</a:t>
            </a:r>
            <a:r>
              <a:rPr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 more powerful</a:t>
            </a:r>
          </a:p>
        </p:txBody>
      </p:sp>
      <p:pic>
        <p:nvPicPr>
          <p:cNvPr id="11" name="圖片 10">
            <a:extLst>
              <a:ext uri="{FF2B5EF4-FFF2-40B4-BE49-F238E27FC236}">
                <a16:creationId xmlns:a16="http://schemas.microsoft.com/office/drawing/2014/main" id="{89638F77-75E6-4360-B202-4A8CDA4BA0DA}"/>
              </a:ext>
            </a:extLst>
          </p:cNvPr>
          <p:cNvPicPr>
            <a:picLocks noChangeAspect="1"/>
          </p:cNvPicPr>
          <p:nvPr/>
        </p:nvPicPr>
        <p:blipFill>
          <a:blip r:embed="rId3"/>
          <a:stretch>
            <a:fillRect/>
          </a:stretch>
        </p:blipFill>
        <p:spPr>
          <a:xfrm>
            <a:off x="2805922" y="136817"/>
            <a:ext cx="777925" cy="777925"/>
          </a:xfrm>
          <a:prstGeom prst="rect">
            <a:avLst/>
          </a:prstGeom>
        </p:spPr>
      </p:pic>
      <p:pic>
        <p:nvPicPr>
          <p:cNvPr id="10" name="圖片 9">
            <a:extLst>
              <a:ext uri="{FF2B5EF4-FFF2-40B4-BE49-F238E27FC236}">
                <a16:creationId xmlns:a16="http://schemas.microsoft.com/office/drawing/2014/main" id="{C43334D9-249E-4524-A150-7C68BD674621}"/>
              </a:ext>
            </a:extLst>
          </p:cNvPr>
          <p:cNvPicPr>
            <a:picLocks noChangeAspect="1"/>
          </p:cNvPicPr>
          <p:nvPr/>
        </p:nvPicPr>
        <p:blipFill rotWithShape="1">
          <a:blip r:embed="rId4"/>
          <a:srcRect b="50000"/>
          <a:stretch/>
        </p:blipFill>
        <p:spPr>
          <a:xfrm>
            <a:off x="0" y="2798885"/>
            <a:ext cx="9144000" cy="2344616"/>
          </a:xfrm>
          <a:prstGeom prst="rect">
            <a:avLst/>
          </a:prstGeom>
        </p:spPr>
      </p:pic>
      <p:grpSp>
        <p:nvGrpSpPr>
          <p:cNvPr id="12" name="群組 11">
            <a:extLst>
              <a:ext uri="{FF2B5EF4-FFF2-40B4-BE49-F238E27FC236}">
                <a16:creationId xmlns:a16="http://schemas.microsoft.com/office/drawing/2014/main" id="{F987DA16-3905-4EE8-AD8C-425383A57F61}"/>
              </a:ext>
            </a:extLst>
          </p:cNvPr>
          <p:cNvGrpSpPr/>
          <p:nvPr/>
        </p:nvGrpSpPr>
        <p:grpSpPr>
          <a:xfrm>
            <a:off x="4457700" y="2432627"/>
            <a:ext cx="3194762" cy="747215"/>
            <a:chOff x="330200" y="3149600"/>
            <a:chExt cx="8525042" cy="1993900"/>
          </a:xfrm>
        </p:grpSpPr>
        <p:sp>
          <p:nvSpPr>
            <p:cNvPr id="2" name="矩形 1">
              <a:extLst>
                <a:ext uri="{FF2B5EF4-FFF2-40B4-BE49-F238E27FC236}">
                  <a16:creationId xmlns:a16="http://schemas.microsoft.com/office/drawing/2014/main" id="{0C04EA75-F29E-479B-8FC4-DA847CE78399}"/>
                </a:ext>
              </a:extLst>
            </p:cNvPr>
            <p:cNvSpPr/>
            <p:nvPr/>
          </p:nvSpPr>
          <p:spPr>
            <a:xfrm>
              <a:off x="330200" y="3149600"/>
              <a:ext cx="8525042" cy="19939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4" name="圖片 4" descr="一張含有 文字, 光 的圖片&#10;&#10;自動產生的描述">
              <a:extLst>
                <a:ext uri="{FF2B5EF4-FFF2-40B4-BE49-F238E27FC236}">
                  <a16:creationId xmlns:a16="http://schemas.microsoft.com/office/drawing/2014/main" id="{3CEE5335-456D-4193-86C7-859817633F1F}"/>
                </a:ext>
              </a:extLst>
            </p:cNvPr>
            <p:cNvPicPr>
              <a:picLocks noChangeAspect="1"/>
            </p:cNvPicPr>
            <p:nvPr/>
          </p:nvPicPr>
          <p:blipFill>
            <a:blip r:embed="rId5"/>
            <a:stretch>
              <a:fillRect/>
            </a:stretch>
          </p:blipFill>
          <p:spPr>
            <a:xfrm>
              <a:off x="2893029" y="3400022"/>
              <a:ext cx="1524000" cy="1238250"/>
            </a:xfrm>
            <a:prstGeom prst="rect">
              <a:avLst/>
            </a:prstGeom>
          </p:spPr>
        </p:pic>
        <p:pic>
          <p:nvPicPr>
            <p:cNvPr id="5" name="圖片 7" descr="一張含有 文字, 光 的圖片&#10;&#10;自動產生的描述">
              <a:extLst>
                <a:ext uri="{FF2B5EF4-FFF2-40B4-BE49-F238E27FC236}">
                  <a16:creationId xmlns:a16="http://schemas.microsoft.com/office/drawing/2014/main" id="{96E6B637-22CD-44D4-84CD-3063B72BC530}"/>
                </a:ext>
              </a:extLst>
            </p:cNvPr>
            <p:cNvPicPr>
              <a:picLocks noChangeAspect="1"/>
            </p:cNvPicPr>
            <p:nvPr/>
          </p:nvPicPr>
          <p:blipFill>
            <a:blip r:embed="rId6"/>
            <a:stretch>
              <a:fillRect/>
            </a:stretch>
          </p:blipFill>
          <p:spPr>
            <a:xfrm>
              <a:off x="1121833" y="3638903"/>
              <a:ext cx="1524000" cy="1238250"/>
            </a:xfrm>
            <a:prstGeom prst="rect">
              <a:avLst/>
            </a:prstGeom>
          </p:spPr>
        </p:pic>
        <p:pic>
          <p:nvPicPr>
            <p:cNvPr id="8" name="圖片 8">
              <a:extLst>
                <a:ext uri="{FF2B5EF4-FFF2-40B4-BE49-F238E27FC236}">
                  <a16:creationId xmlns:a16="http://schemas.microsoft.com/office/drawing/2014/main" id="{7D9971F2-5199-4C3B-B751-C183A9AB3C6D}"/>
                </a:ext>
              </a:extLst>
            </p:cNvPr>
            <p:cNvPicPr>
              <a:picLocks noChangeAspect="1"/>
            </p:cNvPicPr>
            <p:nvPr/>
          </p:nvPicPr>
          <p:blipFill>
            <a:blip r:embed="rId7"/>
            <a:stretch>
              <a:fillRect/>
            </a:stretch>
          </p:blipFill>
          <p:spPr>
            <a:xfrm>
              <a:off x="4741333" y="3638903"/>
              <a:ext cx="1524000" cy="1238250"/>
            </a:xfrm>
            <a:prstGeom prst="rect">
              <a:avLst/>
            </a:prstGeom>
          </p:spPr>
        </p:pic>
        <p:pic>
          <p:nvPicPr>
            <p:cNvPr id="9" name="圖片 9" descr="一張含有 文字, 光 的圖片&#10;&#10;自動產生的描述">
              <a:extLst>
                <a:ext uri="{FF2B5EF4-FFF2-40B4-BE49-F238E27FC236}">
                  <a16:creationId xmlns:a16="http://schemas.microsoft.com/office/drawing/2014/main" id="{8EB35B51-12BC-457E-85D4-B24950F36CAD}"/>
                </a:ext>
              </a:extLst>
            </p:cNvPr>
            <p:cNvPicPr>
              <a:picLocks noChangeAspect="1"/>
            </p:cNvPicPr>
            <p:nvPr/>
          </p:nvPicPr>
          <p:blipFill>
            <a:blip r:embed="rId8"/>
            <a:stretch>
              <a:fillRect/>
            </a:stretch>
          </p:blipFill>
          <p:spPr>
            <a:xfrm>
              <a:off x="6568722" y="3399014"/>
              <a:ext cx="1524000" cy="1238250"/>
            </a:xfrm>
            <a:prstGeom prst="rect">
              <a:avLst/>
            </a:prstGeom>
          </p:spPr>
        </p:pic>
      </p:grpSp>
      <p:sp>
        <p:nvSpPr>
          <p:cNvPr id="3" name="文字方塊 6">
            <a:extLst>
              <a:ext uri="{FF2B5EF4-FFF2-40B4-BE49-F238E27FC236}">
                <a16:creationId xmlns:a16="http://schemas.microsoft.com/office/drawing/2014/main" id="{9A6196B5-D86C-C50C-C150-8B1FC2B1D5D3}"/>
              </a:ext>
            </a:extLst>
          </p:cNvPr>
          <p:cNvSpPr txBox="1"/>
          <p:nvPr/>
        </p:nvSpPr>
        <p:spPr>
          <a:xfrm>
            <a:off x="598512" y="1637315"/>
            <a:ext cx="7802502" cy="6860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110000"/>
              </a:lnSpc>
              <a:spcBef>
                <a:spcPts val="600"/>
              </a:spcBef>
            </a:pPr>
            <a:r>
              <a:rPr lang="en-US" altLang="zh-TW" sz="1200" err="1">
                <a:solidFill>
                  <a:schemeClr val="bg1"/>
                </a:solidFill>
                <a:latin typeface="Arial" panose="020B0604020202020204" pitchFamily="34" charset="0"/>
                <a:ea typeface="微軟正黑體" panose="020B0604030504040204" pitchFamily="34" charset="-120"/>
                <a:sym typeface="Arial" panose="020B0604020202020204" pitchFamily="34" charset="0"/>
              </a:rPr>
              <a:t>QuMagie</a:t>
            </a: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 integrates the QNAP AI Core image recognition engine, enables face and object recognition, and automatically categorizes photos in the NAS according to where the photo was taken. As a result, quickly find photos of similar people, things, places, and events in the Event Album.</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50031434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D372C3-F9F4-4534-B996-5953EB18B132}"/>
              </a:ext>
            </a:extLst>
          </p:cNvPr>
          <p:cNvSpPr>
            <a:spLocks noGrp="1"/>
          </p:cNvSpPr>
          <p:nvPr>
            <p:ph type="title"/>
          </p:nvPr>
        </p:nvSpPr>
        <p:spPr/>
        <p:txBody>
          <a:bodyPr/>
          <a:lstStyle/>
          <a:p>
            <a:r>
              <a:rPr lang="en-US" altLang="zh-TW" sz="2800"/>
              <a:t>The largest 4GB memory</a:t>
            </a:r>
            <a:r>
              <a:rPr lang="zh-TW" altLang="en-US" sz="2800"/>
              <a:t> </a:t>
            </a:r>
            <a:r>
              <a:rPr lang="en-US" altLang="zh-TW" sz="2800"/>
              <a:t>in the same class of NAS</a:t>
            </a:r>
            <a:endParaRPr lang="zh-TW" altLang="en-US" sz="2800"/>
          </a:p>
        </p:txBody>
      </p:sp>
      <p:sp>
        <p:nvSpPr>
          <p:cNvPr id="12" name="文字方塊 11">
            <a:extLst>
              <a:ext uri="{FF2B5EF4-FFF2-40B4-BE49-F238E27FC236}">
                <a16:creationId xmlns:a16="http://schemas.microsoft.com/office/drawing/2014/main" id="{0C5630DE-0433-48F4-A2AA-AD2740AF35D6}"/>
              </a:ext>
            </a:extLst>
          </p:cNvPr>
          <p:cNvSpPr txBox="1"/>
          <p:nvPr/>
        </p:nvSpPr>
        <p:spPr>
          <a:xfrm>
            <a:off x="2359239" y="1393280"/>
            <a:ext cx="5902152" cy="19063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300"/>
              </a:spcBef>
            </a:pPr>
            <a:r>
              <a:rPr lang="en-US" altLang="zh-TW" sz="1800"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TS-216G built-in 4GB large-capacity memory</a:t>
            </a:r>
            <a:endParaRPr lang="zh-TW" sz="1800"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endParaRPr>
          </a:p>
          <a:p>
            <a:pPr>
              <a:lnSpc>
                <a:spcPct val="130000"/>
              </a:lnSpc>
              <a:spcBef>
                <a:spcPts val="300"/>
              </a:spcBef>
            </a:pPr>
            <a:r>
              <a:rPr lang="en-US" altLang="zh-TW" sz="1200">
                <a:solidFill>
                  <a:schemeClr val="accent6"/>
                </a:solidFill>
                <a:ea typeface="微軟正黑體"/>
                <a:cs typeface="+mn-ea"/>
                <a:sym typeface="Arial" panose="020B0604020202020204" pitchFamily="34" charset="0"/>
              </a:rPr>
              <a:t>The same class of 2-bay NAS in the market generally uses lower-capacity memory to save cost. QNAP for achieving the best NAS performance, TS-216G used a 4GB large-capacity memory design, making the overall NAS run more smoothly. In addition, it supports up to 256 Snapshots snapshot protection, and QVR Elite intelligent monitoring can connect 20 network cameras (free support for two cameras). However, a smoother user experience is waiting for you to discover.</a:t>
            </a:r>
            <a:endParaRPr lang="zh-TW" altLang="en-US" sz="1200">
              <a:solidFill>
                <a:schemeClr val="accent6"/>
              </a:solidFill>
              <a:ea typeface="微軟正黑體"/>
              <a:cs typeface="+mn-ea"/>
            </a:endParaRPr>
          </a:p>
        </p:txBody>
      </p:sp>
      <p:pic>
        <p:nvPicPr>
          <p:cNvPr id="13" name="圖片 2">
            <a:extLst>
              <a:ext uri="{FF2B5EF4-FFF2-40B4-BE49-F238E27FC236}">
                <a16:creationId xmlns:a16="http://schemas.microsoft.com/office/drawing/2014/main" id="{B27E98B0-E23B-4CD5-9C1F-8F7E2DBA176E}"/>
              </a:ext>
            </a:extLst>
          </p:cNvPr>
          <p:cNvPicPr>
            <a:picLocks noChangeAspect="1"/>
          </p:cNvPicPr>
          <p:nvPr/>
        </p:nvPicPr>
        <p:blipFill>
          <a:blip r:embed="rId3"/>
          <a:srcRect t="735" b="735"/>
          <a:stretch/>
        </p:blipFill>
        <p:spPr>
          <a:xfrm>
            <a:off x="1221774" y="3520466"/>
            <a:ext cx="986508" cy="972000"/>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16" name="文字方塊 15">
            <a:extLst>
              <a:ext uri="{FF2B5EF4-FFF2-40B4-BE49-F238E27FC236}">
                <a16:creationId xmlns:a16="http://schemas.microsoft.com/office/drawing/2014/main" id="{6DB9EB75-4742-4572-B1AE-317B82FCCEA9}"/>
              </a:ext>
            </a:extLst>
          </p:cNvPr>
          <p:cNvSpPr txBox="1"/>
          <p:nvPr/>
        </p:nvSpPr>
        <p:spPr>
          <a:xfrm>
            <a:off x="2272922" y="3511951"/>
            <a:ext cx="2539966" cy="9953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Bef>
                <a:spcPts val="300"/>
              </a:spcBef>
            </a:pPr>
            <a:r>
              <a:rPr lang="en-US" altLang="zh-TW"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QVR Elite Smart Surveillance</a:t>
            </a:r>
          </a:p>
          <a:p>
            <a:pPr>
              <a:lnSpc>
                <a:spcPct val="110000"/>
              </a:lnSpc>
              <a:spcBef>
                <a:spcPts val="300"/>
              </a:spcBef>
            </a:pP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Free support for two camera channels (flexible expansion)</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7" name="圖片 16">
            <a:extLst>
              <a:ext uri="{FF2B5EF4-FFF2-40B4-BE49-F238E27FC236}">
                <a16:creationId xmlns:a16="http://schemas.microsoft.com/office/drawing/2014/main" id="{CA7F82E1-AB46-4ABD-9831-EB2E055351E5}"/>
              </a:ext>
            </a:extLst>
          </p:cNvPr>
          <p:cNvPicPr>
            <a:picLocks noChangeAspect="1"/>
          </p:cNvPicPr>
          <p:nvPr/>
        </p:nvPicPr>
        <p:blipFill>
          <a:blip r:embed="rId4"/>
          <a:stretch>
            <a:fillRect/>
          </a:stretch>
        </p:blipFill>
        <p:spPr>
          <a:xfrm>
            <a:off x="4883760" y="3520466"/>
            <a:ext cx="972000" cy="972000"/>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18" name="文字方塊 17">
            <a:extLst>
              <a:ext uri="{FF2B5EF4-FFF2-40B4-BE49-F238E27FC236}">
                <a16:creationId xmlns:a16="http://schemas.microsoft.com/office/drawing/2014/main" id="{D7EB8447-50FA-468D-A53D-0E4758087B38}"/>
              </a:ext>
            </a:extLst>
          </p:cNvPr>
          <p:cNvSpPr txBox="1"/>
          <p:nvPr/>
        </p:nvSpPr>
        <p:spPr>
          <a:xfrm>
            <a:off x="5938513" y="3524010"/>
            <a:ext cx="1967763" cy="792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Bef>
                <a:spcPts val="300"/>
              </a:spcBef>
            </a:pPr>
            <a:r>
              <a:rPr lang="en-US" altLang="zh-TW" b="1">
                <a:solidFill>
                  <a:srgbClr val="56DDE4"/>
                </a:solidFill>
                <a:latin typeface="Arial" panose="020B0604020202020204" pitchFamily="34" charset="0"/>
                <a:ea typeface="微軟正黑體" panose="020B0604030504040204" pitchFamily="34" charset="-120"/>
                <a:cs typeface="+mn-ea"/>
                <a:sym typeface="Arial" panose="020B0604020202020204" pitchFamily="34" charset="0"/>
              </a:rPr>
              <a:t>Snapshots Protection</a:t>
            </a:r>
          </a:p>
          <a:p>
            <a:pPr>
              <a:lnSpc>
                <a:spcPct val="110000"/>
              </a:lnSpc>
              <a:spcBef>
                <a:spcPts val="300"/>
              </a:spcBef>
            </a:pP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Support up to 256 sheets</a:t>
            </a:r>
            <a:endParaRPr lang="zh-TW" altLang="en-US" sz="105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 name="矩形: 圓角 21">
            <a:extLst>
              <a:ext uri="{FF2B5EF4-FFF2-40B4-BE49-F238E27FC236}">
                <a16:creationId xmlns:a16="http://schemas.microsoft.com/office/drawing/2014/main" id="{91FC6EBF-3169-4A5E-B728-DB78BF4CA41E}"/>
              </a:ext>
            </a:extLst>
          </p:cNvPr>
          <p:cNvSpPr/>
          <p:nvPr/>
        </p:nvSpPr>
        <p:spPr>
          <a:xfrm>
            <a:off x="1177935" y="1558200"/>
            <a:ext cx="1094987" cy="1108645"/>
          </a:xfrm>
          <a:prstGeom prst="roundRect">
            <a:avLst/>
          </a:prstGeom>
          <a:solidFill>
            <a:srgbClr val="CFD7E3"/>
          </a:solidFill>
          <a:ln>
            <a:noFill/>
          </a:ln>
          <a:effectLst>
            <a:outerShdw blurRad="254000" dist="190500" dir="8100000" algn="tr" rotWithShape="0">
              <a:prstClr val="black">
                <a:alpha val="37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4" name="圖片 23" descr="一張含有 文字 的圖片&#10;&#10;自動產生的描述">
            <a:extLst>
              <a:ext uri="{FF2B5EF4-FFF2-40B4-BE49-F238E27FC236}">
                <a16:creationId xmlns:a16="http://schemas.microsoft.com/office/drawing/2014/main" id="{CF75E000-5292-4745-B107-FE01782F9EDF}"/>
              </a:ext>
            </a:extLst>
          </p:cNvPr>
          <p:cNvPicPr>
            <a:picLocks noChangeAspect="1"/>
          </p:cNvPicPr>
          <p:nvPr/>
        </p:nvPicPr>
        <p:blipFill>
          <a:blip r:embed="rId5"/>
          <a:stretch>
            <a:fillRect/>
          </a:stretch>
        </p:blipFill>
        <p:spPr>
          <a:xfrm>
            <a:off x="1350778" y="1779031"/>
            <a:ext cx="749301" cy="451959"/>
          </a:xfrm>
          <a:prstGeom prst="rect">
            <a:avLst/>
          </a:prstGeom>
        </p:spPr>
      </p:pic>
      <p:sp>
        <p:nvSpPr>
          <p:cNvPr id="11" name="文字方塊 10">
            <a:extLst>
              <a:ext uri="{FF2B5EF4-FFF2-40B4-BE49-F238E27FC236}">
                <a16:creationId xmlns:a16="http://schemas.microsoft.com/office/drawing/2014/main" id="{FDB4A4C6-0883-4523-B0B9-59CA5389937C}"/>
              </a:ext>
            </a:extLst>
          </p:cNvPr>
          <p:cNvSpPr txBox="1"/>
          <p:nvPr/>
        </p:nvSpPr>
        <p:spPr>
          <a:xfrm>
            <a:off x="1264252" y="2211098"/>
            <a:ext cx="922351" cy="369332"/>
          </a:xfrm>
          <a:prstGeom prst="rect">
            <a:avLst/>
          </a:prstGeom>
          <a:noFill/>
        </p:spPr>
        <p:txBody>
          <a:bodyPr wrap="square" rtlCol="0">
            <a:spAutoFit/>
          </a:bodyPr>
          <a:lstStyle/>
          <a:p>
            <a:pPr algn="ctr"/>
            <a:r>
              <a:rPr lang="en-US" altLang="zh-TW" sz="1800">
                <a:solidFill>
                  <a:srgbClr val="231815"/>
                </a:solidFill>
              </a:rPr>
              <a:t>4GB</a:t>
            </a:r>
            <a:endParaRPr lang="zh-TW" altLang="en-US" sz="1800">
              <a:solidFill>
                <a:srgbClr val="231815"/>
              </a:solidFill>
            </a:endParaRPr>
          </a:p>
        </p:txBody>
      </p:sp>
    </p:spTree>
    <p:extLst>
      <p:ext uri="{BB962C8B-B14F-4D97-AF65-F5344CB8AC3E}">
        <p14:creationId xmlns:p14="http://schemas.microsoft.com/office/powerpoint/2010/main" val="104891783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一張含有 室內, 螢幕, 甜點 的圖片&#10;&#10;自動產生的描述" hidden="1">
            <a:extLst>
              <a:ext uri="{FF2B5EF4-FFF2-40B4-BE49-F238E27FC236}">
                <a16:creationId xmlns:a16="http://schemas.microsoft.com/office/drawing/2014/main" id="{C7A735B5-90F1-43EB-8CFC-47AB07527C4C}"/>
              </a:ext>
            </a:extLst>
          </p:cNvPr>
          <p:cNvPicPr>
            <a:picLocks noChangeAspect="1"/>
          </p:cNvPicPr>
          <p:nvPr/>
        </p:nvPicPr>
        <p:blipFill>
          <a:blip r:embed="rId3"/>
          <a:stretch>
            <a:fillRect/>
          </a:stretch>
        </p:blipFill>
        <p:spPr>
          <a:xfrm>
            <a:off x="-8372421" y="-606130"/>
            <a:ext cx="8724224" cy="6647859"/>
          </a:xfrm>
          <a:prstGeom prst="rect">
            <a:avLst/>
          </a:prstGeom>
          <a:effectLst>
            <a:softEdge rad="635000"/>
          </a:effectLst>
        </p:spPr>
      </p:pic>
      <p:pic>
        <p:nvPicPr>
          <p:cNvPr id="8" name="圖片 7" descr="一張含有 個人 的圖片&#10;&#10;自動產生的描述">
            <a:extLst>
              <a:ext uri="{FF2B5EF4-FFF2-40B4-BE49-F238E27FC236}">
                <a16:creationId xmlns:a16="http://schemas.microsoft.com/office/drawing/2014/main" id="{72F1BA2C-62CF-4DDC-9F3B-63683400A9C0}"/>
              </a:ext>
            </a:extLst>
          </p:cNvPr>
          <p:cNvPicPr>
            <a:picLocks noChangeAspect="1"/>
          </p:cNvPicPr>
          <p:nvPr/>
        </p:nvPicPr>
        <p:blipFill rotWithShape="1">
          <a:blip r:embed="rId4"/>
          <a:srcRect r="31479"/>
          <a:stretch/>
        </p:blipFill>
        <p:spPr>
          <a:xfrm>
            <a:off x="-1749800" y="-465373"/>
            <a:ext cx="6228667" cy="6213943"/>
          </a:xfrm>
          <a:prstGeom prst="rect">
            <a:avLst/>
          </a:prstGeom>
          <a:effectLst>
            <a:softEdge rad="635000"/>
          </a:effectLst>
        </p:spPr>
      </p:pic>
      <p:pic>
        <p:nvPicPr>
          <p:cNvPr id="12" name="Picture 2" descr="C:\Users\Jerry Deng\Downloads\pexels-oladimeji-ajegbile-2696299.jpg" hidden="1"/>
          <p:cNvPicPr>
            <a:picLocks noChangeAspect="1" noChangeArrowheads="1"/>
          </p:cNvPicPr>
          <p:nvPr/>
        </p:nvPicPr>
        <p:blipFill rotWithShape="1">
          <a:blip r:embed="rId5" cstate="print"/>
          <a:srcRect t="11434" r="-2" b="4472"/>
          <a:stretch/>
        </p:blipFill>
        <p:spPr bwMode="auto">
          <a:xfrm>
            <a:off x="-5698052" y="7"/>
            <a:ext cx="4587412" cy="5143493"/>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p:spPr>
      </p:pic>
      <p:sp>
        <p:nvSpPr>
          <p:cNvPr id="14" name="文字方塊 13"/>
          <p:cNvSpPr txBox="1"/>
          <p:nvPr/>
        </p:nvSpPr>
        <p:spPr>
          <a:xfrm>
            <a:off x="4765964" y="1617913"/>
            <a:ext cx="3443052" cy="3018821"/>
          </a:xfrm>
          <a:prstGeom prst="rect">
            <a:avLst/>
          </a:prstGeom>
        </p:spPr>
        <p:txBody>
          <a:bodyPr vert="horz" lIns="68580" tIns="34290" rIns="68580" bIns="34290" rtlCol="0" anchor="t">
            <a:normAutofit fontScale="85000" lnSpcReduction="20000"/>
          </a:bodyPr>
          <a:lstStyle/>
          <a:p>
            <a:pPr marL="180000" lvl="1" indent="-171450">
              <a:spcBef>
                <a:spcPts val="1800"/>
              </a:spcBef>
              <a:buClr>
                <a:schemeClr val="bg1"/>
              </a:buClr>
              <a:buFont typeface="Arial" panose="020B0604020202020204" pitchFamily="34" charset="0"/>
              <a:buChar char="•"/>
            </a:pPr>
            <a:r>
              <a:rPr lang="en-US" altLang="zh-TW" sz="1600">
                <a:solidFill>
                  <a:schemeClr val="bg1"/>
                </a:solidFill>
                <a:ea typeface="微軟正黑體"/>
              </a:rPr>
              <a:t>Have problem saving all your photos, video, other files in one place </a:t>
            </a:r>
            <a:endParaRPr lang="zh-TW" altLang="en-US" sz="1600">
              <a:solidFill>
                <a:schemeClr val="bg1"/>
              </a:solidFill>
              <a:latin typeface="Arial" panose="020B0604020202020204" pitchFamily="34" charset="0"/>
              <a:ea typeface="微軟正黑體" panose="020B0604030504040204" pitchFamily="34" charset="-120"/>
              <a:cs typeface="Times New Roman"/>
            </a:endParaRPr>
          </a:p>
          <a:p>
            <a:pPr marL="180000" lvl="1" indent="-171450">
              <a:spcBef>
                <a:spcPts val="1800"/>
              </a:spcBef>
              <a:buClr>
                <a:schemeClr val="bg1"/>
              </a:buClr>
              <a:buFont typeface="Arial" panose="020B0604020202020204" pitchFamily="34" charset="0"/>
              <a:buChar char="•"/>
            </a:pPr>
            <a:r>
              <a:rPr lang="en-US" altLang="zh-TW" sz="1600">
                <a:solidFill>
                  <a:schemeClr val="bg1"/>
                </a:solidFill>
                <a:ea typeface="微軟正黑體"/>
                <a:cs typeface="Times New Roman"/>
              </a:rPr>
              <a:t>Hard to find your data from Pen Drive and external devices</a:t>
            </a:r>
            <a:endParaRPr lang="zh-TW" altLang="en-US" sz="1600">
              <a:solidFill>
                <a:schemeClr val="bg1"/>
              </a:solidFill>
              <a:latin typeface="Arial" panose="020B0604020202020204" pitchFamily="34" charset="0"/>
              <a:ea typeface="微軟正黑體" panose="020B0604030504040204" pitchFamily="34" charset="-120"/>
              <a:cs typeface="Times New Roman"/>
            </a:endParaRPr>
          </a:p>
          <a:p>
            <a:pPr marL="180000" lvl="1" indent="-171450">
              <a:spcBef>
                <a:spcPts val="1800"/>
              </a:spcBef>
              <a:buClr>
                <a:schemeClr val="bg1"/>
              </a:buClr>
              <a:buFont typeface="Arial" panose="020B0604020202020204" pitchFamily="34" charset="0"/>
              <a:buChar char="•"/>
            </a:pPr>
            <a:r>
              <a:rPr lang="en-US" altLang="zh-TW" sz="1600">
                <a:solidFill>
                  <a:schemeClr val="bg1"/>
                </a:solidFill>
                <a:ea typeface="微軟正黑體"/>
                <a:cs typeface="Times New Roman"/>
              </a:rPr>
              <a:t>Afraid of data loss </a:t>
            </a:r>
            <a:endParaRPr lang="zh-TW" altLang="en-US" sz="1600">
              <a:solidFill>
                <a:schemeClr val="bg1"/>
              </a:solidFill>
              <a:latin typeface="Arial" panose="020B0604020202020204" pitchFamily="34" charset="0"/>
              <a:ea typeface="微軟正黑體" panose="020B0604030504040204" pitchFamily="34" charset="-120"/>
              <a:cs typeface="Times New Roman"/>
            </a:endParaRPr>
          </a:p>
          <a:p>
            <a:pPr marL="180000" lvl="1" indent="-171450">
              <a:spcBef>
                <a:spcPts val="1800"/>
              </a:spcBef>
              <a:buClr>
                <a:schemeClr val="bg1"/>
              </a:buClr>
              <a:buFont typeface="Arial" panose="020B0604020202020204" pitchFamily="34" charset="0"/>
              <a:buChar char="•"/>
            </a:pPr>
            <a:r>
              <a:rPr lang="en-US" altLang="zh-TW" sz="1600">
                <a:solidFill>
                  <a:schemeClr val="bg1"/>
                </a:solidFill>
                <a:ea typeface="微軟正黑體"/>
                <a:cs typeface="Times New Roman"/>
              </a:rPr>
              <a:t>Take a long time to organize data</a:t>
            </a:r>
            <a:endParaRPr lang="zh-TW" altLang="en-US" sz="1600">
              <a:solidFill>
                <a:schemeClr val="bg1"/>
              </a:solidFill>
              <a:latin typeface="Arial" panose="020B0604020202020204" pitchFamily="34" charset="0"/>
              <a:ea typeface="微軟正黑體" panose="020B0604030504040204" pitchFamily="34" charset="-120"/>
              <a:cs typeface="Times New Roman"/>
            </a:endParaRPr>
          </a:p>
          <a:p>
            <a:pPr marL="180000" lvl="1" indent="-171450">
              <a:spcBef>
                <a:spcPts val="1800"/>
              </a:spcBef>
              <a:buClr>
                <a:schemeClr val="bg1"/>
              </a:buClr>
              <a:buFont typeface="Arial" panose="020B0604020202020204" pitchFamily="34" charset="0"/>
              <a:buChar char="•"/>
            </a:pPr>
            <a:r>
              <a:rPr lang="en-US" altLang="zh-TW" sz="1600">
                <a:solidFill>
                  <a:schemeClr val="bg1"/>
                </a:solidFill>
                <a:ea typeface="微軟正黑體"/>
                <a:cs typeface="Times New Roman"/>
              </a:rPr>
              <a:t>Have difficulty setting the home surveillance</a:t>
            </a:r>
            <a:endParaRPr lang="zh-TW" altLang="en-US" sz="1600">
              <a:solidFill>
                <a:schemeClr val="bg1"/>
              </a:solidFill>
              <a:latin typeface="Arial" panose="020B0604020202020204" pitchFamily="34" charset="0"/>
              <a:ea typeface="微軟正黑體" panose="020B0604030504040204" pitchFamily="34" charset="-120"/>
              <a:cs typeface="Times New Roman"/>
            </a:endParaRPr>
          </a:p>
          <a:p>
            <a:pPr marL="180000" lvl="1" indent="-171450">
              <a:spcBef>
                <a:spcPts val="1800"/>
              </a:spcBef>
              <a:buClr>
                <a:schemeClr val="bg1"/>
              </a:buClr>
              <a:buFont typeface="Arial" panose="020B0604020202020204" pitchFamily="34" charset="0"/>
              <a:buChar char="•"/>
            </a:pPr>
            <a:r>
              <a:rPr lang="en-US" altLang="zh-TW" sz="1600">
                <a:solidFill>
                  <a:schemeClr val="bg1"/>
                </a:solidFill>
                <a:ea typeface="微軟正黑體"/>
                <a:cs typeface="Times New Roman"/>
              </a:rPr>
              <a:t>Have trouble finding an intelligent home automation solution</a:t>
            </a:r>
            <a:endParaRPr lang="zh-TW" altLang="en-US" sz="1600">
              <a:solidFill>
                <a:schemeClr val="bg1"/>
              </a:solidFill>
              <a:ea typeface="微軟正黑體"/>
              <a:cs typeface="Times New Roman"/>
            </a:endParaRPr>
          </a:p>
        </p:txBody>
      </p:sp>
      <p:sp>
        <p:nvSpPr>
          <p:cNvPr id="4" name="標題 3">
            <a:extLst>
              <a:ext uri="{FF2B5EF4-FFF2-40B4-BE49-F238E27FC236}">
                <a16:creationId xmlns:a16="http://schemas.microsoft.com/office/drawing/2014/main" id="{9DF18043-B4CE-479B-AD60-FF43E875FE37}"/>
              </a:ext>
            </a:extLst>
          </p:cNvPr>
          <p:cNvSpPr>
            <a:spLocks noGrp="1"/>
          </p:cNvSpPr>
          <p:nvPr>
            <p:ph type="title"/>
          </p:nvPr>
        </p:nvSpPr>
        <p:spPr/>
        <p:txBody>
          <a:bodyPr/>
          <a:lstStyle/>
          <a:p>
            <a:r>
              <a:rPr lang="en-US" altLang="zh-TW">
                <a:sym typeface="Arial" panose="020B0604020202020204" pitchFamily="34" charset="0"/>
              </a:rPr>
              <a:t>Do you have these troubles?</a:t>
            </a:r>
            <a:endParaRPr lang="zh-TW" altLang="en-US"/>
          </a:p>
        </p:txBody>
      </p:sp>
    </p:spTree>
    <p:extLst>
      <p:ext uri="{BB962C8B-B14F-4D97-AF65-F5344CB8AC3E}">
        <p14:creationId xmlns:p14="http://schemas.microsoft.com/office/powerpoint/2010/main" val="181702496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a:sym typeface="Arial" panose="020B0604020202020204" pitchFamily="34" charset="0"/>
              </a:rPr>
              <a:t>QNAP</a:t>
            </a:r>
            <a:r>
              <a:rPr lang="zh-TW" altLang="zh-TW">
                <a:sym typeface="Arial" panose="020B0604020202020204" pitchFamily="34" charset="0"/>
              </a:rPr>
              <a:t> </a:t>
            </a:r>
            <a:r>
              <a:rPr lang="en-US" altLang="zh-TW">
                <a:sym typeface="Arial" panose="020B0604020202020204" pitchFamily="34" charset="0"/>
              </a:rPr>
              <a:t>NAS</a:t>
            </a:r>
            <a:r>
              <a:rPr lang="zh-TW" altLang="zh-TW">
                <a:sym typeface="Arial" panose="020B0604020202020204" pitchFamily="34" charset="0"/>
              </a:rPr>
              <a:t> solves your problems</a:t>
            </a:r>
            <a:endParaRPr lang="zh-TW" altLang="en-US">
              <a:sym typeface="Arial" panose="020B0604020202020204" pitchFamily="34" charset="0"/>
            </a:endParaRPr>
          </a:p>
        </p:txBody>
      </p:sp>
      <p:sp>
        <p:nvSpPr>
          <p:cNvPr id="3" name="文字方塊 2" hidden="1"/>
          <p:cNvSpPr txBox="1"/>
          <p:nvPr/>
        </p:nvSpPr>
        <p:spPr>
          <a:xfrm>
            <a:off x="4283968" y="2067694"/>
            <a:ext cx="5914866" cy="3638456"/>
          </a:xfrm>
          <a:prstGeom prst="rect">
            <a:avLst/>
          </a:prstGeom>
        </p:spPr>
        <p:txBody>
          <a:bodyPr vert="horz" lIns="68580" tIns="34290" rIns="68580" bIns="34290" rtlCol="0" anchor="t">
            <a:noAutofit/>
          </a:bodyPr>
          <a:lstStyle/>
          <a:p>
            <a:pPr marL="541020" lvl="1" indent="-171450">
              <a:lnSpc>
                <a:spcPct val="110000"/>
              </a:lnSpc>
              <a:spcBef>
                <a:spcPts val="600"/>
              </a:spcBef>
              <a:buFont typeface="Arial" panose="020B0604020202020204" pitchFamily="34" charset="0"/>
              <a:buChar char="•"/>
            </a:pPr>
            <a:r>
              <a:rPr lang="zh-TW" altLang="en-US"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集中管理海量儲存</a:t>
            </a:r>
            <a:br>
              <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br>
            <a:r>
              <a:rPr lang="zh-TW" altLang="en-US"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支援超大容量硬碟</a:t>
            </a:r>
            <a:r>
              <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a:t>
            </a:r>
            <a:r>
              <a:rPr lang="zh-TW" altLang="en-US"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單槽</a:t>
            </a:r>
            <a:r>
              <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18T)</a:t>
            </a:r>
          </a:p>
          <a:p>
            <a:pPr marL="541020" lvl="1" indent="-171450">
              <a:lnSpc>
                <a:spcPct val="110000"/>
              </a:lnSpc>
              <a:spcBef>
                <a:spcPts val="600"/>
              </a:spcBef>
              <a:buFont typeface="Arial" panose="020B0604020202020204" pitchFamily="34" charset="0"/>
              <a:buChar char="•"/>
            </a:pPr>
            <a:endPar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endParaRPr>
          </a:p>
          <a:p>
            <a:pPr marL="541020" lvl="1" indent="-171450">
              <a:lnSpc>
                <a:spcPct val="110000"/>
              </a:lnSpc>
              <a:spcBef>
                <a:spcPts val="600"/>
              </a:spcBef>
              <a:buFont typeface="Arial" panose="020B0604020202020204" pitchFamily="34" charset="0"/>
              <a:buChar char="•"/>
            </a:pPr>
            <a:r>
              <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HBS3</a:t>
            </a:r>
            <a:r>
              <a:rPr lang="zh-TW" altLang="en-US"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全方位備份解決方案</a:t>
            </a:r>
            <a:endPar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endParaRPr>
          </a:p>
          <a:p>
            <a:pPr marL="541020" lvl="1" indent="-171450">
              <a:lnSpc>
                <a:spcPct val="110000"/>
              </a:lnSpc>
              <a:spcBef>
                <a:spcPts val="600"/>
              </a:spcBef>
              <a:buFont typeface="Arial" panose="020B0604020202020204" pitchFamily="34" charset="0"/>
              <a:buChar char="•"/>
            </a:pPr>
            <a:r>
              <a:rPr lang="zh-TW" altLang="en-US"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資料安全防護網</a:t>
            </a:r>
            <a:endPar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endParaRPr>
          </a:p>
          <a:p>
            <a:pPr marL="541020" lvl="1" indent="-171450">
              <a:lnSpc>
                <a:spcPct val="110000"/>
              </a:lnSpc>
              <a:spcBef>
                <a:spcPts val="600"/>
              </a:spcBef>
              <a:buFont typeface="Arial" panose="020B0604020202020204" pitchFamily="34" charset="0"/>
              <a:buChar char="•"/>
            </a:pPr>
            <a:endPar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endParaRPr>
          </a:p>
          <a:p>
            <a:pPr marL="541020" lvl="1" indent="-171450">
              <a:lnSpc>
                <a:spcPct val="110000"/>
              </a:lnSpc>
              <a:spcBef>
                <a:spcPts val="600"/>
              </a:spcBef>
              <a:buFont typeface="Arial" panose="020B0604020202020204" pitchFamily="34" charset="0"/>
              <a:buChar char="•"/>
            </a:pPr>
            <a:r>
              <a:rPr lang="zh-TW" altLang="en-US"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智能自動化</a:t>
            </a:r>
            <a:endPar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endParaRPr>
          </a:p>
          <a:p>
            <a:pPr marL="541020" lvl="1" indent="-171450">
              <a:lnSpc>
                <a:spcPct val="110000"/>
              </a:lnSpc>
              <a:spcBef>
                <a:spcPts val="600"/>
              </a:spcBef>
              <a:buFont typeface="Arial" panose="020B0604020202020204" pitchFamily="34" charset="0"/>
              <a:buChar char="•"/>
            </a:pPr>
            <a:r>
              <a:rPr lang="en-US" altLang="zh-TW" sz="1600" err="1">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Qsync</a:t>
            </a:r>
            <a:r>
              <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 </a:t>
            </a:r>
            <a:r>
              <a:rPr lang="en-US" altLang="zh-TW" sz="1600" err="1">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Qmiix</a:t>
            </a:r>
            <a:r>
              <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 </a:t>
            </a:r>
            <a:r>
              <a:rPr lang="zh-TW" altLang="en-US"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同步備份與自動化你的家庭生活</a:t>
            </a:r>
            <a:endPar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endParaRPr>
          </a:p>
          <a:p>
            <a:pPr marL="541020" lvl="1" indent="-171450">
              <a:lnSpc>
                <a:spcPct val="110000"/>
              </a:lnSpc>
              <a:spcBef>
                <a:spcPts val="600"/>
              </a:spcBef>
              <a:buFont typeface="Arial" panose="020B0604020202020204" pitchFamily="34" charset="0"/>
              <a:buChar char="•"/>
            </a:pPr>
            <a:endPar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endParaRPr>
          </a:p>
          <a:p>
            <a:pPr marL="541020" lvl="1" indent="-171450">
              <a:lnSpc>
                <a:spcPct val="110000"/>
              </a:lnSpc>
              <a:spcBef>
                <a:spcPts val="600"/>
              </a:spcBef>
              <a:buFont typeface="Arial" panose="020B0604020202020204" pitchFamily="34" charset="0"/>
              <a:buChar char="•"/>
            </a:pPr>
            <a:r>
              <a:rPr lang="zh-TW" altLang="en-US"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獨門</a:t>
            </a:r>
            <a:r>
              <a:rPr lang="en-US" altLang="zh-TW" sz="1600" err="1">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AI智能照片管理</a:t>
            </a:r>
            <a:endParaRPr lang="zh-TW" altLang="en-US" sz="1600" err="1">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endParaRPr>
          </a:p>
          <a:p>
            <a:pPr marL="541020" lvl="1" indent="-171450">
              <a:lnSpc>
                <a:spcPct val="110000"/>
              </a:lnSpc>
              <a:spcBef>
                <a:spcPts val="600"/>
              </a:spcBef>
              <a:buFont typeface="Arial" panose="020B0604020202020204" pitchFamily="34" charset="0"/>
              <a:buChar char="•"/>
            </a:pPr>
            <a:r>
              <a:rPr lang="en-US" altLang="zh-TW" sz="1600" err="1">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QuMagie</a:t>
            </a:r>
            <a:r>
              <a:rPr lang="en-US" altLang="zh-TW" sz="1600">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 </a:t>
            </a:r>
            <a:r>
              <a:rPr lang="en-US" altLang="zh-TW" sz="1600" err="1">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rPr>
              <a:t>Qsirch</a:t>
            </a:r>
            <a:endParaRPr lang="zh-TW" altLang="en-US" sz="1600" err="1">
              <a:solidFill>
                <a:schemeClr val="tx1"/>
              </a:solidFill>
              <a:latin typeface="Arial" panose="020B0604020202020204" pitchFamily="34" charset="0"/>
              <a:ea typeface="微軟正黑體" panose="020B0604030504040204" pitchFamily="34" charset="-120"/>
              <a:cs typeface="Times New Roman"/>
              <a:sym typeface="Arial" panose="020B0604020202020204" pitchFamily="34" charset="0"/>
            </a:endParaRPr>
          </a:p>
        </p:txBody>
      </p:sp>
      <p:pic>
        <p:nvPicPr>
          <p:cNvPr id="9" name="圖片 8">
            <a:extLst>
              <a:ext uri="{FF2B5EF4-FFF2-40B4-BE49-F238E27FC236}">
                <a16:creationId xmlns:a16="http://schemas.microsoft.com/office/drawing/2014/main" id="{F870F222-C728-481F-9DBE-C2F34216BB53}"/>
              </a:ext>
            </a:extLst>
          </p:cNvPr>
          <p:cNvPicPr>
            <a:picLocks noChangeAspect="1"/>
          </p:cNvPicPr>
          <p:nvPr/>
        </p:nvPicPr>
        <p:blipFill>
          <a:blip r:embed="rId3"/>
          <a:stretch>
            <a:fillRect/>
          </a:stretch>
        </p:blipFill>
        <p:spPr>
          <a:xfrm>
            <a:off x="424743" y="3127973"/>
            <a:ext cx="899985" cy="89998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1" name="圖片 10">
            <a:extLst>
              <a:ext uri="{FF2B5EF4-FFF2-40B4-BE49-F238E27FC236}">
                <a16:creationId xmlns:a16="http://schemas.microsoft.com/office/drawing/2014/main" id="{6FE5A95E-9F0F-48FE-9C3A-CF374A7B99D9}"/>
              </a:ext>
            </a:extLst>
          </p:cNvPr>
          <p:cNvPicPr>
            <a:picLocks noChangeAspect="1"/>
          </p:cNvPicPr>
          <p:nvPr/>
        </p:nvPicPr>
        <p:blipFill>
          <a:blip r:embed="rId4"/>
          <a:stretch>
            <a:fillRect/>
          </a:stretch>
        </p:blipFill>
        <p:spPr>
          <a:xfrm>
            <a:off x="4697127" y="1355434"/>
            <a:ext cx="899985" cy="89998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3" name="圖片 12">
            <a:extLst>
              <a:ext uri="{FF2B5EF4-FFF2-40B4-BE49-F238E27FC236}">
                <a16:creationId xmlns:a16="http://schemas.microsoft.com/office/drawing/2014/main" id="{B6B1CB09-EB45-4C63-A142-EBC92565B29A}"/>
              </a:ext>
            </a:extLst>
          </p:cNvPr>
          <p:cNvPicPr>
            <a:picLocks noChangeAspect="1"/>
          </p:cNvPicPr>
          <p:nvPr/>
        </p:nvPicPr>
        <p:blipFill>
          <a:blip r:embed="rId5"/>
          <a:stretch>
            <a:fillRect/>
          </a:stretch>
        </p:blipFill>
        <p:spPr>
          <a:xfrm>
            <a:off x="5147119" y="2049701"/>
            <a:ext cx="899985" cy="89998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5" name="圖片 14">
            <a:extLst>
              <a:ext uri="{FF2B5EF4-FFF2-40B4-BE49-F238E27FC236}">
                <a16:creationId xmlns:a16="http://schemas.microsoft.com/office/drawing/2014/main" id="{55AAE0CD-7AAE-49F0-8C00-26D81D41B502}"/>
              </a:ext>
            </a:extLst>
          </p:cNvPr>
          <p:cNvPicPr>
            <a:picLocks noChangeAspect="1"/>
          </p:cNvPicPr>
          <p:nvPr/>
        </p:nvPicPr>
        <p:blipFill>
          <a:blip r:embed="rId6"/>
          <a:stretch>
            <a:fillRect/>
          </a:stretch>
        </p:blipFill>
        <p:spPr>
          <a:xfrm>
            <a:off x="902451" y="3818467"/>
            <a:ext cx="899985" cy="89998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7" name="圖片 16">
            <a:extLst>
              <a:ext uri="{FF2B5EF4-FFF2-40B4-BE49-F238E27FC236}">
                <a16:creationId xmlns:a16="http://schemas.microsoft.com/office/drawing/2014/main" id="{6451CACD-321E-4946-8319-05534D3A8AFB}"/>
              </a:ext>
            </a:extLst>
          </p:cNvPr>
          <p:cNvPicPr>
            <a:picLocks noChangeAspect="1"/>
          </p:cNvPicPr>
          <p:nvPr/>
        </p:nvPicPr>
        <p:blipFill>
          <a:blip r:embed="rId7"/>
          <a:stretch>
            <a:fillRect/>
          </a:stretch>
        </p:blipFill>
        <p:spPr>
          <a:xfrm>
            <a:off x="5147119" y="3284040"/>
            <a:ext cx="899985" cy="89998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9" name="圖片 18" descr="一張含有 文字, 標誌, 電子用品 的圖片&#10;&#10;自動產生的描述">
            <a:extLst>
              <a:ext uri="{FF2B5EF4-FFF2-40B4-BE49-F238E27FC236}">
                <a16:creationId xmlns:a16="http://schemas.microsoft.com/office/drawing/2014/main" id="{A2025C67-C9CF-4981-B0D6-27B318670A46}"/>
              </a:ext>
            </a:extLst>
          </p:cNvPr>
          <p:cNvPicPr>
            <a:picLocks noChangeAspect="1"/>
          </p:cNvPicPr>
          <p:nvPr/>
        </p:nvPicPr>
        <p:blipFill>
          <a:blip r:embed="rId8"/>
          <a:stretch>
            <a:fillRect/>
          </a:stretch>
        </p:blipFill>
        <p:spPr>
          <a:xfrm>
            <a:off x="810140" y="1448160"/>
            <a:ext cx="978960" cy="1363133"/>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14" name="文字方塊 13">
            <a:extLst>
              <a:ext uri="{FF2B5EF4-FFF2-40B4-BE49-F238E27FC236}">
                <a16:creationId xmlns:a16="http://schemas.microsoft.com/office/drawing/2014/main" id="{9ECB2295-C3AF-48E0-99F7-1183C2582124}"/>
              </a:ext>
            </a:extLst>
          </p:cNvPr>
          <p:cNvSpPr txBox="1"/>
          <p:nvPr/>
        </p:nvSpPr>
        <p:spPr>
          <a:xfrm>
            <a:off x="1932934" y="1512570"/>
            <a:ext cx="2966005" cy="1113768"/>
          </a:xfrm>
          <a:prstGeom prst="rect">
            <a:avLst/>
          </a:prstGeom>
        </p:spPr>
        <p:txBody>
          <a:bodyPr vert="horz" lIns="68580" tIns="34290" rIns="68580" bIns="34290" rtlCol="0" anchor="t">
            <a:noAutofit/>
          </a:bodyPr>
          <a:lstStyle/>
          <a:p>
            <a:pPr lvl="1">
              <a:lnSpc>
                <a:spcPct val="110000"/>
              </a:lnSpc>
              <a:spcBef>
                <a:spcPts val="600"/>
              </a:spcBef>
            </a:pPr>
            <a:r>
              <a:rPr lang="en-US" altLang="zh-TW" sz="1800" b="1">
                <a:solidFill>
                  <a:srgbClr val="97FFFE"/>
                </a:solidFill>
                <a:ea typeface="微軟正黑體"/>
                <a:cs typeface="Times New Roman"/>
                <a:sym typeface="Arial" panose="020B0604020202020204" pitchFamily="34" charset="0"/>
              </a:rPr>
              <a:t>Centrally manage massive storage data</a:t>
            </a:r>
            <a:endParaRPr lang="en-US" sz="1800" b="1">
              <a:solidFill>
                <a:srgbClr val="97FFFE"/>
              </a:solidFill>
              <a:ea typeface="微軟正黑體"/>
              <a:cs typeface="Times New Roman"/>
            </a:endParaRPr>
          </a:p>
          <a:p>
            <a:pPr lvl="1">
              <a:lnSpc>
                <a:spcPct val="110000"/>
              </a:lnSpc>
              <a:spcBef>
                <a:spcPts val="600"/>
              </a:spcBef>
            </a:pPr>
            <a:r>
              <a:rPr lang="en-US" altLang="zh-TW">
                <a:solidFill>
                  <a:schemeClr val="bg1"/>
                </a:solidFill>
                <a:ea typeface="微軟正黑體"/>
                <a:cs typeface="Times New Roman"/>
                <a:sym typeface="Arial" panose="020B0604020202020204" pitchFamily="34" charset="0"/>
              </a:rPr>
              <a:t>supports a single SATA slot of 24</a:t>
            </a:r>
            <a:r>
              <a:rPr lang="en-US">
                <a:solidFill>
                  <a:schemeClr val="bg1"/>
                </a:solidFill>
                <a:ea typeface="微軟正黑體"/>
                <a:cs typeface="Times New Roman"/>
                <a:sym typeface="Arial" panose="020B0604020202020204" pitchFamily="34" charset="0"/>
              </a:rPr>
              <a:t>TB</a:t>
            </a:r>
            <a:endParaRPr lang="en-US">
              <a:solidFill>
                <a:schemeClr val="bg1"/>
              </a:solidFill>
              <a:ea typeface="微軟正黑體"/>
              <a:cs typeface="Times New Roman"/>
            </a:endParaRPr>
          </a:p>
        </p:txBody>
      </p:sp>
      <p:sp>
        <p:nvSpPr>
          <p:cNvPr id="16" name="文字方塊 15">
            <a:extLst>
              <a:ext uri="{FF2B5EF4-FFF2-40B4-BE49-F238E27FC236}">
                <a16:creationId xmlns:a16="http://schemas.microsoft.com/office/drawing/2014/main" id="{A39598A2-8BED-4F7C-A3D7-CB57384B6D91}"/>
              </a:ext>
            </a:extLst>
          </p:cNvPr>
          <p:cNvSpPr txBox="1"/>
          <p:nvPr/>
        </p:nvSpPr>
        <p:spPr>
          <a:xfrm>
            <a:off x="6068426" y="1463552"/>
            <a:ext cx="2627655" cy="1005334"/>
          </a:xfrm>
          <a:prstGeom prst="rect">
            <a:avLst/>
          </a:prstGeom>
        </p:spPr>
        <p:txBody>
          <a:bodyPr vert="horz" lIns="68580" tIns="34290" rIns="68580" bIns="34290" rtlCol="0" anchor="t">
            <a:noAutofit/>
          </a:bodyPr>
          <a:lstStyle/>
          <a:p>
            <a:pPr lvl="1">
              <a:lnSpc>
                <a:spcPct val="110000"/>
              </a:lnSpc>
              <a:spcBef>
                <a:spcPts val="600"/>
              </a:spcBef>
            </a:pPr>
            <a:r>
              <a:rPr lang="en-US" sz="1800" b="1">
                <a:solidFill>
                  <a:srgbClr val="97FFFE"/>
                </a:solidFill>
                <a:ea typeface="微軟正黑體"/>
                <a:cs typeface="Times New Roman"/>
                <a:sym typeface="Arial" panose="020B0604020202020204" pitchFamily="34" charset="0"/>
              </a:rPr>
              <a:t>Unique AI Application </a:t>
            </a:r>
            <a:r>
              <a:rPr lang="en-US" sz="1800" b="1" err="1">
                <a:solidFill>
                  <a:srgbClr val="97FFFE"/>
                </a:solidFill>
                <a:ea typeface="微軟正黑體"/>
                <a:cs typeface="Times New Roman"/>
                <a:sym typeface="Arial" panose="020B0604020202020204" pitchFamily="34" charset="0"/>
              </a:rPr>
              <a:t>QuMagie</a:t>
            </a:r>
            <a:r>
              <a:rPr lang="zh-TW" altLang="en-US" sz="1800" b="1">
                <a:solidFill>
                  <a:srgbClr val="97FFFE"/>
                </a:solidFill>
                <a:ea typeface="微軟正黑體"/>
                <a:cs typeface="Times New Roman"/>
                <a:sym typeface="Arial" panose="020B0604020202020204" pitchFamily="34" charset="0"/>
              </a:rPr>
              <a:t> </a:t>
            </a:r>
            <a:r>
              <a:rPr lang="en-US" sz="1800" b="1">
                <a:solidFill>
                  <a:srgbClr val="97FFFE"/>
                </a:solidFill>
                <a:ea typeface="微軟正黑體"/>
                <a:cs typeface="Times New Roman"/>
                <a:sym typeface="Arial" panose="020B0604020202020204" pitchFamily="34" charset="0"/>
              </a:rPr>
              <a:t>and </a:t>
            </a:r>
            <a:r>
              <a:rPr lang="en-US" sz="1800" b="1" err="1">
                <a:solidFill>
                  <a:srgbClr val="97FFFE"/>
                </a:solidFill>
                <a:ea typeface="微軟正黑體"/>
                <a:cs typeface="Times New Roman"/>
                <a:sym typeface="Arial" panose="020B0604020202020204" pitchFamily="34" charset="0"/>
              </a:rPr>
              <a:t>Qsirch</a:t>
            </a:r>
            <a:endParaRPr lang="zh-TW" altLang="en-US" sz="1800" b="1">
              <a:solidFill>
                <a:srgbClr val="97FFFE"/>
              </a:solidFill>
              <a:ea typeface="微軟正黑體"/>
              <a:cs typeface="Times New Roman"/>
              <a:sym typeface="Arial" panose="020B0604020202020204" pitchFamily="34" charset="0"/>
            </a:endParaRPr>
          </a:p>
          <a:p>
            <a:pPr lvl="1">
              <a:lnSpc>
                <a:spcPct val="110000"/>
              </a:lnSpc>
              <a:spcBef>
                <a:spcPts val="600"/>
              </a:spcBef>
            </a:pPr>
            <a:r>
              <a:rPr lang="en-US" altLang="zh-TW" err="1">
                <a:solidFill>
                  <a:schemeClr val="bg1"/>
                </a:solidFill>
                <a:ea typeface="微軟正黑體"/>
                <a:cs typeface="Times New Roman"/>
                <a:sym typeface="Arial" panose="020B0604020202020204" pitchFamily="34" charset="0"/>
              </a:rPr>
              <a:t>QuMagie</a:t>
            </a:r>
            <a:r>
              <a:rPr lang="en-US" altLang="zh-TW">
                <a:solidFill>
                  <a:schemeClr val="bg1"/>
                </a:solidFill>
                <a:ea typeface="微軟正黑體"/>
                <a:cs typeface="Times New Roman"/>
                <a:sym typeface="Arial" panose="020B0604020202020204" pitchFamily="34" charset="0"/>
              </a:rPr>
              <a:t>, </a:t>
            </a:r>
            <a:r>
              <a:rPr lang="en-US" altLang="zh-TW" err="1">
                <a:solidFill>
                  <a:schemeClr val="bg1"/>
                </a:solidFill>
                <a:ea typeface="微軟正黑體"/>
                <a:cs typeface="Times New Roman"/>
                <a:sym typeface="Arial" panose="020B0604020202020204" pitchFamily="34" charset="0"/>
              </a:rPr>
              <a:t>Qsirch</a:t>
            </a:r>
            <a:endParaRPr lang="zh-TW" altLang="en-US">
              <a:solidFill>
                <a:schemeClr val="bg1"/>
              </a:solidFill>
              <a:ea typeface="微軟正黑體"/>
              <a:cs typeface="Times New Roman"/>
              <a:sym typeface="Arial" panose="020B0604020202020204" pitchFamily="34" charset="0"/>
            </a:endParaRPr>
          </a:p>
        </p:txBody>
      </p:sp>
      <p:sp>
        <p:nvSpPr>
          <p:cNvPr id="20" name="文字方塊 19">
            <a:extLst>
              <a:ext uri="{FF2B5EF4-FFF2-40B4-BE49-F238E27FC236}">
                <a16:creationId xmlns:a16="http://schemas.microsoft.com/office/drawing/2014/main" id="{4F879461-66B7-4BEC-90CE-E6FAE4C608C5}"/>
              </a:ext>
            </a:extLst>
          </p:cNvPr>
          <p:cNvSpPr txBox="1"/>
          <p:nvPr/>
        </p:nvSpPr>
        <p:spPr>
          <a:xfrm>
            <a:off x="1932934" y="3198956"/>
            <a:ext cx="3192863" cy="1462371"/>
          </a:xfrm>
          <a:prstGeom prst="rect">
            <a:avLst/>
          </a:prstGeom>
        </p:spPr>
        <p:txBody>
          <a:bodyPr vert="horz" lIns="68580" tIns="34290" rIns="68580" bIns="34290" rtlCol="0" anchor="t">
            <a:noAutofit/>
          </a:bodyPr>
          <a:lstStyle/>
          <a:p>
            <a:pPr lvl="1">
              <a:lnSpc>
                <a:spcPct val="110000"/>
              </a:lnSpc>
              <a:spcBef>
                <a:spcPts val="600"/>
              </a:spcBef>
            </a:pPr>
            <a:r>
              <a:rPr lang="en-US" altLang="zh-TW" sz="1800" b="1">
                <a:solidFill>
                  <a:srgbClr val="97FFFE"/>
                </a:solidFill>
                <a:ea typeface="微軟正黑體"/>
                <a:cs typeface="Times New Roman"/>
                <a:sym typeface="Arial" panose="020B0604020202020204" pitchFamily="34" charset="0"/>
              </a:rPr>
              <a:t>Intelligent automated software</a:t>
            </a:r>
          </a:p>
          <a:p>
            <a:pPr lvl="1">
              <a:lnSpc>
                <a:spcPct val="110000"/>
              </a:lnSpc>
              <a:spcBef>
                <a:spcPts val="600"/>
              </a:spcBef>
            </a:pPr>
            <a:r>
              <a:rPr lang="en-US" altLang="zh-TW" err="1">
                <a:solidFill>
                  <a:schemeClr val="bg1"/>
                </a:solidFill>
                <a:ea typeface="微軟正黑體"/>
                <a:cs typeface="Times New Roman"/>
                <a:sym typeface="Arial" panose="020B0604020202020204" pitchFamily="34" charset="0"/>
              </a:rPr>
              <a:t>Qsync</a:t>
            </a:r>
            <a:r>
              <a:rPr lang="en-US" altLang="zh-TW">
                <a:solidFill>
                  <a:schemeClr val="bg1"/>
                </a:solidFill>
                <a:ea typeface="微軟正黑體"/>
                <a:cs typeface="Times New Roman"/>
                <a:sym typeface="Arial" panose="020B0604020202020204" pitchFamily="34" charset="0"/>
              </a:rPr>
              <a:t>, </a:t>
            </a:r>
            <a:r>
              <a:rPr lang="en-US" altLang="zh-TW" err="1">
                <a:solidFill>
                  <a:schemeClr val="bg1"/>
                </a:solidFill>
                <a:ea typeface="微軟正黑體"/>
                <a:cs typeface="Times New Roman"/>
                <a:sym typeface="Arial" panose="020B0604020202020204" pitchFamily="34" charset="0"/>
              </a:rPr>
              <a:t>Qmiix</a:t>
            </a:r>
            <a:r>
              <a:rPr lang="en-US" altLang="zh-TW">
                <a:solidFill>
                  <a:schemeClr val="bg1"/>
                </a:solidFill>
                <a:ea typeface="微軟正黑體"/>
                <a:cs typeface="Times New Roman"/>
                <a:sym typeface="Arial" panose="020B0604020202020204" pitchFamily="34" charset="0"/>
              </a:rPr>
              <a:t> (data backup and synchronization, h</a:t>
            </a:r>
            <a:r>
              <a:rPr lang="en-US">
                <a:solidFill>
                  <a:schemeClr val="bg1"/>
                </a:solidFill>
                <a:ea typeface="微軟正黑體"/>
                <a:cs typeface="Times New Roman"/>
                <a:sym typeface="Arial" panose="020B0604020202020204" pitchFamily="34" charset="0"/>
              </a:rPr>
              <a:t>ome automation)</a:t>
            </a:r>
            <a:endParaRPr lang="zh-TW" altLang="en-US">
              <a:solidFill>
                <a:schemeClr val="bg1"/>
              </a:solidFill>
              <a:ea typeface="微軟正黑體"/>
              <a:cs typeface="Times New Roman"/>
            </a:endParaRPr>
          </a:p>
        </p:txBody>
      </p:sp>
      <p:sp>
        <p:nvSpPr>
          <p:cNvPr id="21" name="文字方塊 20">
            <a:extLst>
              <a:ext uri="{FF2B5EF4-FFF2-40B4-BE49-F238E27FC236}">
                <a16:creationId xmlns:a16="http://schemas.microsoft.com/office/drawing/2014/main" id="{0E368CA8-DA39-4117-9A1E-34988F4A288C}"/>
              </a:ext>
            </a:extLst>
          </p:cNvPr>
          <p:cNvSpPr txBox="1"/>
          <p:nvPr/>
        </p:nvSpPr>
        <p:spPr>
          <a:xfrm>
            <a:off x="6068426" y="3179255"/>
            <a:ext cx="2940821" cy="1654979"/>
          </a:xfrm>
          <a:prstGeom prst="rect">
            <a:avLst/>
          </a:prstGeom>
        </p:spPr>
        <p:txBody>
          <a:bodyPr vert="horz" lIns="68580" tIns="34290" rIns="68580" bIns="34290" rtlCol="0" anchor="t">
            <a:noAutofit/>
          </a:bodyPr>
          <a:lstStyle/>
          <a:p>
            <a:pPr lvl="1">
              <a:lnSpc>
                <a:spcPct val="110000"/>
              </a:lnSpc>
              <a:spcBef>
                <a:spcPts val="600"/>
              </a:spcBef>
            </a:pPr>
            <a:r>
              <a:rPr lang="en-US" sz="1800" b="1">
                <a:solidFill>
                  <a:srgbClr val="97FFFE"/>
                </a:solidFill>
                <a:ea typeface="微軟正黑體"/>
                <a:cs typeface="Times New Roman"/>
                <a:sym typeface="Arial" panose="020B0604020202020204" pitchFamily="34" charset="0"/>
              </a:rPr>
              <a:t>Supports HBS3</a:t>
            </a:r>
            <a:r>
              <a:rPr lang="en-US" altLang="zh-TW" sz="1800" b="1">
                <a:solidFill>
                  <a:srgbClr val="97FFFE"/>
                </a:solidFill>
                <a:ea typeface="微軟正黑體"/>
                <a:cs typeface="Times New Roman"/>
                <a:sym typeface="Arial" panose="020B0604020202020204" pitchFamily="34" charset="0"/>
              </a:rPr>
              <a:t> to be a comprehensive backup solution</a:t>
            </a:r>
            <a:endParaRPr lang="en-US" sz="1800" b="1">
              <a:solidFill>
                <a:srgbClr val="97FFFE"/>
              </a:solidFill>
              <a:ea typeface="微軟正黑體"/>
              <a:cs typeface="Times New Roman"/>
            </a:endParaRPr>
          </a:p>
          <a:p>
            <a:pPr lvl="1">
              <a:lnSpc>
                <a:spcPct val="110000"/>
              </a:lnSpc>
              <a:spcBef>
                <a:spcPts val="600"/>
              </a:spcBef>
            </a:pPr>
            <a:r>
              <a:rPr lang="zh-TW" altLang="en-US">
                <a:solidFill>
                  <a:schemeClr val="bg1"/>
                </a:solidFill>
                <a:ea typeface="微軟正黑體"/>
                <a:cs typeface="Times New Roman"/>
              </a:rPr>
              <a:t>Data security protection</a:t>
            </a:r>
            <a:endParaRPr lang="zh-TW" altLang="en-US">
              <a:solidFill>
                <a:schemeClr val="bg1"/>
              </a:solidFill>
              <a:latin typeface="Arial" panose="020B0604020202020204" pitchFamily="34" charset="0"/>
              <a:ea typeface="微軟正黑體" panose="020B0604030504040204" pitchFamily="34" charset="-120"/>
              <a:cs typeface="Times New Roman"/>
            </a:endParaRPr>
          </a:p>
        </p:txBody>
      </p:sp>
      <p:sp>
        <p:nvSpPr>
          <p:cNvPr id="4" name="Rectangle 3">
            <a:extLst>
              <a:ext uri="{FF2B5EF4-FFF2-40B4-BE49-F238E27FC236}">
                <a16:creationId xmlns:a16="http://schemas.microsoft.com/office/drawing/2014/main" id="{018EB452-C11A-69F4-D143-BAB06DD92FCF}"/>
              </a:ext>
            </a:extLst>
          </p:cNvPr>
          <p:cNvSpPr/>
          <p:nvPr/>
        </p:nvSpPr>
        <p:spPr>
          <a:xfrm>
            <a:off x="895908" y="2182123"/>
            <a:ext cx="788846" cy="510712"/>
          </a:xfrm>
          <a:prstGeom prst="rect">
            <a:avLst/>
          </a:prstGeom>
          <a:solidFill>
            <a:srgbClr val="C0C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chemeClr val="tx1"/>
                </a:solidFill>
              </a:rPr>
              <a:t>24TB</a:t>
            </a:r>
            <a:endParaRPr lang="zh-TW" altLang="en-US" sz="1800" b="1">
              <a:solidFill>
                <a:schemeClr val="tx1"/>
              </a:solidFill>
            </a:endParaRP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8378199-AC40-4BDA-95B1-0406357DE2B9}"/>
              </a:ext>
            </a:extLst>
          </p:cNvPr>
          <p:cNvSpPr>
            <a:spLocks noGrp="1"/>
          </p:cNvSpPr>
          <p:nvPr>
            <p:ph type="title"/>
          </p:nvPr>
        </p:nvSpPr>
        <p:spPr>
          <a:xfrm>
            <a:off x="-1" y="129309"/>
            <a:ext cx="9143999" cy="708891"/>
          </a:xfrm>
        </p:spPr>
        <p:txBody>
          <a:bodyPr/>
          <a:lstStyle/>
          <a:p>
            <a:r>
              <a:rPr lang="en-US" altLang="zh-TW" sz="3200" baseline="0">
                <a:latin typeface="Arial" panose="020B0604020202020204" pitchFamily="34" charset="0"/>
                <a:sym typeface="Arial" panose="020B0604020202020204" pitchFamily="34" charset="0"/>
              </a:rPr>
              <a:t>2.5GbE network performance test</a:t>
            </a:r>
            <a:br>
              <a:rPr lang="en-US" altLang="zh-TW" sz="3200" baseline="0">
                <a:latin typeface="Arial" panose="020B0604020202020204" pitchFamily="34" charset="0"/>
                <a:sym typeface="Arial" panose="020B0604020202020204" pitchFamily="34" charset="0"/>
              </a:rPr>
            </a:br>
            <a:r>
              <a:rPr lang="en-US" altLang="zh-TW" sz="3200" baseline="0">
                <a:latin typeface="Arial" panose="020B0604020202020204" pitchFamily="34" charset="0"/>
                <a:sym typeface="Arial" panose="020B0604020202020204" pitchFamily="34" charset="0"/>
              </a:rPr>
              <a:t>10GB large file transfer</a:t>
            </a:r>
            <a:endParaRPr lang="zh-TW" altLang="en-US" sz="3200">
              <a:latin typeface="Arial" panose="020B0604020202020204" pitchFamily="34" charset="0"/>
              <a:sym typeface="Arial" panose="020B0604020202020204" pitchFamily="34" charset="0"/>
            </a:endParaRPr>
          </a:p>
        </p:txBody>
      </p:sp>
      <p:graphicFrame>
        <p:nvGraphicFramePr>
          <p:cNvPr id="5" name="圖表 4">
            <a:extLst>
              <a:ext uri="{FF2B5EF4-FFF2-40B4-BE49-F238E27FC236}">
                <a16:creationId xmlns:a16="http://schemas.microsoft.com/office/drawing/2014/main" id="{613A7747-04CD-4F10-B945-8043FF551417}"/>
              </a:ext>
            </a:extLst>
          </p:cNvPr>
          <p:cNvGraphicFramePr/>
          <p:nvPr>
            <p:extLst>
              <p:ext uri="{D42A27DB-BD31-4B8C-83A1-F6EECF244321}">
                <p14:modId xmlns:p14="http://schemas.microsoft.com/office/powerpoint/2010/main" val="2883608124"/>
              </p:ext>
            </p:extLst>
          </p:nvPr>
        </p:nvGraphicFramePr>
        <p:xfrm>
          <a:off x="813134" y="1102309"/>
          <a:ext cx="7179037" cy="3060356"/>
        </p:xfrm>
        <a:graphic>
          <a:graphicData uri="http://schemas.openxmlformats.org/drawingml/2006/chart">
            <c:chart xmlns:c="http://schemas.openxmlformats.org/drawingml/2006/chart" xmlns:r="http://schemas.openxmlformats.org/officeDocument/2006/relationships" r:id="rId3"/>
          </a:graphicData>
        </a:graphic>
      </p:graphicFrame>
      <p:pic>
        <p:nvPicPr>
          <p:cNvPr id="7" name="圖片 6" hidden="1">
            <a:extLst>
              <a:ext uri="{FF2B5EF4-FFF2-40B4-BE49-F238E27FC236}">
                <a16:creationId xmlns:a16="http://schemas.microsoft.com/office/drawing/2014/main" id="{16B2EED3-D511-477E-A107-E3E2FC903041}"/>
              </a:ext>
            </a:extLst>
          </p:cNvPr>
          <p:cNvPicPr>
            <a:picLocks noChangeAspect="1"/>
          </p:cNvPicPr>
          <p:nvPr/>
        </p:nvPicPr>
        <p:blipFill>
          <a:blip r:embed="rId4">
            <a:alphaModFix/>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087969" y="1636670"/>
            <a:ext cx="1624424" cy="1301263"/>
          </a:xfrm>
          <a:prstGeom prst="rect">
            <a:avLst/>
          </a:prstGeom>
        </p:spPr>
      </p:pic>
      <p:sp>
        <p:nvSpPr>
          <p:cNvPr id="8" name="文字方塊 7">
            <a:extLst>
              <a:ext uri="{FF2B5EF4-FFF2-40B4-BE49-F238E27FC236}">
                <a16:creationId xmlns:a16="http://schemas.microsoft.com/office/drawing/2014/main" id="{5FEEFDCF-814E-406D-AB98-6948227A15CF}"/>
              </a:ext>
            </a:extLst>
          </p:cNvPr>
          <p:cNvSpPr txBox="1"/>
          <p:nvPr/>
        </p:nvSpPr>
        <p:spPr>
          <a:xfrm>
            <a:off x="951388" y="4162665"/>
            <a:ext cx="3938281" cy="60785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700">
                <a:solidFill>
                  <a:schemeClr val="bg1"/>
                </a:solidFill>
                <a:latin typeface="Arial" panose="020B0604020202020204" pitchFamily="34" charset="0"/>
                <a:ea typeface="微軟正黑體" panose="020B0604030504040204" pitchFamily="34" charset="-120"/>
                <a:sym typeface="Arial" panose="020B0604020202020204" pitchFamily="34" charset="0"/>
              </a:rPr>
              <a:t>Test Environment</a:t>
            </a:r>
            <a:br>
              <a:rPr lang="en-US" altLang="zh-TW" sz="700">
                <a:solidFill>
                  <a:schemeClr val="bg1"/>
                </a:solidFill>
                <a:latin typeface="Arial" panose="020B0604020202020204" pitchFamily="34" charset="0"/>
                <a:ea typeface="微軟正黑體" panose="020B0604030504040204" pitchFamily="34" charset="-120"/>
                <a:sym typeface="Arial" panose="020B0604020202020204" pitchFamily="34" charset="0"/>
              </a:rPr>
            </a:br>
            <a:r>
              <a:rPr lang="en-US" altLang="zh-TW" sz="700">
                <a:solidFill>
                  <a:schemeClr val="bg1"/>
                </a:solidFill>
                <a:latin typeface="Arial" panose="020B0604020202020204" pitchFamily="34" charset="0"/>
                <a:ea typeface="微軟正黑體" panose="020B0604030504040204" pitchFamily="34" charset="-120"/>
                <a:sym typeface="Arial" panose="020B0604020202020204" pitchFamily="34" charset="0"/>
              </a:rPr>
              <a:t>NAS: TS-216G</a:t>
            </a:r>
            <a:br>
              <a:rPr lang="en-US" altLang="zh-TW" sz="700">
                <a:solidFill>
                  <a:schemeClr val="bg1"/>
                </a:solidFill>
                <a:latin typeface="Arial" panose="020B0604020202020204" pitchFamily="34" charset="0"/>
                <a:ea typeface="微軟正黑體" panose="020B0604030504040204" pitchFamily="34" charset="-120"/>
                <a:sym typeface="Arial" panose="020B0604020202020204" pitchFamily="34" charset="0"/>
              </a:rPr>
            </a:br>
            <a:r>
              <a:rPr lang="en-US" altLang="zh-TW" sz="700">
                <a:solidFill>
                  <a:schemeClr val="bg1"/>
                </a:solidFill>
                <a:latin typeface="Arial" panose="020B0604020202020204" pitchFamily="34" charset="0"/>
                <a:ea typeface="微軟正黑體" panose="020B0604030504040204" pitchFamily="34" charset="-120"/>
                <a:sym typeface="Arial" panose="020B0604020202020204" pitchFamily="34" charset="0"/>
              </a:rPr>
              <a:t>OS: QTS 5.0</a:t>
            </a:r>
            <a:br>
              <a:rPr lang="en-US" altLang="zh-TW" sz="7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br>
            <a:r>
              <a:rPr lang="en-US" altLang="zh-TW" sz="700">
                <a:solidFill>
                  <a:schemeClr val="bg1"/>
                </a:solidFill>
                <a:latin typeface="Arial" panose="020B0604020202020204" pitchFamily="34" charset="0"/>
                <a:ea typeface="微軟正黑體" panose="020B0604030504040204" pitchFamily="34" charset="-120"/>
                <a:sym typeface="Arial" panose="020B0604020202020204" pitchFamily="34" charset="0"/>
              </a:rPr>
              <a:t>Volume type: Samsung SSD 850 PRO 512GB </a:t>
            </a:r>
            <a:br>
              <a:rPr lang="en-US" altLang="zh-TW" sz="7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br>
            <a:r>
              <a:rPr lang="en-US" altLang="zh-TW" sz="700">
                <a:solidFill>
                  <a:schemeClr val="bg1"/>
                </a:solidFill>
                <a:latin typeface="Arial" panose="020B0604020202020204" pitchFamily="34" charset="0"/>
                <a:ea typeface="微軟正黑體" panose="020B0604030504040204" pitchFamily="34" charset="-120"/>
                <a:sym typeface="Arial" panose="020B0604020202020204" pitchFamily="34" charset="0"/>
              </a:rPr>
              <a:t>Client PC:</a:t>
            </a:r>
            <a:r>
              <a:rPr lang="zh-TW" altLang="en-US" sz="7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700">
                <a:solidFill>
                  <a:schemeClr val="bg1"/>
                </a:solidFill>
                <a:latin typeface="Arial" panose="020B0604020202020204" pitchFamily="34" charset="0"/>
                <a:ea typeface="微軟正黑體" panose="020B0604030504040204" pitchFamily="34" charset="-120"/>
                <a:sym typeface="Arial" panose="020B0604020202020204" pitchFamily="34" charset="0"/>
              </a:rPr>
              <a:t>Windows 10, Intel Core i7-6700 CPU,3.40GHz., 64GB RAM</a:t>
            </a:r>
          </a:p>
        </p:txBody>
      </p:sp>
      <p:sp>
        <p:nvSpPr>
          <p:cNvPr id="9" name="文字方塊 8">
            <a:extLst>
              <a:ext uri="{FF2B5EF4-FFF2-40B4-BE49-F238E27FC236}">
                <a16:creationId xmlns:a16="http://schemas.microsoft.com/office/drawing/2014/main" id="{42FA3F32-0502-4342-AE29-FDD997028605}"/>
              </a:ext>
            </a:extLst>
          </p:cNvPr>
          <p:cNvSpPr txBox="1"/>
          <p:nvPr/>
        </p:nvSpPr>
        <p:spPr>
          <a:xfrm>
            <a:off x="5782134" y="4424275"/>
            <a:ext cx="2210037"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r"/>
            <a:r>
              <a:rPr lang="en-US" altLang="zh-TW" sz="9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Tested in QNAP Labs. ​</a:t>
            </a:r>
          </a:p>
          <a:p>
            <a:pPr algn="r"/>
            <a:r>
              <a:rPr lang="en-US" altLang="zh-TW" sz="9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Figures may vary by environment.</a:t>
            </a:r>
          </a:p>
        </p:txBody>
      </p:sp>
      <p:sp>
        <p:nvSpPr>
          <p:cNvPr id="3" name="文字方塊 2" hidden="1">
            <a:extLst>
              <a:ext uri="{FF2B5EF4-FFF2-40B4-BE49-F238E27FC236}">
                <a16:creationId xmlns:a16="http://schemas.microsoft.com/office/drawing/2014/main" id="{1C32F2FC-05A5-F08D-D882-4AC569FA8B60}"/>
              </a:ext>
            </a:extLst>
          </p:cNvPr>
          <p:cNvSpPr txBox="1"/>
          <p:nvPr/>
        </p:nvSpPr>
        <p:spPr>
          <a:xfrm>
            <a:off x="7968282" y="3779581"/>
            <a:ext cx="1041400" cy="261610"/>
          </a:xfrm>
          <a:prstGeom prst="rect">
            <a:avLst/>
          </a:prstGeom>
          <a:noFill/>
        </p:spPr>
        <p:txBody>
          <a:bodyPr wrap="square" rtlCol="0">
            <a:spAutoFit/>
          </a:bodyPr>
          <a:lstStyle/>
          <a:p>
            <a:r>
              <a:rPr lang="en-US" altLang="zh-TW" sz="1100">
                <a:solidFill>
                  <a:schemeClr val="bg1"/>
                </a:solidFill>
              </a:rPr>
              <a:t>Unit: </a:t>
            </a:r>
            <a:r>
              <a:rPr lang="en-US" altLang="zh-TW" sz="1100" b="0" i="0">
                <a:solidFill>
                  <a:schemeClr val="bg1"/>
                </a:solidFill>
                <a:effectLst/>
                <a:latin typeface="Segoe UI" panose="020B0502040204020203" pitchFamily="34" charset="0"/>
              </a:rPr>
              <a:t>MB/s</a:t>
            </a:r>
            <a:endParaRPr lang="zh-TW" altLang="en-US" sz="1100">
              <a:solidFill>
                <a:schemeClr val="bg1"/>
              </a:solidFill>
            </a:endParaRPr>
          </a:p>
        </p:txBody>
      </p:sp>
    </p:spTree>
    <p:extLst>
      <p:ext uri="{BB962C8B-B14F-4D97-AF65-F5344CB8AC3E}">
        <p14:creationId xmlns:p14="http://schemas.microsoft.com/office/powerpoint/2010/main" val="313006674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Kind&quot;:&quot;System&quot;,&quot;OldGuidesSetting&quot;:{&quot;HeaderHeight&quot;:15.0,&quot;FooterHeight&quot;:9.0,&quot;SideMargin&quot;:5.5,&quot;TopMargin&quot;:0.0,&quot;BottomMargin&quot;:0.0,&quot;IntervalMargin&quot;:1.5}}"/>
</p:tagLst>
</file>

<file path=ppt/theme/theme1.xml><?xml version="1.0" encoding="utf-8"?>
<a:theme xmlns:a="http://schemas.openxmlformats.org/drawingml/2006/main" name="The Use of AI in Marketing by Slidesgo">
  <a:themeElements>
    <a:clrScheme name="Simple Light">
      <a:dk1>
        <a:srgbClr val="191919"/>
      </a:dk1>
      <a:lt1>
        <a:srgbClr val="FFFFFF"/>
      </a:lt1>
      <a:dk2>
        <a:srgbClr val="E8E8E8"/>
      </a:dk2>
      <a:lt2>
        <a:srgbClr val="FFFFFF"/>
      </a:lt2>
      <a:accent1>
        <a:srgbClr val="0445FF"/>
      </a:accent1>
      <a:accent2>
        <a:srgbClr val="F2CEFF"/>
      </a:accent2>
      <a:accent3>
        <a:srgbClr val="8DF1FF"/>
      </a:accent3>
      <a:accent4>
        <a:srgbClr val="FFFFFF"/>
      </a:accent4>
      <a:accent5>
        <a:srgbClr val="FFFFFF"/>
      </a:accent5>
      <a:accent6>
        <a:srgbClr val="FFFFFF"/>
      </a:accent6>
      <a:hlink>
        <a:srgbClr val="191919"/>
      </a:hlink>
      <a:folHlink>
        <a:srgbClr val="0097A7"/>
      </a:folHlink>
    </a:clrScheme>
    <a:fontScheme name="自訂 1">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5917</Words>
  <Application>Microsoft Office PowerPoint</Application>
  <PresentationFormat>如螢幕大小 (16:9)</PresentationFormat>
  <Paragraphs>504</Paragraphs>
  <Slides>37</Slides>
  <Notes>37</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37</vt:i4>
      </vt:variant>
    </vt:vector>
  </HeadingPairs>
  <TitlesOfParts>
    <vt:vector size="46" baseType="lpstr">
      <vt:lpstr>Wingdings</vt:lpstr>
      <vt:lpstr>Orbitron Black</vt:lpstr>
      <vt:lpstr>微軟正黑體</vt:lpstr>
      <vt:lpstr>Corbel</vt:lpstr>
      <vt:lpstr>Arial</vt:lpstr>
      <vt:lpstr>Calibri</vt:lpstr>
      <vt:lpstr>Segoe UI</vt:lpstr>
      <vt:lpstr>Darker Grotesque</vt:lpstr>
      <vt:lpstr>The Use of AI in Marketing by Slidesgo</vt:lpstr>
      <vt:lpstr>PowerPoint 簡報</vt:lpstr>
      <vt:lpstr>TS-216G NAS main application</vt:lpstr>
      <vt:lpstr>2.5GbE + 1GbE dual ethernet Allows you to cross the limit of home network bandwidth</vt:lpstr>
      <vt:lpstr>Smart NPU for AI acceleration (Neural network Processing Unit) </vt:lpstr>
      <vt:lpstr>     QuMagie</vt:lpstr>
      <vt:lpstr>The largest 4GB memory in the same class of NAS</vt:lpstr>
      <vt:lpstr>Do you have these troubles?</vt:lpstr>
      <vt:lpstr>QNAP NAS solves your problems</vt:lpstr>
      <vt:lpstr>2.5GbE network performance test 10GB large file transfer</vt:lpstr>
      <vt:lpstr>TS-216G  Hardware features</vt:lpstr>
      <vt:lpstr>Minimalist design and size, I/O introduction</vt:lpstr>
      <vt:lpstr>TS-216G Hardware specification</vt:lpstr>
      <vt:lpstr>Optional expansion storage unit that supports USB JBOD &amp; RAID</vt:lpstr>
      <vt:lpstr>Optional network switch</vt:lpstr>
      <vt:lpstr>myQNAPcloud Link remote access​</vt:lpstr>
      <vt:lpstr>High-speed WireGuard VPN support</vt:lpstr>
      <vt:lpstr>HBS3 set by three steps for a backup strategy</vt:lpstr>
      <vt:lpstr>HBS3 Diversified Communication Protocol Backup and Data Synchronization</vt:lpstr>
      <vt:lpstr>Snapshots for fast and flexible data protection</vt:lpstr>
      <vt:lpstr>Up to 256 snapshot data backups</vt:lpstr>
      <vt:lpstr>DA Drive Analyzer for disk failure prediction​​</vt:lpstr>
      <vt:lpstr>QuFTP remote file FTP access service</vt:lpstr>
      <vt:lpstr>Data security: safeguard your NAS data​​</vt:lpstr>
      <vt:lpstr>Qfile put massive files into your pocket</vt:lpstr>
      <vt:lpstr>Qsirch full-text search tool for browsers​​ Just like Google™ supports real-time search of NAS files on various devices</vt:lpstr>
      <vt:lpstr>Qfiling auto archive and filing</vt:lpstr>
      <vt:lpstr>QVR Elite Smart Surveillance System</vt:lpstr>
      <vt:lpstr>Compatible with a huge amount of camera models</vt:lpstr>
      <vt:lpstr>Unified interface for live view &amp; playback​, anywhere with a PC or mobile device​</vt:lpstr>
      <vt:lpstr>Surveillance Client for mobile and home environment​</vt:lpstr>
      <vt:lpstr>Support Video streaming and is suitable multimedia server</vt:lpstr>
      <vt:lpstr>Customize and automate workflows  across multiple clouds, NAS, and applications to help save time and cost</vt:lpstr>
      <vt:lpstr>Qsync cross-device file synchronization technology for individual and team collaboration</vt:lpstr>
      <vt:lpstr>App Center</vt:lpstr>
      <vt:lpstr>Who is suitable for the NAS?</vt:lpstr>
      <vt:lpstr>NAS usage scenarios</vt:lpstr>
      <vt:lpstr>感謝觀看此簡報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TS-x33系列 NPU AI加速NAS</dc:title>
  <dc:creator>Lucas Lin</dc:creator>
  <cp:lastModifiedBy>Yvonne Tsai 蔡亞彣</cp:lastModifiedBy>
  <cp:revision>2</cp:revision>
  <dcterms:modified xsi:type="dcterms:W3CDTF">2024-06-13T09:20:26Z</dcterms:modified>
</cp:coreProperties>
</file>