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63"/>
  </p:notesMasterIdLst>
  <p:sldIdLst>
    <p:sldId id="405" r:id="rId2"/>
    <p:sldId id="407" r:id="rId3"/>
    <p:sldId id="408" r:id="rId4"/>
    <p:sldId id="409" r:id="rId5"/>
    <p:sldId id="410" r:id="rId6"/>
    <p:sldId id="411" r:id="rId7"/>
    <p:sldId id="412" r:id="rId8"/>
    <p:sldId id="413" r:id="rId9"/>
    <p:sldId id="414" r:id="rId10"/>
    <p:sldId id="415" r:id="rId11"/>
    <p:sldId id="416" r:id="rId12"/>
    <p:sldId id="417" r:id="rId13"/>
    <p:sldId id="343" r:id="rId14"/>
    <p:sldId id="393" r:id="rId15"/>
    <p:sldId id="344" r:id="rId16"/>
    <p:sldId id="394" r:id="rId17"/>
    <p:sldId id="390" r:id="rId18"/>
    <p:sldId id="355" r:id="rId19"/>
    <p:sldId id="356" r:id="rId20"/>
    <p:sldId id="357" r:id="rId21"/>
    <p:sldId id="395" r:id="rId22"/>
    <p:sldId id="396" r:id="rId23"/>
    <p:sldId id="398" r:id="rId24"/>
    <p:sldId id="400" r:id="rId25"/>
    <p:sldId id="385" r:id="rId26"/>
    <p:sldId id="347" r:id="rId27"/>
    <p:sldId id="391" r:id="rId28"/>
    <p:sldId id="349" r:id="rId29"/>
    <p:sldId id="392" r:id="rId30"/>
    <p:sldId id="351" r:id="rId31"/>
    <p:sldId id="352" r:id="rId32"/>
    <p:sldId id="353" r:id="rId33"/>
    <p:sldId id="354" r:id="rId34"/>
    <p:sldId id="387" r:id="rId35"/>
    <p:sldId id="388" r:id="rId36"/>
    <p:sldId id="389" r:id="rId37"/>
    <p:sldId id="362" r:id="rId38"/>
    <p:sldId id="363" r:id="rId39"/>
    <p:sldId id="364" r:id="rId40"/>
    <p:sldId id="365" r:id="rId41"/>
    <p:sldId id="401" r:id="rId42"/>
    <p:sldId id="366" r:id="rId43"/>
    <p:sldId id="367" r:id="rId44"/>
    <p:sldId id="368" r:id="rId45"/>
    <p:sldId id="369" r:id="rId46"/>
    <p:sldId id="370" r:id="rId47"/>
    <p:sldId id="371" r:id="rId48"/>
    <p:sldId id="372" r:id="rId49"/>
    <p:sldId id="373" r:id="rId50"/>
    <p:sldId id="374" r:id="rId51"/>
    <p:sldId id="375" r:id="rId52"/>
    <p:sldId id="376" r:id="rId53"/>
    <p:sldId id="377" r:id="rId54"/>
    <p:sldId id="378" r:id="rId55"/>
    <p:sldId id="379" r:id="rId56"/>
    <p:sldId id="380" r:id="rId57"/>
    <p:sldId id="381" r:id="rId58"/>
    <p:sldId id="382" r:id="rId59"/>
    <p:sldId id="383" r:id="rId60"/>
    <p:sldId id="404" r:id="rId61"/>
    <p:sldId id="403" r:id="rId62"/>
  </p:sldIdLst>
  <p:sldSz cx="9144000" cy="5143500" type="screen16x9"/>
  <p:notesSz cx="6858000" cy="9144000"/>
  <p:embeddedFontLst>
    <p:embeddedFont>
      <p:font typeface="微軟正黑體" pitchFamily="34" charset="-120"/>
      <p:regular r:id="rId64"/>
      <p:bold r:id="rId65"/>
    </p:embeddedFont>
    <p:embeddedFont>
      <p:font typeface="Verdana" pitchFamily="34" charset="0"/>
      <p:regular r:id="rId66"/>
      <p:bold r:id="rId67"/>
      <p:italic r:id="rId68"/>
      <p:boldItalic r:id="rId69"/>
    </p:embeddedFont>
    <p:embeddedFont>
      <p:font typeface="Calibri" pitchFamily="34" charset="0"/>
      <p:regular r:id="rId70"/>
      <p:bold r:id="rId71"/>
      <p:italic r:id="rId72"/>
      <p:boldItalic r:id="rId73"/>
    </p:embeddedFont>
    <p:embeddedFont>
      <p:font typeface="Arimo" charset="0"/>
      <p:regular r:id="rId74"/>
      <p:bold r:id="rId7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6D6A2AE2-22D8-4CC9-ACB3-1C2FD5B222E3}">
  <a:tblStyle styleId="{6D6A2AE2-22D8-4CC9-ACB3-1C2FD5B222E3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D09E0FB-1FC4-4ECE-8885-385BC2B68333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660"/>
  </p:normalViewPr>
  <p:slideViewPr>
    <p:cSldViewPr>
      <p:cViewPr>
        <p:scale>
          <a:sx n="91" d="100"/>
          <a:sy n="91" d="100"/>
        </p:scale>
        <p:origin x="-2406" y="-10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font" Target="fonts/font5.fntdata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3.fntdata"/><Relationship Id="rId74" Type="http://schemas.openxmlformats.org/officeDocument/2006/relationships/font" Target="fonts/font11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2.fntdata"/><Relationship Id="rId73" Type="http://schemas.openxmlformats.org/officeDocument/2006/relationships/font" Target="fonts/font10.fntdata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1.fntdata"/><Relationship Id="rId69" Type="http://schemas.openxmlformats.org/officeDocument/2006/relationships/font" Target="fonts/font6.fntdata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7.fntdata"/><Relationship Id="rId75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485859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" name="Shape 124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9" name="Shape 12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250" name="Shape 125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None/>
              </a:pPr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" name="Shape 13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6" name="Shape 13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377" name="Shape 137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" name="Shape 140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5" name="Shape 14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06" name="Shape 140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" name="Shape 141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3" name="Shape 14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14" name="Shape 141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Shape 142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2" name="Shape 14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423" name="Shape 142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None/>
              </a:pPr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Shape 14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0" name="Shape 14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rtl="0">
              <a:buNone/>
            </a:pP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QNAP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監控權限歷經各種使用者的需求，</a:t>
            </a: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QVR Pro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的權限管理將可滿足所有的需求，</a:t>
            </a:r>
            <a:endParaRPr lang="zh-TW" altLang="en-US" b="0" dirty="0" smtClean="0"/>
          </a:p>
          <a:p>
            <a:pPr rtl="0">
              <a:buNone/>
            </a:pP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以下將介紹</a:t>
            </a: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QVR Pro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權限的特色，權限管理介面、介紹各種應用情境如何設定、實際操作介面展示</a:t>
            </a:r>
            <a:endParaRPr lang="zh-TW" altLang="en-US" b="0" dirty="0" smtClean="0"/>
          </a:p>
          <a:p>
            <a:pPr>
              <a:buNone/>
            </a:pPr>
            <a:r>
              <a:rPr lang="zh-TW" altLang="en-US" dirty="0" smtClean="0"/>
              <a:t/>
            </a:r>
            <a:br>
              <a:rPr lang="zh-TW" altLang="en-US" dirty="0" smtClean="0"/>
            </a:br>
            <a:endParaRPr dirty="0"/>
          </a:p>
        </p:txBody>
      </p:sp>
      <p:sp>
        <p:nvSpPr>
          <p:cNvPr id="1431" name="Shape 1431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rtl="0" fontAlgn="base">
              <a:buNone/>
            </a:pP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帳號同步於</a:t>
            </a: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QTS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的本機使用者或網域使用者：說明在 </a:t>
            </a: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QTS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已建立的帳號在</a:t>
            </a: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QVR Pro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無需重複建立，僅需要設定使用權限。</a:t>
            </a:r>
          </a:p>
          <a:p>
            <a:pPr rtl="0" fontAlgn="base">
              <a:buNone/>
            </a:pP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預設使用權限，在</a:t>
            </a: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QTS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建立無</a:t>
            </a: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QVR Pro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權限</a:t>
            </a:r>
          </a:p>
          <a:p>
            <a:pPr rtl="0" fontAlgn="base">
              <a:buNone/>
            </a:pP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QTS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的使用者的便利性</a:t>
            </a:r>
          </a:p>
          <a:p>
            <a:pPr rtl="0" fontAlgn="base">
              <a:buNone/>
            </a:pP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QVR Pro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可直接</a:t>
            </a: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UI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建立無須切換至</a:t>
            </a: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QTS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操作</a:t>
            </a:r>
          </a:p>
          <a:p>
            <a:pPr>
              <a:buNone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16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" name="Shape 15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4" name="Shape 15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dirty="0" err="1">
                <a:latin typeface="Arial"/>
                <a:ea typeface="Arial"/>
                <a:cs typeface="Arial"/>
                <a:sym typeface="Arial"/>
              </a:rPr>
              <a:t>運用在家庭</a:t>
            </a:r>
            <a:r>
              <a:rPr lang="en-GB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en-GB" dirty="0" err="1">
                <a:latin typeface="Times New Roman"/>
                <a:ea typeface="Times New Roman"/>
                <a:cs typeface="Times New Roman"/>
                <a:sym typeface="Times New Roman"/>
              </a:rPr>
              <a:t>SMB</a:t>
            </a:r>
            <a:r>
              <a:rPr lang="en-GB" dirty="0" err="1">
                <a:latin typeface="Arial"/>
                <a:ea typeface="Arial"/>
                <a:cs typeface="Arial"/>
                <a:sym typeface="Arial"/>
              </a:rPr>
              <a:t>對監控需求上的運用，譬如：監看家門、車庫、孩童、老人、寵物</a:t>
            </a:r>
            <a:endParaRPr lang="en-GB" dirty="0">
              <a:latin typeface="Arial"/>
              <a:ea typeface="Arial"/>
              <a:cs typeface="Arial"/>
              <a:sym typeface="Arial"/>
            </a:endParaRPr>
          </a:p>
          <a:p>
            <a:pPr lvl="0">
              <a:spcBef>
                <a:spcPts val="0"/>
              </a:spcBef>
              <a:buNone/>
            </a:pPr>
            <a:r>
              <a:rPr lang="en-GB" dirty="0" err="1">
                <a:latin typeface="Arial"/>
                <a:ea typeface="Arial"/>
                <a:cs typeface="Arial"/>
                <a:sym typeface="Arial"/>
              </a:rPr>
              <a:t>監看者成員簡單，可以依使用者設定權限及預設角色權限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。</a:t>
            </a:r>
          </a:p>
          <a:p>
            <a:pPr lvl="0">
              <a:spcBef>
                <a:spcPts val="0"/>
              </a:spcBef>
              <a:buNone/>
            </a:pPr>
            <a:r>
              <a:rPr lang="en-GB" dirty="0" err="1">
                <a:latin typeface="Arial"/>
                <a:ea typeface="Arial"/>
                <a:cs typeface="Arial"/>
                <a:sym typeface="Arial"/>
              </a:rPr>
              <a:t>分享寵物畫面給親朋好友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。</a:t>
            </a:r>
          </a:p>
          <a:p>
            <a:pPr lvl="0">
              <a:spcBef>
                <a:spcPts val="0"/>
              </a:spcBef>
              <a:buNone/>
            </a:pPr>
            <a:r>
              <a:rPr lang="en-GB" dirty="0" err="1">
                <a:latin typeface="Arial"/>
                <a:ea typeface="Arial"/>
                <a:cs typeface="Arial"/>
                <a:sym typeface="Arial"/>
              </a:rPr>
              <a:t>老人看護畫面給家庭醫師</a:t>
            </a:r>
            <a:endParaRPr lang="en-GB" dirty="0">
              <a:latin typeface="Arial"/>
              <a:ea typeface="Arial"/>
              <a:cs typeface="Arial"/>
              <a:sym typeface="Arial"/>
            </a:endParaRPr>
          </a:p>
          <a:p>
            <a:pPr lvl="0">
              <a:spcBef>
                <a:spcPts val="0"/>
              </a:spcBef>
              <a:buNone/>
            </a:pPr>
            <a:r>
              <a:rPr lang="en-GB" dirty="0" err="1">
                <a:latin typeface="Arial"/>
                <a:ea typeface="Arial"/>
                <a:cs typeface="Arial"/>
                <a:sym typeface="Arial"/>
              </a:rPr>
              <a:t>監看家庭保母狀況</a:t>
            </a:r>
            <a:endParaRPr lang="en-GB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5" name="Shape 153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" name="Shape 15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4" name="Shape 15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運用在家庭</a:t>
            </a:r>
            <a:r>
              <a:rPr lang="en-GB">
                <a:latin typeface="Times New Roman"/>
                <a:ea typeface="Times New Roman"/>
                <a:cs typeface="Times New Roman"/>
                <a:sym typeface="Times New Roman"/>
              </a:rPr>
              <a:t>/SMB</a:t>
            </a:r>
            <a:r>
              <a:rPr lang="en-GB">
                <a:latin typeface="Arial"/>
                <a:ea typeface="Arial"/>
                <a:cs typeface="Arial"/>
                <a:sym typeface="Arial"/>
              </a:rPr>
              <a:t>對監控需求上的運用，譬如：監看家門、車庫、孩童、老人、寵物</a:t>
            </a:r>
          </a:p>
          <a:p>
            <a:pPr lvl="0">
              <a:spcBef>
                <a:spcPts val="0"/>
              </a:spcBef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監看者成員簡單，可以依使用者設定權限及預設角色權限。</a:t>
            </a:r>
          </a:p>
          <a:p>
            <a:pPr lvl="0">
              <a:spcBef>
                <a:spcPts val="0"/>
              </a:spcBef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分享寵物畫面給親朋好友。</a:t>
            </a:r>
          </a:p>
          <a:p>
            <a:pPr lvl="0">
              <a:spcBef>
                <a:spcPts val="0"/>
              </a:spcBef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老人看護畫面給家庭醫師</a:t>
            </a:r>
          </a:p>
          <a:p>
            <a:pPr lvl="0">
              <a:spcBef>
                <a:spcPts val="0"/>
              </a:spcBef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監看家庭保母狀況</a:t>
            </a:r>
          </a:p>
        </p:txBody>
      </p:sp>
      <p:sp>
        <p:nvSpPr>
          <p:cNvPr id="1535" name="Shape 153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" name="Shape 154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3" name="Shape 15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44" name="Shape 154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19</a:t>
            </a:fld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" name="Shape 155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1" name="Shape 15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11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現代許多企業，因為組織龐大，在實際上不可能完全採取集中式的管理，而必須分權管理，因此，角色階層提供了一個授權或分權管理的架構。例如一個銀行的地區性分行，可以自行管理 自己分行內角色及權限的設定，這樣不僅可以減輕中央集權式的管理負擔，而且不同的分行也可以因區域性的不同需求，而自行採取不同的控管政策。</a:t>
            </a:r>
          </a:p>
        </p:txBody>
      </p:sp>
      <p:sp>
        <p:nvSpPr>
          <p:cNvPr id="1552" name="Shape 1552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20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" name="Shape 12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7" name="Shape 12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78" name="Shape 127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" name="Shape 156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8" name="Shape 15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569" name="Shape 1569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None/>
              </a:pPr>
              <a:t>23</a:t>
            </a:fld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" name="Shape 15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4" name="Shape 15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585" name="Shape 158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24</a:t>
            </a:fld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" name="Shape 14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4" name="Shape 14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變更密碼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編輯帳號資料：E-mail、電話號碼、附註說明、密碼有效期限、停用及啟用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編輯使用者群組：設定使用者隸屬於那些群組。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編輯使用者個人權限：設定使用者可以操作QVR Pro 的權限或系統管理權限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編輯角色：設定使用者的角色權限 (職務權限)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預覽權限：預覽使用者權限</a:t>
            </a:r>
          </a:p>
          <a:p>
            <a:pPr lvl="0" rtl="0">
              <a:spcBef>
                <a:spcPts val="0"/>
              </a:spcBef>
              <a:buNone/>
            </a:pP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5" name="Shape 144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None/>
              </a:pPr>
              <a:t>25</a:t>
            </a:fld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" name="Shape 14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7" name="Shape 14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58" name="Shape 145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26</a:t>
            </a:fld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" name="Shape 14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5" name="Shape 14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檢視群組詳細資料：檢視群組成員及群組備註說明資訊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編輯使用者群組：編輯使用者群組的成員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群組權限設定：設定使用者可以操作QVR Pro 的權限或系統管理權限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群組角色權限設定：設定群組的角色權限 (職務權限)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預覽權限：預覽群組權限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6" name="Shape 146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None/>
              </a:pPr>
              <a:t>27</a:t>
            </a:fld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" name="Shape 147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8" name="Shape 14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79" name="Shape 1479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28</a:t>
            </a:fld>
            <a:endParaRPr lang="en-GB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" name="Shape 14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6" name="Shape 14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系統預設角色：administrator (系統管理者)、supervisor(監督者)、viewer(觀看、瀏覽者)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自訂角色：管理者可以依需求制訂角色權限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角色權限摘要：顯示操作項目概要，例如攝影機可操作的數量/總數。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瀏覽預設角色權限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編輯角色：編輯角色權限</a:t>
            </a:r>
          </a:p>
          <a:p>
            <a:pPr lvl="0" rtl="0">
              <a:spcBef>
                <a:spcPts val="0"/>
              </a:spcBef>
              <a:buNone/>
            </a:pP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7" name="Shape 148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None/>
              </a:pPr>
              <a:t>29</a:t>
            </a:fld>
            <a:endParaRPr lang="en-GB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" name="Shape 150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2" name="Shape 15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03" name="Shape 150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30</a:t>
            </a:fld>
            <a:endParaRPr lang="en-GB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" name="Shape 15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0" name="Shape 15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1" name="Shape 1511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31</a:t>
            </a:fld>
            <a:endParaRPr lang="en-GB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" name="Shape 151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8" name="Shape 15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9" name="Shape 1519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" name="Shape 12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3" name="Shape 12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94" name="Shape 129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" name="Shape 152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6" name="Shape 15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27" name="Shape 152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33</a:t>
            </a:fld>
            <a:endParaRPr lang="en-GB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" name="Shape 15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9" name="Shape 15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60" name="Shape 156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34</a:t>
            </a:fld>
            <a:endParaRPr lang="en-GB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4" name="Shape 15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5" name="Shape 15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586" name="Shape 158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35</a:t>
            </a:fld>
            <a:endParaRPr lang="en-GB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4" name="Shape 15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5" name="Shape 15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586" name="Shape 158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36</a:t>
            </a:fld>
            <a:endParaRPr lang="en-GB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0" name="Shape 16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81" name="Shape 16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2" name="Shape 1682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37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8" name="Shape 16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9" name="Shape 16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90" name="Shape 169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38</a:t>
            </a:fld>
            <a:endParaRPr lang="en-GB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5" name="Shape 16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6" name="Shape 16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97" name="Shape 169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39</a:t>
            </a:fld>
            <a:endParaRPr lang="en-GB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5" name="Shape 172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6" name="Shape 17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727" name="Shape 172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None/>
              </a:pPr>
              <a:t>40</a:t>
            </a:fld>
            <a:endParaRPr lang="en-GB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6" name="Shape 18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7" name="Shape 18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342900" lvl="0" indent="-57150" rtl="0">
              <a:spcBef>
                <a:spcPts val="56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-GB" sz="2800" dirty="0" err="1">
                <a:solidFill>
                  <a:srgbClr val="0E7988"/>
                </a:solidFill>
                <a:latin typeface="Arial"/>
                <a:ea typeface="Arial"/>
                <a:cs typeface="Arial"/>
                <a:sym typeface="Arial"/>
              </a:rPr>
              <a:t>功能總表</a:t>
            </a:r>
            <a:endParaRPr lang="en-GB" sz="2800" dirty="0">
              <a:solidFill>
                <a:srgbClr val="0E798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57150" rtl="0">
              <a:spcBef>
                <a:spcPts val="56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-GB" sz="2800" dirty="0">
                <a:solidFill>
                  <a:srgbClr val="0E7988"/>
                </a:solidFill>
                <a:latin typeface="Arial"/>
                <a:ea typeface="Arial"/>
                <a:cs typeface="Arial"/>
                <a:sym typeface="Arial"/>
              </a:rPr>
              <a:t>Overview feature</a:t>
            </a:r>
          </a:p>
          <a:p>
            <a:pPr marL="342900" lvl="0" indent="-57150" rtl="0">
              <a:spcBef>
                <a:spcPts val="56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-GB" sz="2800" dirty="0">
                <a:solidFill>
                  <a:srgbClr val="0E7988"/>
                </a:solidFill>
                <a:latin typeface="Arial"/>
                <a:ea typeface="Arial"/>
                <a:cs typeface="Arial"/>
                <a:sym typeface="Arial"/>
              </a:rPr>
              <a:t>What can it do?</a:t>
            </a:r>
          </a:p>
          <a:p>
            <a:pPr marL="342900" lvl="0" indent="-57150" rtl="0">
              <a:spcBef>
                <a:spcPts val="56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-GB" sz="2800" dirty="0">
                <a:solidFill>
                  <a:srgbClr val="0E7988"/>
                </a:solidFill>
                <a:latin typeface="Arial"/>
                <a:ea typeface="Arial"/>
                <a:cs typeface="Arial"/>
                <a:sym typeface="Arial"/>
              </a:rPr>
              <a:t>Marketing term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828" name="Shape 182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41</a:t>
            </a:fld>
            <a:endParaRPr lang="en-GB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5" name="Shape 17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6" name="Shape 17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7" name="Shape 173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42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Shape 130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5" name="Shape 13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06" name="Shape 130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3" name="Shape 17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4" name="Shape 17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45" name="Shape 174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43</a:t>
            </a:fld>
            <a:endParaRPr lang="en-GB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" name="Shape 17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2" name="Shape 17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53" name="Shape 175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44</a:t>
            </a:fld>
            <a:endParaRPr lang="en-GB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2" name="Shape 17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3" name="Shape 17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64" name="Shape 176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45</a:t>
            </a:fld>
            <a:endParaRPr lang="en-GB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0" name="Shape 177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1" name="Shape 17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72" name="Shape 1772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46</a:t>
            </a:fld>
            <a:endParaRPr lang="en-GB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8" name="Shape 17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9" name="Shape 17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80" name="Shape 178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47</a:t>
            </a:fld>
            <a:endParaRPr lang="en-GB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6" name="Shape 17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7" name="Shape 17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88" name="Shape 178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48</a:t>
            </a:fld>
            <a:endParaRPr lang="en-GB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4" name="Shape 17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5" name="Shape 17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96" name="Shape 179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49</a:t>
            </a:fld>
            <a:endParaRPr lang="en-GB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" name="Shape 180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3" name="Shape 18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04" name="Shape 180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50</a:t>
            </a:fld>
            <a:endParaRPr lang="en-GB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0" name="Shape 18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1" name="Shape 18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12" name="Shape 1812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51</a:t>
            </a:fld>
            <a:endParaRPr lang="en-GB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8" name="Shape 181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9" name="Shape 18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820" name="Shape 182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None/>
              </a:pPr>
              <a:t>52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" name="Shape 131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9" name="Shape 13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20" name="Shape 132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5" name="Shape 182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26" name="Shape 18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7" name="Shape 182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53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3" name="Shape 18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4" name="Shape 18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835" name="Shape 183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None/>
              </a:pPr>
              <a:t>54</a:t>
            </a:fld>
            <a:endParaRPr lang="en-GB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0" name="Shape 184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1" name="Shape 18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42" name="Shape 1842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55</a:t>
            </a:fld>
            <a:endParaRPr lang="en-GB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7" name="Shape 184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8" name="Shape 18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849" name="Shape 1849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56</a:t>
            </a:fld>
            <a:endParaRPr lang="en-GB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5" name="Shape 185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6" name="Shape 18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57" name="Shape 185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57</a:t>
            </a:fld>
            <a:endParaRPr lang="en-GB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4" name="Shape 18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5" name="Shape 18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66" name="Shape 186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58</a:t>
            </a:fld>
            <a:endParaRPr lang="en-GB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" name="Shape 187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4" name="Shape 18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75" name="Shape 187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59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" name="Shape 13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7" name="Shape 13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URL以token方式認證</a:t>
            </a:r>
          </a:p>
        </p:txBody>
      </p:sp>
      <p:sp>
        <p:nvSpPr>
          <p:cNvPr id="1328" name="Shape 132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" name="Shape 13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4" name="Shape 13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45" name="Shape 134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" name="Shape 13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2" name="Shape 13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53" name="Shape 135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Shape 13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5" name="Shape 13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66" name="Shape 136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工作進行中\20170911直播母版16比9\母片\2017_Think Big母版16比9_C內頁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4226" y="-18"/>
            <a:ext cx="9135516" cy="5138086"/>
          </a:xfrm>
          <a:prstGeom prst="rect">
            <a:avLst/>
          </a:prstGeom>
          <a:noFill/>
        </p:spPr>
      </p:pic>
      <p:sp>
        <p:nvSpPr>
          <p:cNvPr id="15" name="Shape 15"/>
          <p:cNvSpPr txBox="1">
            <a:spLocks noGrp="1"/>
          </p:cNvSpPr>
          <p:nvPr>
            <p:ph type="ctrTitle"/>
          </p:nvPr>
        </p:nvSpPr>
        <p:spPr>
          <a:xfrm>
            <a:off x="683568" y="1491630"/>
            <a:ext cx="7772400" cy="129614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rgbClr val="002060"/>
              </a:buClr>
              <a:buFont typeface="Arial"/>
              <a:buNone/>
              <a:defRPr sz="48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ubTitle" idx="1"/>
          </p:nvPr>
        </p:nvSpPr>
        <p:spPr>
          <a:xfrm>
            <a:off x="1331640" y="2787774"/>
            <a:ext cx="6400800" cy="57150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520"/>
              </a:spcBef>
              <a:buClr>
                <a:srgbClr val="0C0C0C"/>
              </a:buClr>
              <a:buFont typeface="Arial"/>
              <a:buNone/>
              <a:defRPr sz="2600" b="1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36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32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24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body" idx="2"/>
          </p:nvPr>
        </p:nvSpPr>
        <p:spPr>
          <a:xfrm>
            <a:off x="755576" y="3435846"/>
            <a:ext cx="7572428" cy="5040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280"/>
              </a:spcBef>
              <a:buClr>
                <a:srgbClr val="002060"/>
              </a:buClr>
              <a:buFont typeface="Arial"/>
              <a:buNone/>
              <a:defRPr sz="14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訂版面配置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214282" y="357172"/>
            <a:ext cx="8643998" cy="71438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4000" b="1" i="0" u="none" strike="noStrike" cap="none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214282" y="357172"/>
            <a:ext cx="8643998" cy="71438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4000" b="1" i="0" u="none" strike="noStrike" cap="none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 dirty="0"/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214282" y="1285866"/>
            <a:ext cx="8643998" cy="35766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215900" algn="l" rtl="0">
              <a:spcBef>
                <a:spcPts val="400"/>
              </a:spcBef>
              <a:buClr>
                <a:srgbClr val="002060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bg2"/>
                </a:solidFill>
                <a:latin typeface="微軟正黑體" pitchFamily="34" charset="-120"/>
                <a:ea typeface="微軟正黑體" pitchFamily="34" charset="-120"/>
                <a:cs typeface="Arial"/>
                <a:sym typeface="Arial"/>
              </a:defRPr>
            </a:lvl1pPr>
            <a:lvl2pPr marL="742950" marR="0" lvl="1" indent="-17145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39700" algn="l" rtl="0">
              <a:spcBef>
                <a:spcPts val="280"/>
              </a:spcBef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52400" algn="l" rtl="0">
              <a:spcBef>
                <a:spcPts val="240"/>
              </a:spcBef>
              <a:buClr>
                <a:schemeClr val="dk1"/>
              </a:buClr>
              <a:buSzPct val="100000"/>
              <a:buFont typeface="Arial"/>
              <a:buChar char="»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8" name="Shape 78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GB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標題及物件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0" y="295248"/>
            <a:ext cx="9144000" cy="555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3000" i="0" u="none" strike="noStrike" cap="none">
                <a:solidFill>
                  <a:schemeClr val="lt1"/>
                </a:solidFill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  <a:defRPr sz="3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  <a:defRPr sz="3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  <a:defRPr sz="3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  <a:defRPr sz="3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  <a:defRPr sz="3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  <a:defRPr sz="3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  <a:defRPr sz="3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  <a:defRPr sz="3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142844" y="1000115"/>
            <a:ext cx="8858400" cy="4143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12700" algn="l" rtl="0">
              <a:spcBef>
                <a:spcPts val="560"/>
              </a:spcBef>
              <a:spcAft>
                <a:spcPts val="0"/>
              </a:spcAft>
              <a:buClr>
                <a:srgbClr val="0E7988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0E79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190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25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54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254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en-GB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l" rtl="0">
                <a:spcBef>
                  <a:spcPts val="0"/>
                </a:spcBef>
                <a:buClr>
                  <a:schemeClr val="dk1"/>
                </a:buClr>
                <a:buSzPct val="25000"/>
                <a:buFont typeface="Calibri"/>
                <a:buNone/>
              </a:pPr>
              <a:t>‹#›</a:t>
            </a:fld>
            <a:endParaRPr lang="en-GB"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工作進行中\20170911直播母版16比9\母片\2017_Think Big母版16比9_C內頁.jpg"/>
          <p:cNvPicPr>
            <a:picLocks noChangeAspect="1" noChangeArrowheads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4226" y="-18"/>
            <a:ext cx="9135516" cy="5138085"/>
          </a:xfrm>
          <a:prstGeom prst="rect">
            <a:avLst/>
          </a:prstGeom>
          <a:noFill/>
        </p:spPr>
      </p:pic>
      <p:sp>
        <p:nvSpPr>
          <p:cNvPr id="25" name="Shape 25"/>
          <p:cNvSpPr txBox="1"/>
          <p:nvPr/>
        </p:nvSpPr>
        <p:spPr>
          <a:xfrm>
            <a:off x="2214546" y="2285998"/>
            <a:ext cx="4521300" cy="1087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buClr>
                <a:srgbClr val="000090"/>
              </a:buClr>
              <a:buSzPct val="25000"/>
              <a:buFont typeface="Arial"/>
              <a:buNone/>
            </a:pPr>
            <a:r>
              <a:rPr lang="en-GB" sz="4400" b="0" i="0" u="none" strike="noStrike" cap="none" dirty="0" err="1">
                <a:solidFill>
                  <a:srgbClr val="000090"/>
                </a:solidFill>
                <a:latin typeface="微軟正黑體" pitchFamily="34" charset="-120"/>
                <a:ea typeface="微軟正黑體" pitchFamily="34" charset="-120"/>
                <a:cs typeface="Arial"/>
                <a:sym typeface="Arial"/>
              </a:rPr>
              <a:t>謝謝收看</a:t>
            </a:r>
            <a:endParaRPr lang="en-GB" sz="4400" b="0" i="0" u="none" strike="noStrike" cap="none" dirty="0">
              <a:solidFill>
                <a:srgbClr val="000090"/>
              </a:solidFill>
              <a:latin typeface="微軟正黑體" pitchFamily="34" charset="-120"/>
              <a:ea typeface="微軟正黑體" pitchFamily="34" charset="-120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246202" y="1357305"/>
            <a:ext cx="8683516" cy="34290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215900" algn="l" rtl="0">
              <a:spcBef>
                <a:spcPts val="400"/>
              </a:spcBef>
              <a:buClr>
                <a:srgbClr val="262626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71450" algn="l" rtl="0">
              <a:spcBef>
                <a:spcPts val="360"/>
              </a:spcBef>
              <a:buClr>
                <a:srgbClr val="262626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320"/>
              </a:spcBef>
              <a:buClr>
                <a:srgbClr val="262626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39700" algn="l" rtl="0">
              <a:spcBef>
                <a:spcPts val="280"/>
              </a:spcBef>
              <a:buClr>
                <a:srgbClr val="262626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52400" algn="l" rtl="0">
              <a:spcBef>
                <a:spcPts val="240"/>
              </a:spcBef>
              <a:buClr>
                <a:srgbClr val="262626"/>
              </a:buClr>
              <a:buSzPct val="100000"/>
              <a:buFont typeface="Arial"/>
              <a:buChar char="»"/>
              <a:defRPr sz="12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214282" y="357172"/>
            <a:ext cx="8643998" cy="71438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4000" b="1" i="0" u="none" strike="noStrike" cap="none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722313" y="3714758"/>
            <a:ext cx="7707339" cy="8572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rgbClr val="262626"/>
              </a:buClr>
              <a:buFont typeface="Arial"/>
              <a:buNone/>
              <a:defRPr sz="32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722313" y="1071552"/>
            <a:ext cx="7707339" cy="257176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1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36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2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32" name="Shape 32"/>
          <p:cNvSpPr txBox="1"/>
          <p:nvPr/>
        </p:nvSpPr>
        <p:spPr>
          <a:xfrm>
            <a:off x="214282" y="357172"/>
            <a:ext cx="8643998" cy="78581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GB" sz="4000" b="1" i="0" u="none" strike="noStrike" cap="none" dirty="0" err="1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  <a:cs typeface="Arial"/>
                <a:sym typeface="Arial"/>
              </a:rPr>
              <a:t>按一下以編輯母片標題樣式</a:t>
            </a:r>
            <a:endParaRPr lang="en-GB" sz="4000" b="1" i="0" u="none" strike="noStrike" cap="none" dirty="0">
              <a:solidFill>
                <a:schemeClr val="lt1"/>
              </a:solidFill>
              <a:latin typeface="微軟正黑體" pitchFamily="34" charset="-120"/>
              <a:ea typeface="微軟正黑體" pitchFamily="34" charset="-120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兩項物件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214282" y="1357305"/>
            <a:ext cx="4281518" cy="341591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215900" algn="l" rtl="0">
              <a:spcBef>
                <a:spcPts val="400"/>
              </a:spcBef>
              <a:buClr>
                <a:srgbClr val="002060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71450" algn="l" rtl="0">
              <a:spcBef>
                <a:spcPts val="360"/>
              </a:spcBef>
              <a:buClr>
                <a:srgbClr val="0C0C0C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320"/>
              </a:spcBef>
              <a:buClr>
                <a:srgbClr val="0C0C0C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39700" algn="l" rtl="0">
              <a:spcBef>
                <a:spcPts val="280"/>
              </a:spcBef>
              <a:buClr>
                <a:srgbClr val="0C0C0C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52400" algn="l" rtl="0">
              <a:spcBef>
                <a:spcPts val="240"/>
              </a:spcBef>
              <a:buClr>
                <a:srgbClr val="0C0C0C"/>
              </a:buClr>
              <a:buSzPct val="100000"/>
              <a:buFont typeface="Arial"/>
              <a:buChar char="»"/>
              <a:defRPr sz="12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2"/>
          </p:nvPr>
        </p:nvSpPr>
        <p:spPr>
          <a:xfrm>
            <a:off x="4602782" y="1357305"/>
            <a:ext cx="4281518" cy="341591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215900" algn="l" rtl="0">
              <a:spcBef>
                <a:spcPts val="400"/>
              </a:spcBef>
              <a:buClr>
                <a:srgbClr val="002060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71450" algn="l" rtl="0">
              <a:spcBef>
                <a:spcPts val="360"/>
              </a:spcBef>
              <a:buClr>
                <a:srgbClr val="0C0C0C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320"/>
              </a:spcBef>
              <a:buClr>
                <a:srgbClr val="0C0C0C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39700" algn="l" rtl="0">
              <a:spcBef>
                <a:spcPts val="280"/>
              </a:spcBef>
              <a:buClr>
                <a:srgbClr val="0C0C0C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52400" algn="l" rtl="0">
              <a:spcBef>
                <a:spcPts val="240"/>
              </a:spcBef>
              <a:buClr>
                <a:srgbClr val="0C0C0C"/>
              </a:buClr>
              <a:buSzPct val="100000"/>
              <a:buFont typeface="Arial"/>
              <a:buChar char="»"/>
              <a:defRPr sz="12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214282" y="357172"/>
            <a:ext cx="8643998" cy="71438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4000" b="1" i="0" u="none" strike="noStrike" cap="none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含標題的內容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571473" y="1285865"/>
            <a:ext cx="2894041" cy="3750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002060"/>
              </a:buClr>
              <a:buFont typeface="Arial"/>
              <a:buNone/>
              <a:defRPr sz="18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571473" y="1714495"/>
            <a:ext cx="2894041" cy="300039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rgbClr val="002060"/>
              </a:buClr>
              <a:buFont typeface="Arial"/>
              <a:buNone/>
              <a:defRPr sz="14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2"/>
          </p:nvPr>
        </p:nvSpPr>
        <p:spPr>
          <a:xfrm>
            <a:off x="3571868" y="1285866"/>
            <a:ext cx="5268294" cy="348735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rgbClr val="002060"/>
              </a:buClr>
              <a:buSzPct val="100000"/>
              <a:buFont typeface="Arial"/>
              <a:buChar char="•"/>
              <a:defRPr sz="24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71450" algn="l" rtl="0">
              <a:spcBef>
                <a:spcPts val="360"/>
              </a:spcBef>
              <a:buClr>
                <a:srgbClr val="0C0C0C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320"/>
              </a:spcBef>
              <a:buClr>
                <a:srgbClr val="0C0C0C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39700" algn="l" rtl="0">
              <a:spcBef>
                <a:spcPts val="280"/>
              </a:spcBef>
              <a:buClr>
                <a:srgbClr val="0C0C0C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61925" algn="l" rtl="0">
              <a:spcBef>
                <a:spcPts val="210"/>
              </a:spcBef>
              <a:buClr>
                <a:srgbClr val="0C0C0C"/>
              </a:buClr>
              <a:buSzPct val="95454"/>
              <a:buFont typeface="Arial"/>
              <a:buChar char="»"/>
              <a:defRPr sz="105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/>
          <p:nvPr/>
        </p:nvSpPr>
        <p:spPr>
          <a:xfrm>
            <a:off x="214282" y="357172"/>
            <a:ext cx="8643998" cy="71438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GB" sz="4000" b="1" i="0" u="none" strike="noStrike" cap="none" dirty="0" err="1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  <a:cs typeface="Arial"/>
                <a:sym typeface="Arial"/>
              </a:rPr>
              <a:t>按一下以編輯母片標題樣式</a:t>
            </a:r>
            <a:endParaRPr lang="en-GB" sz="4000" b="1" i="0" u="none" strike="noStrike" cap="none" dirty="0">
              <a:solidFill>
                <a:schemeClr val="lt1"/>
              </a:solidFill>
              <a:latin typeface="微軟正黑體" pitchFamily="34" charset="-120"/>
              <a:ea typeface="微軟正黑體" pitchFamily="34" charset="-120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785786" y="3600450"/>
            <a:ext cx="7572428" cy="42505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4" name="Shape 44"/>
          <p:cNvSpPr>
            <a:spLocks noGrp="1"/>
          </p:cNvSpPr>
          <p:nvPr>
            <p:ph type="pic" idx="2"/>
          </p:nvPr>
        </p:nvSpPr>
        <p:spPr>
          <a:xfrm>
            <a:off x="785786" y="1214428"/>
            <a:ext cx="7572428" cy="233125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rgbClr val="002060"/>
              </a:buClr>
              <a:buFont typeface="Arial"/>
              <a:buNone/>
              <a:defRPr sz="28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785786" y="4025503"/>
            <a:ext cx="7572428" cy="60364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rgbClr val="002060"/>
              </a:buClr>
              <a:buFont typeface="Arial"/>
              <a:buNone/>
              <a:defRPr sz="1400" b="1" i="0" u="none" strike="noStrike" cap="none">
                <a:solidFill>
                  <a:srgbClr val="002060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/>
          <p:nvPr/>
        </p:nvSpPr>
        <p:spPr>
          <a:xfrm>
            <a:off x="214282" y="357172"/>
            <a:ext cx="8643998" cy="71438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GB" sz="4000" b="1" i="0" u="none" strike="noStrike" cap="none" dirty="0" err="1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  <a:cs typeface="Arial"/>
                <a:sym typeface="Arial"/>
              </a:rPr>
              <a:t>按一下以編輯母片標題樣式</a:t>
            </a:r>
            <a:endParaRPr lang="en-GB" sz="4000" b="1" i="0" u="none" strike="noStrike" cap="none" dirty="0">
              <a:solidFill>
                <a:schemeClr val="lt1"/>
              </a:solidFill>
              <a:latin typeface="微軟正黑體" pitchFamily="34" charset="-120"/>
              <a:ea typeface="微軟正黑體" pitchFamily="34" charset="-120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工作進行中\20170911直播母版16比9\母片\2017_Think Big母版16比9_C內頁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32" y="-18"/>
            <a:ext cx="9144032" cy="5138086"/>
          </a:xfrm>
          <a:prstGeom prst="rect">
            <a:avLst/>
          </a:prstGeom>
          <a:noFill/>
        </p:spPr>
      </p:pic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214282" y="357172"/>
            <a:ext cx="8643998" cy="71438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4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 dirty="0"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214282" y="1285866"/>
            <a:ext cx="8643998" cy="35766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215900" algn="l" rtl="0">
              <a:spcBef>
                <a:spcPts val="400"/>
              </a:spcBef>
              <a:buClr>
                <a:srgbClr val="002060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7145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39700" algn="l" rtl="0">
              <a:spcBef>
                <a:spcPts val="280"/>
              </a:spcBef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52400" algn="l" rtl="0">
              <a:spcBef>
                <a:spcPts val="240"/>
              </a:spcBef>
              <a:buClr>
                <a:schemeClr val="dk1"/>
              </a:buClr>
              <a:buSzPct val="100000"/>
              <a:buFont typeface="Arial"/>
              <a:buChar char="»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微軟正黑體" pitchFamily="34" charset="-120"/>
          <a:ea typeface="微軟正黑體" pitchFamily="34" charset="-120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gif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9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3.gif"/><Relationship Id="rId5" Type="http://schemas.openxmlformats.org/officeDocument/2006/relationships/image" Target="../media/image51.png"/><Relationship Id="rId10" Type="http://schemas.openxmlformats.org/officeDocument/2006/relationships/image" Target="../media/image48.png"/><Relationship Id="rId4" Type="http://schemas.openxmlformats.org/officeDocument/2006/relationships/image" Target="../media/image50.png"/><Relationship Id="rId9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2.png"/><Relationship Id="rId11" Type="http://schemas.openxmlformats.org/officeDocument/2006/relationships/image" Target="../media/image48.png"/><Relationship Id="rId5" Type="http://schemas.openxmlformats.org/officeDocument/2006/relationships/image" Target="../media/image43.gif"/><Relationship Id="rId10" Type="http://schemas.openxmlformats.org/officeDocument/2006/relationships/image" Target="../media/image47.png"/><Relationship Id="rId4" Type="http://schemas.openxmlformats.org/officeDocument/2006/relationships/image" Target="../media/image51.png"/><Relationship Id="rId9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jpe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9.jpe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4.png"/><Relationship Id="rId5" Type="http://schemas.openxmlformats.org/officeDocument/2006/relationships/image" Target="../media/image75.png"/><Relationship Id="rId4" Type="http://schemas.openxmlformats.org/officeDocument/2006/relationships/image" Target="../media/image76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jpe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" name="Shape 1252"/>
          <p:cNvSpPr txBox="1">
            <a:spLocks noGrp="1"/>
          </p:cNvSpPr>
          <p:nvPr>
            <p:ph type="ctrTitle"/>
          </p:nvPr>
        </p:nvSpPr>
        <p:spPr>
          <a:xfrm>
            <a:off x="683568" y="1714494"/>
            <a:ext cx="7772400" cy="1571636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6000" dirty="0" err="1">
                <a:latin typeface="微軟正黑體" pitchFamily="34" charset="-120"/>
                <a:ea typeface="微軟正黑體" pitchFamily="34" charset="-120"/>
              </a:rPr>
              <a:t>無與倫比的整合性</a:t>
            </a:r>
            <a:endParaRPr lang="en-GB" sz="60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54" name="Shape 1254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>
                <a:latin typeface="微軟正黑體" pitchFamily="34" charset="-120"/>
                <a:ea typeface="微軟正黑體" pitchFamily="34" charset="-120"/>
              </a:rPr>
              <a:t>Angela Liu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" name="Shape 137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dirty="0" err="1"/>
              <a:t>更彈性的事件定義</a:t>
            </a:r>
            <a:endParaRPr lang="en-GB" dirty="0"/>
          </a:p>
        </p:txBody>
      </p:sp>
      <p:sp>
        <p:nvSpPr>
          <p:cNvPr id="1402" name="Shape 1402"/>
          <p:cNvSpPr txBox="1">
            <a:spLocks noGrp="1"/>
          </p:cNvSpPr>
          <p:nvPr>
            <p:ph type="body" idx="1"/>
          </p:nvPr>
        </p:nvSpPr>
        <p:spPr>
          <a:xfrm>
            <a:off x="142844" y="1142990"/>
            <a:ext cx="8643998" cy="3576649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285750" lvl="0" indent="-260350" rtl="0">
              <a:spcBef>
                <a:spcPts val="0"/>
              </a:spcBef>
              <a:buClr>
                <a:schemeClr val="accent5">
                  <a:lumMod val="50000"/>
                </a:schemeClr>
              </a:buClr>
              <a:buSzPct val="85714"/>
              <a:buFont typeface="Verdana"/>
            </a:pPr>
            <a:r>
              <a:rPr lang="en-GB" dirty="0" err="1"/>
              <a:t>更精確定義事件</a:t>
            </a:r>
            <a:endParaRPr lang="en-GB" dirty="0"/>
          </a:p>
        </p:txBody>
      </p:sp>
      <p:sp>
        <p:nvSpPr>
          <p:cNvPr id="1401" name="Shape 1401"/>
          <p:cNvSpPr txBox="1"/>
          <p:nvPr/>
        </p:nvSpPr>
        <p:spPr>
          <a:xfrm>
            <a:off x="1428728" y="5214956"/>
            <a:ext cx="937162" cy="891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GB" sz="2000" b="1" dirty="0">
                <a:solidFill>
                  <a:srgbClr val="4A7EBB"/>
                </a:solidFill>
                <a:latin typeface="微軟正黑體" pitchFamily="34" charset="-120"/>
                <a:ea typeface="微軟正黑體" pitchFamily="34" charset="-120"/>
                <a:cs typeface="Calibri"/>
                <a:sym typeface="Calibri"/>
              </a:rPr>
              <a:t>和/或</a:t>
            </a:r>
          </a:p>
        </p:txBody>
      </p:sp>
      <p:pic>
        <p:nvPicPr>
          <p:cNvPr id="6" name="圖片 5" descr="event engin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995686"/>
            <a:ext cx="7783700" cy="199262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9592" y="2119957"/>
            <a:ext cx="17281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單一</a:t>
            </a:r>
            <a:r>
              <a:rPr lang="en-US" altLang="zh-TW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多個事件</a:t>
            </a:r>
            <a:endParaRPr lang="zh-TW" altLang="en-US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0145" y="2107799"/>
            <a:ext cx="17281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單一</a:t>
            </a:r>
            <a:r>
              <a:rPr lang="en-US" altLang="zh-TW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多個動作</a:t>
            </a:r>
            <a:endParaRPr lang="zh-TW" altLang="en-US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23964" y="2027770"/>
            <a:ext cx="16417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b="1" dirty="0" smtClean="0">
                <a:latin typeface="微軟正黑體" pitchFamily="34" charset="-120"/>
                <a:ea typeface="微軟正黑體" pitchFamily="34" charset="-120"/>
              </a:rPr>
              <a:t>QVR Pro</a:t>
            </a:r>
            <a:r>
              <a:rPr lang="zh-TW" altLang="en-US" b="1" dirty="0" smtClean="0">
                <a:latin typeface="微軟正黑體" pitchFamily="34" charset="-120"/>
                <a:ea typeface="微軟正黑體" pitchFamily="34" charset="-120"/>
              </a:rPr>
              <a:t>事件引擎</a:t>
            </a:r>
            <a:endParaRPr lang="zh-TW" altLang="en-US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5576" y="3579862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b="1" dirty="0" smtClean="0">
                <a:latin typeface="微軟正黑體" pitchFamily="34" charset="-120"/>
                <a:ea typeface="微軟正黑體" pitchFamily="34" charset="-120"/>
              </a:rPr>
              <a:t>位移偵測</a:t>
            </a:r>
            <a:endParaRPr lang="zh-TW" altLang="en-US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58280" y="357440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b="1" dirty="0" smtClean="0">
                <a:latin typeface="微軟正黑體" pitchFamily="34" charset="-120"/>
                <a:ea typeface="微軟正黑體" pitchFamily="34" charset="-120"/>
              </a:rPr>
              <a:t>警報輸入</a:t>
            </a:r>
            <a:endParaRPr lang="zh-TW" altLang="en-US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52997" y="252831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b="1" dirty="0" smtClean="0">
                <a:latin typeface="微軟正黑體" pitchFamily="34" charset="-120"/>
                <a:ea typeface="微軟正黑體" pitchFamily="34" charset="-120"/>
              </a:rPr>
              <a:t>警報輸出</a:t>
            </a:r>
            <a:endParaRPr lang="zh-TW" altLang="en-US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92280" y="3010942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b="1" dirty="0" smtClean="0">
                <a:latin typeface="微軟正黑體" pitchFamily="34" charset="-120"/>
                <a:ea typeface="微軟正黑體" pitchFamily="34" charset="-120"/>
              </a:rPr>
              <a:t>事件錄影</a:t>
            </a:r>
            <a:endParaRPr lang="zh-TW" altLang="en-US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06568" y="350785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b="1" dirty="0" smtClean="0">
                <a:latin typeface="微軟正黑體" pitchFamily="34" charset="-120"/>
                <a:ea typeface="微軟正黑體" pitchFamily="34" charset="-120"/>
              </a:rPr>
              <a:t>寄送簡訊</a:t>
            </a:r>
            <a:endParaRPr lang="zh-TW" altLang="en-US" b="1" dirty="0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" name="Shape 140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dirty="0" err="1"/>
              <a:t>線上API</a:t>
            </a:r>
            <a:endParaRPr lang="en-GB" dirty="0"/>
          </a:p>
        </p:txBody>
      </p:sp>
      <p:sp>
        <p:nvSpPr>
          <p:cNvPr id="1409" name="Shape 140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accent5">
                  <a:lumMod val="50000"/>
                </a:schemeClr>
              </a:buClr>
              <a:buFont typeface="Arial" pitchFamily="34" charset="0"/>
              <a:buChar char="•"/>
            </a:pPr>
            <a:r>
              <a:rPr lang="en-GB" dirty="0" err="1" smtClean="0"/>
              <a:t>線上測試</a:t>
            </a:r>
            <a:r>
              <a:rPr lang="en-GB" dirty="0" err="1"/>
              <a:t>API</a:t>
            </a:r>
            <a:endParaRPr lang="en-GB" dirty="0"/>
          </a:p>
        </p:txBody>
      </p:sp>
      <p:pic>
        <p:nvPicPr>
          <p:cNvPr id="1410" name="Shape 1410"/>
          <p:cNvPicPr preferRelativeResize="0"/>
          <p:nvPr/>
        </p:nvPicPr>
        <p:blipFill>
          <a:blip r:embed="rId3">
            <a:alphaModFix/>
          </a:blip>
          <a:srcRect r="272"/>
          <a:stretch>
            <a:fillRect/>
          </a:stretch>
        </p:blipFill>
        <p:spPr>
          <a:xfrm>
            <a:off x="571472" y="1743250"/>
            <a:ext cx="6664824" cy="31288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" name="Shape 14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dirty="0" err="1"/>
              <a:t>套件中心</a:t>
            </a:r>
            <a:endParaRPr lang="en-GB" dirty="0"/>
          </a:p>
        </p:txBody>
      </p:sp>
      <p:sp>
        <p:nvSpPr>
          <p:cNvPr id="6" name="文字版面配置區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buClr>
                <a:schemeClr val="accent5">
                  <a:lumMod val="50000"/>
                </a:schemeClr>
              </a:buClr>
            </a:pPr>
            <a:r>
              <a:rPr lang="en-GB" dirty="0" err="1" smtClean="0"/>
              <a:t>及時擴充攝影機支援清單</a:t>
            </a:r>
            <a:endParaRPr lang="en-GB" dirty="0" smtClean="0"/>
          </a:p>
          <a:p>
            <a:endParaRPr lang="zh-TW" altLang="en-US" dirty="0"/>
          </a:p>
        </p:txBody>
      </p:sp>
      <p:sp>
        <p:nvSpPr>
          <p:cNvPr id="1417" name="Shape 1417"/>
          <p:cNvSpPr txBox="1"/>
          <p:nvPr/>
        </p:nvSpPr>
        <p:spPr>
          <a:xfrm>
            <a:off x="142875" y="1076325"/>
            <a:ext cx="8858100" cy="390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42900" lvl="0" indent="-342900" rtl="0">
              <a:spcBef>
                <a:spcPts val="0"/>
              </a:spcBef>
              <a:buClr>
                <a:srgbClr val="0E7988"/>
              </a:buClr>
              <a:buSzPct val="100000"/>
              <a:buChar char="•"/>
            </a:pPr>
            <a:endParaRPr lang="en-GB" sz="2800" dirty="0">
              <a:solidFill>
                <a:srgbClr val="0E7988"/>
              </a:solidFill>
            </a:endParaRPr>
          </a:p>
        </p:txBody>
      </p:sp>
      <p:pic>
        <p:nvPicPr>
          <p:cNvPr id="1418" name="Shape 14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19672" y="1994917"/>
            <a:ext cx="5580000" cy="277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0" name="Picture 2" descr="C:\Users\user\Desktop\QVR PPT\QVR Pro_9-0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01" y="1235317"/>
            <a:ext cx="4824536" cy="35686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Shape 1425"/>
          <p:cNvSpPr txBox="1">
            <a:spLocks noGrp="1"/>
          </p:cNvSpPr>
          <p:nvPr>
            <p:ph type="ctrTitle"/>
          </p:nvPr>
        </p:nvSpPr>
        <p:spPr>
          <a:xfrm>
            <a:off x="683568" y="1785932"/>
            <a:ext cx="7772400" cy="1001842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6000" dirty="0"/>
              <a:t>QVR Pro</a:t>
            </a:r>
          </a:p>
        </p:txBody>
      </p:sp>
      <p:sp>
        <p:nvSpPr>
          <p:cNvPr id="1426" name="Shape 1426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  <a:buClr>
                <a:schemeClr val="dk1"/>
              </a:buClr>
              <a:buSzPct val="45833"/>
            </a:pPr>
            <a:r>
              <a:rPr lang="en-GB" sz="2400" dirty="0" err="1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安全性與管理</a:t>
            </a:r>
            <a:endParaRPr lang="en-GB" sz="2400" dirty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27" name="Shape 1427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Peace </a:t>
            </a:r>
            <a:r>
              <a:rPr lang="en-GB" dirty="0" err="1"/>
              <a:t>Kuo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QVR Pro </a:t>
            </a:r>
            <a:r>
              <a:rPr lang="zh-TW" altLang="en-US" dirty="0" smtClean="0"/>
              <a:t>安全性與管理</a:t>
            </a:r>
            <a:endParaRPr lang="zh-TW" alt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259632" y="2124670"/>
            <a:ext cx="4392488" cy="1383184"/>
            <a:chOff x="4355976" y="1218271"/>
            <a:chExt cx="4392488" cy="1383184"/>
          </a:xfrm>
        </p:grpSpPr>
        <p:sp>
          <p:nvSpPr>
            <p:cNvPr id="5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QVR Pro 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安全性</a:t>
              </a:r>
              <a:endParaRPr lang="en-US" altLang="zh-TW" sz="2400" b="1" u="sng" dirty="0" smtClean="0">
                <a:solidFill>
                  <a:srgbClr val="3773E3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7" name="文字版面配置區 4"/>
            <p:cNvSpPr txBox="1">
              <a:spLocks/>
            </p:cNvSpPr>
            <p:nvPr/>
          </p:nvSpPr>
          <p:spPr>
            <a:xfrm>
              <a:off x="4570290" y="1833174"/>
              <a:ext cx="4178174" cy="7682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/>
            <a:lstStyle/>
            <a:p>
              <a:pPr marL="114300" lvl="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zh-TW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itchFamily="34" charset="-120"/>
                  <a:ea typeface="微軟正黑體" pitchFamily="34" charset="-120"/>
                  <a:cs typeface="Verdana"/>
                  <a:sym typeface="Verdana"/>
                </a:rPr>
                <a:t>使用者權限管理</a:t>
              </a:r>
              <a:endParaRPr lang="zh-TW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itchFamily="34" charset="-120"/>
                <a:ea typeface="微軟正黑體" pitchFamily="34" charset="-120"/>
                <a:cs typeface="Verdana"/>
                <a:sym typeface="Verdana"/>
              </a:endParaRPr>
            </a:p>
          </p:txBody>
        </p:sp>
      </p:grpSp>
      <p:grpSp>
        <p:nvGrpSpPr>
          <p:cNvPr id="12" name="Group 3"/>
          <p:cNvGrpSpPr/>
          <p:nvPr/>
        </p:nvGrpSpPr>
        <p:grpSpPr>
          <a:xfrm>
            <a:off x="4788024" y="2124670"/>
            <a:ext cx="4392488" cy="1383184"/>
            <a:chOff x="4355976" y="1218271"/>
            <a:chExt cx="4392488" cy="1383184"/>
          </a:xfrm>
        </p:grpSpPr>
        <p:sp>
          <p:nvSpPr>
            <p:cNvPr id="13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QVR Pro 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的管理</a:t>
              </a:r>
              <a:endParaRPr lang="en-US" altLang="zh-TW" sz="2400" b="1" u="sng" dirty="0" smtClean="0">
                <a:solidFill>
                  <a:srgbClr val="3773E3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5" name="文字版面配置區 4"/>
            <p:cNvSpPr txBox="1">
              <a:spLocks/>
            </p:cNvSpPr>
            <p:nvPr/>
          </p:nvSpPr>
          <p:spPr>
            <a:xfrm>
              <a:off x="4570290" y="1833174"/>
              <a:ext cx="4178174" cy="7682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/>
            <a:lstStyle/>
            <a:p>
              <a:pPr marL="114300" lvl="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US" altLang="zh-TW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itchFamily="34" charset="-120"/>
                  <a:ea typeface="微軟正黑體" pitchFamily="34" charset="-120"/>
                  <a:cs typeface="Verdana"/>
                  <a:sym typeface="Verdana"/>
                </a:rPr>
                <a:t>QVR </a:t>
              </a:r>
              <a:r>
                <a:rPr lang="en-US" altLang="zh-TW" sz="16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itchFamily="34" charset="-120"/>
                  <a:ea typeface="微軟正黑體" pitchFamily="34" charset="-120"/>
                  <a:cs typeface="Verdana"/>
                  <a:sym typeface="Verdana"/>
                </a:rPr>
                <a:t>Center、QVR</a:t>
              </a:r>
              <a:r>
                <a:rPr lang="en-US" altLang="zh-TW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itchFamily="34" charset="-120"/>
                  <a:ea typeface="微軟正黑體" pitchFamily="34" charset="-120"/>
                  <a:cs typeface="Verdana"/>
                  <a:sym typeface="Verdana"/>
                </a:rPr>
                <a:t> Guard</a:t>
              </a:r>
              <a:endParaRPr lang="zh-TW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itchFamily="34" charset="-120"/>
                <a:ea typeface="微軟正黑體" pitchFamily="34" charset="-120"/>
                <a:cs typeface="Verdana"/>
                <a:sym typeface="Verdan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" name="Shape 143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dirty="0" smtClean="0"/>
              <a:t>QVR </a:t>
            </a:r>
            <a:r>
              <a:rPr lang="en-GB" dirty="0"/>
              <a:t>Pro </a:t>
            </a:r>
            <a:r>
              <a:rPr lang="en-GB" dirty="0" err="1"/>
              <a:t>權限管理</a:t>
            </a:r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827584" y="1563638"/>
            <a:ext cx="4067507" cy="619190"/>
            <a:chOff x="4355976" y="1218271"/>
            <a:chExt cx="4067507" cy="619190"/>
          </a:xfrm>
        </p:grpSpPr>
        <p:sp>
          <p:nvSpPr>
            <p:cNvPr id="5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TextBox 11"/>
            <p:cNvSpPr txBox="1"/>
            <p:nvPr/>
          </p:nvSpPr>
          <p:spPr>
            <a:xfrm>
              <a:off x="4355976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lvl="0" indent="-228600">
                <a:buClr>
                  <a:srgbClr val="0E7988"/>
                </a:buClr>
              </a:pPr>
              <a:r>
                <a:rPr lang="en-GB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QVR Pro </a:t>
              </a: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權限管理特色</a:t>
              </a:r>
              <a:endParaRPr lang="en-GB" altLang="zh-TW" sz="2400" b="1" u="sng" dirty="0" smtClean="0">
                <a:solidFill>
                  <a:srgbClr val="3773E3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grpSp>
        <p:nvGrpSpPr>
          <p:cNvPr id="8" name="Group 3"/>
          <p:cNvGrpSpPr/>
          <p:nvPr/>
        </p:nvGrpSpPr>
        <p:grpSpPr>
          <a:xfrm>
            <a:off x="827584" y="2787774"/>
            <a:ext cx="4392488" cy="1383184"/>
            <a:chOff x="4355976" y="1218271"/>
            <a:chExt cx="4392488" cy="1383184"/>
          </a:xfrm>
        </p:grpSpPr>
        <p:sp>
          <p:nvSpPr>
            <p:cNvPr id="9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QVR Pro 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安全性</a:t>
              </a:r>
              <a:endParaRPr lang="en-US" altLang="zh-TW" sz="2400" b="1" u="sng" dirty="0" smtClean="0">
                <a:solidFill>
                  <a:srgbClr val="3773E3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1" name="文字版面配置區 4"/>
            <p:cNvSpPr txBox="1">
              <a:spLocks/>
            </p:cNvSpPr>
            <p:nvPr/>
          </p:nvSpPr>
          <p:spPr>
            <a:xfrm>
              <a:off x="4570290" y="1833174"/>
              <a:ext cx="4178174" cy="7682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/>
            <a:lstStyle/>
            <a:p>
              <a:pPr marL="114300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GB" altLang="zh-TW" sz="16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itchFamily="34" charset="-120"/>
                  <a:ea typeface="微軟正黑體" pitchFamily="34" charset="-120"/>
                  <a:cs typeface="Verdana"/>
                  <a:sym typeface="Verdana"/>
                </a:rPr>
                <a:t>家用</a:t>
              </a:r>
              <a:r>
                <a:rPr lang="zh-TW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itchFamily="34" charset="-120"/>
                  <a:ea typeface="微軟正黑體" pitchFamily="34" charset="-120"/>
                  <a:cs typeface="Verdana"/>
                  <a:sym typeface="Verdana"/>
                </a:rPr>
                <a:t>影像</a:t>
              </a:r>
              <a:r>
                <a:rPr lang="en-GB" altLang="zh-TW" sz="16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itchFamily="34" charset="-120"/>
                  <a:ea typeface="微軟正黑體" pitchFamily="34" charset="-120"/>
                  <a:cs typeface="Verdana"/>
                  <a:sym typeface="Verdana"/>
                </a:rPr>
                <a:t>監控</a:t>
              </a:r>
              <a:endParaRPr lang="en-GB" altLang="zh-TW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itchFamily="34" charset="-120"/>
                <a:ea typeface="微軟正黑體" pitchFamily="34" charset="-120"/>
                <a:cs typeface="Verdana"/>
                <a:sym typeface="Verdana"/>
              </a:endParaRPr>
            </a:p>
            <a:p>
              <a:pPr marL="114300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GB" altLang="zh-TW" sz="16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itchFamily="34" charset="-120"/>
                  <a:ea typeface="微軟正黑體" pitchFamily="34" charset="-120"/>
                  <a:cs typeface="Verdana"/>
                  <a:sym typeface="Verdana"/>
                </a:rPr>
                <a:t>中小企業</a:t>
              </a:r>
              <a:r>
                <a:rPr lang="zh-TW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itchFamily="34" charset="-120"/>
                  <a:ea typeface="微軟正黑體" pitchFamily="34" charset="-120"/>
                  <a:cs typeface="Verdana"/>
                  <a:sym typeface="Verdana"/>
                </a:rPr>
                <a:t>影像</a:t>
              </a:r>
              <a:r>
                <a:rPr lang="en-GB" altLang="zh-TW" sz="16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itchFamily="34" charset="-120"/>
                  <a:ea typeface="微軟正黑體" pitchFamily="34" charset="-120"/>
                  <a:cs typeface="Verdana"/>
                  <a:sym typeface="Verdana"/>
                </a:rPr>
                <a:t>監控</a:t>
              </a:r>
              <a:endParaRPr lang="en-GB" altLang="zh-TW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itchFamily="34" charset="-120"/>
                <a:ea typeface="微軟正黑體" pitchFamily="34" charset="-120"/>
                <a:cs typeface="Verdana"/>
                <a:sym typeface="Verdana"/>
              </a:endParaRPr>
            </a:p>
            <a:p>
              <a:pPr marL="114300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GB" altLang="zh-TW" sz="16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itchFamily="34" charset="-120"/>
                  <a:ea typeface="微軟正黑體" pitchFamily="34" charset="-120"/>
                  <a:cs typeface="Verdana"/>
                  <a:sym typeface="Verdana"/>
                </a:rPr>
                <a:t>大型企業</a:t>
              </a:r>
              <a:r>
                <a:rPr lang="zh-TW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itchFamily="34" charset="-120"/>
                  <a:ea typeface="微軟正黑體" pitchFamily="34" charset="-120"/>
                  <a:cs typeface="Verdana"/>
                  <a:sym typeface="Verdana"/>
                </a:rPr>
                <a:t>影像</a:t>
              </a:r>
              <a:r>
                <a:rPr lang="en-GB" altLang="zh-TW" sz="16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itchFamily="34" charset="-120"/>
                  <a:ea typeface="微軟正黑體" pitchFamily="34" charset="-120"/>
                  <a:cs typeface="Verdana"/>
                  <a:sym typeface="Verdana"/>
                </a:rPr>
                <a:t>監控</a:t>
              </a:r>
              <a:endParaRPr lang="en-GB" altLang="zh-TW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itchFamily="34" charset="-120"/>
                <a:ea typeface="微軟正黑體" pitchFamily="34" charset="-120"/>
                <a:cs typeface="Verdana"/>
                <a:sym typeface="Verdana"/>
              </a:endParaRPr>
            </a:p>
            <a:p>
              <a:pPr marL="1143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endParaRPr lang="zh-TW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itchFamily="34" charset="-120"/>
                <a:ea typeface="微軟正黑體" pitchFamily="34" charset="-120"/>
                <a:cs typeface="Verdana"/>
                <a:sym typeface="Verdana"/>
              </a:endParaRPr>
            </a:p>
          </p:txBody>
        </p:sp>
      </p:grpSp>
      <p:grpSp>
        <p:nvGrpSpPr>
          <p:cNvPr id="12" name="Group 3"/>
          <p:cNvGrpSpPr/>
          <p:nvPr/>
        </p:nvGrpSpPr>
        <p:grpSpPr>
          <a:xfrm>
            <a:off x="4788024" y="1563638"/>
            <a:ext cx="4067507" cy="619190"/>
            <a:chOff x="4355976" y="1218271"/>
            <a:chExt cx="4067507" cy="619190"/>
          </a:xfrm>
        </p:grpSpPr>
        <p:sp>
          <p:nvSpPr>
            <p:cNvPr id="13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TextBox 11"/>
            <p:cNvSpPr txBox="1"/>
            <p:nvPr/>
          </p:nvSpPr>
          <p:spPr>
            <a:xfrm>
              <a:off x="4355976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lvl="0" indent="-228600"/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權限管理操作介面</a:t>
              </a:r>
            </a:p>
          </p:txBody>
        </p:sp>
      </p:grpSp>
      <p:grpSp>
        <p:nvGrpSpPr>
          <p:cNvPr id="19" name="Group 3"/>
          <p:cNvGrpSpPr/>
          <p:nvPr/>
        </p:nvGrpSpPr>
        <p:grpSpPr>
          <a:xfrm>
            <a:off x="4788024" y="2787774"/>
            <a:ext cx="4248472" cy="619190"/>
            <a:chOff x="4355976" y="1218271"/>
            <a:chExt cx="4248472" cy="619190"/>
          </a:xfrm>
        </p:grpSpPr>
        <p:sp>
          <p:nvSpPr>
            <p:cNvPr id="20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lvl="0" indent="-228600">
                <a:buClr>
                  <a:srgbClr val="0E7988"/>
                </a:buClr>
              </a:pPr>
              <a:r>
                <a:rPr lang="en-GB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Live Demo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使用者帳號同步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altLang="en-US" dirty="0" smtClean="0"/>
              <a:t>QVR Pro </a:t>
            </a:r>
            <a:r>
              <a:rPr lang="zh-TW" altLang="en-US" dirty="0" smtClean="0"/>
              <a:t>帳號同步於 </a:t>
            </a:r>
            <a:r>
              <a:rPr lang="en-US" altLang="en-US" dirty="0" smtClean="0"/>
              <a:t>QTS</a:t>
            </a:r>
            <a:endParaRPr lang="zh-TW" alt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009102"/>
            <a:ext cx="4000528" cy="2075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995686"/>
            <a:ext cx="4071966" cy="2094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" name="Shape 153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/>
            <a:r>
              <a:rPr lang="en-US" altLang="zh-TW" dirty="0" smtClean="0"/>
              <a:t>QVR Pro </a:t>
            </a:r>
            <a:r>
              <a:rPr lang="zh-TW" altLang="en-US" dirty="0" smtClean="0"/>
              <a:t>權限管理</a:t>
            </a:r>
            <a:endParaRPr lang="en-GB" dirty="0"/>
          </a:p>
        </p:txBody>
      </p:sp>
      <p:sp>
        <p:nvSpPr>
          <p:cNvPr id="1538" name="Shape 153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zh-TW" altLang="en-US" dirty="0" smtClean="0"/>
              <a:t>多階層權限設定</a:t>
            </a:r>
            <a:endParaRPr lang="en-GB" dirty="0" smtClean="0"/>
          </a:p>
          <a:p>
            <a:pPr lvl="0">
              <a:spcBef>
                <a:spcPts val="0"/>
              </a:spcBef>
              <a:buNone/>
            </a:pPr>
            <a:r>
              <a:rPr lang="en-GB" dirty="0"/>
              <a:t>	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cxnSp>
        <p:nvCxnSpPr>
          <p:cNvPr id="11" name="直線接點 10"/>
          <p:cNvCxnSpPr/>
          <p:nvPr/>
        </p:nvCxnSpPr>
        <p:spPr>
          <a:xfrm>
            <a:off x="4032448" y="3795886"/>
            <a:ext cx="936104" cy="0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2" name="直線接點 11"/>
          <p:cNvCxnSpPr/>
          <p:nvPr/>
        </p:nvCxnSpPr>
        <p:spPr>
          <a:xfrm flipH="1" flipV="1">
            <a:off x="4896544" y="2695670"/>
            <a:ext cx="500717" cy="504056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3" name="直線接點 12"/>
          <p:cNvCxnSpPr/>
          <p:nvPr/>
        </p:nvCxnSpPr>
        <p:spPr>
          <a:xfrm flipH="1">
            <a:off x="3600400" y="2643758"/>
            <a:ext cx="432048" cy="648072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4" name="橢圓 13"/>
          <p:cNvSpPr/>
          <p:nvPr/>
        </p:nvSpPr>
        <p:spPr>
          <a:xfrm>
            <a:off x="2592288" y="3003798"/>
            <a:ext cx="1584176" cy="1584176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橢圓 14"/>
          <p:cNvSpPr/>
          <p:nvPr/>
        </p:nvSpPr>
        <p:spPr>
          <a:xfrm>
            <a:off x="3672408" y="1419622"/>
            <a:ext cx="1584176" cy="1584176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橢圓 15"/>
          <p:cNvSpPr/>
          <p:nvPr/>
        </p:nvSpPr>
        <p:spPr>
          <a:xfrm>
            <a:off x="4824536" y="3003798"/>
            <a:ext cx="1584176" cy="1584176"/>
          </a:xfrm>
          <a:prstGeom prst="ellipse">
            <a:avLst/>
          </a:prstGeom>
          <a:solidFill>
            <a:schemeClr val="accent2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Shape 545"/>
          <p:cNvSpPr txBox="1"/>
          <p:nvPr/>
        </p:nvSpPr>
        <p:spPr>
          <a:xfrm>
            <a:off x="3456384" y="2067694"/>
            <a:ext cx="2051720" cy="36004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/>
            <a:r>
              <a:rPr lang="zh-TW" altLang="en-US" sz="18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使用者權限</a:t>
            </a:r>
            <a:endParaRPr lang="en-GB" sz="1800" b="1" i="0" u="none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cs typeface="Calibri"/>
              <a:sym typeface="Calibri"/>
            </a:endParaRPr>
          </a:p>
        </p:txBody>
      </p:sp>
      <p:sp>
        <p:nvSpPr>
          <p:cNvPr id="18" name="Shape 545"/>
          <p:cNvSpPr txBox="1"/>
          <p:nvPr/>
        </p:nvSpPr>
        <p:spPr>
          <a:xfrm>
            <a:off x="4608512" y="3634968"/>
            <a:ext cx="2051720" cy="36004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/>
            <a:r>
              <a:rPr lang="zh-TW" altLang="en-US" sz="18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角色權限</a:t>
            </a:r>
            <a:endParaRPr lang="en-GB" altLang="en-US" sz="18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sym typeface="Calibri"/>
            </a:endParaRPr>
          </a:p>
        </p:txBody>
      </p:sp>
      <p:sp>
        <p:nvSpPr>
          <p:cNvPr id="19" name="Shape 545"/>
          <p:cNvSpPr txBox="1"/>
          <p:nvPr/>
        </p:nvSpPr>
        <p:spPr>
          <a:xfrm>
            <a:off x="2376264" y="3634968"/>
            <a:ext cx="2051720" cy="36004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/>
            <a:r>
              <a:rPr lang="zh-TW" altLang="en-US" sz="18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群組權限</a:t>
            </a:r>
            <a:endParaRPr lang="en-GB" altLang="en-US" sz="18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" name="Shape 153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/>
              <a:t>家用監控</a:t>
            </a:r>
          </a:p>
        </p:txBody>
      </p:sp>
      <p:sp>
        <p:nvSpPr>
          <p:cNvPr id="1538" name="Shape 153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dirty="0" err="1"/>
              <a:t>簡單的使用者權限設定</a:t>
            </a:r>
            <a:endParaRPr lang="en-GB" dirty="0"/>
          </a:p>
          <a:p>
            <a:pPr lv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r>
              <a:rPr lang="en-GB" dirty="0"/>
              <a:t>	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8194" name="Picture 2" descr="C:\Users\user\Desktop\QVR PPT\P10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560" y="1851670"/>
            <a:ext cx="7799388" cy="2554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" name="Shape 154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36666"/>
              <a:buFont typeface="Arial"/>
              <a:buNone/>
            </a:pPr>
            <a:r>
              <a:rPr lang="en-GB" dirty="0" err="1"/>
              <a:t>中小企業監控</a:t>
            </a:r>
            <a:endParaRPr lang="en-GB" dirty="0"/>
          </a:p>
        </p:txBody>
      </p:sp>
      <p:sp>
        <p:nvSpPr>
          <p:cNvPr id="1547" name="Shape 154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-GB"/>
              <a:t>快速利用使用者群組的完成權限管理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-GB"/>
              <a:t>批次建立使用者帳號</a:t>
            </a:r>
          </a:p>
        </p:txBody>
      </p:sp>
      <p:pic>
        <p:nvPicPr>
          <p:cNvPr id="9219" name="Picture 3" descr="C:\Users\user\Desktop\QVR PPT\P101-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649" y="1391536"/>
            <a:ext cx="6421350" cy="3751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Shape 1290"/>
          <p:cNvSpPr txBox="1">
            <a:spLocks noGrp="1"/>
          </p:cNvSpPr>
          <p:nvPr>
            <p:ph type="title"/>
          </p:nvPr>
        </p:nvSpPr>
        <p:spPr>
          <a:xfrm>
            <a:off x="275" y="360566"/>
            <a:ext cx="9144000" cy="5550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4000" dirty="0"/>
              <a:t>QVR Pro - </a:t>
            </a:r>
            <a:r>
              <a:rPr lang="en-GB" sz="4000" dirty="0" err="1">
                <a:latin typeface="微軟正黑體" pitchFamily="34" charset="-120"/>
                <a:ea typeface="微軟正黑體" pitchFamily="34" charset="-120"/>
              </a:rPr>
              <a:t>不只是監控系統</a:t>
            </a:r>
            <a:endParaRPr lang="en-GB" sz="4000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026" name="Picture 2" descr="C:\Users\user\Desktop\QVR PPT\P77-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9632" y="1131590"/>
            <a:ext cx="6610128" cy="38889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" name="Shape 155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/>
            <a:r>
              <a:rPr lang="en-GB" dirty="0" err="1" smtClean="0"/>
              <a:t>大型企業</a:t>
            </a:r>
            <a:r>
              <a:rPr lang="zh-TW" altLang="en-US" dirty="0" smtClean="0"/>
              <a:t>影像</a:t>
            </a:r>
            <a:r>
              <a:rPr lang="en-GB" dirty="0" err="1" smtClean="0"/>
              <a:t>監控</a:t>
            </a:r>
            <a:endParaRPr lang="en-GB" dirty="0"/>
          </a:p>
        </p:txBody>
      </p:sp>
      <p:sp>
        <p:nvSpPr>
          <p:cNvPr id="1555" name="Shape 155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9285"/>
              <a:buNone/>
            </a:pPr>
            <a:r>
              <a:rPr lang="zh-TW" altLang="en-US" dirty="0" smtClean="0"/>
              <a:t>設定</a:t>
            </a:r>
            <a:r>
              <a:rPr lang="en-GB" dirty="0" err="1" smtClean="0"/>
              <a:t>網域使用者或群組</a:t>
            </a:r>
            <a:r>
              <a:rPr lang="en-GB" dirty="0" err="1"/>
              <a:t>、角色權限，輕鬆管理權限</a:t>
            </a:r>
            <a:endParaRPr lang="en-GB" dirty="0"/>
          </a:p>
          <a:p>
            <a:pPr marL="342900" lvl="0" indent="-69850" rt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endParaRPr dirty="0"/>
          </a:p>
        </p:txBody>
      </p:sp>
      <p:pic>
        <p:nvPicPr>
          <p:cNvPr id="10242" name="Picture 2" descr="C:\Users\user\Desktop\QVR PPT\P1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9632" y="1777183"/>
            <a:ext cx="6333240" cy="29548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鉅細靡遺的權限設定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zh-TW" altLang="en-US" dirty="0" smtClean="0"/>
              <a:t>允許、拒絕設定使用權限</a:t>
            </a:r>
            <a:endParaRPr lang="en-US" altLang="zh-TW" dirty="0" smtClean="0"/>
          </a:p>
          <a:p>
            <a:pPr fontAlgn="base"/>
            <a:r>
              <a:rPr lang="en-US" altLang="zh-TW" dirty="0" smtClean="0"/>
              <a:t>QVR Pro </a:t>
            </a:r>
            <a:r>
              <a:rPr lang="zh-TW" altLang="en-US" dirty="0" smtClean="0"/>
              <a:t>權限設定</a:t>
            </a:r>
          </a:p>
          <a:p>
            <a:pPr lvl="1" fontAlgn="base"/>
            <a:r>
              <a:rPr lang="zh-TW" altLang="en-US" b="1" dirty="0" smtClean="0">
                <a:latin typeface="微軟正黑體" pitchFamily="34" charset="-120"/>
                <a:ea typeface="微軟正黑體" pitchFamily="34" charset="-120"/>
              </a:rPr>
              <a:t>系統管理權限</a:t>
            </a:r>
          </a:p>
          <a:p>
            <a:pPr lvl="1" fontAlgn="base"/>
            <a:r>
              <a:rPr lang="zh-TW" altLang="en-US" b="1" dirty="0" smtClean="0">
                <a:latin typeface="微軟正黑體" pitchFamily="34" charset="-120"/>
                <a:ea typeface="微軟正黑體" pitchFamily="34" charset="-120"/>
              </a:rPr>
              <a:t>瀏覽監看版面權限</a:t>
            </a:r>
          </a:p>
          <a:p>
            <a:pPr lvl="1" fontAlgn="base"/>
            <a:r>
              <a:rPr lang="zh-TW" altLang="en-US" b="1" dirty="0" smtClean="0">
                <a:latin typeface="微軟正黑體" pitchFamily="34" charset="-120"/>
                <a:ea typeface="微軟正黑體" pitchFamily="34" charset="-120"/>
              </a:rPr>
              <a:t>瀏覽攝影機權限</a:t>
            </a:r>
          </a:p>
          <a:p>
            <a:pPr lvl="1"/>
            <a:r>
              <a:rPr lang="zh-TW" altLang="en-US" b="1" dirty="0" smtClean="0">
                <a:latin typeface="微軟正黑體" pitchFamily="34" charset="-120"/>
                <a:ea typeface="微軟正黑體" pitchFamily="34" charset="-120"/>
              </a:rPr>
              <a:t>瀏覽電子地圖權限</a:t>
            </a:r>
            <a:endParaRPr lang="zh-TW" altLang="en-US" b="1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4" name="Shape 154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069050" y="1533325"/>
            <a:ext cx="4769702" cy="268295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hape 1549"/>
          <p:cNvSpPr/>
          <p:nvPr/>
        </p:nvSpPr>
        <p:spPr>
          <a:xfrm>
            <a:off x="4050625" y="2292725"/>
            <a:ext cx="649500" cy="962400"/>
          </a:xfrm>
          <a:prstGeom prst="rect">
            <a:avLst/>
          </a:pr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9" name="Shape 1550"/>
          <p:cNvSpPr/>
          <p:nvPr/>
        </p:nvSpPr>
        <p:spPr>
          <a:xfrm>
            <a:off x="4050625" y="3782675"/>
            <a:ext cx="649500" cy="374400"/>
          </a:xfrm>
          <a:prstGeom prst="rect">
            <a:avLst/>
          </a:pr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0" name="Shape 1554"/>
          <p:cNvSpPr/>
          <p:nvPr/>
        </p:nvSpPr>
        <p:spPr>
          <a:xfrm>
            <a:off x="4050625" y="1779800"/>
            <a:ext cx="649500" cy="467100"/>
          </a:xfrm>
          <a:prstGeom prst="rect">
            <a:avLst/>
          </a:pr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12" name="肘形接點 11"/>
          <p:cNvCxnSpPr>
            <a:endCxn id="9" idx="1"/>
          </p:cNvCxnSpPr>
          <p:nvPr/>
        </p:nvCxnSpPr>
        <p:spPr>
          <a:xfrm>
            <a:off x="2915816" y="3219822"/>
            <a:ext cx="1134809" cy="750053"/>
          </a:xfrm>
          <a:prstGeom prst="bentConnector3">
            <a:avLst>
              <a:gd name="adj1" fmla="val 50000"/>
            </a:avLst>
          </a:prstGeom>
          <a:ln w="38100">
            <a:solidFill>
              <a:schemeClr val="bg2">
                <a:lumMod val="60000"/>
                <a:lumOff val="40000"/>
              </a:schemeClr>
            </a:solidFill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直線單箭頭接點 14"/>
          <p:cNvCxnSpPr/>
          <p:nvPr/>
        </p:nvCxnSpPr>
        <p:spPr>
          <a:xfrm>
            <a:off x="2699792" y="2859782"/>
            <a:ext cx="1296144" cy="0"/>
          </a:xfrm>
          <a:prstGeom prst="straightConnector1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肘形接點 15"/>
          <p:cNvCxnSpPr/>
          <p:nvPr/>
        </p:nvCxnSpPr>
        <p:spPr>
          <a:xfrm flipV="1">
            <a:off x="2915816" y="1995686"/>
            <a:ext cx="1152128" cy="576064"/>
          </a:xfrm>
          <a:prstGeom prst="bentConnector3">
            <a:avLst>
              <a:gd name="adj1" fmla="val 50000"/>
            </a:avLst>
          </a:prstGeom>
          <a:ln w="38100">
            <a:solidFill>
              <a:schemeClr val="bg2">
                <a:lumMod val="60000"/>
                <a:lumOff val="40000"/>
              </a:schemeClr>
            </a:solidFill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預覽、查詢使用者權限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Shape 156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738050" y="1308275"/>
            <a:ext cx="4201699" cy="216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hape 15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9512" y="1995686"/>
            <a:ext cx="5501097" cy="2676071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  <p:cxnSp>
        <p:nvCxnSpPr>
          <p:cNvPr id="8" name="肘形接點 7"/>
          <p:cNvCxnSpPr/>
          <p:nvPr/>
        </p:nvCxnSpPr>
        <p:spPr>
          <a:xfrm rot="10800000" flipV="1">
            <a:off x="5796136" y="2211710"/>
            <a:ext cx="2232248" cy="288032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12" name="Picture 4" descr="C:\Users\user\Desktop\QVR PPT\P17-01.png"/>
          <p:cNvPicPr>
            <a:picLocks noChangeAspect="1" noChangeArrowheads="1"/>
          </p:cNvPicPr>
          <p:nvPr/>
        </p:nvPicPr>
        <p:blipFill>
          <a:blip r:embed="rId4"/>
          <a:srcRect l="81526" t="13318" r="5301"/>
          <a:stretch>
            <a:fillRect/>
          </a:stretch>
        </p:blipFill>
        <p:spPr bwMode="auto">
          <a:xfrm>
            <a:off x="8028384" y="1995686"/>
            <a:ext cx="504056" cy="468689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1" name="Shape 157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/>
              <a:t>階層式查詢權限</a:t>
            </a:r>
          </a:p>
        </p:txBody>
      </p:sp>
      <p:sp>
        <p:nvSpPr>
          <p:cNvPr id="35" name="文字版面配置區 3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573" name="Shape 15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29600" y="1172138"/>
            <a:ext cx="5460524" cy="279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5" name="Shape 15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54488" y="3083038"/>
            <a:ext cx="1476375" cy="733425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  <p:cxnSp>
        <p:nvCxnSpPr>
          <p:cNvPr id="13" name="肘形接點 12"/>
          <p:cNvCxnSpPr/>
          <p:nvPr/>
        </p:nvCxnSpPr>
        <p:spPr>
          <a:xfrm flipV="1">
            <a:off x="1619672" y="1635646"/>
            <a:ext cx="1368152" cy="792088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肘形接點 14"/>
          <p:cNvCxnSpPr>
            <a:stCxn id="1575" idx="0"/>
          </p:cNvCxnSpPr>
          <p:nvPr/>
        </p:nvCxnSpPr>
        <p:spPr>
          <a:xfrm rot="5400000" flipH="1" flipV="1">
            <a:off x="2934607" y="2165723"/>
            <a:ext cx="1375384" cy="459246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8" name="肘形接點 17"/>
          <p:cNvCxnSpPr/>
          <p:nvPr/>
        </p:nvCxnSpPr>
        <p:spPr>
          <a:xfrm rot="16200000" flipV="1">
            <a:off x="4247964" y="1959682"/>
            <a:ext cx="1224136" cy="720080"/>
          </a:xfrm>
          <a:prstGeom prst="bentConnector3">
            <a:avLst>
              <a:gd name="adj1" fmla="val 44051"/>
            </a:avLst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1" name="肘形接點 30"/>
          <p:cNvCxnSpPr/>
          <p:nvPr/>
        </p:nvCxnSpPr>
        <p:spPr>
          <a:xfrm rot="16200000" flipV="1">
            <a:off x="5536127" y="1807685"/>
            <a:ext cx="1368152" cy="116809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1577" name="Shape 157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44208" y="2647845"/>
            <a:ext cx="981075" cy="923925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1574" name="Shape 157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9175" y="2025863"/>
            <a:ext cx="1485900" cy="1571625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1576" name="Shape 157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35849" y="2643758"/>
            <a:ext cx="1562425" cy="2157650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" name="Shape 158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/>
              <a:t>權限報表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589" name="Shape 15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00" y="1162525"/>
            <a:ext cx="7440351" cy="381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QVR Pro 安全性與管理\Privilege-User-CH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624" y="1203598"/>
            <a:ext cx="7149902" cy="3678485"/>
          </a:xfrm>
          <a:prstGeom prst="rect">
            <a:avLst/>
          </a:prstGeom>
          <a:noFill/>
        </p:spPr>
      </p:pic>
      <p:sp>
        <p:nvSpPr>
          <p:cNvPr id="13" name="手繪多邊形 12"/>
          <p:cNvSpPr/>
          <p:nvPr/>
        </p:nvSpPr>
        <p:spPr>
          <a:xfrm>
            <a:off x="2428860" y="2714626"/>
            <a:ext cx="5647120" cy="928694"/>
          </a:xfrm>
          <a:custGeom>
            <a:avLst/>
            <a:gdLst>
              <a:gd name="connsiteX0" fmla="*/ 0 w 5771693"/>
              <a:gd name="connsiteY0" fmla="*/ 314554 h 965607"/>
              <a:gd name="connsiteX1" fmla="*/ 0 w 5771693"/>
              <a:gd name="connsiteY1" fmla="*/ 314554 h 965607"/>
              <a:gd name="connsiteX2" fmla="*/ 4345229 w 5771693"/>
              <a:gd name="connsiteY2" fmla="*/ 0 h 965607"/>
              <a:gd name="connsiteX3" fmla="*/ 4345229 w 5771693"/>
              <a:gd name="connsiteY3" fmla="*/ 256032 h 965607"/>
              <a:gd name="connsiteX4" fmla="*/ 5771693 w 5771693"/>
              <a:gd name="connsiteY4" fmla="*/ 256032 h 965607"/>
              <a:gd name="connsiteX5" fmla="*/ 4411065 w 5771693"/>
              <a:gd name="connsiteY5" fmla="*/ 965607 h 965607"/>
              <a:gd name="connsiteX6" fmla="*/ 0 w 5771693"/>
              <a:gd name="connsiteY6" fmla="*/ 314554 h 965607"/>
              <a:gd name="connsiteX0" fmla="*/ 0 w 5771693"/>
              <a:gd name="connsiteY0" fmla="*/ 452481 h 965607"/>
              <a:gd name="connsiteX1" fmla="*/ 0 w 5771693"/>
              <a:gd name="connsiteY1" fmla="*/ 314554 h 965607"/>
              <a:gd name="connsiteX2" fmla="*/ 4345229 w 5771693"/>
              <a:gd name="connsiteY2" fmla="*/ 0 h 965607"/>
              <a:gd name="connsiteX3" fmla="*/ 4345229 w 5771693"/>
              <a:gd name="connsiteY3" fmla="*/ 256032 h 965607"/>
              <a:gd name="connsiteX4" fmla="*/ 5771693 w 5771693"/>
              <a:gd name="connsiteY4" fmla="*/ 256032 h 965607"/>
              <a:gd name="connsiteX5" fmla="*/ 4411065 w 5771693"/>
              <a:gd name="connsiteY5" fmla="*/ 965607 h 965607"/>
              <a:gd name="connsiteX6" fmla="*/ 0 w 5771693"/>
              <a:gd name="connsiteY6" fmla="*/ 452481 h 965607"/>
              <a:gd name="connsiteX0" fmla="*/ 0 w 5771693"/>
              <a:gd name="connsiteY0" fmla="*/ 452481 h 965607"/>
              <a:gd name="connsiteX1" fmla="*/ 0 w 5771693"/>
              <a:gd name="connsiteY1" fmla="*/ 452481 h 965607"/>
              <a:gd name="connsiteX2" fmla="*/ 4345229 w 5771693"/>
              <a:gd name="connsiteY2" fmla="*/ 0 h 965607"/>
              <a:gd name="connsiteX3" fmla="*/ 4345229 w 5771693"/>
              <a:gd name="connsiteY3" fmla="*/ 256032 h 965607"/>
              <a:gd name="connsiteX4" fmla="*/ 5771693 w 5771693"/>
              <a:gd name="connsiteY4" fmla="*/ 256032 h 965607"/>
              <a:gd name="connsiteX5" fmla="*/ 4411065 w 5771693"/>
              <a:gd name="connsiteY5" fmla="*/ 965607 h 965607"/>
              <a:gd name="connsiteX6" fmla="*/ 0 w 5771693"/>
              <a:gd name="connsiteY6" fmla="*/ 452481 h 965607"/>
              <a:gd name="connsiteX0" fmla="*/ 0 w 5771693"/>
              <a:gd name="connsiteY0" fmla="*/ 452481 h 965607"/>
              <a:gd name="connsiteX1" fmla="*/ 0 w 5771693"/>
              <a:gd name="connsiteY1" fmla="*/ 452481 h 965607"/>
              <a:gd name="connsiteX2" fmla="*/ 4345229 w 5771693"/>
              <a:gd name="connsiteY2" fmla="*/ 0 h 965607"/>
              <a:gd name="connsiteX3" fmla="*/ 4345229 w 5771693"/>
              <a:gd name="connsiteY3" fmla="*/ 256032 h 965607"/>
              <a:gd name="connsiteX4" fmla="*/ 5771693 w 5771693"/>
              <a:gd name="connsiteY4" fmla="*/ 256032 h 965607"/>
              <a:gd name="connsiteX5" fmla="*/ 4411065 w 5771693"/>
              <a:gd name="connsiteY5" fmla="*/ 965607 h 965607"/>
              <a:gd name="connsiteX6" fmla="*/ 0 w 5771693"/>
              <a:gd name="connsiteY6" fmla="*/ 452481 h 965607"/>
              <a:gd name="connsiteX0" fmla="*/ 0 w 5771693"/>
              <a:gd name="connsiteY0" fmla="*/ 452481 h 1103533"/>
              <a:gd name="connsiteX1" fmla="*/ 0 w 5771693"/>
              <a:gd name="connsiteY1" fmla="*/ 452481 h 1103533"/>
              <a:gd name="connsiteX2" fmla="*/ 4345229 w 5771693"/>
              <a:gd name="connsiteY2" fmla="*/ 0 h 1103533"/>
              <a:gd name="connsiteX3" fmla="*/ 4345229 w 5771693"/>
              <a:gd name="connsiteY3" fmla="*/ 256032 h 1103533"/>
              <a:gd name="connsiteX4" fmla="*/ 5771693 w 5771693"/>
              <a:gd name="connsiteY4" fmla="*/ 256032 h 1103533"/>
              <a:gd name="connsiteX5" fmla="*/ 4411065 w 5771693"/>
              <a:gd name="connsiteY5" fmla="*/ 1103533 h 1103533"/>
              <a:gd name="connsiteX6" fmla="*/ 0 w 5771693"/>
              <a:gd name="connsiteY6" fmla="*/ 452481 h 1103533"/>
              <a:gd name="connsiteX0" fmla="*/ 0 w 5771693"/>
              <a:gd name="connsiteY0" fmla="*/ 452481 h 965572"/>
              <a:gd name="connsiteX1" fmla="*/ 0 w 5771693"/>
              <a:gd name="connsiteY1" fmla="*/ 452481 h 965572"/>
              <a:gd name="connsiteX2" fmla="*/ 4345229 w 5771693"/>
              <a:gd name="connsiteY2" fmla="*/ 0 h 965572"/>
              <a:gd name="connsiteX3" fmla="*/ 4345229 w 5771693"/>
              <a:gd name="connsiteY3" fmla="*/ 256032 h 965572"/>
              <a:gd name="connsiteX4" fmla="*/ 5771693 w 5771693"/>
              <a:gd name="connsiteY4" fmla="*/ 256032 h 965572"/>
              <a:gd name="connsiteX5" fmla="*/ 4264530 w 5771693"/>
              <a:gd name="connsiteY5" fmla="*/ 965572 h 965572"/>
              <a:gd name="connsiteX6" fmla="*/ 0 w 5771693"/>
              <a:gd name="connsiteY6" fmla="*/ 452481 h 965572"/>
              <a:gd name="connsiteX0" fmla="*/ 0 w 5771693"/>
              <a:gd name="connsiteY0" fmla="*/ 452481 h 1034527"/>
              <a:gd name="connsiteX1" fmla="*/ 0 w 5771693"/>
              <a:gd name="connsiteY1" fmla="*/ 452481 h 1034527"/>
              <a:gd name="connsiteX2" fmla="*/ 4345229 w 5771693"/>
              <a:gd name="connsiteY2" fmla="*/ 0 h 1034527"/>
              <a:gd name="connsiteX3" fmla="*/ 4345229 w 5771693"/>
              <a:gd name="connsiteY3" fmla="*/ 256032 h 1034527"/>
              <a:gd name="connsiteX4" fmla="*/ 5771693 w 5771693"/>
              <a:gd name="connsiteY4" fmla="*/ 256032 h 1034527"/>
              <a:gd name="connsiteX5" fmla="*/ 4264530 w 5771693"/>
              <a:gd name="connsiteY5" fmla="*/ 1034527 h 1034527"/>
              <a:gd name="connsiteX6" fmla="*/ 0 w 5771693"/>
              <a:gd name="connsiteY6" fmla="*/ 452481 h 1034527"/>
              <a:gd name="connsiteX0" fmla="*/ 0 w 5625158"/>
              <a:gd name="connsiteY0" fmla="*/ 452481 h 1034527"/>
              <a:gd name="connsiteX1" fmla="*/ 0 w 5625158"/>
              <a:gd name="connsiteY1" fmla="*/ 452481 h 1034527"/>
              <a:gd name="connsiteX2" fmla="*/ 4345229 w 5625158"/>
              <a:gd name="connsiteY2" fmla="*/ 0 h 1034527"/>
              <a:gd name="connsiteX3" fmla="*/ 4345229 w 5625158"/>
              <a:gd name="connsiteY3" fmla="*/ 256032 h 1034527"/>
              <a:gd name="connsiteX4" fmla="*/ 5625158 w 5625158"/>
              <a:gd name="connsiteY4" fmla="*/ 256032 h 1034527"/>
              <a:gd name="connsiteX5" fmla="*/ 4264530 w 5625158"/>
              <a:gd name="connsiteY5" fmla="*/ 1034527 h 1034527"/>
              <a:gd name="connsiteX6" fmla="*/ 0 w 5625158"/>
              <a:gd name="connsiteY6" fmla="*/ 452481 h 1034527"/>
              <a:gd name="connsiteX0" fmla="*/ 0 w 5625158"/>
              <a:gd name="connsiteY0" fmla="*/ 452481 h 1034527"/>
              <a:gd name="connsiteX1" fmla="*/ 0 w 5625158"/>
              <a:gd name="connsiteY1" fmla="*/ 452481 h 1034527"/>
              <a:gd name="connsiteX2" fmla="*/ 4345229 w 5625158"/>
              <a:gd name="connsiteY2" fmla="*/ 0 h 1034527"/>
              <a:gd name="connsiteX3" fmla="*/ 4345229 w 5625158"/>
              <a:gd name="connsiteY3" fmla="*/ 256032 h 1034527"/>
              <a:gd name="connsiteX4" fmla="*/ 5625158 w 5625158"/>
              <a:gd name="connsiteY4" fmla="*/ 256032 h 1034527"/>
              <a:gd name="connsiteX5" fmla="*/ 4264530 w 5625158"/>
              <a:gd name="connsiteY5" fmla="*/ 1034527 h 1034527"/>
              <a:gd name="connsiteX6" fmla="*/ 0 w 5625158"/>
              <a:gd name="connsiteY6" fmla="*/ 452481 h 1034527"/>
              <a:gd name="connsiteX0" fmla="*/ 0 w 5628665"/>
              <a:gd name="connsiteY0" fmla="*/ 452481 h 1034527"/>
              <a:gd name="connsiteX1" fmla="*/ 0 w 5628665"/>
              <a:gd name="connsiteY1" fmla="*/ 452481 h 1034527"/>
              <a:gd name="connsiteX2" fmla="*/ 4345229 w 5628665"/>
              <a:gd name="connsiteY2" fmla="*/ 0 h 1034527"/>
              <a:gd name="connsiteX3" fmla="*/ 4345229 w 5628665"/>
              <a:gd name="connsiteY3" fmla="*/ 256032 h 1034527"/>
              <a:gd name="connsiteX4" fmla="*/ 5625158 w 5628665"/>
              <a:gd name="connsiteY4" fmla="*/ 256032 h 1034527"/>
              <a:gd name="connsiteX5" fmla="*/ 5628665 w 5628665"/>
              <a:gd name="connsiteY5" fmla="*/ 260643 h 1034527"/>
              <a:gd name="connsiteX6" fmla="*/ 4264530 w 5628665"/>
              <a:gd name="connsiteY6" fmla="*/ 1034527 h 1034527"/>
              <a:gd name="connsiteX7" fmla="*/ 0 w 5628665"/>
              <a:gd name="connsiteY7" fmla="*/ 452481 h 1034527"/>
              <a:gd name="connsiteX0" fmla="*/ 0 w 5628665"/>
              <a:gd name="connsiteY0" fmla="*/ 452481 h 1034527"/>
              <a:gd name="connsiteX1" fmla="*/ 0 w 5628665"/>
              <a:gd name="connsiteY1" fmla="*/ 452481 h 1034527"/>
              <a:gd name="connsiteX2" fmla="*/ 4345229 w 5628665"/>
              <a:gd name="connsiteY2" fmla="*/ 0 h 1034527"/>
              <a:gd name="connsiteX3" fmla="*/ 4345229 w 5628665"/>
              <a:gd name="connsiteY3" fmla="*/ 256032 h 1034527"/>
              <a:gd name="connsiteX4" fmla="*/ 5625158 w 5628665"/>
              <a:gd name="connsiteY4" fmla="*/ 256032 h 1034527"/>
              <a:gd name="connsiteX5" fmla="*/ 5628665 w 5628665"/>
              <a:gd name="connsiteY5" fmla="*/ 260643 h 1034527"/>
              <a:gd name="connsiteX6" fmla="*/ 4264530 w 5628665"/>
              <a:gd name="connsiteY6" fmla="*/ 1034527 h 1034527"/>
              <a:gd name="connsiteX7" fmla="*/ 0 w 5628665"/>
              <a:gd name="connsiteY7" fmla="*/ 452481 h 1034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28665" h="1034527">
                <a:moveTo>
                  <a:pt x="0" y="452481"/>
                </a:moveTo>
                <a:lnTo>
                  <a:pt x="0" y="452481"/>
                </a:lnTo>
                <a:lnTo>
                  <a:pt x="4345229" y="0"/>
                </a:lnTo>
                <a:lnTo>
                  <a:pt x="4345229" y="256032"/>
                </a:lnTo>
                <a:lnTo>
                  <a:pt x="5625158" y="256032"/>
                </a:lnTo>
                <a:lnTo>
                  <a:pt x="5628665" y="260643"/>
                </a:lnTo>
                <a:lnTo>
                  <a:pt x="4264530" y="1034527"/>
                </a:lnTo>
                <a:lnTo>
                  <a:pt x="0" y="452481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20000"/>
                  <a:lumOff val="80000"/>
                  <a:alpha val="41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8436" name="Picture 4" descr="C:\Users\user\Desktop\QVR PPT\P17-01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483768" y="3139713"/>
            <a:ext cx="4091279" cy="54069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sp>
        <p:nvSpPr>
          <p:cNvPr id="1448" name="Shape 14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 err="1"/>
              <a:t>使用者權限</a:t>
            </a:r>
            <a:endParaRPr lang="en-GB" dirty="0"/>
          </a:p>
        </p:txBody>
      </p:sp>
      <p:sp>
        <p:nvSpPr>
          <p:cNvPr id="1450" name="Shape 1450"/>
          <p:cNvSpPr/>
          <p:nvPr/>
        </p:nvSpPr>
        <p:spPr>
          <a:xfrm flipH="1">
            <a:off x="2500298" y="4071948"/>
            <a:ext cx="928694" cy="500066"/>
          </a:xfrm>
          <a:prstGeom prst="wedgeRectCallout">
            <a:avLst>
              <a:gd name="adj1" fmla="val 5980"/>
              <a:gd name="adj2" fmla="val -148677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b="1" dirty="0" err="1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編輯帳號資料</a:t>
            </a:r>
            <a:endParaRPr lang="en-GB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53" name="Shape 1453"/>
          <p:cNvSpPr/>
          <p:nvPr/>
        </p:nvSpPr>
        <p:spPr>
          <a:xfrm>
            <a:off x="5429256" y="4071948"/>
            <a:ext cx="571504" cy="500066"/>
          </a:xfrm>
          <a:prstGeom prst="wedgeRectCallout">
            <a:avLst>
              <a:gd name="adj1" fmla="val -56880"/>
              <a:gd name="adj2" fmla="val -142542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b="1" dirty="0" err="1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編輯角色</a:t>
            </a:r>
            <a:endParaRPr lang="en-GB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86578" y="2714626"/>
            <a:ext cx="1285884" cy="2143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54" name="Shape 1454"/>
          <p:cNvSpPr/>
          <p:nvPr/>
        </p:nvSpPr>
        <p:spPr>
          <a:xfrm>
            <a:off x="6143636" y="4071948"/>
            <a:ext cx="561532" cy="500066"/>
          </a:xfrm>
          <a:prstGeom prst="wedgeRectCallout">
            <a:avLst>
              <a:gd name="adj1" fmla="val -43653"/>
              <a:gd name="adj2" fmla="val -135941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b="1" dirty="0" err="1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預覽權限</a:t>
            </a:r>
            <a:endParaRPr lang="en-GB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52" name="Shape 1452"/>
          <p:cNvSpPr/>
          <p:nvPr/>
        </p:nvSpPr>
        <p:spPr>
          <a:xfrm>
            <a:off x="4214810" y="4071948"/>
            <a:ext cx="1143008" cy="500066"/>
          </a:xfrm>
          <a:prstGeom prst="wedgeRectCallout">
            <a:avLst>
              <a:gd name="adj1" fmla="val 4198"/>
              <a:gd name="adj2" fmla="val -142040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b="1" dirty="0" err="1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編輯使用者個人權限</a:t>
            </a:r>
            <a:endParaRPr lang="en-GB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51" name="Shape 1451"/>
          <p:cNvSpPr/>
          <p:nvPr/>
        </p:nvSpPr>
        <p:spPr>
          <a:xfrm>
            <a:off x="3786182" y="2450964"/>
            <a:ext cx="928693" cy="500066"/>
          </a:xfrm>
          <a:prstGeom prst="wedgeRectCallout">
            <a:avLst>
              <a:gd name="adj1" fmla="val 11225"/>
              <a:gd name="adj2" fmla="val 95405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b="1" dirty="0" err="1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編輯使用者群組</a:t>
            </a:r>
            <a:endParaRPr lang="en-GB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49" name="Shape 1449"/>
          <p:cNvSpPr/>
          <p:nvPr/>
        </p:nvSpPr>
        <p:spPr>
          <a:xfrm>
            <a:off x="3143240" y="2450964"/>
            <a:ext cx="571504" cy="477976"/>
          </a:xfrm>
          <a:prstGeom prst="wedgeRectCallout">
            <a:avLst>
              <a:gd name="adj1" fmla="val 2062"/>
              <a:gd name="adj2" fmla="val 118695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b="1" dirty="0" err="1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變更密碼</a:t>
            </a:r>
            <a:endParaRPr lang="en-GB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" name="Shape 146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使用者權限</a:t>
            </a:r>
          </a:p>
        </p:txBody>
      </p:sp>
      <p:pic>
        <p:nvPicPr>
          <p:cNvPr id="1462" name="Shape 14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6750" y="1141112"/>
            <a:ext cx="8050500" cy="3861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" name="Shape 147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/>
              <a:t>使用者群組權限</a:t>
            </a:r>
          </a:p>
        </p:txBody>
      </p:sp>
      <p:pic>
        <p:nvPicPr>
          <p:cNvPr id="1469" name="Shape 1469"/>
          <p:cNvPicPr preferRelativeResize="0"/>
          <p:nvPr/>
        </p:nvPicPr>
        <p:blipFill>
          <a:blip r:embed="rId3">
            <a:alphaModFix/>
          </a:blip>
          <a:srcRect l="83" t="-387" r="1043" b="14627"/>
          <a:stretch>
            <a:fillRect/>
          </a:stretch>
        </p:blipFill>
        <p:spPr>
          <a:xfrm>
            <a:off x="857224" y="1214428"/>
            <a:ext cx="7358114" cy="328614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grpSp>
        <p:nvGrpSpPr>
          <p:cNvPr id="2" name="群組 19"/>
          <p:cNvGrpSpPr/>
          <p:nvPr/>
        </p:nvGrpSpPr>
        <p:grpSpPr>
          <a:xfrm>
            <a:off x="2357422" y="2571750"/>
            <a:ext cx="5504244" cy="1214446"/>
            <a:chOff x="2357422" y="6286526"/>
            <a:chExt cx="5647120" cy="928694"/>
          </a:xfrm>
        </p:grpSpPr>
        <p:sp>
          <p:nvSpPr>
            <p:cNvPr id="12" name="矩形 11"/>
            <p:cNvSpPr/>
            <p:nvPr/>
          </p:nvSpPr>
          <p:spPr>
            <a:xfrm>
              <a:off x="6715140" y="6286526"/>
              <a:ext cx="1285884" cy="2143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手繪多邊形 12"/>
            <p:cNvSpPr/>
            <p:nvPr/>
          </p:nvSpPr>
          <p:spPr>
            <a:xfrm>
              <a:off x="2357422" y="6286526"/>
              <a:ext cx="5647120" cy="928694"/>
            </a:xfrm>
            <a:custGeom>
              <a:avLst/>
              <a:gdLst>
                <a:gd name="connsiteX0" fmla="*/ 0 w 5771693"/>
                <a:gd name="connsiteY0" fmla="*/ 314554 h 965607"/>
                <a:gd name="connsiteX1" fmla="*/ 0 w 5771693"/>
                <a:gd name="connsiteY1" fmla="*/ 314554 h 965607"/>
                <a:gd name="connsiteX2" fmla="*/ 4345229 w 5771693"/>
                <a:gd name="connsiteY2" fmla="*/ 0 h 965607"/>
                <a:gd name="connsiteX3" fmla="*/ 4345229 w 5771693"/>
                <a:gd name="connsiteY3" fmla="*/ 256032 h 965607"/>
                <a:gd name="connsiteX4" fmla="*/ 5771693 w 5771693"/>
                <a:gd name="connsiteY4" fmla="*/ 256032 h 965607"/>
                <a:gd name="connsiteX5" fmla="*/ 4411065 w 5771693"/>
                <a:gd name="connsiteY5" fmla="*/ 965607 h 965607"/>
                <a:gd name="connsiteX6" fmla="*/ 0 w 5771693"/>
                <a:gd name="connsiteY6" fmla="*/ 314554 h 965607"/>
                <a:gd name="connsiteX0" fmla="*/ 0 w 5771693"/>
                <a:gd name="connsiteY0" fmla="*/ 452481 h 965607"/>
                <a:gd name="connsiteX1" fmla="*/ 0 w 5771693"/>
                <a:gd name="connsiteY1" fmla="*/ 314554 h 965607"/>
                <a:gd name="connsiteX2" fmla="*/ 4345229 w 5771693"/>
                <a:gd name="connsiteY2" fmla="*/ 0 h 965607"/>
                <a:gd name="connsiteX3" fmla="*/ 4345229 w 5771693"/>
                <a:gd name="connsiteY3" fmla="*/ 256032 h 965607"/>
                <a:gd name="connsiteX4" fmla="*/ 5771693 w 5771693"/>
                <a:gd name="connsiteY4" fmla="*/ 256032 h 965607"/>
                <a:gd name="connsiteX5" fmla="*/ 4411065 w 5771693"/>
                <a:gd name="connsiteY5" fmla="*/ 965607 h 965607"/>
                <a:gd name="connsiteX6" fmla="*/ 0 w 5771693"/>
                <a:gd name="connsiteY6" fmla="*/ 452481 h 965607"/>
                <a:gd name="connsiteX0" fmla="*/ 0 w 5771693"/>
                <a:gd name="connsiteY0" fmla="*/ 452481 h 965607"/>
                <a:gd name="connsiteX1" fmla="*/ 0 w 5771693"/>
                <a:gd name="connsiteY1" fmla="*/ 452481 h 965607"/>
                <a:gd name="connsiteX2" fmla="*/ 4345229 w 5771693"/>
                <a:gd name="connsiteY2" fmla="*/ 0 h 965607"/>
                <a:gd name="connsiteX3" fmla="*/ 4345229 w 5771693"/>
                <a:gd name="connsiteY3" fmla="*/ 256032 h 965607"/>
                <a:gd name="connsiteX4" fmla="*/ 5771693 w 5771693"/>
                <a:gd name="connsiteY4" fmla="*/ 256032 h 965607"/>
                <a:gd name="connsiteX5" fmla="*/ 4411065 w 5771693"/>
                <a:gd name="connsiteY5" fmla="*/ 965607 h 965607"/>
                <a:gd name="connsiteX6" fmla="*/ 0 w 5771693"/>
                <a:gd name="connsiteY6" fmla="*/ 452481 h 965607"/>
                <a:gd name="connsiteX0" fmla="*/ 0 w 5771693"/>
                <a:gd name="connsiteY0" fmla="*/ 452481 h 965607"/>
                <a:gd name="connsiteX1" fmla="*/ 0 w 5771693"/>
                <a:gd name="connsiteY1" fmla="*/ 452481 h 965607"/>
                <a:gd name="connsiteX2" fmla="*/ 4345229 w 5771693"/>
                <a:gd name="connsiteY2" fmla="*/ 0 h 965607"/>
                <a:gd name="connsiteX3" fmla="*/ 4345229 w 5771693"/>
                <a:gd name="connsiteY3" fmla="*/ 256032 h 965607"/>
                <a:gd name="connsiteX4" fmla="*/ 5771693 w 5771693"/>
                <a:gd name="connsiteY4" fmla="*/ 256032 h 965607"/>
                <a:gd name="connsiteX5" fmla="*/ 4411065 w 5771693"/>
                <a:gd name="connsiteY5" fmla="*/ 965607 h 965607"/>
                <a:gd name="connsiteX6" fmla="*/ 0 w 5771693"/>
                <a:gd name="connsiteY6" fmla="*/ 452481 h 965607"/>
                <a:gd name="connsiteX0" fmla="*/ 0 w 5771693"/>
                <a:gd name="connsiteY0" fmla="*/ 452481 h 1103533"/>
                <a:gd name="connsiteX1" fmla="*/ 0 w 5771693"/>
                <a:gd name="connsiteY1" fmla="*/ 452481 h 1103533"/>
                <a:gd name="connsiteX2" fmla="*/ 4345229 w 5771693"/>
                <a:gd name="connsiteY2" fmla="*/ 0 h 1103533"/>
                <a:gd name="connsiteX3" fmla="*/ 4345229 w 5771693"/>
                <a:gd name="connsiteY3" fmla="*/ 256032 h 1103533"/>
                <a:gd name="connsiteX4" fmla="*/ 5771693 w 5771693"/>
                <a:gd name="connsiteY4" fmla="*/ 256032 h 1103533"/>
                <a:gd name="connsiteX5" fmla="*/ 4411065 w 5771693"/>
                <a:gd name="connsiteY5" fmla="*/ 1103533 h 1103533"/>
                <a:gd name="connsiteX6" fmla="*/ 0 w 5771693"/>
                <a:gd name="connsiteY6" fmla="*/ 452481 h 1103533"/>
                <a:gd name="connsiteX0" fmla="*/ 0 w 5771693"/>
                <a:gd name="connsiteY0" fmla="*/ 452481 h 965572"/>
                <a:gd name="connsiteX1" fmla="*/ 0 w 5771693"/>
                <a:gd name="connsiteY1" fmla="*/ 452481 h 965572"/>
                <a:gd name="connsiteX2" fmla="*/ 4345229 w 5771693"/>
                <a:gd name="connsiteY2" fmla="*/ 0 h 965572"/>
                <a:gd name="connsiteX3" fmla="*/ 4345229 w 5771693"/>
                <a:gd name="connsiteY3" fmla="*/ 256032 h 965572"/>
                <a:gd name="connsiteX4" fmla="*/ 5771693 w 5771693"/>
                <a:gd name="connsiteY4" fmla="*/ 256032 h 965572"/>
                <a:gd name="connsiteX5" fmla="*/ 4264530 w 5771693"/>
                <a:gd name="connsiteY5" fmla="*/ 965572 h 965572"/>
                <a:gd name="connsiteX6" fmla="*/ 0 w 5771693"/>
                <a:gd name="connsiteY6" fmla="*/ 452481 h 965572"/>
                <a:gd name="connsiteX0" fmla="*/ 0 w 5771693"/>
                <a:gd name="connsiteY0" fmla="*/ 452481 h 1034527"/>
                <a:gd name="connsiteX1" fmla="*/ 0 w 5771693"/>
                <a:gd name="connsiteY1" fmla="*/ 452481 h 1034527"/>
                <a:gd name="connsiteX2" fmla="*/ 4345229 w 5771693"/>
                <a:gd name="connsiteY2" fmla="*/ 0 h 1034527"/>
                <a:gd name="connsiteX3" fmla="*/ 4345229 w 5771693"/>
                <a:gd name="connsiteY3" fmla="*/ 256032 h 1034527"/>
                <a:gd name="connsiteX4" fmla="*/ 5771693 w 5771693"/>
                <a:gd name="connsiteY4" fmla="*/ 256032 h 1034527"/>
                <a:gd name="connsiteX5" fmla="*/ 4264530 w 5771693"/>
                <a:gd name="connsiteY5" fmla="*/ 1034527 h 1034527"/>
                <a:gd name="connsiteX6" fmla="*/ 0 w 5771693"/>
                <a:gd name="connsiteY6" fmla="*/ 452481 h 1034527"/>
                <a:gd name="connsiteX0" fmla="*/ 0 w 5625158"/>
                <a:gd name="connsiteY0" fmla="*/ 452481 h 1034527"/>
                <a:gd name="connsiteX1" fmla="*/ 0 w 5625158"/>
                <a:gd name="connsiteY1" fmla="*/ 452481 h 1034527"/>
                <a:gd name="connsiteX2" fmla="*/ 4345229 w 5625158"/>
                <a:gd name="connsiteY2" fmla="*/ 0 h 1034527"/>
                <a:gd name="connsiteX3" fmla="*/ 4345229 w 5625158"/>
                <a:gd name="connsiteY3" fmla="*/ 256032 h 1034527"/>
                <a:gd name="connsiteX4" fmla="*/ 5625158 w 5625158"/>
                <a:gd name="connsiteY4" fmla="*/ 256032 h 1034527"/>
                <a:gd name="connsiteX5" fmla="*/ 4264530 w 5625158"/>
                <a:gd name="connsiteY5" fmla="*/ 1034527 h 1034527"/>
                <a:gd name="connsiteX6" fmla="*/ 0 w 5625158"/>
                <a:gd name="connsiteY6" fmla="*/ 452481 h 1034527"/>
                <a:gd name="connsiteX0" fmla="*/ 0 w 5625158"/>
                <a:gd name="connsiteY0" fmla="*/ 452481 h 1034527"/>
                <a:gd name="connsiteX1" fmla="*/ 0 w 5625158"/>
                <a:gd name="connsiteY1" fmla="*/ 452481 h 1034527"/>
                <a:gd name="connsiteX2" fmla="*/ 4345229 w 5625158"/>
                <a:gd name="connsiteY2" fmla="*/ 0 h 1034527"/>
                <a:gd name="connsiteX3" fmla="*/ 4345229 w 5625158"/>
                <a:gd name="connsiteY3" fmla="*/ 256032 h 1034527"/>
                <a:gd name="connsiteX4" fmla="*/ 5625158 w 5625158"/>
                <a:gd name="connsiteY4" fmla="*/ 256032 h 1034527"/>
                <a:gd name="connsiteX5" fmla="*/ 4264530 w 5625158"/>
                <a:gd name="connsiteY5" fmla="*/ 1034527 h 1034527"/>
                <a:gd name="connsiteX6" fmla="*/ 0 w 5625158"/>
                <a:gd name="connsiteY6" fmla="*/ 452481 h 1034527"/>
                <a:gd name="connsiteX0" fmla="*/ 0 w 5628665"/>
                <a:gd name="connsiteY0" fmla="*/ 452481 h 1034527"/>
                <a:gd name="connsiteX1" fmla="*/ 0 w 5628665"/>
                <a:gd name="connsiteY1" fmla="*/ 452481 h 1034527"/>
                <a:gd name="connsiteX2" fmla="*/ 4345229 w 5628665"/>
                <a:gd name="connsiteY2" fmla="*/ 0 h 1034527"/>
                <a:gd name="connsiteX3" fmla="*/ 4345229 w 5628665"/>
                <a:gd name="connsiteY3" fmla="*/ 256032 h 1034527"/>
                <a:gd name="connsiteX4" fmla="*/ 5625158 w 5628665"/>
                <a:gd name="connsiteY4" fmla="*/ 256032 h 1034527"/>
                <a:gd name="connsiteX5" fmla="*/ 5628665 w 5628665"/>
                <a:gd name="connsiteY5" fmla="*/ 260643 h 1034527"/>
                <a:gd name="connsiteX6" fmla="*/ 4264530 w 5628665"/>
                <a:gd name="connsiteY6" fmla="*/ 1034527 h 1034527"/>
                <a:gd name="connsiteX7" fmla="*/ 0 w 5628665"/>
                <a:gd name="connsiteY7" fmla="*/ 452481 h 1034527"/>
                <a:gd name="connsiteX0" fmla="*/ 0 w 5628665"/>
                <a:gd name="connsiteY0" fmla="*/ 452481 h 1034527"/>
                <a:gd name="connsiteX1" fmla="*/ 0 w 5628665"/>
                <a:gd name="connsiteY1" fmla="*/ 452481 h 1034527"/>
                <a:gd name="connsiteX2" fmla="*/ 4345229 w 5628665"/>
                <a:gd name="connsiteY2" fmla="*/ 0 h 1034527"/>
                <a:gd name="connsiteX3" fmla="*/ 4345229 w 5628665"/>
                <a:gd name="connsiteY3" fmla="*/ 256032 h 1034527"/>
                <a:gd name="connsiteX4" fmla="*/ 5625158 w 5628665"/>
                <a:gd name="connsiteY4" fmla="*/ 256032 h 1034527"/>
                <a:gd name="connsiteX5" fmla="*/ 5628665 w 5628665"/>
                <a:gd name="connsiteY5" fmla="*/ 260643 h 1034527"/>
                <a:gd name="connsiteX6" fmla="*/ 4264530 w 5628665"/>
                <a:gd name="connsiteY6" fmla="*/ 1034527 h 1034527"/>
                <a:gd name="connsiteX7" fmla="*/ 0 w 5628665"/>
                <a:gd name="connsiteY7" fmla="*/ 452481 h 1034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28665" h="1034527">
                  <a:moveTo>
                    <a:pt x="0" y="452481"/>
                  </a:moveTo>
                  <a:lnTo>
                    <a:pt x="0" y="452481"/>
                  </a:lnTo>
                  <a:lnTo>
                    <a:pt x="4345229" y="0"/>
                  </a:lnTo>
                  <a:lnTo>
                    <a:pt x="4345229" y="256032"/>
                  </a:lnTo>
                  <a:lnTo>
                    <a:pt x="5625158" y="256032"/>
                  </a:lnTo>
                  <a:lnTo>
                    <a:pt x="5628665" y="260643"/>
                  </a:lnTo>
                  <a:lnTo>
                    <a:pt x="4264530" y="1034527"/>
                  </a:lnTo>
                  <a:lnTo>
                    <a:pt x="0" y="452481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20000"/>
                    <a:lumOff val="80000"/>
                    <a:alpha val="41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19" name="Shape 1469"/>
          <p:cNvPicPr preferRelativeResize="0"/>
          <p:nvPr/>
        </p:nvPicPr>
        <p:blipFill>
          <a:blip r:embed="rId4"/>
          <a:srcRect l="7535" t="20006" r="4427" b="20006"/>
          <a:stretch>
            <a:fillRect/>
          </a:stretch>
        </p:blipFill>
        <p:spPr>
          <a:xfrm>
            <a:off x="2571736" y="3071816"/>
            <a:ext cx="4071966" cy="71438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sp>
        <p:nvSpPr>
          <p:cNvPr id="11" name="Shape 1453"/>
          <p:cNvSpPr/>
          <p:nvPr/>
        </p:nvSpPr>
        <p:spPr>
          <a:xfrm>
            <a:off x="4857752" y="4000510"/>
            <a:ext cx="928694" cy="500066"/>
          </a:xfrm>
          <a:prstGeom prst="wedgeRectCallout">
            <a:avLst>
              <a:gd name="adj1" fmla="val 5607"/>
              <a:gd name="adj2" fmla="val -134785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ctr" anchorCtr="0">
            <a:noAutofit/>
          </a:bodyPr>
          <a:lstStyle/>
          <a:p>
            <a:pPr lvl="0"/>
            <a:r>
              <a:rPr lang="en-GB" b="1" dirty="0" err="1" smtClean="0">
                <a:latin typeface="微軟正黑體" pitchFamily="34" charset="-120"/>
                <a:ea typeface="微軟正黑體" pitchFamily="34" charset="-120"/>
              </a:rPr>
              <a:t>群組角色權限設定</a:t>
            </a:r>
            <a:endParaRPr lang="en-GB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5" name="Shape 1454"/>
          <p:cNvSpPr/>
          <p:nvPr/>
        </p:nvSpPr>
        <p:spPr>
          <a:xfrm>
            <a:off x="5857884" y="4000510"/>
            <a:ext cx="561532" cy="500066"/>
          </a:xfrm>
          <a:prstGeom prst="wedgeRectCallout">
            <a:avLst>
              <a:gd name="adj1" fmla="val 2845"/>
              <a:gd name="adj2" fmla="val -131553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b="1" dirty="0" err="1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預覽權限</a:t>
            </a:r>
            <a:endParaRPr lang="en-GB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Shape 1452"/>
          <p:cNvSpPr/>
          <p:nvPr/>
        </p:nvSpPr>
        <p:spPr>
          <a:xfrm>
            <a:off x="3857620" y="4000510"/>
            <a:ext cx="928694" cy="500066"/>
          </a:xfrm>
          <a:prstGeom prst="wedgeRectCallout">
            <a:avLst>
              <a:gd name="adj1" fmla="val 4198"/>
              <a:gd name="adj2" fmla="val -127412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ctr" anchorCtr="0">
            <a:noAutofit/>
          </a:bodyPr>
          <a:lstStyle/>
          <a:p>
            <a:pPr lvl="0" algn="ctr"/>
            <a:r>
              <a:rPr lang="en-GB" b="1" dirty="0" err="1" smtClean="0">
                <a:latin typeface="微軟正黑體" pitchFamily="34" charset="-120"/>
                <a:ea typeface="微軟正黑體" pitchFamily="34" charset="-120"/>
              </a:rPr>
              <a:t>群組</a:t>
            </a:r>
            <a:endParaRPr lang="en-GB" b="1" dirty="0" smtClean="0">
              <a:latin typeface="微軟正黑體" pitchFamily="34" charset="-120"/>
              <a:ea typeface="微軟正黑體" pitchFamily="34" charset="-120"/>
            </a:endParaRPr>
          </a:p>
          <a:p>
            <a:pPr lvl="0" algn="ctr"/>
            <a:r>
              <a:rPr lang="en-GB" b="1" dirty="0" err="1" smtClean="0">
                <a:latin typeface="微軟正黑體" pitchFamily="34" charset="-120"/>
                <a:ea typeface="微軟正黑體" pitchFamily="34" charset="-120"/>
              </a:rPr>
              <a:t>權限設定</a:t>
            </a:r>
            <a:endParaRPr lang="en-GB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8" name="Shape 1449"/>
          <p:cNvSpPr/>
          <p:nvPr/>
        </p:nvSpPr>
        <p:spPr>
          <a:xfrm>
            <a:off x="1785918" y="4000510"/>
            <a:ext cx="928694" cy="477976"/>
          </a:xfrm>
          <a:prstGeom prst="wedgeRectCallout">
            <a:avLst>
              <a:gd name="adj1" fmla="val 48535"/>
              <a:gd name="adj2" fmla="val -143012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ctr" anchorCtr="0">
            <a:noAutofit/>
          </a:bodyPr>
          <a:lstStyle/>
          <a:p>
            <a:pPr lvl="0" algn="ctr"/>
            <a:r>
              <a:rPr lang="en-GB" b="1" dirty="0" err="1" smtClean="0">
                <a:latin typeface="微軟正黑體" pitchFamily="34" charset="-120"/>
                <a:ea typeface="微軟正黑體" pitchFamily="34" charset="-120"/>
              </a:rPr>
              <a:t>檢視群組詳細資料</a:t>
            </a:r>
            <a:endParaRPr lang="en-GB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7" name="Shape 1451"/>
          <p:cNvSpPr/>
          <p:nvPr/>
        </p:nvSpPr>
        <p:spPr>
          <a:xfrm>
            <a:off x="2786050" y="4000510"/>
            <a:ext cx="928693" cy="500066"/>
          </a:xfrm>
          <a:prstGeom prst="wedgeRectCallout">
            <a:avLst>
              <a:gd name="adj1" fmla="val 42092"/>
              <a:gd name="adj2" fmla="val -133515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GB" b="1" dirty="0" err="1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編輯使用者群組</a:t>
            </a:r>
            <a:endParaRPr lang="en-GB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3" name="Shape 14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6500" y="1119612"/>
            <a:ext cx="8291100" cy="3811650"/>
          </a:xfrm>
          <a:prstGeom prst="rect">
            <a:avLst/>
          </a:prstGeom>
          <a:noFill/>
          <a:ln>
            <a:noFill/>
          </a:ln>
        </p:spPr>
      </p:pic>
      <p:sp>
        <p:nvSpPr>
          <p:cNvPr id="1481" name="Shape 148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/>
              <a:t>使用者群組權限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5"/>
          <p:cNvGrpSpPr/>
          <p:nvPr/>
        </p:nvGrpSpPr>
        <p:grpSpPr>
          <a:xfrm>
            <a:off x="539388" y="1179258"/>
            <a:ext cx="7993786" cy="3249880"/>
            <a:chOff x="857224" y="1142990"/>
            <a:chExt cx="7358114" cy="2991447"/>
          </a:xfrm>
        </p:grpSpPr>
        <p:pic>
          <p:nvPicPr>
            <p:cNvPr id="1490" name="Shape 1490"/>
            <p:cNvPicPr preferRelativeResize="0"/>
            <p:nvPr/>
          </p:nvPicPr>
          <p:blipFill>
            <a:blip r:embed="rId3">
              <a:alphaModFix/>
            </a:blip>
            <a:srcRect l="767" t="1405" r="716" b="20812"/>
            <a:stretch>
              <a:fillRect/>
            </a:stretch>
          </p:blipFill>
          <p:spPr>
            <a:xfrm>
              <a:off x="857224" y="1142990"/>
              <a:ext cx="7358114" cy="2991447"/>
            </a:xfrm>
            <a:prstGeom prst="rect">
              <a:avLst/>
            </a:prstGeom>
            <a:noFill/>
            <a:ln w="25400"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1495" name="Shape 1495"/>
            <p:cNvSpPr/>
            <p:nvPr/>
          </p:nvSpPr>
          <p:spPr>
            <a:xfrm>
              <a:off x="2285984" y="2064075"/>
              <a:ext cx="1089000" cy="635100"/>
            </a:xfrm>
            <a:prstGeom prst="rect">
              <a:avLst/>
            </a:prstGeom>
            <a:noFill/>
            <a:ln w="25400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6" name="Shape 1496"/>
            <p:cNvSpPr/>
            <p:nvPr/>
          </p:nvSpPr>
          <p:spPr>
            <a:xfrm>
              <a:off x="3475350" y="2063975"/>
              <a:ext cx="3954170" cy="855300"/>
            </a:xfrm>
            <a:prstGeom prst="rect">
              <a:avLst/>
            </a:prstGeom>
            <a:noFill/>
            <a:ln w="25400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8" name="Shape 1498"/>
            <p:cNvSpPr/>
            <p:nvPr/>
          </p:nvSpPr>
          <p:spPr>
            <a:xfrm>
              <a:off x="7533776" y="2063975"/>
              <a:ext cx="216915" cy="635100"/>
            </a:xfrm>
            <a:prstGeom prst="rect">
              <a:avLst/>
            </a:prstGeom>
            <a:noFill/>
            <a:ln w="25400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 dirty="0"/>
            </a:p>
          </p:txBody>
        </p:sp>
        <p:sp>
          <p:nvSpPr>
            <p:cNvPr id="14" name="Shape 1495"/>
            <p:cNvSpPr/>
            <p:nvPr/>
          </p:nvSpPr>
          <p:spPr>
            <a:xfrm>
              <a:off x="2500298" y="2714626"/>
              <a:ext cx="357190" cy="214314"/>
            </a:xfrm>
            <a:prstGeom prst="rect">
              <a:avLst/>
            </a:prstGeom>
            <a:noFill/>
            <a:ln w="25400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" name="Shape 1498"/>
            <p:cNvSpPr/>
            <p:nvPr/>
          </p:nvSpPr>
          <p:spPr>
            <a:xfrm>
              <a:off x="7533776" y="2724732"/>
              <a:ext cx="216915" cy="191916"/>
            </a:xfrm>
            <a:prstGeom prst="rect">
              <a:avLst/>
            </a:prstGeom>
            <a:noFill/>
            <a:ln w="25400" cap="flat" cmpd="sng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 dirty="0"/>
            </a:p>
          </p:txBody>
        </p:sp>
      </p:grpSp>
      <p:sp>
        <p:nvSpPr>
          <p:cNvPr id="1491" name="Shape 149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/>
              <a:t>角色權限</a:t>
            </a:r>
          </a:p>
        </p:txBody>
      </p:sp>
      <p:sp>
        <p:nvSpPr>
          <p:cNvPr id="1493" name="Shape 1493"/>
          <p:cNvSpPr/>
          <p:nvPr/>
        </p:nvSpPr>
        <p:spPr>
          <a:xfrm>
            <a:off x="7858148" y="3485596"/>
            <a:ext cx="928694" cy="300600"/>
          </a:xfrm>
          <a:prstGeom prst="wedgeRectCallout">
            <a:avLst>
              <a:gd name="adj1" fmla="val -24293"/>
              <a:gd name="adj2" fmla="val -225338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b="1" dirty="0" err="1">
                <a:latin typeface="微軟正黑體" pitchFamily="34" charset="-120"/>
                <a:ea typeface="微軟正黑體" pitchFamily="34" charset="-120"/>
              </a:rPr>
              <a:t>編輯角色</a:t>
            </a:r>
            <a:endParaRPr lang="en-GB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94" name="Shape 1494"/>
          <p:cNvSpPr/>
          <p:nvPr/>
        </p:nvSpPr>
        <p:spPr>
          <a:xfrm>
            <a:off x="2571736" y="3290614"/>
            <a:ext cx="1285884" cy="281268"/>
          </a:xfrm>
          <a:prstGeom prst="wedgeRectCallout">
            <a:avLst>
              <a:gd name="adj1" fmla="val -1438"/>
              <a:gd name="adj2" fmla="val -221233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b="1" dirty="0" err="1">
                <a:latin typeface="微軟正黑體" pitchFamily="34" charset="-120"/>
                <a:ea typeface="微軟正黑體" pitchFamily="34" charset="-120"/>
              </a:rPr>
              <a:t>系統預設角色</a:t>
            </a:r>
            <a:endParaRPr lang="en-GB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97" name="Shape 1497"/>
          <p:cNvSpPr/>
          <p:nvPr/>
        </p:nvSpPr>
        <p:spPr>
          <a:xfrm>
            <a:off x="4643438" y="1593708"/>
            <a:ext cx="1285884" cy="335100"/>
          </a:xfrm>
          <a:prstGeom prst="wedgeRectCallout">
            <a:avLst>
              <a:gd name="adj1" fmla="val 1927"/>
              <a:gd name="adj2" fmla="val 147191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b="1" dirty="0" err="1">
                <a:solidFill>
                  <a:schemeClr val="dk1"/>
                </a:solidFill>
                <a:latin typeface="微軟正黑體" pitchFamily="34" charset="-120"/>
                <a:ea typeface="微軟正黑體" pitchFamily="34" charset="-120"/>
              </a:rPr>
              <a:t>角色權限摘要</a:t>
            </a:r>
            <a:endParaRPr lang="en-GB" b="1" dirty="0">
              <a:solidFill>
                <a:schemeClr val="dk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99" name="Shape 1499"/>
          <p:cNvSpPr/>
          <p:nvPr/>
        </p:nvSpPr>
        <p:spPr>
          <a:xfrm>
            <a:off x="1500166" y="3699910"/>
            <a:ext cx="928694" cy="300600"/>
          </a:xfrm>
          <a:prstGeom prst="wedgeRectCallout">
            <a:avLst>
              <a:gd name="adj1" fmla="val 66127"/>
              <a:gd name="adj2" fmla="val -257384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b="1" dirty="0" err="1">
                <a:latin typeface="微軟正黑體" pitchFamily="34" charset="-120"/>
                <a:ea typeface="微軟正黑體" pitchFamily="34" charset="-120"/>
              </a:rPr>
              <a:t>自訂角色</a:t>
            </a:r>
            <a:endParaRPr lang="en-GB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92" name="Shape 1492"/>
          <p:cNvSpPr/>
          <p:nvPr/>
        </p:nvSpPr>
        <p:spPr>
          <a:xfrm>
            <a:off x="7215206" y="1571618"/>
            <a:ext cx="1643074" cy="357190"/>
          </a:xfrm>
          <a:prstGeom prst="wedgeRectCallout">
            <a:avLst>
              <a:gd name="adj1" fmla="val 2478"/>
              <a:gd name="adj2" fmla="val 133741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-GB" b="1" dirty="0" err="1" smtClean="0">
                <a:solidFill>
                  <a:schemeClr val="dk1"/>
                </a:solidFill>
                <a:latin typeface="微軟正黑體" pitchFamily="34" charset="-120"/>
                <a:ea typeface="微軟正黑體" pitchFamily="34" charset="-120"/>
              </a:rPr>
              <a:t>瀏覽預設角色權限</a:t>
            </a:r>
            <a:endParaRPr lang="en-GB" b="1" dirty="0">
              <a:solidFill>
                <a:schemeClr val="dk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" name="Shape 130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 err="1">
                <a:solidFill>
                  <a:srgbClr val="FFFFFF"/>
                </a:solidFill>
              </a:rPr>
              <a:t>QIoT</a:t>
            </a:r>
            <a:r>
              <a:rPr lang="en-GB" dirty="0">
                <a:solidFill>
                  <a:srgbClr val="FFFFFF"/>
                </a:solidFill>
              </a:rPr>
              <a:t> - </a:t>
            </a:r>
            <a:r>
              <a:rPr lang="en-GB" dirty="0" err="1">
                <a:solidFill>
                  <a:srgbClr val="FFFFFF"/>
                </a:solidFill>
              </a:rPr>
              <a:t>將各種物件都串接起來了</a:t>
            </a: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0" name="文字版面配置區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2053" name="Picture 5" descr="C:\Users\user\Desktop\QVR PPT\P72-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8950" y="521618"/>
            <a:ext cx="7953450" cy="4823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" name="Shape 150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/>
              <a:t>系統管理權限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507" name="Shape 15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9552" y="1131590"/>
            <a:ext cx="8236326" cy="3800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" name="Shape 151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瀏覽攝影機權限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515" name="Shape 15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0125" y="1099193"/>
            <a:ext cx="7943749" cy="386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" name="Shape 15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瀏覽地圖權限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523" name="Shape 15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6250" y="1109635"/>
            <a:ext cx="8431625" cy="3819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" name="Shape 152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dirty="0" err="1"/>
              <a:t>瀏覽監看版面權限</a:t>
            </a:r>
            <a:endParaRPr lang="en-GB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531" name="Shape 15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4287" y="1107068"/>
            <a:ext cx="8515424" cy="3845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2" name="Shape 156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 dirty="0" err="1"/>
              <a:t>權限設定：允許、拒絕</a:t>
            </a:r>
            <a:endParaRPr lang="en-GB" dirty="0"/>
          </a:p>
        </p:txBody>
      </p:sp>
      <p:graphicFrame>
        <p:nvGraphicFramePr>
          <p:cNvPr id="20" name="Shape 1564"/>
          <p:cNvGraphicFramePr/>
          <p:nvPr/>
        </p:nvGraphicFramePr>
        <p:xfrm>
          <a:off x="116063" y="2684075"/>
          <a:ext cx="5508950" cy="1981050"/>
        </p:xfrm>
        <a:graphic>
          <a:graphicData uri="http://schemas.openxmlformats.org/drawingml/2006/table">
            <a:tbl>
              <a:tblPr>
                <a:noFill/>
                <a:tableStyleId>{7D09E0FB-1FC4-4ECE-8885-385BC2B68333}</a:tableStyleId>
              </a:tblPr>
              <a:tblGrid>
                <a:gridCol w="1190625"/>
                <a:gridCol w="1105072"/>
                <a:gridCol w="1080120"/>
                <a:gridCol w="1064283"/>
                <a:gridCol w="1068850"/>
              </a:tblGrid>
              <a:tr h="236625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400" b="1" dirty="0" err="1">
                          <a:solidFill>
                            <a:srgbClr val="FFFF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使用者</a:t>
                      </a:r>
                      <a:endParaRPr lang="en-GB" sz="14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400" b="1" dirty="0" err="1">
                          <a:solidFill>
                            <a:srgbClr val="FFFF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保全</a:t>
                      </a:r>
                      <a:endParaRPr lang="en-GB" sz="14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zh-TW" altLang="en-US" sz="1400" b="1" dirty="0" smtClean="0">
                          <a:solidFill>
                            <a:srgbClr val="FFFF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收銀員</a:t>
                      </a:r>
                      <a:endParaRPr lang="en-GB" sz="14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400" b="1" dirty="0" err="1">
                          <a:solidFill>
                            <a:srgbClr val="FFFF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經理</a:t>
                      </a:r>
                      <a:endParaRPr lang="en-GB" sz="14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400" b="1" dirty="0" err="1">
                          <a:solidFill>
                            <a:srgbClr val="FFFF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外包商</a:t>
                      </a:r>
                      <a:endParaRPr lang="en-GB" sz="14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36625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110000"/>
                        <a:buFont typeface="Arial"/>
                        <a:buNone/>
                      </a:pPr>
                      <a:r>
                        <a:rPr lang="zh-TW" altLang="en-US" sz="1400" b="1" dirty="0" smtClean="0">
                          <a:solidFill>
                            <a:schemeClr val="lt1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群組</a:t>
                      </a:r>
                      <a:r>
                        <a:rPr lang="en-US" altLang="zh-TW" sz="1400" b="1" dirty="0" smtClean="0">
                          <a:solidFill>
                            <a:schemeClr val="lt1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-</a:t>
                      </a:r>
                      <a:r>
                        <a:rPr lang="zh-TW" altLang="en-US" sz="1400" b="1" dirty="0" smtClean="0">
                          <a:solidFill>
                            <a:schemeClr val="lt1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警衛</a:t>
                      </a:r>
                      <a:endParaRPr lang="en-GB" sz="1400" b="1" dirty="0">
                        <a:solidFill>
                          <a:schemeClr val="lt1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sz="1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sz="1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6625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zh-TW" altLang="en-US" sz="1400" b="1" dirty="0" smtClean="0">
                          <a:solidFill>
                            <a:schemeClr val="lt1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群組</a:t>
                      </a:r>
                      <a:r>
                        <a:rPr lang="en-US" altLang="zh-TW" sz="1400" b="1" dirty="0" smtClean="0">
                          <a:solidFill>
                            <a:schemeClr val="lt1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-</a:t>
                      </a:r>
                      <a:r>
                        <a:rPr lang="zh-TW" altLang="en-US" sz="1400" b="1" dirty="0" smtClean="0">
                          <a:solidFill>
                            <a:schemeClr val="lt1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收銀員</a:t>
                      </a:r>
                      <a:endParaRPr lang="en-GB" sz="1400" b="1" dirty="0">
                        <a:solidFill>
                          <a:schemeClr val="lt1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sz="1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sz="1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6625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400" b="1" dirty="0" err="1">
                          <a:solidFill>
                            <a:srgbClr val="FFFF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角色-職員</a:t>
                      </a:r>
                      <a:endParaRPr lang="en-GB" sz="14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sz="1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sz="1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6625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400" b="1" dirty="0" err="1">
                          <a:solidFill>
                            <a:srgbClr val="FFFFFF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角色-經理</a:t>
                      </a:r>
                      <a:endParaRPr lang="en-GB" sz="14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sz="1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sz="1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sz="1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1" name="Shape 150" descr="aTexx6RT4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43042" y="3143254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Shape 150" descr="aTexx6RT4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01026" y="3148104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Shape 150" descr="aTexx6RT4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01026" y="3535809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Shape 150" descr="aTexx6RT4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01026" y="4340481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Shape 150" descr="aTexx6RT4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14612" y="3929072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Shape 150" descr="aTexx6RT4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14612" y="3534051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Shape 150" descr="aTexx6RT4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61223" y="3929072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Picture 3" descr="C:\Users\user\Desktop\QVR PPT\p10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112" y="1563638"/>
            <a:ext cx="3465751" cy="2664296"/>
          </a:xfrm>
          <a:prstGeom prst="rect">
            <a:avLst/>
          </a:prstGeom>
          <a:noFill/>
        </p:spPr>
      </p:pic>
      <p:pic>
        <p:nvPicPr>
          <p:cNvPr id="36" name="Picture 2" descr="C:\Users\user\Desktop\QVR PPT\p108-1-01-0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4008" y="1707654"/>
            <a:ext cx="942815" cy="926240"/>
          </a:xfrm>
          <a:prstGeom prst="rect">
            <a:avLst/>
          </a:prstGeom>
          <a:noFill/>
        </p:spPr>
      </p:pic>
      <p:pic>
        <p:nvPicPr>
          <p:cNvPr id="37" name="Picture 3" descr="C:\Users\user\Desktop\QVR PPT\p108-1-01-01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03648" y="1707654"/>
            <a:ext cx="945625" cy="926240"/>
          </a:xfrm>
          <a:prstGeom prst="rect">
            <a:avLst/>
          </a:prstGeom>
          <a:noFill/>
        </p:spPr>
      </p:pic>
      <p:pic>
        <p:nvPicPr>
          <p:cNvPr id="38" name="Picture 4" descr="C:\Users\user\Desktop\QVR PPT\p108-1-01-02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83768" y="1707654"/>
            <a:ext cx="926802" cy="927083"/>
          </a:xfrm>
          <a:prstGeom prst="rect">
            <a:avLst/>
          </a:prstGeom>
          <a:noFill/>
        </p:spPr>
      </p:pic>
      <p:pic>
        <p:nvPicPr>
          <p:cNvPr id="39" name="Picture 5" descr="C:\Users\user\Desktop\QVR PPT\p108-1-01-03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63888" y="1707654"/>
            <a:ext cx="926802" cy="926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" name="Shape 158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 dirty="0" err="1"/>
              <a:t>允許</a:t>
            </a:r>
            <a:r>
              <a:rPr lang="en-GB" dirty="0" err="1">
                <a:solidFill>
                  <a:srgbClr val="FFFFFF"/>
                </a:solidFill>
              </a:rPr>
              <a:t>權限</a:t>
            </a: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13" name="Shape 1590"/>
          <p:cNvSpPr/>
          <p:nvPr/>
        </p:nvSpPr>
        <p:spPr>
          <a:xfrm>
            <a:off x="0" y="1066850"/>
            <a:ext cx="5458825" cy="407665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               </a:t>
            </a:r>
            <a:r>
              <a:rPr lang="en-GB" sz="1100" dirty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       </a:t>
            </a:r>
            <a:r>
              <a:rPr lang="en-GB" sz="1100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                                                     </a:t>
            </a:r>
            <a:r>
              <a:rPr lang="en-GB" sz="1600" b="1" dirty="0" err="1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權限設定</a:t>
            </a:r>
            <a:endParaRPr lang="en-GB" sz="11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lang="en-US" sz="1100" dirty="0" smtClean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100" dirty="0" smtClean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zh-TW" altLang="en-US" sz="1200" b="1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群組</a:t>
            </a:r>
            <a:r>
              <a:rPr lang="en-US" altLang="zh-TW" sz="1200" b="1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en-GB" sz="1200" b="1" dirty="0" err="1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保全</a:t>
            </a:r>
            <a:endParaRPr lang="en-GB" sz="1200" b="1" dirty="0" smtClean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lang="en-GB" sz="1200" b="1" dirty="0" smtClean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群組</a:t>
            </a:r>
            <a:r>
              <a:rPr lang="en-US" altLang="zh-TW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收銀員</a:t>
            </a:r>
            <a:endParaRPr lang="en-GB" sz="1200" b="1" dirty="0" smtClean="0">
              <a:solidFill>
                <a:schemeClr val="lt1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200" b="1" dirty="0" err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角色-職員</a:t>
            </a:r>
            <a:endParaRPr lang="en-GB"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200" b="1" dirty="0" err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角色-經理</a:t>
            </a:r>
            <a:endParaRPr lang="en-GB"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4" name="Shape 1606"/>
          <p:cNvGraphicFramePr/>
          <p:nvPr/>
        </p:nvGraphicFramePr>
        <p:xfrm>
          <a:off x="990913" y="4214824"/>
          <a:ext cx="4171000" cy="84136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249200"/>
                <a:gridCol w="1019975"/>
                <a:gridCol w="1084475"/>
                <a:gridCol w="817350"/>
              </a:tblGrid>
              <a:tr h="445158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zh-TW" altLang="en-US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儲藏</a:t>
                      </a:r>
                      <a:r>
                        <a:rPr lang="en-GB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室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門口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會計</a:t>
                      </a:r>
                      <a:r>
                        <a:rPr lang="zh-TW" altLang="en-US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辦公室</a:t>
                      </a:r>
                      <a:endParaRPr lang="en-GB" sz="1200" dirty="0" smtClean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電子地圖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766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5" name="Shape 1606"/>
          <p:cNvGraphicFramePr/>
          <p:nvPr/>
        </p:nvGraphicFramePr>
        <p:xfrm>
          <a:off x="990913" y="3300424"/>
          <a:ext cx="4171000" cy="7619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249200"/>
                <a:gridCol w="1019975"/>
                <a:gridCol w="1084475"/>
                <a:gridCol w="817350"/>
              </a:tblGrid>
              <a:tr h="30861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zh-TW" altLang="en-US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儲藏</a:t>
                      </a:r>
                      <a:r>
                        <a:rPr lang="en-GB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室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門口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會計</a:t>
                      </a:r>
                      <a:r>
                        <a:rPr lang="zh-TW" altLang="en-US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辦公室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電子地圖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6" name="Shape 1606"/>
          <p:cNvGraphicFramePr/>
          <p:nvPr/>
        </p:nvGraphicFramePr>
        <p:xfrm>
          <a:off x="990913" y="2371394"/>
          <a:ext cx="4171000" cy="7619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249200"/>
                <a:gridCol w="1019975"/>
                <a:gridCol w="1084475"/>
                <a:gridCol w="817350"/>
              </a:tblGrid>
              <a:tr h="30861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zh-TW" altLang="en-US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儲藏</a:t>
                      </a:r>
                      <a:r>
                        <a:rPr lang="en-GB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室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門口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會計</a:t>
                      </a:r>
                      <a:r>
                        <a:rPr lang="zh-TW" altLang="en-US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辦公室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電子地圖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7" name="Shape 1606"/>
          <p:cNvGraphicFramePr/>
          <p:nvPr/>
        </p:nvGraphicFramePr>
        <p:xfrm>
          <a:off x="990913" y="1428742"/>
          <a:ext cx="4171000" cy="7619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249200"/>
                <a:gridCol w="1019975"/>
                <a:gridCol w="1084475"/>
                <a:gridCol w="817350"/>
              </a:tblGrid>
              <a:tr h="30861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zh-TW" altLang="en-US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儲藏</a:t>
                      </a:r>
                      <a:r>
                        <a:rPr lang="en-GB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室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門口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會計</a:t>
                      </a:r>
                      <a:r>
                        <a:rPr lang="zh-TW" altLang="en-US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辦公室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電子地圖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8" name="Shape 1592"/>
          <p:cNvSpPr/>
          <p:nvPr/>
        </p:nvSpPr>
        <p:spPr>
          <a:xfrm>
            <a:off x="5429257" y="1066900"/>
            <a:ext cx="3714743" cy="40766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1600" dirty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                 </a:t>
            </a:r>
            <a:r>
              <a:rPr lang="en-GB" sz="1600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en-US" sz="1600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       </a:t>
            </a:r>
            <a:r>
              <a:rPr lang="en-GB" sz="1600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         </a:t>
            </a:r>
            <a:r>
              <a:rPr lang="en-GB" sz="1600" b="1" dirty="0" err="1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設定結果</a:t>
            </a:r>
            <a:endParaRPr lang="en-GB" sz="16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          </a:t>
            </a:r>
            <a:r>
              <a:rPr lang="zh-TW" altLang="en-US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    </a:t>
            </a:r>
            <a:endParaRPr lang="en-US" altLang="zh-TW" sz="1200" b="1" dirty="0" smtClean="0">
              <a:solidFill>
                <a:schemeClr val="lt1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                 </a:t>
            </a:r>
            <a:r>
              <a:rPr lang="en-GB" sz="1200" b="1" dirty="0" err="1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保全</a:t>
            </a:r>
            <a:endParaRPr lang="en-GB" sz="1200" b="1" dirty="0">
              <a:solidFill>
                <a:schemeClr val="lt1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GB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            </a:t>
            </a:r>
            <a:r>
              <a:rPr lang="zh-TW" altLang="en-US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  </a:t>
            </a:r>
            <a:r>
              <a:rPr lang="en-GB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GB" sz="1200" b="1" dirty="0" err="1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會計</a:t>
            </a:r>
            <a:endParaRPr lang="en-GB" sz="1200" b="1" dirty="0">
              <a:solidFill>
                <a:schemeClr val="lt1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zh-TW" altLang="en-US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endParaRPr lang="en-GB" sz="1200" b="1" dirty="0" smtClean="0">
              <a:solidFill>
                <a:schemeClr val="lt1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          </a:t>
            </a:r>
            <a:r>
              <a:rPr lang="zh-TW" altLang="en-US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   </a:t>
            </a:r>
            <a:r>
              <a:rPr lang="en-GB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GB" sz="1200" b="1" dirty="0" err="1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經理</a:t>
            </a:r>
            <a:endParaRPr lang="en-GB"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        </a:t>
            </a:r>
            <a:r>
              <a:rPr lang="zh-TW" altLang="en-US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    </a:t>
            </a:r>
            <a:r>
              <a:rPr lang="en-GB" sz="1200" b="1" dirty="0" err="1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外包商</a:t>
            </a:r>
            <a:endParaRPr lang="en-GB" sz="1200" b="1" dirty="0">
              <a:solidFill>
                <a:schemeClr val="lt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119" name="Shape 1593"/>
          <p:cNvGraphicFramePr/>
          <p:nvPr/>
        </p:nvGraphicFramePr>
        <p:xfrm>
          <a:off x="6617718" y="1438785"/>
          <a:ext cx="2240564" cy="731460"/>
        </p:xfrm>
        <a:graphic>
          <a:graphicData uri="http://schemas.openxmlformats.org/drawingml/2006/table">
            <a:tbl>
              <a:tblPr>
                <a:noFill/>
                <a:tableStyleId>{7D09E0FB-1FC4-4ECE-8885-385BC2B68333}</a:tableStyleId>
              </a:tblPr>
              <a:tblGrid>
                <a:gridCol w="560141"/>
                <a:gridCol w="560141"/>
                <a:gridCol w="560141"/>
                <a:gridCol w="560141"/>
              </a:tblGrid>
              <a:tr h="275709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S. 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E.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C.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 err="1">
                          <a:solidFill>
                            <a:srgbClr val="FFFFFF"/>
                          </a:solidFill>
                        </a:rPr>
                        <a:t>Emap</a:t>
                      </a:r>
                      <a:endParaRPr lang="en-GB" sz="10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822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20" name="Shape 1620"/>
          <p:cNvCxnSpPr/>
          <p:nvPr/>
        </p:nvCxnSpPr>
        <p:spPr>
          <a:xfrm rot="10800000" flipV="1">
            <a:off x="5143505" y="1980757"/>
            <a:ext cx="1076785" cy="1727244"/>
          </a:xfrm>
          <a:prstGeom prst="straightConnector1">
            <a:avLst/>
          </a:prstGeom>
          <a:noFill/>
          <a:ln w="28575" cap="flat" cmpd="sng">
            <a:solidFill>
              <a:srgbClr val="FF9900"/>
            </a:solidFill>
            <a:prstDash val="solid"/>
            <a:round/>
            <a:headEnd type="stealth" w="lg" len="lg"/>
            <a:tailEnd type="stealth" w="lg" len="lg"/>
          </a:ln>
        </p:spPr>
      </p:cxnSp>
      <p:cxnSp>
        <p:nvCxnSpPr>
          <p:cNvPr id="121" name="Shape 1622"/>
          <p:cNvCxnSpPr/>
          <p:nvPr/>
        </p:nvCxnSpPr>
        <p:spPr>
          <a:xfrm rot="10800000" flipV="1">
            <a:off x="5143504" y="2946876"/>
            <a:ext cx="1079920" cy="767881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stealth" w="lg" len="lg"/>
            <a:tailEnd type="stealth" w="lg" len="lg"/>
          </a:ln>
        </p:spPr>
      </p:cxnSp>
      <p:cxnSp>
        <p:nvCxnSpPr>
          <p:cNvPr id="122" name="Shape 1623"/>
          <p:cNvCxnSpPr/>
          <p:nvPr/>
        </p:nvCxnSpPr>
        <p:spPr>
          <a:xfrm rot="16200000" flipV="1">
            <a:off x="4786314" y="2214560"/>
            <a:ext cx="1785950" cy="1071570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stealth" w="lg" len="lg"/>
            <a:tailEnd type="stealth" w="lg" len="lg"/>
          </a:ln>
        </p:spPr>
      </p:cxnSp>
      <p:cxnSp>
        <p:nvCxnSpPr>
          <p:cNvPr id="123" name="Shape 1624"/>
          <p:cNvCxnSpPr/>
          <p:nvPr/>
        </p:nvCxnSpPr>
        <p:spPr>
          <a:xfrm rot="10800000">
            <a:off x="5214942" y="2857503"/>
            <a:ext cx="1008484" cy="936957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stealth" w="lg" len="lg"/>
            <a:tailEnd type="stealth" w="lg" len="lg"/>
          </a:ln>
        </p:spPr>
      </p:cxnSp>
      <p:cxnSp>
        <p:nvCxnSpPr>
          <p:cNvPr id="124" name="Shape 1625"/>
          <p:cNvCxnSpPr/>
          <p:nvPr/>
        </p:nvCxnSpPr>
        <p:spPr>
          <a:xfrm flipH="1">
            <a:off x="5162326" y="3794459"/>
            <a:ext cx="1061100" cy="721800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stealth" w="lg" len="lg"/>
            <a:tailEnd type="stealth" w="lg" len="lg"/>
          </a:ln>
        </p:spPr>
      </p:cxnSp>
      <p:pic>
        <p:nvPicPr>
          <p:cNvPr id="125" name="Shape 15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2580" y="1847094"/>
            <a:ext cx="347478" cy="284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Shape 159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48731" y="1847094"/>
            <a:ext cx="347478" cy="284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Shape 160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81821" y="1785932"/>
            <a:ext cx="415301" cy="384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Shape 160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28533" y="1790791"/>
            <a:ext cx="415301" cy="384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5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09046" y="2798449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5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95761" y="2798439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6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24870" y="4621630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Shape 16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48731" y="4621620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Shape 16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2592" y="4621630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Shape 160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15140" y="2731154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Shape 16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809624" y="2746926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Shape 16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15140" y="3623448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Shape 16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93686" y="3623448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Shape 16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809624" y="3629662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Shape 16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29652" y="3629662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Shape 16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01009" y="4636647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Shape 150" descr="aTexx6RT4.gif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601398" y="4719664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Shape 150" descr="aTexx6RT4.gif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43306" y="2783677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Shape 150" descr="aTexx6RT4.gif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487524" y="2786064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Shape 150" descr="aTexx6RT4.gif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487524" y="1847331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Shape 150" descr="aTexx6RT4.gif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601134" y="1825385"/>
            <a:ext cx="374536" cy="28090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6" name="直線接點 145"/>
          <p:cNvCxnSpPr/>
          <p:nvPr/>
        </p:nvCxnSpPr>
        <p:spPr>
          <a:xfrm>
            <a:off x="0" y="2285998"/>
            <a:ext cx="514353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線接點 146"/>
          <p:cNvCxnSpPr/>
          <p:nvPr/>
        </p:nvCxnSpPr>
        <p:spPr>
          <a:xfrm>
            <a:off x="0" y="3214692"/>
            <a:ext cx="514353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線接點 147"/>
          <p:cNvCxnSpPr/>
          <p:nvPr/>
        </p:nvCxnSpPr>
        <p:spPr>
          <a:xfrm>
            <a:off x="0" y="4143386"/>
            <a:ext cx="514353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線接點 148"/>
          <p:cNvCxnSpPr/>
          <p:nvPr/>
        </p:nvCxnSpPr>
        <p:spPr>
          <a:xfrm>
            <a:off x="6215074" y="2285998"/>
            <a:ext cx="290061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線接點 149"/>
          <p:cNvCxnSpPr/>
          <p:nvPr/>
        </p:nvCxnSpPr>
        <p:spPr>
          <a:xfrm>
            <a:off x="6215074" y="3214692"/>
            <a:ext cx="290061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線接點 150"/>
          <p:cNvCxnSpPr/>
          <p:nvPr/>
        </p:nvCxnSpPr>
        <p:spPr>
          <a:xfrm>
            <a:off x="6215074" y="4143386"/>
            <a:ext cx="290061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2" name="Shape 1593"/>
          <p:cNvGraphicFramePr/>
          <p:nvPr/>
        </p:nvGraphicFramePr>
        <p:xfrm>
          <a:off x="6617718" y="2411794"/>
          <a:ext cx="2240564" cy="731460"/>
        </p:xfrm>
        <a:graphic>
          <a:graphicData uri="http://schemas.openxmlformats.org/drawingml/2006/table">
            <a:tbl>
              <a:tblPr>
                <a:noFill/>
                <a:tableStyleId>{7D09E0FB-1FC4-4ECE-8885-385BC2B68333}</a:tableStyleId>
              </a:tblPr>
              <a:tblGrid>
                <a:gridCol w="560141"/>
                <a:gridCol w="560141"/>
                <a:gridCol w="560141"/>
                <a:gridCol w="560141"/>
              </a:tblGrid>
              <a:tr h="324319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S. 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E.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C.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 err="1">
                          <a:solidFill>
                            <a:srgbClr val="FFFFFF"/>
                          </a:solidFill>
                        </a:rPr>
                        <a:t>Emap</a:t>
                      </a:r>
                      <a:endParaRPr lang="en-GB" sz="10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018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3" name="Shape 1593"/>
          <p:cNvGraphicFramePr/>
          <p:nvPr/>
        </p:nvGraphicFramePr>
        <p:xfrm>
          <a:off x="6617718" y="3286130"/>
          <a:ext cx="2240564" cy="731460"/>
        </p:xfrm>
        <a:graphic>
          <a:graphicData uri="http://schemas.openxmlformats.org/drawingml/2006/table">
            <a:tbl>
              <a:tblPr>
                <a:noFill/>
                <a:tableStyleId>{7D09E0FB-1FC4-4ECE-8885-385BC2B68333}</a:tableStyleId>
              </a:tblPr>
              <a:tblGrid>
                <a:gridCol w="560141"/>
                <a:gridCol w="560141"/>
                <a:gridCol w="560141"/>
                <a:gridCol w="560141"/>
              </a:tblGrid>
              <a:tr h="324319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S. 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E.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C.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 err="1">
                          <a:solidFill>
                            <a:srgbClr val="FFFFFF"/>
                          </a:solidFill>
                        </a:rPr>
                        <a:t>Emap</a:t>
                      </a:r>
                      <a:endParaRPr lang="en-GB" sz="10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018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4" name="Shape 1593"/>
          <p:cNvGraphicFramePr/>
          <p:nvPr/>
        </p:nvGraphicFramePr>
        <p:xfrm>
          <a:off x="6617718" y="4214824"/>
          <a:ext cx="2240564" cy="731460"/>
        </p:xfrm>
        <a:graphic>
          <a:graphicData uri="http://schemas.openxmlformats.org/drawingml/2006/table">
            <a:tbl>
              <a:tblPr>
                <a:noFill/>
                <a:tableStyleId>{7D09E0FB-1FC4-4ECE-8885-385BC2B68333}</a:tableStyleId>
              </a:tblPr>
              <a:tblGrid>
                <a:gridCol w="560141"/>
                <a:gridCol w="560141"/>
                <a:gridCol w="560141"/>
                <a:gridCol w="560141"/>
              </a:tblGrid>
              <a:tr h="324319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S. 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E.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C.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 err="1">
                          <a:solidFill>
                            <a:srgbClr val="FFFFFF"/>
                          </a:solidFill>
                        </a:rPr>
                        <a:t>Emap</a:t>
                      </a:r>
                      <a:endParaRPr lang="en-GB" sz="10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018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5" name="Picture 2" descr="C:\Users\user\Desktop\QVR PPT\p108-1-01-04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56817" y="4539716"/>
            <a:ext cx="429739" cy="422184"/>
          </a:xfrm>
          <a:prstGeom prst="rect">
            <a:avLst/>
          </a:prstGeom>
          <a:noFill/>
        </p:spPr>
      </p:pic>
      <p:pic>
        <p:nvPicPr>
          <p:cNvPr id="156" name="Picture 3" descr="C:\Users\user\Desktop\QVR PPT\p108-1-01-01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56176" y="1779662"/>
            <a:ext cx="431020" cy="422184"/>
          </a:xfrm>
          <a:prstGeom prst="rect">
            <a:avLst/>
          </a:prstGeom>
          <a:noFill/>
        </p:spPr>
      </p:pic>
      <p:pic>
        <p:nvPicPr>
          <p:cNvPr id="157" name="Picture 4" descr="C:\Users\user\Desktop\QVR PPT\p108-1-01-02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60466" y="2703891"/>
            <a:ext cx="422440" cy="422568"/>
          </a:xfrm>
          <a:prstGeom prst="rect">
            <a:avLst/>
          </a:prstGeom>
          <a:noFill/>
        </p:spPr>
      </p:pic>
      <p:pic>
        <p:nvPicPr>
          <p:cNvPr id="158" name="Picture 5" descr="C:\Users\user\Desktop\QVR PPT\p108-1-01-03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160466" y="3628120"/>
            <a:ext cx="422440" cy="422184"/>
          </a:xfrm>
          <a:prstGeom prst="rect">
            <a:avLst/>
          </a:prstGeom>
          <a:noFill/>
        </p:spPr>
      </p:pic>
      <p:cxnSp>
        <p:nvCxnSpPr>
          <p:cNvPr id="159" name="直線單箭頭接點 158"/>
          <p:cNvCxnSpPr/>
          <p:nvPr/>
        </p:nvCxnSpPr>
        <p:spPr>
          <a:xfrm>
            <a:off x="5364088" y="1563638"/>
            <a:ext cx="792088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線單箭頭接點 159"/>
          <p:cNvCxnSpPr/>
          <p:nvPr/>
        </p:nvCxnSpPr>
        <p:spPr>
          <a:xfrm>
            <a:off x="5220072" y="1923678"/>
            <a:ext cx="936104" cy="0"/>
          </a:xfrm>
          <a:prstGeom prst="straightConnector1">
            <a:avLst/>
          </a:prstGeom>
          <a:ln>
            <a:headEnd type="arrow"/>
            <a:tailEnd type="arrow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61" name="直線單箭頭接點 160"/>
          <p:cNvCxnSpPr/>
          <p:nvPr/>
        </p:nvCxnSpPr>
        <p:spPr>
          <a:xfrm>
            <a:off x="5220072" y="2840326"/>
            <a:ext cx="936104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" name="Shape 158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 dirty="0" err="1"/>
              <a:t>允許</a:t>
            </a:r>
            <a:r>
              <a:rPr lang="en-GB" dirty="0" err="1">
                <a:solidFill>
                  <a:srgbClr val="FFFFFF"/>
                </a:solidFill>
              </a:rPr>
              <a:t>權限</a:t>
            </a: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62" name="Shape 1592"/>
          <p:cNvSpPr/>
          <p:nvPr/>
        </p:nvSpPr>
        <p:spPr>
          <a:xfrm>
            <a:off x="5429257" y="1066900"/>
            <a:ext cx="3714743" cy="40766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1600" dirty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                 </a:t>
            </a:r>
            <a:r>
              <a:rPr lang="en-GB" sz="1600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en-US" sz="1600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       </a:t>
            </a:r>
            <a:r>
              <a:rPr lang="en-GB" sz="1600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         </a:t>
            </a:r>
            <a:r>
              <a:rPr lang="en-GB" sz="1600" b="1" dirty="0" err="1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設定結果</a:t>
            </a:r>
            <a:endParaRPr lang="en-GB" sz="16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          </a:t>
            </a:r>
            <a:r>
              <a:rPr lang="zh-TW" altLang="en-US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    </a:t>
            </a:r>
            <a:endParaRPr lang="en-US" altLang="zh-TW" sz="1200" b="1" dirty="0" smtClean="0">
              <a:solidFill>
                <a:schemeClr val="lt1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                 </a:t>
            </a:r>
            <a:r>
              <a:rPr lang="en-GB" sz="1200" b="1" dirty="0" err="1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保全</a:t>
            </a:r>
            <a:endParaRPr lang="en-GB" sz="1200" b="1" dirty="0">
              <a:solidFill>
                <a:schemeClr val="lt1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GB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            </a:t>
            </a:r>
            <a:r>
              <a:rPr lang="zh-TW" altLang="en-US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  </a:t>
            </a:r>
            <a:r>
              <a:rPr lang="en-GB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GB" sz="1200" b="1" dirty="0" err="1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會計</a:t>
            </a:r>
            <a:endParaRPr lang="en-GB" sz="1200" b="1" dirty="0">
              <a:solidFill>
                <a:schemeClr val="lt1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zh-TW" altLang="en-US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endParaRPr lang="en-GB" sz="1200" b="1" dirty="0" smtClean="0">
              <a:solidFill>
                <a:schemeClr val="lt1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          </a:t>
            </a:r>
            <a:r>
              <a:rPr lang="zh-TW" altLang="en-US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   </a:t>
            </a:r>
            <a:r>
              <a:rPr lang="en-GB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GB" sz="1200" b="1" dirty="0" err="1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經理</a:t>
            </a:r>
            <a:endParaRPr lang="en-GB"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        </a:t>
            </a:r>
            <a:r>
              <a:rPr lang="zh-TW" altLang="en-US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      </a:t>
            </a:r>
            <a:r>
              <a:rPr lang="en-GB" sz="1200" b="1" dirty="0" err="1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外包商</a:t>
            </a:r>
            <a:endParaRPr lang="en-GB" sz="1200" b="1" dirty="0">
              <a:solidFill>
                <a:schemeClr val="lt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63" name="Shape 1593"/>
          <p:cNvGraphicFramePr/>
          <p:nvPr/>
        </p:nvGraphicFramePr>
        <p:xfrm>
          <a:off x="6617718" y="1438785"/>
          <a:ext cx="2240564" cy="731460"/>
        </p:xfrm>
        <a:graphic>
          <a:graphicData uri="http://schemas.openxmlformats.org/drawingml/2006/table">
            <a:tbl>
              <a:tblPr>
                <a:noFill/>
                <a:tableStyleId>{7D09E0FB-1FC4-4ECE-8885-385BC2B68333}</a:tableStyleId>
              </a:tblPr>
              <a:tblGrid>
                <a:gridCol w="560141"/>
                <a:gridCol w="560141"/>
                <a:gridCol w="560141"/>
                <a:gridCol w="560141"/>
              </a:tblGrid>
              <a:tr h="275709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S. 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E.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C.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 err="1">
                          <a:solidFill>
                            <a:srgbClr val="FFFFFF"/>
                          </a:solidFill>
                        </a:rPr>
                        <a:t>Emap</a:t>
                      </a:r>
                      <a:endParaRPr lang="en-GB" sz="10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822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4" name="Shape 1593"/>
          <p:cNvGraphicFramePr/>
          <p:nvPr/>
        </p:nvGraphicFramePr>
        <p:xfrm>
          <a:off x="6617718" y="2411794"/>
          <a:ext cx="2240564" cy="731460"/>
        </p:xfrm>
        <a:graphic>
          <a:graphicData uri="http://schemas.openxmlformats.org/drawingml/2006/table">
            <a:tbl>
              <a:tblPr>
                <a:noFill/>
                <a:tableStyleId>{7D09E0FB-1FC4-4ECE-8885-385BC2B68333}</a:tableStyleId>
              </a:tblPr>
              <a:tblGrid>
                <a:gridCol w="560141"/>
                <a:gridCol w="560141"/>
                <a:gridCol w="560141"/>
                <a:gridCol w="560141"/>
              </a:tblGrid>
              <a:tr h="324319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S. 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E.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C.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 err="1">
                          <a:solidFill>
                            <a:srgbClr val="FFFFFF"/>
                          </a:solidFill>
                        </a:rPr>
                        <a:t>Emap</a:t>
                      </a:r>
                      <a:endParaRPr lang="en-GB" sz="10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018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5" name="Shape 1593"/>
          <p:cNvGraphicFramePr/>
          <p:nvPr/>
        </p:nvGraphicFramePr>
        <p:xfrm>
          <a:off x="6617718" y="3286130"/>
          <a:ext cx="2240564" cy="731460"/>
        </p:xfrm>
        <a:graphic>
          <a:graphicData uri="http://schemas.openxmlformats.org/drawingml/2006/table">
            <a:tbl>
              <a:tblPr>
                <a:noFill/>
                <a:tableStyleId>{7D09E0FB-1FC4-4ECE-8885-385BC2B68333}</a:tableStyleId>
              </a:tblPr>
              <a:tblGrid>
                <a:gridCol w="560141"/>
                <a:gridCol w="560141"/>
                <a:gridCol w="560141"/>
                <a:gridCol w="560141"/>
              </a:tblGrid>
              <a:tr h="324319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S. 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E.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C.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 err="1">
                          <a:solidFill>
                            <a:srgbClr val="FFFFFF"/>
                          </a:solidFill>
                        </a:rPr>
                        <a:t>Emap</a:t>
                      </a:r>
                      <a:endParaRPr lang="en-GB" sz="10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018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1" name="Shape 1593"/>
          <p:cNvGraphicFramePr/>
          <p:nvPr/>
        </p:nvGraphicFramePr>
        <p:xfrm>
          <a:off x="6617718" y="4214824"/>
          <a:ext cx="2240564" cy="731460"/>
        </p:xfrm>
        <a:graphic>
          <a:graphicData uri="http://schemas.openxmlformats.org/drawingml/2006/table">
            <a:tbl>
              <a:tblPr>
                <a:noFill/>
                <a:tableStyleId>{7D09E0FB-1FC4-4ECE-8885-385BC2B68333}</a:tableStyleId>
              </a:tblPr>
              <a:tblGrid>
                <a:gridCol w="560141"/>
                <a:gridCol w="560141"/>
                <a:gridCol w="560141"/>
                <a:gridCol w="560141"/>
              </a:tblGrid>
              <a:tr h="324319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S. 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E.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C.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 err="1">
                          <a:solidFill>
                            <a:srgbClr val="FFFFFF"/>
                          </a:solidFill>
                        </a:rPr>
                        <a:t>Emap</a:t>
                      </a:r>
                      <a:endParaRPr lang="en-GB" sz="10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018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2" name="Shape 1590"/>
          <p:cNvSpPr/>
          <p:nvPr/>
        </p:nvSpPr>
        <p:spPr>
          <a:xfrm>
            <a:off x="0" y="1066850"/>
            <a:ext cx="5458825" cy="407665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               </a:t>
            </a:r>
            <a:r>
              <a:rPr lang="en-GB" sz="1100" dirty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       </a:t>
            </a:r>
            <a:r>
              <a:rPr lang="en-GB" sz="1100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                                                     </a:t>
            </a:r>
            <a:r>
              <a:rPr lang="en-GB" sz="1600" b="1" dirty="0" err="1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權限設定</a:t>
            </a:r>
            <a:endParaRPr lang="en-GB" sz="11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lang="en-US" sz="1100" dirty="0" smtClean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100" dirty="0" smtClean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/>
            <a:r>
              <a:rPr lang="zh-TW" altLang="en-US" sz="1200" b="1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群組</a:t>
            </a:r>
            <a:r>
              <a:rPr lang="en-US" altLang="zh-TW" sz="1200" b="1" dirty="0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en-GB" sz="1200" b="1" dirty="0" err="1" smtClean="0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保全</a:t>
            </a:r>
            <a:endParaRPr lang="en-GB" sz="1200" b="1" dirty="0" smtClean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 smtClean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群組</a:t>
            </a:r>
            <a:r>
              <a:rPr lang="en-US" altLang="zh-TW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1200" b="1" dirty="0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</a:rPr>
              <a:t>收銀員</a:t>
            </a:r>
            <a:endParaRPr lang="en-GB" sz="1200" b="1" dirty="0" smtClean="0">
              <a:solidFill>
                <a:schemeClr val="lt1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200" b="1" dirty="0" err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角色-職員</a:t>
            </a:r>
            <a:endParaRPr lang="en-GB"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200" b="1" dirty="0" err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角色-經理</a:t>
            </a:r>
            <a:endParaRPr lang="en-GB" sz="1200" b="1" dirty="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74" name="Shape 1606"/>
          <p:cNvGraphicFramePr/>
          <p:nvPr/>
        </p:nvGraphicFramePr>
        <p:xfrm>
          <a:off x="990913" y="1428742"/>
          <a:ext cx="4171000" cy="7619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66509"/>
                <a:gridCol w="928694"/>
                <a:gridCol w="1058447"/>
                <a:gridCol w="817350"/>
              </a:tblGrid>
              <a:tr h="30861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zh-TW" altLang="en-US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儲藏</a:t>
                      </a:r>
                      <a:r>
                        <a:rPr lang="en-GB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室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門口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會計</a:t>
                      </a:r>
                      <a:r>
                        <a:rPr lang="zh-TW" altLang="en-US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辦公室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電子地圖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5" name="Shape 1606"/>
          <p:cNvGraphicFramePr/>
          <p:nvPr/>
        </p:nvGraphicFramePr>
        <p:xfrm>
          <a:off x="990913" y="2379718"/>
          <a:ext cx="4171000" cy="7619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66509"/>
                <a:gridCol w="928694"/>
                <a:gridCol w="1058447"/>
                <a:gridCol w="817350"/>
              </a:tblGrid>
              <a:tr h="30861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zh-TW" altLang="en-US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儲藏</a:t>
                      </a:r>
                      <a:r>
                        <a:rPr lang="en-GB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室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門口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會計</a:t>
                      </a:r>
                      <a:r>
                        <a:rPr lang="zh-TW" altLang="en-US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辦公室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電子地圖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6" name="Shape 1606"/>
          <p:cNvGraphicFramePr/>
          <p:nvPr/>
        </p:nvGraphicFramePr>
        <p:xfrm>
          <a:off x="990913" y="3314122"/>
          <a:ext cx="4171000" cy="7619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66509"/>
                <a:gridCol w="928694"/>
                <a:gridCol w="1058447"/>
                <a:gridCol w="817350"/>
              </a:tblGrid>
              <a:tr h="30861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zh-TW" altLang="en-US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儲藏</a:t>
                      </a:r>
                      <a:r>
                        <a:rPr lang="en-GB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室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門口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>
                          <a:latin typeface="微軟正黑體" pitchFamily="34" charset="-120"/>
                          <a:ea typeface="微軟正黑體" pitchFamily="34" charset="-120"/>
                        </a:rPr>
                        <a:t>會計座位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電子地圖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7" name="Shape 1606"/>
          <p:cNvGraphicFramePr/>
          <p:nvPr/>
        </p:nvGraphicFramePr>
        <p:xfrm>
          <a:off x="990913" y="4265098"/>
          <a:ext cx="4171000" cy="7619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66509"/>
                <a:gridCol w="928694"/>
                <a:gridCol w="1058447"/>
                <a:gridCol w="817350"/>
              </a:tblGrid>
              <a:tr h="30861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zh-TW" altLang="en-US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儲藏</a:t>
                      </a:r>
                      <a:r>
                        <a:rPr lang="en-GB" sz="1200" dirty="0" smtClean="0">
                          <a:latin typeface="微軟正黑體" pitchFamily="34" charset="-120"/>
                          <a:ea typeface="微軟正黑體" pitchFamily="34" charset="-120"/>
                        </a:rPr>
                        <a:t>室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門口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>
                          <a:latin typeface="微軟正黑體" pitchFamily="34" charset="-120"/>
                          <a:ea typeface="微軟正黑體" pitchFamily="34" charset="-120"/>
                        </a:rPr>
                        <a:t>會計座位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 rtl="0">
                        <a:spcBef>
                          <a:spcPts val="0"/>
                        </a:spcBef>
                        <a:buNone/>
                      </a:pPr>
                      <a:r>
                        <a:rPr lang="en-GB" sz="1200" dirty="0" err="1" smtClean="0">
                          <a:latin typeface="微軟正黑體" pitchFamily="34" charset="-120"/>
                          <a:ea typeface="微軟正黑體" pitchFamily="34" charset="-120"/>
                        </a:rPr>
                        <a:t>電子地圖</a:t>
                      </a:r>
                      <a:endParaRPr lang="en-GB" sz="1200" b="1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dirty="0">
                        <a:solidFill>
                          <a:srgbClr val="FFFFFF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78" name="Shape 1620"/>
          <p:cNvCxnSpPr/>
          <p:nvPr/>
        </p:nvCxnSpPr>
        <p:spPr>
          <a:xfrm rot="10800000" flipV="1">
            <a:off x="5143505" y="1980757"/>
            <a:ext cx="1076785" cy="1727244"/>
          </a:xfrm>
          <a:prstGeom prst="straightConnector1">
            <a:avLst/>
          </a:prstGeom>
          <a:noFill/>
          <a:ln w="28575" cap="flat" cmpd="sng">
            <a:solidFill>
              <a:srgbClr val="FF9900"/>
            </a:solidFill>
            <a:prstDash val="solid"/>
            <a:round/>
            <a:headEnd type="stealth" w="lg" len="lg"/>
            <a:tailEnd type="stealth" w="lg" len="lg"/>
          </a:ln>
        </p:spPr>
      </p:cxnSp>
      <p:cxnSp>
        <p:nvCxnSpPr>
          <p:cNvPr id="79" name="Shape 1622"/>
          <p:cNvCxnSpPr/>
          <p:nvPr/>
        </p:nvCxnSpPr>
        <p:spPr>
          <a:xfrm rot="10800000" flipV="1">
            <a:off x="5143504" y="2946876"/>
            <a:ext cx="1079920" cy="767881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stealth" w="lg" len="lg"/>
            <a:tailEnd type="stealth" w="lg" len="lg"/>
          </a:ln>
        </p:spPr>
      </p:cxnSp>
      <p:cxnSp>
        <p:nvCxnSpPr>
          <p:cNvPr id="80" name="Shape 1623"/>
          <p:cNvCxnSpPr/>
          <p:nvPr/>
        </p:nvCxnSpPr>
        <p:spPr>
          <a:xfrm rot="16200000" flipV="1">
            <a:off x="4786314" y="2214560"/>
            <a:ext cx="1785950" cy="1071570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stealth" w="lg" len="lg"/>
            <a:tailEnd type="stealth" w="lg" len="lg"/>
          </a:ln>
        </p:spPr>
      </p:cxnSp>
      <p:cxnSp>
        <p:nvCxnSpPr>
          <p:cNvPr id="81" name="Shape 1624"/>
          <p:cNvCxnSpPr/>
          <p:nvPr/>
        </p:nvCxnSpPr>
        <p:spPr>
          <a:xfrm rot="10800000">
            <a:off x="5214942" y="2857503"/>
            <a:ext cx="1008484" cy="936957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stealth" w="lg" len="lg"/>
            <a:tailEnd type="stealth" w="lg" len="lg"/>
          </a:ln>
        </p:spPr>
      </p:cxnSp>
      <p:cxnSp>
        <p:nvCxnSpPr>
          <p:cNvPr id="82" name="Shape 1625"/>
          <p:cNvCxnSpPr/>
          <p:nvPr/>
        </p:nvCxnSpPr>
        <p:spPr>
          <a:xfrm flipH="1">
            <a:off x="5162326" y="3794459"/>
            <a:ext cx="1061100" cy="721800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stealth" w="lg" len="lg"/>
            <a:tailEnd type="stealth" w="lg" len="lg"/>
          </a:ln>
        </p:spPr>
      </p:cxnSp>
      <p:pic>
        <p:nvPicPr>
          <p:cNvPr id="83" name="Shape 15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2580" y="1847094"/>
            <a:ext cx="347478" cy="284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Shape 160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28533" y="1790791"/>
            <a:ext cx="415301" cy="384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Shape 15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09046" y="2798449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Shape 15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95761" y="2798439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Shape 16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24870" y="4621630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Shape 16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48731" y="4621620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Shape 16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2592" y="4621630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Shape 16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09624" y="2746926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Shape 16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15140" y="3623448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Shape 16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93686" y="3623448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Shape 16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09624" y="3629662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Shape 16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29652" y="3629662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Shape 16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01009" y="4636647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Shape 150" descr="aTexx6RT4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72000" y="4643452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Shape 150" descr="aTexx6RT4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43306" y="2783677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Shape 150" descr="aTexx6RT4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71604" y="2786064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Shape 150" descr="aTexx6RT4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71604" y="1847331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Shape 150" descr="aTexx6RT4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699792" y="1857370"/>
            <a:ext cx="374536" cy="28090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1" name="直線接點 100"/>
          <p:cNvCxnSpPr/>
          <p:nvPr/>
        </p:nvCxnSpPr>
        <p:spPr>
          <a:xfrm>
            <a:off x="0" y="2285998"/>
            <a:ext cx="514353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接點 101"/>
          <p:cNvCxnSpPr/>
          <p:nvPr/>
        </p:nvCxnSpPr>
        <p:spPr>
          <a:xfrm>
            <a:off x="0" y="3214692"/>
            <a:ext cx="514353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接點 102"/>
          <p:cNvCxnSpPr/>
          <p:nvPr/>
        </p:nvCxnSpPr>
        <p:spPr>
          <a:xfrm>
            <a:off x="0" y="4143386"/>
            <a:ext cx="514353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接點 103"/>
          <p:cNvCxnSpPr/>
          <p:nvPr/>
        </p:nvCxnSpPr>
        <p:spPr>
          <a:xfrm>
            <a:off x="6215074" y="2285998"/>
            <a:ext cx="290061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接點 104"/>
          <p:cNvCxnSpPr/>
          <p:nvPr/>
        </p:nvCxnSpPr>
        <p:spPr>
          <a:xfrm>
            <a:off x="6215074" y="3214692"/>
            <a:ext cx="290061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線接點 105"/>
          <p:cNvCxnSpPr/>
          <p:nvPr/>
        </p:nvCxnSpPr>
        <p:spPr>
          <a:xfrm>
            <a:off x="6215074" y="4143386"/>
            <a:ext cx="290061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7" name="Picture 2" descr="D:\工作進行中\20170911直播母版16比9\20171026\打叉.png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 flipH="1" flipV="1">
            <a:off x="1559736" y="3714758"/>
            <a:ext cx="285752" cy="317460"/>
          </a:xfrm>
          <a:prstGeom prst="rect">
            <a:avLst/>
          </a:prstGeom>
          <a:noFill/>
        </p:spPr>
      </p:pic>
      <p:pic>
        <p:nvPicPr>
          <p:cNvPr id="108" name="Shape 166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15140" y="2857502"/>
            <a:ext cx="351975" cy="280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66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15140" y="1848005"/>
            <a:ext cx="351975" cy="280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5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39457" y="1847094"/>
            <a:ext cx="347478" cy="284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Picture 2" descr="C:\Users\user\Desktop\QVR PPT\p108-1-01-04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56817" y="4539716"/>
            <a:ext cx="429739" cy="422184"/>
          </a:xfrm>
          <a:prstGeom prst="rect">
            <a:avLst/>
          </a:prstGeom>
          <a:noFill/>
        </p:spPr>
      </p:pic>
      <p:pic>
        <p:nvPicPr>
          <p:cNvPr id="112" name="Picture 3" descr="C:\Users\user\Desktop\QVR PPT\p108-1-01-01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56176" y="1779662"/>
            <a:ext cx="431020" cy="422184"/>
          </a:xfrm>
          <a:prstGeom prst="rect">
            <a:avLst/>
          </a:prstGeom>
          <a:noFill/>
        </p:spPr>
      </p:pic>
      <p:pic>
        <p:nvPicPr>
          <p:cNvPr id="113" name="Picture 4" descr="C:\Users\user\Desktop\QVR PPT\p108-1-01-02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160466" y="2703891"/>
            <a:ext cx="422440" cy="422568"/>
          </a:xfrm>
          <a:prstGeom prst="rect">
            <a:avLst/>
          </a:prstGeom>
          <a:noFill/>
        </p:spPr>
      </p:pic>
      <p:pic>
        <p:nvPicPr>
          <p:cNvPr id="114" name="Picture 5" descr="C:\Users\user\Desktop\QVR PPT\p108-1-01-03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160466" y="3628120"/>
            <a:ext cx="422440" cy="422184"/>
          </a:xfrm>
          <a:prstGeom prst="rect">
            <a:avLst/>
          </a:prstGeom>
          <a:noFill/>
        </p:spPr>
      </p:pic>
      <p:cxnSp>
        <p:nvCxnSpPr>
          <p:cNvPr id="115" name="直線單箭頭接點 114"/>
          <p:cNvCxnSpPr/>
          <p:nvPr/>
        </p:nvCxnSpPr>
        <p:spPr>
          <a:xfrm>
            <a:off x="5220072" y="1923678"/>
            <a:ext cx="936104" cy="0"/>
          </a:xfrm>
          <a:prstGeom prst="straightConnector1">
            <a:avLst/>
          </a:prstGeom>
          <a:ln>
            <a:headEnd type="arrow"/>
            <a:tailEnd type="arrow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16" name="直線單箭頭接點 115"/>
          <p:cNvCxnSpPr/>
          <p:nvPr/>
        </p:nvCxnSpPr>
        <p:spPr>
          <a:xfrm>
            <a:off x="5220072" y="2840326"/>
            <a:ext cx="936104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4" name="Shape 168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2060"/>
              </a:buClr>
              <a:buSzPct val="25000"/>
              <a:buFont typeface="Arial"/>
              <a:buNone/>
            </a:pPr>
            <a:r>
              <a:rPr lang="en-GB" sz="5400"/>
              <a:t>Live Demo</a:t>
            </a:r>
          </a:p>
        </p:txBody>
      </p:sp>
      <p:sp>
        <p:nvSpPr>
          <p:cNvPr id="1685" name="Shape 1685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60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GB" sz="2400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QVR Pro </a:t>
            </a:r>
            <a:r>
              <a:rPr lang="en-GB" sz="2400" dirty="0" err="1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權限管理</a:t>
            </a:r>
            <a:endParaRPr lang="en-GB" sz="2400" dirty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86" name="Shape 1686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2060"/>
              </a:buClr>
              <a:buSzPct val="25000"/>
              <a:buFont typeface="Arial"/>
              <a:buNone/>
            </a:pPr>
            <a:r>
              <a:rPr lang="en-GB"/>
              <a:t>Peace Kuo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2" name="Shape 169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 dirty="0" smtClean="0">
                <a:latin typeface="+mn-lt"/>
              </a:rPr>
              <a:t>QVR </a:t>
            </a:r>
            <a:r>
              <a:rPr lang="en-GB" dirty="0" err="1">
                <a:latin typeface="+mn-lt"/>
              </a:rPr>
              <a:t>Center</a:t>
            </a:r>
            <a:endParaRPr lang="en-GB" dirty="0">
              <a:latin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71600" y="1779662"/>
            <a:ext cx="4067507" cy="619190"/>
            <a:chOff x="4355976" y="1218271"/>
            <a:chExt cx="4067507" cy="619190"/>
          </a:xfrm>
        </p:grpSpPr>
        <p:sp>
          <p:nvSpPr>
            <p:cNvPr id="5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TextBox 11"/>
            <p:cNvSpPr txBox="1"/>
            <p:nvPr/>
          </p:nvSpPr>
          <p:spPr>
            <a:xfrm>
              <a:off x="4355976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lvl="0" indent="-228600">
                <a:buClr>
                  <a:schemeClr val="accent5">
                    <a:lumMod val="50000"/>
                  </a:schemeClr>
                </a:buClr>
              </a:pPr>
              <a:r>
                <a:rPr lang="en-GB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QVR </a:t>
              </a: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Center</a:t>
              </a:r>
              <a:r>
                <a:rPr lang="en-GB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特色</a:t>
              </a:r>
              <a:endParaRPr lang="en-GB" altLang="zh-TW" sz="2400" b="1" u="sng" dirty="0" smtClean="0">
                <a:solidFill>
                  <a:srgbClr val="3773E3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grpSp>
        <p:nvGrpSpPr>
          <p:cNvPr id="7" name="Group 3"/>
          <p:cNvGrpSpPr/>
          <p:nvPr/>
        </p:nvGrpSpPr>
        <p:grpSpPr>
          <a:xfrm>
            <a:off x="971600" y="2787774"/>
            <a:ext cx="4067507" cy="619190"/>
            <a:chOff x="4355976" y="1218271"/>
            <a:chExt cx="4067507" cy="619190"/>
          </a:xfrm>
        </p:grpSpPr>
        <p:sp>
          <p:nvSpPr>
            <p:cNvPr id="8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TextBox 11"/>
            <p:cNvSpPr txBox="1"/>
            <p:nvPr/>
          </p:nvSpPr>
          <p:spPr>
            <a:xfrm>
              <a:off x="4355976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lvl="0" indent="-228600">
                <a:buClr>
                  <a:schemeClr val="accent5">
                    <a:lumMod val="50000"/>
                  </a:schemeClr>
                </a:buClr>
              </a:pP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功能及操作介面</a:t>
              </a:r>
            </a:p>
          </p:txBody>
        </p:sp>
      </p:grpSp>
      <p:grpSp>
        <p:nvGrpSpPr>
          <p:cNvPr id="10" name="Group 3"/>
          <p:cNvGrpSpPr/>
          <p:nvPr/>
        </p:nvGrpSpPr>
        <p:grpSpPr>
          <a:xfrm>
            <a:off x="4622537" y="1779662"/>
            <a:ext cx="4067507" cy="619190"/>
            <a:chOff x="4355976" y="1218271"/>
            <a:chExt cx="4067507" cy="619190"/>
          </a:xfrm>
        </p:grpSpPr>
        <p:sp>
          <p:nvSpPr>
            <p:cNvPr id="11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355976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228600">
                <a:buClr>
                  <a:schemeClr val="accent5">
                    <a:lumMod val="50000"/>
                  </a:schemeClr>
                </a:buClr>
              </a:pPr>
              <a:r>
                <a:rPr lang="en-GB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QVR </a:t>
              </a: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Center</a:t>
              </a:r>
              <a:r>
                <a:rPr lang="en-GB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 </a:t>
              </a: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的安裝</a:t>
              </a:r>
              <a:endParaRPr lang="en-GB" altLang="zh-TW" sz="2400" b="1" u="sng" dirty="0" smtClean="0">
                <a:solidFill>
                  <a:srgbClr val="3773E3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grpSp>
        <p:nvGrpSpPr>
          <p:cNvPr id="13" name="Group 3"/>
          <p:cNvGrpSpPr/>
          <p:nvPr/>
        </p:nvGrpSpPr>
        <p:grpSpPr>
          <a:xfrm>
            <a:off x="4622537" y="2787774"/>
            <a:ext cx="4067507" cy="619190"/>
            <a:chOff x="4355976" y="1218271"/>
            <a:chExt cx="4067507" cy="619190"/>
          </a:xfrm>
        </p:grpSpPr>
        <p:sp>
          <p:nvSpPr>
            <p:cNvPr id="14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TextBox 11"/>
            <p:cNvSpPr txBox="1"/>
            <p:nvPr/>
          </p:nvSpPr>
          <p:spPr>
            <a:xfrm>
              <a:off x="4355976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lvl="0" indent="-228600">
                <a:buClr>
                  <a:schemeClr val="accent5">
                    <a:lumMod val="50000"/>
                  </a:schemeClr>
                </a:buClr>
              </a:pPr>
              <a:r>
                <a:rPr lang="en-GB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Live Demo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user\Desktop\QVR PPT\P11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68" y="1830040"/>
            <a:ext cx="7620001" cy="2901950"/>
          </a:xfrm>
          <a:prstGeom prst="rect">
            <a:avLst/>
          </a:prstGeom>
          <a:noFill/>
        </p:spPr>
      </p:pic>
      <p:sp>
        <p:nvSpPr>
          <p:cNvPr id="1699" name="Shape 169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 dirty="0">
                <a:solidFill>
                  <a:srgbClr val="FFFFFF"/>
                </a:solidFill>
                <a:latin typeface="+mn-lt"/>
              </a:rPr>
              <a:t>QVR </a:t>
            </a:r>
            <a:r>
              <a:rPr lang="en-GB" dirty="0" err="1" smtClean="0">
                <a:solidFill>
                  <a:srgbClr val="FFFFFF"/>
                </a:solidFill>
                <a:latin typeface="+mn-lt"/>
              </a:rPr>
              <a:t>Center</a:t>
            </a:r>
            <a:endParaRPr dirty="0">
              <a:latin typeface="+mn-lt"/>
            </a:endParaRPr>
          </a:p>
        </p:txBody>
      </p:sp>
      <p:sp>
        <p:nvSpPr>
          <p:cNvPr id="1700" name="Shape 170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dirty="0"/>
              <a:t>QVR </a:t>
            </a:r>
            <a:r>
              <a:rPr lang="en-GB" dirty="0" err="1"/>
              <a:t>Center</a:t>
            </a:r>
            <a:r>
              <a:rPr lang="en-GB" dirty="0"/>
              <a:t> 是 QVR Pro </a:t>
            </a:r>
            <a:r>
              <a:rPr lang="en-GB" dirty="0" err="1"/>
              <a:t>的中央監控及事件通知的QPKG</a:t>
            </a:r>
            <a:endParaRPr lang="en-GB" dirty="0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buNone/>
            </a:pPr>
            <a:endParaRPr sz="1400" dirty="0"/>
          </a:p>
          <a:p>
            <a:pPr marL="457200" lvl="0" indent="-317500" rtl="0">
              <a:lnSpc>
                <a:spcPct val="115000"/>
              </a:lnSpc>
              <a:spcBef>
                <a:spcPts val="0"/>
              </a:spcBef>
              <a:buClr>
                <a:srgbClr val="0E7988"/>
              </a:buClr>
              <a:buSzPct val="100000"/>
            </a:pPr>
            <a:r>
              <a:rPr lang="en-GB" sz="1400" dirty="0" err="1"/>
              <a:t>從QTS</a:t>
            </a:r>
            <a:r>
              <a:rPr lang="en-GB" sz="1400" dirty="0"/>
              <a:t> APP </a:t>
            </a:r>
            <a:r>
              <a:rPr lang="en-GB" sz="1400" dirty="0" err="1"/>
              <a:t>Center安裝</a:t>
            </a:r>
            <a:endParaRPr lang="en-GB" sz="1400" dirty="0"/>
          </a:p>
          <a:p>
            <a:pPr marL="457200" lvl="0" indent="-317500" rtl="0">
              <a:lnSpc>
                <a:spcPct val="115000"/>
              </a:lnSpc>
              <a:spcBef>
                <a:spcPts val="0"/>
              </a:spcBef>
              <a:buClr>
                <a:srgbClr val="0E7988"/>
              </a:buClr>
              <a:buSzPct val="100000"/>
            </a:pPr>
            <a:r>
              <a:rPr lang="en-GB" sz="1400" dirty="0" err="1"/>
              <a:t>可安裝與QVR</a:t>
            </a:r>
            <a:r>
              <a:rPr lang="en-GB" sz="1400" dirty="0"/>
              <a:t> Pro </a:t>
            </a:r>
            <a:r>
              <a:rPr lang="en-GB" sz="1400" dirty="0" err="1"/>
              <a:t>在同一個NAS上，或不同NAS上</a:t>
            </a:r>
            <a:endParaRPr lang="en-GB" sz="1400" dirty="0"/>
          </a:p>
          <a:p>
            <a:pPr marL="457200" lvl="0" indent="-317500" rtl="0">
              <a:lnSpc>
                <a:spcPct val="115000"/>
              </a:lnSpc>
              <a:spcBef>
                <a:spcPts val="0"/>
              </a:spcBef>
              <a:buClr>
                <a:srgbClr val="0E7988"/>
              </a:buClr>
              <a:buSzPct val="100000"/>
            </a:pPr>
            <a:r>
              <a:rPr lang="en-GB" sz="1400" dirty="0" err="1" smtClean="0"/>
              <a:t>輕鬆管理多</a:t>
            </a:r>
            <a:r>
              <a:rPr lang="zh-TW" altLang="en-US" sz="1400" dirty="0" smtClean="0"/>
              <a:t>達</a:t>
            </a:r>
            <a:r>
              <a:rPr lang="en-US" altLang="zh-TW" sz="1400" dirty="0" smtClean="0"/>
              <a:t>128</a:t>
            </a:r>
            <a:r>
              <a:rPr lang="en-GB" sz="1400" dirty="0" err="1" smtClean="0"/>
              <a:t>台</a:t>
            </a:r>
            <a:r>
              <a:rPr lang="en-GB" sz="1400" dirty="0" err="1"/>
              <a:t>QVR</a:t>
            </a:r>
            <a:r>
              <a:rPr lang="en-GB" sz="1400" dirty="0"/>
              <a:t> Pro </a:t>
            </a:r>
            <a:r>
              <a:rPr lang="en-GB" sz="1400" dirty="0" smtClean="0"/>
              <a:t>(QVR Pro Gold) </a:t>
            </a:r>
            <a:endParaRPr lang="en-GB" sz="1400" dirty="0"/>
          </a:p>
          <a:p>
            <a:pPr marL="457200" lvl="0" indent="-317500" rtl="0">
              <a:lnSpc>
                <a:spcPct val="115000"/>
              </a:lnSpc>
              <a:spcBef>
                <a:spcPts val="0"/>
              </a:spcBef>
              <a:buClr>
                <a:srgbClr val="0E7988"/>
              </a:buClr>
              <a:buSzPct val="100000"/>
            </a:pPr>
            <a:r>
              <a:rPr lang="en-GB" sz="1400" dirty="0" err="1"/>
              <a:t>使用共同的QVR</a:t>
            </a:r>
            <a:r>
              <a:rPr lang="en-GB" sz="1400" dirty="0"/>
              <a:t> Pro Client </a:t>
            </a:r>
          </a:p>
          <a:p>
            <a:pPr marL="457200" lvl="0" indent="-317500" rtl="0">
              <a:lnSpc>
                <a:spcPct val="115000"/>
              </a:lnSpc>
              <a:spcBef>
                <a:spcPts val="0"/>
              </a:spcBef>
              <a:buClr>
                <a:srgbClr val="0E7988"/>
              </a:buClr>
              <a:buSzPct val="100000"/>
            </a:pPr>
            <a:r>
              <a:rPr lang="en-GB" sz="1400" dirty="0" err="1"/>
              <a:t>易於維護多台</a:t>
            </a:r>
            <a:r>
              <a:rPr lang="en-GB" sz="1400" dirty="0"/>
              <a:t> QVR Pro </a:t>
            </a:r>
            <a:endParaRPr lang="en-GB" sz="1400" dirty="0" smtClean="0"/>
          </a:p>
          <a:p>
            <a:pPr marL="0" lvl="0" indent="276225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endParaRPr dirty="0" smtClean="0">
              <a:solidFill>
                <a:srgbClr val="0E7988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" name="Shape 130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If...Then…開放式事件管理平台</a:t>
            </a:r>
          </a:p>
        </p:txBody>
      </p:sp>
      <p:pic>
        <p:nvPicPr>
          <p:cNvPr id="4" name="Picture 2" descr="C:\Users\user\Desktop\QVR PPT\P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6" y="1419622"/>
            <a:ext cx="6909564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9" name="Shape 172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 err="1" smtClean="0"/>
              <a:t>分散</a:t>
            </a:r>
            <a:r>
              <a:rPr lang="zh-TW" altLang="en-US" dirty="0" smtClean="0"/>
              <a:t>建置</a:t>
            </a:r>
            <a:r>
              <a:rPr lang="en-GB" dirty="0" err="1" smtClean="0"/>
              <a:t>集中管理架構</a:t>
            </a:r>
            <a:endParaRPr lang="en-GB" dirty="0"/>
          </a:p>
        </p:txBody>
      </p:sp>
      <p:sp>
        <p:nvSpPr>
          <p:cNvPr id="1730" name="Shape 173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Clr>
                <a:schemeClr val="accent5">
                  <a:lumMod val="50000"/>
                </a:schemeClr>
              </a:buClr>
              <a:buSzPct val="100000"/>
            </a:pPr>
            <a:r>
              <a:rPr lang="en-GB" dirty="0"/>
              <a:t>QNAP </a:t>
            </a:r>
            <a:r>
              <a:rPr lang="en-GB" dirty="0" err="1"/>
              <a:t>Center</a:t>
            </a:r>
            <a:r>
              <a:rPr lang="en-GB" dirty="0"/>
              <a:t> </a:t>
            </a:r>
            <a:r>
              <a:rPr lang="en-GB" dirty="0" err="1" smtClean="0"/>
              <a:t>採取</a:t>
            </a:r>
            <a:r>
              <a:rPr lang="zh-TW" altLang="en-US" dirty="0" smtClean="0"/>
              <a:t>分散建置、</a:t>
            </a:r>
            <a:r>
              <a:rPr lang="en-GB" dirty="0" err="1" smtClean="0"/>
              <a:t>集中管理</a:t>
            </a:r>
            <a:r>
              <a:rPr lang="zh-TW" altLang="en-US" dirty="0" smtClean="0"/>
              <a:t>的</a:t>
            </a:r>
            <a:r>
              <a:rPr lang="en-GB" dirty="0" err="1" smtClean="0"/>
              <a:t>架構</a:t>
            </a:r>
            <a:endParaRPr lang="en-GB" dirty="0"/>
          </a:p>
          <a:p>
            <a:pPr marL="457200" lvl="0" indent="-381000" rtl="0">
              <a:spcBef>
                <a:spcPts val="0"/>
              </a:spcBef>
              <a:buClr>
                <a:schemeClr val="accent5">
                  <a:lumMod val="50000"/>
                </a:schemeClr>
              </a:buClr>
              <a:buSzPct val="100000"/>
            </a:pPr>
            <a:r>
              <a:rPr lang="en-US" altLang="zh-TW" dirty="0" smtClean="0"/>
              <a:t>QVR</a:t>
            </a:r>
            <a:r>
              <a:rPr lang="zh-TW" altLang="en-US" dirty="0" smtClean="0"/>
              <a:t> </a:t>
            </a:r>
            <a:r>
              <a:rPr lang="en-US" altLang="zh-TW" dirty="0" smtClean="0"/>
              <a:t>Client </a:t>
            </a:r>
            <a:r>
              <a:rPr lang="zh-TW" altLang="en-US" dirty="0" smtClean="0"/>
              <a:t>可</a:t>
            </a:r>
            <a:r>
              <a:rPr lang="en-GB" dirty="0" err="1" smtClean="0"/>
              <a:t>選擇連線</a:t>
            </a:r>
            <a:r>
              <a:rPr lang="zh-TW" altLang="en-US" dirty="0" smtClean="0"/>
              <a:t>至</a:t>
            </a:r>
            <a:r>
              <a:rPr lang="en-GB" dirty="0" smtClean="0"/>
              <a:t>QVR </a:t>
            </a:r>
            <a:r>
              <a:rPr lang="en-GB" dirty="0"/>
              <a:t>Pro 或 QVR </a:t>
            </a:r>
            <a:r>
              <a:rPr lang="en-GB" dirty="0" err="1"/>
              <a:t>Center</a:t>
            </a:r>
            <a:endParaRPr lang="en-GB" dirty="0"/>
          </a:p>
        </p:txBody>
      </p:sp>
      <p:pic>
        <p:nvPicPr>
          <p:cNvPr id="1731" name="Shape 17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43608" y="2500312"/>
            <a:ext cx="1364635" cy="2227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Users\user\Desktop\QVR PPT\P11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1800" y="2139702"/>
            <a:ext cx="5400600" cy="2576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0" name="Shape 1830"/>
          <p:cNvSpPr txBox="1">
            <a:spLocks noGrp="1"/>
          </p:cNvSpPr>
          <p:nvPr>
            <p:ph type="body" idx="1"/>
          </p:nvPr>
        </p:nvSpPr>
        <p:spPr>
          <a:xfrm>
            <a:off x="236425" y="1063224"/>
            <a:ext cx="8858400" cy="38439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lang="en-GB" altLang="zh-TW" sz="2400" b="1" u="sng" dirty="0">
              <a:solidFill>
                <a:srgbClr val="3773E3"/>
              </a:solidFill>
              <a:latin typeface="微軟正黑體" pitchFamily="34" charset="-120"/>
              <a:ea typeface="微軟正黑體" pitchFamily="34" charset="-120"/>
              <a:sym typeface="Calibri"/>
            </a:endParaRPr>
          </a:p>
        </p:txBody>
      </p:sp>
      <p:sp>
        <p:nvSpPr>
          <p:cNvPr id="1831" name="Shape 1831"/>
          <p:cNvSpPr txBox="1">
            <a:spLocks noGrp="1"/>
          </p:cNvSpPr>
          <p:nvPr>
            <p:ph type="title"/>
          </p:nvPr>
        </p:nvSpPr>
        <p:spPr>
          <a:xfrm>
            <a:off x="0" y="295248"/>
            <a:ext cx="9144000" cy="5550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dirty="0"/>
              <a:t>QVR </a:t>
            </a:r>
            <a:r>
              <a:rPr lang="en-GB" dirty="0" err="1"/>
              <a:t>Center</a:t>
            </a:r>
            <a:r>
              <a:rPr lang="en-GB" dirty="0"/>
              <a:t> </a:t>
            </a:r>
            <a:r>
              <a:rPr lang="zh-TW" altLang="en-US" dirty="0" smtClean="0"/>
              <a:t>主要</a:t>
            </a:r>
            <a:r>
              <a:rPr lang="en-GB" dirty="0" err="1" smtClean="0"/>
              <a:t>功能</a:t>
            </a:r>
            <a:endParaRPr lang="en-GB" dirty="0"/>
          </a:p>
        </p:txBody>
      </p:sp>
      <p:grpSp>
        <p:nvGrpSpPr>
          <p:cNvPr id="24" name="Group 3"/>
          <p:cNvGrpSpPr/>
          <p:nvPr/>
        </p:nvGrpSpPr>
        <p:grpSpPr>
          <a:xfrm>
            <a:off x="1043608" y="1635646"/>
            <a:ext cx="3024336" cy="619190"/>
            <a:chOff x="4355976" y="1218271"/>
            <a:chExt cx="3024336" cy="619190"/>
          </a:xfrm>
        </p:grpSpPr>
        <p:sp>
          <p:nvSpPr>
            <p:cNvPr id="25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TextBox 11"/>
            <p:cNvSpPr txBox="1"/>
            <p:nvPr/>
          </p:nvSpPr>
          <p:spPr>
            <a:xfrm>
              <a:off x="4536941" y="1375796"/>
              <a:ext cx="28433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SzPct val="25000"/>
              </a:pP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中央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影像</a:t>
              </a: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監控</a:t>
              </a:r>
              <a:r>
                <a:rPr lang="en-GB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 </a:t>
              </a:r>
            </a:p>
          </p:txBody>
        </p:sp>
      </p:grpSp>
      <p:grpSp>
        <p:nvGrpSpPr>
          <p:cNvPr id="28" name="Group 3"/>
          <p:cNvGrpSpPr/>
          <p:nvPr/>
        </p:nvGrpSpPr>
        <p:grpSpPr>
          <a:xfrm>
            <a:off x="1043608" y="2542834"/>
            <a:ext cx="3024336" cy="619190"/>
            <a:chOff x="4355976" y="1218271"/>
            <a:chExt cx="3024336" cy="619190"/>
          </a:xfrm>
        </p:grpSpPr>
        <p:sp>
          <p:nvSpPr>
            <p:cNvPr id="29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TextBox 11"/>
            <p:cNvSpPr txBox="1"/>
            <p:nvPr/>
          </p:nvSpPr>
          <p:spPr>
            <a:xfrm>
              <a:off x="4536941" y="1375796"/>
              <a:ext cx="28433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SzPct val="25000"/>
              </a:pP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集中管理</a:t>
              </a:r>
              <a:r>
                <a:rPr lang="en-GB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 QVR Pro </a:t>
              </a:r>
            </a:p>
          </p:txBody>
        </p:sp>
      </p:grpSp>
      <p:grpSp>
        <p:nvGrpSpPr>
          <p:cNvPr id="34" name="Group 3"/>
          <p:cNvGrpSpPr/>
          <p:nvPr/>
        </p:nvGrpSpPr>
        <p:grpSpPr>
          <a:xfrm>
            <a:off x="1043608" y="3515866"/>
            <a:ext cx="4680520" cy="619190"/>
            <a:chOff x="4355976" y="1218271"/>
            <a:chExt cx="4680520" cy="619190"/>
          </a:xfrm>
        </p:grpSpPr>
        <p:sp>
          <p:nvSpPr>
            <p:cNvPr id="35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TextBox 11"/>
            <p:cNvSpPr txBox="1"/>
            <p:nvPr/>
          </p:nvSpPr>
          <p:spPr>
            <a:xfrm>
              <a:off x="4536941" y="1375796"/>
              <a:ext cx="44995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SzPct val="25000"/>
              </a:pP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集中管理系統、事件紀錄</a:t>
              </a:r>
              <a:endParaRPr lang="en-GB" altLang="zh-TW" sz="2400" b="1" u="sng" dirty="0" smtClean="0">
                <a:solidFill>
                  <a:srgbClr val="3773E3"/>
                </a:solidFill>
                <a:latin typeface="微軟正黑體" pitchFamily="34" charset="-120"/>
                <a:ea typeface="微軟正黑體" pitchFamily="34" charset="-120"/>
                <a:sym typeface="Calibri"/>
              </a:endParaRPr>
            </a:p>
          </p:txBody>
        </p:sp>
      </p:grpSp>
      <p:grpSp>
        <p:nvGrpSpPr>
          <p:cNvPr id="37" name="Group 3"/>
          <p:cNvGrpSpPr/>
          <p:nvPr/>
        </p:nvGrpSpPr>
        <p:grpSpPr>
          <a:xfrm>
            <a:off x="4633114" y="1635646"/>
            <a:ext cx="3611294" cy="619190"/>
            <a:chOff x="4355976" y="1218271"/>
            <a:chExt cx="3611294" cy="619190"/>
          </a:xfrm>
        </p:grpSpPr>
        <p:sp>
          <p:nvSpPr>
            <p:cNvPr id="38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TextBox 11"/>
            <p:cNvSpPr txBox="1"/>
            <p:nvPr/>
          </p:nvSpPr>
          <p:spPr>
            <a:xfrm>
              <a:off x="4536941" y="1375796"/>
              <a:ext cx="34303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SzPct val="25000"/>
              </a:pP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獨立帳號與權限管理</a:t>
              </a:r>
            </a:p>
          </p:txBody>
        </p:sp>
      </p:grpSp>
      <p:grpSp>
        <p:nvGrpSpPr>
          <p:cNvPr id="40" name="Group 3"/>
          <p:cNvGrpSpPr/>
          <p:nvPr/>
        </p:nvGrpSpPr>
        <p:grpSpPr>
          <a:xfrm>
            <a:off x="4633114" y="2542834"/>
            <a:ext cx="3827318" cy="619190"/>
            <a:chOff x="4355976" y="1218271"/>
            <a:chExt cx="3827318" cy="619190"/>
          </a:xfrm>
        </p:grpSpPr>
        <p:sp>
          <p:nvSpPr>
            <p:cNvPr id="41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TextBox 11"/>
            <p:cNvSpPr txBox="1"/>
            <p:nvPr/>
          </p:nvSpPr>
          <p:spPr>
            <a:xfrm>
              <a:off x="4536941" y="1375796"/>
              <a:ext cx="36463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SzPct val="25000"/>
              </a:pP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獨立電子地圖、監看版面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9" name="Shape 173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dirty="0" err="1"/>
              <a:t>如何安裝QVR</a:t>
            </a:r>
            <a:r>
              <a:rPr lang="en-GB" dirty="0"/>
              <a:t> </a:t>
            </a:r>
            <a:r>
              <a:rPr lang="en-GB" dirty="0" err="1"/>
              <a:t>Center</a:t>
            </a:r>
            <a:endParaRPr lang="en-GB" dirty="0"/>
          </a:p>
        </p:txBody>
      </p:sp>
      <p:sp>
        <p:nvSpPr>
          <p:cNvPr id="1740" name="Shape 174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>
              <a:spcBef>
                <a:spcPts val="0"/>
              </a:spcBef>
              <a:buClr>
                <a:schemeClr val="accent5">
                  <a:lumMod val="50000"/>
                </a:schemeClr>
              </a:buClr>
              <a:buSzPct val="100000"/>
            </a:pPr>
            <a:r>
              <a:rPr lang="en-GB" dirty="0" err="1"/>
              <a:t>進入QTS</a:t>
            </a:r>
            <a:r>
              <a:rPr lang="en-GB" dirty="0"/>
              <a:t> </a:t>
            </a:r>
            <a:r>
              <a:rPr lang="en-GB" dirty="0" err="1"/>
              <a:t>的APPCenter</a:t>
            </a:r>
            <a:r>
              <a:rPr lang="en-GB" dirty="0"/>
              <a:t> </a:t>
            </a:r>
          </a:p>
          <a:p>
            <a:pPr marL="457200" lvl="0" indent="-381000">
              <a:spcBef>
                <a:spcPts val="0"/>
              </a:spcBef>
              <a:buClr>
                <a:schemeClr val="accent5">
                  <a:lumMod val="50000"/>
                </a:schemeClr>
              </a:buClr>
              <a:buSzPct val="100000"/>
            </a:pPr>
            <a:r>
              <a:rPr lang="zh-TW" altLang="en-US" dirty="0" smtClean="0"/>
              <a:t>選擇</a:t>
            </a:r>
            <a:r>
              <a:rPr lang="en-GB" dirty="0" err="1" smtClean="0"/>
              <a:t>監控類</a:t>
            </a:r>
            <a:r>
              <a:rPr lang="zh-TW" altLang="en-US" dirty="0" smtClean="0"/>
              <a:t>，</a:t>
            </a:r>
            <a:r>
              <a:rPr lang="en-GB" dirty="0" err="1" smtClean="0"/>
              <a:t>安裝</a:t>
            </a:r>
            <a:r>
              <a:rPr lang="en-GB" dirty="0" err="1"/>
              <a:t>QVR</a:t>
            </a:r>
            <a:r>
              <a:rPr lang="en-GB" dirty="0"/>
              <a:t> </a:t>
            </a:r>
            <a:r>
              <a:rPr lang="en-GB" dirty="0" err="1"/>
              <a:t>Center</a:t>
            </a:r>
            <a:endParaRPr lang="en-GB" dirty="0"/>
          </a:p>
        </p:txBody>
      </p:sp>
      <p:pic>
        <p:nvPicPr>
          <p:cNvPr id="1741" name="Shape 17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1640" y="2067694"/>
            <a:ext cx="6624736" cy="279672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1860"/>
          <p:cNvSpPr/>
          <p:nvPr/>
        </p:nvSpPr>
        <p:spPr>
          <a:xfrm>
            <a:off x="5216160" y="3435846"/>
            <a:ext cx="720300" cy="9633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" name="Shape 1861"/>
          <p:cNvSpPr/>
          <p:nvPr/>
        </p:nvSpPr>
        <p:spPr>
          <a:xfrm>
            <a:off x="1691680" y="4424502"/>
            <a:ext cx="720300" cy="1290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7" name="Shape 174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dirty="0" err="1"/>
              <a:t>登入</a:t>
            </a:r>
            <a:r>
              <a:rPr lang="en-GB" dirty="0"/>
              <a:t> QVR </a:t>
            </a:r>
            <a:r>
              <a:rPr lang="en-GB" dirty="0" err="1"/>
              <a:t>Center</a:t>
            </a:r>
            <a:endParaRPr lang="en-GB" dirty="0"/>
          </a:p>
        </p:txBody>
      </p:sp>
      <p:pic>
        <p:nvPicPr>
          <p:cNvPr id="1749" name="Shape 17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39952" y="1500180"/>
            <a:ext cx="4718328" cy="258373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1740"/>
          <p:cNvSpPr txBox="1">
            <a:spLocks noGrp="1"/>
          </p:cNvSpPr>
          <p:nvPr>
            <p:ph type="body" idx="1"/>
          </p:nvPr>
        </p:nvSpPr>
        <p:spPr>
          <a:xfrm>
            <a:off x="214282" y="1285866"/>
            <a:ext cx="8643998" cy="3576649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>
              <a:spcBef>
                <a:spcPts val="0"/>
              </a:spcBef>
              <a:buClr>
                <a:schemeClr val="accent5">
                  <a:lumMod val="50000"/>
                </a:schemeClr>
              </a:buClr>
              <a:buSzPct val="100000"/>
            </a:pPr>
            <a:r>
              <a:rPr lang="zh-TW" altLang="en-US" dirty="0" smtClean="0"/>
              <a:t>從</a:t>
            </a:r>
            <a:r>
              <a:rPr lang="en-GB" dirty="0" smtClean="0"/>
              <a:t>QTS </a:t>
            </a:r>
            <a:r>
              <a:rPr lang="zh-TW" altLang="en-US" dirty="0" smtClean="0"/>
              <a:t>桌面的 </a:t>
            </a:r>
            <a:r>
              <a:rPr lang="en-US" altLang="zh-TW" dirty="0" smtClean="0"/>
              <a:t>QVR</a:t>
            </a:r>
            <a:r>
              <a:rPr lang="zh-TW" altLang="en-US" dirty="0" smtClean="0"/>
              <a:t> </a:t>
            </a:r>
            <a:r>
              <a:rPr lang="en-US" altLang="zh-TW" dirty="0" smtClean="0"/>
              <a:t>Center</a:t>
            </a:r>
            <a:r>
              <a:rPr lang="en-GB" dirty="0" smtClean="0"/>
              <a:t> </a:t>
            </a:r>
            <a:endParaRPr lang="en-GB" dirty="0"/>
          </a:p>
          <a:p>
            <a:pPr marL="457200" lvl="0" indent="-381000">
              <a:spcBef>
                <a:spcPts val="0"/>
              </a:spcBef>
              <a:buClr>
                <a:schemeClr val="accent5">
                  <a:lumMod val="50000"/>
                </a:schemeClr>
              </a:buClr>
              <a:buSzPct val="100000"/>
            </a:pPr>
            <a:r>
              <a:rPr lang="zh-TW" altLang="en-US" dirty="0" smtClean="0"/>
              <a:t>瀏覽器輸入網址</a:t>
            </a:r>
            <a:endParaRPr lang="en-US" altLang="zh-TW" dirty="0" smtClean="0"/>
          </a:p>
          <a:p>
            <a:pPr marL="457200" lvl="0" indent="-381000">
              <a:spcBef>
                <a:spcPts val="0"/>
              </a:spcBef>
              <a:buClr>
                <a:schemeClr val="accent5">
                  <a:lumMod val="50000"/>
                </a:schemeClr>
              </a:buClr>
              <a:buSzPct val="100000"/>
            </a:pPr>
            <a:r>
              <a:rPr lang="en-US" altLang="zh-TW" dirty="0" smtClean="0"/>
              <a:t>https:// QVR IP/</a:t>
            </a:r>
            <a:r>
              <a:rPr lang="en-US" altLang="zh-TW" dirty="0" err="1" smtClean="0"/>
              <a:t>qvrcenter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7" name="Shape 175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/>
              <a:t>功能及操作介面</a:t>
            </a:r>
          </a:p>
        </p:txBody>
      </p:sp>
      <p:pic>
        <p:nvPicPr>
          <p:cNvPr id="1756" name="Shape 17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75856" y="1491630"/>
            <a:ext cx="5530187" cy="266142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hape 305"/>
          <p:cNvSpPr/>
          <p:nvPr/>
        </p:nvSpPr>
        <p:spPr>
          <a:xfrm>
            <a:off x="539552" y="1471704"/>
            <a:ext cx="2160240" cy="471900"/>
          </a:xfrm>
          <a:prstGeom prst="rect">
            <a:avLst/>
          </a:prstGeom>
          <a:solidFill>
            <a:srgbClr val="C00000"/>
          </a:solidFill>
          <a:ln w="2857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457200" lvl="0" indent="-381000">
              <a:buClr>
                <a:schemeClr val="accent5">
                  <a:lumMod val="50000"/>
                </a:schemeClr>
              </a:buClr>
              <a:buSzPct val="100000"/>
            </a:pPr>
            <a:r>
              <a:rPr lang="en-GB" altLang="zh-TW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QVR Pro </a:t>
            </a:r>
            <a:r>
              <a:rPr lang="en-GB" altLang="zh-TW" b="1" dirty="0" err="1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伺服器管理</a:t>
            </a:r>
            <a:endParaRPr lang="en-GB" altLang="zh-TW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cxnSp>
        <p:nvCxnSpPr>
          <p:cNvPr id="9" name="肘形接點 8"/>
          <p:cNvCxnSpPr>
            <a:stCxn id="8" idx="3"/>
          </p:cNvCxnSpPr>
          <p:nvPr/>
        </p:nvCxnSpPr>
        <p:spPr>
          <a:xfrm>
            <a:off x="2699792" y="1707654"/>
            <a:ext cx="648072" cy="144016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hape 305"/>
          <p:cNvSpPr/>
          <p:nvPr/>
        </p:nvSpPr>
        <p:spPr>
          <a:xfrm>
            <a:off x="539552" y="2142170"/>
            <a:ext cx="2160240" cy="471900"/>
          </a:xfrm>
          <a:prstGeom prst="rect">
            <a:avLst/>
          </a:prstGeom>
          <a:solidFill>
            <a:srgbClr val="C00000"/>
          </a:solidFill>
          <a:ln w="2857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457200" lvl="0" indent="-381000">
              <a:buClr>
                <a:schemeClr val="accent5">
                  <a:lumMod val="50000"/>
                </a:schemeClr>
              </a:buClr>
              <a:buSzPct val="100000"/>
            </a:pPr>
            <a:r>
              <a:rPr lang="en-GB" altLang="zh-TW" b="1" dirty="0" err="1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使用者權限管理</a:t>
            </a:r>
          </a:p>
        </p:txBody>
      </p:sp>
      <p:cxnSp>
        <p:nvCxnSpPr>
          <p:cNvPr id="14" name="肘形接點 13"/>
          <p:cNvCxnSpPr>
            <a:stCxn id="13" idx="3"/>
          </p:cNvCxnSpPr>
          <p:nvPr/>
        </p:nvCxnSpPr>
        <p:spPr>
          <a:xfrm flipV="1">
            <a:off x="2699792" y="2067694"/>
            <a:ext cx="648072" cy="310426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hape 305"/>
          <p:cNvSpPr/>
          <p:nvPr/>
        </p:nvSpPr>
        <p:spPr>
          <a:xfrm>
            <a:off x="539552" y="2714926"/>
            <a:ext cx="2160240" cy="471900"/>
          </a:xfrm>
          <a:prstGeom prst="rect">
            <a:avLst/>
          </a:prstGeom>
          <a:solidFill>
            <a:srgbClr val="C00000"/>
          </a:solidFill>
          <a:ln w="2857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457200" indent="-381000">
              <a:buClr>
                <a:schemeClr val="accent5">
                  <a:lumMod val="50000"/>
                </a:schemeClr>
              </a:buClr>
              <a:buSzPct val="100000"/>
            </a:pPr>
            <a:r>
              <a:rPr lang="en-GB" altLang="zh-TW" b="1" dirty="0" err="1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系統紀錄</a:t>
            </a:r>
          </a:p>
        </p:txBody>
      </p:sp>
      <p:cxnSp>
        <p:nvCxnSpPr>
          <p:cNvPr id="17" name="肘形接點 16"/>
          <p:cNvCxnSpPr>
            <a:stCxn id="16" idx="3"/>
          </p:cNvCxnSpPr>
          <p:nvPr/>
        </p:nvCxnSpPr>
        <p:spPr>
          <a:xfrm flipV="1">
            <a:off x="2699792" y="2499742"/>
            <a:ext cx="648072" cy="451134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6" name="Shape 176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新增伺服器</a:t>
            </a:r>
          </a:p>
        </p:txBody>
      </p:sp>
      <p:sp>
        <p:nvSpPr>
          <p:cNvPr id="1767" name="Shape 176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SzPct val="100000"/>
            </a:pPr>
            <a:r>
              <a:rPr lang="en-GB" sz="2400"/>
              <a:t>單筆或批次新增伺服器</a:t>
            </a:r>
          </a:p>
        </p:txBody>
      </p:sp>
      <p:pic>
        <p:nvPicPr>
          <p:cNvPr id="1768" name="Shape 17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1640" y="1779662"/>
            <a:ext cx="6445834" cy="31688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4" name="Shape 177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管理伺服器</a:t>
            </a:r>
          </a:p>
        </p:txBody>
      </p:sp>
      <p:sp>
        <p:nvSpPr>
          <p:cNvPr id="1775" name="Shape 177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SzPct val="100000"/>
            </a:pPr>
            <a:r>
              <a:rPr lang="en-GB" sz="2400" dirty="0" err="1"/>
              <a:t>可批次編輯、停止、啟用、更新、刪除QVR</a:t>
            </a:r>
            <a:r>
              <a:rPr lang="en-GB" sz="2400" dirty="0"/>
              <a:t> Pro</a:t>
            </a:r>
          </a:p>
        </p:txBody>
      </p:sp>
      <p:pic>
        <p:nvPicPr>
          <p:cNvPr id="1776" name="Shape 1776"/>
          <p:cNvPicPr preferRelativeResize="0"/>
          <p:nvPr/>
        </p:nvPicPr>
        <p:blipFill>
          <a:blip r:embed="rId3">
            <a:alphaModFix/>
          </a:blip>
          <a:srcRect l="1118" t="1168"/>
          <a:stretch>
            <a:fillRect/>
          </a:stretch>
        </p:blipFill>
        <p:spPr>
          <a:xfrm>
            <a:off x="1331640" y="1853615"/>
            <a:ext cx="5950444" cy="309439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Shape 1897"/>
          <p:cNvSpPr/>
          <p:nvPr/>
        </p:nvSpPr>
        <p:spPr>
          <a:xfrm>
            <a:off x="1354050" y="2251392"/>
            <a:ext cx="1490400" cy="9633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2" name="Shape 178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集中管理QVR Pro 版本</a:t>
            </a:r>
          </a:p>
        </p:txBody>
      </p:sp>
      <p:sp>
        <p:nvSpPr>
          <p:cNvPr id="1783" name="Shape 178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SzPct val="100000"/>
            </a:pPr>
            <a:r>
              <a:rPr lang="en-GB" sz="2400"/>
              <a:t>批次線上、手動更新版本</a:t>
            </a:r>
          </a:p>
        </p:txBody>
      </p:sp>
      <p:pic>
        <p:nvPicPr>
          <p:cNvPr id="1027" name="Picture 3" descr="D:\工作進行中\20170911直播母版16比9\20171025\QVR Pro 安全性與管理\QVR Pro 安全性與管理\QVR Center- update-CTH.PNG"/>
          <p:cNvPicPr>
            <a:picLocks noChangeAspect="1" noChangeArrowheads="1"/>
          </p:cNvPicPr>
          <p:nvPr/>
        </p:nvPicPr>
        <p:blipFill>
          <a:blip r:embed="rId3"/>
          <a:srcRect l="1240" t="2560" r="826" b="170"/>
          <a:stretch>
            <a:fillRect/>
          </a:stretch>
        </p:blipFill>
        <p:spPr bwMode="auto">
          <a:xfrm>
            <a:off x="1571604" y="1928808"/>
            <a:ext cx="5643602" cy="271464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0" name="Shape 179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/>
              <a:t>使用者帳號</a:t>
            </a:r>
          </a:p>
        </p:txBody>
      </p:sp>
      <p:sp>
        <p:nvSpPr>
          <p:cNvPr id="1791" name="Shape 179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SzPct val="100000"/>
            </a:pPr>
            <a:r>
              <a:rPr lang="en-GB" sz="2400" dirty="0" err="1"/>
              <a:t>獨立的使用者資料庫</a:t>
            </a:r>
            <a:endParaRPr lang="en-GB" sz="2400" dirty="0"/>
          </a:p>
          <a:p>
            <a:pPr marL="457200" lvl="0" indent="-381000" rtl="0">
              <a:spcBef>
                <a:spcPts val="0"/>
              </a:spcBef>
              <a:buSzPct val="100000"/>
            </a:pPr>
            <a:r>
              <a:rPr lang="en-GB" sz="2400" dirty="0" err="1"/>
              <a:t>新增、刪除、變更密碼、編輯帳號資料</a:t>
            </a:r>
            <a:endParaRPr lang="en-GB" sz="2400" dirty="0"/>
          </a:p>
        </p:txBody>
      </p:sp>
      <p:pic>
        <p:nvPicPr>
          <p:cNvPr id="1792" name="Shape 17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7664" y="2144251"/>
            <a:ext cx="5700405" cy="2730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8" name="Shape 179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角色權限</a:t>
            </a:r>
          </a:p>
        </p:txBody>
      </p:sp>
      <p:pic>
        <p:nvPicPr>
          <p:cNvPr id="1800" name="Shape 18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03848" y="1491630"/>
            <a:ext cx="5515783" cy="263723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1791"/>
          <p:cNvSpPr txBox="1">
            <a:spLocks/>
          </p:cNvSpPr>
          <p:nvPr/>
        </p:nvSpPr>
        <p:spPr>
          <a:xfrm>
            <a:off x="-396552" y="1285866"/>
            <a:ext cx="3349606" cy="35766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914400" lvl="1" indent="-317500">
              <a:buFont typeface="Arial" pitchFamily="34" charset="0"/>
              <a:buChar char="•"/>
            </a:pPr>
            <a:r>
              <a:rPr lang="zh-TW" altLang="en-US" sz="2200" b="1" dirty="0" smtClean="0">
                <a:solidFill>
                  <a:schemeClr val="bg2"/>
                </a:solidFill>
                <a:latin typeface="微軟正黑體" pitchFamily="34" charset="-120"/>
                <a:ea typeface="微軟正黑體" pitchFamily="34" charset="-120"/>
              </a:rPr>
              <a:t>獨立的角色權限</a:t>
            </a:r>
            <a:endParaRPr lang="en-GB" altLang="zh-TW" sz="2200" b="1" dirty="0" smtClean="0">
              <a:solidFill>
                <a:schemeClr val="bg2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4400" lvl="1" indent="-317500">
              <a:buFont typeface="Arial" pitchFamily="34" charset="0"/>
              <a:buChar char="•"/>
            </a:pPr>
            <a:r>
              <a:rPr lang="en-GB" altLang="zh-TW" sz="2200" b="1" dirty="0" err="1" smtClean="0">
                <a:solidFill>
                  <a:schemeClr val="bg2"/>
                </a:solidFill>
                <a:latin typeface="微軟正黑體" pitchFamily="34" charset="-120"/>
                <a:ea typeface="微軟正黑體" pitchFamily="34" charset="-120"/>
              </a:rPr>
              <a:t>系統預設角色：administrator、supervisor、viewer</a:t>
            </a:r>
            <a:endParaRPr lang="en-GB" altLang="zh-TW" sz="2200" b="1" dirty="0" smtClean="0">
              <a:solidFill>
                <a:schemeClr val="bg2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4400" lvl="1" indent="-317500">
              <a:buFont typeface="Arial" pitchFamily="34" charset="0"/>
              <a:buChar char="•"/>
            </a:pPr>
            <a:r>
              <a:rPr lang="en-GB" altLang="zh-TW" sz="2200" b="1" dirty="0" err="1" smtClean="0">
                <a:solidFill>
                  <a:schemeClr val="bg2"/>
                </a:solidFill>
                <a:latin typeface="微軟正黑體" pitchFamily="34" charset="-120"/>
                <a:ea typeface="微軟正黑體" pitchFamily="34" charset="-120"/>
              </a:rPr>
              <a:t>自訂角色權限：系統管理、攝影機</a:t>
            </a:r>
            <a:r>
              <a:rPr lang="en-GB" altLang="zh-TW" sz="2200" b="1" dirty="0" smtClean="0">
                <a:solidFill>
                  <a:schemeClr val="bg2"/>
                </a:solidFill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lang="zh-TW" altLang="en-US" sz="2200" b="1" dirty="0" smtClean="0">
                <a:solidFill>
                  <a:schemeClr val="bg2"/>
                </a:solidFill>
                <a:latin typeface="微軟正黑體" pitchFamily="34" charset="-120"/>
                <a:ea typeface="微軟正黑體" pitchFamily="34" charset="-120"/>
              </a:rPr>
              <a:t>電</a:t>
            </a:r>
            <a:r>
              <a:rPr lang="en-GB" altLang="zh-TW" sz="2200" b="1" dirty="0" err="1" smtClean="0">
                <a:solidFill>
                  <a:schemeClr val="bg2"/>
                </a:solidFill>
                <a:latin typeface="微軟正黑體" pitchFamily="34" charset="-120"/>
                <a:ea typeface="微軟正黑體" pitchFamily="34" charset="-120"/>
              </a:rPr>
              <a:t>子地圖、監看版面</a:t>
            </a:r>
            <a:r>
              <a:rPr lang="zh-TW" altLang="en-US" sz="2200" b="1" dirty="0" smtClean="0">
                <a:solidFill>
                  <a:schemeClr val="bg2"/>
                </a:solidFill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en-GB" altLang="zh-TW" sz="2200" b="1" dirty="0" err="1" smtClean="0">
                <a:solidFill>
                  <a:schemeClr val="bg2"/>
                </a:solidFill>
                <a:latin typeface="微軟正黑體" pitchFamily="34" charset="-120"/>
                <a:ea typeface="微軟正黑體" pitchFamily="34" charset="-120"/>
              </a:rPr>
              <a:t>權限</a:t>
            </a:r>
            <a:endParaRPr lang="en-GB" altLang="zh-TW" sz="2200" b="1" dirty="0" smtClean="0">
              <a:solidFill>
                <a:schemeClr val="bg2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914400" lvl="1" indent="-317500"/>
            <a:endParaRPr lang="en-GB" altLang="zh-TW" sz="2200" b="1" dirty="0">
              <a:solidFill>
                <a:schemeClr val="bg2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QVR PPT\p82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4208" y="1779662"/>
            <a:ext cx="2525885" cy="2516730"/>
          </a:xfrm>
          <a:prstGeom prst="rect">
            <a:avLst/>
          </a:prstGeom>
          <a:noFill/>
        </p:spPr>
      </p:pic>
      <p:sp>
        <p:nvSpPr>
          <p:cNvPr id="1322" name="Shape 132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QVR Pro </a:t>
            </a:r>
            <a:r>
              <a:rPr lang="en-GB" dirty="0" err="1"/>
              <a:t>支援事件種類</a:t>
            </a:r>
            <a:endParaRPr lang="en-GB" dirty="0"/>
          </a:p>
        </p:txBody>
      </p:sp>
      <p:sp>
        <p:nvSpPr>
          <p:cNvPr id="12" name="矩形 11"/>
          <p:cNvSpPr/>
          <p:nvPr/>
        </p:nvSpPr>
        <p:spPr>
          <a:xfrm>
            <a:off x="6416912" y="2734434"/>
            <a:ext cx="25922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381000" algn="ctr" fontAlgn="base">
              <a:buClr>
                <a:schemeClr val="bg1"/>
              </a:buClr>
              <a:buSzPct val="100000"/>
            </a:pPr>
            <a:r>
              <a:rPr lang="zh-TW" altLang="en-US" sz="24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客製化事件</a:t>
            </a:r>
          </a:p>
          <a:p>
            <a:pPr marL="457200" indent="-381000" algn="ctr">
              <a:buClr>
                <a:schemeClr val="bg1"/>
              </a:buClr>
              <a:buSzPct val="100000"/>
            </a:pPr>
            <a:r>
              <a:rPr lang="en-US" altLang="zh-TW" sz="24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4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事件</a:t>
            </a:r>
            <a:r>
              <a:rPr lang="en-US" altLang="zh-TW" sz="24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URL)</a:t>
            </a:r>
            <a:endParaRPr lang="en-GB" sz="24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683568" y="1491630"/>
            <a:ext cx="4392488" cy="1383184"/>
            <a:chOff x="4355976" y="1218271"/>
            <a:chExt cx="4392488" cy="1383184"/>
          </a:xfrm>
        </p:grpSpPr>
        <p:sp>
          <p:nvSpPr>
            <p:cNvPr id="8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lvl="0" indent="-260350">
                <a:buClr>
                  <a:schemeClr val="accent5">
                    <a:lumMod val="50000"/>
                  </a:schemeClr>
                </a:buClr>
                <a:buSzPct val="100000"/>
              </a:pP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攝影機智能影像偵測</a:t>
              </a:r>
            </a:p>
          </p:txBody>
        </p:sp>
        <p:sp>
          <p:nvSpPr>
            <p:cNvPr id="10" name="文字版面配置區 4"/>
            <p:cNvSpPr txBox="1">
              <a:spLocks/>
            </p:cNvSpPr>
            <p:nvPr/>
          </p:nvSpPr>
          <p:spPr>
            <a:xfrm>
              <a:off x="4570290" y="1833174"/>
              <a:ext cx="4178174" cy="7682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/>
            <a:lstStyle/>
            <a:p>
              <a:pPr marL="114300" lvl="1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GB" altLang="zh-TW" dirty="0" err="1" smtClean="0">
                  <a:latin typeface="微軟正黑體" pitchFamily="34" charset="-120"/>
                  <a:ea typeface="微軟正黑體" pitchFamily="34" charset="-120"/>
                </a:rPr>
                <a:t>位移偵測</a:t>
              </a:r>
              <a:r>
                <a:rPr lang="en-GB" altLang="zh-TW" dirty="0" smtClean="0">
                  <a:latin typeface="微軟正黑體" pitchFamily="34" charset="-120"/>
                  <a:ea typeface="微軟正黑體" pitchFamily="34" charset="-120"/>
                </a:rPr>
                <a:t>/</a:t>
              </a:r>
              <a:r>
                <a:rPr lang="en-GB" altLang="zh-TW" dirty="0" err="1" smtClean="0">
                  <a:latin typeface="微軟正黑體" pitchFamily="34" charset="-120"/>
                  <a:ea typeface="微軟正黑體" pitchFamily="34" charset="-120"/>
                </a:rPr>
                <a:t>聲音偵測</a:t>
              </a:r>
              <a:r>
                <a:rPr lang="en-GB" altLang="zh-TW" dirty="0" smtClean="0">
                  <a:latin typeface="微軟正黑體" pitchFamily="34" charset="-120"/>
                  <a:ea typeface="微軟正黑體" pitchFamily="34" charset="-120"/>
                </a:rPr>
                <a:t>/</a:t>
              </a:r>
              <a:r>
                <a:rPr lang="en-GB" altLang="zh-TW" dirty="0" err="1" smtClean="0">
                  <a:latin typeface="微軟正黑體" pitchFamily="34" charset="-120"/>
                  <a:ea typeface="微軟正黑體" pitchFamily="34" charset="-120"/>
                </a:rPr>
                <a:t>越線偵測</a:t>
              </a:r>
              <a:r>
                <a:rPr lang="en-GB" altLang="zh-TW" dirty="0" smtClean="0">
                  <a:latin typeface="微軟正黑體" pitchFamily="34" charset="-120"/>
                  <a:ea typeface="微軟正黑體" pitchFamily="34" charset="-120"/>
                </a:rPr>
                <a:t>/</a:t>
              </a:r>
            </a:p>
            <a:p>
              <a:pPr marL="114300" lvl="1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GB" altLang="zh-TW" dirty="0" err="1" smtClean="0">
                  <a:latin typeface="微軟正黑體" pitchFamily="34" charset="-120"/>
                  <a:ea typeface="微軟正黑體" pitchFamily="34" charset="-120"/>
                </a:rPr>
                <a:t>遮蔽偵測</a:t>
              </a:r>
              <a:r>
                <a:rPr lang="en-GB" altLang="zh-TW" dirty="0" smtClean="0">
                  <a:latin typeface="微軟正黑體" pitchFamily="34" charset="-120"/>
                  <a:ea typeface="微軟正黑體" pitchFamily="34" charset="-120"/>
                </a:rPr>
                <a:t>/</a:t>
              </a:r>
              <a:r>
                <a:rPr lang="en-GB" altLang="zh-TW" dirty="0" err="1" smtClean="0">
                  <a:latin typeface="微軟正黑體" pitchFamily="34" charset="-120"/>
                  <a:ea typeface="微軟正黑體" pitchFamily="34" charset="-120"/>
                </a:rPr>
                <a:t>紅外線偵測</a:t>
              </a:r>
              <a:r>
                <a:rPr lang="en-GB" altLang="zh-TW" dirty="0" smtClean="0">
                  <a:latin typeface="微軟正黑體" pitchFamily="34" charset="-120"/>
                  <a:ea typeface="微軟正黑體" pitchFamily="34" charset="-120"/>
                </a:rPr>
                <a:t>......</a:t>
              </a:r>
            </a:p>
            <a:p>
              <a:pPr marL="114300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endParaRPr lang="zh-TW" altLang="en-US" dirty="0" smtClean="0"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grpSp>
        <p:nvGrpSpPr>
          <p:cNvPr id="3" name="Group 3"/>
          <p:cNvGrpSpPr/>
          <p:nvPr/>
        </p:nvGrpSpPr>
        <p:grpSpPr>
          <a:xfrm>
            <a:off x="683568" y="3044267"/>
            <a:ext cx="4248472" cy="619190"/>
            <a:chOff x="4355976" y="1218271"/>
            <a:chExt cx="4248472" cy="619190"/>
          </a:xfrm>
        </p:grpSpPr>
        <p:sp>
          <p:nvSpPr>
            <p:cNvPr id="13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lvl="0" indent="-260350">
                <a:buClr>
                  <a:schemeClr val="accent5">
                    <a:lumMod val="50000"/>
                  </a:schemeClr>
                </a:buClr>
                <a:buSzPct val="100000"/>
              </a:pP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攝影機警報輸入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923928" y="1491630"/>
            <a:ext cx="4392488" cy="1383184"/>
            <a:chOff x="4355976" y="1218271"/>
            <a:chExt cx="4392488" cy="1383184"/>
          </a:xfrm>
        </p:grpSpPr>
        <p:sp>
          <p:nvSpPr>
            <p:cNvPr id="17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lvl="0" indent="-260350">
                <a:buClr>
                  <a:schemeClr val="accent5">
                    <a:lumMod val="50000"/>
                  </a:schemeClr>
                </a:buClr>
                <a:buSzPct val="100000"/>
              </a:pP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攝影機連線狀態</a:t>
              </a:r>
            </a:p>
          </p:txBody>
        </p:sp>
        <p:sp>
          <p:nvSpPr>
            <p:cNvPr id="19" name="文字版面配置區 4"/>
            <p:cNvSpPr txBox="1">
              <a:spLocks/>
            </p:cNvSpPr>
            <p:nvPr/>
          </p:nvSpPr>
          <p:spPr>
            <a:xfrm>
              <a:off x="4570290" y="1833174"/>
              <a:ext cx="4178174" cy="7682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/>
            <a:lstStyle/>
            <a:p>
              <a:pPr marL="114300" lvl="1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GB" altLang="zh-TW" dirty="0" err="1" smtClean="0">
                  <a:latin typeface="微軟正黑體" pitchFamily="34" charset="-120"/>
                  <a:ea typeface="微軟正黑體" pitchFamily="34" charset="-120"/>
                </a:rPr>
                <a:t>斷線</a:t>
              </a:r>
              <a:r>
                <a:rPr lang="en-GB" altLang="zh-TW" dirty="0" smtClean="0">
                  <a:latin typeface="微軟正黑體" pitchFamily="34" charset="-120"/>
                  <a:ea typeface="微軟正黑體" pitchFamily="34" charset="-120"/>
                </a:rPr>
                <a:t>/</a:t>
              </a:r>
              <a:r>
                <a:rPr lang="en-GB" altLang="zh-TW" dirty="0" err="1" smtClean="0">
                  <a:latin typeface="微軟正黑體" pitchFamily="34" charset="-120"/>
                  <a:ea typeface="微軟正黑體" pitchFamily="34" charset="-120"/>
                </a:rPr>
                <a:t>恢復連線</a:t>
              </a:r>
              <a:endParaRPr lang="en-GB" altLang="zh-TW" dirty="0" smtClean="0">
                <a:latin typeface="微軟正黑體" pitchFamily="34" charset="-120"/>
                <a:ea typeface="微軟正黑體" pitchFamily="34" charset="-120"/>
              </a:endParaRPr>
            </a:p>
            <a:p>
              <a:pPr marL="114300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endParaRPr lang="zh-TW" altLang="en-US" dirty="0" smtClean="0"/>
            </a:p>
          </p:txBody>
        </p:sp>
      </p:grpSp>
      <p:grpSp>
        <p:nvGrpSpPr>
          <p:cNvPr id="5" name="Group 3"/>
          <p:cNvGrpSpPr/>
          <p:nvPr/>
        </p:nvGrpSpPr>
        <p:grpSpPr>
          <a:xfrm>
            <a:off x="3923928" y="3044267"/>
            <a:ext cx="4392488" cy="1383184"/>
            <a:chOff x="4355976" y="1218271"/>
            <a:chExt cx="4392488" cy="1383184"/>
          </a:xfrm>
        </p:grpSpPr>
        <p:sp>
          <p:nvSpPr>
            <p:cNvPr id="21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lvl="0" indent="-260350">
                <a:buClr>
                  <a:schemeClr val="accent5">
                    <a:lumMod val="50000"/>
                  </a:schemeClr>
                </a:buClr>
                <a:buSzPct val="100000"/>
              </a:pP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錄影空間狀態</a:t>
              </a:r>
            </a:p>
          </p:txBody>
        </p:sp>
        <p:sp>
          <p:nvSpPr>
            <p:cNvPr id="23" name="文字版面配置區 4"/>
            <p:cNvSpPr txBox="1">
              <a:spLocks/>
            </p:cNvSpPr>
            <p:nvPr/>
          </p:nvSpPr>
          <p:spPr>
            <a:xfrm>
              <a:off x="4570290" y="1833174"/>
              <a:ext cx="4178174" cy="7682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/>
            <a:lstStyle/>
            <a:p>
              <a:pPr marL="114300" lvl="1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GB" altLang="zh-TW" dirty="0" err="1" smtClean="0">
                  <a:latin typeface="微軟正黑體" pitchFamily="34" charset="-120"/>
                  <a:ea typeface="微軟正黑體" pitchFamily="34" charset="-120"/>
                </a:rPr>
                <a:t>錄影空間錯誤/錄影空間警告</a:t>
              </a:r>
              <a:r>
                <a:rPr lang="en-GB" altLang="zh-TW" dirty="0" smtClean="0">
                  <a:latin typeface="微軟正黑體" pitchFamily="34" charset="-120"/>
                  <a:ea typeface="微軟正黑體" pitchFamily="34" charset="-120"/>
                </a:rPr>
                <a:t>/</a:t>
              </a:r>
            </a:p>
            <a:p>
              <a:pPr marL="114300" lvl="1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GB" altLang="zh-TW" dirty="0" err="1" smtClean="0">
                  <a:latin typeface="微軟正黑體" pitchFamily="34" charset="-120"/>
                  <a:ea typeface="微軟正黑體" pitchFamily="34" charset="-120"/>
                </a:rPr>
                <a:t>錄影空間已滿</a:t>
              </a:r>
              <a:r>
                <a:rPr lang="en-GB" altLang="zh-TW" dirty="0" smtClean="0">
                  <a:latin typeface="微軟正黑體" pitchFamily="34" charset="-120"/>
                  <a:ea typeface="微軟正黑體" pitchFamily="34" charset="-120"/>
                </a:rPr>
                <a:t>/</a:t>
              </a:r>
              <a:r>
                <a:rPr lang="en-GB" altLang="zh-TW" dirty="0" err="1" smtClean="0">
                  <a:latin typeface="微軟正黑體" pitchFamily="34" charset="-120"/>
                  <a:ea typeface="微軟正黑體" pitchFamily="34" charset="-120"/>
                </a:rPr>
                <a:t>錄影空間恢復</a:t>
              </a:r>
              <a:endParaRPr lang="en-GB" altLang="zh-TW" dirty="0" smtClean="0">
                <a:latin typeface="微軟正黑體" pitchFamily="34" charset="-120"/>
                <a:ea typeface="微軟正黑體" pitchFamily="34" charset="-12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6" name="Shape 180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系統紀錄</a:t>
            </a:r>
          </a:p>
        </p:txBody>
      </p:sp>
      <p:sp>
        <p:nvSpPr>
          <p:cNvPr id="1807" name="Shape 180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2400" dirty="0" err="1"/>
              <a:t>包含QVR</a:t>
            </a:r>
            <a:r>
              <a:rPr lang="en-GB" sz="2400" dirty="0"/>
              <a:t> </a:t>
            </a:r>
            <a:r>
              <a:rPr lang="en-GB" sz="2400" dirty="0" err="1"/>
              <a:t>Center</a:t>
            </a:r>
            <a:r>
              <a:rPr lang="en-GB" sz="2400" dirty="0"/>
              <a:t> 、</a:t>
            </a:r>
            <a:r>
              <a:rPr lang="en-GB" sz="2400" dirty="0" err="1"/>
              <a:t>所有QVR</a:t>
            </a:r>
            <a:r>
              <a:rPr lang="en-GB" sz="2400" dirty="0"/>
              <a:t> Pro </a:t>
            </a:r>
            <a:r>
              <a:rPr lang="en-GB" sz="2400" dirty="0" err="1"/>
              <a:t>的紀錄資料</a:t>
            </a:r>
            <a:endParaRPr lang="en-GB" sz="2400" dirty="0"/>
          </a:p>
        </p:txBody>
      </p:sp>
      <p:pic>
        <p:nvPicPr>
          <p:cNvPr id="1808" name="Shape 18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9632" y="1813060"/>
            <a:ext cx="6389882" cy="30671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9" y="1785932"/>
            <a:ext cx="6072230" cy="2916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15" name="Shape 181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2400" dirty="0" err="1" smtClean="0"/>
              <a:t>條件式查詢紀錄</a:t>
            </a:r>
            <a:endParaRPr lang="en-GB" sz="2400" dirty="0" smtClean="0"/>
          </a:p>
          <a:p>
            <a:pPr fontAlgn="base"/>
            <a:r>
              <a:rPr lang="zh-TW" altLang="en-US" sz="1800" dirty="0" smtClean="0"/>
              <a:t>日誌種類</a:t>
            </a:r>
          </a:p>
          <a:p>
            <a:pPr fontAlgn="base"/>
            <a:r>
              <a:rPr lang="zh-TW" altLang="en-US" sz="1800" dirty="0" smtClean="0"/>
              <a:t>內容搜尋</a:t>
            </a:r>
          </a:p>
          <a:p>
            <a:pPr fontAlgn="base"/>
            <a:r>
              <a:rPr lang="zh-TW" altLang="en-US" sz="1800" dirty="0" smtClean="0"/>
              <a:t>事件等級</a:t>
            </a:r>
          </a:p>
          <a:p>
            <a:pPr fontAlgn="base"/>
            <a:r>
              <a:rPr lang="zh-TW" altLang="en-US" sz="1800" dirty="0" smtClean="0"/>
              <a:t>日期時間</a:t>
            </a:r>
          </a:p>
          <a:p>
            <a:pPr fontAlgn="base"/>
            <a:r>
              <a:rPr lang="zh-TW" altLang="en-US" sz="1800" dirty="0" smtClean="0"/>
              <a:t>使用者名稱</a:t>
            </a:r>
          </a:p>
          <a:p>
            <a:pPr fontAlgn="base"/>
            <a:r>
              <a:rPr lang="en-US" altLang="zh-TW" sz="1800" dirty="0" smtClean="0"/>
              <a:t>NAS IP</a:t>
            </a:r>
          </a:p>
          <a:p>
            <a:pPr fontAlgn="base"/>
            <a:r>
              <a:rPr lang="en-US" altLang="zh-TW" sz="1800" dirty="0" smtClean="0"/>
              <a:t>NAS </a:t>
            </a:r>
            <a:r>
              <a:rPr lang="zh-TW" altLang="en-US" sz="1800" dirty="0" smtClean="0"/>
              <a:t>名稱</a:t>
            </a:r>
          </a:p>
          <a:p>
            <a:pPr fontAlgn="base"/>
            <a:r>
              <a:rPr lang="en-US" altLang="zh-TW" sz="1800" dirty="0" smtClean="0"/>
              <a:t>QVR Pro </a:t>
            </a:r>
            <a:r>
              <a:rPr lang="zh-TW" altLang="en-US" sz="1800" dirty="0" smtClean="0"/>
              <a:t>名稱</a:t>
            </a:r>
          </a:p>
          <a:p>
            <a:pPr lvl="0">
              <a:spcBef>
                <a:spcPts val="0"/>
              </a:spcBef>
              <a:buNone/>
            </a:pPr>
            <a:endParaRPr lang="en-GB" sz="2400" dirty="0"/>
          </a:p>
        </p:txBody>
      </p:sp>
      <p:sp>
        <p:nvSpPr>
          <p:cNvPr id="1814" name="Shape 181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查詢、匯出紀錄</a:t>
            </a:r>
          </a:p>
        </p:txBody>
      </p:sp>
      <p:sp>
        <p:nvSpPr>
          <p:cNvPr id="6" name="Shape 1938"/>
          <p:cNvSpPr/>
          <p:nvPr/>
        </p:nvSpPr>
        <p:spPr>
          <a:xfrm>
            <a:off x="3786182" y="2214560"/>
            <a:ext cx="5072098" cy="857256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QVR PPT\p8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664" y="1347614"/>
            <a:ext cx="5643348" cy="3384376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2664296" y="185167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GB" sz="4800" b="1" dirty="0" smtClean="0">
                <a:solidFill>
                  <a:schemeClr val="bg1"/>
                </a:solidFill>
              </a:rPr>
              <a:t>QVR </a:t>
            </a:r>
            <a:r>
              <a:rPr lang="en-GB" sz="4800" b="1" dirty="0" err="1" smtClean="0">
                <a:solidFill>
                  <a:schemeClr val="bg1"/>
                </a:solidFill>
              </a:rPr>
              <a:t>Center</a:t>
            </a:r>
            <a:r>
              <a:rPr lang="en-GB" sz="4800" b="1" dirty="0" smtClean="0">
                <a:solidFill>
                  <a:schemeClr val="bg1"/>
                </a:solidFill>
              </a:rPr>
              <a:t> </a:t>
            </a:r>
          </a:p>
          <a:p>
            <a:pPr lvl="0" algn="ctr"/>
            <a:r>
              <a:rPr lang="en-GB" sz="3600" b="1" dirty="0" err="1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發行時程</a:t>
            </a:r>
            <a:endParaRPr lang="en-GB" sz="3600" b="1" dirty="0" smtClean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0" algn="ctr"/>
            <a:r>
              <a:rPr lang="en-GB" sz="3600" b="1" dirty="0" smtClean="0">
                <a:solidFill>
                  <a:schemeClr val="bg1"/>
                </a:solidFill>
              </a:rPr>
              <a:t>2018 Q1</a:t>
            </a:r>
            <a:endParaRPr lang="en-GB" sz="3600" b="1" dirty="0">
              <a:solidFill>
                <a:schemeClr val="bg1"/>
              </a:solidFill>
            </a:endParaRPr>
          </a:p>
        </p:txBody>
      </p:sp>
      <p:pic>
        <p:nvPicPr>
          <p:cNvPr id="8" name="圖片 7" descr="P2-3_紫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28" y="6143650"/>
            <a:ext cx="2565104" cy="2643204"/>
          </a:xfrm>
          <a:prstGeom prst="rect">
            <a:avLst/>
          </a:prstGeom>
        </p:spPr>
      </p:pic>
      <p:pic>
        <p:nvPicPr>
          <p:cNvPr id="9" name="圖片 8" descr="P2-3_黃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4744" y="5786442"/>
            <a:ext cx="2571768" cy="2540077"/>
          </a:xfrm>
          <a:prstGeom prst="rect">
            <a:avLst/>
          </a:prstGeom>
        </p:spPr>
      </p:pic>
      <p:pic>
        <p:nvPicPr>
          <p:cNvPr id="10" name="圖片 9" descr="P2-3_藍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7554" y="6286526"/>
            <a:ext cx="2577125" cy="2540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9" name="Shape 1829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2060"/>
              </a:buClr>
              <a:buSzPct val="25000"/>
              <a:buFont typeface="Arial"/>
              <a:buNone/>
            </a:pPr>
            <a:r>
              <a:rPr lang="en-GB" sz="5400"/>
              <a:t>Live Demo</a:t>
            </a:r>
          </a:p>
        </p:txBody>
      </p:sp>
      <p:sp>
        <p:nvSpPr>
          <p:cNvPr id="1830" name="Shape 1830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  <a:buClr>
                <a:schemeClr val="dk1"/>
              </a:buClr>
              <a:buSzPct val="45833"/>
            </a:pPr>
            <a:r>
              <a:rPr lang="en-GB" sz="2400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QVR </a:t>
            </a:r>
            <a:r>
              <a:rPr lang="en-GB" sz="2400" dirty="0" err="1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Center</a:t>
            </a:r>
            <a:endParaRPr lang="en-GB" sz="2400" dirty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831" name="Shape 1831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buSzPct val="25000"/>
            </a:pPr>
            <a:r>
              <a:rPr lang="en-GB" altLang="zh-TW" dirty="0" smtClean="0"/>
              <a:t>Peace </a:t>
            </a:r>
            <a:r>
              <a:rPr lang="en-GB" altLang="zh-TW" dirty="0" err="1" smtClean="0"/>
              <a:t>Kuo</a:t>
            </a:r>
            <a:endParaRPr lang="en-GB" altLang="zh-TW" dirty="0" smtClean="0"/>
          </a:p>
          <a:p>
            <a:pPr marL="0" marR="0" lvl="0" indent="0" algn="ctr" rtl="0">
              <a:spcBef>
                <a:spcPts val="0"/>
              </a:spcBef>
              <a:buClr>
                <a:srgbClr val="002060"/>
              </a:buClr>
              <a:buSzPct val="25000"/>
              <a:buFont typeface="Arial"/>
              <a:buNone/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7" name="Shape 183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 dirty="0" smtClean="0"/>
              <a:t>QVR </a:t>
            </a:r>
            <a:r>
              <a:rPr lang="en-GB" dirty="0"/>
              <a:t>Guard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89257" y="2283718"/>
            <a:ext cx="3024336" cy="988522"/>
            <a:chOff x="4355976" y="1218271"/>
            <a:chExt cx="3024336" cy="988522"/>
          </a:xfrm>
        </p:grpSpPr>
        <p:sp>
          <p:nvSpPr>
            <p:cNvPr id="5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TextBox 11"/>
            <p:cNvSpPr txBox="1"/>
            <p:nvPr/>
          </p:nvSpPr>
          <p:spPr>
            <a:xfrm>
              <a:off x="4536941" y="1375796"/>
              <a:ext cx="28433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SzPct val="25000"/>
              </a:pP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為何需要</a:t>
              </a:r>
              <a:endParaRPr lang="en-GB" altLang="zh-TW" sz="2400" b="1" u="sng" dirty="0" smtClean="0">
                <a:solidFill>
                  <a:srgbClr val="3773E3"/>
                </a:solidFill>
                <a:latin typeface="微軟正黑體" pitchFamily="34" charset="-120"/>
                <a:ea typeface="微軟正黑體" pitchFamily="34" charset="-120"/>
                <a:sym typeface="Calibri"/>
              </a:endParaRPr>
            </a:p>
            <a:p>
              <a:pPr lvl="0">
                <a:buSzPct val="25000"/>
              </a:pPr>
              <a:r>
                <a:rPr lang="en-GB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QVR Guard </a:t>
              </a:r>
            </a:p>
          </p:txBody>
        </p:sp>
      </p:grpSp>
      <p:grpSp>
        <p:nvGrpSpPr>
          <p:cNvPr id="7" name="Group 3"/>
          <p:cNvGrpSpPr/>
          <p:nvPr/>
        </p:nvGrpSpPr>
        <p:grpSpPr>
          <a:xfrm>
            <a:off x="3210128" y="2283718"/>
            <a:ext cx="3024336" cy="988522"/>
            <a:chOff x="4355976" y="1218271"/>
            <a:chExt cx="3024336" cy="988522"/>
          </a:xfrm>
        </p:grpSpPr>
        <p:sp>
          <p:nvSpPr>
            <p:cNvPr id="8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TextBox 11"/>
            <p:cNvSpPr txBox="1"/>
            <p:nvPr/>
          </p:nvSpPr>
          <p:spPr>
            <a:xfrm>
              <a:off x="4536941" y="1375796"/>
              <a:ext cx="28433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lvl="0" indent="-228600"/>
              <a:r>
                <a:rPr lang="en-GB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QVR Guard </a:t>
              </a:r>
            </a:p>
            <a:p>
              <a:pPr marL="457200" lvl="0" indent="-228600"/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的安裝</a:t>
              </a:r>
              <a:endParaRPr lang="en-GB" altLang="zh-TW" sz="2400" b="1" u="sng" dirty="0" smtClean="0">
                <a:solidFill>
                  <a:srgbClr val="3773E3"/>
                </a:solidFill>
                <a:latin typeface="微軟正黑體" pitchFamily="34" charset="-120"/>
                <a:ea typeface="微軟正黑體" pitchFamily="34" charset="-120"/>
                <a:sym typeface="Calibri"/>
              </a:endParaRPr>
            </a:p>
          </p:txBody>
        </p:sp>
      </p:grpSp>
      <p:grpSp>
        <p:nvGrpSpPr>
          <p:cNvPr id="10" name="Group 3"/>
          <p:cNvGrpSpPr/>
          <p:nvPr/>
        </p:nvGrpSpPr>
        <p:grpSpPr>
          <a:xfrm>
            <a:off x="5796136" y="2283718"/>
            <a:ext cx="3024336" cy="988522"/>
            <a:chOff x="4355976" y="1218271"/>
            <a:chExt cx="3024336" cy="988522"/>
          </a:xfrm>
        </p:grpSpPr>
        <p:sp>
          <p:nvSpPr>
            <p:cNvPr id="11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36941" y="1375796"/>
              <a:ext cx="28433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lvl="0" indent="-228600"/>
              <a:r>
                <a:rPr lang="en-GB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QVR Guard</a:t>
              </a:r>
            </a:p>
            <a:p>
              <a:pPr marL="457200" lvl="0" indent="-228600"/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功能及操作介面</a:t>
              </a:r>
              <a:endParaRPr lang="en-GB" altLang="zh-TW" sz="2400" b="1" u="sng" dirty="0" smtClean="0">
                <a:solidFill>
                  <a:srgbClr val="3773E3"/>
                </a:solidFill>
                <a:latin typeface="微軟正黑體" pitchFamily="34" charset="-120"/>
                <a:ea typeface="微軟正黑體" pitchFamily="34" charset="-120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" name="Shape 184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 dirty="0" err="1">
                <a:solidFill>
                  <a:srgbClr val="FFFFFF"/>
                </a:solidFill>
              </a:rPr>
              <a:t>為何需要</a:t>
            </a:r>
            <a:r>
              <a:rPr lang="en-GB" dirty="0">
                <a:solidFill>
                  <a:srgbClr val="FFFFFF"/>
                </a:solidFill>
              </a:rPr>
              <a:t> QVR Guard</a:t>
            </a:r>
          </a:p>
        </p:txBody>
      </p:sp>
      <p:sp>
        <p:nvSpPr>
          <p:cNvPr id="1845" name="Shape 1845"/>
          <p:cNvSpPr txBox="1">
            <a:spLocks noGrp="1"/>
          </p:cNvSpPr>
          <p:nvPr>
            <p:ph type="body" idx="1"/>
          </p:nvPr>
        </p:nvSpPr>
        <p:spPr>
          <a:xfrm>
            <a:off x="500034" y="2211710"/>
            <a:ext cx="8001056" cy="2790831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endParaRPr dirty="0" smtClean="0"/>
          </a:p>
          <a:p>
            <a:pPr marL="0" lvl="0">
              <a:spcBef>
                <a:spcPts val="0"/>
              </a:spcBef>
              <a:buClr>
                <a:srgbClr val="000000"/>
              </a:buClr>
              <a:buSzPct val="61111"/>
              <a:buNone/>
            </a:pPr>
            <a:r>
              <a:rPr lang="en-GB" sz="1800" dirty="0" smtClean="0">
                <a:solidFill>
                  <a:schemeClr val="dk1"/>
                </a:solidFill>
              </a:rPr>
              <a:t>QVR Guard </a:t>
            </a:r>
            <a:r>
              <a:rPr lang="en-GB" sz="1800" dirty="0" err="1" smtClean="0">
                <a:solidFill>
                  <a:schemeClr val="dk1"/>
                </a:solidFill>
              </a:rPr>
              <a:t>是QVR</a:t>
            </a:r>
            <a:r>
              <a:rPr lang="en-GB" sz="1800" dirty="0" smtClean="0">
                <a:solidFill>
                  <a:schemeClr val="dk1"/>
                </a:solidFill>
              </a:rPr>
              <a:t> Pro </a:t>
            </a:r>
            <a:r>
              <a:rPr lang="en-GB" sz="1800" dirty="0" err="1" smtClean="0">
                <a:solidFill>
                  <a:schemeClr val="dk1"/>
                </a:solidFill>
              </a:rPr>
              <a:t>的備援解決方案，您只要在相同型號的</a:t>
            </a:r>
            <a:r>
              <a:rPr lang="en-GB" sz="1800" dirty="0" smtClean="0">
                <a:solidFill>
                  <a:schemeClr val="dk1"/>
                </a:solidFill>
              </a:rPr>
              <a:t> NAS </a:t>
            </a:r>
            <a:r>
              <a:rPr lang="en-GB" sz="1800" dirty="0" err="1" smtClean="0">
                <a:solidFill>
                  <a:schemeClr val="dk1"/>
                </a:solidFill>
              </a:rPr>
              <a:t>安裝</a:t>
            </a:r>
            <a:r>
              <a:rPr lang="en-GB" sz="1800" dirty="0" smtClean="0">
                <a:solidFill>
                  <a:schemeClr val="dk1"/>
                </a:solidFill>
              </a:rPr>
              <a:t> QVR Guard </a:t>
            </a:r>
            <a:r>
              <a:rPr lang="en-GB" sz="1800" dirty="0" err="1" smtClean="0">
                <a:solidFill>
                  <a:schemeClr val="dk1"/>
                </a:solidFill>
              </a:rPr>
              <a:t>即可</a:t>
            </a:r>
            <a:r>
              <a:rPr lang="zh-TW" altLang="en-US" sz="1800" dirty="0" smtClean="0">
                <a:solidFill>
                  <a:schemeClr val="dk1"/>
                </a:solidFill>
              </a:rPr>
              <a:t>使用</a:t>
            </a:r>
            <a:r>
              <a:rPr lang="en-GB" sz="1800" dirty="0" err="1" smtClean="0">
                <a:solidFill>
                  <a:schemeClr val="dk1"/>
                </a:solidFill>
              </a:rPr>
              <a:t>備援方案達到重要的錄影工作不中斷</a:t>
            </a:r>
            <a:r>
              <a:rPr lang="en-GB" sz="1800" dirty="0" smtClean="0">
                <a:solidFill>
                  <a:schemeClr val="dk1"/>
                </a:solidFill>
              </a:rPr>
              <a:t>。</a:t>
            </a:r>
          </a:p>
          <a:p>
            <a:pPr lvl="0">
              <a:spcBef>
                <a:spcPts val="0"/>
              </a:spcBef>
              <a:buClr>
                <a:srgbClr val="000000"/>
              </a:buClr>
              <a:buSzPct val="61111"/>
              <a:buFont typeface="Arial"/>
              <a:buNone/>
            </a:pPr>
            <a:endParaRPr lang="en-GB" sz="1800" dirty="0" smtClean="0">
              <a:solidFill>
                <a:schemeClr val="dk1"/>
              </a:solidFill>
            </a:endParaRPr>
          </a:p>
          <a:p>
            <a:pPr marL="457200" lvl="0" indent="-317500" rtl="0">
              <a:spcBef>
                <a:spcPts val="0"/>
              </a:spcBef>
              <a:buSzPct val="100000"/>
            </a:pPr>
            <a:r>
              <a:rPr lang="en-GB" sz="1400" dirty="0" err="1" smtClean="0"/>
              <a:t>支援一個錄影儲存空間</a:t>
            </a:r>
            <a:endParaRPr lang="en-GB" sz="1400" dirty="0" smtClean="0"/>
          </a:p>
          <a:p>
            <a:pPr marL="457200" lvl="0" indent="-317500" rtl="0">
              <a:spcBef>
                <a:spcPts val="0"/>
              </a:spcBef>
              <a:buSzPct val="100000"/>
            </a:pPr>
            <a:r>
              <a:rPr lang="en-GB" sz="1400" dirty="0" err="1" smtClean="0"/>
              <a:t>接管期間進行</a:t>
            </a:r>
            <a:r>
              <a:rPr lang="en-GB" sz="1400" dirty="0" smtClean="0"/>
              <a:t> 24 </a:t>
            </a:r>
            <a:r>
              <a:rPr lang="en-GB" sz="1400" dirty="0" err="1" smtClean="0"/>
              <a:t>小時不間斷錄影</a:t>
            </a:r>
            <a:endParaRPr lang="en-GB" sz="1400" dirty="0" smtClean="0"/>
          </a:p>
          <a:p>
            <a:pPr marL="457200" lvl="0" indent="-317500" rtl="0">
              <a:spcBef>
                <a:spcPts val="0"/>
              </a:spcBef>
              <a:buSzPct val="100000"/>
            </a:pPr>
            <a:r>
              <a:rPr lang="en-GB" sz="1400" dirty="0" err="1" smtClean="0"/>
              <a:t>接管期間QVR</a:t>
            </a:r>
            <a:r>
              <a:rPr lang="en-GB" sz="1400" dirty="0" smtClean="0"/>
              <a:t> Pro Client 用 admin </a:t>
            </a:r>
            <a:r>
              <a:rPr lang="en-GB" sz="1400" dirty="0" err="1" smtClean="0"/>
              <a:t>帳號進行監看管理</a:t>
            </a:r>
            <a:endParaRPr lang="en-GB" sz="1400" dirty="0" smtClean="0"/>
          </a:p>
          <a:p>
            <a:pPr marL="457200" lvl="0" indent="-317500" rtl="0">
              <a:spcBef>
                <a:spcPts val="0"/>
              </a:spcBef>
              <a:buSzPct val="100000"/>
            </a:pPr>
            <a:r>
              <a:rPr lang="zh-TW" altLang="en-US" sz="1400" dirty="0" smtClean="0"/>
              <a:t>備援的</a:t>
            </a:r>
            <a:r>
              <a:rPr lang="en-US" altLang="zh-TW" sz="1400" dirty="0" smtClean="0"/>
              <a:t>QVR</a:t>
            </a:r>
            <a:r>
              <a:rPr lang="zh-TW" altLang="en-US" sz="1400" dirty="0" smtClean="0"/>
              <a:t> </a:t>
            </a:r>
            <a:r>
              <a:rPr lang="en-US" altLang="zh-TW" sz="1400" dirty="0" smtClean="0"/>
              <a:t>Guard</a:t>
            </a:r>
            <a:r>
              <a:rPr lang="zh-TW" altLang="en-US" sz="1400" dirty="0" smtClean="0"/>
              <a:t>不可與 </a:t>
            </a:r>
            <a:r>
              <a:rPr lang="en-US" altLang="zh-TW" sz="1400" dirty="0" smtClean="0"/>
              <a:t>QVR</a:t>
            </a:r>
            <a:r>
              <a:rPr lang="zh-TW" altLang="en-US" sz="1400" dirty="0" smtClean="0"/>
              <a:t> </a:t>
            </a:r>
            <a:r>
              <a:rPr lang="en-US" altLang="zh-TW" sz="1400" dirty="0" smtClean="0"/>
              <a:t>Pro </a:t>
            </a:r>
            <a:r>
              <a:rPr lang="zh-TW" altLang="en-US" sz="1400" dirty="0" smtClean="0"/>
              <a:t>安裝在同一台</a:t>
            </a:r>
            <a:r>
              <a:rPr lang="en-US" altLang="zh-TW" sz="1400" dirty="0" smtClean="0"/>
              <a:t>NAS</a:t>
            </a:r>
            <a:endParaRPr lang="en-GB" sz="1400" dirty="0" smtClean="0"/>
          </a:p>
          <a:p>
            <a:pPr lvl="0" rtl="0">
              <a:spcBef>
                <a:spcPts val="0"/>
              </a:spcBef>
              <a:buClr>
                <a:srgbClr val="000000"/>
              </a:buClr>
              <a:buSzPct val="39285"/>
              <a:buFont typeface="Arial"/>
              <a:buNone/>
            </a:pP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5" name="矩形 4"/>
          <p:cNvSpPr/>
          <p:nvPr/>
        </p:nvSpPr>
        <p:spPr>
          <a:xfrm>
            <a:off x="785786" y="1428743"/>
            <a:ext cx="642942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69850">
              <a:lnSpc>
                <a:spcPct val="115000"/>
              </a:lnSpc>
              <a:buClr>
                <a:schemeClr val="dk1"/>
              </a:buClr>
              <a:buSzPct val="61111"/>
            </a:pPr>
            <a:r>
              <a:rPr lang="en-GB" sz="2000" b="1" dirty="0" err="1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電源可以選擇雙電源機型，硬碟可以多裝幾顆做磁碟陣列做備援，整台故障要怎麼辦</a:t>
            </a:r>
            <a:r>
              <a:rPr lang="en-US" altLang="zh-TW" sz="2000" dirty="0" smtClean="0"/>
              <a:t>?!</a:t>
            </a:r>
            <a:endParaRPr lang="en-GB" sz="2000" b="1" dirty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圓角矩形 7"/>
          <p:cNvSpPr/>
          <p:nvPr/>
        </p:nvSpPr>
        <p:spPr>
          <a:xfrm>
            <a:off x="571472" y="1357304"/>
            <a:ext cx="7000924" cy="928694"/>
          </a:xfrm>
          <a:prstGeom prst="roundRect">
            <a:avLst/>
          </a:prstGeom>
          <a:noFill/>
          <a:ln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" name="Shape 82" descr="煩惱的人-2-01.png"/>
          <p:cNvPicPr preferRelativeResize="0"/>
          <p:nvPr/>
        </p:nvPicPr>
        <p:blipFill rotWithShape="1">
          <a:blip r:embed="rId3">
            <a:alphaModFix/>
          </a:blip>
          <a:srcRect b="2400"/>
          <a:stretch/>
        </p:blipFill>
        <p:spPr>
          <a:xfrm>
            <a:off x="7072330" y="857238"/>
            <a:ext cx="1110408" cy="15055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1" name="Shape 185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 err="1"/>
              <a:t>如何安裝QVR</a:t>
            </a:r>
            <a:r>
              <a:rPr lang="en-GB" dirty="0"/>
              <a:t> Guard</a:t>
            </a:r>
          </a:p>
        </p:txBody>
      </p:sp>
      <p:sp>
        <p:nvSpPr>
          <p:cNvPr id="1852" name="Shape 185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>
              <a:spcBef>
                <a:spcPts val="0"/>
              </a:spcBef>
            </a:pPr>
            <a:r>
              <a:rPr lang="en-GB" sz="2400" dirty="0" err="1"/>
              <a:t>進入QTS</a:t>
            </a:r>
            <a:r>
              <a:rPr lang="en-GB" sz="2400" dirty="0"/>
              <a:t> </a:t>
            </a:r>
            <a:r>
              <a:rPr lang="en-GB" sz="2400" dirty="0" smtClean="0"/>
              <a:t>的</a:t>
            </a:r>
            <a:r>
              <a:rPr lang="en-US" altLang="zh-TW" sz="2400" dirty="0" smtClean="0"/>
              <a:t>App Center</a:t>
            </a:r>
            <a:endParaRPr lang="en-GB" sz="2400" dirty="0"/>
          </a:p>
          <a:p>
            <a:pPr marL="457200" lvl="0" indent="-381000">
              <a:spcBef>
                <a:spcPts val="0"/>
              </a:spcBef>
            </a:pPr>
            <a:r>
              <a:rPr lang="zh-TW" altLang="en-US" sz="2400" dirty="0" smtClean="0"/>
              <a:t>選擇</a:t>
            </a:r>
            <a:r>
              <a:rPr lang="en-GB" sz="2400" dirty="0" err="1" smtClean="0"/>
              <a:t>監控類</a:t>
            </a:r>
            <a:r>
              <a:rPr lang="zh-TW" altLang="en-US" sz="2400" dirty="0" smtClean="0"/>
              <a:t>，</a:t>
            </a:r>
            <a:r>
              <a:rPr lang="en-GB" sz="2400" dirty="0" err="1" smtClean="0"/>
              <a:t>安裝</a:t>
            </a:r>
            <a:r>
              <a:rPr lang="en-GB" sz="2400" dirty="0" err="1"/>
              <a:t>QVR</a:t>
            </a:r>
            <a:r>
              <a:rPr lang="en-GB" sz="2400" dirty="0"/>
              <a:t> Guard</a:t>
            </a:r>
          </a:p>
        </p:txBody>
      </p:sp>
      <p:pic>
        <p:nvPicPr>
          <p:cNvPr id="1853" name="Shape 18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5696" y="2211710"/>
            <a:ext cx="5976664" cy="26461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9" name="Shape 185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/>
            <a:r>
              <a:rPr lang="en-GB" dirty="0">
                <a:solidFill>
                  <a:srgbClr val="FFFFFF"/>
                </a:solidFill>
              </a:rPr>
              <a:t>QVR Guard </a:t>
            </a:r>
            <a:r>
              <a:rPr lang="en-GB" dirty="0" smtClean="0">
                <a:solidFill>
                  <a:srgbClr val="FFFFFF"/>
                </a:solidFill>
              </a:rPr>
              <a:t>- </a:t>
            </a:r>
            <a:r>
              <a:rPr lang="zh-TW" altLang="en-US" dirty="0" smtClean="0"/>
              <a:t>待命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1861" name="Shape 18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6711" y="2123800"/>
            <a:ext cx="3163161" cy="17784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肘形接點 4"/>
          <p:cNvCxnSpPr/>
          <p:nvPr/>
        </p:nvCxnSpPr>
        <p:spPr>
          <a:xfrm>
            <a:off x="6013176" y="2787774"/>
            <a:ext cx="1296144" cy="576064"/>
          </a:xfrm>
          <a:prstGeom prst="bentConnector3">
            <a:avLst>
              <a:gd name="adj1" fmla="val 23642"/>
            </a:avLst>
          </a:prstGeom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直線接點 5"/>
          <p:cNvCxnSpPr/>
          <p:nvPr/>
        </p:nvCxnSpPr>
        <p:spPr>
          <a:xfrm>
            <a:off x="5652120" y="2715766"/>
            <a:ext cx="0" cy="1138050"/>
          </a:xfrm>
          <a:prstGeom prst="line">
            <a:avLst/>
          </a:prstGeom>
          <a:ln w="38100" cmpd="sng"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接點 6"/>
          <p:cNvCxnSpPr/>
          <p:nvPr/>
        </p:nvCxnSpPr>
        <p:spPr>
          <a:xfrm>
            <a:off x="4176464" y="2787774"/>
            <a:ext cx="1152128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Shape 54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44417" y="2283718"/>
            <a:ext cx="504056" cy="50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hape 54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44417" y="2654435"/>
            <a:ext cx="504056" cy="50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hape 54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44417" y="3003798"/>
            <a:ext cx="504056" cy="504056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Shape 545"/>
          <p:cNvSpPr txBox="1"/>
          <p:nvPr/>
        </p:nvSpPr>
        <p:spPr>
          <a:xfrm>
            <a:off x="3528392" y="3507854"/>
            <a:ext cx="1008112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altLang="zh-TW" dirty="0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IP Camera</a:t>
            </a:r>
          </a:p>
          <a:p>
            <a:endParaRPr lang="en-GB" b="0" i="0" u="none" dirty="0">
              <a:solidFill>
                <a:schemeClr val="bg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Shape 545"/>
          <p:cNvSpPr txBox="1"/>
          <p:nvPr/>
        </p:nvSpPr>
        <p:spPr>
          <a:xfrm>
            <a:off x="4248472" y="2427734"/>
            <a:ext cx="1008112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zh-TW" altLang="en-US" dirty="0" smtClean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  <a:cs typeface="Calibri"/>
                <a:sym typeface="Calibri"/>
              </a:rPr>
              <a:t>正常連線</a:t>
            </a:r>
            <a:endParaRPr lang="en-GB" b="0" i="0" u="none" dirty="0">
              <a:solidFill>
                <a:schemeClr val="accent3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  <a:cs typeface="Calibri"/>
              <a:sym typeface="Calibri"/>
            </a:endParaRPr>
          </a:p>
        </p:txBody>
      </p:sp>
      <p:pic>
        <p:nvPicPr>
          <p:cNvPr id="13" name="Shape 540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5077072" y="2319850"/>
            <a:ext cx="1080120" cy="67534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Shape 545"/>
          <p:cNvSpPr txBox="1"/>
          <p:nvPr/>
        </p:nvSpPr>
        <p:spPr>
          <a:xfrm>
            <a:off x="4717032" y="3117670"/>
            <a:ext cx="1008112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zh-TW" altLang="en-US" b="0" i="0" u="none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  <a:cs typeface="Calibri"/>
                <a:sym typeface="Calibri"/>
              </a:rPr>
              <a:t>健康偵測</a:t>
            </a:r>
            <a:endParaRPr lang="en-GB" b="0" i="0" u="none" dirty="0">
              <a:solidFill>
                <a:schemeClr val="accent1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  <a:cs typeface="Calibri"/>
              <a:sym typeface="Calibri"/>
            </a:endParaRPr>
          </a:p>
        </p:txBody>
      </p:sp>
      <p:sp>
        <p:nvSpPr>
          <p:cNvPr id="15" name="Shape 545"/>
          <p:cNvSpPr txBox="1"/>
          <p:nvPr/>
        </p:nvSpPr>
        <p:spPr>
          <a:xfrm>
            <a:off x="6373216" y="2931790"/>
            <a:ext cx="1008112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zh-TW" altLang="en-US" dirty="0" smtClean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  <a:cs typeface="Calibri"/>
                <a:sym typeface="Calibri"/>
              </a:rPr>
              <a:t>正常連線</a:t>
            </a:r>
            <a:endParaRPr lang="en-GB" b="0" i="0" u="none" dirty="0">
              <a:solidFill>
                <a:schemeClr val="accent3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  <a:cs typeface="Calibri"/>
              <a:sym typeface="Calibri"/>
            </a:endParaRPr>
          </a:p>
        </p:txBody>
      </p:sp>
      <p:pic>
        <p:nvPicPr>
          <p:cNvPr id="16" name="Picture 3" descr="C:\Users\user\Desktop\QVR PPT\pc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64294" y="2859782"/>
            <a:ext cx="1972202" cy="792088"/>
          </a:xfrm>
          <a:prstGeom prst="rect">
            <a:avLst/>
          </a:prstGeom>
          <a:noFill/>
        </p:spPr>
      </p:pic>
      <p:pic>
        <p:nvPicPr>
          <p:cNvPr id="17" name="Shape 540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5077072" y="3507854"/>
            <a:ext cx="1080120" cy="67534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Shape 545"/>
          <p:cNvSpPr txBox="1"/>
          <p:nvPr/>
        </p:nvSpPr>
        <p:spPr>
          <a:xfrm>
            <a:off x="5220072" y="2057646"/>
            <a:ext cx="864096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altLang="zh-TW" dirty="0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QVR Pro</a:t>
            </a:r>
          </a:p>
        </p:txBody>
      </p:sp>
      <p:sp>
        <p:nvSpPr>
          <p:cNvPr id="19" name="Shape 545"/>
          <p:cNvSpPr txBox="1"/>
          <p:nvPr/>
        </p:nvSpPr>
        <p:spPr>
          <a:xfrm>
            <a:off x="5148064" y="4227934"/>
            <a:ext cx="1152128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altLang="zh-TW" dirty="0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QVR Guard</a:t>
            </a:r>
          </a:p>
        </p:txBody>
      </p:sp>
      <p:pic>
        <p:nvPicPr>
          <p:cNvPr id="20" name="Picture 2" descr="C:\Users\user\Desktop\QVR_Pro_直播_CHT_20171025場次 (1)\ppt\media\image8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68144" y="2643758"/>
            <a:ext cx="360040" cy="360040"/>
          </a:xfrm>
          <a:prstGeom prst="rect">
            <a:avLst/>
          </a:prstGeom>
          <a:noFill/>
        </p:spPr>
      </p:pic>
      <p:pic>
        <p:nvPicPr>
          <p:cNvPr id="21" name="Picture 3" descr="C:\Users\user\Desktop\QVR_Pro_直播_CHT_20171025場次 (1)\ppt\media\image9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868144" y="3795886"/>
            <a:ext cx="360040" cy="360040"/>
          </a:xfrm>
          <a:prstGeom prst="rect">
            <a:avLst/>
          </a:prstGeom>
          <a:noFill/>
        </p:spPr>
      </p:pic>
      <p:sp>
        <p:nvSpPr>
          <p:cNvPr id="22" name="Shape 545"/>
          <p:cNvSpPr txBox="1"/>
          <p:nvPr/>
        </p:nvSpPr>
        <p:spPr>
          <a:xfrm>
            <a:off x="7812360" y="2499742"/>
            <a:ext cx="1584176" cy="29899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altLang="zh-TW" dirty="0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QVR Pro Client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8" name="Shape 186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buClr>
                <a:schemeClr val="dk1"/>
              </a:buClr>
              <a:buSzPct val="36666"/>
            </a:pPr>
            <a:r>
              <a:rPr lang="en-GB" dirty="0"/>
              <a:t>QVR Guard </a:t>
            </a:r>
            <a:r>
              <a:rPr lang="en-GB" dirty="0" smtClean="0"/>
              <a:t>- </a:t>
            </a:r>
            <a:r>
              <a:rPr lang="zh-TW" altLang="en-US" dirty="0" smtClean="0"/>
              <a:t>接管</a:t>
            </a:r>
            <a:endParaRPr lang="en-GB" dirty="0"/>
          </a:p>
        </p:txBody>
      </p:sp>
      <p:pic>
        <p:nvPicPr>
          <p:cNvPr id="1871" name="Shape 18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6698" y="2111599"/>
            <a:ext cx="3163174" cy="17784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肘形接點 4"/>
          <p:cNvCxnSpPr/>
          <p:nvPr/>
        </p:nvCxnSpPr>
        <p:spPr>
          <a:xfrm rot="10800000">
            <a:off x="3923928" y="3435846"/>
            <a:ext cx="1530906" cy="504056"/>
          </a:xfrm>
          <a:prstGeom prst="bentConnector3">
            <a:avLst>
              <a:gd name="adj1" fmla="val 30965"/>
            </a:avLst>
          </a:prstGeom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肘形接點 5"/>
          <p:cNvCxnSpPr/>
          <p:nvPr/>
        </p:nvCxnSpPr>
        <p:spPr>
          <a:xfrm>
            <a:off x="6157192" y="2571750"/>
            <a:ext cx="1296144" cy="576064"/>
          </a:xfrm>
          <a:prstGeom prst="bentConnector3">
            <a:avLst>
              <a:gd name="adj1" fmla="val 23642"/>
            </a:avLst>
          </a:prstGeom>
          <a:ln w="38100">
            <a:solidFill>
              <a:srgbClr val="C0000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接點 6"/>
          <p:cNvCxnSpPr/>
          <p:nvPr/>
        </p:nvCxnSpPr>
        <p:spPr>
          <a:xfrm>
            <a:off x="5940152" y="2715766"/>
            <a:ext cx="0" cy="1138050"/>
          </a:xfrm>
          <a:prstGeom prst="line">
            <a:avLst/>
          </a:prstGeom>
          <a:ln w="38100" cmpd="sng"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hape 545"/>
          <p:cNvSpPr txBox="1"/>
          <p:nvPr/>
        </p:nvSpPr>
        <p:spPr>
          <a:xfrm>
            <a:off x="3491880" y="3795886"/>
            <a:ext cx="1008112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altLang="zh-TW" dirty="0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IP Camera</a:t>
            </a:r>
          </a:p>
          <a:p>
            <a:endParaRPr lang="en-GB" b="0" i="0" u="none" dirty="0">
              <a:solidFill>
                <a:schemeClr val="bg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Shape 545"/>
          <p:cNvSpPr txBox="1"/>
          <p:nvPr/>
        </p:nvSpPr>
        <p:spPr>
          <a:xfrm>
            <a:off x="4066272" y="2787774"/>
            <a:ext cx="1008112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zh-TW" altLang="en-US" b="0" i="0" u="none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Calibri"/>
                <a:sym typeface="Calibri"/>
              </a:rPr>
              <a:t>異常斷線</a:t>
            </a:r>
            <a:endParaRPr lang="en-GB" b="0" i="0" u="none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Calibri"/>
              <a:sym typeface="Calibri"/>
            </a:endParaRPr>
          </a:p>
        </p:txBody>
      </p:sp>
      <p:sp>
        <p:nvSpPr>
          <p:cNvPr id="10" name="Shape 545"/>
          <p:cNvSpPr txBox="1"/>
          <p:nvPr/>
        </p:nvSpPr>
        <p:spPr>
          <a:xfrm>
            <a:off x="5076056" y="3147814"/>
            <a:ext cx="1008112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zh-TW" altLang="en-US" b="0" i="0" u="none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  <a:cs typeface="Calibri"/>
                <a:sym typeface="Calibri"/>
              </a:rPr>
              <a:t>健康偵測</a:t>
            </a:r>
            <a:endParaRPr lang="en-GB" b="0" i="0" u="none" dirty="0">
              <a:solidFill>
                <a:schemeClr val="accent1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  <a:cs typeface="Calibri"/>
              <a:sym typeface="Calibri"/>
            </a:endParaRPr>
          </a:p>
        </p:txBody>
      </p:sp>
      <p:sp>
        <p:nvSpPr>
          <p:cNvPr id="11" name="Shape 545"/>
          <p:cNvSpPr txBox="1"/>
          <p:nvPr/>
        </p:nvSpPr>
        <p:spPr>
          <a:xfrm>
            <a:off x="6445224" y="3543858"/>
            <a:ext cx="1511152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zh-TW" altLang="en-US" dirty="0" smtClean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  <a:cs typeface="Calibri"/>
                <a:sym typeface="Calibri"/>
              </a:rPr>
              <a:t>手動切換連線</a:t>
            </a:r>
          </a:p>
          <a:p>
            <a:r>
              <a:rPr lang="zh-TW" altLang="en-US" dirty="0" smtClean="0"/>
              <a:t/>
            </a:r>
            <a:br>
              <a:rPr lang="zh-TW" altLang="en-US" dirty="0" smtClean="0"/>
            </a:br>
            <a:endParaRPr lang="en-GB" altLang="en-US" dirty="0">
              <a:solidFill>
                <a:schemeClr val="accent6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  <a:cs typeface="Calibri"/>
              <a:sym typeface="Calibri"/>
            </a:endParaRPr>
          </a:p>
        </p:txBody>
      </p:sp>
      <p:cxnSp>
        <p:nvCxnSpPr>
          <p:cNvPr id="12" name="肘形接點 11"/>
          <p:cNvCxnSpPr/>
          <p:nvPr/>
        </p:nvCxnSpPr>
        <p:spPr>
          <a:xfrm flipV="1">
            <a:off x="6192688" y="3435846"/>
            <a:ext cx="1331640" cy="504056"/>
          </a:xfrm>
          <a:prstGeom prst="bentConnector3">
            <a:avLst>
              <a:gd name="adj1" fmla="val 21326"/>
            </a:avLst>
          </a:prstGeom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" descr="C:\Users\user\Desktop\QVR PPT\pc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64294" y="2787774"/>
            <a:ext cx="1972202" cy="792088"/>
          </a:xfrm>
          <a:prstGeom prst="rect">
            <a:avLst/>
          </a:prstGeom>
          <a:noFill/>
        </p:spPr>
      </p:pic>
      <p:pic>
        <p:nvPicPr>
          <p:cNvPr id="14" name="Shape 540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5221088" y="3552594"/>
            <a:ext cx="1080120" cy="67534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肘形接點 14"/>
          <p:cNvCxnSpPr/>
          <p:nvPr/>
        </p:nvCxnSpPr>
        <p:spPr>
          <a:xfrm rot="10800000" flipV="1">
            <a:off x="4067944" y="2571750"/>
            <a:ext cx="1296144" cy="576064"/>
          </a:xfrm>
          <a:prstGeom prst="bentConnector3">
            <a:avLst>
              <a:gd name="adj1" fmla="val 30619"/>
            </a:avLst>
          </a:prstGeom>
          <a:ln w="38100">
            <a:solidFill>
              <a:srgbClr val="C0000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Shape 54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35896" y="2633081"/>
            <a:ext cx="504056" cy="50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Shape 54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35896" y="3003798"/>
            <a:ext cx="504056" cy="50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Shape 54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35896" y="3353161"/>
            <a:ext cx="504056" cy="504056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Shape 545"/>
          <p:cNvSpPr txBox="1"/>
          <p:nvPr/>
        </p:nvSpPr>
        <p:spPr>
          <a:xfrm>
            <a:off x="4066272" y="3543858"/>
            <a:ext cx="1008112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zh-TW" altLang="en-US" dirty="0" smtClean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  <a:cs typeface="Calibri"/>
                <a:sym typeface="Calibri"/>
              </a:rPr>
              <a:t>自動連線</a:t>
            </a:r>
            <a:endParaRPr lang="en-GB" altLang="zh-TW" dirty="0">
              <a:solidFill>
                <a:schemeClr val="accent3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  <a:cs typeface="Calibri"/>
              <a:sym typeface="Calibri"/>
            </a:endParaRPr>
          </a:p>
        </p:txBody>
      </p:sp>
      <p:sp>
        <p:nvSpPr>
          <p:cNvPr id="20" name="Shape 545"/>
          <p:cNvSpPr txBox="1"/>
          <p:nvPr/>
        </p:nvSpPr>
        <p:spPr>
          <a:xfrm>
            <a:off x="6444208" y="2787774"/>
            <a:ext cx="1008112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zh-TW" altLang="en-US" b="0" i="0" u="none" dirty="0" smtClean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Calibri"/>
                <a:sym typeface="Calibri"/>
              </a:rPr>
              <a:t>異常斷線</a:t>
            </a:r>
            <a:endParaRPr lang="en-GB" b="0" i="0" u="none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Calibri"/>
              <a:sym typeface="Calibri"/>
            </a:endParaRPr>
          </a:p>
        </p:txBody>
      </p:sp>
      <p:pic>
        <p:nvPicPr>
          <p:cNvPr id="21" name="Shape 540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5221088" y="2139702"/>
            <a:ext cx="1080120" cy="67534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Shape 545"/>
          <p:cNvSpPr txBox="1"/>
          <p:nvPr/>
        </p:nvSpPr>
        <p:spPr>
          <a:xfrm>
            <a:off x="7812360" y="2427734"/>
            <a:ext cx="1584176" cy="29899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altLang="zh-TW" dirty="0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QVR Pro Client</a:t>
            </a:r>
          </a:p>
        </p:txBody>
      </p:sp>
      <p:sp>
        <p:nvSpPr>
          <p:cNvPr id="23" name="Shape 545"/>
          <p:cNvSpPr txBox="1"/>
          <p:nvPr/>
        </p:nvSpPr>
        <p:spPr>
          <a:xfrm>
            <a:off x="5364088" y="1779662"/>
            <a:ext cx="864096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altLang="zh-TW" dirty="0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QVR Pro</a:t>
            </a:r>
          </a:p>
        </p:txBody>
      </p:sp>
      <p:sp>
        <p:nvSpPr>
          <p:cNvPr id="24" name="Shape 545"/>
          <p:cNvSpPr txBox="1"/>
          <p:nvPr/>
        </p:nvSpPr>
        <p:spPr>
          <a:xfrm>
            <a:off x="5292080" y="4227934"/>
            <a:ext cx="1152128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altLang="zh-TW" dirty="0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QVR Guard</a:t>
            </a:r>
          </a:p>
        </p:txBody>
      </p:sp>
      <p:pic>
        <p:nvPicPr>
          <p:cNvPr id="25" name="Picture 2" descr="C:\Users\user\Desktop\QVR_Pro_直播_CHT_20171025場次 (1)\ppt\media\image8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40153" y="2427735"/>
            <a:ext cx="360040" cy="360040"/>
          </a:xfrm>
          <a:prstGeom prst="rect">
            <a:avLst/>
          </a:prstGeom>
          <a:noFill/>
        </p:spPr>
      </p:pic>
      <p:pic>
        <p:nvPicPr>
          <p:cNvPr id="26" name="Picture 3" descr="C:\Users\user\Desktop\QVR_Pro_直播_CHT_20171025場次 (1)\ppt\media\image9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40152" y="3867894"/>
            <a:ext cx="360040" cy="360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7" name="Shape 187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 dirty="0"/>
              <a:t>QVR Guard - </a:t>
            </a:r>
            <a:r>
              <a:rPr lang="en-GB" dirty="0" err="1" smtClean="0"/>
              <a:t>回放歷史資料</a:t>
            </a:r>
            <a:endParaRPr dirty="0"/>
          </a:p>
        </p:txBody>
      </p:sp>
      <p:pic>
        <p:nvPicPr>
          <p:cNvPr id="1880" name="Shape 18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6711" y="2123800"/>
            <a:ext cx="3163161" cy="17784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肘形接點 5"/>
          <p:cNvCxnSpPr/>
          <p:nvPr/>
        </p:nvCxnSpPr>
        <p:spPr>
          <a:xfrm>
            <a:off x="6013176" y="2571750"/>
            <a:ext cx="1296144" cy="576064"/>
          </a:xfrm>
          <a:prstGeom prst="bentConnector3">
            <a:avLst>
              <a:gd name="adj1" fmla="val 23642"/>
            </a:avLst>
          </a:prstGeom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接點 6"/>
          <p:cNvCxnSpPr/>
          <p:nvPr/>
        </p:nvCxnSpPr>
        <p:spPr>
          <a:xfrm>
            <a:off x="5652120" y="2715766"/>
            <a:ext cx="0" cy="1138050"/>
          </a:xfrm>
          <a:prstGeom prst="line">
            <a:avLst/>
          </a:prstGeom>
          <a:ln w="38100" cmpd="sng"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接點 7"/>
          <p:cNvCxnSpPr/>
          <p:nvPr/>
        </p:nvCxnSpPr>
        <p:spPr>
          <a:xfrm>
            <a:off x="4176464" y="2787774"/>
            <a:ext cx="1152128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Shape 54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44417" y="2283718"/>
            <a:ext cx="504056" cy="50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hape 54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44417" y="2654435"/>
            <a:ext cx="504056" cy="50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54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44417" y="3003798"/>
            <a:ext cx="504056" cy="50405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545"/>
          <p:cNvSpPr txBox="1"/>
          <p:nvPr/>
        </p:nvSpPr>
        <p:spPr>
          <a:xfrm>
            <a:off x="3528392" y="3507854"/>
            <a:ext cx="1008112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altLang="zh-TW" dirty="0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IP Camera</a:t>
            </a:r>
          </a:p>
          <a:p>
            <a:endParaRPr lang="en-GB" b="0" i="0" u="none" dirty="0">
              <a:solidFill>
                <a:schemeClr val="bg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Shape 545"/>
          <p:cNvSpPr txBox="1"/>
          <p:nvPr/>
        </p:nvSpPr>
        <p:spPr>
          <a:xfrm>
            <a:off x="4248472" y="2427734"/>
            <a:ext cx="1008112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zh-TW" altLang="en-US" dirty="0" smtClean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  <a:cs typeface="Calibri"/>
                <a:sym typeface="Calibri"/>
              </a:rPr>
              <a:t>正常連線</a:t>
            </a:r>
            <a:endParaRPr lang="en-GB" b="0" i="0" u="none" dirty="0">
              <a:solidFill>
                <a:schemeClr val="accent3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  <a:cs typeface="Calibri"/>
              <a:sym typeface="Calibri"/>
            </a:endParaRPr>
          </a:p>
        </p:txBody>
      </p:sp>
      <p:pic>
        <p:nvPicPr>
          <p:cNvPr id="14" name="Shape 540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5077072" y="2319850"/>
            <a:ext cx="1080120" cy="67534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Shape 545"/>
          <p:cNvSpPr txBox="1"/>
          <p:nvPr/>
        </p:nvSpPr>
        <p:spPr>
          <a:xfrm>
            <a:off x="4717032" y="3117670"/>
            <a:ext cx="1008112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zh-TW" altLang="en-US" b="0" i="0" u="none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  <a:cs typeface="Calibri"/>
                <a:sym typeface="Calibri"/>
              </a:rPr>
              <a:t>健康偵測</a:t>
            </a:r>
            <a:endParaRPr lang="en-GB" b="0" i="0" u="none" dirty="0">
              <a:solidFill>
                <a:schemeClr val="accent1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  <a:cs typeface="Calibri"/>
              <a:sym typeface="Calibri"/>
            </a:endParaRPr>
          </a:p>
        </p:txBody>
      </p:sp>
      <p:sp>
        <p:nvSpPr>
          <p:cNvPr id="16" name="Shape 545"/>
          <p:cNvSpPr txBox="1"/>
          <p:nvPr/>
        </p:nvSpPr>
        <p:spPr>
          <a:xfrm>
            <a:off x="6373216" y="2715766"/>
            <a:ext cx="1008112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zh-TW" altLang="en-US" dirty="0" smtClean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  <a:cs typeface="Calibri"/>
                <a:sym typeface="Calibri"/>
              </a:rPr>
              <a:t>正常連線</a:t>
            </a:r>
            <a:endParaRPr lang="en-GB" b="0" i="0" u="none" dirty="0">
              <a:solidFill>
                <a:schemeClr val="accent3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  <a:cs typeface="Calibri"/>
              <a:sym typeface="Calibri"/>
            </a:endParaRPr>
          </a:p>
        </p:txBody>
      </p:sp>
      <p:sp>
        <p:nvSpPr>
          <p:cNvPr id="17" name="Shape 545"/>
          <p:cNvSpPr txBox="1"/>
          <p:nvPr/>
        </p:nvSpPr>
        <p:spPr>
          <a:xfrm>
            <a:off x="6373216" y="3579862"/>
            <a:ext cx="1224136" cy="30743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  <a:cs typeface="Calibri"/>
                <a:sym typeface="Calibri"/>
              </a:rPr>
              <a:t>查詢影資料</a:t>
            </a:r>
            <a:endParaRPr lang="en-GB" altLang="en-US" dirty="0">
              <a:solidFill>
                <a:schemeClr val="accent6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  <a:cs typeface="Calibri"/>
              <a:sym typeface="Calibri"/>
            </a:endParaRPr>
          </a:p>
        </p:txBody>
      </p:sp>
      <p:cxnSp>
        <p:nvCxnSpPr>
          <p:cNvPr id="18" name="肘形接點 17"/>
          <p:cNvCxnSpPr/>
          <p:nvPr/>
        </p:nvCxnSpPr>
        <p:spPr>
          <a:xfrm flipV="1">
            <a:off x="6048672" y="3435846"/>
            <a:ext cx="1331640" cy="504056"/>
          </a:xfrm>
          <a:prstGeom prst="bentConnector3">
            <a:avLst>
              <a:gd name="adj1" fmla="val 21326"/>
            </a:avLst>
          </a:prstGeom>
          <a:ln w="38100"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Picture 3" descr="C:\Users\user\Desktop\QVR PPT\pc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64294" y="2859782"/>
            <a:ext cx="1972202" cy="792088"/>
          </a:xfrm>
          <a:prstGeom prst="rect">
            <a:avLst/>
          </a:prstGeom>
          <a:noFill/>
        </p:spPr>
      </p:pic>
      <p:pic>
        <p:nvPicPr>
          <p:cNvPr id="20" name="Shape 540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5077072" y="3507854"/>
            <a:ext cx="1080120" cy="67534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Shape 545"/>
          <p:cNvSpPr txBox="1"/>
          <p:nvPr/>
        </p:nvSpPr>
        <p:spPr>
          <a:xfrm>
            <a:off x="5220072" y="2057646"/>
            <a:ext cx="864096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altLang="zh-TW" dirty="0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QVR Pro</a:t>
            </a:r>
          </a:p>
        </p:txBody>
      </p:sp>
      <p:sp>
        <p:nvSpPr>
          <p:cNvPr id="22" name="Shape 545"/>
          <p:cNvSpPr txBox="1"/>
          <p:nvPr/>
        </p:nvSpPr>
        <p:spPr>
          <a:xfrm>
            <a:off x="5148064" y="4227934"/>
            <a:ext cx="1152128" cy="28803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altLang="zh-TW" dirty="0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QVR Guard</a:t>
            </a:r>
          </a:p>
        </p:txBody>
      </p:sp>
      <p:pic>
        <p:nvPicPr>
          <p:cNvPr id="23" name="Picture 2" descr="C:\Users\user\Desktop\QVR_Pro_直播_CHT_20171025場次 (1)\ppt\media\image8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68144" y="2643758"/>
            <a:ext cx="360040" cy="360040"/>
          </a:xfrm>
          <a:prstGeom prst="rect">
            <a:avLst/>
          </a:prstGeom>
          <a:noFill/>
        </p:spPr>
      </p:pic>
      <p:pic>
        <p:nvPicPr>
          <p:cNvPr id="24" name="Picture 3" descr="C:\Users\user\Desktop\QVR_Pro_直播_CHT_20171025場次 (1)\ppt\media\image9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868144" y="3795886"/>
            <a:ext cx="360040" cy="360040"/>
          </a:xfrm>
          <a:prstGeom prst="rect">
            <a:avLst/>
          </a:prstGeom>
          <a:noFill/>
        </p:spPr>
      </p:pic>
      <p:sp>
        <p:nvSpPr>
          <p:cNvPr id="25" name="Shape 545"/>
          <p:cNvSpPr txBox="1"/>
          <p:nvPr/>
        </p:nvSpPr>
        <p:spPr>
          <a:xfrm>
            <a:off x="7812360" y="2488777"/>
            <a:ext cx="1584176" cy="29899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altLang="zh-TW" dirty="0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QVR Pro Client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" name="Shape 133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客製您自己的QVR Pro事件種類</a:t>
            </a:r>
          </a:p>
        </p:txBody>
      </p:sp>
      <p:sp>
        <p:nvSpPr>
          <p:cNvPr id="1331" name="Shape 1331"/>
          <p:cNvSpPr txBox="1">
            <a:spLocks noGrp="1"/>
          </p:cNvSpPr>
          <p:nvPr>
            <p:ph type="body" idx="1"/>
          </p:nvPr>
        </p:nvSpPr>
        <p:spPr>
          <a:xfrm>
            <a:off x="142844" y="1285866"/>
            <a:ext cx="8643998" cy="3576649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285750" lvl="0" indent="-260350" rtl="0">
              <a:spcBef>
                <a:spcPts val="0"/>
              </a:spcBef>
              <a:buClr>
                <a:schemeClr val="accent5">
                  <a:lumMod val="50000"/>
                </a:schemeClr>
              </a:buClr>
              <a:buSzPct val="85714"/>
              <a:buFont typeface="Verdana"/>
            </a:pPr>
            <a:r>
              <a:rPr lang="en-GB" dirty="0" err="1"/>
              <a:t>第三方使用「事件URL</a:t>
            </a:r>
            <a:r>
              <a:rPr lang="en-GB" dirty="0"/>
              <a:t>」，</a:t>
            </a:r>
            <a:r>
              <a:rPr lang="en-GB" dirty="0" err="1"/>
              <a:t>透過HTTP介面傳送事件進QVR</a:t>
            </a:r>
            <a:r>
              <a:rPr lang="en-GB" dirty="0"/>
              <a:t> Pro。</a:t>
            </a:r>
          </a:p>
        </p:txBody>
      </p:sp>
      <p:pic>
        <p:nvPicPr>
          <p:cNvPr id="1028" name="Picture 4" descr="C:\Users\user\Desktop\QVR PPT\P81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9592" y="1923678"/>
            <a:ext cx="7214720" cy="2682974"/>
          </a:xfrm>
          <a:prstGeom prst="rect">
            <a:avLst/>
          </a:prstGeom>
          <a:noFill/>
        </p:spPr>
      </p:pic>
      <p:pic>
        <p:nvPicPr>
          <p:cNvPr id="1029" name="Picture 5" descr="C:\Users\user\Desktop\QVR PPT\客製您自己的QVR Pro事件種類U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39751" y="2499742"/>
            <a:ext cx="2179076" cy="1872208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4139952" y="2067694"/>
            <a:ext cx="17281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2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事件</a:t>
            </a:r>
            <a:r>
              <a:rPr lang="en-US" altLang="zh-TW" sz="2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URL</a:t>
            </a:r>
            <a:endParaRPr lang="zh-TW" altLang="en-US" sz="20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回顧</a:t>
            </a:r>
            <a:endParaRPr lang="zh-TW" alt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71600" y="1707654"/>
            <a:ext cx="6172168" cy="619190"/>
            <a:chOff x="4355976" y="1218271"/>
            <a:chExt cx="3024336" cy="619190"/>
          </a:xfrm>
        </p:grpSpPr>
        <p:sp>
          <p:nvSpPr>
            <p:cNvPr id="5" name="Shape 83"/>
            <p:cNvSpPr/>
            <p:nvPr/>
          </p:nvSpPr>
          <p:spPr>
            <a:xfrm>
              <a:off x="4355976" y="1218271"/>
              <a:ext cx="317553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TextBox 11"/>
            <p:cNvSpPr txBox="1"/>
            <p:nvPr/>
          </p:nvSpPr>
          <p:spPr>
            <a:xfrm>
              <a:off x="4536941" y="1375796"/>
              <a:ext cx="28433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SzPct val="25000"/>
              </a:pPr>
              <a:r>
                <a:rPr lang="en-US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QVR Pro 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的安全性管理：使用權限管理</a:t>
              </a:r>
              <a:endParaRPr lang="en-GB" altLang="zh-TW" sz="2400" b="1" u="sng" dirty="0" smtClean="0">
                <a:solidFill>
                  <a:srgbClr val="3773E3"/>
                </a:solidFill>
                <a:latin typeface="微軟正黑體" pitchFamily="34" charset="-120"/>
                <a:ea typeface="微軟正黑體" pitchFamily="34" charset="-120"/>
                <a:sym typeface="Calibri"/>
              </a:endParaRPr>
            </a:p>
          </p:txBody>
        </p:sp>
      </p:grpSp>
      <p:grpSp>
        <p:nvGrpSpPr>
          <p:cNvPr id="7" name="Group 3"/>
          <p:cNvGrpSpPr/>
          <p:nvPr/>
        </p:nvGrpSpPr>
        <p:grpSpPr>
          <a:xfrm>
            <a:off x="971600" y="2645923"/>
            <a:ext cx="6172168" cy="619191"/>
            <a:chOff x="4355976" y="1218271"/>
            <a:chExt cx="3024336" cy="619191"/>
          </a:xfrm>
        </p:grpSpPr>
        <p:sp>
          <p:nvSpPr>
            <p:cNvPr id="8" name="Shape 83"/>
            <p:cNvSpPr/>
            <p:nvPr/>
          </p:nvSpPr>
          <p:spPr>
            <a:xfrm>
              <a:off x="4355976" y="1218271"/>
              <a:ext cx="317553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TextBox 11"/>
            <p:cNvSpPr txBox="1"/>
            <p:nvPr/>
          </p:nvSpPr>
          <p:spPr>
            <a:xfrm>
              <a:off x="4536941" y="1375797"/>
              <a:ext cx="28433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SzPct val="25000"/>
              </a:pPr>
              <a:r>
                <a:rPr lang="en-US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QVR Pro 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的中央監控：</a:t>
              </a:r>
              <a:r>
                <a:rPr lang="en-US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QVR Center</a:t>
              </a:r>
              <a:endParaRPr lang="en-GB" altLang="zh-TW" sz="2400" b="1" u="sng" dirty="0" smtClean="0">
                <a:solidFill>
                  <a:srgbClr val="3773E3"/>
                </a:solidFill>
                <a:latin typeface="微軟正黑體" pitchFamily="34" charset="-120"/>
                <a:ea typeface="微軟正黑體" pitchFamily="34" charset="-120"/>
                <a:sym typeface="Calibri"/>
              </a:endParaRPr>
            </a:p>
          </p:txBody>
        </p:sp>
      </p:grpSp>
      <p:grpSp>
        <p:nvGrpSpPr>
          <p:cNvPr id="10" name="Group 3"/>
          <p:cNvGrpSpPr/>
          <p:nvPr/>
        </p:nvGrpSpPr>
        <p:grpSpPr>
          <a:xfrm>
            <a:off x="971600" y="3568302"/>
            <a:ext cx="6315044" cy="988522"/>
            <a:chOff x="4355976" y="1218271"/>
            <a:chExt cx="3024336" cy="988522"/>
          </a:xfrm>
        </p:grpSpPr>
        <p:sp>
          <p:nvSpPr>
            <p:cNvPr id="11" name="Shape 83"/>
            <p:cNvSpPr/>
            <p:nvPr/>
          </p:nvSpPr>
          <p:spPr>
            <a:xfrm>
              <a:off x="4355976" y="1218271"/>
              <a:ext cx="310368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36941" y="1375796"/>
              <a:ext cx="28433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SzPct val="25000"/>
              </a:pPr>
              <a:r>
                <a:rPr lang="en-US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QVR Pro 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的備援防護：</a:t>
              </a:r>
              <a:r>
                <a:rPr lang="en-US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  <a:sym typeface="Calibri"/>
                </a:rPr>
                <a:t>QVR Guard</a:t>
              </a:r>
              <a:endParaRPr lang="en-GB" altLang="zh-TW" sz="2400" b="1" u="sng" dirty="0" smtClean="0">
                <a:solidFill>
                  <a:srgbClr val="3773E3"/>
                </a:solidFill>
                <a:latin typeface="微軟正黑體" pitchFamily="34" charset="-120"/>
                <a:ea typeface="微軟正黑體" pitchFamily="34" charset="-120"/>
                <a:sym typeface="Calibri"/>
              </a:endParaRPr>
            </a:p>
            <a:p>
              <a:pPr lvl="0">
                <a:buSzPct val="25000"/>
              </a:pPr>
              <a:endParaRPr lang="en-GB" altLang="zh-TW" sz="2400" b="1" u="sng" dirty="0" smtClean="0">
                <a:solidFill>
                  <a:srgbClr val="3773E3"/>
                </a:solidFill>
                <a:latin typeface="微軟正黑體" pitchFamily="34" charset="-120"/>
                <a:ea typeface="微軟正黑體" pitchFamily="34" charset="-120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" name="Shape 134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 dirty="0"/>
              <a:t>QVR Pro </a:t>
            </a:r>
            <a:r>
              <a:rPr lang="en-GB" dirty="0" err="1" smtClean="0"/>
              <a:t>支援動作種類</a:t>
            </a:r>
            <a:endParaRPr dirty="0"/>
          </a:p>
        </p:txBody>
      </p:sp>
      <p:sp>
        <p:nvSpPr>
          <p:cNvPr id="6" name="文字版面配置區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" name="Picture 2" descr="C:\Users\user\Desktop\QVR PPT\p82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2160" y="2212493"/>
            <a:ext cx="2525885" cy="251673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5960248" y="3129001"/>
            <a:ext cx="25922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381000" algn="ctr">
              <a:buClr>
                <a:schemeClr val="bg1"/>
              </a:buClr>
              <a:buSzPct val="100000"/>
            </a:pPr>
            <a:r>
              <a:rPr lang="en-GB" sz="2400" b="1" dirty="0" err="1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客製化動作</a:t>
            </a:r>
            <a:endParaRPr lang="en-GB" sz="2400" b="1" dirty="0" smtClean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57200" lvl="0" indent="-381000" algn="ctr">
              <a:buClr>
                <a:schemeClr val="bg1"/>
              </a:buClr>
              <a:buSzPct val="100000"/>
            </a:pPr>
            <a:r>
              <a:rPr lang="en-GB" sz="24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en-GB" sz="2400" b="1" dirty="0" err="1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動作URL</a:t>
            </a:r>
            <a:r>
              <a:rPr lang="en-GB" sz="24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en-GB" sz="24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827584" y="1563638"/>
            <a:ext cx="4248472" cy="619190"/>
            <a:chOff x="4355976" y="1218271"/>
            <a:chExt cx="4248472" cy="619190"/>
          </a:xfrm>
        </p:grpSpPr>
        <p:sp>
          <p:nvSpPr>
            <p:cNvPr id="12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lvl="0" indent="-260350">
                <a:buClr>
                  <a:schemeClr val="accent5">
                    <a:lumMod val="50000"/>
                  </a:schemeClr>
                </a:buClr>
                <a:buSzPct val="70000"/>
                <a:buFont typeface="Verdana"/>
              </a:pP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攝影機事件錄影</a:t>
              </a:r>
              <a:endParaRPr lang="en-GB" altLang="zh-TW" sz="2400" b="1" u="sng" dirty="0">
                <a:solidFill>
                  <a:srgbClr val="3773E3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grpSp>
        <p:nvGrpSpPr>
          <p:cNvPr id="3" name="Group 3"/>
          <p:cNvGrpSpPr/>
          <p:nvPr/>
        </p:nvGrpSpPr>
        <p:grpSpPr>
          <a:xfrm>
            <a:off x="4054525" y="1563638"/>
            <a:ext cx="4230045" cy="619190"/>
            <a:chOff x="4355976" y="1218271"/>
            <a:chExt cx="4230045" cy="619190"/>
          </a:xfrm>
        </p:grpSpPr>
        <p:sp>
          <p:nvSpPr>
            <p:cNvPr id="15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TextBox 11"/>
            <p:cNvSpPr txBox="1"/>
            <p:nvPr/>
          </p:nvSpPr>
          <p:spPr>
            <a:xfrm>
              <a:off x="4518514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lvl="0" indent="-260350">
                <a:buClr>
                  <a:schemeClr val="accent5">
                    <a:lumMod val="50000"/>
                  </a:schemeClr>
                </a:buClr>
                <a:buSzPct val="70000"/>
                <a:buFont typeface="Verdana"/>
              </a:pP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攝影機控制</a:t>
              </a:r>
              <a:r>
                <a:rPr lang="en-GB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(</a:t>
              </a: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PTZ預設點</a:t>
              </a:r>
              <a:r>
                <a:rPr lang="en-GB" altLang="zh-TW" sz="2400" b="1" u="sng" dirty="0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)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067944" y="2556718"/>
            <a:ext cx="4392488" cy="1383184"/>
            <a:chOff x="4355976" y="1218271"/>
            <a:chExt cx="4392488" cy="1383184"/>
          </a:xfrm>
        </p:grpSpPr>
        <p:sp>
          <p:nvSpPr>
            <p:cNvPr id="18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lvl="0" indent="-260350">
                <a:buClr>
                  <a:schemeClr val="accent5">
                    <a:lumMod val="50000"/>
                  </a:schemeClr>
                </a:buClr>
                <a:buSzPct val="70000"/>
                <a:buFont typeface="Verdana"/>
              </a:pP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通知</a:t>
              </a:r>
            </a:p>
          </p:txBody>
        </p:sp>
        <p:sp>
          <p:nvSpPr>
            <p:cNvPr id="20" name="文字版面配置區 4"/>
            <p:cNvSpPr txBox="1">
              <a:spLocks/>
            </p:cNvSpPr>
            <p:nvPr/>
          </p:nvSpPr>
          <p:spPr>
            <a:xfrm>
              <a:off x="4570290" y="1833174"/>
              <a:ext cx="4178174" cy="7682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/>
            <a:lstStyle/>
            <a:p>
              <a:pPr marL="114300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zh-TW" altLang="en-US" dirty="0" smtClean="0">
                  <a:latin typeface="微軟正黑體" pitchFamily="34" charset="-120"/>
                  <a:ea typeface="微軟正黑體" pitchFamily="34" charset="-120"/>
                </a:rPr>
                <a:t>推播通知</a:t>
              </a:r>
              <a:endParaRPr lang="en-US" altLang="zh-TW" dirty="0" smtClean="0">
                <a:latin typeface="微軟正黑體" pitchFamily="34" charset="-120"/>
                <a:ea typeface="微軟正黑體" pitchFamily="34" charset="-120"/>
              </a:endParaRPr>
            </a:p>
            <a:p>
              <a:pPr marL="114300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zh-TW" altLang="en-US" dirty="0" smtClean="0">
                  <a:latin typeface="微軟正黑體" pitchFamily="34" charset="-120"/>
                  <a:ea typeface="微軟正黑體" pitchFamily="34" charset="-120"/>
                </a:rPr>
                <a:t>電子郵件</a:t>
              </a:r>
              <a:endParaRPr lang="en-US" altLang="zh-TW" dirty="0" smtClean="0">
                <a:latin typeface="微軟正黑體" pitchFamily="34" charset="-120"/>
                <a:ea typeface="微軟正黑體" pitchFamily="34" charset="-120"/>
              </a:endParaRPr>
            </a:p>
            <a:p>
              <a:pPr marL="114300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zh-TW" altLang="en-US" dirty="0" smtClean="0">
                  <a:latin typeface="微軟正黑體" pitchFamily="34" charset="-120"/>
                  <a:ea typeface="微軟正黑體" pitchFamily="34" charset="-120"/>
                </a:rPr>
                <a:t>簡訊</a:t>
              </a:r>
              <a:endParaRPr lang="zh-TW" altLang="en-US" dirty="0" smtClean="0"/>
            </a:p>
          </p:txBody>
        </p:sp>
      </p:grpSp>
      <p:grpSp>
        <p:nvGrpSpPr>
          <p:cNvPr id="5" name="Group 3"/>
          <p:cNvGrpSpPr/>
          <p:nvPr/>
        </p:nvGrpSpPr>
        <p:grpSpPr>
          <a:xfrm>
            <a:off x="827584" y="2556718"/>
            <a:ext cx="4248472" cy="619190"/>
            <a:chOff x="4355976" y="1218271"/>
            <a:chExt cx="4248472" cy="619190"/>
          </a:xfrm>
        </p:grpSpPr>
        <p:sp>
          <p:nvSpPr>
            <p:cNvPr id="22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lvl="0" indent="-260350">
                <a:buClr>
                  <a:schemeClr val="accent5">
                    <a:lumMod val="50000"/>
                  </a:schemeClr>
                </a:buClr>
                <a:buSzPct val="70000"/>
                <a:buFont typeface="Verdana"/>
              </a:pPr>
              <a:r>
                <a:rPr lang="en-GB" altLang="zh-TW" sz="2400" b="1" u="sng" dirty="0" err="1" smtClean="0">
                  <a:solidFill>
                    <a:srgbClr val="3773E3"/>
                  </a:solidFill>
                  <a:latin typeface="微軟正黑體" pitchFamily="34" charset="-120"/>
                  <a:ea typeface="微軟正黑體" pitchFamily="34" charset="-120"/>
                </a:rPr>
                <a:t>攝影機警報輸出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" name="Shape 135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 dirty="0" err="1"/>
              <a:t>客製您自己的QVR</a:t>
            </a:r>
            <a:r>
              <a:rPr lang="en-GB" dirty="0"/>
              <a:t> </a:t>
            </a:r>
            <a:r>
              <a:rPr lang="en-GB" dirty="0" err="1"/>
              <a:t>Pro動作種類</a:t>
            </a:r>
            <a:endParaRPr lang="en-GB" dirty="0"/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356" name="Shape 135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285750" lvl="0" indent="-260350" rtl="0">
              <a:spcBef>
                <a:spcPts val="0"/>
              </a:spcBef>
              <a:buClr>
                <a:schemeClr val="accent5">
                  <a:lumMod val="50000"/>
                </a:schemeClr>
              </a:buClr>
              <a:buSzPct val="85714"/>
              <a:buFont typeface="Verdana"/>
            </a:pPr>
            <a:r>
              <a:rPr lang="en-GB" dirty="0"/>
              <a:t>QVR </a:t>
            </a:r>
            <a:r>
              <a:rPr lang="en-GB" dirty="0" err="1"/>
              <a:t>Pro使用「動作URL</a:t>
            </a:r>
            <a:r>
              <a:rPr lang="en-GB" dirty="0"/>
              <a:t>」，</a:t>
            </a:r>
            <a:r>
              <a:rPr lang="en-GB" dirty="0" err="1"/>
              <a:t>透過HTTP介面傳送事件至第三方</a:t>
            </a:r>
            <a:r>
              <a:rPr lang="en-GB" dirty="0"/>
              <a:t>。</a:t>
            </a:r>
          </a:p>
        </p:txBody>
      </p:sp>
      <p:pic>
        <p:nvPicPr>
          <p:cNvPr id="5" name="圖片 4" descr="action UR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864816"/>
            <a:ext cx="8530563" cy="2795166"/>
          </a:xfrm>
          <a:prstGeom prst="rect">
            <a:avLst/>
          </a:prstGeom>
        </p:spPr>
      </p:pic>
      <p:pic>
        <p:nvPicPr>
          <p:cNvPr id="2050" name="Picture 2" descr="C:\Users\Angela Liu\Downloads\客製您自己的QVR Pro動作種類U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13821" y="1967293"/>
            <a:ext cx="2626331" cy="2593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i1804^cimgpsh_ori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523860"/>
            <a:ext cx="7651298" cy="4435215"/>
          </a:xfrm>
          <a:prstGeom prst="rect">
            <a:avLst/>
          </a:prstGeom>
        </p:spPr>
      </p:pic>
      <p:sp>
        <p:nvSpPr>
          <p:cNvPr id="1368" name="Shape 1368"/>
          <p:cNvSpPr txBox="1">
            <a:spLocks noGrp="1"/>
          </p:cNvSpPr>
          <p:nvPr>
            <p:ph type="title"/>
          </p:nvPr>
        </p:nvSpPr>
        <p:spPr>
          <a:xfrm>
            <a:off x="642910" y="357172"/>
            <a:ext cx="5500726" cy="71438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dirty="0" err="1" smtClean="0"/>
              <a:t>結合兩方事件引擎</a:t>
            </a:r>
            <a:endParaRPr lang="en-GB" dirty="0"/>
          </a:p>
        </p:txBody>
      </p:sp>
      <p:sp>
        <p:nvSpPr>
          <p:cNvPr id="1372" name="Shape 1372"/>
          <p:cNvSpPr/>
          <p:nvPr/>
        </p:nvSpPr>
        <p:spPr>
          <a:xfrm>
            <a:off x="7786710" y="1213846"/>
            <a:ext cx="1152000" cy="421800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GB" b="1" dirty="0">
                <a:solidFill>
                  <a:srgbClr val="FFFFFF"/>
                </a:solidFill>
              </a:rPr>
              <a:t>Live Demo</a:t>
            </a:r>
          </a:p>
        </p:txBody>
      </p:sp>
      <p:pic>
        <p:nvPicPr>
          <p:cNvPr id="1373" name="Shape 13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7010" y="2935247"/>
            <a:ext cx="580231" cy="58023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5651708" y="285734"/>
            <a:ext cx="30636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err="1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定義您自己的</a:t>
            </a:r>
            <a:endParaRPr lang="en-GB" sz="2400" b="1" dirty="0" smtClean="0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en-GB" sz="2400" b="1" dirty="0" err="1" smtClean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事件管理生態系</a:t>
            </a:r>
            <a:endParaRPr lang="zh-TW" altLang="en-US" sz="2400" b="1" dirty="0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自訂設計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777</TotalTime>
  <Words>1224</Words>
  <Application>Microsoft Office PowerPoint</Application>
  <PresentationFormat>如螢幕大小 (16:9)</PresentationFormat>
  <Paragraphs>485</Paragraphs>
  <Slides>61</Slides>
  <Notes>56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61</vt:i4>
      </vt:variant>
    </vt:vector>
  </HeadingPairs>
  <TitlesOfParts>
    <vt:vector size="69" baseType="lpstr">
      <vt:lpstr>Arial</vt:lpstr>
      <vt:lpstr>新細明體</vt:lpstr>
      <vt:lpstr>微軟正黑體</vt:lpstr>
      <vt:lpstr>Verdana</vt:lpstr>
      <vt:lpstr>Calibri</vt:lpstr>
      <vt:lpstr>Times New Roman</vt:lpstr>
      <vt:lpstr>Arimo</vt:lpstr>
      <vt:lpstr>2_自訂設計</vt:lpstr>
      <vt:lpstr>無與倫比的整合性</vt:lpstr>
      <vt:lpstr>QVR Pro - 不只是監控系統</vt:lpstr>
      <vt:lpstr>QIoT - 將各種物件都串接起來了</vt:lpstr>
      <vt:lpstr>If...Then…開放式事件管理平台</vt:lpstr>
      <vt:lpstr>QVR Pro 支援事件種類</vt:lpstr>
      <vt:lpstr>客製您自己的QVR Pro事件種類</vt:lpstr>
      <vt:lpstr>QVR Pro 支援動作種類</vt:lpstr>
      <vt:lpstr>客製您自己的QVR Pro動作種類 </vt:lpstr>
      <vt:lpstr>結合兩方事件引擎</vt:lpstr>
      <vt:lpstr>更彈性的事件定義</vt:lpstr>
      <vt:lpstr>線上API</vt:lpstr>
      <vt:lpstr>套件中心</vt:lpstr>
      <vt:lpstr>QVR Pro</vt:lpstr>
      <vt:lpstr>QVR Pro 安全性與管理</vt:lpstr>
      <vt:lpstr>QVR Pro 權限管理</vt:lpstr>
      <vt:lpstr>使用者帳號同步</vt:lpstr>
      <vt:lpstr>QVR Pro 權限管理</vt:lpstr>
      <vt:lpstr>家用監控</vt:lpstr>
      <vt:lpstr>中小企業監控</vt:lpstr>
      <vt:lpstr>大型企業影像監控</vt:lpstr>
      <vt:lpstr>鉅細靡遺的權限設定</vt:lpstr>
      <vt:lpstr>預覽、查詢使用者權限</vt:lpstr>
      <vt:lpstr>階層式查詢權限</vt:lpstr>
      <vt:lpstr>權限報表</vt:lpstr>
      <vt:lpstr>使用者權限</vt:lpstr>
      <vt:lpstr>使用者權限</vt:lpstr>
      <vt:lpstr>使用者群組權限</vt:lpstr>
      <vt:lpstr>使用者群組權限</vt:lpstr>
      <vt:lpstr>角色權限</vt:lpstr>
      <vt:lpstr>系統管理權限</vt:lpstr>
      <vt:lpstr>瀏覽攝影機權限</vt:lpstr>
      <vt:lpstr>瀏覽地圖權限</vt:lpstr>
      <vt:lpstr>瀏覽監看版面權限</vt:lpstr>
      <vt:lpstr>權限設定：允許、拒絕</vt:lpstr>
      <vt:lpstr>允許權限</vt:lpstr>
      <vt:lpstr>允許權限</vt:lpstr>
      <vt:lpstr>Live Demo</vt:lpstr>
      <vt:lpstr>QVR Center</vt:lpstr>
      <vt:lpstr>QVR Center</vt:lpstr>
      <vt:lpstr>分散建置集中管理架構</vt:lpstr>
      <vt:lpstr>QVR Center 主要功能</vt:lpstr>
      <vt:lpstr>如何安裝QVR Center</vt:lpstr>
      <vt:lpstr>登入 QVR Center</vt:lpstr>
      <vt:lpstr>功能及操作介面</vt:lpstr>
      <vt:lpstr>新增伺服器</vt:lpstr>
      <vt:lpstr>管理伺服器</vt:lpstr>
      <vt:lpstr>集中管理QVR Pro 版本</vt:lpstr>
      <vt:lpstr>使用者帳號</vt:lpstr>
      <vt:lpstr>角色權限</vt:lpstr>
      <vt:lpstr>系統紀錄</vt:lpstr>
      <vt:lpstr>查詢、匯出紀錄</vt:lpstr>
      <vt:lpstr>投影片 52</vt:lpstr>
      <vt:lpstr>Live Demo</vt:lpstr>
      <vt:lpstr>QVR Guard</vt:lpstr>
      <vt:lpstr>為何需要 QVR Guard</vt:lpstr>
      <vt:lpstr>如何安裝QVR Guard</vt:lpstr>
      <vt:lpstr>QVR Guard - 待命</vt:lpstr>
      <vt:lpstr>QVR Guard - 接管</vt:lpstr>
      <vt:lpstr>QVR Guard - 回放歷史資料</vt:lpstr>
      <vt:lpstr>回顧</vt:lpstr>
      <vt:lpstr>投影片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無與倫比的整合性</dc:title>
  <dc:creator>Coco Chiang</dc:creator>
  <cp:lastModifiedBy>Coco Chiang</cp:lastModifiedBy>
  <cp:revision>52</cp:revision>
  <dcterms:modified xsi:type="dcterms:W3CDTF">2017-10-26T02:44:27Z</dcterms:modified>
</cp:coreProperties>
</file>