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63"/>
  </p:notesMasterIdLst>
  <p:sldIdLst>
    <p:sldId id="405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432" r:id="rId28"/>
    <p:sldId id="433" r:id="rId29"/>
    <p:sldId id="434" r:id="rId30"/>
    <p:sldId id="435" r:id="rId31"/>
    <p:sldId id="436" r:id="rId32"/>
    <p:sldId id="437" r:id="rId33"/>
    <p:sldId id="438" r:id="rId34"/>
    <p:sldId id="439" r:id="rId35"/>
    <p:sldId id="440" r:id="rId36"/>
    <p:sldId id="441" r:id="rId37"/>
    <p:sldId id="442" r:id="rId38"/>
    <p:sldId id="443" r:id="rId39"/>
    <p:sldId id="444" r:id="rId40"/>
    <p:sldId id="445" r:id="rId41"/>
    <p:sldId id="446" r:id="rId42"/>
    <p:sldId id="447" r:id="rId43"/>
    <p:sldId id="448" r:id="rId44"/>
    <p:sldId id="449" r:id="rId45"/>
    <p:sldId id="450" r:id="rId46"/>
    <p:sldId id="451" r:id="rId47"/>
    <p:sldId id="452" r:id="rId48"/>
    <p:sldId id="453" r:id="rId49"/>
    <p:sldId id="454" r:id="rId50"/>
    <p:sldId id="455" r:id="rId51"/>
    <p:sldId id="456" r:id="rId52"/>
    <p:sldId id="457" r:id="rId53"/>
    <p:sldId id="458" r:id="rId54"/>
    <p:sldId id="459" r:id="rId55"/>
    <p:sldId id="460" r:id="rId56"/>
    <p:sldId id="461" r:id="rId57"/>
    <p:sldId id="462" r:id="rId58"/>
    <p:sldId id="463" r:id="rId59"/>
    <p:sldId id="464" r:id="rId60"/>
    <p:sldId id="465" r:id="rId61"/>
    <p:sldId id="466" r:id="rId62"/>
  </p:sldIdLst>
  <p:sldSz cx="9144000" cy="5143500" type="screen16x9"/>
  <p:notesSz cx="6858000" cy="9144000"/>
  <p:embeddedFontLst>
    <p:embeddedFont>
      <p:font typeface="微軟正黑體" pitchFamily="34" charset="-120"/>
      <p:regular r:id="rId64"/>
      <p:bold r:id="rId65"/>
    </p:embeddedFont>
    <p:embeddedFont>
      <p:font typeface="Verdana" pitchFamily="34" charset="0"/>
      <p:regular r:id="rId66"/>
      <p:bold r:id="rId67"/>
      <p:italic r:id="rId68"/>
      <p:boldItalic r:id="rId69"/>
    </p:embeddedFont>
    <p:embeddedFont>
      <p:font typeface="Calibri" pitchFamily="34" charset="0"/>
      <p:regular r:id="rId70"/>
      <p:bold r:id="rId71"/>
      <p:italic r:id="rId72"/>
      <p:boldItalic r:id="rId73"/>
    </p:embeddedFont>
    <p:embeddedFont>
      <p:font typeface="Arimo" charset="0"/>
      <p:regular r:id="rId74"/>
      <p:bold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6D6A2AE2-22D8-4CC9-ACB3-1C2FD5B222E3}">
  <a:tblStyle styleId="{6D6A2AE2-22D8-4CC9-ACB3-1C2FD5B222E3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D09E0FB-1FC4-4ECE-8885-385BC2B68333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17" autoAdjust="0"/>
    <p:restoredTop sz="94660"/>
  </p:normalViewPr>
  <p:slideViewPr>
    <p:cSldViewPr>
      <p:cViewPr>
        <p:scale>
          <a:sx n="91" d="100"/>
          <a:sy n="91" d="100"/>
        </p:scale>
        <p:origin x="-2142" y="-12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7.fntdata"/><Relationship Id="rId75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85859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Shape 12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9" name="Shape 12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50" name="Shape 125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Shape 13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6" name="Shape 13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77" name="Shape 137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Shape 14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5" name="Shape 14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6" name="Shape 140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Shape 14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3" name="Shape 14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4" name="Shape 141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Shape 14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2" name="Shape 14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23" name="Shape 142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Shape 14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0" name="Shape 14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rtl="0">
              <a:buNone/>
            </a:pP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QNAP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監控權限歷經各種使用者的需求，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的權限管理將可滿足所有的需求，</a:t>
            </a:r>
            <a:endParaRPr lang="zh-TW" altLang="en-US" b="0" dirty="0" smtClean="0"/>
          </a:p>
          <a:p>
            <a:pPr rtl="0">
              <a:buNone/>
            </a:pP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以下將介紹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權限的特色，權限管理介面、介紹各種應用情境如何設定、實際操作介面展示</a:t>
            </a:r>
            <a:endParaRPr lang="zh-TW" altLang="en-US" b="0" dirty="0" smtClean="0"/>
          </a:p>
          <a:p>
            <a:pPr>
              <a:buNone/>
            </a:pPr>
            <a:r>
              <a:rPr lang="zh-TW" altLang="en-US" dirty="0" smtClean="0"/>
              <a:t/>
            </a:r>
            <a:br>
              <a:rPr lang="zh-TW" altLang="en-US" dirty="0" smtClean="0"/>
            </a:br>
            <a:endParaRPr dirty="0"/>
          </a:p>
        </p:txBody>
      </p:sp>
      <p:sp>
        <p:nvSpPr>
          <p:cNvPr id="1431" name="Shape 143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fontAlgn="base">
              <a:buNone/>
            </a:pP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帳號同步於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的本機使用者或網域使用者：說明在 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已建立的帳號在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無需重複建立，僅需要設定使用權限。</a:t>
            </a:r>
          </a:p>
          <a:p>
            <a:pPr rtl="0" fontAlgn="base">
              <a:buNone/>
            </a:pP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預設使用權限，在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建立無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權限</a:t>
            </a:r>
          </a:p>
          <a:p>
            <a:pPr rtl="0" fontAlgn="base">
              <a:buNone/>
            </a:pP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的使用者的便利性</a:t>
            </a:r>
          </a:p>
          <a:p>
            <a:pPr rtl="0" fontAlgn="base">
              <a:buNone/>
            </a:pP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QVR Pro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可直接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UI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建立無須切換至</a:t>
            </a:r>
            <a:r>
              <a:rPr lang="en-US" altLang="zh-TW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 </a:t>
            </a:r>
            <a:r>
              <a:rPr lang="zh-TW" altLang="en-US" sz="1200" b="0" i="0" u="none" strike="noStrike" kern="1200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操作</a:t>
            </a:r>
          </a:p>
          <a:p>
            <a:pPr>
              <a:buNone/>
            </a:pPr>
            <a:endParaRPr lang="en-US" altLang="zh-TW" dirty="0" smtClean="0"/>
          </a:p>
          <a:p>
            <a:pPr>
              <a:buNone/>
            </a:pPr>
            <a:r>
              <a:rPr lang="en-US" altLang="zh-TW" dirty="0" smtClean="0"/>
              <a:t>When</a:t>
            </a:r>
            <a:r>
              <a:rPr lang="en-US" altLang="zh-TW" baseline="0" dirty="0" smtClean="0"/>
              <a:t> you set up </a:t>
            </a:r>
            <a:r>
              <a:rPr lang="en-US" altLang="zh-TW" baseline="0" dirty="0" err="1" smtClean="0"/>
              <a:t>qts</a:t>
            </a:r>
            <a:r>
              <a:rPr lang="en-US" altLang="zh-TW" baseline="0" dirty="0" smtClean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16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Shape 15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4" name="Shape 15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運用在家庭</a:t>
            </a:r>
            <a:r>
              <a:rPr lang="en-GB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-GB" dirty="0" err="1">
                <a:latin typeface="Times New Roman"/>
                <a:ea typeface="Times New Roman"/>
                <a:cs typeface="Times New Roman"/>
                <a:sym typeface="Times New Roman"/>
              </a:rPr>
              <a:t>SMB</a:t>
            </a: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對監控需求上的運用，譬如：監看家門、車庫、孩童、老人、寵物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監看者成員簡單，可以依使用者設定權限及預設角色權限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分享寵物畫面給親朋好友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老人看護畫面給家庭醫師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err="1" smtClean="0">
                <a:latin typeface="Arial"/>
                <a:ea typeface="Arial"/>
                <a:cs typeface="Arial"/>
                <a:sym typeface="Arial"/>
              </a:rPr>
              <a:t>監看家庭保母狀況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We have </a:t>
            </a:r>
            <a:r>
              <a:rPr lang="en-US" altLang="zh-TW" dirty="0" smtClean="0"/>
              <a:t>Multi</a:t>
            </a:r>
            <a:r>
              <a:rPr lang="zh-TW" altLang="en-US" dirty="0" smtClean="0"/>
              <a:t> </a:t>
            </a:r>
            <a:r>
              <a:rPr lang="en-US" altLang="zh-TW" dirty="0" smtClean="0"/>
              <a:t>Level</a:t>
            </a:r>
            <a:r>
              <a:rPr lang="zh-TW" altLang="en-US" dirty="0" smtClean="0"/>
              <a:t> </a:t>
            </a:r>
            <a:r>
              <a:rPr lang="en-US" altLang="zh-TW" dirty="0" smtClean="0"/>
              <a:t>Privilege</a:t>
            </a:r>
            <a:r>
              <a:rPr lang="zh-TW" altLang="en-US" dirty="0" smtClean="0"/>
              <a:t> </a:t>
            </a:r>
            <a:r>
              <a:rPr lang="en-US" altLang="zh-TW" dirty="0" smtClean="0"/>
              <a:t>Setting</a:t>
            </a:r>
            <a:r>
              <a:rPr lang="en-GB" altLang="zh-TW" dirty="0" smtClean="0"/>
              <a:t>,what</a:t>
            </a:r>
            <a:r>
              <a:rPr lang="en-GB" altLang="zh-TW" baseline="0" dirty="0" smtClean="0"/>
              <a:t> is </a:t>
            </a:r>
            <a:r>
              <a:rPr lang="en-US" altLang="zh-TW" dirty="0" smtClean="0"/>
              <a:t>Multi</a:t>
            </a:r>
            <a:r>
              <a:rPr lang="zh-TW" altLang="en-US" dirty="0" smtClean="0"/>
              <a:t> </a:t>
            </a:r>
            <a:r>
              <a:rPr lang="en-US" altLang="zh-TW" dirty="0" smtClean="0"/>
              <a:t>Level</a:t>
            </a:r>
            <a:r>
              <a:rPr lang="zh-TW" altLang="en-US" dirty="0" smtClean="0"/>
              <a:t> </a:t>
            </a:r>
            <a:r>
              <a:rPr lang="en-US" altLang="zh-TW" dirty="0" smtClean="0"/>
              <a:t>Privilege</a:t>
            </a:r>
            <a:r>
              <a:rPr lang="zh-TW" altLang="en-US" dirty="0" smtClean="0"/>
              <a:t> </a:t>
            </a:r>
            <a:r>
              <a:rPr lang="en-US" altLang="zh-TW" dirty="0" smtClean="0"/>
              <a:t>Setting</a:t>
            </a:r>
            <a:r>
              <a:rPr lang="en-GB" altLang="zh-TW" dirty="0" smtClean="0"/>
              <a:t>?</a:t>
            </a:r>
            <a:r>
              <a:rPr lang="en-GB" altLang="zh-TW" baseline="0" dirty="0" smtClean="0"/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-GB" altLang="zh-TW" baseline="0" dirty="0" smtClean="0"/>
              <a:t>This is a </a:t>
            </a:r>
            <a:endParaRPr lang="en-GB" altLang="zh-TW" dirty="0" smtClean="0"/>
          </a:p>
        </p:txBody>
      </p:sp>
      <p:sp>
        <p:nvSpPr>
          <p:cNvPr id="1535" name="Shape 153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" name="Shape 15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4" name="Shape 15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運用在家庭</a:t>
            </a:r>
            <a:r>
              <a:rPr lang="en-GB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en-GB" dirty="0" err="1">
                <a:latin typeface="Times New Roman"/>
                <a:ea typeface="Times New Roman"/>
                <a:cs typeface="Times New Roman"/>
                <a:sym typeface="Times New Roman"/>
              </a:rPr>
              <a:t>SMB</a:t>
            </a: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對監控需求上的運用，譬如：監看家門、車庫、孩童、老人、寵物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監看者成員簡單，可以依使用者設定權限及預設角色權限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分享寵物畫面給親朋好友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老人看護畫面給家庭醫師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err="1" smtClean="0">
                <a:latin typeface="Arial"/>
                <a:ea typeface="Arial"/>
                <a:cs typeface="Arial"/>
                <a:sym typeface="Arial"/>
              </a:rPr>
              <a:t>監看家庭保母狀況</a:t>
            </a: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endParaRPr lang="en-GB" dirty="0" smtClean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 smtClean="0">
                <a:latin typeface="Arial"/>
                <a:ea typeface="Arial"/>
                <a:cs typeface="Arial"/>
                <a:sym typeface="Arial"/>
              </a:rPr>
              <a:t>Only father mother</a:t>
            </a:r>
            <a:r>
              <a:rPr lang="en-GB" baseline="0" dirty="0" smtClean="0">
                <a:latin typeface="Arial"/>
                <a:ea typeface="Arial"/>
                <a:cs typeface="Arial"/>
                <a:sym typeface="Arial"/>
              </a:rPr>
              <a:t> and children.</a:t>
            </a:r>
          </a:p>
          <a:p>
            <a:pPr lvl="0">
              <a:spcBef>
                <a:spcPts val="0"/>
              </a:spcBef>
              <a:buNone/>
            </a:pPr>
            <a:r>
              <a:rPr lang="en-GB" baseline="0" dirty="0" smtClean="0">
                <a:latin typeface="Arial"/>
                <a:ea typeface="Arial"/>
                <a:cs typeface="Arial"/>
                <a:sym typeface="Arial"/>
              </a:rPr>
              <a:t>Maybe the dad could make the setting.</a:t>
            </a:r>
          </a:p>
          <a:p>
            <a:pPr lvl="0">
              <a:spcBef>
                <a:spcPts val="0"/>
              </a:spcBef>
              <a:buNone/>
            </a:pPr>
            <a:r>
              <a:rPr lang="en-GB" baseline="0" dirty="0" smtClean="0">
                <a:latin typeface="Arial"/>
                <a:ea typeface="Arial"/>
                <a:cs typeface="Arial"/>
                <a:sym typeface="Arial"/>
              </a:rPr>
              <a:t>Supervisor</a:t>
            </a:r>
          </a:p>
          <a:p>
            <a:pPr lvl="0">
              <a:spcBef>
                <a:spcPts val="0"/>
              </a:spcBef>
              <a:buNone/>
            </a:pPr>
            <a:r>
              <a:rPr lang="en-GB" baseline="0" dirty="0" smtClean="0">
                <a:latin typeface="Arial"/>
                <a:ea typeface="Arial"/>
                <a:cs typeface="Arial"/>
                <a:sym typeface="Arial"/>
              </a:rPr>
              <a:t>just view</a:t>
            </a:r>
          </a:p>
        </p:txBody>
      </p:sp>
      <p:sp>
        <p:nvSpPr>
          <p:cNvPr id="1535" name="Shape 153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" name="Shape 15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3" name="Shape 15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1200" dirty="0" smtClean="0">
                <a:latin typeface="Arial" charset="0"/>
                <a:ea typeface="Arial" charset="0"/>
                <a:cs typeface="Arial" charset="0"/>
              </a:rPr>
              <a:t>Small</a:t>
            </a:r>
            <a:r>
              <a:rPr lang="zh-TW" altLang="en-US" sz="1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1200" dirty="0" smtClean="0">
                <a:latin typeface="Arial" charset="0"/>
                <a:ea typeface="Arial" charset="0"/>
                <a:cs typeface="Arial" charset="0"/>
              </a:rPr>
              <a:t>and</a:t>
            </a:r>
            <a:r>
              <a:rPr lang="zh-TW" altLang="en-US" sz="1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1200" dirty="0" smtClean="0">
                <a:latin typeface="Arial" charset="0"/>
                <a:ea typeface="Arial" charset="0"/>
                <a:cs typeface="Arial" charset="0"/>
              </a:rPr>
              <a:t>Medium</a:t>
            </a:r>
            <a:r>
              <a:rPr lang="zh-TW" altLang="en-US" sz="1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1200" dirty="0" smtClean="0">
                <a:latin typeface="Arial" charset="0"/>
                <a:ea typeface="Arial" charset="0"/>
                <a:cs typeface="Arial" charset="0"/>
              </a:rPr>
              <a:t>Sized</a:t>
            </a:r>
            <a:r>
              <a:rPr lang="zh-TW" altLang="en-US" sz="1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1200" dirty="0" smtClean="0">
                <a:latin typeface="Arial" charset="0"/>
                <a:ea typeface="Arial" charset="0"/>
                <a:cs typeface="Arial" charset="0"/>
              </a:rPr>
              <a:t>Enterprises</a:t>
            </a:r>
            <a:r>
              <a:rPr lang="zh-TW" altLang="en-US" sz="12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altLang="zh-TW" sz="1200" dirty="0" smtClean="0">
              <a:latin typeface="Arial" charset="0"/>
              <a:ea typeface="Arial" charset="0"/>
              <a:cs typeface="Arial" charset="0"/>
            </a:endParaRPr>
          </a:p>
          <a:p>
            <a:pPr lvl="0">
              <a:spcBef>
                <a:spcPts val="0"/>
              </a:spcBef>
              <a:buNone/>
            </a:pPr>
            <a:endParaRPr lang="en-US" sz="1200" dirty="0" smtClean="0">
              <a:latin typeface="Arial" charset="0"/>
              <a:ea typeface="Arial" charset="0"/>
              <a:cs typeface="Arial" charset="0"/>
            </a:endParaRPr>
          </a:p>
          <a:p>
            <a:pPr lvl="0">
              <a:spcBef>
                <a:spcPts val="0"/>
              </a:spcBef>
              <a:buNone/>
            </a:pPr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QTS has set the department</a:t>
            </a:r>
          </a:p>
          <a:p>
            <a:pPr lvl="0">
              <a:spcBef>
                <a:spcPts val="0"/>
              </a:spcBef>
              <a:buNone/>
            </a:pPr>
            <a:r>
              <a:rPr lang="en-US" sz="1200" dirty="0" smtClean="0">
                <a:latin typeface="Arial" charset="0"/>
                <a:ea typeface="Arial" charset="0"/>
                <a:cs typeface="Arial" charset="0"/>
              </a:rPr>
              <a:t>You can just set it</a:t>
            </a:r>
            <a:r>
              <a:rPr lang="en-US" sz="1200" baseline="0" dirty="0" smtClean="0">
                <a:latin typeface="Arial" charset="0"/>
                <a:ea typeface="Arial" charset="0"/>
                <a:cs typeface="Arial" charset="0"/>
              </a:rPr>
              <a:t> to the user group.</a:t>
            </a:r>
          </a:p>
          <a:p>
            <a:pPr lvl="0">
              <a:spcBef>
                <a:spcPts val="0"/>
              </a:spcBef>
              <a:buNone/>
            </a:pPr>
            <a:endParaRPr lang="en-US" sz="1200" baseline="0" dirty="0" smtClean="0">
              <a:latin typeface="Arial" charset="0"/>
              <a:ea typeface="Arial" charset="0"/>
              <a:cs typeface="Arial" charset="0"/>
            </a:endParaRPr>
          </a:p>
          <a:p>
            <a:pPr lvl="0">
              <a:spcBef>
                <a:spcPts val="0"/>
              </a:spcBef>
              <a:buNone/>
            </a:pPr>
            <a:r>
              <a:rPr lang="en-US" sz="1200" baseline="0" dirty="0" smtClean="0">
                <a:latin typeface="Arial" charset="0"/>
                <a:ea typeface="Arial" charset="0"/>
                <a:cs typeface="Arial" charset="0"/>
              </a:rPr>
              <a:t>Cram school</a:t>
            </a:r>
          </a:p>
          <a:p>
            <a:pPr lvl="0">
              <a:spcBef>
                <a:spcPts val="0"/>
              </a:spcBef>
              <a:buNone/>
            </a:pPr>
            <a:r>
              <a:rPr lang="en-US" sz="1200" baseline="0" dirty="0" smtClean="0">
                <a:latin typeface="Arial" charset="0"/>
                <a:ea typeface="Arial" charset="0"/>
                <a:cs typeface="Arial" charset="0"/>
              </a:rPr>
              <a:t>Let the parents to make sure their kid’s are doing well.</a:t>
            </a:r>
          </a:p>
          <a:p>
            <a:pPr lvl="0">
              <a:spcBef>
                <a:spcPts val="0"/>
              </a:spcBef>
              <a:buNone/>
            </a:pPr>
            <a:r>
              <a:rPr lang="en-US" sz="1200" baseline="0" dirty="0" smtClean="0">
                <a:latin typeface="Arial" charset="0"/>
                <a:ea typeface="Arial" charset="0"/>
                <a:cs typeface="Arial" charset="0"/>
              </a:rPr>
              <a:t>Pet’s store. When you are on business trip. You can watch your pet.</a:t>
            </a:r>
          </a:p>
          <a:p>
            <a:pPr lvl="0">
              <a:spcBef>
                <a:spcPts val="0"/>
              </a:spcBef>
              <a:buNone/>
            </a:pPr>
            <a:endParaRPr lang="en-US" sz="1200" baseline="0" dirty="0" smtClean="0">
              <a:latin typeface="Arial" charset="0"/>
              <a:ea typeface="Arial" charset="0"/>
              <a:cs typeface="Arial" charset="0"/>
            </a:endParaRPr>
          </a:p>
          <a:p>
            <a:pPr lvl="0">
              <a:spcBef>
                <a:spcPts val="0"/>
              </a:spcBef>
              <a:buNone/>
            </a:pPr>
            <a:r>
              <a:rPr lang="en-US" sz="1200" baseline="0" dirty="0" smtClean="0">
                <a:latin typeface="Arial" charset="0"/>
                <a:ea typeface="Arial" charset="0"/>
                <a:cs typeface="Arial" charset="0"/>
              </a:rPr>
              <a:t>Batch add user account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44" name="Shape 154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" name="Shape 15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1" name="Shape 15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15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現代許多企業，因為組織龐大，在實際上不可能完全採取集中式的管理，而必須分權管理，因此，角色階層提供了一個授權或分權管理的架構。例如一個銀行的地區性分行，可以自行管理 自己分行內角色及權限的設定，這樣不僅可以減輕中央集權式的管理負擔，而且不同的分行也可以因區域性的不同需求，而自行採取不同的控管政策</a:t>
            </a: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>
              <a:spcBef>
                <a:spcPts val="0"/>
              </a:spcBef>
              <a:buNone/>
            </a:pPr>
            <a:endParaRPr lang="en-GB" sz="1150" dirty="0" smtClean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Leave job. </a:t>
            </a:r>
          </a:p>
          <a:p>
            <a:pPr lvl="0">
              <a:spcBef>
                <a:spcPts val="0"/>
              </a:spcBef>
              <a:buNone/>
            </a:pP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Support </a:t>
            </a:r>
            <a:r>
              <a:rPr lang="en-GB" sz="1150" dirty="0" err="1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windos</a:t>
            </a: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ad and </a:t>
            </a:r>
            <a:r>
              <a:rPr lang="en-GB" sz="1150" dirty="0" err="1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ldap</a:t>
            </a: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lvl="0">
              <a:spcBef>
                <a:spcPts val="0"/>
              </a:spcBef>
              <a:buNone/>
            </a:pP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Sync the account.</a:t>
            </a:r>
            <a:r>
              <a:rPr lang="en-GB" sz="1150" baseline="0" dirty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lang="en-GB" sz="1150" baseline="0" dirty="0" smtClean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endParaRPr lang="en-GB" sz="1150" baseline="0" dirty="0" smtClean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sz="1150" baseline="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change the department. Change it on </a:t>
            </a:r>
            <a:r>
              <a:rPr lang="en-GB" sz="1150" baseline="0" dirty="0" err="1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windowes</a:t>
            </a:r>
            <a:r>
              <a:rPr lang="en-GB" sz="1150" baseline="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. It will also change on Sync.</a:t>
            </a:r>
          </a:p>
          <a:p>
            <a:pPr lvl="0">
              <a:spcBef>
                <a:spcPts val="0"/>
              </a:spcBef>
              <a:buNone/>
            </a:pPr>
            <a:endParaRPr lang="en-GB" sz="1150" dirty="0" smtClean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endParaRPr lang="en-GB" sz="1150" dirty="0" smtClean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r>
              <a:rPr lang="en-GB" sz="115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Bank.</a:t>
            </a:r>
            <a:r>
              <a:rPr lang="en-GB" sz="1150" baseline="0" dirty="0" smtClean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endParaRPr lang="en-GB" sz="1150" dirty="0" smtClean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2" name="Shape 155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Shape 12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7" name="Shape 1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8" name="Shape 127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dirty="0" err="1" smtClean="0"/>
              <a:t>Whne</a:t>
            </a:r>
            <a:r>
              <a:rPr kumimoji="1" lang="en-US" altLang="zh-TW" baseline="0" dirty="0" smtClean="0"/>
              <a:t> there are a setting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baseline="0" dirty="0" smtClean="0"/>
              <a:t>We can know the setting </a:t>
            </a: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21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66810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TW" dirty="0" smtClean="0"/>
              <a:t>We have talk</a:t>
            </a:r>
            <a:r>
              <a:rPr kumimoji="1" lang="en-US" altLang="zh-TW" baseline="0" dirty="0" smtClean="0"/>
              <a:t> about the privilege setting.</a:t>
            </a:r>
          </a:p>
          <a:p>
            <a:r>
              <a:rPr kumimoji="1" lang="en-US" altLang="zh-TW" baseline="0" dirty="0" smtClean="0"/>
              <a:t>If you have a lot of camera.</a:t>
            </a:r>
          </a:p>
          <a:p>
            <a:endParaRPr kumimoji="1" lang="en-US" altLang="zh-TW" baseline="0" dirty="0" smtClean="0"/>
          </a:p>
          <a:p>
            <a:r>
              <a:rPr kumimoji="1" lang="en-US" altLang="zh-TW" baseline="0" dirty="0" smtClean="0"/>
              <a:t>Just click and you will know the user privilege setting</a:t>
            </a:r>
          </a:p>
          <a:p>
            <a:endParaRPr kumimoji="1" lang="en-US" altLang="zh-TW" baseline="0" dirty="0" smtClean="0"/>
          </a:p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22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419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Shape 15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8" name="Shape 15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dirty="0" smtClean="0"/>
              <a:t>We support</a:t>
            </a:r>
            <a:r>
              <a:rPr lang="en-US" baseline="0" dirty="0" smtClean="0"/>
              <a:t> search by category </a:t>
            </a:r>
            <a:endParaRPr dirty="0"/>
          </a:p>
        </p:txBody>
      </p:sp>
      <p:sp>
        <p:nvSpPr>
          <p:cNvPr id="1569" name="Shape 156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Shape 15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4" name="Shape 15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85" name="Shape 158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" name="Shape 14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4" name="Shape 14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變更密碼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編輯帳號資料：E-mail、電話號碼、附註說明、密碼有效期限、停用及啟用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編輯使用者群組：設定使用者隸屬於那些群組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編輯使用者個人權限：設定使用者可以操作QVR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 Pro 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的權限或系統管理權限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編輯角色：設定使用者的角色權限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職務權限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預覽權限：預覽使用者權限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Shape 144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Shape 14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7" name="Shape 14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58" name="Shape 145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Shape 14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5" name="Shape 14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檢視群組詳細資料：檢視群組成員及群組備註說明資訊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編輯使用者群組：編輯使用者群組的成員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群組權限設定：設定使用者可以操作QVR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 Pro 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的權限或系統管理權限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群組角色權限設定：設定群組的角色權限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職務權限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預覽權限：預覽群組權限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Shape 14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" name="Shape 14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8" name="Shape 14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479" name="Shape 147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Shape 14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6" name="Shape 14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系統預設角色：administrator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系統管理者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)、supervisor(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監督者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)、viewer(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觀看、瀏覽者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自訂角色：管理者可以依需求制訂角色權限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角色權限摘要：顯示操作項目概要，例如攝影機可操作的數量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/</a:t>
            </a: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總數</a:t>
            </a:r>
            <a:r>
              <a:rPr lang="en-GB" sz="1400" dirty="0">
                <a:latin typeface="Arial"/>
                <a:ea typeface="Arial"/>
                <a:cs typeface="Arial"/>
                <a:sym typeface="Arial"/>
              </a:rPr>
              <a:t>。</a:t>
            </a: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瀏覽預設角色權限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400" dirty="0" err="1">
                <a:latin typeface="Arial"/>
                <a:ea typeface="Arial"/>
                <a:cs typeface="Arial"/>
                <a:sym typeface="Arial"/>
              </a:rPr>
              <a:t>編輯角色：編輯角色權限</a:t>
            </a:r>
            <a:endParaRPr lang="en-GB"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7" name="Shape 148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Shape 15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2" name="Shape 15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03" name="Shape 150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" name="Shape 1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3" name="Shape 12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4" name="Shape 129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" name="Shape 15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0" name="Shape 15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err="1" smtClean="0"/>
              <a:t>Ptz</a:t>
            </a:r>
            <a:r>
              <a:rPr lang="en-US" baseline="0" dirty="0" smtClean="0"/>
              <a:t> control </a:t>
            </a:r>
            <a:endParaRPr dirty="0"/>
          </a:p>
        </p:txBody>
      </p:sp>
      <p:sp>
        <p:nvSpPr>
          <p:cNvPr id="1511" name="Shape 15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" name="Shape 15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8" name="Shape 15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9" name="Shape 151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Shape 15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6" name="Shape 15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7" name="Shape 152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Shape 15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9" name="Shape 15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Allow</a:t>
            </a:r>
            <a:r>
              <a:rPr lang="en-US" baseline="0" dirty="0" smtClean="0"/>
              <a:t> and deny</a:t>
            </a:r>
          </a:p>
          <a:p>
            <a:pPr lvl="0">
              <a:spcBef>
                <a:spcPts val="0"/>
              </a:spcBef>
              <a:buNone/>
            </a:pPr>
            <a:r>
              <a:rPr lang="en-US" baseline="0" dirty="0" smtClean="0"/>
              <a:t>For example a cashier</a:t>
            </a:r>
          </a:p>
          <a:p>
            <a:pPr lvl="0">
              <a:spcBef>
                <a:spcPts val="0"/>
              </a:spcBef>
              <a:buNone/>
            </a:pPr>
            <a:r>
              <a:rPr lang="en-US" baseline="0" dirty="0" smtClean="0"/>
              <a:t>The manager and subcontractor</a:t>
            </a:r>
          </a:p>
          <a:p>
            <a:pPr lvl="0">
              <a:spcBef>
                <a:spcPts val="0"/>
              </a:spcBef>
              <a:buNone/>
            </a:pPr>
            <a:endParaRPr lang="en-US" baseline="0" dirty="0" smtClean="0"/>
          </a:p>
          <a:p>
            <a:pPr lvl="0">
              <a:spcBef>
                <a:spcPts val="0"/>
              </a:spcBef>
              <a:buNone/>
            </a:pPr>
            <a:endParaRPr lang="en-US" baseline="0" dirty="0" smtClean="0"/>
          </a:p>
        </p:txBody>
      </p:sp>
      <p:sp>
        <p:nvSpPr>
          <p:cNvPr id="1560" name="Shape 156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34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Shape 15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5" name="Shape 15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86" name="Shape 158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423794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" name="Shape 15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5" name="Shape 15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86" name="Shape 158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36</a:t>
            </a:fld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0" name="Shape 16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81" name="Shape 16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a </a:t>
            </a:r>
            <a:r>
              <a:rPr lang="en-US" sz="12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qts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you have set user at QTS.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if the setting is correct.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click apply.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setting is if it do not click allow. The result will be deny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12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2" name="Shape 168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37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8" name="Shape 16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9" name="Shape 16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690" name="Shape 169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Shape 16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6" name="Shape 16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/>
              <a:t>Just</a:t>
            </a:r>
            <a:r>
              <a:rPr lang="zh-TW" altLang="en-US" dirty="0" smtClean="0"/>
              <a:t> </a:t>
            </a:r>
            <a:r>
              <a:rPr lang="en-US" altLang="zh-TW" dirty="0" smtClean="0"/>
              <a:t>install</a:t>
            </a:r>
            <a:r>
              <a:rPr lang="zh-TW" altLang="en-US" baseline="0" dirty="0" smtClean="0"/>
              <a:t> </a:t>
            </a:r>
            <a:endParaRPr lang="en-US" altLang="zh-TW" baseline="0" dirty="0" smtClean="0"/>
          </a:p>
          <a:p>
            <a:pPr lvl="0">
              <a:spcBef>
                <a:spcPts val="0"/>
              </a:spcBef>
              <a:buNone/>
            </a:pPr>
            <a:endParaRPr lang="en-US" baseline="0" dirty="0" smtClean="0"/>
          </a:p>
          <a:p>
            <a:pPr lvl="0">
              <a:spcBef>
                <a:spcPts val="0"/>
              </a:spcBef>
              <a:buNone/>
            </a:pPr>
            <a:r>
              <a:rPr lang="en-US" altLang="zh-TW" baseline="0" dirty="0" smtClean="0"/>
              <a:t>Before</a:t>
            </a:r>
            <a:r>
              <a:rPr lang="zh-TW" altLang="en-US" baseline="0" dirty="0" smtClean="0"/>
              <a:t> </a:t>
            </a:r>
            <a:endParaRPr dirty="0"/>
          </a:p>
        </p:txBody>
      </p:sp>
      <p:sp>
        <p:nvSpPr>
          <p:cNvPr id="1697" name="Shape 169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39</a:t>
            </a:fld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5" name="Shape 17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6" name="Shape 17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TW" dirty="0" smtClean="0"/>
              <a:t>Set</a:t>
            </a:r>
            <a:r>
              <a:rPr lang="zh-TW" altLang="en-US" dirty="0" smtClean="0"/>
              <a:t> </a:t>
            </a:r>
            <a:r>
              <a:rPr lang="en-US" altLang="zh-TW" dirty="0" smtClean="0"/>
              <a:t>in</a:t>
            </a:r>
            <a:r>
              <a:rPr lang="zh-TW" altLang="en-US" dirty="0" smtClean="0"/>
              <a:t> </a:t>
            </a:r>
            <a:r>
              <a:rPr lang="en-US" altLang="zh-TW" dirty="0" smtClean="0"/>
              <a:t>different</a:t>
            </a:r>
            <a:r>
              <a:rPr lang="zh-TW" altLang="en-US" dirty="0" smtClean="0"/>
              <a:t> </a:t>
            </a:r>
            <a:r>
              <a:rPr lang="en-US" altLang="zh-TW" dirty="0" smtClean="0"/>
              <a:t>places.</a:t>
            </a:r>
            <a:r>
              <a:rPr lang="zh-TW" altLang="en-US" dirty="0" smtClean="0"/>
              <a:t> </a:t>
            </a:r>
            <a:r>
              <a:rPr lang="en-US" altLang="zh-TW" dirty="0" smtClean="0"/>
              <a:t>Managed</a:t>
            </a:r>
            <a:r>
              <a:rPr lang="zh-TW" altLang="en-US" dirty="0" smtClean="0"/>
              <a:t> </a:t>
            </a:r>
            <a:r>
              <a:rPr lang="en-US" altLang="zh-TW" dirty="0" smtClean="0"/>
              <a:t>in</a:t>
            </a:r>
            <a:r>
              <a:rPr lang="zh-TW" altLang="en-US" dirty="0" smtClean="0"/>
              <a:t> </a:t>
            </a:r>
            <a:r>
              <a:rPr lang="en-US" altLang="zh-TW" dirty="0" smtClean="0"/>
              <a:t>the</a:t>
            </a:r>
            <a:r>
              <a:rPr lang="zh-TW" altLang="en-US" dirty="0" smtClean="0"/>
              <a:t> </a:t>
            </a:r>
            <a:r>
              <a:rPr lang="en-US" altLang="zh-TW" dirty="0" smtClean="0"/>
              <a:t>same</a:t>
            </a:r>
            <a:r>
              <a:rPr lang="zh-TW" altLang="en-US" dirty="0" smtClean="0"/>
              <a:t> </a:t>
            </a:r>
            <a:r>
              <a:rPr lang="en-US" altLang="zh-TW" dirty="0" smtClean="0"/>
              <a:t>place.</a:t>
            </a:r>
          </a:p>
          <a:p>
            <a:pPr lvl="0" rtl="0">
              <a:spcBef>
                <a:spcPts val="0"/>
              </a:spcBef>
              <a:buNone/>
            </a:pPr>
            <a:endParaRPr lang="en-US" dirty="0" smtClean="0"/>
          </a:p>
          <a:p>
            <a:pPr lvl="0" rtl="0">
              <a:spcBef>
                <a:spcPts val="0"/>
              </a:spcBef>
              <a:buNone/>
            </a:pPr>
            <a:r>
              <a:rPr lang="en-US" altLang="zh-TW" dirty="0" smtClean="0"/>
              <a:t>Ex: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if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you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set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all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the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camera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form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head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quarter.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You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will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need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to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spend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a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lot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of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money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for</a:t>
            </a:r>
            <a:r>
              <a:rPr lang="zh-TW" altLang="en-US" baseline="0" dirty="0" smtClean="0"/>
              <a:t> </a:t>
            </a:r>
            <a:endParaRPr lang="en-US" altLang="zh-TW" dirty="0" smtClean="0"/>
          </a:p>
        </p:txBody>
      </p:sp>
      <p:sp>
        <p:nvSpPr>
          <p:cNvPr id="1727" name="Shape 172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40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Shape 13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5" name="Shape 1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6" name="Shape 130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6" name="Shape 18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7" name="Shape 18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 err="1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功能總表</a:t>
            </a:r>
            <a:endParaRPr lang="en-GB" sz="2800" dirty="0">
              <a:solidFill>
                <a:srgbClr val="0E798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Overview feature</a:t>
            </a:r>
          </a:p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What can it do?</a:t>
            </a:r>
          </a:p>
          <a:p>
            <a:pPr marL="342900" lvl="0" indent="-57150" rtl="0">
              <a:spcBef>
                <a:spcPts val="56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GB" sz="2800" dirty="0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rPr>
              <a:t>Marketing term</a:t>
            </a:r>
          </a:p>
          <a:p>
            <a:pPr lvl="0">
              <a:spcBef>
                <a:spcPts val="0"/>
              </a:spcBef>
              <a:buNone/>
            </a:pPr>
            <a:endParaRPr lang="en-US" dirty="0" smtClean="0"/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828" name="Shape 182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Shape 17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6" name="Shape 17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7" name="Shape 173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42</a:t>
            </a:fld>
            <a:endParaRPr lang="en-GB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Shape 17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4" name="Shape 17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5" name="Shape 174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" name="Shape 17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2" name="Shape 17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3" name="Shape 175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Shape 17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3" name="Shape 17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4" name="Shape 176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45</a:t>
            </a:fld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0" name="Shape 17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1" name="Shape 17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2" name="Shape 177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46</a:t>
            </a:fld>
            <a:endParaRPr lang="en-GB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Shape 17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9" name="Shape 17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/>
              <a:t>Do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not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have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to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rapidly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login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and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logout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780" name="Shape 178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47</a:t>
            </a:fld>
            <a:endParaRPr lang="en-GB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6" name="Shape 17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7" name="Shape 17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8" name="Shape 178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48</a:t>
            </a:fld>
            <a:endParaRPr lang="en-GB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4" name="Shape 17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5" name="Shape 17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/>
              <a:t>Still</a:t>
            </a:r>
            <a:r>
              <a:rPr lang="zh-TW" altLang="en-US" dirty="0" smtClean="0"/>
              <a:t> </a:t>
            </a:r>
            <a:r>
              <a:rPr lang="en-US" altLang="zh-TW" dirty="0" smtClean="0"/>
              <a:t>have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default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role</a:t>
            </a:r>
            <a:endParaRPr dirty="0"/>
          </a:p>
        </p:txBody>
      </p:sp>
      <p:sp>
        <p:nvSpPr>
          <p:cNvPr id="1796" name="Shape 179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49</a:t>
            </a:fld>
            <a:endParaRPr lang="en-GB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" name="Shape 18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3" name="Shape 18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/>
              <a:t>Have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all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the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view.</a:t>
            </a:r>
          </a:p>
          <a:p>
            <a:pPr lvl="0">
              <a:spcBef>
                <a:spcPts val="0"/>
              </a:spcBef>
              <a:buNone/>
            </a:pPr>
            <a:r>
              <a:rPr lang="en-US" altLang="zh-TW" baseline="0" dirty="0" smtClean="0"/>
              <a:t>Including</a:t>
            </a:r>
            <a:r>
              <a:rPr lang="zh-TW" altLang="en-US" baseline="0" dirty="0" smtClean="0"/>
              <a:t> </a:t>
            </a:r>
            <a:r>
              <a:rPr lang="en-US" altLang="zh-TW" baseline="0" dirty="0" err="1" smtClean="0"/>
              <a:t>qvr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center</a:t>
            </a:r>
            <a:r>
              <a:rPr lang="zh-TW" altLang="en-US" baseline="0" dirty="0" smtClean="0"/>
              <a:t> </a:t>
            </a:r>
            <a:r>
              <a:rPr lang="en-US" altLang="zh-TW" baseline="0" dirty="0" smtClean="0"/>
              <a:t>itself.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804" name="Shape 180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50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Shape 13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9" name="Shape 13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0" name="Shape 132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0" name="Shape 18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1" name="Shape 18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err="1" smtClean="0"/>
              <a:t>Exapmle</a:t>
            </a:r>
            <a:r>
              <a:rPr lang="en-US" altLang="zh-TW" dirty="0" smtClean="0"/>
              <a:t>:</a:t>
            </a:r>
          </a:p>
          <a:p>
            <a:pPr lvl="0">
              <a:spcBef>
                <a:spcPts val="0"/>
              </a:spcBef>
              <a:buNone/>
            </a:pPr>
            <a:endParaRPr lang="en-US" dirty="0" smtClean="0"/>
          </a:p>
          <a:p>
            <a:pPr lvl="0">
              <a:spcBef>
                <a:spcPts val="0"/>
              </a:spcBef>
              <a:buNone/>
            </a:pPr>
            <a:r>
              <a:rPr lang="en-US" altLang="zh-TW" dirty="0" smtClean="0"/>
              <a:t>Time</a:t>
            </a:r>
          </a:p>
          <a:p>
            <a:pPr lvl="0">
              <a:spcBef>
                <a:spcPts val="0"/>
              </a:spcBef>
              <a:buNone/>
            </a:pPr>
            <a:r>
              <a:rPr lang="en-US" altLang="zh-TW" dirty="0" smtClean="0"/>
              <a:t>date</a:t>
            </a:r>
            <a:endParaRPr dirty="0"/>
          </a:p>
        </p:txBody>
      </p:sp>
      <p:sp>
        <p:nvSpPr>
          <p:cNvPr id="1812" name="Shape 181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51</a:t>
            </a:fld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8" name="Shape 18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9" name="Shape 18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820" name="Shape 182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52</a:t>
            </a:fld>
            <a:endParaRPr lang="en-GB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Shape 18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26" name="Shape 18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7" name="Shape 182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53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3" name="Shape 18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4" name="Shape 18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35" name="Shape 183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None/>
              </a:pPr>
              <a:t>54</a:t>
            </a:fld>
            <a:endParaRPr lang="en-GB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0" name="Shape 18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1" name="Shape 18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42" name="Shape 184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55</a:t>
            </a:fld>
            <a:endParaRPr lang="en-GB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7" name="Shape 18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8" name="Shape 18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849" name="Shape 184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 rt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56</a:t>
            </a:fld>
            <a:endParaRPr lang="en-GB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Shape 18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6" name="Shape 18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57" name="Shape 185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57</a:t>
            </a:fld>
            <a:endParaRPr lang="en-GB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" name="Shape 18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5" name="Shape 18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6" name="Shape 18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58</a:t>
            </a:fld>
            <a:endParaRPr lang="en-GB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" name="Shape 187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4" name="Shape 18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5" name="Shape 187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59</a:t>
            </a:fld>
            <a:endParaRPr lang="en-GB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60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0327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" name="Shape 13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7" name="Shape 13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/>
              <a:t>URL以token方式認證</a:t>
            </a:r>
          </a:p>
        </p:txBody>
      </p:sp>
      <p:sp>
        <p:nvSpPr>
          <p:cNvPr id="1328" name="Shape 132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Shape 13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4" name="Shape 13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45" name="Shape 134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Shape 13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2" name="Shape 13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53" name="Shape 135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Shape 1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5" name="Shape 1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66" name="Shape 136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GB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工作進行中\20170911直播母版16比9\母片\2017_Think Big母版16比9_C內頁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226" y="-18"/>
            <a:ext cx="9135516" cy="5138086"/>
          </a:xfrm>
          <a:prstGeom prst="rect">
            <a:avLst/>
          </a:prstGeom>
          <a:noFill/>
        </p:spPr>
      </p:pic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3568" y="1491630"/>
            <a:ext cx="7772400" cy="12961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rgbClr val="002060"/>
              </a:buClr>
              <a:buFont typeface="Arial"/>
              <a:buNone/>
              <a:defRPr sz="4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1331640" y="2787774"/>
            <a:ext cx="6400800" cy="57150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520"/>
              </a:spcBef>
              <a:buClr>
                <a:srgbClr val="0C0C0C"/>
              </a:buClr>
              <a:buFont typeface="Arial"/>
              <a:buNone/>
              <a:defRPr sz="2600" b="1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240"/>
              </a:spcBef>
              <a:buClr>
                <a:srgbClr val="888888"/>
              </a:buClr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2"/>
          </p:nvPr>
        </p:nvSpPr>
        <p:spPr>
          <a:xfrm>
            <a:off x="755576" y="3435846"/>
            <a:ext cx="7572428" cy="5040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280"/>
              </a:spcBef>
              <a:buClr>
                <a:srgbClr val="002060"/>
              </a:buClr>
              <a:buFont typeface="Arial"/>
              <a:buNone/>
              <a:defRPr sz="1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200" b="1" i="0" u="none" strike="noStrike" cap="none">
                <a:solidFill>
                  <a:schemeClr val="lt1"/>
                </a:solidFill>
                <a:latin typeface="+mn-lt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214282" y="1285866"/>
            <a:ext cx="8643998" cy="35766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8" name="Shape 7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l" rtl="0">
                <a:spcBef>
                  <a:spcPts val="0"/>
                </a:spcBef>
                <a:buSzPct val="25000"/>
                <a:buNone/>
              </a:pPr>
              <a:t>‹#›</a:t>
            </a:fld>
            <a:endParaRPr lang="en-GB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0" y="295248"/>
            <a:ext cx="9144000" cy="555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3200" i="0" u="none" strike="noStrike" cap="none">
                <a:solidFill>
                  <a:schemeClr val="lt1"/>
                </a:solidFill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  <a:defRPr sz="3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142844" y="1000115"/>
            <a:ext cx="8858400" cy="4143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12700" algn="l" rtl="0">
              <a:spcBef>
                <a:spcPts val="560"/>
              </a:spcBef>
              <a:spcAft>
                <a:spcPts val="0"/>
              </a:spcAft>
              <a:buClr>
                <a:srgbClr val="0E7988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rgbClr val="0E79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190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254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54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en-GB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l" rtl="0">
                <a:spcBef>
                  <a:spcPts val="0"/>
                </a:spcBef>
                <a:buClr>
                  <a:schemeClr val="dk1"/>
                </a:buClr>
                <a:buSzPct val="25000"/>
                <a:buFont typeface="Calibri"/>
                <a:buNone/>
              </a:pPr>
              <a:t>‹#›</a:t>
            </a:fld>
            <a:endParaRPr lang="en-GB"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工作進行中\20170911直播母版16比9\母片\2017_Think Big母版16比9_C內頁.jp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4226" y="-18"/>
            <a:ext cx="9135516" cy="5138085"/>
          </a:xfrm>
          <a:prstGeom prst="rect">
            <a:avLst/>
          </a:prstGeom>
          <a:noFill/>
        </p:spPr>
      </p:pic>
      <p:sp>
        <p:nvSpPr>
          <p:cNvPr id="25" name="Shape 25"/>
          <p:cNvSpPr txBox="1"/>
          <p:nvPr/>
        </p:nvSpPr>
        <p:spPr>
          <a:xfrm>
            <a:off x="2214546" y="2285998"/>
            <a:ext cx="4521300" cy="1087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buClr>
                <a:srgbClr val="000090"/>
              </a:buClr>
              <a:buSzPct val="25000"/>
              <a:buFont typeface="Arial"/>
              <a:buNone/>
            </a:pPr>
            <a:r>
              <a:rPr lang="en-GB" sz="4400" b="1" i="0" u="none" strike="noStrike" cap="none" dirty="0" smtClean="0">
                <a:solidFill>
                  <a:srgbClr val="000090"/>
                </a:solidFill>
                <a:latin typeface="+mn-lt"/>
                <a:ea typeface="微軟正黑體" pitchFamily="34" charset="-120"/>
                <a:cs typeface="Arial"/>
                <a:sym typeface="Arial"/>
              </a:rPr>
              <a:t>Thank you</a:t>
            </a:r>
            <a:endParaRPr lang="en-GB" sz="4400" b="1" i="0" u="none" strike="noStrike" cap="none" dirty="0">
              <a:solidFill>
                <a:srgbClr val="000090"/>
              </a:solidFill>
              <a:latin typeface="+mn-lt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246202" y="1357305"/>
            <a:ext cx="8683516" cy="3429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262626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262626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262626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262626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rgbClr val="262626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722313" y="3714758"/>
            <a:ext cx="7707339" cy="8572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262626"/>
              </a:buClr>
              <a:buFont typeface="Arial"/>
              <a:buNone/>
              <a:defRPr sz="32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722313" y="1071552"/>
            <a:ext cx="7707339" cy="257176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1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2" name="Shape 32"/>
          <p:cNvSpPr txBox="1"/>
          <p:nvPr/>
        </p:nvSpPr>
        <p:spPr>
          <a:xfrm>
            <a:off x="214282" y="357172"/>
            <a:ext cx="8643998" cy="78581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GB" sz="4000" b="1" i="0" u="none" strike="noStrike" cap="none" dirty="0" err="1" smtClean="0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按一下以編輯母片標題樣式</a:t>
            </a:r>
            <a:endParaRPr lang="en-GB" sz="4000" b="1" i="0" u="none" strike="noStrike" cap="none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214282" y="1357305"/>
            <a:ext cx="4281518" cy="34159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C0C0C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C0C0C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C0C0C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rgbClr val="0C0C0C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2"/>
          </p:nvPr>
        </p:nvSpPr>
        <p:spPr>
          <a:xfrm>
            <a:off x="4602782" y="1357305"/>
            <a:ext cx="4281518" cy="341591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C0C0C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C0C0C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C0C0C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rgbClr val="0C0C0C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含標題的內容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571473" y="1285865"/>
            <a:ext cx="2894041" cy="3750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002060"/>
              </a:buClr>
              <a:buFont typeface="Arial"/>
              <a:buNone/>
              <a:defRPr sz="1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571473" y="1714495"/>
            <a:ext cx="2894041" cy="300039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rgbClr val="002060"/>
              </a:buClr>
              <a:buFont typeface="Arial"/>
              <a:buNone/>
              <a:defRPr sz="1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3571868" y="1285866"/>
            <a:ext cx="5268294" cy="348735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rgbClr val="002060"/>
              </a:buClr>
              <a:buSzPct val="100000"/>
              <a:buFont typeface="Arial"/>
              <a:buChar char="•"/>
              <a:defRPr sz="24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0C0C0C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0C0C0C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0C0C0C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61925" algn="l" rtl="0">
              <a:spcBef>
                <a:spcPts val="210"/>
              </a:spcBef>
              <a:buClr>
                <a:srgbClr val="0C0C0C"/>
              </a:buClr>
              <a:buSzPct val="95454"/>
              <a:buFont typeface="Arial"/>
              <a:buChar char="»"/>
              <a:defRPr sz="1050" b="0" i="0" u="none" strike="noStrike" cap="non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/>
          <p:nvPr/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GB" sz="4000" b="1" i="0" u="none" strike="noStrike" cap="none" dirty="0" err="1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按一下以編輯母片標題樣式</a:t>
            </a:r>
            <a:endParaRPr lang="en-GB" sz="4000" b="1" i="0" u="none" strike="noStrike" cap="none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85786" y="3600450"/>
            <a:ext cx="7572428" cy="42505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pic" idx="2"/>
          </p:nvPr>
        </p:nvSpPr>
        <p:spPr>
          <a:xfrm>
            <a:off x="785786" y="1214428"/>
            <a:ext cx="7572428" cy="233125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rgbClr val="002060"/>
              </a:buClr>
              <a:buFont typeface="Arial"/>
              <a:buNone/>
              <a:defRPr sz="2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785786" y="4025503"/>
            <a:ext cx="7572428" cy="60364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rgbClr val="002060"/>
              </a:buClr>
              <a:buFont typeface="Arial"/>
              <a:buNone/>
              <a:defRPr sz="1400" b="1" i="0" u="none" strike="noStrike" cap="none">
                <a:solidFill>
                  <a:srgbClr val="002060"/>
                </a:solidFill>
                <a:latin typeface="Arimo"/>
                <a:ea typeface="Arimo"/>
                <a:cs typeface="Arimo"/>
                <a:sym typeface="Arimo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/>
          <p:nvPr/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n-GB" sz="4000" b="1" i="0" u="none" strike="noStrike" cap="none" dirty="0" err="1">
                <a:solidFill>
                  <a:schemeClr val="lt1"/>
                </a:solidFill>
                <a:latin typeface="微軟正黑體" pitchFamily="34" charset="-120"/>
                <a:ea typeface="微軟正黑體" pitchFamily="34" charset="-120"/>
                <a:cs typeface="Arial"/>
                <a:sym typeface="Arial"/>
              </a:rPr>
              <a:t>按一下以編輯母片標題樣式</a:t>
            </a:r>
            <a:endParaRPr lang="en-GB" sz="4000" b="1" i="0" u="none" strike="noStrike" cap="none" dirty="0">
              <a:solidFill>
                <a:schemeClr val="lt1"/>
              </a:solidFill>
              <a:latin typeface="微軟正黑體" pitchFamily="34" charset="-120"/>
              <a:ea typeface="微軟正黑體" pitchFamily="34" charset="-120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工作進行中\20170911直播母版16比9\母片\2017_Think Big母版16比9_C內頁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32" y="-18"/>
            <a:ext cx="9144032" cy="5138086"/>
          </a:xfrm>
          <a:prstGeom prst="rect">
            <a:avLst/>
          </a:prstGeom>
          <a:noFill/>
        </p:spPr>
      </p:pic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214282" y="357172"/>
            <a:ext cx="8643998" cy="7143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214282" y="1285866"/>
            <a:ext cx="8643998" cy="35766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002060"/>
              </a:buClr>
              <a:buSzPct val="100000"/>
              <a:buFont typeface="Arial"/>
              <a:buChar char="•"/>
              <a:defRPr sz="20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145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39700" algn="l" rtl="0">
              <a:spcBef>
                <a:spcPts val="280"/>
              </a:spcBef>
              <a:buClr>
                <a:schemeClr val="dk1"/>
              </a:buClr>
              <a:buSzPct val="1000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52400" algn="l" rtl="0">
              <a:spcBef>
                <a:spcPts val="240"/>
              </a:spcBef>
              <a:buClr>
                <a:schemeClr val="dk1"/>
              </a:buClr>
              <a:buSzPct val="100000"/>
              <a:buFont typeface="Arial"/>
              <a:buChar char="»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3200" b="0" i="0" u="none" strike="noStrike" cap="none">
          <a:solidFill>
            <a:srgbClr val="000000"/>
          </a:solidFill>
          <a:latin typeface="微軟正黑體" pitchFamily="34" charset="-120"/>
          <a:ea typeface="微軟正黑體" pitchFamily="34" charset="-120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gif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gif"/><Relationship Id="rId4" Type="http://schemas.openxmlformats.org/officeDocument/2006/relationships/image" Target="../media/image52.png"/><Relationship Id="rId9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png"/><Relationship Id="rId11" Type="http://schemas.openxmlformats.org/officeDocument/2006/relationships/image" Target="../media/image49.png"/><Relationship Id="rId5" Type="http://schemas.openxmlformats.org/officeDocument/2006/relationships/image" Target="../media/image45.gif"/><Relationship Id="rId10" Type="http://schemas.openxmlformats.org/officeDocument/2006/relationships/image" Target="../media/image48.png"/><Relationship Id="rId4" Type="http://schemas.openxmlformats.org/officeDocument/2006/relationships/image" Target="../media/image52.png"/><Relationship Id="rId9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2.png"/><Relationship Id="rId5" Type="http://schemas.openxmlformats.org/officeDocument/2006/relationships/image" Target="../media/image69.png"/><Relationship Id="rId4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Shape 1252"/>
          <p:cNvSpPr txBox="1">
            <a:spLocks noGrp="1"/>
          </p:cNvSpPr>
          <p:nvPr>
            <p:ph type="ctrTitle"/>
          </p:nvPr>
        </p:nvSpPr>
        <p:spPr>
          <a:xfrm>
            <a:off x="683568" y="1714494"/>
            <a:ext cx="7772400" cy="1571636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en-GB" dirty="0" smtClean="0">
                <a:latin typeface="+mn-lt"/>
                <a:ea typeface="微軟正黑體" pitchFamily="34" charset="-120"/>
              </a:rPr>
              <a:t>Unparalleled Integration Capabilities</a:t>
            </a:r>
            <a:endParaRPr lang="en-GB" dirty="0">
              <a:latin typeface="+mn-lt"/>
              <a:ea typeface="微軟正黑體" pitchFamily="34" charset="-120"/>
            </a:endParaRPr>
          </a:p>
        </p:txBody>
      </p:sp>
      <p:sp>
        <p:nvSpPr>
          <p:cNvPr id="1254" name="Shape 1254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dirty="0">
                <a:latin typeface="微軟正黑體" pitchFamily="34" charset="-120"/>
                <a:ea typeface="微軟正黑體" pitchFamily="34" charset="-120"/>
              </a:rPr>
              <a:t>Angela Liu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Shape 137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>
                <a:latin typeface="+mn-lt"/>
              </a:rPr>
              <a:t>More Precise Event Definition</a:t>
            </a:r>
            <a:endParaRPr lang="en-GB" sz="3200" dirty="0">
              <a:latin typeface="+mn-lt"/>
            </a:endParaRPr>
          </a:p>
        </p:txBody>
      </p:sp>
      <p:sp>
        <p:nvSpPr>
          <p:cNvPr id="1402" name="Shape 1402"/>
          <p:cNvSpPr txBox="1">
            <a:spLocks noGrp="1"/>
          </p:cNvSpPr>
          <p:nvPr>
            <p:ph type="body" idx="1"/>
          </p:nvPr>
        </p:nvSpPr>
        <p:spPr>
          <a:xfrm>
            <a:off x="142844" y="1142990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285750" lvl="0" indent="-260350" rtl="0">
              <a:spcBef>
                <a:spcPts val="0"/>
              </a:spcBef>
              <a:buClr>
                <a:schemeClr val="bg2"/>
              </a:buClr>
              <a:buSzPct val="85714"/>
              <a:buFont typeface="Verdana"/>
            </a:pPr>
            <a:r>
              <a:rPr lang="en-GB" dirty="0" smtClean="0">
                <a:latin typeface="+mn-lt"/>
              </a:rPr>
              <a:t>OR / AND multi events</a:t>
            </a:r>
          </a:p>
          <a:p>
            <a:pPr marL="285750" lvl="0" indent="-260350" rtl="0">
              <a:spcBef>
                <a:spcPts val="0"/>
              </a:spcBef>
              <a:buClr>
                <a:schemeClr val="bg2"/>
              </a:buClr>
              <a:buSzPct val="85714"/>
              <a:buFont typeface="Verdana"/>
            </a:pPr>
            <a:r>
              <a:rPr lang="en-GB" dirty="0" smtClean="0">
                <a:latin typeface="+mn-lt"/>
              </a:rPr>
              <a:t>More precise event definition, reducing false alarms</a:t>
            </a:r>
            <a:endParaRPr lang="en-GB" dirty="0">
              <a:latin typeface="+mn-lt"/>
            </a:endParaRPr>
          </a:p>
        </p:txBody>
      </p:sp>
      <p:sp>
        <p:nvSpPr>
          <p:cNvPr id="1401" name="Shape 1401"/>
          <p:cNvSpPr txBox="1"/>
          <p:nvPr/>
        </p:nvSpPr>
        <p:spPr>
          <a:xfrm>
            <a:off x="1428728" y="5214956"/>
            <a:ext cx="937162" cy="891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2000" b="1" dirty="0">
                <a:solidFill>
                  <a:srgbClr val="4A7EBB"/>
                </a:solidFill>
                <a:latin typeface="微軟正黑體" pitchFamily="34" charset="-120"/>
                <a:ea typeface="微軟正黑體" pitchFamily="34" charset="-120"/>
                <a:cs typeface="Calibri"/>
                <a:sym typeface="Calibri"/>
              </a:rPr>
              <a:t>和/或</a:t>
            </a:r>
          </a:p>
        </p:txBody>
      </p:sp>
      <p:pic>
        <p:nvPicPr>
          <p:cNvPr id="6" name="圖片 5" descr="event engi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283718"/>
            <a:ext cx="7783700" cy="19926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7584" y="2407989"/>
            <a:ext cx="19442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Single/Multi event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0144" y="2395831"/>
            <a:ext cx="18962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Single/Multi action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372387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Motion detection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72210" y="3848149"/>
            <a:ext cx="4555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D/I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2997" y="2816350"/>
            <a:ext cx="5469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D/O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9454" y="3267242"/>
            <a:ext cx="909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TW" sz="1200" b="1" dirty="0" smtClean="0">
                <a:latin typeface="微軟正黑體" pitchFamily="34" charset="-120"/>
                <a:ea typeface="微軟正黑體" pitchFamily="34" charset="-120"/>
              </a:rPr>
              <a:t>Event </a:t>
            </a:r>
          </a:p>
          <a:p>
            <a:pPr lvl="0" algn="ctr"/>
            <a:r>
              <a:rPr lang="en-US" altLang="zh-TW" sz="1200" b="1" dirty="0" smtClean="0">
                <a:latin typeface="微軟正黑體" pitchFamily="34" charset="-120"/>
                <a:ea typeface="微軟正黑體" pitchFamily="34" charset="-120"/>
              </a:rPr>
              <a:t>recording</a:t>
            </a:r>
            <a:endParaRPr lang="zh-TW" altLang="en-US" sz="12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6568" y="3795886"/>
            <a:ext cx="5709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SMS</a:t>
            </a:r>
            <a:endParaRPr lang="zh-TW" altLang="en-US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57554" y="2214560"/>
            <a:ext cx="2143140" cy="42862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3357554" y="2285998"/>
            <a:ext cx="22587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QVR Pro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Event engine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" name="Shape 14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>
                <a:latin typeface="+mj-lt"/>
              </a:rPr>
              <a:t>Online API</a:t>
            </a:r>
            <a:endParaRPr lang="en-GB" sz="3200" dirty="0">
              <a:latin typeface="+mj-lt"/>
            </a:endParaRPr>
          </a:p>
        </p:txBody>
      </p:sp>
      <p:sp>
        <p:nvSpPr>
          <p:cNvPr id="1409" name="Shape 140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bg2"/>
              </a:buClr>
              <a:buFont typeface="Arial" pitchFamily="34" charset="0"/>
              <a:buChar char="•"/>
            </a:pPr>
            <a:r>
              <a:rPr lang="en-GB" dirty="0" smtClean="0">
                <a:latin typeface="+mn-lt"/>
              </a:rPr>
              <a:t>Online test API</a:t>
            </a:r>
            <a:endParaRPr lang="en-GB" dirty="0">
              <a:latin typeface="+mn-lt"/>
            </a:endParaRPr>
          </a:p>
        </p:txBody>
      </p:sp>
      <p:pic>
        <p:nvPicPr>
          <p:cNvPr id="1410" name="Shape 1410"/>
          <p:cNvPicPr preferRelativeResize="0"/>
          <p:nvPr/>
        </p:nvPicPr>
        <p:blipFill>
          <a:blip r:embed="rId3">
            <a:alphaModFix/>
          </a:blip>
          <a:srcRect r="272"/>
          <a:stretch>
            <a:fillRect/>
          </a:stretch>
        </p:blipFill>
        <p:spPr>
          <a:xfrm>
            <a:off x="571472" y="1743250"/>
            <a:ext cx="6664824" cy="31288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Shape 14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>
                <a:latin typeface="+mj-lt"/>
              </a:rPr>
              <a:t>Plug-in </a:t>
            </a:r>
            <a:r>
              <a:rPr lang="en-GB" sz="3200" dirty="0" err="1" smtClean="0">
                <a:latin typeface="+mj-lt"/>
              </a:rPr>
              <a:t>Center</a:t>
            </a:r>
            <a:endParaRPr lang="en-GB" sz="3200" dirty="0">
              <a:latin typeface="+mj-lt"/>
            </a:endParaRPr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214282" y="1142990"/>
            <a:ext cx="8643998" cy="3576649"/>
          </a:xfrm>
        </p:spPr>
        <p:txBody>
          <a:bodyPr/>
          <a:lstStyle/>
          <a:p>
            <a:pPr lvl="0">
              <a:buClr>
                <a:schemeClr val="bg2"/>
              </a:buClr>
            </a:pPr>
            <a:r>
              <a:rPr lang="en-GB" dirty="0" smtClean="0">
                <a:latin typeface="+mn-lt"/>
              </a:rPr>
              <a:t>Progressively expand the camera support</a:t>
            </a:r>
            <a:endParaRPr lang="zh-TW" altLang="en-US" dirty="0">
              <a:latin typeface="+mn-lt"/>
            </a:endParaRPr>
          </a:p>
        </p:txBody>
      </p:sp>
      <p:sp>
        <p:nvSpPr>
          <p:cNvPr id="1417" name="Shape 1417"/>
          <p:cNvSpPr txBox="1"/>
          <p:nvPr/>
        </p:nvSpPr>
        <p:spPr>
          <a:xfrm>
            <a:off x="142875" y="1076325"/>
            <a:ext cx="8858100" cy="390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lvl="0" indent="-342900" rtl="0">
              <a:spcBef>
                <a:spcPts val="0"/>
              </a:spcBef>
              <a:buClr>
                <a:srgbClr val="0E7988"/>
              </a:buClr>
              <a:buSzPct val="100000"/>
              <a:buChar char="•"/>
            </a:pPr>
            <a:endParaRPr lang="en-GB" sz="2800" dirty="0">
              <a:solidFill>
                <a:srgbClr val="0E7988"/>
              </a:solidFill>
            </a:endParaRPr>
          </a:p>
        </p:txBody>
      </p:sp>
      <p:pic>
        <p:nvPicPr>
          <p:cNvPr id="1418" name="Shape 14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6123" y="2107214"/>
            <a:ext cx="5580000" cy="277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C:\Users\user\Desktop\QVR PPT\QVR Pro_9-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39952" y="1347614"/>
            <a:ext cx="4824536" cy="3568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Shape 1425"/>
          <p:cNvSpPr txBox="1">
            <a:spLocks noGrp="1"/>
          </p:cNvSpPr>
          <p:nvPr>
            <p:ph type="ctrTitle"/>
          </p:nvPr>
        </p:nvSpPr>
        <p:spPr>
          <a:xfrm>
            <a:off x="683568" y="1785932"/>
            <a:ext cx="7772400" cy="1001842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6000" dirty="0"/>
              <a:t>QVR Pro</a:t>
            </a:r>
          </a:p>
        </p:txBody>
      </p:sp>
      <p:sp>
        <p:nvSpPr>
          <p:cNvPr id="1426" name="Shape 1426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45833"/>
            </a:pPr>
            <a:r>
              <a:rPr lang="en-US" altLang="zh-TW" sz="2400" dirty="0" smtClean="0">
                <a:solidFill>
                  <a:srgbClr val="002060"/>
                </a:solidFill>
                <a:latin typeface="Arial 粗體" charset="0"/>
                <a:ea typeface="Arial 粗體" charset="0"/>
              </a:rPr>
              <a:t>Surveillance</a:t>
            </a:r>
            <a:r>
              <a:rPr lang="zh-TW" altLang="en-US" sz="2400" dirty="0" smtClean="0">
                <a:solidFill>
                  <a:srgbClr val="002060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400" dirty="0" smtClean="0">
                <a:solidFill>
                  <a:srgbClr val="002060"/>
                </a:solidFill>
                <a:latin typeface="Arial 粗體" charset="0"/>
                <a:ea typeface="Arial 粗體" charset="0"/>
              </a:rPr>
              <a:t>and</a:t>
            </a:r>
            <a:r>
              <a:rPr lang="zh-TW" altLang="en-US" sz="2400" dirty="0" smtClean="0">
                <a:solidFill>
                  <a:srgbClr val="002060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400" dirty="0" smtClean="0">
                <a:solidFill>
                  <a:srgbClr val="002060"/>
                </a:solidFill>
                <a:latin typeface="Arial 粗體" charset="0"/>
                <a:ea typeface="Arial 粗體" charset="0"/>
              </a:rPr>
              <a:t>Management</a:t>
            </a:r>
            <a:endParaRPr lang="en-GB" sz="2400" dirty="0">
              <a:solidFill>
                <a:srgbClr val="002060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427" name="Shape 1427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TW" dirty="0" err="1" smtClean="0"/>
              <a:t>Shella</a:t>
            </a:r>
            <a:r>
              <a:rPr lang="zh-TW" altLang="en-US" dirty="0" smtClean="0"/>
              <a:t> </a:t>
            </a:r>
            <a:r>
              <a:rPr lang="en-US" altLang="zh-TW" dirty="0" smtClean="0"/>
              <a:t>Wu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+mn-lt"/>
              </a:rPr>
              <a:t>S</a:t>
            </a:r>
            <a:r>
              <a:rPr lang="en-US" altLang="zh-TW" sz="3200" dirty="0" smtClean="0">
                <a:latin typeface="+mn-lt"/>
              </a:rPr>
              <a:t>urveillance</a:t>
            </a:r>
            <a:r>
              <a:rPr lang="en-US" sz="3200" dirty="0" smtClean="0">
                <a:latin typeface="+mn-lt"/>
              </a:rPr>
              <a:t> and Management of QVR Pro</a:t>
            </a:r>
            <a:endParaRPr lang="zh-TW" altLang="en-US" sz="3200" dirty="0">
              <a:latin typeface="+mn-lt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11560" y="2124670"/>
            <a:ext cx="4392488" cy="1383184"/>
            <a:chOff x="4355976" y="1218271"/>
            <a:chExt cx="4392488" cy="1383184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u="sng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QVR Pr </a:t>
              </a:r>
              <a:endParaRPr lang="en-US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</a:endParaRPr>
            </a:p>
          </p:txBody>
        </p:sp>
        <p:sp>
          <p:nvSpPr>
            <p:cNvPr id="7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Management of user privilege</a:t>
              </a:r>
              <a:endParaRPr lang="zh-TW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 粗體" charset="0"/>
                <a:ea typeface="Arial 粗體" charset="0"/>
                <a:cs typeface="Verdana"/>
                <a:sym typeface="Verdan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88024" y="2124670"/>
            <a:ext cx="4392488" cy="1383184"/>
            <a:chOff x="4355976" y="1218271"/>
            <a:chExt cx="4392488" cy="1383184"/>
          </a:xfrm>
        </p:grpSpPr>
        <p:sp>
          <p:nvSpPr>
            <p:cNvPr id="13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Management of QVR Pro</a:t>
              </a:r>
            </a:p>
          </p:txBody>
        </p:sp>
        <p:sp>
          <p:nvSpPr>
            <p:cNvPr id="15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QVR </a:t>
              </a:r>
              <a:r>
                <a:rPr lang="en-US" altLang="zh-TW" sz="1600" b="1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Center</a:t>
              </a:r>
              <a:r>
                <a:rPr lang="en-US" altLang="zh-TW" sz="1600" b="1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Arial 粗體" charset="0"/>
                  <a:cs typeface="Verdana"/>
                  <a:sym typeface="Verdana"/>
                </a:rPr>
                <a:t>、</a:t>
              </a:r>
              <a:r>
                <a:rPr lang="en-US" altLang="zh-TW" sz="1600" b="1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QVR</a:t>
              </a: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 Guard</a:t>
              </a:r>
              <a:endParaRPr lang="zh-TW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粗體" charset="0"/>
                <a:ea typeface="Arial 粗體" charset="0"/>
                <a:cs typeface="Verdana"/>
                <a:sym typeface="Verdan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Shape 14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>
                <a:latin typeface="+mn-lt"/>
              </a:rPr>
              <a:t>QVR Pro Privilege</a:t>
            </a:r>
            <a:endParaRPr lang="en-GB" sz="3200" dirty="0">
              <a:latin typeface="+mn-lt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827584" y="1563638"/>
            <a:ext cx="4067507" cy="988522"/>
            <a:chOff x="4355976" y="1218271"/>
            <a:chExt cx="4067507" cy="988522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355976" y="1375796"/>
              <a:ext cx="40675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rgbClr val="0E7988"/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QVR Pro Privilege Feature</a:t>
              </a:r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827584" y="2787774"/>
            <a:ext cx="4392488" cy="1383184"/>
            <a:chOff x="4355976" y="1218271"/>
            <a:chExt cx="4392488" cy="1383184"/>
          </a:xfrm>
        </p:grpSpPr>
        <p:sp>
          <p:nvSpPr>
            <p:cNvPr id="9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QVR Pro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Surveillance</a:t>
              </a:r>
            </a:p>
          </p:txBody>
        </p:sp>
        <p:sp>
          <p:nvSpPr>
            <p:cNvPr id="11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Surveillance</a:t>
              </a:r>
              <a:r>
                <a:rPr lang="zh-TW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 </a:t>
              </a: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for</a:t>
              </a:r>
              <a:r>
                <a:rPr lang="zh-TW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 </a:t>
              </a: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Home</a:t>
              </a:r>
              <a:endParaRPr lang="en-GB" altLang="zh-TW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粗體" charset="0"/>
                <a:ea typeface="Arial 粗體" charset="0"/>
                <a:cs typeface="Verdana"/>
                <a:sym typeface="Verdana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Surveillance</a:t>
              </a:r>
              <a:r>
                <a:rPr lang="zh-TW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 </a:t>
              </a: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for</a:t>
              </a:r>
              <a:r>
                <a:rPr lang="zh-TW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 </a:t>
              </a: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SMB</a:t>
              </a: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(small and </a:t>
              </a:r>
              <a:r>
                <a:rPr lang="en-US" altLang="zh-TW" sz="1600" b="1" dirty="0" smtClean="0">
                  <a:solidFill>
                    <a:schemeClr val="tx1"/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medium-sized business)</a:t>
              </a:r>
              <a:endParaRPr lang="en-GB" altLang="zh-TW" sz="1600" b="1" dirty="0">
                <a:solidFill>
                  <a:schemeClr val="tx1"/>
                </a:solidFill>
                <a:latin typeface="Arial 粗體" charset="0"/>
                <a:ea typeface="Arial 粗體" charset="0"/>
                <a:cs typeface="Verdana"/>
                <a:sym typeface="Verdana"/>
              </a:endParaRP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Surveillance </a:t>
              </a:r>
              <a:r>
                <a:rPr lang="en-GB" altLang="zh-TW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for </a:t>
              </a:r>
              <a:r>
                <a:rPr lang="en-GB" altLang="zh-TW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粗體" charset="0"/>
                  <a:ea typeface="Arial 粗體" charset="0"/>
                  <a:cs typeface="Verdana"/>
                  <a:sym typeface="Verdana"/>
                </a:rPr>
                <a:t>Enterprise 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67064" y="2787774"/>
            <a:ext cx="4248472" cy="619190"/>
            <a:chOff x="4355976" y="1218271"/>
            <a:chExt cx="4248472" cy="619190"/>
          </a:xfrm>
        </p:grpSpPr>
        <p:sp>
          <p:nvSpPr>
            <p:cNvPr id="20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rgbClr val="0E7988"/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Live Demo</a:t>
              </a: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5429256" y="1643056"/>
            <a:ext cx="4248472" cy="619190"/>
            <a:chOff x="4355976" y="1218271"/>
            <a:chExt cx="4248472" cy="619190"/>
          </a:xfrm>
        </p:grpSpPr>
        <p:sp>
          <p:nvSpPr>
            <p:cNvPr id="17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rgbClr val="0E7988"/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Privilege Setting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 dirty="0" smtClean="0"/>
              <a:t>Sync User </a:t>
            </a:r>
            <a:r>
              <a:rPr lang="en-US" altLang="zh-TW" sz="3200" dirty="0"/>
              <a:t>A</a:t>
            </a:r>
            <a:r>
              <a:rPr lang="en-US" altLang="zh-TW" sz="3200" dirty="0" smtClean="0"/>
              <a:t>ccount</a:t>
            </a:r>
            <a:endParaRPr lang="zh-TW" altLang="en-US" sz="32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altLang="en-US" dirty="0" smtClean="0">
                <a:latin typeface="+mn-lt"/>
              </a:rPr>
              <a:t>QVR Pro </a:t>
            </a:r>
            <a:r>
              <a:rPr lang="en-US" altLang="zh-TW" dirty="0" smtClean="0">
                <a:latin typeface="+mn-lt"/>
              </a:rPr>
              <a:t>can sync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with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en-US" dirty="0" smtClean="0">
                <a:latin typeface="+mn-lt"/>
              </a:rPr>
              <a:t>QTS</a:t>
            </a:r>
            <a:endParaRPr lang="zh-TW" altLang="en-US" dirty="0" smtClean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714876" y="2010714"/>
            <a:ext cx="4000528" cy="207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57158" y="1996357"/>
            <a:ext cx="4071966" cy="2093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Shape 15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altLang="zh-TW" sz="3200" dirty="0" smtClean="0"/>
              <a:t>The</a:t>
            </a:r>
            <a:r>
              <a:rPr lang="zh-TW" altLang="en-US" sz="3200" dirty="0" smtClean="0"/>
              <a:t> </a:t>
            </a:r>
            <a:r>
              <a:rPr lang="en-US" altLang="zh-TW" sz="3200" dirty="0">
                <a:latin typeface="+mn-lt"/>
              </a:rPr>
              <a:t>M</a:t>
            </a:r>
            <a:r>
              <a:rPr lang="en-US" altLang="zh-TW" sz="3200" dirty="0" smtClean="0">
                <a:latin typeface="+mn-lt"/>
              </a:rPr>
              <a:t>anagement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of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QVR Pro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 </a:t>
            </a:r>
            <a:endParaRPr lang="en-GB" sz="3200" dirty="0"/>
          </a:p>
        </p:txBody>
      </p:sp>
      <p:sp>
        <p:nvSpPr>
          <p:cNvPr id="1538" name="Shape 1538"/>
          <p:cNvSpPr txBox="1">
            <a:spLocks noGrp="1"/>
          </p:cNvSpPr>
          <p:nvPr>
            <p:ph type="body" idx="1"/>
          </p:nvPr>
        </p:nvSpPr>
        <p:spPr>
          <a:xfrm>
            <a:off x="214282" y="1285867"/>
            <a:ext cx="8643998" cy="428628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>
                <a:latin typeface="+mn-lt"/>
              </a:rPr>
              <a:t>Multi-level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privilege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setting</a:t>
            </a:r>
            <a:endParaRPr lang="en-GB" dirty="0" smtClean="0">
              <a:latin typeface="+mn-lt"/>
            </a:endParaRPr>
          </a:p>
          <a:p>
            <a:pPr lvl="0">
              <a:spcBef>
                <a:spcPts val="0"/>
              </a:spcBef>
              <a:buNone/>
            </a:pPr>
            <a:r>
              <a:rPr lang="en-GB" dirty="0"/>
              <a:t>	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cxnSp>
        <p:nvCxnSpPr>
          <p:cNvPr id="11" name="直線接點 10"/>
          <p:cNvCxnSpPr/>
          <p:nvPr/>
        </p:nvCxnSpPr>
        <p:spPr>
          <a:xfrm flipV="1">
            <a:off x="4246762" y="3786196"/>
            <a:ext cx="1825436" cy="969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flipH="1" flipV="1">
            <a:off x="5642919" y="2695670"/>
            <a:ext cx="500717" cy="504056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 flipH="1">
            <a:off x="4369688" y="2643758"/>
            <a:ext cx="432048" cy="648072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4" name="橢圓 13"/>
          <p:cNvSpPr/>
          <p:nvPr/>
        </p:nvSpPr>
        <p:spPr>
          <a:xfrm>
            <a:off x="3361576" y="3003798"/>
            <a:ext cx="1584176" cy="158417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sp>
        <p:nvSpPr>
          <p:cNvPr id="15" name="橢圓 14"/>
          <p:cNvSpPr/>
          <p:nvPr/>
        </p:nvSpPr>
        <p:spPr>
          <a:xfrm>
            <a:off x="4416584" y="1419622"/>
            <a:ext cx="1584176" cy="1584176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5593824" y="3003798"/>
            <a:ext cx="1584176" cy="1584176"/>
          </a:xfrm>
          <a:prstGeom prst="ellipse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sp>
        <p:nvSpPr>
          <p:cNvPr id="17" name="Shape 545"/>
          <p:cNvSpPr txBox="1"/>
          <p:nvPr/>
        </p:nvSpPr>
        <p:spPr>
          <a:xfrm>
            <a:off x="4225672" y="1997396"/>
            <a:ext cx="2051720" cy="360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User </a:t>
            </a:r>
          </a:p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Privilege</a:t>
            </a:r>
            <a:endParaRPr lang="en-GB" sz="1800" b="1" u="none" dirty="0">
              <a:solidFill>
                <a:schemeClr val="bg1"/>
              </a:solidFill>
              <a:latin typeface="Arial 粗體" charset="0"/>
              <a:ea typeface="Arial 粗體" charset="0"/>
              <a:cs typeface="Calibri"/>
              <a:sym typeface="Calibri"/>
            </a:endParaRPr>
          </a:p>
        </p:txBody>
      </p:sp>
      <p:sp>
        <p:nvSpPr>
          <p:cNvPr id="18" name="Shape 545"/>
          <p:cNvSpPr txBox="1"/>
          <p:nvPr/>
        </p:nvSpPr>
        <p:spPr>
          <a:xfrm>
            <a:off x="5377800" y="3569032"/>
            <a:ext cx="2051720" cy="360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en-US" altLang="en-US" sz="1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Role </a:t>
            </a:r>
          </a:p>
          <a:p>
            <a:pPr algn="ctr"/>
            <a:r>
              <a:rPr lang="en-US" altLang="en-US" sz="1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Privilege</a:t>
            </a:r>
            <a:endParaRPr lang="en-GB" altLang="en-US" sz="1800" b="1" dirty="0">
              <a:solidFill>
                <a:schemeClr val="bg1"/>
              </a:solidFill>
              <a:latin typeface="Arial 粗體" charset="0"/>
              <a:ea typeface="Arial 粗體" charset="0"/>
              <a:sym typeface="Calibri"/>
            </a:endParaRPr>
          </a:p>
        </p:txBody>
      </p:sp>
      <p:sp>
        <p:nvSpPr>
          <p:cNvPr id="19" name="Shape 545"/>
          <p:cNvSpPr txBox="1"/>
          <p:nvPr/>
        </p:nvSpPr>
        <p:spPr>
          <a:xfrm>
            <a:off x="3145552" y="3569032"/>
            <a:ext cx="2051720" cy="3600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ctr"/>
            <a:r>
              <a:rPr lang="en-US" altLang="en-US" sz="1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Group </a:t>
            </a:r>
          </a:p>
          <a:p>
            <a:pPr algn="ctr"/>
            <a:r>
              <a:rPr lang="en-US" altLang="en-US" sz="1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Privilege</a:t>
            </a:r>
            <a:endParaRPr lang="en-GB" altLang="en-US" sz="1800" b="1" dirty="0">
              <a:solidFill>
                <a:schemeClr val="bg1"/>
              </a:solidFill>
              <a:latin typeface="Arial 粗體" charset="0"/>
              <a:ea typeface="Arial 粗體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Shape 15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altLang="zh-TW" sz="3200" dirty="0" smtClean="0">
                <a:latin typeface="Arial" charset="0"/>
                <a:ea typeface="Arial" charset="0"/>
                <a:cs typeface="Arial" charset="0"/>
              </a:rPr>
              <a:t>Surveillance</a:t>
            </a:r>
            <a:r>
              <a:rPr lang="zh-TW" altLang="en-US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3200" dirty="0" smtClean="0"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zh-TW" altLang="en-US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3200" dirty="0" smtClean="0">
                <a:latin typeface="Arial" charset="0"/>
                <a:ea typeface="Arial" charset="0"/>
                <a:cs typeface="Arial" charset="0"/>
              </a:rPr>
              <a:t>Home</a:t>
            </a:r>
            <a:r>
              <a:rPr lang="zh-TW" altLang="en-US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GB" sz="3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38" name="Shape 153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>
                <a:latin typeface="+mn-lt"/>
              </a:rPr>
              <a:t>Simple privilege setting. </a:t>
            </a:r>
            <a:r>
              <a:rPr lang="zh-TW" altLang="en-US" dirty="0" smtClean="0">
                <a:latin typeface="+mn-lt"/>
              </a:rPr>
              <a:t> </a:t>
            </a:r>
            <a:endParaRPr lang="en-GB" dirty="0">
              <a:latin typeface="+mn-lt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r>
              <a:rPr lang="en-GB" dirty="0"/>
              <a:t>	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8194" name="Picture 2" descr="C:\Users\user\Desktop\QVR PPT\P1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1851670"/>
            <a:ext cx="7799388" cy="2554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user\Desktop\QVR PPT\P101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2550" y="1391536"/>
            <a:ext cx="6421350" cy="3751964"/>
          </a:xfrm>
          <a:prstGeom prst="rect">
            <a:avLst/>
          </a:prstGeom>
          <a:noFill/>
        </p:spPr>
      </p:pic>
      <p:sp>
        <p:nvSpPr>
          <p:cNvPr id="1546" name="Shape 15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36666"/>
              <a:buFont typeface="Arial"/>
              <a:buNone/>
            </a:pPr>
            <a:r>
              <a:rPr lang="en-US" altLang="zh-TW" sz="3200" dirty="0" smtClean="0">
                <a:latin typeface="Arial" charset="0"/>
                <a:ea typeface="Arial" charset="0"/>
                <a:cs typeface="Arial" charset="0"/>
              </a:rPr>
              <a:t>Surveillance</a:t>
            </a:r>
            <a:r>
              <a:rPr lang="zh-TW" altLang="en-US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3200" dirty="0" smtClean="0">
                <a:latin typeface="Arial" charset="0"/>
                <a:ea typeface="Arial" charset="0"/>
                <a:cs typeface="Arial" charset="0"/>
              </a:rPr>
              <a:t>for</a:t>
            </a:r>
            <a:r>
              <a:rPr lang="zh-TW" altLang="en-US" sz="32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zh-TW" sz="32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SMB</a:t>
            </a:r>
            <a:endParaRPr lang="en-GB" sz="32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47" name="Shape 154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US" altLang="zh-TW" dirty="0" smtClean="0">
                <a:latin typeface="+mn-lt"/>
              </a:rPr>
              <a:t>Use “group” feature to manage privilege setting.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US" dirty="0" smtClean="0">
                <a:latin typeface="+mn-lt"/>
              </a:rPr>
              <a:t>Add user accounts by batch.</a:t>
            </a:r>
            <a:endParaRPr lang="en-GB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Shape 1290"/>
          <p:cNvSpPr txBox="1">
            <a:spLocks noGrp="1"/>
          </p:cNvSpPr>
          <p:nvPr>
            <p:ph type="title"/>
          </p:nvPr>
        </p:nvSpPr>
        <p:spPr>
          <a:xfrm>
            <a:off x="275" y="360566"/>
            <a:ext cx="9144000" cy="555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r>
              <a:rPr lang="en-US" altLang="zh-TW" dirty="0" smtClean="0"/>
              <a:t>QVR Pro - More than a Surveillance System</a:t>
            </a:r>
            <a:endParaRPr lang="en-GB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26" name="Picture 2" descr="C:\Users\user\Desktop\QVR PPT\P77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1131590"/>
            <a:ext cx="6610128" cy="3888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" name="Shape 15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/>
            <a:r>
              <a:rPr lang="en-US" altLang="zh-TW" sz="3200" dirty="0" smtClean="0">
                <a:latin typeface="+mn-lt"/>
              </a:rPr>
              <a:t>Surveillance</a:t>
            </a:r>
            <a:r>
              <a:rPr lang="zh-TW" altLang="en-US" sz="3200" dirty="0" smtClean="0">
                <a:latin typeface="+mn-lt"/>
              </a:rPr>
              <a:t> </a:t>
            </a:r>
            <a:r>
              <a:rPr lang="en-US" altLang="zh-TW" sz="3200" dirty="0" smtClean="0">
                <a:latin typeface="+mn-lt"/>
              </a:rPr>
              <a:t>for</a:t>
            </a:r>
            <a:r>
              <a:rPr lang="zh-TW" altLang="en-US" sz="3200" dirty="0" smtClean="0">
                <a:latin typeface="+mn-lt"/>
              </a:rPr>
              <a:t> </a:t>
            </a:r>
            <a:r>
              <a:rPr lang="en-US" altLang="zh-TW" sz="3200" dirty="0" smtClean="0">
                <a:latin typeface="+mn-lt"/>
              </a:rPr>
              <a:t>Enterprise</a:t>
            </a:r>
            <a:endParaRPr lang="en-GB" sz="3200" dirty="0">
              <a:latin typeface="+mn-lt"/>
            </a:endParaRPr>
          </a:p>
        </p:txBody>
      </p:sp>
      <p:sp>
        <p:nvSpPr>
          <p:cNvPr id="1555" name="Shape 155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US" altLang="zh-TW" dirty="0" smtClean="0">
                <a:latin typeface="+mn-lt"/>
              </a:rPr>
              <a:t>Easily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manage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privilege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by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using</a:t>
            </a:r>
            <a:r>
              <a:rPr lang="zh-TW" altLang="en-US" dirty="0" smtClean="0">
                <a:latin typeface="+mn-lt"/>
              </a:rPr>
              <a:t> “</a:t>
            </a:r>
            <a:r>
              <a:rPr lang="en-US" altLang="zh-TW" dirty="0" smtClean="0">
                <a:latin typeface="+mn-lt"/>
              </a:rPr>
              <a:t>domain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user”,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“user</a:t>
            </a:r>
            <a:r>
              <a:rPr lang="zh-TW" altLang="en-US" dirty="0" smtClean="0">
                <a:latin typeface="+mn-lt"/>
              </a:rPr>
              <a:t>”</a:t>
            </a:r>
            <a:r>
              <a:rPr lang="en-US" altLang="zh-TW" dirty="0" smtClean="0">
                <a:latin typeface="+mn-lt"/>
              </a:rPr>
              <a:t>,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“group”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or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“role”.</a:t>
            </a:r>
            <a:endParaRPr lang="en-GB" dirty="0">
              <a:latin typeface="+mn-lt"/>
            </a:endParaRPr>
          </a:p>
          <a:p>
            <a:pPr marL="342900" lvl="0" indent="-69850" rt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endParaRPr dirty="0"/>
          </a:p>
        </p:txBody>
      </p:sp>
      <p:pic>
        <p:nvPicPr>
          <p:cNvPr id="10242" name="Picture 2" descr="C:\Users\user\Desktop\QVR PPT\P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214560"/>
            <a:ext cx="5249197" cy="2449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 dirty="0" smtClean="0">
                <a:latin typeface="+mn-lt"/>
              </a:rPr>
              <a:t>Specific Privilege Setting</a:t>
            </a:r>
            <a:r>
              <a:rPr lang="zh-TW" altLang="en-US" sz="3200" dirty="0" smtClean="0">
                <a:latin typeface="+mn-lt"/>
              </a:rPr>
              <a:t> </a:t>
            </a:r>
            <a:endParaRPr lang="zh-TW" altLang="en-US" sz="3200" dirty="0">
              <a:latin typeface="+mn-lt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altLang="zh-TW" dirty="0" smtClean="0"/>
              <a:t>The “allow” and “deny” </a:t>
            </a:r>
          </a:p>
          <a:p>
            <a:pPr fontAlgn="base"/>
            <a:r>
              <a:rPr lang="en-US" altLang="zh-TW" dirty="0" smtClean="0"/>
              <a:t>QVR Pro </a:t>
            </a:r>
            <a:r>
              <a:rPr lang="en-US" altLang="zh-TW" dirty="0"/>
              <a:t>p</a:t>
            </a:r>
            <a:r>
              <a:rPr lang="en-US" altLang="zh-TW" dirty="0" smtClean="0"/>
              <a:t>rivilege </a:t>
            </a:r>
            <a:r>
              <a:rPr lang="en-US" altLang="zh-TW" dirty="0"/>
              <a:t>s</a:t>
            </a:r>
            <a:r>
              <a:rPr lang="en-US" altLang="zh-TW" dirty="0" smtClean="0"/>
              <a:t>etting</a:t>
            </a:r>
            <a:endParaRPr lang="zh-TW" altLang="en-US" dirty="0" smtClean="0"/>
          </a:p>
          <a:p>
            <a:pPr lvl="1" fontAlgn="base"/>
            <a:r>
              <a:rPr lang="en-US" altLang="zh-TW" b="1" dirty="0" smtClean="0">
                <a:latin typeface="Arial 粗體" charset="0"/>
                <a:ea typeface="Arial 粗體" charset="0"/>
              </a:rPr>
              <a:t>System</a:t>
            </a:r>
            <a:r>
              <a:rPr lang="zh-TW" altLang="en-US" b="1" dirty="0" smtClean="0">
                <a:latin typeface="Arial 粗體" charset="0"/>
                <a:ea typeface="Arial 粗體" charset="0"/>
              </a:rPr>
              <a:t> </a:t>
            </a:r>
            <a:r>
              <a:rPr lang="en-US" altLang="zh-TW" b="1" dirty="0" smtClean="0">
                <a:latin typeface="Arial 粗體" charset="0"/>
                <a:ea typeface="Arial 粗體" charset="0"/>
              </a:rPr>
              <a:t>Management</a:t>
            </a:r>
          </a:p>
          <a:p>
            <a:pPr lvl="1" fontAlgn="base"/>
            <a:r>
              <a:rPr lang="en-US" altLang="zh-TW" b="1" dirty="0" smtClean="0">
                <a:latin typeface="Arial 粗體" charset="0"/>
                <a:ea typeface="Arial 粗體" charset="0"/>
              </a:rPr>
              <a:t>View layout </a:t>
            </a:r>
            <a:endParaRPr lang="zh-TW" altLang="en-US" b="1" dirty="0" smtClean="0">
              <a:latin typeface="Arial 粗體" charset="0"/>
              <a:ea typeface="Arial 粗體" charset="0"/>
            </a:endParaRPr>
          </a:p>
          <a:p>
            <a:pPr lvl="1" fontAlgn="base"/>
            <a:r>
              <a:rPr lang="en-US" altLang="zh-TW" b="1" dirty="0" smtClean="0">
                <a:latin typeface="Arial 粗體" charset="0"/>
                <a:ea typeface="Arial 粗體" charset="0"/>
              </a:rPr>
              <a:t>Camera</a:t>
            </a:r>
          </a:p>
          <a:p>
            <a:pPr lvl="1" fontAlgn="base"/>
            <a:r>
              <a:rPr lang="en-US" altLang="zh-TW" b="1" dirty="0" smtClean="0">
                <a:latin typeface="Arial 粗體" charset="0"/>
                <a:ea typeface="Arial 粗體" charset="0"/>
              </a:rPr>
              <a:t>E-map</a:t>
            </a:r>
            <a:endParaRPr lang="zh-TW" altLang="en-US" b="1" dirty="0">
              <a:latin typeface="Arial 粗體" charset="0"/>
              <a:ea typeface="Arial 粗體" charset="0"/>
            </a:endParaRPr>
          </a:p>
        </p:txBody>
      </p:sp>
      <p:pic>
        <p:nvPicPr>
          <p:cNvPr id="4" name="Shape 15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9050" y="1533325"/>
            <a:ext cx="4769702" cy="268295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1549"/>
          <p:cNvSpPr/>
          <p:nvPr/>
        </p:nvSpPr>
        <p:spPr>
          <a:xfrm>
            <a:off x="4050625" y="2292725"/>
            <a:ext cx="649500" cy="962400"/>
          </a:xfrm>
          <a:prstGeom prst="rect">
            <a:avLst/>
          </a:pr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" name="Shape 1550"/>
          <p:cNvSpPr/>
          <p:nvPr/>
        </p:nvSpPr>
        <p:spPr>
          <a:xfrm>
            <a:off x="4050625" y="3782675"/>
            <a:ext cx="649500" cy="374400"/>
          </a:xfrm>
          <a:prstGeom prst="rect">
            <a:avLst/>
          </a:pr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554"/>
          <p:cNvSpPr/>
          <p:nvPr/>
        </p:nvSpPr>
        <p:spPr>
          <a:xfrm>
            <a:off x="4050625" y="1779800"/>
            <a:ext cx="649500" cy="467100"/>
          </a:xfrm>
          <a:prstGeom prst="rect">
            <a:avLst/>
          </a:pr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12" name="肘形接點 11"/>
          <p:cNvCxnSpPr/>
          <p:nvPr/>
        </p:nvCxnSpPr>
        <p:spPr>
          <a:xfrm>
            <a:off x="1785918" y="3143254"/>
            <a:ext cx="2264707" cy="755183"/>
          </a:xfrm>
          <a:prstGeom prst="bentConnector3">
            <a:avLst>
              <a:gd name="adj1" fmla="val 48971"/>
            </a:avLst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>
            <a:off x="1928794" y="2857502"/>
            <a:ext cx="2067142" cy="2280"/>
          </a:xfrm>
          <a:prstGeom prst="straightConnector1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肘形接點 15"/>
          <p:cNvCxnSpPr/>
          <p:nvPr/>
        </p:nvCxnSpPr>
        <p:spPr>
          <a:xfrm flipV="1">
            <a:off x="2285984" y="2143122"/>
            <a:ext cx="1785950" cy="357190"/>
          </a:xfrm>
          <a:prstGeom prst="bentConnector3">
            <a:avLst>
              <a:gd name="adj1" fmla="val 70598"/>
            </a:avLst>
          </a:prstGeom>
          <a:ln w="38100">
            <a:solidFill>
              <a:schemeClr val="bg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 dirty="0" smtClean="0">
                <a:latin typeface="+mn-lt"/>
              </a:rPr>
              <a:t>Preview, Search User Privilege</a:t>
            </a:r>
            <a:endParaRPr lang="zh-TW" altLang="en-US" sz="3200" dirty="0">
              <a:latin typeface="+mn-lt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Shape 1562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050" y="1310762"/>
            <a:ext cx="4201699" cy="215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1563"/>
          <p:cNvPicPr preferRelativeResize="0"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67" y="1995686"/>
            <a:ext cx="5209986" cy="2676071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cxnSp>
        <p:nvCxnSpPr>
          <p:cNvPr id="8" name="肘形接點 7"/>
          <p:cNvCxnSpPr/>
          <p:nvPr/>
        </p:nvCxnSpPr>
        <p:spPr>
          <a:xfrm rot="10800000" flipV="1">
            <a:off x="5643570" y="2211710"/>
            <a:ext cx="2384814" cy="28860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2" name="Picture 4" descr="C:\Users\user\Desktop\QVR PPT\P17-01.png"/>
          <p:cNvPicPr>
            <a:picLocks noChangeAspect="1" noChangeArrowheads="1"/>
          </p:cNvPicPr>
          <p:nvPr/>
        </p:nvPicPr>
        <p:blipFill>
          <a:blip r:embed="rId5"/>
          <a:srcRect l="81526" t="13318" r="5301"/>
          <a:stretch>
            <a:fillRect/>
          </a:stretch>
        </p:blipFill>
        <p:spPr bwMode="auto">
          <a:xfrm>
            <a:off x="8028384" y="1995686"/>
            <a:ext cx="504056" cy="46868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" name="Shape 15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200" dirty="0" smtClean="0">
                <a:latin typeface="+mn-lt"/>
              </a:rPr>
              <a:t>Search Privilege by Criteria</a:t>
            </a:r>
            <a:endParaRPr lang="en-GB" sz="3200" dirty="0">
              <a:latin typeface="+mn-lt"/>
            </a:endParaRPr>
          </a:p>
        </p:txBody>
      </p:sp>
      <p:pic>
        <p:nvPicPr>
          <p:cNvPr id="1573" name="Shape 1573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86" y="1172138"/>
            <a:ext cx="5449752" cy="279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5" name="Shape 1575"/>
          <p:cNvPicPr preferRelativeResize="0"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355" y="3083038"/>
            <a:ext cx="1438641" cy="73342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cxnSp>
        <p:nvCxnSpPr>
          <p:cNvPr id="13" name="肘形接點 12"/>
          <p:cNvCxnSpPr/>
          <p:nvPr/>
        </p:nvCxnSpPr>
        <p:spPr>
          <a:xfrm flipV="1">
            <a:off x="1619672" y="1635646"/>
            <a:ext cx="1368152" cy="79208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肘形接點 14"/>
          <p:cNvCxnSpPr>
            <a:stCxn id="1575" idx="0"/>
          </p:cNvCxnSpPr>
          <p:nvPr/>
        </p:nvCxnSpPr>
        <p:spPr>
          <a:xfrm rot="5400000" flipH="1" flipV="1">
            <a:off x="2934607" y="2165723"/>
            <a:ext cx="1375384" cy="45924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肘形接點 17"/>
          <p:cNvCxnSpPr/>
          <p:nvPr/>
        </p:nvCxnSpPr>
        <p:spPr>
          <a:xfrm rot="16200000" flipV="1">
            <a:off x="4247964" y="1959682"/>
            <a:ext cx="1224136" cy="720080"/>
          </a:xfrm>
          <a:prstGeom prst="bentConnector3">
            <a:avLst>
              <a:gd name="adj1" fmla="val 44051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1" name="肘形接點 30"/>
          <p:cNvCxnSpPr/>
          <p:nvPr/>
        </p:nvCxnSpPr>
        <p:spPr>
          <a:xfrm rot="16200000" flipV="1">
            <a:off x="5536127" y="1807685"/>
            <a:ext cx="1368152" cy="116809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577" name="Shape 1577"/>
          <p:cNvPicPr preferRelativeResize="0"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970" y="2647845"/>
            <a:ext cx="971550" cy="92392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574" name="Shape 1574"/>
          <p:cNvPicPr preferRelativeResize="0"/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75" y="2030625"/>
            <a:ext cx="1485900" cy="156210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1576" name="Shape 1576"/>
          <p:cNvPicPr preferRelativeResize="0"/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849" y="2657293"/>
            <a:ext cx="1562425" cy="213057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" name="Shape 158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200" dirty="0" smtClean="0">
                <a:latin typeface="+mn-lt"/>
              </a:rPr>
              <a:t>Reports</a:t>
            </a:r>
            <a:endParaRPr lang="en-GB" sz="3200" dirty="0">
              <a:latin typeface="+mn-lt"/>
            </a:endParaRPr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89" name="Shape 1589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6" y="1162525"/>
            <a:ext cx="7434158" cy="381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207845"/>
            <a:ext cx="7149902" cy="3669990"/>
          </a:xfrm>
          <a:prstGeom prst="rect">
            <a:avLst/>
          </a:prstGeom>
          <a:noFill/>
        </p:spPr>
      </p:pic>
      <p:sp>
        <p:nvSpPr>
          <p:cNvPr id="13" name="手繪多邊形 12"/>
          <p:cNvSpPr/>
          <p:nvPr/>
        </p:nvSpPr>
        <p:spPr>
          <a:xfrm>
            <a:off x="2428860" y="2714626"/>
            <a:ext cx="5647120" cy="928694"/>
          </a:xfrm>
          <a:custGeom>
            <a:avLst/>
            <a:gdLst>
              <a:gd name="connsiteX0" fmla="*/ 0 w 5771693"/>
              <a:gd name="connsiteY0" fmla="*/ 314554 h 965607"/>
              <a:gd name="connsiteX1" fmla="*/ 0 w 5771693"/>
              <a:gd name="connsiteY1" fmla="*/ 314554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314554 h 965607"/>
              <a:gd name="connsiteX0" fmla="*/ 0 w 5771693"/>
              <a:gd name="connsiteY0" fmla="*/ 452481 h 965607"/>
              <a:gd name="connsiteX1" fmla="*/ 0 w 5771693"/>
              <a:gd name="connsiteY1" fmla="*/ 314554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965607"/>
              <a:gd name="connsiteX1" fmla="*/ 0 w 5771693"/>
              <a:gd name="connsiteY1" fmla="*/ 452481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965607"/>
              <a:gd name="connsiteX1" fmla="*/ 0 w 5771693"/>
              <a:gd name="connsiteY1" fmla="*/ 452481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1103533"/>
              <a:gd name="connsiteX1" fmla="*/ 0 w 5771693"/>
              <a:gd name="connsiteY1" fmla="*/ 452481 h 1103533"/>
              <a:gd name="connsiteX2" fmla="*/ 4345229 w 5771693"/>
              <a:gd name="connsiteY2" fmla="*/ 0 h 1103533"/>
              <a:gd name="connsiteX3" fmla="*/ 4345229 w 5771693"/>
              <a:gd name="connsiteY3" fmla="*/ 256032 h 1103533"/>
              <a:gd name="connsiteX4" fmla="*/ 5771693 w 5771693"/>
              <a:gd name="connsiteY4" fmla="*/ 256032 h 1103533"/>
              <a:gd name="connsiteX5" fmla="*/ 4411065 w 5771693"/>
              <a:gd name="connsiteY5" fmla="*/ 1103533 h 1103533"/>
              <a:gd name="connsiteX6" fmla="*/ 0 w 5771693"/>
              <a:gd name="connsiteY6" fmla="*/ 452481 h 1103533"/>
              <a:gd name="connsiteX0" fmla="*/ 0 w 5771693"/>
              <a:gd name="connsiteY0" fmla="*/ 452481 h 965572"/>
              <a:gd name="connsiteX1" fmla="*/ 0 w 5771693"/>
              <a:gd name="connsiteY1" fmla="*/ 452481 h 965572"/>
              <a:gd name="connsiteX2" fmla="*/ 4345229 w 5771693"/>
              <a:gd name="connsiteY2" fmla="*/ 0 h 965572"/>
              <a:gd name="connsiteX3" fmla="*/ 4345229 w 5771693"/>
              <a:gd name="connsiteY3" fmla="*/ 256032 h 965572"/>
              <a:gd name="connsiteX4" fmla="*/ 5771693 w 5771693"/>
              <a:gd name="connsiteY4" fmla="*/ 256032 h 965572"/>
              <a:gd name="connsiteX5" fmla="*/ 4264530 w 5771693"/>
              <a:gd name="connsiteY5" fmla="*/ 965572 h 965572"/>
              <a:gd name="connsiteX6" fmla="*/ 0 w 5771693"/>
              <a:gd name="connsiteY6" fmla="*/ 452481 h 965572"/>
              <a:gd name="connsiteX0" fmla="*/ 0 w 5771693"/>
              <a:gd name="connsiteY0" fmla="*/ 452481 h 1034527"/>
              <a:gd name="connsiteX1" fmla="*/ 0 w 5771693"/>
              <a:gd name="connsiteY1" fmla="*/ 452481 h 1034527"/>
              <a:gd name="connsiteX2" fmla="*/ 4345229 w 5771693"/>
              <a:gd name="connsiteY2" fmla="*/ 0 h 1034527"/>
              <a:gd name="connsiteX3" fmla="*/ 4345229 w 5771693"/>
              <a:gd name="connsiteY3" fmla="*/ 256032 h 1034527"/>
              <a:gd name="connsiteX4" fmla="*/ 5771693 w 5771693"/>
              <a:gd name="connsiteY4" fmla="*/ 256032 h 1034527"/>
              <a:gd name="connsiteX5" fmla="*/ 4264530 w 5771693"/>
              <a:gd name="connsiteY5" fmla="*/ 1034527 h 1034527"/>
              <a:gd name="connsiteX6" fmla="*/ 0 w 5771693"/>
              <a:gd name="connsiteY6" fmla="*/ 452481 h 1034527"/>
              <a:gd name="connsiteX0" fmla="*/ 0 w 5625158"/>
              <a:gd name="connsiteY0" fmla="*/ 452481 h 1034527"/>
              <a:gd name="connsiteX1" fmla="*/ 0 w 5625158"/>
              <a:gd name="connsiteY1" fmla="*/ 452481 h 1034527"/>
              <a:gd name="connsiteX2" fmla="*/ 4345229 w 5625158"/>
              <a:gd name="connsiteY2" fmla="*/ 0 h 1034527"/>
              <a:gd name="connsiteX3" fmla="*/ 4345229 w 5625158"/>
              <a:gd name="connsiteY3" fmla="*/ 256032 h 1034527"/>
              <a:gd name="connsiteX4" fmla="*/ 5625158 w 5625158"/>
              <a:gd name="connsiteY4" fmla="*/ 256032 h 1034527"/>
              <a:gd name="connsiteX5" fmla="*/ 4264530 w 5625158"/>
              <a:gd name="connsiteY5" fmla="*/ 1034527 h 1034527"/>
              <a:gd name="connsiteX6" fmla="*/ 0 w 5625158"/>
              <a:gd name="connsiteY6" fmla="*/ 452481 h 1034527"/>
              <a:gd name="connsiteX0" fmla="*/ 0 w 5625158"/>
              <a:gd name="connsiteY0" fmla="*/ 452481 h 1034527"/>
              <a:gd name="connsiteX1" fmla="*/ 0 w 5625158"/>
              <a:gd name="connsiteY1" fmla="*/ 452481 h 1034527"/>
              <a:gd name="connsiteX2" fmla="*/ 4345229 w 5625158"/>
              <a:gd name="connsiteY2" fmla="*/ 0 h 1034527"/>
              <a:gd name="connsiteX3" fmla="*/ 4345229 w 5625158"/>
              <a:gd name="connsiteY3" fmla="*/ 256032 h 1034527"/>
              <a:gd name="connsiteX4" fmla="*/ 5625158 w 5625158"/>
              <a:gd name="connsiteY4" fmla="*/ 256032 h 1034527"/>
              <a:gd name="connsiteX5" fmla="*/ 4264530 w 5625158"/>
              <a:gd name="connsiteY5" fmla="*/ 1034527 h 1034527"/>
              <a:gd name="connsiteX6" fmla="*/ 0 w 5625158"/>
              <a:gd name="connsiteY6" fmla="*/ 452481 h 1034527"/>
              <a:gd name="connsiteX0" fmla="*/ 0 w 5628665"/>
              <a:gd name="connsiteY0" fmla="*/ 452481 h 1034527"/>
              <a:gd name="connsiteX1" fmla="*/ 0 w 5628665"/>
              <a:gd name="connsiteY1" fmla="*/ 452481 h 1034527"/>
              <a:gd name="connsiteX2" fmla="*/ 4345229 w 5628665"/>
              <a:gd name="connsiteY2" fmla="*/ 0 h 1034527"/>
              <a:gd name="connsiteX3" fmla="*/ 4345229 w 5628665"/>
              <a:gd name="connsiteY3" fmla="*/ 256032 h 1034527"/>
              <a:gd name="connsiteX4" fmla="*/ 5625158 w 5628665"/>
              <a:gd name="connsiteY4" fmla="*/ 256032 h 1034527"/>
              <a:gd name="connsiteX5" fmla="*/ 5628665 w 5628665"/>
              <a:gd name="connsiteY5" fmla="*/ 260643 h 1034527"/>
              <a:gd name="connsiteX6" fmla="*/ 4264530 w 5628665"/>
              <a:gd name="connsiteY6" fmla="*/ 1034527 h 1034527"/>
              <a:gd name="connsiteX7" fmla="*/ 0 w 5628665"/>
              <a:gd name="connsiteY7" fmla="*/ 452481 h 1034527"/>
              <a:gd name="connsiteX0" fmla="*/ 0 w 5628665"/>
              <a:gd name="connsiteY0" fmla="*/ 452481 h 1034527"/>
              <a:gd name="connsiteX1" fmla="*/ 0 w 5628665"/>
              <a:gd name="connsiteY1" fmla="*/ 452481 h 1034527"/>
              <a:gd name="connsiteX2" fmla="*/ 4345229 w 5628665"/>
              <a:gd name="connsiteY2" fmla="*/ 0 h 1034527"/>
              <a:gd name="connsiteX3" fmla="*/ 4345229 w 5628665"/>
              <a:gd name="connsiteY3" fmla="*/ 256032 h 1034527"/>
              <a:gd name="connsiteX4" fmla="*/ 5625158 w 5628665"/>
              <a:gd name="connsiteY4" fmla="*/ 256032 h 1034527"/>
              <a:gd name="connsiteX5" fmla="*/ 5628665 w 5628665"/>
              <a:gd name="connsiteY5" fmla="*/ 260643 h 1034527"/>
              <a:gd name="connsiteX6" fmla="*/ 4264530 w 5628665"/>
              <a:gd name="connsiteY6" fmla="*/ 1034527 h 1034527"/>
              <a:gd name="connsiteX7" fmla="*/ 0 w 5628665"/>
              <a:gd name="connsiteY7" fmla="*/ 452481 h 103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8665" h="1034527">
                <a:moveTo>
                  <a:pt x="0" y="452481"/>
                </a:moveTo>
                <a:lnTo>
                  <a:pt x="0" y="452481"/>
                </a:lnTo>
                <a:lnTo>
                  <a:pt x="4345229" y="0"/>
                </a:lnTo>
                <a:lnTo>
                  <a:pt x="4345229" y="256032"/>
                </a:lnTo>
                <a:lnTo>
                  <a:pt x="5625158" y="256032"/>
                </a:lnTo>
                <a:lnTo>
                  <a:pt x="5628665" y="260643"/>
                </a:lnTo>
                <a:lnTo>
                  <a:pt x="4264530" y="1034527"/>
                </a:lnTo>
                <a:lnTo>
                  <a:pt x="0" y="45248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  <a:alpha val="41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pic>
        <p:nvPicPr>
          <p:cNvPr id="18436" name="Picture 4" descr="C:\Users\user\Desktop\QVR PPT\P17-01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483768" y="3139713"/>
            <a:ext cx="4091279" cy="54069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1448" name="Shape 14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200" dirty="0" smtClean="0"/>
              <a:t>User Privilege</a:t>
            </a:r>
            <a:endParaRPr lang="en-GB" sz="3200" dirty="0"/>
          </a:p>
        </p:txBody>
      </p:sp>
      <p:sp>
        <p:nvSpPr>
          <p:cNvPr id="1450" name="Shape 1450"/>
          <p:cNvSpPr/>
          <p:nvPr/>
        </p:nvSpPr>
        <p:spPr>
          <a:xfrm flipH="1">
            <a:off x="2500298" y="4071948"/>
            <a:ext cx="1135598" cy="500066"/>
          </a:xfrm>
          <a:prstGeom prst="wedgeRectCallout">
            <a:avLst>
              <a:gd name="adj1" fmla="val 5980"/>
              <a:gd name="adj2" fmla="val -14867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smtClean="0">
                <a:solidFill>
                  <a:schemeClr val="tx1"/>
                </a:solidFill>
                <a:latin typeface="Arial 粗體" charset="0"/>
                <a:ea typeface="Arial 粗體" charset="0"/>
              </a:rPr>
              <a:t>Change Password</a:t>
            </a:r>
            <a:endParaRPr lang="en-GB" b="1" dirty="0">
              <a:solidFill>
                <a:schemeClr val="tx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453" name="Shape 1453"/>
          <p:cNvSpPr/>
          <p:nvPr/>
        </p:nvSpPr>
        <p:spPr>
          <a:xfrm>
            <a:off x="5429256" y="4071948"/>
            <a:ext cx="571504" cy="500066"/>
          </a:xfrm>
          <a:prstGeom prst="wedgeRectCallout">
            <a:avLst>
              <a:gd name="adj1" fmla="val -56880"/>
              <a:gd name="adj2" fmla="val -14254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smtClean="0">
                <a:solidFill>
                  <a:schemeClr val="tx1"/>
                </a:solidFill>
                <a:latin typeface="Arial 粗體" charset="0"/>
                <a:ea typeface="Arial 粗體" charset="0"/>
              </a:rPr>
              <a:t>Edit Role</a:t>
            </a:r>
            <a:endParaRPr lang="en-GB" b="1" dirty="0">
              <a:solidFill>
                <a:schemeClr val="tx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6578" y="2714626"/>
            <a:ext cx="928694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sp>
        <p:nvSpPr>
          <p:cNvPr id="1454" name="Shape 1454"/>
          <p:cNvSpPr/>
          <p:nvPr/>
        </p:nvSpPr>
        <p:spPr>
          <a:xfrm>
            <a:off x="6286512" y="4071948"/>
            <a:ext cx="928694" cy="500066"/>
          </a:xfrm>
          <a:prstGeom prst="wedgeRectCallout">
            <a:avLst>
              <a:gd name="adj1" fmla="val -43653"/>
              <a:gd name="adj2" fmla="val -135941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smtClean="0">
                <a:solidFill>
                  <a:schemeClr val="tx1"/>
                </a:solidFill>
                <a:latin typeface="Arial 粗體" charset="0"/>
                <a:ea typeface="Arial 粗體" charset="0"/>
              </a:rPr>
              <a:t>Preview Privilege</a:t>
            </a:r>
            <a:endParaRPr lang="en-GB" b="1" dirty="0">
              <a:solidFill>
                <a:schemeClr val="tx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452" name="Shape 1452"/>
          <p:cNvSpPr/>
          <p:nvPr/>
        </p:nvSpPr>
        <p:spPr>
          <a:xfrm>
            <a:off x="4429124" y="4071948"/>
            <a:ext cx="928694" cy="500066"/>
          </a:xfrm>
          <a:prstGeom prst="wedgeRectCallout">
            <a:avLst>
              <a:gd name="adj1" fmla="val 4198"/>
              <a:gd name="adj2" fmla="val -142040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smtClean="0">
                <a:solidFill>
                  <a:schemeClr val="tx1"/>
                </a:solidFill>
                <a:latin typeface="Arial 粗體" charset="0"/>
                <a:ea typeface="Arial 粗體" charset="0"/>
              </a:rPr>
              <a:t>Edit User Privilege</a:t>
            </a:r>
            <a:endParaRPr lang="en-GB" b="1" dirty="0">
              <a:solidFill>
                <a:schemeClr val="tx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451" name="Shape 1451"/>
          <p:cNvSpPr/>
          <p:nvPr/>
        </p:nvSpPr>
        <p:spPr>
          <a:xfrm>
            <a:off x="3786182" y="2450964"/>
            <a:ext cx="1000132" cy="500066"/>
          </a:xfrm>
          <a:prstGeom prst="wedgeRectCallout">
            <a:avLst>
              <a:gd name="adj1" fmla="val 11225"/>
              <a:gd name="adj2" fmla="val 9540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smtClean="0">
                <a:solidFill>
                  <a:schemeClr val="tx1"/>
                </a:solidFill>
                <a:latin typeface="+mn-lt"/>
                <a:ea typeface="Arial 粗體" charset="0"/>
              </a:rPr>
              <a:t>Edit User Group</a:t>
            </a:r>
            <a:endParaRPr lang="en-GB" b="1" dirty="0">
              <a:solidFill>
                <a:schemeClr val="tx1"/>
              </a:solidFill>
              <a:latin typeface="+mn-lt"/>
              <a:ea typeface="Arial 粗體" charset="0"/>
            </a:endParaRPr>
          </a:p>
        </p:txBody>
      </p:sp>
      <p:sp>
        <p:nvSpPr>
          <p:cNvPr id="1449" name="Shape 1449"/>
          <p:cNvSpPr/>
          <p:nvPr/>
        </p:nvSpPr>
        <p:spPr>
          <a:xfrm>
            <a:off x="2339752" y="2450964"/>
            <a:ext cx="1374992" cy="477976"/>
          </a:xfrm>
          <a:prstGeom prst="wedgeRectCallout">
            <a:avLst>
              <a:gd name="adj1" fmla="val 2062"/>
              <a:gd name="adj2" fmla="val 11869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 smtClean="0">
                <a:solidFill>
                  <a:schemeClr val="tx1"/>
                </a:solidFill>
                <a:latin typeface="+mn-lt"/>
                <a:ea typeface="Arial 粗體" charset="0"/>
              </a:rPr>
              <a:t>Edit Account Profile</a:t>
            </a:r>
            <a:endParaRPr lang="en-GB" b="1" dirty="0">
              <a:solidFill>
                <a:schemeClr val="tx1"/>
              </a:solidFill>
              <a:latin typeface="+mn-lt"/>
              <a:ea typeface="Arial 粗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Shape 14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User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</a:t>
            </a:r>
            <a:endParaRPr lang="en-GB" sz="3200" dirty="0"/>
          </a:p>
        </p:txBody>
      </p:sp>
      <p:pic>
        <p:nvPicPr>
          <p:cNvPr id="1462" name="Shape 1462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50" y="1148236"/>
            <a:ext cx="8050500" cy="38470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" name="Shape 14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sz="3200" dirty="0" smtClean="0"/>
              <a:t>User Group Privilege</a:t>
            </a:r>
            <a:endParaRPr lang="en-GB" sz="3200" dirty="0"/>
          </a:p>
        </p:txBody>
      </p:sp>
      <p:pic>
        <p:nvPicPr>
          <p:cNvPr id="1469" name="Shape 1469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14" y="1214428"/>
            <a:ext cx="6397733" cy="328614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3" name="手繪多邊形 12"/>
          <p:cNvSpPr/>
          <p:nvPr/>
        </p:nvSpPr>
        <p:spPr>
          <a:xfrm>
            <a:off x="2357422" y="2355726"/>
            <a:ext cx="5022890" cy="1430470"/>
          </a:xfrm>
          <a:custGeom>
            <a:avLst/>
            <a:gdLst>
              <a:gd name="connsiteX0" fmla="*/ 0 w 5771693"/>
              <a:gd name="connsiteY0" fmla="*/ 314554 h 965607"/>
              <a:gd name="connsiteX1" fmla="*/ 0 w 5771693"/>
              <a:gd name="connsiteY1" fmla="*/ 314554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314554 h 965607"/>
              <a:gd name="connsiteX0" fmla="*/ 0 w 5771693"/>
              <a:gd name="connsiteY0" fmla="*/ 452481 h 965607"/>
              <a:gd name="connsiteX1" fmla="*/ 0 w 5771693"/>
              <a:gd name="connsiteY1" fmla="*/ 314554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965607"/>
              <a:gd name="connsiteX1" fmla="*/ 0 w 5771693"/>
              <a:gd name="connsiteY1" fmla="*/ 452481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965607"/>
              <a:gd name="connsiteX1" fmla="*/ 0 w 5771693"/>
              <a:gd name="connsiteY1" fmla="*/ 452481 h 965607"/>
              <a:gd name="connsiteX2" fmla="*/ 4345229 w 5771693"/>
              <a:gd name="connsiteY2" fmla="*/ 0 h 965607"/>
              <a:gd name="connsiteX3" fmla="*/ 4345229 w 5771693"/>
              <a:gd name="connsiteY3" fmla="*/ 256032 h 965607"/>
              <a:gd name="connsiteX4" fmla="*/ 5771693 w 5771693"/>
              <a:gd name="connsiteY4" fmla="*/ 256032 h 965607"/>
              <a:gd name="connsiteX5" fmla="*/ 4411065 w 5771693"/>
              <a:gd name="connsiteY5" fmla="*/ 965607 h 965607"/>
              <a:gd name="connsiteX6" fmla="*/ 0 w 5771693"/>
              <a:gd name="connsiteY6" fmla="*/ 452481 h 965607"/>
              <a:gd name="connsiteX0" fmla="*/ 0 w 5771693"/>
              <a:gd name="connsiteY0" fmla="*/ 452481 h 1103533"/>
              <a:gd name="connsiteX1" fmla="*/ 0 w 5771693"/>
              <a:gd name="connsiteY1" fmla="*/ 452481 h 1103533"/>
              <a:gd name="connsiteX2" fmla="*/ 4345229 w 5771693"/>
              <a:gd name="connsiteY2" fmla="*/ 0 h 1103533"/>
              <a:gd name="connsiteX3" fmla="*/ 4345229 w 5771693"/>
              <a:gd name="connsiteY3" fmla="*/ 256032 h 1103533"/>
              <a:gd name="connsiteX4" fmla="*/ 5771693 w 5771693"/>
              <a:gd name="connsiteY4" fmla="*/ 256032 h 1103533"/>
              <a:gd name="connsiteX5" fmla="*/ 4411065 w 5771693"/>
              <a:gd name="connsiteY5" fmla="*/ 1103533 h 1103533"/>
              <a:gd name="connsiteX6" fmla="*/ 0 w 5771693"/>
              <a:gd name="connsiteY6" fmla="*/ 452481 h 1103533"/>
              <a:gd name="connsiteX0" fmla="*/ 0 w 5771693"/>
              <a:gd name="connsiteY0" fmla="*/ 452481 h 965572"/>
              <a:gd name="connsiteX1" fmla="*/ 0 w 5771693"/>
              <a:gd name="connsiteY1" fmla="*/ 452481 h 965572"/>
              <a:gd name="connsiteX2" fmla="*/ 4345229 w 5771693"/>
              <a:gd name="connsiteY2" fmla="*/ 0 h 965572"/>
              <a:gd name="connsiteX3" fmla="*/ 4345229 w 5771693"/>
              <a:gd name="connsiteY3" fmla="*/ 256032 h 965572"/>
              <a:gd name="connsiteX4" fmla="*/ 5771693 w 5771693"/>
              <a:gd name="connsiteY4" fmla="*/ 256032 h 965572"/>
              <a:gd name="connsiteX5" fmla="*/ 4264530 w 5771693"/>
              <a:gd name="connsiteY5" fmla="*/ 965572 h 965572"/>
              <a:gd name="connsiteX6" fmla="*/ 0 w 5771693"/>
              <a:gd name="connsiteY6" fmla="*/ 452481 h 965572"/>
              <a:gd name="connsiteX0" fmla="*/ 0 w 5771693"/>
              <a:gd name="connsiteY0" fmla="*/ 452481 h 1034527"/>
              <a:gd name="connsiteX1" fmla="*/ 0 w 5771693"/>
              <a:gd name="connsiteY1" fmla="*/ 452481 h 1034527"/>
              <a:gd name="connsiteX2" fmla="*/ 4345229 w 5771693"/>
              <a:gd name="connsiteY2" fmla="*/ 0 h 1034527"/>
              <a:gd name="connsiteX3" fmla="*/ 4345229 w 5771693"/>
              <a:gd name="connsiteY3" fmla="*/ 256032 h 1034527"/>
              <a:gd name="connsiteX4" fmla="*/ 5771693 w 5771693"/>
              <a:gd name="connsiteY4" fmla="*/ 256032 h 1034527"/>
              <a:gd name="connsiteX5" fmla="*/ 4264530 w 5771693"/>
              <a:gd name="connsiteY5" fmla="*/ 1034527 h 1034527"/>
              <a:gd name="connsiteX6" fmla="*/ 0 w 5771693"/>
              <a:gd name="connsiteY6" fmla="*/ 452481 h 1034527"/>
              <a:gd name="connsiteX0" fmla="*/ 0 w 5625158"/>
              <a:gd name="connsiteY0" fmla="*/ 452481 h 1034527"/>
              <a:gd name="connsiteX1" fmla="*/ 0 w 5625158"/>
              <a:gd name="connsiteY1" fmla="*/ 452481 h 1034527"/>
              <a:gd name="connsiteX2" fmla="*/ 4345229 w 5625158"/>
              <a:gd name="connsiteY2" fmla="*/ 0 h 1034527"/>
              <a:gd name="connsiteX3" fmla="*/ 4345229 w 5625158"/>
              <a:gd name="connsiteY3" fmla="*/ 256032 h 1034527"/>
              <a:gd name="connsiteX4" fmla="*/ 5625158 w 5625158"/>
              <a:gd name="connsiteY4" fmla="*/ 256032 h 1034527"/>
              <a:gd name="connsiteX5" fmla="*/ 4264530 w 5625158"/>
              <a:gd name="connsiteY5" fmla="*/ 1034527 h 1034527"/>
              <a:gd name="connsiteX6" fmla="*/ 0 w 5625158"/>
              <a:gd name="connsiteY6" fmla="*/ 452481 h 1034527"/>
              <a:gd name="connsiteX0" fmla="*/ 0 w 5625158"/>
              <a:gd name="connsiteY0" fmla="*/ 452481 h 1034527"/>
              <a:gd name="connsiteX1" fmla="*/ 0 w 5625158"/>
              <a:gd name="connsiteY1" fmla="*/ 452481 h 1034527"/>
              <a:gd name="connsiteX2" fmla="*/ 4345229 w 5625158"/>
              <a:gd name="connsiteY2" fmla="*/ 0 h 1034527"/>
              <a:gd name="connsiteX3" fmla="*/ 4345229 w 5625158"/>
              <a:gd name="connsiteY3" fmla="*/ 256032 h 1034527"/>
              <a:gd name="connsiteX4" fmla="*/ 5625158 w 5625158"/>
              <a:gd name="connsiteY4" fmla="*/ 256032 h 1034527"/>
              <a:gd name="connsiteX5" fmla="*/ 4264530 w 5625158"/>
              <a:gd name="connsiteY5" fmla="*/ 1034527 h 1034527"/>
              <a:gd name="connsiteX6" fmla="*/ 0 w 5625158"/>
              <a:gd name="connsiteY6" fmla="*/ 452481 h 1034527"/>
              <a:gd name="connsiteX0" fmla="*/ 0 w 5628665"/>
              <a:gd name="connsiteY0" fmla="*/ 452481 h 1034527"/>
              <a:gd name="connsiteX1" fmla="*/ 0 w 5628665"/>
              <a:gd name="connsiteY1" fmla="*/ 452481 h 1034527"/>
              <a:gd name="connsiteX2" fmla="*/ 4345229 w 5628665"/>
              <a:gd name="connsiteY2" fmla="*/ 0 h 1034527"/>
              <a:gd name="connsiteX3" fmla="*/ 4345229 w 5628665"/>
              <a:gd name="connsiteY3" fmla="*/ 256032 h 1034527"/>
              <a:gd name="connsiteX4" fmla="*/ 5625158 w 5628665"/>
              <a:gd name="connsiteY4" fmla="*/ 256032 h 1034527"/>
              <a:gd name="connsiteX5" fmla="*/ 5628665 w 5628665"/>
              <a:gd name="connsiteY5" fmla="*/ 260643 h 1034527"/>
              <a:gd name="connsiteX6" fmla="*/ 4264530 w 5628665"/>
              <a:gd name="connsiteY6" fmla="*/ 1034527 h 1034527"/>
              <a:gd name="connsiteX7" fmla="*/ 0 w 5628665"/>
              <a:gd name="connsiteY7" fmla="*/ 452481 h 1034527"/>
              <a:gd name="connsiteX0" fmla="*/ 0 w 5628665"/>
              <a:gd name="connsiteY0" fmla="*/ 452481 h 1034527"/>
              <a:gd name="connsiteX1" fmla="*/ 0 w 5628665"/>
              <a:gd name="connsiteY1" fmla="*/ 452481 h 1034527"/>
              <a:gd name="connsiteX2" fmla="*/ 4345229 w 5628665"/>
              <a:gd name="connsiteY2" fmla="*/ 0 h 1034527"/>
              <a:gd name="connsiteX3" fmla="*/ 4345229 w 5628665"/>
              <a:gd name="connsiteY3" fmla="*/ 256032 h 1034527"/>
              <a:gd name="connsiteX4" fmla="*/ 5625158 w 5628665"/>
              <a:gd name="connsiteY4" fmla="*/ 256032 h 1034527"/>
              <a:gd name="connsiteX5" fmla="*/ 5628665 w 5628665"/>
              <a:gd name="connsiteY5" fmla="*/ 260643 h 1034527"/>
              <a:gd name="connsiteX6" fmla="*/ 4264530 w 5628665"/>
              <a:gd name="connsiteY6" fmla="*/ 1034527 h 1034527"/>
              <a:gd name="connsiteX7" fmla="*/ 0 w 5628665"/>
              <a:gd name="connsiteY7" fmla="*/ 452481 h 103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28665" h="1034527">
                <a:moveTo>
                  <a:pt x="0" y="452481"/>
                </a:moveTo>
                <a:lnTo>
                  <a:pt x="0" y="452481"/>
                </a:lnTo>
                <a:lnTo>
                  <a:pt x="4345229" y="0"/>
                </a:lnTo>
                <a:lnTo>
                  <a:pt x="4345229" y="256032"/>
                </a:lnTo>
                <a:lnTo>
                  <a:pt x="5625158" y="256032"/>
                </a:lnTo>
                <a:lnTo>
                  <a:pt x="5628665" y="260643"/>
                </a:lnTo>
                <a:lnTo>
                  <a:pt x="4264530" y="1034527"/>
                </a:lnTo>
                <a:lnTo>
                  <a:pt x="0" y="45248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  <a:alpha val="41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pic>
        <p:nvPicPr>
          <p:cNvPr id="19" name="Shape 1469"/>
          <p:cNvPicPr preferRelativeResize="0"/>
          <p:nvPr/>
        </p:nvPicPr>
        <p:blipFill>
          <a:blip r:embed="rId4"/>
          <a:srcRect l="7535" t="20006" r="4427" b="20006"/>
          <a:stretch>
            <a:fillRect/>
          </a:stretch>
        </p:blipFill>
        <p:spPr>
          <a:xfrm>
            <a:off x="2571736" y="3071816"/>
            <a:ext cx="4071966" cy="7143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11" name="Shape 1453"/>
          <p:cNvSpPr/>
          <p:nvPr/>
        </p:nvSpPr>
        <p:spPr>
          <a:xfrm>
            <a:off x="5349268" y="4000510"/>
            <a:ext cx="1080120" cy="500066"/>
          </a:xfrm>
          <a:prstGeom prst="wedgeRectCallout">
            <a:avLst>
              <a:gd name="adj1" fmla="val -39350"/>
              <a:gd name="adj2" fmla="val -13341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GB" sz="1300" b="1" dirty="0" smtClean="0">
                <a:latin typeface="Arial 粗體" charset="0"/>
                <a:ea typeface="Arial 粗體" charset="0"/>
              </a:rPr>
              <a:t>Edit User Group Role</a:t>
            </a:r>
            <a:endParaRPr lang="en-GB" sz="1300" b="1" dirty="0">
              <a:latin typeface="Arial 粗體" charset="0"/>
              <a:ea typeface="Arial 粗體" charset="0"/>
            </a:endParaRPr>
          </a:p>
        </p:txBody>
      </p:sp>
      <p:sp>
        <p:nvSpPr>
          <p:cNvPr id="15" name="Shape 1454"/>
          <p:cNvSpPr/>
          <p:nvPr/>
        </p:nvSpPr>
        <p:spPr>
          <a:xfrm>
            <a:off x="6481446" y="4000510"/>
            <a:ext cx="876636" cy="500066"/>
          </a:xfrm>
          <a:prstGeom prst="wedgeRectCallout">
            <a:avLst>
              <a:gd name="adj1" fmla="val -78091"/>
              <a:gd name="adj2" fmla="val -15697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300" b="1" dirty="0" smtClean="0">
                <a:solidFill>
                  <a:schemeClr val="tx1"/>
                </a:solidFill>
                <a:latin typeface="Arial 粗體" charset="0"/>
                <a:ea typeface="Arial 粗體" charset="0"/>
              </a:rPr>
              <a:t>Preview  Privilege</a:t>
            </a:r>
            <a:endParaRPr lang="en-GB" sz="1300" b="1" dirty="0">
              <a:solidFill>
                <a:schemeClr val="tx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6" name="Shape 1452"/>
          <p:cNvSpPr/>
          <p:nvPr/>
        </p:nvSpPr>
        <p:spPr>
          <a:xfrm>
            <a:off x="3994672" y="4000510"/>
            <a:ext cx="1285884" cy="500066"/>
          </a:xfrm>
          <a:prstGeom prst="wedgeRectCallout">
            <a:avLst>
              <a:gd name="adj1" fmla="val 4198"/>
              <a:gd name="adj2" fmla="val -12741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algn="ctr"/>
            <a:r>
              <a:rPr lang="en-GB" sz="1300" b="1" dirty="0" smtClean="0">
                <a:latin typeface="Arial 粗體" charset="0"/>
                <a:ea typeface="Arial 粗體" charset="0"/>
              </a:rPr>
              <a:t>Edit Group </a:t>
            </a:r>
          </a:p>
          <a:p>
            <a:pPr lvl="0" algn="ctr"/>
            <a:r>
              <a:rPr lang="en-GB" sz="1300" b="1" dirty="0" smtClean="0">
                <a:latin typeface="Arial 粗體" charset="0"/>
                <a:ea typeface="Arial 粗體" charset="0"/>
              </a:rPr>
              <a:t>User Privilege</a:t>
            </a:r>
            <a:endParaRPr lang="en-GB" sz="1300" b="1" dirty="0">
              <a:latin typeface="Arial 粗體" charset="0"/>
              <a:ea typeface="Arial 粗體" charset="0"/>
            </a:endParaRPr>
          </a:p>
        </p:txBody>
      </p:sp>
      <p:sp>
        <p:nvSpPr>
          <p:cNvPr id="18" name="Shape 1449"/>
          <p:cNvSpPr/>
          <p:nvPr/>
        </p:nvSpPr>
        <p:spPr>
          <a:xfrm>
            <a:off x="1511814" y="4000510"/>
            <a:ext cx="1285884" cy="500066"/>
          </a:xfrm>
          <a:prstGeom prst="wedgeRectCallout">
            <a:avLst>
              <a:gd name="adj1" fmla="val 66397"/>
              <a:gd name="adj2" fmla="val -14301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algn="ctr"/>
            <a:r>
              <a:rPr lang="en-GB" sz="1300" b="1" dirty="0" smtClean="0">
                <a:latin typeface="Arial 粗體" charset="0"/>
                <a:ea typeface="Arial 粗體" charset="0"/>
              </a:rPr>
              <a:t>View Group </a:t>
            </a:r>
            <a:r>
              <a:rPr lang="en-US" altLang="zh-TW" sz="1300" b="1" dirty="0" smtClean="0">
                <a:latin typeface="Arial 粗體" charset="0"/>
                <a:ea typeface="Arial 粗體" charset="0"/>
              </a:rPr>
              <a:t>Detail</a:t>
            </a:r>
            <a:endParaRPr lang="en-GB" sz="1300" b="1" dirty="0">
              <a:latin typeface="Arial 粗體" charset="0"/>
              <a:ea typeface="Arial 粗體" charset="0"/>
            </a:endParaRPr>
          </a:p>
        </p:txBody>
      </p:sp>
      <p:sp>
        <p:nvSpPr>
          <p:cNvPr id="17" name="Shape 1451"/>
          <p:cNvSpPr/>
          <p:nvPr/>
        </p:nvSpPr>
        <p:spPr>
          <a:xfrm>
            <a:off x="2863312" y="4000510"/>
            <a:ext cx="1071570" cy="500066"/>
          </a:xfrm>
          <a:prstGeom prst="wedgeRectCallout">
            <a:avLst>
              <a:gd name="adj1" fmla="val 42092"/>
              <a:gd name="adj2" fmla="val -13351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1300" b="1" dirty="0" smtClean="0">
                <a:solidFill>
                  <a:schemeClr val="tx1"/>
                </a:solidFill>
                <a:latin typeface="Arial 粗體" charset="0"/>
                <a:ea typeface="Arial 粗體" charset="0"/>
              </a:rPr>
              <a:t>Edit Group User</a:t>
            </a:r>
            <a:endParaRPr lang="en-GB" sz="1300" b="1" dirty="0">
              <a:solidFill>
                <a:schemeClr val="tx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3440" y="2143122"/>
            <a:ext cx="1196079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3" name="Shape 1483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99" y="1119612"/>
            <a:ext cx="8251101" cy="381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1" name="Shape 148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sz="3200" dirty="0" smtClean="0"/>
              <a:t>User Group Privilege</a:t>
            </a:r>
            <a:endParaRPr lang="en-GB" sz="32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>
          <a:xfrm>
            <a:off x="214282" y="1285867"/>
            <a:ext cx="6805990" cy="2077972"/>
          </a:xfrm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0" name="Shape 1490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622" y="1179258"/>
            <a:ext cx="6335319" cy="3249880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</p:pic>
      <p:sp>
        <p:nvSpPr>
          <p:cNvPr id="1495" name="Shape 1495"/>
          <p:cNvSpPr/>
          <p:nvPr/>
        </p:nvSpPr>
        <p:spPr>
          <a:xfrm>
            <a:off x="2399739" y="1820877"/>
            <a:ext cx="928695" cy="428628"/>
          </a:xfrm>
          <a:prstGeom prst="rect">
            <a:avLst/>
          </a:prstGeom>
          <a:noFill/>
          <a:ln w="25400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96" name="Shape 1496"/>
          <p:cNvSpPr/>
          <p:nvPr/>
        </p:nvSpPr>
        <p:spPr>
          <a:xfrm>
            <a:off x="3428993" y="1821100"/>
            <a:ext cx="3571900" cy="607774"/>
          </a:xfrm>
          <a:prstGeom prst="rect">
            <a:avLst/>
          </a:prstGeom>
          <a:noFill/>
          <a:ln w="25400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8" name="Shape 1498"/>
          <p:cNvSpPr/>
          <p:nvPr/>
        </p:nvSpPr>
        <p:spPr>
          <a:xfrm>
            <a:off x="7020988" y="1821101"/>
            <a:ext cx="235654" cy="398484"/>
          </a:xfrm>
          <a:prstGeom prst="rect">
            <a:avLst/>
          </a:prstGeom>
          <a:noFill/>
          <a:ln w="25400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4" name="Shape 1495"/>
          <p:cNvSpPr/>
          <p:nvPr/>
        </p:nvSpPr>
        <p:spPr>
          <a:xfrm>
            <a:off x="2395516" y="2245230"/>
            <a:ext cx="451924" cy="183644"/>
          </a:xfrm>
          <a:prstGeom prst="rect">
            <a:avLst/>
          </a:prstGeom>
          <a:noFill/>
          <a:ln w="25400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6" name="Shape 1498"/>
          <p:cNvSpPr/>
          <p:nvPr/>
        </p:nvSpPr>
        <p:spPr>
          <a:xfrm>
            <a:off x="7020988" y="2219584"/>
            <a:ext cx="235654" cy="208496"/>
          </a:xfrm>
          <a:prstGeom prst="rect">
            <a:avLst/>
          </a:prstGeom>
          <a:noFill/>
          <a:ln w="25400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491" name="Shape 149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TW" sz="3200" dirty="0" smtClean="0"/>
              <a:t>Role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</a:t>
            </a:r>
            <a:endParaRPr lang="en-GB" sz="3200" dirty="0"/>
          </a:p>
        </p:txBody>
      </p:sp>
      <p:sp>
        <p:nvSpPr>
          <p:cNvPr id="1497" name="Shape 1497"/>
          <p:cNvSpPr/>
          <p:nvPr/>
        </p:nvSpPr>
        <p:spPr>
          <a:xfrm>
            <a:off x="4714876" y="1133300"/>
            <a:ext cx="1214446" cy="509756"/>
          </a:xfrm>
          <a:prstGeom prst="wedgeRectCallout">
            <a:avLst>
              <a:gd name="adj1" fmla="val -51113"/>
              <a:gd name="adj2" fmla="val 89272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Preview Role Privilege</a:t>
            </a:r>
            <a:endParaRPr lang="en-GB" sz="1300" b="1" dirty="0">
              <a:solidFill>
                <a:schemeClr val="dk1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5" name="Shape 1451"/>
          <p:cNvSpPr/>
          <p:nvPr/>
        </p:nvSpPr>
        <p:spPr>
          <a:xfrm>
            <a:off x="1285852" y="3000378"/>
            <a:ext cx="1071570" cy="500066"/>
          </a:xfrm>
          <a:prstGeom prst="wedgeRectCallout">
            <a:avLst>
              <a:gd name="adj1" fmla="val 71460"/>
              <a:gd name="adj2" fmla="val -177448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altLang="zh-TW" sz="1300" b="1" dirty="0" smtClean="0">
                <a:latin typeface="Arial 粗體" charset="0"/>
                <a:ea typeface="Arial 粗體" charset="0"/>
              </a:rPr>
              <a:t>Customized</a:t>
            </a:r>
            <a:r>
              <a:rPr lang="zh-TW" altLang="en-US" sz="1300" b="1" dirty="0" smtClean="0"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latin typeface="Arial 粗體" charset="0"/>
                <a:ea typeface="Arial 粗體" charset="0"/>
              </a:rPr>
              <a:t>Role</a:t>
            </a:r>
            <a:endParaRPr lang="en-GB" sz="1300" b="1" dirty="0">
              <a:latin typeface="Arial 粗體" charset="0"/>
              <a:ea typeface="Arial 粗體" charset="0"/>
            </a:endParaRPr>
          </a:p>
        </p:txBody>
      </p:sp>
      <p:sp>
        <p:nvSpPr>
          <p:cNvPr id="17" name="Shape 1451"/>
          <p:cNvSpPr/>
          <p:nvPr/>
        </p:nvSpPr>
        <p:spPr>
          <a:xfrm>
            <a:off x="2428860" y="3000378"/>
            <a:ext cx="1071570" cy="500066"/>
          </a:xfrm>
          <a:prstGeom prst="wedgeRectCallout">
            <a:avLst>
              <a:gd name="adj1" fmla="val 20482"/>
              <a:gd name="adj2" fmla="val -223756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altLang="zh-TW" sz="1300" b="1" dirty="0" smtClean="0">
                <a:latin typeface="Arial 粗體" charset="0"/>
                <a:ea typeface="Arial 粗體" charset="0"/>
              </a:rPr>
              <a:t>System</a:t>
            </a:r>
            <a:r>
              <a:rPr lang="zh-TW" altLang="en-US" sz="1300" b="1" dirty="0" smtClean="0"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latin typeface="Arial 粗體" charset="0"/>
                <a:ea typeface="Arial 粗體" charset="0"/>
              </a:rPr>
              <a:t>Default</a:t>
            </a:r>
            <a:r>
              <a:rPr lang="zh-TW" altLang="en-US" sz="1300" b="1" dirty="0" smtClean="0"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latin typeface="Arial 粗體" charset="0"/>
                <a:ea typeface="Arial 粗體" charset="0"/>
              </a:rPr>
              <a:t>Role</a:t>
            </a:r>
            <a:endParaRPr lang="en-GB" sz="1300" b="1" dirty="0">
              <a:latin typeface="Arial 粗體" charset="0"/>
              <a:ea typeface="Arial 粗體" charset="0"/>
            </a:endParaRPr>
          </a:p>
        </p:txBody>
      </p:sp>
      <p:sp>
        <p:nvSpPr>
          <p:cNvPr id="18" name="Shape 1451"/>
          <p:cNvSpPr/>
          <p:nvPr/>
        </p:nvSpPr>
        <p:spPr>
          <a:xfrm>
            <a:off x="6357950" y="3214692"/>
            <a:ext cx="1143008" cy="500066"/>
          </a:xfrm>
          <a:prstGeom prst="wedgeRectCallout">
            <a:avLst>
              <a:gd name="adj1" fmla="val 20482"/>
              <a:gd name="adj2" fmla="val -223756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en-US" altLang="zh-TW" sz="1300" b="1" dirty="0" smtClean="0">
                <a:latin typeface="Arial 粗體" charset="0"/>
                <a:ea typeface="Arial 粗體" charset="0"/>
              </a:rPr>
              <a:t>Edit</a:t>
            </a:r>
            <a:r>
              <a:rPr lang="zh-TW" altLang="en-US" sz="1300" b="1" dirty="0" smtClean="0"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latin typeface="Arial 粗體" charset="0"/>
                <a:ea typeface="Arial 粗體" charset="0"/>
              </a:rPr>
              <a:t>Account</a:t>
            </a:r>
            <a:r>
              <a:rPr lang="zh-TW" altLang="en-US" sz="1300" b="1" dirty="0" smtClean="0"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latin typeface="Arial 粗體" charset="0"/>
                <a:ea typeface="Arial 粗體" charset="0"/>
              </a:rPr>
              <a:t>Profile</a:t>
            </a:r>
            <a:endParaRPr lang="en-GB" sz="1300" b="1" dirty="0">
              <a:latin typeface="Arial 粗體" charset="0"/>
              <a:ea typeface="Arial 粗體" charset="0"/>
            </a:endParaRPr>
          </a:p>
        </p:txBody>
      </p:sp>
      <p:sp>
        <p:nvSpPr>
          <p:cNvPr id="19" name="Shape 1451"/>
          <p:cNvSpPr/>
          <p:nvPr/>
        </p:nvSpPr>
        <p:spPr>
          <a:xfrm>
            <a:off x="7143768" y="1142990"/>
            <a:ext cx="1357322" cy="500066"/>
          </a:xfrm>
          <a:prstGeom prst="wedgeRectCallout">
            <a:avLst>
              <a:gd name="adj1" fmla="val -46886"/>
              <a:gd name="adj2" fmla="val 114646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</a:pPr>
            <a:r>
              <a:rPr lang="en-US" altLang="zh-TW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Preview</a:t>
            </a:r>
            <a:r>
              <a:rPr lang="zh-TW" altLang="en-US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Default</a:t>
            </a:r>
            <a:r>
              <a:rPr lang="zh-TW" altLang="en-US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Role</a:t>
            </a:r>
            <a:r>
              <a:rPr lang="zh-TW" altLang="en-US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1300" b="1" dirty="0" smtClean="0">
                <a:solidFill>
                  <a:schemeClr val="dk1"/>
                </a:solidFill>
                <a:latin typeface="Arial 粗體" charset="0"/>
                <a:ea typeface="Arial 粗體" charset="0"/>
              </a:rPr>
              <a:t>Privilege</a:t>
            </a:r>
            <a:endParaRPr lang="en-GB" sz="1300" b="1" dirty="0">
              <a:solidFill>
                <a:schemeClr val="dk1"/>
              </a:solidFill>
              <a:latin typeface="Arial 粗體" charset="0"/>
              <a:ea typeface="Arial 粗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Shape 130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r>
              <a:rPr lang="en-US" altLang="zh-TW" sz="3200" dirty="0" err="1" smtClean="0"/>
              <a:t>QIoT</a:t>
            </a:r>
            <a:r>
              <a:rPr lang="en-US" altLang="zh-TW" sz="3200" dirty="0" smtClean="0"/>
              <a:t> - </a:t>
            </a:r>
            <a:r>
              <a:rPr lang="en-US" altLang="zh-TW" sz="3200" dirty="0" smtClean="0">
                <a:latin typeface="+mn-lt"/>
              </a:rPr>
              <a:t>Connecting</a:t>
            </a:r>
            <a:r>
              <a:rPr lang="en-US" altLang="zh-TW" sz="3200" dirty="0" smtClean="0"/>
              <a:t> Things Together</a:t>
            </a:r>
            <a:r>
              <a:rPr lang="en-US" altLang="zh-TW" sz="3200" b="0" dirty="0" smtClean="0"/>
              <a:t/>
            </a:r>
            <a:br>
              <a:rPr lang="en-US" altLang="zh-TW" sz="3200" b="0" dirty="0" smtClean="0"/>
            </a:br>
            <a:r>
              <a:rPr lang="en-US" altLang="zh-TW" sz="3200" dirty="0" smtClean="0"/>
              <a:t/>
            </a:r>
            <a:br>
              <a:rPr lang="en-US" altLang="zh-TW" sz="3200" dirty="0" smtClean="0"/>
            </a:br>
            <a:endParaRPr lang="en-GB" sz="3200" dirty="0">
              <a:solidFill>
                <a:srgbClr val="FFFFFF"/>
              </a:solidFill>
            </a:endParaRPr>
          </a:p>
        </p:txBody>
      </p:sp>
      <p:sp>
        <p:nvSpPr>
          <p:cNvPr id="10" name="文字版面配置區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053" name="Picture 5" descr="C:\Users\user\Desktop\QVR PPT\P72-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677419"/>
            <a:ext cx="7953450" cy="4823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Shape 15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TW" sz="3200" dirty="0" smtClean="0"/>
              <a:t>System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Management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</a:t>
            </a:r>
            <a:endParaRPr lang="en-GB" sz="32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07" name="Shape 1507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9272"/>
            <a:ext cx="8236326" cy="37250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" name="Shape 15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View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Camera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</a:t>
            </a:r>
            <a:endParaRPr lang="en-GB" sz="32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15" name="Shape 1515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25" y="1232328"/>
            <a:ext cx="7943749" cy="3595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" name="Shape 15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View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E-map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</a:t>
            </a:r>
            <a:endParaRPr lang="en-GB" sz="32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23" name="Shape 1523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50" y="1112941"/>
            <a:ext cx="8431625" cy="3813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" name="Shape 15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View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Layout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Privilege</a:t>
            </a:r>
            <a:endParaRPr lang="en-GB" sz="3200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531" name="Shape 1531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3" y="1107068"/>
            <a:ext cx="8469272" cy="384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" name="Shape 15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US" altLang="zh-TW" sz="3200" dirty="0" smtClean="0"/>
              <a:t>Privilege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Setting: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Allow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and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Deny</a:t>
            </a:r>
            <a:endParaRPr lang="en-GB" sz="3200" dirty="0"/>
          </a:p>
        </p:txBody>
      </p:sp>
      <p:graphicFrame>
        <p:nvGraphicFramePr>
          <p:cNvPr id="20" name="Shape 1564"/>
          <p:cNvGraphicFramePr/>
          <p:nvPr>
            <p:extLst>
              <p:ext uri="{D42A27DB-BD31-4B8C-83A1-F6EECF244321}">
                <p14:modId xmlns="" xmlns:p14="http://schemas.microsoft.com/office/powerpoint/2010/main" val="1199255683"/>
              </p:ext>
            </p:extLst>
          </p:nvPr>
        </p:nvGraphicFramePr>
        <p:xfrm>
          <a:off x="128438" y="2472852"/>
          <a:ext cx="5752081" cy="2170599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1243172"/>
                <a:gridCol w="1153843"/>
                <a:gridCol w="1127790"/>
                <a:gridCol w="1111254"/>
                <a:gridCol w="1116022"/>
              </a:tblGrid>
              <a:tr h="419527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1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User</a:t>
                      </a:r>
                      <a:endParaRPr lang="en-GB" sz="11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1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Security</a:t>
                      </a:r>
                      <a:endParaRPr lang="en-GB" sz="11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1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Cashier</a:t>
                      </a:r>
                      <a:endParaRPr lang="en-GB" sz="11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1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Manager</a:t>
                      </a:r>
                      <a:endParaRPr lang="en-GB" sz="11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1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Subcontractor</a:t>
                      </a:r>
                      <a:endParaRPr lang="en-GB" sz="11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3776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10000"/>
                        <a:buFont typeface="Arial"/>
                        <a:buNone/>
                      </a:pPr>
                      <a:r>
                        <a:rPr lang="en-US" altLang="zh-TW" sz="1200" b="1" i="0" dirty="0" smtClean="0">
                          <a:solidFill>
                            <a:schemeClr val="lt1"/>
                          </a:solidFill>
                          <a:latin typeface="Arial 粗體" charset="0"/>
                          <a:ea typeface="Arial 粗體" charset="0"/>
                        </a:rPr>
                        <a:t>Group-Security</a:t>
                      </a:r>
                      <a:endParaRPr lang="en-GB" sz="1200" b="1" i="0" dirty="0">
                        <a:solidFill>
                          <a:schemeClr val="lt1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776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200" b="1" i="0" dirty="0" smtClean="0">
                          <a:solidFill>
                            <a:schemeClr val="lt1"/>
                          </a:solidFill>
                          <a:latin typeface="Arial 粗體" charset="0"/>
                          <a:ea typeface="Arial 粗體" charset="0"/>
                        </a:rPr>
                        <a:t>Group-</a:t>
                      </a:r>
                      <a:r>
                        <a:rPr lang="zh-TW" altLang="en-US" sz="1200" b="1" i="0" dirty="0" smtClean="0">
                          <a:solidFill>
                            <a:schemeClr val="lt1"/>
                          </a:solidFill>
                          <a:latin typeface="Arial 粗體" charset="0"/>
                          <a:ea typeface="Arial 粗體" charset="0"/>
                        </a:rPr>
                        <a:t> </a:t>
                      </a:r>
                      <a:r>
                        <a:rPr lang="en-US" altLang="zh-TW" sz="1200" b="1" i="0" dirty="0" smtClean="0">
                          <a:solidFill>
                            <a:schemeClr val="lt1"/>
                          </a:solidFill>
                          <a:latin typeface="Arial 粗體" charset="0"/>
                          <a:ea typeface="Arial 粗體" charset="0"/>
                        </a:rPr>
                        <a:t>Cashier</a:t>
                      </a:r>
                      <a:endParaRPr lang="en-GB" sz="1200" b="1" i="0" dirty="0">
                        <a:solidFill>
                          <a:schemeClr val="lt1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776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2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Role-</a:t>
                      </a:r>
                      <a:r>
                        <a:rPr lang="zh-TW" altLang="en-US" sz="1200" b="1" i="0" baseline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 </a:t>
                      </a:r>
                      <a:r>
                        <a:rPr lang="en-US" altLang="zh-TW" sz="1200" b="1" i="0" baseline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Employee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776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altLang="zh-TW" sz="12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Role-</a:t>
                      </a:r>
                      <a:r>
                        <a:rPr lang="zh-TW" altLang="en-US" sz="12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 </a:t>
                      </a:r>
                      <a:r>
                        <a:rPr lang="en-US" altLang="zh-TW" sz="1200" b="1" i="0" dirty="0" smtClean="0">
                          <a:solidFill>
                            <a:srgbClr val="FFFFFF"/>
                          </a:solidFill>
                          <a:latin typeface="Arial 粗體" charset="0"/>
                          <a:ea typeface="Arial 粗體" charset="0"/>
                        </a:rPr>
                        <a:t>Manager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 anchor="b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sz="1200" b="1" i="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1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58959" y="2928940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19658" y="3000378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86059" y="3429006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00496" y="4286262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2093" y="3357568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28926" y="385763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Shape 150" descr="aTexx6RT4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4589" y="386248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2" descr="C:\Users\user\Desktop\QVR PPT\p108-1-01-0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56384" y="1395863"/>
            <a:ext cx="942815" cy="926240"/>
          </a:xfrm>
          <a:prstGeom prst="rect">
            <a:avLst/>
          </a:prstGeom>
          <a:noFill/>
        </p:spPr>
      </p:pic>
      <p:pic>
        <p:nvPicPr>
          <p:cNvPr id="37" name="Picture 3" descr="C:\Users\user\Desktop\QVR PPT\p108-1-01-0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16024" y="1395863"/>
            <a:ext cx="945625" cy="926240"/>
          </a:xfrm>
          <a:prstGeom prst="rect">
            <a:avLst/>
          </a:prstGeom>
          <a:noFill/>
        </p:spPr>
      </p:pic>
      <p:pic>
        <p:nvPicPr>
          <p:cNvPr id="38" name="Picture 4" descr="C:\Users\user\Desktop\QVR PPT\p108-1-01-0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96144" y="1395863"/>
            <a:ext cx="926802" cy="927083"/>
          </a:xfrm>
          <a:prstGeom prst="rect">
            <a:avLst/>
          </a:prstGeom>
          <a:noFill/>
        </p:spPr>
      </p:pic>
      <p:pic>
        <p:nvPicPr>
          <p:cNvPr id="39" name="Picture 5" descr="C:\Users\user\Desktop\QVR PPT\p108-1-01-0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6264" y="1395863"/>
            <a:ext cx="926802" cy="926240"/>
          </a:xfrm>
          <a:prstGeom prst="rect">
            <a:avLst/>
          </a:prstGeom>
          <a:noFill/>
        </p:spPr>
      </p:pic>
      <p:grpSp>
        <p:nvGrpSpPr>
          <p:cNvPr id="5" name="群組 18"/>
          <p:cNvGrpSpPr/>
          <p:nvPr/>
        </p:nvGrpSpPr>
        <p:grpSpPr>
          <a:xfrm>
            <a:off x="5929322" y="1946190"/>
            <a:ext cx="3135108" cy="2411510"/>
            <a:chOff x="5751724" y="1809583"/>
            <a:chExt cx="3463746" cy="2664296"/>
          </a:xfrm>
        </p:grpSpPr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51724" y="1809583"/>
              <a:ext cx="3463746" cy="2664296"/>
            </a:xfrm>
            <a:prstGeom prst="rect">
              <a:avLst/>
            </a:prstGeom>
            <a:noFill/>
          </p:spPr>
        </p:pic>
        <p:sp>
          <p:nvSpPr>
            <p:cNvPr id="2" name="文字方塊 1"/>
            <p:cNvSpPr txBox="1"/>
            <p:nvPr/>
          </p:nvSpPr>
          <p:spPr>
            <a:xfrm>
              <a:off x="6481738" y="3128069"/>
              <a:ext cx="1063367" cy="2550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TW" sz="900" dirty="0" smtClean="0"/>
                <a:t>Cash Desk</a:t>
              </a:r>
              <a:endParaRPr kumimoji="1" lang="zh-TW" altLang="en-US" sz="900" dirty="0"/>
            </a:p>
          </p:txBody>
        </p:sp>
        <p:sp>
          <p:nvSpPr>
            <p:cNvPr id="3" name="文字方塊 2"/>
            <p:cNvSpPr txBox="1"/>
            <p:nvPr/>
          </p:nvSpPr>
          <p:spPr>
            <a:xfrm>
              <a:off x="7605435" y="2372284"/>
              <a:ext cx="650325" cy="4080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900" dirty="0" smtClean="0"/>
                <a:t>Storage</a:t>
              </a:r>
            </a:p>
            <a:p>
              <a:r>
                <a:rPr kumimoji="1" lang="en-US" altLang="zh-TW" sz="900" dirty="0" smtClean="0"/>
                <a:t> Room</a:t>
              </a:r>
              <a:endParaRPr kumimoji="1" lang="zh-TW" altLang="en-US" sz="900" dirty="0"/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7308088" y="4166102"/>
              <a:ext cx="714083" cy="255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900" smtClean="0"/>
                <a:t>Entrance</a:t>
              </a:r>
              <a:endParaRPr kumimoji="1" lang="zh-TW" altLang="en-US" sz="9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590"/>
          <p:cNvSpPr/>
          <p:nvPr/>
        </p:nvSpPr>
        <p:spPr>
          <a:xfrm>
            <a:off x="0" y="1066850"/>
            <a:ext cx="9144000" cy="40766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        </a:t>
            </a:r>
            <a:r>
              <a:rPr lang="en-GB" sz="11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</a:t>
            </a:r>
            <a:r>
              <a:rPr lang="en-GB" sz="11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                            </a:t>
            </a:r>
            <a:r>
              <a:rPr lang="en-US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Privilege Setting</a:t>
            </a:r>
            <a:endParaRPr lang="en-GB" sz="16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1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1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Group- </a:t>
            </a:r>
            <a:endParaRPr lang="en-US" altLang="zh-TW" sz="11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1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Security</a:t>
            </a:r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r>
              <a:rPr lang="en-US" altLang="zh-TW" sz="1200" b="1" dirty="0">
                <a:solidFill>
                  <a:schemeClr val="lt1"/>
                </a:solidFill>
                <a:latin typeface="Arial 粗體" charset="0"/>
                <a:ea typeface="Arial 粗體" charset="0"/>
              </a:rPr>
              <a:t>Group-</a:t>
            </a:r>
          </a:p>
          <a:p>
            <a:r>
              <a:rPr lang="en-US" altLang="zh-TW" sz="1200" b="1" dirty="0">
                <a:solidFill>
                  <a:schemeClr val="lt1"/>
                </a:solidFill>
                <a:latin typeface="Arial 粗體" charset="0"/>
                <a:ea typeface="Arial 粗體" charset="0"/>
              </a:rPr>
              <a:t>Cashier</a:t>
            </a: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Role-</a:t>
            </a: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Employee</a:t>
            </a: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Role-</a:t>
            </a:r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Manager</a:t>
            </a:r>
          </a:p>
        </p:txBody>
      </p:sp>
      <p:sp>
        <p:nvSpPr>
          <p:cNvPr id="1588" name="Shape 15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sz="3200" dirty="0" smtClean="0"/>
              <a:t>Allow</a:t>
            </a:r>
            <a:endParaRPr lang="en-GB" sz="3200" dirty="0">
              <a:solidFill>
                <a:srgbClr val="FFFFFF"/>
              </a:solidFill>
            </a:endParaRPr>
          </a:p>
        </p:txBody>
      </p:sp>
      <p:graphicFrame>
        <p:nvGraphicFramePr>
          <p:cNvPr id="63" name="Shape 1593"/>
          <p:cNvGraphicFramePr/>
          <p:nvPr/>
        </p:nvGraphicFramePr>
        <p:xfrm>
          <a:off x="6617718" y="1438785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8925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412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4" name="Shape 1593"/>
          <p:cNvGraphicFramePr/>
          <p:nvPr/>
        </p:nvGraphicFramePr>
        <p:xfrm>
          <a:off x="6617718" y="241179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5" name="Shape 1593"/>
          <p:cNvGraphicFramePr/>
          <p:nvPr/>
        </p:nvGraphicFramePr>
        <p:xfrm>
          <a:off x="6617718" y="3286130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1" name="Shape 1593"/>
          <p:cNvGraphicFramePr/>
          <p:nvPr/>
        </p:nvGraphicFramePr>
        <p:xfrm>
          <a:off x="6617718" y="421482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4" name="Shape 1606"/>
          <p:cNvGraphicFramePr/>
          <p:nvPr/>
        </p:nvGraphicFramePr>
        <p:xfrm>
          <a:off x="990913" y="1428742"/>
          <a:ext cx="4118893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876587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5" name="Shape 1606"/>
          <p:cNvGraphicFramePr/>
          <p:nvPr/>
        </p:nvGraphicFramePr>
        <p:xfrm>
          <a:off x="990913" y="2379718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6" name="Shape 1606"/>
          <p:cNvGraphicFramePr/>
          <p:nvPr/>
        </p:nvGraphicFramePr>
        <p:xfrm>
          <a:off x="990913" y="3314122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7" name="Shape 1606"/>
          <p:cNvGraphicFramePr/>
          <p:nvPr/>
        </p:nvGraphicFramePr>
        <p:xfrm>
          <a:off x="990913" y="4265098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8" name="Shape 1620"/>
          <p:cNvCxnSpPr/>
          <p:nvPr/>
        </p:nvCxnSpPr>
        <p:spPr>
          <a:xfrm rot="10800000" flipV="1">
            <a:off x="5143505" y="1980757"/>
            <a:ext cx="1076785" cy="1727244"/>
          </a:xfrm>
          <a:prstGeom prst="straightConnector1">
            <a:avLst/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79" name="Shape 1622"/>
          <p:cNvCxnSpPr/>
          <p:nvPr/>
        </p:nvCxnSpPr>
        <p:spPr>
          <a:xfrm rot="10800000" flipV="1">
            <a:off x="5143504" y="2946876"/>
            <a:ext cx="1079920" cy="767881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0" name="Shape 1623"/>
          <p:cNvCxnSpPr/>
          <p:nvPr/>
        </p:nvCxnSpPr>
        <p:spPr>
          <a:xfrm rot="16200000" flipV="1">
            <a:off x="4786314" y="2214560"/>
            <a:ext cx="1785950" cy="107157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1" name="Shape 1624"/>
          <p:cNvCxnSpPr/>
          <p:nvPr/>
        </p:nvCxnSpPr>
        <p:spPr>
          <a:xfrm rot="10800000">
            <a:off x="5214942" y="2857503"/>
            <a:ext cx="1008484" cy="936957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2" name="Shape 1625"/>
          <p:cNvCxnSpPr/>
          <p:nvPr/>
        </p:nvCxnSpPr>
        <p:spPr>
          <a:xfrm flipH="1">
            <a:off x="5162326" y="3794459"/>
            <a:ext cx="1061100" cy="72180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pic>
        <p:nvPicPr>
          <p:cNvPr id="83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80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16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8533" y="1790791"/>
            <a:ext cx="415301" cy="38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15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9046" y="279844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15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5761" y="279843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16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4870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1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48731" y="462162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16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92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16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624" y="2746926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16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5140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16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3686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16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624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16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29652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16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3603" y="463895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43438" y="4643452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43306" y="2783677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1604" y="278606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1604" y="1847331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62738" y="1871827"/>
            <a:ext cx="374536" cy="2809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1" name="直線接點 100"/>
          <p:cNvCxnSpPr/>
          <p:nvPr/>
        </p:nvCxnSpPr>
        <p:spPr>
          <a:xfrm>
            <a:off x="0" y="2285998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接點 101"/>
          <p:cNvCxnSpPr/>
          <p:nvPr/>
        </p:nvCxnSpPr>
        <p:spPr>
          <a:xfrm>
            <a:off x="0" y="3214692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接點 102"/>
          <p:cNvCxnSpPr/>
          <p:nvPr/>
        </p:nvCxnSpPr>
        <p:spPr>
          <a:xfrm>
            <a:off x="0" y="4143386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6215074" y="2285998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接點 104"/>
          <p:cNvCxnSpPr/>
          <p:nvPr/>
        </p:nvCxnSpPr>
        <p:spPr>
          <a:xfrm>
            <a:off x="6215074" y="3214692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接點 105"/>
          <p:cNvCxnSpPr/>
          <p:nvPr/>
        </p:nvCxnSpPr>
        <p:spPr>
          <a:xfrm>
            <a:off x="6215074" y="4143386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9457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Picture 2" descr="C:\Users\user\Desktop\QVR PPT\p108-1-01-0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817" y="4539716"/>
            <a:ext cx="429739" cy="422184"/>
          </a:xfrm>
          <a:prstGeom prst="rect">
            <a:avLst/>
          </a:prstGeom>
          <a:noFill/>
        </p:spPr>
      </p:pic>
      <p:pic>
        <p:nvPicPr>
          <p:cNvPr id="112" name="Picture 3" descr="C:\Users\user\Desktop\QVR PPT\p108-1-01-0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176" y="1779662"/>
            <a:ext cx="431020" cy="422184"/>
          </a:xfrm>
          <a:prstGeom prst="rect">
            <a:avLst/>
          </a:prstGeom>
          <a:noFill/>
        </p:spPr>
      </p:pic>
      <p:pic>
        <p:nvPicPr>
          <p:cNvPr id="113" name="Picture 4" descr="C:\Users\user\Desktop\QVR PPT\p108-1-01-02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60466" y="2703891"/>
            <a:ext cx="422440" cy="422568"/>
          </a:xfrm>
          <a:prstGeom prst="rect">
            <a:avLst/>
          </a:prstGeom>
          <a:noFill/>
        </p:spPr>
      </p:pic>
      <p:pic>
        <p:nvPicPr>
          <p:cNvPr id="114" name="Picture 5" descr="C:\Users\user\Desktop\QVR PPT\p108-1-01-03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60466" y="3628120"/>
            <a:ext cx="422440" cy="422184"/>
          </a:xfrm>
          <a:prstGeom prst="rect">
            <a:avLst/>
          </a:prstGeom>
          <a:noFill/>
        </p:spPr>
      </p:pic>
      <p:cxnSp>
        <p:nvCxnSpPr>
          <p:cNvPr id="115" name="直線單箭頭接點 114"/>
          <p:cNvCxnSpPr/>
          <p:nvPr/>
        </p:nvCxnSpPr>
        <p:spPr>
          <a:xfrm>
            <a:off x="5220072" y="1923678"/>
            <a:ext cx="936104" cy="0"/>
          </a:xfrm>
          <a:prstGeom prst="straightConnector1">
            <a:avLst/>
          </a:prstGeom>
          <a:ln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6" name="直線單箭頭接點 115"/>
          <p:cNvCxnSpPr/>
          <p:nvPr/>
        </p:nvCxnSpPr>
        <p:spPr>
          <a:xfrm>
            <a:off x="5220072" y="2840326"/>
            <a:ext cx="936104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3" name="Shape 16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7115" y="1776150"/>
            <a:ext cx="415301" cy="38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Shape 16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1871" y="2762964"/>
            <a:ext cx="415301" cy="38439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1592"/>
          <p:cNvSpPr/>
          <p:nvPr/>
        </p:nvSpPr>
        <p:spPr>
          <a:xfrm>
            <a:off x="5286380" y="1066900"/>
            <a:ext cx="3714743" cy="40766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6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          </a:t>
            </a:r>
            <a:r>
              <a:rPr lang="en-GB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</a:t>
            </a:r>
            <a:r>
              <a:rPr lang="zh-TW" altLang="en-US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</a:t>
            </a:r>
            <a:r>
              <a:rPr lang="en-GB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Result</a:t>
            </a:r>
            <a:endParaRPr lang="en-GB" sz="16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</a:t>
            </a:r>
            <a:endParaRPr lang="en-US" altLang="zh-TW" sz="1200" b="1" dirty="0" smtClean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 Security</a:t>
            </a:r>
            <a:endParaRPr lang="en-GB" sz="1200" b="1" dirty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  </a:t>
            </a:r>
            <a:r>
              <a:rPr lang="en-US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Cashier</a:t>
            </a:r>
            <a:endParaRPr lang="en-GB" sz="1200" b="1" dirty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zh-TW" altLang="en-US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</a:t>
            </a:r>
            <a:endParaRPr lang="en-GB" sz="1200" b="1" dirty="0" smtClean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</a:t>
            </a:r>
            <a:r>
              <a:rPr lang="en-US" altLang="zh-TW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Manager</a:t>
            </a:r>
            <a:endParaRPr lang="en-GB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lang="en-US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12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Subcontractor</a:t>
            </a:r>
            <a:endParaRPr lang="en-GB" sz="1200" b="1" dirty="0">
              <a:solidFill>
                <a:schemeClr val="lt1"/>
              </a:solidFill>
              <a:latin typeface="Arial 粗體" charset="0"/>
              <a:ea typeface="Arial 粗體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8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1590"/>
          <p:cNvSpPr/>
          <p:nvPr/>
        </p:nvSpPr>
        <p:spPr>
          <a:xfrm>
            <a:off x="0" y="1066850"/>
            <a:ext cx="9144000" cy="40766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        </a:t>
            </a:r>
            <a:r>
              <a:rPr lang="en-GB" sz="11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</a:t>
            </a:r>
            <a:r>
              <a:rPr lang="en-GB" sz="11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                            </a:t>
            </a:r>
            <a:r>
              <a:rPr lang="en-US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Privilege Setting</a:t>
            </a:r>
            <a:endParaRPr lang="en-GB" sz="16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Group- </a:t>
            </a:r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Security</a:t>
            </a: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r>
              <a:rPr lang="en-US" altLang="zh-TW" sz="1200" b="1" dirty="0">
                <a:solidFill>
                  <a:schemeClr val="lt1"/>
                </a:solidFill>
                <a:latin typeface="Arial 粗體" charset="0"/>
                <a:ea typeface="Arial 粗體" charset="0"/>
              </a:rPr>
              <a:t>Group-</a:t>
            </a:r>
          </a:p>
          <a:p>
            <a:r>
              <a:rPr lang="en-US" altLang="zh-TW" sz="1200" b="1" dirty="0">
                <a:solidFill>
                  <a:schemeClr val="lt1"/>
                </a:solidFill>
                <a:latin typeface="Arial 粗體" charset="0"/>
                <a:ea typeface="Arial 粗體" charset="0"/>
              </a:rPr>
              <a:t>Cashier</a:t>
            </a: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Role-</a:t>
            </a: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Employee</a:t>
            </a: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Role-</a:t>
            </a:r>
            <a:endParaRPr lang="en-US" altLang="zh-TW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/>
            <a:r>
              <a:rPr lang="en-US" altLang="zh-TW" sz="12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Manager</a:t>
            </a:r>
          </a:p>
        </p:txBody>
      </p:sp>
      <p:cxnSp>
        <p:nvCxnSpPr>
          <p:cNvPr id="80" name="Shape 1623"/>
          <p:cNvCxnSpPr/>
          <p:nvPr/>
        </p:nvCxnSpPr>
        <p:spPr>
          <a:xfrm rot="16200000" flipV="1">
            <a:off x="4786314" y="2214560"/>
            <a:ext cx="1785950" cy="107157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1" name="Shape 1624"/>
          <p:cNvCxnSpPr/>
          <p:nvPr/>
        </p:nvCxnSpPr>
        <p:spPr>
          <a:xfrm rot="10800000">
            <a:off x="5214942" y="2857503"/>
            <a:ext cx="1008484" cy="936957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sp>
        <p:nvSpPr>
          <p:cNvPr id="1588" name="Shape 158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sz="3200" dirty="0" smtClean="0"/>
              <a:t>Allow and Deny</a:t>
            </a:r>
            <a:endParaRPr lang="en-GB" sz="3200" dirty="0">
              <a:solidFill>
                <a:srgbClr val="FFFFFF"/>
              </a:solidFill>
            </a:endParaRPr>
          </a:p>
        </p:txBody>
      </p:sp>
      <p:graphicFrame>
        <p:nvGraphicFramePr>
          <p:cNvPr id="63" name="Shape 1593"/>
          <p:cNvGraphicFramePr/>
          <p:nvPr>
            <p:extLst>
              <p:ext uri="{D42A27DB-BD31-4B8C-83A1-F6EECF244321}">
                <p14:modId xmlns="" xmlns:p14="http://schemas.microsoft.com/office/powerpoint/2010/main" val="1594885342"/>
              </p:ext>
            </p:extLst>
          </p:nvPr>
        </p:nvGraphicFramePr>
        <p:xfrm>
          <a:off x="6617718" y="1438785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27570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822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4" name="Shape 1593"/>
          <p:cNvGraphicFramePr/>
          <p:nvPr>
            <p:extLst>
              <p:ext uri="{D42A27DB-BD31-4B8C-83A1-F6EECF244321}">
                <p14:modId xmlns="" xmlns:p14="http://schemas.microsoft.com/office/powerpoint/2010/main" val="1516221722"/>
              </p:ext>
            </p:extLst>
          </p:nvPr>
        </p:nvGraphicFramePr>
        <p:xfrm>
          <a:off x="6617718" y="241179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5" name="Shape 1593"/>
          <p:cNvGraphicFramePr/>
          <p:nvPr>
            <p:extLst>
              <p:ext uri="{D42A27DB-BD31-4B8C-83A1-F6EECF244321}">
                <p14:modId xmlns="" xmlns:p14="http://schemas.microsoft.com/office/powerpoint/2010/main" val="1655534012"/>
              </p:ext>
            </p:extLst>
          </p:nvPr>
        </p:nvGraphicFramePr>
        <p:xfrm>
          <a:off x="6617718" y="3286130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1" name="Shape 1593"/>
          <p:cNvGraphicFramePr/>
          <p:nvPr>
            <p:extLst>
              <p:ext uri="{D42A27DB-BD31-4B8C-83A1-F6EECF244321}">
                <p14:modId xmlns="" xmlns:p14="http://schemas.microsoft.com/office/powerpoint/2010/main" val="1164142306"/>
              </p:ext>
            </p:extLst>
          </p:nvPr>
        </p:nvGraphicFramePr>
        <p:xfrm>
          <a:off x="6617718" y="4214824"/>
          <a:ext cx="2240564" cy="731460"/>
        </p:xfrm>
        <a:graphic>
          <a:graphicData uri="http://schemas.openxmlformats.org/drawingml/2006/table">
            <a:tbl>
              <a:tblPr>
                <a:noFill/>
                <a:tableStyleId>{7D09E0FB-1FC4-4ECE-8885-385BC2B68333}</a:tableStyleId>
              </a:tblPr>
              <a:tblGrid>
                <a:gridCol w="560141"/>
                <a:gridCol w="560141"/>
                <a:gridCol w="560141"/>
                <a:gridCol w="560141"/>
              </a:tblGrid>
              <a:tr h="324319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S.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E.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</a:rPr>
                        <a:t>CH C.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900" b="1" dirty="0" smtClean="0">
                          <a:solidFill>
                            <a:srgbClr val="FFFFFF"/>
                          </a:solidFill>
                        </a:rPr>
                        <a:t>E-map</a:t>
                      </a:r>
                      <a:endParaRPr lang="en-GB" sz="900" b="1"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8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4" name="Shape 1606"/>
          <p:cNvGraphicFramePr/>
          <p:nvPr>
            <p:extLst>
              <p:ext uri="{D42A27DB-BD31-4B8C-83A1-F6EECF244321}">
                <p14:modId xmlns="" xmlns:p14="http://schemas.microsoft.com/office/powerpoint/2010/main" val="473744706"/>
              </p:ext>
            </p:extLst>
          </p:nvPr>
        </p:nvGraphicFramePr>
        <p:xfrm>
          <a:off x="990913" y="1428742"/>
          <a:ext cx="4118893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876587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5" name="Shape 1606"/>
          <p:cNvGraphicFramePr/>
          <p:nvPr/>
        </p:nvGraphicFramePr>
        <p:xfrm>
          <a:off x="990913" y="2379718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6" name="Shape 1606"/>
          <p:cNvGraphicFramePr/>
          <p:nvPr/>
        </p:nvGraphicFramePr>
        <p:xfrm>
          <a:off x="990913" y="3314122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7" name="Shape 1606"/>
          <p:cNvGraphicFramePr/>
          <p:nvPr/>
        </p:nvGraphicFramePr>
        <p:xfrm>
          <a:off x="990913" y="4265098"/>
          <a:ext cx="4171000" cy="76194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6509"/>
                <a:gridCol w="928694"/>
                <a:gridCol w="1058447"/>
                <a:gridCol w="817350"/>
              </a:tblGrid>
              <a:tr h="30861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Storage</a:t>
                      </a:r>
                      <a:r>
                        <a:rPr lang="en-US" sz="1200" b="1" i="0" baseline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 Room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solidFill>
                            <a:schemeClr val="dk1"/>
                          </a:solidFill>
                          <a:latin typeface="Arial 粗體" charset="0"/>
                          <a:ea typeface="Arial 粗體" charset="0"/>
                        </a:rPr>
                        <a:t>Entrance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-US" sz="1200" b="1" i="0" dirty="0" smtClean="0">
                          <a:latin typeface="Arial 粗體" charset="0"/>
                          <a:ea typeface="Arial 粗體" charset="0"/>
                        </a:rPr>
                        <a:t>Cash</a:t>
                      </a:r>
                      <a:r>
                        <a:rPr lang="en-US" sz="1200" b="1" i="0" baseline="0" dirty="0" smtClean="0">
                          <a:latin typeface="Arial 粗體" charset="0"/>
                          <a:ea typeface="Arial 粗體" charset="0"/>
                        </a:rPr>
                        <a:t> Desk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r>
                        <a:rPr lang="en-GB" sz="1200" b="1" i="0" dirty="0" smtClean="0">
                          <a:latin typeface="Arial 粗體" charset="0"/>
                          <a:ea typeface="Arial 粗體" charset="0"/>
                        </a:rPr>
                        <a:t>  E-map</a:t>
                      </a:r>
                      <a:endParaRPr lang="en-GB" sz="1200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 lang="en-GB" b="1" i="0" dirty="0">
                        <a:solidFill>
                          <a:srgbClr val="FFFFFF"/>
                        </a:solidFill>
                        <a:latin typeface="Arial 粗體" charset="0"/>
                        <a:ea typeface="Arial 粗體" charset="0"/>
                      </a:endParaRPr>
                    </a:p>
                  </a:txBody>
                  <a:tcPr marL="91425" marR="91425" marT="91425" marB="91425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8" name="Shape 1620"/>
          <p:cNvCxnSpPr/>
          <p:nvPr/>
        </p:nvCxnSpPr>
        <p:spPr>
          <a:xfrm rot="10800000" flipV="1">
            <a:off x="5143505" y="1980757"/>
            <a:ext cx="1076785" cy="1727244"/>
          </a:xfrm>
          <a:prstGeom prst="straightConnector1">
            <a:avLst/>
          </a:prstGeom>
          <a:noFill/>
          <a:ln w="28575" cap="flat" cmpd="sng">
            <a:solidFill>
              <a:srgbClr val="FF990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79" name="Shape 1622"/>
          <p:cNvCxnSpPr/>
          <p:nvPr/>
        </p:nvCxnSpPr>
        <p:spPr>
          <a:xfrm rot="10800000" flipV="1">
            <a:off x="5143504" y="2946876"/>
            <a:ext cx="1079920" cy="767881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solid"/>
            <a:round/>
            <a:headEnd type="stealth" w="lg" len="lg"/>
            <a:tailEnd type="stealth" w="lg" len="lg"/>
          </a:ln>
        </p:spPr>
      </p:cxnSp>
      <p:cxnSp>
        <p:nvCxnSpPr>
          <p:cNvPr id="82" name="Shape 1625"/>
          <p:cNvCxnSpPr/>
          <p:nvPr/>
        </p:nvCxnSpPr>
        <p:spPr>
          <a:xfrm flipH="1">
            <a:off x="5162326" y="3794459"/>
            <a:ext cx="1061100" cy="721800"/>
          </a:xfrm>
          <a:prstGeom prst="straightConnector1">
            <a:avLst/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stealth" w="lg" len="lg"/>
            <a:tailEnd type="stealth" w="lg" len="lg"/>
          </a:ln>
        </p:spPr>
      </p:cxnSp>
      <p:pic>
        <p:nvPicPr>
          <p:cNvPr id="83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80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16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8533" y="1790791"/>
            <a:ext cx="415301" cy="384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15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09046" y="279844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15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95761" y="279843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16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24870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1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48731" y="462162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16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2592" y="4621630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16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624" y="2746926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16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5140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16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93686" y="3623448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16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09624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16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29652" y="3629662"/>
            <a:ext cx="382032" cy="395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16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3603" y="4638959"/>
            <a:ext cx="319643" cy="29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43438" y="4643452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43306" y="2783677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1604" y="2786064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1604" y="1847331"/>
            <a:ext cx="374536" cy="280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Shape 150" descr="aTexx6RT4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62738" y="1871827"/>
            <a:ext cx="374536" cy="2809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1" name="直線接點 100"/>
          <p:cNvCxnSpPr/>
          <p:nvPr/>
        </p:nvCxnSpPr>
        <p:spPr>
          <a:xfrm>
            <a:off x="0" y="2285998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接點 101"/>
          <p:cNvCxnSpPr/>
          <p:nvPr/>
        </p:nvCxnSpPr>
        <p:spPr>
          <a:xfrm>
            <a:off x="0" y="3214692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接點 102"/>
          <p:cNvCxnSpPr/>
          <p:nvPr/>
        </p:nvCxnSpPr>
        <p:spPr>
          <a:xfrm>
            <a:off x="0" y="4143386"/>
            <a:ext cx="514353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6215074" y="2285998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接點 104"/>
          <p:cNvCxnSpPr/>
          <p:nvPr/>
        </p:nvCxnSpPr>
        <p:spPr>
          <a:xfrm>
            <a:off x="6215074" y="3214692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接點 105"/>
          <p:cNvCxnSpPr/>
          <p:nvPr/>
        </p:nvCxnSpPr>
        <p:spPr>
          <a:xfrm>
            <a:off x="6215074" y="4143386"/>
            <a:ext cx="2900616" cy="1588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Picture 2" descr="D:\工作進行中\20170911直播母版16比9\20171026\打叉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 flipH="1" flipV="1">
            <a:off x="1643042" y="3714758"/>
            <a:ext cx="285752" cy="317460"/>
          </a:xfrm>
          <a:prstGeom prst="rect">
            <a:avLst/>
          </a:prstGeom>
          <a:noFill/>
        </p:spPr>
      </p:pic>
      <p:pic>
        <p:nvPicPr>
          <p:cNvPr id="108" name="Shape 16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15140" y="2857502"/>
            <a:ext cx="351975" cy="28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6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15140" y="1848005"/>
            <a:ext cx="351975" cy="28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9457" y="1847094"/>
            <a:ext cx="347478" cy="284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Picture 2" descr="C:\Users\user\Desktop\QVR PPT\p108-1-01-0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56817" y="4539716"/>
            <a:ext cx="429739" cy="422184"/>
          </a:xfrm>
          <a:prstGeom prst="rect">
            <a:avLst/>
          </a:prstGeom>
          <a:noFill/>
        </p:spPr>
      </p:pic>
      <p:pic>
        <p:nvPicPr>
          <p:cNvPr id="112" name="Picture 3" descr="C:\Users\user\Desktop\QVR PPT\p108-1-01-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56176" y="1779662"/>
            <a:ext cx="431020" cy="422184"/>
          </a:xfrm>
          <a:prstGeom prst="rect">
            <a:avLst/>
          </a:prstGeom>
          <a:noFill/>
        </p:spPr>
      </p:pic>
      <p:pic>
        <p:nvPicPr>
          <p:cNvPr id="113" name="Picture 4" descr="C:\Users\user\Desktop\QVR PPT\p108-1-01-02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60466" y="2703891"/>
            <a:ext cx="422440" cy="422568"/>
          </a:xfrm>
          <a:prstGeom prst="rect">
            <a:avLst/>
          </a:prstGeom>
          <a:noFill/>
        </p:spPr>
      </p:pic>
      <p:pic>
        <p:nvPicPr>
          <p:cNvPr id="114" name="Picture 5" descr="C:\Users\user\Desktop\QVR PPT\p108-1-01-03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60466" y="3628120"/>
            <a:ext cx="422440" cy="422184"/>
          </a:xfrm>
          <a:prstGeom prst="rect">
            <a:avLst/>
          </a:prstGeom>
          <a:noFill/>
        </p:spPr>
      </p:pic>
      <p:cxnSp>
        <p:nvCxnSpPr>
          <p:cNvPr id="115" name="直線單箭頭接點 114"/>
          <p:cNvCxnSpPr/>
          <p:nvPr/>
        </p:nvCxnSpPr>
        <p:spPr>
          <a:xfrm>
            <a:off x="5220072" y="1923678"/>
            <a:ext cx="936104" cy="0"/>
          </a:xfrm>
          <a:prstGeom prst="straightConnector1">
            <a:avLst/>
          </a:prstGeom>
          <a:ln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6" name="直線單箭頭接點 115"/>
          <p:cNvCxnSpPr/>
          <p:nvPr/>
        </p:nvCxnSpPr>
        <p:spPr>
          <a:xfrm>
            <a:off x="5220072" y="2840326"/>
            <a:ext cx="936104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2" name="Shape 1592"/>
          <p:cNvSpPr/>
          <p:nvPr/>
        </p:nvSpPr>
        <p:spPr>
          <a:xfrm>
            <a:off x="5429289" y="1066900"/>
            <a:ext cx="3714743" cy="40766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1600" b="1" dirty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          </a:t>
            </a:r>
            <a:r>
              <a:rPr lang="en-GB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</a:t>
            </a:r>
            <a:r>
              <a:rPr lang="zh-TW" altLang="en-US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  </a:t>
            </a:r>
            <a:r>
              <a:rPr lang="en-GB" sz="16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     Result</a:t>
            </a:r>
            <a:endParaRPr lang="en-GB" sz="16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  </a:t>
            </a:r>
            <a:r>
              <a:rPr lang="zh-TW" altLang="en-US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</a:t>
            </a:r>
            <a:endParaRPr lang="en-US" altLang="zh-TW" sz="1200" b="1" dirty="0" smtClean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 Security</a:t>
            </a:r>
            <a:endParaRPr lang="en-GB" sz="1200" b="1" dirty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  </a:t>
            </a:r>
            <a:r>
              <a:rPr lang="en-US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Cashier</a:t>
            </a:r>
            <a:endParaRPr lang="en-GB" sz="1200" b="1" dirty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zh-TW" altLang="en-US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</a:t>
            </a:r>
            <a:endParaRPr lang="en-GB" sz="1200" b="1" dirty="0" smtClean="0">
              <a:solidFill>
                <a:schemeClr val="lt1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GB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          </a:t>
            </a:r>
            <a:r>
              <a:rPr lang="en-US" altLang="zh-TW" sz="1200" b="1" dirty="0" smtClean="0">
                <a:solidFill>
                  <a:schemeClr val="lt1"/>
                </a:solidFill>
                <a:latin typeface="Arial 粗體" charset="0"/>
                <a:ea typeface="Arial 粗體" charset="0"/>
              </a:rPr>
              <a:t>Manager</a:t>
            </a:r>
            <a:endParaRPr lang="en-GB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>
              <a:spcBef>
                <a:spcPts val="0"/>
              </a:spcBef>
              <a:buNone/>
            </a:pPr>
            <a:endParaRPr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endParaRPr lang="en-US" sz="1200" b="1" dirty="0">
              <a:solidFill>
                <a:srgbClr val="FFFFFF"/>
              </a:solidFill>
              <a:latin typeface="Arial 粗體" charset="0"/>
              <a:ea typeface="Arial 粗體" charset="0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1200" b="1" dirty="0" smtClean="0">
                <a:solidFill>
                  <a:srgbClr val="FFFFFF"/>
                </a:solidFill>
                <a:latin typeface="Arial 粗體" charset="0"/>
                <a:ea typeface="Arial 粗體" charset="0"/>
              </a:rPr>
              <a:t>Subcontractor</a:t>
            </a:r>
            <a:endParaRPr lang="en-GB" sz="1200" b="1" dirty="0">
              <a:solidFill>
                <a:schemeClr val="lt1"/>
              </a:solidFill>
              <a:latin typeface="Arial 粗體" charset="0"/>
              <a:ea typeface="Arial 粗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4" name="Shape 168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-GB" sz="5400"/>
              <a:t>Live Demo</a:t>
            </a:r>
          </a:p>
        </p:txBody>
      </p:sp>
      <p:sp>
        <p:nvSpPr>
          <p:cNvPr id="1685" name="Shape 1685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GB" sz="2400" dirty="0">
                <a:solidFill>
                  <a:srgbClr val="002060"/>
                </a:solidFill>
                <a:latin typeface="Arial 粗體" charset="0"/>
                <a:ea typeface="Arial 粗體" charset="0"/>
              </a:rPr>
              <a:t>QVR Pro </a:t>
            </a:r>
            <a:r>
              <a:rPr lang="en-GB" sz="2400" dirty="0" smtClean="0">
                <a:solidFill>
                  <a:srgbClr val="002060"/>
                </a:solidFill>
                <a:latin typeface="Arial 粗體" charset="0"/>
                <a:ea typeface="Arial 粗體" charset="0"/>
              </a:rPr>
              <a:t>Privilege</a:t>
            </a:r>
            <a:endParaRPr lang="en-GB" sz="2400" dirty="0">
              <a:solidFill>
                <a:srgbClr val="002060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1686" name="Shape 1686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-US" altLang="zh-TW" dirty="0" err="1" smtClean="0"/>
              <a:t>Shella</a:t>
            </a:r>
            <a:r>
              <a:rPr lang="zh-TW" altLang="en-US" dirty="0" smtClean="0"/>
              <a:t> </a:t>
            </a:r>
            <a:r>
              <a:rPr lang="en-US" altLang="zh-TW" dirty="0" smtClean="0"/>
              <a:t>Wu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Shape 169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smtClean="0">
                <a:latin typeface="+mn-lt"/>
              </a:rPr>
              <a:t>QVR </a:t>
            </a:r>
            <a:r>
              <a:rPr lang="en-GB" dirty="0" err="1">
                <a:latin typeface="+mn-lt"/>
              </a:rPr>
              <a:t>Center</a:t>
            </a:r>
            <a:endParaRPr lang="en-GB" dirty="0">
              <a:latin typeface="+mn-lt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971600" y="1779662"/>
            <a:ext cx="4067507" cy="619190"/>
            <a:chOff x="4355976" y="1218271"/>
            <a:chExt cx="4067507" cy="619190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rgbClr val="0E7988"/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QVR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Center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 </a:t>
              </a:r>
              <a:r>
                <a:rPr lang="en-GB" altLang="zh-TW" sz="2400" b="1" u="sng" dirty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Feature</a:t>
              </a:r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971600" y="2787774"/>
            <a:ext cx="4067507" cy="619190"/>
            <a:chOff x="4355976" y="1218271"/>
            <a:chExt cx="4067507" cy="619190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chemeClr val="accent5">
                    <a:lumMod val="50000"/>
                  </a:schemeClr>
                </a:buClr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Feature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and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Interface</a:t>
              </a:r>
              <a:endParaRPr lang="en-GB" altLang="zh-TW" sz="2400" b="1" u="sng" dirty="0" err="1" smtClean="0">
                <a:solidFill>
                  <a:srgbClr val="3773E3"/>
                </a:solidFill>
                <a:latin typeface="Arial 粗體" charset="0"/>
                <a:ea typeface="Arial 粗體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862211" y="1779662"/>
            <a:ext cx="4067507" cy="619190"/>
            <a:chOff x="4355976" y="1218271"/>
            <a:chExt cx="4067507" cy="619190"/>
          </a:xfrm>
        </p:grpSpPr>
        <p:sp>
          <p:nvSpPr>
            <p:cNvPr id="11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228600">
                <a:buClr>
                  <a:schemeClr val="accent5">
                    <a:lumMod val="50000"/>
                  </a:schemeClr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QVR </a:t>
              </a:r>
              <a:r>
                <a:rPr lang="en-GB" altLang="zh-TW" sz="2400" b="1" u="sng" dirty="0" err="1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Center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 </a:t>
              </a:r>
              <a:r>
                <a:rPr lang="en-US" altLang="zh-TW" sz="2400" b="1" u="sng" dirty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I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nstallation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 </a:t>
              </a:r>
              <a:endPara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4862211" y="2787774"/>
            <a:ext cx="4067507" cy="619190"/>
            <a:chOff x="4355976" y="1218271"/>
            <a:chExt cx="4067507" cy="619190"/>
          </a:xfrm>
        </p:grpSpPr>
        <p:sp>
          <p:nvSpPr>
            <p:cNvPr id="14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4355976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>
                <a:buClr>
                  <a:schemeClr val="accent5">
                    <a:lumMod val="50000"/>
                  </a:schemeClr>
                </a:buClr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</a:rPr>
                <a:t>Live Demo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QVR PPT\P1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830040"/>
            <a:ext cx="7620001" cy="2901950"/>
          </a:xfrm>
          <a:prstGeom prst="rect">
            <a:avLst/>
          </a:prstGeom>
          <a:noFill/>
        </p:spPr>
      </p:pic>
      <p:sp>
        <p:nvSpPr>
          <p:cNvPr id="1699" name="Shape 169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>
                <a:solidFill>
                  <a:srgbClr val="FFFFFF"/>
                </a:solidFill>
                <a:latin typeface="+mn-lt"/>
              </a:rPr>
              <a:t>QVR </a:t>
            </a:r>
            <a:r>
              <a:rPr lang="en-GB" dirty="0" err="1" smtClean="0">
                <a:solidFill>
                  <a:srgbClr val="FFFFFF"/>
                </a:solidFill>
                <a:latin typeface="+mn-lt"/>
              </a:rPr>
              <a:t>Center</a:t>
            </a:r>
            <a:endParaRPr dirty="0">
              <a:latin typeface="+mn-lt"/>
            </a:endParaRPr>
          </a:p>
        </p:txBody>
      </p:sp>
      <p:sp>
        <p:nvSpPr>
          <p:cNvPr id="1700" name="Shape 170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GB" dirty="0">
                <a:latin typeface="+mn-lt"/>
              </a:rPr>
              <a:t>QVR </a:t>
            </a:r>
            <a:r>
              <a:rPr lang="en-GB" dirty="0" err="1">
                <a:latin typeface="+mn-lt"/>
              </a:rPr>
              <a:t>Center</a:t>
            </a:r>
            <a:r>
              <a:rPr lang="en-GB" dirty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is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the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central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management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GB" altLang="zh-TW" dirty="0" smtClean="0">
                <a:latin typeface="+mn-lt"/>
              </a:rPr>
              <a:t>QPKG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of</a:t>
            </a:r>
            <a:r>
              <a:rPr lang="en-GB" dirty="0" smtClean="0">
                <a:latin typeface="+mn-lt"/>
              </a:rPr>
              <a:t> </a:t>
            </a:r>
            <a:r>
              <a:rPr lang="en-GB" dirty="0">
                <a:latin typeface="+mn-lt"/>
              </a:rPr>
              <a:t>QVR Pro </a:t>
            </a:r>
            <a:endParaRPr dirty="0" smtClean="0">
              <a:latin typeface="+mn-lt"/>
            </a:endParaRPr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en-GB" altLang="zh-TW" sz="1400" dirty="0" smtClean="0">
                <a:solidFill>
                  <a:schemeClr val="tx1"/>
                </a:solidFill>
                <a:latin typeface="+mn-lt"/>
              </a:rPr>
              <a:t>I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t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can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be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installed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on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the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same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NAS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with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QVR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Pro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or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altLang="zh-TW" sz="1400" dirty="0" smtClean="0">
              <a:solidFill>
                <a:schemeClr val="tx1"/>
              </a:solidFill>
              <a:latin typeface="+mn-lt"/>
            </a:endParaRPr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chemeClr val="tx1"/>
              </a:buClr>
              <a:buSzPct val="100000"/>
              <a:buNone/>
            </a:pP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       on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different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NAS.</a:t>
            </a:r>
            <a:endParaRPr lang="en-GB" sz="1400" dirty="0">
              <a:solidFill>
                <a:schemeClr val="tx1"/>
              </a:solidFill>
              <a:latin typeface="+mn-lt"/>
            </a:endParaRPr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Easy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to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manage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up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to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128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QVR</a:t>
            </a:r>
            <a:r>
              <a:rPr lang="zh-TW" altLang="en-US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Pro</a:t>
            </a: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 (QVR Pro Gold) </a:t>
            </a:r>
            <a:endParaRPr lang="en-GB" sz="1400" dirty="0">
              <a:solidFill>
                <a:schemeClr val="tx1"/>
              </a:solidFill>
              <a:latin typeface="+mn-lt"/>
            </a:endParaRPr>
          </a:p>
          <a:p>
            <a:pPr marL="457200" lvl="0" indent="-317500">
              <a:lnSpc>
                <a:spcPct val="115000"/>
              </a:lnSpc>
              <a:spcBef>
                <a:spcPts val="0"/>
              </a:spcBef>
              <a:buClr>
                <a:schemeClr val="tx1"/>
              </a:buClr>
            </a:pPr>
            <a:r>
              <a:rPr lang="en-US" altLang="zh-TW" sz="1400" dirty="0" smtClean="0">
                <a:solidFill>
                  <a:schemeClr val="tx1"/>
                </a:solidFill>
                <a:latin typeface="+mn-lt"/>
              </a:rPr>
              <a:t>Compatible with </a:t>
            </a:r>
            <a:r>
              <a:rPr lang="en-GB" sz="1400" dirty="0" smtClean="0">
                <a:solidFill>
                  <a:schemeClr val="tx1"/>
                </a:solidFill>
                <a:latin typeface="+mn-lt"/>
              </a:rPr>
              <a:t>QVR </a:t>
            </a:r>
            <a:r>
              <a:rPr lang="en-GB" sz="1400" dirty="0">
                <a:solidFill>
                  <a:schemeClr val="tx1"/>
                </a:solidFill>
                <a:latin typeface="+mn-lt"/>
              </a:rPr>
              <a:t>Pro Client just like QVR Pro.</a:t>
            </a:r>
          </a:p>
          <a:p>
            <a:pPr marL="457200" lvl="0" indent="-317500" rtl="0">
              <a:lnSpc>
                <a:spcPct val="115000"/>
              </a:lnSpc>
              <a:spcBef>
                <a:spcPts val="0"/>
              </a:spcBef>
              <a:buClr>
                <a:srgbClr val="0E7988"/>
              </a:buClr>
              <a:buSzPct val="100000"/>
            </a:pPr>
            <a:endParaRPr dirty="0" smtClean="0">
              <a:solidFill>
                <a:srgbClr val="0E7988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Shape 130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>
                <a:latin typeface="+mj-lt"/>
              </a:rPr>
              <a:t>If...</a:t>
            </a:r>
            <a:r>
              <a:rPr lang="en-GB" sz="3200" dirty="0" smtClean="0">
                <a:latin typeface="+mj-lt"/>
              </a:rPr>
              <a:t>Then…Open Event Platform</a:t>
            </a:r>
            <a:endParaRPr lang="en-GB" sz="3200" dirty="0">
              <a:latin typeface="+mj-lt"/>
            </a:endParaRPr>
          </a:p>
        </p:txBody>
      </p:sp>
      <p:pic>
        <p:nvPicPr>
          <p:cNvPr id="113666" name="Picture 2" descr="https://lh4.googleusercontent.com/jjjFgNhInI0covUjj5cUnkbSoI-UXSr2_D_5I71xZ-r5ycvxdHgtgEscV_eCjm7FK6UqhKwaTzwteaQUFN8Smbh8OnDBoNPvk6IR8VafZDKhYgGWDa2fmmvYsdelBDBVJdEyKvxyX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90"/>
            <a:ext cx="8160784" cy="3763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pSp>
        <p:nvGrpSpPr>
          <p:cNvPr id="8" name="群組 7"/>
          <p:cNvGrpSpPr/>
          <p:nvPr/>
        </p:nvGrpSpPr>
        <p:grpSpPr>
          <a:xfrm>
            <a:off x="3049126" y="1714494"/>
            <a:ext cx="1594312" cy="3143272"/>
            <a:chOff x="2714612" y="1357304"/>
            <a:chExt cx="1594312" cy="3143272"/>
          </a:xfrm>
        </p:grpSpPr>
        <p:grpSp>
          <p:nvGrpSpPr>
            <p:cNvPr id="6" name="群組 5"/>
            <p:cNvGrpSpPr/>
            <p:nvPr/>
          </p:nvGrpSpPr>
          <p:grpSpPr>
            <a:xfrm>
              <a:off x="2714612" y="1357304"/>
              <a:ext cx="1594312" cy="3143272"/>
              <a:chOff x="2143108" y="1000114"/>
              <a:chExt cx="2463927" cy="4857766"/>
            </a:xfrm>
          </p:grpSpPr>
          <p:pic>
            <p:nvPicPr>
              <p:cNvPr id="4" name="圖片 3" descr="^77654A6A803AAF3D4BA99673D82A8F15E6C525C52F3FEECE30^pimgpsh_fullsize_distr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43108" y="1000114"/>
                <a:ext cx="2438525" cy="3594285"/>
              </a:xfrm>
              <a:prstGeom prst="rect">
                <a:avLst/>
              </a:prstGeom>
            </p:spPr>
          </p:pic>
          <p:pic>
            <p:nvPicPr>
              <p:cNvPr id="5" name="圖片 4" descr="^A94179309DD99B9DF2222C8436411567F9654B25FDB7D49CE6^pimgpsh_fullsize_distr.png"/>
              <p:cNvPicPr>
                <a:picLocks noChangeAspect="1"/>
              </p:cNvPicPr>
              <p:nvPr/>
            </p:nvPicPr>
            <p:blipFill>
              <a:blip r:embed="rId5"/>
              <a:srcRect t="26833"/>
              <a:stretch>
                <a:fillRect/>
              </a:stretch>
            </p:blipFill>
            <p:spPr>
              <a:xfrm>
                <a:off x="2143108" y="3571882"/>
                <a:ext cx="2463927" cy="2285998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2714612" y="1357304"/>
              <a:ext cx="1571636" cy="314327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2071670" y="1857370"/>
            <a:ext cx="981244" cy="357190"/>
            <a:chOff x="2071670" y="1857370"/>
            <a:chExt cx="981244" cy="357190"/>
          </a:xfrm>
        </p:grpSpPr>
        <p:cxnSp>
          <p:nvCxnSpPr>
            <p:cNvPr id="10" name="直線接點 9"/>
            <p:cNvCxnSpPr/>
            <p:nvPr/>
          </p:nvCxnSpPr>
          <p:spPr>
            <a:xfrm>
              <a:off x="2767162" y="2071684"/>
              <a:ext cx="285752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71670" y="1857370"/>
              <a:ext cx="714380" cy="35719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3" name="圖片 12" descr="^AC257BD1F6BF3C9189C4B40CC88182422EEF16FE19CD1059AB^pimgpsh_fullsize_dist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454" y="1714494"/>
            <a:ext cx="1541059" cy="200026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929454" y="1714494"/>
            <a:ext cx="1500198" cy="20717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7" name="直線接點 16"/>
          <p:cNvCxnSpPr/>
          <p:nvPr/>
        </p:nvCxnSpPr>
        <p:spPr>
          <a:xfrm>
            <a:off x="6815976" y="2071684"/>
            <a:ext cx="113478" cy="63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120484" y="1857370"/>
            <a:ext cx="714380" cy="3571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Shape 17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TW" dirty="0" smtClean="0"/>
              <a:t>Easy</a:t>
            </a:r>
            <a:r>
              <a:rPr lang="zh-TW" altLang="en-US" dirty="0" smtClean="0"/>
              <a:t> </a:t>
            </a:r>
            <a:r>
              <a:rPr lang="en-US" altLang="zh-TW" dirty="0" smtClean="0"/>
              <a:t>To</a:t>
            </a:r>
            <a:r>
              <a:rPr lang="zh-TW" altLang="en-US" dirty="0" smtClean="0"/>
              <a:t> </a:t>
            </a:r>
            <a:r>
              <a:rPr lang="en-US" altLang="zh-TW" dirty="0" smtClean="0"/>
              <a:t>Manage</a:t>
            </a:r>
            <a:r>
              <a:rPr lang="zh-TW" altLang="en-US" dirty="0" smtClean="0"/>
              <a:t> </a:t>
            </a:r>
            <a:endParaRPr lang="en-GB" dirty="0"/>
          </a:p>
        </p:txBody>
      </p:sp>
      <p:sp>
        <p:nvSpPr>
          <p:cNvPr id="1730" name="Shape 173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17500">
              <a:lnSpc>
                <a:spcPct val="115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altLang="zh-TW" dirty="0" smtClean="0">
                <a:latin typeface="+mn-lt"/>
              </a:rPr>
              <a:t>Manage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>
                <a:latin typeface="+mn-lt"/>
              </a:rPr>
              <a:t>up</a:t>
            </a:r>
            <a:r>
              <a:rPr lang="zh-TW" altLang="en-US" dirty="0">
                <a:latin typeface="+mn-lt"/>
              </a:rPr>
              <a:t> </a:t>
            </a:r>
            <a:r>
              <a:rPr lang="en-US" altLang="zh-TW" dirty="0">
                <a:latin typeface="+mn-lt"/>
              </a:rPr>
              <a:t>to</a:t>
            </a:r>
            <a:r>
              <a:rPr lang="zh-TW" altLang="en-US" dirty="0">
                <a:latin typeface="+mn-lt"/>
              </a:rPr>
              <a:t> </a:t>
            </a:r>
            <a:r>
              <a:rPr lang="en-US" altLang="zh-TW" dirty="0">
                <a:latin typeface="+mn-lt"/>
              </a:rPr>
              <a:t>128</a:t>
            </a:r>
            <a:r>
              <a:rPr lang="zh-TW" altLang="en-US" dirty="0">
                <a:latin typeface="+mn-lt"/>
              </a:rPr>
              <a:t> </a:t>
            </a:r>
            <a:r>
              <a:rPr lang="en-US" altLang="zh-TW" dirty="0">
                <a:latin typeface="+mn-lt"/>
              </a:rPr>
              <a:t>QVR</a:t>
            </a:r>
            <a:r>
              <a:rPr lang="zh-TW" altLang="en-US" dirty="0">
                <a:latin typeface="+mn-lt"/>
              </a:rPr>
              <a:t> </a:t>
            </a:r>
            <a:r>
              <a:rPr lang="en-US" altLang="zh-TW" dirty="0">
                <a:latin typeface="+mn-lt"/>
              </a:rPr>
              <a:t>Pro</a:t>
            </a:r>
            <a:r>
              <a:rPr lang="en-GB" altLang="zh-TW" dirty="0">
                <a:latin typeface="+mn-lt"/>
              </a:rPr>
              <a:t> (QVR Pro Gold) </a:t>
            </a:r>
          </a:p>
        </p:txBody>
      </p:sp>
      <p:pic>
        <p:nvPicPr>
          <p:cNvPr id="1026" name="Picture 2" descr="C:\Users\user\Desktop\QVR PPT\P1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928808"/>
            <a:ext cx="5214974" cy="2487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0" name="Shape 1830"/>
          <p:cNvSpPr txBox="1">
            <a:spLocks noGrp="1"/>
          </p:cNvSpPr>
          <p:nvPr>
            <p:ph type="body" idx="1"/>
          </p:nvPr>
        </p:nvSpPr>
        <p:spPr>
          <a:xfrm>
            <a:off x="236425" y="1063224"/>
            <a:ext cx="8858400" cy="3843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lang="en-GB" altLang="zh-TW" sz="2400" b="1" u="sng" dirty="0">
              <a:solidFill>
                <a:srgbClr val="3773E3"/>
              </a:solidFill>
              <a:latin typeface="Arial 粗體" charset="0"/>
              <a:ea typeface="Arial 粗體" charset="0"/>
              <a:sym typeface="Calibri"/>
            </a:endParaRPr>
          </a:p>
        </p:txBody>
      </p:sp>
      <p:sp>
        <p:nvSpPr>
          <p:cNvPr id="1831" name="Shape 1831"/>
          <p:cNvSpPr txBox="1">
            <a:spLocks noGrp="1"/>
          </p:cNvSpPr>
          <p:nvPr>
            <p:ph type="title"/>
          </p:nvPr>
        </p:nvSpPr>
        <p:spPr>
          <a:xfrm>
            <a:off x="0" y="357172"/>
            <a:ext cx="9144000" cy="714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/>
              <a:t>QVR </a:t>
            </a:r>
            <a:r>
              <a:rPr lang="en-GB" sz="3200" dirty="0" err="1"/>
              <a:t>Center</a:t>
            </a:r>
            <a:r>
              <a:rPr lang="en-GB" sz="3200" dirty="0"/>
              <a:t> </a:t>
            </a:r>
            <a:r>
              <a:rPr lang="en-US" altLang="zh-TW" sz="3200" dirty="0"/>
              <a:t>M</a:t>
            </a:r>
            <a:r>
              <a:rPr lang="en-US" altLang="zh-TW" sz="3200" dirty="0" smtClean="0"/>
              <a:t>ain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Feature</a:t>
            </a:r>
            <a:endParaRPr lang="en-GB" sz="3200" dirty="0"/>
          </a:p>
        </p:txBody>
      </p:sp>
      <p:grpSp>
        <p:nvGrpSpPr>
          <p:cNvPr id="2" name="Group 3"/>
          <p:cNvGrpSpPr/>
          <p:nvPr/>
        </p:nvGrpSpPr>
        <p:grpSpPr>
          <a:xfrm>
            <a:off x="755576" y="1285866"/>
            <a:ext cx="3600400" cy="988522"/>
            <a:chOff x="4355976" y="1218271"/>
            <a:chExt cx="3024336" cy="988522"/>
          </a:xfrm>
        </p:grpSpPr>
        <p:sp>
          <p:nvSpPr>
            <p:cNvPr id="2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Center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Surveillance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</a:p>
          </p:txBody>
        </p:sp>
      </p:grpSp>
      <p:sp>
        <p:nvSpPr>
          <p:cNvPr id="29" name="Shape 83"/>
          <p:cNvSpPr/>
          <p:nvPr/>
        </p:nvSpPr>
        <p:spPr>
          <a:xfrm>
            <a:off x="755576" y="2542834"/>
            <a:ext cx="586052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66702" y="2700359"/>
            <a:ext cx="3317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en-US" altLang="zh-TW" sz="2400" b="1" u="sng" dirty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Centralized</a:t>
            </a:r>
            <a:r>
              <a:rPr lang="zh-TW" altLang="en-US" sz="2400" b="1" u="sng" dirty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 </a:t>
            </a:r>
            <a:r>
              <a:rPr lang="en-US" altLang="zh-TW" sz="2400" b="1" u="sng" dirty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Manage</a:t>
            </a:r>
            <a:r>
              <a: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 QVR Pro </a:t>
            </a:r>
          </a:p>
        </p:txBody>
      </p:sp>
      <p:sp>
        <p:nvSpPr>
          <p:cNvPr id="36" name="TextBox 11"/>
          <p:cNvSpPr txBox="1"/>
          <p:nvPr/>
        </p:nvSpPr>
        <p:spPr>
          <a:xfrm>
            <a:off x="905916" y="4038911"/>
            <a:ext cx="373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SzPct val="25000"/>
            </a:pPr>
            <a:r>
              <a:rPr lang="en-US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Centralized</a:t>
            </a:r>
            <a:r>
              <a:rPr lang="zh-TW" altLang="en-US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 </a:t>
            </a:r>
            <a:r>
              <a:rPr lang="en-US" altLang="zh-TW" sz="2400" b="1" u="sng" dirty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M</a:t>
            </a:r>
            <a:r>
              <a:rPr lang="en-US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anage</a:t>
            </a:r>
            <a:r>
              <a:rPr lang="zh-TW" altLang="en-US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 </a:t>
            </a:r>
            <a:r>
              <a:rPr lang="en-US" altLang="zh-TW" sz="2400" b="1" u="sng" dirty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L</a:t>
            </a:r>
            <a:r>
              <a:rPr lang="en-US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og</a:t>
            </a:r>
            <a:endParaRPr lang="en-GB" altLang="zh-TW" sz="2400" b="1" u="sng" dirty="0" smtClean="0">
              <a:solidFill>
                <a:srgbClr val="3773E3"/>
              </a:solidFill>
              <a:latin typeface="Arial 粗體" charset="0"/>
              <a:ea typeface="Arial 粗體" charset="0"/>
              <a:sym typeface="Calibri"/>
            </a:endParaRPr>
          </a:p>
        </p:txBody>
      </p:sp>
      <p:grpSp>
        <p:nvGrpSpPr>
          <p:cNvPr id="5" name="Group 3"/>
          <p:cNvGrpSpPr/>
          <p:nvPr/>
        </p:nvGrpSpPr>
        <p:grpSpPr>
          <a:xfrm>
            <a:off x="4633114" y="1285866"/>
            <a:ext cx="3611294" cy="988522"/>
            <a:chOff x="4355976" y="1218271"/>
            <a:chExt cx="3611294" cy="988522"/>
          </a:xfrm>
        </p:grpSpPr>
        <p:sp>
          <p:nvSpPr>
            <p:cNvPr id="3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TextBox 11"/>
            <p:cNvSpPr txBox="1"/>
            <p:nvPr/>
          </p:nvSpPr>
          <p:spPr>
            <a:xfrm>
              <a:off x="4536941" y="1375796"/>
              <a:ext cx="34303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Independent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A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ccount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and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P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rivilege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Setting</a:t>
              </a:r>
              <a:endParaRPr lang="en-GB" altLang="zh-TW" sz="2400" b="1" u="sng" dirty="0" err="1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endParaRPr>
            </a:p>
          </p:txBody>
        </p:sp>
      </p:grpSp>
      <p:grpSp>
        <p:nvGrpSpPr>
          <p:cNvPr id="6" name="Group 3"/>
          <p:cNvGrpSpPr/>
          <p:nvPr/>
        </p:nvGrpSpPr>
        <p:grpSpPr>
          <a:xfrm>
            <a:off x="4633114" y="2542834"/>
            <a:ext cx="3827318" cy="988522"/>
            <a:chOff x="4355976" y="1218271"/>
            <a:chExt cx="3827318" cy="988522"/>
          </a:xfrm>
        </p:grpSpPr>
        <p:sp>
          <p:nvSpPr>
            <p:cNvPr id="41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TextBox 11"/>
            <p:cNvSpPr txBox="1"/>
            <p:nvPr/>
          </p:nvSpPr>
          <p:spPr>
            <a:xfrm>
              <a:off x="4536941" y="1375796"/>
              <a:ext cx="36463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Independent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E-map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and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view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layout.</a:t>
              </a:r>
              <a:endParaRPr lang="en-GB" altLang="zh-TW" sz="2400" b="1" u="sng" dirty="0" err="1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endParaRPr>
            </a:p>
          </p:txBody>
        </p:sp>
      </p:grpSp>
      <p:sp>
        <p:nvSpPr>
          <p:cNvPr id="19" name="Shape 83"/>
          <p:cNvSpPr/>
          <p:nvPr/>
        </p:nvSpPr>
        <p:spPr>
          <a:xfrm>
            <a:off x="785786" y="3857634"/>
            <a:ext cx="586052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" name="Shape 17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/>
              <a:t>How to install QVR </a:t>
            </a:r>
            <a:r>
              <a:rPr lang="en-GB" sz="3200" dirty="0" err="1"/>
              <a:t>Center</a:t>
            </a:r>
            <a:endParaRPr lang="en-GB" sz="3200" dirty="0"/>
          </a:p>
        </p:txBody>
      </p:sp>
      <p:sp>
        <p:nvSpPr>
          <p:cNvPr id="1740" name="Shape 174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bg2"/>
              </a:buClr>
            </a:pPr>
            <a:r>
              <a:rPr lang="en-GB" dirty="0" smtClean="0">
                <a:latin typeface="+mn-lt"/>
              </a:rPr>
              <a:t>Log on to </a:t>
            </a:r>
            <a:r>
              <a:rPr lang="en-GB" altLang="zh-TW" dirty="0" smtClean="0">
                <a:latin typeface="+mn-lt"/>
              </a:rPr>
              <a:t>QTS and then go to the [App </a:t>
            </a:r>
            <a:r>
              <a:rPr lang="en-GB" altLang="zh-TW" dirty="0" err="1" smtClean="0">
                <a:latin typeface="+mn-lt"/>
              </a:rPr>
              <a:t>Center</a:t>
            </a:r>
            <a:r>
              <a:rPr lang="en-GB" altLang="zh-TW" dirty="0" smtClean="0">
                <a:latin typeface="+mn-lt"/>
              </a:rPr>
              <a:t>]</a:t>
            </a:r>
            <a:endParaRPr lang="en-GB" dirty="0" smtClean="0">
              <a:latin typeface="+mn-lt"/>
            </a:endParaRPr>
          </a:p>
          <a:p>
            <a:pPr marL="457200" lvl="0" indent="-381000">
              <a:spcBef>
                <a:spcPts val="0"/>
              </a:spcBef>
              <a:buClr>
                <a:schemeClr val="bg2"/>
              </a:buClr>
              <a:buSzPct val="100000"/>
            </a:pPr>
            <a:r>
              <a:rPr lang="en-GB" dirty="0" smtClean="0">
                <a:latin typeface="+mn-lt"/>
              </a:rPr>
              <a:t>Select </a:t>
            </a:r>
            <a:r>
              <a:rPr lang="en-US" altLang="zh-TW" dirty="0" smtClean="0">
                <a:latin typeface="+mn-lt"/>
              </a:rPr>
              <a:t>[</a:t>
            </a:r>
            <a:r>
              <a:rPr lang="en-GB" dirty="0" smtClean="0">
                <a:latin typeface="+mn-lt"/>
              </a:rPr>
              <a:t>Surveillance</a:t>
            </a:r>
            <a:r>
              <a:rPr lang="en-US" altLang="zh-TW" dirty="0" smtClean="0">
                <a:latin typeface="+mn-lt"/>
              </a:rPr>
              <a:t>]</a:t>
            </a:r>
            <a:r>
              <a:rPr lang="en-GB" dirty="0" smtClean="0">
                <a:latin typeface="+mn-lt"/>
              </a:rPr>
              <a:t> </a:t>
            </a:r>
            <a:endParaRPr lang="en-GB" dirty="0">
              <a:latin typeface="+mn-lt"/>
            </a:endParaRPr>
          </a:p>
          <a:p>
            <a:pPr marL="457200" lvl="0" indent="-381000">
              <a:spcBef>
                <a:spcPts val="0"/>
              </a:spcBef>
              <a:buClr>
                <a:schemeClr val="bg2"/>
              </a:buClr>
              <a:buSzPct val="100000"/>
            </a:pPr>
            <a:r>
              <a:rPr lang="en-GB" altLang="zh-TW" dirty="0" smtClean="0">
                <a:latin typeface="+mn-lt"/>
              </a:rPr>
              <a:t>Install</a:t>
            </a:r>
            <a:r>
              <a:rPr lang="en-US" altLang="zh-TW" dirty="0" smtClean="0">
                <a:latin typeface="+mn-lt"/>
              </a:rPr>
              <a:t> [QVR Center] </a:t>
            </a:r>
            <a:endParaRPr lang="en-GB" dirty="0">
              <a:latin typeface="+mn-lt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3571329" y="2040215"/>
            <a:ext cx="5501265" cy="2603237"/>
            <a:chOff x="3285577" y="2040215"/>
            <a:chExt cx="5501265" cy="2603237"/>
          </a:xfrm>
        </p:grpSpPr>
        <p:pic>
          <p:nvPicPr>
            <p:cNvPr id="1741" name="Shape 1741"/>
            <p:cNvPicPr preferRelativeResize="0"/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5577" y="2040215"/>
              <a:ext cx="5501265" cy="26032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Shape 1860"/>
            <p:cNvSpPr/>
            <p:nvPr/>
          </p:nvSpPr>
          <p:spPr>
            <a:xfrm>
              <a:off x="6357950" y="3357568"/>
              <a:ext cx="792330" cy="963300"/>
            </a:xfrm>
            <a:prstGeom prst="rect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" name="Shape 1861"/>
            <p:cNvSpPr/>
            <p:nvPr/>
          </p:nvSpPr>
          <p:spPr>
            <a:xfrm>
              <a:off x="3583744" y="4339886"/>
              <a:ext cx="720300" cy="129000"/>
            </a:xfrm>
            <a:prstGeom prst="rect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Shape 17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/>
              <a:t>Log on to </a:t>
            </a:r>
            <a:r>
              <a:rPr lang="en-GB" sz="3200" dirty="0"/>
              <a:t>QVR </a:t>
            </a:r>
            <a:r>
              <a:rPr lang="en-GB" sz="3200" dirty="0" err="1"/>
              <a:t>Center</a:t>
            </a:r>
            <a:endParaRPr lang="en-GB" sz="3200" dirty="0"/>
          </a:p>
        </p:txBody>
      </p:sp>
      <p:pic>
        <p:nvPicPr>
          <p:cNvPr id="1749" name="Shape 1749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2000246"/>
            <a:ext cx="5500954" cy="27146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740"/>
          <p:cNvSpPr txBox="1">
            <a:spLocks noGrp="1"/>
          </p:cNvSpPr>
          <p:nvPr>
            <p:ph type="body" idx="1"/>
          </p:nvPr>
        </p:nvSpPr>
        <p:spPr>
          <a:xfrm>
            <a:off x="214282" y="1209679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bg2"/>
              </a:buClr>
              <a:buSzPct val="100000"/>
            </a:pPr>
            <a:r>
              <a:rPr lang="en-US" dirty="0" smtClean="0">
                <a:latin typeface="+mn-lt"/>
              </a:rPr>
              <a:t>Log on to </a:t>
            </a:r>
            <a:r>
              <a:rPr lang="en-GB" dirty="0" smtClean="0">
                <a:latin typeface="+mn-lt"/>
              </a:rPr>
              <a:t>QTS desktop </a:t>
            </a:r>
            <a:r>
              <a:rPr lang="en-US" dirty="0" smtClean="0">
                <a:latin typeface="+mn-lt"/>
              </a:rPr>
              <a:t>and then go to the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[QVR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Center</a:t>
            </a:r>
            <a:r>
              <a:rPr lang="en-GB" altLang="zh-TW" dirty="0" smtClean="0">
                <a:latin typeface="+mn-lt"/>
              </a:rPr>
              <a:t>]</a:t>
            </a:r>
            <a:endParaRPr lang="en-GB" dirty="0">
              <a:latin typeface="+mn-lt"/>
            </a:endParaRPr>
          </a:p>
          <a:p>
            <a:pPr marL="457200" indent="-381000">
              <a:spcBef>
                <a:spcPts val="0"/>
              </a:spcBef>
              <a:buClr>
                <a:schemeClr val="bg2"/>
              </a:buClr>
            </a:pPr>
            <a:r>
              <a:rPr lang="en-GB" altLang="zh-TW" dirty="0" smtClean="0">
                <a:latin typeface="+mn-lt"/>
              </a:rPr>
              <a:t>Type the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URL(https:// QVR IP/</a:t>
            </a:r>
            <a:r>
              <a:rPr lang="en-US" altLang="zh-TW" dirty="0" err="1" smtClean="0">
                <a:latin typeface="+mn-lt"/>
              </a:rPr>
              <a:t>qvrcenter</a:t>
            </a:r>
            <a:r>
              <a:rPr lang="en-US" altLang="zh-TW" dirty="0" smtClean="0">
                <a:latin typeface="+mn-lt"/>
              </a:rPr>
              <a:t>) in browser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6" name="Shape 1756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992" y="1491630"/>
            <a:ext cx="5387410" cy="2661420"/>
          </a:xfrm>
          <a:prstGeom prst="rect">
            <a:avLst/>
          </a:prstGeom>
          <a:noFill/>
          <a:ln>
            <a:noFill/>
          </a:ln>
        </p:spPr>
      </p:pic>
      <p:sp>
        <p:nvSpPr>
          <p:cNvPr id="1757" name="Shape 17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200" dirty="0" smtClean="0"/>
              <a:t>Feature and Interface</a:t>
            </a:r>
            <a:endParaRPr lang="en-GB" sz="3200" dirty="0"/>
          </a:p>
        </p:txBody>
      </p:sp>
      <p:sp>
        <p:nvSpPr>
          <p:cNvPr id="8" name="Shape 305"/>
          <p:cNvSpPr/>
          <p:nvPr/>
        </p:nvSpPr>
        <p:spPr>
          <a:xfrm>
            <a:off x="539552" y="1428742"/>
            <a:ext cx="2160240" cy="471900"/>
          </a:xfrm>
          <a:prstGeom prst="rect">
            <a:avLst/>
          </a:prstGeom>
          <a:solidFill>
            <a:srgbClr val="C00000"/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b" anchorCtr="0">
            <a:noAutofit/>
          </a:bodyPr>
          <a:lstStyle/>
          <a:p>
            <a:pPr marL="457200" lvl="0" indent="-381000">
              <a:buClr>
                <a:schemeClr val="accent5">
                  <a:lumMod val="50000"/>
                </a:schemeClr>
              </a:buClr>
              <a:buSzPct val="100000"/>
            </a:pPr>
            <a:r>
              <a:rPr lang="en-US" altLang="zh-TW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 Server Management</a:t>
            </a:r>
            <a:endParaRPr lang="en-GB" altLang="zh-TW" b="1" dirty="0">
              <a:solidFill>
                <a:schemeClr val="bg1"/>
              </a:solidFill>
              <a:latin typeface="Arial 粗體" charset="0"/>
              <a:ea typeface="Arial 粗體" charset="0"/>
            </a:endParaRPr>
          </a:p>
        </p:txBody>
      </p:sp>
      <p:cxnSp>
        <p:nvCxnSpPr>
          <p:cNvPr id="9" name="肘形接點 8"/>
          <p:cNvCxnSpPr>
            <a:stCxn id="8" idx="3"/>
          </p:cNvCxnSpPr>
          <p:nvPr/>
        </p:nvCxnSpPr>
        <p:spPr>
          <a:xfrm>
            <a:off x="2699792" y="1664692"/>
            <a:ext cx="648072" cy="144016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305"/>
          <p:cNvSpPr/>
          <p:nvPr/>
        </p:nvSpPr>
        <p:spPr>
          <a:xfrm>
            <a:off x="539552" y="2003284"/>
            <a:ext cx="2160240" cy="471900"/>
          </a:xfrm>
          <a:prstGeom prst="rect">
            <a:avLst/>
          </a:prstGeom>
          <a:solidFill>
            <a:srgbClr val="C00000"/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b" anchorCtr="0">
            <a:noAutofit/>
          </a:bodyPr>
          <a:lstStyle/>
          <a:p>
            <a:pPr marL="457200" lvl="0" indent="-381000"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altLang="zh-TW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User </a:t>
            </a:r>
            <a:r>
              <a:rPr lang="en-GB" altLang="zh-TW" b="1" dirty="0">
                <a:solidFill>
                  <a:schemeClr val="bg1"/>
                </a:solidFill>
                <a:latin typeface="Arial 粗體" charset="0"/>
                <a:ea typeface="Arial 粗體" charset="0"/>
              </a:rPr>
              <a:t>P</a:t>
            </a:r>
            <a:r>
              <a:rPr lang="en-GB" altLang="zh-TW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rivilege </a:t>
            </a:r>
            <a:r>
              <a:rPr lang="en-GB" altLang="zh-TW" b="1" dirty="0">
                <a:solidFill>
                  <a:schemeClr val="bg1"/>
                </a:solidFill>
                <a:latin typeface="Arial 粗體" charset="0"/>
                <a:ea typeface="Arial 粗體" charset="0"/>
              </a:rPr>
              <a:t>S</a:t>
            </a:r>
            <a:r>
              <a:rPr lang="en-GB" altLang="zh-TW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etting</a:t>
            </a:r>
          </a:p>
        </p:txBody>
      </p:sp>
      <p:cxnSp>
        <p:nvCxnSpPr>
          <p:cNvPr id="14" name="肘形接點 13"/>
          <p:cNvCxnSpPr>
            <a:stCxn id="13" idx="3"/>
          </p:cNvCxnSpPr>
          <p:nvPr/>
        </p:nvCxnSpPr>
        <p:spPr>
          <a:xfrm flipV="1">
            <a:off x="2699792" y="1928808"/>
            <a:ext cx="648072" cy="310426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hape 305"/>
          <p:cNvSpPr/>
          <p:nvPr/>
        </p:nvSpPr>
        <p:spPr>
          <a:xfrm>
            <a:off x="539552" y="2530872"/>
            <a:ext cx="2160240" cy="471900"/>
          </a:xfrm>
          <a:prstGeom prst="rect">
            <a:avLst/>
          </a:prstGeom>
          <a:solidFill>
            <a:srgbClr val="C00000"/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b" anchorCtr="0">
            <a:noAutofit/>
          </a:bodyPr>
          <a:lstStyle/>
          <a:p>
            <a:pPr marL="457200" indent="-381000"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altLang="zh-TW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System Logs</a:t>
            </a:r>
          </a:p>
        </p:txBody>
      </p:sp>
      <p:cxnSp>
        <p:nvCxnSpPr>
          <p:cNvPr id="17" name="肘形接點 16"/>
          <p:cNvCxnSpPr>
            <a:stCxn id="16" idx="3"/>
          </p:cNvCxnSpPr>
          <p:nvPr/>
        </p:nvCxnSpPr>
        <p:spPr>
          <a:xfrm flipV="1">
            <a:off x="2699792" y="2315688"/>
            <a:ext cx="648072" cy="4511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6" name="Shape 17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Add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Server</a:t>
            </a:r>
            <a:endParaRPr lang="en-GB" sz="3200" dirty="0"/>
          </a:p>
        </p:txBody>
      </p:sp>
      <p:sp>
        <p:nvSpPr>
          <p:cNvPr id="1767" name="Shape 176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bg2"/>
              </a:buClr>
              <a:buNone/>
            </a:pPr>
            <a:r>
              <a:rPr lang="en-US" altLang="zh-TW" dirty="0" smtClean="0">
                <a:latin typeface="+mn-lt"/>
              </a:rPr>
              <a:t>Add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QVR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Pro servers - manually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or by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batch</a:t>
            </a:r>
            <a:r>
              <a:rPr lang="zh-TW" altLang="en-US" dirty="0" smtClean="0">
                <a:latin typeface="+mn-lt"/>
              </a:rPr>
              <a:t> </a:t>
            </a:r>
            <a:endParaRPr lang="en-GB" dirty="0">
              <a:latin typeface="+mn-lt"/>
            </a:endParaRPr>
          </a:p>
        </p:txBody>
      </p:sp>
      <p:pic>
        <p:nvPicPr>
          <p:cNvPr id="1768" name="Shape 1768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9699"/>
            <a:ext cx="6445834" cy="3168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4" name="Shape 17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Server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Management</a:t>
            </a:r>
            <a:endParaRPr lang="en-GB" sz="3200" dirty="0"/>
          </a:p>
        </p:txBody>
      </p:sp>
      <p:sp>
        <p:nvSpPr>
          <p:cNvPr id="1775" name="Shape 177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-381000">
              <a:spcBef>
                <a:spcPts val="0"/>
              </a:spcBef>
              <a:buNone/>
            </a:pPr>
            <a:r>
              <a:rPr lang="en-US" altLang="zh-TW" dirty="0" smtClean="0">
                <a:latin typeface="+mn-lt"/>
              </a:rPr>
              <a:t>Batch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“edit”,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“stop”, “start”, “update” and “delete” functions</a:t>
            </a:r>
            <a:endParaRPr lang="en-GB" dirty="0">
              <a:latin typeface="+mn-lt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1571604" y="1928808"/>
            <a:ext cx="5950444" cy="2714626"/>
            <a:chOff x="1714480" y="2071684"/>
            <a:chExt cx="5950444" cy="2714626"/>
          </a:xfrm>
        </p:grpSpPr>
        <p:pic>
          <p:nvPicPr>
            <p:cNvPr id="1776" name="Shape 1776"/>
            <p:cNvPicPr preferRelativeResize="0"/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7846"/>
            <a:stretch>
              <a:fillRect/>
            </a:stretch>
          </p:blipFill>
          <p:spPr>
            <a:xfrm>
              <a:off x="1714480" y="2071684"/>
              <a:ext cx="5950444" cy="2714626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5" name="Shape 1897"/>
            <p:cNvSpPr/>
            <p:nvPr/>
          </p:nvSpPr>
          <p:spPr>
            <a:xfrm>
              <a:off x="2500298" y="2500312"/>
              <a:ext cx="1143008" cy="720080"/>
            </a:xfrm>
            <a:prstGeom prst="rect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Shape 178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zh-TW" altLang="en-US" sz="3200" dirty="0" smtClean="0"/>
              <a:t> </a:t>
            </a:r>
            <a:r>
              <a:rPr lang="en-US" altLang="zh-TW" sz="3200" dirty="0" smtClean="0"/>
              <a:t>Manage</a:t>
            </a:r>
            <a:r>
              <a:rPr lang="zh-TW" altLang="en-US" sz="3200" dirty="0" smtClean="0"/>
              <a:t> </a:t>
            </a:r>
            <a:r>
              <a:rPr lang="en-GB" sz="3200" dirty="0" smtClean="0"/>
              <a:t>QVR </a:t>
            </a:r>
            <a:r>
              <a:rPr lang="en-GB" sz="3200" dirty="0"/>
              <a:t>Pro </a:t>
            </a:r>
            <a:r>
              <a:rPr lang="en-US" altLang="zh-TW" sz="3200" dirty="0" smtClean="0"/>
              <a:t>Firmware</a:t>
            </a:r>
            <a:endParaRPr lang="en-GB" sz="3200" dirty="0"/>
          </a:p>
        </p:txBody>
      </p:sp>
      <p:sp>
        <p:nvSpPr>
          <p:cNvPr id="1783" name="Shape 178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  <a:buNone/>
            </a:pPr>
            <a:r>
              <a:rPr lang="en-US" altLang="zh-TW" dirty="0" smtClean="0">
                <a:latin typeface="+mn-lt"/>
              </a:rPr>
              <a:t>Batch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update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QVR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Pro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firmware</a:t>
            </a:r>
            <a:endParaRPr lang="en-GB" dirty="0"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149" y="1928808"/>
            <a:ext cx="5548512" cy="271464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Shape 179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200" dirty="0" smtClean="0"/>
              <a:t>User Account</a:t>
            </a:r>
            <a:endParaRPr lang="en-GB" sz="3200" dirty="0"/>
          </a:p>
        </p:txBody>
      </p:sp>
      <p:sp>
        <p:nvSpPr>
          <p:cNvPr id="1791" name="Shape 179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dirty="0" smtClean="0">
                <a:latin typeface="+mn-lt"/>
              </a:rPr>
              <a:t>Independent user </a:t>
            </a:r>
            <a:r>
              <a:rPr lang="en-GB" dirty="0">
                <a:latin typeface="+mn-lt"/>
              </a:rPr>
              <a:t>d</a:t>
            </a:r>
            <a:r>
              <a:rPr lang="en-GB" dirty="0" smtClean="0">
                <a:latin typeface="+mn-lt"/>
              </a:rPr>
              <a:t>atabase</a:t>
            </a:r>
            <a:endParaRPr lang="en-GB" dirty="0">
              <a:latin typeface="+mn-lt"/>
            </a:endParaRPr>
          </a:p>
          <a:p>
            <a:pPr marL="457200" lvl="0" indent="-381000" rtl="0">
              <a:spcBef>
                <a:spcPts val="0"/>
              </a:spcBef>
              <a:buSzPct val="100000"/>
            </a:pPr>
            <a:r>
              <a:rPr lang="en-GB" dirty="0" smtClean="0">
                <a:latin typeface="+mn-lt"/>
              </a:rPr>
              <a:t>Create/change password and edit account profile</a:t>
            </a:r>
            <a:endParaRPr lang="en-GB" dirty="0">
              <a:latin typeface="+mn-lt"/>
            </a:endParaRPr>
          </a:p>
        </p:txBody>
      </p:sp>
      <p:pic>
        <p:nvPicPr>
          <p:cNvPr id="1792" name="Shape 1792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058" y="2144251"/>
            <a:ext cx="5545616" cy="2730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8" name="Shape 179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/>
              <a:t>Role Privilege</a:t>
            </a:r>
            <a:endParaRPr lang="en-GB" sz="3200" dirty="0"/>
          </a:p>
        </p:txBody>
      </p:sp>
      <p:pic>
        <p:nvPicPr>
          <p:cNvPr id="1800" name="Shape 1800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1428742"/>
            <a:ext cx="5087469" cy="25066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791"/>
          <p:cNvSpPr txBox="1">
            <a:spLocks/>
          </p:cNvSpPr>
          <p:nvPr/>
        </p:nvSpPr>
        <p:spPr>
          <a:xfrm>
            <a:off x="-396552" y="1285866"/>
            <a:ext cx="4392488" cy="35766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914400" lvl="1" indent="-317500">
              <a:buFont typeface="Arial" pitchFamily="34" charset="0"/>
              <a:buChar char="•"/>
            </a:pPr>
            <a:r>
              <a:rPr lang="en-US" altLang="zh-TW" sz="2000" b="1" dirty="0">
                <a:solidFill>
                  <a:schemeClr val="bg2"/>
                </a:solidFill>
                <a:latin typeface="Arial 粗體" charset="0"/>
                <a:ea typeface="Arial 粗體" charset="0"/>
              </a:rPr>
              <a:t>I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ndependent role privilege.</a:t>
            </a:r>
            <a:endParaRPr lang="en-GB" altLang="zh-TW" sz="2000" b="1" dirty="0" smtClean="0">
              <a:solidFill>
                <a:schemeClr val="bg2"/>
              </a:solidFill>
              <a:latin typeface="Arial 粗體" charset="0"/>
              <a:ea typeface="Arial 粗體" charset="0"/>
            </a:endParaRPr>
          </a:p>
          <a:p>
            <a:pPr marL="914400" lvl="1" indent="-317500">
              <a:buFont typeface="Arial" pitchFamily="34" charset="0"/>
              <a:buChar char="•"/>
            </a:pPr>
            <a:r>
              <a:rPr lang="en-GB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System default role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s</a:t>
            </a:r>
            <a:r>
              <a:rPr lang="en-GB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: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GB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administrator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,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endParaRPr lang="en-US" altLang="zh-TW" sz="2000" b="1" dirty="0" smtClean="0">
              <a:solidFill>
                <a:schemeClr val="bg2"/>
              </a:solidFill>
              <a:latin typeface="Arial 粗體" charset="0"/>
              <a:ea typeface="Arial 粗體" charset="0"/>
            </a:endParaRPr>
          </a:p>
          <a:p>
            <a:pPr marL="914400" lvl="1" indent="-317500"/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    </a:t>
            </a:r>
            <a:r>
              <a:rPr lang="en-GB" altLang="zh-TW" sz="2000" b="1" dirty="0" err="1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superviso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r,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endParaRPr lang="en-US" altLang="zh-TW" sz="2000" b="1" dirty="0" smtClean="0">
              <a:solidFill>
                <a:schemeClr val="bg2"/>
              </a:solidFill>
              <a:latin typeface="Arial 粗體" charset="0"/>
              <a:ea typeface="Arial 粗體" charset="0"/>
            </a:endParaRPr>
          </a:p>
          <a:p>
            <a:pPr marL="914400" lvl="1" indent="-317500"/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    </a:t>
            </a:r>
            <a:r>
              <a:rPr lang="en-GB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viewer</a:t>
            </a:r>
          </a:p>
          <a:p>
            <a:pPr marL="914400" lvl="1" indent="-317500">
              <a:buFont typeface="Arial" pitchFamily="34" charset="0"/>
              <a:buChar char="•"/>
            </a:pP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Customized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role: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server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management,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logs,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camera,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E-map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and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view</a:t>
            </a:r>
            <a:r>
              <a:rPr lang="zh-TW" altLang="en-US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0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layout, etc.</a:t>
            </a:r>
            <a:endParaRPr lang="en-GB" altLang="zh-TW" sz="2000" b="1" dirty="0">
              <a:solidFill>
                <a:schemeClr val="bg2"/>
              </a:solidFill>
              <a:latin typeface="Arial 粗體" charset="0"/>
              <a:ea typeface="Arial 粗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Shape 13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GB" sz="3200" dirty="0"/>
              <a:t>QVR </a:t>
            </a:r>
            <a:r>
              <a:rPr lang="en-GB" sz="3200" dirty="0" smtClean="0"/>
              <a:t>Pro Supported Event Type</a:t>
            </a:r>
            <a:endParaRPr lang="en-GB" sz="3200" dirty="0"/>
          </a:p>
        </p:txBody>
      </p:sp>
      <p:grpSp>
        <p:nvGrpSpPr>
          <p:cNvPr id="20" name="群組 19"/>
          <p:cNvGrpSpPr/>
          <p:nvPr/>
        </p:nvGrpSpPr>
        <p:grpSpPr>
          <a:xfrm>
            <a:off x="6572264" y="2071684"/>
            <a:ext cx="2592288" cy="1730912"/>
            <a:chOff x="6572264" y="2071684"/>
            <a:chExt cx="2592288" cy="1730912"/>
          </a:xfrm>
        </p:grpSpPr>
        <p:pic>
          <p:nvPicPr>
            <p:cNvPr id="6" name="Picture 2" descr="C:\Users\user\Desktop\QVR PPT\p82-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978164" y="2071684"/>
              <a:ext cx="1737208" cy="1730912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>
            <a:xfrm>
              <a:off x="6572264" y="2714626"/>
              <a:ext cx="25922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381000" algn="ctr" fontAlgn="base">
                <a:buClr>
                  <a:schemeClr val="bg1"/>
                </a:buClr>
                <a:buSzPct val="100000"/>
              </a:pPr>
              <a:r>
                <a:rPr lang="en-US" altLang="zh-TW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Custom Event</a:t>
              </a:r>
              <a:endPara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457200" indent="-381000" algn="ctr">
                <a:buClr>
                  <a:schemeClr val="bg1"/>
                </a:buClr>
                <a:buSzPct val="100000"/>
              </a:pPr>
              <a:r>
                <a:rPr lang="en-US" altLang="zh-TW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(Event URL)</a:t>
              </a:r>
              <a:endParaRPr lang="en-GB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2" name="Group 3"/>
          <p:cNvGrpSpPr/>
          <p:nvPr/>
        </p:nvGrpSpPr>
        <p:grpSpPr>
          <a:xfrm>
            <a:off x="285720" y="1491630"/>
            <a:ext cx="3240360" cy="1383184"/>
            <a:chOff x="4355976" y="1218271"/>
            <a:chExt cx="4392488" cy="1383184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+mn-lt"/>
                  <a:ea typeface="微軟正黑體" pitchFamily="34" charset="-120"/>
                </a:rPr>
                <a:t>Camera IVA</a:t>
              </a:r>
            </a:p>
          </p:txBody>
        </p:sp>
        <p:sp>
          <p:nvSpPr>
            <p:cNvPr id="10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smtClean="0">
                  <a:latin typeface="+mn-lt"/>
                  <a:ea typeface="微軟正黑體" pitchFamily="34" charset="-120"/>
                </a:rPr>
                <a:t>   Motion detection / audio detection / cross-line detection / tampering detection / PIR detection…</a:t>
              </a: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endParaRPr lang="zh-TW" altLang="en-US" dirty="0" smtClean="0">
                <a:latin typeface="+mn-lt"/>
                <a:ea typeface="微軟正黑體" pitchFamily="34" charset="-120"/>
              </a:endParaRPr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285720" y="3260268"/>
            <a:ext cx="4248472" cy="619190"/>
            <a:chOff x="4355976" y="1218271"/>
            <a:chExt cx="4248472" cy="619190"/>
          </a:xfrm>
        </p:grpSpPr>
        <p:sp>
          <p:nvSpPr>
            <p:cNvPr id="13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+mn-lt"/>
                  <a:ea typeface="微軟正黑體" pitchFamily="34" charset="-120"/>
                </a:rPr>
                <a:t>Camera digital input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923928" y="1491630"/>
            <a:ext cx="4392488" cy="1383184"/>
            <a:chOff x="4355976" y="1218271"/>
            <a:chExt cx="4392488" cy="1383184"/>
          </a:xfrm>
        </p:grpSpPr>
        <p:sp>
          <p:nvSpPr>
            <p:cNvPr id="17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100000"/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+mn-lt"/>
                  <a:ea typeface="微軟正黑體" pitchFamily="34" charset="-120"/>
                </a:rPr>
                <a:t>Camera connection status</a:t>
              </a:r>
            </a:p>
          </p:txBody>
        </p:sp>
        <p:sp>
          <p:nvSpPr>
            <p:cNvPr id="19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lvl="1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GB" altLang="zh-TW" dirty="0" smtClean="0">
                  <a:latin typeface="+mn-lt"/>
                  <a:ea typeface="微軟正黑體" pitchFamily="34" charset="-120"/>
                </a:rPr>
                <a:t>Disconnection / reconnection</a:t>
              </a: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endParaRPr lang="zh-TW" altLang="en-US" dirty="0" smtClean="0">
                <a:latin typeface="+mn-lt"/>
              </a:endParaRPr>
            </a:p>
          </p:txBody>
        </p:sp>
      </p:grpSp>
      <p:sp>
        <p:nvSpPr>
          <p:cNvPr id="21" name="Shape 83"/>
          <p:cNvSpPr/>
          <p:nvPr/>
        </p:nvSpPr>
        <p:spPr>
          <a:xfrm>
            <a:off x="3923928" y="3260268"/>
            <a:ext cx="502330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4104893" y="3417793"/>
            <a:ext cx="4067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60350">
              <a:buClr>
                <a:schemeClr val="accent5">
                  <a:lumMod val="50000"/>
                </a:schemeClr>
              </a:buClr>
              <a:buSzPct val="100000"/>
            </a:pPr>
            <a:r>
              <a:rPr lang="en-GB" altLang="zh-TW" sz="2400" b="1" u="sng" dirty="0" smtClean="0">
                <a:solidFill>
                  <a:srgbClr val="3773E3"/>
                </a:solidFill>
                <a:latin typeface="+mn-lt"/>
                <a:ea typeface="微軟正黑體" pitchFamily="34" charset="-120"/>
              </a:rPr>
              <a:t>Recording storage</a:t>
            </a:r>
          </a:p>
        </p:txBody>
      </p:sp>
      <p:sp>
        <p:nvSpPr>
          <p:cNvPr id="23" name="文字版面配置區 4"/>
          <p:cNvSpPr txBox="1">
            <a:spLocks/>
          </p:cNvSpPr>
          <p:nvPr/>
        </p:nvSpPr>
        <p:spPr>
          <a:xfrm>
            <a:off x="4138242" y="3875171"/>
            <a:ext cx="4178174" cy="76828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/>
          <a:p>
            <a:pPr marL="114300" lvl="1" indent="-228600">
              <a:spcBef>
                <a:spcPts val="600"/>
              </a:spcBef>
              <a:buClr>
                <a:schemeClr val="dk2"/>
              </a:buClr>
              <a:buSzPct val="100000"/>
              <a:defRPr/>
            </a:pPr>
            <a:r>
              <a:rPr lang="en-GB" altLang="zh-TW" dirty="0" smtClean="0">
                <a:latin typeface="+mn-lt"/>
                <a:ea typeface="微軟正黑體" pitchFamily="34" charset="-120"/>
              </a:rPr>
              <a:t>   Recording space error / recording space warning / recording space full / recording space restored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Shape 180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Logs</a:t>
            </a:r>
            <a:endParaRPr lang="en-GB" sz="3200" dirty="0"/>
          </a:p>
        </p:txBody>
      </p:sp>
      <p:sp>
        <p:nvSpPr>
          <p:cNvPr id="1807" name="Shape 180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dirty="0" smtClean="0">
                <a:latin typeface="+mn-lt"/>
              </a:rPr>
              <a:t>Including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all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logs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of</a:t>
            </a:r>
            <a:r>
              <a:rPr lang="zh-TW" altLang="en-US" dirty="0">
                <a:latin typeface="+mn-lt"/>
              </a:rPr>
              <a:t> </a:t>
            </a:r>
            <a:r>
              <a:rPr lang="en-GB" dirty="0" smtClean="0">
                <a:latin typeface="+mn-lt"/>
              </a:rPr>
              <a:t>QVR </a:t>
            </a:r>
            <a:r>
              <a:rPr lang="en-GB" dirty="0" err="1" smtClean="0">
                <a:latin typeface="+mn-lt"/>
              </a:rPr>
              <a:t>Center</a:t>
            </a:r>
            <a:r>
              <a:rPr lang="zh-TW" altLang="en-US" dirty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and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GB" dirty="0" smtClean="0">
                <a:latin typeface="+mn-lt"/>
              </a:rPr>
              <a:t>QVR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Pro.</a:t>
            </a:r>
            <a:endParaRPr lang="en-GB" dirty="0">
              <a:latin typeface="+mn-lt"/>
            </a:endParaRPr>
          </a:p>
        </p:txBody>
      </p:sp>
      <p:pic>
        <p:nvPicPr>
          <p:cNvPr id="1808" name="Shape 1808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97" y="1813060"/>
            <a:ext cx="6238352" cy="3067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5" name="Shape 1815"/>
          <p:cNvSpPr txBox="1">
            <a:spLocks noGrp="1"/>
          </p:cNvSpPr>
          <p:nvPr>
            <p:ph type="body" idx="1"/>
          </p:nvPr>
        </p:nvSpPr>
        <p:spPr>
          <a:xfrm>
            <a:off x="214282" y="1285866"/>
            <a:ext cx="3571900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bg2"/>
              </a:buClr>
              <a:buNone/>
            </a:pPr>
            <a:r>
              <a:rPr lang="en-US" altLang="zh-TW" dirty="0" smtClean="0">
                <a:latin typeface="+mn-lt"/>
              </a:rPr>
              <a:t>Search</a:t>
            </a:r>
            <a:r>
              <a:rPr lang="zh-TW" altLang="en-US" dirty="0" smtClean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by</a:t>
            </a:r>
            <a:r>
              <a:rPr lang="zh-TW" altLang="en-US" dirty="0">
                <a:latin typeface="+mn-lt"/>
              </a:rPr>
              <a:t> </a:t>
            </a:r>
            <a:r>
              <a:rPr lang="en-US" altLang="zh-TW" dirty="0" smtClean="0">
                <a:latin typeface="+mn-lt"/>
              </a:rPr>
              <a:t>Categories:</a:t>
            </a:r>
            <a:endParaRPr lang="zh-TW" altLang="en-US" dirty="0" smtClean="0">
              <a:latin typeface="+mn-lt"/>
            </a:endParaRP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Log</a:t>
            </a:r>
            <a:r>
              <a:rPr lang="zh-TW" altLang="en-US" sz="1800" dirty="0" smtClean="0">
                <a:latin typeface="+mn-lt"/>
              </a:rPr>
              <a:t> </a:t>
            </a:r>
            <a:r>
              <a:rPr lang="en-US" altLang="zh-TW" sz="1800" dirty="0" smtClean="0">
                <a:latin typeface="+mn-lt"/>
              </a:rPr>
              <a:t>Type</a:t>
            </a:r>
            <a:endParaRPr lang="zh-TW" altLang="en-US" sz="1800" dirty="0" smtClean="0">
              <a:latin typeface="+mn-lt"/>
            </a:endParaRP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Level</a:t>
            </a:r>
            <a:endParaRPr lang="zh-TW" altLang="en-US" sz="1800" dirty="0" smtClean="0">
              <a:latin typeface="+mn-lt"/>
            </a:endParaRP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Date</a:t>
            </a:r>
            <a:r>
              <a:rPr lang="zh-TW" altLang="en-US" sz="1800" dirty="0" smtClean="0">
                <a:latin typeface="+mn-lt"/>
              </a:rPr>
              <a:t> </a:t>
            </a:r>
            <a:r>
              <a:rPr lang="en-US" altLang="zh-TW" sz="1800" dirty="0" smtClean="0">
                <a:latin typeface="+mn-lt"/>
              </a:rPr>
              <a:t>&amp;</a:t>
            </a:r>
            <a:r>
              <a:rPr lang="zh-TW" altLang="en-US" sz="1800" dirty="0" smtClean="0">
                <a:latin typeface="+mn-lt"/>
              </a:rPr>
              <a:t> </a:t>
            </a:r>
            <a:r>
              <a:rPr lang="en-US" altLang="zh-TW" sz="1800" dirty="0" smtClean="0">
                <a:latin typeface="+mn-lt"/>
              </a:rPr>
              <a:t>Time</a:t>
            </a:r>
            <a:endParaRPr lang="zh-TW" altLang="en-US" sz="1800" dirty="0" smtClean="0">
              <a:latin typeface="+mn-lt"/>
            </a:endParaRP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Users</a:t>
            </a:r>
            <a:endParaRPr lang="zh-TW" altLang="en-US" sz="1800" dirty="0" smtClean="0">
              <a:latin typeface="+mn-lt"/>
            </a:endParaRP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NAS IP</a:t>
            </a: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NAS Name</a:t>
            </a:r>
            <a:endParaRPr lang="zh-TW" altLang="en-US" sz="1800" dirty="0" smtClean="0">
              <a:latin typeface="+mn-lt"/>
            </a:endParaRPr>
          </a:p>
          <a:p>
            <a:pPr fontAlgn="base">
              <a:buClr>
                <a:schemeClr val="bg2"/>
              </a:buClr>
            </a:pPr>
            <a:r>
              <a:rPr lang="en-US" altLang="zh-TW" sz="1800" dirty="0" smtClean="0">
                <a:latin typeface="+mn-lt"/>
              </a:rPr>
              <a:t>QVR Pro Name</a:t>
            </a:r>
            <a:endParaRPr lang="zh-TW" altLang="en-US" sz="1800" dirty="0" smtClean="0">
              <a:latin typeface="+mn-lt"/>
            </a:endParaRPr>
          </a:p>
          <a:p>
            <a:pPr lvl="0">
              <a:spcBef>
                <a:spcPts val="0"/>
              </a:spcBef>
              <a:buNone/>
            </a:pPr>
            <a:endParaRPr lang="en-GB" sz="2400" dirty="0"/>
          </a:p>
        </p:txBody>
      </p:sp>
      <p:sp>
        <p:nvSpPr>
          <p:cNvPr id="1814" name="Shape 18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altLang="zh-TW" sz="3200" dirty="0" smtClean="0"/>
              <a:t>Search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and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export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log</a:t>
            </a:r>
            <a:endParaRPr lang="en-GB" sz="3200" dirty="0"/>
          </a:p>
        </p:txBody>
      </p:sp>
      <p:grpSp>
        <p:nvGrpSpPr>
          <p:cNvPr id="2" name="群組 6"/>
          <p:cNvGrpSpPr/>
          <p:nvPr/>
        </p:nvGrpSpPr>
        <p:grpSpPr>
          <a:xfrm>
            <a:off x="2928926" y="1857369"/>
            <a:ext cx="5511708" cy="2638583"/>
            <a:chOff x="2318666" y="2420181"/>
            <a:chExt cx="6072230" cy="290692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18666" y="2420181"/>
              <a:ext cx="6072230" cy="2906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Shape 1938"/>
            <p:cNvSpPr/>
            <p:nvPr/>
          </p:nvSpPr>
          <p:spPr>
            <a:xfrm>
              <a:off x="3247359" y="2844185"/>
              <a:ext cx="5072098" cy="857255"/>
            </a:xfrm>
            <a:prstGeom prst="rect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QVR PPT\p8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664" y="1347614"/>
            <a:ext cx="5643348" cy="338437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664296" y="1851670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sz="4800" b="1" dirty="0" smtClean="0">
                <a:solidFill>
                  <a:schemeClr val="bg1"/>
                </a:solidFill>
              </a:rPr>
              <a:t>QVR </a:t>
            </a:r>
            <a:r>
              <a:rPr lang="en-GB" sz="4800" b="1" dirty="0" err="1" smtClean="0">
                <a:solidFill>
                  <a:schemeClr val="bg1"/>
                </a:solidFill>
              </a:rPr>
              <a:t>Center</a:t>
            </a:r>
            <a:r>
              <a:rPr lang="en-GB" sz="4800" b="1" dirty="0" smtClean="0">
                <a:solidFill>
                  <a:schemeClr val="bg1"/>
                </a:solidFill>
              </a:rPr>
              <a:t> </a:t>
            </a:r>
          </a:p>
          <a:p>
            <a:pPr lvl="0" algn="ctr"/>
            <a:r>
              <a:rPr lang="en-US" altLang="zh-TW" sz="2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Release</a:t>
            </a:r>
            <a:r>
              <a:rPr lang="zh-TW" altLang="en-US" sz="2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2800" b="1" dirty="0" smtClean="0">
                <a:solidFill>
                  <a:schemeClr val="bg1"/>
                </a:solidFill>
                <a:latin typeface="Arial 粗體" charset="0"/>
                <a:ea typeface="Arial 粗體" charset="0"/>
              </a:rPr>
              <a:t>Schedule:</a:t>
            </a:r>
            <a:endParaRPr lang="en-GB" sz="2800" b="1" dirty="0" smtClean="0">
              <a:solidFill>
                <a:schemeClr val="bg1"/>
              </a:solidFill>
              <a:latin typeface="Arial 粗體" charset="0"/>
              <a:ea typeface="Arial 粗體" charset="0"/>
            </a:endParaRPr>
          </a:p>
          <a:p>
            <a:pPr lvl="0" algn="ctr"/>
            <a:r>
              <a:rPr lang="en-GB" sz="2800" b="1" dirty="0" smtClean="0">
                <a:solidFill>
                  <a:schemeClr val="bg1"/>
                </a:solidFill>
              </a:rPr>
              <a:t>Q1/2018 </a:t>
            </a:r>
            <a:endParaRPr lang="en-GB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9" name="Shape 182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2060"/>
              </a:buClr>
              <a:buSzPct val="25000"/>
              <a:buFont typeface="Arial"/>
              <a:buNone/>
            </a:pPr>
            <a:r>
              <a:rPr lang="en-GB" sz="5400"/>
              <a:t>Live Demo</a:t>
            </a:r>
          </a:p>
        </p:txBody>
      </p:sp>
      <p:sp>
        <p:nvSpPr>
          <p:cNvPr id="1830" name="Shape 1830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45833"/>
            </a:pPr>
            <a:r>
              <a:rPr lang="en-GB" sz="2400" dirty="0">
                <a:solidFill>
                  <a:srgbClr val="002060"/>
                </a:solidFill>
                <a:latin typeface="Arial 粗體" charset="0"/>
                <a:ea typeface="Arial 粗體" charset="0"/>
              </a:rPr>
              <a:t>QVR </a:t>
            </a:r>
            <a:r>
              <a:rPr lang="en-GB" sz="2400" dirty="0" err="1">
                <a:solidFill>
                  <a:srgbClr val="002060"/>
                </a:solidFill>
                <a:latin typeface="Arial 粗體" charset="0"/>
                <a:ea typeface="Arial 粗體" charset="0"/>
              </a:rPr>
              <a:t>Center</a:t>
            </a:r>
            <a:endParaRPr lang="en-GB" sz="2400" dirty="0">
              <a:solidFill>
                <a:srgbClr val="002060"/>
              </a:solidFill>
              <a:latin typeface="Arial 粗體" charset="0"/>
              <a:ea typeface="Arial 粗體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Shape 18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dirty="0" smtClean="0"/>
              <a:t>QVR </a:t>
            </a:r>
            <a:r>
              <a:rPr lang="en-GB" dirty="0"/>
              <a:t>Guard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253262" y="2285998"/>
            <a:ext cx="3024336" cy="988522"/>
            <a:chOff x="4355976" y="1218271"/>
            <a:chExt cx="3024336" cy="988522"/>
          </a:xfrm>
        </p:grpSpPr>
        <p:sp>
          <p:nvSpPr>
            <p:cNvPr id="5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Why</a:t>
              </a:r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Do We Need QVR Guard? </a:t>
              </a:r>
            </a:p>
          </p:txBody>
        </p:sp>
      </p:grpSp>
      <p:grpSp>
        <p:nvGrpSpPr>
          <p:cNvPr id="3" name="Group 3"/>
          <p:cNvGrpSpPr/>
          <p:nvPr/>
        </p:nvGrpSpPr>
        <p:grpSpPr>
          <a:xfrm>
            <a:off x="3133582" y="2285998"/>
            <a:ext cx="3024336" cy="988522"/>
            <a:chOff x="4355976" y="1218271"/>
            <a:chExt cx="3024336" cy="988522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lvl="0" indent="-228600"/>
              <a:r>
                <a:rPr lang="en-GB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QVR Guard </a:t>
              </a:r>
            </a:p>
            <a:p>
              <a:pPr marL="457200" lvl="0" indent="-228600"/>
              <a:r>
                <a:rPr lang="en-US" altLang="zh-TW" sz="2400" b="1" u="sng" dirty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I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nstallation</a:t>
              </a:r>
              <a:endPara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endParaRPr>
            </a:p>
          </p:txBody>
        </p:sp>
      </p:grpSp>
      <p:sp>
        <p:nvSpPr>
          <p:cNvPr id="11" name="Shape 83"/>
          <p:cNvSpPr/>
          <p:nvPr/>
        </p:nvSpPr>
        <p:spPr>
          <a:xfrm>
            <a:off x="5581854" y="2285998"/>
            <a:ext cx="502330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2819" y="2441243"/>
            <a:ext cx="3166899" cy="844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228600"/>
            <a:r>
              <a: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QVR Guard</a:t>
            </a:r>
          </a:p>
          <a:p>
            <a:pPr marL="457200" lvl="0" indent="-228600"/>
            <a:r>
              <a:rPr lang="en-US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Interface &amp; Features</a:t>
            </a:r>
            <a:endParaRPr lang="en-GB" altLang="zh-TW" sz="2400" b="1" u="sng" dirty="0" smtClean="0">
              <a:solidFill>
                <a:srgbClr val="3773E3"/>
              </a:solidFill>
              <a:latin typeface="Arial 粗體" charset="0"/>
              <a:ea typeface="Arial 粗體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Shape 18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US" altLang="zh-TW" dirty="0" smtClean="0">
                <a:solidFill>
                  <a:srgbClr val="FFFFFF"/>
                </a:solidFill>
              </a:rPr>
              <a:t>Why</a:t>
            </a:r>
            <a:r>
              <a:rPr lang="zh-TW" altLang="en-US" dirty="0" smtClean="0">
                <a:solidFill>
                  <a:srgbClr val="FFFFFF"/>
                </a:solidFill>
              </a:rPr>
              <a:t> </a:t>
            </a:r>
            <a:r>
              <a:rPr lang="en-US" altLang="zh-TW" dirty="0">
                <a:solidFill>
                  <a:srgbClr val="FFFFFF"/>
                </a:solidFill>
              </a:rPr>
              <a:t>D</a:t>
            </a:r>
            <a:r>
              <a:rPr lang="en-US" altLang="zh-TW" dirty="0" smtClean="0">
                <a:solidFill>
                  <a:srgbClr val="FFFFFF"/>
                </a:solidFill>
              </a:rPr>
              <a:t>o</a:t>
            </a:r>
            <a:r>
              <a:rPr lang="zh-TW" altLang="en-US" dirty="0" smtClean="0">
                <a:solidFill>
                  <a:srgbClr val="FFFFFF"/>
                </a:solidFill>
              </a:rPr>
              <a:t> </a:t>
            </a:r>
            <a:r>
              <a:rPr lang="en-US" altLang="zh-TW" dirty="0">
                <a:solidFill>
                  <a:srgbClr val="FFFFFF"/>
                </a:solidFill>
              </a:rPr>
              <a:t>W</a:t>
            </a:r>
            <a:r>
              <a:rPr lang="en-US" altLang="zh-TW" dirty="0" smtClean="0">
                <a:solidFill>
                  <a:srgbClr val="FFFFFF"/>
                </a:solidFill>
              </a:rPr>
              <a:t>e</a:t>
            </a:r>
            <a:r>
              <a:rPr lang="zh-TW" altLang="en-US" dirty="0" smtClean="0">
                <a:solidFill>
                  <a:srgbClr val="FFFFFF"/>
                </a:solidFill>
              </a:rPr>
              <a:t> </a:t>
            </a:r>
            <a:r>
              <a:rPr lang="en-US" altLang="zh-TW" dirty="0">
                <a:solidFill>
                  <a:srgbClr val="FFFFFF"/>
                </a:solidFill>
              </a:rPr>
              <a:t>N</a:t>
            </a:r>
            <a:r>
              <a:rPr lang="en-US" altLang="zh-TW" dirty="0" smtClean="0">
                <a:solidFill>
                  <a:srgbClr val="FFFFFF"/>
                </a:solidFill>
              </a:rPr>
              <a:t>eed</a:t>
            </a:r>
            <a:r>
              <a:rPr lang="en-GB" dirty="0" smtClean="0">
                <a:solidFill>
                  <a:srgbClr val="FFFFFF"/>
                </a:solidFill>
              </a:rPr>
              <a:t> </a:t>
            </a:r>
            <a:r>
              <a:rPr lang="en-GB" dirty="0">
                <a:solidFill>
                  <a:srgbClr val="FFFFFF"/>
                </a:solidFill>
              </a:rPr>
              <a:t>QVR </a:t>
            </a:r>
            <a:r>
              <a:rPr lang="en-GB" dirty="0" smtClean="0">
                <a:solidFill>
                  <a:srgbClr val="FFFFFF"/>
                </a:solidFill>
              </a:rPr>
              <a:t>Guard</a:t>
            </a:r>
            <a:r>
              <a:rPr lang="en-US" altLang="zh-TW" dirty="0">
                <a:solidFill>
                  <a:srgbClr val="FFFFFF"/>
                </a:solidFill>
              </a:rPr>
              <a:t>?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845" name="Shape 1845"/>
          <p:cNvSpPr txBox="1">
            <a:spLocks noGrp="1"/>
          </p:cNvSpPr>
          <p:nvPr>
            <p:ph type="body" idx="1"/>
          </p:nvPr>
        </p:nvSpPr>
        <p:spPr>
          <a:xfrm>
            <a:off x="500034" y="2424125"/>
            <a:ext cx="8001056" cy="2647955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endParaRPr dirty="0" smtClean="0"/>
          </a:p>
          <a:p>
            <a:pPr marL="0" lvl="0">
              <a:spcBef>
                <a:spcPts val="0"/>
              </a:spcBef>
              <a:buClr>
                <a:srgbClr val="000000"/>
              </a:buClr>
              <a:buSzPct val="61111"/>
              <a:buNone/>
            </a:pP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Install QVR Guard on the </a:t>
            </a:r>
            <a:r>
              <a:rPr lang="en-US" sz="1800" u="sng" dirty="0" smtClean="0">
                <a:solidFill>
                  <a:schemeClr val="tx1"/>
                </a:solidFill>
                <a:latin typeface="+mn-lt"/>
              </a:rPr>
              <a:t>same NAS model </a:t>
            </a: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that the QVR Pro is running on, and QVR Guard will take over the recording tasks when system crashes. </a:t>
            </a:r>
          </a:p>
          <a:p>
            <a:pPr marL="457200" lvl="0" indent="-317500" rtl="0">
              <a:spcBef>
                <a:spcPts val="0"/>
              </a:spcBef>
              <a:buSzPct val="100000"/>
              <a:buNone/>
            </a:pPr>
            <a:endParaRPr lang="en-US" sz="1400" dirty="0" smtClean="0">
              <a:latin typeface="+mn-lt"/>
            </a:endParaRPr>
          </a:p>
          <a:p>
            <a:pPr marL="457200" indent="-317500">
              <a:spcBef>
                <a:spcPts val="0"/>
              </a:spcBef>
            </a:pPr>
            <a:r>
              <a:rPr lang="en-US" altLang="zh-TW" sz="1400" dirty="0" smtClean="0">
                <a:latin typeface="+mn-lt"/>
              </a:rPr>
              <a:t>Keep recording nonstop 24/7.</a:t>
            </a:r>
          </a:p>
          <a:p>
            <a:pPr marL="457200" indent="-317500">
              <a:spcBef>
                <a:spcPts val="0"/>
              </a:spcBef>
            </a:pPr>
            <a:r>
              <a:rPr lang="en-US" altLang="zh-TW" sz="1400" dirty="0" smtClean="0">
                <a:latin typeface="+mn-lt"/>
              </a:rPr>
              <a:t>The backup NAS with QVR Guard can NOT be installed on the same NAS as QVR Pro.</a:t>
            </a:r>
          </a:p>
          <a:p>
            <a:pPr marL="457200" indent="-317500">
              <a:spcBef>
                <a:spcPts val="0"/>
              </a:spcBef>
            </a:pPr>
            <a:r>
              <a:rPr lang="en-US" altLang="zh-TW" sz="1400" dirty="0" smtClean="0">
                <a:latin typeface="+mn-lt"/>
              </a:rPr>
              <a:t>With QVR Guard failover, you can only log in QVR Pro Client via the admin account.</a:t>
            </a:r>
          </a:p>
          <a:p>
            <a:pPr marL="457200" indent="-317500">
              <a:spcBef>
                <a:spcPts val="0"/>
              </a:spcBef>
            </a:pPr>
            <a:r>
              <a:rPr lang="en-US" altLang="zh-TW" sz="1400" dirty="0" smtClean="0">
                <a:latin typeface="+mn-lt"/>
              </a:rPr>
              <a:t>Support one recording storage. </a:t>
            </a:r>
            <a:endParaRPr lang="en-GB" dirty="0"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1766133"/>
            <a:ext cx="642942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69850">
              <a:lnSpc>
                <a:spcPct val="115000"/>
              </a:lnSpc>
              <a:buClr>
                <a:schemeClr val="dk1"/>
              </a:buClr>
              <a:buSzPct val="61111"/>
            </a:pPr>
            <a:r>
              <a:rPr lang="en-US" sz="18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You may</a:t>
            </a:r>
            <a:r>
              <a:rPr lang="zh-TW" altLang="en-US" sz="18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 </a:t>
            </a:r>
            <a:r>
              <a:rPr lang="en-US" altLang="zh-TW" sz="1800" b="1" dirty="0" smtClean="0">
                <a:solidFill>
                  <a:schemeClr val="bg2"/>
                </a:solidFill>
                <a:latin typeface="Arial 粗體" charset="0"/>
                <a:ea typeface="Arial 粗體" charset="0"/>
              </a:rPr>
              <a:t>have a UPS(uninterruptible power supply) or backup disks. However, what if the system crashes?</a:t>
            </a:r>
            <a:endParaRPr lang="en-GB" sz="1800" b="1" dirty="0">
              <a:solidFill>
                <a:schemeClr val="bg2"/>
              </a:solidFill>
              <a:latin typeface="Arial 粗體" charset="0"/>
              <a:ea typeface="Arial 粗體" charset="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571472" y="1694125"/>
            <a:ext cx="7000924" cy="796648"/>
          </a:xfrm>
          <a:prstGeom prst="round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 dirty="0">
              <a:ea typeface="Arial 粗體" charset="0"/>
            </a:endParaRPr>
          </a:p>
        </p:txBody>
      </p:sp>
      <p:pic>
        <p:nvPicPr>
          <p:cNvPr id="7" name="Shape 82" descr="煩惱的人-2-01.png"/>
          <p:cNvPicPr preferRelativeResize="0"/>
          <p:nvPr/>
        </p:nvPicPr>
        <p:blipFill rotWithShape="1">
          <a:blip r:embed="rId3">
            <a:alphaModFix/>
          </a:blip>
          <a:srcRect b="2400"/>
          <a:stretch/>
        </p:blipFill>
        <p:spPr>
          <a:xfrm>
            <a:off x="7072330" y="1066803"/>
            <a:ext cx="1110408" cy="1505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Shape 18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TW" sz="3200" dirty="0" smtClean="0"/>
              <a:t>How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to</a:t>
            </a:r>
            <a:r>
              <a:rPr lang="zh-TW" altLang="en-US" sz="3200" dirty="0" smtClean="0"/>
              <a:t> </a:t>
            </a:r>
            <a:r>
              <a:rPr lang="en-US" altLang="zh-TW" sz="3200" dirty="0" smtClean="0"/>
              <a:t>Install</a:t>
            </a:r>
            <a:r>
              <a:rPr lang="zh-TW" altLang="en-US" sz="3200" dirty="0" smtClean="0"/>
              <a:t> </a:t>
            </a:r>
            <a:r>
              <a:rPr lang="en-GB" sz="3200" dirty="0" smtClean="0"/>
              <a:t>QVR </a:t>
            </a:r>
            <a:r>
              <a:rPr lang="en-GB" sz="3200" dirty="0"/>
              <a:t>Guard</a:t>
            </a:r>
          </a:p>
        </p:txBody>
      </p:sp>
      <p:sp>
        <p:nvSpPr>
          <p:cNvPr id="1852" name="Shape 1852"/>
          <p:cNvSpPr txBox="1">
            <a:spLocks noGrp="1"/>
          </p:cNvSpPr>
          <p:nvPr>
            <p:ph type="body" idx="1"/>
          </p:nvPr>
        </p:nvSpPr>
        <p:spPr>
          <a:xfrm>
            <a:off x="214282" y="1214428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>
              <a:spcBef>
                <a:spcPts val="0"/>
              </a:spcBef>
              <a:buClr>
                <a:schemeClr val="bg2"/>
              </a:buClr>
            </a:pPr>
            <a:r>
              <a:rPr lang="en-GB" altLang="zh-TW" dirty="0" smtClean="0">
                <a:latin typeface="+mn-lt"/>
              </a:rPr>
              <a:t>Log on to QTS and then go to the [App </a:t>
            </a:r>
            <a:r>
              <a:rPr lang="en-GB" altLang="zh-TW" dirty="0" err="1" smtClean="0">
                <a:latin typeface="+mn-lt"/>
              </a:rPr>
              <a:t>Center</a:t>
            </a:r>
            <a:r>
              <a:rPr lang="en-GB" altLang="zh-TW" dirty="0" smtClean="0">
                <a:latin typeface="+mn-lt"/>
              </a:rPr>
              <a:t>]</a:t>
            </a:r>
          </a:p>
          <a:p>
            <a:pPr marL="457200" lvl="0" indent="-381000">
              <a:spcBef>
                <a:spcPts val="0"/>
              </a:spcBef>
              <a:buClr>
                <a:schemeClr val="bg2"/>
              </a:buClr>
            </a:pPr>
            <a:r>
              <a:rPr lang="en-US" altLang="zh-TW" dirty="0" smtClean="0">
                <a:latin typeface="+mn-lt"/>
              </a:rPr>
              <a:t>Find [QVR Guard] and then click [Install]</a:t>
            </a:r>
            <a:endParaRPr lang="en-GB" dirty="0">
              <a:latin typeface="+mn-lt"/>
            </a:endParaRPr>
          </a:p>
        </p:txBody>
      </p:sp>
      <p:pic>
        <p:nvPicPr>
          <p:cNvPr id="5" name="Shape 1741"/>
          <p:cNvPicPr preferRelativeResize="0"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68447"/>
            <a:ext cx="5910145" cy="279672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860"/>
          <p:cNvSpPr/>
          <p:nvPr/>
        </p:nvSpPr>
        <p:spPr>
          <a:xfrm>
            <a:off x="5652120" y="3536086"/>
            <a:ext cx="792330" cy="9633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" name="Shape 1861"/>
          <p:cNvSpPr/>
          <p:nvPr/>
        </p:nvSpPr>
        <p:spPr>
          <a:xfrm>
            <a:off x="1907704" y="4540818"/>
            <a:ext cx="720300" cy="1290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Shape 185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>
                <a:solidFill>
                  <a:srgbClr val="FFFFFF"/>
                </a:solidFill>
                <a:latin typeface="+mn-lt"/>
              </a:rPr>
              <a:t>QVR Guard - Standby</a:t>
            </a:r>
          </a:p>
        </p:txBody>
      </p:sp>
      <p:grpSp>
        <p:nvGrpSpPr>
          <p:cNvPr id="24" name="群組 23"/>
          <p:cNvGrpSpPr/>
          <p:nvPr/>
        </p:nvGrpSpPr>
        <p:grpSpPr>
          <a:xfrm>
            <a:off x="1000100" y="1437736"/>
            <a:ext cx="7011528" cy="2848526"/>
            <a:chOff x="1800894" y="1666604"/>
            <a:chExt cx="5842940" cy="2373772"/>
          </a:xfrm>
        </p:grpSpPr>
        <p:cxnSp>
          <p:nvCxnSpPr>
            <p:cNvPr id="5" name="肘形接點 4"/>
            <p:cNvCxnSpPr>
              <a:stCxn id="20" idx="3"/>
            </p:cNvCxnSpPr>
            <p:nvPr/>
          </p:nvCxnSpPr>
          <p:spPr>
            <a:xfrm>
              <a:off x="4437228" y="2432736"/>
              <a:ext cx="1466288" cy="540060"/>
            </a:xfrm>
            <a:prstGeom prst="bentConnector3">
              <a:avLst>
                <a:gd name="adj1" fmla="val 19629"/>
              </a:avLst>
            </a:prstGeom>
            <a:ln w="381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線接點 5"/>
            <p:cNvCxnSpPr/>
            <p:nvPr/>
          </p:nvCxnSpPr>
          <p:spPr>
            <a:xfrm>
              <a:off x="3861164" y="2324724"/>
              <a:ext cx="0" cy="1138050"/>
            </a:xfrm>
            <a:prstGeom prst="line">
              <a:avLst/>
            </a:prstGeom>
            <a:ln w="38100" cmpd="sng"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接點 6"/>
            <p:cNvCxnSpPr/>
            <p:nvPr/>
          </p:nvCxnSpPr>
          <p:spPr>
            <a:xfrm>
              <a:off x="2385508" y="2396732"/>
              <a:ext cx="1152128" cy="0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Shape 5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953461" y="1892676"/>
              <a:ext cx="504056" cy="504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Shape 5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953461" y="2263393"/>
              <a:ext cx="504056" cy="504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Shape 5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953461" y="2612756"/>
              <a:ext cx="504056" cy="5040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Shape 545"/>
            <p:cNvSpPr txBox="1"/>
            <p:nvPr/>
          </p:nvSpPr>
          <p:spPr>
            <a:xfrm>
              <a:off x="1800894" y="3037964"/>
              <a:ext cx="1008112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IP Camera</a:t>
              </a:r>
            </a:p>
            <a:p>
              <a:endParaRPr lang="en-GB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Shape 545"/>
            <p:cNvSpPr txBox="1"/>
            <p:nvPr/>
          </p:nvSpPr>
          <p:spPr>
            <a:xfrm>
              <a:off x="2380378" y="2178428"/>
              <a:ext cx="1188640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b="1" dirty="0">
                  <a:solidFill>
                    <a:schemeClr val="accent3">
                      <a:lumMod val="50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C</a:t>
              </a:r>
              <a:r>
                <a:rPr lang="en-US" altLang="zh-TW" b="1" u="none" dirty="0" smtClean="0">
                  <a:solidFill>
                    <a:schemeClr val="accent3">
                      <a:lumMod val="50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onnected</a:t>
              </a:r>
              <a:endParaRPr lang="en-GB" b="1" u="none" dirty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pic>
          <p:nvPicPr>
            <p:cNvPr id="13" name="Shape 540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3286116" y="1928808"/>
              <a:ext cx="1080120" cy="675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Shape 545"/>
            <p:cNvSpPr txBox="1"/>
            <p:nvPr/>
          </p:nvSpPr>
          <p:spPr>
            <a:xfrm>
              <a:off x="2926076" y="2612756"/>
              <a:ext cx="1008112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b="1" dirty="0" smtClean="0">
                  <a:solidFill>
                    <a:schemeClr val="accent1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Health</a:t>
              </a:r>
              <a:r>
                <a:rPr lang="zh-TW" altLang="en-US" b="1" dirty="0" smtClean="0">
                  <a:solidFill>
                    <a:schemeClr val="accent1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 </a:t>
              </a:r>
              <a:r>
                <a:rPr lang="en-US" altLang="zh-TW" b="1" dirty="0" smtClean="0">
                  <a:solidFill>
                    <a:schemeClr val="accent1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Detection</a:t>
              </a:r>
              <a:endParaRPr lang="en-GB" b="1" u="none" dirty="0">
                <a:solidFill>
                  <a:schemeClr val="accent1">
                    <a:lumMod val="75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sp>
          <p:nvSpPr>
            <p:cNvPr id="15" name="Shape 545"/>
            <p:cNvSpPr txBox="1"/>
            <p:nvPr/>
          </p:nvSpPr>
          <p:spPr>
            <a:xfrm>
              <a:off x="4737832" y="2680774"/>
              <a:ext cx="1153144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b="1" dirty="0" smtClean="0">
                  <a:solidFill>
                    <a:schemeClr val="accent3">
                      <a:lumMod val="50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Connected</a:t>
              </a:r>
              <a:endParaRPr lang="en-GB" b="1" u="none" dirty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pic>
          <p:nvPicPr>
            <p:cNvPr id="16" name="Picture 3" descr="C:\Users\user\Desktop\QVR PPT\pc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658490" y="2468740"/>
              <a:ext cx="1972202" cy="792088"/>
            </a:xfrm>
            <a:prstGeom prst="rect">
              <a:avLst/>
            </a:prstGeom>
            <a:noFill/>
          </p:spPr>
        </p:pic>
        <p:pic>
          <p:nvPicPr>
            <p:cNvPr id="17" name="Shape 540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3286116" y="3116812"/>
              <a:ext cx="1080120" cy="675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Shape 545"/>
            <p:cNvSpPr txBox="1"/>
            <p:nvPr/>
          </p:nvSpPr>
          <p:spPr>
            <a:xfrm>
              <a:off x="3429116" y="1666604"/>
              <a:ext cx="864096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QVR Pro</a:t>
              </a:r>
            </a:p>
          </p:txBody>
        </p:sp>
        <p:sp>
          <p:nvSpPr>
            <p:cNvPr id="19" name="Shape 545"/>
            <p:cNvSpPr txBox="1"/>
            <p:nvPr/>
          </p:nvSpPr>
          <p:spPr>
            <a:xfrm>
              <a:off x="3357108" y="3752344"/>
              <a:ext cx="1152128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QVR Guard</a:t>
              </a:r>
            </a:p>
          </p:txBody>
        </p:sp>
        <p:pic>
          <p:nvPicPr>
            <p:cNvPr id="20" name="Picture 2" descr="C:\Users\user\Desktop\QVR_Pro_直播_CHT_20171025場次 (1)\ppt\media\image8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077188" y="2252716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21" name="Picture 3" descr="C:\Users\user\Desktop\QVR_Pro_直播_CHT_20171025場次 (1)\ppt\media\image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77188" y="3404844"/>
              <a:ext cx="360040" cy="360040"/>
            </a:xfrm>
            <a:prstGeom prst="rect">
              <a:avLst/>
            </a:prstGeom>
            <a:noFill/>
          </p:spPr>
        </p:pic>
        <p:sp>
          <p:nvSpPr>
            <p:cNvPr id="22" name="Shape 545"/>
            <p:cNvSpPr txBox="1"/>
            <p:nvPr/>
          </p:nvSpPr>
          <p:spPr>
            <a:xfrm>
              <a:off x="6059658" y="3252278"/>
              <a:ext cx="1584176" cy="298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QVR Pro Client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8" name="Shape 186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sz="3200" dirty="0">
                <a:latin typeface="+mn-lt"/>
              </a:rPr>
              <a:t>QVR Guard - </a:t>
            </a:r>
            <a:r>
              <a:rPr lang="en-US" altLang="zh-TW" sz="3200" dirty="0" smtClean="0">
                <a:latin typeface="+mn-lt"/>
              </a:rPr>
              <a:t>Fail</a:t>
            </a:r>
            <a:r>
              <a:rPr lang="en-GB" sz="3200" dirty="0" smtClean="0">
                <a:latin typeface="+mn-lt"/>
              </a:rPr>
              <a:t>over</a:t>
            </a:r>
            <a:endParaRPr lang="en-GB" sz="3200" dirty="0">
              <a:latin typeface="+mn-lt"/>
            </a:endParaRPr>
          </a:p>
        </p:txBody>
      </p:sp>
      <p:cxnSp>
        <p:nvCxnSpPr>
          <p:cNvPr id="5" name="肘形接點 4"/>
          <p:cNvCxnSpPr/>
          <p:nvPr/>
        </p:nvCxnSpPr>
        <p:spPr>
          <a:xfrm rot="10800000">
            <a:off x="1200126" y="3253527"/>
            <a:ext cx="2088108" cy="613075"/>
          </a:xfrm>
          <a:prstGeom prst="bentConnector3">
            <a:avLst>
              <a:gd name="adj1" fmla="val 26114"/>
            </a:avLst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接點 6"/>
          <p:cNvCxnSpPr/>
          <p:nvPr/>
        </p:nvCxnSpPr>
        <p:spPr>
          <a:xfrm>
            <a:off x="3870616" y="2397639"/>
            <a:ext cx="0" cy="1365660"/>
          </a:xfrm>
          <a:prstGeom prst="line">
            <a:avLst/>
          </a:prstGeom>
          <a:ln w="381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Shape 545"/>
          <p:cNvSpPr txBox="1"/>
          <p:nvPr/>
        </p:nvSpPr>
        <p:spPr>
          <a:xfrm>
            <a:off x="428596" y="3693783"/>
            <a:ext cx="1209734" cy="34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IP Camera</a:t>
            </a:r>
          </a:p>
          <a:p>
            <a:endParaRPr lang="en-GB" b="0" i="0" u="none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Shape 545"/>
          <p:cNvSpPr txBox="1"/>
          <p:nvPr/>
        </p:nvSpPr>
        <p:spPr>
          <a:xfrm>
            <a:off x="2743187" y="2743278"/>
            <a:ext cx="1209734" cy="34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b="1" dirty="0" smtClean="0">
                <a:solidFill>
                  <a:schemeClr val="accent1">
                    <a:lumMod val="75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Health</a:t>
            </a:r>
            <a:r>
              <a:rPr lang="zh-TW" altLang="en-US" b="1" dirty="0" smtClean="0">
                <a:solidFill>
                  <a:schemeClr val="accent1">
                    <a:lumMod val="75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 </a:t>
            </a:r>
            <a:r>
              <a:rPr lang="en-US" altLang="zh-TW" b="1" dirty="0" smtClean="0">
                <a:solidFill>
                  <a:schemeClr val="accent1">
                    <a:lumMod val="75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Detection</a:t>
            </a:r>
            <a:endParaRPr lang="en-GB" b="1" u="none" dirty="0">
              <a:solidFill>
                <a:schemeClr val="accent1">
                  <a:lumMod val="75000"/>
                </a:schemeClr>
              </a:solidFill>
              <a:latin typeface="Arial 粗體" charset="0"/>
              <a:ea typeface="Arial 粗體" charset="0"/>
              <a:cs typeface="Calibri"/>
              <a:sym typeface="Calibri"/>
            </a:endParaRPr>
          </a:p>
        </p:txBody>
      </p:sp>
      <p:sp>
        <p:nvSpPr>
          <p:cNvPr id="11" name="Shape 545"/>
          <p:cNvSpPr txBox="1"/>
          <p:nvPr/>
        </p:nvSpPr>
        <p:spPr>
          <a:xfrm>
            <a:off x="4543425" y="3331729"/>
            <a:ext cx="2124137" cy="79763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Switch</a:t>
            </a:r>
            <a:r>
              <a:rPr lang="zh-TW" altLang="en-US" b="1" dirty="0" smtClean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 </a:t>
            </a:r>
            <a:r>
              <a:rPr lang="en-US" altLang="zh-TW" b="1" dirty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C</a:t>
            </a:r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onnection</a:t>
            </a:r>
          </a:p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Manually</a:t>
            </a:r>
            <a:endParaRPr lang="zh-TW" altLang="en-US" b="1" dirty="0" smtClean="0">
              <a:solidFill>
                <a:schemeClr val="accent3">
                  <a:lumMod val="50000"/>
                </a:schemeClr>
              </a:solidFill>
              <a:latin typeface="Arial 粗體" charset="0"/>
              <a:ea typeface="Arial 粗體" charset="0"/>
              <a:cs typeface="Calibri"/>
              <a:sym typeface="Calibri"/>
            </a:endParaRPr>
          </a:p>
          <a:p>
            <a:r>
              <a:rPr lang="zh-TW" altLang="en-US" dirty="0" smtClean="0"/>
              <a:t/>
            </a:r>
            <a:br>
              <a:rPr lang="zh-TW" altLang="en-US" dirty="0" smtClean="0"/>
            </a:br>
            <a:endParaRPr lang="en-GB" altLang="en-US" b="1" dirty="0">
              <a:solidFill>
                <a:schemeClr val="accent6">
                  <a:lumMod val="75000"/>
                </a:schemeClr>
              </a:solidFill>
              <a:latin typeface="Arial 粗體" charset="0"/>
              <a:ea typeface="Arial 粗體" charset="0"/>
              <a:cs typeface="Calibri"/>
              <a:sym typeface="Calibri"/>
            </a:endParaRPr>
          </a:p>
        </p:txBody>
      </p:sp>
      <p:cxnSp>
        <p:nvCxnSpPr>
          <p:cNvPr id="12" name="肘形接點 11"/>
          <p:cNvCxnSpPr/>
          <p:nvPr/>
        </p:nvCxnSpPr>
        <p:spPr>
          <a:xfrm flipV="1">
            <a:off x="4173659" y="3246003"/>
            <a:ext cx="2341454" cy="620599"/>
          </a:xfrm>
          <a:prstGeom prst="bentConnector3">
            <a:avLst>
              <a:gd name="adj1" fmla="val 13179"/>
            </a:avLst>
          </a:prstGeom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" descr="C:\Users\user\Desktop\QVR PPT\p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11" y="2484049"/>
            <a:ext cx="2366642" cy="950506"/>
          </a:xfrm>
          <a:prstGeom prst="rect">
            <a:avLst/>
          </a:prstGeom>
          <a:noFill/>
        </p:spPr>
      </p:pic>
      <p:pic>
        <p:nvPicPr>
          <p:cNvPr id="14" name="Shape 54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007739" y="3401833"/>
            <a:ext cx="1296144" cy="810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5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773" y="2298417"/>
            <a:ext cx="604867" cy="604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Shape 5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773" y="2743278"/>
            <a:ext cx="604867" cy="604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5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5773" y="3162513"/>
            <a:ext cx="604867" cy="60486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545"/>
          <p:cNvSpPr txBox="1"/>
          <p:nvPr/>
        </p:nvSpPr>
        <p:spPr>
          <a:xfrm>
            <a:off x="1371578" y="3336517"/>
            <a:ext cx="1470970" cy="34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b="1" dirty="0" smtClean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rPr>
              <a:t> Automatic Connection</a:t>
            </a:r>
            <a:endParaRPr lang="en-GB" altLang="zh-TW" b="1" dirty="0">
              <a:solidFill>
                <a:schemeClr val="accent3">
                  <a:lumMod val="50000"/>
                </a:schemeClr>
              </a:solidFill>
              <a:latin typeface="Arial 粗體" charset="0"/>
              <a:ea typeface="Arial 粗體" charset="0"/>
              <a:cs typeface="Calibri"/>
              <a:sym typeface="Calibri"/>
            </a:endParaRPr>
          </a:p>
        </p:txBody>
      </p:sp>
      <p:pic>
        <p:nvPicPr>
          <p:cNvPr id="21" name="Shape 54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3007739" y="1706362"/>
            <a:ext cx="1296144" cy="810408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hape 545"/>
          <p:cNvSpPr txBox="1"/>
          <p:nvPr/>
        </p:nvSpPr>
        <p:spPr>
          <a:xfrm>
            <a:off x="6943742" y="3417454"/>
            <a:ext cx="1901011" cy="35879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 Client</a:t>
            </a:r>
          </a:p>
        </p:txBody>
      </p:sp>
      <p:sp>
        <p:nvSpPr>
          <p:cNvPr id="23" name="Shape 545"/>
          <p:cNvSpPr txBox="1"/>
          <p:nvPr/>
        </p:nvSpPr>
        <p:spPr>
          <a:xfrm>
            <a:off x="3179339" y="1357304"/>
            <a:ext cx="1036915" cy="34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Pro</a:t>
            </a:r>
          </a:p>
        </p:txBody>
      </p:sp>
      <p:sp>
        <p:nvSpPr>
          <p:cNvPr id="24" name="Shape 545"/>
          <p:cNvSpPr txBox="1"/>
          <p:nvPr/>
        </p:nvSpPr>
        <p:spPr>
          <a:xfrm>
            <a:off x="3092930" y="4212241"/>
            <a:ext cx="1382554" cy="34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QVR Guard</a:t>
            </a:r>
          </a:p>
        </p:txBody>
      </p:sp>
      <p:pic>
        <p:nvPicPr>
          <p:cNvPr id="25" name="Picture 2" descr="C:\Users\user\Desktop\QVR_Pro_直播_CHT_20171025場次 (1)\ppt\media\image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70617" y="2052002"/>
            <a:ext cx="432048" cy="432048"/>
          </a:xfrm>
          <a:prstGeom prst="rect">
            <a:avLst/>
          </a:prstGeom>
          <a:noFill/>
        </p:spPr>
      </p:pic>
      <p:pic>
        <p:nvPicPr>
          <p:cNvPr id="26" name="Picture 3" descr="C:\Users\user\Desktop\QVR_Pro_直播_CHT_20171025場次 (1)\ppt\media\image9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70616" y="3780193"/>
            <a:ext cx="432048" cy="432048"/>
          </a:xfrm>
          <a:prstGeom prst="rect">
            <a:avLst/>
          </a:prstGeom>
          <a:noFill/>
        </p:spPr>
      </p:pic>
      <p:cxnSp>
        <p:nvCxnSpPr>
          <p:cNvPr id="28" name="直線接點 27"/>
          <p:cNvCxnSpPr/>
          <p:nvPr/>
        </p:nvCxnSpPr>
        <p:spPr>
          <a:xfrm>
            <a:off x="3000364" y="1714494"/>
            <a:ext cx="1500198" cy="7858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 flipV="1">
            <a:off x="2928926" y="1714494"/>
            <a:ext cx="1500198" cy="7858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Shape 187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GB" sz="3200" dirty="0">
                <a:latin typeface="+mn-lt"/>
              </a:rPr>
              <a:t>QVR Guard - </a:t>
            </a:r>
            <a:r>
              <a:rPr lang="en-GB" sz="3200" dirty="0" smtClean="0">
                <a:latin typeface="+mn-lt"/>
              </a:rPr>
              <a:t>Playback</a:t>
            </a:r>
            <a:endParaRPr sz="3200" dirty="0">
              <a:latin typeface="+mn-lt"/>
            </a:endParaRPr>
          </a:p>
        </p:txBody>
      </p:sp>
      <p:grpSp>
        <p:nvGrpSpPr>
          <p:cNvPr id="2" name="群組 29"/>
          <p:cNvGrpSpPr>
            <a:grpSpLocks noChangeAspect="1"/>
          </p:cNvGrpSpPr>
          <p:nvPr/>
        </p:nvGrpSpPr>
        <p:grpSpPr>
          <a:xfrm>
            <a:off x="1000100" y="1214428"/>
            <a:ext cx="7317307" cy="3418231"/>
            <a:chOff x="2130122" y="1666604"/>
            <a:chExt cx="6097756" cy="2373772"/>
          </a:xfrm>
        </p:grpSpPr>
        <p:cxnSp>
          <p:nvCxnSpPr>
            <p:cNvPr id="6" name="肘形接點 5"/>
            <p:cNvCxnSpPr/>
            <p:nvPr/>
          </p:nvCxnSpPr>
          <p:spPr>
            <a:xfrm>
              <a:off x="4579410" y="2180708"/>
              <a:ext cx="1992854" cy="605356"/>
            </a:xfrm>
            <a:prstGeom prst="bentConnector3">
              <a:avLst>
                <a:gd name="adj1" fmla="val 16332"/>
              </a:avLst>
            </a:prstGeom>
            <a:ln w="381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接點 6"/>
            <p:cNvCxnSpPr/>
            <p:nvPr/>
          </p:nvCxnSpPr>
          <p:spPr>
            <a:xfrm>
              <a:off x="4218354" y="2324724"/>
              <a:ext cx="0" cy="1138050"/>
            </a:xfrm>
            <a:prstGeom prst="line">
              <a:avLst/>
            </a:prstGeom>
            <a:ln w="38100" cmpd="sng"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接點 7"/>
            <p:cNvCxnSpPr/>
            <p:nvPr/>
          </p:nvCxnSpPr>
          <p:spPr>
            <a:xfrm>
              <a:off x="2742698" y="2396732"/>
              <a:ext cx="1152128" cy="0"/>
            </a:xfrm>
            <a:prstGeom prst="line">
              <a:avLst/>
            </a:prstGeom>
            <a:ln w="3810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Shape 5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10651" y="1892676"/>
              <a:ext cx="504056" cy="504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Shape 5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10651" y="2263393"/>
              <a:ext cx="504056" cy="504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Shape 54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310651" y="2612756"/>
              <a:ext cx="504056" cy="5040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Shape 545"/>
            <p:cNvSpPr txBox="1"/>
            <p:nvPr/>
          </p:nvSpPr>
          <p:spPr>
            <a:xfrm>
              <a:off x="2130122" y="3037964"/>
              <a:ext cx="1008112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IP Camera</a:t>
              </a:r>
            </a:p>
            <a:p>
              <a:endParaRPr lang="en-GB" b="0" i="0" u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Shape 545"/>
            <p:cNvSpPr txBox="1"/>
            <p:nvPr/>
          </p:nvSpPr>
          <p:spPr>
            <a:xfrm>
              <a:off x="2781044" y="2180708"/>
              <a:ext cx="1260647" cy="276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b="1" u="none" dirty="0" smtClean="0">
                  <a:solidFill>
                    <a:schemeClr val="accent3">
                      <a:lumMod val="50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Connected</a:t>
              </a:r>
              <a:endParaRPr lang="en-GB" b="1" u="none" dirty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pic>
          <p:nvPicPr>
            <p:cNvPr id="14" name="Shape 540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3643306" y="1928808"/>
              <a:ext cx="1080120" cy="675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Shape 545"/>
            <p:cNvSpPr txBox="1"/>
            <p:nvPr/>
          </p:nvSpPr>
          <p:spPr>
            <a:xfrm>
              <a:off x="3283266" y="2612756"/>
              <a:ext cx="1008112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ctr"/>
              <a:r>
                <a:rPr lang="en-US" altLang="zh-TW" b="1" dirty="0" smtClean="0">
                  <a:solidFill>
                    <a:schemeClr val="accent1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Health</a:t>
              </a:r>
              <a:r>
                <a:rPr lang="zh-TW" altLang="en-US" b="1" dirty="0" smtClean="0">
                  <a:solidFill>
                    <a:schemeClr val="accent1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 </a:t>
              </a:r>
              <a:r>
                <a:rPr lang="en-US" altLang="zh-TW" b="1" dirty="0" smtClean="0">
                  <a:solidFill>
                    <a:schemeClr val="accent1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Detection</a:t>
              </a:r>
              <a:endParaRPr lang="en-GB" b="1" u="none" dirty="0">
                <a:solidFill>
                  <a:schemeClr val="accent1">
                    <a:lumMod val="75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sp>
          <p:nvSpPr>
            <p:cNvPr id="16" name="Shape 545"/>
            <p:cNvSpPr txBox="1"/>
            <p:nvPr/>
          </p:nvSpPr>
          <p:spPr>
            <a:xfrm>
              <a:off x="4939448" y="2571750"/>
              <a:ext cx="1224137" cy="2627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b="1" dirty="0" smtClean="0">
                  <a:solidFill>
                    <a:schemeClr val="accent3">
                      <a:lumMod val="50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Connected</a:t>
              </a:r>
              <a:endParaRPr lang="en-GB" b="1" u="none" dirty="0">
                <a:solidFill>
                  <a:schemeClr val="accent3">
                    <a:lumMod val="50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sp>
          <p:nvSpPr>
            <p:cNvPr id="17" name="Shape 545"/>
            <p:cNvSpPr txBox="1"/>
            <p:nvPr/>
          </p:nvSpPr>
          <p:spPr>
            <a:xfrm>
              <a:off x="4781308" y="3230592"/>
              <a:ext cx="1719518" cy="555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pPr algn="ctr"/>
              <a:r>
                <a:rPr lang="en-US" altLang="zh-TW" b="1" dirty="0" smtClean="0">
                  <a:solidFill>
                    <a:schemeClr val="accent6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Check</a:t>
              </a:r>
              <a:r>
                <a:rPr lang="zh-TW" altLang="en-US" b="1" dirty="0" smtClean="0">
                  <a:solidFill>
                    <a:schemeClr val="accent6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 </a:t>
              </a:r>
              <a:r>
                <a:rPr lang="en-US" altLang="zh-TW" b="1" dirty="0" smtClean="0">
                  <a:solidFill>
                    <a:schemeClr val="accent6">
                      <a:lumMod val="75000"/>
                    </a:schemeClr>
                  </a:solidFill>
                  <a:latin typeface="Arial 粗體" charset="0"/>
                  <a:ea typeface="Arial 粗體" charset="0"/>
                  <a:cs typeface="Calibri"/>
                  <a:sym typeface="Calibri"/>
                </a:rPr>
                <a:t>Recording</a:t>
              </a:r>
              <a:endParaRPr lang="en-GB" altLang="en-US" b="1" dirty="0">
                <a:solidFill>
                  <a:schemeClr val="accent6">
                    <a:lumMod val="75000"/>
                  </a:schemeClr>
                </a:solidFill>
                <a:latin typeface="Arial 粗體" charset="0"/>
                <a:ea typeface="Arial 粗體" charset="0"/>
                <a:cs typeface="Calibri"/>
                <a:sym typeface="Calibri"/>
              </a:endParaRPr>
            </a:p>
          </p:txBody>
        </p:sp>
        <p:cxnSp>
          <p:nvCxnSpPr>
            <p:cNvPr id="18" name="肘形接點 17"/>
            <p:cNvCxnSpPr/>
            <p:nvPr/>
          </p:nvCxnSpPr>
          <p:spPr>
            <a:xfrm flipV="1">
              <a:off x="4614906" y="3071816"/>
              <a:ext cx="1957358" cy="477044"/>
            </a:xfrm>
            <a:prstGeom prst="bentConnector3">
              <a:avLst>
                <a:gd name="adj1" fmla="val 13901"/>
              </a:avLst>
            </a:prstGeom>
            <a:ln w="381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3" descr="C:\Users\user\Desktop\QVR PPT\pc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15074" y="2468740"/>
              <a:ext cx="1972202" cy="792088"/>
            </a:xfrm>
            <a:prstGeom prst="rect">
              <a:avLst/>
            </a:prstGeom>
            <a:noFill/>
          </p:spPr>
        </p:pic>
        <p:pic>
          <p:nvPicPr>
            <p:cNvPr id="20" name="Shape 540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3643306" y="3116812"/>
              <a:ext cx="1080120" cy="675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Shape 545"/>
            <p:cNvSpPr txBox="1"/>
            <p:nvPr/>
          </p:nvSpPr>
          <p:spPr>
            <a:xfrm>
              <a:off x="3786306" y="1666604"/>
              <a:ext cx="864096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QVR Pro</a:t>
              </a:r>
            </a:p>
          </p:txBody>
        </p:sp>
        <p:sp>
          <p:nvSpPr>
            <p:cNvPr id="22" name="Shape 545"/>
            <p:cNvSpPr txBox="1"/>
            <p:nvPr/>
          </p:nvSpPr>
          <p:spPr>
            <a:xfrm>
              <a:off x="3714298" y="3752344"/>
              <a:ext cx="1152128" cy="2880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QVR Guard</a:t>
              </a:r>
            </a:p>
          </p:txBody>
        </p:sp>
        <p:pic>
          <p:nvPicPr>
            <p:cNvPr id="23" name="Picture 2" descr="C:\Users\user\Desktop\QVR_Pro_直播_CHT_20171025場次 (1)\ppt\media\image8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34378" y="2252716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24" name="Picture 3" descr="C:\Users\user\Desktop\QVR_Pro_直播_CHT_20171025場次 (1)\ppt\media\image9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434378" y="3404844"/>
              <a:ext cx="360040" cy="360040"/>
            </a:xfrm>
            <a:prstGeom prst="rect">
              <a:avLst/>
            </a:prstGeom>
            <a:noFill/>
          </p:spPr>
        </p:pic>
        <p:sp>
          <p:nvSpPr>
            <p:cNvPr id="25" name="Shape 545"/>
            <p:cNvSpPr txBox="1"/>
            <p:nvPr/>
          </p:nvSpPr>
          <p:spPr>
            <a:xfrm>
              <a:off x="6643702" y="3214692"/>
              <a:ext cx="1584176" cy="298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45700" rIns="91425" bIns="45700" anchor="t" anchorCtr="0">
              <a:noAutofit/>
            </a:bodyPr>
            <a:lstStyle/>
            <a:p>
              <a:r>
                <a:rPr lang="en-US" altLang="zh-TW" dirty="0" smtClean="0">
                  <a:solidFill>
                    <a:schemeClr val="bg2"/>
                  </a:solidFill>
                  <a:latin typeface="Calibri"/>
                  <a:ea typeface="Calibri"/>
                  <a:cs typeface="Calibri"/>
                  <a:sym typeface="Calibri"/>
                </a:rPr>
                <a:t>QVR Pro Client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Shape 13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>
                <a:latin typeface="+mn-lt"/>
              </a:rPr>
              <a:t>Customizable QVR Pro Event Type</a:t>
            </a:r>
            <a:endParaRPr lang="en-GB" sz="3200" dirty="0">
              <a:latin typeface="+mn-lt"/>
            </a:endParaRPr>
          </a:p>
        </p:txBody>
      </p:sp>
      <p:sp>
        <p:nvSpPr>
          <p:cNvPr id="1331" name="Shape 1331"/>
          <p:cNvSpPr txBox="1">
            <a:spLocks noGrp="1"/>
          </p:cNvSpPr>
          <p:nvPr>
            <p:ph type="body" idx="1"/>
          </p:nvPr>
        </p:nvSpPr>
        <p:spPr>
          <a:xfrm>
            <a:off x="142844" y="1285866"/>
            <a:ext cx="8643998" cy="3576649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285750" indent="-260350">
              <a:spcBef>
                <a:spcPts val="0"/>
              </a:spcBef>
              <a:buClr>
                <a:schemeClr val="bg2"/>
              </a:buClr>
              <a:buSzPct val="85714"/>
              <a:buFont typeface="Verdana"/>
              <a:buChar char="•"/>
            </a:pPr>
            <a:r>
              <a:rPr lang="en-GB" altLang="zh-TW" dirty="0" smtClean="0">
                <a:latin typeface="+mn-lt"/>
              </a:rPr>
              <a:t>Through event URL, 3</a:t>
            </a:r>
            <a:r>
              <a:rPr lang="en-GB" altLang="zh-TW" baseline="30000" dirty="0" smtClean="0">
                <a:latin typeface="+mn-lt"/>
              </a:rPr>
              <a:t>rd</a:t>
            </a:r>
            <a:r>
              <a:rPr lang="en-GB" altLang="zh-TW" dirty="0" smtClean="0">
                <a:latin typeface="+mn-lt"/>
              </a:rPr>
              <a:t> party can send events to QVR Pro via HTTP</a:t>
            </a:r>
          </a:p>
        </p:txBody>
      </p:sp>
      <p:pic>
        <p:nvPicPr>
          <p:cNvPr id="1028" name="Picture 4" descr="C:\Users\user\Desktop\QVR PPT\P81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1923678"/>
            <a:ext cx="7214720" cy="268297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4139952" y="2067694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Event URL</a:t>
            </a:r>
            <a:endParaRPr lang="zh-TW" altLang="en-US" sz="20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9570" name="Picture 2" descr="https://lh6.googleusercontent.com/q21ltBR1FYD3uT3ui97H8spuibzyss192RnoHg73WN9T9u3zfusNL2ONegCxcYUtb6vN8D6FUTowX8lQiMMMUBHS67W1NnTp_UCEVNZJ5bI7dE4DhgP2EdB_7WeP8MDm8i-Jtdv7IG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7099" y="2508131"/>
            <a:ext cx="2171465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200" dirty="0" smtClean="0"/>
              <a:t>Summary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  <p:sp>
        <p:nvSpPr>
          <p:cNvPr id="5" name="Shape 83"/>
          <p:cNvSpPr/>
          <p:nvPr/>
        </p:nvSpPr>
        <p:spPr>
          <a:xfrm>
            <a:off x="971600" y="1372494"/>
            <a:ext cx="648073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1340920" y="1530019"/>
            <a:ext cx="7160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25000"/>
            </a:pPr>
            <a:r>
              <a:rPr lang="en-US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rPr>
              <a:t>QVR Pro security management: User Privilege</a:t>
            </a:r>
            <a:endParaRPr lang="en-GB" altLang="zh-TW" sz="2400" b="1" u="sng" dirty="0" smtClean="0">
              <a:solidFill>
                <a:srgbClr val="3773E3"/>
              </a:solidFill>
              <a:latin typeface="Arial 粗體" charset="0"/>
              <a:ea typeface="Arial 粗體" charset="0"/>
              <a:sym typeface="Calibri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8662" y="2357436"/>
            <a:ext cx="6172168" cy="619191"/>
            <a:chOff x="4355976" y="1218271"/>
            <a:chExt cx="3024336" cy="619191"/>
          </a:xfrm>
        </p:grpSpPr>
        <p:sp>
          <p:nvSpPr>
            <p:cNvPr id="8" name="Shape 83"/>
            <p:cNvSpPr/>
            <p:nvPr/>
          </p:nvSpPr>
          <p:spPr>
            <a:xfrm>
              <a:off x="4355976" y="1218271"/>
              <a:ext cx="317553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4536941" y="1375797"/>
              <a:ext cx="2843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QVR Pro CMS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：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QVR Center</a:t>
              </a:r>
              <a:endPara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endParaRPr>
            </a:p>
          </p:txBody>
        </p:sp>
      </p:grpSp>
      <p:grpSp>
        <p:nvGrpSpPr>
          <p:cNvPr id="7" name="Group 3"/>
          <p:cNvGrpSpPr/>
          <p:nvPr/>
        </p:nvGrpSpPr>
        <p:grpSpPr>
          <a:xfrm>
            <a:off x="928662" y="3369178"/>
            <a:ext cx="6315044" cy="988522"/>
            <a:chOff x="4355976" y="1218271"/>
            <a:chExt cx="3024336" cy="988522"/>
          </a:xfrm>
        </p:grpSpPr>
        <p:sp>
          <p:nvSpPr>
            <p:cNvPr id="11" name="Shape 83"/>
            <p:cNvSpPr/>
            <p:nvPr/>
          </p:nvSpPr>
          <p:spPr>
            <a:xfrm>
              <a:off x="4355976" y="1218271"/>
              <a:ext cx="310368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36941" y="1375796"/>
              <a:ext cx="28433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SzPct val="25000"/>
              </a:pP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QVR Pro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 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failover</a:t>
              </a:r>
              <a:r>
                <a:rPr lang="zh-TW" altLang="en-US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：</a:t>
              </a:r>
              <a:r>
                <a:rPr lang="en-US" altLang="zh-TW" sz="2400" b="1" u="sng" dirty="0" smtClean="0">
                  <a:solidFill>
                    <a:srgbClr val="3773E3"/>
                  </a:solidFill>
                  <a:latin typeface="Arial 粗體" charset="0"/>
                  <a:ea typeface="Arial 粗體" charset="0"/>
                  <a:sym typeface="Calibri"/>
                </a:rPr>
                <a:t>QVR Guard</a:t>
              </a:r>
              <a:endPara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endParaRPr>
            </a:p>
            <a:p>
              <a:pPr lvl="0">
                <a:buSzPct val="25000"/>
              </a:pPr>
              <a:endParaRPr lang="en-GB" altLang="zh-TW" sz="2400" b="1" u="sng" dirty="0" smtClean="0">
                <a:solidFill>
                  <a:srgbClr val="3773E3"/>
                </a:solidFill>
                <a:latin typeface="Arial 粗體" charset="0"/>
                <a:ea typeface="Arial 粗體" charset="0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Shape 13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buClr>
                <a:schemeClr val="dk1"/>
              </a:buClr>
              <a:buSzPct val="36666"/>
            </a:pPr>
            <a:r>
              <a:rPr lang="en-GB" altLang="zh-TW" sz="3200" dirty="0" smtClean="0"/>
              <a:t>QVR Pro Supported Action Type</a:t>
            </a:r>
            <a:endParaRPr sz="3200" dirty="0"/>
          </a:p>
        </p:txBody>
      </p:sp>
      <p:sp>
        <p:nvSpPr>
          <p:cNvPr id="13" name="TextBox 11"/>
          <p:cNvSpPr txBox="1"/>
          <p:nvPr/>
        </p:nvSpPr>
        <p:spPr>
          <a:xfrm>
            <a:off x="941071" y="1721163"/>
            <a:ext cx="2550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60350">
              <a:buClr>
                <a:schemeClr val="accent5">
                  <a:lumMod val="50000"/>
                </a:schemeClr>
              </a:buClr>
              <a:buSzPct val="70000"/>
              <a:buFont typeface="Verdana"/>
            </a:pPr>
            <a:r>
              <a:rPr lang="en-GB" altLang="zh-TW" sz="2400" b="1" u="sng" dirty="0" smtClean="0">
                <a:solidFill>
                  <a:srgbClr val="3773E3"/>
                </a:solidFill>
                <a:latin typeface="+mn-lt"/>
                <a:ea typeface="微軟正黑體" pitchFamily="34" charset="-120"/>
              </a:rPr>
              <a:t>Event recording</a:t>
            </a:r>
            <a:endParaRPr lang="en-GB" altLang="zh-TW" sz="2400" b="1" u="sng" dirty="0">
              <a:solidFill>
                <a:srgbClr val="3773E3"/>
              </a:solidFill>
              <a:latin typeface="+mn-lt"/>
              <a:ea typeface="微軟正黑體" pitchFamily="34" charset="-120"/>
            </a:endParaRPr>
          </a:p>
        </p:txBody>
      </p:sp>
      <p:sp>
        <p:nvSpPr>
          <p:cNvPr id="15" name="Shape 83"/>
          <p:cNvSpPr/>
          <p:nvPr/>
        </p:nvSpPr>
        <p:spPr>
          <a:xfrm>
            <a:off x="4071934" y="1563638"/>
            <a:ext cx="502330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4217063" y="1721163"/>
            <a:ext cx="4926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60350">
              <a:buClr>
                <a:schemeClr val="accent5">
                  <a:lumMod val="50000"/>
                </a:schemeClr>
              </a:buClr>
              <a:buSzPct val="70000"/>
              <a:buFont typeface="Verdana"/>
            </a:pPr>
            <a:r>
              <a:rPr lang="en-GB" altLang="zh-TW" sz="2400" b="1" u="sng" dirty="0" smtClean="0">
                <a:solidFill>
                  <a:srgbClr val="3773E3"/>
                </a:solidFill>
                <a:latin typeface="+mn-lt"/>
                <a:ea typeface="微軟正黑體" pitchFamily="34" charset="-120"/>
              </a:rPr>
              <a:t>Camera control (PTZ preset)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67944" y="2556718"/>
            <a:ext cx="4392488" cy="1383184"/>
            <a:chOff x="4355976" y="1218271"/>
            <a:chExt cx="4392488" cy="1383184"/>
          </a:xfrm>
        </p:grpSpPr>
        <p:sp>
          <p:nvSpPr>
            <p:cNvPr id="18" name="Shape 83"/>
            <p:cNvSpPr/>
            <p:nvPr/>
          </p:nvSpPr>
          <p:spPr>
            <a:xfrm>
              <a:off x="4355976" y="1218271"/>
              <a:ext cx="502330" cy="502330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2">
                <a:alpha val="22745"/>
              </a:schemeClr>
            </a:solidFill>
            <a:ln>
              <a:noFill/>
            </a:ln>
          </p:spPr>
          <p:txBody>
            <a:bodyPr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  <a:latin typeface="+mn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TextBox 11"/>
            <p:cNvSpPr txBox="1"/>
            <p:nvPr/>
          </p:nvSpPr>
          <p:spPr>
            <a:xfrm>
              <a:off x="4536941" y="1375796"/>
              <a:ext cx="40675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60350">
                <a:buClr>
                  <a:schemeClr val="accent5">
                    <a:lumMod val="50000"/>
                  </a:schemeClr>
                </a:buClr>
                <a:buSzPct val="70000"/>
                <a:buFont typeface="Verdana"/>
              </a:pPr>
              <a:r>
                <a:rPr lang="en-GB" altLang="zh-TW" sz="2400" b="1" u="sng" dirty="0" smtClean="0">
                  <a:solidFill>
                    <a:srgbClr val="3773E3"/>
                  </a:solidFill>
                  <a:latin typeface="+mn-lt"/>
                  <a:ea typeface="微軟正黑體" pitchFamily="34" charset="-120"/>
                </a:rPr>
                <a:t>Notification </a:t>
              </a:r>
            </a:p>
          </p:txBody>
        </p:sp>
        <p:sp>
          <p:nvSpPr>
            <p:cNvPr id="20" name="文字版面配置區 4"/>
            <p:cNvSpPr txBox="1">
              <a:spLocks/>
            </p:cNvSpPr>
            <p:nvPr/>
          </p:nvSpPr>
          <p:spPr>
            <a:xfrm>
              <a:off x="4570290" y="1833174"/>
              <a:ext cx="4178174" cy="7682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/>
            <a:lstStyle/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dirty="0" smtClean="0">
                  <a:latin typeface="+mn-lt"/>
                  <a:ea typeface="微軟正黑體" pitchFamily="34" charset="-120"/>
                </a:rPr>
                <a:t>Push notification</a:t>
              </a: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dirty="0" smtClean="0">
                  <a:latin typeface="+mn-lt"/>
                  <a:ea typeface="微軟正黑體" pitchFamily="34" charset="-120"/>
                </a:rPr>
                <a:t>E-mail</a:t>
              </a:r>
            </a:p>
            <a:p>
              <a:pPr marL="114300" indent="-228600">
                <a:spcBef>
                  <a:spcPts val="600"/>
                </a:spcBef>
                <a:buClr>
                  <a:schemeClr val="dk2"/>
                </a:buClr>
                <a:buSzPct val="100000"/>
                <a:defRPr/>
              </a:pPr>
              <a:r>
                <a:rPr lang="en-US" altLang="zh-TW" dirty="0" smtClean="0">
                  <a:latin typeface="+mn-lt"/>
                  <a:ea typeface="微軟正黑體" pitchFamily="34" charset="-120"/>
                </a:rPr>
                <a:t>SMS</a:t>
              </a:r>
              <a:endParaRPr lang="zh-TW" altLang="en-US" dirty="0" smtClean="0">
                <a:latin typeface="+mn-lt"/>
              </a:endParaRPr>
            </a:p>
          </p:txBody>
        </p:sp>
      </p:grpSp>
      <p:sp>
        <p:nvSpPr>
          <p:cNvPr id="22" name="Shape 83"/>
          <p:cNvSpPr/>
          <p:nvPr/>
        </p:nvSpPr>
        <p:spPr>
          <a:xfrm>
            <a:off x="714348" y="2556718"/>
            <a:ext cx="502330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1008549" y="2714243"/>
            <a:ext cx="3063385" cy="857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260350">
              <a:buClr>
                <a:schemeClr val="accent5">
                  <a:lumMod val="50000"/>
                </a:schemeClr>
              </a:buClr>
              <a:buSzPct val="70000"/>
              <a:buFont typeface="Verdana"/>
            </a:pPr>
            <a:r>
              <a:rPr lang="en-GB" altLang="zh-TW" sz="2400" b="1" u="sng" dirty="0" smtClean="0">
                <a:solidFill>
                  <a:srgbClr val="3773E3"/>
                </a:solidFill>
                <a:latin typeface="+mn-lt"/>
                <a:ea typeface="微軟正黑體" pitchFamily="34" charset="-120"/>
              </a:rPr>
              <a:t>Camera digital output</a:t>
            </a:r>
          </a:p>
        </p:txBody>
      </p:sp>
      <p:grpSp>
        <p:nvGrpSpPr>
          <p:cNvPr id="21" name="群組 20"/>
          <p:cNvGrpSpPr/>
          <p:nvPr/>
        </p:nvGrpSpPr>
        <p:grpSpPr>
          <a:xfrm>
            <a:off x="6572264" y="2483912"/>
            <a:ext cx="2592288" cy="1730912"/>
            <a:chOff x="6572264" y="2483912"/>
            <a:chExt cx="2592288" cy="1730912"/>
          </a:xfrm>
        </p:grpSpPr>
        <p:pic>
          <p:nvPicPr>
            <p:cNvPr id="24" name="Picture 2" descr="C:\Users\user\Desktop\QVR PPT\p82-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978164" y="2483912"/>
              <a:ext cx="1737208" cy="1730912"/>
            </a:xfrm>
            <a:prstGeom prst="rect">
              <a:avLst/>
            </a:prstGeom>
            <a:noFill/>
          </p:spPr>
        </p:pic>
        <p:sp>
          <p:nvSpPr>
            <p:cNvPr id="25" name="矩形 24"/>
            <p:cNvSpPr/>
            <p:nvPr/>
          </p:nvSpPr>
          <p:spPr>
            <a:xfrm>
              <a:off x="6572264" y="3126854"/>
              <a:ext cx="25922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381000" algn="ctr" fontAlgn="base">
                <a:buClr>
                  <a:schemeClr val="bg1"/>
                </a:buClr>
                <a:buSzPct val="100000"/>
              </a:pPr>
              <a:r>
                <a:rPr lang="en-US" altLang="zh-TW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Custom Action </a:t>
              </a:r>
            </a:p>
            <a:p>
              <a:pPr marL="457200" indent="-381000" algn="ctr" fontAlgn="base">
                <a:buClr>
                  <a:schemeClr val="bg1"/>
                </a:buClr>
                <a:buSzPct val="100000"/>
              </a:pPr>
              <a:r>
                <a:rPr lang="en-US" altLang="zh-TW" b="1" dirty="0" smtClean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(Action URL)</a:t>
              </a:r>
            </a:p>
          </p:txBody>
        </p:sp>
      </p:grpSp>
      <p:sp>
        <p:nvSpPr>
          <p:cNvPr id="26" name="Shape 83"/>
          <p:cNvSpPr/>
          <p:nvPr/>
        </p:nvSpPr>
        <p:spPr>
          <a:xfrm>
            <a:off x="761397" y="1563638"/>
            <a:ext cx="502330" cy="50233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2">
              <a:alpha val="22745"/>
            </a:schemeClr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Shape 135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ct val="36666"/>
            </a:pPr>
            <a:r>
              <a:rPr lang="en-GB" altLang="zh-TW" sz="3200" dirty="0" smtClean="0">
                <a:latin typeface="+mn-lt"/>
              </a:rPr>
              <a:t>Customizable QVR Pro Action Type</a:t>
            </a:r>
            <a:endParaRPr sz="3200" dirty="0">
              <a:latin typeface="+mn-lt"/>
            </a:endParaRPr>
          </a:p>
        </p:txBody>
      </p:sp>
      <p:sp>
        <p:nvSpPr>
          <p:cNvPr id="1356" name="Shape 135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285750" lvl="0" indent="-260350" rtl="0">
              <a:spcBef>
                <a:spcPts val="0"/>
              </a:spcBef>
              <a:buClr>
                <a:schemeClr val="bg2"/>
              </a:buClr>
              <a:buSzPct val="85714"/>
              <a:buFont typeface="Verdana"/>
            </a:pPr>
            <a:r>
              <a:rPr lang="en-GB" dirty="0" smtClean="0">
                <a:latin typeface="+mn-lt"/>
              </a:rPr>
              <a:t>Through action URL, QVR Pro can send events to 3</a:t>
            </a:r>
            <a:r>
              <a:rPr lang="en-GB" baseline="30000" dirty="0" smtClean="0">
                <a:latin typeface="+mn-lt"/>
              </a:rPr>
              <a:t>rd</a:t>
            </a:r>
            <a:r>
              <a:rPr lang="en-GB" dirty="0" smtClean="0">
                <a:latin typeface="+mn-lt"/>
              </a:rPr>
              <a:t> party via HTTP</a:t>
            </a:r>
            <a:endParaRPr lang="en-GB" dirty="0">
              <a:latin typeface="+mn-lt"/>
            </a:endParaRPr>
          </a:p>
        </p:txBody>
      </p:sp>
      <p:pic>
        <p:nvPicPr>
          <p:cNvPr id="5" name="圖片 4" descr="action UR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64816"/>
            <a:ext cx="8530563" cy="2795166"/>
          </a:xfrm>
          <a:prstGeom prst="rect">
            <a:avLst/>
          </a:prstGeom>
        </p:spPr>
      </p:pic>
      <p:pic>
        <p:nvPicPr>
          <p:cNvPr id="105474" name="Picture 2" descr="https://lh6.googleusercontent.com/z-QisGk6JiSDtPdMwDDTE1rJ5dCGmw3Jz-xH3b2SAFFV0__fMZjxk95aNyB9KOWLsm7N98mf3jAPOuU3OJno_RFhp93sT1aJ2_SmBs95EJfgZoFUT8_I0HigYwxZ6pE54PhTPcTuD_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5856" y="2499742"/>
            <a:ext cx="2684719" cy="2016224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11960" y="1995686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Action URL</a:t>
            </a:r>
            <a:endParaRPr lang="zh-TW" altLang="en-US" sz="20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5476" name="Picture 4" descr="https://lh5.googleusercontent.com/ZcHMdMGhXLmsddUYrQ2Z569g6-IqNSakYVSOE5Spd-Cgehmaff5pPOKwE9ewqVWXSCXbiK-nQqn1PqsvYbFHGkAl8FousCGIoZdtV-lyOlsuCpuCedA1z4c9mmSDGz1JC-b3rNhX8J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872" y="1779662"/>
            <a:ext cx="896616" cy="896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i1804^cimgpsh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523860"/>
            <a:ext cx="7651298" cy="4435215"/>
          </a:xfrm>
          <a:prstGeom prst="rect">
            <a:avLst/>
          </a:prstGeom>
        </p:spPr>
      </p:pic>
      <p:sp>
        <p:nvSpPr>
          <p:cNvPr id="1368" name="Shape 1368"/>
          <p:cNvSpPr txBox="1">
            <a:spLocks noGrp="1"/>
          </p:cNvSpPr>
          <p:nvPr>
            <p:ph type="title"/>
          </p:nvPr>
        </p:nvSpPr>
        <p:spPr>
          <a:xfrm>
            <a:off x="306428" y="339502"/>
            <a:ext cx="6408712" cy="71438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GB" sz="3200" dirty="0" smtClean="0">
                <a:latin typeface="+mj-lt"/>
              </a:rPr>
              <a:t>Connecting Two Event Engines</a:t>
            </a:r>
            <a:endParaRPr lang="en-GB" sz="3200" dirty="0">
              <a:latin typeface="+mj-lt"/>
            </a:endParaRPr>
          </a:p>
        </p:txBody>
      </p:sp>
      <p:sp>
        <p:nvSpPr>
          <p:cNvPr id="1372" name="Shape 1372"/>
          <p:cNvSpPr/>
          <p:nvPr/>
        </p:nvSpPr>
        <p:spPr>
          <a:xfrm>
            <a:off x="7786710" y="1213846"/>
            <a:ext cx="1152000" cy="42180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b="1" dirty="0">
                <a:solidFill>
                  <a:srgbClr val="FFFFFF"/>
                </a:solidFill>
              </a:rPr>
              <a:t>Live Demo</a:t>
            </a:r>
          </a:p>
        </p:txBody>
      </p:sp>
      <p:pic>
        <p:nvPicPr>
          <p:cNvPr id="1373" name="Shape 13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7010" y="2935247"/>
            <a:ext cx="580231" cy="58023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6794717" y="415339"/>
            <a:ext cx="3063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 smtClean="0">
                <a:solidFill>
                  <a:srgbClr val="FFFF00"/>
                </a:solidFill>
                <a:latin typeface="+mn-lt"/>
                <a:ea typeface="微軟正黑體" pitchFamily="34" charset="-120"/>
              </a:rPr>
              <a:t>Define your own </a:t>
            </a:r>
          </a:p>
          <a:p>
            <a:r>
              <a:rPr lang="en-GB" sz="1600" b="1" dirty="0" smtClean="0">
                <a:solidFill>
                  <a:srgbClr val="FFFF00"/>
                </a:solidFill>
                <a:latin typeface="+mn-lt"/>
                <a:ea typeface="微軟正黑體" pitchFamily="34" charset="-120"/>
              </a:rPr>
              <a:t>event eco-system</a:t>
            </a:r>
            <a:endParaRPr lang="zh-TW" altLang="en-US" sz="1600" b="1" dirty="0">
              <a:solidFill>
                <a:srgbClr val="FFFF00"/>
              </a:solidFill>
              <a:latin typeface="+mn-lt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訂設計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1101</TotalTime>
  <Words>1787</Words>
  <Application>Microsoft Office PowerPoint</Application>
  <PresentationFormat>如螢幕大小 (16:9)</PresentationFormat>
  <Paragraphs>556</Paragraphs>
  <Slides>61</Slides>
  <Notes>59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61</vt:i4>
      </vt:variant>
    </vt:vector>
  </HeadingPairs>
  <TitlesOfParts>
    <vt:vector size="70" baseType="lpstr">
      <vt:lpstr>Arial</vt:lpstr>
      <vt:lpstr>新細明體</vt:lpstr>
      <vt:lpstr>微軟正黑體</vt:lpstr>
      <vt:lpstr>Verdana</vt:lpstr>
      <vt:lpstr>Calibri</vt:lpstr>
      <vt:lpstr>Arial 粗體</vt:lpstr>
      <vt:lpstr>Times New Roman</vt:lpstr>
      <vt:lpstr>Arimo</vt:lpstr>
      <vt:lpstr>2_自訂設計</vt:lpstr>
      <vt:lpstr>Unparalleled Integration Capabilities</vt:lpstr>
      <vt:lpstr>QVR Pro - More than a Surveillance System</vt:lpstr>
      <vt:lpstr>QIoT - Connecting Things Together  </vt:lpstr>
      <vt:lpstr>If...Then…Open Event Platform</vt:lpstr>
      <vt:lpstr>QVR Pro Supported Event Type</vt:lpstr>
      <vt:lpstr>Customizable QVR Pro Event Type</vt:lpstr>
      <vt:lpstr>QVR Pro Supported Action Type</vt:lpstr>
      <vt:lpstr>Customizable QVR Pro Action Type</vt:lpstr>
      <vt:lpstr>Connecting Two Event Engines</vt:lpstr>
      <vt:lpstr>More Precise Event Definition</vt:lpstr>
      <vt:lpstr>Online API</vt:lpstr>
      <vt:lpstr>Plug-in Center</vt:lpstr>
      <vt:lpstr>QVR Pro</vt:lpstr>
      <vt:lpstr>Surveillance and Management of QVR Pro</vt:lpstr>
      <vt:lpstr>QVR Pro Privilege</vt:lpstr>
      <vt:lpstr>Sync User Account</vt:lpstr>
      <vt:lpstr>The Management of QVR Pro Privilege </vt:lpstr>
      <vt:lpstr>Surveillance for Home </vt:lpstr>
      <vt:lpstr>Surveillance for SMB</vt:lpstr>
      <vt:lpstr>Surveillance for Enterprise</vt:lpstr>
      <vt:lpstr>Specific Privilege Setting </vt:lpstr>
      <vt:lpstr>Preview, Search User Privilege</vt:lpstr>
      <vt:lpstr>Search Privilege by Criteria</vt:lpstr>
      <vt:lpstr>Reports</vt:lpstr>
      <vt:lpstr>User Privilege</vt:lpstr>
      <vt:lpstr>User Privilege</vt:lpstr>
      <vt:lpstr>User Group Privilege</vt:lpstr>
      <vt:lpstr>User Group Privilege</vt:lpstr>
      <vt:lpstr>Role Privilege</vt:lpstr>
      <vt:lpstr>System Management Privilege</vt:lpstr>
      <vt:lpstr>View Camera Privilege</vt:lpstr>
      <vt:lpstr>View E-map Privilege</vt:lpstr>
      <vt:lpstr>View Layout Privilege</vt:lpstr>
      <vt:lpstr>Privilege Setting: Allow and Deny</vt:lpstr>
      <vt:lpstr>Allow</vt:lpstr>
      <vt:lpstr>Allow and Deny</vt:lpstr>
      <vt:lpstr>Live Demo</vt:lpstr>
      <vt:lpstr>QVR Center</vt:lpstr>
      <vt:lpstr>QVR Center</vt:lpstr>
      <vt:lpstr>Easy To Manage </vt:lpstr>
      <vt:lpstr>QVR Center Main Feature</vt:lpstr>
      <vt:lpstr>How to install QVR Center</vt:lpstr>
      <vt:lpstr>Log on to QVR Center</vt:lpstr>
      <vt:lpstr>Feature and Interface</vt:lpstr>
      <vt:lpstr>Add Server</vt:lpstr>
      <vt:lpstr>Server Management</vt:lpstr>
      <vt:lpstr> Manage QVR Pro Firmware</vt:lpstr>
      <vt:lpstr>User Account</vt:lpstr>
      <vt:lpstr>Role Privilege</vt:lpstr>
      <vt:lpstr>Logs</vt:lpstr>
      <vt:lpstr>Search and export log</vt:lpstr>
      <vt:lpstr>投影片 52</vt:lpstr>
      <vt:lpstr>Live Demo</vt:lpstr>
      <vt:lpstr>QVR Guard</vt:lpstr>
      <vt:lpstr>Why Do We Need QVR Guard?</vt:lpstr>
      <vt:lpstr>How to Install QVR Guard</vt:lpstr>
      <vt:lpstr>QVR Guard - Standby</vt:lpstr>
      <vt:lpstr>QVR Guard - Failover</vt:lpstr>
      <vt:lpstr>QVR Guard - Playback</vt:lpstr>
      <vt:lpstr>Summary </vt:lpstr>
      <vt:lpstr>投影片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無與倫比的整合性</dc:title>
  <dc:creator>Coco Chiang</dc:creator>
  <cp:lastModifiedBy>user</cp:lastModifiedBy>
  <cp:revision>79</cp:revision>
  <dcterms:modified xsi:type="dcterms:W3CDTF">2017-10-27T06:45:20Z</dcterms:modified>
</cp:coreProperties>
</file>