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715" r:id="rId2"/>
    <p:sldId id="3660" r:id="rId3"/>
    <p:sldId id="3720" r:id="rId4"/>
    <p:sldId id="3723" r:id="rId5"/>
    <p:sldId id="3677" r:id="rId6"/>
    <p:sldId id="3718" r:id="rId7"/>
    <p:sldId id="3716" r:id="rId8"/>
    <p:sldId id="3627" r:id="rId9"/>
    <p:sldId id="3635" r:id="rId10"/>
    <p:sldId id="350" r:id="rId11"/>
    <p:sldId id="291" r:id="rId12"/>
    <p:sldId id="1457" r:id="rId13"/>
    <p:sldId id="3652" r:id="rId14"/>
    <p:sldId id="3649" r:id="rId15"/>
    <p:sldId id="3662" r:id="rId16"/>
    <p:sldId id="3663" r:id="rId17"/>
    <p:sldId id="3719" r:id="rId18"/>
    <p:sldId id="3665" r:id="rId19"/>
    <p:sldId id="3666" r:id="rId20"/>
    <p:sldId id="3667" r:id="rId21"/>
    <p:sldId id="3668" r:id="rId22"/>
    <p:sldId id="3713" r:id="rId23"/>
    <p:sldId id="3669"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58E022-CBC9-C649-B25D-E386B1D7D750}" name="Jerry Deng 鄧永義" initials="JD" userId="S::jerrydeng@qnap.com::41074e4b-aa06-4108-bb7d-459394365211" providerId="AD"/>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4EE5C"/>
    <a:srgbClr val="00BE75"/>
    <a:srgbClr val="F4EAE2"/>
    <a:srgbClr val="FEC432"/>
    <a:srgbClr val="727171"/>
    <a:srgbClr val="202527"/>
    <a:srgbClr val="25E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79F6A-87B8-4D38-9C53-7A57EAF17946}" v="2" dt="2024-02-27T02:15:29.594"/>
    <p1510:client id="{1066EC64-3412-4857-8059-4BA532AADCFE}" v="3" dt="2024-02-26T10:07:29.189"/>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69" autoAdjust="0"/>
  </p:normalViewPr>
  <p:slideViewPr>
    <p:cSldViewPr snapToGrid="0">
      <p:cViewPr varScale="1">
        <p:scale>
          <a:sx n="100" d="100"/>
          <a:sy n="100" d="100"/>
        </p:scale>
        <p:origin x="10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6CE3-4DD3-AD4D-0D0B86DB62CC}"/>
              </c:ext>
            </c:extLst>
          </c:dPt>
          <c:cat>
            <c:strRef>
              <c:f>工作表1!$A$2:$A$3</c:f>
              <c:strCache>
                <c:ptCount val="2"/>
                <c:pt idx="0">
                  <c:v>Read</c:v>
                </c:pt>
                <c:pt idx="1">
                  <c:v>Write</c:v>
                </c:pt>
              </c:strCache>
            </c:strRef>
          </c:cat>
          <c:val>
            <c:numRef>
              <c:f>工作表1!$B$2:$B$3</c:f>
              <c:numCache>
                <c:formatCode>General</c:formatCode>
                <c:ptCount val="2"/>
                <c:pt idx="0">
                  <c:v>11905</c:v>
                </c:pt>
                <c:pt idx="1">
                  <c:v>11894</c:v>
                </c:pt>
              </c:numCache>
            </c:numRef>
          </c:val>
          <c:extLst>
            <c:ext xmlns:c16="http://schemas.microsoft.com/office/drawing/2014/chart" uri="{C3380CC4-5D6E-409C-BE32-E72D297353CC}">
              <c16:uniqueId val="{00000002-6CE3-4DD3-AD4D-0D0B86DB62CC}"/>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BD7-4887-AFA1-CCDEB3BEB909}"/>
              </c:ext>
            </c:extLst>
          </c:dPt>
          <c:cat>
            <c:strRef>
              <c:f>工作表1!$A$2:$A$3</c:f>
              <c:strCache>
                <c:ptCount val="2"/>
                <c:pt idx="0">
                  <c:v>Read</c:v>
                </c:pt>
                <c:pt idx="1">
                  <c:v>Write</c:v>
                </c:pt>
              </c:strCache>
            </c:strRef>
          </c:cat>
          <c:val>
            <c:numRef>
              <c:f>工作表1!$B$2:$B$3</c:f>
              <c:numCache>
                <c:formatCode>General</c:formatCode>
                <c:ptCount val="2"/>
                <c:pt idx="0">
                  <c:v>23367</c:v>
                </c:pt>
                <c:pt idx="1">
                  <c:v>23380</c:v>
                </c:pt>
              </c:numCache>
            </c:numRef>
          </c:val>
          <c:extLst>
            <c:ext xmlns:c16="http://schemas.microsoft.com/office/drawing/2014/chart" uri="{C3380CC4-5D6E-409C-BE32-E72D297353CC}">
              <c16:uniqueId val="{00000002-FBD7-4887-AFA1-CCDEB3BEB909}"/>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30B6A-5060-4879-AA4E-CD1AC3B8D89D}" type="datetimeFigureOut">
              <a:rPr lang="zh-TW" altLang="en-US" smtClean="0"/>
              <a:t>2024/2/27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08759-5B50-4A12-B8B7-A36DA92E67B2}" type="slidenum">
              <a:rPr lang="zh-TW" altLang="en-US" smtClean="0"/>
              <a:t>‹#›</a:t>
            </a:fld>
            <a:endParaRPr lang="zh-TW" altLang="en-US"/>
          </a:p>
        </p:txBody>
      </p:sp>
    </p:spTree>
    <p:extLst>
      <p:ext uri="{BB962C8B-B14F-4D97-AF65-F5344CB8AC3E}">
        <p14:creationId xmlns:p14="http://schemas.microsoft.com/office/powerpoint/2010/main" val="74248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Welcome everyone to the QNAP channel. I'm Jerry, the product manager at QNAP. Today, I'm here to introduce QNAP's first ultra-speed 100GbE network switch, the QSW-M7308R-4X.</a:t>
            </a:r>
            <a:br>
              <a:rPr lang="en-US" altLang="zh-TW" dirty="0"/>
            </a:br>
            <a:br>
              <a:rPr lang="en-US" altLang="zh-TW" dirty="0"/>
            </a:br>
            <a:r>
              <a:rPr lang="zh-TW" altLang="en-US" dirty="0"/>
              <a:t>歡迎大家收看</a:t>
            </a:r>
            <a:r>
              <a:rPr lang="en-US" altLang="zh-TW" dirty="0"/>
              <a:t>QNAP</a:t>
            </a:r>
            <a:r>
              <a:rPr lang="zh-TW" altLang="en-US" dirty="0"/>
              <a:t>頻道，我是</a:t>
            </a:r>
            <a:r>
              <a:rPr lang="en-US" altLang="zh-TW" dirty="0"/>
              <a:t>QNAP</a:t>
            </a:r>
            <a:r>
              <a:rPr lang="zh-TW" altLang="en-US" dirty="0"/>
              <a:t>產品經理</a:t>
            </a:r>
            <a:r>
              <a:rPr lang="en-US" altLang="zh-TW" dirty="0"/>
              <a:t>Jerry</a:t>
            </a:r>
            <a:r>
              <a:rPr lang="zh-TW" altLang="en-US" dirty="0"/>
              <a:t>，今天要介紹</a:t>
            </a:r>
            <a:r>
              <a:rPr lang="en-US" altLang="zh-TW" dirty="0"/>
              <a:t>QNAP</a:t>
            </a:r>
            <a:r>
              <a:rPr lang="zh-TW" altLang="en-US" dirty="0"/>
              <a:t>第一台高速</a:t>
            </a:r>
            <a:r>
              <a:rPr lang="en-US" altLang="zh-TW" dirty="0"/>
              <a:t>100GbE</a:t>
            </a:r>
            <a:r>
              <a:rPr lang="zh-TW" altLang="en-US" dirty="0"/>
              <a:t>網路交換器 </a:t>
            </a:r>
            <a:r>
              <a:rPr lang="en-US" altLang="zh-TW" dirty="0"/>
              <a:t>QSW-M7308R-4X</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2916649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ffectLst/>
              </a:rPr>
              <a:t>The QSW-M7308R-4X supports QNAP's full range of All-flash NAS models, including the TS-h2490FU, TS-h1090FU, TDS-h2489FU, TS-1290FX, and the newly released TS-h3077AFU.</a:t>
            </a:r>
            <a:br>
              <a:rPr lang="en-US" altLang="zh-TW" dirty="0">
                <a:ea typeface="新細明體"/>
              </a:rPr>
            </a:br>
            <a:br>
              <a:rPr lang="en-US" altLang="zh-TW" dirty="0">
                <a:ea typeface="新細明體"/>
              </a:rPr>
            </a:br>
            <a:r>
              <a:rPr lang="en-US" altLang="zh-TW" dirty="0">
                <a:ea typeface="新細明體"/>
              </a:rPr>
              <a:t>QSW-M7308R-4X </a:t>
            </a:r>
            <a:r>
              <a:rPr lang="zh-TW" altLang="en-US" dirty="0">
                <a:ea typeface="新細明體"/>
              </a:rPr>
              <a:t>支援 </a:t>
            </a:r>
            <a:r>
              <a:rPr lang="en-US" altLang="zh-TW" dirty="0">
                <a:ea typeface="新細明體"/>
              </a:rPr>
              <a:t>QNA</a:t>
            </a:r>
            <a:r>
              <a:rPr lang="zh-TW" altLang="zh-TW" dirty="0">
                <a:ea typeface="新細明體"/>
              </a:rPr>
              <a:t>P</a:t>
            </a:r>
            <a:r>
              <a:rPr lang="zh-TW" altLang="en-US" dirty="0">
                <a:ea typeface="新細明體"/>
              </a:rPr>
              <a:t> 全快閃系列的NAS機種，其中有 TS-h2490FU、TS-h1090FU、TDS-h2489FU、TS-1290FX，以及新推出的 </a:t>
            </a:r>
            <a:r>
              <a:rPr lang="en-US" altLang="zh-TW" dirty="0">
                <a:solidFill>
                  <a:schemeClr val="bg1"/>
                </a:solidFill>
              </a:rPr>
              <a:t>TS-h3077AFU</a:t>
            </a:r>
            <a:r>
              <a:rPr lang="zh-TW" altLang="en-US" dirty="0">
                <a:solidFill>
                  <a:schemeClr val="bg1"/>
                </a:solidFill>
              </a:rPr>
              <a:t>，</a:t>
            </a:r>
            <a:endParaRPr lang="zh-TW" altLang="en-US" dirty="0">
              <a:ea typeface="新細明體"/>
            </a:endParaRPr>
          </a:p>
          <a:p>
            <a:endParaRPr lang="zh-TW" altLang="en-US" dirty="0">
              <a:ea typeface="新細明體"/>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97680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This page features accessories for the QSW-M7308R-4X, including 100GbE and 25GbE network cards, and DAC cables. Users interested in connecting through transceivers can also refer to the above-mentioned models for purchasing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此頁是 </a:t>
            </a:r>
            <a:r>
              <a:rPr lang="en-US" altLang="zh-TW" dirty="0"/>
              <a:t>QSW-M7308R-4X </a:t>
            </a:r>
            <a:r>
              <a:rPr lang="zh-TW" altLang="en-US" dirty="0"/>
              <a:t>相關選購配件，包含 </a:t>
            </a:r>
            <a:r>
              <a:rPr lang="en-US" altLang="zh-TW" dirty="0"/>
              <a:t>100GbE </a:t>
            </a:r>
            <a:r>
              <a:rPr lang="zh-TW" altLang="en-US" dirty="0"/>
              <a:t>與 </a:t>
            </a:r>
            <a:r>
              <a:rPr lang="en-US" altLang="zh-TW" dirty="0"/>
              <a:t>25GbE </a:t>
            </a:r>
            <a:r>
              <a:rPr lang="zh-TW" altLang="en-US" dirty="0"/>
              <a:t>的網卡 以及</a:t>
            </a:r>
            <a:r>
              <a:rPr lang="en-US" altLang="zh-TW" dirty="0"/>
              <a:t>DAC</a:t>
            </a:r>
            <a:r>
              <a:rPr lang="zh-TW" altLang="en-US" dirty="0"/>
              <a:t>連接線，對於想透過 </a:t>
            </a:r>
            <a:r>
              <a:rPr lang="en-US" altLang="zh-TW" dirty="0"/>
              <a:t>Transceiver</a:t>
            </a:r>
            <a:r>
              <a:rPr lang="zh-TW" altLang="en-US" dirty="0"/>
              <a:t> 來連接的使用者也可參考上述的型號進行選購</a:t>
            </a:r>
          </a:p>
          <a:p>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pPr/>
              <a:t>11</a:t>
            </a:fld>
            <a:endParaRPr lang="en-US"/>
          </a:p>
        </p:txBody>
      </p:sp>
    </p:spTree>
    <p:extLst>
      <p:ext uri="{BB962C8B-B14F-4D97-AF65-F5344CB8AC3E}">
        <p14:creationId xmlns:p14="http://schemas.microsoft.com/office/powerpoint/2010/main" val="2309834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ffectLst/>
              </a:rPr>
              <a:t>This page continues the list of cables and transceivers mentioned above, providing options for reference and purchase.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此頁是延續上述的 </a:t>
            </a:r>
            <a:r>
              <a:rPr lang="en-US" altLang="zh-TW" dirty="0"/>
              <a:t>cable </a:t>
            </a:r>
            <a:r>
              <a:rPr lang="zh-TW" altLang="en-US" dirty="0"/>
              <a:t>與 </a:t>
            </a:r>
            <a:r>
              <a:rPr lang="en-US" altLang="zh-TW" dirty="0" err="1"/>
              <a:t>Transcevier</a:t>
            </a:r>
            <a:r>
              <a:rPr lang="en-US" altLang="zh-TW" dirty="0"/>
              <a:t> </a:t>
            </a:r>
            <a:r>
              <a:rPr lang="zh-TW" altLang="en-US" dirty="0"/>
              <a:t>清單，可參考選購</a:t>
            </a:r>
          </a:p>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12</a:t>
            </a:fld>
            <a:endParaRPr lang="zh-TW" altLang="en-US"/>
          </a:p>
        </p:txBody>
      </p:sp>
    </p:spTree>
    <p:extLst>
      <p:ext uri="{BB962C8B-B14F-4D97-AF65-F5344CB8AC3E}">
        <p14:creationId xmlns:p14="http://schemas.microsoft.com/office/powerpoint/2010/main" val="264252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ffectLst/>
              </a:rPr>
              <a:t>The front panel of the QSW-M7308R-4X features status and locator indicator lights, 4 ports of 100GbE, and 8 ports of 25GbE. The rear panel includes two fans, a power interface, and a management port, which requires enabling OOB in QSS for use. Additionally, there is a console port accessible through CLI commands.</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QSW-M7308R-4X </a:t>
            </a:r>
            <a:r>
              <a:rPr lang="zh-TW" altLang="en-US" dirty="0"/>
              <a:t>正面包含狀態與</a:t>
            </a:r>
            <a:r>
              <a:rPr lang="en-US" altLang="zh-TW" dirty="0"/>
              <a:t>Locator</a:t>
            </a:r>
            <a:r>
              <a:rPr lang="zh-TW" altLang="en-US" dirty="0"/>
              <a:t>指示燈</a:t>
            </a:r>
            <a:r>
              <a:rPr lang="en-US" altLang="zh-TW" dirty="0"/>
              <a:t>, 4</a:t>
            </a:r>
            <a:r>
              <a:rPr lang="zh-TW" altLang="en-US" dirty="0"/>
              <a:t>個</a:t>
            </a:r>
            <a:r>
              <a:rPr lang="en-US" altLang="zh-TW" dirty="0"/>
              <a:t>100GbE</a:t>
            </a:r>
            <a:r>
              <a:rPr lang="zh-TW" altLang="en-US" dirty="0"/>
              <a:t>網路</a:t>
            </a:r>
            <a:r>
              <a:rPr lang="en-US" altLang="zh-TW" dirty="0"/>
              <a:t>port, </a:t>
            </a:r>
            <a:r>
              <a:rPr lang="zh-TW" altLang="en-US" dirty="0"/>
              <a:t>以及 </a:t>
            </a:r>
            <a:r>
              <a:rPr lang="en-US" altLang="zh-TW" dirty="0"/>
              <a:t>8</a:t>
            </a:r>
            <a:r>
              <a:rPr lang="zh-TW" altLang="en-US" dirty="0"/>
              <a:t>個</a:t>
            </a:r>
            <a:r>
              <a:rPr lang="en-US" altLang="zh-TW" dirty="0"/>
              <a:t>25GbE</a:t>
            </a:r>
            <a:r>
              <a:rPr lang="zh-TW" altLang="en-US" dirty="0"/>
              <a:t>網路</a:t>
            </a:r>
            <a:r>
              <a:rPr lang="en-US" altLang="zh-TW" dirty="0"/>
              <a:t>port</a:t>
            </a:r>
            <a:r>
              <a:rPr lang="zh-TW" altLang="en-US" dirty="0"/>
              <a:t>，後方有兩個風扇，電源接口，以及</a:t>
            </a:r>
            <a:r>
              <a:rPr lang="en-US" altLang="zh-TW" dirty="0"/>
              <a:t>Management Port</a:t>
            </a:r>
            <a:r>
              <a:rPr lang="zh-TW" altLang="en-US" dirty="0"/>
              <a:t>，需再</a:t>
            </a:r>
            <a:r>
              <a:rPr lang="en-US" altLang="zh-TW" dirty="0"/>
              <a:t>QSS</a:t>
            </a:r>
            <a:r>
              <a:rPr lang="zh-TW" altLang="en-US" dirty="0"/>
              <a:t>中開啟</a:t>
            </a:r>
            <a:r>
              <a:rPr lang="en-US" altLang="zh-TW" dirty="0"/>
              <a:t>OOB</a:t>
            </a:r>
            <a:r>
              <a:rPr lang="zh-TW" altLang="en-US" dirty="0"/>
              <a:t>才能使用，另外一個是可透過</a:t>
            </a:r>
            <a:r>
              <a:rPr lang="en-US" altLang="zh-TW" dirty="0"/>
              <a:t>CLI</a:t>
            </a:r>
            <a:r>
              <a:rPr lang="zh-TW" altLang="en-US" dirty="0"/>
              <a:t> </a:t>
            </a:r>
            <a:r>
              <a:rPr lang="en-US" altLang="zh-TW" dirty="0"/>
              <a:t>command</a:t>
            </a:r>
            <a:r>
              <a:rPr lang="zh-TW" altLang="en-US" dirty="0"/>
              <a:t>的 </a:t>
            </a:r>
            <a:r>
              <a:rPr lang="en-US" altLang="zh-TW" dirty="0"/>
              <a:t>console port</a:t>
            </a:r>
          </a:p>
          <a:p>
            <a:endParaRPr lang="zh-TW" altLang="en-US" dirty="0"/>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13</a:t>
            </a:fld>
            <a:endParaRPr lang="zh-TW" altLang="en-US"/>
          </a:p>
        </p:txBody>
      </p:sp>
    </p:spTree>
    <p:extLst>
      <p:ext uri="{BB962C8B-B14F-4D97-AF65-F5344CB8AC3E}">
        <p14:creationId xmlns:p14="http://schemas.microsoft.com/office/powerpoint/2010/main" val="221137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effectLst/>
              </a:rPr>
              <a:t>The table provides specifications for the QSW-M7308R-4X. In addition to the features mentioned earlier, this switch has a total network switching capacity of 1200 Gbps. It supports various IEEE standards and includes support for FEC (Forward Error Correction).</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此表為</a:t>
            </a:r>
            <a:r>
              <a:rPr lang="en-US" altLang="zh-TW" dirty="0"/>
              <a:t>QSW-M7308R-4X</a:t>
            </a:r>
            <a:r>
              <a:rPr lang="zh-TW" altLang="en-US" dirty="0"/>
              <a:t>規格介紹，除了前頁介紹的部分，此交換器擁有總共 </a:t>
            </a:r>
            <a:r>
              <a:rPr lang="en-US" altLang="zh-TW" dirty="0"/>
              <a:t>1200 Gbps</a:t>
            </a:r>
            <a:r>
              <a:rPr lang="zh-TW" altLang="en-US" dirty="0"/>
              <a:t> 的網路交換能力，並支援多種</a:t>
            </a:r>
            <a:r>
              <a:rPr lang="en-US" altLang="zh-TW" dirty="0"/>
              <a:t>IEEE</a:t>
            </a:r>
            <a:r>
              <a:rPr lang="zh-TW" altLang="en-US" dirty="0"/>
              <a:t>標準，並支援</a:t>
            </a:r>
            <a:r>
              <a:rPr lang="en-US" altLang="zh-TW" dirty="0"/>
              <a:t>FEC</a:t>
            </a:r>
            <a:r>
              <a:rPr lang="zh-TW" altLang="en-US" dirty="0"/>
              <a:t> </a:t>
            </a:r>
            <a:endParaRPr lang="en-US" altLang="zh-TW" dirty="0"/>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For user convenience, accessing the QSS system can be done through </a:t>
            </a:r>
            <a:r>
              <a:rPr lang="en-US" altLang="zh-TW" dirty="0" err="1"/>
              <a:t>Qfinder</a:t>
            </a:r>
            <a:r>
              <a:rPr lang="en-US" altLang="zh-TW" dirty="0"/>
              <a:t> Pro. The interface is designed to be simple and clear, with functional options on the left side. Users can easily configure settings by following the instructions and guidance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使用上我們可以透過 </a:t>
            </a:r>
            <a:r>
              <a:rPr lang="en-US" altLang="zh-TW" dirty="0" err="1"/>
              <a:t>Qfinder</a:t>
            </a:r>
            <a:r>
              <a:rPr lang="en-US" altLang="zh-TW" dirty="0"/>
              <a:t> pro </a:t>
            </a:r>
            <a:r>
              <a:rPr lang="zh-TW" altLang="en-US" dirty="0"/>
              <a:t>登入</a:t>
            </a:r>
            <a:r>
              <a:rPr lang="en-US" altLang="zh-TW" dirty="0"/>
              <a:t>QSS</a:t>
            </a:r>
            <a:r>
              <a:rPr lang="zh-TW" altLang="en-US" dirty="0"/>
              <a:t>系統，映入眼簾的便是簡單且明瞭的介面設計，功能選項至於左手邊，使用時僅須按照說明與引導其可輕鬆的設定</a:t>
            </a:r>
          </a:p>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15</a:t>
            </a:fld>
            <a:endParaRPr lang="zh-TW" altLang="en-US"/>
          </a:p>
        </p:txBody>
      </p:sp>
    </p:spTree>
    <p:extLst>
      <p:ext uri="{BB962C8B-B14F-4D97-AF65-F5344CB8AC3E}">
        <p14:creationId xmlns:p14="http://schemas.microsoft.com/office/powerpoint/2010/main" val="149708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ECECEC"/>
                </a:solidFill>
                <a:effectLst/>
                <a:latin typeface="Söhne"/>
              </a:rPr>
              <a:t>A managed switch enables IT to enhance network security, traffic management, and resource allocation efficiency through VLAN segmentation. This approach streamlines troubleshooting and allows for flexible responses to diverse network requirements across departments or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ECECEC"/>
                </a:solidFill>
                <a:effectLst/>
                <a:latin typeface="Söhne"/>
              </a:rPr>
              <a:t>透過管理型</a:t>
            </a:r>
            <a:r>
              <a:rPr lang="en-US" altLang="zh-TW" b="0" i="0" dirty="0">
                <a:solidFill>
                  <a:srgbClr val="ECECEC"/>
                </a:solidFill>
                <a:effectLst/>
                <a:latin typeface="Söhne"/>
              </a:rPr>
              <a:t>Switch</a:t>
            </a:r>
            <a:r>
              <a:rPr lang="zh-TW" altLang="en-US" b="0" i="0" dirty="0">
                <a:solidFill>
                  <a:srgbClr val="ECECEC"/>
                </a:solidFill>
                <a:effectLst/>
                <a:latin typeface="Söhne"/>
              </a:rPr>
              <a:t>進行</a:t>
            </a:r>
            <a:r>
              <a:rPr lang="en-US" altLang="zh-TW" b="0" i="0" dirty="0">
                <a:solidFill>
                  <a:srgbClr val="ECECEC"/>
                </a:solidFill>
                <a:effectLst/>
                <a:latin typeface="Söhne"/>
              </a:rPr>
              <a:t>VLAN</a:t>
            </a:r>
            <a:r>
              <a:rPr lang="zh-TW" altLang="en-US" b="0" i="0" dirty="0">
                <a:solidFill>
                  <a:srgbClr val="ECECEC"/>
                </a:solidFill>
                <a:effectLst/>
                <a:latin typeface="Söhne"/>
              </a:rPr>
              <a:t>劃分，</a:t>
            </a:r>
            <a:r>
              <a:rPr lang="en-US" altLang="zh-TW" b="0" i="0" dirty="0">
                <a:solidFill>
                  <a:srgbClr val="ECECEC"/>
                </a:solidFill>
                <a:effectLst/>
                <a:latin typeface="Söhne"/>
              </a:rPr>
              <a:t>IT</a:t>
            </a:r>
            <a:r>
              <a:rPr lang="zh-TW" altLang="en-US" b="0" i="0" dirty="0">
                <a:solidFill>
                  <a:srgbClr val="ECECEC"/>
                </a:solidFill>
                <a:effectLst/>
                <a:latin typeface="Söhne"/>
              </a:rPr>
              <a:t>人員可有效提高網路安全性、流量管理及資源分配效率，降低故障排除時間。同時，透過</a:t>
            </a:r>
            <a:r>
              <a:rPr lang="en-US" altLang="zh-TW" b="0" i="0" dirty="0">
                <a:solidFill>
                  <a:srgbClr val="ECECEC"/>
                </a:solidFill>
                <a:effectLst/>
                <a:latin typeface="Söhne"/>
              </a:rPr>
              <a:t>VLAN</a:t>
            </a:r>
            <a:r>
              <a:rPr lang="zh-TW" altLang="en-US" b="0" i="0" dirty="0">
                <a:solidFill>
                  <a:srgbClr val="ECECEC"/>
                </a:solidFill>
                <a:effectLst/>
                <a:latin typeface="Söhne"/>
              </a:rPr>
              <a:t>的配置，</a:t>
            </a:r>
            <a:r>
              <a:rPr lang="en-US" altLang="zh-TW" b="0" i="0" dirty="0">
                <a:solidFill>
                  <a:srgbClr val="ECECEC"/>
                </a:solidFill>
                <a:effectLst/>
                <a:latin typeface="Söhne"/>
              </a:rPr>
              <a:t>IT</a:t>
            </a:r>
            <a:r>
              <a:rPr lang="zh-TW" altLang="en-US" b="0" i="0" dirty="0">
                <a:solidFill>
                  <a:srgbClr val="ECECEC"/>
                </a:solidFill>
                <a:effectLst/>
                <a:latin typeface="Söhne"/>
              </a:rPr>
              <a:t>人員能更靈活地應對不同部門或用途的網路需求，提供更精緻的網路服務與管理。</a:t>
            </a:r>
            <a:endParaRPr lang="zh-TW" altLang="en-US" dirty="0"/>
          </a:p>
          <a:p>
            <a:endParaRPr lang="zh-TW" altLang="en-US"/>
          </a:p>
        </p:txBody>
      </p:sp>
      <p:sp>
        <p:nvSpPr>
          <p:cNvPr id="4" name="投影片編號版面配置區 3"/>
          <p:cNvSpPr>
            <a:spLocks noGrp="1"/>
          </p:cNvSpPr>
          <p:nvPr>
            <p:ph type="sldNum" sz="quarter" idx="5"/>
          </p:nvPr>
        </p:nvSpPr>
        <p:spPr/>
        <p:txBody>
          <a:bodyPr/>
          <a:lstStyle/>
          <a:p>
            <a:fld id="{ABFFC390-7742-4D37-8526-C3DEF716E70F}" type="slidenum">
              <a:rPr lang="zh-TW" altLang="en-US" smtClean="0"/>
              <a:t>16</a:t>
            </a:fld>
            <a:endParaRPr lang="zh-TW" altLang="en-US"/>
          </a:p>
        </p:txBody>
      </p:sp>
    </p:spTree>
    <p:extLst>
      <p:ext uri="{BB962C8B-B14F-4D97-AF65-F5344CB8AC3E}">
        <p14:creationId xmlns:p14="http://schemas.microsoft.com/office/powerpoint/2010/main" val="101511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ECECEC"/>
                </a:solidFill>
                <a:effectLst/>
                <a:latin typeface="Söhne"/>
              </a:rPr>
              <a:t>Dual QSW-M7308R-4X switches with LACP connections provide redundancy, doubled bandwidth, and scalability. Segmenting management enhances IT efficiency and security, isolating traffic. Fault tolerance ensures continuous service even if one switch fails. These advantages collectively boost network performance, security, and ensure smooth operation and management.</a:t>
            </a:r>
          </a:p>
          <a:p>
            <a:endParaRPr lang="en-US" altLang="zh-TW" b="0" i="0" dirty="0">
              <a:solidFill>
                <a:srgbClr val="ECECEC"/>
              </a:solidFill>
              <a:effectLst/>
              <a:latin typeface="Söhne"/>
            </a:endParaRPr>
          </a:p>
          <a:p>
            <a:r>
              <a:rPr lang="zh-TW" altLang="en-US" b="0" i="0" dirty="0">
                <a:solidFill>
                  <a:srgbClr val="ECECEC"/>
                </a:solidFill>
                <a:effectLst/>
                <a:latin typeface="Söhne"/>
              </a:rPr>
              <a:t>透過雙 </a:t>
            </a:r>
            <a:r>
              <a:rPr lang="en-US" altLang="zh-TW" b="0" i="0" dirty="0">
                <a:solidFill>
                  <a:srgbClr val="ECECEC"/>
                </a:solidFill>
                <a:effectLst/>
                <a:latin typeface="Söhne"/>
              </a:rPr>
              <a:t>QSW-M7308R-4X </a:t>
            </a:r>
            <a:r>
              <a:rPr lang="zh-TW" altLang="en-US" b="0" i="0" dirty="0">
                <a:solidFill>
                  <a:srgbClr val="ECECEC"/>
                </a:solidFill>
                <a:effectLst/>
                <a:latin typeface="Söhne"/>
              </a:rPr>
              <a:t>的 </a:t>
            </a:r>
            <a:r>
              <a:rPr lang="en-US" altLang="zh-TW" b="0" i="0" dirty="0">
                <a:solidFill>
                  <a:srgbClr val="ECECEC"/>
                </a:solidFill>
                <a:effectLst/>
                <a:latin typeface="Söhne"/>
              </a:rPr>
              <a:t>LACP </a:t>
            </a:r>
            <a:r>
              <a:rPr lang="zh-TW" altLang="en-US" b="0" i="0" dirty="0">
                <a:solidFill>
                  <a:srgbClr val="ECECEC"/>
                </a:solidFill>
                <a:effectLst/>
                <a:latin typeface="Söhne"/>
              </a:rPr>
              <a:t>連線，不僅可實現備援及雙倍頻寬，更具擴展性，透過多埠連接各種設備，實現超高速共享。同時，分段管理提升</a:t>
            </a:r>
            <a:r>
              <a:rPr lang="en-US" altLang="zh-TW" b="0" i="0" dirty="0">
                <a:solidFill>
                  <a:srgbClr val="ECECEC"/>
                </a:solidFill>
                <a:effectLst/>
                <a:latin typeface="Söhne"/>
              </a:rPr>
              <a:t>IT</a:t>
            </a:r>
            <a:r>
              <a:rPr lang="zh-TW" altLang="en-US" b="0" i="0" dirty="0">
                <a:solidFill>
                  <a:srgbClr val="ECECEC"/>
                </a:solidFill>
                <a:effectLst/>
                <a:latin typeface="Söhne"/>
              </a:rPr>
              <a:t>效能，劃分區段有助於隔離流量、提高安全性。容錯功能保障連續服務，當一交換器故障時，另一交換器仍保持連通，用戶無中斷。整合上述優勢，提升網路效能、安全性，確保順暢運作及管理。</a:t>
            </a:r>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17</a:t>
            </a:fld>
            <a:endParaRPr lang="zh-TW" altLang="en-US"/>
          </a:p>
        </p:txBody>
      </p:sp>
    </p:spTree>
    <p:extLst>
      <p:ext uri="{BB962C8B-B14F-4D97-AF65-F5344CB8AC3E}">
        <p14:creationId xmlns:p14="http://schemas.microsoft.com/office/powerpoint/2010/main" val="1982725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E3E3E3"/>
                </a:solidFill>
                <a:effectLst/>
                <a:latin typeface="Google Sans"/>
              </a:rPr>
              <a:t>In an enterprise network with 8 devices, if 4 are streaming the same video without IGMP Snooping, all multicast traffic is sent to every device, causing bandwidth waste and increased latency. With IGMP Snooping, the switch detects only 4 devices in the multicast group, directing multicast traffic solely to them. This improves bandwidth use, reduces latency, and enhances video streaming quality.</a:t>
            </a:r>
            <a:br>
              <a:rPr lang="en-US" altLang="zh-TW" b="0" i="0" dirty="0">
                <a:solidFill>
                  <a:srgbClr val="E3E3E3"/>
                </a:solidFill>
                <a:effectLst/>
                <a:latin typeface="Google Sans"/>
              </a:rPr>
            </a:br>
            <a:br>
              <a:rPr lang="en-US" altLang="zh-TW" b="0" i="0" dirty="0">
                <a:solidFill>
                  <a:srgbClr val="E3E3E3"/>
                </a:solidFill>
                <a:effectLst/>
                <a:latin typeface="Google Sans"/>
              </a:rPr>
            </a:br>
            <a:r>
              <a:rPr lang="zh-TW" altLang="en-US" b="0" i="0" dirty="0">
                <a:solidFill>
                  <a:srgbClr val="E3E3E3"/>
                </a:solidFill>
                <a:effectLst/>
                <a:latin typeface="Google Sans"/>
              </a:rPr>
              <a:t>假設一個企業網路中有 </a:t>
            </a:r>
            <a:r>
              <a:rPr lang="en-US" altLang="zh-TW" b="0" i="0" dirty="0">
                <a:solidFill>
                  <a:srgbClr val="E3E3E3"/>
                </a:solidFill>
                <a:effectLst/>
                <a:latin typeface="Google Sans"/>
              </a:rPr>
              <a:t>8 </a:t>
            </a:r>
            <a:r>
              <a:rPr lang="zh-TW" altLang="en-US" b="0" i="0" dirty="0">
                <a:solidFill>
                  <a:srgbClr val="E3E3E3"/>
                </a:solidFill>
                <a:effectLst/>
                <a:latin typeface="Google Sans"/>
              </a:rPr>
              <a:t>台設備，其中 </a:t>
            </a:r>
            <a:r>
              <a:rPr lang="en-US" altLang="zh-TW" b="0" i="0" dirty="0">
                <a:solidFill>
                  <a:srgbClr val="E3E3E3"/>
                </a:solidFill>
                <a:effectLst/>
                <a:latin typeface="Google Sans"/>
              </a:rPr>
              <a:t>4 </a:t>
            </a:r>
            <a:r>
              <a:rPr lang="zh-TW" altLang="en-US" b="0" i="0" dirty="0">
                <a:solidFill>
                  <a:srgbClr val="E3E3E3"/>
                </a:solidFill>
                <a:effectLst/>
                <a:latin typeface="Google Sans"/>
              </a:rPr>
              <a:t>台設備正在觀看同一個影音串流。如果沒有使用 </a:t>
            </a:r>
            <a:r>
              <a:rPr lang="en-US" altLang="zh-TW" b="0" i="0" dirty="0">
                <a:solidFill>
                  <a:srgbClr val="E3E3E3"/>
                </a:solidFill>
                <a:effectLst/>
                <a:latin typeface="Google Sans"/>
              </a:rPr>
              <a:t>IGMP Snooping</a:t>
            </a:r>
            <a:r>
              <a:rPr lang="zh-TW" altLang="en-US" b="0" i="0" dirty="0">
                <a:solidFill>
                  <a:srgbClr val="E3E3E3"/>
                </a:solidFill>
                <a:effectLst/>
                <a:latin typeface="Google Sans"/>
              </a:rPr>
              <a:t>，那麼所有的多播流量都會傳送到所有的設備，即使是沒有加入多播群組的設備也會收到。這會造成頻寬浪費和延遲增加。如果使用 </a:t>
            </a:r>
            <a:r>
              <a:rPr lang="en-US" altLang="zh-TW" b="0" i="0" dirty="0">
                <a:solidFill>
                  <a:srgbClr val="E3E3E3"/>
                </a:solidFill>
                <a:effectLst/>
                <a:latin typeface="Google Sans"/>
              </a:rPr>
              <a:t>IGMP Snooping</a:t>
            </a:r>
            <a:r>
              <a:rPr lang="zh-TW" altLang="en-US" b="0" i="0" dirty="0">
                <a:solidFill>
                  <a:srgbClr val="E3E3E3"/>
                </a:solidFill>
                <a:effectLst/>
                <a:latin typeface="Google Sans"/>
              </a:rPr>
              <a:t>，交換器會偵測到只有 </a:t>
            </a:r>
            <a:r>
              <a:rPr lang="en-US" altLang="zh-TW" b="0" i="0" dirty="0">
                <a:solidFill>
                  <a:srgbClr val="E3E3E3"/>
                </a:solidFill>
                <a:effectLst/>
                <a:latin typeface="Google Sans"/>
              </a:rPr>
              <a:t>4 </a:t>
            </a:r>
            <a:r>
              <a:rPr lang="zh-TW" altLang="en-US" b="0" i="0" dirty="0">
                <a:solidFill>
                  <a:srgbClr val="E3E3E3"/>
                </a:solidFill>
                <a:effectLst/>
                <a:latin typeface="Google Sans"/>
              </a:rPr>
              <a:t>台設備加入了多播群組，因此只會將多播流量傳送到這 </a:t>
            </a:r>
            <a:r>
              <a:rPr lang="en-US" altLang="zh-TW" b="0" i="0" dirty="0">
                <a:solidFill>
                  <a:srgbClr val="E3E3E3"/>
                </a:solidFill>
                <a:effectLst/>
                <a:latin typeface="Google Sans"/>
              </a:rPr>
              <a:t>4 </a:t>
            </a:r>
            <a:r>
              <a:rPr lang="zh-TW" altLang="en-US" b="0" i="0" dirty="0">
                <a:solidFill>
                  <a:srgbClr val="E3E3E3"/>
                </a:solidFill>
                <a:effectLst/>
                <a:latin typeface="Google Sans"/>
              </a:rPr>
              <a:t>台設備。這樣就可以提升頻寬利用率、降低延遲，並改善影音串流的品質。</a:t>
            </a:r>
          </a:p>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18</a:t>
            </a:fld>
            <a:endParaRPr lang="zh-TW" altLang="en-US"/>
          </a:p>
        </p:txBody>
      </p:sp>
    </p:spTree>
    <p:extLst>
      <p:ext uri="{BB962C8B-B14F-4D97-AF65-F5344CB8AC3E}">
        <p14:creationId xmlns:p14="http://schemas.microsoft.com/office/powerpoint/2010/main" val="52128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b="0" i="0" dirty="0">
                <a:solidFill>
                  <a:srgbClr val="E3E3E3"/>
                </a:solidFill>
                <a:effectLst/>
                <a:latin typeface="Google Sans"/>
              </a:rPr>
              <a:t>In a corporate network, multiple switches on the same segment may cause loops without RSTP or STP. These loops result in continuous traffic circulation, degrading network performance or causing complete failure. Implementing RSTP prevents such loops by determining connection paths based on switch priority and traffic cost, and designating active and backup paths for efficient network traffic transmission.</a:t>
            </a:r>
          </a:p>
          <a:p>
            <a:pPr algn="l"/>
            <a:endParaRPr lang="en-US" altLang="zh-TW" b="0" i="0" dirty="0">
              <a:solidFill>
                <a:srgbClr val="E3E3E3"/>
              </a:solidFill>
              <a:effectLst/>
              <a:latin typeface="Google Sans"/>
            </a:endParaRPr>
          </a:p>
          <a:p>
            <a:pPr algn="l"/>
            <a:r>
              <a:rPr lang="zh-TW" altLang="en-US" b="0" i="0" dirty="0">
                <a:solidFill>
                  <a:srgbClr val="E3E3E3"/>
                </a:solidFill>
                <a:effectLst/>
                <a:latin typeface="Google Sans"/>
              </a:rPr>
              <a:t>在一個企業網路中，有多台交換器連接到同一個網段。若沒有使用 </a:t>
            </a:r>
            <a:r>
              <a:rPr lang="en-US" altLang="zh-TW" b="0" i="0" dirty="0">
                <a:solidFill>
                  <a:srgbClr val="E3E3E3"/>
                </a:solidFill>
                <a:effectLst/>
                <a:latin typeface="Google Sans"/>
              </a:rPr>
              <a:t>RSTP </a:t>
            </a:r>
            <a:r>
              <a:rPr lang="zh-TW" altLang="en-US" b="0" i="0" dirty="0">
                <a:solidFill>
                  <a:srgbClr val="E3E3E3"/>
                </a:solidFill>
                <a:effectLst/>
                <a:latin typeface="Google Sans"/>
              </a:rPr>
              <a:t>或 </a:t>
            </a:r>
            <a:r>
              <a:rPr lang="en-US" altLang="zh-TW" b="0" i="0" dirty="0">
                <a:solidFill>
                  <a:srgbClr val="E3E3E3"/>
                </a:solidFill>
                <a:effectLst/>
                <a:latin typeface="Google Sans"/>
              </a:rPr>
              <a:t>STP</a:t>
            </a:r>
            <a:r>
              <a:rPr lang="zh-TW" altLang="en-US" b="0" i="0" dirty="0">
                <a:solidFill>
                  <a:srgbClr val="E3E3E3"/>
                </a:solidFill>
                <a:effectLst/>
                <a:latin typeface="Google Sans"/>
              </a:rPr>
              <a:t>，則可能會出現 </a:t>
            </a:r>
            <a:r>
              <a:rPr lang="en-US" altLang="zh-TW" b="0" i="0" dirty="0">
                <a:solidFill>
                  <a:srgbClr val="E3E3E3"/>
                </a:solidFill>
                <a:effectLst/>
                <a:latin typeface="Google Sans"/>
              </a:rPr>
              <a:t>loop</a:t>
            </a:r>
            <a:r>
              <a:rPr lang="zh-TW" altLang="en-US" b="0" i="0" dirty="0">
                <a:solidFill>
                  <a:srgbClr val="E3E3E3"/>
                </a:solidFill>
                <a:effectLst/>
                <a:latin typeface="Google Sans"/>
              </a:rPr>
              <a:t>。當發生 </a:t>
            </a:r>
            <a:r>
              <a:rPr lang="en-US" altLang="zh-TW" b="0" i="0" dirty="0">
                <a:solidFill>
                  <a:srgbClr val="E3E3E3"/>
                </a:solidFill>
                <a:effectLst/>
                <a:latin typeface="Google Sans"/>
              </a:rPr>
              <a:t>loop </a:t>
            </a:r>
            <a:r>
              <a:rPr lang="zh-TW" altLang="en-US" b="0" i="0" dirty="0">
                <a:solidFill>
                  <a:srgbClr val="E3E3E3"/>
                </a:solidFill>
                <a:effectLst/>
                <a:latin typeface="Google Sans"/>
              </a:rPr>
              <a:t>時，網路流量會在環路中不斷循環，導致網路性能下降甚至癱瘓。</a:t>
            </a:r>
          </a:p>
          <a:p>
            <a:pPr algn="l"/>
            <a:r>
              <a:rPr lang="zh-TW" altLang="en-US" b="0" i="0" dirty="0">
                <a:solidFill>
                  <a:srgbClr val="E3E3E3"/>
                </a:solidFill>
                <a:effectLst/>
                <a:latin typeface="Google Sans"/>
              </a:rPr>
              <a:t>通過使用 </a:t>
            </a:r>
            <a:r>
              <a:rPr lang="en-US" altLang="zh-TW" b="0" i="0" dirty="0">
                <a:solidFill>
                  <a:srgbClr val="E3E3E3"/>
                </a:solidFill>
                <a:effectLst/>
                <a:latin typeface="Google Sans"/>
              </a:rPr>
              <a:t>RSTP</a:t>
            </a:r>
            <a:r>
              <a:rPr lang="zh-TW" altLang="en-US" b="0" i="0" dirty="0">
                <a:solidFill>
                  <a:srgbClr val="E3E3E3"/>
                </a:solidFill>
                <a:effectLst/>
                <a:latin typeface="Google Sans"/>
              </a:rPr>
              <a:t>，可以防止網路中出現 </a:t>
            </a:r>
            <a:r>
              <a:rPr lang="en-US" altLang="zh-TW" b="0" i="0" dirty="0">
                <a:solidFill>
                  <a:srgbClr val="E3E3E3"/>
                </a:solidFill>
                <a:effectLst/>
                <a:latin typeface="Google Sans"/>
              </a:rPr>
              <a:t>loop</a:t>
            </a:r>
            <a:r>
              <a:rPr lang="zh-TW" altLang="en-US" b="0" i="0" dirty="0">
                <a:solidFill>
                  <a:srgbClr val="E3E3E3"/>
                </a:solidFill>
                <a:effectLst/>
                <a:latin typeface="Google Sans"/>
              </a:rPr>
              <a:t>。</a:t>
            </a:r>
            <a:r>
              <a:rPr lang="en-US" altLang="zh-TW" b="0" i="0" dirty="0">
                <a:solidFill>
                  <a:srgbClr val="E3E3E3"/>
                </a:solidFill>
                <a:effectLst/>
                <a:latin typeface="Google Sans"/>
              </a:rPr>
              <a:t>RSTP </a:t>
            </a:r>
            <a:r>
              <a:rPr lang="zh-TW" altLang="en-US" b="0" i="0" dirty="0">
                <a:solidFill>
                  <a:srgbClr val="E3E3E3"/>
                </a:solidFill>
                <a:effectLst/>
                <a:latin typeface="Google Sans"/>
              </a:rPr>
              <a:t>會根據交換機的 優先級 和 網路流量成本來決定連結路徑。生成樹會指定哪些鏈路是活動路徑，哪些鏈路是備用路徑。只有活動鏈路才會傳輸網路流量，從而防止網路中出現環路。</a:t>
            </a:r>
          </a:p>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19</a:t>
            </a:fld>
            <a:endParaRPr lang="zh-TW" altLang="en-US"/>
          </a:p>
        </p:txBody>
      </p:sp>
    </p:spTree>
    <p:extLst>
      <p:ext uri="{BB962C8B-B14F-4D97-AF65-F5344CB8AC3E}">
        <p14:creationId xmlns:p14="http://schemas.microsoft.com/office/powerpoint/2010/main" val="427344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Why did QNAP launch a </a:t>
            </a:r>
            <a:r>
              <a:rPr lang="en-US" altLang="zh-TW"/>
              <a:t>100GbE ultra-speed </a:t>
            </a:r>
            <a:r>
              <a:rPr lang="en-US" altLang="zh-TW" dirty="0"/>
              <a:t>switch? The main reason is that we've observed 100GbE becoming the mainstream in enterprise and server networks, leading to an increased demand. To meet this demand, QNAP has introduced a stable and efficient solution – this switch includes 4 ports of 100GbE and 8 ports of 25GbE. It also features a clear and user-friendly web management interface for easy navigation. This trend was also highlighted in Dell's 2023 report.</a:t>
            </a:r>
            <a:br>
              <a:rPr lang="en-US" altLang="zh-TW" dirty="0"/>
            </a:br>
            <a:br>
              <a:rPr lang="en-US" altLang="zh-TW" dirty="0"/>
            </a:br>
            <a:r>
              <a:rPr lang="zh-TW" altLang="en-US" dirty="0"/>
              <a:t>為何 </a:t>
            </a:r>
            <a:r>
              <a:rPr lang="en-US" altLang="zh-TW" dirty="0"/>
              <a:t>QNAP</a:t>
            </a:r>
            <a:r>
              <a:rPr lang="zh-TW" altLang="en-US" dirty="0"/>
              <a:t> 會推出 </a:t>
            </a:r>
            <a:r>
              <a:rPr lang="en-US" altLang="zh-TW" dirty="0"/>
              <a:t>100GbE </a:t>
            </a:r>
            <a:r>
              <a:rPr lang="zh-TW" altLang="en-US" dirty="0"/>
              <a:t>高速 </a:t>
            </a:r>
            <a:r>
              <a:rPr lang="en-US" altLang="zh-TW" dirty="0"/>
              <a:t>Switch </a:t>
            </a:r>
            <a:r>
              <a:rPr lang="zh-TW" altLang="en-US" dirty="0"/>
              <a:t>呢</a:t>
            </a:r>
            <a:r>
              <a:rPr lang="en-US" altLang="zh-TW" dirty="0"/>
              <a:t>?</a:t>
            </a:r>
            <a:r>
              <a:rPr lang="zh-TW" altLang="en-US" dirty="0"/>
              <a:t> 主要是觀察到 </a:t>
            </a:r>
            <a:r>
              <a:rPr lang="en-US" altLang="zh-TW" dirty="0"/>
              <a:t>100GbE </a:t>
            </a:r>
            <a:r>
              <a:rPr lang="zh-TW" altLang="en-US" dirty="0"/>
              <a:t>往速已成為了企業核心網路與伺服器網路主流，其需求量將因此上升，因此 </a:t>
            </a:r>
            <a:r>
              <a:rPr lang="en-US" altLang="zh-TW" dirty="0"/>
              <a:t>QNAP</a:t>
            </a:r>
            <a:r>
              <a:rPr lang="zh-TW" altLang="en-US" dirty="0"/>
              <a:t> 專此提供了一個穩定且高效的解決方案，此交換器包含</a:t>
            </a:r>
            <a:r>
              <a:rPr lang="en-US" altLang="zh-TW" dirty="0"/>
              <a:t>4</a:t>
            </a:r>
            <a:r>
              <a:rPr lang="zh-TW" altLang="en-US" dirty="0"/>
              <a:t>個</a:t>
            </a:r>
            <a:r>
              <a:rPr lang="en-US" altLang="zh-TW" dirty="0"/>
              <a:t>100GbE</a:t>
            </a:r>
            <a:r>
              <a:rPr lang="zh-TW" altLang="en-US" dirty="0"/>
              <a:t>網路以及</a:t>
            </a:r>
            <a:r>
              <a:rPr lang="en-US" altLang="zh-TW" dirty="0"/>
              <a:t>8</a:t>
            </a:r>
            <a:r>
              <a:rPr lang="zh-TW" altLang="en-US" dirty="0"/>
              <a:t>個</a:t>
            </a:r>
            <a:r>
              <a:rPr lang="en-US" altLang="zh-TW" dirty="0"/>
              <a:t>25GbE</a:t>
            </a:r>
            <a:r>
              <a:rPr lang="zh-TW" altLang="en-US" dirty="0"/>
              <a:t>網路，並有一目了然的</a:t>
            </a:r>
            <a:r>
              <a:rPr lang="en-US" altLang="zh-TW" dirty="0"/>
              <a:t>Web</a:t>
            </a:r>
            <a:r>
              <a:rPr lang="zh-TW" altLang="en-US" dirty="0"/>
              <a:t>管理介面，直覺且易用，於</a:t>
            </a:r>
            <a:r>
              <a:rPr lang="en-US" altLang="zh-TW" dirty="0"/>
              <a:t>Dell 2023</a:t>
            </a:r>
            <a:r>
              <a:rPr lang="zh-TW" altLang="en-US" dirty="0"/>
              <a:t>年的報告也提到這個趨勢。</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39741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 QSS system in QNAP managed switches comes with standard software version checking, allowing users to update the firmware with a single click. It also automatically detects whether new firmware is available, helping users maintain the optimal status of the switch.</a:t>
            </a:r>
          </a:p>
          <a:p>
            <a:endParaRPr lang="en-US" altLang="zh-TW" dirty="0"/>
          </a:p>
          <a:p>
            <a:r>
              <a:rPr lang="en-US" altLang="zh-TW" dirty="0"/>
              <a:t>QNAP</a:t>
            </a:r>
            <a:r>
              <a:rPr lang="zh-TW" altLang="en-US" dirty="0"/>
              <a:t>管理型交換器中的</a:t>
            </a:r>
            <a:r>
              <a:rPr lang="en-US" altLang="zh-TW" dirty="0"/>
              <a:t>QSS</a:t>
            </a:r>
            <a:r>
              <a:rPr lang="zh-TW" altLang="en-US" dirty="0"/>
              <a:t>系統，標配了軟體版本檢查，可一鍵更新任體，也可自動偵測有無新的韌體讓使用者維持交換器的最佳狀態。</a:t>
            </a:r>
          </a:p>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20</a:t>
            </a:fld>
            <a:endParaRPr lang="zh-TW" altLang="en-US"/>
          </a:p>
        </p:txBody>
      </p:sp>
    </p:spTree>
    <p:extLst>
      <p:ext uri="{BB962C8B-B14F-4D97-AF65-F5344CB8AC3E}">
        <p14:creationId xmlns:p14="http://schemas.microsoft.com/office/powerpoint/2010/main" val="172806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E3E3E3"/>
                </a:solidFill>
                <a:effectLst/>
                <a:latin typeface="Google Sans"/>
              </a:rPr>
              <a:t>In addition to the mentioned management functions, the network switch includes IEEE 802.3x flow control to prevent buffer overflow, LLDP for device information exchange, and QoS for prioritized traffic handling—enhancing overall network management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E3E3E3"/>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rgbClr val="E3E3E3"/>
                </a:solidFill>
                <a:effectLst/>
                <a:latin typeface="Google Sans"/>
              </a:rPr>
              <a:t>除了先前介紹到網路交換器管理功能外，也包含了 </a:t>
            </a:r>
            <a:r>
              <a:rPr lang="en-US" altLang="zh-TW" b="1" i="0" dirty="0">
                <a:solidFill>
                  <a:srgbClr val="E3E3E3"/>
                </a:solidFill>
                <a:effectLst/>
                <a:latin typeface="Google Sans"/>
              </a:rPr>
              <a:t>IEEE 802.3x flow control</a:t>
            </a:r>
            <a:r>
              <a:rPr lang="zh-TW" altLang="en-US" b="0" i="0" dirty="0">
                <a:solidFill>
                  <a:srgbClr val="E3E3E3"/>
                </a:solidFill>
                <a:effectLst/>
                <a:latin typeface="Google Sans"/>
              </a:rPr>
              <a:t> 可防止接收端緩衝區溢位，確保網路流量的順暢傳輸 </a:t>
            </a:r>
            <a:r>
              <a:rPr lang="en-US" altLang="zh-TW" b="0" i="0" dirty="0">
                <a:solidFill>
                  <a:srgbClr val="E3E3E3"/>
                </a:solidFill>
                <a:effectLst/>
                <a:latin typeface="Google Sans"/>
              </a:rPr>
              <a:t>; </a:t>
            </a:r>
            <a:r>
              <a:rPr lang="en-US" altLang="zh-TW" b="1" i="0" dirty="0">
                <a:solidFill>
                  <a:srgbClr val="E3E3E3"/>
                </a:solidFill>
                <a:effectLst/>
                <a:latin typeface="Google Sans"/>
              </a:rPr>
              <a:t>LLDP</a:t>
            </a:r>
            <a:r>
              <a:rPr lang="zh-TW" altLang="en-US" b="0" i="0" dirty="0">
                <a:solidFill>
                  <a:srgbClr val="E3E3E3"/>
                </a:solidFill>
                <a:effectLst/>
                <a:latin typeface="Google Sans"/>
              </a:rPr>
              <a:t> 可讓網路設備相互交換資訊，簡化網路管理 及 </a:t>
            </a:r>
            <a:r>
              <a:rPr lang="en-US" altLang="zh-TW" b="1" i="0" dirty="0">
                <a:solidFill>
                  <a:srgbClr val="E3E3E3"/>
                </a:solidFill>
                <a:effectLst/>
                <a:latin typeface="Google Sans"/>
              </a:rPr>
              <a:t>QoS</a:t>
            </a:r>
            <a:r>
              <a:rPr lang="zh-TW" altLang="en-US" b="0" i="0" dirty="0">
                <a:solidFill>
                  <a:srgbClr val="E3E3E3"/>
                </a:solidFill>
                <a:effectLst/>
                <a:latin typeface="Google Sans"/>
              </a:rPr>
              <a:t> 可根據流量優先級對流量進行分類和處理，這些一併提高網路管理效率的功能。</a:t>
            </a:r>
          </a:p>
          <a:p>
            <a:endParaRPr lang="zh-TW" altLang="en-US" dirty="0"/>
          </a:p>
        </p:txBody>
      </p:sp>
      <p:sp>
        <p:nvSpPr>
          <p:cNvPr id="4" name="投影片編號版面配置區 3"/>
          <p:cNvSpPr>
            <a:spLocks noGrp="1"/>
          </p:cNvSpPr>
          <p:nvPr>
            <p:ph type="sldNum" sz="quarter" idx="5"/>
          </p:nvPr>
        </p:nvSpPr>
        <p:spPr/>
        <p:txBody>
          <a:bodyPr/>
          <a:lstStyle/>
          <a:p>
            <a:fld id="{EB094398-990D-4E43-91E7-031E77300CB8}" type="slidenum">
              <a:rPr lang="zh-TW" altLang="en-US" smtClean="0"/>
              <a:t>21</a:t>
            </a:fld>
            <a:endParaRPr lang="zh-TW" altLang="en-US"/>
          </a:p>
        </p:txBody>
      </p:sp>
    </p:spTree>
    <p:extLst>
      <p:ext uri="{BB962C8B-B14F-4D97-AF65-F5344CB8AC3E}">
        <p14:creationId xmlns:p14="http://schemas.microsoft.com/office/powerpoint/2010/main" val="317588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In closing, don't forget that QNAP offers extended warranties for Switch products. The QSW-M7308R comes with a free 2-year warranty, and for those seeking extra coverage, explore our cost-effective plans, offering up to 5 years of protection.</a:t>
            </a:r>
          </a:p>
          <a:p>
            <a:endParaRPr lang="en-US" altLang="zh-TW" dirty="0"/>
          </a:p>
          <a:p>
            <a:r>
              <a:rPr lang="zh-TW" altLang="zh-TW"/>
              <a:t>簡報的尾聲</a:t>
            </a:r>
            <a:r>
              <a:rPr lang="zh-TW" altLang="en-US" dirty="0"/>
              <a:t>要提醒你</a:t>
            </a:r>
            <a:r>
              <a:rPr lang="en-US" altLang="zh-TW"/>
              <a:t>QNAP</a:t>
            </a:r>
            <a:r>
              <a:rPr lang="zh-TW" altLang="zh-TW"/>
              <a:t>有推出</a:t>
            </a:r>
            <a:r>
              <a:rPr lang="en-US" altLang="zh-TW"/>
              <a:t>NAS</a:t>
            </a:r>
            <a:r>
              <a:rPr lang="zh-TW" altLang="zh-TW"/>
              <a:t>的延長保固，</a:t>
            </a:r>
            <a:r>
              <a:rPr lang="en-US" altLang="zh-TW" dirty="0"/>
              <a:t>QSW-M7308R </a:t>
            </a:r>
            <a:r>
              <a:rPr lang="zh-TW" altLang="zh-TW"/>
              <a:t>購買即享有</a:t>
            </a:r>
            <a:r>
              <a:rPr lang="en-US" altLang="zh-TW" dirty="0"/>
              <a:t> 2 </a:t>
            </a:r>
            <a:r>
              <a:rPr lang="zh-TW" altLang="zh-TW"/>
              <a:t>年的免費產品保固。客戶若有延長保固的需求可考慮選購延長保固最高</a:t>
            </a:r>
            <a:r>
              <a:rPr lang="en-US" altLang="zh-TW"/>
              <a:t>5</a:t>
            </a:r>
            <a:r>
              <a:rPr lang="zh-TW" altLang="zh-TW"/>
              <a:t>年的超值方案。</a:t>
            </a:r>
            <a:endParaRPr lang="en-US" altLang="zh-TW" dirty="0"/>
          </a:p>
        </p:txBody>
      </p:sp>
    </p:spTree>
    <p:extLst>
      <p:ext uri="{BB962C8B-B14F-4D97-AF65-F5344CB8AC3E}">
        <p14:creationId xmlns:p14="http://schemas.microsoft.com/office/powerpoint/2010/main" val="2526533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Thank you for watching today's new product presentation. I'm QNAP Jerry. Until next time, goodbye!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謝謝收看今天的新產品介紹，我是 </a:t>
            </a:r>
            <a:r>
              <a:rPr lang="en-US" altLang="zh-TW" dirty="0"/>
              <a:t>QNAP</a:t>
            </a:r>
            <a:r>
              <a:rPr lang="zh-TW" altLang="en-US" dirty="0"/>
              <a:t> </a:t>
            </a:r>
            <a:r>
              <a:rPr lang="en-US" altLang="zh-TW" dirty="0"/>
              <a:t>Jerry </a:t>
            </a:r>
            <a:r>
              <a:rPr lang="zh-TW" altLang="en-US" dirty="0"/>
              <a:t>下次見</a:t>
            </a:r>
            <a:endParaRPr lang="en-US" altLang="zh-TW" dirty="0"/>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31082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E3E3E3"/>
                </a:solidFill>
                <a:effectLst/>
                <a:latin typeface="Google Sans"/>
              </a:rPr>
              <a:t>Nvidia recommends a minimum 100GbE network bandwidth for GPU clusters to achieve optimal performance. The QSW-M7308R-4X, an economical and high-speed 100GbE switch, is perfect for GPU clusters. It accelerates scientific computing, machine learning, and deep learning applications—essential for tasks like climate studies, seismic analysis, drug development, and large AI models. With its high-speed capabilities, businesses can push innovation boundaries and empower an intelligent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E3E3E3"/>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E3E3E3"/>
                </a:solidFill>
                <a:effectLst/>
                <a:latin typeface="Google Sans"/>
              </a:rPr>
              <a:t>參考 </a:t>
            </a:r>
            <a:r>
              <a:rPr lang="en-US" altLang="zh-TW" b="0" i="0" dirty="0">
                <a:solidFill>
                  <a:srgbClr val="E3E3E3"/>
                </a:solidFill>
                <a:effectLst/>
                <a:latin typeface="Google Sans"/>
              </a:rPr>
              <a:t>Nvidia </a:t>
            </a:r>
            <a:r>
              <a:rPr lang="zh-TW" altLang="en-US" b="0" i="0" dirty="0">
                <a:solidFill>
                  <a:srgbClr val="E3E3E3"/>
                </a:solidFill>
                <a:effectLst/>
                <a:latin typeface="Google Sans"/>
              </a:rPr>
              <a:t>建議 </a:t>
            </a:r>
            <a:r>
              <a:rPr lang="en-US" altLang="zh-TW" b="0" i="0" dirty="0">
                <a:solidFill>
                  <a:srgbClr val="E3E3E3"/>
                </a:solidFill>
                <a:effectLst/>
                <a:latin typeface="Google Sans"/>
              </a:rPr>
              <a:t>GPU Cluster </a:t>
            </a:r>
            <a:r>
              <a:rPr lang="zh-TW" altLang="en-US" b="0" i="0" dirty="0">
                <a:solidFill>
                  <a:srgbClr val="E3E3E3"/>
                </a:solidFill>
                <a:effectLst/>
                <a:latin typeface="Google Sans"/>
              </a:rPr>
              <a:t>的節點網路頻寬至少為 </a:t>
            </a:r>
            <a:r>
              <a:rPr lang="en-US" altLang="zh-TW" b="0" i="0" dirty="0">
                <a:solidFill>
                  <a:srgbClr val="E3E3E3"/>
                </a:solidFill>
                <a:effectLst/>
                <a:latin typeface="Google Sans"/>
              </a:rPr>
              <a:t>100GbE</a:t>
            </a:r>
            <a:r>
              <a:rPr lang="zh-TW" altLang="en-US" b="0" i="0" dirty="0">
                <a:solidFill>
                  <a:srgbClr val="E3E3E3"/>
                </a:solidFill>
                <a:effectLst/>
                <a:latin typeface="Google Sans"/>
              </a:rPr>
              <a:t>，可獲得最佳效能。</a:t>
            </a:r>
            <a:r>
              <a:rPr lang="en-US" altLang="zh-TW" b="0" i="0" dirty="0">
                <a:solidFill>
                  <a:srgbClr val="E3E3E3"/>
                </a:solidFill>
                <a:effectLst/>
                <a:latin typeface="Google Sans"/>
              </a:rPr>
              <a:t>QSW-M7308R-4X </a:t>
            </a:r>
            <a:r>
              <a:rPr lang="zh-TW" altLang="en-US" b="0" i="0" dirty="0">
                <a:solidFill>
                  <a:srgbClr val="E3E3E3"/>
                </a:solidFill>
                <a:effectLst/>
                <a:latin typeface="Google Sans"/>
              </a:rPr>
              <a:t>是一款經濟且高速的 </a:t>
            </a:r>
            <a:r>
              <a:rPr lang="en-US" altLang="zh-TW" b="0" i="0" dirty="0">
                <a:solidFill>
                  <a:srgbClr val="E3E3E3"/>
                </a:solidFill>
                <a:effectLst/>
                <a:latin typeface="Google Sans"/>
              </a:rPr>
              <a:t>100GbE </a:t>
            </a:r>
            <a:r>
              <a:rPr lang="zh-TW" altLang="en-US" b="0" i="0" dirty="0">
                <a:solidFill>
                  <a:srgbClr val="E3E3E3"/>
                </a:solidFill>
                <a:effectLst/>
                <a:latin typeface="Google Sans"/>
              </a:rPr>
              <a:t>交換機，適合用於 </a:t>
            </a:r>
            <a:r>
              <a:rPr lang="en-US" altLang="zh-TW" b="0" i="0" dirty="0">
                <a:solidFill>
                  <a:srgbClr val="E3E3E3"/>
                </a:solidFill>
                <a:effectLst/>
                <a:latin typeface="Google Sans"/>
              </a:rPr>
              <a:t>GPU Cluster</a:t>
            </a:r>
            <a:r>
              <a:rPr lang="zh-TW" altLang="en-US" b="0" i="0" dirty="0">
                <a:solidFill>
                  <a:srgbClr val="E3E3E3"/>
                </a:solidFill>
                <a:effectLst/>
                <a:latin typeface="Google Sans"/>
              </a:rPr>
              <a:t>。它可以幫助您加速科學計算和機器學習</a:t>
            </a:r>
            <a:r>
              <a:rPr lang="en-US" altLang="zh-TW" b="0" i="0" dirty="0">
                <a:solidFill>
                  <a:srgbClr val="E3E3E3"/>
                </a:solidFill>
                <a:effectLst/>
                <a:latin typeface="Google Sans"/>
              </a:rPr>
              <a:t>/</a:t>
            </a:r>
            <a:r>
              <a:rPr lang="zh-TW" altLang="en-US" b="0" i="0" dirty="0">
                <a:solidFill>
                  <a:srgbClr val="E3E3E3"/>
                </a:solidFill>
                <a:effectLst/>
                <a:latin typeface="Google Sans"/>
              </a:rPr>
              <a:t>深度學習應用，複雜的科學計算如，氣候的變遷，地震或洪水 </a:t>
            </a:r>
            <a:r>
              <a:rPr lang="en-US" altLang="zh-TW" b="0" i="0" dirty="0">
                <a:solidFill>
                  <a:srgbClr val="E3E3E3"/>
                </a:solidFill>
                <a:effectLst/>
                <a:latin typeface="Google Sans"/>
              </a:rPr>
              <a:t>; </a:t>
            </a:r>
            <a:r>
              <a:rPr lang="zh-TW" altLang="en-US" b="0" i="0" dirty="0">
                <a:solidFill>
                  <a:srgbClr val="E3E3E3"/>
                </a:solidFill>
                <a:effectLst/>
                <a:latin typeface="Google Sans"/>
              </a:rPr>
              <a:t>大量的數據例如開發新的疫苗或藥物，大型的</a:t>
            </a:r>
            <a:r>
              <a:rPr lang="en-US" altLang="zh-TW" b="0" i="0" dirty="0">
                <a:solidFill>
                  <a:srgbClr val="E3E3E3"/>
                </a:solidFill>
                <a:effectLst/>
                <a:latin typeface="Google Sans"/>
              </a:rPr>
              <a:t>AI</a:t>
            </a:r>
            <a:r>
              <a:rPr lang="zh-TW" altLang="en-US" b="0" i="0" dirty="0">
                <a:solidFill>
                  <a:srgbClr val="E3E3E3"/>
                </a:solidFill>
                <a:effectLst/>
                <a:latin typeface="Google Sans"/>
              </a:rPr>
              <a:t>模型如目前最紅的大型語言模型，高速的網路速度可讓企業突破創新極限，賦能智慧無限未來。</a:t>
            </a:r>
            <a:endParaRPr lang="en-US" altLang="zh-TW"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22245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ECECEC"/>
                </a:solidFill>
                <a:effectLst/>
                <a:latin typeface="Söhne"/>
              </a:rPr>
              <a:t>The QSW-M7308R-4X 100GbE switch, boasting a remarkable 1200Gbps switching capacity, provides significant advantages for enterprise core networks. It meets the growing data demands, ensuring efficient and low-latency data transmission. Alongside the new 100GbE switch, the QNAP switch series includes 25GbE, 10GbE, and 2.5GbE options, suitable for diverse hierarchical setups. PoE versions are also available for direct connections to </a:t>
            </a:r>
            <a:r>
              <a:rPr lang="en-US" altLang="zh-TW" b="0" i="0" dirty="0" err="1">
                <a:solidFill>
                  <a:srgbClr val="ECECEC"/>
                </a:solidFill>
                <a:effectLst/>
                <a:latin typeface="Söhne"/>
              </a:rPr>
              <a:t>WiFi</a:t>
            </a:r>
            <a:r>
              <a:rPr lang="en-US" altLang="zh-TW" b="0" i="0" dirty="0">
                <a:solidFill>
                  <a:srgbClr val="ECECEC"/>
                </a:solidFill>
                <a:effectLst/>
                <a:latin typeface="Söhne"/>
              </a:rPr>
              <a:t> AP or IP cameras, reducing power cabling costs.</a:t>
            </a:r>
          </a:p>
          <a:p>
            <a:endParaRPr lang="en-US" altLang="zh-TW" b="0" i="0" dirty="0">
              <a:solidFill>
                <a:srgbClr val="ECECEC"/>
              </a:solidFill>
              <a:effectLst/>
              <a:latin typeface="Söhne"/>
            </a:endParaRPr>
          </a:p>
          <a:p>
            <a:r>
              <a:rPr lang="en-US" altLang="zh-TW" b="0" i="0" dirty="0">
                <a:solidFill>
                  <a:srgbClr val="ECECEC"/>
                </a:solidFill>
                <a:effectLst/>
                <a:latin typeface="Söhne"/>
              </a:rPr>
              <a:t>QSW-M7308R-4X 100GbE</a:t>
            </a:r>
            <a:r>
              <a:rPr lang="zh-TW" altLang="en-US" b="0" i="0" dirty="0">
                <a:solidFill>
                  <a:srgbClr val="ECECEC"/>
                </a:solidFill>
                <a:effectLst/>
                <a:latin typeface="Söhne"/>
              </a:rPr>
              <a:t>交換器以其高達</a:t>
            </a:r>
            <a:r>
              <a:rPr lang="en-US" altLang="zh-TW" b="0" i="0" dirty="0">
                <a:solidFill>
                  <a:srgbClr val="ECECEC"/>
                </a:solidFill>
                <a:effectLst/>
                <a:latin typeface="Söhne"/>
              </a:rPr>
              <a:t>1200Gbps</a:t>
            </a:r>
            <a:r>
              <a:rPr lang="zh-TW" altLang="en-US" b="0" i="0" dirty="0">
                <a:solidFill>
                  <a:srgbClr val="ECECEC"/>
                </a:solidFill>
                <a:effectLst/>
                <a:latin typeface="Söhne"/>
              </a:rPr>
              <a:t>的交換能力，為企業 </a:t>
            </a:r>
            <a:r>
              <a:rPr lang="en-US" altLang="zh-TW" b="0" i="0" dirty="0">
                <a:solidFill>
                  <a:srgbClr val="ECECEC"/>
                </a:solidFill>
                <a:effectLst/>
                <a:latin typeface="Söhne"/>
              </a:rPr>
              <a:t>Core </a:t>
            </a:r>
            <a:r>
              <a:rPr lang="zh-TW" altLang="en-US" b="0" i="0" dirty="0">
                <a:solidFill>
                  <a:srgbClr val="ECECEC"/>
                </a:solidFill>
                <a:effectLst/>
                <a:latin typeface="Söhne"/>
              </a:rPr>
              <a:t>網路帶來顯著的優勢。可支援企業日益增長的數據需求，確保高效的數據傳輸和低延遲。 </a:t>
            </a:r>
            <a:r>
              <a:rPr lang="en-US" altLang="zh-TW" b="0" i="0" dirty="0">
                <a:solidFill>
                  <a:srgbClr val="ECECEC"/>
                </a:solidFill>
                <a:effectLst/>
                <a:latin typeface="Söhne"/>
              </a:rPr>
              <a:t>QNAP</a:t>
            </a:r>
            <a:r>
              <a:rPr lang="zh-TW" altLang="en-US" b="0" i="0" dirty="0">
                <a:solidFill>
                  <a:srgbClr val="ECECEC"/>
                </a:solidFill>
                <a:effectLst/>
                <a:latin typeface="Söhne"/>
              </a:rPr>
              <a:t> 交換器系列 除了新推出的 </a:t>
            </a:r>
            <a:r>
              <a:rPr lang="en-US" altLang="zh-TW" b="0" i="0" dirty="0">
                <a:solidFill>
                  <a:srgbClr val="ECECEC"/>
                </a:solidFill>
                <a:effectLst/>
                <a:latin typeface="Söhne"/>
              </a:rPr>
              <a:t>100GbE</a:t>
            </a:r>
            <a:r>
              <a:rPr lang="zh-TW" altLang="en-US" b="0" i="0" dirty="0">
                <a:solidFill>
                  <a:srgbClr val="ECECEC"/>
                </a:solidFill>
                <a:effectLst/>
                <a:latin typeface="Söhne"/>
              </a:rPr>
              <a:t>交換器外，包含了</a:t>
            </a:r>
            <a:r>
              <a:rPr lang="en-US" altLang="zh-TW" b="0" i="0" dirty="0">
                <a:solidFill>
                  <a:srgbClr val="ECECEC"/>
                </a:solidFill>
                <a:effectLst/>
                <a:latin typeface="Söhne"/>
              </a:rPr>
              <a:t>25GbE/10GbE/2.5GbE</a:t>
            </a:r>
            <a:r>
              <a:rPr lang="zh-TW" altLang="en-US" b="0" i="0" dirty="0">
                <a:solidFill>
                  <a:srgbClr val="ECECEC"/>
                </a:solidFill>
                <a:effectLst/>
                <a:latin typeface="Söhne"/>
              </a:rPr>
              <a:t>等不同網速適合各階層 </a:t>
            </a:r>
            <a:r>
              <a:rPr lang="en-US" altLang="zh-TW" b="0" i="0" dirty="0">
                <a:solidFill>
                  <a:srgbClr val="ECECEC"/>
                </a:solidFill>
                <a:effectLst/>
                <a:latin typeface="Söhne"/>
              </a:rPr>
              <a:t>Aggregation </a:t>
            </a:r>
            <a:r>
              <a:rPr lang="zh-TW" altLang="en-US" b="0" i="0" dirty="0">
                <a:solidFill>
                  <a:srgbClr val="ECECEC"/>
                </a:solidFill>
                <a:effectLst/>
                <a:latin typeface="Söhne"/>
              </a:rPr>
              <a:t>或 </a:t>
            </a:r>
            <a:r>
              <a:rPr lang="en-US" altLang="zh-TW" b="0" i="0" dirty="0">
                <a:solidFill>
                  <a:srgbClr val="ECECEC"/>
                </a:solidFill>
                <a:effectLst/>
                <a:latin typeface="Söhne"/>
              </a:rPr>
              <a:t>Access </a:t>
            </a:r>
            <a:r>
              <a:rPr lang="zh-TW" altLang="en-US" b="0" i="0" dirty="0">
                <a:solidFill>
                  <a:srgbClr val="ECECEC"/>
                </a:solidFill>
                <a:effectLst/>
                <a:latin typeface="Söhne"/>
              </a:rPr>
              <a:t>層的架設使用，也提供了</a:t>
            </a:r>
            <a:r>
              <a:rPr lang="en-US" altLang="zh-TW" b="0" i="0" dirty="0">
                <a:solidFill>
                  <a:srgbClr val="ECECEC"/>
                </a:solidFill>
                <a:effectLst/>
                <a:latin typeface="Söhne"/>
              </a:rPr>
              <a:t>PoE</a:t>
            </a:r>
            <a:r>
              <a:rPr lang="zh-TW" altLang="en-US" b="0" i="0" dirty="0">
                <a:solidFill>
                  <a:srgbClr val="ECECEC"/>
                </a:solidFill>
                <a:effectLst/>
                <a:latin typeface="Söhne"/>
              </a:rPr>
              <a:t>版本可直接連接 </a:t>
            </a:r>
            <a:r>
              <a:rPr lang="en-US" altLang="zh-TW" b="0" i="0" dirty="0">
                <a:solidFill>
                  <a:srgbClr val="ECECEC"/>
                </a:solidFill>
                <a:effectLst/>
                <a:latin typeface="Söhne"/>
              </a:rPr>
              <a:t>WIFI</a:t>
            </a:r>
            <a:r>
              <a:rPr lang="zh-TW" altLang="en-US" b="0" i="0" dirty="0">
                <a:solidFill>
                  <a:srgbClr val="ECECEC"/>
                </a:solidFill>
                <a:effectLst/>
                <a:latin typeface="Söhne"/>
              </a:rPr>
              <a:t> </a:t>
            </a:r>
            <a:r>
              <a:rPr lang="en-US" altLang="zh-TW" b="0" i="0" dirty="0">
                <a:solidFill>
                  <a:srgbClr val="ECECEC"/>
                </a:solidFill>
                <a:effectLst/>
                <a:latin typeface="Söhne"/>
              </a:rPr>
              <a:t>AP</a:t>
            </a:r>
            <a:r>
              <a:rPr lang="zh-TW" altLang="en-US" b="0" i="0" dirty="0">
                <a:solidFill>
                  <a:srgbClr val="ECECEC"/>
                </a:solidFill>
                <a:effectLst/>
                <a:latin typeface="Söhne"/>
              </a:rPr>
              <a:t> 或 </a:t>
            </a:r>
            <a:r>
              <a:rPr lang="en-US" altLang="zh-TW" b="0" i="0" dirty="0">
                <a:solidFill>
                  <a:srgbClr val="ECECEC"/>
                </a:solidFill>
                <a:effectLst/>
                <a:latin typeface="Söhne"/>
              </a:rPr>
              <a:t>IP</a:t>
            </a:r>
            <a:r>
              <a:rPr lang="zh-TW" altLang="en-US" b="0" i="0" dirty="0">
                <a:solidFill>
                  <a:srgbClr val="ECECEC"/>
                </a:solidFill>
                <a:effectLst/>
                <a:latin typeface="Söhne"/>
              </a:rPr>
              <a:t> </a:t>
            </a:r>
            <a:r>
              <a:rPr lang="en-US" altLang="zh-TW" b="0" i="0" dirty="0">
                <a:solidFill>
                  <a:srgbClr val="ECECEC"/>
                </a:solidFill>
                <a:effectLst/>
                <a:latin typeface="Söhne"/>
              </a:rPr>
              <a:t>cam</a:t>
            </a:r>
            <a:r>
              <a:rPr lang="zh-TW" altLang="en-US" b="0" i="0" dirty="0">
                <a:solidFill>
                  <a:srgbClr val="ECECEC"/>
                </a:solidFill>
                <a:effectLst/>
                <a:latin typeface="Söhne"/>
              </a:rPr>
              <a:t>，減少電源佈線的成本。</a:t>
            </a:r>
            <a:endParaRPr lang="zh-TW" altLang="en-US" dirty="0"/>
          </a:p>
        </p:txBody>
      </p:sp>
      <p:sp>
        <p:nvSpPr>
          <p:cNvPr id="4" name="投影片編號版面配置區 3"/>
          <p:cNvSpPr>
            <a:spLocks noGrp="1"/>
          </p:cNvSpPr>
          <p:nvPr>
            <p:ph type="sldNum" sz="quarter" idx="5"/>
          </p:nvPr>
        </p:nvSpPr>
        <p:spPr/>
        <p:txBody>
          <a:bodyPr/>
          <a:lstStyle/>
          <a:p>
            <a:fld id="{70BCA210-0272-489A-8F58-5907351237C1}" type="slidenum">
              <a:rPr lang="zh-TW" altLang="en-US" smtClean="0"/>
              <a:t>4</a:t>
            </a:fld>
            <a:endParaRPr lang="zh-TW" altLang="en-US"/>
          </a:p>
        </p:txBody>
      </p:sp>
    </p:spTree>
    <p:extLst>
      <p:ext uri="{BB962C8B-B14F-4D97-AF65-F5344CB8AC3E}">
        <p14:creationId xmlns:p14="http://schemas.microsoft.com/office/powerpoint/2010/main" val="115586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E3E3E3"/>
                </a:solidFill>
                <a:effectLst/>
                <a:latin typeface="Google Sans"/>
              </a:rPr>
              <a:t>Suppose deploying a 100GbE network switch in your office network. By utilizing servers or PCs to back up data to a NAS for storage, enabling FEC (Forward Error Correction) enhances the reliability of data transmission and network connections. This reduces the time on file retransmissions, improving efficiency. The newly launched 100GbE Switch QSW-M7308R-4X and the widely available 25GbE Switch QSW-M5216-1T both support this reliable FEC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E3E3E3"/>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E3E3E3"/>
                </a:solidFill>
                <a:effectLst/>
                <a:latin typeface="Google Sans"/>
              </a:rPr>
              <a:t>假設您架設 </a:t>
            </a:r>
            <a:r>
              <a:rPr lang="en-US" altLang="zh-TW" b="0" i="0" dirty="0">
                <a:solidFill>
                  <a:srgbClr val="E3E3E3"/>
                </a:solidFill>
                <a:effectLst/>
                <a:latin typeface="Google Sans"/>
              </a:rPr>
              <a:t>100GbE </a:t>
            </a:r>
            <a:r>
              <a:rPr lang="zh-TW" altLang="en-US" b="0" i="0" dirty="0">
                <a:solidFill>
                  <a:srgbClr val="E3E3E3"/>
                </a:solidFill>
                <a:effectLst/>
                <a:latin typeface="Google Sans"/>
              </a:rPr>
              <a:t>網路交換器於辦公室網路。透過 </a:t>
            </a:r>
            <a:r>
              <a:rPr lang="en-US" altLang="zh-TW" b="0" i="0" dirty="0">
                <a:solidFill>
                  <a:srgbClr val="E3E3E3"/>
                </a:solidFill>
                <a:effectLst/>
                <a:latin typeface="Google Sans"/>
              </a:rPr>
              <a:t>Server</a:t>
            </a:r>
            <a:r>
              <a:rPr lang="zh-TW" altLang="en-US" b="0" i="0" dirty="0">
                <a:solidFill>
                  <a:srgbClr val="E3E3E3"/>
                </a:solidFill>
                <a:effectLst/>
                <a:latin typeface="Google Sans"/>
              </a:rPr>
              <a:t> 或 </a:t>
            </a:r>
            <a:r>
              <a:rPr lang="en-US" altLang="zh-TW" b="0" i="0" dirty="0">
                <a:solidFill>
                  <a:srgbClr val="E3E3E3"/>
                </a:solidFill>
                <a:effectLst/>
                <a:latin typeface="Google Sans"/>
              </a:rPr>
              <a:t>PC </a:t>
            </a:r>
            <a:r>
              <a:rPr lang="zh-TW" altLang="en-US" b="0" i="0" dirty="0">
                <a:solidFill>
                  <a:srgbClr val="E3E3E3"/>
                </a:solidFill>
                <a:effectLst/>
                <a:latin typeface="Google Sans"/>
              </a:rPr>
              <a:t>將資料備份至 </a:t>
            </a:r>
            <a:r>
              <a:rPr lang="en-US" altLang="zh-TW" b="0" i="0" dirty="0">
                <a:solidFill>
                  <a:srgbClr val="E3E3E3"/>
                </a:solidFill>
                <a:effectLst/>
                <a:latin typeface="Google Sans"/>
              </a:rPr>
              <a:t>NAS </a:t>
            </a:r>
            <a:r>
              <a:rPr lang="zh-TW" altLang="en-US" b="0" i="0" dirty="0">
                <a:solidFill>
                  <a:srgbClr val="E3E3E3"/>
                </a:solidFill>
                <a:effectLst/>
                <a:latin typeface="Google Sans"/>
              </a:rPr>
              <a:t>存儲資料。於啟用 </a:t>
            </a:r>
            <a:r>
              <a:rPr lang="en-US" altLang="zh-TW" b="0" i="0" dirty="0">
                <a:solidFill>
                  <a:srgbClr val="E3E3E3"/>
                </a:solidFill>
                <a:effectLst/>
                <a:latin typeface="Google Sans"/>
              </a:rPr>
              <a:t>FEC</a:t>
            </a:r>
            <a:r>
              <a:rPr lang="zh-TW" altLang="en-US" b="0" i="0" dirty="0">
                <a:solidFill>
                  <a:srgbClr val="E3E3E3"/>
                </a:solidFill>
                <a:effectLst/>
                <a:latin typeface="Google Sans"/>
              </a:rPr>
              <a:t> 後可以提高資料傳輸和網路連接的可靠性，減少了重傳檔案時間的浪費，也加強了效率，新推出的 </a:t>
            </a:r>
            <a:r>
              <a:rPr lang="en-US" altLang="zh-TW" b="0" i="0" dirty="0">
                <a:solidFill>
                  <a:srgbClr val="E3E3E3"/>
                </a:solidFill>
                <a:effectLst/>
                <a:latin typeface="Google Sans"/>
              </a:rPr>
              <a:t>100GbE Switch</a:t>
            </a:r>
            <a:r>
              <a:rPr lang="zh-TW" altLang="en-US" b="0" i="0" dirty="0">
                <a:solidFill>
                  <a:srgbClr val="E3E3E3"/>
                </a:solidFill>
                <a:effectLst/>
                <a:latin typeface="Google Sans"/>
              </a:rPr>
              <a:t> </a:t>
            </a:r>
            <a:r>
              <a:rPr lang="en-US" altLang="zh-TW" b="0" i="0" dirty="0">
                <a:solidFill>
                  <a:srgbClr val="E3E3E3"/>
                </a:solidFill>
                <a:effectLst/>
                <a:latin typeface="Google Sans"/>
              </a:rPr>
              <a:t>QSW-M7308R-4X </a:t>
            </a:r>
            <a:r>
              <a:rPr lang="zh-TW" altLang="en-US" b="0" i="0" dirty="0">
                <a:solidFill>
                  <a:srgbClr val="E3E3E3"/>
                </a:solidFill>
                <a:effectLst/>
                <a:latin typeface="Google Sans"/>
              </a:rPr>
              <a:t>與以量產的 </a:t>
            </a:r>
            <a:r>
              <a:rPr lang="en-US" altLang="zh-TW" b="0" i="0" dirty="0">
                <a:solidFill>
                  <a:srgbClr val="E3E3E3"/>
                </a:solidFill>
                <a:effectLst/>
                <a:latin typeface="Google Sans"/>
              </a:rPr>
              <a:t>25GbE Switch QSW-M5216-1T </a:t>
            </a:r>
            <a:r>
              <a:rPr lang="zh-TW" altLang="en-US" b="0" i="0" dirty="0">
                <a:solidFill>
                  <a:srgbClr val="E3E3E3"/>
                </a:solidFill>
                <a:effectLst/>
                <a:latin typeface="Google Sans"/>
              </a:rPr>
              <a:t>也同樣支援此可靠的功能。</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81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QSW-M7308R-4X comes with 8 built-in 25GbE ports, allowing compatibility with QNAP's 25GbE network cards for NAS or server use. Additionally, it can be connected to more devices through the 16-port 25GbE switch QSW-M5216-1T. If more ports are needed, a software upgrade in the second half of 2024 will enable the QSW-M7308R-4X to support 100GbE with a 1-to-4 breakout, utilizing LACP for fault tolerance to enhance bandwidth and ensure connection reliability. This switch can transform into a 25-port 25GbE 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QSW-M7308R-4X </a:t>
            </a:r>
            <a:r>
              <a:rPr lang="zh-TW" altLang="en-US" dirty="0"/>
              <a:t>內建 </a:t>
            </a:r>
            <a:r>
              <a:rPr lang="en-US" altLang="zh-TW" dirty="0"/>
              <a:t>8</a:t>
            </a:r>
            <a:r>
              <a:rPr lang="zh-TW" altLang="en-US" dirty="0"/>
              <a:t> 個 </a:t>
            </a:r>
            <a:r>
              <a:rPr lang="en-US" altLang="zh-TW" dirty="0"/>
              <a:t>25GbE </a:t>
            </a:r>
            <a:r>
              <a:rPr lang="zh-TW" altLang="en-US" dirty="0"/>
              <a:t>網路孔 可搭配 </a:t>
            </a:r>
            <a:r>
              <a:rPr lang="en-US" altLang="zh-TW" dirty="0"/>
              <a:t>QNAP</a:t>
            </a:r>
            <a:r>
              <a:rPr lang="zh-TW" altLang="en-US" dirty="0"/>
              <a:t> 的 </a:t>
            </a:r>
            <a:r>
              <a:rPr lang="en-US" altLang="zh-TW" dirty="0"/>
              <a:t>25GbE</a:t>
            </a:r>
            <a:r>
              <a:rPr lang="zh-TW" altLang="en-US" dirty="0"/>
              <a:t> 網卡安裝於</a:t>
            </a:r>
            <a:r>
              <a:rPr lang="en-US" altLang="zh-TW" dirty="0"/>
              <a:t>NAS</a:t>
            </a:r>
            <a:r>
              <a:rPr lang="zh-TW" altLang="en-US" dirty="0"/>
              <a:t>或</a:t>
            </a:r>
            <a:r>
              <a:rPr lang="en-US" altLang="zh-TW" dirty="0"/>
              <a:t>server</a:t>
            </a:r>
            <a:r>
              <a:rPr lang="zh-TW" altLang="en-US" dirty="0"/>
              <a:t>使用，也可透過 </a:t>
            </a:r>
            <a:r>
              <a:rPr lang="en-US" altLang="zh-TW" dirty="0"/>
              <a:t>16-port 25GbE switch QSW-M5216-1T </a:t>
            </a:r>
            <a:r>
              <a:rPr lang="zh-TW" altLang="en-US" dirty="0"/>
              <a:t>連接更多的設備，若仍需要擴充更多的 </a:t>
            </a:r>
            <a:r>
              <a:rPr lang="en-US" altLang="zh-TW" dirty="0"/>
              <a:t>port</a:t>
            </a:r>
            <a:r>
              <a:rPr lang="zh-TW" altLang="en-US" dirty="0"/>
              <a:t>，</a:t>
            </a:r>
            <a:r>
              <a:rPr lang="en-US" altLang="zh-TW" dirty="0"/>
              <a:t>QSW-M7308R-4X </a:t>
            </a:r>
            <a:r>
              <a:rPr lang="zh-TW" altLang="en-US" dirty="0"/>
              <a:t>將可於</a:t>
            </a:r>
            <a:r>
              <a:rPr lang="en-US" altLang="zh-TW" dirty="0"/>
              <a:t>2024</a:t>
            </a:r>
            <a:r>
              <a:rPr lang="zh-TW" altLang="en-US" dirty="0"/>
              <a:t>下半年度進行軟體升級，支援 </a:t>
            </a:r>
            <a:r>
              <a:rPr lang="en-US" altLang="zh-TW" dirty="0"/>
              <a:t>100GbE 1 </a:t>
            </a:r>
            <a:r>
              <a:rPr lang="zh-TW" altLang="en-US" dirty="0"/>
              <a:t>對 </a:t>
            </a:r>
            <a:r>
              <a:rPr lang="en-US" altLang="zh-TW" dirty="0"/>
              <a:t>4 </a:t>
            </a:r>
            <a:r>
              <a:rPr lang="zh-TW" altLang="en-US" dirty="0"/>
              <a:t>個 </a:t>
            </a:r>
            <a:r>
              <a:rPr lang="en-US" altLang="zh-TW" dirty="0"/>
              <a:t>25GbE </a:t>
            </a:r>
            <a:r>
              <a:rPr lang="zh-TW" altLang="en-US" dirty="0"/>
              <a:t>的分線，搭配 </a:t>
            </a:r>
            <a:r>
              <a:rPr lang="en-US" altLang="zh-TW" dirty="0"/>
              <a:t>LACP</a:t>
            </a:r>
            <a:r>
              <a:rPr lang="zh-TW" altLang="en-US" dirty="0"/>
              <a:t> 的容錯功能提升頻寬並保障連線的可靠度，此 </a:t>
            </a:r>
            <a:r>
              <a:rPr lang="en-US" altLang="zh-TW" dirty="0"/>
              <a:t>Switch </a:t>
            </a:r>
            <a:r>
              <a:rPr lang="zh-TW" altLang="en-US" dirty="0"/>
              <a:t>可變身為 </a:t>
            </a:r>
            <a:r>
              <a:rPr lang="en-US" altLang="zh-TW" dirty="0"/>
              <a:t>25 port 25GbE </a:t>
            </a:r>
            <a:r>
              <a:rPr lang="zh-TW" altLang="en-US" dirty="0"/>
              <a:t>交換器。</a:t>
            </a:r>
          </a:p>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6</a:t>
            </a:fld>
            <a:endParaRPr lang="zh-TW" altLang="en-US"/>
          </a:p>
        </p:txBody>
      </p:sp>
    </p:spTree>
    <p:extLst>
      <p:ext uri="{BB962C8B-B14F-4D97-AF65-F5344CB8AC3E}">
        <p14:creationId xmlns:p14="http://schemas.microsoft.com/office/powerpoint/2010/main" val="317384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This switch offers three installation options: place it in any office corner with the included footpads, mount it on a server rack using the provided brackets, or use a dedicated rack kit for efficient 1U space utilization with any QNAP half-width rack-type switch.</a:t>
            </a:r>
            <a:br>
              <a:rPr lang="en-US" altLang="zh-TW" dirty="0"/>
            </a:br>
            <a:br>
              <a:rPr lang="en-US" altLang="zh-TW" dirty="0"/>
            </a:br>
            <a:r>
              <a:rPr lang="zh-TW" altLang="en-US" dirty="0"/>
              <a:t>這台交換器有三種架設方式，由下至上，第一種是只要將 </a:t>
            </a:r>
            <a:r>
              <a:rPr lang="en-US" altLang="zh-TW" dirty="0"/>
              <a:t>QSW-M7308R-4X</a:t>
            </a:r>
            <a:r>
              <a:rPr lang="zh-TW" altLang="en-US" dirty="0"/>
              <a:t>裝上包裝內附的腳墊即可擺放於辦公室的任何角落，第二種是安裝包裝內的</a:t>
            </a:r>
            <a:r>
              <a:rPr lang="en-US" altLang="zh-TW" dirty="0"/>
              <a:t> bracket </a:t>
            </a:r>
            <a:r>
              <a:rPr lang="zh-TW" altLang="en-US" dirty="0"/>
              <a:t>即可安裝於機櫃上，架設於機房完全沒問題，第三種是可以選購專用的機架套件，即可安裝 </a:t>
            </a:r>
            <a:r>
              <a:rPr lang="en-US" altLang="zh-TW" dirty="0"/>
              <a:t>QNAP</a:t>
            </a:r>
            <a:r>
              <a:rPr lang="zh-TW" altLang="en-US" dirty="0"/>
              <a:t> 任意一款 半寬機架型的 </a:t>
            </a:r>
            <a:r>
              <a:rPr lang="en-US" altLang="zh-TW" dirty="0"/>
              <a:t>Switch</a:t>
            </a:r>
            <a:r>
              <a:rPr lang="zh-TW" altLang="en-US" dirty="0"/>
              <a:t>，可充分利用 </a:t>
            </a:r>
            <a:r>
              <a:rPr lang="en-US" altLang="zh-TW" dirty="0"/>
              <a:t>1U</a:t>
            </a:r>
            <a:r>
              <a:rPr lang="zh-TW" altLang="en-US" dirty="0"/>
              <a:t> 的空間。</a:t>
            </a:r>
            <a:endParaRPr lang="en-US" altLang="zh-TW"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54739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This page showcases 100GbE performance. Through </a:t>
            </a:r>
            <a:r>
              <a:rPr lang="en-US" altLang="zh-TW" dirty="0" err="1"/>
              <a:t>iPerf</a:t>
            </a:r>
            <a:r>
              <a:rPr lang="en-US" altLang="zh-TW" dirty="0"/>
              <a:t> testing on the left, a single port achieves almost 12GB/s. On the right, using LACP to connect two sets of network lines achieves a speed of 23.3 GB/s, fully showcasing the potential of 100GbE.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此頁我們可以看到 </a:t>
            </a:r>
            <a:r>
              <a:rPr lang="en-US" altLang="zh-TW" dirty="0"/>
              <a:t>100GbE </a:t>
            </a:r>
            <a:r>
              <a:rPr lang="zh-TW" altLang="en-US" dirty="0"/>
              <a:t>的效能，左邊是透過 </a:t>
            </a:r>
            <a:r>
              <a:rPr lang="en-US" altLang="zh-TW" dirty="0" err="1"/>
              <a:t>iPerf</a:t>
            </a:r>
            <a:r>
              <a:rPr lang="en-US" altLang="zh-TW" dirty="0"/>
              <a:t> </a:t>
            </a:r>
            <a:r>
              <a:rPr lang="zh-TW" altLang="en-US" dirty="0"/>
              <a:t>進行測試，連接 </a:t>
            </a:r>
            <a:r>
              <a:rPr lang="en-US" altLang="zh-TW" dirty="0"/>
              <a:t>1 port </a:t>
            </a:r>
            <a:r>
              <a:rPr lang="zh-TW" altLang="en-US" dirty="0"/>
              <a:t>可達到 將近 </a:t>
            </a:r>
            <a:r>
              <a:rPr lang="en-US" altLang="zh-TW" dirty="0"/>
              <a:t>12GB/s</a:t>
            </a:r>
            <a:r>
              <a:rPr lang="zh-TW" altLang="en-US" dirty="0"/>
              <a:t> 的速度，右邊的圖透過 </a:t>
            </a:r>
            <a:r>
              <a:rPr lang="en-US" altLang="zh-TW" dirty="0"/>
              <a:t>LACP</a:t>
            </a:r>
            <a:r>
              <a:rPr lang="zh-TW" altLang="en-US" dirty="0"/>
              <a:t> 連接兩組網路線則達到了 </a:t>
            </a:r>
            <a:r>
              <a:rPr lang="en-US" altLang="zh-TW" dirty="0"/>
              <a:t>23.3 GB/s </a:t>
            </a:r>
            <a:r>
              <a:rPr lang="zh-TW" altLang="en-US" dirty="0"/>
              <a:t>，將 </a:t>
            </a:r>
            <a:r>
              <a:rPr lang="en-US" altLang="zh-TW" dirty="0"/>
              <a:t>100GbE </a:t>
            </a:r>
            <a:r>
              <a:rPr lang="zh-TW" altLang="en-US" dirty="0"/>
              <a:t>的網速規格發揮的淋漓盡致。</a:t>
            </a:r>
            <a:endParaRPr lang="zh-TW" altLang="en-US" dirty="0">
              <a:ea typeface="新細明體"/>
            </a:endParaRPr>
          </a:p>
          <a:p>
            <a:endParaRPr lang="zh-TW" altLang="en-US" dirty="0">
              <a:ea typeface="新細明體"/>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73330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ea typeface="新細明體"/>
                <a:cs typeface="Calibri"/>
              </a:rPr>
              <a:t>For extensive 4K/8K video editing needs, the QXG-100G2SF-CX6 provides a seamless experience with a bandwidth of 200G. This facilitates smooth collaboration across teams, allowing video editing teams to edit and transfer high-quality 4K/8K videos over the shared 200GbE network bandwidth. The content can be quickly uploaded to an All-flash NAS and synchronized for sharing with other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ea typeface="新細明體"/>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a typeface="新細明體"/>
                <a:cs typeface="Calibri"/>
              </a:rPr>
              <a:t>而面對大量的 4K/8K影音編輯需求，透過 QXG-100G2SF-CX6 ，可以</a:t>
            </a:r>
            <a:r>
              <a:rPr lang="zh-TW" altLang="zh-TW" dirty="0">
                <a:ea typeface="新細明體"/>
              </a:rPr>
              <a:t>暢享 200G 總頻寬，跨團隊合作也能暢行無阻</a:t>
            </a:r>
            <a:r>
              <a:rPr lang="zh-TW" altLang="en-US" dirty="0">
                <a:ea typeface="新細明體"/>
                <a:cs typeface="Calibri"/>
              </a:rPr>
              <a:t>，可讓影音編輯團隊透過共 200 GbE 的網路頻寬來編輯和傳輸高畫質的 4K/8K影音，並快速上傳至 All-flash NAS，再同步分享給其他團隊，</a:t>
            </a:r>
          </a:p>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4154503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61FF22F-D1F3-4D19-9313-082074A494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10" y="-4282"/>
            <a:ext cx="12192071" cy="6858040"/>
          </a:xfrm>
          <a:prstGeom prst="rect">
            <a:avLst/>
          </a:prstGeom>
        </p:spPr>
      </p:pic>
      <p:sp>
        <p:nvSpPr>
          <p:cNvPr id="2" name="標題 1"/>
          <p:cNvSpPr>
            <a:spLocks noGrp="1"/>
          </p:cNvSpPr>
          <p:nvPr>
            <p:ph type="title"/>
          </p:nvPr>
        </p:nvSpPr>
        <p:spPr>
          <a:xfrm>
            <a:off x="603308" y="4242"/>
            <a:ext cx="10980804" cy="1403317"/>
          </a:xfrm>
          <a:prstGeom prst="rect">
            <a:avLst/>
          </a:prstGeom>
        </p:spPr>
        <p:txBody>
          <a:bodyPr anchor="ctr"/>
          <a:lstStyle>
            <a:lvl1pPr algn="ctr">
              <a:defRPr sz="4000" b="1">
                <a:solidFill>
                  <a:schemeClr val="bg1"/>
                </a:solidFill>
                <a:latin typeface="+mj-lt"/>
                <a:ea typeface="微軟正黑體" panose="020B0604030504040204" pitchFamily="34" charset="-120"/>
              </a:defRPr>
            </a:lvl1pPr>
          </a:lstStyle>
          <a:p>
            <a:r>
              <a:rPr lang="zh-TW" altLang="en-US" dirty="0"/>
              <a:t>按一下以編輯母片標題樣式</a:t>
            </a:r>
          </a:p>
        </p:txBody>
      </p:sp>
      <p:sp>
        <p:nvSpPr>
          <p:cNvPr id="4" name="文字版面配置區 2">
            <a:extLst>
              <a:ext uri="{FF2B5EF4-FFF2-40B4-BE49-F238E27FC236}">
                <a16:creationId xmlns:a16="http://schemas.microsoft.com/office/drawing/2014/main" id="{C96ECDD6-0EE2-4A3D-A6D3-5475C4D04A20}"/>
              </a:ext>
            </a:extLst>
          </p:cNvPr>
          <p:cNvSpPr>
            <a:spLocks noGrp="1"/>
          </p:cNvSpPr>
          <p:nvPr>
            <p:ph idx="1"/>
          </p:nvPr>
        </p:nvSpPr>
        <p:spPr>
          <a:xfrm>
            <a:off x="603308" y="1548788"/>
            <a:ext cx="10515600"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1pPr>
            <a:lvl2pPr marL="742950" indent="-28575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1748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395876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Tree>
    <p:extLst>
      <p:ext uri="{BB962C8B-B14F-4D97-AF65-F5344CB8AC3E}">
        <p14:creationId xmlns:p14="http://schemas.microsoft.com/office/powerpoint/2010/main" val="134922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36248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3132722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EB8F649-FAC1-0D58-CDEA-467695699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9174C6D-239E-3415-685F-DCEB76A61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FA7E5F-F3EA-2411-4980-DF116DB3D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CA341-A905-4BD7-9210-189683FEA433}" type="datetimeFigureOut">
              <a:rPr lang="zh-TW" altLang="en-US" smtClean="0"/>
              <a:t>2024/2/27</a:t>
            </a:fld>
            <a:endParaRPr lang="zh-TW" altLang="en-US"/>
          </a:p>
        </p:txBody>
      </p:sp>
      <p:sp>
        <p:nvSpPr>
          <p:cNvPr id="5" name="頁尾版面配置區 4">
            <a:extLst>
              <a:ext uri="{FF2B5EF4-FFF2-40B4-BE49-F238E27FC236}">
                <a16:creationId xmlns:a16="http://schemas.microsoft.com/office/drawing/2014/main" id="{7BF51A83-B3E0-138B-B436-F13B99ABF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5E4A4D-968A-A0BB-1EC6-CC23DDA41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93226-C75F-4143-9744-8C83BE04EE2B}" type="slidenum">
              <a:rPr lang="zh-TW" altLang="en-US" smtClean="0"/>
              <a:t>‹#›</a:t>
            </a:fld>
            <a:endParaRPr lang="zh-TW" altLang="en-US"/>
          </a:p>
        </p:txBody>
      </p:sp>
    </p:spTree>
    <p:extLst>
      <p:ext uri="{BB962C8B-B14F-4D97-AF65-F5344CB8AC3E}">
        <p14:creationId xmlns:p14="http://schemas.microsoft.com/office/powerpoint/2010/main" val="3965911719"/>
      </p:ext>
    </p:extLst>
  </p:cSld>
  <p:clrMap bg1="lt1" tx1="dk1" bg2="lt2" tx2="dk2" accent1="accent1" accent2="accent2" accent3="accent3" accent4="accent4" accent5="accent5" accent6="accent6" hlink="hlink" folHlink="folHlink"/>
  <p:sldLayoutIdLst>
    <p:sldLayoutId id="2147483662" r:id="rId1"/>
    <p:sldLayoutId id="2147483669" r:id="rId2"/>
    <p:sldLayoutId id="2147483671" r:id="rId3"/>
    <p:sldLayoutId id="2147483668" r:id="rId4"/>
    <p:sldLayoutId id="21474836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8.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32.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28.png"/><Relationship Id="rId10" Type="http://schemas.openxmlformats.org/officeDocument/2006/relationships/image" Target="../media/image44.jpeg"/><Relationship Id="rId4" Type="http://schemas.openxmlformats.org/officeDocument/2006/relationships/image" Target="../media/image8.pn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3595F664-1C4B-DD7D-B7B5-0E2FB69D454E}"/>
              </a:ext>
            </a:extLst>
          </p:cNvPr>
          <p:cNvSpPr/>
          <p:nvPr/>
        </p:nvSpPr>
        <p:spPr>
          <a:xfrm>
            <a:off x="6545179" y="6555402"/>
            <a:ext cx="3998069" cy="215444"/>
          </a:xfrm>
          <a:prstGeom prst="rect">
            <a:avLst/>
          </a:prstGeom>
        </p:spPr>
        <p:txBody>
          <a:bodyPr wrap="square" lIns="91440" tIns="45720" rIns="91440" bIns="45720" anchor="t">
            <a:spAutoFit/>
          </a:bodyPr>
          <a:lstStyle/>
          <a:p>
            <a:r>
              <a:rPr lang="en-US" altLang="zh-TW" sz="800" dirty="0">
                <a:solidFill>
                  <a:schemeClr val="bg1"/>
                </a:solidFill>
                <a:cs typeface="+mn-ea"/>
                <a:sym typeface="+mn-lt"/>
              </a:rPr>
              <a:t>This is a conceptual illustration. Please refer to the actual product for accuracy.</a:t>
            </a:r>
            <a:endParaRPr lang="zh-TW" sz="800" dirty="0">
              <a:solidFill>
                <a:schemeClr val="bg1"/>
              </a:solidFill>
              <a:cs typeface="+mn-ea"/>
              <a:sym typeface="+mn-lt"/>
            </a:endParaRPr>
          </a:p>
        </p:txBody>
      </p:sp>
      <p:sp>
        <p:nvSpPr>
          <p:cNvPr id="3" name="文字方塊 2">
            <a:extLst>
              <a:ext uri="{FF2B5EF4-FFF2-40B4-BE49-F238E27FC236}">
                <a16:creationId xmlns:a16="http://schemas.microsoft.com/office/drawing/2014/main" id="{1A9C7C79-2818-EB5E-9000-97516215B57F}"/>
              </a:ext>
            </a:extLst>
          </p:cNvPr>
          <p:cNvSpPr txBox="1"/>
          <p:nvPr/>
        </p:nvSpPr>
        <p:spPr>
          <a:xfrm>
            <a:off x="2648607" y="2502104"/>
            <a:ext cx="7015655" cy="830997"/>
          </a:xfrm>
          <a:prstGeom prst="rect">
            <a:avLst/>
          </a:prstGeom>
          <a:noFill/>
        </p:spPr>
        <p:txBody>
          <a:bodyPr wrap="square" rtlCol="0">
            <a:spAutoFit/>
          </a:bodyPr>
          <a:lstStyle/>
          <a:p>
            <a:pPr algn="ctr"/>
            <a:r>
              <a:rPr lang="en-US" altLang="zh-TW" sz="2300" spc="100" dirty="0">
                <a:solidFill>
                  <a:schemeClr val="bg1"/>
                </a:solidFill>
              </a:rPr>
              <a:t>Half-width Rackmount 100GbE Managed Switch, cost-optimized for enterprise IT</a:t>
            </a:r>
            <a:endParaRPr lang="zh-TW" altLang="en-US" sz="2300" spc="100" dirty="0">
              <a:solidFill>
                <a:schemeClr val="bg1"/>
              </a:solidFill>
            </a:endParaRPr>
          </a:p>
        </p:txBody>
      </p:sp>
    </p:spTree>
    <p:extLst>
      <p:ext uri="{BB962C8B-B14F-4D97-AF65-F5344CB8AC3E}">
        <p14:creationId xmlns:p14="http://schemas.microsoft.com/office/powerpoint/2010/main" val="14847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化同側角落 16">
            <a:extLst>
              <a:ext uri="{FF2B5EF4-FFF2-40B4-BE49-F238E27FC236}">
                <a16:creationId xmlns:a16="http://schemas.microsoft.com/office/drawing/2014/main" id="{70B9324E-BE55-C226-EE71-2BA3B574E396}"/>
              </a:ext>
            </a:extLst>
          </p:cNvPr>
          <p:cNvSpPr/>
          <p:nvPr/>
        </p:nvSpPr>
        <p:spPr>
          <a:xfrm rot="10800000">
            <a:off x="399672" y="4258065"/>
            <a:ext cx="4236164" cy="582826"/>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0" name="矩形: 圓角化同側角落 19">
            <a:extLst>
              <a:ext uri="{FF2B5EF4-FFF2-40B4-BE49-F238E27FC236}">
                <a16:creationId xmlns:a16="http://schemas.microsoft.com/office/drawing/2014/main" id="{A6ACC349-A57D-1957-7851-50358500E996}"/>
              </a:ext>
            </a:extLst>
          </p:cNvPr>
          <p:cNvSpPr/>
          <p:nvPr/>
        </p:nvSpPr>
        <p:spPr>
          <a:xfrm rot="10800000">
            <a:off x="399672" y="5760618"/>
            <a:ext cx="4236164" cy="763800"/>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 name="矩形: 圓角化同側角落 3">
            <a:extLst>
              <a:ext uri="{FF2B5EF4-FFF2-40B4-BE49-F238E27FC236}">
                <a16:creationId xmlns:a16="http://schemas.microsoft.com/office/drawing/2014/main" id="{2E7F0F70-A63F-3FD1-1D55-38D4FEA5C578}"/>
              </a:ext>
            </a:extLst>
          </p:cNvPr>
          <p:cNvSpPr/>
          <p:nvPr/>
        </p:nvSpPr>
        <p:spPr>
          <a:xfrm rot="10800000">
            <a:off x="399672" y="2681757"/>
            <a:ext cx="4236164" cy="73576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nvGrpSpPr>
          <p:cNvPr id="9" name="群組 8">
            <a:extLst>
              <a:ext uri="{FF2B5EF4-FFF2-40B4-BE49-F238E27FC236}">
                <a16:creationId xmlns:a16="http://schemas.microsoft.com/office/drawing/2014/main" id="{B9D1A9EE-BE94-63B3-19B1-7A61C0F693EE}"/>
              </a:ext>
            </a:extLst>
          </p:cNvPr>
          <p:cNvGrpSpPr/>
          <p:nvPr/>
        </p:nvGrpSpPr>
        <p:grpSpPr>
          <a:xfrm>
            <a:off x="464898" y="4964686"/>
            <a:ext cx="4131846" cy="1476968"/>
            <a:chOff x="295473" y="4767242"/>
            <a:chExt cx="4201371" cy="1501820"/>
          </a:xfrm>
        </p:grpSpPr>
        <p:pic>
          <p:nvPicPr>
            <p:cNvPr id="7" name="圖片 6">
              <a:extLst>
                <a:ext uri="{FF2B5EF4-FFF2-40B4-BE49-F238E27FC236}">
                  <a16:creationId xmlns:a16="http://schemas.microsoft.com/office/drawing/2014/main" id="{49DDFD2C-5AC0-8425-CFA6-0C461AD3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704" b="22734"/>
            <a:stretch/>
          </p:blipFill>
          <p:spPr>
            <a:xfrm>
              <a:off x="295473" y="4767242"/>
              <a:ext cx="4201371" cy="1379937"/>
            </a:xfrm>
            <a:prstGeom prst="rect">
              <a:avLst/>
            </a:prstGeom>
          </p:spPr>
        </p:pic>
        <p:sp>
          <p:nvSpPr>
            <p:cNvPr id="8" name="文字方塊 7">
              <a:extLst>
                <a:ext uri="{FF2B5EF4-FFF2-40B4-BE49-F238E27FC236}">
                  <a16:creationId xmlns:a16="http://schemas.microsoft.com/office/drawing/2014/main" id="{E73599E6-183E-F5A7-F700-FEC0625430CE}"/>
                </a:ext>
              </a:extLst>
            </p:cNvPr>
            <p:cNvSpPr txBox="1"/>
            <p:nvPr/>
          </p:nvSpPr>
          <p:spPr>
            <a:xfrm>
              <a:off x="1726075" y="5924811"/>
              <a:ext cx="1340167" cy="344251"/>
            </a:xfrm>
            <a:prstGeom prst="rect">
              <a:avLst/>
            </a:prstGeom>
            <a:noFill/>
          </p:spPr>
          <p:txBody>
            <a:bodyPr wrap="none" rtlCol="0">
              <a:spAutoFit/>
            </a:bodyPr>
            <a:lstStyle/>
            <a:p>
              <a:r>
                <a:rPr kumimoji="1" lang="en-US" altLang="zh-TW" sz="1600">
                  <a:solidFill>
                    <a:schemeClr val="bg1"/>
                  </a:solidFill>
                  <a:cs typeface="+mn-ea"/>
                  <a:sym typeface="+mn-lt"/>
                </a:rPr>
                <a:t>TDS-h2489FU</a:t>
              </a:r>
              <a:endParaRPr kumimoji="1" lang="zh-TW" altLang="en-US" sz="1600">
                <a:solidFill>
                  <a:schemeClr val="bg1"/>
                </a:solidFill>
                <a:cs typeface="+mn-ea"/>
                <a:sym typeface="+mn-lt"/>
              </a:endParaRPr>
            </a:p>
          </p:txBody>
        </p:sp>
      </p:grpSp>
      <p:pic>
        <p:nvPicPr>
          <p:cNvPr id="15" name="圖片 14">
            <a:extLst>
              <a:ext uri="{FF2B5EF4-FFF2-40B4-BE49-F238E27FC236}">
                <a16:creationId xmlns:a16="http://schemas.microsoft.com/office/drawing/2014/main" id="{E666E815-C618-24AE-213A-C7146D20468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0527" b="31532"/>
          <a:stretch/>
        </p:blipFill>
        <p:spPr>
          <a:xfrm>
            <a:off x="464898" y="3562885"/>
            <a:ext cx="4131846" cy="979630"/>
          </a:xfrm>
          <a:prstGeom prst="rect">
            <a:avLst/>
          </a:prstGeom>
        </p:spPr>
      </p:pic>
      <p:sp>
        <p:nvSpPr>
          <p:cNvPr id="16" name="文字方塊 15">
            <a:extLst>
              <a:ext uri="{FF2B5EF4-FFF2-40B4-BE49-F238E27FC236}">
                <a16:creationId xmlns:a16="http://schemas.microsoft.com/office/drawing/2014/main" id="{ED86B24E-8D2D-3178-4F30-B230BF88D827}"/>
              </a:ext>
            </a:extLst>
          </p:cNvPr>
          <p:cNvSpPr txBox="1"/>
          <p:nvPr/>
        </p:nvSpPr>
        <p:spPr>
          <a:xfrm>
            <a:off x="1935658" y="4502337"/>
            <a:ext cx="1190326" cy="338554"/>
          </a:xfrm>
          <a:prstGeom prst="rect">
            <a:avLst/>
          </a:prstGeom>
          <a:noFill/>
        </p:spPr>
        <p:txBody>
          <a:bodyPr wrap="none" rtlCol="0">
            <a:spAutoFit/>
          </a:bodyPr>
          <a:lstStyle/>
          <a:p>
            <a:r>
              <a:rPr kumimoji="1" lang="en-US" altLang="zh-TW" sz="1600">
                <a:solidFill>
                  <a:schemeClr val="bg1"/>
                </a:solidFill>
                <a:cs typeface="+mn-ea"/>
                <a:sym typeface="+mn-lt"/>
              </a:rPr>
              <a:t>TS-h1090FU</a:t>
            </a:r>
            <a:endParaRPr kumimoji="1" lang="zh-TW" altLang="en-US" sz="1600">
              <a:solidFill>
                <a:schemeClr val="bg1"/>
              </a:solidFill>
              <a:cs typeface="+mn-ea"/>
              <a:sym typeface="+mn-lt"/>
            </a:endParaRPr>
          </a:p>
        </p:txBody>
      </p:sp>
      <p:pic>
        <p:nvPicPr>
          <p:cNvPr id="1026" name="Picture 2">
            <a:extLst>
              <a:ext uri="{FF2B5EF4-FFF2-40B4-BE49-F238E27FC236}">
                <a16:creationId xmlns:a16="http://schemas.microsoft.com/office/drawing/2014/main" id="{5D39FDCF-63FE-E734-6A50-C2666111F7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389" b="26388"/>
          <a:stretch/>
        </p:blipFill>
        <p:spPr bwMode="auto">
          <a:xfrm>
            <a:off x="465266" y="1906419"/>
            <a:ext cx="4131111" cy="1167626"/>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0108404-890C-C892-F73A-2A54F75D87C9}"/>
              </a:ext>
            </a:extLst>
          </p:cNvPr>
          <p:cNvSpPr txBox="1"/>
          <p:nvPr/>
        </p:nvSpPr>
        <p:spPr>
          <a:xfrm>
            <a:off x="1935658" y="3076254"/>
            <a:ext cx="1190326" cy="338554"/>
          </a:xfrm>
          <a:prstGeom prst="rect">
            <a:avLst/>
          </a:prstGeom>
          <a:noFill/>
        </p:spPr>
        <p:txBody>
          <a:bodyPr wrap="none" rtlCol="0">
            <a:spAutoFit/>
          </a:bodyPr>
          <a:lstStyle/>
          <a:p>
            <a:r>
              <a:rPr kumimoji="1" lang="en-US" altLang="zh-TW" sz="1600">
                <a:solidFill>
                  <a:schemeClr val="bg1"/>
                </a:solidFill>
                <a:cs typeface="+mn-ea"/>
                <a:sym typeface="+mn-lt"/>
              </a:rPr>
              <a:t>TS-h2490FU</a:t>
            </a:r>
            <a:endParaRPr kumimoji="1" lang="zh-TW" altLang="en-US" sz="1600">
              <a:solidFill>
                <a:schemeClr val="bg1"/>
              </a:solidFill>
              <a:cs typeface="+mn-ea"/>
              <a:sym typeface="+mn-lt"/>
            </a:endParaRPr>
          </a:p>
        </p:txBody>
      </p:sp>
      <p:sp>
        <p:nvSpPr>
          <p:cNvPr id="2" name="標題 1">
            <a:extLst>
              <a:ext uri="{FF2B5EF4-FFF2-40B4-BE49-F238E27FC236}">
                <a16:creationId xmlns:a16="http://schemas.microsoft.com/office/drawing/2014/main" id="{68D9232C-8F15-D75B-2DD5-D1A1C9143136}"/>
              </a:ext>
            </a:extLst>
          </p:cNvPr>
          <p:cNvSpPr>
            <a:spLocks noGrp="1"/>
          </p:cNvSpPr>
          <p:nvPr>
            <p:ph type="title"/>
          </p:nvPr>
        </p:nvSpPr>
        <p:spPr>
          <a:xfrm>
            <a:off x="843939" y="30502"/>
            <a:ext cx="10980804" cy="1403317"/>
          </a:xfrm>
        </p:spPr>
        <p:txBody>
          <a:bodyPr>
            <a:normAutofit/>
          </a:bodyPr>
          <a:lstStyle/>
          <a:p>
            <a:r>
              <a:rPr lang="en-US" altLang="zh-TW" dirty="0"/>
              <a:t>QSW-M7308R-4X 100GbE Advice with QNAP All-Flash Solution</a:t>
            </a:r>
            <a:endParaRPr lang="zh-TW" altLang="en-US" dirty="0"/>
          </a:p>
        </p:txBody>
      </p:sp>
      <p:sp>
        <p:nvSpPr>
          <p:cNvPr id="5" name="文字方塊 4">
            <a:extLst>
              <a:ext uri="{FF2B5EF4-FFF2-40B4-BE49-F238E27FC236}">
                <a16:creationId xmlns:a16="http://schemas.microsoft.com/office/drawing/2014/main" id="{430B6233-4A09-100C-EFB1-070A9ECFD081}"/>
              </a:ext>
            </a:extLst>
          </p:cNvPr>
          <p:cNvSpPr txBox="1"/>
          <p:nvPr/>
        </p:nvSpPr>
        <p:spPr>
          <a:xfrm>
            <a:off x="7062653" y="6142518"/>
            <a:ext cx="2386149" cy="369332"/>
          </a:xfrm>
          <a:prstGeom prst="rect">
            <a:avLst/>
          </a:prstGeom>
          <a:noFill/>
        </p:spPr>
        <p:txBody>
          <a:bodyPr wrap="square" rtlCol="0">
            <a:spAutoFit/>
          </a:bodyPr>
          <a:lstStyle/>
          <a:p>
            <a:r>
              <a:rPr lang="en-US" altLang="zh-TW" b="1" dirty="0">
                <a:solidFill>
                  <a:schemeClr val="bg1"/>
                </a:solidFill>
              </a:rPr>
              <a:t>QSW-M7308R-4X</a:t>
            </a:r>
          </a:p>
        </p:txBody>
      </p:sp>
      <p:sp>
        <p:nvSpPr>
          <p:cNvPr id="23" name="矩形: 圓角化同側角落 3">
            <a:extLst>
              <a:ext uri="{FF2B5EF4-FFF2-40B4-BE49-F238E27FC236}">
                <a16:creationId xmlns:a16="http://schemas.microsoft.com/office/drawing/2014/main" id="{E0B833F4-E832-4CDF-7C61-0BCE843DF198}"/>
              </a:ext>
            </a:extLst>
          </p:cNvPr>
          <p:cNvSpPr/>
          <p:nvPr/>
        </p:nvSpPr>
        <p:spPr>
          <a:xfrm rot="10800000">
            <a:off x="5052962" y="5643236"/>
            <a:ext cx="6405531" cy="881182"/>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5" name="文字方塊 24">
            <a:extLst>
              <a:ext uri="{FF2B5EF4-FFF2-40B4-BE49-F238E27FC236}">
                <a16:creationId xmlns:a16="http://schemas.microsoft.com/office/drawing/2014/main" id="{32FF7C6E-21F4-66A2-743E-0F4CC5EA9005}"/>
              </a:ext>
            </a:extLst>
          </p:cNvPr>
          <p:cNvSpPr txBox="1"/>
          <p:nvPr/>
        </p:nvSpPr>
        <p:spPr>
          <a:xfrm>
            <a:off x="9672817" y="4297157"/>
            <a:ext cx="1720643" cy="369332"/>
          </a:xfrm>
          <a:prstGeom prst="rect">
            <a:avLst/>
          </a:prstGeom>
          <a:noFill/>
        </p:spPr>
        <p:txBody>
          <a:bodyPr wrap="square" rtlCol="0">
            <a:spAutoFit/>
          </a:bodyPr>
          <a:lstStyle/>
          <a:p>
            <a:r>
              <a:rPr lang="en-US" altLang="zh-TW" dirty="0">
                <a:solidFill>
                  <a:schemeClr val="bg1"/>
                </a:solidFill>
              </a:rPr>
              <a:t>TS-h3077AFU</a:t>
            </a:r>
          </a:p>
        </p:txBody>
      </p:sp>
      <p:sp>
        <p:nvSpPr>
          <p:cNvPr id="26" name="矩形: 圓角化同側角落 3">
            <a:extLst>
              <a:ext uri="{FF2B5EF4-FFF2-40B4-BE49-F238E27FC236}">
                <a16:creationId xmlns:a16="http://schemas.microsoft.com/office/drawing/2014/main" id="{3799AE75-6F72-3D4A-77FB-52884A46F3BF}"/>
              </a:ext>
            </a:extLst>
          </p:cNvPr>
          <p:cNvSpPr/>
          <p:nvPr/>
        </p:nvSpPr>
        <p:spPr>
          <a:xfrm rot="10800000">
            <a:off x="5077446" y="4247721"/>
            <a:ext cx="6381048" cy="578093"/>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27" name="Picture 2">
            <a:extLst>
              <a:ext uri="{FF2B5EF4-FFF2-40B4-BE49-F238E27FC236}">
                <a16:creationId xmlns:a16="http://schemas.microsoft.com/office/drawing/2014/main" id="{7FB6599F-2DD7-DE72-20CC-EFCDC7D68C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76" b="32355"/>
          <a:stretch/>
        </p:blipFill>
        <p:spPr bwMode="auto">
          <a:xfrm>
            <a:off x="5038355" y="3752636"/>
            <a:ext cx="3820730" cy="7968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3" descr="A red sign with white text&#10;&#10;Description automatically generated">
            <a:extLst>
              <a:ext uri="{FF2B5EF4-FFF2-40B4-BE49-F238E27FC236}">
                <a16:creationId xmlns:a16="http://schemas.microsoft.com/office/drawing/2014/main" id="{C336A10E-EFFF-205B-89DB-B1BA46ED4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8176" y="3837791"/>
            <a:ext cx="880849" cy="880849"/>
          </a:xfrm>
          <a:prstGeom prst="rect">
            <a:avLst/>
          </a:prstGeom>
        </p:spPr>
      </p:pic>
      <p:pic>
        <p:nvPicPr>
          <p:cNvPr id="29" name="圖片 4" descr="一張含有 電子產品, 電子工程, 電路, 設計 的圖片&#10;&#10;自動產生的描述">
            <a:extLst>
              <a:ext uri="{FF2B5EF4-FFF2-40B4-BE49-F238E27FC236}">
                <a16:creationId xmlns:a16="http://schemas.microsoft.com/office/drawing/2014/main" id="{21F5C7BC-4A20-9CA3-C2E6-55430E788691}"/>
              </a:ext>
            </a:extLst>
          </p:cNvPr>
          <p:cNvPicPr>
            <a:picLocks noChangeAspect="1"/>
          </p:cNvPicPr>
          <p:nvPr/>
        </p:nvPicPr>
        <p:blipFill rotWithShape="1">
          <a:blip r:embed="rId8">
            <a:extLst>
              <a:ext uri="{28A0092B-C50C-407E-A947-70E740481C1C}">
                <a14:useLocalDpi xmlns:a14="http://schemas.microsoft.com/office/drawing/2010/main" val="0"/>
              </a:ext>
            </a:extLst>
          </a:blip>
          <a:srcRect t="35857" b="29050"/>
          <a:stretch/>
        </p:blipFill>
        <p:spPr>
          <a:xfrm>
            <a:off x="5541979" y="5065505"/>
            <a:ext cx="5427497" cy="1176377"/>
          </a:xfrm>
          <a:prstGeom prst="rect">
            <a:avLst/>
          </a:prstGeom>
        </p:spPr>
      </p:pic>
      <p:sp>
        <p:nvSpPr>
          <p:cNvPr id="30" name="矩形: 圓角化同側角落 29">
            <a:extLst>
              <a:ext uri="{FF2B5EF4-FFF2-40B4-BE49-F238E27FC236}">
                <a16:creationId xmlns:a16="http://schemas.microsoft.com/office/drawing/2014/main" id="{24EADA08-E74D-AF2A-0F44-9D7EF1CD21B8}"/>
              </a:ext>
            </a:extLst>
          </p:cNvPr>
          <p:cNvSpPr/>
          <p:nvPr/>
        </p:nvSpPr>
        <p:spPr>
          <a:xfrm rot="10800000">
            <a:off x="5052963" y="2681757"/>
            <a:ext cx="3545098" cy="760424"/>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1" name="矩形: 圓角化同側角落 30">
            <a:extLst>
              <a:ext uri="{FF2B5EF4-FFF2-40B4-BE49-F238E27FC236}">
                <a16:creationId xmlns:a16="http://schemas.microsoft.com/office/drawing/2014/main" id="{CCEB2804-BF06-DF90-6731-C101FC79FA92}"/>
              </a:ext>
            </a:extLst>
          </p:cNvPr>
          <p:cNvSpPr/>
          <p:nvPr/>
        </p:nvSpPr>
        <p:spPr>
          <a:xfrm rot="10800000">
            <a:off x="9015554" y="2681755"/>
            <a:ext cx="2442939" cy="778861"/>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32" name="圖片 31" descr="一張含有 文字, 電子用品, 室內, 監視器 的圖片&#10;&#10;自動產生的描述">
            <a:extLst>
              <a:ext uri="{FF2B5EF4-FFF2-40B4-BE49-F238E27FC236}">
                <a16:creationId xmlns:a16="http://schemas.microsoft.com/office/drawing/2014/main" id="{61DD4014-06A7-CCBC-E602-4E2F7696E9EA}"/>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01918" y="1337992"/>
            <a:ext cx="3247187" cy="2029132"/>
          </a:xfrm>
          <a:prstGeom prst="rect">
            <a:avLst/>
          </a:prstGeom>
        </p:spPr>
      </p:pic>
      <p:sp>
        <p:nvSpPr>
          <p:cNvPr id="33" name="文字方塊 32">
            <a:extLst>
              <a:ext uri="{FF2B5EF4-FFF2-40B4-BE49-F238E27FC236}">
                <a16:creationId xmlns:a16="http://schemas.microsoft.com/office/drawing/2014/main" id="{4CBA6F14-BD9A-C0E9-0253-21871E567849}"/>
              </a:ext>
            </a:extLst>
          </p:cNvPr>
          <p:cNvSpPr txBox="1"/>
          <p:nvPr/>
        </p:nvSpPr>
        <p:spPr>
          <a:xfrm>
            <a:off x="6251538" y="3046054"/>
            <a:ext cx="1345240" cy="338554"/>
          </a:xfrm>
          <a:prstGeom prst="rect">
            <a:avLst/>
          </a:prstGeom>
          <a:noFill/>
        </p:spPr>
        <p:txBody>
          <a:bodyPr wrap="none" rtlCol="0">
            <a:spAutoFit/>
          </a:bodyPr>
          <a:lstStyle/>
          <a:p>
            <a:r>
              <a:rPr kumimoji="1" lang="en-US" altLang="zh-TW" sz="1600">
                <a:solidFill>
                  <a:schemeClr val="bg1"/>
                </a:solidFill>
                <a:cs typeface="+mn-ea"/>
                <a:sym typeface="+mn-lt"/>
              </a:rPr>
              <a:t>TS-h1290FX</a:t>
            </a:r>
            <a:endParaRPr kumimoji="1" lang="zh-TW" altLang="en-US" sz="1600">
              <a:solidFill>
                <a:schemeClr val="bg1"/>
              </a:solidFill>
              <a:cs typeface="+mn-ea"/>
              <a:sym typeface="+mn-lt"/>
            </a:endParaRPr>
          </a:p>
        </p:txBody>
      </p:sp>
      <p:pic>
        <p:nvPicPr>
          <p:cNvPr id="34" name="圖片 33" descr="一張含有 機器, 銀 的圖片&#10;&#10;自動產生的描述">
            <a:extLst>
              <a:ext uri="{FF2B5EF4-FFF2-40B4-BE49-F238E27FC236}">
                <a16:creationId xmlns:a16="http://schemas.microsoft.com/office/drawing/2014/main" id="{AB7B4407-863A-A699-1B34-712F703940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8766" y="1712509"/>
            <a:ext cx="2434694" cy="1521684"/>
          </a:xfrm>
          <a:prstGeom prst="rect">
            <a:avLst/>
          </a:prstGeom>
        </p:spPr>
      </p:pic>
      <p:sp>
        <p:nvSpPr>
          <p:cNvPr id="35" name="文字方塊 34">
            <a:extLst>
              <a:ext uri="{FF2B5EF4-FFF2-40B4-BE49-F238E27FC236}">
                <a16:creationId xmlns:a16="http://schemas.microsoft.com/office/drawing/2014/main" id="{64092E1D-3DA5-1703-639E-4642FA576170}"/>
              </a:ext>
            </a:extLst>
          </p:cNvPr>
          <p:cNvSpPr txBox="1"/>
          <p:nvPr/>
        </p:nvSpPr>
        <p:spPr>
          <a:xfrm>
            <a:off x="9206132" y="3030665"/>
            <a:ext cx="2386149" cy="338554"/>
          </a:xfrm>
          <a:prstGeom prst="rect">
            <a:avLst/>
          </a:prstGeom>
          <a:noFill/>
        </p:spPr>
        <p:txBody>
          <a:bodyPr wrap="square" rtlCol="0">
            <a:spAutoFit/>
          </a:bodyPr>
          <a:lstStyle/>
          <a:p>
            <a:r>
              <a:rPr lang="en-US" altLang="zh-TW" sz="1600">
                <a:solidFill>
                  <a:schemeClr val="bg1"/>
                </a:solidFill>
              </a:rPr>
              <a:t>QXG-100G2SF-CX6</a:t>
            </a:r>
          </a:p>
        </p:txBody>
      </p:sp>
      <p:pic>
        <p:nvPicPr>
          <p:cNvPr id="3" name="Picture 23" descr="A red sign with white text&#10;&#10;Description automatically generated">
            <a:extLst>
              <a:ext uri="{FF2B5EF4-FFF2-40B4-BE49-F238E27FC236}">
                <a16:creationId xmlns:a16="http://schemas.microsoft.com/office/drawing/2014/main" id="{09605DA1-4CC2-8434-8EA4-08748B4345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1479" y="5179851"/>
            <a:ext cx="880849" cy="880849"/>
          </a:xfrm>
          <a:prstGeom prst="rect">
            <a:avLst/>
          </a:prstGeom>
        </p:spPr>
      </p:pic>
    </p:spTree>
    <p:extLst>
      <p:ext uri="{BB962C8B-B14F-4D97-AF65-F5344CB8AC3E}">
        <p14:creationId xmlns:p14="http://schemas.microsoft.com/office/powerpoint/2010/main" val="320625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 40">
            <a:extLst>
              <a:ext uri="{FF2B5EF4-FFF2-40B4-BE49-F238E27FC236}">
                <a16:creationId xmlns:a16="http://schemas.microsoft.com/office/drawing/2014/main" id="{02126388-BEE0-E44E-B211-9F84169B6B50}"/>
              </a:ext>
            </a:extLst>
          </p:cNvPr>
          <p:cNvSpPr/>
          <p:nvPr/>
        </p:nvSpPr>
        <p:spPr>
          <a:xfrm>
            <a:off x="8689583" y="4111743"/>
            <a:ext cx="2540305" cy="1352405"/>
          </a:xfrm>
          <a:prstGeom prst="roundRect">
            <a:avLst>
              <a:gd name="adj" fmla="val 7020"/>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化同側角落 41">
            <a:extLst>
              <a:ext uri="{FF2B5EF4-FFF2-40B4-BE49-F238E27FC236}">
                <a16:creationId xmlns:a16="http://schemas.microsoft.com/office/drawing/2014/main" id="{B5C8AFA1-2466-8797-DDC0-8AF5C7A8DD2A}"/>
              </a:ext>
            </a:extLst>
          </p:cNvPr>
          <p:cNvSpPr/>
          <p:nvPr/>
        </p:nvSpPr>
        <p:spPr>
          <a:xfrm rot="10800000">
            <a:off x="8684898" y="4111744"/>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4" name="矩形: 圓角 43">
            <a:extLst>
              <a:ext uri="{FF2B5EF4-FFF2-40B4-BE49-F238E27FC236}">
                <a16:creationId xmlns:a16="http://schemas.microsoft.com/office/drawing/2014/main" id="{A952718E-B6B0-AECA-87DE-555C40893AE1}"/>
              </a:ext>
            </a:extLst>
          </p:cNvPr>
          <p:cNvSpPr/>
          <p:nvPr/>
        </p:nvSpPr>
        <p:spPr>
          <a:xfrm>
            <a:off x="8689583" y="1864286"/>
            <a:ext cx="2540305" cy="1361694"/>
          </a:xfrm>
          <a:prstGeom prst="roundRect">
            <a:avLst>
              <a:gd name="adj" fmla="val 73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化同側角落 44">
            <a:extLst>
              <a:ext uri="{FF2B5EF4-FFF2-40B4-BE49-F238E27FC236}">
                <a16:creationId xmlns:a16="http://schemas.microsoft.com/office/drawing/2014/main" id="{884F3272-3F16-715E-E546-4E73FC2B68A5}"/>
              </a:ext>
            </a:extLst>
          </p:cNvPr>
          <p:cNvSpPr/>
          <p:nvPr/>
        </p:nvSpPr>
        <p:spPr>
          <a:xfrm rot="10800000">
            <a:off x="8684898" y="1864287"/>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5" name="矩形: 圓角 24">
            <a:extLst>
              <a:ext uri="{FF2B5EF4-FFF2-40B4-BE49-F238E27FC236}">
                <a16:creationId xmlns:a16="http://schemas.microsoft.com/office/drawing/2014/main" id="{AA548C05-E317-467C-B5A1-6671DAD9B9E2}"/>
              </a:ext>
            </a:extLst>
          </p:cNvPr>
          <p:cNvSpPr/>
          <p:nvPr/>
        </p:nvSpPr>
        <p:spPr>
          <a:xfrm>
            <a:off x="5991258" y="4111743"/>
            <a:ext cx="2540305" cy="1630370"/>
          </a:xfrm>
          <a:prstGeom prst="roundRect">
            <a:avLst>
              <a:gd name="adj" fmla="val 6648"/>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化同側角落 33">
            <a:extLst>
              <a:ext uri="{FF2B5EF4-FFF2-40B4-BE49-F238E27FC236}">
                <a16:creationId xmlns:a16="http://schemas.microsoft.com/office/drawing/2014/main" id="{929314BF-421A-B5E2-846B-2771A2DB0A8F}"/>
              </a:ext>
            </a:extLst>
          </p:cNvPr>
          <p:cNvSpPr/>
          <p:nvPr/>
        </p:nvSpPr>
        <p:spPr>
          <a:xfrm rot="10800000">
            <a:off x="5992629" y="4111744"/>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2" name="矩形: 圓角 21">
            <a:extLst>
              <a:ext uri="{FF2B5EF4-FFF2-40B4-BE49-F238E27FC236}">
                <a16:creationId xmlns:a16="http://schemas.microsoft.com/office/drawing/2014/main" id="{C0F52F0F-66E8-A64D-B411-7464808DD706}"/>
              </a:ext>
            </a:extLst>
          </p:cNvPr>
          <p:cNvSpPr/>
          <p:nvPr/>
        </p:nvSpPr>
        <p:spPr>
          <a:xfrm>
            <a:off x="3660138" y="4086828"/>
            <a:ext cx="2189522" cy="1413468"/>
          </a:xfrm>
          <a:prstGeom prst="roundRect">
            <a:avLst>
              <a:gd name="adj" fmla="val 47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化同側角落 22">
            <a:extLst>
              <a:ext uri="{FF2B5EF4-FFF2-40B4-BE49-F238E27FC236}">
                <a16:creationId xmlns:a16="http://schemas.microsoft.com/office/drawing/2014/main" id="{1EA5BC84-157E-9F6F-C39C-71E507D828C9}"/>
              </a:ext>
            </a:extLst>
          </p:cNvPr>
          <p:cNvSpPr/>
          <p:nvPr/>
        </p:nvSpPr>
        <p:spPr>
          <a:xfrm rot="10800000">
            <a:off x="3650880" y="4092882"/>
            <a:ext cx="2198780" cy="2107589"/>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nvGrpSpPr>
          <p:cNvPr id="16" name="群組 15">
            <a:extLst>
              <a:ext uri="{FF2B5EF4-FFF2-40B4-BE49-F238E27FC236}">
                <a16:creationId xmlns:a16="http://schemas.microsoft.com/office/drawing/2014/main" id="{E2447DF9-F7C4-CC9C-E86F-8D1A03E8536A}"/>
              </a:ext>
            </a:extLst>
          </p:cNvPr>
          <p:cNvGrpSpPr/>
          <p:nvPr/>
        </p:nvGrpSpPr>
        <p:grpSpPr>
          <a:xfrm>
            <a:off x="950217" y="4111743"/>
            <a:ext cx="2544990" cy="2088729"/>
            <a:chOff x="1101050" y="1591783"/>
            <a:chExt cx="2193560" cy="1800303"/>
          </a:xfrm>
        </p:grpSpPr>
        <p:sp>
          <p:nvSpPr>
            <p:cNvPr id="19" name="矩形: 圓角 18">
              <a:extLst>
                <a:ext uri="{FF2B5EF4-FFF2-40B4-BE49-F238E27FC236}">
                  <a16:creationId xmlns:a16="http://schemas.microsoft.com/office/drawing/2014/main" id="{1F3DD4E6-1737-64EB-D1B8-3A2CEF94E1A9}"/>
                </a:ext>
              </a:extLst>
            </p:cNvPr>
            <p:cNvSpPr/>
            <p:nvPr/>
          </p:nvSpPr>
          <p:spPr>
            <a:xfrm>
              <a:off x="1105088" y="1591783"/>
              <a:ext cx="2189522" cy="1405237"/>
            </a:xfrm>
            <a:prstGeom prst="roundRect">
              <a:avLst>
                <a:gd name="adj" fmla="val 7020"/>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化同側角落 20">
              <a:extLst>
                <a:ext uri="{FF2B5EF4-FFF2-40B4-BE49-F238E27FC236}">
                  <a16:creationId xmlns:a16="http://schemas.microsoft.com/office/drawing/2014/main" id="{A2C183BC-1BB3-20E6-9501-37F53A36ADE2}"/>
                </a:ext>
              </a:extLst>
            </p:cNvPr>
            <p:cNvSpPr/>
            <p:nvPr/>
          </p:nvSpPr>
          <p:spPr>
            <a:xfrm rot="10800000">
              <a:off x="1101050" y="1591784"/>
              <a:ext cx="2189239" cy="1800302"/>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sp>
        <p:nvSpPr>
          <p:cNvPr id="11" name="矩形: 圓角 10">
            <a:extLst>
              <a:ext uri="{FF2B5EF4-FFF2-40B4-BE49-F238E27FC236}">
                <a16:creationId xmlns:a16="http://schemas.microsoft.com/office/drawing/2014/main" id="{012A8EFE-D5E2-D87A-BAF8-1BDAAC31B45C}"/>
              </a:ext>
            </a:extLst>
          </p:cNvPr>
          <p:cNvSpPr/>
          <p:nvPr/>
        </p:nvSpPr>
        <p:spPr>
          <a:xfrm>
            <a:off x="954902" y="1864286"/>
            <a:ext cx="2540305" cy="1630370"/>
          </a:xfrm>
          <a:prstGeom prst="roundRect">
            <a:avLst>
              <a:gd name="adj" fmla="val 73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化同側角落 11">
            <a:extLst>
              <a:ext uri="{FF2B5EF4-FFF2-40B4-BE49-F238E27FC236}">
                <a16:creationId xmlns:a16="http://schemas.microsoft.com/office/drawing/2014/main" id="{98B5FC8D-34FC-76EB-C798-F7D347DE726D}"/>
              </a:ext>
            </a:extLst>
          </p:cNvPr>
          <p:cNvSpPr/>
          <p:nvPr/>
        </p:nvSpPr>
        <p:spPr>
          <a:xfrm rot="10800000">
            <a:off x="950217" y="1864287"/>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 name="矩形: 圓角 5">
            <a:extLst>
              <a:ext uri="{FF2B5EF4-FFF2-40B4-BE49-F238E27FC236}">
                <a16:creationId xmlns:a16="http://schemas.microsoft.com/office/drawing/2014/main" id="{5D5C4708-A4A0-D622-E1F7-6D19331E0F21}"/>
              </a:ext>
            </a:extLst>
          </p:cNvPr>
          <p:cNvSpPr/>
          <p:nvPr/>
        </p:nvSpPr>
        <p:spPr>
          <a:xfrm>
            <a:off x="3660138" y="1858230"/>
            <a:ext cx="2189522" cy="2100686"/>
          </a:xfrm>
          <a:prstGeom prst="roundRect">
            <a:avLst>
              <a:gd name="adj" fmla="val 47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F157A2FA-BAD0-D443-9493-10C50C06910E}"/>
              </a:ext>
            </a:extLst>
          </p:cNvPr>
          <p:cNvSpPr>
            <a:spLocks noGrp="1"/>
          </p:cNvSpPr>
          <p:nvPr>
            <p:ph type="title"/>
          </p:nvPr>
        </p:nvSpPr>
        <p:spPr/>
        <p:txBody>
          <a:bodyPr>
            <a:normAutofit/>
          </a:bodyPr>
          <a:lstStyle/>
          <a:p>
            <a:r>
              <a:rPr lang="en-US" altLang="zh-CN" dirty="0"/>
              <a:t>25GbE / 100GbE </a:t>
            </a:r>
            <a:r>
              <a:rPr lang="en-US" altLang="zh-TW" dirty="0"/>
              <a:t>optional </a:t>
            </a:r>
            <a:r>
              <a:rPr lang="en-US" altLang="zh-CN" dirty="0"/>
              <a:t>accessories</a:t>
            </a:r>
            <a:endParaRPr lang="en-US" dirty="0"/>
          </a:p>
        </p:txBody>
      </p:sp>
      <p:sp>
        <p:nvSpPr>
          <p:cNvPr id="8" name="TextBox 7">
            <a:extLst>
              <a:ext uri="{FF2B5EF4-FFF2-40B4-BE49-F238E27FC236}">
                <a16:creationId xmlns:a16="http://schemas.microsoft.com/office/drawing/2014/main" id="{B989D5BA-3CC3-9444-9A7B-EF597EC35F6A}"/>
              </a:ext>
            </a:extLst>
          </p:cNvPr>
          <p:cNvSpPr txBox="1"/>
          <p:nvPr/>
        </p:nvSpPr>
        <p:spPr>
          <a:xfrm>
            <a:off x="1366370" y="3578811"/>
            <a:ext cx="1718740"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atin typeface="Arial" panose="020B0604020202020204" pitchFamily="34" charset="0"/>
              </a:rPr>
              <a:t>QXG-25G2SF-CX6</a:t>
            </a:r>
          </a:p>
        </p:txBody>
      </p:sp>
      <p:sp>
        <p:nvSpPr>
          <p:cNvPr id="10" name="TextBox 9">
            <a:extLst>
              <a:ext uri="{FF2B5EF4-FFF2-40B4-BE49-F238E27FC236}">
                <a16:creationId xmlns:a16="http://schemas.microsoft.com/office/drawing/2014/main" id="{F741E91C-D727-0E48-8715-93F004A49E18}"/>
              </a:ext>
            </a:extLst>
          </p:cNvPr>
          <p:cNvSpPr txBox="1"/>
          <p:nvPr/>
        </p:nvSpPr>
        <p:spPr>
          <a:xfrm>
            <a:off x="1282213" y="5798399"/>
            <a:ext cx="1887055"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atin typeface="Arial" panose="020B0604020202020204" pitchFamily="34" charset="0"/>
              </a:rPr>
              <a:t>QXG-100G2SF-E810</a:t>
            </a:r>
          </a:p>
        </p:txBody>
      </p:sp>
      <p:sp>
        <p:nvSpPr>
          <p:cNvPr id="17" name="Rectangle 16">
            <a:extLst>
              <a:ext uri="{FF2B5EF4-FFF2-40B4-BE49-F238E27FC236}">
                <a16:creationId xmlns:a16="http://schemas.microsoft.com/office/drawing/2014/main" id="{3D874847-EE74-2345-8336-DBBAEFA4CCC2}"/>
              </a:ext>
            </a:extLst>
          </p:cNvPr>
          <p:cNvSpPr/>
          <p:nvPr/>
        </p:nvSpPr>
        <p:spPr>
          <a:xfrm>
            <a:off x="9299346" y="3600535"/>
            <a:ext cx="1925527" cy="253916"/>
          </a:xfrm>
          <a:prstGeom prst="rect">
            <a:avLst/>
          </a:prstGeom>
        </p:spPr>
        <p:txBody>
          <a:bodyPr wrap="none" lIns="91440" tIns="45720" rIns="91440" bIns="45720" anchor="t">
            <a:spAutoFit/>
          </a:bodyPr>
          <a:lstStyle/>
          <a:p>
            <a:r>
              <a:rPr lang="en-US" altLang="zh-TW" sz="1050" b="1" dirty="0">
                <a:solidFill>
                  <a:schemeClr val="bg1"/>
                </a:solidFill>
              </a:rPr>
              <a:t>Check the compatibility list</a:t>
            </a:r>
            <a:endParaRPr lang="zh-TW" altLang="en-US" sz="1050" b="1" dirty="0">
              <a:solidFill>
                <a:schemeClr val="bg1"/>
              </a:solidFill>
            </a:endParaRPr>
          </a:p>
        </p:txBody>
      </p:sp>
      <p:sp>
        <p:nvSpPr>
          <p:cNvPr id="13" name="Rectangle 12">
            <a:extLst>
              <a:ext uri="{FF2B5EF4-FFF2-40B4-BE49-F238E27FC236}">
                <a16:creationId xmlns:a16="http://schemas.microsoft.com/office/drawing/2014/main" id="{47C2DB75-9E46-0B49-9898-686E6286FBF4}"/>
              </a:ext>
            </a:extLst>
          </p:cNvPr>
          <p:cNvSpPr/>
          <p:nvPr/>
        </p:nvSpPr>
        <p:spPr>
          <a:xfrm>
            <a:off x="6251825" y="2791737"/>
            <a:ext cx="1718739" cy="461665"/>
          </a:xfrm>
          <a:prstGeom prst="rect">
            <a:avLst/>
          </a:prstGeom>
        </p:spPr>
        <p:txBody>
          <a:bodyPr wrap="square">
            <a:spAutoFit/>
          </a:bodyPr>
          <a:lstStyle/>
          <a:p>
            <a:pPr algn="ctr"/>
            <a:r>
              <a:rPr lang="en-US" sz="1200" i="0">
                <a:solidFill>
                  <a:schemeClr val="bg1"/>
                </a:solidFill>
                <a:effectLst/>
                <a:latin typeface="Arial" panose="020B0604020202020204" pitchFamily="34" charset="0"/>
                <a:cs typeface="Arial" panose="020B0604020202020204" pitchFamily="34" charset="0"/>
              </a:rPr>
              <a:t>CAB-DAC30M-SFP28</a:t>
            </a:r>
          </a:p>
          <a:p>
            <a:pPr algn="ctr"/>
            <a:r>
              <a:rPr lang="en-US" altLang="zh-TW" sz="1200">
                <a:solidFill>
                  <a:schemeClr val="bg1"/>
                </a:solidFill>
                <a:latin typeface="Arial" panose="020B0604020202020204" pitchFamily="34" charset="0"/>
                <a:cs typeface="Arial" panose="020B0604020202020204" pitchFamily="34" charset="0"/>
              </a:rPr>
              <a:t>CAB-DAC15M-SFP28</a:t>
            </a:r>
          </a:p>
        </p:txBody>
      </p:sp>
      <p:pic>
        <p:nvPicPr>
          <p:cNvPr id="26" name="圖片 25">
            <a:extLst>
              <a:ext uri="{FF2B5EF4-FFF2-40B4-BE49-F238E27FC236}">
                <a16:creationId xmlns:a16="http://schemas.microsoft.com/office/drawing/2014/main" id="{1612CF1F-E5F8-47A2-80C1-9A63D7677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7040" y="1816371"/>
            <a:ext cx="2136822" cy="2147705"/>
          </a:xfrm>
          <a:prstGeom prst="rect">
            <a:avLst/>
          </a:prstGeom>
        </p:spPr>
      </p:pic>
      <p:sp>
        <p:nvSpPr>
          <p:cNvPr id="15" name="Rectangle 14">
            <a:extLst>
              <a:ext uri="{FF2B5EF4-FFF2-40B4-BE49-F238E27FC236}">
                <a16:creationId xmlns:a16="http://schemas.microsoft.com/office/drawing/2014/main" id="{CB69F9E3-DD8D-8748-9D40-29807B536A07}"/>
              </a:ext>
            </a:extLst>
          </p:cNvPr>
          <p:cNvSpPr/>
          <p:nvPr/>
        </p:nvSpPr>
        <p:spPr>
          <a:xfrm>
            <a:off x="3598811" y="5872020"/>
            <a:ext cx="2320963" cy="276999"/>
          </a:xfrm>
          <a:prstGeom prst="rect">
            <a:avLst/>
          </a:prstGeom>
        </p:spPr>
        <p:txBody>
          <a:bodyPr wrap="square">
            <a:spAutoFit/>
          </a:bodyPr>
          <a:lstStyle/>
          <a:p>
            <a:pPr algn="ctr"/>
            <a:r>
              <a:rPr lang="en-US" sz="1200">
                <a:solidFill>
                  <a:schemeClr val="bg1"/>
                </a:solidFill>
                <a:latin typeface="Arial" panose="020B0604020202020204" pitchFamily="34" charset="0"/>
                <a:cs typeface="Arial" panose="020B0604020202020204" pitchFamily="34" charset="0"/>
              </a:rPr>
              <a:t>CAB-DAC15M-Q28</a:t>
            </a:r>
            <a:endParaRPr lang="zh-TW" altLang="en-US" sz="1200">
              <a:solidFill>
                <a:schemeClr val="bg1"/>
              </a:solidFill>
              <a:latin typeface="Arial" panose="020B0604020202020204" pitchFamily="34" charset="0"/>
              <a:cs typeface="Arial" panose="020B0604020202020204" pitchFamily="34" charset="0"/>
            </a:endParaRPr>
          </a:p>
        </p:txBody>
      </p:sp>
      <p:pic>
        <p:nvPicPr>
          <p:cNvPr id="20" name="圖片 19">
            <a:extLst>
              <a:ext uri="{FF2B5EF4-FFF2-40B4-BE49-F238E27FC236}">
                <a16:creationId xmlns:a16="http://schemas.microsoft.com/office/drawing/2014/main" id="{4A92ADC3-8442-41E3-BB25-32CAA53DAA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7840" y="4075766"/>
            <a:ext cx="2320963" cy="1413467"/>
          </a:xfrm>
          <a:prstGeom prst="rect">
            <a:avLst/>
          </a:prstGeom>
        </p:spPr>
      </p:pic>
      <p:sp>
        <p:nvSpPr>
          <p:cNvPr id="32" name="矩形 31">
            <a:extLst>
              <a:ext uri="{FF2B5EF4-FFF2-40B4-BE49-F238E27FC236}">
                <a16:creationId xmlns:a16="http://schemas.microsoft.com/office/drawing/2014/main" id="{68714FE0-F7E0-4FEC-AB12-8FE4CBC71ED5}"/>
              </a:ext>
            </a:extLst>
          </p:cNvPr>
          <p:cNvSpPr/>
          <p:nvPr/>
        </p:nvSpPr>
        <p:spPr>
          <a:xfrm>
            <a:off x="6152623" y="2453417"/>
            <a:ext cx="2015156"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25GbE SFP28 DAC </a:t>
            </a:r>
          </a:p>
        </p:txBody>
      </p:sp>
      <p:sp>
        <p:nvSpPr>
          <p:cNvPr id="35" name="矩形 34">
            <a:extLst>
              <a:ext uri="{FF2B5EF4-FFF2-40B4-BE49-F238E27FC236}">
                <a16:creationId xmlns:a16="http://schemas.microsoft.com/office/drawing/2014/main" id="{3C073D38-CE91-429F-A680-4731EFA20B22}"/>
              </a:ext>
            </a:extLst>
          </p:cNvPr>
          <p:cNvSpPr/>
          <p:nvPr/>
        </p:nvSpPr>
        <p:spPr>
          <a:xfrm>
            <a:off x="3604993" y="5588224"/>
            <a:ext cx="2309902"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100GbE QSFP28 DAC </a:t>
            </a:r>
          </a:p>
        </p:txBody>
      </p:sp>
      <p:sp>
        <p:nvSpPr>
          <p:cNvPr id="36" name="矩形 35">
            <a:extLst>
              <a:ext uri="{FF2B5EF4-FFF2-40B4-BE49-F238E27FC236}">
                <a16:creationId xmlns:a16="http://schemas.microsoft.com/office/drawing/2014/main" id="{DBE2BA0B-3747-4BEA-8E6C-03EAD3CF6A31}"/>
              </a:ext>
            </a:extLst>
          </p:cNvPr>
          <p:cNvSpPr/>
          <p:nvPr/>
        </p:nvSpPr>
        <p:spPr>
          <a:xfrm>
            <a:off x="8865613" y="3276539"/>
            <a:ext cx="2178545"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100GbE SR Transceiver</a:t>
            </a:r>
          </a:p>
        </p:txBody>
      </p:sp>
      <p:sp>
        <p:nvSpPr>
          <p:cNvPr id="33" name="Rectangle 16">
            <a:extLst>
              <a:ext uri="{FF2B5EF4-FFF2-40B4-BE49-F238E27FC236}">
                <a16:creationId xmlns:a16="http://schemas.microsoft.com/office/drawing/2014/main" id="{BA7AD50A-5F01-CC4B-AE91-8FC639863508}"/>
              </a:ext>
            </a:extLst>
          </p:cNvPr>
          <p:cNvSpPr/>
          <p:nvPr/>
        </p:nvSpPr>
        <p:spPr>
          <a:xfrm>
            <a:off x="9170855" y="5838282"/>
            <a:ext cx="1568058" cy="276999"/>
          </a:xfrm>
          <a:prstGeom prst="rect">
            <a:avLst/>
          </a:prstGeom>
        </p:spPr>
        <p:txBody>
          <a:bodyPr wrap="none" lIns="91440" tIns="45720" rIns="91440" bIns="45720" anchor="t">
            <a:spAutoFit/>
          </a:bodyPr>
          <a:lstStyle/>
          <a:p>
            <a:r>
              <a:rPr lang="en-US" sz="1200">
                <a:solidFill>
                  <a:schemeClr val="bg1"/>
                </a:solidFill>
                <a:latin typeface="Arial"/>
                <a:cs typeface="Arial"/>
              </a:rPr>
              <a:t>TRX-25GSFP28-SR</a:t>
            </a:r>
            <a:endParaRPr lang="en-US" sz="1200">
              <a:solidFill>
                <a:schemeClr val="bg1"/>
              </a:solidFill>
              <a:latin typeface="Arial" panose="020B0604020202020204" pitchFamily="34" charset="0"/>
              <a:cs typeface="Arial" panose="020B0604020202020204" pitchFamily="34" charset="0"/>
            </a:endParaRPr>
          </a:p>
        </p:txBody>
      </p:sp>
      <p:sp>
        <p:nvSpPr>
          <p:cNvPr id="39" name="矩形 38">
            <a:extLst>
              <a:ext uri="{FF2B5EF4-FFF2-40B4-BE49-F238E27FC236}">
                <a16:creationId xmlns:a16="http://schemas.microsoft.com/office/drawing/2014/main" id="{AF67A329-2CAD-914E-A054-249F213C8512}"/>
              </a:ext>
            </a:extLst>
          </p:cNvPr>
          <p:cNvSpPr/>
          <p:nvPr/>
        </p:nvSpPr>
        <p:spPr>
          <a:xfrm>
            <a:off x="8766554" y="5565209"/>
            <a:ext cx="2376661"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25GbE SR Transceiver</a:t>
            </a:r>
          </a:p>
        </p:txBody>
      </p:sp>
      <p:pic>
        <p:nvPicPr>
          <p:cNvPr id="28" name="Picture 2">
            <a:extLst>
              <a:ext uri="{FF2B5EF4-FFF2-40B4-BE49-F238E27FC236}">
                <a16:creationId xmlns:a16="http://schemas.microsoft.com/office/drawing/2014/main" id="{1FA6C243-EF00-634A-A67F-CB168661DCE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39148" y="4383815"/>
            <a:ext cx="2484568" cy="1265907"/>
          </a:xfrm>
          <a:prstGeom prst="rect">
            <a:avLst/>
          </a:prstGeom>
          <a:noFill/>
          <a:extLst>
            <a:ext uri="{909E8E84-426E-40DD-AFC4-6F175D3DCCD1}">
              <a14:hiddenFill xmlns:a14="http://schemas.microsoft.com/office/drawing/2010/main">
                <a:solidFill>
                  <a:srgbClr val="FFFFFF"/>
                </a:solidFill>
              </a14:hiddenFill>
            </a:ext>
          </a:extLst>
        </p:spPr>
      </p:pic>
      <p:pic>
        <p:nvPicPr>
          <p:cNvPr id="31" name="圖片 30">
            <a:extLst>
              <a:ext uri="{FF2B5EF4-FFF2-40B4-BE49-F238E27FC236}">
                <a16:creationId xmlns:a16="http://schemas.microsoft.com/office/drawing/2014/main" id="{2EF49083-F63D-3B44-AA6D-768B754D54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8483" y="2012565"/>
            <a:ext cx="2354514" cy="1471309"/>
          </a:xfrm>
          <a:prstGeom prst="rect">
            <a:avLst/>
          </a:prstGeom>
        </p:spPr>
      </p:pic>
      <p:sp>
        <p:nvSpPr>
          <p:cNvPr id="3" name="TextBox 9">
            <a:extLst>
              <a:ext uri="{FF2B5EF4-FFF2-40B4-BE49-F238E27FC236}">
                <a16:creationId xmlns:a16="http://schemas.microsoft.com/office/drawing/2014/main" id="{43996974-C2BE-235E-F5D6-5A83E74F99BE}"/>
              </a:ext>
            </a:extLst>
          </p:cNvPr>
          <p:cNvSpPr txBox="1"/>
          <p:nvPr/>
        </p:nvSpPr>
        <p:spPr>
          <a:xfrm>
            <a:off x="6376166" y="5807504"/>
            <a:ext cx="1818126"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tLang="zh-TW">
                <a:latin typeface="Arial" panose="020B0604020202020204" pitchFamily="34" charset="0"/>
              </a:rPr>
              <a:t>QXG-100G2SF-CX6</a:t>
            </a:r>
            <a:endParaRPr lang="en-US">
              <a:latin typeface="Arial" panose="020B0604020202020204" pitchFamily="34" charset="0"/>
            </a:endParaRPr>
          </a:p>
        </p:txBody>
      </p:sp>
      <p:pic>
        <p:nvPicPr>
          <p:cNvPr id="5" name="圖片 4" descr="一張含有 電子產品 的圖片&#10;&#10;自動產生的描述">
            <a:extLst>
              <a:ext uri="{FF2B5EF4-FFF2-40B4-BE49-F238E27FC236}">
                <a16:creationId xmlns:a16="http://schemas.microsoft.com/office/drawing/2014/main" id="{0289D5C1-6452-C4AA-FD4F-CC456E6318D6}"/>
              </a:ext>
            </a:extLst>
          </p:cNvPr>
          <p:cNvPicPr>
            <a:picLocks noChangeAspect="1"/>
          </p:cNvPicPr>
          <p:nvPr/>
        </p:nvPicPr>
        <p:blipFill rotWithShape="1">
          <a:blip r:embed="rId7">
            <a:extLst>
              <a:ext uri="{28A0092B-C50C-407E-A947-70E740481C1C}">
                <a14:useLocalDpi xmlns:a14="http://schemas.microsoft.com/office/drawing/2010/main" val="0"/>
              </a:ext>
            </a:extLst>
          </a:blip>
          <a:srcRect t="12616" b="12616"/>
          <a:stretch/>
        </p:blipFill>
        <p:spPr>
          <a:xfrm>
            <a:off x="6006535" y="4331641"/>
            <a:ext cx="2477215" cy="1157592"/>
          </a:xfrm>
          <a:prstGeom prst="rect">
            <a:avLst/>
          </a:prstGeom>
        </p:spPr>
      </p:pic>
      <p:sp>
        <p:nvSpPr>
          <p:cNvPr id="4" name="矩形: 圓角化同側角落 3">
            <a:extLst>
              <a:ext uri="{FF2B5EF4-FFF2-40B4-BE49-F238E27FC236}">
                <a16:creationId xmlns:a16="http://schemas.microsoft.com/office/drawing/2014/main" id="{3703B29F-BC4C-621F-3116-B5514364C049}"/>
              </a:ext>
            </a:extLst>
          </p:cNvPr>
          <p:cNvSpPr/>
          <p:nvPr/>
        </p:nvSpPr>
        <p:spPr>
          <a:xfrm rot="10800000">
            <a:off x="3650879" y="1864287"/>
            <a:ext cx="4880683"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47" name="圖片 46" descr="一張含有 文字, 標籤 的圖片&#10;&#10;自動產生的描述">
            <a:extLst>
              <a:ext uri="{FF2B5EF4-FFF2-40B4-BE49-F238E27FC236}">
                <a16:creationId xmlns:a16="http://schemas.microsoft.com/office/drawing/2014/main" id="{C2BB7B3A-7B89-2794-D6A0-28E7D6C233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765" y="4110109"/>
            <a:ext cx="2573271" cy="1474341"/>
          </a:xfrm>
          <a:prstGeom prst="rect">
            <a:avLst/>
          </a:prstGeom>
        </p:spPr>
      </p:pic>
      <p:pic>
        <p:nvPicPr>
          <p:cNvPr id="48" name="圖片 47" descr="一張含有 文字, 標籤 的圖片&#10;&#10;自動產生的描述">
            <a:extLst>
              <a:ext uri="{FF2B5EF4-FFF2-40B4-BE49-F238E27FC236}">
                <a16:creationId xmlns:a16="http://schemas.microsoft.com/office/drawing/2014/main" id="{29E1419B-4C04-2F3F-AADE-4A9863584E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765" y="1848067"/>
            <a:ext cx="2573271" cy="1474341"/>
          </a:xfrm>
          <a:prstGeom prst="rect">
            <a:avLst/>
          </a:prstGeom>
        </p:spPr>
      </p:pic>
    </p:spTree>
    <p:extLst>
      <p:ext uri="{BB962C8B-B14F-4D97-AF65-F5344CB8AC3E}">
        <p14:creationId xmlns:p14="http://schemas.microsoft.com/office/powerpoint/2010/main" val="4255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F7D120-F3EF-286C-D429-55B0C7F31E81}"/>
              </a:ext>
            </a:extLst>
          </p:cNvPr>
          <p:cNvSpPr>
            <a:spLocks noGrp="1"/>
          </p:cNvSpPr>
          <p:nvPr>
            <p:ph type="title"/>
          </p:nvPr>
        </p:nvSpPr>
        <p:spPr/>
        <p:txBody>
          <a:bodyPr/>
          <a:lstStyle/>
          <a:p>
            <a:r>
              <a:rPr lang="en-US" altLang="zh-TW" dirty="0"/>
              <a:t>Compatible with DAC and Transceiver</a:t>
            </a:r>
            <a:endParaRPr lang="zh-TW" altLang="en-US" dirty="0"/>
          </a:p>
        </p:txBody>
      </p:sp>
      <p:sp>
        <p:nvSpPr>
          <p:cNvPr id="3" name="內容版面配置區 2">
            <a:extLst>
              <a:ext uri="{FF2B5EF4-FFF2-40B4-BE49-F238E27FC236}">
                <a16:creationId xmlns:a16="http://schemas.microsoft.com/office/drawing/2014/main" id="{266E0FCE-9411-163A-3337-BE3504BAFE19}"/>
              </a:ext>
            </a:extLst>
          </p:cNvPr>
          <p:cNvSpPr>
            <a:spLocks noGrp="1"/>
          </p:cNvSpPr>
          <p:nvPr>
            <p:ph idx="1"/>
          </p:nvPr>
        </p:nvSpPr>
        <p:spPr>
          <a:xfrm>
            <a:off x="603308" y="1906597"/>
            <a:ext cx="10515600" cy="4351338"/>
          </a:xfrm>
        </p:spPr>
        <p:txBody>
          <a:bodyPr>
            <a:normAutofit lnSpcReduction="10000"/>
          </a:bodyPr>
          <a:lstStyle/>
          <a:p>
            <a:pPr marL="0" indent="0">
              <a:buNone/>
            </a:pPr>
            <a:r>
              <a:rPr lang="en-US" altLang="zh-TW" sz="2000" b="1" dirty="0"/>
              <a:t>Transceivers :</a:t>
            </a:r>
          </a:p>
          <a:p>
            <a:r>
              <a:rPr lang="en-US" altLang="zh-TW" sz="1200" dirty="0"/>
              <a:t>1. Finisar FTLC9558REPM QSFP28 100G</a:t>
            </a:r>
            <a:r>
              <a:rPr lang="zh-TW" altLang="en-US" sz="1200" dirty="0"/>
              <a:t>光纖模組</a:t>
            </a:r>
          </a:p>
          <a:p>
            <a:r>
              <a:rPr lang="en-US" altLang="zh-TW" sz="1200" dirty="0"/>
              <a:t>2. Finisar FTLC1156RDPL-1Y QSFP28, 10km,100G-LR4</a:t>
            </a:r>
          </a:p>
          <a:p>
            <a:r>
              <a:rPr lang="en-US" altLang="zh-TW" sz="1200" dirty="0"/>
              <a:t>3.10Gtek AMQ28-SR4-M1</a:t>
            </a:r>
          </a:p>
          <a:p>
            <a:r>
              <a:rPr lang="en-US" altLang="zh-TW" sz="1200" dirty="0"/>
              <a:t>4.Opstran QSFP28 LR4 for Dell 407-BCDH</a:t>
            </a:r>
          </a:p>
          <a:p>
            <a:r>
              <a:rPr lang="en-US" altLang="zh-TW" sz="1200" dirty="0"/>
              <a:t>5.Invaxon QSFP28 LR4 for Cisco QSFP-100G-LR-S</a:t>
            </a:r>
          </a:p>
          <a:p>
            <a:r>
              <a:rPr lang="en-US" altLang="zh-TW" sz="1200" dirty="0"/>
              <a:t>6.Fiber QSFP28 SR4 for Dell Q28-100G-SR4</a:t>
            </a:r>
          </a:p>
          <a:p>
            <a:pPr marL="0" indent="0">
              <a:buNone/>
            </a:pPr>
            <a:r>
              <a:rPr lang="en-US" altLang="zh-TW" sz="2000" b="1" dirty="0"/>
              <a:t>DAC Cable :</a:t>
            </a:r>
          </a:p>
          <a:p>
            <a:r>
              <a:rPr lang="en-US" altLang="zh-TW" sz="1200" dirty="0"/>
              <a:t>1. 100G QSFP28 DAC Cable - 100GBASE-CR4 QSFP28 to QSFP28 Passive Direct Attach Copper </a:t>
            </a:r>
            <a:r>
              <a:rPr lang="en-US" altLang="zh-TW" sz="1200" dirty="0" err="1"/>
              <a:t>Twinax</a:t>
            </a:r>
            <a:r>
              <a:rPr lang="en-US" altLang="zh-TW" sz="1200" dirty="0"/>
              <a:t> Cable for Cisco QSFP-100G-CU3M</a:t>
            </a:r>
          </a:p>
          <a:p>
            <a:r>
              <a:rPr lang="en-US" altLang="zh-TW" sz="1200" dirty="0"/>
              <a:t>2. Mellanox Passive Copper Cable, ETH 100GbE, 100Gb/s, QSFP28, 1m, Black, 30AWG, CA-N</a:t>
            </a:r>
          </a:p>
          <a:p>
            <a:r>
              <a:rPr lang="en-US" altLang="zh-TW" sz="1200" dirty="0"/>
              <a:t>3. Mellanox MCP2M00-A005 Compatible 5M 25GBase SFP28 to SFP28 Passive Direct Attach Copper </a:t>
            </a:r>
            <a:r>
              <a:rPr lang="en-US" altLang="zh-TW" sz="1200" dirty="0" err="1"/>
              <a:t>Twinax</a:t>
            </a:r>
            <a:r>
              <a:rPr lang="en-US" altLang="zh-TW" sz="1200" dirty="0"/>
              <a:t> Cable, 25 Gb Ethernet</a:t>
            </a:r>
          </a:p>
          <a:p>
            <a:r>
              <a:rPr lang="en-US" altLang="zh-TW" sz="1200" dirty="0"/>
              <a:t>4. Cisco SFP-H25G-CU5M Compatible 25G SFP28 Copper Cable (5-meter, AWG24, passive)</a:t>
            </a:r>
          </a:p>
          <a:p>
            <a:r>
              <a:rPr lang="en-US" altLang="zh-TW" sz="1200" dirty="0"/>
              <a:t>5. 25G SFP28 SFP+ DAC Cable - 25GBASE-CR SFP28 to SFP28 Passive Direct Attach Copper </a:t>
            </a:r>
            <a:r>
              <a:rPr lang="en-US" altLang="zh-TW" sz="1200" dirty="0" err="1"/>
              <a:t>Twinax</a:t>
            </a:r>
            <a:r>
              <a:rPr lang="en-US" altLang="zh-TW" sz="1200" dirty="0"/>
              <a:t> Cable for Dell Force10, 5-Meter(16.5ft)</a:t>
            </a:r>
          </a:p>
          <a:p>
            <a:r>
              <a:rPr lang="en-US" altLang="zh-TW" sz="1200" dirty="0"/>
              <a:t>6. CYSKY 25G SFP28+ DAC Cable, 3-Meter (9.84ft) Passive Direct Attach Copper </a:t>
            </a:r>
            <a:r>
              <a:rPr lang="en-US" altLang="zh-TW" sz="1200" dirty="0" err="1"/>
              <a:t>Twinax</a:t>
            </a:r>
            <a:r>
              <a:rPr lang="en-US" altLang="zh-TW" sz="1200" dirty="0"/>
              <a:t> Cable for Cisco, Ubiquiti, D-Link, </a:t>
            </a:r>
            <a:r>
              <a:rPr lang="en-US" altLang="zh-TW" sz="1200" dirty="0" err="1"/>
              <a:t>Netgear</a:t>
            </a:r>
            <a:r>
              <a:rPr lang="en-US" altLang="zh-TW" sz="1200" dirty="0"/>
              <a:t>, </a:t>
            </a:r>
            <a:r>
              <a:rPr lang="en-US" altLang="zh-TW" sz="1200" dirty="0" err="1"/>
              <a:t>Mikrotik</a:t>
            </a:r>
            <a:r>
              <a:rPr lang="en-US" altLang="zh-TW" sz="1200" dirty="0"/>
              <a:t>, Open Switch Devices</a:t>
            </a:r>
            <a:endParaRPr lang="zh-TW" altLang="en-US" sz="1200" dirty="0"/>
          </a:p>
        </p:txBody>
      </p:sp>
    </p:spTree>
    <p:extLst>
      <p:ext uri="{BB962C8B-B14F-4D97-AF65-F5344CB8AC3E}">
        <p14:creationId xmlns:p14="http://schemas.microsoft.com/office/powerpoint/2010/main" val="425653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62B6FD-EC94-053A-A2CE-98C511FC89FE}"/>
              </a:ext>
            </a:extLst>
          </p:cNvPr>
          <p:cNvSpPr>
            <a:spLocks noGrp="1"/>
          </p:cNvSpPr>
          <p:nvPr>
            <p:ph type="title"/>
          </p:nvPr>
        </p:nvSpPr>
        <p:spPr/>
        <p:txBody>
          <a:bodyPr/>
          <a:lstStyle/>
          <a:p>
            <a:r>
              <a:rPr lang="en-US" altLang="zh-TW" dirty="0"/>
              <a:t>QSW-M7308R-4X Exterior I/O</a:t>
            </a:r>
            <a:endParaRPr lang="zh-TW" altLang="en-US" dirty="0"/>
          </a:p>
        </p:txBody>
      </p:sp>
      <p:pic>
        <p:nvPicPr>
          <p:cNvPr id="5" name="圖片 4" descr="一張含有 電子產品, 電子工程, 電路, 設計 的圖片&#10;&#10;自動產生的描述">
            <a:extLst>
              <a:ext uri="{FF2B5EF4-FFF2-40B4-BE49-F238E27FC236}">
                <a16:creationId xmlns:a16="http://schemas.microsoft.com/office/drawing/2014/main" id="{5C9F7D84-41B7-07D3-B66C-CDF2175C93A6}"/>
              </a:ext>
            </a:extLst>
          </p:cNvPr>
          <p:cNvPicPr>
            <a:picLocks noChangeAspect="1"/>
          </p:cNvPicPr>
          <p:nvPr/>
        </p:nvPicPr>
        <p:blipFill rotWithShape="1">
          <a:blip r:embed="rId3">
            <a:extLst>
              <a:ext uri="{28A0092B-C50C-407E-A947-70E740481C1C}">
                <a14:useLocalDpi xmlns:a14="http://schemas.microsoft.com/office/drawing/2010/main" val="0"/>
              </a:ext>
            </a:extLst>
          </a:blip>
          <a:srcRect t="29724" b="29050"/>
          <a:stretch/>
        </p:blipFill>
        <p:spPr>
          <a:xfrm>
            <a:off x="2939464" y="2060432"/>
            <a:ext cx="6536599" cy="1684526"/>
          </a:xfrm>
          <a:prstGeom prst="rect">
            <a:avLst/>
          </a:prstGeom>
        </p:spPr>
      </p:pic>
      <p:pic>
        <p:nvPicPr>
          <p:cNvPr id="7" name="圖片 6" descr="一張含有 電料行, 電子產品, 千斤頂 的圖片&#10;&#10;自動產生的描述">
            <a:extLst>
              <a:ext uri="{FF2B5EF4-FFF2-40B4-BE49-F238E27FC236}">
                <a16:creationId xmlns:a16="http://schemas.microsoft.com/office/drawing/2014/main" id="{EA5E9BFD-F1F6-0389-2A4F-F73FBDA1314D}"/>
              </a:ext>
            </a:extLst>
          </p:cNvPr>
          <p:cNvPicPr>
            <a:picLocks noChangeAspect="1"/>
          </p:cNvPicPr>
          <p:nvPr/>
        </p:nvPicPr>
        <p:blipFill rotWithShape="1">
          <a:blip r:embed="rId4">
            <a:extLst>
              <a:ext uri="{28A0092B-C50C-407E-A947-70E740481C1C}">
                <a14:useLocalDpi xmlns:a14="http://schemas.microsoft.com/office/drawing/2010/main" val="0"/>
              </a:ext>
            </a:extLst>
          </a:blip>
          <a:srcRect t="31856" b="31409"/>
          <a:stretch/>
        </p:blipFill>
        <p:spPr>
          <a:xfrm>
            <a:off x="2939464" y="4203499"/>
            <a:ext cx="6472098" cy="1486233"/>
          </a:xfrm>
          <a:prstGeom prst="rect">
            <a:avLst/>
          </a:prstGeom>
        </p:spPr>
      </p:pic>
      <p:sp>
        <p:nvSpPr>
          <p:cNvPr id="4" name="矩形 3">
            <a:extLst>
              <a:ext uri="{FF2B5EF4-FFF2-40B4-BE49-F238E27FC236}">
                <a16:creationId xmlns:a16="http://schemas.microsoft.com/office/drawing/2014/main" id="{63AE0138-9814-AC39-646D-038F0180C6A6}"/>
              </a:ext>
            </a:extLst>
          </p:cNvPr>
          <p:cNvSpPr/>
          <p:nvPr/>
        </p:nvSpPr>
        <p:spPr>
          <a:xfrm>
            <a:off x="3580474" y="2816083"/>
            <a:ext cx="3064688" cy="693849"/>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6" name="矩形 5">
            <a:extLst>
              <a:ext uri="{FF2B5EF4-FFF2-40B4-BE49-F238E27FC236}">
                <a16:creationId xmlns:a16="http://schemas.microsoft.com/office/drawing/2014/main" id="{9F23BC65-1894-D21A-1DC1-54FD9A7B6C15}"/>
              </a:ext>
            </a:extLst>
          </p:cNvPr>
          <p:cNvSpPr/>
          <p:nvPr/>
        </p:nvSpPr>
        <p:spPr>
          <a:xfrm>
            <a:off x="6742160" y="2361539"/>
            <a:ext cx="2123546" cy="119302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cxnSp>
        <p:nvCxnSpPr>
          <p:cNvPr id="9" name="接點: 肘形 14">
            <a:extLst>
              <a:ext uri="{FF2B5EF4-FFF2-40B4-BE49-F238E27FC236}">
                <a16:creationId xmlns:a16="http://schemas.microsoft.com/office/drawing/2014/main" id="{B4F18A16-944B-374A-0818-4682884D1B98}"/>
              </a:ext>
            </a:extLst>
          </p:cNvPr>
          <p:cNvCxnSpPr>
            <a:cxnSpLocks/>
            <a:endCxn id="6" idx="3"/>
          </p:cNvCxnSpPr>
          <p:nvPr/>
        </p:nvCxnSpPr>
        <p:spPr>
          <a:xfrm rot="10800000">
            <a:off x="8865707" y="2958054"/>
            <a:ext cx="604677" cy="1"/>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9" name="接點: 肘形 17">
            <a:extLst>
              <a:ext uri="{FF2B5EF4-FFF2-40B4-BE49-F238E27FC236}">
                <a16:creationId xmlns:a16="http://schemas.microsoft.com/office/drawing/2014/main" id="{1A7D2248-B738-CF22-16F6-7AA5A0EC55A0}"/>
              </a:ext>
            </a:extLst>
          </p:cNvPr>
          <p:cNvCxnSpPr>
            <a:cxnSpLocks/>
            <a:stCxn id="4" idx="0"/>
          </p:cNvCxnSpPr>
          <p:nvPr/>
        </p:nvCxnSpPr>
        <p:spPr>
          <a:xfrm rot="16200000" flipV="1">
            <a:off x="3679535" y="1382799"/>
            <a:ext cx="576039" cy="2290529"/>
          </a:xfrm>
          <a:prstGeom prst="bentConnector2">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46460EC3-C33A-4D06-FD5D-DA78D505F506}"/>
              </a:ext>
            </a:extLst>
          </p:cNvPr>
          <p:cNvSpPr txBox="1"/>
          <p:nvPr/>
        </p:nvSpPr>
        <p:spPr>
          <a:xfrm>
            <a:off x="9509132" y="2773387"/>
            <a:ext cx="2264573"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8 x 25G SFP28</a:t>
            </a:r>
            <a:endParaRPr kumimoji="0" lang="zh-TW" altLang="en-US" sz="1800" b="0" i="0" u="none" strike="noStrike" kern="1200" cap="none" spc="0" normalizeH="0" baseline="0" noProof="0">
              <a:ln>
                <a:noFill/>
              </a:ln>
              <a:solidFill>
                <a:prstClr val="white"/>
              </a:solidFill>
              <a:effectLst/>
              <a:uLnTx/>
              <a:uFillTx/>
              <a:latin typeface="+mj-lt"/>
              <a:ea typeface="微軟正黑體"/>
              <a:cs typeface="+mn-cs"/>
            </a:endParaRPr>
          </a:p>
        </p:txBody>
      </p:sp>
      <p:sp>
        <p:nvSpPr>
          <p:cNvPr id="27" name="文字方塊 26">
            <a:extLst>
              <a:ext uri="{FF2B5EF4-FFF2-40B4-BE49-F238E27FC236}">
                <a16:creationId xmlns:a16="http://schemas.microsoft.com/office/drawing/2014/main" id="{C15E173F-C6AC-1EA6-5DA8-9F24646066C9}"/>
              </a:ext>
            </a:extLst>
          </p:cNvPr>
          <p:cNvSpPr txBox="1"/>
          <p:nvPr/>
        </p:nvSpPr>
        <p:spPr>
          <a:xfrm>
            <a:off x="701327" y="2060197"/>
            <a:ext cx="22050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4 x 100G QSFP28</a:t>
            </a:r>
          </a:p>
        </p:txBody>
      </p:sp>
      <p:cxnSp>
        <p:nvCxnSpPr>
          <p:cNvPr id="31" name="接點: 肘形 14">
            <a:extLst>
              <a:ext uri="{FF2B5EF4-FFF2-40B4-BE49-F238E27FC236}">
                <a16:creationId xmlns:a16="http://schemas.microsoft.com/office/drawing/2014/main" id="{9BB52370-E579-B3F6-DA17-40DF46839251}"/>
              </a:ext>
            </a:extLst>
          </p:cNvPr>
          <p:cNvCxnSpPr>
            <a:cxnSpLocks/>
          </p:cNvCxnSpPr>
          <p:nvPr/>
        </p:nvCxnSpPr>
        <p:spPr>
          <a:xfrm rot="10800000">
            <a:off x="2797034" y="2856464"/>
            <a:ext cx="678859" cy="176393"/>
          </a:xfrm>
          <a:prstGeom prst="bentConnector3">
            <a:avLst>
              <a:gd name="adj1" fmla="val 2312"/>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54B80E3-976A-EDB3-F951-758C8011FED1}"/>
              </a:ext>
            </a:extLst>
          </p:cNvPr>
          <p:cNvSpPr txBox="1"/>
          <p:nvPr/>
        </p:nvSpPr>
        <p:spPr>
          <a:xfrm>
            <a:off x="1834211" y="2659249"/>
            <a:ext cx="103403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Status</a:t>
            </a:r>
          </a:p>
        </p:txBody>
      </p:sp>
      <p:cxnSp>
        <p:nvCxnSpPr>
          <p:cNvPr id="36" name="直線接點 35">
            <a:extLst>
              <a:ext uri="{FF2B5EF4-FFF2-40B4-BE49-F238E27FC236}">
                <a16:creationId xmlns:a16="http://schemas.microsoft.com/office/drawing/2014/main" id="{E54F5475-7E83-3691-1388-EFB1D851DCE8}"/>
              </a:ext>
            </a:extLst>
          </p:cNvPr>
          <p:cNvCxnSpPr/>
          <p:nvPr/>
        </p:nvCxnSpPr>
        <p:spPr>
          <a:xfrm>
            <a:off x="2773662" y="3322508"/>
            <a:ext cx="54884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4E2C37F7-571B-410E-FDAB-8792864E6E0A}"/>
              </a:ext>
            </a:extLst>
          </p:cNvPr>
          <p:cNvSpPr txBox="1"/>
          <p:nvPr/>
        </p:nvSpPr>
        <p:spPr>
          <a:xfrm>
            <a:off x="1658415" y="3121034"/>
            <a:ext cx="12792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Locator</a:t>
            </a:r>
          </a:p>
        </p:txBody>
      </p:sp>
      <p:sp>
        <p:nvSpPr>
          <p:cNvPr id="39" name="文字方塊 38">
            <a:extLst>
              <a:ext uri="{FF2B5EF4-FFF2-40B4-BE49-F238E27FC236}">
                <a16:creationId xmlns:a16="http://schemas.microsoft.com/office/drawing/2014/main" id="{D5C6E663-ACCE-AC33-13AA-F4810D90BD5C}"/>
              </a:ext>
            </a:extLst>
          </p:cNvPr>
          <p:cNvSpPr txBox="1"/>
          <p:nvPr/>
        </p:nvSpPr>
        <p:spPr>
          <a:xfrm>
            <a:off x="9509132" y="3945668"/>
            <a:ext cx="220506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Management Port</a:t>
            </a:r>
          </a:p>
        </p:txBody>
      </p:sp>
      <p:sp>
        <p:nvSpPr>
          <p:cNvPr id="44" name="文字方塊 43">
            <a:extLst>
              <a:ext uri="{FF2B5EF4-FFF2-40B4-BE49-F238E27FC236}">
                <a16:creationId xmlns:a16="http://schemas.microsoft.com/office/drawing/2014/main" id="{F27A43C4-0C30-164F-6E59-150521E461AC}"/>
              </a:ext>
            </a:extLst>
          </p:cNvPr>
          <p:cNvSpPr txBox="1"/>
          <p:nvPr/>
        </p:nvSpPr>
        <p:spPr>
          <a:xfrm>
            <a:off x="9509132" y="5194032"/>
            <a:ext cx="1582934"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Reset</a:t>
            </a:r>
          </a:p>
        </p:txBody>
      </p:sp>
      <p:cxnSp>
        <p:nvCxnSpPr>
          <p:cNvPr id="45" name="直線接點 44">
            <a:extLst>
              <a:ext uri="{FF2B5EF4-FFF2-40B4-BE49-F238E27FC236}">
                <a16:creationId xmlns:a16="http://schemas.microsoft.com/office/drawing/2014/main" id="{1D851CCE-9C17-2100-9EEC-D5694680BBFD}"/>
              </a:ext>
            </a:extLst>
          </p:cNvPr>
          <p:cNvCxnSpPr>
            <a:cxnSpLocks/>
          </p:cNvCxnSpPr>
          <p:nvPr/>
        </p:nvCxnSpPr>
        <p:spPr>
          <a:xfrm flipH="1">
            <a:off x="8356263" y="4761948"/>
            <a:ext cx="1119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6150123D-CA93-1EE6-0F7B-8FE2EB238B1B}"/>
              </a:ext>
            </a:extLst>
          </p:cNvPr>
          <p:cNvSpPr txBox="1"/>
          <p:nvPr/>
        </p:nvSpPr>
        <p:spPr>
          <a:xfrm>
            <a:off x="9509132" y="4577282"/>
            <a:ext cx="1685895"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Console Port</a:t>
            </a:r>
          </a:p>
        </p:txBody>
      </p:sp>
      <p:sp>
        <p:nvSpPr>
          <p:cNvPr id="49" name="文字方塊 48">
            <a:extLst>
              <a:ext uri="{FF2B5EF4-FFF2-40B4-BE49-F238E27FC236}">
                <a16:creationId xmlns:a16="http://schemas.microsoft.com/office/drawing/2014/main" id="{535A7579-51B1-CB07-4D8F-27C738691999}"/>
              </a:ext>
            </a:extLst>
          </p:cNvPr>
          <p:cNvSpPr txBox="1"/>
          <p:nvPr/>
        </p:nvSpPr>
        <p:spPr>
          <a:xfrm>
            <a:off x="1709607" y="4550662"/>
            <a:ext cx="12330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j-lt"/>
                <a:ea typeface="微軟正黑體"/>
                <a:cs typeface="+mn-cs"/>
              </a:rPr>
              <a:t>AC Input</a:t>
            </a:r>
          </a:p>
        </p:txBody>
      </p:sp>
      <p:grpSp>
        <p:nvGrpSpPr>
          <p:cNvPr id="90" name="群組 89">
            <a:extLst>
              <a:ext uri="{FF2B5EF4-FFF2-40B4-BE49-F238E27FC236}">
                <a16:creationId xmlns:a16="http://schemas.microsoft.com/office/drawing/2014/main" id="{3DA42AA5-3F59-DBCC-8125-DC61CA0B8AC9}"/>
              </a:ext>
            </a:extLst>
          </p:cNvPr>
          <p:cNvGrpSpPr/>
          <p:nvPr/>
        </p:nvGrpSpPr>
        <p:grpSpPr>
          <a:xfrm>
            <a:off x="2822285" y="4946615"/>
            <a:ext cx="3748514" cy="369331"/>
            <a:chOff x="2493403" y="5156757"/>
            <a:chExt cx="3375720" cy="369331"/>
          </a:xfrm>
        </p:grpSpPr>
        <p:cxnSp>
          <p:nvCxnSpPr>
            <p:cNvPr id="51" name="接點: 肘形 14">
              <a:extLst>
                <a:ext uri="{FF2B5EF4-FFF2-40B4-BE49-F238E27FC236}">
                  <a16:creationId xmlns:a16="http://schemas.microsoft.com/office/drawing/2014/main" id="{5E57CEF9-8AB1-57AA-0C32-ED5D250A7BDC}"/>
                </a:ext>
              </a:extLst>
            </p:cNvPr>
            <p:cNvCxnSpPr>
              <a:cxnSpLocks/>
            </p:cNvCxnSpPr>
            <p:nvPr/>
          </p:nvCxnSpPr>
          <p:spPr>
            <a:xfrm flipV="1">
              <a:off x="2493403" y="5156757"/>
              <a:ext cx="1464538" cy="369331"/>
            </a:xfrm>
            <a:prstGeom prst="bentConnector3">
              <a:avLst>
                <a:gd name="adj1" fmla="val 10122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接點: 肘形 14">
              <a:extLst>
                <a:ext uri="{FF2B5EF4-FFF2-40B4-BE49-F238E27FC236}">
                  <a16:creationId xmlns:a16="http://schemas.microsoft.com/office/drawing/2014/main" id="{00C0E1A7-005D-EE08-ED68-6A5EC1323450}"/>
                </a:ext>
              </a:extLst>
            </p:cNvPr>
            <p:cNvCxnSpPr>
              <a:cxnSpLocks/>
            </p:cNvCxnSpPr>
            <p:nvPr/>
          </p:nvCxnSpPr>
          <p:spPr>
            <a:xfrm flipV="1">
              <a:off x="3992691" y="5156757"/>
              <a:ext cx="1876432" cy="369331"/>
            </a:xfrm>
            <a:prstGeom prst="bentConnector3">
              <a:avLst>
                <a:gd name="adj1" fmla="val 9903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AE71DB7C-0FD7-C972-5E18-0E942C412499}"/>
              </a:ext>
            </a:extLst>
          </p:cNvPr>
          <p:cNvSpPr txBox="1"/>
          <p:nvPr/>
        </p:nvSpPr>
        <p:spPr>
          <a:xfrm>
            <a:off x="715022" y="5130403"/>
            <a:ext cx="22050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mj-lt"/>
                <a:ea typeface="微軟正黑體"/>
                <a:cs typeface="+mn-cs"/>
              </a:rPr>
              <a:t>Smart Cooling FAN</a:t>
            </a:r>
          </a:p>
        </p:txBody>
      </p:sp>
      <p:cxnSp>
        <p:nvCxnSpPr>
          <p:cNvPr id="58" name="直線接點 57">
            <a:extLst>
              <a:ext uri="{FF2B5EF4-FFF2-40B4-BE49-F238E27FC236}">
                <a16:creationId xmlns:a16="http://schemas.microsoft.com/office/drawing/2014/main" id="{B544F7EE-1AFF-DE38-511F-B2FB5816D91C}"/>
              </a:ext>
            </a:extLst>
          </p:cNvPr>
          <p:cNvCxnSpPr>
            <a:cxnSpLocks/>
          </p:cNvCxnSpPr>
          <p:nvPr/>
        </p:nvCxnSpPr>
        <p:spPr>
          <a:xfrm>
            <a:off x="2822285" y="4761948"/>
            <a:ext cx="247887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1" name="群組 70">
            <a:extLst>
              <a:ext uri="{FF2B5EF4-FFF2-40B4-BE49-F238E27FC236}">
                <a16:creationId xmlns:a16="http://schemas.microsoft.com/office/drawing/2014/main" id="{C2B9D586-7CBA-8FC4-5B13-0A93274BBA01}"/>
              </a:ext>
            </a:extLst>
          </p:cNvPr>
          <p:cNvGrpSpPr/>
          <p:nvPr/>
        </p:nvGrpSpPr>
        <p:grpSpPr>
          <a:xfrm>
            <a:off x="7417710" y="4090289"/>
            <a:ext cx="2052673" cy="645039"/>
            <a:chOff x="7338196" y="4444488"/>
            <a:chExt cx="2052673" cy="645039"/>
          </a:xfrm>
        </p:grpSpPr>
        <p:cxnSp>
          <p:nvCxnSpPr>
            <p:cNvPr id="40" name="直線接點 39">
              <a:extLst>
                <a:ext uri="{FF2B5EF4-FFF2-40B4-BE49-F238E27FC236}">
                  <a16:creationId xmlns:a16="http://schemas.microsoft.com/office/drawing/2014/main" id="{17C48750-EA6E-75D1-EE60-D1EE87165782}"/>
                </a:ext>
              </a:extLst>
            </p:cNvPr>
            <p:cNvCxnSpPr>
              <a:cxnSpLocks/>
            </p:cNvCxnSpPr>
            <p:nvPr/>
          </p:nvCxnSpPr>
          <p:spPr>
            <a:xfrm>
              <a:off x="7343876" y="4444488"/>
              <a:ext cx="0" cy="64503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06A37F2A-DE11-47E0-9D1A-202F3DC37BAC}"/>
                </a:ext>
              </a:extLst>
            </p:cNvPr>
            <p:cNvCxnSpPr>
              <a:cxnSpLocks/>
            </p:cNvCxnSpPr>
            <p:nvPr/>
          </p:nvCxnSpPr>
          <p:spPr>
            <a:xfrm flipH="1">
              <a:off x="7338196" y="4463002"/>
              <a:ext cx="205267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3" name="群組 82">
            <a:extLst>
              <a:ext uri="{FF2B5EF4-FFF2-40B4-BE49-F238E27FC236}">
                <a16:creationId xmlns:a16="http://schemas.microsoft.com/office/drawing/2014/main" id="{B216B407-49AC-FD3E-68CC-F7F7165FA217}"/>
              </a:ext>
            </a:extLst>
          </p:cNvPr>
          <p:cNvGrpSpPr/>
          <p:nvPr/>
        </p:nvGrpSpPr>
        <p:grpSpPr>
          <a:xfrm>
            <a:off x="8229471" y="5236580"/>
            <a:ext cx="562563" cy="156979"/>
            <a:chOff x="8498895" y="5446723"/>
            <a:chExt cx="562563" cy="153326"/>
          </a:xfrm>
        </p:grpSpPr>
        <p:cxnSp>
          <p:nvCxnSpPr>
            <p:cNvPr id="42" name="直線接點 41">
              <a:extLst>
                <a:ext uri="{FF2B5EF4-FFF2-40B4-BE49-F238E27FC236}">
                  <a16:creationId xmlns:a16="http://schemas.microsoft.com/office/drawing/2014/main" id="{B4C3973A-9ECD-2426-BC67-22AEE21347C6}"/>
                </a:ext>
              </a:extLst>
            </p:cNvPr>
            <p:cNvCxnSpPr>
              <a:cxnSpLocks/>
            </p:cNvCxnSpPr>
            <p:nvPr/>
          </p:nvCxnSpPr>
          <p:spPr>
            <a:xfrm>
              <a:off x="8510255" y="5446723"/>
              <a:ext cx="0" cy="15332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0D453CF5-B6BC-709A-B8A5-B5C964393006}"/>
                </a:ext>
              </a:extLst>
            </p:cNvPr>
            <p:cNvCxnSpPr>
              <a:cxnSpLocks/>
            </p:cNvCxnSpPr>
            <p:nvPr/>
          </p:nvCxnSpPr>
          <p:spPr>
            <a:xfrm flipH="1">
              <a:off x="8498895" y="5585534"/>
              <a:ext cx="56256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文字方塊 55">
            <a:extLst>
              <a:ext uri="{FF2B5EF4-FFF2-40B4-BE49-F238E27FC236}">
                <a16:creationId xmlns:a16="http://schemas.microsoft.com/office/drawing/2014/main" id="{8B08164A-4C0B-085A-1D52-04B7C46FE9B0}"/>
              </a:ext>
            </a:extLst>
          </p:cNvPr>
          <p:cNvSpPr txBox="1"/>
          <p:nvPr/>
        </p:nvSpPr>
        <p:spPr>
          <a:xfrm>
            <a:off x="958367" y="5807215"/>
            <a:ext cx="304437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chemeClr val="bg1"/>
                </a:solidFill>
                <a:effectLst/>
                <a:uLnTx/>
                <a:uFillTx/>
                <a:latin typeface="+mj-lt"/>
                <a:ea typeface="微軟正黑體"/>
                <a:cs typeface="+mn-cs"/>
              </a:rPr>
              <a:t>Dimension (</a:t>
            </a:r>
            <a:r>
              <a:rPr kumimoji="0" lang="en-US" altLang="zh-TW" sz="1600" b="0" i="0" u="none" strike="noStrike" kern="1200" cap="none" spc="0" normalizeH="0" baseline="0" noProof="0" dirty="0" err="1">
                <a:ln>
                  <a:noFill/>
                </a:ln>
                <a:solidFill>
                  <a:schemeClr val="bg1"/>
                </a:solidFill>
                <a:effectLst/>
                <a:uLnTx/>
                <a:uFillTx/>
                <a:latin typeface="+mj-lt"/>
                <a:ea typeface="微軟正黑體"/>
                <a:cs typeface="+mn-cs"/>
              </a:rPr>
              <a:t>HxWxD</a:t>
            </a:r>
            <a:r>
              <a:rPr kumimoji="0" lang="en-US" altLang="zh-TW" sz="1600" b="0" i="0" u="none" strike="noStrike" kern="1200" cap="none" spc="0" normalizeH="0" baseline="0" noProof="0" dirty="0">
                <a:ln>
                  <a:noFill/>
                </a:ln>
                <a:solidFill>
                  <a:schemeClr val="bg1"/>
                </a:solidFill>
                <a:effectLst/>
                <a:uLnTx/>
                <a:uFillTx/>
                <a:latin typeface="+mj-lt"/>
                <a:ea typeface="微軟正黑體"/>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chemeClr val="bg1"/>
                </a:solidFill>
                <a:effectLst/>
                <a:uLnTx/>
                <a:uFillTx/>
                <a:latin typeface="+mj-lt"/>
                <a:ea typeface="微軟正黑體"/>
                <a:cs typeface="+mn-cs"/>
              </a:rPr>
              <a:t>43.3 x 207 x 248.8 mm</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zh-TW" sz="1600" dirty="0">
                <a:solidFill>
                  <a:schemeClr val="bg1"/>
                </a:solidFill>
                <a:latin typeface="+mj-lt"/>
                <a:ea typeface="微軟正黑體"/>
              </a:rPr>
              <a:t>1.7 x 8.15 x 9.8 inch</a:t>
            </a:r>
            <a:endParaRPr kumimoji="0" lang="en-US" altLang="zh-TW" sz="1600" b="0" i="0" u="none" strike="noStrike" kern="1200" cap="none" spc="0" normalizeH="0" baseline="0" noProof="0" dirty="0">
              <a:ln>
                <a:noFill/>
              </a:ln>
              <a:solidFill>
                <a:schemeClr val="bg1"/>
              </a:solidFill>
              <a:effectLst/>
              <a:uLnTx/>
              <a:uFillTx/>
              <a:latin typeface="+mj-lt"/>
              <a:ea typeface="微軟正黑體"/>
              <a:cs typeface="+mn-cs"/>
            </a:endParaRPr>
          </a:p>
        </p:txBody>
      </p:sp>
      <p:sp>
        <p:nvSpPr>
          <p:cNvPr id="10" name="TextBox 9">
            <a:extLst>
              <a:ext uri="{FF2B5EF4-FFF2-40B4-BE49-F238E27FC236}">
                <a16:creationId xmlns:a16="http://schemas.microsoft.com/office/drawing/2014/main" id="{61D339DB-E911-98D0-497A-04E13CB9E198}"/>
              </a:ext>
            </a:extLst>
          </p:cNvPr>
          <p:cNvSpPr txBox="1"/>
          <p:nvPr/>
        </p:nvSpPr>
        <p:spPr>
          <a:xfrm>
            <a:off x="4384968" y="5906370"/>
            <a:ext cx="7850937" cy="584775"/>
          </a:xfrm>
          <a:prstGeom prst="rect">
            <a:avLst/>
          </a:prstGeom>
          <a:noFill/>
        </p:spPr>
        <p:txBody>
          <a:bodyPr wrap="square" rtlCol="0">
            <a:spAutoFit/>
          </a:bodyPr>
          <a:lstStyle/>
          <a:p>
            <a:r>
              <a:rPr lang="en-US" altLang="zh-TW" sz="1600" dirty="0">
                <a:solidFill>
                  <a:schemeClr val="bg1"/>
                </a:solidFill>
              </a:rPr>
              <a:t>Management Port: Through OOB for secure access (must enable in QSS)</a:t>
            </a:r>
          </a:p>
          <a:p>
            <a:r>
              <a:rPr lang="en-US" altLang="zh-TW" sz="1600" dirty="0">
                <a:solidFill>
                  <a:schemeClr val="bg1"/>
                </a:solidFill>
              </a:rPr>
              <a:t>Console Port: Managed by CLI commands</a:t>
            </a:r>
          </a:p>
        </p:txBody>
      </p:sp>
    </p:spTree>
    <p:extLst>
      <p:ext uri="{BB962C8B-B14F-4D97-AF65-F5344CB8AC3E}">
        <p14:creationId xmlns:p14="http://schemas.microsoft.com/office/powerpoint/2010/main" val="3796587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792352" y="369990"/>
            <a:ext cx="5453076" cy="578644"/>
          </a:xfrm>
          <a:prstGeom prst="rect">
            <a:avLst/>
          </a:prstGeom>
          <a:noFill/>
          <a:ln/>
        </p:spPr>
        <p:txBody>
          <a:bodyPr wrap="none" rtlCol="0" anchor="t"/>
          <a:lstStyle/>
          <a:p>
            <a:pPr algn="ctr">
              <a:lnSpc>
                <a:spcPts val="4556"/>
              </a:lnSpc>
            </a:pPr>
            <a:r>
              <a:rPr lang="en-US" altLang="zh-TW" sz="3200" b="1" dirty="0">
                <a:solidFill>
                  <a:schemeClr val="bg1"/>
                </a:solidFill>
              </a:rPr>
              <a:t>QSW-M7308R-4X</a:t>
            </a:r>
            <a:r>
              <a:rPr lang="en-US" sz="3200" b="1" dirty="0">
                <a:solidFill>
                  <a:schemeClr val="bg1"/>
                </a:solidFill>
              </a:rPr>
              <a:t> Specification</a:t>
            </a:r>
          </a:p>
        </p:txBody>
      </p:sp>
      <p:graphicFrame>
        <p:nvGraphicFramePr>
          <p:cNvPr id="21" name="表格 21">
            <a:extLst>
              <a:ext uri="{FF2B5EF4-FFF2-40B4-BE49-F238E27FC236}">
                <a16:creationId xmlns:a16="http://schemas.microsoft.com/office/drawing/2014/main" id="{78E2BF4D-9C16-BB6D-68CE-478811A5CF56}"/>
              </a:ext>
            </a:extLst>
          </p:cNvPr>
          <p:cNvGraphicFramePr>
            <a:graphicFrameLocks noGrp="1"/>
          </p:cNvGraphicFramePr>
          <p:nvPr>
            <p:extLst>
              <p:ext uri="{D42A27DB-BD31-4B8C-83A1-F6EECF244321}">
                <p14:modId xmlns:p14="http://schemas.microsoft.com/office/powerpoint/2010/main" val="474311502"/>
              </p:ext>
            </p:extLst>
          </p:nvPr>
        </p:nvGraphicFramePr>
        <p:xfrm>
          <a:off x="638918" y="1367370"/>
          <a:ext cx="4391750" cy="5120640"/>
        </p:xfrm>
        <a:graphic>
          <a:graphicData uri="http://schemas.openxmlformats.org/drawingml/2006/table">
            <a:tbl>
              <a:tblPr firstRow="1" bandRow="1">
                <a:tableStyleId>{2D5ABB26-0587-4C30-8999-92F81FD0307C}</a:tableStyleId>
              </a:tblPr>
              <a:tblGrid>
                <a:gridCol w="1622014">
                  <a:extLst>
                    <a:ext uri="{9D8B030D-6E8A-4147-A177-3AD203B41FA5}">
                      <a16:colId xmlns:a16="http://schemas.microsoft.com/office/drawing/2014/main" val="678915042"/>
                    </a:ext>
                  </a:extLst>
                </a:gridCol>
                <a:gridCol w="2769736">
                  <a:extLst>
                    <a:ext uri="{9D8B030D-6E8A-4147-A177-3AD203B41FA5}">
                      <a16:colId xmlns:a16="http://schemas.microsoft.com/office/drawing/2014/main" val="3429446159"/>
                    </a:ext>
                  </a:extLst>
                </a:gridCol>
              </a:tblGrid>
              <a:tr h="173911">
                <a:tc>
                  <a:txBody>
                    <a:bodyPr/>
                    <a:lstStyle/>
                    <a:p>
                      <a:r>
                        <a:rPr lang="en-US" altLang="zh-TW" sz="1200" b="1" dirty="0">
                          <a:solidFill>
                            <a:schemeClr val="bg1"/>
                          </a:solidFill>
                          <a:latin typeface="+mj-lt"/>
                        </a:rPr>
                        <a:t>100GbE LAN port</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j-lt"/>
                        </a:rPr>
                        <a:t>4 x QSFP28</a:t>
                      </a:r>
                      <a:endParaRPr lang="zh-TW" altLang="en-US" sz="120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2350021"/>
                  </a:ext>
                </a:extLst>
              </a:tr>
              <a:tr h="173911">
                <a:tc>
                  <a:txBody>
                    <a:bodyPr/>
                    <a:lstStyle/>
                    <a:p>
                      <a:r>
                        <a:rPr lang="en-US" altLang="zh-TW" sz="1200" b="1" dirty="0">
                          <a:solidFill>
                            <a:schemeClr val="bg1"/>
                          </a:solidFill>
                          <a:latin typeface="+mj-lt"/>
                        </a:rPr>
                        <a:t>25GbE LAN port</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j-lt"/>
                        </a:rPr>
                        <a:t>8 x SFP28</a:t>
                      </a:r>
                      <a:endParaRPr lang="zh-TW" altLang="en-US" sz="120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7048802"/>
                  </a:ext>
                </a:extLst>
              </a:tr>
              <a:tr h="173911">
                <a:tc>
                  <a:txBody>
                    <a:bodyPr/>
                    <a:lstStyle/>
                    <a:p>
                      <a:r>
                        <a:rPr lang="en-US" altLang="zh-TW" sz="1200" b="1" dirty="0">
                          <a:solidFill>
                            <a:schemeClr val="bg1"/>
                          </a:solidFill>
                          <a:latin typeface="+mj-lt"/>
                        </a:rPr>
                        <a:t>1GbE network management port</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j-lt"/>
                        </a:rPr>
                        <a:t>1 </a:t>
                      </a:r>
                      <a:endParaRPr lang="zh-TW" altLang="en-US" sz="120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7951352"/>
                  </a:ext>
                </a:extLst>
              </a:tr>
              <a:tr h="173911">
                <a:tc>
                  <a:txBody>
                    <a:bodyPr/>
                    <a:lstStyle/>
                    <a:p>
                      <a:r>
                        <a:rPr lang="en-US" altLang="zh-TW" sz="1200" b="1" dirty="0">
                          <a:solidFill>
                            <a:schemeClr val="bg1"/>
                          </a:solidFill>
                          <a:latin typeface="+mj-lt"/>
                        </a:rPr>
                        <a:t>Console</a:t>
                      </a:r>
                      <a:r>
                        <a:rPr lang="zh-TW" altLang="en-US" sz="1200" b="1" dirty="0">
                          <a:solidFill>
                            <a:schemeClr val="bg1"/>
                          </a:solidFill>
                          <a:latin typeface="+mj-lt"/>
                        </a:rPr>
                        <a:t> </a:t>
                      </a:r>
                      <a:r>
                        <a:rPr lang="en-US" altLang="zh-TW" sz="1200" b="1" dirty="0">
                          <a:solidFill>
                            <a:schemeClr val="bg1"/>
                          </a:solidFill>
                          <a:latin typeface="+mj-lt"/>
                        </a:rPr>
                        <a:t>port</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j-lt"/>
                        </a:rPr>
                        <a:t>1</a:t>
                      </a:r>
                      <a:endParaRPr lang="zh-TW" altLang="en-US" sz="120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9487237"/>
                  </a:ext>
                </a:extLst>
              </a:tr>
              <a:tr h="173911">
                <a:tc>
                  <a:txBody>
                    <a:bodyPr/>
                    <a:lstStyle/>
                    <a:p>
                      <a:r>
                        <a:rPr lang="en-US" altLang="zh-TW" sz="1200" b="1" dirty="0">
                          <a:solidFill>
                            <a:schemeClr val="bg1"/>
                          </a:solidFill>
                          <a:latin typeface="+mj-lt"/>
                        </a:rPr>
                        <a:t>Indicators</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dirty="0">
                          <a:solidFill>
                            <a:schemeClr val="bg1"/>
                          </a:solidFill>
                          <a:latin typeface="+mj-lt"/>
                        </a:rPr>
                        <a:t>Status, Positioning</a:t>
                      </a:r>
                      <a:endParaRPr lang="zh-TW" altLang="en-US" sz="1200"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0656897"/>
                  </a:ext>
                </a:extLst>
              </a:tr>
              <a:tr h="173911">
                <a:tc>
                  <a:txBody>
                    <a:bodyPr/>
                    <a:lstStyle/>
                    <a:p>
                      <a:r>
                        <a:rPr lang="en-US" altLang="zh-TW" sz="1200" b="1" dirty="0">
                          <a:solidFill>
                            <a:schemeClr val="bg1"/>
                          </a:solidFill>
                          <a:latin typeface="+mj-lt"/>
                        </a:rPr>
                        <a:t>Switching Capability</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j-lt"/>
                        </a:rPr>
                        <a:t>1200 Gbps</a:t>
                      </a:r>
                      <a:endParaRPr lang="zh-TW" altLang="en-US" sz="120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92315775"/>
                  </a:ext>
                </a:extLst>
              </a:tr>
              <a:tr h="173911">
                <a:tc>
                  <a:txBody>
                    <a:bodyPr/>
                    <a:lstStyle/>
                    <a:p>
                      <a:r>
                        <a:rPr lang="en-US" altLang="zh-TW" sz="1200" b="1" dirty="0">
                          <a:solidFill>
                            <a:schemeClr val="bg1"/>
                          </a:solidFill>
                          <a:latin typeface="+mj-lt"/>
                        </a:rPr>
                        <a:t>MAC address table</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j-lt"/>
                        </a:rPr>
                        <a:t>32k</a:t>
                      </a:r>
                      <a:endParaRPr lang="zh-TW" altLang="en-US" sz="120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86217500"/>
                  </a:ext>
                </a:extLst>
              </a:tr>
              <a:tr h="2071121">
                <a:tc>
                  <a:txBody>
                    <a:bodyPr/>
                    <a:lstStyle/>
                    <a:p>
                      <a:r>
                        <a:rPr lang="en-US" altLang="zh-TW" sz="1200" b="1" dirty="0">
                          <a:solidFill>
                            <a:schemeClr val="bg1"/>
                          </a:solidFill>
                          <a:latin typeface="+mj-lt"/>
                        </a:rPr>
                        <a:t>Support standards</a:t>
                      </a:r>
                      <a:endParaRPr lang="zh-TW" altLang="en-US" sz="1200" b="1"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dirty="0">
                          <a:solidFill>
                            <a:schemeClr val="bg1"/>
                          </a:solidFill>
                          <a:latin typeface="+mj-lt"/>
                        </a:rPr>
                        <a:t>IEEE 802.3 Ethernet</a:t>
                      </a:r>
                    </a:p>
                    <a:p>
                      <a:r>
                        <a:rPr lang="en-US" altLang="zh-TW" sz="1200" dirty="0">
                          <a:solidFill>
                            <a:schemeClr val="bg1"/>
                          </a:solidFill>
                          <a:latin typeface="+mj-lt"/>
                        </a:rPr>
                        <a:t>IEEE 802.3u 100BASE-T</a:t>
                      </a:r>
                    </a:p>
                    <a:p>
                      <a:r>
                        <a:rPr lang="en-US" altLang="zh-TW" sz="1200" dirty="0">
                          <a:solidFill>
                            <a:schemeClr val="bg1"/>
                          </a:solidFill>
                          <a:latin typeface="+mj-lt"/>
                        </a:rPr>
                        <a:t>IEEE 802.3ab 1000BASE-T</a:t>
                      </a:r>
                    </a:p>
                    <a:p>
                      <a:r>
                        <a:rPr lang="en-US" altLang="zh-TW" sz="1200" dirty="0">
                          <a:solidFill>
                            <a:schemeClr val="bg1"/>
                          </a:solidFill>
                          <a:latin typeface="+mj-lt"/>
                        </a:rPr>
                        <a:t>IEEE 802.3z 1000BASE-SX/LX</a:t>
                      </a:r>
                    </a:p>
                    <a:p>
                      <a:r>
                        <a:rPr lang="en-US" altLang="zh-TW" sz="1200" dirty="0">
                          <a:solidFill>
                            <a:schemeClr val="bg1"/>
                          </a:solidFill>
                          <a:latin typeface="+mj-lt"/>
                        </a:rPr>
                        <a:t>IEEE 802.3ae 10G Fiber</a:t>
                      </a:r>
                    </a:p>
                    <a:p>
                      <a:r>
                        <a:rPr lang="en-US" altLang="zh-TW" sz="1200" dirty="0">
                          <a:solidFill>
                            <a:schemeClr val="bg1"/>
                          </a:solidFill>
                          <a:latin typeface="+mj-lt"/>
                        </a:rPr>
                        <a:t>IEEE 802.3by 25 Gigabit Ethernet</a:t>
                      </a:r>
                    </a:p>
                    <a:p>
                      <a:r>
                        <a:rPr lang="en-US" altLang="zh-TW" sz="1200" dirty="0">
                          <a:solidFill>
                            <a:schemeClr val="bg1"/>
                          </a:solidFill>
                          <a:latin typeface="+mj-lt"/>
                        </a:rPr>
                        <a:t>IEEE 802.3bj 100 Gigabit Ethernet</a:t>
                      </a:r>
                    </a:p>
                    <a:p>
                      <a:r>
                        <a:rPr lang="en-US" altLang="zh-TW" sz="1200" dirty="0">
                          <a:solidFill>
                            <a:schemeClr val="bg1"/>
                          </a:solidFill>
                          <a:latin typeface="+mj-lt"/>
                        </a:rPr>
                        <a:t>IEEE 802.3bm 100G Fiber</a:t>
                      </a:r>
                    </a:p>
                    <a:p>
                      <a:r>
                        <a:rPr lang="en-US" altLang="zh-TW" sz="1200" dirty="0">
                          <a:solidFill>
                            <a:schemeClr val="bg1"/>
                          </a:solidFill>
                          <a:latin typeface="+mj-lt"/>
                        </a:rPr>
                        <a:t>IEEE 802.3x Full-Duplex Flow Control</a:t>
                      </a:r>
                    </a:p>
                    <a:p>
                      <a:r>
                        <a:rPr lang="en-US" altLang="zh-TW" sz="1200" dirty="0">
                          <a:solidFill>
                            <a:schemeClr val="bg1"/>
                          </a:solidFill>
                          <a:latin typeface="+mj-lt"/>
                        </a:rPr>
                        <a:t>IEEE 802.1Q VLAN Tagging</a:t>
                      </a:r>
                    </a:p>
                    <a:p>
                      <a:r>
                        <a:rPr lang="en-US" altLang="zh-TW" sz="1200" dirty="0">
                          <a:solidFill>
                            <a:schemeClr val="bg1"/>
                          </a:solidFill>
                          <a:latin typeface="+mj-lt"/>
                        </a:rPr>
                        <a:t>IEEE 802.1w RSTP</a:t>
                      </a:r>
                    </a:p>
                    <a:p>
                      <a:r>
                        <a:rPr lang="en-US" altLang="zh-TW" sz="1200" dirty="0">
                          <a:solidFill>
                            <a:schemeClr val="bg1"/>
                          </a:solidFill>
                          <a:latin typeface="+mj-lt"/>
                        </a:rPr>
                        <a:t>IEEE 802.3ad LACP</a:t>
                      </a:r>
                    </a:p>
                    <a:p>
                      <a:r>
                        <a:rPr lang="en-US" altLang="zh-TW" sz="1200" dirty="0">
                          <a:solidFill>
                            <a:schemeClr val="bg1"/>
                          </a:solidFill>
                          <a:latin typeface="+mj-lt"/>
                        </a:rPr>
                        <a:t>IEEE 802.1AB LLDP</a:t>
                      </a:r>
                    </a:p>
                    <a:p>
                      <a:r>
                        <a:rPr lang="en-US" altLang="zh-TW" sz="1200" dirty="0">
                          <a:solidFill>
                            <a:schemeClr val="bg1"/>
                          </a:solidFill>
                          <a:latin typeface="+mj-lt"/>
                        </a:rPr>
                        <a:t>IEEE 802.1p Class of Service</a:t>
                      </a:r>
                    </a:p>
                    <a:p>
                      <a:r>
                        <a:rPr lang="en-US" altLang="zh-TW" sz="1200" dirty="0">
                          <a:solidFill>
                            <a:schemeClr val="bg1"/>
                          </a:solidFill>
                          <a:latin typeface="+mj-lt"/>
                        </a:rPr>
                        <a:t>Forward Error Correction(FEC)</a:t>
                      </a:r>
                      <a:endParaRPr lang="zh-TW" altLang="en-US" sz="1200" dirty="0">
                        <a:solidFill>
                          <a:schemeClr val="bg1"/>
                        </a:solidFill>
                        <a:latin typeface="+mj-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0204661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Simple and straightforward interface design</a:t>
            </a:r>
            <a:endParaRPr lang="zh-TW" altLang="en-US" dirty="0"/>
          </a:p>
        </p:txBody>
      </p:sp>
      <p:sp>
        <p:nvSpPr>
          <p:cNvPr id="5" name="內容版面配置區 4"/>
          <p:cNvSpPr>
            <a:spLocks noGrp="1"/>
          </p:cNvSpPr>
          <p:nvPr>
            <p:ph idx="4294967295"/>
          </p:nvPr>
        </p:nvSpPr>
        <p:spPr>
          <a:xfrm>
            <a:off x="504170" y="1738064"/>
            <a:ext cx="10515600" cy="1494436"/>
          </a:xfrm>
          <a:prstGeom prst="rect">
            <a:avLst/>
          </a:prstGeom>
        </p:spPr>
        <p:txBody>
          <a:bodyPr/>
          <a:lstStyle/>
          <a:p>
            <a:pPr lvl="0">
              <a:buClrTx/>
              <a:buSzPct val="70000"/>
              <a:buFont typeface="Wingdings" panose="05000000000000000000" pitchFamily="2" charset="2"/>
              <a:buChar char="n"/>
            </a:pPr>
            <a:r>
              <a:rPr lang="en-US" altLang="zh-TW" sz="2400" b="1" dirty="0">
                <a:solidFill>
                  <a:schemeClr val="bg1"/>
                </a:solidFill>
              </a:rPr>
              <a:t>Concise and visual</a:t>
            </a:r>
          </a:p>
          <a:p>
            <a:pPr lvl="0">
              <a:buClrTx/>
              <a:buSzPct val="70000"/>
              <a:buFont typeface="Wingdings" panose="05000000000000000000" pitchFamily="2" charset="2"/>
              <a:buChar char="n"/>
            </a:pPr>
            <a:r>
              <a:rPr lang="en-US" altLang="zh-TW" sz="2400" b="1" dirty="0">
                <a:solidFill>
                  <a:schemeClr val="bg1"/>
                </a:solidFill>
              </a:rPr>
              <a:t>Guide users through configuration</a:t>
            </a:r>
            <a:endParaRPr lang="zh-TW" altLang="en-US" sz="2400" b="1" dirty="0">
              <a:solidFill>
                <a:schemeClr val="bg1"/>
              </a:solidFill>
            </a:endParaRPr>
          </a:p>
        </p:txBody>
      </p:sp>
      <p:pic>
        <p:nvPicPr>
          <p:cNvPr id="9" name="Picture 8">
            <a:extLst>
              <a:ext uri="{FF2B5EF4-FFF2-40B4-BE49-F238E27FC236}">
                <a16:creationId xmlns:a16="http://schemas.microsoft.com/office/drawing/2014/main" id="{C9F5C899-A505-9610-B273-C3E45CF092D7}"/>
              </a:ext>
            </a:extLst>
          </p:cNvPr>
          <p:cNvPicPr>
            <a:picLocks noChangeAspect="1"/>
          </p:cNvPicPr>
          <p:nvPr/>
        </p:nvPicPr>
        <p:blipFill>
          <a:blip r:embed="rId3"/>
          <a:stretch>
            <a:fillRect/>
          </a:stretch>
        </p:blipFill>
        <p:spPr>
          <a:xfrm>
            <a:off x="417680" y="2729142"/>
            <a:ext cx="4670108" cy="2331388"/>
          </a:xfrm>
          <a:prstGeom prst="rect">
            <a:avLst/>
          </a:prstGeom>
          <a:effectLst/>
        </p:spPr>
      </p:pic>
      <p:pic>
        <p:nvPicPr>
          <p:cNvPr id="16" name="Picture 15">
            <a:extLst>
              <a:ext uri="{FF2B5EF4-FFF2-40B4-BE49-F238E27FC236}">
                <a16:creationId xmlns:a16="http://schemas.microsoft.com/office/drawing/2014/main" id="{945F0970-4E29-78FA-0545-09F99AB2A561}"/>
              </a:ext>
            </a:extLst>
          </p:cNvPr>
          <p:cNvPicPr>
            <a:picLocks noChangeAspect="1"/>
          </p:cNvPicPr>
          <p:nvPr/>
        </p:nvPicPr>
        <p:blipFill>
          <a:blip r:embed="rId4"/>
          <a:stretch>
            <a:fillRect/>
          </a:stretch>
        </p:blipFill>
        <p:spPr>
          <a:xfrm>
            <a:off x="3194407" y="3333968"/>
            <a:ext cx="5135126" cy="2563528"/>
          </a:xfrm>
          <a:prstGeom prst="rect">
            <a:avLst/>
          </a:prstGeom>
        </p:spPr>
      </p:pic>
      <p:pic>
        <p:nvPicPr>
          <p:cNvPr id="18" name="Picture 17">
            <a:extLst>
              <a:ext uri="{FF2B5EF4-FFF2-40B4-BE49-F238E27FC236}">
                <a16:creationId xmlns:a16="http://schemas.microsoft.com/office/drawing/2014/main" id="{0446151C-52EA-A2FA-529C-DC0CAC97DAE4}"/>
              </a:ext>
            </a:extLst>
          </p:cNvPr>
          <p:cNvPicPr>
            <a:picLocks noChangeAspect="1"/>
          </p:cNvPicPr>
          <p:nvPr/>
        </p:nvPicPr>
        <p:blipFill>
          <a:blip r:embed="rId5"/>
          <a:stretch>
            <a:fillRect/>
          </a:stretch>
        </p:blipFill>
        <p:spPr>
          <a:xfrm>
            <a:off x="6719537" y="4138544"/>
            <a:ext cx="4941767" cy="2468291"/>
          </a:xfrm>
          <a:prstGeom prst="rect">
            <a:avLst/>
          </a:prstGeom>
        </p:spPr>
      </p:pic>
    </p:spTree>
    <p:extLst>
      <p:ext uri="{BB962C8B-B14F-4D97-AF65-F5344CB8AC3E}">
        <p14:creationId xmlns:p14="http://schemas.microsoft.com/office/powerpoint/2010/main" val="53441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a:t>Clearly divide the individual networks within the studio</a:t>
            </a:r>
            <a:endParaRPr lang="zh-TW" altLang="en-US"/>
          </a:p>
        </p:txBody>
      </p:sp>
      <p:sp>
        <p:nvSpPr>
          <p:cNvPr id="3" name="內容版面配置區 2"/>
          <p:cNvSpPr>
            <a:spLocks noGrp="1"/>
          </p:cNvSpPr>
          <p:nvPr>
            <p:ph idx="4294967295"/>
          </p:nvPr>
        </p:nvSpPr>
        <p:spPr>
          <a:xfrm>
            <a:off x="6574047" y="2680904"/>
            <a:ext cx="5467265" cy="2949334"/>
          </a:xfrm>
          <a:prstGeom prst="rect">
            <a:avLst/>
          </a:prstGeom>
        </p:spPr>
        <p:txBody>
          <a:bodyPr vert="horz" lIns="91440" tIns="45720" rIns="91440" bIns="45720" rtlCol="0">
            <a:normAutofit fontScale="92500" lnSpcReduction="20000"/>
          </a:bodyPr>
          <a:lstStyle/>
          <a:p>
            <a:pPr>
              <a:lnSpc>
                <a:spcPct val="110000"/>
              </a:lnSpc>
              <a:buClrTx/>
              <a:buSzPct val="70000"/>
              <a:buFont typeface="Wingdings" panose="05000000000000000000" pitchFamily="2" charset="2"/>
              <a:buChar char="n"/>
            </a:pPr>
            <a:r>
              <a:rPr lang="en-US" altLang="zh-TW" sz="2400" b="1">
                <a:solidFill>
                  <a:schemeClr val="bg1"/>
                </a:solidFill>
              </a:rPr>
              <a:t>Virtual Area Networks (VLANs) can be used to explicitly separate different departmental networks</a:t>
            </a:r>
          </a:p>
          <a:p>
            <a:pPr>
              <a:lnSpc>
                <a:spcPct val="110000"/>
              </a:lnSpc>
              <a:buClrTx/>
              <a:buSzPct val="70000"/>
              <a:buFont typeface="Wingdings" panose="05000000000000000000" pitchFamily="2" charset="2"/>
              <a:buChar char="n"/>
            </a:pPr>
            <a:r>
              <a:rPr lang="en-US" altLang="zh-TW" sz="2400" b="1">
                <a:solidFill>
                  <a:schemeClr val="bg1"/>
                </a:solidFill>
              </a:rPr>
              <a:t>It is easy to manage, and different networks can be connected conditionally</a:t>
            </a:r>
          </a:p>
          <a:p>
            <a:pPr>
              <a:lnSpc>
                <a:spcPct val="110000"/>
              </a:lnSpc>
              <a:buClrTx/>
              <a:buSzPct val="70000"/>
              <a:buFont typeface="Wingdings" panose="05000000000000000000" pitchFamily="2" charset="2"/>
              <a:buChar char="n"/>
            </a:pPr>
            <a:r>
              <a:rPr lang="en-US" altLang="zh-TW" sz="2400" b="1">
                <a:solidFill>
                  <a:schemeClr val="bg1"/>
                </a:solidFill>
              </a:rPr>
              <a:t>It is also possible to separate the network of employees and guests</a:t>
            </a:r>
            <a:endParaRPr lang="zh-TW" altLang="en-US" sz="2400" b="1">
              <a:solidFill>
                <a:schemeClr val="bg1"/>
              </a:solidFill>
            </a:endParaRPr>
          </a:p>
        </p:txBody>
      </p:sp>
      <p:pic>
        <p:nvPicPr>
          <p:cNvPr id="6" name="圖形 5">
            <a:extLst>
              <a:ext uri="{FF2B5EF4-FFF2-40B4-BE49-F238E27FC236}">
                <a16:creationId xmlns:a16="http://schemas.microsoft.com/office/drawing/2014/main" id="{49951610-5CD3-6167-2725-EC3355542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500" y="2479491"/>
            <a:ext cx="6562978" cy="4378509"/>
          </a:xfrm>
          <a:prstGeom prst="rect">
            <a:avLst/>
          </a:prstGeom>
        </p:spPr>
      </p:pic>
    </p:spTree>
    <p:extLst>
      <p:ext uri="{BB962C8B-B14F-4D97-AF65-F5344CB8AC3E}">
        <p14:creationId xmlns:p14="http://schemas.microsoft.com/office/powerpoint/2010/main" val="18234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3F5B5DC3-EBEE-D590-F3FA-A509B00EB92F}"/>
              </a:ext>
            </a:extLst>
          </p:cNvPr>
          <p:cNvSpPr/>
          <p:nvPr/>
        </p:nvSpPr>
        <p:spPr>
          <a:xfrm>
            <a:off x="650817" y="5941879"/>
            <a:ext cx="1745934" cy="609748"/>
          </a:xfrm>
          <a:prstGeom prst="rect">
            <a:avLst/>
          </a:prstGeom>
          <a:solidFill>
            <a:srgbClr val="00B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C09D474B-5687-8BBE-85FC-AE3860F25FB7}"/>
              </a:ext>
            </a:extLst>
          </p:cNvPr>
          <p:cNvSpPr/>
          <p:nvPr/>
        </p:nvSpPr>
        <p:spPr>
          <a:xfrm>
            <a:off x="3566114" y="4898640"/>
            <a:ext cx="1841980" cy="609748"/>
          </a:xfrm>
          <a:prstGeom prst="rect">
            <a:avLst/>
          </a:prstGeom>
          <a:solidFill>
            <a:srgbClr val="FEC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A16281E0-4DB2-BE68-0E34-B67D50A6EE4B}"/>
              </a:ext>
            </a:extLst>
          </p:cNvPr>
          <p:cNvSpPr/>
          <p:nvPr/>
        </p:nvSpPr>
        <p:spPr>
          <a:xfrm>
            <a:off x="650817" y="3765509"/>
            <a:ext cx="1745934" cy="609748"/>
          </a:xfrm>
          <a:prstGeom prst="rect">
            <a:avLst/>
          </a:prstGeom>
          <a:solidFill>
            <a:srgbClr val="FEC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LACP connection is performed through two QSW-M7308R-4Xs</a:t>
            </a:r>
            <a:endParaRPr lang="zh-TW" altLang="en-US" dirty="0"/>
          </a:p>
        </p:txBody>
      </p:sp>
      <p:sp>
        <p:nvSpPr>
          <p:cNvPr id="3" name="內容版面配置區 2"/>
          <p:cNvSpPr>
            <a:spLocks noGrp="1"/>
          </p:cNvSpPr>
          <p:nvPr>
            <p:ph idx="4294967295"/>
          </p:nvPr>
        </p:nvSpPr>
        <p:spPr>
          <a:xfrm>
            <a:off x="5892551" y="2301941"/>
            <a:ext cx="5800686" cy="3841541"/>
          </a:xfrm>
          <a:prstGeom prst="rect">
            <a:avLst/>
          </a:prstGeom>
        </p:spPr>
        <p:txBody>
          <a:bodyPr vert="horz" lIns="91440" tIns="45720" rIns="91440" bIns="45720" rtlCol="0" anchor="t">
            <a:normAutofit fontScale="85000" lnSpcReduction="10000"/>
          </a:bodyPr>
          <a:lstStyle/>
          <a:p>
            <a:pPr marL="0" indent="0">
              <a:lnSpc>
                <a:spcPct val="120000"/>
              </a:lnSpc>
              <a:buClrTx/>
              <a:buSzPct val="70000"/>
              <a:buNone/>
            </a:pPr>
            <a:r>
              <a:rPr lang="en-US" altLang="zh-TW" sz="1800" b="1" dirty="0">
                <a:solidFill>
                  <a:schemeClr val="bg1"/>
                </a:solidFill>
              </a:rPr>
              <a:t>In addition to the original network redundancy and double bandwidth, using two QSW-M7308R-4X units for LACP connection has the following advantages</a:t>
            </a:r>
          </a:p>
          <a:p>
            <a:pPr>
              <a:lnSpc>
                <a:spcPct val="120000"/>
              </a:lnSpc>
              <a:buSzPct val="70000"/>
              <a:buFont typeface="Wingdings" panose="05000000000000000000" pitchFamily="2" charset="2"/>
              <a:buChar char="n"/>
            </a:pPr>
            <a:r>
              <a:rPr lang="en-US" altLang="zh-TW" sz="1800" b="1" dirty="0">
                <a:solidFill>
                  <a:srgbClr val="94EE5C"/>
                </a:solidFill>
              </a:rPr>
              <a:t>Scalability :</a:t>
            </a:r>
            <a:r>
              <a:rPr lang="zh-TW" altLang="en-US" sz="1800" b="1" dirty="0">
                <a:solidFill>
                  <a:srgbClr val="94EE5C"/>
                </a:solidFill>
              </a:rPr>
              <a:t> </a:t>
            </a:r>
            <a:r>
              <a:rPr lang="en-US" altLang="zh-TW" sz="1800" b="1" dirty="0">
                <a:solidFill>
                  <a:schemeClr val="bg1"/>
                </a:solidFill>
              </a:rPr>
              <a:t>More network ports can be used to connect more devices and share ultra-high-speed network resources</a:t>
            </a:r>
          </a:p>
          <a:p>
            <a:pPr>
              <a:lnSpc>
                <a:spcPct val="120000"/>
              </a:lnSpc>
              <a:buClrTx/>
              <a:buSzPct val="70000"/>
              <a:buFont typeface="Wingdings" panose="05000000000000000000" pitchFamily="2" charset="2"/>
              <a:buChar char="n"/>
            </a:pPr>
            <a:r>
              <a:rPr lang="en-US" altLang="zh-TW" sz="1800" b="1" dirty="0">
                <a:solidFill>
                  <a:srgbClr val="94EE5C"/>
                </a:solidFill>
                <a:cs typeface="Arial"/>
              </a:rPr>
              <a:t>Management :</a:t>
            </a:r>
            <a:r>
              <a:rPr lang="zh-TW" altLang="en-US" sz="1800" b="1" dirty="0">
                <a:solidFill>
                  <a:srgbClr val="94EE5C"/>
                </a:solidFill>
                <a:cs typeface="Arial"/>
              </a:rPr>
              <a:t> </a:t>
            </a:r>
            <a:r>
              <a:rPr lang="en-US" altLang="zh-TW" sz="1800" b="1" dirty="0">
                <a:solidFill>
                  <a:schemeClr val="bg1"/>
                </a:solidFill>
                <a:cs typeface="Arial"/>
              </a:rPr>
              <a:t>Additional network segments can be divided to facilitate IT management, isolate sensitive or high-traffic areas to prevent congestion, and improve security</a:t>
            </a:r>
          </a:p>
          <a:p>
            <a:pPr>
              <a:lnSpc>
                <a:spcPct val="120000"/>
              </a:lnSpc>
              <a:buClrTx/>
              <a:buSzPct val="70000"/>
              <a:buFont typeface="Wingdings" panose="05000000000000000000" pitchFamily="2" charset="2"/>
              <a:buChar char="n"/>
            </a:pPr>
            <a:r>
              <a:rPr lang="en-US" altLang="zh-TW" sz="1800" b="1" dirty="0">
                <a:solidFill>
                  <a:srgbClr val="94EE5C"/>
                </a:solidFill>
              </a:rPr>
              <a:t>Failover capabilities </a:t>
            </a:r>
            <a:r>
              <a:rPr lang="en-US" altLang="zh-TW" sz="1800" b="1" dirty="0">
                <a:solidFill>
                  <a:srgbClr val="94EE5C"/>
                </a:solidFill>
                <a:cs typeface="Arial"/>
              </a:rPr>
              <a:t>:</a:t>
            </a:r>
            <a:r>
              <a:rPr lang="zh-TW" altLang="en-US" sz="1800" b="1" dirty="0">
                <a:solidFill>
                  <a:srgbClr val="94EE5C"/>
                </a:solidFill>
                <a:cs typeface="Arial"/>
              </a:rPr>
              <a:t> </a:t>
            </a:r>
            <a:r>
              <a:rPr lang="en-US" altLang="zh-TW" sz="1800" b="1" dirty="0">
                <a:solidFill>
                  <a:schemeClr val="bg1"/>
                </a:solidFill>
                <a:cs typeface="Arial"/>
              </a:rPr>
              <a:t>Since there are two switches in the network, if switch A fails, the users connected to switch B will not be affected, and the service will not be completely interrupted</a:t>
            </a:r>
            <a:endParaRPr lang="zh-TW" altLang="en-US" sz="1800" b="1" dirty="0">
              <a:solidFill>
                <a:schemeClr val="bg1"/>
              </a:solidFill>
              <a:cs typeface="Arial"/>
            </a:endParaRPr>
          </a:p>
        </p:txBody>
      </p:sp>
      <p:pic>
        <p:nvPicPr>
          <p:cNvPr id="10" name="圖片 4">
            <a:extLst>
              <a:ext uri="{FF2B5EF4-FFF2-40B4-BE49-F238E27FC236}">
                <a16:creationId xmlns:a16="http://schemas.microsoft.com/office/drawing/2014/main" id="{4DC2A42B-6356-2FF6-06AE-02824A053A5B}"/>
              </a:ext>
            </a:extLst>
          </p:cNvPr>
          <p:cNvPicPr>
            <a:picLocks noChangeAspect="1"/>
          </p:cNvPicPr>
          <p:nvPr/>
        </p:nvPicPr>
        <p:blipFill rotWithShape="1">
          <a:blip r:embed="rId3">
            <a:extLst>
              <a:ext uri="{28A0092B-C50C-407E-A947-70E740481C1C}">
                <a14:useLocalDpi xmlns:a14="http://schemas.microsoft.com/office/drawing/2010/main" val="0"/>
              </a:ext>
            </a:extLst>
          </a:blip>
          <a:srcRect t="35795" b="31690"/>
          <a:stretch/>
        </p:blipFill>
        <p:spPr>
          <a:xfrm>
            <a:off x="1094060" y="3476985"/>
            <a:ext cx="3774745" cy="767232"/>
          </a:xfrm>
          <a:prstGeom prst="rect">
            <a:avLst/>
          </a:prstGeom>
          <a:effectLst>
            <a:outerShdw blurRad="114300" dist="38100" dir="5400000" algn="t" rotWithShape="0">
              <a:prstClr val="black">
                <a:alpha val="25000"/>
              </a:prstClr>
            </a:outerShdw>
          </a:effectLst>
        </p:spPr>
      </p:pic>
      <p:pic>
        <p:nvPicPr>
          <p:cNvPr id="4" name="圖片 4">
            <a:extLst>
              <a:ext uri="{FF2B5EF4-FFF2-40B4-BE49-F238E27FC236}">
                <a16:creationId xmlns:a16="http://schemas.microsoft.com/office/drawing/2014/main" id="{C1C36EED-93FF-8E90-336D-9C51F4243B44}"/>
              </a:ext>
            </a:extLst>
          </p:cNvPr>
          <p:cNvPicPr>
            <a:picLocks noChangeAspect="1"/>
          </p:cNvPicPr>
          <p:nvPr/>
        </p:nvPicPr>
        <p:blipFill rotWithShape="1">
          <a:blip r:embed="rId3">
            <a:extLst>
              <a:ext uri="{28A0092B-C50C-407E-A947-70E740481C1C}">
                <a14:useLocalDpi xmlns:a14="http://schemas.microsoft.com/office/drawing/2010/main" val="0"/>
              </a:ext>
            </a:extLst>
          </a:blip>
          <a:srcRect t="35795" b="31690"/>
          <a:stretch/>
        </p:blipFill>
        <p:spPr>
          <a:xfrm>
            <a:off x="1094060" y="4615777"/>
            <a:ext cx="3774745" cy="767232"/>
          </a:xfrm>
          <a:prstGeom prst="rect">
            <a:avLst/>
          </a:prstGeom>
          <a:effectLst>
            <a:outerShdw blurRad="114300" dist="38100" dir="5400000" algn="t" rotWithShape="0">
              <a:prstClr val="black">
                <a:alpha val="25000"/>
              </a:prstClr>
            </a:outerShdw>
          </a:effectLst>
        </p:spPr>
      </p:pic>
      <p:cxnSp>
        <p:nvCxnSpPr>
          <p:cNvPr id="5" name="直線單箭頭接點 25">
            <a:extLst>
              <a:ext uri="{FF2B5EF4-FFF2-40B4-BE49-F238E27FC236}">
                <a16:creationId xmlns:a16="http://schemas.microsoft.com/office/drawing/2014/main" id="{3E1B7F86-B7F4-C750-9316-5A6356BC261A}"/>
              </a:ext>
            </a:extLst>
          </p:cNvPr>
          <p:cNvCxnSpPr>
            <a:cxnSpLocks/>
          </p:cNvCxnSpPr>
          <p:nvPr/>
        </p:nvCxnSpPr>
        <p:spPr>
          <a:xfrm flipV="1">
            <a:off x="2538188" y="4042612"/>
            <a:ext cx="0" cy="1038921"/>
          </a:xfrm>
          <a:prstGeom prst="straightConnector1">
            <a:avLst/>
          </a:prstGeom>
          <a:ln w="38100">
            <a:solidFill>
              <a:srgbClr val="FEC432"/>
            </a:solidFill>
          </a:ln>
        </p:spPr>
        <p:style>
          <a:lnRef idx="1">
            <a:schemeClr val="accent1"/>
          </a:lnRef>
          <a:fillRef idx="0">
            <a:schemeClr val="accent1"/>
          </a:fillRef>
          <a:effectRef idx="0">
            <a:schemeClr val="accent1"/>
          </a:effectRef>
          <a:fontRef idx="minor">
            <a:schemeClr val="tx1"/>
          </a:fontRef>
        </p:style>
      </p:cxnSp>
      <p:cxnSp>
        <p:nvCxnSpPr>
          <p:cNvPr id="7" name="直線單箭頭接點 25">
            <a:extLst>
              <a:ext uri="{FF2B5EF4-FFF2-40B4-BE49-F238E27FC236}">
                <a16:creationId xmlns:a16="http://schemas.microsoft.com/office/drawing/2014/main" id="{C6D92499-B9EA-5DD9-E23A-A26D21CEF3FF}"/>
              </a:ext>
            </a:extLst>
          </p:cNvPr>
          <p:cNvCxnSpPr>
            <a:cxnSpLocks/>
          </p:cNvCxnSpPr>
          <p:nvPr/>
        </p:nvCxnSpPr>
        <p:spPr>
          <a:xfrm flipV="1">
            <a:off x="2981432" y="4042611"/>
            <a:ext cx="0" cy="1038921"/>
          </a:xfrm>
          <a:prstGeom prst="straightConnector1">
            <a:avLst/>
          </a:prstGeom>
          <a:ln w="38100">
            <a:solidFill>
              <a:srgbClr val="FEC432"/>
            </a:solidFill>
          </a:ln>
        </p:spPr>
        <p:style>
          <a:lnRef idx="1">
            <a:schemeClr val="accent1"/>
          </a:lnRef>
          <a:fillRef idx="0">
            <a:schemeClr val="accent1"/>
          </a:fillRef>
          <a:effectRef idx="0">
            <a:schemeClr val="accent1"/>
          </a:effectRef>
          <a:fontRef idx="minor">
            <a:schemeClr val="tx1"/>
          </a:fontRef>
        </p:style>
      </p:cxnSp>
      <p:cxnSp>
        <p:nvCxnSpPr>
          <p:cNvPr id="8" name="直線單箭頭接點 25">
            <a:extLst>
              <a:ext uri="{FF2B5EF4-FFF2-40B4-BE49-F238E27FC236}">
                <a16:creationId xmlns:a16="http://schemas.microsoft.com/office/drawing/2014/main" id="{3CC87482-84A0-33B8-C385-AA075F28E286}"/>
              </a:ext>
            </a:extLst>
          </p:cNvPr>
          <p:cNvCxnSpPr>
            <a:cxnSpLocks/>
          </p:cNvCxnSpPr>
          <p:nvPr/>
        </p:nvCxnSpPr>
        <p:spPr>
          <a:xfrm flipV="1">
            <a:off x="1700774" y="3135085"/>
            <a:ext cx="0" cy="808826"/>
          </a:xfrm>
          <a:prstGeom prst="straightConnector1">
            <a:avLst/>
          </a:prstGeom>
          <a:ln w="38100">
            <a:solidFill>
              <a:srgbClr val="F4EAE2"/>
            </a:solidFill>
          </a:ln>
        </p:spPr>
        <p:style>
          <a:lnRef idx="1">
            <a:schemeClr val="accent1"/>
          </a:lnRef>
          <a:fillRef idx="0">
            <a:schemeClr val="accent1"/>
          </a:fillRef>
          <a:effectRef idx="0">
            <a:schemeClr val="accent1"/>
          </a:effectRef>
          <a:fontRef idx="minor">
            <a:schemeClr val="tx1"/>
          </a:fontRef>
        </p:style>
      </p:cxnSp>
      <p:cxnSp>
        <p:nvCxnSpPr>
          <p:cNvPr id="9" name="直線單箭頭接點 25">
            <a:extLst>
              <a:ext uri="{FF2B5EF4-FFF2-40B4-BE49-F238E27FC236}">
                <a16:creationId xmlns:a16="http://schemas.microsoft.com/office/drawing/2014/main" id="{936CBDC0-E1B9-B2C9-D1AC-27DC17E5176D}"/>
              </a:ext>
            </a:extLst>
          </p:cNvPr>
          <p:cNvCxnSpPr>
            <a:cxnSpLocks/>
          </p:cNvCxnSpPr>
          <p:nvPr/>
        </p:nvCxnSpPr>
        <p:spPr>
          <a:xfrm flipV="1">
            <a:off x="2130767" y="3218168"/>
            <a:ext cx="0" cy="704387"/>
          </a:xfrm>
          <a:prstGeom prst="straightConnector1">
            <a:avLst/>
          </a:prstGeom>
          <a:ln w="38100">
            <a:solidFill>
              <a:srgbClr val="F4EAE2"/>
            </a:solidFill>
          </a:ln>
        </p:spPr>
        <p:style>
          <a:lnRef idx="1">
            <a:schemeClr val="accent1"/>
          </a:lnRef>
          <a:fillRef idx="0">
            <a:schemeClr val="accent1"/>
          </a:fillRef>
          <a:effectRef idx="0">
            <a:schemeClr val="accent1"/>
          </a:effectRef>
          <a:fontRef idx="minor">
            <a:schemeClr val="tx1"/>
          </a:fontRef>
        </p:style>
      </p:cxnSp>
      <p:cxnSp>
        <p:nvCxnSpPr>
          <p:cNvPr id="11" name="直線單箭頭接點 25">
            <a:extLst>
              <a:ext uri="{FF2B5EF4-FFF2-40B4-BE49-F238E27FC236}">
                <a16:creationId xmlns:a16="http://schemas.microsoft.com/office/drawing/2014/main" id="{4B8AF548-04B0-D662-8A92-1B00C3615F3A}"/>
              </a:ext>
            </a:extLst>
          </p:cNvPr>
          <p:cNvCxnSpPr>
            <a:cxnSpLocks/>
          </p:cNvCxnSpPr>
          <p:nvPr/>
        </p:nvCxnSpPr>
        <p:spPr>
          <a:xfrm flipV="1">
            <a:off x="1700774" y="5081533"/>
            <a:ext cx="0" cy="1038921"/>
          </a:xfrm>
          <a:prstGeom prst="straightConnector1">
            <a:avLst/>
          </a:prstGeom>
          <a:ln w="38100">
            <a:solidFill>
              <a:srgbClr val="00BE75"/>
            </a:solidFill>
          </a:ln>
        </p:spPr>
        <p:style>
          <a:lnRef idx="1">
            <a:schemeClr val="accent1"/>
          </a:lnRef>
          <a:fillRef idx="0">
            <a:schemeClr val="accent1"/>
          </a:fillRef>
          <a:effectRef idx="0">
            <a:schemeClr val="accent1"/>
          </a:effectRef>
          <a:fontRef idx="minor">
            <a:schemeClr val="tx1"/>
          </a:fontRef>
        </p:style>
      </p:cxnSp>
      <p:cxnSp>
        <p:nvCxnSpPr>
          <p:cNvPr id="12" name="直線單箭頭接點 25">
            <a:extLst>
              <a:ext uri="{FF2B5EF4-FFF2-40B4-BE49-F238E27FC236}">
                <a16:creationId xmlns:a16="http://schemas.microsoft.com/office/drawing/2014/main" id="{19AA9CC7-4041-32BF-BAE8-B463D81EF7B7}"/>
              </a:ext>
            </a:extLst>
          </p:cNvPr>
          <p:cNvCxnSpPr>
            <a:cxnSpLocks/>
          </p:cNvCxnSpPr>
          <p:nvPr/>
        </p:nvCxnSpPr>
        <p:spPr>
          <a:xfrm flipV="1">
            <a:off x="2144018" y="5081532"/>
            <a:ext cx="0" cy="1038921"/>
          </a:xfrm>
          <a:prstGeom prst="straightConnector1">
            <a:avLst/>
          </a:prstGeom>
          <a:ln w="38100">
            <a:solidFill>
              <a:srgbClr val="00BE75"/>
            </a:solidFill>
          </a:ln>
        </p:spPr>
        <p:style>
          <a:lnRef idx="1">
            <a:schemeClr val="accent1"/>
          </a:lnRef>
          <a:fillRef idx="0">
            <a:schemeClr val="accent1"/>
          </a:fillRef>
          <a:effectRef idx="0">
            <a:schemeClr val="accent1"/>
          </a:effectRef>
          <a:fontRef idx="minor">
            <a:schemeClr val="tx1"/>
          </a:fontRef>
        </p:style>
      </p:cxnSp>
      <p:pic>
        <p:nvPicPr>
          <p:cNvPr id="13" name="圖片 8">
            <a:extLst>
              <a:ext uri="{FF2B5EF4-FFF2-40B4-BE49-F238E27FC236}">
                <a16:creationId xmlns:a16="http://schemas.microsoft.com/office/drawing/2014/main" id="{2CE06484-91CB-AF9C-4AA7-48805AE328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0477" b="29084"/>
          <a:stretch/>
        </p:blipFill>
        <p:spPr>
          <a:xfrm>
            <a:off x="1094060" y="5761645"/>
            <a:ext cx="3623029" cy="689390"/>
          </a:xfrm>
          <a:prstGeom prst="rect">
            <a:avLst/>
          </a:prstGeom>
        </p:spPr>
      </p:pic>
      <p:sp>
        <p:nvSpPr>
          <p:cNvPr id="27" name="文字方塊 97">
            <a:extLst>
              <a:ext uri="{FF2B5EF4-FFF2-40B4-BE49-F238E27FC236}">
                <a16:creationId xmlns:a16="http://schemas.microsoft.com/office/drawing/2014/main" id="{DC477836-E03D-0EE2-C19E-F2428E4FE937}"/>
              </a:ext>
            </a:extLst>
          </p:cNvPr>
          <p:cNvSpPr txBox="1"/>
          <p:nvPr/>
        </p:nvSpPr>
        <p:spPr>
          <a:xfrm>
            <a:off x="2564993" y="2051934"/>
            <a:ext cx="982961" cy="400110"/>
          </a:xfrm>
          <a:prstGeom prst="rect">
            <a:avLst/>
          </a:prstGeom>
          <a:noFill/>
        </p:spPr>
        <p:txBody>
          <a:bodyPr wrap="none" rtlCol="0">
            <a:spAutoFit/>
          </a:bodyPr>
          <a:lstStyle/>
          <a:p>
            <a:r>
              <a:rPr lang="en-US" altLang="zh-TW" sz="2000" b="1">
                <a:solidFill>
                  <a:schemeClr val="bg1"/>
                </a:solidFill>
                <a:latin typeface="+mj-lt"/>
              </a:rPr>
              <a:t>Server</a:t>
            </a:r>
            <a:endParaRPr lang="zh-TW" altLang="en-US" sz="2000" b="1">
              <a:solidFill>
                <a:schemeClr val="bg1"/>
              </a:solidFill>
              <a:latin typeface="+mj-lt"/>
            </a:endParaRPr>
          </a:p>
        </p:txBody>
      </p:sp>
      <p:sp>
        <p:nvSpPr>
          <p:cNvPr id="28" name="文字方塊 97">
            <a:extLst>
              <a:ext uri="{FF2B5EF4-FFF2-40B4-BE49-F238E27FC236}">
                <a16:creationId xmlns:a16="http://schemas.microsoft.com/office/drawing/2014/main" id="{654E4974-B036-D70A-44F6-370F9BC09334}"/>
              </a:ext>
            </a:extLst>
          </p:cNvPr>
          <p:cNvSpPr txBox="1"/>
          <p:nvPr/>
        </p:nvSpPr>
        <p:spPr>
          <a:xfrm>
            <a:off x="2604776" y="6331751"/>
            <a:ext cx="728084" cy="400110"/>
          </a:xfrm>
          <a:prstGeom prst="rect">
            <a:avLst/>
          </a:prstGeom>
          <a:noFill/>
        </p:spPr>
        <p:txBody>
          <a:bodyPr wrap="none" rtlCol="0">
            <a:spAutoFit/>
          </a:bodyPr>
          <a:lstStyle/>
          <a:p>
            <a:r>
              <a:rPr lang="en-US" altLang="zh-TW" sz="2000" b="1">
                <a:solidFill>
                  <a:schemeClr val="bg1"/>
                </a:solidFill>
                <a:latin typeface="+mj-lt"/>
              </a:rPr>
              <a:t>NAS</a:t>
            </a:r>
            <a:endParaRPr lang="zh-TW" altLang="en-US" sz="2000" b="1">
              <a:solidFill>
                <a:schemeClr val="bg1"/>
              </a:solidFill>
              <a:latin typeface="+mj-lt"/>
            </a:endParaRPr>
          </a:p>
        </p:txBody>
      </p:sp>
      <p:sp>
        <p:nvSpPr>
          <p:cNvPr id="29" name="文字方塊 97">
            <a:extLst>
              <a:ext uri="{FF2B5EF4-FFF2-40B4-BE49-F238E27FC236}">
                <a16:creationId xmlns:a16="http://schemas.microsoft.com/office/drawing/2014/main" id="{EE87FB13-B2A1-F9EC-ADE3-6A0865D5BA95}"/>
              </a:ext>
            </a:extLst>
          </p:cNvPr>
          <p:cNvSpPr txBox="1"/>
          <p:nvPr/>
        </p:nvSpPr>
        <p:spPr>
          <a:xfrm>
            <a:off x="3096671" y="4213477"/>
            <a:ext cx="2657779" cy="400110"/>
          </a:xfrm>
          <a:prstGeom prst="rect">
            <a:avLst/>
          </a:prstGeom>
          <a:noFill/>
        </p:spPr>
        <p:txBody>
          <a:bodyPr wrap="none" rtlCol="0">
            <a:spAutoFit/>
          </a:bodyPr>
          <a:lstStyle/>
          <a:p>
            <a:r>
              <a:rPr lang="en-US" altLang="zh-TW" sz="2000" b="1">
                <a:solidFill>
                  <a:schemeClr val="bg1"/>
                </a:solidFill>
                <a:latin typeface="+mj-lt"/>
              </a:rPr>
              <a:t>2 x QSW-M7308R 4X</a:t>
            </a:r>
            <a:endParaRPr lang="zh-TW" altLang="en-US" sz="2000" b="1">
              <a:solidFill>
                <a:schemeClr val="bg1"/>
              </a:solidFill>
              <a:latin typeface="+mj-lt"/>
            </a:endParaRPr>
          </a:p>
        </p:txBody>
      </p:sp>
      <p:grpSp>
        <p:nvGrpSpPr>
          <p:cNvPr id="20" name="群組 19">
            <a:extLst>
              <a:ext uri="{FF2B5EF4-FFF2-40B4-BE49-F238E27FC236}">
                <a16:creationId xmlns:a16="http://schemas.microsoft.com/office/drawing/2014/main" id="{B2757C37-A0B9-B404-11A6-4594625C283D}"/>
              </a:ext>
            </a:extLst>
          </p:cNvPr>
          <p:cNvGrpSpPr/>
          <p:nvPr/>
        </p:nvGrpSpPr>
        <p:grpSpPr>
          <a:xfrm>
            <a:off x="1171836" y="1716316"/>
            <a:ext cx="1672799" cy="1606294"/>
            <a:chOff x="1210988" y="1516492"/>
            <a:chExt cx="2080219" cy="1997516"/>
          </a:xfrm>
        </p:grpSpPr>
        <p:pic>
          <p:nvPicPr>
            <p:cNvPr id="16" name="圖形 15">
              <a:extLst>
                <a:ext uri="{FF2B5EF4-FFF2-40B4-BE49-F238E27FC236}">
                  <a16:creationId xmlns:a16="http://schemas.microsoft.com/office/drawing/2014/main" id="{125D882E-3687-E328-DC89-EBD31C6991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0988" y="1516492"/>
              <a:ext cx="1715381" cy="1997516"/>
            </a:xfrm>
            <a:prstGeom prst="rect">
              <a:avLst/>
            </a:prstGeom>
          </p:spPr>
        </p:pic>
        <p:pic>
          <p:nvPicPr>
            <p:cNvPr id="19" name="圖形 18">
              <a:extLst>
                <a:ext uri="{FF2B5EF4-FFF2-40B4-BE49-F238E27FC236}">
                  <a16:creationId xmlns:a16="http://schemas.microsoft.com/office/drawing/2014/main" id="{AAF23A5D-A4A4-4F7C-9608-2F0A30701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2541" y="2438115"/>
              <a:ext cx="1108666" cy="1067794"/>
            </a:xfrm>
            <a:prstGeom prst="rect">
              <a:avLst/>
            </a:prstGeom>
          </p:spPr>
        </p:pic>
      </p:grpSp>
    </p:spTree>
    <p:extLst>
      <p:ext uri="{BB962C8B-B14F-4D97-AF65-F5344CB8AC3E}">
        <p14:creationId xmlns:p14="http://schemas.microsoft.com/office/powerpoint/2010/main" val="134883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Accurately distribute audio and video streams to devices</a:t>
            </a:r>
            <a:endParaRPr lang="zh-TW" altLang="en-US"/>
          </a:p>
        </p:txBody>
      </p:sp>
      <p:sp>
        <p:nvSpPr>
          <p:cNvPr id="3" name="內容版面配置區 2"/>
          <p:cNvSpPr>
            <a:spLocks noGrp="1"/>
          </p:cNvSpPr>
          <p:nvPr>
            <p:ph idx="4294967295"/>
          </p:nvPr>
        </p:nvSpPr>
        <p:spPr>
          <a:xfrm>
            <a:off x="545093" y="2710341"/>
            <a:ext cx="3479961" cy="2872316"/>
          </a:xfrm>
          <a:prstGeom prst="rect">
            <a:avLst/>
          </a:prstGeom>
        </p:spPr>
        <p:txBody>
          <a:bodyPr>
            <a:normAutofit fontScale="85000" lnSpcReduction="10000"/>
          </a:bodyPr>
          <a:lstStyle/>
          <a:p>
            <a:pPr>
              <a:lnSpc>
                <a:spcPct val="150000"/>
              </a:lnSpc>
              <a:buClrTx/>
              <a:buSzPct val="70000"/>
              <a:buFont typeface="Wingdings" panose="05000000000000000000" pitchFamily="2" charset="2"/>
              <a:buChar char="n"/>
            </a:pPr>
            <a:r>
              <a:rPr lang="en-US" altLang="zh-TW" sz="2000" b="1">
                <a:solidFill>
                  <a:schemeClr val="bg1"/>
                </a:solidFill>
              </a:rPr>
              <a:t>IGMP snooping All stream assignments can be accurately recorded</a:t>
            </a:r>
          </a:p>
          <a:p>
            <a:pPr>
              <a:lnSpc>
                <a:spcPct val="150000"/>
              </a:lnSpc>
              <a:buClrTx/>
              <a:buSzPct val="70000"/>
              <a:buFont typeface="Wingdings" panose="05000000000000000000" pitchFamily="2" charset="2"/>
              <a:buChar char="n"/>
            </a:pPr>
            <a:r>
              <a:rPr lang="en-US" altLang="zh-TW" sz="2000" b="1">
                <a:solidFill>
                  <a:schemeClr val="bg1"/>
                </a:solidFill>
              </a:rPr>
              <a:t>Avoid transmission errors or packet loss that cause audio or video interruptions or degradation of quality.</a:t>
            </a:r>
            <a:endParaRPr lang="zh-TW" altLang="en-US" sz="2000" b="1">
              <a:solidFill>
                <a:schemeClr val="bg1"/>
              </a:solidFill>
            </a:endParaRPr>
          </a:p>
        </p:txBody>
      </p:sp>
      <p:pic>
        <p:nvPicPr>
          <p:cNvPr id="10" name="圖形 9">
            <a:extLst>
              <a:ext uri="{FF2B5EF4-FFF2-40B4-BE49-F238E27FC236}">
                <a16:creationId xmlns:a16="http://schemas.microsoft.com/office/drawing/2014/main" id="{53D958F2-7C35-EE0D-C323-89E905F26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9035" y="1941444"/>
            <a:ext cx="8092966" cy="4580496"/>
          </a:xfrm>
          <a:prstGeom prst="rect">
            <a:avLst/>
          </a:prstGeom>
        </p:spPr>
      </p:pic>
      <p:pic>
        <p:nvPicPr>
          <p:cNvPr id="8" name="圖片 4">
            <a:extLst>
              <a:ext uri="{FF2B5EF4-FFF2-40B4-BE49-F238E27FC236}">
                <a16:creationId xmlns:a16="http://schemas.microsoft.com/office/drawing/2014/main" id="{2AEC678F-099D-4734-25F3-1AEC21930A40}"/>
              </a:ext>
            </a:extLst>
          </p:cNvPr>
          <p:cNvPicPr>
            <a:picLocks noChangeAspect="1"/>
          </p:cNvPicPr>
          <p:nvPr/>
        </p:nvPicPr>
        <p:blipFill rotWithShape="1">
          <a:blip r:embed="rId5">
            <a:extLst>
              <a:ext uri="{28A0092B-C50C-407E-A947-70E740481C1C}">
                <a14:useLocalDpi xmlns:a14="http://schemas.microsoft.com/office/drawing/2010/main" val="0"/>
              </a:ext>
            </a:extLst>
          </a:blip>
          <a:srcRect t="35795" b="31690"/>
          <a:stretch/>
        </p:blipFill>
        <p:spPr>
          <a:xfrm>
            <a:off x="9743474" y="5776412"/>
            <a:ext cx="2260198" cy="459394"/>
          </a:xfrm>
          <a:prstGeom prst="rect">
            <a:avLst/>
          </a:prstGeom>
          <a:effectLst>
            <a:outerShdw blurRad="114300" dist="38100" dir="5400000" algn="t" rotWithShape="0">
              <a:prstClr val="black">
                <a:alpha val="25000"/>
              </a:prstClr>
            </a:outerShdw>
          </a:effectLst>
        </p:spPr>
      </p:pic>
    </p:spTree>
    <p:extLst>
      <p:ext uri="{BB962C8B-B14F-4D97-AF65-F5344CB8AC3E}">
        <p14:creationId xmlns:p14="http://schemas.microsoft.com/office/powerpoint/2010/main" val="205934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Optimize network transmission paths at any time</a:t>
            </a:r>
            <a:endParaRPr lang="zh-TW" altLang="en-US" sz="3600" dirty="0"/>
          </a:p>
        </p:txBody>
      </p:sp>
      <p:sp>
        <p:nvSpPr>
          <p:cNvPr id="3" name="內容版面配置區 2"/>
          <p:cNvSpPr>
            <a:spLocks noGrp="1"/>
          </p:cNvSpPr>
          <p:nvPr>
            <p:ph idx="4294967295"/>
          </p:nvPr>
        </p:nvSpPr>
        <p:spPr>
          <a:xfrm>
            <a:off x="6417484" y="2620100"/>
            <a:ext cx="4616208" cy="3099160"/>
          </a:xfrm>
          <a:prstGeom prst="rect">
            <a:avLst/>
          </a:prstGeom>
        </p:spPr>
        <p:txBody>
          <a:bodyPr vert="horz" lIns="91440" tIns="45720" rIns="91440" bIns="45720" rtlCol="0">
            <a:normAutofit fontScale="92500"/>
          </a:bodyPr>
          <a:lstStyle/>
          <a:p>
            <a:pPr>
              <a:lnSpc>
                <a:spcPct val="150000"/>
              </a:lnSpc>
              <a:buClrTx/>
              <a:buSzPct val="70000"/>
              <a:buFont typeface="Wingdings" panose="05000000000000000000" pitchFamily="2" charset="2"/>
              <a:buChar char="n"/>
            </a:pPr>
            <a:r>
              <a:rPr lang="en-US" altLang="zh-TW" sz="2000" b="1">
                <a:solidFill>
                  <a:schemeClr val="bg1"/>
                </a:solidFill>
              </a:rPr>
              <a:t>RSTP, Rapid Spanning Tree Protocol) Monitor and optimize network transmission paths at any time</a:t>
            </a:r>
          </a:p>
          <a:p>
            <a:pPr>
              <a:lnSpc>
                <a:spcPct val="150000"/>
              </a:lnSpc>
              <a:buClrTx/>
              <a:buSzPct val="70000"/>
              <a:buFont typeface="Wingdings" panose="05000000000000000000" pitchFamily="2" charset="2"/>
              <a:buChar char="n"/>
            </a:pPr>
            <a:r>
              <a:rPr lang="en-US" altLang="zh-TW" sz="2000" b="1">
                <a:solidFill>
                  <a:schemeClr val="bg1"/>
                </a:solidFill>
              </a:rPr>
              <a:t>No matter how complex the network architecture is, files will always be transferred with the fastest path</a:t>
            </a:r>
            <a:endParaRPr lang="zh-TW" altLang="en-US" sz="2000" b="1">
              <a:solidFill>
                <a:schemeClr val="bg1"/>
              </a:solidFill>
            </a:endParaRPr>
          </a:p>
        </p:txBody>
      </p:sp>
      <p:pic>
        <p:nvPicPr>
          <p:cNvPr id="8" name="圖形 7">
            <a:extLst>
              <a:ext uri="{FF2B5EF4-FFF2-40B4-BE49-F238E27FC236}">
                <a16:creationId xmlns:a16="http://schemas.microsoft.com/office/drawing/2014/main" id="{C330584A-BAA2-D55F-B204-94407FEB50F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464"/>
          <a:stretch/>
        </p:blipFill>
        <p:spPr>
          <a:xfrm>
            <a:off x="1220782" y="1657484"/>
            <a:ext cx="5034891" cy="5196274"/>
          </a:xfrm>
          <a:prstGeom prst="rect">
            <a:avLst/>
          </a:prstGeom>
        </p:spPr>
      </p:pic>
    </p:spTree>
    <p:extLst>
      <p:ext uri="{BB962C8B-B14F-4D97-AF65-F5344CB8AC3E}">
        <p14:creationId xmlns:p14="http://schemas.microsoft.com/office/powerpoint/2010/main" val="395557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72C79C03-4959-9A6C-3E75-E76A0A361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1412" y="2901412"/>
            <a:ext cx="2236248" cy="1490832"/>
          </a:xfrm>
          <a:prstGeom prst="rect">
            <a:avLst/>
          </a:prstGeom>
        </p:spPr>
      </p:pic>
      <p:sp>
        <p:nvSpPr>
          <p:cNvPr id="6" name="Text 2"/>
          <p:cNvSpPr/>
          <p:nvPr/>
        </p:nvSpPr>
        <p:spPr>
          <a:xfrm>
            <a:off x="1285673" y="4577385"/>
            <a:ext cx="2728061" cy="289322"/>
          </a:xfrm>
          <a:prstGeom prst="rect">
            <a:avLst/>
          </a:prstGeom>
          <a:noFill/>
          <a:ln/>
        </p:spPr>
        <p:txBody>
          <a:bodyPr wrap="none" rtlCol="0" anchor="t"/>
          <a:lstStyle/>
          <a:p>
            <a:pPr algn="ctr">
              <a:lnSpc>
                <a:spcPts val="2278"/>
              </a:lnSpc>
            </a:pPr>
            <a:r>
              <a:rPr lang="en-US" altLang="zh-TW" b="1" dirty="0">
                <a:solidFill>
                  <a:srgbClr val="FFFFFF"/>
                </a:solidFill>
                <a:latin typeface="+mj-lt"/>
                <a:cs typeface="Barlow" pitchFamily="34" charset="-120"/>
              </a:rPr>
              <a:t>Designed for enterprise</a:t>
            </a:r>
          </a:p>
          <a:p>
            <a:pPr algn="ctr">
              <a:lnSpc>
                <a:spcPts val="2278"/>
              </a:lnSpc>
            </a:pPr>
            <a:r>
              <a:rPr lang="en-US" altLang="zh-TW" b="1" dirty="0">
                <a:solidFill>
                  <a:srgbClr val="FFFFFF"/>
                </a:solidFill>
                <a:latin typeface="+mj-lt"/>
                <a:cs typeface="Barlow" pitchFamily="34" charset="-120"/>
              </a:rPr>
              <a:t>core networks</a:t>
            </a:r>
            <a:endParaRPr lang="en-US" dirty="0">
              <a:latin typeface="+mj-lt"/>
            </a:endParaRPr>
          </a:p>
        </p:txBody>
      </p:sp>
      <p:sp>
        <p:nvSpPr>
          <p:cNvPr id="7" name="Text 3"/>
          <p:cNvSpPr/>
          <p:nvPr/>
        </p:nvSpPr>
        <p:spPr>
          <a:xfrm>
            <a:off x="1178820" y="5175483"/>
            <a:ext cx="2639597" cy="888504"/>
          </a:xfrm>
          <a:prstGeom prst="rect">
            <a:avLst/>
          </a:prstGeom>
          <a:noFill/>
          <a:ln/>
        </p:spPr>
        <p:txBody>
          <a:bodyPr wrap="square" rtlCol="0" anchor="t"/>
          <a:lstStyle/>
          <a:p>
            <a:pPr algn="ctr">
              <a:lnSpc>
                <a:spcPts val="2332"/>
              </a:lnSpc>
            </a:pPr>
            <a:r>
              <a:rPr lang="en-US" sz="1050" dirty="0">
                <a:solidFill>
                  <a:srgbClr val="E5E0DF"/>
                </a:solidFill>
                <a:latin typeface="+mj-lt"/>
                <a:cs typeface="Barlow" pitchFamily="34" charset="-120"/>
              </a:rPr>
              <a:t>Suitable for the core high-speed network requirements of enterprises, providing stable and high-performance solutions.</a:t>
            </a:r>
            <a:endParaRPr lang="en-US" sz="1050" dirty="0">
              <a:latin typeface="+mj-lt"/>
            </a:endParaRPr>
          </a:p>
        </p:txBody>
      </p:sp>
      <p:sp>
        <p:nvSpPr>
          <p:cNvPr id="9" name="Text 4"/>
          <p:cNvSpPr/>
          <p:nvPr/>
        </p:nvSpPr>
        <p:spPr>
          <a:xfrm>
            <a:off x="4958902" y="4577385"/>
            <a:ext cx="1851620" cy="289322"/>
          </a:xfrm>
          <a:prstGeom prst="rect">
            <a:avLst/>
          </a:prstGeom>
          <a:noFill/>
          <a:ln/>
        </p:spPr>
        <p:txBody>
          <a:bodyPr wrap="none" rtlCol="0" anchor="t"/>
          <a:lstStyle/>
          <a:p>
            <a:pPr algn="ctr">
              <a:lnSpc>
                <a:spcPts val="2278"/>
              </a:lnSpc>
            </a:pPr>
            <a:r>
              <a:rPr lang="en-US" b="1" dirty="0">
                <a:solidFill>
                  <a:srgbClr val="FFFFFF"/>
                </a:solidFill>
                <a:latin typeface="+mj-lt"/>
                <a:cs typeface="Barlow" pitchFamily="34" charset="-120"/>
              </a:rPr>
              <a:t>High-speed network switching</a:t>
            </a:r>
            <a:endParaRPr lang="en-US" dirty="0">
              <a:latin typeface="+mj-lt"/>
            </a:endParaRPr>
          </a:p>
        </p:txBody>
      </p:sp>
      <p:sp>
        <p:nvSpPr>
          <p:cNvPr id="10" name="Text 5"/>
          <p:cNvSpPr/>
          <p:nvPr/>
        </p:nvSpPr>
        <p:spPr>
          <a:xfrm>
            <a:off x="4360975" y="4961761"/>
            <a:ext cx="3145841" cy="680224"/>
          </a:xfrm>
          <a:prstGeom prst="rect">
            <a:avLst/>
          </a:prstGeom>
          <a:noFill/>
          <a:ln/>
        </p:spPr>
        <p:txBody>
          <a:bodyPr wrap="square" rtlCol="0" anchor="t"/>
          <a:lstStyle/>
          <a:p>
            <a:pPr algn="ctr">
              <a:lnSpc>
                <a:spcPts val="2332"/>
              </a:lnSpc>
            </a:pPr>
            <a:r>
              <a:rPr lang="en-US" sz="1050" dirty="0">
                <a:solidFill>
                  <a:srgbClr val="E5E0DF"/>
                </a:solidFill>
                <a:latin typeface="+mj-lt"/>
                <a:cs typeface="Barlow" pitchFamily="34" charset="-120"/>
              </a:rPr>
              <a:t>4 x 100GbE ports and 8 x 25GbE ports for the fastest network speeds and support for rack and server connections.</a:t>
            </a:r>
            <a:endParaRPr lang="en-US" sz="1050" dirty="0">
              <a:latin typeface="+mj-lt"/>
            </a:endParaRPr>
          </a:p>
        </p:txBody>
      </p:sp>
      <p:sp>
        <p:nvSpPr>
          <p:cNvPr id="12" name="Text 6"/>
          <p:cNvSpPr/>
          <p:nvPr/>
        </p:nvSpPr>
        <p:spPr>
          <a:xfrm>
            <a:off x="8943376" y="4615040"/>
            <a:ext cx="1851620" cy="289322"/>
          </a:xfrm>
          <a:prstGeom prst="rect">
            <a:avLst/>
          </a:prstGeom>
          <a:noFill/>
          <a:ln/>
        </p:spPr>
        <p:txBody>
          <a:bodyPr wrap="none" rtlCol="0" anchor="t"/>
          <a:lstStyle/>
          <a:p>
            <a:pPr algn="ctr">
              <a:lnSpc>
                <a:spcPts val="2278"/>
              </a:lnSpc>
            </a:pPr>
            <a:r>
              <a:rPr lang="en-US" altLang="zh-TW" b="1" dirty="0">
                <a:solidFill>
                  <a:srgbClr val="FFFFFF"/>
                </a:solidFill>
                <a:latin typeface="+mj-lt"/>
                <a:cs typeface="Barlow" pitchFamily="34" charset="-120"/>
              </a:rPr>
              <a:t>Graphical web management interface</a:t>
            </a:r>
            <a:endParaRPr lang="en-US" dirty="0">
              <a:latin typeface="+mj-lt"/>
            </a:endParaRPr>
          </a:p>
        </p:txBody>
      </p:sp>
      <p:sp>
        <p:nvSpPr>
          <p:cNvPr id="13" name="Text 7"/>
          <p:cNvSpPr/>
          <p:nvPr/>
        </p:nvSpPr>
        <p:spPr>
          <a:xfrm>
            <a:off x="7937705" y="4923816"/>
            <a:ext cx="3882118" cy="1184672"/>
          </a:xfrm>
          <a:prstGeom prst="rect">
            <a:avLst/>
          </a:prstGeom>
          <a:noFill/>
          <a:ln/>
        </p:spPr>
        <p:txBody>
          <a:bodyPr wrap="square" rtlCol="0" anchor="t"/>
          <a:lstStyle/>
          <a:p>
            <a:pPr algn="ctr">
              <a:lnSpc>
                <a:spcPts val="2332"/>
              </a:lnSpc>
            </a:pPr>
            <a:r>
              <a:rPr lang="en-US" altLang="zh-TW" sz="1050" dirty="0">
                <a:solidFill>
                  <a:srgbClr val="E5E0DF"/>
                </a:solidFill>
                <a:latin typeface="+mj-lt"/>
                <a:cs typeface="Barlow" pitchFamily="34" charset="-120"/>
              </a:rPr>
              <a:t>QSS (QNAP Switch System), a user-friendly graphical web interface, provides functions such as an overview dashboard, network port management, and configuration guides, making network management more intuitive and easy.</a:t>
            </a:r>
            <a:endParaRPr lang="en-US" sz="1050" dirty="0">
              <a:latin typeface="+mj-lt"/>
            </a:endParaRPr>
          </a:p>
        </p:txBody>
      </p:sp>
      <p:sp>
        <p:nvSpPr>
          <p:cNvPr id="16" name="Text 3">
            <a:extLst>
              <a:ext uri="{FF2B5EF4-FFF2-40B4-BE49-F238E27FC236}">
                <a16:creationId xmlns:a16="http://schemas.microsoft.com/office/drawing/2014/main" id="{4A2F0E91-B2CA-3406-7DB9-C38013F4471B}"/>
              </a:ext>
            </a:extLst>
          </p:cNvPr>
          <p:cNvSpPr/>
          <p:nvPr/>
        </p:nvSpPr>
        <p:spPr>
          <a:xfrm>
            <a:off x="1183744" y="1527158"/>
            <a:ext cx="9937044" cy="1031782"/>
          </a:xfrm>
          <a:prstGeom prst="rect">
            <a:avLst/>
          </a:prstGeom>
          <a:noFill/>
          <a:ln/>
        </p:spPr>
        <p:txBody>
          <a:bodyPr wrap="square" rtlCol="0" anchor="t"/>
          <a:lstStyle/>
          <a:p>
            <a:pPr>
              <a:lnSpc>
                <a:spcPts val="2332"/>
              </a:lnSpc>
            </a:pPr>
            <a:r>
              <a:rPr lang="en-US" altLang="zh-TW" sz="1400" dirty="0">
                <a:solidFill>
                  <a:schemeClr val="bg1"/>
                </a:solidFill>
              </a:rPr>
              <a:t>According to the February 2023 report from </a:t>
            </a:r>
            <a:r>
              <a:rPr lang="en-US" altLang="zh-TW" sz="1400" dirty="0" err="1">
                <a:solidFill>
                  <a:schemeClr val="bg1"/>
                </a:solidFill>
              </a:rPr>
              <a:t>Dell'Oro</a:t>
            </a:r>
            <a:r>
              <a:rPr lang="en-US" altLang="zh-TW" sz="1400" dirty="0">
                <a:solidFill>
                  <a:schemeClr val="bg1"/>
                </a:solidFill>
              </a:rPr>
              <a:t> Group, 100GbE is poised to become the mainstream server network connection speed this year, surpassing the shipment volume of 25GbE within the next four years. By 2027, it is anticipated that higher port speeds will account for 44% of server market revenue. The report also predicts significant growth in the Smart NIC market, foreseeing a substantial increase in demand for the QSW-M7308-4X 100GbE network switch</a:t>
            </a:r>
            <a:endParaRPr lang="en-US" sz="1400" dirty="0">
              <a:solidFill>
                <a:schemeClr val="bg1"/>
              </a:solidFill>
            </a:endParaRPr>
          </a:p>
        </p:txBody>
      </p:sp>
      <p:sp>
        <p:nvSpPr>
          <p:cNvPr id="17" name="文字方塊 16">
            <a:extLst>
              <a:ext uri="{FF2B5EF4-FFF2-40B4-BE49-F238E27FC236}">
                <a16:creationId xmlns:a16="http://schemas.microsoft.com/office/drawing/2014/main" id="{915929C0-C5D8-5196-51F8-8BE86A72DA85}"/>
              </a:ext>
            </a:extLst>
          </p:cNvPr>
          <p:cNvSpPr txBox="1"/>
          <p:nvPr/>
        </p:nvSpPr>
        <p:spPr>
          <a:xfrm>
            <a:off x="2847515" y="6510899"/>
            <a:ext cx="6947736" cy="246221"/>
          </a:xfrm>
          <a:prstGeom prst="rect">
            <a:avLst/>
          </a:prstGeom>
          <a:noFill/>
        </p:spPr>
        <p:txBody>
          <a:bodyPr wrap="none" rtlCol="0">
            <a:spAutoFit/>
          </a:bodyPr>
          <a:lstStyle/>
          <a:p>
            <a:r>
              <a:rPr lang="en-US" altLang="zh-TW" sz="1000" dirty="0">
                <a:solidFill>
                  <a:schemeClr val="bg1"/>
                </a:solidFill>
                <a:latin typeface="+mn-ea"/>
              </a:rPr>
              <a:t>Reference link: https://www.thefastmode.com/expert-opinion/33200-ethernet-fifty-years-and-still-going-strong</a:t>
            </a:r>
            <a:endParaRPr lang="zh-TW" altLang="en-US" sz="1000" dirty="0">
              <a:solidFill>
                <a:schemeClr val="bg1"/>
              </a:solidFill>
              <a:latin typeface="+mn-ea"/>
            </a:endParaRPr>
          </a:p>
        </p:txBody>
      </p:sp>
      <p:sp>
        <p:nvSpPr>
          <p:cNvPr id="11" name="標題 10">
            <a:extLst>
              <a:ext uri="{FF2B5EF4-FFF2-40B4-BE49-F238E27FC236}">
                <a16:creationId xmlns:a16="http://schemas.microsoft.com/office/drawing/2014/main" id="{831D5341-D24B-95A0-17FA-A0E046041A8F}"/>
              </a:ext>
            </a:extLst>
          </p:cNvPr>
          <p:cNvSpPr>
            <a:spLocks noGrp="1"/>
          </p:cNvSpPr>
          <p:nvPr>
            <p:ph type="title"/>
          </p:nvPr>
        </p:nvSpPr>
        <p:spPr/>
        <p:txBody>
          <a:bodyPr/>
          <a:lstStyle/>
          <a:p>
            <a:r>
              <a:rPr lang="en-US" altLang="zh-TW" dirty="0"/>
              <a:t>100GbE network speeds have become mainstream</a:t>
            </a:r>
            <a:endParaRPr lang="zh-TW" altLang="en-US" dirty="0"/>
          </a:p>
        </p:txBody>
      </p:sp>
      <p:pic>
        <p:nvPicPr>
          <p:cNvPr id="4" name="圖片 3" descr="一張含有 光線, 室內, 夜晚 的圖片&#10;&#10;自動產生的描述">
            <a:extLst>
              <a:ext uri="{FF2B5EF4-FFF2-40B4-BE49-F238E27FC236}">
                <a16:creationId xmlns:a16="http://schemas.microsoft.com/office/drawing/2014/main" id="{A7084444-7921-C822-4080-872D24C2D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551" y="2901412"/>
            <a:ext cx="2236247" cy="1490832"/>
          </a:xfrm>
          <a:prstGeom prst="rect">
            <a:avLst/>
          </a:prstGeom>
        </p:spPr>
      </p:pic>
      <p:pic>
        <p:nvPicPr>
          <p:cNvPr id="18" name="圖片 17" descr="一張含有 電子產品, 電子工程, 電路, 設計 的圖片&#10;&#10;自動產生的描述">
            <a:extLst>
              <a:ext uri="{FF2B5EF4-FFF2-40B4-BE49-F238E27FC236}">
                <a16:creationId xmlns:a16="http://schemas.microsoft.com/office/drawing/2014/main" id="{43509042-19F0-437D-429B-002E5D831251}"/>
              </a:ext>
            </a:extLst>
          </p:cNvPr>
          <p:cNvPicPr>
            <a:picLocks noChangeAspect="1"/>
          </p:cNvPicPr>
          <p:nvPr/>
        </p:nvPicPr>
        <p:blipFill rotWithShape="1">
          <a:blip r:embed="rId5">
            <a:extLst>
              <a:ext uri="{28A0092B-C50C-407E-A947-70E740481C1C}">
                <a14:useLocalDpi xmlns:a14="http://schemas.microsoft.com/office/drawing/2010/main" val="0"/>
              </a:ext>
            </a:extLst>
          </a:blip>
          <a:srcRect t="29724" b="29050"/>
          <a:stretch/>
        </p:blipFill>
        <p:spPr>
          <a:xfrm>
            <a:off x="5282384" y="3074127"/>
            <a:ext cx="2175249" cy="560577"/>
          </a:xfrm>
          <a:prstGeom prst="rect">
            <a:avLst/>
          </a:prstGeom>
        </p:spPr>
      </p:pic>
      <p:pic>
        <p:nvPicPr>
          <p:cNvPr id="3" name="Picture 2">
            <a:extLst>
              <a:ext uri="{FF2B5EF4-FFF2-40B4-BE49-F238E27FC236}">
                <a16:creationId xmlns:a16="http://schemas.microsoft.com/office/drawing/2014/main" id="{E794A4E1-6E29-E3D6-777B-0D7E54D776E0}"/>
              </a:ext>
            </a:extLst>
          </p:cNvPr>
          <p:cNvPicPr>
            <a:picLocks noChangeAspect="1"/>
          </p:cNvPicPr>
          <p:nvPr/>
        </p:nvPicPr>
        <p:blipFill rotWithShape="1">
          <a:blip r:embed="rId6"/>
          <a:srcRect r="23426"/>
          <a:stretch/>
        </p:blipFill>
        <p:spPr>
          <a:xfrm>
            <a:off x="8413556" y="2876333"/>
            <a:ext cx="2381440" cy="1515911"/>
          </a:xfrm>
          <a:prstGeom prst="rect">
            <a:avLst/>
          </a:prstGeom>
        </p:spPr>
      </p:pic>
    </p:spTree>
    <p:extLst>
      <p:ext uri="{BB962C8B-B14F-4D97-AF65-F5344CB8AC3E}">
        <p14:creationId xmlns:p14="http://schemas.microsoft.com/office/powerpoint/2010/main" val="3175321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latin typeface="Arial"/>
                <a:ea typeface="微軟正黑體"/>
                <a:cs typeface="Arial"/>
              </a:rPr>
              <a:t>Switch Firmware Version Checking and Automatic Updates</a:t>
            </a:r>
          </a:p>
        </p:txBody>
      </p:sp>
      <p:sp>
        <p:nvSpPr>
          <p:cNvPr id="3" name="內容版面配置區 2"/>
          <p:cNvSpPr>
            <a:spLocks noGrp="1"/>
          </p:cNvSpPr>
          <p:nvPr>
            <p:ph idx="4294967295"/>
          </p:nvPr>
        </p:nvSpPr>
        <p:spPr>
          <a:xfrm>
            <a:off x="336181" y="2822942"/>
            <a:ext cx="4318012" cy="3014243"/>
          </a:xfrm>
          <a:prstGeom prst="rect">
            <a:avLst/>
          </a:prstGeom>
        </p:spPr>
        <p:txBody>
          <a:bodyPr vert="horz" lIns="91440" tIns="45720" rIns="91440" bIns="45720" rtlCol="0">
            <a:normAutofit fontScale="92500"/>
          </a:bodyPr>
          <a:lstStyle/>
          <a:p>
            <a:pPr>
              <a:lnSpc>
                <a:spcPct val="150000"/>
              </a:lnSpc>
              <a:buClrTx/>
              <a:buSzPct val="70000"/>
              <a:buFont typeface="Wingdings" panose="05000000000000000000" pitchFamily="2" charset="2"/>
              <a:buChar char="n"/>
            </a:pPr>
            <a:r>
              <a:rPr lang="en-US" altLang="zh-TW" sz="2400" b="1">
                <a:solidFill>
                  <a:schemeClr val="bg1"/>
                </a:solidFill>
              </a:rPr>
              <a:t>One-click automatic updates</a:t>
            </a:r>
          </a:p>
          <a:p>
            <a:pPr>
              <a:lnSpc>
                <a:spcPct val="150000"/>
              </a:lnSpc>
              <a:buClrTx/>
              <a:buSzPct val="70000"/>
              <a:buFont typeface="Wingdings" panose="05000000000000000000" pitchFamily="2" charset="2"/>
              <a:buChar char="n"/>
            </a:pPr>
            <a:r>
              <a:rPr lang="en-US" altLang="zh-TW" sz="2400" b="1">
                <a:solidFill>
                  <a:schemeClr val="bg1"/>
                </a:solidFill>
              </a:rPr>
              <a:t>Automatically detects whether there is a new firmware</a:t>
            </a:r>
          </a:p>
          <a:p>
            <a:pPr>
              <a:lnSpc>
                <a:spcPct val="150000"/>
              </a:lnSpc>
              <a:buClrTx/>
              <a:buSzPct val="70000"/>
              <a:buFont typeface="Wingdings" panose="05000000000000000000" pitchFamily="2" charset="2"/>
              <a:buChar char="n"/>
            </a:pPr>
            <a:r>
              <a:rPr lang="en-US" altLang="zh-TW" sz="2400" b="1">
                <a:solidFill>
                  <a:schemeClr val="bg1"/>
                </a:solidFill>
              </a:rPr>
              <a:t>Manual update</a:t>
            </a:r>
            <a:endParaRPr lang="zh-TW" altLang="en-US" sz="2400" b="1">
              <a:solidFill>
                <a:schemeClr val="bg1"/>
              </a:solidFill>
            </a:endParaRPr>
          </a:p>
        </p:txBody>
      </p:sp>
      <p:grpSp>
        <p:nvGrpSpPr>
          <p:cNvPr id="8" name="群組 7">
            <a:extLst>
              <a:ext uri="{FF2B5EF4-FFF2-40B4-BE49-F238E27FC236}">
                <a16:creationId xmlns:a16="http://schemas.microsoft.com/office/drawing/2014/main" id="{A923DA55-9C98-4B20-EC06-DD3F40543209}"/>
              </a:ext>
            </a:extLst>
          </p:cNvPr>
          <p:cNvGrpSpPr/>
          <p:nvPr/>
        </p:nvGrpSpPr>
        <p:grpSpPr>
          <a:xfrm>
            <a:off x="4371630" y="1800657"/>
            <a:ext cx="7582972" cy="5057343"/>
            <a:chOff x="5259645" y="2029637"/>
            <a:chExt cx="6324467" cy="4218003"/>
          </a:xfrm>
        </p:grpSpPr>
        <p:pic>
          <p:nvPicPr>
            <p:cNvPr id="7" name="圖形 6">
              <a:extLst>
                <a:ext uri="{FF2B5EF4-FFF2-40B4-BE49-F238E27FC236}">
                  <a16:creationId xmlns:a16="http://schemas.microsoft.com/office/drawing/2014/main" id="{7467709B-773B-AB80-6EA7-EF8F9854A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9645" y="2029637"/>
              <a:ext cx="6324467" cy="4218003"/>
            </a:xfrm>
            <a:prstGeom prst="rect">
              <a:avLst/>
            </a:prstGeom>
          </p:spPr>
        </p:pic>
        <p:pic>
          <p:nvPicPr>
            <p:cNvPr id="4" name="圖片 4">
              <a:extLst>
                <a:ext uri="{FF2B5EF4-FFF2-40B4-BE49-F238E27FC236}">
                  <a16:creationId xmlns:a16="http://schemas.microsoft.com/office/drawing/2014/main" id="{65DDF9C7-ABF1-445C-9305-8DE1EF07938F}"/>
                </a:ext>
              </a:extLst>
            </p:cNvPr>
            <p:cNvPicPr>
              <a:picLocks noChangeAspect="1"/>
            </p:cNvPicPr>
            <p:nvPr/>
          </p:nvPicPr>
          <p:blipFill rotWithShape="1">
            <a:blip r:embed="rId5">
              <a:extLst>
                <a:ext uri="{28A0092B-C50C-407E-A947-70E740481C1C}">
                  <a14:useLocalDpi xmlns:a14="http://schemas.microsoft.com/office/drawing/2010/main" val="0"/>
                </a:ext>
              </a:extLst>
            </a:blip>
            <a:srcRect t="35795" b="31690"/>
            <a:stretch/>
          </p:blipFill>
          <p:spPr>
            <a:xfrm>
              <a:off x="8727521" y="2701089"/>
              <a:ext cx="1782700" cy="362341"/>
            </a:xfrm>
            <a:prstGeom prst="rect">
              <a:avLst/>
            </a:prstGeom>
            <a:effectLst>
              <a:outerShdw blurRad="114300" dist="38100" dir="5400000" algn="t" rotWithShape="0">
                <a:prstClr val="black">
                  <a:alpha val="25000"/>
                </a:prstClr>
              </a:outerShdw>
            </a:effectLst>
          </p:spPr>
        </p:pic>
      </p:grpSp>
    </p:spTree>
    <p:extLst>
      <p:ext uri="{BB962C8B-B14F-4D97-AF65-F5344CB8AC3E}">
        <p14:creationId xmlns:p14="http://schemas.microsoft.com/office/powerpoint/2010/main" val="18002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C325E15-DB63-4611-8893-2CA2F67D0DF1}"/>
              </a:ext>
            </a:extLst>
          </p:cNvPr>
          <p:cNvSpPr/>
          <p:nvPr/>
        </p:nvSpPr>
        <p:spPr>
          <a:xfrm>
            <a:off x="8145268" y="1311057"/>
            <a:ext cx="3678340" cy="5178562"/>
          </a:xfrm>
          <a:prstGeom prst="rect">
            <a:avLst/>
          </a:prstGeom>
          <a:gradFill>
            <a:gsLst>
              <a:gs pos="50000">
                <a:schemeClr val="bg1">
                  <a:alpha val="0"/>
                </a:schemeClr>
              </a:gs>
              <a:gs pos="100000">
                <a:srgbClr val="DACC1B"/>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3DBBF7E6-038E-4A92-A87C-87EC802E1D14}"/>
              </a:ext>
            </a:extLst>
          </p:cNvPr>
          <p:cNvSpPr/>
          <p:nvPr/>
        </p:nvSpPr>
        <p:spPr>
          <a:xfrm>
            <a:off x="404948" y="1317073"/>
            <a:ext cx="3678340" cy="5178562"/>
          </a:xfrm>
          <a:prstGeom prst="rect">
            <a:avLst/>
          </a:prstGeom>
          <a:gradFill>
            <a:gsLst>
              <a:gs pos="50000">
                <a:schemeClr val="bg1">
                  <a:alpha val="0"/>
                </a:schemeClr>
              </a:gs>
              <a:gs pos="100000">
                <a:srgbClr val="DACC1B"/>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lIns="91440" tIns="45720" rIns="91440" bIns="45720" anchor="ctr"/>
          <a:lstStyle/>
          <a:p>
            <a:r>
              <a:rPr lang="en-US" altLang="zh-TW">
                <a:ea typeface="微軟正黑體"/>
                <a:cs typeface="Arial"/>
              </a:rPr>
              <a:t>The QSW-M7308R-4X supports IEEE 802.3x, LLDP, QoS </a:t>
            </a:r>
            <a:r>
              <a:rPr lang="en-US" altLang="zh-TW" err="1">
                <a:ea typeface="微軟正黑體"/>
                <a:cs typeface="Arial"/>
              </a:rPr>
              <a:t>etc</a:t>
            </a:r>
            <a:endParaRPr lang="zh-TW" altLang="en-US">
              <a:latin typeface="Arial"/>
              <a:ea typeface="微軟正黑體"/>
              <a:cs typeface="Arial"/>
            </a:endParaRPr>
          </a:p>
        </p:txBody>
      </p:sp>
      <p:sp>
        <p:nvSpPr>
          <p:cNvPr id="7" name="文字方塊 6">
            <a:extLst>
              <a:ext uri="{FF2B5EF4-FFF2-40B4-BE49-F238E27FC236}">
                <a16:creationId xmlns:a16="http://schemas.microsoft.com/office/drawing/2014/main" id="{D25593C7-1B5F-49A6-B387-8CE5D83A5208}"/>
              </a:ext>
            </a:extLst>
          </p:cNvPr>
          <p:cNvSpPr txBox="1"/>
          <p:nvPr/>
        </p:nvSpPr>
        <p:spPr>
          <a:xfrm>
            <a:off x="550262" y="1807554"/>
            <a:ext cx="3553425" cy="1200329"/>
          </a:xfrm>
          <a:prstGeom prst="rect">
            <a:avLst/>
          </a:prstGeom>
          <a:noFill/>
        </p:spPr>
        <p:txBody>
          <a:bodyPr wrap="square" lIns="91440" tIns="45720" rIns="91440" bIns="45720" rtlCol="0" anchor="t">
            <a:spAutoFit/>
          </a:bodyPr>
          <a:lstStyle/>
          <a:p>
            <a:pPr>
              <a:spcBef>
                <a:spcPts val="1000"/>
              </a:spcBef>
              <a:buClr>
                <a:srgbClr val="0070C0"/>
              </a:buClr>
              <a:buSzPct val="70000"/>
            </a:pPr>
            <a:r>
              <a:rPr lang="en-US" altLang="zh-TW" b="1" dirty="0">
                <a:solidFill>
                  <a:schemeClr val="bg1"/>
                </a:solidFill>
              </a:rPr>
              <a:t>Through flow control</a:t>
            </a:r>
            <a:r>
              <a:rPr lang="zh-TW" altLang="en-US" b="1" dirty="0">
                <a:solidFill>
                  <a:schemeClr val="bg1"/>
                </a:solidFill>
              </a:rPr>
              <a:t> </a:t>
            </a:r>
            <a:r>
              <a:rPr lang="en-US" altLang="zh-TW" b="1" dirty="0">
                <a:solidFill>
                  <a:schemeClr val="bg1"/>
                </a:solidFill>
              </a:rPr>
              <a:t>(IEEE 802.3x)  Monitor network congestion to avoid packet drops</a:t>
            </a:r>
          </a:p>
        </p:txBody>
      </p:sp>
      <p:sp>
        <p:nvSpPr>
          <p:cNvPr id="8" name="文字方塊 7">
            <a:extLst>
              <a:ext uri="{FF2B5EF4-FFF2-40B4-BE49-F238E27FC236}">
                <a16:creationId xmlns:a16="http://schemas.microsoft.com/office/drawing/2014/main" id="{7E2A0AB9-8BB9-4C6E-BFFC-9BBB11E360DA}"/>
              </a:ext>
            </a:extLst>
          </p:cNvPr>
          <p:cNvSpPr txBox="1"/>
          <p:nvPr/>
        </p:nvSpPr>
        <p:spPr>
          <a:xfrm>
            <a:off x="4409975" y="1807554"/>
            <a:ext cx="3678340" cy="1200329"/>
          </a:xfrm>
          <a:prstGeom prst="rect">
            <a:avLst/>
          </a:prstGeom>
          <a:noFill/>
        </p:spPr>
        <p:txBody>
          <a:bodyPr wrap="square" lIns="91440" tIns="45720" rIns="91440" bIns="45720" rtlCol="0" anchor="t">
            <a:spAutoFit/>
          </a:bodyPr>
          <a:lstStyle>
            <a:defPPr>
              <a:defRPr lang="zh-TW"/>
            </a:defPPr>
            <a:lvl1pPr algn="ctr">
              <a:spcBef>
                <a:spcPts val="1000"/>
              </a:spcBef>
              <a:buClr>
                <a:srgbClr val="0070C0"/>
              </a:buClr>
              <a:buSzPct val="70000"/>
              <a:defRPr sz="2400" b="1">
                <a:solidFill>
                  <a:schemeClr val="tx1">
                    <a:lumMod val="75000"/>
                    <a:lumOff val="25000"/>
                  </a:schemeClr>
                </a:solidFill>
              </a:defRPr>
            </a:lvl1pPr>
          </a:lstStyle>
          <a:p>
            <a:pPr algn="l"/>
            <a:r>
              <a:rPr lang="en-US" altLang="zh-TW" sz="1800" dirty="0">
                <a:solidFill>
                  <a:schemeClr val="bg1"/>
                </a:solidFill>
              </a:rPr>
              <a:t>Link Layer Discovery Protocol (LLDP),</a:t>
            </a:r>
            <a:r>
              <a:rPr lang="zh-TW" altLang="en-US" sz="1800" dirty="0">
                <a:solidFill>
                  <a:schemeClr val="bg1"/>
                </a:solidFill>
              </a:rPr>
              <a:t> </a:t>
            </a:r>
            <a:r>
              <a:rPr lang="en-US" altLang="zh-TW" sz="1800" dirty="0">
                <a:solidFill>
                  <a:schemeClr val="bg1"/>
                </a:solidFill>
              </a:rPr>
              <a:t>Let managers see at a glance which devices are connected to the switch</a:t>
            </a:r>
          </a:p>
        </p:txBody>
      </p:sp>
      <p:sp>
        <p:nvSpPr>
          <p:cNvPr id="9" name="文字方塊 8">
            <a:extLst>
              <a:ext uri="{FF2B5EF4-FFF2-40B4-BE49-F238E27FC236}">
                <a16:creationId xmlns:a16="http://schemas.microsoft.com/office/drawing/2014/main" id="{56191CC3-2226-4F91-BF49-354EA445E5BD}"/>
              </a:ext>
            </a:extLst>
          </p:cNvPr>
          <p:cNvSpPr txBox="1"/>
          <p:nvPr/>
        </p:nvSpPr>
        <p:spPr>
          <a:xfrm>
            <a:off x="8316332" y="1807554"/>
            <a:ext cx="3507276" cy="1477328"/>
          </a:xfrm>
          <a:prstGeom prst="rect">
            <a:avLst/>
          </a:prstGeom>
          <a:noFill/>
        </p:spPr>
        <p:txBody>
          <a:bodyPr wrap="square" lIns="91440" tIns="45720" rIns="91440" bIns="45720" rtlCol="0" anchor="t">
            <a:spAutoFit/>
          </a:bodyPr>
          <a:lstStyle>
            <a:defPPr>
              <a:defRPr lang="zh-TW"/>
            </a:defPPr>
            <a:lvl1pPr algn="ctr">
              <a:spcBef>
                <a:spcPts val="1000"/>
              </a:spcBef>
              <a:buClr>
                <a:srgbClr val="0070C0"/>
              </a:buClr>
              <a:buSzPct val="70000"/>
              <a:defRPr sz="2400" b="1">
                <a:solidFill>
                  <a:schemeClr val="tx1">
                    <a:lumMod val="75000"/>
                    <a:lumOff val="25000"/>
                  </a:schemeClr>
                </a:solidFill>
              </a:defRPr>
            </a:lvl1pPr>
          </a:lstStyle>
          <a:p>
            <a:pPr algn="l"/>
            <a:r>
              <a:rPr lang="en-US" altLang="zh-TW" sz="1800" dirty="0">
                <a:solidFill>
                  <a:schemeClr val="bg1"/>
                </a:solidFill>
              </a:rPr>
              <a:t>Quality of service (QoS) Different network devices and packets can be classified and prioritized to improve the distribution of network traffic.</a:t>
            </a:r>
          </a:p>
        </p:txBody>
      </p:sp>
      <p:pic>
        <p:nvPicPr>
          <p:cNvPr id="12" name="圖形 11">
            <a:extLst>
              <a:ext uri="{FF2B5EF4-FFF2-40B4-BE49-F238E27FC236}">
                <a16:creationId xmlns:a16="http://schemas.microsoft.com/office/drawing/2014/main" id="{5B67B4A1-1736-2C2B-671D-80C64F6C5A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065" y="3573077"/>
            <a:ext cx="3430829" cy="2922557"/>
          </a:xfrm>
          <a:prstGeom prst="rect">
            <a:avLst/>
          </a:prstGeom>
        </p:spPr>
      </p:pic>
      <p:pic>
        <p:nvPicPr>
          <p:cNvPr id="23" name="圖形 22">
            <a:extLst>
              <a:ext uri="{FF2B5EF4-FFF2-40B4-BE49-F238E27FC236}">
                <a16:creationId xmlns:a16="http://schemas.microsoft.com/office/drawing/2014/main" id="{DC01F615-E295-2793-144A-14EEB61F3D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3394" y="3424617"/>
            <a:ext cx="3480631" cy="2958161"/>
          </a:xfrm>
          <a:prstGeom prst="rect">
            <a:avLst/>
          </a:prstGeom>
        </p:spPr>
      </p:pic>
      <p:pic>
        <p:nvPicPr>
          <p:cNvPr id="14" name="圖形 13">
            <a:extLst>
              <a:ext uri="{FF2B5EF4-FFF2-40B4-BE49-F238E27FC236}">
                <a16:creationId xmlns:a16="http://schemas.microsoft.com/office/drawing/2014/main" id="{9D647B73-8B38-1538-EC46-304BFC4165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9023" y="3501693"/>
            <a:ext cx="3430829" cy="2707941"/>
          </a:xfrm>
          <a:prstGeom prst="rect">
            <a:avLst/>
          </a:prstGeom>
        </p:spPr>
      </p:pic>
    </p:spTree>
    <p:extLst>
      <p:ext uri="{BB962C8B-B14F-4D97-AF65-F5344CB8AC3E}">
        <p14:creationId xmlns:p14="http://schemas.microsoft.com/office/powerpoint/2010/main" val="2864791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796CC06-31B6-4B0B-BA73-D8BD6A5F7CD7}"/>
              </a:ext>
            </a:extLst>
          </p:cNvPr>
          <p:cNvSpPr>
            <a:spLocks noGrp="1"/>
          </p:cNvSpPr>
          <p:nvPr>
            <p:ph type="title" idx="4294967295"/>
          </p:nvPr>
        </p:nvSpPr>
        <p:spPr>
          <a:xfrm>
            <a:off x="330910" y="640242"/>
            <a:ext cx="5765090" cy="1559984"/>
          </a:xfrm>
        </p:spPr>
        <p:txBody>
          <a:bodyPr anchor="ctr">
            <a:noAutofit/>
          </a:bodyPr>
          <a:lstStyle/>
          <a:p>
            <a:pPr algn="ctr"/>
            <a:r>
              <a:rPr lang="en-US" altLang="zh-TW" sz="3600" b="1" dirty="0">
                <a:solidFill>
                  <a:schemeClr val="bg1"/>
                </a:solidFill>
              </a:rPr>
              <a:t>Extended warranty,</a:t>
            </a:r>
            <a:br>
              <a:rPr lang="en-US" altLang="zh-TW" sz="3600" b="1" dirty="0">
                <a:solidFill>
                  <a:schemeClr val="bg1"/>
                </a:solidFill>
              </a:rPr>
            </a:br>
            <a:r>
              <a:rPr lang="en-US" altLang="zh-TW" sz="3600" b="1" dirty="0">
                <a:solidFill>
                  <a:schemeClr val="bg1"/>
                </a:solidFill>
              </a:rPr>
              <a:t>Up to 5 years of coverage</a:t>
            </a:r>
            <a:endParaRPr lang="zh-TW" altLang="en-US" sz="3600" b="1" dirty="0">
              <a:solidFill>
                <a:schemeClr val="bg1"/>
              </a:solidFill>
            </a:endParaRPr>
          </a:p>
        </p:txBody>
      </p:sp>
      <p:sp>
        <p:nvSpPr>
          <p:cNvPr id="2" name="文字方塊 1">
            <a:extLst>
              <a:ext uri="{FF2B5EF4-FFF2-40B4-BE49-F238E27FC236}">
                <a16:creationId xmlns:a16="http://schemas.microsoft.com/office/drawing/2014/main" id="{2DC07C66-17D9-4726-B821-9BC2869582CB}"/>
              </a:ext>
            </a:extLst>
          </p:cNvPr>
          <p:cNvSpPr txBox="1"/>
          <p:nvPr/>
        </p:nvSpPr>
        <p:spPr>
          <a:xfrm>
            <a:off x="1206784" y="2201608"/>
            <a:ext cx="4013343" cy="1361206"/>
          </a:xfrm>
          <a:prstGeom prst="rect">
            <a:avLst/>
          </a:prstGeom>
          <a:noFill/>
        </p:spPr>
        <p:txBody>
          <a:bodyPr wrap="square" rtlCol="0">
            <a:spAutoFit/>
          </a:bodyPr>
          <a:lstStyle/>
          <a:p>
            <a:pPr algn="ctr">
              <a:lnSpc>
                <a:spcPct val="120000"/>
              </a:lnSpc>
            </a:pPr>
            <a:r>
              <a:rPr lang="en-US" altLang="zh-TW" sz="1400" dirty="0">
                <a:solidFill>
                  <a:schemeClr val="bg1"/>
                </a:solidFill>
              </a:rPr>
              <a:t>The QSW-M7308R-4X includes a complimentary 2-year product warranty. For extended coverage, consider the QNAP Extended Warranty Plan, offering up to 5 years of product warranty and additional value.</a:t>
            </a:r>
            <a:endParaRPr lang="zh-TW" altLang="en-US" sz="1400" dirty="0">
              <a:solidFill>
                <a:schemeClr val="bg1"/>
              </a:solidFill>
            </a:endParaRPr>
          </a:p>
        </p:txBody>
      </p:sp>
      <p:grpSp>
        <p:nvGrpSpPr>
          <p:cNvPr id="7" name="群組 6">
            <a:extLst>
              <a:ext uri="{FF2B5EF4-FFF2-40B4-BE49-F238E27FC236}">
                <a16:creationId xmlns:a16="http://schemas.microsoft.com/office/drawing/2014/main" id="{C682552A-5F89-EA3C-0D04-C8CDD49CFB7A}"/>
              </a:ext>
            </a:extLst>
          </p:cNvPr>
          <p:cNvGrpSpPr>
            <a:grpSpLocks noChangeAspect="1"/>
          </p:cNvGrpSpPr>
          <p:nvPr/>
        </p:nvGrpSpPr>
        <p:grpSpPr>
          <a:xfrm>
            <a:off x="1705919" y="3761592"/>
            <a:ext cx="3015072" cy="2750592"/>
            <a:chOff x="1654630" y="1550126"/>
            <a:chExt cx="2233748" cy="2037805"/>
          </a:xfrm>
          <a:effectLst>
            <a:outerShdw blurRad="431800" dist="368300" dir="5760000" sx="106000" sy="106000" algn="ctr" rotWithShape="0">
              <a:srgbClr val="000000">
                <a:alpha val="34000"/>
              </a:srgbClr>
            </a:outerShdw>
          </a:effectLst>
        </p:grpSpPr>
        <p:sp>
          <p:nvSpPr>
            <p:cNvPr id="8" name="矩形 7">
              <a:extLst>
                <a:ext uri="{FF2B5EF4-FFF2-40B4-BE49-F238E27FC236}">
                  <a16:creationId xmlns:a16="http://schemas.microsoft.com/office/drawing/2014/main" id="{73B1ED0E-8A87-EEA7-790C-4DCD47B2CDDE}"/>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cs typeface="+mn-ea"/>
                <a:sym typeface="+mn-lt"/>
              </a:endParaRPr>
            </a:p>
          </p:txBody>
        </p:sp>
        <p:pic>
          <p:nvPicPr>
            <p:cNvPr id="9" name="圖形 12">
              <a:extLst>
                <a:ext uri="{FF2B5EF4-FFF2-40B4-BE49-F238E27FC236}">
                  <a16:creationId xmlns:a16="http://schemas.microsoft.com/office/drawing/2014/main" id="{48187724-8142-84C6-1E19-B29B9B685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7843" y="1596124"/>
              <a:ext cx="2038686" cy="1832876"/>
            </a:xfrm>
            <a:prstGeom prst="rect">
              <a:avLst/>
            </a:prstGeom>
          </p:spPr>
        </p:pic>
      </p:grpSp>
      <p:sp>
        <p:nvSpPr>
          <p:cNvPr id="3" name="TextBox 2">
            <a:extLst>
              <a:ext uri="{FF2B5EF4-FFF2-40B4-BE49-F238E27FC236}">
                <a16:creationId xmlns:a16="http://schemas.microsoft.com/office/drawing/2014/main" id="{A0328FBB-731C-DA24-E7A5-7D1F2E3AC058}"/>
              </a:ext>
            </a:extLst>
          </p:cNvPr>
          <p:cNvSpPr txBox="1"/>
          <p:nvPr/>
        </p:nvSpPr>
        <p:spPr>
          <a:xfrm>
            <a:off x="4447612" y="5713418"/>
            <a:ext cx="3296776" cy="646331"/>
          </a:xfrm>
          <a:prstGeom prst="rect">
            <a:avLst/>
          </a:prstGeom>
          <a:noFill/>
        </p:spPr>
        <p:txBody>
          <a:bodyPr wrap="square" rtlCol="0">
            <a:spAutoFit/>
          </a:bodyPr>
          <a:lstStyle/>
          <a:p>
            <a:r>
              <a:rPr lang="en-US" altLang="zh-TW" sz="1200" dirty="0">
                <a:solidFill>
                  <a:schemeClr val="bg1"/>
                </a:solidFill>
              </a:rPr>
              <a:t>Extended warranty purchase P/N</a:t>
            </a:r>
          </a:p>
          <a:p>
            <a:r>
              <a:rPr lang="en-US" altLang="zh-TW" sz="1200" dirty="0">
                <a:solidFill>
                  <a:schemeClr val="bg1"/>
                </a:solidFill>
              </a:rPr>
              <a:t>LW-SWITCH-YELLOW-3Y (Physical)</a:t>
            </a:r>
          </a:p>
          <a:p>
            <a:r>
              <a:rPr lang="en-US" altLang="zh-TW" sz="1200" dirty="0">
                <a:solidFill>
                  <a:schemeClr val="bg1"/>
                </a:solidFill>
              </a:rPr>
              <a:t>LW-SWITCH-YELLOW-3Y-EI (Electronic)</a:t>
            </a:r>
          </a:p>
        </p:txBody>
      </p:sp>
    </p:spTree>
    <p:extLst>
      <p:ext uri="{BB962C8B-B14F-4D97-AF65-F5344CB8AC3E}">
        <p14:creationId xmlns:p14="http://schemas.microsoft.com/office/powerpoint/2010/main" val="428992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974A419-BD26-58AF-178E-6EFD04EBDB44}"/>
              </a:ext>
            </a:extLst>
          </p:cNvPr>
          <p:cNvSpPr txBox="1"/>
          <p:nvPr/>
        </p:nvSpPr>
        <p:spPr>
          <a:xfrm>
            <a:off x="2435773" y="6392916"/>
            <a:ext cx="6980353" cy="338554"/>
          </a:xfrm>
          <a:prstGeom prst="rect">
            <a:avLst/>
          </a:prstGeom>
          <a:noFill/>
        </p:spPr>
        <p:txBody>
          <a:bodyPr wrap="square" rtlCol="0">
            <a:spAutoFit/>
          </a:bodyPr>
          <a:lstStyle/>
          <a:p>
            <a:pPr algn="just" fontAlgn="base">
              <a:lnSpc>
                <a:spcPct val="100000"/>
              </a:lnSpc>
            </a:pPr>
            <a:r>
              <a:rPr lang="en-US" altLang="zh-TW" sz="800" spc="0" dirty="0">
                <a:latin typeface="+mj-lt"/>
                <a:ea typeface="微軟正黑體" panose="020B0604030504040204" pitchFamily="34" charset="-120"/>
              </a:rPr>
              <a:t>Copyright© 2024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408761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831D5341-D24B-95A0-17FA-A0E046041A8F}"/>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t>100GbE switch-accelerated </a:t>
            </a:r>
            <a:r>
              <a:rPr lang="en-US" altLang="zh-TW"/>
              <a:t>GPU</a:t>
            </a:r>
            <a:r>
              <a:rPr lang="en-US" altLang="zh-TW" dirty="0"/>
              <a:t> cluster</a:t>
            </a:r>
          </a:p>
        </p:txBody>
      </p:sp>
      <p:sp>
        <p:nvSpPr>
          <p:cNvPr id="2" name="Text 2">
            <a:extLst>
              <a:ext uri="{FF2B5EF4-FFF2-40B4-BE49-F238E27FC236}">
                <a16:creationId xmlns:a16="http://schemas.microsoft.com/office/drawing/2014/main" id="{90541C34-AE51-4F74-9731-1F96AE6B1181}"/>
              </a:ext>
            </a:extLst>
          </p:cNvPr>
          <p:cNvSpPr/>
          <p:nvPr/>
        </p:nvSpPr>
        <p:spPr>
          <a:xfrm>
            <a:off x="1667001" y="5836954"/>
            <a:ext cx="2286000" cy="289322"/>
          </a:xfrm>
          <a:prstGeom prst="rect">
            <a:avLst/>
          </a:prstGeom>
          <a:noFill/>
          <a:ln/>
        </p:spPr>
        <p:txBody>
          <a:bodyPr wrap="none" rtlCol="0" anchor="t"/>
          <a:lstStyle/>
          <a:p>
            <a:pPr algn="ctr">
              <a:lnSpc>
                <a:spcPts val="2278"/>
              </a:lnSpc>
            </a:pPr>
            <a:r>
              <a:rPr lang="en-US" altLang="zh-TW" b="1" dirty="0">
                <a:solidFill>
                  <a:srgbClr val="FFFFFF"/>
                </a:solidFill>
                <a:latin typeface="+mn-ea"/>
                <a:cs typeface="Barlow" pitchFamily="34" charset="-120"/>
              </a:rPr>
              <a:t>Calculating complex scientific </a:t>
            </a:r>
          </a:p>
        </p:txBody>
      </p:sp>
      <p:sp>
        <p:nvSpPr>
          <p:cNvPr id="3" name="Text 4">
            <a:extLst>
              <a:ext uri="{FF2B5EF4-FFF2-40B4-BE49-F238E27FC236}">
                <a16:creationId xmlns:a16="http://schemas.microsoft.com/office/drawing/2014/main" id="{ECD35D03-D819-173C-3C57-95286343AC50}"/>
              </a:ext>
            </a:extLst>
          </p:cNvPr>
          <p:cNvSpPr/>
          <p:nvPr/>
        </p:nvSpPr>
        <p:spPr>
          <a:xfrm>
            <a:off x="5230916" y="5836954"/>
            <a:ext cx="1851620" cy="289322"/>
          </a:xfrm>
          <a:prstGeom prst="rect">
            <a:avLst/>
          </a:prstGeom>
          <a:noFill/>
          <a:ln/>
        </p:spPr>
        <p:txBody>
          <a:bodyPr wrap="none" rtlCol="0" anchor="t"/>
          <a:lstStyle/>
          <a:p>
            <a:pPr algn="ctr">
              <a:lnSpc>
                <a:spcPts val="2278"/>
              </a:lnSpc>
            </a:pPr>
            <a:r>
              <a:rPr lang="en-US" altLang="zh-TW" b="1" dirty="0">
                <a:solidFill>
                  <a:srgbClr val="FFFFFF"/>
                </a:solidFill>
                <a:latin typeface="+mn-ea"/>
                <a:cs typeface="Barlow" pitchFamily="34" charset="-120"/>
              </a:rPr>
              <a:t>Training AI model </a:t>
            </a:r>
            <a:endParaRPr lang="en-US" dirty="0">
              <a:latin typeface="+mn-ea"/>
            </a:endParaRPr>
          </a:p>
        </p:txBody>
      </p:sp>
      <p:sp>
        <p:nvSpPr>
          <p:cNvPr id="4" name="Text 6">
            <a:extLst>
              <a:ext uri="{FF2B5EF4-FFF2-40B4-BE49-F238E27FC236}">
                <a16:creationId xmlns:a16="http://schemas.microsoft.com/office/drawing/2014/main" id="{83C349AA-8AA2-4425-5C71-447F1FC576DE}"/>
              </a:ext>
            </a:extLst>
          </p:cNvPr>
          <p:cNvSpPr/>
          <p:nvPr/>
        </p:nvSpPr>
        <p:spPr>
          <a:xfrm>
            <a:off x="8595929" y="5836954"/>
            <a:ext cx="1851620" cy="289322"/>
          </a:xfrm>
          <a:prstGeom prst="rect">
            <a:avLst/>
          </a:prstGeom>
          <a:noFill/>
          <a:ln/>
        </p:spPr>
        <p:txBody>
          <a:bodyPr wrap="none" rtlCol="0" anchor="t"/>
          <a:lstStyle/>
          <a:p>
            <a:pPr algn="ctr">
              <a:lnSpc>
                <a:spcPts val="2278"/>
              </a:lnSpc>
            </a:pPr>
            <a:r>
              <a:rPr lang="en-US" altLang="zh-TW" b="1" dirty="0">
                <a:solidFill>
                  <a:srgbClr val="FFFFFF"/>
                </a:solidFill>
                <a:latin typeface="+mn-ea"/>
                <a:cs typeface="Barlow" pitchFamily="34" charset="-120"/>
              </a:rPr>
              <a:t>Processing big-data</a:t>
            </a:r>
            <a:endParaRPr lang="en-US" dirty="0">
              <a:latin typeface="+mn-ea"/>
            </a:endParaRPr>
          </a:p>
        </p:txBody>
      </p:sp>
      <p:sp>
        <p:nvSpPr>
          <p:cNvPr id="7" name="Text 3">
            <a:extLst>
              <a:ext uri="{FF2B5EF4-FFF2-40B4-BE49-F238E27FC236}">
                <a16:creationId xmlns:a16="http://schemas.microsoft.com/office/drawing/2014/main" id="{4E11EAC3-F8AC-6889-2327-8DA754113649}"/>
              </a:ext>
            </a:extLst>
          </p:cNvPr>
          <p:cNvSpPr/>
          <p:nvPr/>
        </p:nvSpPr>
        <p:spPr>
          <a:xfrm>
            <a:off x="1087380" y="1407559"/>
            <a:ext cx="10671804" cy="1403317"/>
          </a:xfrm>
          <a:prstGeom prst="rect">
            <a:avLst/>
          </a:prstGeom>
          <a:noFill/>
          <a:ln/>
        </p:spPr>
        <p:txBody>
          <a:bodyPr wrap="square" rtlCol="0" anchor="t"/>
          <a:lstStyle/>
          <a:p>
            <a:pPr>
              <a:lnSpc>
                <a:spcPct val="150000"/>
              </a:lnSpc>
            </a:pPr>
            <a:r>
              <a:rPr lang="en-US" altLang="zh-TW" sz="1400" dirty="0">
                <a:solidFill>
                  <a:schemeClr val="bg1"/>
                </a:solidFill>
              </a:rPr>
              <a:t>Based on Nvidia's September 2023 GPU Cluster optimal performance configuration, achieving a network bandwidth of 100GbE or above on each node is crucial for minimizing the impact of insufficient node bandwidth on overall performance. Therefore, deploying QSW-M7308R-4X is an economical and high-speed solution, effectively reducing the bottleneck in node network bandwidth. This setup is ideal for accelerating scientific computing tasks, such as simulating complex natural phenomena, designing new materials, or developing novel drugs. It is also well-suited for training large-scale machine learning/deep learning models, enabling rapid processing of massive amounts of data, including images, videos, or text.</a:t>
            </a:r>
            <a:endParaRPr lang="en-US" sz="1400" dirty="0">
              <a:solidFill>
                <a:schemeClr val="bg1"/>
              </a:solidFill>
            </a:endParaRPr>
          </a:p>
        </p:txBody>
      </p:sp>
      <p:sp>
        <p:nvSpPr>
          <p:cNvPr id="8" name="文字方塊 7">
            <a:extLst>
              <a:ext uri="{FF2B5EF4-FFF2-40B4-BE49-F238E27FC236}">
                <a16:creationId xmlns:a16="http://schemas.microsoft.com/office/drawing/2014/main" id="{C4E09C82-F139-42B5-51ED-1D8ABE42A935}"/>
              </a:ext>
            </a:extLst>
          </p:cNvPr>
          <p:cNvSpPr txBox="1"/>
          <p:nvPr/>
        </p:nvSpPr>
        <p:spPr>
          <a:xfrm>
            <a:off x="3901342" y="6374820"/>
            <a:ext cx="6991944" cy="246221"/>
          </a:xfrm>
          <a:prstGeom prst="rect">
            <a:avLst/>
          </a:prstGeom>
          <a:noFill/>
        </p:spPr>
        <p:txBody>
          <a:bodyPr wrap="square" rtlCol="0">
            <a:spAutoFit/>
          </a:bodyPr>
          <a:lstStyle/>
          <a:p>
            <a:r>
              <a:rPr lang="en-US" altLang="zh-TW" sz="1000" dirty="0">
                <a:solidFill>
                  <a:schemeClr val="bg1"/>
                </a:solidFill>
                <a:latin typeface="+mn-ea"/>
              </a:rPr>
              <a:t>Reference link: https://docs.nvidia.com/ai-enterprise/sizing-guide/0.1.0/best.html</a:t>
            </a:r>
          </a:p>
        </p:txBody>
      </p:sp>
      <p:pic>
        <p:nvPicPr>
          <p:cNvPr id="10" name="Picture 4">
            <a:extLst>
              <a:ext uri="{FF2B5EF4-FFF2-40B4-BE49-F238E27FC236}">
                <a16:creationId xmlns:a16="http://schemas.microsoft.com/office/drawing/2014/main" id="{E5B6C60F-54D6-04D4-71CD-98913B77320D}"/>
              </a:ext>
            </a:extLst>
          </p:cNvPr>
          <p:cNvPicPr>
            <a:picLocks noChangeAspect="1"/>
          </p:cNvPicPr>
          <p:nvPr/>
        </p:nvPicPr>
        <p:blipFill>
          <a:blip r:embed="rId3">
            <a:extLst>
              <a:ext uri="{28A0092B-C50C-407E-A947-70E740481C1C}">
                <a14:useLocalDpi xmlns:a14="http://schemas.microsoft.com/office/drawing/2010/main" val="0"/>
              </a:ext>
            </a:extLst>
          </a:blip>
          <a:srcRect t="708" b="708"/>
          <a:stretch/>
        </p:blipFill>
        <p:spPr>
          <a:xfrm>
            <a:off x="1345163" y="3683779"/>
            <a:ext cx="2929676" cy="1925460"/>
          </a:xfrm>
          <a:prstGeom prst="rect">
            <a:avLst/>
          </a:prstGeom>
        </p:spPr>
      </p:pic>
      <p:pic>
        <p:nvPicPr>
          <p:cNvPr id="13" name="Picture 13">
            <a:extLst>
              <a:ext uri="{FF2B5EF4-FFF2-40B4-BE49-F238E27FC236}">
                <a16:creationId xmlns:a16="http://schemas.microsoft.com/office/drawing/2014/main" id="{A1C48068-F4CF-FD80-A03B-189F2CB7A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1888" y="3656362"/>
            <a:ext cx="2929676" cy="1952876"/>
          </a:xfrm>
          <a:prstGeom prst="rect">
            <a:avLst/>
          </a:prstGeom>
        </p:spPr>
      </p:pic>
      <p:pic>
        <p:nvPicPr>
          <p:cNvPr id="15" name="Picture 19">
            <a:extLst>
              <a:ext uri="{FF2B5EF4-FFF2-40B4-BE49-F238E27FC236}">
                <a16:creationId xmlns:a16="http://schemas.microsoft.com/office/drawing/2014/main" id="{C0ED5682-BB85-6D03-5619-03F8BA7C48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38613" y="3656121"/>
            <a:ext cx="2929676" cy="1953117"/>
          </a:xfrm>
          <a:prstGeom prst="rect">
            <a:avLst/>
          </a:prstGeom>
        </p:spPr>
      </p:pic>
    </p:spTree>
    <p:extLst>
      <p:ext uri="{BB962C8B-B14F-4D97-AF65-F5344CB8AC3E}">
        <p14:creationId xmlns:p14="http://schemas.microsoft.com/office/powerpoint/2010/main" val="257922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5597" y="95959"/>
            <a:ext cx="11242413" cy="1403317"/>
          </a:xfrm>
        </p:spPr>
        <p:txBody>
          <a:bodyPr lIns="91440" tIns="45720" rIns="91440" bIns="45720" anchor="ctr"/>
          <a:lstStyle/>
          <a:p>
            <a:r>
              <a:rPr lang="en-US" altLang="zh-TW" dirty="0"/>
              <a:t>Ultra-high bandwidth required for enterprise backbone networks (500~1,000 staff)</a:t>
            </a:r>
            <a:endParaRPr lang="zh-TW" altLang="en-US" dirty="0"/>
          </a:p>
        </p:txBody>
      </p:sp>
      <p:cxnSp>
        <p:nvCxnSpPr>
          <p:cNvPr id="136" name="直線單箭頭接點 135">
            <a:extLst>
              <a:ext uri="{FF2B5EF4-FFF2-40B4-BE49-F238E27FC236}">
                <a16:creationId xmlns:a16="http://schemas.microsoft.com/office/drawing/2014/main" id="{DF55EE6A-96BF-4BA5-8FE3-CC78ED5197B5}"/>
              </a:ext>
            </a:extLst>
          </p:cNvPr>
          <p:cNvCxnSpPr>
            <a:cxnSpLocks/>
          </p:cNvCxnSpPr>
          <p:nvPr/>
        </p:nvCxnSpPr>
        <p:spPr>
          <a:xfrm>
            <a:off x="1466211" y="4615613"/>
            <a:ext cx="2013163" cy="0"/>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9AD25D5D-479A-47ED-A2D9-01F805063380}"/>
              </a:ext>
            </a:extLst>
          </p:cNvPr>
          <p:cNvCxnSpPr>
            <a:cxnSpLocks/>
          </p:cNvCxnSpPr>
          <p:nvPr/>
        </p:nvCxnSpPr>
        <p:spPr>
          <a:xfrm>
            <a:off x="2699833" y="5964307"/>
            <a:ext cx="931334"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881EC070-5435-4901-B7D6-7C03352537F9}"/>
              </a:ext>
            </a:extLst>
          </p:cNvPr>
          <p:cNvCxnSpPr>
            <a:cxnSpLocks/>
          </p:cNvCxnSpPr>
          <p:nvPr/>
        </p:nvCxnSpPr>
        <p:spPr>
          <a:xfrm>
            <a:off x="11274923" y="3552964"/>
            <a:ext cx="0" cy="995807"/>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5582F9DE-43FE-4122-811F-6393522A9EE2}"/>
              </a:ext>
            </a:extLst>
          </p:cNvPr>
          <p:cNvCxnSpPr>
            <a:cxnSpLocks/>
          </p:cNvCxnSpPr>
          <p:nvPr/>
        </p:nvCxnSpPr>
        <p:spPr>
          <a:xfrm>
            <a:off x="9746318" y="3579436"/>
            <a:ext cx="0" cy="1428234"/>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7665221C-5362-44E3-B356-DCBB9E9590B9}"/>
              </a:ext>
            </a:extLst>
          </p:cNvPr>
          <p:cNvGrpSpPr/>
          <p:nvPr/>
        </p:nvGrpSpPr>
        <p:grpSpPr>
          <a:xfrm>
            <a:off x="2905482" y="2785372"/>
            <a:ext cx="4017475" cy="847599"/>
            <a:chOff x="5021489" y="4257138"/>
            <a:chExt cx="1489957" cy="530053"/>
          </a:xfrm>
        </p:grpSpPr>
        <p:cxnSp>
          <p:nvCxnSpPr>
            <p:cNvPr id="132" name="直線單箭頭接點 131">
              <a:extLst>
                <a:ext uri="{FF2B5EF4-FFF2-40B4-BE49-F238E27FC236}">
                  <a16:creationId xmlns:a16="http://schemas.microsoft.com/office/drawing/2014/main" id="{AA7E984C-3DE3-475F-AB08-FB74D21C37FF}"/>
                </a:ext>
              </a:extLst>
            </p:cNvPr>
            <p:cNvCxnSpPr>
              <a:cxnSpLocks/>
            </p:cNvCxnSpPr>
            <p:nvPr/>
          </p:nvCxnSpPr>
          <p:spPr>
            <a:xfrm>
              <a:off x="6511446" y="4257138"/>
              <a:ext cx="0" cy="530053"/>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74761C30-EBF1-4F71-8DB4-16FA7BBCB147}"/>
                </a:ext>
              </a:extLst>
            </p:cNvPr>
            <p:cNvCxnSpPr>
              <a:cxnSpLocks/>
            </p:cNvCxnSpPr>
            <p:nvPr/>
          </p:nvCxnSpPr>
          <p:spPr>
            <a:xfrm>
              <a:off x="5021489" y="4257138"/>
              <a:ext cx="1489957"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29" name="直線單箭頭接點 128">
            <a:extLst>
              <a:ext uri="{FF2B5EF4-FFF2-40B4-BE49-F238E27FC236}">
                <a16:creationId xmlns:a16="http://schemas.microsoft.com/office/drawing/2014/main" id="{4B4C165E-F7A3-4FA7-9385-1FE773024475}"/>
              </a:ext>
            </a:extLst>
          </p:cNvPr>
          <p:cNvCxnSpPr>
            <a:cxnSpLocks/>
          </p:cNvCxnSpPr>
          <p:nvPr/>
        </p:nvCxnSpPr>
        <p:spPr>
          <a:xfrm>
            <a:off x="2964979" y="3632971"/>
            <a:ext cx="932615"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DEEC25A2-51D9-4F1B-A56D-4E39E4775707}"/>
              </a:ext>
            </a:extLst>
          </p:cNvPr>
          <p:cNvCxnSpPr>
            <a:cxnSpLocks/>
          </p:cNvCxnSpPr>
          <p:nvPr/>
        </p:nvCxnSpPr>
        <p:spPr>
          <a:xfrm>
            <a:off x="5145925" y="3632971"/>
            <a:ext cx="1142834" cy="3283"/>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31" name="群組 30">
            <a:extLst>
              <a:ext uri="{FF2B5EF4-FFF2-40B4-BE49-F238E27FC236}">
                <a16:creationId xmlns:a16="http://schemas.microsoft.com/office/drawing/2014/main" id="{D2FB903F-DE74-4C0A-BF53-F9A233DFEF13}"/>
              </a:ext>
            </a:extLst>
          </p:cNvPr>
          <p:cNvGrpSpPr/>
          <p:nvPr/>
        </p:nvGrpSpPr>
        <p:grpSpPr>
          <a:xfrm>
            <a:off x="5302445" y="4868443"/>
            <a:ext cx="1561936" cy="1090072"/>
            <a:chOff x="5680554" y="4257138"/>
            <a:chExt cx="989460" cy="1132556"/>
          </a:xfrm>
        </p:grpSpPr>
        <p:grpSp>
          <p:nvGrpSpPr>
            <p:cNvPr id="22" name="群組 21">
              <a:extLst>
                <a:ext uri="{FF2B5EF4-FFF2-40B4-BE49-F238E27FC236}">
                  <a16:creationId xmlns:a16="http://schemas.microsoft.com/office/drawing/2014/main" id="{9AD41C18-3BDE-4C18-89B9-ECB8B60343DD}"/>
                </a:ext>
              </a:extLst>
            </p:cNvPr>
            <p:cNvGrpSpPr/>
            <p:nvPr/>
          </p:nvGrpSpPr>
          <p:grpSpPr>
            <a:xfrm>
              <a:off x="5680554" y="4257138"/>
              <a:ext cx="643582" cy="1132556"/>
              <a:chOff x="5680554" y="4257138"/>
              <a:chExt cx="830892" cy="1132556"/>
            </a:xfrm>
          </p:grpSpPr>
          <p:cxnSp>
            <p:nvCxnSpPr>
              <p:cNvPr id="122" name="直線單箭頭接點 121">
                <a:extLst>
                  <a:ext uri="{FF2B5EF4-FFF2-40B4-BE49-F238E27FC236}">
                    <a16:creationId xmlns:a16="http://schemas.microsoft.com/office/drawing/2014/main" id="{DE6012BF-AF48-48F7-9848-CBA20AA0CCC5}"/>
                  </a:ext>
                </a:extLst>
              </p:cNvPr>
              <p:cNvCxnSpPr>
                <a:cxnSpLocks/>
              </p:cNvCxnSpPr>
              <p:nvPr/>
            </p:nvCxnSpPr>
            <p:spPr>
              <a:xfrm>
                <a:off x="5680554" y="4257138"/>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82D20E0D-D32F-4EA7-BF3D-A5EA8279EEC7}"/>
                  </a:ext>
                </a:extLst>
              </p:cNvPr>
              <p:cNvCxnSpPr>
                <a:cxnSpLocks/>
              </p:cNvCxnSpPr>
              <p:nvPr/>
            </p:nvCxnSpPr>
            <p:spPr>
              <a:xfrm>
                <a:off x="5680554" y="5389694"/>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ACE012DD-21A9-4A7C-9260-79054CC8EBD2}"/>
                  </a:ext>
                </a:extLst>
              </p:cNvPr>
              <p:cNvCxnSpPr>
                <a:cxnSpLocks/>
              </p:cNvCxnSpPr>
              <p:nvPr/>
            </p:nvCxnSpPr>
            <p:spPr>
              <a:xfrm>
                <a:off x="6511446" y="4257138"/>
                <a:ext cx="0" cy="1132556"/>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26" name="直線單箭頭接點 125">
              <a:extLst>
                <a:ext uri="{FF2B5EF4-FFF2-40B4-BE49-F238E27FC236}">
                  <a16:creationId xmlns:a16="http://schemas.microsoft.com/office/drawing/2014/main" id="{BEDCC35E-5FB9-4C9E-B4BE-127CB26C717C}"/>
                </a:ext>
              </a:extLst>
            </p:cNvPr>
            <p:cNvCxnSpPr>
              <a:cxnSpLocks/>
            </p:cNvCxnSpPr>
            <p:nvPr/>
          </p:nvCxnSpPr>
          <p:spPr>
            <a:xfrm>
              <a:off x="6324136" y="4787191"/>
              <a:ext cx="345878"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90" name="直線單箭頭接點 89">
            <a:extLst>
              <a:ext uri="{FF2B5EF4-FFF2-40B4-BE49-F238E27FC236}">
                <a16:creationId xmlns:a16="http://schemas.microsoft.com/office/drawing/2014/main" id="{5744CCAC-3246-4E9F-B069-6BDCB5ADDC99}"/>
              </a:ext>
            </a:extLst>
          </p:cNvPr>
          <p:cNvCxnSpPr>
            <a:cxnSpLocks/>
          </p:cNvCxnSpPr>
          <p:nvPr/>
        </p:nvCxnSpPr>
        <p:spPr>
          <a:xfrm>
            <a:off x="9901990" y="2725760"/>
            <a:ext cx="0" cy="581883"/>
          </a:xfrm>
          <a:prstGeom prst="straightConnector1">
            <a:avLst/>
          </a:prstGeom>
          <a:ln w="50800" cap="rnd" cmpd="sng">
            <a:solidFill>
              <a:schemeClr val="bg1"/>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7D570755-BDA5-4B0A-925E-20381ADC4F38}"/>
              </a:ext>
            </a:extLst>
          </p:cNvPr>
          <p:cNvCxnSpPr>
            <a:cxnSpLocks/>
          </p:cNvCxnSpPr>
          <p:nvPr/>
        </p:nvCxnSpPr>
        <p:spPr>
          <a:xfrm>
            <a:off x="6982856" y="3693418"/>
            <a:ext cx="0" cy="1512642"/>
          </a:xfrm>
          <a:prstGeom prst="straightConnector1">
            <a:avLst/>
          </a:prstGeom>
          <a:ln w="50800" cap="rnd" cmpd="sng">
            <a:solidFill>
              <a:schemeClr val="accent4"/>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6197728D-E50A-4EC0-9AA7-E46C262C8C00}"/>
              </a:ext>
            </a:extLst>
          </p:cNvPr>
          <p:cNvCxnSpPr>
            <a:cxnSpLocks/>
          </p:cNvCxnSpPr>
          <p:nvPr/>
        </p:nvCxnSpPr>
        <p:spPr>
          <a:xfrm>
            <a:off x="8458100" y="3636254"/>
            <a:ext cx="846836" cy="0"/>
          </a:xfrm>
          <a:prstGeom prst="straightConnector1">
            <a:avLst/>
          </a:prstGeom>
          <a:ln w="50800" cap="rnd" cmpd="sng">
            <a:solidFill>
              <a:schemeClr val="accent4"/>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67A64C3A-D68E-4D05-94C8-23021C9A6972}"/>
              </a:ext>
            </a:extLst>
          </p:cNvPr>
          <p:cNvGrpSpPr/>
          <p:nvPr/>
        </p:nvGrpSpPr>
        <p:grpSpPr>
          <a:xfrm>
            <a:off x="9192429" y="1927971"/>
            <a:ext cx="1419124" cy="863743"/>
            <a:chOff x="5300737" y="1421562"/>
            <a:chExt cx="1547306" cy="941761"/>
          </a:xfrm>
        </p:grpSpPr>
        <p:sp>
          <p:nvSpPr>
            <p:cNvPr id="55" name="手繪多邊形: 圖案 54">
              <a:extLst>
                <a:ext uri="{FF2B5EF4-FFF2-40B4-BE49-F238E27FC236}">
                  <a16:creationId xmlns:a16="http://schemas.microsoft.com/office/drawing/2014/main" id="{57A98C32-83AB-4E3B-9EBB-3931C58FB91D}"/>
                </a:ext>
              </a:extLst>
            </p:cNvPr>
            <p:cNvSpPr/>
            <p:nvPr/>
          </p:nvSpPr>
          <p:spPr>
            <a:xfrm>
              <a:off x="5300737" y="1421562"/>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p>
              <a:endParaRPr lang="zh-TW" altLang="en-US" sz="1600">
                <a:solidFill>
                  <a:schemeClr val="bg1"/>
                </a:solidFill>
              </a:endParaRPr>
            </a:p>
          </p:txBody>
        </p:sp>
        <p:sp>
          <p:nvSpPr>
            <p:cNvPr id="57" name="文字方塊 56">
              <a:extLst>
                <a:ext uri="{FF2B5EF4-FFF2-40B4-BE49-F238E27FC236}">
                  <a16:creationId xmlns:a16="http://schemas.microsoft.com/office/drawing/2014/main" id="{D248B18B-02C4-4AD4-AD06-B4709FD1CD8C}"/>
                </a:ext>
              </a:extLst>
            </p:cNvPr>
            <p:cNvSpPr txBox="1"/>
            <p:nvPr/>
          </p:nvSpPr>
          <p:spPr>
            <a:xfrm>
              <a:off x="5508868" y="1835851"/>
              <a:ext cx="1131044" cy="36913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a:cs typeface="Arial" panose="020B0604020202020204" pitchFamily="34" charset="0"/>
                </a:rPr>
                <a:t>Internet</a:t>
              </a:r>
              <a:endParaRPr lang="zh-TW" altLang="en-US" sz="1600" b="1">
                <a:solidFill>
                  <a:schemeClr val="bg1"/>
                </a:solidFill>
                <a:latin typeface="Arial" panose="020B0604020202020204" pitchFamily="34" charset="0"/>
                <a:cs typeface="Arial" panose="020B0604020202020204" pitchFamily="34" charset="0"/>
              </a:endParaRPr>
            </a:p>
          </p:txBody>
        </p:sp>
      </p:grpSp>
      <p:pic>
        <p:nvPicPr>
          <p:cNvPr id="59" name="圖形 58">
            <a:extLst>
              <a:ext uri="{FF2B5EF4-FFF2-40B4-BE49-F238E27FC236}">
                <a16:creationId xmlns:a16="http://schemas.microsoft.com/office/drawing/2014/main" id="{AAF4A227-C3AD-4C15-88AB-4DD54F8CC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8319" y="4469905"/>
            <a:ext cx="714599" cy="1034937"/>
          </a:xfrm>
          <a:prstGeom prst="rect">
            <a:avLst/>
          </a:prstGeom>
        </p:spPr>
      </p:pic>
      <p:pic>
        <p:nvPicPr>
          <p:cNvPr id="87" name="圖形 86">
            <a:extLst>
              <a:ext uri="{FF2B5EF4-FFF2-40B4-BE49-F238E27FC236}">
                <a16:creationId xmlns:a16="http://schemas.microsoft.com/office/drawing/2014/main" id="{F26F6923-1E86-4031-9841-166BA3E4170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9824" y="1857184"/>
            <a:ext cx="1246996" cy="1623773"/>
          </a:xfrm>
          <a:prstGeom prst="rect">
            <a:avLst/>
          </a:prstGeom>
        </p:spPr>
      </p:pic>
      <p:pic>
        <p:nvPicPr>
          <p:cNvPr id="88" name="圖片 87">
            <a:extLst>
              <a:ext uri="{FF2B5EF4-FFF2-40B4-BE49-F238E27FC236}">
                <a16:creationId xmlns:a16="http://schemas.microsoft.com/office/drawing/2014/main" id="{8180AAAB-9E3E-4CEC-A93C-3CE273571E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3760" y="1923544"/>
            <a:ext cx="727734" cy="453527"/>
          </a:xfrm>
          <a:prstGeom prst="rect">
            <a:avLst/>
          </a:prstGeom>
        </p:spPr>
      </p:pic>
      <p:sp>
        <p:nvSpPr>
          <p:cNvPr id="98" name="文字方塊 97">
            <a:extLst>
              <a:ext uri="{FF2B5EF4-FFF2-40B4-BE49-F238E27FC236}">
                <a16:creationId xmlns:a16="http://schemas.microsoft.com/office/drawing/2014/main" id="{C00A1890-0405-4085-A8B3-17692F53F54C}"/>
              </a:ext>
            </a:extLst>
          </p:cNvPr>
          <p:cNvSpPr txBox="1"/>
          <p:nvPr/>
        </p:nvSpPr>
        <p:spPr>
          <a:xfrm>
            <a:off x="10794011" y="5524330"/>
            <a:ext cx="1276311" cy="276999"/>
          </a:xfrm>
          <a:prstGeom prst="rect">
            <a:avLst/>
          </a:prstGeom>
          <a:noFill/>
        </p:spPr>
        <p:txBody>
          <a:bodyPr wrap="none" rtlCol="0">
            <a:spAutoFit/>
          </a:bodyPr>
          <a:lstStyle/>
          <a:p>
            <a:r>
              <a:rPr lang="en-US" altLang="zh-TW" sz="1200" b="1" dirty="0">
                <a:solidFill>
                  <a:schemeClr val="bg1"/>
                </a:solidFill>
                <a:latin typeface="+mj-lt"/>
              </a:rPr>
              <a:t>100GbE Server</a:t>
            </a:r>
            <a:endParaRPr lang="zh-TW" altLang="en-US" sz="1200" b="1" dirty="0">
              <a:solidFill>
                <a:schemeClr val="bg1"/>
              </a:solidFill>
              <a:latin typeface="+mj-lt"/>
            </a:endParaRPr>
          </a:p>
        </p:txBody>
      </p:sp>
      <p:sp>
        <p:nvSpPr>
          <p:cNvPr id="99" name="文字方塊 98">
            <a:extLst>
              <a:ext uri="{FF2B5EF4-FFF2-40B4-BE49-F238E27FC236}">
                <a16:creationId xmlns:a16="http://schemas.microsoft.com/office/drawing/2014/main" id="{F73101C5-38C8-43E8-94D9-02E7BD5BF101}"/>
              </a:ext>
            </a:extLst>
          </p:cNvPr>
          <p:cNvSpPr txBox="1"/>
          <p:nvPr/>
        </p:nvSpPr>
        <p:spPr>
          <a:xfrm>
            <a:off x="9196329" y="5489962"/>
            <a:ext cx="1300356" cy="461665"/>
          </a:xfrm>
          <a:prstGeom prst="rect">
            <a:avLst/>
          </a:prstGeom>
          <a:noFill/>
        </p:spPr>
        <p:txBody>
          <a:bodyPr wrap="none" rtlCol="0">
            <a:spAutoFit/>
          </a:bodyPr>
          <a:lstStyle/>
          <a:p>
            <a:r>
              <a:rPr lang="en-US" altLang="zh-TW" sz="1200" b="1" dirty="0">
                <a:solidFill>
                  <a:schemeClr val="bg1"/>
                </a:solidFill>
                <a:latin typeface="+mj-lt"/>
              </a:rPr>
              <a:t>100GbE NAS</a:t>
            </a:r>
            <a:r>
              <a:rPr lang="zh-TW" altLang="en-US" sz="1200" b="1" dirty="0">
                <a:solidFill>
                  <a:schemeClr val="bg1"/>
                </a:solidFill>
                <a:latin typeface="+mj-lt"/>
              </a:rPr>
              <a:t> </a:t>
            </a:r>
            <a:r>
              <a:rPr lang="en-US" altLang="zh-TW" sz="1200" b="1" dirty="0">
                <a:solidFill>
                  <a:schemeClr val="bg1"/>
                </a:solidFill>
                <a:latin typeface="+mj-lt"/>
              </a:rPr>
              <a:t>+</a:t>
            </a:r>
            <a:r>
              <a:rPr lang="zh-TW" altLang="en-US" sz="1200" b="1" dirty="0">
                <a:solidFill>
                  <a:schemeClr val="bg1"/>
                </a:solidFill>
                <a:latin typeface="+mj-lt"/>
              </a:rPr>
              <a:t> </a:t>
            </a:r>
            <a:endParaRPr lang="en-US" altLang="zh-TW" sz="1200" b="1" dirty="0">
              <a:solidFill>
                <a:schemeClr val="bg1"/>
              </a:solidFill>
              <a:latin typeface="+mj-lt"/>
            </a:endParaRPr>
          </a:p>
          <a:p>
            <a:r>
              <a:rPr lang="en-US" altLang="zh-TW" sz="1200" b="1" dirty="0">
                <a:solidFill>
                  <a:schemeClr val="bg1"/>
                </a:solidFill>
                <a:latin typeface="+mj-lt"/>
              </a:rPr>
              <a:t>100GbE card</a:t>
            </a:r>
            <a:endParaRPr lang="zh-TW" altLang="en-US" sz="1200" b="1" dirty="0">
              <a:solidFill>
                <a:schemeClr val="bg1"/>
              </a:solidFill>
              <a:latin typeface="+mj-lt"/>
            </a:endParaRPr>
          </a:p>
        </p:txBody>
      </p:sp>
      <p:sp>
        <p:nvSpPr>
          <p:cNvPr id="104" name="文字方塊 103">
            <a:extLst>
              <a:ext uri="{FF2B5EF4-FFF2-40B4-BE49-F238E27FC236}">
                <a16:creationId xmlns:a16="http://schemas.microsoft.com/office/drawing/2014/main" id="{6D9E36FF-5822-4D01-9DD3-76A5EBB675AB}"/>
              </a:ext>
            </a:extLst>
          </p:cNvPr>
          <p:cNvSpPr txBox="1"/>
          <p:nvPr/>
        </p:nvSpPr>
        <p:spPr>
          <a:xfrm>
            <a:off x="1977021" y="1855963"/>
            <a:ext cx="928459" cy="276999"/>
          </a:xfrm>
          <a:prstGeom prst="rect">
            <a:avLst/>
          </a:prstGeom>
          <a:noFill/>
        </p:spPr>
        <p:txBody>
          <a:bodyPr wrap="none" rtlCol="0">
            <a:spAutoFit/>
          </a:bodyPr>
          <a:lstStyle/>
          <a:p>
            <a:r>
              <a:rPr lang="en-US" altLang="zh-TW" sz="1200" b="1">
                <a:solidFill>
                  <a:schemeClr val="bg1"/>
                </a:solidFill>
                <a:latin typeface="+mj-lt"/>
              </a:rPr>
              <a:t>10GbE</a:t>
            </a:r>
            <a:r>
              <a:rPr lang="zh-TW" altLang="en-US" sz="1200" b="1">
                <a:solidFill>
                  <a:schemeClr val="bg1"/>
                </a:solidFill>
                <a:latin typeface="+mj-lt"/>
              </a:rPr>
              <a:t> </a:t>
            </a:r>
            <a:r>
              <a:rPr lang="en-US" altLang="zh-TW" sz="1200" b="1">
                <a:solidFill>
                  <a:schemeClr val="bg1"/>
                </a:solidFill>
                <a:latin typeface="+mj-lt"/>
              </a:rPr>
              <a:t>PC</a:t>
            </a:r>
            <a:endParaRPr lang="zh-TW" altLang="en-US" sz="1200" b="1">
              <a:solidFill>
                <a:schemeClr val="bg1"/>
              </a:solidFill>
              <a:latin typeface="+mj-lt"/>
            </a:endParaRPr>
          </a:p>
        </p:txBody>
      </p:sp>
      <p:grpSp>
        <p:nvGrpSpPr>
          <p:cNvPr id="105" name="群組 104">
            <a:extLst>
              <a:ext uri="{FF2B5EF4-FFF2-40B4-BE49-F238E27FC236}">
                <a16:creationId xmlns:a16="http://schemas.microsoft.com/office/drawing/2014/main" id="{649619DA-44B1-428E-9AD7-8C12F484C922}"/>
              </a:ext>
            </a:extLst>
          </p:cNvPr>
          <p:cNvGrpSpPr/>
          <p:nvPr/>
        </p:nvGrpSpPr>
        <p:grpSpPr>
          <a:xfrm>
            <a:off x="6098783" y="3060898"/>
            <a:ext cx="2509569" cy="771669"/>
            <a:chOff x="7283150" y="2347244"/>
            <a:chExt cx="2767545" cy="850998"/>
          </a:xfrm>
        </p:grpSpPr>
        <p:pic>
          <p:nvPicPr>
            <p:cNvPr id="106" name="內容版面配置區 26">
              <a:extLst>
                <a:ext uri="{FF2B5EF4-FFF2-40B4-BE49-F238E27FC236}">
                  <a16:creationId xmlns:a16="http://schemas.microsoft.com/office/drawing/2014/main" id="{97F5608F-C740-4DFC-9F70-1C3C79E8D6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83150" y="2599796"/>
              <a:ext cx="2767545" cy="598446"/>
            </a:xfrm>
            <a:prstGeom prst="rect">
              <a:avLst/>
            </a:prstGeom>
          </p:spPr>
        </p:pic>
        <p:sp>
          <p:nvSpPr>
            <p:cNvPr id="107" name="文字方塊 106">
              <a:extLst>
                <a:ext uri="{FF2B5EF4-FFF2-40B4-BE49-F238E27FC236}">
                  <a16:creationId xmlns:a16="http://schemas.microsoft.com/office/drawing/2014/main" id="{EB5BFD9E-EB01-4CEE-BCC4-5152E872A198}"/>
                </a:ext>
              </a:extLst>
            </p:cNvPr>
            <p:cNvSpPr txBox="1"/>
            <p:nvPr/>
          </p:nvSpPr>
          <p:spPr>
            <a:xfrm>
              <a:off x="8373599" y="2347244"/>
              <a:ext cx="1434170" cy="305474"/>
            </a:xfrm>
            <a:prstGeom prst="rect">
              <a:avLst/>
            </a:prstGeom>
            <a:noFill/>
          </p:spPr>
          <p:txBody>
            <a:bodyPr wrap="none" rtlCol="0">
              <a:spAutoFit/>
            </a:bodyPr>
            <a:lstStyle>
              <a:defPPr>
                <a:defRPr lang="zh-TW"/>
              </a:defPPr>
              <a:lvl1pPr>
                <a:defRPr sz="1400" b="1">
                  <a:latin typeface="+mj-lt"/>
                </a:defRPr>
              </a:lvl1pPr>
            </a:lstStyle>
            <a:p>
              <a:r>
                <a:rPr lang="en-US" altLang="zh-TW" sz="1200" dirty="0">
                  <a:solidFill>
                    <a:schemeClr val="bg1"/>
                  </a:solidFill>
                </a:rPr>
                <a:t>QSW-M5216-1T</a:t>
              </a:r>
              <a:endParaRPr lang="zh-TW" altLang="en-US" sz="1200" dirty="0">
                <a:solidFill>
                  <a:schemeClr val="bg1"/>
                </a:solidFill>
              </a:endParaRPr>
            </a:p>
          </p:txBody>
        </p:sp>
      </p:grpSp>
      <p:sp>
        <p:nvSpPr>
          <p:cNvPr id="109" name="文字方塊 108">
            <a:extLst>
              <a:ext uri="{FF2B5EF4-FFF2-40B4-BE49-F238E27FC236}">
                <a16:creationId xmlns:a16="http://schemas.microsoft.com/office/drawing/2014/main" id="{5CE67F32-5B8C-4C60-BF56-AEC15EBEF9D8}"/>
              </a:ext>
            </a:extLst>
          </p:cNvPr>
          <p:cNvSpPr txBox="1"/>
          <p:nvPr/>
        </p:nvSpPr>
        <p:spPr>
          <a:xfrm>
            <a:off x="642317" y="3835987"/>
            <a:ext cx="2005129" cy="276999"/>
          </a:xfrm>
          <a:prstGeom prst="rect">
            <a:avLst/>
          </a:prstGeom>
          <a:noFill/>
        </p:spPr>
        <p:txBody>
          <a:bodyPr wrap="square" lIns="91440" tIns="45720" rIns="91440" bIns="45720" rtlCol="0" anchor="t">
            <a:spAutoFit/>
          </a:bodyPr>
          <a:lstStyle/>
          <a:p>
            <a:r>
              <a:rPr lang="en-US" altLang="zh-TW" sz="1200" b="1">
                <a:solidFill>
                  <a:schemeClr val="bg1"/>
                </a:solidFill>
                <a:latin typeface="+mj-lt"/>
              </a:rPr>
              <a:t>2.5Gb ETH WiFi6 AP</a:t>
            </a:r>
            <a:endParaRPr lang="zh-TW" altLang="en-US" sz="1200" b="1">
              <a:solidFill>
                <a:schemeClr val="bg1"/>
              </a:solidFill>
              <a:latin typeface="+mj-lt"/>
            </a:endParaRPr>
          </a:p>
        </p:txBody>
      </p:sp>
      <p:grpSp>
        <p:nvGrpSpPr>
          <p:cNvPr id="111" name="群組 110">
            <a:extLst>
              <a:ext uri="{FF2B5EF4-FFF2-40B4-BE49-F238E27FC236}">
                <a16:creationId xmlns:a16="http://schemas.microsoft.com/office/drawing/2014/main" id="{1A5F95FB-2BE6-46EA-A699-6A0A8A2FD949}"/>
              </a:ext>
            </a:extLst>
          </p:cNvPr>
          <p:cNvGrpSpPr/>
          <p:nvPr/>
        </p:nvGrpSpPr>
        <p:grpSpPr>
          <a:xfrm>
            <a:off x="6145213" y="4900279"/>
            <a:ext cx="2509569" cy="768277"/>
            <a:chOff x="6814187" y="2350986"/>
            <a:chExt cx="2767545" cy="847256"/>
          </a:xfrm>
        </p:grpSpPr>
        <p:pic>
          <p:nvPicPr>
            <p:cNvPr id="112" name="內容版面配置區 26">
              <a:extLst>
                <a:ext uri="{FF2B5EF4-FFF2-40B4-BE49-F238E27FC236}">
                  <a16:creationId xmlns:a16="http://schemas.microsoft.com/office/drawing/2014/main" id="{7D49B67B-8549-4F2C-93B4-EB129F4374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14187" y="2599796"/>
              <a:ext cx="2767545" cy="598446"/>
            </a:xfrm>
            <a:prstGeom prst="rect">
              <a:avLst/>
            </a:prstGeom>
          </p:spPr>
        </p:pic>
        <p:sp>
          <p:nvSpPr>
            <p:cNvPr id="113" name="文字方塊 112">
              <a:extLst>
                <a:ext uri="{FF2B5EF4-FFF2-40B4-BE49-F238E27FC236}">
                  <a16:creationId xmlns:a16="http://schemas.microsoft.com/office/drawing/2014/main" id="{399F3C84-FF95-4FD7-B3E0-C3DE46F09E2F}"/>
                </a:ext>
              </a:extLst>
            </p:cNvPr>
            <p:cNvSpPr txBox="1"/>
            <p:nvPr/>
          </p:nvSpPr>
          <p:spPr>
            <a:xfrm>
              <a:off x="7908228" y="2350986"/>
              <a:ext cx="1434170" cy="305474"/>
            </a:xfrm>
            <a:prstGeom prst="rect">
              <a:avLst/>
            </a:prstGeom>
            <a:noFill/>
          </p:spPr>
          <p:txBody>
            <a:bodyPr wrap="none" rtlCol="0">
              <a:spAutoFit/>
            </a:bodyPr>
            <a:lstStyle>
              <a:defPPr>
                <a:defRPr lang="zh-TW"/>
              </a:defPPr>
              <a:lvl1pPr>
                <a:defRPr sz="1400" b="1">
                  <a:latin typeface="+mj-lt"/>
                </a:defRPr>
              </a:lvl1pPr>
            </a:lstStyle>
            <a:p>
              <a:r>
                <a:rPr lang="en-US" altLang="zh-TW" sz="1200">
                  <a:solidFill>
                    <a:schemeClr val="bg1"/>
                  </a:solidFill>
                </a:rPr>
                <a:t>QSW-M5216-1T</a:t>
              </a:r>
              <a:endParaRPr lang="zh-TW" altLang="en-US" sz="1200">
                <a:solidFill>
                  <a:schemeClr val="bg1"/>
                </a:solidFill>
              </a:endParaRPr>
            </a:p>
          </p:txBody>
        </p:sp>
      </p:grpSp>
      <p:pic>
        <p:nvPicPr>
          <p:cNvPr id="116" name="圖片 115">
            <a:extLst>
              <a:ext uri="{FF2B5EF4-FFF2-40B4-BE49-F238E27FC236}">
                <a16:creationId xmlns:a16="http://schemas.microsoft.com/office/drawing/2014/main" id="{4DD88EEC-AAD1-4E00-B95E-579D3DA5ADB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426663" y="5615446"/>
            <a:ext cx="1997676" cy="567841"/>
          </a:xfrm>
          <a:prstGeom prst="rect">
            <a:avLst/>
          </a:prstGeom>
        </p:spPr>
      </p:pic>
      <p:sp>
        <p:nvSpPr>
          <p:cNvPr id="117" name="文字方塊 116">
            <a:extLst>
              <a:ext uri="{FF2B5EF4-FFF2-40B4-BE49-F238E27FC236}">
                <a16:creationId xmlns:a16="http://schemas.microsoft.com/office/drawing/2014/main" id="{7BA23F3E-38E8-4C02-8E98-65713B971F40}"/>
              </a:ext>
            </a:extLst>
          </p:cNvPr>
          <p:cNvSpPr txBox="1"/>
          <p:nvPr/>
        </p:nvSpPr>
        <p:spPr>
          <a:xfrm>
            <a:off x="3646843" y="3112768"/>
            <a:ext cx="1598643" cy="276999"/>
          </a:xfrm>
          <a:prstGeom prst="rect">
            <a:avLst/>
          </a:prstGeom>
          <a:noFill/>
        </p:spPr>
        <p:txBody>
          <a:bodyPr wrap="none" rtlCol="0">
            <a:spAutoFit/>
          </a:bodyPr>
          <a:lstStyle>
            <a:defPPr>
              <a:defRPr lang="zh-TW"/>
            </a:defPPr>
            <a:lvl1pPr>
              <a:defRPr sz="1000" b="1">
                <a:latin typeface="+mj-lt"/>
              </a:defRPr>
            </a:lvl1pPr>
          </a:lstStyle>
          <a:p>
            <a:pPr algn="ctr"/>
            <a:r>
              <a:rPr lang="en-US" altLang="zh-TW" sz="1200" dirty="0">
                <a:solidFill>
                  <a:schemeClr val="bg1"/>
                </a:solidFill>
              </a:rPr>
              <a:t>QSW-M3216R-8S8T</a:t>
            </a:r>
            <a:endParaRPr lang="zh-TW" altLang="en-US" sz="1200" dirty="0">
              <a:solidFill>
                <a:schemeClr val="bg1"/>
              </a:solidFill>
            </a:endParaRPr>
          </a:p>
        </p:txBody>
      </p:sp>
      <p:pic>
        <p:nvPicPr>
          <p:cNvPr id="45" name="圖形 44">
            <a:extLst>
              <a:ext uri="{FF2B5EF4-FFF2-40B4-BE49-F238E27FC236}">
                <a16:creationId xmlns:a16="http://schemas.microsoft.com/office/drawing/2014/main" id="{2CAA53BC-DE86-400A-9443-CE7A30B3427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934713">
            <a:off x="486288" y="5530526"/>
            <a:ext cx="977663" cy="1022961"/>
          </a:xfrm>
          <a:prstGeom prst="rect">
            <a:avLst/>
          </a:prstGeom>
        </p:spPr>
      </p:pic>
      <p:pic>
        <p:nvPicPr>
          <p:cNvPr id="42" name="圖形 41">
            <a:extLst>
              <a:ext uri="{FF2B5EF4-FFF2-40B4-BE49-F238E27FC236}">
                <a16:creationId xmlns:a16="http://schemas.microsoft.com/office/drawing/2014/main" id="{C06575E5-ECFA-4B74-A797-2047364278E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20865496">
            <a:off x="1100605" y="5607478"/>
            <a:ext cx="914556" cy="945041"/>
          </a:xfrm>
          <a:prstGeom prst="rect">
            <a:avLst/>
          </a:prstGeom>
        </p:spPr>
      </p:pic>
      <p:pic>
        <p:nvPicPr>
          <p:cNvPr id="120" name="圖形 119">
            <a:extLst>
              <a:ext uri="{FF2B5EF4-FFF2-40B4-BE49-F238E27FC236}">
                <a16:creationId xmlns:a16="http://schemas.microsoft.com/office/drawing/2014/main" id="{A6285704-CED0-4D61-97E9-54ABAA5E8E4B}"/>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803129" y="5614605"/>
            <a:ext cx="902659" cy="982798"/>
          </a:xfrm>
          <a:prstGeom prst="rect">
            <a:avLst/>
          </a:prstGeom>
        </p:spPr>
      </p:pic>
      <p:sp>
        <p:nvSpPr>
          <p:cNvPr id="133" name="文字方塊 132">
            <a:extLst>
              <a:ext uri="{FF2B5EF4-FFF2-40B4-BE49-F238E27FC236}">
                <a16:creationId xmlns:a16="http://schemas.microsoft.com/office/drawing/2014/main" id="{5333B3C7-82FA-4644-81A0-40E476E92BDE}"/>
              </a:ext>
            </a:extLst>
          </p:cNvPr>
          <p:cNvSpPr txBox="1"/>
          <p:nvPr/>
        </p:nvSpPr>
        <p:spPr>
          <a:xfrm>
            <a:off x="1096772" y="5380379"/>
            <a:ext cx="1337226" cy="276999"/>
          </a:xfrm>
          <a:prstGeom prst="rect">
            <a:avLst/>
          </a:prstGeom>
          <a:noFill/>
        </p:spPr>
        <p:txBody>
          <a:bodyPr wrap="none" rtlCol="0">
            <a:spAutoFit/>
          </a:bodyPr>
          <a:lstStyle>
            <a:defPPr>
              <a:defRPr lang="zh-TW"/>
            </a:defPPr>
            <a:lvl1pPr>
              <a:defRPr sz="1000" b="1">
                <a:latin typeface="+mj-lt"/>
              </a:defRPr>
            </a:lvl1pPr>
          </a:lstStyle>
          <a:p>
            <a:r>
              <a:rPr lang="en-US" altLang="zh-TW" sz="1200">
                <a:solidFill>
                  <a:schemeClr val="bg1"/>
                </a:solidFill>
              </a:rPr>
              <a:t>2.5GbE</a:t>
            </a:r>
            <a:r>
              <a:rPr lang="zh-TW" altLang="en-US" sz="1200">
                <a:solidFill>
                  <a:schemeClr val="bg1"/>
                </a:solidFill>
              </a:rPr>
              <a:t> </a:t>
            </a:r>
            <a:r>
              <a:rPr lang="en-US" altLang="zh-TW" sz="1200">
                <a:solidFill>
                  <a:schemeClr val="bg1"/>
                </a:solidFill>
              </a:rPr>
              <a:t>Devices</a:t>
            </a:r>
            <a:endParaRPr lang="zh-TW" altLang="en-US" sz="1200">
              <a:solidFill>
                <a:schemeClr val="bg1"/>
              </a:solidFill>
            </a:endParaRPr>
          </a:p>
        </p:txBody>
      </p:sp>
      <p:grpSp>
        <p:nvGrpSpPr>
          <p:cNvPr id="143" name="群組 142">
            <a:extLst>
              <a:ext uri="{FF2B5EF4-FFF2-40B4-BE49-F238E27FC236}">
                <a16:creationId xmlns:a16="http://schemas.microsoft.com/office/drawing/2014/main" id="{4E9F59A9-98E7-424C-A2D3-C645D96B6D7B}"/>
              </a:ext>
            </a:extLst>
          </p:cNvPr>
          <p:cNvGrpSpPr/>
          <p:nvPr/>
        </p:nvGrpSpPr>
        <p:grpSpPr>
          <a:xfrm>
            <a:off x="4775152" y="1569975"/>
            <a:ext cx="1214574" cy="338554"/>
            <a:chOff x="4779059" y="1345672"/>
            <a:chExt cx="1214574" cy="338554"/>
          </a:xfrm>
        </p:grpSpPr>
        <p:sp>
          <p:nvSpPr>
            <p:cNvPr id="138" name="文字方塊 137">
              <a:extLst>
                <a:ext uri="{FF2B5EF4-FFF2-40B4-BE49-F238E27FC236}">
                  <a16:creationId xmlns:a16="http://schemas.microsoft.com/office/drawing/2014/main" id="{E356D907-D85E-4418-B0A5-2B2B38C98FB9}"/>
                </a:ext>
              </a:extLst>
            </p:cNvPr>
            <p:cNvSpPr txBox="1"/>
            <p:nvPr/>
          </p:nvSpPr>
          <p:spPr>
            <a:xfrm>
              <a:off x="5045938" y="1345672"/>
              <a:ext cx="947695" cy="338554"/>
            </a:xfrm>
            <a:prstGeom prst="rect">
              <a:avLst/>
            </a:prstGeom>
            <a:noFill/>
          </p:spPr>
          <p:txBody>
            <a:bodyPr wrap="none" rtlCol="0">
              <a:spAutoFit/>
            </a:bodyPr>
            <a:lstStyle/>
            <a:p>
              <a:r>
                <a:rPr lang="en-US" altLang="zh-TW" sz="1600" b="1" dirty="0">
                  <a:solidFill>
                    <a:srgbClr val="FFFF00"/>
                  </a:solidFill>
                </a:rPr>
                <a:t>100GbE</a:t>
              </a:r>
              <a:endParaRPr lang="zh-TW" altLang="en-US" sz="1600" b="1" dirty="0">
                <a:solidFill>
                  <a:srgbClr val="FFFF00"/>
                </a:solidFill>
              </a:endParaRPr>
            </a:p>
          </p:txBody>
        </p:sp>
        <p:cxnSp>
          <p:nvCxnSpPr>
            <p:cNvPr id="139" name="直線單箭頭接點 138">
              <a:extLst>
                <a:ext uri="{FF2B5EF4-FFF2-40B4-BE49-F238E27FC236}">
                  <a16:creationId xmlns:a16="http://schemas.microsoft.com/office/drawing/2014/main" id="{09C5FDBE-9CED-48FF-B794-2A9B9DC4753A}"/>
                </a:ext>
              </a:extLst>
            </p:cNvPr>
            <p:cNvCxnSpPr>
              <a:cxnSpLocks/>
            </p:cNvCxnSpPr>
            <p:nvPr/>
          </p:nvCxnSpPr>
          <p:spPr>
            <a:xfrm>
              <a:off x="4779059" y="1522418"/>
              <a:ext cx="201404" cy="0"/>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sp>
        <p:nvSpPr>
          <p:cNvPr id="145" name="文字方塊 144">
            <a:extLst>
              <a:ext uri="{FF2B5EF4-FFF2-40B4-BE49-F238E27FC236}">
                <a16:creationId xmlns:a16="http://schemas.microsoft.com/office/drawing/2014/main" id="{F204AF4D-1865-402C-A01B-A2963F9FC7F8}"/>
              </a:ext>
            </a:extLst>
          </p:cNvPr>
          <p:cNvSpPr txBox="1"/>
          <p:nvPr/>
        </p:nvSpPr>
        <p:spPr>
          <a:xfrm>
            <a:off x="5042031" y="1933573"/>
            <a:ext cx="833883" cy="338554"/>
          </a:xfrm>
          <a:prstGeom prst="rect">
            <a:avLst/>
          </a:prstGeom>
          <a:noFill/>
          <a:ln>
            <a:noFill/>
          </a:ln>
        </p:spPr>
        <p:txBody>
          <a:bodyPr wrap="none" rtlCol="0">
            <a:spAutoFit/>
          </a:bodyPr>
          <a:lstStyle/>
          <a:p>
            <a:r>
              <a:rPr lang="en-US" altLang="zh-TW" sz="1600" b="1" dirty="0">
                <a:solidFill>
                  <a:schemeClr val="accent4"/>
                </a:solidFill>
              </a:rPr>
              <a:t>25GbE</a:t>
            </a:r>
            <a:endParaRPr lang="zh-TW" altLang="en-US" sz="1600" b="1" dirty="0">
              <a:solidFill>
                <a:schemeClr val="accent4"/>
              </a:solidFill>
            </a:endParaRPr>
          </a:p>
        </p:txBody>
      </p:sp>
      <p:cxnSp>
        <p:nvCxnSpPr>
          <p:cNvPr id="146" name="直線單箭頭接點 145">
            <a:extLst>
              <a:ext uri="{FF2B5EF4-FFF2-40B4-BE49-F238E27FC236}">
                <a16:creationId xmlns:a16="http://schemas.microsoft.com/office/drawing/2014/main" id="{8DF9A405-33D6-4E5A-BCFC-7A7E87B987FD}"/>
              </a:ext>
            </a:extLst>
          </p:cNvPr>
          <p:cNvCxnSpPr>
            <a:cxnSpLocks/>
          </p:cNvCxnSpPr>
          <p:nvPr/>
        </p:nvCxnSpPr>
        <p:spPr>
          <a:xfrm>
            <a:off x="4775152" y="2110319"/>
            <a:ext cx="201404" cy="0"/>
          </a:xfrm>
          <a:prstGeom prst="straightConnector1">
            <a:avLst/>
          </a:prstGeom>
          <a:ln w="50800" cap="rnd" cmpd="sng">
            <a:solidFill>
              <a:srgbClr val="FFC0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49" name="文字方塊 148">
            <a:extLst>
              <a:ext uri="{FF2B5EF4-FFF2-40B4-BE49-F238E27FC236}">
                <a16:creationId xmlns:a16="http://schemas.microsoft.com/office/drawing/2014/main" id="{A9AAC68D-38A6-4E9D-811D-AFCA500588B6}"/>
              </a:ext>
            </a:extLst>
          </p:cNvPr>
          <p:cNvSpPr txBox="1"/>
          <p:nvPr/>
        </p:nvSpPr>
        <p:spPr>
          <a:xfrm>
            <a:off x="6413367" y="1569975"/>
            <a:ext cx="891591" cy="338554"/>
          </a:xfrm>
          <a:prstGeom prst="rect">
            <a:avLst/>
          </a:prstGeom>
          <a:noFill/>
        </p:spPr>
        <p:txBody>
          <a:bodyPr wrap="none" rtlCol="0">
            <a:spAutoFit/>
          </a:bodyPr>
          <a:lstStyle/>
          <a:p>
            <a:r>
              <a:rPr lang="en-US" altLang="zh-TW" sz="1600" b="1">
                <a:solidFill>
                  <a:schemeClr val="accent2">
                    <a:lumMod val="75000"/>
                  </a:schemeClr>
                </a:solidFill>
              </a:rPr>
              <a:t>2.5GbE</a:t>
            </a:r>
            <a:endParaRPr lang="zh-TW" altLang="en-US" sz="1600" b="1">
              <a:solidFill>
                <a:schemeClr val="accent2">
                  <a:lumMod val="75000"/>
                </a:schemeClr>
              </a:solidFill>
            </a:endParaRPr>
          </a:p>
        </p:txBody>
      </p:sp>
      <p:cxnSp>
        <p:nvCxnSpPr>
          <p:cNvPr id="150" name="直線單箭頭接點 149">
            <a:extLst>
              <a:ext uri="{FF2B5EF4-FFF2-40B4-BE49-F238E27FC236}">
                <a16:creationId xmlns:a16="http://schemas.microsoft.com/office/drawing/2014/main" id="{EB8A3DBB-D58B-4CFA-A703-272424C7D18B}"/>
              </a:ext>
            </a:extLst>
          </p:cNvPr>
          <p:cNvCxnSpPr>
            <a:cxnSpLocks/>
          </p:cNvCxnSpPr>
          <p:nvPr/>
        </p:nvCxnSpPr>
        <p:spPr>
          <a:xfrm>
            <a:off x="6146488" y="1746721"/>
            <a:ext cx="201404"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9" name="文字方塊 118">
            <a:extLst>
              <a:ext uri="{FF2B5EF4-FFF2-40B4-BE49-F238E27FC236}">
                <a16:creationId xmlns:a16="http://schemas.microsoft.com/office/drawing/2014/main" id="{1D5073D5-A6FC-4052-8D2E-B2D1B286B8C7}"/>
              </a:ext>
            </a:extLst>
          </p:cNvPr>
          <p:cNvSpPr txBox="1"/>
          <p:nvPr/>
        </p:nvSpPr>
        <p:spPr>
          <a:xfrm>
            <a:off x="3655078" y="4192906"/>
            <a:ext cx="1582164" cy="276999"/>
          </a:xfrm>
          <a:prstGeom prst="rect">
            <a:avLst/>
          </a:prstGeom>
          <a:noFill/>
        </p:spPr>
        <p:txBody>
          <a:bodyPr wrap="none" rtlCol="0">
            <a:spAutoFit/>
          </a:bodyPr>
          <a:lstStyle>
            <a:defPPr>
              <a:defRPr lang="zh-TW"/>
            </a:defPPr>
            <a:lvl1pPr>
              <a:defRPr sz="1000" b="1">
                <a:latin typeface="+mj-lt"/>
              </a:defRPr>
            </a:lvl1pPr>
          </a:lstStyle>
          <a:p>
            <a:pPr algn="ctr"/>
            <a:r>
              <a:rPr lang="en-US" sz="1200">
                <a:solidFill>
                  <a:schemeClr val="bg1"/>
                </a:solidFill>
              </a:rPr>
              <a:t>QSW-M2116P-2T2S</a:t>
            </a:r>
            <a:endParaRPr lang="en-US" altLang="zh-TW" sz="1200">
              <a:solidFill>
                <a:schemeClr val="bg1"/>
              </a:solidFill>
            </a:endParaRPr>
          </a:p>
        </p:txBody>
      </p:sp>
      <p:sp>
        <p:nvSpPr>
          <p:cNvPr id="118" name="文字方塊 117">
            <a:extLst>
              <a:ext uri="{FF2B5EF4-FFF2-40B4-BE49-F238E27FC236}">
                <a16:creationId xmlns:a16="http://schemas.microsoft.com/office/drawing/2014/main" id="{5702F069-8301-4C32-8136-D8D1BF8D9AC1}"/>
              </a:ext>
            </a:extLst>
          </p:cNvPr>
          <p:cNvSpPr txBox="1"/>
          <p:nvPr/>
        </p:nvSpPr>
        <p:spPr>
          <a:xfrm>
            <a:off x="3732599" y="5381856"/>
            <a:ext cx="1427122" cy="276999"/>
          </a:xfrm>
          <a:prstGeom prst="rect">
            <a:avLst/>
          </a:prstGeom>
          <a:noFill/>
        </p:spPr>
        <p:txBody>
          <a:bodyPr wrap="none" rtlCol="0">
            <a:spAutoFit/>
          </a:bodyPr>
          <a:lstStyle>
            <a:defPPr>
              <a:defRPr lang="zh-TW"/>
            </a:defPPr>
            <a:lvl1pPr>
              <a:defRPr sz="1000" b="1">
                <a:latin typeface="+mj-lt"/>
              </a:defRPr>
            </a:lvl1pPr>
          </a:lstStyle>
          <a:p>
            <a:pPr algn="ctr"/>
            <a:r>
              <a:rPr lang="en-US" altLang="zh-TW" sz="1200">
                <a:solidFill>
                  <a:schemeClr val="bg1"/>
                </a:solidFill>
              </a:rPr>
              <a:t>QSW-M2108R-2C</a:t>
            </a:r>
            <a:endParaRPr lang="zh-TW" altLang="en-US" sz="1200">
              <a:solidFill>
                <a:schemeClr val="bg1"/>
              </a:solidFill>
            </a:endParaRPr>
          </a:p>
        </p:txBody>
      </p:sp>
      <p:sp>
        <p:nvSpPr>
          <p:cNvPr id="65" name="文字方塊 64">
            <a:extLst>
              <a:ext uri="{FF2B5EF4-FFF2-40B4-BE49-F238E27FC236}">
                <a16:creationId xmlns:a16="http://schemas.microsoft.com/office/drawing/2014/main" id="{B7C2ACA0-ECEB-43FA-BFBF-51699BBBC1C1}"/>
              </a:ext>
            </a:extLst>
          </p:cNvPr>
          <p:cNvSpPr txBox="1"/>
          <p:nvPr/>
        </p:nvSpPr>
        <p:spPr>
          <a:xfrm>
            <a:off x="6423805" y="1935317"/>
            <a:ext cx="1419124" cy="338554"/>
          </a:xfrm>
          <a:prstGeom prst="rect">
            <a:avLst/>
          </a:prstGeom>
          <a:noFill/>
          <a:ln>
            <a:noFill/>
          </a:ln>
        </p:spPr>
        <p:txBody>
          <a:bodyPr wrap="square" lIns="91440" tIns="45720" rIns="91440" bIns="45720" rtlCol="0" anchor="t">
            <a:spAutoFit/>
          </a:bodyPr>
          <a:lstStyle/>
          <a:p>
            <a:r>
              <a:rPr lang="en-US" altLang="zh-TW" sz="1600" b="1" dirty="0">
                <a:solidFill>
                  <a:srgbClr val="00B0F0"/>
                </a:solidFill>
              </a:rPr>
              <a:t>2.5GbE </a:t>
            </a:r>
            <a:r>
              <a:rPr lang="en-US" altLang="zh-TW" sz="1600" b="1" dirty="0">
                <a:solidFill>
                  <a:srgbClr val="00B0F0"/>
                </a:solidFill>
                <a:cs typeface="Arial"/>
              </a:rPr>
              <a:t>PoE</a:t>
            </a:r>
          </a:p>
        </p:txBody>
      </p:sp>
      <p:cxnSp>
        <p:nvCxnSpPr>
          <p:cNvPr id="66" name="直線單箭頭接點 65">
            <a:extLst>
              <a:ext uri="{FF2B5EF4-FFF2-40B4-BE49-F238E27FC236}">
                <a16:creationId xmlns:a16="http://schemas.microsoft.com/office/drawing/2014/main" id="{8539D2F2-FA6C-4A53-B9D1-450BC16C5F3C}"/>
              </a:ext>
            </a:extLst>
          </p:cNvPr>
          <p:cNvCxnSpPr>
            <a:cxnSpLocks/>
          </p:cNvCxnSpPr>
          <p:nvPr/>
        </p:nvCxnSpPr>
        <p:spPr>
          <a:xfrm>
            <a:off x="6156926" y="2112063"/>
            <a:ext cx="201404" cy="0"/>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13" name="圖片 12">
            <a:extLst>
              <a:ext uri="{FF2B5EF4-FFF2-40B4-BE49-F238E27FC236}">
                <a16:creationId xmlns:a16="http://schemas.microsoft.com/office/drawing/2014/main" id="{EC477039-361D-4B48-9522-11F6115C73FF}"/>
              </a:ext>
            </a:extLst>
          </p:cNvPr>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5300"/>
                    </a14:imgEffect>
                  </a14:imgLayer>
                </a14:imgProps>
              </a:ext>
              <a:ext uri="{28A0092B-C50C-407E-A947-70E740481C1C}">
                <a14:useLocalDpi xmlns:a14="http://schemas.microsoft.com/office/drawing/2010/main"/>
              </a:ext>
            </a:extLst>
          </a:blip>
          <a:stretch>
            <a:fillRect/>
          </a:stretch>
        </p:blipFill>
        <p:spPr>
          <a:xfrm>
            <a:off x="702818" y="4110741"/>
            <a:ext cx="817516" cy="904875"/>
          </a:xfrm>
          <a:prstGeom prst="rect">
            <a:avLst/>
          </a:prstGeom>
        </p:spPr>
      </p:pic>
      <p:pic>
        <p:nvPicPr>
          <p:cNvPr id="15" name="圖片 14" descr="一張含有 文字, 電子用品 的圖片&#10;&#10;自動產生的描述">
            <a:extLst>
              <a:ext uri="{FF2B5EF4-FFF2-40B4-BE49-F238E27FC236}">
                <a16:creationId xmlns:a16="http://schemas.microsoft.com/office/drawing/2014/main" id="{BD038E04-103F-4BB9-B720-5573A3A05DD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131851" y="4473045"/>
            <a:ext cx="2597100" cy="608627"/>
          </a:xfrm>
          <a:prstGeom prst="rect">
            <a:avLst/>
          </a:prstGeom>
        </p:spPr>
      </p:pic>
      <p:pic>
        <p:nvPicPr>
          <p:cNvPr id="4" name="圖片 4" descr="一張含有 電子產品, 電子工程, 電路, 設計 的圖片&#10;&#10;自動產生的描述">
            <a:extLst>
              <a:ext uri="{FF2B5EF4-FFF2-40B4-BE49-F238E27FC236}">
                <a16:creationId xmlns:a16="http://schemas.microsoft.com/office/drawing/2014/main" id="{28C607C1-0EB7-F37A-4295-639D4AA76E21}"/>
              </a:ext>
            </a:extLst>
          </p:cNvPr>
          <p:cNvPicPr>
            <a:picLocks noChangeAspect="1"/>
          </p:cNvPicPr>
          <p:nvPr/>
        </p:nvPicPr>
        <p:blipFill rotWithShape="1">
          <a:blip r:embed="rId19">
            <a:extLst>
              <a:ext uri="{28A0092B-C50C-407E-A947-70E740481C1C}">
                <a14:useLocalDpi xmlns:a14="http://schemas.microsoft.com/office/drawing/2010/main" val="0"/>
              </a:ext>
            </a:extLst>
          </a:blip>
          <a:srcRect t="35857" b="29050"/>
          <a:stretch/>
        </p:blipFill>
        <p:spPr>
          <a:xfrm>
            <a:off x="8973740" y="3278337"/>
            <a:ext cx="2690512" cy="583152"/>
          </a:xfrm>
          <a:prstGeom prst="rect">
            <a:avLst/>
          </a:prstGeom>
        </p:spPr>
      </p:pic>
      <p:sp>
        <p:nvSpPr>
          <p:cNvPr id="5" name="文字方塊 106">
            <a:extLst>
              <a:ext uri="{FF2B5EF4-FFF2-40B4-BE49-F238E27FC236}">
                <a16:creationId xmlns:a16="http://schemas.microsoft.com/office/drawing/2014/main" id="{26795D59-FEA6-A27A-1738-0FCC963D647A}"/>
              </a:ext>
            </a:extLst>
          </p:cNvPr>
          <p:cNvSpPr txBox="1"/>
          <p:nvPr/>
        </p:nvSpPr>
        <p:spPr>
          <a:xfrm>
            <a:off x="10260200" y="2949147"/>
            <a:ext cx="1419106" cy="276999"/>
          </a:xfrm>
          <a:prstGeom prst="rect">
            <a:avLst/>
          </a:prstGeom>
          <a:noFill/>
        </p:spPr>
        <p:txBody>
          <a:bodyPr wrap="none" rtlCol="0">
            <a:spAutoFit/>
          </a:bodyPr>
          <a:lstStyle>
            <a:defPPr>
              <a:defRPr lang="zh-TW"/>
            </a:defPPr>
            <a:lvl1pPr>
              <a:defRPr sz="1400" b="1">
                <a:latin typeface="+mj-lt"/>
              </a:defRPr>
            </a:lvl1pPr>
          </a:lstStyle>
          <a:p>
            <a:r>
              <a:rPr lang="en-US" altLang="zh-TW" sz="1200" dirty="0">
                <a:solidFill>
                  <a:schemeClr val="bg1"/>
                </a:solidFill>
              </a:rPr>
              <a:t>QSW-M7308R-4X</a:t>
            </a:r>
            <a:endParaRPr lang="zh-TW" altLang="en-US" sz="1200" dirty="0">
              <a:solidFill>
                <a:schemeClr val="bg1"/>
              </a:solidFill>
            </a:endParaRPr>
          </a:p>
        </p:txBody>
      </p:sp>
      <p:pic>
        <p:nvPicPr>
          <p:cNvPr id="6" name="圖片 8">
            <a:extLst>
              <a:ext uri="{FF2B5EF4-FFF2-40B4-BE49-F238E27FC236}">
                <a16:creationId xmlns:a16="http://schemas.microsoft.com/office/drawing/2014/main" id="{022A4AFC-21F7-6DA0-1D1C-4D1CC02E4BF5}"/>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969640" y="4570477"/>
            <a:ext cx="1606100" cy="1003991"/>
          </a:xfrm>
          <a:prstGeom prst="rect">
            <a:avLst/>
          </a:prstGeom>
        </p:spPr>
      </p:pic>
      <p:pic>
        <p:nvPicPr>
          <p:cNvPr id="8" name="圖片 15">
            <a:extLst>
              <a:ext uri="{FF2B5EF4-FFF2-40B4-BE49-F238E27FC236}">
                <a16:creationId xmlns:a16="http://schemas.microsoft.com/office/drawing/2014/main" id="{951580EF-CD1A-AB0B-09DF-E2AD583E589E}"/>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934534" y="4614428"/>
            <a:ext cx="786215" cy="492359"/>
          </a:xfrm>
          <a:prstGeom prst="rect">
            <a:avLst/>
          </a:prstGeom>
        </p:spPr>
      </p:pic>
      <p:pic>
        <p:nvPicPr>
          <p:cNvPr id="1026" name="Picture 2">
            <a:extLst>
              <a:ext uri="{FF2B5EF4-FFF2-40B4-BE49-F238E27FC236}">
                <a16:creationId xmlns:a16="http://schemas.microsoft.com/office/drawing/2014/main" id="{3E6CB3E4-0DCB-283A-F4DD-1F90D32480F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9796" b="30930"/>
          <a:stretch/>
        </p:blipFill>
        <p:spPr bwMode="auto">
          <a:xfrm>
            <a:off x="3584088" y="3431153"/>
            <a:ext cx="1798351" cy="44142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44">
            <a:extLst>
              <a:ext uri="{FF2B5EF4-FFF2-40B4-BE49-F238E27FC236}">
                <a16:creationId xmlns:a16="http://schemas.microsoft.com/office/drawing/2014/main" id="{3F58B73E-437D-4AC9-A409-CCEFC8BF86C0}"/>
              </a:ext>
            </a:extLst>
          </p:cNvPr>
          <p:cNvSpPr txBox="1"/>
          <p:nvPr/>
        </p:nvSpPr>
        <p:spPr>
          <a:xfrm>
            <a:off x="5049039" y="2295762"/>
            <a:ext cx="833883" cy="338554"/>
          </a:xfrm>
          <a:prstGeom prst="rect">
            <a:avLst/>
          </a:prstGeom>
          <a:noFill/>
        </p:spPr>
        <p:txBody>
          <a:bodyPr wrap="none" rtlCol="0">
            <a:spAutoFit/>
          </a:bodyPr>
          <a:lstStyle/>
          <a:p>
            <a:r>
              <a:rPr lang="en-US" altLang="zh-TW" sz="1600" b="1">
                <a:solidFill>
                  <a:schemeClr val="accent6">
                    <a:lumMod val="75000"/>
                  </a:schemeClr>
                </a:solidFill>
              </a:rPr>
              <a:t>10GbE</a:t>
            </a:r>
            <a:endParaRPr lang="zh-TW" altLang="en-US" sz="1600" b="1">
              <a:solidFill>
                <a:schemeClr val="accent6">
                  <a:lumMod val="75000"/>
                </a:schemeClr>
              </a:solidFill>
            </a:endParaRPr>
          </a:p>
        </p:txBody>
      </p:sp>
      <p:cxnSp>
        <p:nvCxnSpPr>
          <p:cNvPr id="17" name="直線單箭頭接點 145">
            <a:extLst>
              <a:ext uri="{FF2B5EF4-FFF2-40B4-BE49-F238E27FC236}">
                <a16:creationId xmlns:a16="http://schemas.microsoft.com/office/drawing/2014/main" id="{E15AD018-39A1-F1B4-D343-7052C8F2BE99}"/>
              </a:ext>
            </a:extLst>
          </p:cNvPr>
          <p:cNvCxnSpPr>
            <a:cxnSpLocks/>
          </p:cNvCxnSpPr>
          <p:nvPr/>
        </p:nvCxnSpPr>
        <p:spPr>
          <a:xfrm>
            <a:off x="4782160" y="2472508"/>
            <a:ext cx="201404"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6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a:extLst>
              <a:ext uri="{FF2B5EF4-FFF2-40B4-BE49-F238E27FC236}">
                <a16:creationId xmlns:a16="http://schemas.microsoft.com/office/drawing/2014/main" id="{3DDE7C76-E9FF-5002-8109-43A51550A209}"/>
              </a:ext>
            </a:extLst>
          </p:cNvPr>
          <p:cNvGrpSpPr/>
          <p:nvPr/>
        </p:nvGrpSpPr>
        <p:grpSpPr>
          <a:xfrm>
            <a:off x="1320991" y="3913756"/>
            <a:ext cx="889723" cy="844373"/>
            <a:chOff x="1320991" y="2667797"/>
            <a:chExt cx="889723" cy="844373"/>
          </a:xfrm>
        </p:grpSpPr>
        <p:sp>
          <p:nvSpPr>
            <p:cNvPr id="36" name="手繪多邊形: 圖案 35">
              <a:extLst>
                <a:ext uri="{FF2B5EF4-FFF2-40B4-BE49-F238E27FC236}">
                  <a16:creationId xmlns:a16="http://schemas.microsoft.com/office/drawing/2014/main" id="{5EF03653-5187-9CAB-F7D4-63DF0DEF770A}"/>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7" name="手繪多邊形: 圖案 36">
              <a:extLst>
                <a:ext uri="{FF2B5EF4-FFF2-40B4-BE49-F238E27FC236}">
                  <a16:creationId xmlns:a16="http://schemas.microsoft.com/office/drawing/2014/main" id="{92EEEC8B-25D2-07C2-A05E-A2EA4D0779A3}"/>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8" name="手繪多邊形: 圖案 37">
              <a:extLst>
                <a:ext uri="{FF2B5EF4-FFF2-40B4-BE49-F238E27FC236}">
                  <a16:creationId xmlns:a16="http://schemas.microsoft.com/office/drawing/2014/main" id="{E573D227-2ABB-2814-FE29-4CE3AE653DDD}"/>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9" name="手繪多邊形: 圖案 38">
              <a:extLst>
                <a:ext uri="{FF2B5EF4-FFF2-40B4-BE49-F238E27FC236}">
                  <a16:creationId xmlns:a16="http://schemas.microsoft.com/office/drawing/2014/main" id="{41DA825A-64E1-2A4A-70AE-8BA7E337F32E}"/>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40" name="群組 39">
            <a:extLst>
              <a:ext uri="{FF2B5EF4-FFF2-40B4-BE49-F238E27FC236}">
                <a16:creationId xmlns:a16="http://schemas.microsoft.com/office/drawing/2014/main" id="{616CDAE0-211A-A164-D166-6C5C53909676}"/>
              </a:ext>
            </a:extLst>
          </p:cNvPr>
          <p:cNvGrpSpPr/>
          <p:nvPr/>
        </p:nvGrpSpPr>
        <p:grpSpPr>
          <a:xfrm>
            <a:off x="1320991" y="5152595"/>
            <a:ext cx="889723" cy="844373"/>
            <a:chOff x="1320991" y="2667797"/>
            <a:chExt cx="889723" cy="844373"/>
          </a:xfrm>
        </p:grpSpPr>
        <p:sp>
          <p:nvSpPr>
            <p:cNvPr id="41" name="手繪多邊形: 圖案 40">
              <a:extLst>
                <a:ext uri="{FF2B5EF4-FFF2-40B4-BE49-F238E27FC236}">
                  <a16:creationId xmlns:a16="http://schemas.microsoft.com/office/drawing/2014/main" id="{04E0FB74-D14A-C530-4C6B-AA3C7FED3615}"/>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2" name="手繪多邊形: 圖案 41">
              <a:extLst>
                <a:ext uri="{FF2B5EF4-FFF2-40B4-BE49-F238E27FC236}">
                  <a16:creationId xmlns:a16="http://schemas.microsoft.com/office/drawing/2014/main" id="{766EA38F-1133-F7BB-E0F5-DE1469561E85}"/>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3" name="手繪多邊形: 圖案 42">
              <a:extLst>
                <a:ext uri="{FF2B5EF4-FFF2-40B4-BE49-F238E27FC236}">
                  <a16:creationId xmlns:a16="http://schemas.microsoft.com/office/drawing/2014/main" id="{C3272832-28D5-1402-FD5B-792D2AD5A934}"/>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4" name="手繪多邊形: 圖案 43">
              <a:extLst>
                <a:ext uri="{FF2B5EF4-FFF2-40B4-BE49-F238E27FC236}">
                  <a16:creationId xmlns:a16="http://schemas.microsoft.com/office/drawing/2014/main" id="{7CF97B38-0B55-26FA-B27F-125C4AADEEE5}"/>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34" name="群組 33">
            <a:extLst>
              <a:ext uri="{FF2B5EF4-FFF2-40B4-BE49-F238E27FC236}">
                <a16:creationId xmlns:a16="http://schemas.microsoft.com/office/drawing/2014/main" id="{C741D5FA-5522-6476-4C3C-95B31E033627}"/>
              </a:ext>
            </a:extLst>
          </p:cNvPr>
          <p:cNvGrpSpPr/>
          <p:nvPr/>
        </p:nvGrpSpPr>
        <p:grpSpPr>
          <a:xfrm>
            <a:off x="1320991" y="2667797"/>
            <a:ext cx="889723" cy="844373"/>
            <a:chOff x="1320991" y="2667797"/>
            <a:chExt cx="889723" cy="844373"/>
          </a:xfrm>
        </p:grpSpPr>
        <p:sp>
          <p:nvSpPr>
            <p:cNvPr id="11" name="手繪多邊形: 圖案 10">
              <a:extLst>
                <a:ext uri="{FF2B5EF4-FFF2-40B4-BE49-F238E27FC236}">
                  <a16:creationId xmlns:a16="http://schemas.microsoft.com/office/drawing/2014/main" id="{4462FB58-C9D7-017D-6387-E7623E8A9730}"/>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2" name="手繪多邊形: 圖案 11">
              <a:extLst>
                <a:ext uri="{FF2B5EF4-FFF2-40B4-BE49-F238E27FC236}">
                  <a16:creationId xmlns:a16="http://schemas.microsoft.com/office/drawing/2014/main" id="{478E38B8-1F87-C833-5C6C-D505C7997543}"/>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5" name="手繪多邊形: 圖案 14">
              <a:extLst>
                <a:ext uri="{FF2B5EF4-FFF2-40B4-BE49-F238E27FC236}">
                  <a16:creationId xmlns:a16="http://schemas.microsoft.com/office/drawing/2014/main" id="{91E1506C-1A28-27E6-B0B5-ADE10ECC402D}"/>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6" name="手繪多邊形: 圖案 15">
              <a:extLst>
                <a:ext uri="{FF2B5EF4-FFF2-40B4-BE49-F238E27FC236}">
                  <a16:creationId xmlns:a16="http://schemas.microsoft.com/office/drawing/2014/main" id="{EDB8C138-E13D-5BBB-C043-D4427C4DAFC7}"/>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sp>
        <p:nvSpPr>
          <p:cNvPr id="8" name="Text 5"/>
          <p:cNvSpPr/>
          <p:nvPr/>
        </p:nvSpPr>
        <p:spPr>
          <a:xfrm>
            <a:off x="1621752" y="3027041"/>
            <a:ext cx="101600" cy="347068"/>
          </a:xfrm>
          <a:prstGeom prst="rect">
            <a:avLst/>
          </a:prstGeom>
          <a:noFill/>
          <a:ln/>
        </p:spPr>
        <p:txBody>
          <a:bodyPr wrap="none" rtlCol="0" anchor="t"/>
          <a:lstStyle/>
          <a:p>
            <a:pPr algn="ctr">
              <a:lnSpc>
                <a:spcPts val="2734"/>
              </a:lnSpc>
            </a:pPr>
            <a:r>
              <a:rPr lang="en-US" sz="2400" b="1">
                <a:solidFill>
                  <a:srgbClr val="94EE5C"/>
                </a:solidFill>
                <a:latin typeface="+mj-ea"/>
                <a:ea typeface="+mj-ea"/>
                <a:cs typeface="Lora" pitchFamily="34" charset="-120"/>
              </a:rPr>
              <a:t>1</a:t>
            </a:r>
            <a:endParaRPr lang="en-US" sz="2400" b="1">
              <a:solidFill>
                <a:srgbClr val="94EE5C"/>
              </a:solidFill>
              <a:latin typeface="+mj-ea"/>
              <a:ea typeface="+mj-ea"/>
            </a:endParaRPr>
          </a:p>
        </p:txBody>
      </p:sp>
      <p:sp>
        <p:nvSpPr>
          <p:cNvPr id="9" name="Text 6"/>
          <p:cNvSpPr/>
          <p:nvPr/>
        </p:nvSpPr>
        <p:spPr>
          <a:xfrm>
            <a:off x="2255846" y="2951377"/>
            <a:ext cx="1851620" cy="289322"/>
          </a:xfrm>
          <a:prstGeom prst="rect">
            <a:avLst/>
          </a:prstGeom>
          <a:noFill/>
          <a:ln/>
        </p:spPr>
        <p:txBody>
          <a:bodyPr wrap="none" rtlCol="0" anchor="t"/>
          <a:lstStyle/>
          <a:p>
            <a:pPr>
              <a:lnSpc>
                <a:spcPts val="2278"/>
              </a:lnSpc>
            </a:pPr>
            <a:r>
              <a:rPr lang="en-US" sz="2000" b="1" dirty="0">
                <a:solidFill>
                  <a:srgbClr val="94EE5C"/>
                </a:solidFill>
                <a:latin typeface="+mj-lt"/>
                <a:ea typeface="+mj-ea"/>
                <a:cs typeface="Lora" pitchFamily="34" charset="-120"/>
              </a:rPr>
              <a:t>Improve transmission reliability</a:t>
            </a:r>
            <a:endParaRPr lang="en-US" sz="2000" b="1" dirty="0">
              <a:solidFill>
                <a:srgbClr val="94EE5C"/>
              </a:solidFill>
              <a:latin typeface="+mj-lt"/>
              <a:ea typeface="+mj-ea"/>
            </a:endParaRPr>
          </a:p>
        </p:txBody>
      </p:sp>
      <p:sp>
        <p:nvSpPr>
          <p:cNvPr id="10" name="Text 7"/>
          <p:cNvSpPr/>
          <p:nvPr/>
        </p:nvSpPr>
        <p:spPr>
          <a:xfrm>
            <a:off x="2250507" y="3278249"/>
            <a:ext cx="8105232" cy="416139"/>
          </a:xfrm>
          <a:prstGeom prst="rect">
            <a:avLst/>
          </a:prstGeom>
          <a:noFill/>
          <a:ln/>
        </p:spPr>
        <p:txBody>
          <a:bodyPr wrap="square" rtlCol="0" anchor="t"/>
          <a:lstStyle/>
          <a:p>
            <a:pPr>
              <a:lnSpc>
                <a:spcPts val="2332"/>
              </a:lnSpc>
            </a:pPr>
            <a:r>
              <a:rPr lang="en-US" sz="1600" dirty="0">
                <a:solidFill>
                  <a:srgbClr val="D6E5EF"/>
                </a:solidFill>
                <a:latin typeface="+mj-lt"/>
                <a:ea typeface="+mj-ea"/>
                <a:cs typeface="Source Sans Pro" pitchFamily="34" charset="-120"/>
              </a:rPr>
              <a:t>Enabled FEC of 100GbE switches can effectively reduce the error rate in data transmission and improve overall transmission reliability.</a:t>
            </a:r>
            <a:endParaRPr lang="en-US" sz="1600" dirty="0">
              <a:latin typeface="+mj-lt"/>
              <a:ea typeface="+mj-ea"/>
            </a:endParaRPr>
          </a:p>
        </p:txBody>
      </p:sp>
      <p:sp>
        <p:nvSpPr>
          <p:cNvPr id="13" name="Text 10"/>
          <p:cNvSpPr/>
          <p:nvPr/>
        </p:nvSpPr>
        <p:spPr>
          <a:xfrm>
            <a:off x="2255846" y="4207894"/>
            <a:ext cx="1851620" cy="289322"/>
          </a:xfrm>
          <a:prstGeom prst="rect">
            <a:avLst/>
          </a:prstGeom>
          <a:noFill/>
          <a:ln/>
        </p:spPr>
        <p:txBody>
          <a:bodyPr wrap="none" rtlCol="0" anchor="t"/>
          <a:lstStyle/>
          <a:p>
            <a:pPr>
              <a:lnSpc>
                <a:spcPts val="2278"/>
              </a:lnSpc>
            </a:pPr>
            <a:r>
              <a:rPr lang="en-US" sz="2000" b="1" dirty="0">
                <a:solidFill>
                  <a:srgbClr val="94EE5C"/>
                </a:solidFill>
                <a:latin typeface="+mj-lt"/>
                <a:ea typeface="+mj-ea"/>
                <a:cs typeface="Lora" pitchFamily="34" charset="-120"/>
              </a:rPr>
              <a:t>Reduce the number of retransmissions</a:t>
            </a:r>
            <a:endParaRPr lang="en-US" sz="2000" b="1" dirty="0">
              <a:solidFill>
                <a:srgbClr val="94EE5C"/>
              </a:solidFill>
              <a:latin typeface="+mj-lt"/>
              <a:ea typeface="+mj-ea"/>
            </a:endParaRPr>
          </a:p>
        </p:txBody>
      </p:sp>
      <p:sp>
        <p:nvSpPr>
          <p:cNvPr id="14" name="Text 11"/>
          <p:cNvSpPr/>
          <p:nvPr/>
        </p:nvSpPr>
        <p:spPr>
          <a:xfrm>
            <a:off x="2274799" y="4516047"/>
            <a:ext cx="8105232" cy="635563"/>
          </a:xfrm>
          <a:prstGeom prst="rect">
            <a:avLst/>
          </a:prstGeom>
          <a:noFill/>
          <a:ln/>
        </p:spPr>
        <p:txBody>
          <a:bodyPr wrap="square" rtlCol="0" anchor="t"/>
          <a:lstStyle/>
          <a:p>
            <a:pPr>
              <a:lnSpc>
                <a:spcPts val="2332"/>
              </a:lnSpc>
            </a:pPr>
            <a:r>
              <a:rPr lang="en-US" sz="1600" dirty="0">
                <a:solidFill>
                  <a:srgbClr val="D6E5EF"/>
                </a:solidFill>
                <a:latin typeface="+mj-lt"/>
                <a:ea typeface="+mj-ea"/>
                <a:cs typeface="Source Sans Pro" pitchFamily="34" charset="-120"/>
              </a:rPr>
              <a:t>With the FEC function, even if some errors occur, they can be corrected without retransmitting, saving valuable time and resources.</a:t>
            </a:r>
            <a:endParaRPr lang="en-US" sz="1600" dirty="0">
              <a:latin typeface="+mj-lt"/>
              <a:ea typeface="+mj-ea"/>
            </a:endParaRPr>
          </a:p>
        </p:txBody>
      </p:sp>
      <p:sp>
        <p:nvSpPr>
          <p:cNvPr id="17" name="Text 14"/>
          <p:cNvSpPr/>
          <p:nvPr/>
        </p:nvSpPr>
        <p:spPr>
          <a:xfrm>
            <a:off x="2255846" y="5430120"/>
            <a:ext cx="1851620" cy="289322"/>
          </a:xfrm>
          <a:prstGeom prst="rect">
            <a:avLst/>
          </a:prstGeom>
          <a:noFill/>
          <a:ln/>
        </p:spPr>
        <p:txBody>
          <a:bodyPr wrap="none" rtlCol="0" anchor="t"/>
          <a:lstStyle/>
          <a:p>
            <a:pPr>
              <a:lnSpc>
                <a:spcPts val="2278"/>
              </a:lnSpc>
            </a:pPr>
            <a:r>
              <a:rPr lang="en-US" sz="2000" b="1" dirty="0">
                <a:solidFill>
                  <a:srgbClr val="94EE5C"/>
                </a:solidFill>
                <a:latin typeface="+mj-lt"/>
                <a:ea typeface="+mj-ea"/>
                <a:cs typeface="Lora" pitchFamily="34" charset="-120"/>
              </a:rPr>
              <a:t>Improve network performance</a:t>
            </a:r>
            <a:endParaRPr lang="en-US" sz="2000" b="1" dirty="0">
              <a:solidFill>
                <a:srgbClr val="94EE5C"/>
              </a:solidFill>
              <a:latin typeface="+mj-lt"/>
              <a:ea typeface="+mj-ea"/>
            </a:endParaRPr>
          </a:p>
        </p:txBody>
      </p:sp>
      <p:sp>
        <p:nvSpPr>
          <p:cNvPr id="18" name="Text 15"/>
          <p:cNvSpPr/>
          <p:nvPr/>
        </p:nvSpPr>
        <p:spPr>
          <a:xfrm>
            <a:off x="2250507" y="5730706"/>
            <a:ext cx="8105232" cy="373101"/>
          </a:xfrm>
          <a:prstGeom prst="rect">
            <a:avLst/>
          </a:prstGeom>
          <a:noFill/>
          <a:ln/>
        </p:spPr>
        <p:txBody>
          <a:bodyPr wrap="square" rtlCol="0" anchor="t"/>
          <a:lstStyle/>
          <a:p>
            <a:pPr>
              <a:lnSpc>
                <a:spcPts val="2332"/>
              </a:lnSpc>
            </a:pPr>
            <a:r>
              <a:rPr lang="en-US" sz="1600" dirty="0">
                <a:solidFill>
                  <a:srgbClr val="D6E5EF"/>
                </a:solidFill>
                <a:latin typeface="+mj-lt"/>
                <a:ea typeface="+mj-ea"/>
                <a:cs typeface="Source Sans Pro" pitchFamily="34" charset="-120"/>
              </a:rPr>
              <a:t>FEC function can effectively reduce the transmission packet loss rate, improve the network's overall performance, and ensure fast and stable data transmission.</a:t>
            </a:r>
            <a:endParaRPr lang="en-US" sz="1600" dirty="0">
              <a:latin typeface="+mj-lt"/>
              <a:ea typeface="+mj-ea"/>
            </a:endParaRPr>
          </a:p>
        </p:txBody>
      </p:sp>
      <p:sp>
        <p:nvSpPr>
          <p:cNvPr id="19" name="文字方塊 18">
            <a:extLst>
              <a:ext uri="{FF2B5EF4-FFF2-40B4-BE49-F238E27FC236}">
                <a16:creationId xmlns:a16="http://schemas.microsoft.com/office/drawing/2014/main" id="{19074620-7A21-ADDD-A042-BF8EC4C9FE9E}"/>
              </a:ext>
            </a:extLst>
          </p:cNvPr>
          <p:cNvSpPr txBox="1"/>
          <p:nvPr/>
        </p:nvSpPr>
        <p:spPr>
          <a:xfrm>
            <a:off x="2179653" y="1593180"/>
            <a:ext cx="8257084" cy="1154675"/>
          </a:xfrm>
          <a:prstGeom prst="rect">
            <a:avLst/>
          </a:prstGeom>
          <a:noFill/>
        </p:spPr>
        <p:txBody>
          <a:bodyPr wrap="square" rtlCol="0">
            <a:spAutoFit/>
          </a:bodyPr>
          <a:lstStyle/>
          <a:p>
            <a:pPr algn="just">
              <a:lnSpc>
                <a:spcPct val="150000"/>
              </a:lnSpc>
            </a:pPr>
            <a:r>
              <a:rPr lang="en-US" altLang="zh-TW" sz="1600" dirty="0">
                <a:solidFill>
                  <a:schemeClr val="bg1"/>
                </a:solidFill>
              </a:rPr>
              <a:t>QNAP's new QSW-M7308R-4X 100GbE network supports reliable and secure FEC (Forward Error Correction) function, which can provide greater error tolerance, improve network utilization, and improve the overall efficiency of enterprise networks</a:t>
            </a:r>
            <a:endParaRPr lang="zh-TW" altLang="en-US" sz="1600" dirty="0">
              <a:solidFill>
                <a:schemeClr val="bg1"/>
              </a:solidFill>
            </a:endParaRPr>
          </a:p>
        </p:txBody>
      </p:sp>
      <p:sp>
        <p:nvSpPr>
          <p:cNvPr id="21" name="標題 20">
            <a:extLst>
              <a:ext uri="{FF2B5EF4-FFF2-40B4-BE49-F238E27FC236}">
                <a16:creationId xmlns:a16="http://schemas.microsoft.com/office/drawing/2014/main" id="{4BC4F8BD-A7EF-BBB4-E15C-A20D51A21781}"/>
              </a:ext>
            </a:extLst>
          </p:cNvPr>
          <p:cNvSpPr>
            <a:spLocks noGrp="1"/>
          </p:cNvSpPr>
          <p:nvPr>
            <p:ph type="title"/>
          </p:nvPr>
        </p:nvSpPr>
        <p:spPr/>
        <p:txBody>
          <a:bodyPr/>
          <a:lstStyle/>
          <a:p>
            <a:r>
              <a:rPr lang="en-US" altLang="zh-TW" dirty="0"/>
              <a:t>QSW-M7308R-4X Switch support FEC</a:t>
            </a:r>
            <a:endParaRPr lang="zh-TW" altLang="en-US" dirty="0"/>
          </a:p>
        </p:txBody>
      </p:sp>
      <p:sp>
        <p:nvSpPr>
          <p:cNvPr id="6" name="Text 5">
            <a:extLst>
              <a:ext uri="{FF2B5EF4-FFF2-40B4-BE49-F238E27FC236}">
                <a16:creationId xmlns:a16="http://schemas.microsoft.com/office/drawing/2014/main" id="{2FAC3B48-0569-5562-05FE-3FEC5A487EBE}"/>
              </a:ext>
            </a:extLst>
          </p:cNvPr>
          <p:cNvSpPr/>
          <p:nvPr/>
        </p:nvSpPr>
        <p:spPr>
          <a:xfrm>
            <a:off x="1621752" y="4273001"/>
            <a:ext cx="101600" cy="347068"/>
          </a:xfrm>
          <a:prstGeom prst="rect">
            <a:avLst/>
          </a:prstGeom>
          <a:noFill/>
          <a:ln/>
        </p:spPr>
        <p:txBody>
          <a:bodyPr wrap="none" rtlCol="0" anchor="t"/>
          <a:lstStyle/>
          <a:p>
            <a:pPr algn="ctr">
              <a:lnSpc>
                <a:spcPts val="2734"/>
              </a:lnSpc>
            </a:pPr>
            <a:r>
              <a:rPr lang="en-US" altLang="zh-TW" sz="2400" b="1">
                <a:solidFill>
                  <a:srgbClr val="94EE5C"/>
                </a:solidFill>
                <a:latin typeface="+mj-ea"/>
                <a:ea typeface="+mj-ea"/>
              </a:rPr>
              <a:t>2</a:t>
            </a:r>
            <a:endParaRPr lang="en-US" sz="2400" b="1">
              <a:solidFill>
                <a:srgbClr val="94EE5C"/>
              </a:solidFill>
              <a:latin typeface="+mj-ea"/>
              <a:ea typeface="+mj-ea"/>
            </a:endParaRPr>
          </a:p>
        </p:txBody>
      </p:sp>
      <p:sp>
        <p:nvSpPr>
          <p:cNvPr id="20" name="矩形: 圓角化同側角落 19">
            <a:extLst>
              <a:ext uri="{FF2B5EF4-FFF2-40B4-BE49-F238E27FC236}">
                <a16:creationId xmlns:a16="http://schemas.microsoft.com/office/drawing/2014/main" id="{D0B1A521-0773-4A49-DF22-B25CFE4F7488}"/>
              </a:ext>
            </a:extLst>
          </p:cNvPr>
          <p:cNvSpPr/>
          <p:nvPr/>
        </p:nvSpPr>
        <p:spPr>
          <a:xfrm rot="10800000">
            <a:off x="2198873" y="5418856"/>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23" name="Text 5">
            <a:extLst>
              <a:ext uri="{FF2B5EF4-FFF2-40B4-BE49-F238E27FC236}">
                <a16:creationId xmlns:a16="http://schemas.microsoft.com/office/drawing/2014/main" id="{B3C9345B-AB1E-C2AF-248E-DD12F7D7F107}"/>
              </a:ext>
            </a:extLst>
          </p:cNvPr>
          <p:cNvSpPr/>
          <p:nvPr/>
        </p:nvSpPr>
        <p:spPr>
          <a:xfrm>
            <a:off x="1621752" y="5512420"/>
            <a:ext cx="101600" cy="347068"/>
          </a:xfrm>
          <a:prstGeom prst="rect">
            <a:avLst/>
          </a:prstGeom>
          <a:noFill/>
          <a:ln/>
        </p:spPr>
        <p:txBody>
          <a:bodyPr wrap="none" rtlCol="0" anchor="t"/>
          <a:lstStyle/>
          <a:p>
            <a:pPr algn="ctr">
              <a:lnSpc>
                <a:spcPts val="2734"/>
              </a:lnSpc>
            </a:pPr>
            <a:r>
              <a:rPr lang="en-US" altLang="zh-TW" sz="2400" b="1">
                <a:solidFill>
                  <a:srgbClr val="94EE5C"/>
                </a:solidFill>
                <a:latin typeface="+mj-ea"/>
                <a:ea typeface="+mj-ea"/>
              </a:rPr>
              <a:t>3</a:t>
            </a:r>
            <a:endParaRPr lang="en-US" sz="2400" b="1">
              <a:solidFill>
                <a:srgbClr val="94EE5C"/>
              </a:solidFill>
              <a:latin typeface="+mj-ea"/>
              <a:ea typeface="+mj-ea"/>
            </a:endParaRPr>
          </a:p>
        </p:txBody>
      </p:sp>
      <p:sp>
        <p:nvSpPr>
          <p:cNvPr id="3" name="矩形: 圓角化同側角落 2">
            <a:extLst>
              <a:ext uri="{FF2B5EF4-FFF2-40B4-BE49-F238E27FC236}">
                <a16:creationId xmlns:a16="http://schemas.microsoft.com/office/drawing/2014/main" id="{6DF063A6-57AD-2D9A-7499-67F146F51097}"/>
              </a:ext>
            </a:extLst>
          </p:cNvPr>
          <p:cNvSpPr/>
          <p:nvPr/>
        </p:nvSpPr>
        <p:spPr>
          <a:xfrm rot="10800000">
            <a:off x="2198873" y="4187627"/>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5" name="矩形: 圓角化同側角落 4">
            <a:extLst>
              <a:ext uri="{FF2B5EF4-FFF2-40B4-BE49-F238E27FC236}">
                <a16:creationId xmlns:a16="http://schemas.microsoft.com/office/drawing/2014/main" id="{1DE441FF-AE91-D533-D77F-530C4D9AB847}"/>
              </a:ext>
            </a:extLst>
          </p:cNvPr>
          <p:cNvSpPr/>
          <p:nvPr/>
        </p:nvSpPr>
        <p:spPr>
          <a:xfrm rot="10800000">
            <a:off x="2198873" y="2947648"/>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Tree>
    <p:extLst>
      <p:ext uri="{BB962C8B-B14F-4D97-AF65-F5344CB8AC3E}">
        <p14:creationId xmlns:p14="http://schemas.microsoft.com/office/powerpoint/2010/main" val="16687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形 51">
            <a:extLst>
              <a:ext uri="{FF2B5EF4-FFF2-40B4-BE49-F238E27FC236}">
                <a16:creationId xmlns:a16="http://schemas.microsoft.com/office/drawing/2014/main" id="{CF143513-0248-77AD-AB2E-784EB8BD1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6906" y="2598292"/>
            <a:ext cx="1516095" cy="1460459"/>
          </a:xfrm>
          <a:prstGeom prst="rect">
            <a:avLst/>
          </a:prstGeom>
        </p:spPr>
      </p:pic>
      <p:sp>
        <p:nvSpPr>
          <p:cNvPr id="2" name="標題 1"/>
          <p:cNvSpPr>
            <a:spLocks noGrp="1"/>
          </p:cNvSpPr>
          <p:nvPr>
            <p:ph type="title"/>
          </p:nvPr>
        </p:nvSpPr>
        <p:spPr/>
        <p:txBody>
          <a:bodyPr>
            <a:normAutofit/>
          </a:bodyPr>
          <a:lstStyle/>
          <a:p>
            <a:r>
              <a:rPr lang="en-US" altLang="zh-TW" sz="4000" dirty="0"/>
              <a:t>Configure 100GbE divided into four 25GbE</a:t>
            </a:r>
            <a:endParaRPr lang="zh-TW" altLang="en-US" sz="4000" dirty="0"/>
          </a:p>
        </p:txBody>
      </p:sp>
      <p:sp>
        <p:nvSpPr>
          <p:cNvPr id="3" name="內容版面配置區 2"/>
          <p:cNvSpPr>
            <a:spLocks noGrp="1"/>
          </p:cNvSpPr>
          <p:nvPr>
            <p:ph idx="1"/>
          </p:nvPr>
        </p:nvSpPr>
        <p:spPr>
          <a:xfrm>
            <a:off x="898936" y="1494953"/>
            <a:ext cx="10515600" cy="1139996"/>
          </a:xfrm>
        </p:spPr>
        <p:txBody>
          <a:bodyPr>
            <a:normAutofit fontScale="62500" lnSpcReduction="20000"/>
          </a:bodyPr>
          <a:lstStyle/>
          <a:p>
            <a:pPr marL="0" indent="0">
              <a:lnSpc>
                <a:spcPts val="2600"/>
              </a:lnSpc>
              <a:buNone/>
            </a:pPr>
            <a:r>
              <a:rPr lang="en-US" altLang="zh-TW" dirty="0">
                <a:latin typeface="+mj-lt"/>
              </a:rPr>
              <a:t>The QSW-M7308R-4X 100GbE high-speed network switch can be used with a high-speed network switch, in addition to directly connecting to the 100GbE port, it can also be connected to the 25GbE port on the switch through a four-part breakout cable, or connected to a 25GbE expansion card to connect more devices, and the network failover backup mechanism can be set by the switch side to ensure high reliability of uninterrupted network services. Expected 2024 H2 support</a:t>
            </a:r>
            <a:endParaRPr lang="zh-TW" altLang="en-US" dirty="0">
              <a:latin typeface="+mj-lt"/>
            </a:endParaRPr>
          </a:p>
        </p:txBody>
      </p:sp>
      <p:pic>
        <p:nvPicPr>
          <p:cNvPr id="9" name="圖片 4" descr="一張含有 電子產品, 電子工程, 電路, 設計 的圖片&#10;&#10;自動產生的描述">
            <a:extLst>
              <a:ext uri="{FF2B5EF4-FFF2-40B4-BE49-F238E27FC236}">
                <a16:creationId xmlns:a16="http://schemas.microsoft.com/office/drawing/2014/main" id="{4F788A1E-AC44-F16B-73C6-8420855F6DAD}"/>
              </a:ext>
            </a:extLst>
          </p:cNvPr>
          <p:cNvPicPr>
            <a:picLocks noChangeAspect="1"/>
          </p:cNvPicPr>
          <p:nvPr/>
        </p:nvPicPr>
        <p:blipFill rotWithShape="1">
          <a:blip r:embed="rId5">
            <a:extLst>
              <a:ext uri="{28A0092B-C50C-407E-A947-70E740481C1C}">
                <a14:useLocalDpi xmlns:a14="http://schemas.microsoft.com/office/drawing/2010/main" val="0"/>
              </a:ext>
            </a:extLst>
          </a:blip>
          <a:srcRect t="29724" b="29050"/>
          <a:stretch/>
        </p:blipFill>
        <p:spPr>
          <a:xfrm>
            <a:off x="1115685" y="3146351"/>
            <a:ext cx="3432621" cy="874014"/>
          </a:xfrm>
          <a:prstGeom prst="rect">
            <a:avLst/>
          </a:prstGeom>
        </p:spPr>
      </p:pic>
      <p:pic>
        <p:nvPicPr>
          <p:cNvPr id="1026" name="Picture 2">
            <a:extLst>
              <a:ext uri="{FF2B5EF4-FFF2-40B4-BE49-F238E27FC236}">
                <a16:creationId xmlns:a16="http://schemas.microsoft.com/office/drawing/2014/main" id="{F2F16F61-9A91-9BC0-1706-576B4EEAF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811" y="3610441"/>
            <a:ext cx="3908091" cy="24133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4B58D3DC-35B0-D46E-1B33-9CE16D543388}"/>
              </a:ext>
            </a:extLst>
          </p:cNvPr>
          <p:cNvCxnSpPr>
            <a:cxnSpLocks/>
          </p:cNvCxnSpPr>
          <p:nvPr/>
        </p:nvCxnSpPr>
        <p:spPr>
          <a:xfrm>
            <a:off x="3049427" y="3716513"/>
            <a:ext cx="1831575"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FECDD19-8500-B01A-D680-1A316F1508C6}"/>
              </a:ext>
            </a:extLst>
          </p:cNvPr>
          <p:cNvSpPr/>
          <p:nvPr/>
        </p:nvSpPr>
        <p:spPr>
          <a:xfrm>
            <a:off x="2585740" y="3538424"/>
            <a:ext cx="463687" cy="340935"/>
          </a:xfrm>
          <a:prstGeom prst="rect">
            <a:avLst/>
          </a:prstGeom>
          <a:solidFill>
            <a:srgbClr val="94EE5C">
              <a:alpha val="20000"/>
            </a:srgbClr>
          </a:solidFill>
          <a:ln w="38100">
            <a:solidFill>
              <a:srgbClr val="94EE5C">
                <a:alpha val="50000"/>
              </a:srgb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p>
        </p:txBody>
      </p:sp>
      <p:pic>
        <p:nvPicPr>
          <p:cNvPr id="1028" name="Picture 4">
            <a:extLst>
              <a:ext uri="{FF2B5EF4-FFF2-40B4-BE49-F238E27FC236}">
                <a16:creationId xmlns:a16="http://schemas.microsoft.com/office/drawing/2014/main" id="{BB020006-EE01-82DF-3BDD-2F4FDB81C9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887" b="24203"/>
          <a:stretch/>
        </p:blipFill>
        <p:spPr bwMode="auto">
          <a:xfrm>
            <a:off x="4789242" y="5184834"/>
            <a:ext cx="4482173" cy="140907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40F13941-3D8E-1120-9CF6-83AB6F49B1E5}"/>
              </a:ext>
            </a:extLst>
          </p:cNvPr>
          <p:cNvCxnSpPr>
            <a:cxnSpLocks/>
          </p:cNvCxnSpPr>
          <p:nvPr/>
        </p:nvCxnSpPr>
        <p:spPr>
          <a:xfrm flipH="1" flipV="1">
            <a:off x="6617909" y="4963875"/>
            <a:ext cx="6173" cy="66197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2A4C12E-A7A5-E20E-3816-F6E3514BD334}"/>
              </a:ext>
            </a:extLst>
          </p:cNvPr>
          <p:cNvCxnSpPr>
            <a:cxnSpLocks/>
          </p:cNvCxnSpPr>
          <p:nvPr/>
        </p:nvCxnSpPr>
        <p:spPr>
          <a:xfrm flipV="1">
            <a:off x="6428971" y="4963875"/>
            <a:ext cx="0" cy="66197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6" name="Picture 6">
            <a:extLst>
              <a:ext uri="{FF2B5EF4-FFF2-40B4-BE49-F238E27FC236}">
                <a16:creationId xmlns:a16="http://schemas.microsoft.com/office/drawing/2014/main" id="{EE6899FC-3100-9A59-88FB-1B5FD822D5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336" t="2596" r="27054" b="4490"/>
          <a:stretch/>
        </p:blipFill>
        <p:spPr bwMode="auto">
          <a:xfrm>
            <a:off x="5227755" y="2939628"/>
            <a:ext cx="1050132" cy="106432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95EEBD1A-F016-0244-D495-C0CF4808C0A7}"/>
              </a:ext>
            </a:extLst>
          </p:cNvPr>
          <p:cNvCxnSpPr>
            <a:cxnSpLocks/>
          </p:cNvCxnSpPr>
          <p:nvPr/>
        </p:nvCxnSpPr>
        <p:spPr>
          <a:xfrm flipH="1">
            <a:off x="4881003" y="3519110"/>
            <a:ext cx="523960"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3" name="矩形 6">
            <a:extLst>
              <a:ext uri="{FF2B5EF4-FFF2-40B4-BE49-F238E27FC236}">
                <a16:creationId xmlns:a16="http://schemas.microsoft.com/office/drawing/2014/main" id="{18ADAF1E-BBC1-DA53-78BE-0F4F573C5C91}"/>
              </a:ext>
            </a:extLst>
          </p:cNvPr>
          <p:cNvSpPr/>
          <p:nvPr/>
        </p:nvSpPr>
        <p:spPr>
          <a:xfrm>
            <a:off x="1708799" y="2887156"/>
            <a:ext cx="2246392" cy="307777"/>
          </a:xfrm>
          <a:prstGeom prst="rect">
            <a:avLst/>
          </a:prstGeom>
        </p:spPr>
        <p:txBody>
          <a:bodyPr wrap="square" lIns="91440" tIns="45720" rIns="91440" bIns="45720" anchor="t">
            <a:spAutoFit/>
          </a:bodyPr>
          <a:lstStyle/>
          <a:p>
            <a:pPr algn="ctr"/>
            <a:r>
              <a:rPr lang="en-US" altLang="zh-TW" sz="1400">
                <a:solidFill>
                  <a:schemeClr val="bg1"/>
                </a:solidFill>
                <a:latin typeface="+mj-lt"/>
                <a:cs typeface="+mn-ea"/>
                <a:sym typeface="+mn-lt"/>
              </a:rPr>
              <a:t>QSW-M7308R-4X</a:t>
            </a:r>
            <a:endParaRPr lang="zh-TW" sz="1400">
              <a:solidFill>
                <a:schemeClr val="bg1"/>
              </a:solidFill>
              <a:latin typeface="+mj-lt"/>
              <a:cs typeface="+mn-ea"/>
              <a:sym typeface="+mn-lt"/>
            </a:endParaRPr>
          </a:p>
        </p:txBody>
      </p:sp>
      <p:sp>
        <p:nvSpPr>
          <p:cNvPr id="1024" name="矩形 6">
            <a:extLst>
              <a:ext uri="{FF2B5EF4-FFF2-40B4-BE49-F238E27FC236}">
                <a16:creationId xmlns:a16="http://schemas.microsoft.com/office/drawing/2014/main" id="{F4746417-6467-ABF3-33C9-05B4047EDA64}"/>
              </a:ext>
            </a:extLst>
          </p:cNvPr>
          <p:cNvSpPr/>
          <p:nvPr/>
        </p:nvSpPr>
        <p:spPr>
          <a:xfrm>
            <a:off x="9162021" y="4833728"/>
            <a:ext cx="2246392" cy="307777"/>
          </a:xfrm>
          <a:prstGeom prst="rect">
            <a:avLst/>
          </a:prstGeom>
        </p:spPr>
        <p:txBody>
          <a:bodyPr wrap="square" lIns="91440" tIns="45720" rIns="91440" bIns="45720" anchor="t">
            <a:spAutoFit/>
          </a:bodyPr>
          <a:lstStyle/>
          <a:p>
            <a:r>
              <a:rPr lang="en-US" altLang="zh-TW" sz="1400">
                <a:solidFill>
                  <a:schemeClr val="bg1"/>
                </a:solidFill>
                <a:latin typeface="+mj-lt"/>
                <a:cs typeface="+mn-ea"/>
                <a:sym typeface="+mn-lt"/>
              </a:rPr>
              <a:t>QSW-M5216-1T</a:t>
            </a:r>
            <a:endParaRPr lang="zh-TW" sz="1400">
              <a:solidFill>
                <a:schemeClr val="bg1"/>
              </a:solidFill>
              <a:latin typeface="+mj-lt"/>
              <a:cs typeface="+mn-ea"/>
              <a:sym typeface="+mn-lt"/>
            </a:endParaRPr>
          </a:p>
        </p:txBody>
      </p:sp>
      <p:sp>
        <p:nvSpPr>
          <p:cNvPr id="1025" name="矩形 6">
            <a:extLst>
              <a:ext uri="{FF2B5EF4-FFF2-40B4-BE49-F238E27FC236}">
                <a16:creationId xmlns:a16="http://schemas.microsoft.com/office/drawing/2014/main" id="{99A5A5A4-2849-6B27-7699-2056C553D65B}"/>
              </a:ext>
            </a:extLst>
          </p:cNvPr>
          <p:cNvSpPr/>
          <p:nvPr/>
        </p:nvSpPr>
        <p:spPr>
          <a:xfrm>
            <a:off x="9271415" y="5977481"/>
            <a:ext cx="1495494" cy="523220"/>
          </a:xfrm>
          <a:prstGeom prst="rect">
            <a:avLst/>
          </a:prstGeom>
        </p:spPr>
        <p:txBody>
          <a:bodyPr wrap="square" lIns="91440" tIns="45720" rIns="91440" bIns="45720" anchor="t">
            <a:spAutoFit/>
          </a:bodyPr>
          <a:lstStyle/>
          <a:p>
            <a:r>
              <a:rPr lang="en-US" altLang="zh-TW" sz="1400">
                <a:solidFill>
                  <a:schemeClr val="bg1"/>
                </a:solidFill>
                <a:latin typeface="+mj-lt"/>
                <a:cs typeface="+mn-ea"/>
                <a:sym typeface="+mn-lt"/>
              </a:rPr>
              <a:t>Build-in 25GbE QNAP NAS</a:t>
            </a:r>
            <a:endParaRPr lang="zh-TW" sz="1400">
              <a:solidFill>
                <a:schemeClr val="bg1"/>
              </a:solidFill>
              <a:latin typeface="+mj-lt"/>
              <a:cs typeface="+mn-ea"/>
              <a:sym typeface="+mn-lt"/>
            </a:endParaRPr>
          </a:p>
        </p:txBody>
      </p:sp>
      <p:sp>
        <p:nvSpPr>
          <p:cNvPr id="1027" name="矩形 6">
            <a:extLst>
              <a:ext uri="{FF2B5EF4-FFF2-40B4-BE49-F238E27FC236}">
                <a16:creationId xmlns:a16="http://schemas.microsoft.com/office/drawing/2014/main" id="{99044247-9F19-2F5A-D3F3-53497BD92FF1}"/>
              </a:ext>
            </a:extLst>
          </p:cNvPr>
          <p:cNvSpPr/>
          <p:nvPr/>
        </p:nvSpPr>
        <p:spPr>
          <a:xfrm>
            <a:off x="7291410" y="3330341"/>
            <a:ext cx="1874771" cy="738664"/>
          </a:xfrm>
          <a:prstGeom prst="rect">
            <a:avLst/>
          </a:prstGeom>
        </p:spPr>
        <p:txBody>
          <a:bodyPr wrap="square" lIns="91440" tIns="45720" rIns="91440" bIns="45720" anchor="t">
            <a:spAutoFit/>
          </a:bodyPr>
          <a:lstStyle/>
          <a:p>
            <a:r>
              <a:rPr lang="en-US" altLang="zh-TW" sz="1400">
                <a:solidFill>
                  <a:schemeClr val="bg1"/>
                </a:solidFill>
                <a:latin typeface="+mj-lt"/>
                <a:cs typeface="+mn-ea"/>
                <a:sym typeface="+mn-lt"/>
              </a:rPr>
              <a:t>NAS or Server</a:t>
            </a:r>
          </a:p>
          <a:p>
            <a:r>
              <a:rPr lang="en-US" altLang="zh-TW" sz="1400">
                <a:solidFill>
                  <a:schemeClr val="bg1"/>
                </a:solidFill>
                <a:latin typeface="+mj-lt"/>
                <a:cs typeface="+mn-ea"/>
                <a:sym typeface="+mn-lt"/>
              </a:rPr>
              <a:t>With 25GbE card</a:t>
            </a:r>
          </a:p>
          <a:p>
            <a:r>
              <a:rPr lang="en-US" altLang="zh-TW" sz="1400">
                <a:solidFill>
                  <a:schemeClr val="bg1"/>
                </a:solidFill>
                <a:latin typeface="+mj-lt"/>
                <a:cs typeface="+mn-ea"/>
                <a:sym typeface="+mn-lt"/>
              </a:rPr>
              <a:t>( QXG-25G2SF-CX6 )</a:t>
            </a:r>
            <a:endParaRPr lang="zh-TW" sz="1400">
              <a:solidFill>
                <a:schemeClr val="bg1"/>
              </a:solidFill>
              <a:latin typeface="+mj-lt"/>
              <a:cs typeface="+mn-ea"/>
              <a:sym typeface="+mn-lt"/>
            </a:endParaRPr>
          </a:p>
        </p:txBody>
      </p:sp>
      <p:cxnSp>
        <p:nvCxnSpPr>
          <p:cNvPr id="7" name="接點: 肘形 6">
            <a:extLst>
              <a:ext uri="{FF2B5EF4-FFF2-40B4-BE49-F238E27FC236}">
                <a16:creationId xmlns:a16="http://schemas.microsoft.com/office/drawing/2014/main" id="{8A641692-0A04-0A12-0BD0-05A4C7EF7B72}"/>
              </a:ext>
            </a:extLst>
          </p:cNvPr>
          <p:cNvCxnSpPr>
            <a:cxnSpLocks/>
          </p:cNvCxnSpPr>
          <p:nvPr/>
        </p:nvCxnSpPr>
        <p:spPr>
          <a:xfrm rot="5400000">
            <a:off x="4350626" y="3758810"/>
            <a:ext cx="1544638" cy="466972"/>
          </a:xfrm>
          <a:prstGeom prst="bentConnector3">
            <a:avLst>
              <a:gd name="adj1" fmla="val 1597"/>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56">
            <a:extLst>
              <a:ext uri="{FF2B5EF4-FFF2-40B4-BE49-F238E27FC236}">
                <a16:creationId xmlns:a16="http://schemas.microsoft.com/office/drawing/2014/main" id="{6B072AA5-E00A-2C9D-B1E4-721EEF975FA2}"/>
              </a:ext>
            </a:extLst>
          </p:cNvPr>
          <p:cNvCxnSpPr>
            <a:cxnSpLocks/>
          </p:cNvCxnSpPr>
          <p:nvPr/>
        </p:nvCxnSpPr>
        <p:spPr>
          <a:xfrm flipH="1">
            <a:off x="4869449" y="4753201"/>
            <a:ext cx="1160647"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7D2F3041-BEC9-E0D6-96EC-9A49DD65860C}"/>
              </a:ext>
            </a:extLst>
          </p:cNvPr>
          <p:cNvCxnSpPr>
            <a:cxnSpLocks/>
          </p:cNvCxnSpPr>
          <p:nvPr/>
        </p:nvCxnSpPr>
        <p:spPr>
          <a:xfrm>
            <a:off x="4894774" y="4321569"/>
            <a:ext cx="1383113" cy="443046"/>
          </a:xfrm>
          <a:prstGeom prst="bentConnector3">
            <a:avLst>
              <a:gd name="adj1" fmla="val 98183"/>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C54A4900-0245-F2E8-A318-1F760537C0EF}"/>
              </a:ext>
            </a:extLst>
          </p:cNvPr>
          <p:cNvSpPr/>
          <p:nvPr/>
        </p:nvSpPr>
        <p:spPr>
          <a:xfrm>
            <a:off x="1612959" y="4390208"/>
            <a:ext cx="2393105" cy="1949000"/>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圓角 22">
            <a:extLst>
              <a:ext uri="{FF2B5EF4-FFF2-40B4-BE49-F238E27FC236}">
                <a16:creationId xmlns:a16="http://schemas.microsoft.com/office/drawing/2014/main" id="{C93474F7-21A0-50B9-B305-9FF89FB15220}"/>
              </a:ext>
            </a:extLst>
          </p:cNvPr>
          <p:cNvSpPr/>
          <p:nvPr/>
        </p:nvSpPr>
        <p:spPr>
          <a:xfrm>
            <a:off x="1607181" y="4248100"/>
            <a:ext cx="2398883" cy="402842"/>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94EE5C"/>
                </a:gs>
                <a:gs pos="0">
                  <a:srgbClr val="94EE5C"/>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chemeClr val="bg1"/>
                </a:solidFill>
                <a:latin typeface="+mj-lt"/>
                <a:ea typeface="微軟正黑體" panose="020B0604030504040204" pitchFamily="34" charset="-120"/>
              </a:rPr>
              <a:t>CAB-DAC15M-QSFP28-B4</a:t>
            </a:r>
          </a:p>
        </p:txBody>
      </p:sp>
      <p:pic>
        <p:nvPicPr>
          <p:cNvPr id="4" name="Picture 2">
            <a:extLst>
              <a:ext uri="{FF2B5EF4-FFF2-40B4-BE49-F238E27FC236}">
                <a16:creationId xmlns:a16="http://schemas.microsoft.com/office/drawing/2014/main" id="{72D8B946-7876-0ABC-29C9-5DAD88DEF2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923" b="18255"/>
          <a:stretch/>
        </p:blipFill>
        <p:spPr bwMode="auto">
          <a:xfrm>
            <a:off x="1487728" y="4781577"/>
            <a:ext cx="2602956" cy="14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8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19074620-7A21-ADDD-A042-BF8EC4C9FE9E}"/>
              </a:ext>
            </a:extLst>
          </p:cNvPr>
          <p:cNvSpPr txBox="1"/>
          <p:nvPr/>
        </p:nvSpPr>
        <p:spPr>
          <a:xfrm>
            <a:off x="837348" y="1580325"/>
            <a:ext cx="10746764" cy="1154675"/>
          </a:xfrm>
          <a:prstGeom prst="rect">
            <a:avLst/>
          </a:prstGeom>
          <a:noFill/>
        </p:spPr>
        <p:txBody>
          <a:bodyPr wrap="square" rtlCol="0">
            <a:spAutoFit/>
          </a:bodyPr>
          <a:lstStyle/>
          <a:p>
            <a:pPr>
              <a:lnSpc>
                <a:spcPct val="150000"/>
              </a:lnSpc>
            </a:pPr>
            <a:r>
              <a:rPr lang="en-US" altLang="zh-TW" sz="1600" dirty="0">
                <a:solidFill>
                  <a:schemeClr val="bg1"/>
                </a:solidFill>
              </a:rPr>
              <a:t>The QSW-M7308R-4X adopts a half-rack width design, allowing enterprises to accommodate two half-width switches in a 1U space according to their needs. It can be flexibly purchased and expanded as enterprises grow. It can also be attached to the foot mat with the packaging connotation and placed on the tabletop, which is space-saving</a:t>
            </a:r>
          </a:p>
        </p:txBody>
      </p:sp>
      <p:pic>
        <p:nvPicPr>
          <p:cNvPr id="20" name="圖片 19" descr="一張含有 電子產品, 設計 的圖片&#10;&#10;自動產生的描述">
            <a:extLst>
              <a:ext uri="{FF2B5EF4-FFF2-40B4-BE49-F238E27FC236}">
                <a16:creationId xmlns:a16="http://schemas.microsoft.com/office/drawing/2014/main" id="{D9E21B85-D800-E02B-0373-C93E89B4E2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820" b="30868"/>
          <a:stretch/>
        </p:blipFill>
        <p:spPr>
          <a:xfrm>
            <a:off x="1464651" y="5490364"/>
            <a:ext cx="4240061" cy="1015470"/>
          </a:xfrm>
          <a:prstGeom prst="rect">
            <a:avLst/>
          </a:prstGeom>
        </p:spPr>
      </p:pic>
      <p:sp>
        <p:nvSpPr>
          <p:cNvPr id="23" name="Text 6">
            <a:extLst>
              <a:ext uri="{FF2B5EF4-FFF2-40B4-BE49-F238E27FC236}">
                <a16:creationId xmlns:a16="http://schemas.microsoft.com/office/drawing/2014/main" id="{226DB63D-2F8C-24F2-4C5A-7E3F85AD8D1B}"/>
              </a:ext>
            </a:extLst>
          </p:cNvPr>
          <p:cNvSpPr/>
          <p:nvPr/>
        </p:nvSpPr>
        <p:spPr>
          <a:xfrm>
            <a:off x="5927713" y="5490364"/>
            <a:ext cx="1851620" cy="289322"/>
          </a:xfrm>
          <a:prstGeom prst="rect">
            <a:avLst/>
          </a:prstGeom>
          <a:noFill/>
          <a:ln/>
        </p:spPr>
        <p:txBody>
          <a:bodyPr wrap="none" rtlCol="0" anchor="t"/>
          <a:lstStyle/>
          <a:p>
            <a:pPr>
              <a:lnSpc>
                <a:spcPts val="2278"/>
              </a:lnSpc>
            </a:pPr>
            <a:r>
              <a:rPr lang="en-US" altLang="zh-TW" sz="2000" b="1" dirty="0">
                <a:solidFill>
                  <a:srgbClr val="94EE5C"/>
                </a:solidFill>
                <a:latin typeface="+mj-lt"/>
                <a:ea typeface="+mj-ea"/>
              </a:rPr>
              <a:t>Desktop configuration</a:t>
            </a:r>
            <a:endParaRPr lang="en-US" sz="2000" b="1" dirty="0">
              <a:solidFill>
                <a:srgbClr val="94EE5C"/>
              </a:solidFill>
              <a:latin typeface="+mj-lt"/>
              <a:ea typeface="+mj-ea"/>
            </a:endParaRPr>
          </a:p>
        </p:txBody>
      </p:sp>
      <p:sp>
        <p:nvSpPr>
          <p:cNvPr id="24" name="Text 6">
            <a:extLst>
              <a:ext uri="{FF2B5EF4-FFF2-40B4-BE49-F238E27FC236}">
                <a16:creationId xmlns:a16="http://schemas.microsoft.com/office/drawing/2014/main" id="{A6E6AB2E-3C2D-1235-DCD9-D6381AB1D6AA}"/>
              </a:ext>
            </a:extLst>
          </p:cNvPr>
          <p:cNvSpPr/>
          <p:nvPr/>
        </p:nvSpPr>
        <p:spPr>
          <a:xfrm>
            <a:off x="5927713" y="2852606"/>
            <a:ext cx="1851620" cy="289322"/>
          </a:xfrm>
          <a:prstGeom prst="rect">
            <a:avLst/>
          </a:prstGeom>
          <a:noFill/>
          <a:ln/>
        </p:spPr>
        <p:txBody>
          <a:bodyPr wrap="none" rtlCol="0" anchor="t"/>
          <a:lstStyle/>
          <a:p>
            <a:pPr>
              <a:lnSpc>
                <a:spcPts val="2278"/>
              </a:lnSpc>
            </a:pPr>
            <a:r>
              <a:rPr lang="en-US" altLang="zh-TW" sz="2000" b="1" dirty="0">
                <a:solidFill>
                  <a:srgbClr val="94EE5C"/>
                </a:solidFill>
                <a:latin typeface="+mj-lt"/>
                <a:ea typeface="+mj-ea"/>
                <a:cs typeface="Lora" pitchFamily="34" charset="-120"/>
              </a:rPr>
              <a:t>Half-width rackmount flexible configuration</a:t>
            </a:r>
            <a:endParaRPr lang="en-US" sz="2000" b="1" dirty="0">
              <a:solidFill>
                <a:srgbClr val="94EE5C"/>
              </a:solidFill>
              <a:latin typeface="+mj-lt"/>
              <a:ea typeface="+mj-ea"/>
            </a:endParaRPr>
          </a:p>
        </p:txBody>
      </p:sp>
      <p:sp>
        <p:nvSpPr>
          <p:cNvPr id="25" name="Text 7">
            <a:extLst>
              <a:ext uri="{FF2B5EF4-FFF2-40B4-BE49-F238E27FC236}">
                <a16:creationId xmlns:a16="http://schemas.microsoft.com/office/drawing/2014/main" id="{EE8E49C3-12F2-CA4F-96C3-418E8060942B}"/>
              </a:ext>
            </a:extLst>
          </p:cNvPr>
          <p:cNvSpPr/>
          <p:nvPr/>
        </p:nvSpPr>
        <p:spPr>
          <a:xfrm>
            <a:off x="7297894" y="5804308"/>
            <a:ext cx="3103856" cy="1466849"/>
          </a:xfrm>
          <a:prstGeom prst="rect">
            <a:avLst/>
          </a:prstGeom>
          <a:noFill/>
          <a:ln/>
        </p:spPr>
        <p:txBody>
          <a:bodyPr wrap="square" rtlCol="0" anchor="t"/>
          <a:lstStyle/>
          <a:p>
            <a:pPr>
              <a:lnSpc>
                <a:spcPts val="2332"/>
              </a:lnSpc>
            </a:pPr>
            <a:endParaRPr lang="en-US" sz="1600"/>
          </a:p>
        </p:txBody>
      </p:sp>
      <p:sp>
        <p:nvSpPr>
          <p:cNvPr id="27" name="Text 6">
            <a:extLst>
              <a:ext uri="{FF2B5EF4-FFF2-40B4-BE49-F238E27FC236}">
                <a16:creationId xmlns:a16="http://schemas.microsoft.com/office/drawing/2014/main" id="{30A18562-E4B8-9E6A-EF27-5107E35D522E}"/>
              </a:ext>
            </a:extLst>
          </p:cNvPr>
          <p:cNvSpPr/>
          <p:nvPr/>
        </p:nvSpPr>
        <p:spPr>
          <a:xfrm>
            <a:off x="5927713" y="4150179"/>
            <a:ext cx="1851620" cy="289322"/>
          </a:xfrm>
          <a:prstGeom prst="rect">
            <a:avLst/>
          </a:prstGeom>
          <a:noFill/>
          <a:ln/>
        </p:spPr>
        <p:txBody>
          <a:bodyPr wrap="none" rtlCol="0" anchor="t"/>
          <a:lstStyle/>
          <a:p>
            <a:pPr>
              <a:lnSpc>
                <a:spcPts val="2278"/>
              </a:lnSpc>
            </a:pPr>
            <a:r>
              <a:rPr lang="en-US" altLang="zh-TW" sz="2000" b="1" dirty="0">
                <a:solidFill>
                  <a:srgbClr val="94EE5C"/>
                </a:solidFill>
                <a:latin typeface="+mj-lt"/>
                <a:ea typeface="+mj-ea"/>
              </a:rPr>
              <a:t>Rackmount single unit</a:t>
            </a:r>
            <a:endParaRPr lang="en-US" sz="2000" b="1" dirty="0">
              <a:solidFill>
                <a:srgbClr val="94EE5C"/>
              </a:solidFill>
              <a:latin typeface="+mj-lt"/>
              <a:ea typeface="+mj-ea"/>
            </a:endParaRPr>
          </a:p>
        </p:txBody>
      </p:sp>
      <p:sp>
        <p:nvSpPr>
          <p:cNvPr id="29" name="Text 7">
            <a:extLst>
              <a:ext uri="{FF2B5EF4-FFF2-40B4-BE49-F238E27FC236}">
                <a16:creationId xmlns:a16="http://schemas.microsoft.com/office/drawing/2014/main" id="{B4C85389-B114-FE72-15EC-7DABA3C83994}"/>
              </a:ext>
            </a:extLst>
          </p:cNvPr>
          <p:cNvSpPr/>
          <p:nvPr/>
        </p:nvSpPr>
        <p:spPr>
          <a:xfrm>
            <a:off x="5927713" y="4525642"/>
            <a:ext cx="5343470" cy="785664"/>
          </a:xfrm>
          <a:prstGeom prst="rect">
            <a:avLst/>
          </a:prstGeom>
          <a:noFill/>
          <a:ln/>
        </p:spPr>
        <p:txBody>
          <a:bodyPr wrap="square" rtlCol="0" anchor="t"/>
          <a:lstStyle/>
          <a:p>
            <a:pPr>
              <a:lnSpc>
                <a:spcPts val="2332"/>
              </a:lnSpc>
            </a:pPr>
            <a:r>
              <a:rPr lang="en-US" altLang="zh-TW" sz="1600" dirty="0">
                <a:solidFill>
                  <a:srgbClr val="D6E5EF"/>
                </a:solidFill>
                <a:latin typeface="+mj-lt"/>
                <a:ea typeface="Source Sans Pro" pitchFamily="34" charset="-122"/>
                <a:cs typeface="Source Sans Pro" pitchFamily="34" charset="-120"/>
              </a:rPr>
              <a:t>The QSW-M7308R-4X can be installed in a 1U cabinet with the bracket included in the package</a:t>
            </a:r>
            <a:endParaRPr lang="en-US" sz="1600" dirty="0">
              <a:latin typeface="+mj-lt"/>
            </a:endParaRPr>
          </a:p>
        </p:txBody>
      </p:sp>
      <p:sp>
        <p:nvSpPr>
          <p:cNvPr id="30" name="Text 7">
            <a:extLst>
              <a:ext uri="{FF2B5EF4-FFF2-40B4-BE49-F238E27FC236}">
                <a16:creationId xmlns:a16="http://schemas.microsoft.com/office/drawing/2014/main" id="{47FB056E-1465-785E-6B4E-AAC43F7AC6E3}"/>
              </a:ext>
            </a:extLst>
          </p:cNvPr>
          <p:cNvSpPr/>
          <p:nvPr/>
        </p:nvSpPr>
        <p:spPr>
          <a:xfrm>
            <a:off x="5927713" y="3193479"/>
            <a:ext cx="5555226" cy="713499"/>
          </a:xfrm>
          <a:prstGeom prst="rect">
            <a:avLst/>
          </a:prstGeom>
          <a:noFill/>
          <a:ln/>
        </p:spPr>
        <p:txBody>
          <a:bodyPr wrap="square" rtlCol="0" anchor="t"/>
          <a:lstStyle/>
          <a:p>
            <a:pPr>
              <a:lnSpc>
                <a:spcPts val="2332"/>
              </a:lnSpc>
            </a:pPr>
            <a:r>
              <a:rPr lang="en-US" altLang="zh-TW" sz="1600" dirty="0">
                <a:solidFill>
                  <a:srgbClr val="D6E5EF"/>
                </a:solidFill>
                <a:latin typeface="+mj-lt"/>
                <a:ea typeface="+mj-ea"/>
                <a:cs typeface="Source Sans Pro" pitchFamily="34" charset="-120"/>
              </a:rPr>
              <a:t>With the exclusive rack kit SP-EAR-QSW2FOR1-01, you can install two half-width rack-type switches</a:t>
            </a:r>
            <a:endParaRPr lang="en-US" sz="1600" dirty="0">
              <a:latin typeface="+mj-lt"/>
              <a:ea typeface="+mj-ea"/>
            </a:endParaRPr>
          </a:p>
        </p:txBody>
      </p:sp>
      <p:sp>
        <p:nvSpPr>
          <p:cNvPr id="31" name="Text 7">
            <a:extLst>
              <a:ext uri="{FF2B5EF4-FFF2-40B4-BE49-F238E27FC236}">
                <a16:creationId xmlns:a16="http://schemas.microsoft.com/office/drawing/2014/main" id="{E4EA7C11-12D3-54C7-EAE3-1E9EAA775327}"/>
              </a:ext>
            </a:extLst>
          </p:cNvPr>
          <p:cNvSpPr/>
          <p:nvPr/>
        </p:nvSpPr>
        <p:spPr>
          <a:xfrm>
            <a:off x="5927712" y="5853552"/>
            <a:ext cx="5150966" cy="663374"/>
          </a:xfrm>
          <a:prstGeom prst="rect">
            <a:avLst/>
          </a:prstGeom>
          <a:noFill/>
          <a:ln/>
        </p:spPr>
        <p:txBody>
          <a:bodyPr wrap="square" rtlCol="0" anchor="t"/>
          <a:lstStyle/>
          <a:p>
            <a:pPr>
              <a:lnSpc>
                <a:spcPts val="2332"/>
              </a:lnSpc>
            </a:pPr>
            <a:r>
              <a:rPr lang="en-US" altLang="zh-TW" sz="1600" dirty="0">
                <a:solidFill>
                  <a:srgbClr val="D6E5EF"/>
                </a:solidFill>
                <a:latin typeface="+mj-lt"/>
                <a:ea typeface="Source Sans Pro" pitchFamily="34" charset="-122"/>
                <a:cs typeface="Source Sans Pro" pitchFamily="34" charset="-120"/>
              </a:rPr>
              <a:t>Attach the foot pad of the QSW-M7308R-4X package to easily place it in the office or any where.</a:t>
            </a:r>
            <a:endParaRPr lang="en-US" sz="1600" dirty="0">
              <a:latin typeface="+mj-lt"/>
            </a:endParaRPr>
          </a:p>
        </p:txBody>
      </p:sp>
      <p:sp>
        <p:nvSpPr>
          <p:cNvPr id="7" name="標題 6">
            <a:extLst>
              <a:ext uri="{FF2B5EF4-FFF2-40B4-BE49-F238E27FC236}">
                <a16:creationId xmlns:a16="http://schemas.microsoft.com/office/drawing/2014/main" id="{F918A6CE-F1EF-32DB-2AB3-377995C2489E}"/>
              </a:ext>
            </a:extLst>
          </p:cNvPr>
          <p:cNvSpPr>
            <a:spLocks noGrp="1"/>
          </p:cNvSpPr>
          <p:nvPr>
            <p:ph type="title"/>
          </p:nvPr>
        </p:nvSpPr>
        <p:spPr>
          <a:xfrm>
            <a:off x="603308" y="4242"/>
            <a:ext cx="10980804" cy="1428895"/>
          </a:xfrm>
        </p:spPr>
        <p:txBody>
          <a:bodyPr>
            <a:normAutofit/>
          </a:bodyPr>
          <a:lstStyle/>
          <a:p>
            <a:r>
              <a:rPr lang="en-US" altLang="zh-TW" dirty="0"/>
              <a:t>QSW-M7308R-4X Half-Width /</a:t>
            </a:r>
            <a:br>
              <a:rPr lang="en-US" altLang="zh-TW" dirty="0"/>
            </a:br>
            <a:r>
              <a:rPr lang="en-US" altLang="zh-TW" dirty="0"/>
              <a:t>Single unit / Desktop flexible configuration</a:t>
            </a:r>
            <a:endParaRPr lang="zh-TW" altLang="en-US" dirty="0"/>
          </a:p>
        </p:txBody>
      </p:sp>
      <p:pic>
        <p:nvPicPr>
          <p:cNvPr id="4" name="圖片 3" descr="一張含有 電子產品, 夜晚 的圖片&#10;&#10;自動產生的描述">
            <a:extLst>
              <a:ext uri="{FF2B5EF4-FFF2-40B4-BE49-F238E27FC236}">
                <a16:creationId xmlns:a16="http://schemas.microsoft.com/office/drawing/2014/main" id="{49844D72-88EC-DBD8-B37C-4E0EF7F68D04}"/>
              </a:ext>
            </a:extLst>
          </p:cNvPr>
          <p:cNvPicPr>
            <a:picLocks noChangeAspect="1"/>
          </p:cNvPicPr>
          <p:nvPr/>
        </p:nvPicPr>
        <p:blipFill rotWithShape="1">
          <a:blip r:embed="rId5">
            <a:extLst>
              <a:ext uri="{28A0092B-C50C-407E-A947-70E740481C1C}">
                <a14:useLocalDpi xmlns:a14="http://schemas.microsoft.com/office/drawing/2010/main" val="0"/>
              </a:ext>
            </a:extLst>
          </a:blip>
          <a:srcRect t="27221" b="23084"/>
          <a:stretch/>
        </p:blipFill>
        <p:spPr>
          <a:xfrm>
            <a:off x="1203171" y="2543373"/>
            <a:ext cx="4421465" cy="1373519"/>
          </a:xfrm>
          <a:prstGeom prst="rect">
            <a:avLst/>
          </a:prstGeom>
        </p:spPr>
      </p:pic>
      <p:pic>
        <p:nvPicPr>
          <p:cNvPr id="9" name="圖片 8">
            <a:extLst>
              <a:ext uri="{FF2B5EF4-FFF2-40B4-BE49-F238E27FC236}">
                <a16:creationId xmlns:a16="http://schemas.microsoft.com/office/drawing/2014/main" id="{D461C98F-744D-DC25-0873-F5D22EAE997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617" t="41124" r="6962" b="39339"/>
          <a:stretch/>
        </p:blipFill>
        <p:spPr>
          <a:xfrm>
            <a:off x="205484" y="4341610"/>
            <a:ext cx="5779214" cy="816702"/>
          </a:xfrm>
          <a:prstGeom prst="rect">
            <a:avLst/>
          </a:prstGeom>
        </p:spPr>
      </p:pic>
    </p:spTree>
    <p:extLst>
      <p:ext uri="{BB962C8B-B14F-4D97-AF65-F5344CB8AC3E}">
        <p14:creationId xmlns:p14="http://schemas.microsoft.com/office/powerpoint/2010/main" val="97513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dirty="0">
                <a:latin typeface="+mn-lt"/>
                <a:ea typeface="+mn-ea"/>
                <a:cs typeface="+mn-ea"/>
                <a:sym typeface="+mn-lt"/>
              </a:rPr>
              <a:t>QSW-M7308R-4X supports LACP, creating a total bandwidth of nearly 200 Gbps for you.</a:t>
            </a:r>
            <a:endParaRPr lang="zh-TW" dirty="0">
              <a:latin typeface="+mn-lt"/>
              <a:ea typeface="+mn-ea"/>
              <a:cs typeface="+mn-ea"/>
              <a:sym typeface="+mn-lt"/>
            </a:endParaRPr>
          </a:p>
        </p:txBody>
      </p:sp>
      <p:grpSp>
        <p:nvGrpSpPr>
          <p:cNvPr id="68" name="Google Shape;1112;gc428d55399_0_337">
            <a:extLst>
              <a:ext uri="{FF2B5EF4-FFF2-40B4-BE49-F238E27FC236}">
                <a16:creationId xmlns:a16="http://schemas.microsoft.com/office/drawing/2014/main" id="{737D87E2-B64C-AC95-8685-AC4B7F1C6E9C}"/>
              </a:ext>
            </a:extLst>
          </p:cNvPr>
          <p:cNvGrpSpPr/>
          <p:nvPr/>
        </p:nvGrpSpPr>
        <p:grpSpPr>
          <a:xfrm>
            <a:off x="712558" y="1700566"/>
            <a:ext cx="5973239" cy="4264116"/>
            <a:chOff x="535858" y="2192097"/>
            <a:chExt cx="3078236" cy="4755000"/>
          </a:xfrm>
          <a:effectLst>
            <a:outerShdw blurRad="342900" dist="177800" dir="3600000" algn="t" rotWithShape="0">
              <a:prstClr val="black">
                <a:alpha val="40000"/>
              </a:prstClr>
            </a:outerShdw>
          </a:effectLst>
        </p:grpSpPr>
        <p:pic>
          <p:nvPicPr>
            <p:cNvPr id="69" name="Google Shape;1114;gc428d55399_0_337">
              <a:extLst>
                <a:ext uri="{FF2B5EF4-FFF2-40B4-BE49-F238E27FC236}">
                  <a16:creationId xmlns:a16="http://schemas.microsoft.com/office/drawing/2014/main" id="{07D6868A-4CDE-FEE7-E48F-7A5A8358A8A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0" name="Google Shape;1113;gc428d55399_0_337">
              <a:extLst>
                <a:ext uri="{FF2B5EF4-FFF2-40B4-BE49-F238E27FC236}">
                  <a16:creationId xmlns:a16="http://schemas.microsoft.com/office/drawing/2014/main" id="{C203AD81-A10C-03C1-929B-2CA35771B2D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j-lt"/>
                <a:cs typeface="+mn-ea"/>
                <a:sym typeface="+mn-lt"/>
              </a:endParaRPr>
            </a:p>
          </p:txBody>
        </p:sp>
      </p:grpSp>
      <p:cxnSp>
        <p:nvCxnSpPr>
          <p:cNvPr id="71" name="Google Shape;1115;gc428d55399_0_337">
            <a:extLst>
              <a:ext uri="{FF2B5EF4-FFF2-40B4-BE49-F238E27FC236}">
                <a16:creationId xmlns:a16="http://schemas.microsoft.com/office/drawing/2014/main" id="{3EE57142-2F80-DE3A-AD59-6932364EFC0F}"/>
              </a:ext>
            </a:extLst>
          </p:cNvPr>
          <p:cNvCxnSpPr>
            <a:cxnSpLocks/>
          </p:cNvCxnSpPr>
          <p:nvPr/>
        </p:nvCxnSpPr>
        <p:spPr>
          <a:xfrm>
            <a:off x="1141581" y="2686531"/>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72" name="文字方塊 71">
            <a:extLst>
              <a:ext uri="{FF2B5EF4-FFF2-40B4-BE49-F238E27FC236}">
                <a16:creationId xmlns:a16="http://schemas.microsoft.com/office/drawing/2014/main" id="{7F67B161-0AEC-963C-40E9-EC383DFA0CA3}"/>
              </a:ext>
            </a:extLst>
          </p:cNvPr>
          <p:cNvSpPr txBox="1"/>
          <p:nvPr/>
        </p:nvSpPr>
        <p:spPr>
          <a:xfrm>
            <a:off x="1228997" y="1824649"/>
            <a:ext cx="4356505" cy="769441"/>
          </a:xfrm>
          <a:prstGeom prst="rect">
            <a:avLst/>
          </a:prstGeom>
          <a:noFill/>
        </p:spPr>
        <p:txBody>
          <a:bodyPr wrap="square" lIns="91440" tIns="45720" rIns="91440" bIns="45720" rtlCol="0" anchor="t">
            <a:spAutoFit/>
          </a:bodyPr>
          <a:lstStyle/>
          <a:p>
            <a:pPr algn="ctr"/>
            <a:r>
              <a:rPr lang="en-US" altLang="zh-TW" sz="2200" b="1" dirty="0">
                <a:latin typeface="+mj-lt"/>
                <a:cs typeface="+mn-ea"/>
                <a:sym typeface="+mn-lt"/>
              </a:rPr>
              <a:t>1 x 100GbE </a:t>
            </a:r>
            <a:r>
              <a:rPr lang="en-US" altLang="zh-TW" sz="2200" b="1" dirty="0" err="1">
                <a:latin typeface="+mj-lt"/>
                <a:cs typeface="+mn-ea"/>
                <a:sym typeface="+mn-lt"/>
              </a:rPr>
              <a:t>iPerf</a:t>
            </a:r>
            <a:r>
              <a:rPr lang="en-US" altLang="zh-TW" sz="2200" b="1" dirty="0">
                <a:latin typeface="+mj-lt"/>
                <a:cs typeface="+mn-ea"/>
                <a:sym typeface="+mn-lt"/>
              </a:rPr>
              <a:t> </a:t>
            </a:r>
          </a:p>
          <a:p>
            <a:pPr algn="ctr"/>
            <a:r>
              <a:rPr lang="en-US" altLang="zh-TW" sz="2200" b="1" dirty="0">
                <a:latin typeface="+mj-lt"/>
                <a:cs typeface="+mn-ea"/>
                <a:sym typeface="+mn-lt"/>
              </a:rPr>
              <a:t>Network speed test</a:t>
            </a:r>
            <a:r>
              <a:rPr lang="zh-TW" altLang="en-US" sz="2200" b="1" dirty="0">
                <a:latin typeface="+mj-lt"/>
                <a:cs typeface="+mn-ea"/>
                <a:sym typeface="+mn-lt"/>
              </a:rPr>
              <a:t> </a:t>
            </a:r>
          </a:p>
        </p:txBody>
      </p:sp>
      <p:graphicFrame>
        <p:nvGraphicFramePr>
          <p:cNvPr id="73" name="圖表 72">
            <a:extLst>
              <a:ext uri="{FF2B5EF4-FFF2-40B4-BE49-F238E27FC236}">
                <a16:creationId xmlns:a16="http://schemas.microsoft.com/office/drawing/2014/main" id="{9E55E29B-13B8-8FDE-9731-31FAAF695BEE}"/>
              </a:ext>
            </a:extLst>
          </p:cNvPr>
          <p:cNvGraphicFramePr/>
          <p:nvPr>
            <p:extLst>
              <p:ext uri="{D42A27DB-BD31-4B8C-83A1-F6EECF244321}">
                <p14:modId xmlns:p14="http://schemas.microsoft.com/office/powerpoint/2010/main" val="3224452900"/>
              </p:ext>
            </p:extLst>
          </p:nvPr>
        </p:nvGraphicFramePr>
        <p:xfrm>
          <a:off x="864406" y="2923183"/>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74" name="矩形 73">
            <a:extLst>
              <a:ext uri="{FF2B5EF4-FFF2-40B4-BE49-F238E27FC236}">
                <a16:creationId xmlns:a16="http://schemas.microsoft.com/office/drawing/2014/main" id="{58496E75-0235-D423-09C6-FEEA6B6DD019}"/>
              </a:ext>
            </a:extLst>
          </p:cNvPr>
          <p:cNvSpPr/>
          <p:nvPr/>
        </p:nvSpPr>
        <p:spPr>
          <a:xfrm>
            <a:off x="2225004" y="3087830"/>
            <a:ext cx="1054648"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latin typeface="+mj-lt"/>
                <a:cs typeface="+mn-ea"/>
                <a:sym typeface="+mn-lt"/>
              </a:rPr>
              <a:t>11,905</a:t>
            </a:r>
            <a:r>
              <a:rPr kumimoji="0" lang="en-US" altLang="zh-TW" sz="1200" b="1" i="0" u="none" strike="noStrike" kern="0" cap="none" spc="0" normalizeH="0" baseline="0" noProof="0">
                <a:ln>
                  <a:noFill/>
                </a:ln>
                <a:solidFill>
                  <a:schemeClr val="tx1">
                    <a:lumMod val="95000"/>
                    <a:lumOff val="5000"/>
                  </a:schemeClr>
                </a:solidFill>
                <a:effectLst/>
                <a:uLnTx/>
                <a:uFillTx/>
                <a:latin typeface="+mj-lt"/>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j-lt"/>
              <a:cs typeface="+mn-ea"/>
              <a:sym typeface="+mn-lt"/>
            </a:endParaRPr>
          </a:p>
        </p:txBody>
      </p:sp>
      <p:sp>
        <p:nvSpPr>
          <p:cNvPr id="75" name="矩形 74">
            <a:extLst>
              <a:ext uri="{FF2B5EF4-FFF2-40B4-BE49-F238E27FC236}">
                <a16:creationId xmlns:a16="http://schemas.microsoft.com/office/drawing/2014/main" id="{5EC91DFB-54C2-65B9-C6AA-5AFBA89247EA}"/>
              </a:ext>
            </a:extLst>
          </p:cNvPr>
          <p:cNvSpPr/>
          <p:nvPr/>
        </p:nvSpPr>
        <p:spPr>
          <a:xfrm>
            <a:off x="4039450" y="3087830"/>
            <a:ext cx="1054648"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latin typeface="+mj-lt"/>
                <a:cs typeface="+mn-ea"/>
                <a:sym typeface="+mn-lt"/>
              </a:rPr>
              <a:t>11,894</a:t>
            </a:r>
            <a:r>
              <a:rPr kumimoji="0" lang="en-US" altLang="zh-TW" sz="1200" b="1" i="0" u="none" strike="noStrike" kern="0" cap="none" spc="0" normalizeH="0" baseline="0" noProof="0">
                <a:ln>
                  <a:noFill/>
                </a:ln>
                <a:solidFill>
                  <a:schemeClr val="tx1">
                    <a:lumMod val="95000"/>
                    <a:lumOff val="5000"/>
                  </a:schemeClr>
                </a:solidFill>
                <a:effectLst/>
                <a:uLnTx/>
                <a:uFillTx/>
                <a:latin typeface="+mj-lt"/>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j-lt"/>
              <a:cs typeface="+mn-ea"/>
              <a:sym typeface="+mn-lt"/>
            </a:endParaRPr>
          </a:p>
        </p:txBody>
      </p:sp>
      <p:grpSp>
        <p:nvGrpSpPr>
          <p:cNvPr id="76" name="Google Shape;1112;gc428d55399_0_337">
            <a:extLst>
              <a:ext uri="{FF2B5EF4-FFF2-40B4-BE49-F238E27FC236}">
                <a16:creationId xmlns:a16="http://schemas.microsoft.com/office/drawing/2014/main" id="{A573E740-1F58-9C59-04B2-600BCD9B55A3}"/>
              </a:ext>
            </a:extLst>
          </p:cNvPr>
          <p:cNvGrpSpPr/>
          <p:nvPr/>
        </p:nvGrpSpPr>
        <p:grpSpPr>
          <a:xfrm>
            <a:off x="6201120" y="1700139"/>
            <a:ext cx="5973239" cy="4264116"/>
            <a:chOff x="535858" y="2192097"/>
            <a:chExt cx="3078236" cy="4755000"/>
          </a:xfrm>
          <a:effectLst>
            <a:outerShdw blurRad="342900" dist="177800" dir="3600000" algn="t" rotWithShape="0">
              <a:prstClr val="black">
                <a:alpha val="40000"/>
              </a:prstClr>
            </a:outerShdw>
          </a:effectLst>
        </p:grpSpPr>
        <p:pic>
          <p:nvPicPr>
            <p:cNvPr id="77" name="Google Shape;1114;gc428d55399_0_337">
              <a:extLst>
                <a:ext uri="{FF2B5EF4-FFF2-40B4-BE49-F238E27FC236}">
                  <a16:creationId xmlns:a16="http://schemas.microsoft.com/office/drawing/2014/main" id="{7D0D54AC-91D9-DF4C-35B0-B151403461D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8" name="Google Shape;1113;gc428d55399_0_337">
              <a:extLst>
                <a:ext uri="{FF2B5EF4-FFF2-40B4-BE49-F238E27FC236}">
                  <a16:creationId xmlns:a16="http://schemas.microsoft.com/office/drawing/2014/main" id="{B925B346-6947-5859-1604-A25A307BE67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79" name="Google Shape;1115;gc428d55399_0_337">
            <a:extLst>
              <a:ext uri="{FF2B5EF4-FFF2-40B4-BE49-F238E27FC236}">
                <a16:creationId xmlns:a16="http://schemas.microsoft.com/office/drawing/2014/main" id="{46062224-FC9B-C017-6221-CF938043FCE3}"/>
              </a:ext>
            </a:extLst>
          </p:cNvPr>
          <p:cNvCxnSpPr>
            <a:cxnSpLocks/>
          </p:cNvCxnSpPr>
          <p:nvPr/>
        </p:nvCxnSpPr>
        <p:spPr>
          <a:xfrm>
            <a:off x="6630143" y="2686104"/>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80" name="文字方塊 79">
            <a:extLst>
              <a:ext uri="{FF2B5EF4-FFF2-40B4-BE49-F238E27FC236}">
                <a16:creationId xmlns:a16="http://schemas.microsoft.com/office/drawing/2014/main" id="{A9D67936-AF6F-2B60-AF0E-E298C7C6FA69}"/>
              </a:ext>
            </a:extLst>
          </p:cNvPr>
          <p:cNvSpPr txBox="1"/>
          <p:nvPr/>
        </p:nvSpPr>
        <p:spPr>
          <a:xfrm>
            <a:off x="6717559" y="1814970"/>
            <a:ext cx="4356505" cy="769441"/>
          </a:xfrm>
          <a:prstGeom prst="rect">
            <a:avLst/>
          </a:prstGeom>
          <a:noFill/>
        </p:spPr>
        <p:txBody>
          <a:bodyPr wrap="square" lIns="91440" tIns="45720" rIns="91440" bIns="45720" rtlCol="0" anchor="t">
            <a:spAutoFit/>
          </a:bodyPr>
          <a:lstStyle/>
          <a:p>
            <a:pPr algn="ctr"/>
            <a:r>
              <a:rPr lang="en-US" altLang="zh-TW" sz="2200" b="1" dirty="0">
                <a:latin typeface="+mj-lt"/>
                <a:cs typeface="+mn-ea"/>
                <a:sym typeface="+mn-lt"/>
              </a:rPr>
              <a:t>2 x 100GbE RDMA Performance testing</a:t>
            </a:r>
            <a:r>
              <a:rPr lang="zh-TW" altLang="en-US" sz="2200" b="1" dirty="0">
                <a:latin typeface="+mj-lt"/>
                <a:cs typeface="+mn-ea"/>
                <a:sym typeface="+mn-lt"/>
              </a:rPr>
              <a:t> </a:t>
            </a:r>
            <a:endParaRPr lang="zh-TW" altLang="en-US" sz="2200" b="1" dirty="0">
              <a:latin typeface="+mj-lt"/>
              <a:cs typeface="+mn-ea"/>
            </a:endParaRPr>
          </a:p>
        </p:txBody>
      </p:sp>
      <p:graphicFrame>
        <p:nvGraphicFramePr>
          <p:cNvPr id="81" name="圖表 80">
            <a:extLst>
              <a:ext uri="{FF2B5EF4-FFF2-40B4-BE49-F238E27FC236}">
                <a16:creationId xmlns:a16="http://schemas.microsoft.com/office/drawing/2014/main" id="{A6604BAF-23E4-CE23-6CFD-9110FEF81C95}"/>
              </a:ext>
            </a:extLst>
          </p:cNvPr>
          <p:cNvGraphicFramePr/>
          <p:nvPr>
            <p:extLst>
              <p:ext uri="{D42A27DB-BD31-4B8C-83A1-F6EECF244321}">
                <p14:modId xmlns:p14="http://schemas.microsoft.com/office/powerpoint/2010/main" val="2505642468"/>
              </p:ext>
            </p:extLst>
          </p:nvPr>
        </p:nvGraphicFramePr>
        <p:xfrm>
          <a:off x="6352968" y="2922756"/>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2" name="矩形 81">
            <a:extLst>
              <a:ext uri="{FF2B5EF4-FFF2-40B4-BE49-F238E27FC236}">
                <a16:creationId xmlns:a16="http://schemas.microsoft.com/office/drawing/2014/main" id="{11A44168-BE02-3A61-18BF-C5CA67CE9ED7}"/>
              </a:ext>
            </a:extLst>
          </p:cNvPr>
          <p:cNvSpPr/>
          <p:nvPr/>
        </p:nvSpPr>
        <p:spPr>
          <a:xfrm>
            <a:off x="7677530" y="2889523"/>
            <a:ext cx="1063112"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kern="0">
                <a:solidFill>
                  <a:schemeClr val="tx1">
                    <a:lumMod val="95000"/>
                    <a:lumOff val="5000"/>
                  </a:schemeClr>
                </a:solidFill>
                <a:latin typeface="+mj-lt"/>
                <a:cs typeface="+mn-ea"/>
                <a:sym typeface="+mn-lt"/>
              </a:rPr>
              <a:t>23,367</a:t>
            </a:r>
            <a:r>
              <a:rPr kumimoji="0" lang="en-US" altLang="zh-TW" sz="1200" b="1" i="0" u="none" strike="noStrike" kern="0" cap="none" spc="0" normalizeH="0" baseline="0" noProof="0">
                <a:ln>
                  <a:noFill/>
                </a:ln>
                <a:solidFill>
                  <a:schemeClr val="tx1">
                    <a:lumMod val="95000"/>
                    <a:lumOff val="5000"/>
                  </a:schemeClr>
                </a:solidFill>
                <a:effectLst/>
                <a:uLnTx/>
                <a:uFillTx/>
                <a:latin typeface="+mj-lt"/>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j-lt"/>
              <a:cs typeface="+mn-ea"/>
              <a:sym typeface="+mn-lt"/>
            </a:endParaRPr>
          </a:p>
        </p:txBody>
      </p:sp>
      <p:sp>
        <p:nvSpPr>
          <p:cNvPr id="83" name="矩形 82">
            <a:extLst>
              <a:ext uri="{FF2B5EF4-FFF2-40B4-BE49-F238E27FC236}">
                <a16:creationId xmlns:a16="http://schemas.microsoft.com/office/drawing/2014/main" id="{9B6824FF-80E5-E789-F74E-BB6EB742341C}"/>
              </a:ext>
            </a:extLst>
          </p:cNvPr>
          <p:cNvSpPr/>
          <p:nvPr/>
        </p:nvSpPr>
        <p:spPr>
          <a:xfrm>
            <a:off x="9536639" y="2886974"/>
            <a:ext cx="1063112"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latin typeface="+mj-lt"/>
                <a:cs typeface="+mn-ea"/>
                <a:sym typeface="+mn-lt"/>
              </a:rPr>
              <a:t>23,380</a:t>
            </a:r>
            <a:r>
              <a:rPr kumimoji="0" lang="en-US" altLang="zh-TW" sz="1200" b="1" i="0" u="none" strike="noStrike" kern="0" cap="none" spc="0" normalizeH="0" baseline="0" noProof="0">
                <a:ln>
                  <a:noFill/>
                </a:ln>
                <a:solidFill>
                  <a:schemeClr val="tx1">
                    <a:lumMod val="95000"/>
                    <a:lumOff val="5000"/>
                  </a:schemeClr>
                </a:solidFill>
                <a:effectLst/>
                <a:uLnTx/>
                <a:uFillTx/>
                <a:latin typeface="+mj-lt"/>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j-lt"/>
              <a:cs typeface="+mn-ea"/>
              <a:sym typeface="+mn-lt"/>
            </a:endParaRPr>
          </a:p>
        </p:txBody>
      </p:sp>
      <p:sp>
        <p:nvSpPr>
          <p:cNvPr id="85" name="Rectangle 3">
            <a:extLst>
              <a:ext uri="{FF2B5EF4-FFF2-40B4-BE49-F238E27FC236}">
                <a16:creationId xmlns:a16="http://schemas.microsoft.com/office/drawing/2014/main" id="{F4AEEF6D-5E4F-676E-BE12-A9CE834A82C4}"/>
              </a:ext>
            </a:extLst>
          </p:cNvPr>
          <p:cNvSpPr>
            <a:spLocks noChangeArrowheads="1"/>
          </p:cNvSpPr>
          <p:nvPr/>
        </p:nvSpPr>
        <p:spPr bwMode="auto">
          <a:xfrm>
            <a:off x="709935" y="5973640"/>
            <a:ext cx="5030036" cy="738654"/>
          </a:xfrm>
          <a:prstGeom prst="rect">
            <a:avLst/>
          </a:prstGeom>
          <a:noFill/>
          <a:ln w="9525">
            <a:noFill/>
            <a:miter lim="800000"/>
            <a:headEnd/>
            <a:tailEnd/>
          </a:ln>
        </p:spPr>
        <p:txBody>
          <a:bodyPr wrap="square" lIns="121908" tIns="60955" rIns="121908" bIns="60955" anchor="t">
            <a:spAutoFit/>
          </a:bodyPr>
          <a:lstStyle/>
          <a:p>
            <a:r>
              <a:rPr lang="en-US" altLang="zh-TW" sz="800" dirty="0">
                <a:solidFill>
                  <a:schemeClr val="bg1"/>
                </a:solidFill>
                <a:latin typeface="+mj-lt"/>
                <a:cs typeface="+mn-ea"/>
                <a:sym typeface="+mn-lt"/>
              </a:rPr>
              <a:t>Test environment:</a:t>
            </a:r>
            <a:br>
              <a:rPr lang="en-US" altLang="zh-TW" sz="800" dirty="0">
                <a:solidFill>
                  <a:schemeClr val="bg1"/>
                </a:solidFill>
                <a:latin typeface="+mj-lt"/>
                <a:cs typeface="+mn-ea"/>
                <a:sym typeface="+mn-lt"/>
              </a:rPr>
            </a:br>
            <a:r>
              <a:rPr lang="en-US" altLang="zh-TW" sz="800" dirty="0">
                <a:solidFill>
                  <a:schemeClr val="bg1"/>
                </a:solidFill>
                <a:latin typeface="+mj-lt"/>
                <a:cs typeface="+mn-ea"/>
                <a:sym typeface="+mn-lt"/>
              </a:rPr>
              <a:t>NAS |  TS-h2490FU-7232P-64GB with QXG-100G2SF-E810</a:t>
            </a:r>
          </a:p>
          <a:p>
            <a:r>
              <a:rPr lang="en-US" altLang="zh-TW" sz="800" dirty="0">
                <a:solidFill>
                  <a:schemeClr val="bg1"/>
                </a:solidFill>
                <a:latin typeface="+mj-lt"/>
                <a:cs typeface="+mn-ea"/>
                <a:sym typeface="+mn-lt"/>
              </a:rPr>
              <a:t>NIC: QXG-100G2SF-E810, MTU 9000</a:t>
            </a:r>
          </a:p>
          <a:p>
            <a:r>
              <a:rPr lang="en-US" altLang="zh-TW" sz="800" dirty="0">
                <a:solidFill>
                  <a:schemeClr val="bg1"/>
                </a:solidFill>
                <a:latin typeface="+mj-lt"/>
                <a:cs typeface="+mn-ea"/>
                <a:sym typeface="+mn-lt"/>
              </a:rPr>
              <a:t>SWITCH |  QSW-M7308-4X</a:t>
            </a:r>
          </a:p>
          <a:p>
            <a:r>
              <a:rPr lang="zh-TW" altLang="en-US" sz="800" dirty="0">
                <a:solidFill>
                  <a:schemeClr val="bg1"/>
                </a:solidFill>
                <a:latin typeface="+mj-lt"/>
                <a:cs typeface="+mn-ea"/>
                <a:sym typeface="+mn-lt"/>
              </a:rPr>
              <a:t>客户端 </a:t>
            </a:r>
            <a:r>
              <a:rPr lang="en-US" altLang="zh-TW" sz="800" dirty="0">
                <a:solidFill>
                  <a:schemeClr val="bg1"/>
                </a:solidFill>
                <a:latin typeface="+mj-lt"/>
                <a:cs typeface="+mn-ea"/>
                <a:sym typeface="+mn-lt"/>
              </a:rPr>
              <a:t>PC | OS: Ubuntu 20.04 , CPU: Xeon Scalable ,RAM: 64GB</a:t>
            </a:r>
          </a:p>
        </p:txBody>
      </p:sp>
      <p:pic>
        <p:nvPicPr>
          <p:cNvPr id="4" name="圖片 3" descr="一張含有 電子產品, 電子工程, 電路, 設計 的圖片&#10;&#10;自動產生的描述">
            <a:extLst>
              <a:ext uri="{FF2B5EF4-FFF2-40B4-BE49-F238E27FC236}">
                <a16:creationId xmlns:a16="http://schemas.microsoft.com/office/drawing/2014/main" id="{4CD75143-A971-AFA2-A041-CA141584EB35}"/>
              </a:ext>
            </a:extLst>
          </p:cNvPr>
          <p:cNvPicPr>
            <a:picLocks noChangeAspect="1"/>
          </p:cNvPicPr>
          <p:nvPr/>
        </p:nvPicPr>
        <p:blipFill rotWithShape="1">
          <a:blip r:embed="rId6">
            <a:extLst>
              <a:ext uri="{28A0092B-C50C-407E-A947-70E740481C1C}">
                <a14:useLocalDpi xmlns:a14="http://schemas.microsoft.com/office/drawing/2010/main" val="0"/>
              </a:ext>
            </a:extLst>
          </a:blip>
          <a:srcRect t="29031" b="29103"/>
          <a:stretch/>
        </p:blipFill>
        <p:spPr>
          <a:xfrm>
            <a:off x="4284629" y="5687778"/>
            <a:ext cx="3652241" cy="955825"/>
          </a:xfrm>
          <a:prstGeom prst="rect">
            <a:avLst/>
          </a:prstGeom>
        </p:spPr>
      </p:pic>
    </p:spTree>
    <p:extLst>
      <p:ext uri="{BB962C8B-B14F-4D97-AF65-F5344CB8AC3E}">
        <p14:creationId xmlns:p14="http://schemas.microsoft.com/office/powerpoint/2010/main" val="287172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6BB2DD-1F54-DC47-128E-7734889634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46" b="35004"/>
          <a:stretch/>
        </p:blipFill>
        <p:spPr bwMode="auto">
          <a:xfrm>
            <a:off x="4959651" y="5658396"/>
            <a:ext cx="2545716" cy="57516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back of a black device&#10;&#10;Description automatically generated">
            <a:extLst>
              <a:ext uri="{FF2B5EF4-FFF2-40B4-BE49-F238E27FC236}">
                <a16:creationId xmlns:a16="http://schemas.microsoft.com/office/drawing/2014/main" id="{990830C9-65F4-387E-9A9B-011EEBA1317C}"/>
              </a:ext>
            </a:extLst>
          </p:cNvPr>
          <p:cNvPicPr>
            <a:picLocks noChangeAspect="1"/>
          </p:cNvPicPr>
          <p:nvPr/>
        </p:nvPicPr>
        <p:blipFill rotWithShape="1">
          <a:blip r:embed="rId4">
            <a:extLst>
              <a:ext uri="{28A0092B-C50C-407E-A947-70E740481C1C}">
                <a14:useLocalDpi xmlns:a14="http://schemas.microsoft.com/office/drawing/2010/main" val="0"/>
              </a:ext>
            </a:extLst>
          </a:blip>
          <a:srcRect t="27600" b="30965"/>
          <a:stretch/>
        </p:blipFill>
        <p:spPr>
          <a:xfrm>
            <a:off x="5009576" y="4864088"/>
            <a:ext cx="2445867" cy="633509"/>
          </a:xfrm>
          <a:prstGeom prst="rect">
            <a:avLst/>
          </a:prstGeom>
        </p:spPr>
      </p:pic>
      <p:pic>
        <p:nvPicPr>
          <p:cNvPr id="36" name="Picture 35" descr="A back of a black device&#10;&#10;Description automatically generated">
            <a:extLst>
              <a:ext uri="{FF2B5EF4-FFF2-40B4-BE49-F238E27FC236}">
                <a16:creationId xmlns:a16="http://schemas.microsoft.com/office/drawing/2014/main" id="{2AD34F50-0D43-10E7-7962-1047A3B4AC0E}"/>
              </a:ext>
            </a:extLst>
          </p:cNvPr>
          <p:cNvPicPr>
            <a:picLocks noChangeAspect="1"/>
          </p:cNvPicPr>
          <p:nvPr/>
        </p:nvPicPr>
        <p:blipFill rotWithShape="1">
          <a:blip r:embed="rId4">
            <a:extLst>
              <a:ext uri="{28A0092B-C50C-407E-A947-70E740481C1C}">
                <a14:useLocalDpi xmlns:a14="http://schemas.microsoft.com/office/drawing/2010/main" val="0"/>
              </a:ext>
            </a:extLst>
          </a:blip>
          <a:srcRect t="27600" b="30965"/>
          <a:stretch/>
        </p:blipFill>
        <p:spPr>
          <a:xfrm>
            <a:off x="4986334" y="3065372"/>
            <a:ext cx="2445867" cy="633509"/>
          </a:xfrm>
          <a:prstGeom prst="rect">
            <a:avLst/>
          </a:prstGeom>
        </p:spPr>
      </p:pic>
      <p:pic>
        <p:nvPicPr>
          <p:cNvPr id="9" name="圖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4204" y="3990823"/>
            <a:ext cx="3623029" cy="2264796"/>
          </a:xfrm>
          <a:prstGeom prst="rect">
            <a:avLst/>
          </a:prstGeom>
        </p:spPr>
      </p:pic>
      <p:pic>
        <p:nvPicPr>
          <p:cNvPr id="32" name="圖片 31">
            <a:extLst>
              <a:ext uri="{FF2B5EF4-FFF2-40B4-BE49-F238E27FC236}">
                <a16:creationId xmlns:a16="http://schemas.microsoft.com/office/drawing/2014/main" id="{4E6EF3E7-81B3-DCAB-F55B-FF6A856E5D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0" y="5536377"/>
            <a:ext cx="4512339" cy="714809"/>
          </a:xfrm>
          <a:prstGeom prst="rect">
            <a:avLst/>
          </a:prstGeom>
        </p:spPr>
      </p:pic>
      <p:sp>
        <p:nvSpPr>
          <p:cNvPr id="5" name="矩形 4"/>
          <p:cNvSpPr/>
          <p:nvPr/>
        </p:nvSpPr>
        <p:spPr>
          <a:xfrm>
            <a:off x="372928" y="1565449"/>
            <a:ext cx="7983311" cy="1485535"/>
          </a:xfrm>
          <a:prstGeom prst="rect">
            <a:avLst/>
          </a:prstGeom>
        </p:spPr>
        <p:txBody>
          <a:bodyPr wrap="square" lIns="91440" tIns="45720" rIns="91440" bIns="45720" anchor="t">
            <a:spAutoFit/>
          </a:bodyPr>
          <a:lstStyle/>
          <a:p>
            <a:pPr>
              <a:lnSpc>
                <a:spcPts val="2800"/>
              </a:lnSpc>
            </a:pPr>
            <a:r>
              <a:rPr lang="en-US" altLang="zh-TW" sz="1600" dirty="0">
                <a:solidFill>
                  <a:schemeClr val="bg1"/>
                </a:solidFill>
                <a:cs typeface="+mn-ea"/>
                <a:sym typeface="+mn-lt"/>
              </a:rPr>
              <a:t>Connect the QSW-M7308R-4X's two 100GbE LAN ports to the QNAP All-Flash NAS and seamlessly link with the QXG-100G2SF-CX6 expansion card to achieve a total bandwidth of 200GbE. This streamlined connectivity facilitates smooth collaboration across teams in our information-intensive world.</a:t>
            </a:r>
            <a:endParaRPr lang="zh-TW" sz="1600" dirty="0">
              <a:solidFill>
                <a:schemeClr val="bg1"/>
              </a:solidFill>
              <a:cs typeface="+mn-ea"/>
              <a:sym typeface="+mn-lt"/>
            </a:endParaRPr>
          </a:p>
        </p:txBody>
      </p:sp>
      <p:sp>
        <p:nvSpPr>
          <p:cNvPr id="6" name="矩形 5">
            <a:extLst>
              <a:ext uri="{FF2B5EF4-FFF2-40B4-BE49-F238E27FC236}">
                <a16:creationId xmlns:a16="http://schemas.microsoft.com/office/drawing/2014/main" id="{0B564FA8-767B-ECB8-5074-67D7D4842931}"/>
              </a:ext>
            </a:extLst>
          </p:cNvPr>
          <p:cNvSpPr/>
          <p:nvPr/>
        </p:nvSpPr>
        <p:spPr>
          <a:xfrm>
            <a:off x="2177582" y="3691990"/>
            <a:ext cx="2354945" cy="307777"/>
          </a:xfrm>
          <a:prstGeom prst="rect">
            <a:avLst/>
          </a:prstGeom>
        </p:spPr>
        <p:txBody>
          <a:bodyPr wrap="square" lIns="91440" tIns="45720" rIns="91440" bIns="45720" anchor="t">
            <a:spAutoFit/>
          </a:bodyPr>
          <a:lstStyle/>
          <a:p>
            <a:r>
              <a:rPr lang="zh-TW" altLang="en-US" sz="1400">
                <a:solidFill>
                  <a:schemeClr val="bg1"/>
                </a:solidFill>
                <a:cs typeface="+mn-ea"/>
                <a:sym typeface="+mn-lt"/>
              </a:rPr>
              <a:t>QXG-100G2SF-CX6</a:t>
            </a:r>
            <a:endParaRPr lang="zh-TW" sz="1400">
              <a:solidFill>
                <a:schemeClr val="bg1"/>
              </a:solidFill>
              <a:cs typeface="+mn-ea"/>
              <a:sym typeface="+mn-lt"/>
            </a:endParaRPr>
          </a:p>
        </p:txBody>
      </p:sp>
      <p:sp>
        <p:nvSpPr>
          <p:cNvPr id="7" name="矩形 6">
            <a:extLst>
              <a:ext uri="{FF2B5EF4-FFF2-40B4-BE49-F238E27FC236}">
                <a16:creationId xmlns:a16="http://schemas.microsoft.com/office/drawing/2014/main" id="{22874D7B-0BCD-44FE-E945-0A88521088D7}"/>
              </a:ext>
            </a:extLst>
          </p:cNvPr>
          <p:cNvSpPr/>
          <p:nvPr/>
        </p:nvSpPr>
        <p:spPr>
          <a:xfrm>
            <a:off x="925397" y="5638200"/>
            <a:ext cx="2354945" cy="307777"/>
          </a:xfrm>
          <a:prstGeom prst="rect">
            <a:avLst/>
          </a:prstGeom>
        </p:spPr>
        <p:txBody>
          <a:bodyPr wrap="square" lIns="91440" tIns="45720" rIns="91440" bIns="45720" anchor="t">
            <a:spAutoFit/>
          </a:bodyPr>
          <a:lstStyle/>
          <a:p>
            <a:pPr algn="ctr"/>
            <a:r>
              <a:rPr lang="zh-TW" altLang="en-US" sz="1400">
                <a:solidFill>
                  <a:schemeClr val="bg1"/>
                </a:solidFill>
                <a:cs typeface="+mn-ea"/>
                <a:sym typeface="+mn-lt"/>
              </a:rPr>
              <a:t>All-Flash NAS</a:t>
            </a:r>
            <a:endParaRPr lang="zh-TW" sz="1400">
              <a:solidFill>
                <a:schemeClr val="bg1"/>
              </a:solidFill>
              <a:cs typeface="+mn-ea"/>
              <a:sym typeface="+mn-lt"/>
            </a:endParaRPr>
          </a:p>
        </p:txBody>
      </p:sp>
      <p:pic>
        <p:nvPicPr>
          <p:cNvPr id="16" name="圖片 15">
            <a:extLst>
              <a:ext uri="{FF2B5EF4-FFF2-40B4-BE49-F238E27FC236}">
                <a16:creationId xmlns:a16="http://schemas.microsoft.com/office/drawing/2014/main" id="{087D6E9E-B312-C06B-A71C-F9880DF324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81179" y="3792433"/>
            <a:ext cx="2260600" cy="1415677"/>
          </a:xfrm>
          <a:prstGeom prst="rect">
            <a:avLst/>
          </a:prstGeom>
        </p:spPr>
      </p:pic>
      <p:cxnSp>
        <p:nvCxnSpPr>
          <p:cNvPr id="17" name="接點: 肘形 16">
            <a:extLst>
              <a:ext uri="{FF2B5EF4-FFF2-40B4-BE49-F238E27FC236}">
                <a16:creationId xmlns:a16="http://schemas.microsoft.com/office/drawing/2014/main" id="{277242D5-CFBE-D423-3F97-277AA926D871}"/>
              </a:ext>
            </a:extLst>
          </p:cNvPr>
          <p:cNvCxnSpPr>
            <a:cxnSpLocks/>
          </p:cNvCxnSpPr>
          <p:nvPr/>
        </p:nvCxnSpPr>
        <p:spPr>
          <a:xfrm rot="10800000" flipV="1">
            <a:off x="2672579" y="3539852"/>
            <a:ext cx="2708698" cy="727406"/>
          </a:xfrm>
          <a:prstGeom prst="bentConnector3">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33" name="圖片 32">
            <a:extLst>
              <a:ext uri="{FF2B5EF4-FFF2-40B4-BE49-F238E27FC236}">
                <a16:creationId xmlns:a16="http://schemas.microsoft.com/office/drawing/2014/main" id="{DB2C0109-A4B2-2E7B-8DD4-78896E1A5D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1810334" y="4500393"/>
            <a:ext cx="2540481" cy="727390"/>
          </a:xfrm>
          <a:prstGeom prst="rect">
            <a:avLst/>
          </a:prstGeom>
        </p:spPr>
      </p:pic>
      <p:cxnSp>
        <p:nvCxnSpPr>
          <p:cNvPr id="18" name="接點: 肘形 17">
            <a:extLst>
              <a:ext uri="{FF2B5EF4-FFF2-40B4-BE49-F238E27FC236}">
                <a16:creationId xmlns:a16="http://schemas.microsoft.com/office/drawing/2014/main" id="{128CE291-8465-644F-28A9-17F5373B17D6}"/>
              </a:ext>
            </a:extLst>
          </p:cNvPr>
          <p:cNvCxnSpPr>
            <a:cxnSpLocks/>
          </p:cNvCxnSpPr>
          <p:nvPr/>
        </p:nvCxnSpPr>
        <p:spPr>
          <a:xfrm rot="10800000">
            <a:off x="2645039" y="4518155"/>
            <a:ext cx="2763738" cy="815128"/>
          </a:xfrm>
          <a:prstGeom prst="bentConnector3">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5C23E7F-9181-D90F-3FEB-B9E82268FADB}"/>
              </a:ext>
            </a:extLst>
          </p:cNvPr>
          <p:cNvSpPr/>
          <p:nvPr/>
        </p:nvSpPr>
        <p:spPr>
          <a:xfrm>
            <a:off x="5128192" y="3628013"/>
            <a:ext cx="2162150" cy="307777"/>
          </a:xfrm>
          <a:prstGeom prst="rect">
            <a:avLst/>
          </a:prstGeom>
        </p:spPr>
        <p:txBody>
          <a:bodyPr wrap="square" lIns="91440" tIns="45720" rIns="91440" bIns="45720" anchor="t">
            <a:spAutoFit/>
          </a:bodyPr>
          <a:lstStyle/>
          <a:p>
            <a:pPr algn="ctr"/>
            <a:r>
              <a:rPr lang="zh-TW" altLang="en-US" sz="1400">
                <a:solidFill>
                  <a:schemeClr val="bg1"/>
                </a:solidFill>
                <a:cs typeface="+mn-ea"/>
                <a:sym typeface="+mn-lt"/>
              </a:rPr>
              <a:t>100G Switch</a:t>
            </a:r>
            <a:endParaRPr lang="zh-TW" sz="1400">
              <a:solidFill>
                <a:schemeClr val="bg1"/>
              </a:solidFill>
              <a:cs typeface="+mn-ea"/>
              <a:sym typeface="+mn-lt"/>
            </a:endParaRPr>
          </a:p>
        </p:txBody>
      </p:sp>
      <p:sp>
        <p:nvSpPr>
          <p:cNvPr id="4" name="矩形 3">
            <a:extLst>
              <a:ext uri="{FF2B5EF4-FFF2-40B4-BE49-F238E27FC236}">
                <a16:creationId xmlns:a16="http://schemas.microsoft.com/office/drawing/2014/main" id="{8185282F-3AA2-2842-9703-31E803EB8267}"/>
              </a:ext>
            </a:extLst>
          </p:cNvPr>
          <p:cNvSpPr/>
          <p:nvPr/>
        </p:nvSpPr>
        <p:spPr>
          <a:xfrm>
            <a:off x="5487398" y="4613680"/>
            <a:ext cx="1704125" cy="307777"/>
          </a:xfrm>
          <a:prstGeom prst="rect">
            <a:avLst/>
          </a:prstGeom>
        </p:spPr>
        <p:txBody>
          <a:bodyPr wrap="square" lIns="91440" tIns="45720" rIns="91440" bIns="45720" anchor="t">
            <a:spAutoFit/>
          </a:bodyPr>
          <a:lstStyle/>
          <a:p>
            <a:r>
              <a:rPr lang="zh-TW" altLang="en-US" sz="1400">
                <a:solidFill>
                  <a:schemeClr val="bg1"/>
                </a:solidFill>
                <a:cs typeface="+mn-ea"/>
                <a:sym typeface="+mn-lt"/>
              </a:rPr>
              <a:t>100G / 25G Switch</a:t>
            </a:r>
            <a:endParaRPr lang="zh-TW" sz="1400">
              <a:solidFill>
                <a:schemeClr val="bg1"/>
              </a:solidFill>
              <a:cs typeface="+mn-ea"/>
              <a:sym typeface="+mn-lt"/>
            </a:endParaRPr>
          </a:p>
        </p:txBody>
      </p:sp>
      <p:cxnSp>
        <p:nvCxnSpPr>
          <p:cNvPr id="12" name="接點: 肘形 11">
            <a:extLst>
              <a:ext uri="{FF2B5EF4-FFF2-40B4-BE49-F238E27FC236}">
                <a16:creationId xmlns:a16="http://schemas.microsoft.com/office/drawing/2014/main" id="{D9C9CC0C-A736-0556-ED3F-6FC20F2B55F0}"/>
              </a:ext>
            </a:extLst>
          </p:cNvPr>
          <p:cNvCxnSpPr>
            <a:cxnSpLocks/>
          </p:cNvCxnSpPr>
          <p:nvPr/>
        </p:nvCxnSpPr>
        <p:spPr>
          <a:xfrm rot="10800000" flipV="1">
            <a:off x="7055120" y="2585797"/>
            <a:ext cx="3063721" cy="767301"/>
          </a:xfrm>
          <a:prstGeom prst="bentConnector3">
            <a:avLst>
              <a:gd name="adj1" fmla="val 50000"/>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接點: 肘形 12">
            <a:extLst>
              <a:ext uri="{FF2B5EF4-FFF2-40B4-BE49-F238E27FC236}">
                <a16:creationId xmlns:a16="http://schemas.microsoft.com/office/drawing/2014/main" id="{11801D18-BCE2-EACC-93A3-F927756F46FE}"/>
              </a:ext>
            </a:extLst>
          </p:cNvPr>
          <p:cNvCxnSpPr>
            <a:cxnSpLocks/>
          </p:cNvCxnSpPr>
          <p:nvPr/>
        </p:nvCxnSpPr>
        <p:spPr>
          <a:xfrm rot="10800000">
            <a:off x="7055121" y="3581422"/>
            <a:ext cx="3240983" cy="676982"/>
          </a:xfrm>
          <a:prstGeom prst="bentConnector3">
            <a:avLst>
              <a:gd name="adj1" fmla="val 52257"/>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7E662E29-EA8E-697A-F601-575D1EB948E7}"/>
              </a:ext>
            </a:extLst>
          </p:cNvPr>
          <p:cNvCxnSpPr>
            <a:cxnSpLocks/>
          </p:cNvCxnSpPr>
          <p:nvPr/>
        </p:nvCxnSpPr>
        <p:spPr>
          <a:xfrm>
            <a:off x="6209267" y="3476759"/>
            <a:ext cx="3521205" cy="895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5B042983-BB4C-FC2D-78DE-C345E76AE4A0}"/>
              </a:ext>
            </a:extLst>
          </p:cNvPr>
          <p:cNvSpPr/>
          <p:nvPr/>
        </p:nvSpPr>
        <p:spPr>
          <a:xfrm>
            <a:off x="10939523" y="3007681"/>
            <a:ext cx="1121849" cy="646331"/>
          </a:xfrm>
          <a:prstGeom prst="rect">
            <a:avLst/>
          </a:prstGeom>
        </p:spPr>
        <p:txBody>
          <a:bodyPr wrap="square" lIns="91440" tIns="45720" rIns="91440" bIns="45720" anchor="t">
            <a:spAutoFit/>
          </a:bodyPr>
          <a:lstStyle/>
          <a:p>
            <a:r>
              <a:rPr lang="en-US" altLang="zh-TW" dirty="0">
                <a:solidFill>
                  <a:schemeClr val="bg1"/>
                </a:solidFill>
                <a:cs typeface="+mn-ea"/>
                <a:sym typeface="+mn-lt"/>
              </a:rPr>
              <a:t>Editorial team</a:t>
            </a:r>
            <a:endParaRPr lang="zh-TW" altLang="en-US" dirty="0">
              <a:solidFill>
                <a:schemeClr val="bg1"/>
              </a:solidFill>
              <a:cs typeface="+mn-ea"/>
              <a:sym typeface="+mn-lt"/>
            </a:endParaRPr>
          </a:p>
        </p:txBody>
      </p:sp>
      <p:cxnSp>
        <p:nvCxnSpPr>
          <p:cNvPr id="26" name="直線單箭頭接點 25">
            <a:extLst>
              <a:ext uri="{FF2B5EF4-FFF2-40B4-BE49-F238E27FC236}">
                <a16:creationId xmlns:a16="http://schemas.microsoft.com/office/drawing/2014/main" id="{40FC97C7-74E2-A095-51D4-317C1F653B0B}"/>
              </a:ext>
            </a:extLst>
          </p:cNvPr>
          <p:cNvCxnSpPr>
            <a:cxnSpLocks/>
          </p:cNvCxnSpPr>
          <p:nvPr/>
        </p:nvCxnSpPr>
        <p:spPr>
          <a:xfrm>
            <a:off x="6335756" y="5945977"/>
            <a:ext cx="2540684"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77F1C486-7F51-78B0-9568-FB0FD07A1758}"/>
              </a:ext>
            </a:extLst>
          </p:cNvPr>
          <p:cNvSpPr/>
          <p:nvPr/>
        </p:nvSpPr>
        <p:spPr>
          <a:xfrm>
            <a:off x="8547868" y="4942630"/>
            <a:ext cx="2837678" cy="338554"/>
          </a:xfrm>
          <a:prstGeom prst="rect">
            <a:avLst/>
          </a:prstGeom>
        </p:spPr>
        <p:txBody>
          <a:bodyPr wrap="square" lIns="91440" tIns="45720" rIns="91440" bIns="45720" anchor="t">
            <a:spAutoFit/>
          </a:bodyPr>
          <a:lstStyle/>
          <a:p>
            <a:r>
              <a:rPr lang="en-US" altLang="zh-TW" sz="1600" dirty="0">
                <a:solidFill>
                  <a:schemeClr val="bg1"/>
                </a:solidFill>
                <a:cs typeface="+mn-ea"/>
                <a:sym typeface="+mn-lt"/>
              </a:rPr>
              <a:t>Share with other teams</a:t>
            </a:r>
            <a:endParaRPr lang="zh-TW" altLang="en-US" sz="1600" dirty="0">
              <a:solidFill>
                <a:schemeClr val="bg1"/>
              </a:solidFill>
              <a:cs typeface="+mn-ea"/>
              <a:sym typeface="+mn-lt"/>
            </a:endParaRPr>
          </a:p>
        </p:txBody>
      </p:sp>
      <p:pic>
        <p:nvPicPr>
          <p:cNvPr id="39" name="Picture 2">
            <a:extLst>
              <a:ext uri="{FF2B5EF4-FFF2-40B4-BE49-F238E27FC236}">
                <a16:creationId xmlns:a16="http://schemas.microsoft.com/office/drawing/2014/main" id="{4E303BDF-BDA5-59BC-48CA-0B2785454A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10058282" y="1988169"/>
            <a:ext cx="1327264" cy="746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4">
            <a:extLst>
              <a:ext uri="{FF2B5EF4-FFF2-40B4-BE49-F238E27FC236}">
                <a16:creationId xmlns:a16="http://schemas.microsoft.com/office/drawing/2014/main" id="{7AA042B7-5519-2CEB-EA70-3E68AD9327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a:off x="9543160" y="2896036"/>
            <a:ext cx="1339357" cy="798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4">
            <a:extLst>
              <a:ext uri="{FF2B5EF4-FFF2-40B4-BE49-F238E27FC236}">
                <a16:creationId xmlns:a16="http://schemas.microsoft.com/office/drawing/2014/main" id="{2C578785-D50F-40E0-63AA-33686031645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a:off x="10205545" y="3883530"/>
            <a:ext cx="1339357" cy="753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標題 9">
            <a:extLst>
              <a:ext uri="{FF2B5EF4-FFF2-40B4-BE49-F238E27FC236}">
                <a16:creationId xmlns:a16="http://schemas.microsoft.com/office/drawing/2014/main" id="{7686F2CB-854A-53E8-96BE-6520A53AAD7D}"/>
              </a:ext>
            </a:extLst>
          </p:cNvPr>
          <p:cNvSpPr>
            <a:spLocks noGrp="1"/>
          </p:cNvSpPr>
          <p:nvPr>
            <p:ph type="title"/>
          </p:nvPr>
        </p:nvSpPr>
        <p:spPr>
          <a:xfrm>
            <a:off x="603307" y="4242"/>
            <a:ext cx="11382215" cy="1403317"/>
          </a:xfrm>
        </p:spPr>
        <p:txBody>
          <a:bodyPr>
            <a:normAutofit fontScale="90000"/>
          </a:bodyPr>
          <a:lstStyle/>
          <a:p>
            <a:r>
              <a:rPr lang="en-US" altLang="zh-TW" dirty="0"/>
              <a:t>With the QXG-100G2SF-CX6 enjoy 200GbE total bandwidth for 4K video editing across teams</a:t>
            </a:r>
            <a:endParaRPr lang="zh-TW" altLang="en-US" dirty="0"/>
          </a:p>
        </p:txBody>
      </p:sp>
      <p:cxnSp>
        <p:nvCxnSpPr>
          <p:cNvPr id="63" name="直線單箭頭接點 25">
            <a:extLst>
              <a:ext uri="{FF2B5EF4-FFF2-40B4-BE49-F238E27FC236}">
                <a16:creationId xmlns:a16="http://schemas.microsoft.com/office/drawing/2014/main" id="{D82D773D-F69A-B7F0-7BBB-6F6047B942AF}"/>
              </a:ext>
            </a:extLst>
          </p:cNvPr>
          <p:cNvCxnSpPr>
            <a:cxnSpLocks/>
          </p:cNvCxnSpPr>
          <p:nvPr/>
        </p:nvCxnSpPr>
        <p:spPr>
          <a:xfrm>
            <a:off x="6670897" y="6085177"/>
            <a:ext cx="2137260"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8" name="直線單箭頭接點 25">
            <a:extLst>
              <a:ext uri="{FF2B5EF4-FFF2-40B4-BE49-F238E27FC236}">
                <a16:creationId xmlns:a16="http://schemas.microsoft.com/office/drawing/2014/main" id="{146CE8D7-02A6-1398-31FB-1F0D90F29969}"/>
              </a:ext>
            </a:extLst>
          </p:cNvPr>
          <p:cNvCxnSpPr>
            <a:cxnSpLocks/>
          </p:cNvCxnSpPr>
          <p:nvPr/>
        </p:nvCxnSpPr>
        <p:spPr>
          <a:xfrm flipV="1">
            <a:off x="5460613" y="5333284"/>
            <a:ext cx="1098157" cy="610657"/>
          </a:xfrm>
          <a:prstGeom prst="straightConnector1">
            <a:avLst/>
          </a:prstGeom>
          <a:ln w="50800" cap="rnd" cmpd="sng">
            <a:solidFill>
              <a:srgbClr val="25E5EF"/>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0E1F3FC-02FA-C6A8-EDEE-E4DAA3B149F4}"/>
              </a:ext>
            </a:extLst>
          </p:cNvPr>
          <p:cNvSpPr txBox="1"/>
          <p:nvPr/>
        </p:nvSpPr>
        <p:spPr>
          <a:xfrm>
            <a:off x="4032651" y="3181069"/>
            <a:ext cx="947695" cy="338554"/>
          </a:xfrm>
          <a:prstGeom prst="rect">
            <a:avLst/>
          </a:prstGeom>
          <a:noFill/>
        </p:spPr>
        <p:txBody>
          <a:bodyPr wrap="none" rtlCol="0">
            <a:spAutoFit/>
          </a:bodyPr>
          <a:lstStyle/>
          <a:p>
            <a:r>
              <a:rPr lang="en-US" altLang="zh-TW" sz="1600" b="1">
                <a:solidFill>
                  <a:schemeClr val="accent1">
                    <a:lumMod val="60000"/>
                    <a:lumOff val="40000"/>
                  </a:schemeClr>
                </a:solidFill>
              </a:rPr>
              <a:t>100GbE</a:t>
            </a:r>
            <a:endParaRPr lang="zh-TW" altLang="en-US" sz="1600" b="1">
              <a:solidFill>
                <a:schemeClr val="accent1">
                  <a:lumMod val="60000"/>
                  <a:lumOff val="40000"/>
                </a:schemeClr>
              </a:solidFill>
            </a:endParaRPr>
          </a:p>
        </p:txBody>
      </p:sp>
      <p:sp>
        <p:nvSpPr>
          <p:cNvPr id="11" name="文字方塊 10">
            <a:extLst>
              <a:ext uri="{FF2B5EF4-FFF2-40B4-BE49-F238E27FC236}">
                <a16:creationId xmlns:a16="http://schemas.microsoft.com/office/drawing/2014/main" id="{73A6D456-A174-8333-660D-5D57DA1EE38B}"/>
              </a:ext>
            </a:extLst>
          </p:cNvPr>
          <p:cNvSpPr txBox="1"/>
          <p:nvPr/>
        </p:nvSpPr>
        <p:spPr>
          <a:xfrm>
            <a:off x="7701890" y="6073935"/>
            <a:ext cx="833883" cy="338554"/>
          </a:xfrm>
          <a:prstGeom prst="rect">
            <a:avLst/>
          </a:prstGeom>
          <a:noFill/>
        </p:spPr>
        <p:txBody>
          <a:bodyPr wrap="none" rtlCol="0">
            <a:spAutoFit/>
          </a:bodyPr>
          <a:lstStyle/>
          <a:p>
            <a:r>
              <a:rPr lang="en-US" altLang="zh-TW" sz="1600" b="1">
                <a:solidFill>
                  <a:schemeClr val="accent2">
                    <a:lumMod val="75000"/>
                  </a:schemeClr>
                </a:solidFill>
              </a:rPr>
              <a:t>10GbE</a:t>
            </a:r>
            <a:endParaRPr lang="zh-TW" altLang="en-US" sz="1600" b="1">
              <a:solidFill>
                <a:schemeClr val="accent2">
                  <a:lumMod val="75000"/>
                </a:schemeClr>
              </a:solidFill>
            </a:endParaRPr>
          </a:p>
        </p:txBody>
      </p:sp>
      <p:sp>
        <p:nvSpPr>
          <p:cNvPr id="30" name="文字方塊 29">
            <a:extLst>
              <a:ext uri="{FF2B5EF4-FFF2-40B4-BE49-F238E27FC236}">
                <a16:creationId xmlns:a16="http://schemas.microsoft.com/office/drawing/2014/main" id="{B291AFB2-2C14-D3D6-327B-45B9985C71D2}"/>
              </a:ext>
            </a:extLst>
          </p:cNvPr>
          <p:cNvSpPr txBox="1"/>
          <p:nvPr/>
        </p:nvSpPr>
        <p:spPr>
          <a:xfrm>
            <a:off x="8580930" y="2232017"/>
            <a:ext cx="833883" cy="338554"/>
          </a:xfrm>
          <a:prstGeom prst="rect">
            <a:avLst/>
          </a:prstGeom>
          <a:noFill/>
        </p:spPr>
        <p:txBody>
          <a:bodyPr wrap="none" rtlCol="0">
            <a:spAutoFit/>
          </a:bodyPr>
          <a:lstStyle/>
          <a:p>
            <a:r>
              <a:rPr lang="en-US" altLang="zh-TW" sz="1600" b="1">
                <a:solidFill>
                  <a:schemeClr val="accent6">
                    <a:lumMod val="75000"/>
                  </a:schemeClr>
                </a:solidFill>
              </a:rPr>
              <a:t>25GbE</a:t>
            </a:r>
            <a:endParaRPr lang="zh-TW" altLang="en-US" sz="1600" b="1">
              <a:solidFill>
                <a:schemeClr val="accent6">
                  <a:lumMod val="75000"/>
                </a:schemeClr>
              </a:solidFill>
            </a:endParaRPr>
          </a:p>
        </p:txBody>
      </p:sp>
      <p:sp>
        <p:nvSpPr>
          <p:cNvPr id="34" name="文字方塊 33">
            <a:extLst>
              <a:ext uri="{FF2B5EF4-FFF2-40B4-BE49-F238E27FC236}">
                <a16:creationId xmlns:a16="http://schemas.microsoft.com/office/drawing/2014/main" id="{CB4766AF-33DE-EA3E-FE65-1FDF0427636E}"/>
              </a:ext>
            </a:extLst>
          </p:cNvPr>
          <p:cNvSpPr txBox="1"/>
          <p:nvPr/>
        </p:nvSpPr>
        <p:spPr>
          <a:xfrm>
            <a:off x="8586182" y="3142681"/>
            <a:ext cx="947695" cy="338554"/>
          </a:xfrm>
          <a:prstGeom prst="rect">
            <a:avLst/>
          </a:prstGeom>
          <a:noFill/>
        </p:spPr>
        <p:txBody>
          <a:bodyPr wrap="none" rtlCol="0">
            <a:spAutoFit/>
          </a:bodyPr>
          <a:lstStyle/>
          <a:p>
            <a:r>
              <a:rPr lang="en-US" altLang="zh-TW" sz="1600" b="1">
                <a:solidFill>
                  <a:schemeClr val="accent1">
                    <a:lumMod val="60000"/>
                    <a:lumOff val="40000"/>
                  </a:schemeClr>
                </a:solidFill>
              </a:rPr>
              <a:t>100GbE</a:t>
            </a:r>
            <a:endParaRPr lang="zh-TW" altLang="en-US" sz="1600" b="1">
              <a:solidFill>
                <a:schemeClr val="accent1">
                  <a:lumMod val="60000"/>
                  <a:lumOff val="40000"/>
                </a:schemeClr>
              </a:solidFill>
            </a:endParaRPr>
          </a:p>
        </p:txBody>
      </p:sp>
      <p:sp>
        <p:nvSpPr>
          <p:cNvPr id="35" name="文字方塊 34">
            <a:extLst>
              <a:ext uri="{FF2B5EF4-FFF2-40B4-BE49-F238E27FC236}">
                <a16:creationId xmlns:a16="http://schemas.microsoft.com/office/drawing/2014/main" id="{3B750604-1A6D-188F-463D-6490A3D50ACF}"/>
              </a:ext>
            </a:extLst>
          </p:cNvPr>
          <p:cNvSpPr txBox="1"/>
          <p:nvPr/>
        </p:nvSpPr>
        <p:spPr>
          <a:xfrm>
            <a:off x="8580930" y="3939284"/>
            <a:ext cx="833883" cy="338554"/>
          </a:xfrm>
          <a:prstGeom prst="rect">
            <a:avLst/>
          </a:prstGeom>
          <a:noFill/>
        </p:spPr>
        <p:txBody>
          <a:bodyPr wrap="none" rtlCol="0">
            <a:spAutoFit/>
          </a:bodyPr>
          <a:lstStyle/>
          <a:p>
            <a:r>
              <a:rPr lang="en-US" altLang="zh-TW" sz="1600" b="1">
                <a:solidFill>
                  <a:schemeClr val="accent6">
                    <a:lumMod val="75000"/>
                  </a:schemeClr>
                </a:solidFill>
              </a:rPr>
              <a:t>25GbE</a:t>
            </a:r>
            <a:endParaRPr lang="zh-TW" altLang="en-US" sz="1600" b="1">
              <a:solidFill>
                <a:schemeClr val="accent6">
                  <a:lumMod val="75000"/>
                </a:schemeClr>
              </a:solidFill>
            </a:endParaRPr>
          </a:p>
        </p:txBody>
      </p:sp>
      <p:sp>
        <p:nvSpPr>
          <p:cNvPr id="41" name="文字方塊 40">
            <a:extLst>
              <a:ext uri="{FF2B5EF4-FFF2-40B4-BE49-F238E27FC236}">
                <a16:creationId xmlns:a16="http://schemas.microsoft.com/office/drawing/2014/main" id="{90BED9F0-80B2-6E9A-0971-8B6E7741DA3B}"/>
              </a:ext>
            </a:extLst>
          </p:cNvPr>
          <p:cNvSpPr txBox="1"/>
          <p:nvPr/>
        </p:nvSpPr>
        <p:spPr>
          <a:xfrm>
            <a:off x="7638133" y="5586764"/>
            <a:ext cx="833883" cy="338554"/>
          </a:xfrm>
          <a:prstGeom prst="rect">
            <a:avLst/>
          </a:prstGeom>
          <a:noFill/>
        </p:spPr>
        <p:txBody>
          <a:bodyPr wrap="none" rtlCol="0">
            <a:spAutoFit/>
          </a:bodyPr>
          <a:lstStyle/>
          <a:p>
            <a:r>
              <a:rPr lang="en-US" altLang="zh-TW" sz="1600" b="1">
                <a:solidFill>
                  <a:schemeClr val="accent6">
                    <a:lumMod val="75000"/>
                  </a:schemeClr>
                </a:solidFill>
              </a:rPr>
              <a:t>25GbE</a:t>
            </a:r>
            <a:endParaRPr lang="zh-TW" altLang="en-US" sz="1600" b="1">
              <a:solidFill>
                <a:schemeClr val="accent6">
                  <a:lumMod val="75000"/>
                </a:schemeClr>
              </a:solidFill>
            </a:endParaRPr>
          </a:p>
        </p:txBody>
      </p:sp>
      <p:sp>
        <p:nvSpPr>
          <p:cNvPr id="42" name="文字方塊 41">
            <a:extLst>
              <a:ext uri="{FF2B5EF4-FFF2-40B4-BE49-F238E27FC236}">
                <a16:creationId xmlns:a16="http://schemas.microsoft.com/office/drawing/2014/main" id="{2148FFC2-9189-6A71-5372-759563C2E2C5}"/>
              </a:ext>
            </a:extLst>
          </p:cNvPr>
          <p:cNvSpPr txBox="1"/>
          <p:nvPr/>
        </p:nvSpPr>
        <p:spPr>
          <a:xfrm>
            <a:off x="4032651" y="4987465"/>
            <a:ext cx="947695" cy="338554"/>
          </a:xfrm>
          <a:prstGeom prst="rect">
            <a:avLst/>
          </a:prstGeom>
          <a:noFill/>
        </p:spPr>
        <p:txBody>
          <a:bodyPr wrap="none" rtlCol="0">
            <a:spAutoFit/>
          </a:bodyPr>
          <a:lstStyle/>
          <a:p>
            <a:r>
              <a:rPr lang="en-US" altLang="zh-TW" sz="1600" b="1">
                <a:solidFill>
                  <a:schemeClr val="accent1">
                    <a:lumMod val="60000"/>
                    <a:lumOff val="40000"/>
                  </a:schemeClr>
                </a:solidFill>
              </a:rPr>
              <a:t>100GbE</a:t>
            </a:r>
            <a:endParaRPr lang="zh-TW" altLang="en-US" sz="1600" b="1">
              <a:solidFill>
                <a:schemeClr val="accent1">
                  <a:lumMod val="60000"/>
                  <a:lumOff val="40000"/>
                </a:schemeClr>
              </a:solidFill>
            </a:endParaRPr>
          </a:p>
        </p:txBody>
      </p:sp>
      <p:pic>
        <p:nvPicPr>
          <p:cNvPr id="49" name="Picture 4">
            <a:extLst>
              <a:ext uri="{FF2B5EF4-FFF2-40B4-BE49-F238E27FC236}">
                <a16:creationId xmlns:a16="http://schemas.microsoft.com/office/drawing/2014/main" id="{3761DE69-3D28-04EC-53F8-3D2361278E1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a:off x="8758233" y="5302416"/>
            <a:ext cx="1944478" cy="129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740187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28725</TotalTime>
  <Words>4482</Words>
  <Application>Microsoft Office PowerPoint</Application>
  <PresentationFormat>寬螢幕</PresentationFormat>
  <Paragraphs>294</Paragraphs>
  <Slides>23</Slides>
  <Notes>23</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23</vt:i4>
      </vt:variant>
    </vt:vector>
  </HeadingPairs>
  <TitlesOfParts>
    <vt:vector size="31" baseType="lpstr">
      <vt:lpstr>Google Sans</vt:lpstr>
      <vt:lpstr>Söhne</vt:lpstr>
      <vt:lpstr>Arial</vt:lpstr>
      <vt:lpstr>Calibri</vt:lpstr>
      <vt:lpstr>Wingdings</vt:lpstr>
      <vt:lpstr>微軟正黑體</vt:lpstr>
      <vt:lpstr>新細明體</vt:lpstr>
      <vt:lpstr>Office 佈景主題</vt:lpstr>
      <vt:lpstr>PowerPoint 簡報</vt:lpstr>
      <vt:lpstr>100GbE network speeds have become mainstream</vt:lpstr>
      <vt:lpstr>100GbE switch-accelerated GPU cluster</vt:lpstr>
      <vt:lpstr>Ultra-high bandwidth required for enterprise backbone networks (500~1,000 staff)</vt:lpstr>
      <vt:lpstr>QSW-M7308R-4X Switch support FEC</vt:lpstr>
      <vt:lpstr>Configure 100GbE divided into four 25GbE</vt:lpstr>
      <vt:lpstr>QSW-M7308R-4X Half-Width / Single unit / Desktop flexible configuration</vt:lpstr>
      <vt:lpstr>QSW-M7308R-4X supports LACP, creating a total bandwidth of nearly 200 Gbps for you.</vt:lpstr>
      <vt:lpstr>With the QXG-100G2SF-CX6 enjoy 200GbE total bandwidth for 4K video editing across teams</vt:lpstr>
      <vt:lpstr>QSW-M7308R-4X 100GbE Advice with QNAP All-Flash Solution</vt:lpstr>
      <vt:lpstr>25GbE / 100GbE optional accessories</vt:lpstr>
      <vt:lpstr>Compatible with DAC and Transceiver</vt:lpstr>
      <vt:lpstr>QSW-M7308R-4X Exterior I/O</vt:lpstr>
      <vt:lpstr>PowerPoint 簡報</vt:lpstr>
      <vt:lpstr>Simple and straightforward interface design</vt:lpstr>
      <vt:lpstr>Clearly divide the individual networks within the studio</vt:lpstr>
      <vt:lpstr>LACP connection is performed through two QSW-M7308R-4Xs</vt:lpstr>
      <vt:lpstr>Accurately distribute audio and video streams to devices</vt:lpstr>
      <vt:lpstr>Optimize network transmission paths at any time</vt:lpstr>
      <vt:lpstr>Switch Firmware Version Checking and Automatic Updates</vt:lpstr>
      <vt:lpstr>The QSW-M7308R-4X supports IEEE 802.3x, LLDP, QoS etc</vt:lpstr>
      <vt:lpstr>Extended warranty, Up to 5 years of coverage</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Jerry Deng 鄧永義</dc:creator>
  <cp:lastModifiedBy>Yvonne Tsai 蔡亞彣</cp:lastModifiedBy>
  <cp:revision>2</cp:revision>
  <dcterms:created xsi:type="dcterms:W3CDTF">2023-09-28T04:06:33Z</dcterms:created>
  <dcterms:modified xsi:type="dcterms:W3CDTF">2024-02-27T02:17:41Z</dcterms:modified>
</cp:coreProperties>
</file>