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715" r:id="rId2"/>
    <p:sldId id="3660" r:id="rId3"/>
    <p:sldId id="3720" r:id="rId4"/>
    <p:sldId id="304" r:id="rId5"/>
    <p:sldId id="3677" r:id="rId6"/>
    <p:sldId id="3718" r:id="rId7"/>
    <p:sldId id="3716" r:id="rId8"/>
    <p:sldId id="3627" r:id="rId9"/>
    <p:sldId id="3635" r:id="rId10"/>
    <p:sldId id="3721" r:id="rId11"/>
    <p:sldId id="291" r:id="rId12"/>
    <p:sldId id="1457" r:id="rId13"/>
    <p:sldId id="3652" r:id="rId14"/>
    <p:sldId id="3649" r:id="rId15"/>
    <p:sldId id="3662" r:id="rId16"/>
    <p:sldId id="3663" r:id="rId17"/>
    <p:sldId id="3719" r:id="rId18"/>
    <p:sldId id="3665" r:id="rId19"/>
    <p:sldId id="3666" r:id="rId20"/>
    <p:sldId id="3667" r:id="rId21"/>
    <p:sldId id="3668" r:id="rId22"/>
    <p:sldId id="3713" r:id="rId23"/>
    <p:sldId id="3669" r:id="rId2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58E022-CBC9-C649-B25D-E386B1D7D750}" name="Jerry Deng 鄧永義" initials="JD" userId="S::jerrydeng@qnap.com::41074e4b-aa06-4108-bb7d-459394365211" providerId="AD"/>
  <p188:author id="{6DB8C190-3C95-A556-8DBC-66B0E70408E1}" name="Jason Hsu 許博傑" initials="J許" userId="S::jasonhsu@qnap.com::037722cf-a7a4-45b3-87d9-a621b36907b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4EE5C"/>
    <a:srgbClr val="00BE75"/>
    <a:srgbClr val="F4EAE2"/>
    <a:srgbClr val="FEC432"/>
    <a:srgbClr val="727171"/>
    <a:srgbClr val="202527"/>
    <a:srgbClr val="25E5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84CB6F-9F8C-449E-8888-E4C6630FF23A}" v="20" dt="2024-02-26T06:30:36.369"/>
  </p1510:revLst>
</p1510:revInfo>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6CE3-4DD3-AD4D-0D0B86DB62CC}"/>
              </c:ext>
            </c:extLst>
          </c:dPt>
          <c:cat>
            <c:strRef>
              <c:f>工作表1!$A$2:$A$3</c:f>
              <c:strCache>
                <c:ptCount val="2"/>
                <c:pt idx="0">
                  <c:v>讀取</c:v>
                </c:pt>
                <c:pt idx="1">
                  <c:v>寫入</c:v>
                </c:pt>
              </c:strCache>
            </c:strRef>
          </c:cat>
          <c:val>
            <c:numRef>
              <c:f>工作表1!$B$2:$B$3</c:f>
              <c:numCache>
                <c:formatCode>General</c:formatCode>
                <c:ptCount val="2"/>
                <c:pt idx="0">
                  <c:v>11905</c:v>
                </c:pt>
                <c:pt idx="1">
                  <c:v>11894</c:v>
                </c:pt>
              </c:numCache>
            </c:numRef>
          </c:val>
          <c:extLst>
            <c:ext xmlns:c16="http://schemas.microsoft.com/office/drawing/2014/chart" uri="{C3380CC4-5D6E-409C-BE32-E72D297353CC}">
              <c16:uniqueId val="{00000002-6CE3-4DD3-AD4D-0D0B86DB62CC}"/>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in val="10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工作表1!$B$1</c:f>
              <c:strCache>
                <c:ptCount val="1"/>
                <c:pt idx="0">
                  <c:v>數列 1</c:v>
                </c:pt>
              </c:strCache>
            </c:strRef>
          </c:tx>
          <c:spPr>
            <a:gradFill>
              <a:gsLst>
                <a:gs pos="89000">
                  <a:srgbClr val="00489D"/>
                </a:gs>
                <a:gs pos="0">
                  <a:srgbClr val="2FABFF"/>
                </a:gs>
              </a:gsLst>
              <a:lin ang="5400000" scaled="1"/>
            </a:gradFill>
            <a:ln>
              <a:noFill/>
            </a:ln>
            <a:effectLst/>
          </c:spPr>
          <c:invertIfNegative val="0"/>
          <c:dPt>
            <c:idx val="0"/>
            <c:invertIfNegative val="0"/>
            <c:bubble3D val="0"/>
            <c:spPr>
              <a:gradFill>
                <a:gsLst>
                  <a:gs pos="89000">
                    <a:srgbClr val="AF5619"/>
                  </a:gs>
                  <a:gs pos="0">
                    <a:srgbClr val="FF9C44"/>
                  </a:gs>
                </a:gsLst>
                <a:lin ang="5400000" scaled="1"/>
              </a:gradFill>
              <a:ln>
                <a:noFill/>
              </a:ln>
              <a:effectLst/>
            </c:spPr>
            <c:extLst>
              <c:ext xmlns:c16="http://schemas.microsoft.com/office/drawing/2014/chart" uri="{C3380CC4-5D6E-409C-BE32-E72D297353CC}">
                <c16:uniqueId val="{00000001-FBD7-4887-AFA1-CCDEB3BEB909}"/>
              </c:ext>
            </c:extLst>
          </c:dPt>
          <c:cat>
            <c:strRef>
              <c:f>工作表1!$A$2:$A$3</c:f>
              <c:strCache>
                <c:ptCount val="2"/>
                <c:pt idx="0">
                  <c:v>讀取</c:v>
                </c:pt>
                <c:pt idx="1">
                  <c:v>寫入</c:v>
                </c:pt>
              </c:strCache>
            </c:strRef>
          </c:cat>
          <c:val>
            <c:numRef>
              <c:f>工作表1!$B$2:$B$3</c:f>
              <c:numCache>
                <c:formatCode>General</c:formatCode>
                <c:ptCount val="2"/>
                <c:pt idx="0">
                  <c:v>23367</c:v>
                </c:pt>
                <c:pt idx="1">
                  <c:v>23380</c:v>
                </c:pt>
              </c:numCache>
            </c:numRef>
          </c:val>
          <c:extLst>
            <c:ext xmlns:c16="http://schemas.microsoft.com/office/drawing/2014/chart" uri="{C3380CC4-5D6E-409C-BE32-E72D297353CC}">
              <c16:uniqueId val="{00000002-FBD7-4887-AFA1-CCDEB3BEB909}"/>
            </c:ext>
          </c:extLst>
        </c:ser>
        <c:dLbls>
          <c:showLegendKey val="0"/>
          <c:showVal val="0"/>
          <c:showCatName val="0"/>
          <c:showSerName val="0"/>
          <c:showPercent val="0"/>
          <c:showBubbleSize val="0"/>
        </c:dLbls>
        <c:gapWidth val="150"/>
        <c:overlap val="100"/>
        <c:axId val="572774864"/>
        <c:axId val="572770288"/>
      </c:barChart>
      <c:catAx>
        <c:axId val="57277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ea"/>
                <a:sym typeface="+mn-lt"/>
              </a:defRPr>
            </a:pPr>
            <a:endParaRPr lang="zh-TW"/>
          </a:p>
        </c:txPr>
        <c:crossAx val="572770288"/>
        <c:crosses val="autoZero"/>
        <c:auto val="1"/>
        <c:lblAlgn val="ctr"/>
        <c:lblOffset val="100"/>
        <c:noMultiLvlLbl val="0"/>
      </c:catAx>
      <c:valAx>
        <c:axId val="572770288"/>
        <c:scaling>
          <c:orientation val="minMax"/>
          <c:min val="100"/>
        </c:scaling>
        <c:delete val="0"/>
        <c:axPos val="l"/>
        <c:majorGridlines>
          <c:spPr>
            <a:ln w="9525" cap="flat" cmpd="sng" algn="ctr">
              <a:solidFill>
                <a:srgbClr val="E8E8E8"/>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r>
                  <a:rPr lang="en-US"/>
                  <a:t>MB/s</a:t>
                </a:r>
                <a:endParaRPr lang="zh-TW"/>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ea"/>
                  <a:sym typeface="+mn-lt"/>
                </a:defRPr>
              </a:pPr>
              <a:endParaRPr lang="zh-TW"/>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ea"/>
                <a:sym typeface="+mn-lt"/>
              </a:defRPr>
            </a:pPr>
            <a:endParaRPr lang="zh-TW"/>
          </a:p>
        </c:txPr>
        <c:crossAx val="572774864"/>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TW"/>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C30B6A-5060-4879-AA4E-CD1AC3B8D89D}" type="datetimeFigureOut">
              <a:rPr lang="zh-TW" altLang="en-US" smtClean="0"/>
              <a:t>2024/2/27</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908759-5B50-4A12-B8B7-A36DA92E67B2}" type="slidenum">
              <a:rPr lang="zh-TW" altLang="en-US" smtClean="0"/>
              <a:t>‹#›</a:t>
            </a:fld>
            <a:endParaRPr lang="zh-TW" altLang="en-US"/>
          </a:p>
        </p:txBody>
      </p:sp>
    </p:spTree>
    <p:extLst>
      <p:ext uri="{BB962C8B-B14F-4D97-AF65-F5344CB8AC3E}">
        <p14:creationId xmlns:p14="http://schemas.microsoft.com/office/powerpoint/2010/main" val="742487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tw.123rf.com/photo_207138141_a-detailed-close-up-photograph-of-a-medicine-doctor-s-hand-interacting-with-an-electronic-medical.html"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tw.123rf.com/photo_40677045_abstract-matrix-blue-background-with-numbers-and-formula.html?is_plus=1" TargetMode="External"/><Relationship Id="rId4" Type="http://schemas.openxmlformats.org/officeDocument/2006/relationships/hyperlink" Target="https://tw.123rf.com/photo_202300668_artificial-intelligence-new-technology-science-futuristic-abstract-human-brain-ai-technology-cpu.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歡迎大家收看</a:t>
            </a:r>
            <a:r>
              <a:rPr lang="en-US" altLang="zh-TW" dirty="0"/>
              <a:t>QNAP</a:t>
            </a:r>
            <a:r>
              <a:rPr lang="zh-TW" altLang="en-US" dirty="0"/>
              <a:t>頻道，我是</a:t>
            </a:r>
            <a:r>
              <a:rPr lang="en-US" altLang="zh-TW" dirty="0"/>
              <a:t>QNAP</a:t>
            </a:r>
            <a:r>
              <a:rPr lang="zh-TW" altLang="en-US" dirty="0"/>
              <a:t>產品經理</a:t>
            </a:r>
            <a:r>
              <a:rPr lang="en-US" altLang="zh-TW" dirty="0"/>
              <a:t>Jerry</a:t>
            </a:r>
            <a:r>
              <a:rPr lang="zh-TW" altLang="en-US" dirty="0"/>
              <a:t>，今天要介紹</a:t>
            </a:r>
            <a:r>
              <a:rPr lang="en-US" altLang="zh-TW" dirty="0"/>
              <a:t>QNAP</a:t>
            </a:r>
            <a:r>
              <a:rPr lang="zh-TW" altLang="en-US" dirty="0"/>
              <a:t>第一台高速</a:t>
            </a:r>
            <a:r>
              <a:rPr lang="en-US" altLang="zh-TW"/>
              <a:t>100GbE</a:t>
            </a:r>
            <a:r>
              <a:rPr lang="zh-TW" altLang="en-US" dirty="0"/>
              <a:t>網路交換器 </a:t>
            </a:r>
            <a:r>
              <a:rPr lang="en-US" altLang="zh-TW" dirty="0"/>
              <a:t>QSW-M7308R-4X</a:t>
            </a:r>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2916649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ea typeface="新細明體"/>
              </a:rPr>
              <a:t>QSW-M7308R-4X </a:t>
            </a:r>
            <a:r>
              <a:rPr lang="zh-TW" altLang="en-US">
                <a:ea typeface="新細明體"/>
              </a:rPr>
              <a:t>支援 </a:t>
            </a:r>
            <a:r>
              <a:rPr lang="en-US" altLang="zh-TW">
                <a:ea typeface="新細明體"/>
              </a:rPr>
              <a:t>QNA</a:t>
            </a:r>
            <a:r>
              <a:rPr lang="zh-TW">
                <a:ea typeface="新細明體"/>
              </a:rPr>
              <a:t>P</a:t>
            </a:r>
            <a:r>
              <a:rPr lang="zh-TW" altLang="en-US">
                <a:ea typeface="新細明體"/>
              </a:rPr>
              <a:t> 全快閃系列的NAS機種，其中有 TS-h2490FU、TS-h1090FU、TDS-h2489FU</a:t>
            </a:r>
            <a:r>
              <a:rPr lang="zh-TW" altLang="en-US" dirty="0">
                <a:ea typeface="新細明體"/>
              </a:rPr>
              <a:t>、TS-1290FX，以及新推出的 </a:t>
            </a:r>
            <a:r>
              <a:rPr lang="en-US" altLang="zh-TW" dirty="0">
                <a:solidFill>
                  <a:schemeClr val="bg1"/>
                </a:solidFill>
              </a:rPr>
              <a:t>TS-h3077AFU</a:t>
            </a:r>
            <a:r>
              <a:rPr lang="zh-TW" altLang="en-US" dirty="0">
                <a:solidFill>
                  <a:schemeClr val="bg1"/>
                </a:solidFill>
              </a:rPr>
              <a:t>，</a:t>
            </a:r>
            <a:endParaRPr lang="zh-TW" altLang="en-US">
              <a:ea typeface="新細明體"/>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10</a:t>
            </a:fld>
            <a:endParaRPr lang="zh-TW" altLang="en-US"/>
          </a:p>
        </p:txBody>
      </p:sp>
    </p:spTree>
    <p:extLst>
      <p:ext uri="{BB962C8B-B14F-4D97-AF65-F5344CB8AC3E}">
        <p14:creationId xmlns:p14="http://schemas.microsoft.com/office/powerpoint/2010/main" val="3976805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此頁是 </a:t>
            </a:r>
            <a:r>
              <a:rPr lang="en-US" altLang="zh-TW" dirty="0"/>
              <a:t>QSW-M7308R-4X </a:t>
            </a:r>
            <a:r>
              <a:rPr lang="zh-TW" altLang="en-US" dirty="0"/>
              <a:t>相關選購配件，包含 </a:t>
            </a:r>
            <a:r>
              <a:rPr lang="en-US" altLang="zh-TW" dirty="0"/>
              <a:t>100GbE </a:t>
            </a:r>
            <a:r>
              <a:rPr lang="zh-TW" altLang="en-US" dirty="0"/>
              <a:t>與 </a:t>
            </a:r>
            <a:r>
              <a:rPr lang="en-US" altLang="zh-TW" dirty="0"/>
              <a:t>25GbE </a:t>
            </a:r>
            <a:r>
              <a:rPr lang="zh-TW" altLang="en-US" dirty="0"/>
              <a:t>的網卡 以及</a:t>
            </a:r>
            <a:r>
              <a:rPr lang="en-US" altLang="zh-TW" dirty="0"/>
              <a:t>DAC</a:t>
            </a:r>
            <a:r>
              <a:rPr lang="zh-TW" altLang="en-US" dirty="0"/>
              <a:t>連接線，對於想透過 </a:t>
            </a:r>
            <a:r>
              <a:rPr lang="en-US" altLang="zh-TW" dirty="0"/>
              <a:t>Transceiver</a:t>
            </a:r>
            <a:r>
              <a:rPr lang="zh-TW" altLang="en-US" dirty="0"/>
              <a:t> 來連接的使用者也可參考上述的型號進行選購</a:t>
            </a:r>
            <a:endParaRPr lang="zh-TW" altLang="en-US"/>
          </a:p>
        </p:txBody>
      </p:sp>
      <p:sp>
        <p:nvSpPr>
          <p:cNvPr id="4" name="投影片編號版面配置區 3"/>
          <p:cNvSpPr>
            <a:spLocks noGrp="1"/>
          </p:cNvSpPr>
          <p:nvPr>
            <p:ph type="sldNum" sz="quarter" idx="10"/>
          </p:nvPr>
        </p:nvSpPr>
        <p:spPr/>
        <p:txBody>
          <a:bodyPr/>
          <a:lstStyle/>
          <a:p>
            <a:fld id="{DAF89D03-5BC4-1A4A-B1AA-B5FE33700A80}" type="slidenum">
              <a:rPr lang="en-US" smtClean="0"/>
              <a:pPr/>
              <a:t>11</a:t>
            </a:fld>
            <a:endParaRPr lang="en-US"/>
          </a:p>
        </p:txBody>
      </p:sp>
    </p:spTree>
    <p:extLst>
      <p:ext uri="{BB962C8B-B14F-4D97-AF65-F5344CB8AC3E}">
        <p14:creationId xmlns:p14="http://schemas.microsoft.com/office/powerpoint/2010/main" val="2309834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此頁是延續上述的 </a:t>
            </a:r>
            <a:r>
              <a:rPr lang="en-US" altLang="zh-TW" dirty="0"/>
              <a:t>cable </a:t>
            </a:r>
            <a:r>
              <a:rPr lang="zh-TW" altLang="en-US" dirty="0"/>
              <a:t>與 </a:t>
            </a:r>
            <a:r>
              <a:rPr lang="en-US" altLang="zh-TW" dirty="0" err="1"/>
              <a:t>Transcevier</a:t>
            </a:r>
            <a:r>
              <a:rPr lang="en-US" altLang="zh-TW" dirty="0"/>
              <a:t> </a:t>
            </a:r>
            <a:r>
              <a:rPr lang="zh-TW" altLang="en-US" dirty="0"/>
              <a:t>清單，可參考選購</a:t>
            </a:r>
            <a:endParaRPr lang="zh-TW" altLang="en-US"/>
          </a:p>
        </p:txBody>
      </p:sp>
      <p:sp>
        <p:nvSpPr>
          <p:cNvPr id="4" name="投影片編號版面配置區 3"/>
          <p:cNvSpPr>
            <a:spLocks noGrp="1"/>
          </p:cNvSpPr>
          <p:nvPr>
            <p:ph type="sldNum" sz="quarter" idx="5"/>
          </p:nvPr>
        </p:nvSpPr>
        <p:spPr/>
        <p:txBody>
          <a:bodyPr/>
          <a:lstStyle/>
          <a:p>
            <a:fld id="{49908759-5B50-4A12-B8B7-A36DA92E67B2}" type="slidenum">
              <a:rPr lang="zh-TW" altLang="en-US" smtClean="0"/>
              <a:t>12</a:t>
            </a:fld>
            <a:endParaRPr lang="zh-TW" altLang="en-US"/>
          </a:p>
        </p:txBody>
      </p:sp>
    </p:spTree>
    <p:extLst>
      <p:ext uri="{BB962C8B-B14F-4D97-AF65-F5344CB8AC3E}">
        <p14:creationId xmlns:p14="http://schemas.microsoft.com/office/powerpoint/2010/main" val="2642523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QSW-M7308R-4X </a:t>
            </a:r>
            <a:r>
              <a:rPr lang="zh-TW" altLang="en-US" dirty="0"/>
              <a:t>正面包含狀態與</a:t>
            </a:r>
            <a:r>
              <a:rPr lang="en-US" altLang="zh-TW" dirty="0"/>
              <a:t>Locator</a:t>
            </a:r>
            <a:r>
              <a:rPr lang="zh-TW" altLang="en-US" dirty="0"/>
              <a:t>指示燈</a:t>
            </a:r>
            <a:r>
              <a:rPr lang="en-US" altLang="zh-TW" dirty="0"/>
              <a:t>, 4</a:t>
            </a:r>
            <a:r>
              <a:rPr lang="zh-TW" altLang="en-US" dirty="0"/>
              <a:t>個</a:t>
            </a:r>
            <a:r>
              <a:rPr lang="en-US" altLang="zh-TW" dirty="0"/>
              <a:t>100GbE</a:t>
            </a:r>
            <a:r>
              <a:rPr lang="zh-TW" altLang="en-US" dirty="0"/>
              <a:t>網路</a:t>
            </a:r>
            <a:r>
              <a:rPr lang="en-US" altLang="zh-TW" dirty="0"/>
              <a:t>port, </a:t>
            </a:r>
            <a:r>
              <a:rPr lang="zh-TW" altLang="en-US" dirty="0"/>
              <a:t>以及 </a:t>
            </a:r>
            <a:r>
              <a:rPr lang="en-US" altLang="zh-TW" dirty="0"/>
              <a:t>8</a:t>
            </a:r>
            <a:r>
              <a:rPr lang="zh-TW" altLang="en-US" dirty="0"/>
              <a:t>個</a:t>
            </a:r>
            <a:r>
              <a:rPr lang="en-US" altLang="zh-TW" dirty="0"/>
              <a:t>25GbE</a:t>
            </a:r>
            <a:r>
              <a:rPr lang="zh-TW" altLang="en-US" dirty="0"/>
              <a:t>網路</a:t>
            </a:r>
            <a:r>
              <a:rPr lang="en-US" altLang="zh-TW" dirty="0"/>
              <a:t>port</a:t>
            </a:r>
            <a:r>
              <a:rPr lang="zh-TW" altLang="en-US" dirty="0"/>
              <a:t>，後方有兩個風扇，電源接口，以及</a:t>
            </a:r>
            <a:r>
              <a:rPr lang="en-US" altLang="zh-TW" dirty="0"/>
              <a:t>Management Port</a:t>
            </a:r>
            <a:r>
              <a:rPr lang="zh-TW" altLang="en-US" dirty="0"/>
              <a:t>，需再</a:t>
            </a:r>
            <a:r>
              <a:rPr lang="en-US" altLang="zh-TW" dirty="0"/>
              <a:t>QSS</a:t>
            </a:r>
            <a:r>
              <a:rPr lang="zh-TW" altLang="en-US" dirty="0"/>
              <a:t>中開啟</a:t>
            </a:r>
            <a:r>
              <a:rPr lang="en-US" altLang="zh-TW" dirty="0"/>
              <a:t>OOB</a:t>
            </a:r>
            <a:r>
              <a:rPr lang="zh-TW" altLang="en-US" dirty="0"/>
              <a:t>才能使用，另外一個是可透過</a:t>
            </a:r>
            <a:r>
              <a:rPr lang="en-US" altLang="zh-TW" dirty="0"/>
              <a:t>CLI</a:t>
            </a:r>
            <a:r>
              <a:rPr lang="zh-TW" altLang="en-US" dirty="0"/>
              <a:t> </a:t>
            </a:r>
            <a:r>
              <a:rPr lang="en-US" altLang="zh-TW" dirty="0"/>
              <a:t>command</a:t>
            </a:r>
            <a:r>
              <a:rPr lang="zh-TW" altLang="en-US" dirty="0"/>
              <a:t>的 </a:t>
            </a:r>
            <a:r>
              <a:rPr lang="en-US" altLang="zh-TW" dirty="0"/>
              <a:t>console port</a:t>
            </a:r>
          </a:p>
          <a:p>
            <a:endParaRPr lang="zh-TW" altLang="en-US"/>
          </a:p>
        </p:txBody>
      </p:sp>
      <p:sp>
        <p:nvSpPr>
          <p:cNvPr id="4" name="投影片編號版面配置區 3"/>
          <p:cNvSpPr>
            <a:spLocks noGrp="1"/>
          </p:cNvSpPr>
          <p:nvPr>
            <p:ph type="sldNum" sz="quarter" idx="5"/>
          </p:nvPr>
        </p:nvSpPr>
        <p:spPr/>
        <p:txBody>
          <a:bodyPr/>
          <a:lstStyle/>
          <a:p>
            <a:fld id="{49908759-5B50-4A12-B8B7-A36DA92E67B2}" type="slidenum">
              <a:rPr lang="zh-TW" altLang="en-US" smtClean="0"/>
              <a:t>13</a:t>
            </a:fld>
            <a:endParaRPr lang="zh-TW" altLang="en-US"/>
          </a:p>
        </p:txBody>
      </p:sp>
    </p:spTree>
    <p:extLst>
      <p:ext uri="{BB962C8B-B14F-4D97-AF65-F5344CB8AC3E}">
        <p14:creationId xmlns:p14="http://schemas.microsoft.com/office/powerpoint/2010/main" val="22113790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此表為</a:t>
            </a:r>
            <a:r>
              <a:rPr lang="en-US" altLang="zh-TW" dirty="0"/>
              <a:t>QSW-M7308R-4X</a:t>
            </a:r>
            <a:r>
              <a:rPr lang="zh-TW" altLang="en-US" dirty="0"/>
              <a:t>規格介紹，除了前頁介紹的部分，此交換器擁有總共 </a:t>
            </a:r>
            <a:r>
              <a:rPr lang="en-US" altLang="zh-TW" dirty="0"/>
              <a:t>1200 Gbps</a:t>
            </a:r>
            <a:r>
              <a:rPr lang="zh-TW" altLang="en-US" dirty="0"/>
              <a:t> 的網路交換能力，並支援多種</a:t>
            </a:r>
            <a:r>
              <a:rPr lang="en-US" altLang="zh-TW" dirty="0"/>
              <a:t>IEEE</a:t>
            </a:r>
            <a:r>
              <a:rPr lang="zh-TW" altLang="en-US" dirty="0"/>
              <a:t>標準，並支援</a:t>
            </a:r>
            <a:r>
              <a:rPr lang="en-US" altLang="zh-TW" dirty="0"/>
              <a:t>FEC</a:t>
            </a:r>
            <a:r>
              <a:rPr lang="zh-TW" altLang="en-US" dirty="0"/>
              <a:t> </a:t>
            </a:r>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使用上我們可以透過 </a:t>
            </a:r>
            <a:r>
              <a:rPr lang="en-US" altLang="zh-TW" dirty="0" err="1"/>
              <a:t>Qfinder</a:t>
            </a:r>
            <a:r>
              <a:rPr lang="en-US" altLang="zh-TW" dirty="0"/>
              <a:t> pro </a:t>
            </a:r>
            <a:r>
              <a:rPr lang="zh-TW" altLang="en-US" dirty="0"/>
              <a:t>登入</a:t>
            </a:r>
            <a:r>
              <a:rPr lang="en-US" altLang="zh-TW" dirty="0"/>
              <a:t>QSS</a:t>
            </a:r>
            <a:r>
              <a:rPr lang="zh-TW" altLang="en-US" dirty="0"/>
              <a:t>系統，映入眼簾的便是簡單且明瞭的介面設計，功能選項至於左手邊，使用時僅須按照說明與引導其可輕鬆的設定</a:t>
            </a:r>
          </a:p>
        </p:txBody>
      </p:sp>
      <p:sp>
        <p:nvSpPr>
          <p:cNvPr id="4" name="Slide Number Placeholder 3"/>
          <p:cNvSpPr>
            <a:spLocks noGrp="1"/>
          </p:cNvSpPr>
          <p:nvPr>
            <p:ph type="sldNum" sz="quarter" idx="5"/>
          </p:nvPr>
        </p:nvSpPr>
        <p:spPr/>
        <p:txBody>
          <a:bodyPr/>
          <a:lstStyle/>
          <a:p>
            <a:fld id="{49908759-5B50-4A12-B8B7-A36DA92E67B2}" type="slidenum">
              <a:rPr lang="zh-TW" altLang="en-US" smtClean="0"/>
              <a:t>15</a:t>
            </a:fld>
            <a:endParaRPr lang="zh-TW" altLang="en-US"/>
          </a:p>
        </p:txBody>
      </p:sp>
    </p:spTree>
    <p:extLst>
      <p:ext uri="{BB962C8B-B14F-4D97-AF65-F5344CB8AC3E}">
        <p14:creationId xmlns:p14="http://schemas.microsoft.com/office/powerpoint/2010/main" val="992851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i="0" dirty="0">
                <a:solidFill>
                  <a:srgbClr val="ECECEC"/>
                </a:solidFill>
                <a:effectLst/>
                <a:latin typeface="Söhne"/>
              </a:rPr>
              <a:t>透過管理型</a:t>
            </a:r>
            <a:r>
              <a:rPr lang="en-US" altLang="zh-TW" b="0" i="0" dirty="0">
                <a:solidFill>
                  <a:srgbClr val="ECECEC"/>
                </a:solidFill>
                <a:effectLst/>
                <a:latin typeface="Söhne"/>
              </a:rPr>
              <a:t>Switch</a:t>
            </a:r>
            <a:r>
              <a:rPr lang="zh-TW" altLang="en-US" b="0" i="0" dirty="0">
                <a:solidFill>
                  <a:srgbClr val="ECECEC"/>
                </a:solidFill>
                <a:effectLst/>
                <a:latin typeface="Söhne"/>
              </a:rPr>
              <a:t>進行</a:t>
            </a:r>
            <a:r>
              <a:rPr lang="en-US" altLang="zh-TW" b="0" i="0" dirty="0">
                <a:solidFill>
                  <a:srgbClr val="ECECEC"/>
                </a:solidFill>
                <a:effectLst/>
                <a:latin typeface="Söhne"/>
              </a:rPr>
              <a:t>VLAN</a:t>
            </a:r>
            <a:r>
              <a:rPr lang="zh-TW" altLang="en-US" b="0" i="0" dirty="0">
                <a:solidFill>
                  <a:srgbClr val="ECECEC"/>
                </a:solidFill>
                <a:effectLst/>
                <a:latin typeface="Söhne"/>
              </a:rPr>
              <a:t>劃分，</a:t>
            </a:r>
            <a:r>
              <a:rPr lang="en-US" altLang="zh-TW" b="0" i="0" dirty="0">
                <a:solidFill>
                  <a:srgbClr val="ECECEC"/>
                </a:solidFill>
                <a:effectLst/>
                <a:latin typeface="Söhne"/>
              </a:rPr>
              <a:t>IT</a:t>
            </a:r>
            <a:r>
              <a:rPr lang="zh-TW" altLang="en-US" b="0" i="0" dirty="0">
                <a:solidFill>
                  <a:srgbClr val="ECECEC"/>
                </a:solidFill>
                <a:effectLst/>
                <a:latin typeface="Söhne"/>
              </a:rPr>
              <a:t>人員可有效提高網路安全性、流量管理及資源分配效率，降低故障排除時間。同時，透過</a:t>
            </a:r>
            <a:r>
              <a:rPr lang="en-US" altLang="zh-TW" b="0" i="0" dirty="0">
                <a:solidFill>
                  <a:srgbClr val="ECECEC"/>
                </a:solidFill>
                <a:effectLst/>
                <a:latin typeface="Söhne"/>
              </a:rPr>
              <a:t>VLAN</a:t>
            </a:r>
            <a:r>
              <a:rPr lang="zh-TW" altLang="en-US" b="0" i="0" dirty="0">
                <a:solidFill>
                  <a:srgbClr val="ECECEC"/>
                </a:solidFill>
                <a:effectLst/>
                <a:latin typeface="Söhne"/>
              </a:rPr>
              <a:t>的配置，</a:t>
            </a:r>
            <a:r>
              <a:rPr lang="en-US" altLang="zh-TW" b="0" i="0" dirty="0">
                <a:solidFill>
                  <a:srgbClr val="ECECEC"/>
                </a:solidFill>
                <a:effectLst/>
                <a:latin typeface="Söhne"/>
              </a:rPr>
              <a:t>IT</a:t>
            </a:r>
            <a:r>
              <a:rPr lang="zh-TW" altLang="en-US" b="0" i="0" dirty="0">
                <a:solidFill>
                  <a:srgbClr val="ECECEC"/>
                </a:solidFill>
                <a:effectLst/>
                <a:latin typeface="Söhne"/>
              </a:rPr>
              <a:t>人員能更靈活地應對不同部門或用途的網路需求，提供更精緻的網路服務與管理。</a:t>
            </a:r>
            <a:endParaRPr lang="zh-TW" altLang="en-US"/>
          </a:p>
        </p:txBody>
      </p:sp>
      <p:sp>
        <p:nvSpPr>
          <p:cNvPr id="4" name="投影片編號版面配置區 3"/>
          <p:cNvSpPr>
            <a:spLocks noGrp="1"/>
          </p:cNvSpPr>
          <p:nvPr>
            <p:ph type="sldNum" sz="quarter" idx="5"/>
          </p:nvPr>
        </p:nvSpPr>
        <p:spPr/>
        <p:txBody>
          <a:bodyPr/>
          <a:lstStyle/>
          <a:p>
            <a:fld id="{ABFFC390-7742-4D37-8526-C3DEF716E70F}" type="slidenum">
              <a:rPr lang="zh-TW" altLang="en-US" smtClean="0"/>
              <a:t>16</a:t>
            </a:fld>
            <a:endParaRPr lang="zh-TW" altLang="en-US"/>
          </a:p>
        </p:txBody>
      </p:sp>
    </p:spTree>
    <p:extLst>
      <p:ext uri="{BB962C8B-B14F-4D97-AF65-F5344CB8AC3E}">
        <p14:creationId xmlns:p14="http://schemas.microsoft.com/office/powerpoint/2010/main" val="1015115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i="0" dirty="0">
                <a:solidFill>
                  <a:srgbClr val="ECECEC"/>
                </a:solidFill>
                <a:effectLst/>
                <a:latin typeface="Söhne"/>
              </a:rPr>
              <a:t>透過雙 </a:t>
            </a:r>
            <a:r>
              <a:rPr lang="en-US" altLang="zh-TW" b="0" i="0" dirty="0">
                <a:solidFill>
                  <a:srgbClr val="ECECEC"/>
                </a:solidFill>
                <a:effectLst/>
                <a:latin typeface="Söhne"/>
              </a:rPr>
              <a:t>QSW-M7308R-4X </a:t>
            </a:r>
            <a:r>
              <a:rPr lang="zh-TW" altLang="en-US" b="0" i="0" dirty="0">
                <a:solidFill>
                  <a:srgbClr val="ECECEC"/>
                </a:solidFill>
                <a:effectLst/>
                <a:latin typeface="Söhne"/>
              </a:rPr>
              <a:t>的 </a:t>
            </a:r>
            <a:r>
              <a:rPr lang="en-US" altLang="zh-TW" b="0" i="0" dirty="0">
                <a:solidFill>
                  <a:srgbClr val="ECECEC"/>
                </a:solidFill>
                <a:effectLst/>
                <a:latin typeface="Söhne"/>
              </a:rPr>
              <a:t>LACP </a:t>
            </a:r>
            <a:r>
              <a:rPr lang="zh-TW" altLang="en-US" b="0" i="0" dirty="0">
                <a:solidFill>
                  <a:srgbClr val="ECECEC"/>
                </a:solidFill>
                <a:effectLst/>
                <a:latin typeface="Söhne"/>
              </a:rPr>
              <a:t>連線，不僅可實現備援及雙倍頻寬，更具擴展性，透過多埠連接各種設備，實現超高速共享。同時，分段管理提升</a:t>
            </a:r>
            <a:r>
              <a:rPr lang="en-US" altLang="zh-TW" b="0" i="0" dirty="0">
                <a:solidFill>
                  <a:srgbClr val="ECECEC"/>
                </a:solidFill>
                <a:effectLst/>
                <a:latin typeface="Söhne"/>
              </a:rPr>
              <a:t>IT</a:t>
            </a:r>
            <a:r>
              <a:rPr lang="zh-TW" altLang="en-US" b="0" i="0" dirty="0">
                <a:solidFill>
                  <a:srgbClr val="ECECEC"/>
                </a:solidFill>
                <a:effectLst/>
                <a:latin typeface="Söhne"/>
              </a:rPr>
              <a:t>效能，劃分區段有助於隔離流量、提高安全性。容錯功能保障連續服務，當一交換器故障時，另一交換器仍保持連通，用戶無中斷。整合上述優勢，提升網路效能、安全性，確保順暢運作及管理。</a:t>
            </a:r>
            <a:endParaRPr lang="zh-TW" altLang="en-US"/>
          </a:p>
        </p:txBody>
      </p:sp>
      <p:sp>
        <p:nvSpPr>
          <p:cNvPr id="4" name="投影片編號版面配置區 3"/>
          <p:cNvSpPr>
            <a:spLocks noGrp="1"/>
          </p:cNvSpPr>
          <p:nvPr>
            <p:ph type="sldNum" sz="quarter" idx="5"/>
          </p:nvPr>
        </p:nvSpPr>
        <p:spPr/>
        <p:txBody>
          <a:bodyPr/>
          <a:lstStyle/>
          <a:p>
            <a:fld id="{49908759-5B50-4A12-B8B7-A36DA92E67B2}" type="slidenum">
              <a:rPr lang="zh-TW" altLang="en-US" smtClean="0"/>
              <a:t>17</a:t>
            </a:fld>
            <a:endParaRPr lang="zh-TW" altLang="en-US"/>
          </a:p>
        </p:txBody>
      </p:sp>
    </p:spTree>
    <p:extLst>
      <p:ext uri="{BB962C8B-B14F-4D97-AF65-F5344CB8AC3E}">
        <p14:creationId xmlns:p14="http://schemas.microsoft.com/office/powerpoint/2010/main" val="1982725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b="0" i="0" dirty="0">
                <a:solidFill>
                  <a:srgbClr val="E3E3E3"/>
                </a:solidFill>
                <a:effectLst/>
                <a:latin typeface="Google Sans"/>
              </a:rPr>
              <a:t>假設一個企業網路中有 </a:t>
            </a:r>
            <a:r>
              <a:rPr lang="en-US" altLang="zh-TW" b="0" i="0" dirty="0">
                <a:solidFill>
                  <a:srgbClr val="E3E3E3"/>
                </a:solidFill>
                <a:effectLst/>
                <a:latin typeface="Google Sans"/>
              </a:rPr>
              <a:t>8 </a:t>
            </a:r>
            <a:r>
              <a:rPr lang="zh-TW" altLang="en-US" b="0" i="0" dirty="0">
                <a:solidFill>
                  <a:srgbClr val="E3E3E3"/>
                </a:solidFill>
                <a:effectLst/>
                <a:latin typeface="Google Sans"/>
              </a:rPr>
              <a:t>台設備，其中 </a:t>
            </a:r>
            <a:r>
              <a:rPr lang="en-US" altLang="zh-TW" b="0" i="0" dirty="0">
                <a:solidFill>
                  <a:srgbClr val="E3E3E3"/>
                </a:solidFill>
                <a:effectLst/>
                <a:latin typeface="Google Sans"/>
              </a:rPr>
              <a:t>4 </a:t>
            </a:r>
            <a:r>
              <a:rPr lang="zh-TW" altLang="en-US" b="0" i="0" dirty="0">
                <a:solidFill>
                  <a:srgbClr val="E3E3E3"/>
                </a:solidFill>
                <a:effectLst/>
                <a:latin typeface="Google Sans"/>
              </a:rPr>
              <a:t>台設備正在觀看同一個影音串流。如果沒有使用 </a:t>
            </a:r>
            <a:r>
              <a:rPr lang="en-US" altLang="zh-TW" b="0" i="0" dirty="0">
                <a:solidFill>
                  <a:srgbClr val="E3E3E3"/>
                </a:solidFill>
                <a:effectLst/>
                <a:latin typeface="Google Sans"/>
              </a:rPr>
              <a:t>IGMP Snooping</a:t>
            </a:r>
            <a:r>
              <a:rPr lang="zh-TW" altLang="en-US" b="0" i="0" dirty="0">
                <a:solidFill>
                  <a:srgbClr val="E3E3E3"/>
                </a:solidFill>
                <a:effectLst/>
                <a:latin typeface="Google Sans"/>
              </a:rPr>
              <a:t>，那麼所有的多播流量都會傳送到所有的設備，即使是沒有加入多播群組的設備也會收到。這會造成頻寬浪費和延遲增加。如果使用 </a:t>
            </a:r>
            <a:r>
              <a:rPr lang="en-US" altLang="zh-TW" b="0" i="0" dirty="0">
                <a:solidFill>
                  <a:srgbClr val="E3E3E3"/>
                </a:solidFill>
                <a:effectLst/>
                <a:latin typeface="Google Sans"/>
              </a:rPr>
              <a:t>IGMP Snooping</a:t>
            </a:r>
            <a:r>
              <a:rPr lang="zh-TW" altLang="en-US" b="0" i="0" dirty="0">
                <a:solidFill>
                  <a:srgbClr val="E3E3E3"/>
                </a:solidFill>
                <a:effectLst/>
                <a:latin typeface="Google Sans"/>
              </a:rPr>
              <a:t>，交換器會偵測到只有 </a:t>
            </a:r>
            <a:r>
              <a:rPr lang="en-US" altLang="zh-TW" b="0" i="0" dirty="0">
                <a:solidFill>
                  <a:srgbClr val="E3E3E3"/>
                </a:solidFill>
                <a:effectLst/>
                <a:latin typeface="Google Sans"/>
              </a:rPr>
              <a:t>4 </a:t>
            </a:r>
            <a:r>
              <a:rPr lang="zh-TW" altLang="en-US" b="0" i="0" dirty="0">
                <a:solidFill>
                  <a:srgbClr val="E3E3E3"/>
                </a:solidFill>
                <a:effectLst/>
                <a:latin typeface="Google Sans"/>
              </a:rPr>
              <a:t>台設備加入了多播群組，因此只會將多播流量傳送到這 </a:t>
            </a:r>
            <a:r>
              <a:rPr lang="en-US" altLang="zh-TW" b="0" i="0" dirty="0">
                <a:solidFill>
                  <a:srgbClr val="E3E3E3"/>
                </a:solidFill>
                <a:effectLst/>
                <a:latin typeface="Google Sans"/>
              </a:rPr>
              <a:t>4 </a:t>
            </a:r>
            <a:r>
              <a:rPr lang="zh-TW" altLang="en-US" b="0" i="0" dirty="0">
                <a:solidFill>
                  <a:srgbClr val="E3E3E3"/>
                </a:solidFill>
                <a:effectLst/>
                <a:latin typeface="Google Sans"/>
              </a:rPr>
              <a:t>台設備。這樣就可以提升頻寬利用率、降低延遲，並改善影音串流的品質。</a:t>
            </a:r>
          </a:p>
          <a:p>
            <a:endParaRPr lang="zh-TW" altLang="en-US" dirty="0"/>
          </a:p>
        </p:txBody>
      </p:sp>
      <p:sp>
        <p:nvSpPr>
          <p:cNvPr id="4" name="Slide Number Placeholder 3"/>
          <p:cNvSpPr>
            <a:spLocks noGrp="1"/>
          </p:cNvSpPr>
          <p:nvPr>
            <p:ph type="sldNum" sz="quarter" idx="5"/>
          </p:nvPr>
        </p:nvSpPr>
        <p:spPr/>
        <p:txBody>
          <a:bodyPr/>
          <a:lstStyle/>
          <a:p>
            <a:fld id="{49908759-5B50-4A12-B8B7-A36DA92E67B2}" type="slidenum">
              <a:rPr lang="zh-TW" altLang="en-US" smtClean="0"/>
              <a:t>18</a:t>
            </a:fld>
            <a:endParaRPr lang="zh-TW" altLang="en-US"/>
          </a:p>
        </p:txBody>
      </p:sp>
    </p:spTree>
    <p:extLst>
      <p:ext uri="{BB962C8B-B14F-4D97-AF65-F5344CB8AC3E}">
        <p14:creationId xmlns:p14="http://schemas.microsoft.com/office/powerpoint/2010/main" val="1851443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ltLang="en-US" b="0" i="0" dirty="0">
                <a:solidFill>
                  <a:srgbClr val="E3E3E3"/>
                </a:solidFill>
                <a:effectLst/>
                <a:latin typeface="Google Sans"/>
              </a:rPr>
              <a:t>在一個企業網路中，有多台交換器連接到同一個網段。若沒有使用 </a:t>
            </a:r>
            <a:r>
              <a:rPr lang="en-US" altLang="zh-TW" b="0" i="0" dirty="0">
                <a:solidFill>
                  <a:srgbClr val="E3E3E3"/>
                </a:solidFill>
                <a:effectLst/>
                <a:latin typeface="Google Sans"/>
              </a:rPr>
              <a:t>RSTP </a:t>
            </a:r>
            <a:r>
              <a:rPr lang="zh-TW" altLang="en-US" b="0" i="0" dirty="0">
                <a:solidFill>
                  <a:srgbClr val="E3E3E3"/>
                </a:solidFill>
                <a:effectLst/>
                <a:latin typeface="Google Sans"/>
              </a:rPr>
              <a:t>或 </a:t>
            </a:r>
            <a:r>
              <a:rPr lang="en-US" altLang="zh-TW" b="0" i="0" dirty="0">
                <a:solidFill>
                  <a:srgbClr val="E3E3E3"/>
                </a:solidFill>
                <a:effectLst/>
                <a:latin typeface="Google Sans"/>
              </a:rPr>
              <a:t>STP</a:t>
            </a:r>
            <a:r>
              <a:rPr lang="zh-TW" altLang="en-US" b="0" i="0" dirty="0">
                <a:solidFill>
                  <a:srgbClr val="E3E3E3"/>
                </a:solidFill>
                <a:effectLst/>
                <a:latin typeface="Google Sans"/>
              </a:rPr>
              <a:t>，則可能會出現 </a:t>
            </a:r>
            <a:r>
              <a:rPr lang="en-US" altLang="zh-TW" b="0" i="0" dirty="0">
                <a:solidFill>
                  <a:srgbClr val="E3E3E3"/>
                </a:solidFill>
                <a:effectLst/>
                <a:latin typeface="Google Sans"/>
              </a:rPr>
              <a:t>loop</a:t>
            </a:r>
            <a:r>
              <a:rPr lang="zh-TW" altLang="en-US" b="0" i="0" dirty="0">
                <a:solidFill>
                  <a:srgbClr val="E3E3E3"/>
                </a:solidFill>
                <a:effectLst/>
                <a:latin typeface="Google Sans"/>
              </a:rPr>
              <a:t>。當發生 </a:t>
            </a:r>
            <a:r>
              <a:rPr lang="en-US" altLang="zh-TW" b="0" i="0" dirty="0">
                <a:solidFill>
                  <a:srgbClr val="E3E3E3"/>
                </a:solidFill>
                <a:effectLst/>
                <a:latin typeface="Google Sans"/>
              </a:rPr>
              <a:t>loop </a:t>
            </a:r>
            <a:r>
              <a:rPr lang="zh-TW" altLang="en-US" b="0" i="0" dirty="0">
                <a:solidFill>
                  <a:srgbClr val="E3E3E3"/>
                </a:solidFill>
                <a:effectLst/>
                <a:latin typeface="Google Sans"/>
              </a:rPr>
              <a:t>時，網路流量會在環路中不斷循環，導致網路性能下降甚至癱瘓。</a:t>
            </a:r>
          </a:p>
          <a:p>
            <a:pPr algn="l"/>
            <a:r>
              <a:rPr lang="zh-TW" altLang="en-US" b="0" i="0" dirty="0">
                <a:solidFill>
                  <a:srgbClr val="E3E3E3"/>
                </a:solidFill>
                <a:effectLst/>
                <a:latin typeface="Google Sans"/>
              </a:rPr>
              <a:t>通過使用 </a:t>
            </a:r>
            <a:r>
              <a:rPr lang="en-US" altLang="zh-TW" b="0" i="0" dirty="0">
                <a:solidFill>
                  <a:srgbClr val="E3E3E3"/>
                </a:solidFill>
                <a:effectLst/>
                <a:latin typeface="Google Sans"/>
              </a:rPr>
              <a:t>RSTP</a:t>
            </a:r>
            <a:r>
              <a:rPr lang="zh-TW" altLang="en-US" b="0" i="0" dirty="0">
                <a:solidFill>
                  <a:srgbClr val="E3E3E3"/>
                </a:solidFill>
                <a:effectLst/>
                <a:latin typeface="Google Sans"/>
              </a:rPr>
              <a:t>，可以防止網路中出現 </a:t>
            </a:r>
            <a:r>
              <a:rPr lang="en-US" altLang="zh-TW" b="0" i="0" dirty="0">
                <a:solidFill>
                  <a:srgbClr val="E3E3E3"/>
                </a:solidFill>
                <a:effectLst/>
                <a:latin typeface="Google Sans"/>
              </a:rPr>
              <a:t>loop</a:t>
            </a:r>
            <a:r>
              <a:rPr lang="zh-TW" altLang="en-US" b="0" i="0" dirty="0">
                <a:solidFill>
                  <a:srgbClr val="E3E3E3"/>
                </a:solidFill>
                <a:effectLst/>
                <a:latin typeface="Google Sans"/>
              </a:rPr>
              <a:t>。</a:t>
            </a:r>
            <a:r>
              <a:rPr lang="en-US" altLang="zh-TW" b="0" i="0" dirty="0">
                <a:solidFill>
                  <a:srgbClr val="E3E3E3"/>
                </a:solidFill>
                <a:effectLst/>
                <a:latin typeface="Google Sans"/>
              </a:rPr>
              <a:t>RSTP </a:t>
            </a:r>
            <a:r>
              <a:rPr lang="zh-TW" altLang="en-US" b="0" i="0" dirty="0">
                <a:solidFill>
                  <a:srgbClr val="E3E3E3"/>
                </a:solidFill>
                <a:effectLst/>
                <a:latin typeface="Google Sans"/>
              </a:rPr>
              <a:t>會根據交換機的 優先級 和 網路流量成本來決定連結路徑。生成樹會指定哪些鏈路是活動路徑，哪些鏈路是備用路徑。只有活動鏈路才會傳輸網路流量，從而防止網路中出現環路。</a:t>
            </a:r>
          </a:p>
          <a:p>
            <a:endParaRPr lang="zh-TW" altLang="en-US"/>
          </a:p>
        </p:txBody>
      </p:sp>
      <p:sp>
        <p:nvSpPr>
          <p:cNvPr id="4" name="投影片編號版面配置區 3"/>
          <p:cNvSpPr>
            <a:spLocks noGrp="1"/>
          </p:cNvSpPr>
          <p:nvPr>
            <p:ph type="sldNum" sz="quarter" idx="5"/>
          </p:nvPr>
        </p:nvSpPr>
        <p:spPr/>
        <p:txBody>
          <a:bodyPr/>
          <a:lstStyle/>
          <a:p>
            <a:fld id="{49908759-5B50-4A12-B8B7-A36DA92E67B2}" type="slidenum">
              <a:rPr lang="zh-TW" altLang="en-US" smtClean="0"/>
              <a:t>19</a:t>
            </a:fld>
            <a:endParaRPr lang="zh-TW" altLang="en-US"/>
          </a:p>
        </p:txBody>
      </p:sp>
    </p:spTree>
    <p:extLst>
      <p:ext uri="{BB962C8B-B14F-4D97-AF65-F5344CB8AC3E}">
        <p14:creationId xmlns:p14="http://schemas.microsoft.com/office/powerpoint/2010/main" val="4273440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為何 </a:t>
            </a:r>
            <a:r>
              <a:rPr lang="en-US" altLang="zh-TW" dirty="0"/>
              <a:t>QNAP</a:t>
            </a:r>
            <a:r>
              <a:rPr lang="zh-TW" altLang="en-US" dirty="0"/>
              <a:t> 會推出 </a:t>
            </a:r>
            <a:r>
              <a:rPr lang="en-US" altLang="zh-TW" dirty="0"/>
              <a:t>100GbE </a:t>
            </a:r>
            <a:r>
              <a:rPr lang="zh-TW" altLang="en-US" dirty="0"/>
              <a:t>高速 </a:t>
            </a:r>
            <a:r>
              <a:rPr lang="en-US" altLang="zh-TW" dirty="0"/>
              <a:t>Switch </a:t>
            </a:r>
            <a:r>
              <a:rPr lang="zh-TW" altLang="en-US" dirty="0"/>
              <a:t>呢</a:t>
            </a:r>
            <a:r>
              <a:rPr lang="en-US" altLang="zh-TW" dirty="0"/>
              <a:t>?</a:t>
            </a:r>
            <a:r>
              <a:rPr lang="zh-TW" altLang="en-US" dirty="0"/>
              <a:t> 主要是觀察到 </a:t>
            </a:r>
            <a:r>
              <a:rPr lang="en-US" altLang="zh-TW" dirty="0"/>
              <a:t>100GbE </a:t>
            </a:r>
            <a:r>
              <a:rPr lang="zh-TW" altLang="en-US" dirty="0"/>
              <a:t>往速已成為了企業核心網路與伺服器網路主流，其需求量將因此上升，因此 </a:t>
            </a:r>
            <a:r>
              <a:rPr lang="en-US" altLang="zh-TW" dirty="0"/>
              <a:t>QNAP</a:t>
            </a:r>
            <a:r>
              <a:rPr lang="zh-TW" altLang="en-US" dirty="0"/>
              <a:t> 專此提供了一個穩定且高效的解決方案，此交換器包含</a:t>
            </a:r>
            <a:r>
              <a:rPr lang="en-US" altLang="zh-TW" dirty="0"/>
              <a:t>4</a:t>
            </a:r>
            <a:r>
              <a:rPr lang="zh-TW" altLang="en-US" dirty="0"/>
              <a:t>個</a:t>
            </a:r>
            <a:r>
              <a:rPr lang="en-US" altLang="zh-TW" dirty="0"/>
              <a:t>100GbE</a:t>
            </a:r>
            <a:r>
              <a:rPr lang="zh-TW" altLang="en-US" dirty="0"/>
              <a:t>網路以及</a:t>
            </a:r>
            <a:r>
              <a:rPr lang="en-US" altLang="zh-TW" dirty="0"/>
              <a:t>8</a:t>
            </a:r>
            <a:r>
              <a:rPr lang="zh-TW" altLang="en-US" dirty="0"/>
              <a:t>個</a:t>
            </a:r>
            <a:r>
              <a:rPr lang="en-US" altLang="zh-TW" dirty="0"/>
              <a:t>25GbE</a:t>
            </a:r>
            <a:r>
              <a:rPr lang="zh-TW" altLang="en-US" dirty="0"/>
              <a:t>網路，並有一目了然的</a:t>
            </a:r>
            <a:r>
              <a:rPr lang="en-US" altLang="zh-TW" dirty="0"/>
              <a:t>Web</a:t>
            </a:r>
            <a:r>
              <a:rPr lang="zh-TW" altLang="en-US" dirty="0"/>
              <a:t>管理介面，直覺且易用，於</a:t>
            </a:r>
            <a:r>
              <a:rPr lang="en-US" altLang="zh-TW" dirty="0"/>
              <a:t>Dell 2023</a:t>
            </a:r>
            <a:r>
              <a:rPr lang="zh-TW" altLang="en-US" dirty="0"/>
              <a:t>年的報告也提到這個趨勢。</a:t>
            </a:r>
            <a:endParaRPr lang="en-US" altLang="zh-TW"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33974149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dirty="0"/>
              <a:t>QNAP</a:t>
            </a:r>
            <a:r>
              <a:rPr lang="zh-TW" altLang="en-US" dirty="0"/>
              <a:t>管理型交換器中的</a:t>
            </a:r>
            <a:r>
              <a:rPr lang="en-US" altLang="zh-TW" dirty="0"/>
              <a:t>QSS</a:t>
            </a:r>
            <a:r>
              <a:rPr lang="zh-TW" altLang="en-US" dirty="0"/>
              <a:t>系統，標配了軟體版本檢查，可一鍵更新任體，也可自動偵測有無新的韌體讓使用者維持交換器的最佳狀態。</a:t>
            </a:r>
          </a:p>
        </p:txBody>
      </p:sp>
      <p:sp>
        <p:nvSpPr>
          <p:cNvPr id="4" name="Slide Number Placeholder 3"/>
          <p:cNvSpPr>
            <a:spLocks noGrp="1"/>
          </p:cNvSpPr>
          <p:nvPr>
            <p:ph type="sldNum" sz="quarter" idx="5"/>
          </p:nvPr>
        </p:nvSpPr>
        <p:spPr/>
        <p:txBody>
          <a:bodyPr/>
          <a:lstStyle/>
          <a:p>
            <a:fld id="{49908759-5B50-4A12-B8B7-A36DA92E67B2}" type="slidenum">
              <a:rPr lang="zh-TW" altLang="en-US" smtClean="0"/>
              <a:t>20</a:t>
            </a:fld>
            <a:endParaRPr lang="zh-TW" altLang="en-US"/>
          </a:p>
        </p:txBody>
      </p:sp>
    </p:spTree>
    <p:extLst>
      <p:ext uri="{BB962C8B-B14F-4D97-AF65-F5344CB8AC3E}">
        <p14:creationId xmlns:p14="http://schemas.microsoft.com/office/powerpoint/2010/main" val="248682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gn="l"/>
            <a:r>
              <a:rPr lang="zh-TW" altLang="en-US" b="1" i="0" dirty="0">
                <a:solidFill>
                  <a:srgbClr val="E3E3E3"/>
                </a:solidFill>
                <a:effectLst/>
                <a:latin typeface="Google Sans"/>
              </a:rPr>
              <a:t>除了先前介紹到網路交換器管理功能外，也包含了 </a:t>
            </a:r>
            <a:r>
              <a:rPr lang="en-US" altLang="zh-TW" b="1" i="0" dirty="0">
                <a:solidFill>
                  <a:srgbClr val="E3E3E3"/>
                </a:solidFill>
                <a:effectLst/>
                <a:latin typeface="Google Sans"/>
              </a:rPr>
              <a:t>IEEE 802.3x flow control</a:t>
            </a:r>
            <a:r>
              <a:rPr lang="zh-TW" altLang="en-US" b="0" i="0" dirty="0">
                <a:solidFill>
                  <a:srgbClr val="E3E3E3"/>
                </a:solidFill>
                <a:effectLst/>
                <a:latin typeface="Google Sans"/>
              </a:rPr>
              <a:t> 可防止接收端緩衝區溢位，確保網路流量的順暢傳輸 </a:t>
            </a:r>
            <a:r>
              <a:rPr lang="en-US" altLang="zh-TW" b="0" i="0" dirty="0">
                <a:solidFill>
                  <a:srgbClr val="E3E3E3"/>
                </a:solidFill>
                <a:effectLst/>
                <a:latin typeface="Google Sans"/>
              </a:rPr>
              <a:t>; </a:t>
            </a:r>
            <a:r>
              <a:rPr lang="en-US" altLang="zh-TW" b="1" i="0" dirty="0">
                <a:solidFill>
                  <a:srgbClr val="E3E3E3"/>
                </a:solidFill>
                <a:effectLst/>
                <a:latin typeface="Google Sans"/>
              </a:rPr>
              <a:t>LLDP</a:t>
            </a:r>
            <a:r>
              <a:rPr lang="zh-TW" altLang="en-US" b="0" i="0" dirty="0">
                <a:solidFill>
                  <a:srgbClr val="E3E3E3"/>
                </a:solidFill>
                <a:effectLst/>
                <a:latin typeface="Google Sans"/>
              </a:rPr>
              <a:t> 可讓網路設備相互交換資訊，簡化網路管理 及 </a:t>
            </a:r>
            <a:r>
              <a:rPr lang="en-US" altLang="zh-TW" b="1" i="0" dirty="0">
                <a:solidFill>
                  <a:srgbClr val="E3E3E3"/>
                </a:solidFill>
                <a:effectLst/>
                <a:latin typeface="Google Sans"/>
              </a:rPr>
              <a:t>QoS</a:t>
            </a:r>
            <a:r>
              <a:rPr lang="zh-TW" altLang="en-US" b="0" i="0" dirty="0">
                <a:solidFill>
                  <a:srgbClr val="E3E3E3"/>
                </a:solidFill>
                <a:effectLst/>
                <a:latin typeface="Google Sans"/>
              </a:rPr>
              <a:t> 可根據流量優先級對流量進行分類和處理，這些一併提高網路管理效率的功能。</a:t>
            </a:r>
          </a:p>
          <a:p>
            <a:endParaRPr lang="zh-TW" altLang="en-US"/>
          </a:p>
        </p:txBody>
      </p:sp>
      <p:sp>
        <p:nvSpPr>
          <p:cNvPr id="4" name="投影片編號版面配置區 3"/>
          <p:cNvSpPr>
            <a:spLocks noGrp="1"/>
          </p:cNvSpPr>
          <p:nvPr>
            <p:ph type="sldNum" sz="quarter" idx="5"/>
          </p:nvPr>
        </p:nvSpPr>
        <p:spPr/>
        <p:txBody>
          <a:bodyPr/>
          <a:lstStyle/>
          <a:p>
            <a:fld id="{EB094398-990D-4E43-91E7-031E77300CB8}" type="slidenum">
              <a:rPr lang="zh-TW" altLang="en-US" smtClean="0"/>
              <a:t>21</a:t>
            </a:fld>
            <a:endParaRPr lang="zh-TW" altLang="en-US"/>
          </a:p>
        </p:txBody>
      </p:sp>
    </p:spTree>
    <p:extLst>
      <p:ext uri="{BB962C8B-B14F-4D97-AF65-F5344CB8AC3E}">
        <p14:creationId xmlns:p14="http://schemas.microsoft.com/office/powerpoint/2010/main" val="317588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zh-TW"/>
              <a:t>簡報的尾聲</a:t>
            </a:r>
            <a:r>
              <a:rPr lang="zh-TW" altLang="en-US" dirty="0"/>
              <a:t>要提醒你</a:t>
            </a:r>
            <a:r>
              <a:rPr lang="en-US" altLang="zh-TW"/>
              <a:t>QNAP</a:t>
            </a:r>
            <a:r>
              <a:rPr lang="zh-TW" altLang="zh-TW"/>
              <a:t>有推出</a:t>
            </a:r>
            <a:r>
              <a:rPr lang="en-US" altLang="zh-TW"/>
              <a:t>NAS</a:t>
            </a:r>
            <a:r>
              <a:rPr lang="zh-TW" altLang="zh-TW"/>
              <a:t>的延長保固，</a:t>
            </a:r>
            <a:r>
              <a:rPr lang="en-US" altLang="zh-TW" dirty="0"/>
              <a:t>QSW-M7308R </a:t>
            </a:r>
            <a:r>
              <a:rPr lang="zh-TW" altLang="zh-TW"/>
              <a:t>購買即享有</a:t>
            </a:r>
            <a:r>
              <a:rPr lang="en-US" altLang="zh-TW" dirty="0"/>
              <a:t> 2 </a:t>
            </a:r>
            <a:r>
              <a:rPr lang="zh-TW" altLang="zh-TW"/>
              <a:t>年的免費產品保固。客戶若有延長保固的需求可考慮選購延長保固最高</a:t>
            </a:r>
            <a:r>
              <a:rPr lang="en-US" altLang="zh-TW"/>
              <a:t>5</a:t>
            </a:r>
            <a:r>
              <a:rPr lang="zh-TW" altLang="zh-TW"/>
              <a:t>年的超值方案。</a:t>
            </a:r>
            <a:endParaRPr lang="en-US" altLang="zh-TW" dirty="0"/>
          </a:p>
        </p:txBody>
      </p:sp>
    </p:spTree>
    <p:extLst>
      <p:ext uri="{BB962C8B-B14F-4D97-AF65-F5344CB8AC3E}">
        <p14:creationId xmlns:p14="http://schemas.microsoft.com/office/powerpoint/2010/main" val="25265337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謝謝收看今天的新產品介紹，我是 </a:t>
            </a:r>
            <a:r>
              <a:rPr lang="en-US" altLang="zh-TW" dirty="0"/>
              <a:t>QNAP</a:t>
            </a:r>
            <a:r>
              <a:rPr lang="zh-TW" altLang="en-US" dirty="0"/>
              <a:t> </a:t>
            </a:r>
            <a:r>
              <a:rPr lang="en-US" altLang="zh-TW" dirty="0"/>
              <a:t>Jerry </a:t>
            </a:r>
            <a:r>
              <a:rPr lang="zh-TW" altLang="en-US"/>
              <a:t>下次見</a:t>
            </a:r>
            <a:endParaRPr lang="en-US" altLang="zh-TW"/>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2310827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b="0" i="0" dirty="0">
                <a:solidFill>
                  <a:srgbClr val="E3E3E3"/>
                </a:solidFill>
                <a:effectLst/>
                <a:latin typeface="Google Sans"/>
              </a:rPr>
              <a:t>參考 </a:t>
            </a:r>
            <a:r>
              <a:rPr lang="en-US" altLang="zh-TW" b="0" i="0" dirty="0">
                <a:solidFill>
                  <a:srgbClr val="E3E3E3"/>
                </a:solidFill>
                <a:effectLst/>
                <a:latin typeface="Google Sans"/>
              </a:rPr>
              <a:t>Nvidia </a:t>
            </a:r>
            <a:r>
              <a:rPr lang="zh-TW" altLang="en-US" b="0" i="0" dirty="0">
                <a:solidFill>
                  <a:srgbClr val="E3E3E3"/>
                </a:solidFill>
                <a:effectLst/>
                <a:latin typeface="Google Sans"/>
              </a:rPr>
              <a:t>建議 </a:t>
            </a:r>
            <a:r>
              <a:rPr lang="en-US" altLang="zh-TW" b="0" i="0" dirty="0">
                <a:solidFill>
                  <a:srgbClr val="E3E3E3"/>
                </a:solidFill>
                <a:effectLst/>
                <a:latin typeface="Google Sans"/>
              </a:rPr>
              <a:t>GPU Cluster </a:t>
            </a:r>
            <a:r>
              <a:rPr lang="zh-TW" altLang="en-US" b="0" i="0" dirty="0">
                <a:solidFill>
                  <a:srgbClr val="E3E3E3"/>
                </a:solidFill>
                <a:effectLst/>
                <a:latin typeface="Google Sans"/>
              </a:rPr>
              <a:t>的節點網路頻寬至少為 </a:t>
            </a:r>
            <a:r>
              <a:rPr lang="en-US" altLang="zh-TW" b="0" i="0" dirty="0">
                <a:solidFill>
                  <a:srgbClr val="E3E3E3"/>
                </a:solidFill>
                <a:effectLst/>
                <a:latin typeface="Google Sans"/>
              </a:rPr>
              <a:t>100GbE</a:t>
            </a:r>
            <a:r>
              <a:rPr lang="zh-TW" altLang="en-US" b="0" i="0" dirty="0">
                <a:solidFill>
                  <a:srgbClr val="E3E3E3"/>
                </a:solidFill>
                <a:effectLst/>
                <a:latin typeface="Google Sans"/>
              </a:rPr>
              <a:t>，可獲得最佳效能。</a:t>
            </a:r>
            <a:r>
              <a:rPr lang="en-US" altLang="zh-TW" b="0" i="0" dirty="0">
                <a:solidFill>
                  <a:srgbClr val="E3E3E3"/>
                </a:solidFill>
                <a:effectLst/>
                <a:latin typeface="Google Sans"/>
              </a:rPr>
              <a:t>QSW-M7308R-4X </a:t>
            </a:r>
            <a:r>
              <a:rPr lang="zh-TW" altLang="en-US" b="0" i="0" dirty="0">
                <a:solidFill>
                  <a:srgbClr val="E3E3E3"/>
                </a:solidFill>
                <a:effectLst/>
                <a:latin typeface="Google Sans"/>
              </a:rPr>
              <a:t>是一款經濟且高速的 </a:t>
            </a:r>
            <a:r>
              <a:rPr lang="en-US" altLang="zh-TW" b="0" i="0" dirty="0">
                <a:solidFill>
                  <a:srgbClr val="E3E3E3"/>
                </a:solidFill>
                <a:effectLst/>
                <a:latin typeface="Google Sans"/>
              </a:rPr>
              <a:t>100GbE </a:t>
            </a:r>
            <a:r>
              <a:rPr lang="zh-TW" altLang="en-US" b="0" i="0" dirty="0">
                <a:solidFill>
                  <a:srgbClr val="E3E3E3"/>
                </a:solidFill>
                <a:effectLst/>
                <a:latin typeface="Google Sans"/>
              </a:rPr>
              <a:t>交換機，適合用於 </a:t>
            </a:r>
            <a:r>
              <a:rPr lang="en-US" altLang="zh-TW" b="0" i="0" dirty="0">
                <a:solidFill>
                  <a:srgbClr val="E3E3E3"/>
                </a:solidFill>
                <a:effectLst/>
                <a:latin typeface="Google Sans"/>
              </a:rPr>
              <a:t>GPU Cluster</a:t>
            </a:r>
            <a:r>
              <a:rPr lang="zh-TW" altLang="en-US" b="0" i="0" dirty="0">
                <a:solidFill>
                  <a:srgbClr val="E3E3E3"/>
                </a:solidFill>
                <a:effectLst/>
                <a:latin typeface="Google Sans"/>
              </a:rPr>
              <a:t>。它可以幫助您加速科學計算和機器學習</a:t>
            </a:r>
            <a:r>
              <a:rPr lang="en-US" altLang="zh-TW" b="0" i="0" dirty="0">
                <a:solidFill>
                  <a:srgbClr val="E3E3E3"/>
                </a:solidFill>
                <a:effectLst/>
                <a:latin typeface="Google Sans"/>
              </a:rPr>
              <a:t>/</a:t>
            </a:r>
            <a:r>
              <a:rPr lang="zh-TW" altLang="en-US" b="0" i="0" dirty="0">
                <a:solidFill>
                  <a:srgbClr val="E3E3E3"/>
                </a:solidFill>
                <a:effectLst/>
                <a:latin typeface="Google Sans"/>
              </a:rPr>
              <a:t>深度學習應用，複雜的科學計算如，氣候的變遷，地震或洪水 </a:t>
            </a:r>
            <a:r>
              <a:rPr lang="en-US" altLang="zh-TW" b="0" i="0" dirty="0">
                <a:solidFill>
                  <a:srgbClr val="E3E3E3"/>
                </a:solidFill>
                <a:effectLst/>
                <a:latin typeface="Google Sans"/>
              </a:rPr>
              <a:t>; </a:t>
            </a:r>
            <a:r>
              <a:rPr lang="zh-TW" altLang="en-US" b="0" i="0" dirty="0">
                <a:solidFill>
                  <a:srgbClr val="E3E3E3"/>
                </a:solidFill>
                <a:effectLst/>
                <a:latin typeface="Google Sans"/>
              </a:rPr>
              <a:t>大量的數據例如開發新的疫苗或藥物，大型的</a:t>
            </a:r>
            <a:r>
              <a:rPr lang="en-US" altLang="zh-TW" b="0" i="0" dirty="0">
                <a:solidFill>
                  <a:srgbClr val="E3E3E3"/>
                </a:solidFill>
                <a:effectLst/>
                <a:latin typeface="Google Sans"/>
              </a:rPr>
              <a:t>AI</a:t>
            </a:r>
            <a:r>
              <a:rPr lang="zh-TW" altLang="en-US" b="0" i="0" dirty="0">
                <a:solidFill>
                  <a:srgbClr val="E3E3E3"/>
                </a:solidFill>
                <a:effectLst/>
                <a:latin typeface="Google Sans"/>
              </a:rPr>
              <a:t>模型如目前最紅的大型語言模型，高速的網路速度可讓企業突破創新極限，賦能智慧無限未來。</a:t>
            </a: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t>圖片參考</a:t>
            </a:r>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a:hlinkClick r:id="rId3"/>
              </a:rPr>
              <a:t>A Detailed Close - Up Photograph Of A Medicine Doctor's Hand Interacting With An Electronic Medical Record Displayed On A Tablet. Generative AI </a:t>
            </a:r>
            <a:r>
              <a:rPr lang="zh-TW" altLang="en-US">
                <a:hlinkClick r:id="rId3"/>
              </a:rPr>
              <a:t>免版權照片，圖片，畫像及圖片庫</a:t>
            </a:r>
            <a:r>
              <a:rPr lang="en-US" altLang="zh-TW">
                <a:hlinkClick r:id="rId3"/>
              </a:rPr>
              <a:t>. Image 207138141 (123rf.com)</a:t>
            </a:r>
            <a:br>
              <a:rPr lang="en-US" altLang="zh-TW"/>
            </a:br>
            <a:r>
              <a:rPr lang="en-US" altLang="zh-TW">
                <a:hlinkClick r:id="rId4"/>
              </a:rPr>
              <a:t>Artificial Intelligence New Technology. Science Futuristic Abstract Human Brain. AI Technology CPU Central Processor Unit Chipset .Big Data .Machine Learning And Cyber Mind Domination .Generative AI </a:t>
            </a:r>
            <a:r>
              <a:rPr lang="zh-TW" altLang="en-US">
                <a:hlinkClick r:id="rId4"/>
              </a:rPr>
              <a:t>免版權照片，圖片，畫像及圖片庫</a:t>
            </a:r>
            <a:r>
              <a:rPr lang="en-US" altLang="zh-TW">
                <a:hlinkClick r:id="rId4"/>
              </a:rPr>
              <a:t>. Image 202300668 (123rf.com)</a:t>
            </a:r>
            <a:endParaRPr lang="en-US" altLang="zh-TW"/>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a:hlinkClick r:id="rId5"/>
              </a:rPr>
              <a:t>摘要矩陣藍色背景數字和公式 免版權照片，圖片，畫像及圖片庫</a:t>
            </a:r>
            <a:r>
              <a:rPr lang="en-US" altLang="zh-TW">
                <a:hlinkClick r:id="rId5"/>
              </a:rPr>
              <a:t>. Image 40677045 (123rf.com)</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222450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b="0" i="0" dirty="0">
                <a:solidFill>
                  <a:srgbClr val="ECECEC"/>
                </a:solidFill>
                <a:effectLst/>
                <a:latin typeface="Söhne"/>
              </a:rPr>
              <a:t>QSW-M7308R-4X 100GbE</a:t>
            </a:r>
            <a:r>
              <a:rPr lang="zh-TW" altLang="en-US" b="0" i="0" dirty="0">
                <a:solidFill>
                  <a:srgbClr val="ECECEC"/>
                </a:solidFill>
                <a:effectLst/>
                <a:latin typeface="Söhne"/>
              </a:rPr>
              <a:t>交換器以其高達</a:t>
            </a:r>
            <a:r>
              <a:rPr lang="en-US" altLang="zh-TW" b="0" i="0" dirty="0">
                <a:solidFill>
                  <a:srgbClr val="ECECEC"/>
                </a:solidFill>
                <a:effectLst/>
                <a:latin typeface="Söhne"/>
              </a:rPr>
              <a:t>1200Gbps</a:t>
            </a:r>
            <a:r>
              <a:rPr lang="zh-TW" altLang="en-US" b="0" i="0" dirty="0">
                <a:solidFill>
                  <a:srgbClr val="ECECEC"/>
                </a:solidFill>
                <a:effectLst/>
                <a:latin typeface="Söhne"/>
              </a:rPr>
              <a:t>的交換能力，為企業 </a:t>
            </a:r>
            <a:r>
              <a:rPr lang="en-US" altLang="zh-TW" b="0" i="0" dirty="0">
                <a:solidFill>
                  <a:srgbClr val="ECECEC"/>
                </a:solidFill>
                <a:effectLst/>
                <a:latin typeface="Söhne"/>
              </a:rPr>
              <a:t>Core </a:t>
            </a:r>
            <a:r>
              <a:rPr lang="zh-TW" altLang="en-US" b="0" i="0" dirty="0">
                <a:solidFill>
                  <a:srgbClr val="ECECEC"/>
                </a:solidFill>
                <a:effectLst/>
                <a:latin typeface="Söhne"/>
              </a:rPr>
              <a:t>網路帶來顯著的優勢。可支援企業日益增長的數據需求，確保高效的數據傳輸和低延遲。 </a:t>
            </a:r>
            <a:r>
              <a:rPr lang="en-US" altLang="zh-TW" b="0" i="0" dirty="0">
                <a:solidFill>
                  <a:srgbClr val="ECECEC"/>
                </a:solidFill>
                <a:effectLst/>
                <a:latin typeface="Söhne"/>
              </a:rPr>
              <a:t>QNAP</a:t>
            </a:r>
            <a:r>
              <a:rPr lang="zh-TW" altLang="en-US" b="0" i="0" dirty="0">
                <a:solidFill>
                  <a:srgbClr val="ECECEC"/>
                </a:solidFill>
                <a:effectLst/>
                <a:latin typeface="Söhne"/>
              </a:rPr>
              <a:t> 交換器系列 除了新推出的 </a:t>
            </a:r>
            <a:r>
              <a:rPr lang="en-US" altLang="zh-TW" b="0" i="0" dirty="0">
                <a:solidFill>
                  <a:srgbClr val="ECECEC"/>
                </a:solidFill>
                <a:effectLst/>
                <a:latin typeface="Söhne"/>
              </a:rPr>
              <a:t>100GbE</a:t>
            </a:r>
            <a:r>
              <a:rPr lang="zh-TW" altLang="en-US" b="0" i="0" dirty="0">
                <a:solidFill>
                  <a:srgbClr val="ECECEC"/>
                </a:solidFill>
                <a:effectLst/>
                <a:latin typeface="Söhne"/>
              </a:rPr>
              <a:t>交換器外，包含了</a:t>
            </a:r>
            <a:r>
              <a:rPr lang="en-US" altLang="zh-TW" b="0" i="0" dirty="0">
                <a:solidFill>
                  <a:srgbClr val="ECECEC"/>
                </a:solidFill>
                <a:effectLst/>
                <a:latin typeface="Söhne"/>
              </a:rPr>
              <a:t>25GbE/10GbE/2.5GbE</a:t>
            </a:r>
            <a:r>
              <a:rPr lang="zh-TW" altLang="en-US" b="0" i="0" dirty="0">
                <a:solidFill>
                  <a:srgbClr val="ECECEC"/>
                </a:solidFill>
                <a:effectLst/>
                <a:latin typeface="Söhne"/>
              </a:rPr>
              <a:t>等不同網速適合各階層 </a:t>
            </a:r>
            <a:r>
              <a:rPr lang="en-US" altLang="zh-TW" b="0" i="0" dirty="0">
                <a:solidFill>
                  <a:srgbClr val="ECECEC"/>
                </a:solidFill>
                <a:effectLst/>
                <a:latin typeface="Söhne"/>
              </a:rPr>
              <a:t>Aggregation </a:t>
            </a:r>
            <a:r>
              <a:rPr lang="zh-TW" altLang="en-US" b="0" i="0" dirty="0">
                <a:solidFill>
                  <a:srgbClr val="ECECEC"/>
                </a:solidFill>
                <a:effectLst/>
                <a:latin typeface="Söhne"/>
              </a:rPr>
              <a:t>或 </a:t>
            </a:r>
            <a:r>
              <a:rPr lang="en-US" altLang="zh-TW" b="0" i="0" dirty="0">
                <a:solidFill>
                  <a:srgbClr val="ECECEC"/>
                </a:solidFill>
                <a:effectLst/>
                <a:latin typeface="Söhne"/>
              </a:rPr>
              <a:t>Access </a:t>
            </a:r>
            <a:r>
              <a:rPr lang="zh-TW" altLang="en-US" b="0" i="0" dirty="0">
                <a:solidFill>
                  <a:srgbClr val="ECECEC"/>
                </a:solidFill>
                <a:effectLst/>
                <a:latin typeface="Söhne"/>
              </a:rPr>
              <a:t>層的架設使用，也提供了</a:t>
            </a:r>
            <a:r>
              <a:rPr lang="en-US" altLang="zh-TW" b="0" i="0" dirty="0">
                <a:solidFill>
                  <a:srgbClr val="ECECEC"/>
                </a:solidFill>
                <a:effectLst/>
                <a:latin typeface="Söhne"/>
              </a:rPr>
              <a:t>PoE</a:t>
            </a:r>
            <a:r>
              <a:rPr lang="zh-TW" altLang="en-US" b="0" i="0" dirty="0">
                <a:solidFill>
                  <a:srgbClr val="ECECEC"/>
                </a:solidFill>
                <a:effectLst/>
                <a:latin typeface="Söhne"/>
              </a:rPr>
              <a:t>版本可直接連接 </a:t>
            </a:r>
            <a:r>
              <a:rPr lang="en-US" altLang="zh-TW" b="0" i="0" dirty="0">
                <a:solidFill>
                  <a:srgbClr val="ECECEC"/>
                </a:solidFill>
                <a:effectLst/>
                <a:latin typeface="Söhne"/>
              </a:rPr>
              <a:t>WIFI</a:t>
            </a:r>
            <a:r>
              <a:rPr lang="zh-TW" altLang="en-US" b="0" i="0" dirty="0">
                <a:solidFill>
                  <a:srgbClr val="ECECEC"/>
                </a:solidFill>
                <a:effectLst/>
                <a:latin typeface="Söhne"/>
              </a:rPr>
              <a:t> </a:t>
            </a:r>
            <a:r>
              <a:rPr lang="en-US" altLang="zh-TW" b="0" i="0" dirty="0">
                <a:solidFill>
                  <a:srgbClr val="ECECEC"/>
                </a:solidFill>
                <a:effectLst/>
                <a:latin typeface="Söhne"/>
              </a:rPr>
              <a:t>AP</a:t>
            </a:r>
            <a:r>
              <a:rPr lang="zh-TW" altLang="en-US" b="0" i="0" dirty="0">
                <a:solidFill>
                  <a:srgbClr val="ECECEC"/>
                </a:solidFill>
                <a:effectLst/>
                <a:latin typeface="Söhne"/>
              </a:rPr>
              <a:t> 或 </a:t>
            </a:r>
            <a:r>
              <a:rPr lang="en-US" altLang="zh-TW" b="0" i="0" dirty="0">
                <a:solidFill>
                  <a:srgbClr val="ECECEC"/>
                </a:solidFill>
                <a:effectLst/>
                <a:latin typeface="Söhne"/>
              </a:rPr>
              <a:t>IP</a:t>
            </a:r>
            <a:r>
              <a:rPr lang="zh-TW" altLang="en-US" b="0" i="0" dirty="0">
                <a:solidFill>
                  <a:srgbClr val="ECECEC"/>
                </a:solidFill>
                <a:effectLst/>
                <a:latin typeface="Söhne"/>
              </a:rPr>
              <a:t> </a:t>
            </a:r>
            <a:r>
              <a:rPr lang="en-US" altLang="zh-TW" b="0" i="0" dirty="0">
                <a:solidFill>
                  <a:srgbClr val="ECECEC"/>
                </a:solidFill>
                <a:effectLst/>
                <a:latin typeface="Söhne"/>
              </a:rPr>
              <a:t>cam</a:t>
            </a:r>
            <a:r>
              <a:rPr lang="zh-TW" altLang="en-US" b="0" i="0" dirty="0">
                <a:solidFill>
                  <a:srgbClr val="ECECEC"/>
                </a:solidFill>
                <a:effectLst/>
                <a:latin typeface="Söhne"/>
              </a:rPr>
              <a:t>，減少電源佈線的成本。</a:t>
            </a:r>
            <a:endParaRPr lang="zh-TW" altLang="en-US"/>
          </a:p>
        </p:txBody>
      </p:sp>
      <p:sp>
        <p:nvSpPr>
          <p:cNvPr id="4" name="投影片編號版面配置區 3"/>
          <p:cNvSpPr>
            <a:spLocks noGrp="1"/>
          </p:cNvSpPr>
          <p:nvPr>
            <p:ph type="sldNum" sz="quarter" idx="5"/>
          </p:nvPr>
        </p:nvSpPr>
        <p:spPr/>
        <p:txBody>
          <a:bodyPr/>
          <a:lstStyle/>
          <a:p>
            <a:fld id="{70BCA210-0272-489A-8F58-5907351237C1}" type="slidenum">
              <a:rPr lang="zh-TW" altLang="en-US" smtClean="0"/>
              <a:t>4</a:t>
            </a:fld>
            <a:endParaRPr lang="zh-TW" altLang="en-US"/>
          </a:p>
        </p:txBody>
      </p:sp>
    </p:spTree>
    <p:extLst>
      <p:ext uri="{BB962C8B-B14F-4D97-AF65-F5344CB8AC3E}">
        <p14:creationId xmlns:p14="http://schemas.microsoft.com/office/powerpoint/2010/main" val="1155862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zh-TW" altLang="en-US" b="0" i="0" dirty="0">
                <a:solidFill>
                  <a:srgbClr val="E3E3E3"/>
                </a:solidFill>
                <a:effectLst/>
                <a:latin typeface="Google Sans"/>
              </a:rPr>
              <a:t>假設您架設 </a:t>
            </a:r>
            <a:r>
              <a:rPr lang="en-US" altLang="zh-TW" b="0" i="0" dirty="0">
                <a:solidFill>
                  <a:srgbClr val="E3E3E3"/>
                </a:solidFill>
                <a:effectLst/>
                <a:latin typeface="Google Sans"/>
              </a:rPr>
              <a:t>100GbE </a:t>
            </a:r>
            <a:r>
              <a:rPr lang="zh-TW" altLang="en-US" b="0" i="0" dirty="0">
                <a:solidFill>
                  <a:srgbClr val="E3E3E3"/>
                </a:solidFill>
                <a:effectLst/>
                <a:latin typeface="Google Sans"/>
              </a:rPr>
              <a:t>網路交換器於辦公室網路。透過 </a:t>
            </a:r>
            <a:r>
              <a:rPr lang="en-US" altLang="zh-TW" b="0" i="0" dirty="0">
                <a:solidFill>
                  <a:srgbClr val="E3E3E3"/>
                </a:solidFill>
                <a:effectLst/>
                <a:latin typeface="Google Sans"/>
              </a:rPr>
              <a:t>Server</a:t>
            </a:r>
            <a:r>
              <a:rPr lang="zh-TW" altLang="en-US" b="0" i="0" dirty="0">
                <a:solidFill>
                  <a:srgbClr val="E3E3E3"/>
                </a:solidFill>
                <a:effectLst/>
                <a:latin typeface="Google Sans"/>
              </a:rPr>
              <a:t> 或 </a:t>
            </a:r>
            <a:r>
              <a:rPr lang="en-US" altLang="zh-TW" b="0" i="0" dirty="0">
                <a:solidFill>
                  <a:srgbClr val="E3E3E3"/>
                </a:solidFill>
                <a:effectLst/>
                <a:latin typeface="Google Sans"/>
              </a:rPr>
              <a:t>PC </a:t>
            </a:r>
            <a:r>
              <a:rPr lang="zh-TW" altLang="en-US" b="0" i="0" dirty="0">
                <a:solidFill>
                  <a:srgbClr val="E3E3E3"/>
                </a:solidFill>
                <a:effectLst/>
                <a:latin typeface="Google Sans"/>
              </a:rPr>
              <a:t>將資料備份至 </a:t>
            </a:r>
            <a:r>
              <a:rPr lang="en-US" altLang="zh-TW" b="0" i="0" dirty="0">
                <a:solidFill>
                  <a:srgbClr val="E3E3E3"/>
                </a:solidFill>
                <a:effectLst/>
                <a:latin typeface="Google Sans"/>
              </a:rPr>
              <a:t>NAS </a:t>
            </a:r>
            <a:r>
              <a:rPr lang="zh-TW" altLang="en-US" b="0" i="0" dirty="0">
                <a:solidFill>
                  <a:srgbClr val="E3E3E3"/>
                </a:solidFill>
                <a:effectLst/>
                <a:latin typeface="Google Sans"/>
              </a:rPr>
              <a:t>存儲資料。於啟用 </a:t>
            </a:r>
            <a:r>
              <a:rPr lang="en-US" altLang="zh-TW" b="0" i="0" dirty="0">
                <a:solidFill>
                  <a:srgbClr val="E3E3E3"/>
                </a:solidFill>
                <a:effectLst/>
                <a:latin typeface="Google Sans"/>
              </a:rPr>
              <a:t>FEC</a:t>
            </a:r>
            <a:r>
              <a:rPr lang="zh-TW" altLang="en-US" b="0" i="0" dirty="0">
                <a:solidFill>
                  <a:srgbClr val="E3E3E3"/>
                </a:solidFill>
                <a:effectLst/>
                <a:latin typeface="Google Sans"/>
              </a:rPr>
              <a:t> 後可以提高資料傳輸和網路連接的可靠性，減少了重傳檔案時間的浪費，也加強了效率，新推出的 </a:t>
            </a:r>
            <a:r>
              <a:rPr lang="en-US" altLang="zh-TW" b="0" i="0" dirty="0">
                <a:solidFill>
                  <a:srgbClr val="E3E3E3"/>
                </a:solidFill>
                <a:effectLst/>
                <a:latin typeface="Google Sans"/>
              </a:rPr>
              <a:t>100GbE Switch</a:t>
            </a:r>
            <a:r>
              <a:rPr lang="zh-TW" altLang="en-US" b="0" i="0" dirty="0">
                <a:solidFill>
                  <a:srgbClr val="E3E3E3"/>
                </a:solidFill>
                <a:effectLst/>
                <a:latin typeface="Google Sans"/>
              </a:rPr>
              <a:t> </a:t>
            </a:r>
            <a:r>
              <a:rPr lang="en-US" altLang="zh-TW" b="0" i="0" dirty="0">
                <a:solidFill>
                  <a:srgbClr val="E3E3E3"/>
                </a:solidFill>
                <a:effectLst/>
                <a:latin typeface="Google Sans"/>
              </a:rPr>
              <a:t>QSW-M7308R-4X </a:t>
            </a:r>
            <a:r>
              <a:rPr lang="zh-TW" altLang="en-US" b="0" i="0" dirty="0">
                <a:solidFill>
                  <a:srgbClr val="E3E3E3"/>
                </a:solidFill>
                <a:effectLst/>
                <a:latin typeface="Google Sans"/>
              </a:rPr>
              <a:t>與以量產的 </a:t>
            </a:r>
            <a:r>
              <a:rPr lang="en-US" altLang="zh-TW" b="0" i="0" dirty="0">
                <a:solidFill>
                  <a:srgbClr val="E3E3E3"/>
                </a:solidFill>
                <a:effectLst/>
                <a:latin typeface="Google Sans"/>
              </a:rPr>
              <a:t>25GbE Switch QSW-M5216-1T </a:t>
            </a:r>
            <a:r>
              <a:rPr lang="zh-TW" altLang="en-US" b="0" i="0" dirty="0">
                <a:solidFill>
                  <a:srgbClr val="E3E3E3"/>
                </a:solidFill>
                <a:effectLst/>
                <a:latin typeface="Google Sans"/>
              </a:rPr>
              <a:t>也同樣支援此可靠的功能。</a:t>
            </a:r>
          </a:p>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6810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QSW-M7308R-4X </a:t>
            </a:r>
            <a:r>
              <a:rPr lang="zh-TW" altLang="en-US" dirty="0"/>
              <a:t>內建 </a:t>
            </a:r>
            <a:r>
              <a:rPr lang="en-US" altLang="zh-TW" dirty="0"/>
              <a:t>8</a:t>
            </a:r>
            <a:r>
              <a:rPr lang="zh-TW" altLang="en-US" dirty="0"/>
              <a:t> 個 </a:t>
            </a:r>
            <a:r>
              <a:rPr lang="en-US" altLang="zh-TW" dirty="0"/>
              <a:t>25GbE </a:t>
            </a:r>
            <a:r>
              <a:rPr lang="zh-TW" altLang="en-US" dirty="0"/>
              <a:t>網路孔 可搭配 </a:t>
            </a:r>
            <a:r>
              <a:rPr lang="en-US" altLang="zh-TW" dirty="0"/>
              <a:t>QNAP</a:t>
            </a:r>
            <a:r>
              <a:rPr lang="zh-TW" altLang="en-US" dirty="0"/>
              <a:t> 的 </a:t>
            </a:r>
            <a:r>
              <a:rPr lang="en-US" altLang="zh-TW" dirty="0"/>
              <a:t>25GbE</a:t>
            </a:r>
            <a:r>
              <a:rPr lang="zh-TW" altLang="en-US" dirty="0"/>
              <a:t> 網卡安裝於</a:t>
            </a:r>
            <a:r>
              <a:rPr lang="en-US" altLang="zh-TW" dirty="0"/>
              <a:t>NAS</a:t>
            </a:r>
            <a:r>
              <a:rPr lang="zh-TW" altLang="en-US" dirty="0"/>
              <a:t>或</a:t>
            </a:r>
            <a:r>
              <a:rPr lang="en-US" altLang="zh-TW" dirty="0"/>
              <a:t>server</a:t>
            </a:r>
            <a:r>
              <a:rPr lang="zh-TW" altLang="en-US" dirty="0"/>
              <a:t>使用，也可透過 </a:t>
            </a:r>
            <a:r>
              <a:rPr lang="en-US" altLang="zh-TW" dirty="0"/>
              <a:t>16-port 25GbE switch QSW-M5216-1T </a:t>
            </a:r>
            <a:r>
              <a:rPr lang="zh-TW" altLang="en-US" dirty="0"/>
              <a:t>連接更多的設備，若仍需要擴充更多的 </a:t>
            </a:r>
            <a:r>
              <a:rPr lang="en-US" altLang="zh-TW" dirty="0"/>
              <a:t>port</a:t>
            </a:r>
            <a:r>
              <a:rPr lang="zh-TW" altLang="en-US" dirty="0"/>
              <a:t>，</a:t>
            </a:r>
            <a:r>
              <a:rPr lang="en-US" altLang="zh-TW" dirty="0"/>
              <a:t>QSW-M7308R-4X </a:t>
            </a:r>
            <a:r>
              <a:rPr lang="zh-TW" altLang="en-US" dirty="0"/>
              <a:t>將可於</a:t>
            </a:r>
            <a:r>
              <a:rPr lang="en-US" altLang="zh-TW" dirty="0"/>
              <a:t>2024</a:t>
            </a:r>
            <a:r>
              <a:rPr lang="zh-TW" altLang="en-US" dirty="0"/>
              <a:t>下半年度進行軟體升級，支援 </a:t>
            </a:r>
            <a:r>
              <a:rPr lang="en-US" altLang="zh-TW" dirty="0"/>
              <a:t>100GbE 1 </a:t>
            </a:r>
            <a:r>
              <a:rPr lang="zh-TW" altLang="en-US" dirty="0"/>
              <a:t>對 </a:t>
            </a:r>
            <a:r>
              <a:rPr lang="en-US" altLang="zh-TW" dirty="0"/>
              <a:t>4 </a:t>
            </a:r>
            <a:r>
              <a:rPr lang="zh-TW" altLang="en-US" dirty="0"/>
              <a:t>個 </a:t>
            </a:r>
            <a:r>
              <a:rPr lang="en-US" altLang="zh-TW" dirty="0"/>
              <a:t>25GbE </a:t>
            </a:r>
            <a:r>
              <a:rPr lang="zh-TW" altLang="en-US" dirty="0"/>
              <a:t>的分線，搭配 </a:t>
            </a:r>
            <a:r>
              <a:rPr lang="en-US" altLang="zh-TW" dirty="0"/>
              <a:t>LACP</a:t>
            </a:r>
            <a:r>
              <a:rPr lang="zh-TW" altLang="en-US" dirty="0"/>
              <a:t> 的容錯功能提升頻寬並保障連線的可靠度，此 </a:t>
            </a:r>
            <a:r>
              <a:rPr lang="en-US" altLang="zh-TW" dirty="0"/>
              <a:t>Switch </a:t>
            </a:r>
            <a:r>
              <a:rPr lang="zh-TW" altLang="en-US" dirty="0"/>
              <a:t>可變身為 </a:t>
            </a:r>
            <a:r>
              <a:rPr lang="en-US" altLang="zh-TW" dirty="0"/>
              <a:t>25 port 25GbE </a:t>
            </a:r>
            <a:r>
              <a:rPr lang="zh-TW" altLang="en-US" dirty="0"/>
              <a:t>交換器。</a:t>
            </a:r>
            <a:endParaRPr lang="zh-TW" altLang="en-US"/>
          </a:p>
        </p:txBody>
      </p:sp>
      <p:sp>
        <p:nvSpPr>
          <p:cNvPr id="4" name="投影片編號版面配置區 3"/>
          <p:cNvSpPr>
            <a:spLocks noGrp="1"/>
          </p:cNvSpPr>
          <p:nvPr>
            <p:ph type="sldNum" sz="quarter" idx="5"/>
          </p:nvPr>
        </p:nvSpPr>
        <p:spPr/>
        <p:txBody>
          <a:bodyPr/>
          <a:lstStyle/>
          <a:p>
            <a:fld id="{49908759-5B50-4A12-B8B7-A36DA92E67B2}" type="slidenum">
              <a:rPr lang="zh-TW" altLang="en-US" smtClean="0"/>
              <a:t>6</a:t>
            </a:fld>
            <a:endParaRPr lang="zh-TW" altLang="en-US"/>
          </a:p>
        </p:txBody>
      </p:sp>
    </p:spTree>
    <p:extLst>
      <p:ext uri="{BB962C8B-B14F-4D97-AF65-F5344CB8AC3E}">
        <p14:creationId xmlns:p14="http://schemas.microsoft.com/office/powerpoint/2010/main" val="3173845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這台交換器有三種架設方式，由下至上，第一種是只要將 </a:t>
            </a:r>
            <a:r>
              <a:rPr lang="en-US" altLang="zh-TW" dirty="0"/>
              <a:t>QSW-M7308R-4X</a:t>
            </a:r>
            <a:r>
              <a:rPr lang="zh-TW" altLang="en-US" dirty="0"/>
              <a:t>裝上包裝內附的腳墊即可擺放於辦公室的任何角落，第二種是安裝包裝內的</a:t>
            </a:r>
            <a:r>
              <a:rPr lang="en-US" altLang="zh-TW" dirty="0"/>
              <a:t> bracket </a:t>
            </a:r>
            <a:r>
              <a:rPr lang="zh-TW" altLang="en-US" dirty="0"/>
              <a:t>即可安裝於機櫃上，架設於機房完全沒問題，第三種是可以選購專用的機架套件，即可安裝 </a:t>
            </a:r>
            <a:r>
              <a:rPr lang="en-US" altLang="zh-TW" dirty="0"/>
              <a:t>QNAP</a:t>
            </a:r>
            <a:r>
              <a:rPr lang="zh-TW" altLang="en-US" dirty="0"/>
              <a:t> 任意一款 半寬機架型的 </a:t>
            </a:r>
            <a:r>
              <a:rPr lang="en-US" altLang="zh-TW" dirty="0"/>
              <a:t>Switch</a:t>
            </a:r>
            <a:r>
              <a:rPr lang="zh-TW" altLang="en-US" dirty="0"/>
              <a:t>，可充分利用 </a:t>
            </a:r>
            <a:r>
              <a:rPr lang="en-US" altLang="zh-TW" dirty="0"/>
              <a:t>1U</a:t>
            </a:r>
            <a:r>
              <a:rPr lang="zh-TW" altLang="en-US" dirty="0"/>
              <a:t> 的空間。</a:t>
            </a:r>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2547396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此頁我們可以看到 </a:t>
            </a:r>
            <a:r>
              <a:rPr lang="en-US" altLang="zh-TW" dirty="0"/>
              <a:t>100GbE </a:t>
            </a:r>
            <a:r>
              <a:rPr lang="zh-TW" altLang="en-US" dirty="0"/>
              <a:t>的效能，左邊是透過 </a:t>
            </a:r>
            <a:r>
              <a:rPr lang="en-US" altLang="zh-TW" dirty="0" err="1"/>
              <a:t>iPerf</a:t>
            </a:r>
            <a:r>
              <a:rPr lang="en-US" altLang="zh-TW" dirty="0"/>
              <a:t> </a:t>
            </a:r>
            <a:r>
              <a:rPr lang="zh-TW" altLang="en-US" dirty="0"/>
              <a:t>進行測試，連接 </a:t>
            </a:r>
            <a:r>
              <a:rPr lang="en-US" altLang="zh-TW" dirty="0"/>
              <a:t>1 port </a:t>
            </a:r>
            <a:r>
              <a:rPr lang="zh-TW" altLang="en-US" dirty="0"/>
              <a:t>可達到 將近 </a:t>
            </a:r>
            <a:r>
              <a:rPr lang="en-US" altLang="zh-TW" dirty="0"/>
              <a:t>12GB/s</a:t>
            </a:r>
            <a:r>
              <a:rPr lang="zh-TW" altLang="en-US" dirty="0"/>
              <a:t> 的速度，右邊的圖透過 </a:t>
            </a:r>
            <a:r>
              <a:rPr lang="en-US" altLang="zh-TW" dirty="0"/>
              <a:t>LACP</a:t>
            </a:r>
            <a:r>
              <a:rPr lang="zh-TW" altLang="en-US" dirty="0"/>
              <a:t> 連接兩組網路線則達到了 </a:t>
            </a:r>
            <a:r>
              <a:rPr lang="en-US" altLang="zh-TW"/>
              <a:t>23.3 GB</a:t>
            </a:r>
            <a:r>
              <a:rPr lang="en-US" altLang="zh-TW" dirty="0"/>
              <a:t>/s </a:t>
            </a:r>
            <a:r>
              <a:rPr lang="zh-TW" altLang="en-US" dirty="0"/>
              <a:t>，將 </a:t>
            </a:r>
            <a:r>
              <a:rPr lang="en-US" altLang="zh-TW" dirty="0"/>
              <a:t>100GbE </a:t>
            </a:r>
            <a:r>
              <a:rPr lang="zh-TW" altLang="en-US" dirty="0"/>
              <a:t>的網速規格發揮的淋漓盡致。</a:t>
            </a:r>
            <a:endParaRPr lang="zh-TW" altLang="en-US">
              <a:ea typeface="新細明體"/>
            </a:endParaRPr>
          </a:p>
        </p:txBody>
      </p:sp>
      <p:sp>
        <p:nvSpPr>
          <p:cNvPr id="4" name="投影片編號版面配置區 3"/>
          <p:cNvSpPr>
            <a:spLocks noGrp="1"/>
          </p:cNvSpPr>
          <p:nvPr>
            <p:ph type="sldNum" sz="quarter" idx="10"/>
          </p:nvPr>
        </p:nvSpPr>
        <p:spPr/>
        <p:txBody>
          <a:bodyPr/>
          <a:lstStyle/>
          <a:p>
            <a:fld id="{41D8B474-CBEC-484E-B6A8-6236E8C35805}" type="slidenum">
              <a:rPr lang="zh-TW" altLang="en-US" smtClean="0"/>
              <a:t>8</a:t>
            </a:fld>
            <a:endParaRPr lang="zh-TW" altLang="en-US"/>
          </a:p>
        </p:txBody>
      </p:sp>
    </p:spTree>
    <p:extLst>
      <p:ext uri="{BB962C8B-B14F-4D97-AF65-F5344CB8AC3E}">
        <p14:creationId xmlns:p14="http://schemas.microsoft.com/office/powerpoint/2010/main" val="3733305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ea typeface="新細明體"/>
                <a:cs typeface="Calibri"/>
              </a:rPr>
              <a:t>而面對大量的 4K/8K影音編輯需求，透過 QXG-100G2SF-CX6 ，可以</a:t>
            </a:r>
            <a:r>
              <a:rPr lang="zh-TW">
                <a:ea typeface="新細明體"/>
              </a:rPr>
              <a:t>暢享 200G 總頻寬，跨團隊合作也能暢行無阻</a:t>
            </a:r>
            <a:r>
              <a:rPr lang="zh-TW" altLang="en-US" dirty="0">
                <a:ea typeface="新細明體"/>
                <a:cs typeface="Calibri"/>
              </a:rPr>
              <a:t>，可</a:t>
            </a:r>
            <a:r>
              <a:rPr lang="zh-TW" altLang="en-US">
                <a:ea typeface="新細明體"/>
                <a:cs typeface="Calibri"/>
              </a:rPr>
              <a:t>讓影音編輯團隊透過共 200 GbE 的網路頻寬來編輯和傳輸高畫質的 4K/8K影音，並快速上傳至 All-flash NAS，再同步分享給其他團隊，</a:t>
            </a:r>
          </a:p>
          <a:p>
            <a:endParaRPr lang="zh-TW" altLang="en-US">
              <a:ea typeface="新細明體"/>
              <a:cs typeface="Calibri"/>
            </a:endParaRPr>
          </a:p>
        </p:txBody>
      </p:sp>
      <p:sp>
        <p:nvSpPr>
          <p:cNvPr id="4" name="投影片編號版面配置區 3"/>
          <p:cNvSpPr>
            <a:spLocks noGrp="1"/>
          </p:cNvSpPr>
          <p:nvPr>
            <p:ph type="sldNum" sz="quarter" idx="5"/>
          </p:nvPr>
        </p:nvSpPr>
        <p:spPr/>
        <p:txBody>
          <a:bodyPr/>
          <a:lstStyle/>
          <a:p>
            <a:fld id="{41D8B474-CBEC-484E-B6A8-6236E8C35805}" type="slidenum">
              <a:rPr lang="zh-TW" altLang="en-US" smtClean="0"/>
              <a:t>9</a:t>
            </a:fld>
            <a:endParaRPr lang="zh-TW" altLang="en-US"/>
          </a:p>
        </p:txBody>
      </p:sp>
    </p:spTree>
    <p:extLst>
      <p:ext uri="{BB962C8B-B14F-4D97-AF65-F5344CB8AC3E}">
        <p14:creationId xmlns:p14="http://schemas.microsoft.com/office/powerpoint/2010/main" val="41545031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標題及物件">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F61FF22F-D1F3-4D19-9313-082074A494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710" y="-4282"/>
            <a:ext cx="12192071" cy="6858040"/>
          </a:xfrm>
          <a:prstGeom prst="rect">
            <a:avLst/>
          </a:prstGeom>
        </p:spPr>
      </p:pic>
      <p:sp>
        <p:nvSpPr>
          <p:cNvPr id="2" name="標題 1"/>
          <p:cNvSpPr>
            <a:spLocks noGrp="1"/>
          </p:cNvSpPr>
          <p:nvPr>
            <p:ph type="title"/>
          </p:nvPr>
        </p:nvSpPr>
        <p:spPr>
          <a:xfrm>
            <a:off x="603308" y="4242"/>
            <a:ext cx="10980804" cy="1403317"/>
          </a:xfrm>
          <a:prstGeom prst="rect">
            <a:avLst/>
          </a:prstGeom>
        </p:spPr>
        <p:txBody>
          <a:bodyPr anchor="ctr"/>
          <a:lstStyle>
            <a:lvl1pPr algn="ctr">
              <a:defRPr sz="4000" b="1">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
        <p:nvSpPr>
          <p:cNvPr id="4" name="文字版面配置區 2">
            <a:extLst>
              <a:ext uri="{FF2B5EF4-FFF2-40B4-BE49-F238E27FC236}">
                <a16:creationId xmlns:a16="http://schemas.microsoft.com/office/drawing/2014/main" id="{C96ECDD6-0EE2-4A3D-A6D3-5475C4D04A20}"/>
              </a:ext>
            </a:extLst>
          </p:cNvPr>
          <p:cNvSpPr>
            <a:spLocks noGrp="1"/>
          </p:cNvSpPr>
          <p:nvPr>
            <p:ph idx="1"/>
          </p:nvPr>
        </p:nvSpPr>
        <p:spPr>
          <a:xfrm>
            <a:off x="603308" y="1548788"/>
            <a:ext cx="10515600" cy="43513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Tx/>
              <a:buFont typeface="Wingdings" panose="05000000000000000000" pitchFamily="2" charset="2"/>
              <a:buChar char="n"/>
              <a:defRPr lang="zh-TW" altLang="en-US" sz="1800" kern="1200" dirty="0">
                <a:solidFill>
                  <a:schemeClr val="bg1"/>
                </a:solidFill>
                <a:latin typeface="微軟正黑體" panose="020B0604030504040204" pitchFamily="34" charset="-120"/>
                <a:ea typeface="微軟正黑體" panose="020B0604030504040204" pitchFamily="34" charset="-120"/>
                <a:cs typeface="+mn-cs"/>
              </a:defRPr>
            </a:lvl1pPr>
            <a:lvl2pPr marL="742950" indent="-285750" algn="l" defTabSz="457200" rtl="0" eaLnBrk="1" latinLnBrk="0" hangingPunct="1">
              <a:spcBef>
                <a:spcPts val="1000"/>
              </a:spcBef>
              <a:spcAft>
                <a:spcPts val="0"/>
              </a:spcAft>
              <a:buClrTx/>
              <a:buFont typeface="Wingdings" panose="05000000000000000000" pitchFamily="2" charset="2"/>
              <a:buChar char="n"/>
              <a:defRPr lang="zh-TW" altLang="en-US" sz="1800" kern="1200" dirty="0">
                <a:solidFill>
                  <a:schemeClr val="bg1"/>
                </a:solidFill>
                <a:latin typeface="微軟正黑體" panose="020B0604030504040204" pitchFamily="34" charset="-120"/>
                <a:ea typeface="微軟正黑體" panose="020B0604030504040204" pitchFamily="34" charset="-120"/>
                <a:cs typeface="+mn-cs"/>
              </a:defRPr>
            </a:lvl2pPr>
            <a:lvl3pPr marL="1143000" indent="-228600" algn="l" defTabSz="457200" rtl="0" eaLnBrk="1" latinLnBrk="0" hangingPunct="1">
              <a:spcBef>
                <a:spcPts val="1000"/>
              </a:spcBef>
              <a:spcAft>
                <a:spcPts val="0"/>
              </a:spcAft>
              <a:buClrTx/>
              <a:buFont typeface="Wingdings" panose="05000000000000000000" pitchFamily="2" charset="2"/>
              <a:buChar char="n"/>
              <a:defRPr lang="zh-TW" altLang="en-US" sz="1800" kern="1200" dirty="0">
                <a:solidFill>
                  <a:schemeClr val="bg1"/>
                </a:solidFill>
                <a:latin typeface="微軟正黑體" panose="020B0604030504040204" pitchFamily="34" charset="-120"/>
                <a:ea typeface="微軟正黑體" panose="020B0604030504040204" pitchFamily="34" charset="-120"/>
                <a:cs typeface="+mn-cs"/>
              </a:defRPr>
            </a:lvl3pPr>
            <a:lvl4pPr marL="1600200" indent="-228600" algn="l" defTabSz="457200" rtl="0" eaLnBrk="1" latinLnBrk="0" hangingPunct="1">
              <a:spcBef>
                <a:spcPts val="1000"/>
              </a:spcBef>
              <a:spcAft>
                <a:spcPts val="0"/>
              </a:spcAft>
              <a:buClrTx/>
              <a:buFont typeface="Wingdings" panose="05000000000000000000" pitchFamily="2" charset="2"/>
              <a:buChar char="n"/>
              <a:defRPr lang="zh-TW" altLang="en-US" sz="1800" kern="1200" dirty="0">
                <a:solidFill>
                  <a:schemeClr val="bg1"/>
                </a:solidFill>
                <a:latin typeface="微軟正黑體" panose="020B0604030504040204" pitchFamily="34" charset="-120"/>
                <a:ea typeface="微軟正黑體" panose="020B0604030504040204" pitchFamily="34" charset="-120"/>
                <a:cs typeface="+mn-cs"/>
              </a:defRPr>
            </a:lvl4pPr>
            <a:lvl5pPr marL="2057400" indent="-228600" algn="l" defTabSz="457200" rtl="0" eaLnBrk="1" latinLnBrk="0" hangingPunct="1">
              <a:spcBef>
                <a:spcPts val="1000"/>
              </a:spcBef>
              <a:spcAft>
                <a:spcPts val="0"/>
              </a:spcAft>
              <a:buClrTx/>
              <a:buFont typeface="Wingdings" panose="05000000000000000000" pitchFamily="2" charset="2"/>
              <a:buChar char="n"/>
              <a:defRPr lang="zh-TW" altLang="en-US" sz="1800" kern="1200" dirty="0">
                <a:solidFill>
                  <a:schemeClr val="bg1"/>
                </a:solidFill>
                <a:latin typeface="微軟正黑體" panose="020B0604030504040204" pitchFamily="34" charset="-120"/>
                <a:ea typeface="微軟正黑體" panose="020B0604030504040204" pitchFamily="34" charset="-120"/>
                <a:cs typeface="+mn-cs"/>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Tree>
    <p:extLst>
      <p:ext uri="{BB962C8B-B14F-4D97-AF65-F5344CB8AC3E}">
        <p14:creationId xmlns:p14="http://schemas.microsoft.com/office/powerpoint/2010/main" val="2517484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spTree>
    <p:extLst>
      <p:ext uri="{BB962C8B-B14F-4D97-AF65-F5344CB8AC3E}">
        <p14:creationId xmlns:p14="http://schemas.microsoft.com/office/powerpoint/2010/main" val="3958768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6" cy="6857997"/>
          </a:xfrm>
          <a:prstGeom prst="rect">
            <a:avLst/>
          </a:prstGeom>
        </p:spPr>
      </p:pic>
    </p:spTree>
    <p:extLst>
      <p:ext uri="{BB962C8B-B14F-4D97-AF65-F5344CB8AC3E}">
        <p14:creationId xmlns:p14="http://schemas.microsoft.com/office/powerpoint/2010/main" val="1349223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userDrawn="1">
  <p:cSld name="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9"/>
          </a:xfrm>
          <a:prstGeom prst="rect">
            <a:avLst/>
          </a:prstGeom>
        </p:spPr>
      </p:pic>
    </p:spTree>
    <p:extLst>
      <p:ext uri="{BB962C8B-B14F-4D97-AF65-F5344CB8AC3E}">
        <p14:creationId xmlns:p14="http://schemas.microsoft.com/office/powerpoint/2010/main" val="362485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gradFill>
          <a:gsLst>
            <a:gs pos="0">
              <a:schemeClr val="lt2"/>
            </a:gs>
            <a:gs pos="100000">
              <a:schemeClr val="lt1"/>
            </a:gs>
          </a:gsLst>
          <a:lin ang="5400012" scaled="0"/>
        </a:gradFill>
        <a:effectLst/>
      </p:bgPr>
    </p:bg>
    <p:spTree>
      <p:nvGrpSpPr>
        <p:cNvPr id="1" name="Shape 9"/>
        <p:cNvGrpSpPr/>
        <p:nvPr/>
      </p:nvGrpSpPr>
      <p:grpSpPr>
        <a:xfrm>
          <a:off x="0" y="0"/>
          <a:ext cx="0" cy="0"/>
          <a:chOff x="0" y="0"/>
          <a:chExt cx="0" cy="0"/>
        </a:xfrm>
      </p:grpSpPr>
      <p:pic>
        <p:nvPicPr>
          <p:cNvPr id="3" name="圖片 2">
            <a:extLst>
              <a:ext uri="{FF2B5EF4-FFF2-40B4-BE49-F238E27FC236}">
                <a16:creationId xmlns:a16="http://schemas.microsoft.com/office/drawing/2014/main" id="{D06007DF-BD14-4273-8CCE-3C8F4B449F9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spTree>
    <p:extLst>
      <p:ext uri="{BB962C8B-B14F-4D97-AF65-F5344CB8AC3E}">
        <p14:creationId xmlns:p14="http://schemas.microsoft.com/office/powerpoint/2010/main" val="31327227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4EB8F649-FAC1-0D58-CDEA-467695699B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9174C6D-239E-3415-685F-DCEB76A619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EFA7E5F-F3EA-2411-4980-DF116DB3DD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BCA341-A905-4BD7-9210-189683FEA433}" type="datetimeFigureOut">
              <a:rPr lang="zh-TW" altLang="en-US" smtClean="0"/>
              <a:t>2024/2/27</a:t>
            </a:fld>
            <a:endParaRPr lang="zh-TW" altLang="en-US"/>
          </a:p>
        </p:txBody>
      </p:sp>
      <p:sp>
        <p:nvSpPr>
          <p:cNvPr id="5" name="頁尾版面配置區 4">
            <a:extLst>
              <a:ext uri="{FF2B5EF4-FFF2-40B4-BE49-F238E27FC236}">
                <a16:creationId xmlns:a16="http://schemas.microsoft.com/office/drawing/2014/main" id="{7BF51A83-B3E0-138B-B436-F13B99ABF0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E85E4A4D-968A-A0BB-1EC6-CC23DDA418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93226-C75F-4143-9744-8C83BE04EE2B}" type="slidenum">
              <a:rPr lang="zh-TW" altLang="en-US" smtClean="0"/>
              <a:t>‹#›</a:t>
            </a:fld>
            <a:endParaRPr lang="zh-TW" altLang="en-US"/>
          </a:p>
        </p:txBody>
      </p:sp>
    </p:spTree>
    <p:extLst>
      <p:ext uri="{BB962C8B-B14F-4D97-AF65-F5344CB8AC3E}">
        <p14:creationId xmlns:p14="http://schemas.microsoft.com/office/powerpoint/2010/main" val="3965911719"/>
      </p:ext>
    </p:extLst>
  </p:cSld>
  <p:clrMap bg1="lt1" tx1="dk1" bg2="lt2" tx2="dk2" accent1="accent1" accent2="accent2" accent3="accent3" accent4="accent4" accent5="accent5" accent6="accent6" hlink="hlink" folHlink="folHlink"/>
  <p:sldLayoutIdLst>
    <p:sldLayoutId id="2147483662" r:id="rId1"/>
    <p:sldLayoutId id="2147483669" r:id="rId2"/>
    <p:sldLayoutId id="2147483671" r:id="rId3"/>
    <p:sldLayoutId id="2147483668" r:id="rId4"/>
    <p:sldLayoutId id="2147483672"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2.png"/><Relationship Id="rId11" Type="http://schemas.openxmlformats.org/officeDocument/2006/relationships/image" Target="../media/image55.png"/><Relationship Id="rId5" Type="http://schemas.openxmlformats.org/officeDocument/2006/relationships/image" Target="../media/image51.png"/><Relationship Id="rId10" Type="http://schemas.microsoft.com/office/2007/relationships/hdphoto" Target="../media/hdphoto4.wdp"/><Relationship Id="rId4" Type="http://schemas.openxmlformats.org/officeDocument/2006/relationships/image" Target="../media/image50.pn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8.svg"/></Relationships>
</file>

<file path=ppt/slides/_rels/slide17.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9.png"/><Relationship Id="rId7"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75.svg"/></Relationships>
</file>

<file path=ppt/slides/_rels/slide1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7.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79.svg"/></Relationships>
</file>

<file path=ppt/slides/_rels/slide21.xml.rels><?xml version="1.0" encoding="UTF-8" standalone="yes"?>
<Relationships xmlns="http://schemas.openxmlformats.org/package/2006/relationships"><Relationship Id="rId8" Type="http://schemas.openxmlformats.org/officeDocument/2006/relationships/image" Target="../media/image85.sv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3.svg"/><Relationship Id="rId5" Type="http://schemas.openxmlformats.org/officeDocument/2006/relationships/image" Target="../media/image82.png"/><Relationship Id="rId4" Type="http://schemas.openxmlformats.org/officeDocument/2006/relationships/image" Target="../media/image81.sv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87.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svg"/><Relationship Id="rId18" Type="http://schemas.openxmlformats.org/officeDocument/2006/relationships/image" Target="../media/image27.png"/><Relationship Id="rId3" Type="http://schemas.openxmlformats.org/officeDocument/2006/relationships/image" Target="../media/image13.png"/><Relationship Id="rId21" Type="http://schemas.openxmlformats.org/officeDocument/2006/relationships/image" Target="../media/image30.png"/><Relationship Id="rId7" Type="http://schemas.openxmlformats.org/officeDocument/2006/relationships/image" Target="../media/image17.png"/><Relationship Id="rId12" Type="http://schemas.openxmlformats.org/officeDocument/2006/relationships/image" Target="../media/image22.png"/><Relationship Id="rId17" Type="http://schemas.microsoft.com/office/2007/relationships/hdphoto" Target="../media/hdphoto1.wdp"/><Relationship Id="rId2" Type="http://schemas.openxmlformats.org/officeDocument/2006/relationships/notesSlide" Target="../notesSlides/notesSlide4.xml"/><Relationship Id="rId16" Type="http://schemas.openxmlformats.org/officeDocument/2006/relationships/image" Target="../media/image26.png"/><Relationship Id="rId20"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15.png"/><Relationship Id="rId15" Type="http://schemas.openxmlformats.org/officeDocument/2006/relationships/image" Target="../media/image25.svg"/><Relationship Id="rId10" Type="http://schemas.openxmlformats.org/officeDocument/2006/relationships/image" Target="../media/image20.png"/><Relationship Id="rId19" Type="http://schemas.openxmlformats.org/officeDocument/2006/relationships/image" Target="../media/image28.pn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8.png"/><Relationship Id="rId4" Type="http://schemas.openxmlformats.org/officeDocument/2006/relationships/image" Target="../media/image33.svg"/><Relationship Id="rId9" Type="http://schemas.openxmlformats.org/officeDocument/2006/relationships/image" Target="../media/image37.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3.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chart" Target="../charts/chart2.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34.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48.jpe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8.png"/><Relationship Id="rId9"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6">
            <a:extLst>
              <a:ext uri="{FF2B5EF4-FFF2-40B4-BE49-F238E27FC236}">
                <a16:creationId xmlns:a16="http://schemas.microsoft.com/office/drawing/2014/main" id="{3595F664-1C4B-DD7D-B7B5-0E2FB69D454E}"/>
              </a:ext>
            </a:extLst>
          </p:cNvPr>
          <p:cNvSpPr/>
          <p:nvPr/>
        </p:nvSpPr>
        <p:spPr>
          <a:xfrm>
            <a:off x="8490856" y="6593903"/>
            <a:ext cx="1811760" cy="215444"/>
          </a:xfrm>
          <a:prstGeom prst="rect">
            <a:avLst/>
          </a:prstGeom>
        </p:spPr>
        <p:txBody>
          <a:bodyPr wrap="square" lIns="91440" tIns="45720" rIns="91440" bIns="45720" anchor="t">
            <a:spAutoFit/>
          </a:bodyPr>
          <a:lstStyle/>
          <a:p>
            <a:r>
              <a:rPr lang="zh-TW" altLang="en-US" sz="800">
                <a:solidFill>
                  <a:schemeClr val="bg1"/>
                </a:solidFill>
                <a:cs typeface="+mn-ea"/>
                <a:sym typeface="+mn-lt"/>
              </a:rPr>
              <a:t>此為情境示意圖，實品請以實物為主</a:t>
            </a:r>
            <a:endParaRPr lang="zh-TW" sz="800">
              <a:solidFill>
                <a:schemeClr val="bg1"/>
              </a:solidFill>
              <a:cs typeface="+mn-ea"/>
              <a:sym typeface="+mn-lt"/>
            </a:endParaRPr>
          </a:p>
        </p:txBody>
      </p:sp>
      <p:sp>
        <p:nvSpPr>
          <p:cNvPr id="3" name="文字方塊 2">
            <a:extLst>
              <a:ext uri="{FF2B5EF4-FFF2-40B4-BE49-F238E27FC236}">
                <a16:creationId xmlns:a16="http://schemas.microsoft.com/office/drawing/2014/main" id="{1A9C7C79-2818-EB5E-9000-97516215B57F}"/>
              </a:ext>
            </a:extLst>
          </p:cNvPr>
          <p:cNvSpPr txBox="1"/>
          <p:nvPr/>
        </p:nvSpPr>
        <p:spPr>
          <a:xfrm>
            <a:off x="2628143" y="2573642"/>
            <a:ext cx="7000308" cy="400110"/>
          </a:xfrm>
          <a:prstGeom prst="rect">
            <a:avLst/>
          </a:prstGeom>
          <a:noFill/>
        </p:spPr>
        <p:txBody>
          <a:bodyPr wrap="square" rtlCol="0">
            <a:spAutoFit/>
          </a:bodyPr>
          <a:lstStyle/>
          <a:p>
            <a:pPr algn="dist"/>
            <a:r>
              <a:rPr lang="zh-TW" altLang="en-US" sz="2000" b="1">
                <a:solidFill>
                  <a:schemeClr val="bg1"/>
                </a:solidFill>
              </a:rPr>
              <a:t>企業 </a:t>
            </a:r>
            <a:r>
              <a:rPr lang="en-US" altLang="zh-TW" sz="2000" b="1">
                <a:solidFill>
                  <a:schemeClr val="bg1"/>
                </a:solidFill>
              </a:rPr>
              <a:t>IT </a:t>
            </a:r>
            <a:r>
              <a:rPr lang="zh-TW" altLang="en-US" sz="2000" b="1">
                <a:solidFill>
                  <a:schemeClr val="bg1"/>
                </a:solidFill>
              </a:rPr>
              <a:t>精省首選，半機架式超高速 </a:t>
            </a:r>
            <a:r>
              <a:rPr lang="en-US" altLang="zh-TW" sz="2000" b="1">
                <a:solidFill>
                  <a:schemeClr val="bg1"/>
                </a:solidFill>
              </a:rPr>
              <a:t>100GbE </a:t>
            </a:r>
            <a:r>
              <a:rPr lang="zh-TW" altLang="en-US" sz="2000" b="1">
                <a:solidFill>
                  <a:schemeClr val="bg1"/>
                </a:solidFill>
              </a:rPr>
              <a:t>網管型交換器</a:t>
            </a:r>
          </a:p>
        </p:txBody>
      </p:sp>
    </p:spTree>
    <p:extLst>
      <p:ext uri="{BB962C8B-B14F-4D97-AF65-F5344CB8AC3E}">
        <p14:creationId xmlns:p14="http://schemas.microsoft.com/office/powerpoint/2010/main" val="1484756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D9232C-8F15-D75B-2DD5-D1A1C9143136}"/>
              </a:ext>
            </a:extLst>
          </p:cNvPr>
          <p:cNvSpPr>
            <a:spLocks noGrp="1"/>
          </p:cNvSpPr>
          <p:nvPr>
            <p:ph type="title"/>
          </p:nvPr>
        </p:nvSpPr>
        <p:spPr>
          <a:xfrm>
            <a:off x="843939" y="30502"/>
            <a:ext cx="10980804" cy="1403317"/>
          </a:xfrm>
        </p:spPr>
        <p:txBody>
          <a:bodyPr>
            <a:normAutofit/>
          </a:bodyPr>
          <a:lstStyle/>
          <a:p>
            <a:r>
              <a:rPr lang="en-US" altLang="zh-TW"/>
              <a:t>QSW-M7308R-4X 100GbE</a:t>
            </a:r>
            <a:r>
              <a:rPr lang="zh-TW" altLang="en-US"/>
              <a:t>網速建議搭配 </a:t>
            </a:r>
            <a:br>
              <a:rPr lang="en-US" altLang="zh-TW"/>
            </a:br>
            <a:r>
              <a:rPr lang="en-US" altLang="zh-TW"/>
              <a:t>QNAP </a:t>
            </a:r>
            <a:r>
              <a:rPr lang="zh-TW" altLang="en-US"/>
              <a:t>全快閃系列 </a:t>
            </a:r>
            <a:r>
              <a:rPr lang="en-US" altLang="zh-TW"/>
              <a:t>NAS </a:t>
            </a:r>
            <a:r>
              <a:rPr lang="zh-TW" altLang="en-US"/>
              <a:t>機種</a:t>
            </a:r>
          </a:p>
        </p:txBody>
      </p:sp>
      <p:sp>
        <p:nvSpPr>
          <p:cNvPr id="28" name="矩形: 圓角化同側角落 27">
            <a:extLst>
              <a:ext uri="{FF2B5EF4-FFF2-40B4-BE49-F238E27FC236}">
                <a16:creationId xmlns:a16="http://schemas.microsoft.com/office/drawing/2014/main" id="{64548BD0-DCE4-D2C6-B14D-798F11641EB1}"/>
              </a:ext>
            </a:extLst>
          </p:cNvPr>
          <p:cNvSpPr/>
          <p:nvPr/>
        </p:nvSpPr>
        <p:spPr>
          <a:xfrm rot="10800000">
            <a:off x="399672" y="4258065"/>
            <a:ext cx="4236164" cy="582826"/>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9" name="矩形: 圓角化同側角落 28">
            <a:extLst>
              <a:ext uri="{FF2B5EF4-FFF2-40B4-BE49-F238E27FC236}">
                <a16:creationId xmlns:a16="http://schemas.microsoft.com/office/drawing/2014/main" id="{B9BCAC07-F42B-D5F0-29DD-F60262A42BD2}"/>
              </a:ext>
            </a:extLst>
          </p:cNvPr>
          <p:cNvSpPr/>
          <p:nvPr/>
        </p:nvSpPr>
        <p:spPr>
          <a:xfrm rot="10800000">
            <a:off x="399672" y="5760618"/>
            <a:ext cx="4236164" cy="763800"/>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0" name="矩形: 圓角化同側角落 29">
            <a:extLst>
              <a:ext uri="{FF2B5EF4-FFF2-40B4-BE49-F238E27FC236}">
                <a16:creationId xmlns:a16="http://schemas.microsoft.com/office/drawing/2014/main" id="{8A680CA8-DA0B-CC22-8956-59A6708DB8FB}"/>
              </a:ext>
            </a:extLst>
          </p:cNvPr>
          <p:cNvSpPr/>
          <p:nvPr/>
        </p:nvSpPr>
        <p:spPr>
          <a:xfrm rot="10800000">
            <a:off x="399672" y="2681757"/>
            <a:ext cx="4236164" cy="735765"/>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nvGrpSpPr>
          <p:cNvPr id="31" name="群組 30">
            <a:extLst>
              <a:ext uri="{FF2B5EF4-FFF2-40B4-BE49-F238E27FC236}">
                <a16:creationId xmlns:a16="http://schemas.microsoft.com/office/drawing/2014/main" id="{DFBDE553-72C7-5EE9-244C-2404457AC4DA}"/>
              </a:ext>
            </a:extLst>
          </p:cNvPr>
          <p:cNvGrpSpPr/>
          <p:nvPr/>
        </p:nvGrpSpPr>
        <p:grpSpPr>
          <a:xfrm>
            <a:off x="464898" y="4964686"/>
            <a:ext cx="4131846" cy="1476968"/>
            <a:chOff x="295473" y="4767242"/>
            <a:chExt cx="4201371" cy="1501820"/>
          </a:xfrm>
        </p:grpSpPr>
        <p:pic>
          <p:nvPicPr>
            <p:cNvPr id="32" name="圖片 31">
              <a:extLst>
                <a:ext uri="{FF2B5EF4-FFF2-40B4-BE49-F238E27FC236}">
                  <a16:creationId xmlns:a16="http://schemas.microsoft.com/office/drawing/2014/main" id="{6BB9A767-1C68-95E2-A1F3-1E505D79D92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24704" b="22734"/>
            <a:stretch/>
          </p:blipFill>
          <p:spPr>
            <a:xfrm>
              <a:off x="295473" y="4767242"/>
              <a:ext cx="4201371" cy="1379937"/>
            </a:xfrm>
            <a:prstGeom prst="rect">
              <a:avLst/>
            </a:prstGeom>
          </p:spPr>
        </p:pic>
        <p:sp>
          <p:nvSpPr>
            <p:cNvPr id="33" name="文字方塊 32">
              <a:extLst>
                <a:ext uri="{FF2B5EF4-FFF2-40B4-BE49-F238E27FC236}">
                  <a16:creationId xmlns:a16="http://schemas.microsoft.com/office/drawing/2014/main" id="{CDE1A41A-42DC-8329-3396-ED0726190FEA}"/>
                </a:ext>
              </a:extLst>
            </p:cNvPr>
            <p:cNvSpPr txBox="1"/>
            <p:nvPr/>
          </p:nvSpPr>
          <p:spPr>
            <a:xfrm>
              <a:off x="1726075" y="5924811"/>
              <a:ext cx="1340167" cy="344251"/>
            </a:xfrm>
            <a:prstGeom prst="rect">
              <a:avLst/>
            </a:prstGeom>
            <a:noFill/>
          </p:spPr>
          <p:txBody>
            <a:bodyPr wrap="none" rtlCol="0">
              <a:spAutoFit/>
            </a:bodyPr>
            <a:lstStyle/>
            <a:p>
              <a:r>
                <a:rPr kumimoji="1" lang="en-US" altLang="zh-TW" sz="1600">
                  <a:solidFill>
                    <a:schemeClr val="bg1"/>
                  </a:solidFill>
                  <a:cs typeface="+mn-ea"/>
                  <a:sym typeface="+mn-lt"/>
                </a:rPr>
                <a:t>TDS-h2489FU</a:t>
              </a:r>
              <a:endParaRPr kumimoji="1" lang="zh-TW" altLang="en-US" sz="1600">
                <a:solidFill>
                  <a:schemeClr val="bg1"/>
                </a:solidFill>
                <a:cs typeface="+mn-ea"/>
                <a:sym typeface="+mn-lt"/>
              </a:endParaRPr>
            </a:p>
          </p:txBody>
        </p:sp>
      </p:grpSp>
      <p:pic>
        <p:nvPicPr>
          <p:cNvPr id="34" name="圖片 33">
            <a:extLst>
              <a:ext uri="{FF2B5EF4-FFF2-40B4-BE49-F238E27FC236}">
                <a16:creationId xmlns:a16="http://schemas.microsoft.com/office/drawing/2014/main" id="{2FC03A63-F4DA-37B6-83DC-9D221CD9E80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30527" b="31532"/>
          <a:stretch/>
        </p:blipFill>
        <p:spPr>
          <a:xfrm>
            <a:off x="464898" y="3562885"/>
            <a:ext cx="4131846" cy="979630"/>
          </a:xfrm>
          <a:prstGeom prst="rect">
            <a:avLst/>
          </a:prstGeom>
        </p:spPr>
      </p:pic>
      <p:sp>
        <p:nvSpPr>
          <p:cNvPr id="35" name="文字方塊 34">
            <a:extLst>
              <a:ext uri="{FF2B5EF4-FFF2-40B4-BE49-F238E27FC236}">
                <a16:creationId xmlns:a16="http://schemas.microsoft.com/office/drawing/2014/main" id="{1E941562-7D18-A3BE-3107-4B33B2EF86C9}"/>
              </a:ext>
            </a:extLst>
          </p:cNvPr>
          <p:cNvSpPr txBox="1"/>
          <p:nvPr/>
        </p:nvSpPr>
        <p:spPr>
          <a:xfrm>
            <a:off x="1935658" y="4502337"/>
            <a:ext cx="1190326" cy="338554"/>
          </a:xfrm>
          <a:prstGeom prst="rect">
            <a:avLst/>
          </a:prstGeom>
          <a:noFill/>
        </p:spPr>
        <p:txBody>
          <a:bodyPr wrap="none" rtlCol="0">
            <a:spAutoFit/>
          </a:bodyPr>
          <a:lstStyle/>
          <a:p>
            <a:r>
              <a:rPr kumimoji="1" lang="en-US" altLang="zh-TW" sz="1600">
                <a:solidFill>
                  <a:schemeClr val="bg1"/>
                </a:solidFill>
                <a:cs typeface="+mn-ea"/>
                <a:sym typeface="+mn-lt"/>
              </a:rPr>
              <a:t>TS-h1090FU</a:t>
            </a:r>
            <a:endParaRPr kumimoji="1" lang="zh-TW" altLang="en-US" sz="1600">
              <a:solidFill>
                <a:schemeClr val="bg1"/>
              </a:solidFill>
              <a:cs typeface="+mn-ea"/>
              <a:sym typeface="+mn-lt"/>
            </a:endParaRPr>
          </a:p>
        </p:txBody>
      </p:sp>
      <p:pic>
        <p:nvPicPr>
          <p:cNvPr id="36" name="Picture 2">
            <a:extLst>
              <a:ext uri="{FF2B5EF4-FFF2-40B4-BE49-F238E27FC236}">
                <a16:creationId xmlns:a16="http://schemas.microsoft.com/office/drawing/2014/main" id="{7B0ECBDC-E025-3C63-971C-E6CAA277298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389" b="26388"/>
          <a:stretch/>
        </p:blipFill>
        <p:spPr bwMode="auto">
          <a:xfrm>
            <a:off x="465266" y="1906419"/>
            <a:ext cx="4131111" cy="1167626"/>
          </a:xfrm>
          <a:prstGeom prst="rect">
            <a:avLst/>
          </a:prstGeom>
          <a:noFill/>
          <a:extLst>
            <a:ext uri="{909E8E84-426E-40DD-AFC4-6F175D3DCCD1}">
              <a14:hiddenFill xmlns:a14="http://schemas.microsoft.com/office/drawing/2010/main">
                <a:solidFill>
                  <a:srgbClr val="FFFFFF"/>
                </a:solidFill>
              </a14:hiddenFill>
            </a:ext>
          </a:extLst>
        </p:spPr>
      </p:pic>
      <p:sp>
        <p:nvSpPr>
          <p:cNvPr id="37" name="文字方塊 36">
            <a:extLst>
              <a:ext uri="{FF2B5EF4-FFF2-40B4-BE49-F238E27FC236}">
                <a16:creationId xmlns:a16="http://schemas.microsoft.com/office/drawing/2014/main" id="{8CED29A2-F9FF-7B9A-6790-B06AAEC03CA1}"/>
              </a:ext>
            </a:extLst>
          </p:cNvPr>
          <p:cNvSpPr txBox="1"/>
          <p:nvPr/>
        </p:nvSpPr>
        <p:spPr>
          <a:xfrm>
            <a:off x="1935658" y="3076254"/>
            <a:ext cx="1190326" cy="338554"/>
          </a:xfrm>
          <a:prstGeom prst="rect">
            <a:avLst/>
          </a:prstGeom>
          <a:noFill/>
        </p:spPr>
        <p:txBody>
          <a:bodyPr wrap="none" rtlCol="0">
            <a:spAutoFit/>
          </a:bodyPr>
          <a:lstStyle/>
          <a:p>
            <a:r>
              <a:rPr kumimoji="1" lang="en-US" altLang="zh-TW" sz="1600">
                <a:solidFill>
                  <a:schemeClr val="bg1"/>
                </a:solidFill>
                <a:cs typeface="+mn-ea"/>
                <a:sym typeface="+mn-lt"/>
              </a:rPr>
              <a:t>TS-h2490FU</a:t>
            </a:r>
            <a:endParaRPr kumimoji="1" lang="zh-TW" altLang="en-US" sz="1600">
              <a:solidFill>
                <a:schemeClr val="bg1"/>
              </a:solidFill>
              <a:cs typeface="+mn-ea"/>
              <a:sym typeface="+mn-lt"/>
            </a:endParaRPr>
          </a:p>
        </p:txBody>
      </p:sp>
      <p:sp>
        <p:nvSpPr>
          <p:cNvPr id="38" name="文字方塊 37">
            <a:extLst>
              <a:ext uri="{FF2B5EF4-FFF2-40B4-BE49-F238E27FC236}">
                <a16:creationId xmlns:a16="http://schemas.microsoft.com/office/drawing/2014/main" id="{A26DA056-6215-F6AF-8C24-357120D49B35}"/>
              </a:ext>
            </a:extLst>
          </p:cNvPr>
          <p:cNvSpPr txBox="1"/>
          <p:nvPr/>
        </p:nvSpPr>
        <p:spPr>
          <a:xfrm>
            <a:off x="7062653" y="6142518"/>
            <a:ext cx="2386149" cy="369332"/>
          </a:xfrm>
          <a:prstGeom prst="rect">
            <a:avLst/>
          </a:prstGeom>
          <a:noFill/>
        </p:spPr>
        <p:txBody>
          <a:bodyPr wrap="square" rtlCol="0">
            <a:spAutoFit/>
          </a:bodyPr>
          <a:lstStyle/>
          <a:p>
            <a:pPr algn="ctr"/>
            <a:r>
              <a:rPr lang="en-US" altLang="zh-TW" b="1" dirty="0">
                <a:solidFill>
                  <a:schemeClr val="bg1"/>
                </a:solidFill>
              </a:rPr>
              <a:t>QSW-M7308R-4X</a:t>
            </a:r>
          </a:p>
        </p:txBody>
      </p:sp>
      <p:sp>
        <p:nvSpPr>
          <p:cNvPr id="39" name="矩形: 圓角化同側角落 3">
            <a:extLst>
              <a:ext uri="{FF2B5EF4-FFF2-40B4-BE49-F238E27FC236}">
                <a16:creationId xmlns:a16="http://schemas.microsoft.com/office/drawing/2014/main" id="{35912AF3-DF70-B0E9-F504-8DD93087218A}"/>
              </a:ext>
            </a:extLst>
          </p:cNvPr>
          <p:cNvSpPr/>
          <p:nvPr/>
        </p:nvSpPr>
        <p:spPr>
          <a:xfrm rot="10800000">
            <a:off x="5052962" y="5643236"/>
            <a:ext cx="6405531" cy="881182"/>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0" name="文字方塊 39">
            <a:extLst>
              <a:ext uri="{FF2B5EF4-FFF2-40B4-BE49-F238E27FC236}">
                <a16:creationId xmlns:a16="http://schemas.microsoft.com/office/drawing/2014/main" id="{C59F40EA-CE7A-2140-9FB0-0AC71FA52D26}"/>
              </a:ext>
            </a:extLst>
          </p:cNvPr>
          <p:cNvSpPr txBox="1"/>
          <p:nvPr/>
        </p:nvSpPr>
        <p:spPr>
          <a:xfrm>
            <a:off x="9672817" y="4364812"/>
            <a:ext cx="1720643" cy="369332"/>
          </a:xfrm>
          <a:prstGeom prst="rect">
            <a:avLst/>
          </a:prstGeom>
          <a:noFill/>
        </p:spPr>
        <p:txBody>
          <a:bodyPr wrap="square" rtlCol="0">
            <a:spAutoFit/>
          </a:bodyPr>
          <a:lstStyle/>
          <a:p>
            <a:r>
              <a:rPr lang="en-US" altLang="zh-TW">
                <a:solidFill>
                  <a:schemeClr val="bg1"/>
                </a:solidFill>
              </a:rPr>
              <a:t>TS-h3077AFU</a:t>
            </a:r>
          </a:p>
        </p:txBody>
      </p:sp>
      <p:sp>
        <p:nvSpPr>
          <p:cNvPr id="41" name="矩形: 圓角化同側角落 3">
            <a:extLst>
              <a:ext uri="{FF2B5EF4-FFF2-40B4-BE49-F238E27FC236}">
                <a16:creationId xmlns:a16="http://schemas.microsoft.com/office/drawing/2014/main" id="{30206771-5853-409F-6031-DB7D094B4B76}"/>
              </a:ext>
            </a:extLst>
          </p:cNvPr>
          <p:cNvSpPr/>
          <p:nvPr/>
        </p:nvSpPr>
        <p:spPr>
          <a:xfrm rot="10800000">
            <a:off x="5077446" y="4247721"/>
            <a:ext cx="6381048" cy="578093"/>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42" name="Picture 2">
            <a:extLst>
              <a:ext uri="{FF2B5EF4-FFF2-40B4-BE49-F238E27FC236}">
                <a16:creationId xmlns:a16="http://schemas.microsoft.com/office/drawing/2014/main" id="{1E81CCC1-E95F-E8D7-B984-1CCC0A81D8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4276" b="32355"/>
          <a:stretch/>
        </p:blipFill>
        <p:spPr bwMode="auto">
          <a:xfrm>
            <a:off x="5038355" y="3752636"/>
            <a:ext cx="3820730" cy="79684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3" descr="A red sign with white text&#10;&#10;Description automatically generated">
            <a:extLst>
              <a:ext uri="{FF2B5EF4-FFF2-40B4-BE49-F238E27FC236}">
                <a16:creationId xmlns:a16="http://schemas.microsoft.com/office/drawing/2014/main" id="{B02CB18B-709F-3340-85D3-197EFBA185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8176" y="3837791"/>
            <a:ext cx="880849" cy="880849"/>
          </a:xfrm>
          <a:prstGeom prst="rect">
            <a:avLst/>
          </a:prstGeom>
        </p:spPr>
      </p:pic>
      <p:pic>
        <p:nvPicPr>
          <p:cNvPr id="44" name="圖片 4" descr="一張含有 電子產品, 電子工程, 電路, 設計 的圖片&#10;&#10;自動產生的描述">
            <a:extLst>
              <a:ext uri="{FF2B5EF4-FFF2-40B4-BE49-F238E27FC236}">
                <a16:creationId xmlns:a16="http://schemas.microsoft.com/office/drawing/2014/main" id="{20B3BF45-FE8C-D78F-C582-C5C073AE4BCC}"/>
              </a:ext>
            </a:extLst>
          </p:cNvPr>
          <p:cNvPicPr>
            <a:picLocks noChangeAspect="1"/>
          </p:cNvPicPr>
          <p:nvPr/>
        </p:nvPicPr>
        <p:blipFill rotWithShape="1">
          <a:blip r:embed="rId8">
            <a:extLst>
              <a:ext uri="{28A0092B-C50C-407E-A947-70E740481C1C}">
                <a14:useLocalDpi xmlns:a14="http://schemas.microsoft.com/office/drawing/2010/main" val="0"/>
              </a:ext>
            </a:extLst>
          </a:blip>
          <a:srcRect t="35857" b="29050"/>
          <a:stretch/>
        </p:blipFill>
        <p:spPr>
          <a:xfrm>
            <a:off x="5541979" y="5065505"/>
            <a:ext cx="5427497" cy="1176377"/>
          </a:xfrm>
          <a:prstGeom prst="rect">
            <a:avLst/>
          </a:prstGeom>
        </p:spPr>
      </p:pic>
      <p:sp>
        <p:nvSpPr>
          <p:cNvPr id="45" name="矩形: 圓角化同側角落 44">
            <a:extLst>
              <a:ext uri="{FF2B5EF4-FFF2-40B4-BE49-F238E27FC236}">
                <a16:creationId xmlns:a16="http://schemas.microsoft.com/office/drawing/2014/main" id="{A5B863DA-B3C7-0843-8095-D960B36B054B}"/>
              </a:ext>
            </a:extLst>
          </p:cNvPr>
          <p:cNvSpPr/>
          <p:nvPr/>
        </p:nvSpPr>
        <p:spPr>
          <a:xfrm rot="10800000">
            <a:off x="5052963" y="2681757"/>
            <a:ext cx="3545098" cy="760424"/>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6" name="矩形: 圓角化同側角落 45">
            <a:extLst>
              <a:ext uri="{FF2B5EF4-FFF2-40B4-BE49-F238E27FC236}">
                <a16:creationId xmlns:a16="http://schemas.microsoft.com/office/drawing/2014/main" id="{D201DA32-BCA9-D001-E0F1-DB8CC13D8472}"/>
              </a:ext>
            </a:extLst>
          </p:cNvPr>
          <p:cNvSpPr/>
          <p:nvPr/>
        </p:nvSpPr>
        <p:spPr>
          <a:xfrm rot="10800000">
            <a:off x="9015554" y="2681755"/>
            <a:ext cx="2442939" cy="778861"/>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47" name="圖片 46" descr="一張含有 文字, 電子用品, 室內, 監視器 的圖片&#10;&#10;自動產生的描述">
            <a:extLst>
              <a:ext uri="{FF2B5EF4-FFF2-40B4-BE49-F238E27FC236}">
                <a16:creationId xmlns:a16="http://schemas.microsoft.com/office/drawing/2014/main" id="{91AE17F9-6913-40FB-2858-2BBABFD64065}"/>
              </a:ext>
            </a:extLst>
          </p:cNvPr>
          <p:cNvPicPr>
            <a:picLocks noChangeAspect="1"/>
          </p:cNvPicPr>
          <p:nvPr/>
        </p:nvPicPr>
        <p:blipFill>
          <a:blip r:embed="rId9" cstate="hq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201918" y="1337992"/>
            <a:ext cx="3247187" cy="2029132"/>
          </a:xfrm>
          <a:prstGeom prst="rect">
            <a:avLst/>
          </a:prstGeom>
        </p:spPr>
      </p:pic>
      <p:sp>
        <p:nvSpPr>
          <p:cNvPr id="48" name="文字方塊 47">
            <a:extLst>
              <a:ext uri="{FF2B5EF4-FFF2-40B4-BE49-F238E27FC236}">
                <a16:creationId xmlns:a16="http://schemas.microsoft.com/office/drawing/2014/main" id="{CA0D520E-0183-20AE-0F54-F205EFDF14C6}"/>
              </a:ext>
            </a:extLst>
          </p:cNvPr>
          <p:cNvSpPr txBox="1"/>
          <p:nvPr/>
        </p:nvSpPr>
        <p:spPr>
          <a:xfrm>
            <a:off x="6251538" y="3046054"/>
            <a:ext cx="1345240" cy="338554"/>
          </a:xfrm>
          <a:prstGeom prst="rect">
            <a:avLst/>
          </a:prstGeom>
          <a:noFill/>
        </p:spPr>
        <p:txBody>
          <a:bodyPr wrap="none" rtlCol="0">
            <a:spAutoFit/>
          </a:bodyPr>
          <a:lstStyle/>
          <a:p>
            <a:r>
              <a:rPr kumimoji="1" lang="en-US" altLang="zh-TW" sz="1600">
                <a:solidFill>
                  <a:schemeClr val="bg1"/>
                </a:solidFill>
                <a:cs typeface="+mn-ea"/>
                <a:sym typeface="+mn-lt"/>
              </a:rPr>
              <a:t>TS-h1290FX</a:t>
            </a:r>
            <a:endParaRPr kumimoji="1" lang="zh-TW" altLang="en-US" sz="1600">
              <a:solidFill>
                <a:schemeClr val="bg1"/>
              </a:solidFill>
              <a:cs typeface="+mn-ea"/>
              <a:sym typeface="+mn-lt"/>
            </a:endParaRPr>
          </a:p>
        </p:txBody>
      </p:sp>
      <p:pic>
        <p:nvPicPr>
          <p:cNvPr id="49" name="圖片 48" descr="一張含有 機器, 銀 的圖片&#10;&#10;自動產生的描述">
            <a:extLst>
              <a:ext uri="{FF2B5EF4-FFF2-40B4-BE49-F238E27FC236}">
                <a16:creationId xmlns:a16="http://schemas.microsoft.com/office/drawing/2014/main" id="{C037E17C-8193-0A45-D5D5-F098CBAC988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8766" y="1712509"/>
            <a:ext cx="2434694" cy="1521684"/>
          </a:xfrm>
          <a:prstGeom prst="rect">
            <a:avLst/>
          </a:prstGeom>
        </p:spPr>
      </p:pic>
      <p:sp>
        <p:nvSpPr>
          <p:cNvPr id="50" name="文字方塊 49">
            <a:extLst>
              <a:ext uri="{FF2B5EF4-FFF2-40B4-BE49-F238E27FC236}">
                <a16:creationId xmlns:a16="http://schemas.microsoft.com/office/drawing/2014/main" id="{F6193709-A1EE-9AB5-C710-20AC3D5F9A08}"/>
              </a:ext>
            </a:extLst>
          </p:cNvPr>
          <p:cNvSpPr txBox="1"/>
          <p:nvPr/>
        </p:nvSpPr>
        <p:spPr>
          <a:xfrm>
            <a:off x="9206132" y="3030665"/>
            <a:ext cx="2386149" cy="338554"/>
          </a:xfrm>
          <a:prstGeom prst="rect">
            <a:avLst/>
          </a:prstGeom>
          <a:noFill/>
        </p:spPr>
        <p:txBody>
          <a:bodyPr wrap="square" rtlCol="0">
            <a:spAutoFit/>
          </a:bodyPr>
          <a:lstStyle/>
          <a:p>
            <a:r>
              <a:rPr lang="en-US" altLang="zh-TW" sz="1600">
                <a:solidFill>
                  <a:schemeClr val="bg1"/>
                </a:solidFill>
              </a:rPr>
              <a:t>QXG-100G2SF-CX6</a:t>
            </a:r>
          </a:p>
        </p:txBody>
      </p:sp>
      <p:pic>
        <p:nvPicPr>
          <p:cNvPr id="3" name="Picture 23" descr="A red sign with white text&#10;&#10;Description automatically generated">
            <a:extLst>
              <a:ext uri="{FF2B5EF4-FFF2-40B4-BE49-F238E27FC236}">
                <a16:creationId xmlns:a16="http://schemas.microsoft.com/office/drawing/2014/main" id="{4C482454-D0E6-1F1D-0046-90981DA0687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51538" y="6026377"/>
            <a:ext cx="880849" cy="880849"/>
          </a:xfrm>
          <a:prstGeom prst="rect">
            <a:avLst/>
          </a:prstGeom>
        </p:spPr>
      </p:pic>
    </p:spTree>
    <p:extLst>
      <p:ext uri="{BB962C8B-B14F-4D97-AF65-F5344CB8AC3E}">
        <p14:creationId xmlns:p14="http://schemas.microsoft.com/office/powerpoint/2010/main" val="3809289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圓角 40">
            <a:extLst>
              <a:ext uri="{FF2B5EF4-FFF2-40B4-BE49-F238E27FC236}">
                <a16:creationId xmlns:a16="http://schemas.microsoft.com/office/drawing/2014/main" id="{02126388-BEE0-E44E-B211-9F84169B6B50}"/>
              </a:ext>
            </a:extLst>
          </p:cNvPr>
          <p:cNvSpPr/>
          <p:nvPr/>
        </p:nvSpPr>
        <p:spPr>
          <a:xfrm>
            <a:off x="8689583" y="4111743"/>
            <a:ext cx="2540305" cy="1352405"/>
          </a:xfrm>
          <a:prstGeom prst="roundRect">
            <a:avLst>
              <a:gd name="adj" fmla="val 7020"/>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矩形: 圓角化同側角落 41">
            <a:extLst>
              <a:ext uri="{FF2B5EF4-FFF2-40B4-BE49-F238E27FC236}">
                <a16:creationId xmlns:a16="http://schemas.microsoft.com/office/drawing/2014/main" id="{B5C8AFA1-2466-8797-DDC0-8AF5C7A8DD2A}"/>
              </a:ext>
            </a:extLst>
          </p:cNvPr>
          <p:cNvSpPr/>
          <p:nvPr/>
        </p:nvSpPr>
        <p:spPr>
          <a:xfrm rot="10800000">
            <a:off x="8684898" y="4111744"/>
            <a:ext cx="2539977" cy="2088728"/>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4" name="矩形: 圓角 43">
            <a:extLst>
              <a:ext uri="{FF2B5EF4-FFF2-40B4-BE49-F238E27FC236}">
                <a16:creationId xmlns:a16="http://schemas.microsoft.com/office/drawing/2014/main" id="{A952718E-B6B0-AECA-87DE-555C40893AE1}"/>
              </a:ext>
            </a:extLst>
          </p:cNvPr>
          <p:cNvSpPr/>
          <p:nvPr/>
        </p:nvSpPr>
        <p:spPr>
          <a:xfrm>
            <a:off x="8689583" y="1864286"/>
            <a:ext cx="2540305" cy="1361694"/>
          </a:xfrm>
          <a:prstGeom prst="roundRect">
            <a:avLst>
              <a:gd name="adj" fmla="val 7391"/>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5" name="矩形: 圓角化同側角落 44">
            <a:extLst>
              <a:ext uri="{FF2B5EF4-FFF2-40B4-BE49-F238E27FC236}">
                <a16:creationId xmlns:a16="http://schemas.microsoft.com/office/drawing/2014/main" id="{884F3272-3F16-715E-E546-4E73FC2B68A5}"/>
              </a:ext>
            </a:extLst>
          </p:cNvPr>
          <p:cNvSpPr/>
          <p:nvPr/>
        </p:nvSpPr>
        <p:spPr>
          <a:xfrm rot="10800000">
            <a:off x="8684898" y="1864287"/>
            <a:ext cx="2539977" cy="2088728"/>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5" name="矩形: 圓角 24">
            <a:extLst>
              <a:ext uri="{FF2B5EF4-FFF2-40B4-BE49-F238E27FC236}">
                <a16:creationId xmlns:a16="http://schemas.microsoft.com/office/drawing/2014/main" id="{AA548C05-E317-467C-B5A1-6671DAD9B9E2}"/>
              </a:ext>
            </a:extLst>
          </p:cNvPr>
          <p:cNvSpPr/>
          <p:nvPr/>
        </p:nvSpPr>
        <p:spPr>
          <a:xfrm>
            <a:off x="5991258" y="4111743"/>
            <a:ext cx="2540305" cy="1630370"/>
          </a:xfrm>
          <a:prstGeom prst="roundRect">
            <a:avLst>
              <a:gd name="adj" fmla="val 6648"/>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矩形: 圓角化同側角落 33">
            <a:extLst>
              <a:ext uri="{FF2B5EF4-FFF2-40B4-BE49-F238E27FC236}">
                <a16:creationId xmlns:a16="http://schemas.microsoft.com/office/drawing/2014/main" id="{929314BF-421A-B5E2-846B-2771A2DB0A8F}"/>
              </a:ext>
            </a:extLst>
          </p:cNvPr>
          <p:cNvSpPr/>
          <p:nvPr/>
        </p:nvSpPr>
        <p:spPr>
          <a:xfrm rot="10800000">
            <a:off x="5992629" y="4111744"/>
            <a:ext cx="2539977" cy="2088728"/>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2" name="矩形: 圓角 21">
            <a:extLst>
              <a:ext uri="{FF2B5EF4-FFF2-40B4-BE49-F238E27FC236}">
                <a16:creationId xmlns:a16="http://schemas.microsoft.com/office/drawing/2014/main" id="{C0F52F0F-66E8-A64D-B411-7464808DD706}"/>
              </a:ext>
            </a:extLst>
          </p:cNvPr>
          <p:cNvSpPr/>
          <p:nvPr/>
        </p:nvSpPr>
        <p:spPr>
          <a:xfrm>
            <a:off x="3660138" y="4086828"/>
            <a:ext cx="2189522" cy="1413468"/>
          </a:xfrm>
          <a:prstGeom prst="roundRect">
            <a:avLst>
              <a:gd name="adj" fmla="val 4791"/>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圓角化同側角落 22">
            <a:extLst>
              <a:ext uri="{FF2B5EF4-FFF2-40B4-BE49-F238E27FC236}">
                <a16:creationId xmlns:a16="http://schemas.microsoft.com/office/drawing/2014/main" id="{1EA5BC84-157E-9F6F-C39C-71E507D828C9}"/>
              </a:ext>
            </a:extLst>
          </p:cNvPr>
          <p:cNvSpPr/>
          <p:nvPr/>
        </p:nvSpPr>
        <p:spPr>
          <a:xfrm rot="10800000">
            <a:off x="3650880" y="4092882"/>
            <a:ext cx="2198780" cy="2107589"/>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nvGrpSpPr>
          <p:cNvPr id="16" name="群組 15">
            <a:extLst>
              <a:ext uri="{FF2B5EF4-FFF2-40B4-BE49-F238E27FC236}">
                <a16:creationId xmlns:a16="http://schemas.microsoft.com/office/drawing/2014/main" id="{E2447DF9-F7C4-CC9C-E86F-8D1A03E8536A}"/>
              </a:ext>
            </a:extLst>
          </p:cNvPr>
          <p:cNvGrpSpPr/>
          <p:nvPr/>
        </p:nvGrpSpPr>
        <p:grpSpPr>
          <a:xfrm>
            <a:off x="950217" y="4111743"/>
            <a:ext cx="2544990" cy="2088729"/>
            <a:chOff x="1101050" y="1591783"/>
            <a:chExt cx="2193560" cy="1800303"/>
          </a:xfrm>
        </p:grpSpPr>
        <p:sp>
          <p:nvSpPr>
            <p:cNvPr id="19" name="矩形: 圓角 18">
              <a:extLst>
                <a:ext uri="{FF2B5EF4-FFF2-40B4-BE49-F238E27FC236}">
                  <a16:creationId xmlns:a16="http://schemas.microsoft.com/office/drawing/2014/main" id="{1F3DD4E6-1737-64EB-D1B8-3A2CEF94E1A9}"/>
                </a:ext>
              </a:extLst>
            </p:cNvPr>
            <p:cNvSpPr/>
            <p:nvPr/>
          </p:nvSpPr>
          <p:spPr>
            <a:xfrm>
              <a:off x="1105088" y="1591783"/>
              <a:ext cx="2189522" cy="1405237"/>
            </a:xfrm>
            <a:prstGeom prst="roundRect">
              <a:avLst>
                <a:gd name="adj" fmla="val 7020"/>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圓角化同側角落 20">
              <a:extLst>
                <a:ext uri="{FF2B5EF4-FFF2-40B4-BE49-F238E27FC236}">
                  <a16:creationId xmlns:a16="http://schemas.microsoft.com/office/drawing/2014/main" id="{A2C183BC-1BB3-20E6-9501-37F53A36ADE2}"/>
                </a:ext>
              </a:extLst>
            </p:cNvPr>
            <p:cNvSpPr/>
            <p:nvPr/>
          </p:nvSpPr>
          <p:spPr>
            <a:xfrm rot="10800000">
              <a:off x="1101050" y="1591784"/>
              <a:ext cx="2189239" cy="1800302"/>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sp>
        <p:nvSpPr>
          <p:cNvPr id="11" name="矩形: 圓角 10">
            <a:extLst>
              <a:ext uri="{FF2B5EF4-FFF2-40B4-BE49-F238E27FC236}">
                <a16:creationId xmlns:a16="http://schemas.microsoft.com/office/drawing/2014/main" id="{012A8EFE-D5E2-D87A-BAF8-1BDAAC31B45C}"/>
              </a:ext>
            </a:extLst>
          </p:cNvPr>
          <p:cNvSpPr/>
          <p:nvPr/>
        </p:nvSpPr>
        <p:spPr>
          <a:xfrm>
            <a:off x="954902" y="1864286"/>
            <a:ext cx="2540305" cy="1630370"/>
          </a:xfrm>
          <a:prstGeom prst="roundRect">
            <a:avLst>
              <a:gd name="adj" fmla="val 7391"/>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圓角化同側角落 11">
            <a:extLst>
              <a:ext uri="{FF2B5EF4-FFF2-40B4-BE49-F238E27FC236}">
                <a16:creationId xmlns:a16="http://schemas.microsoft.com/office/drawing/2014/main" id="{98B5FC8D-34FC-76EB-C798-F7D347DE726D}"/>
              </a:ext>
            </a:extLst>
          </p:cNvPr>
          <p:cNvSpPr/>
          <p:nvPr/>
        </p:nvSpPr>
        <p:spPr>
          <a:xfrm rot="10800000">
            <a:off x="950217" y="1864287"/>
            <a:ext cx="2539977" cy="2088728"/>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6" name="矩形: 圓角 5">
            <a:extLst>
              <a:ext uri="{FF2B5EF4-FFF2-40B4-BE49-F238E27FC236}">
                <a16:creationId xmlns:a16="http://schemas.microsoft.com/office/drawing/2014/main" id="{5D5C4708-A4A0-D622-E1F7-6D19331E0F21}"/>
              </a:ext>
            </a:extLst>
          </p:cNvPr>
          <p:cNvSpPr/>
          <p:nvPr/>
        </p:nvSpPr>
        <p:spPr>
          <a:xfrm>
            <a:off x="3660138" y="1858230"/>
            <a:ext cx="2189522" cy="2100686"/>
          </a:xfrm>
          <a:prstGeom prst="roundRect">
            <a:avLst>
              <a:gd name="adj" fmla="val 4791"/>
            </a:avLst>
          </a:prstGeom>
          <a:solidFill>
            <a:schemeClr val="bg1">
              <a:lumMod val="9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a:extLst>
              <a:ext uri="{FF2B5EF4-FFF2-40B4-BE49-F238E27FC236}">
                <a16:creationId xmlns:a16="http://schemas.microsoft.com/office/drawing/2014/main" id="{F157A2FA-BAD0-D443-9493-10C50C06910E}"/>
              </a:ext>
            </a:extLst>
          </p:cNvPr>
          <p:cNvSpPr>
            <a:spLocks noGrp="1"/>
          </p:cNvSpPr>
          <p:nvPr>
            <p:ph type="title"/>
          </p:nvPr>
        </p:nvSpPr>
        <p:spPr/>
        <p:txBody>
          <a:bodyPr>
            <a:normAutofit/>
          </a:bodyPr>
          <a:lstStyle/>
          <a:p>
            <a:r>
              <a:rPr lang="en-US" altLang="zh-CN"/>
              <a:t>25GbE</a:t>
            </a:r>
            <a:r>
              <a:rPr lang="zh-TW" altLang="en-US"/>
              <a:t> </a:t>
            </a:r>
            <a:r>
              <a:rPr lang="en-US" altLang="zh-CN"/>
              <a:t>/</a:t>
            </a:r>
            <a:r>
              <a:rPr lang="zh-TW" altLang="en-US"/>
              <a:t> </a:t>
            </a:r>
            <a:r>
              <a:rPr lang="en-US" altLang="zh-CN"/>
              <a:t>100GbE </a:t>
            </a:r>
            <a:r>
              <a:rPr lang="zh-TW" altLang="en-US"/>
              <a:t> </a:t>
            </a:r>
            <a:r>
              <a:rPr lang="zh-TW" altLang="en-US" dirty="0"/>
              <a:t>選購</a:t>
            </a:r>
            <a:r>
              <a:rPr lang="zh-CN" altLang="en-US"/>
              <a:t>配件</a:t>
            </a:r>
            <a:endParaRPr lang="en-US"/>
          </a:p>
        </p:txBody>
      </p:sp>
      <p:sp>
        <p:nvSpPr>
          <p:cNvPr id="8" name="TextBox 7">
            <a:extLst>
              <a:ext uri="{FF2B5EF4-FFF2-40B4-BE49-F238E27FC236}">
                <a16:creationId xmlns:a16="http://schemas.microsoft.com/office/drawing/2014/main" id="{B989D5BA-3CC3-9444-9A7B-EF597EC35F6A}"/>
              </a:ext>
            </a:extLst>
          </p:cNvPr>
          <p:cNvSpPr txBox="1"/>
          <p:nvPr/>
        </p:nvSpPr>
        <p:spPr>
          <a:xfrm>
            <a:off x="1366370" y="3578811"/>
            <a:ext cx="1718740" cy="307777"/>
          </a:xfrm>
          <a:prstGeom prst="rect">
            <a:avLst/>
          </a:prstGeom>
        </p:spPr>
        <p:txBody>
          <a:bodyPr wrap="none">
            <a:spAutoFit/>
          </a:bodyPr>
          <a:lstStyle>
            <a:defPPr>
              <a:defRPr lang="en-US"/>
            </a:defPPr>
            <a:lvl1pPr>
              <a:defRPr sz="1400" b="1">
                <a:solidFill>
                  <a:schemeClr val="bg1"/>
                </a:solidFill>
                <a:cs typeface="Arial" panose="020B0604020202020204" pitchFamily="34" charset="0"/>
              </a:defRPr>
            </a:lvl1pPr>
          </a:lstStyle>
          <a:p>
            <a:r>
              <a:rPr lang="en-US">
                <a:latin typeface="Arial" panose="020B0604020202020204" pitchFamily="34" charset="0"/>
              </a:rPr>
              <a:t>QXG-25G2SF-CX6</a:t>
            </a:r>
          </a:p>
        </p:txBody>
      </p:sp>
      <p:sp>
        <p:nvSpPr>
          <p:cNvPr id="10" name="TextBox 9">
            <a:extLst>
              <a:ext uri="{FF2B5EF4-FFF2-40B4-BE49-F238E27FC236}">
                <a16:creationId xmlns:a16="http://schemas.microsoft.com/office/drawing/2014/main" id="{F741E91C-D727-0E48-8715-93F004A49E18}"/>
              </a:ext>
            </a:extLst>
          </p:cNvPr>
          <p:cNvSpPr txBox="1"/>
          <p:nvPr/>
        </p:nvSpPr>
        <p:spPr>
          <a:xfrm>
            <a:off x="1282213" y="5798399"/>
            <a:ext cx="1887055" cy="307777"/>
          </a:xfrm>
          <a:prstGeom prst="rect">
            <a:avLst/>
          </a:prstGeom>
        </p:spPr>
        <p:txBody>
          <a:bodyPr wrap="none">
            <a:spAutoFit/>
          </a:bodyPr>
          <a:lstStyle>
            <a:defPPr>
              <a:defRPr lang="en-US"/>
            </a:defPPr>
            <a:lvl1pPr>
              <a:defRPr sz="1400" b="1">
                <a:solidFill>
                  <a:schemeClr val="bg1"/>
                </a:solidFill>
                <a:cs typeface="Arial" panose="020B0604020202020204" pitchFamily="34" charset="0"/>
              </a:defRPr>
            </a:lvl1pPr>
          </a:lstStyle>
          <a:p>
            <a:r>
              <a:rPr lang="en-US">
                <a:latin typeface="Arial" panose="020B0604020202020204" pitchFamily="34" charset="0"/>
              </a:rPr>
              <a:t>QXG-100G2SF-E810</a:t>
            </a:r>
          </a:p>
        </p:txBody>
      </p:sp>
      <p:sp>
        <p:nvSpPr>
          <p:cNvPr id="17" name="Rectangle 16">
            <a:extLst>
              <a:ext uri="{FF2B5EF4-FFF2-40B4-BE49-F238E27FC236}">
                <a16:creationId xmlns:a16="http://schemas.microsoft.com/office/drawing/2014/main" id="{3D874847-EE74-2345-8336-DBBAEFA4CCC2}"/>
              </a:ext>
            </a:extLst>
          </p:cNvPr>
          <p:cNvSpPr/>
          <p:nvPr/>
        </p:nvSpPr>
        <p:spPr>
          <a:xfrm>
            <a:off x="9913509" y="3586341"/>
            <a:ext cx="1172116" cy="261610"/>
          </a:xfrm>
          <a:prstGeom prst="rect">
            <a:avLst/>
          </a:prstGeom>
        </p:spPr>
        <p:txBody>
          <a:bodyPr wrap="none" lIns="91440" tIns="45720" rIns="91440" bIns="45720" anchor="t">
            <a:spAutoFit/>
          </a:bodyPr>
          <a:lstStyle/>
          <a:p>
            <a:r>
              <a:rPr lang="zh-TW" altLang="en-US" sz="1050" b="1">
                <a:solidFill>
                  <a:schemeClr val="bg1"/>
                </a:solidFill>
              </a:rPr>
              <a:t>請看相容性列表</a:t>
            </a:r>
          </a:p>
        </p:txBody>
      </p:sp>
      <p:sp>
        <p:nvSpPr>
          <p:cNvPr id="13" name="Rectangle 12">
            <a:extLst>
              <a:ext uri="{FF2B5EF4-FFF2-40B4-BE49-F238E27FC236}">
                <a16:creationId xmlns:a16="http://schemas.microsoft.com/office/drawing/2014/main" id="{47C2DB75-9E46-0B49-9898-686E6286FBF4}"/>
              </a:ext>
            </a:extLst>
          </p:cNvPr>
          <p:cNvSpPr/>
          <p:nvPr/>
        </p:nvSpPr>
        <p:spPr>
          <a:xfrm>
            <a:off x="6251825" y="2791737"/>
            <a:ext cx="1718739" cy="461665"/>
          </a:xfrm>
          <a:prstGeom prst="rect">
            <a:avLst/>
          </a:prstGeom>
        </p:spPr>
        <p:txBody>
          <a:bodyPr wrap="square">
            <a:spAutoFit/>
          </a:bodyPr>
          <a:lstStyle/>
          <a:p>
            <a:pPr algn="ctr"/>
            <a:r>
              <a:rPr lang="en-US" sz="1200" i="0">
                <a:solidFill>
                  <a:schemeClr val="bg1"/>
                </a:solidFill>
                <a:effectLst/>
                <a:latin typeface="Arial" panose="020B0604020202020204" pitchFamily="34" charset="0"/>
                <a:cs typeface="Arial" panose="020B0604020202020204" pitchFamily="34" charset="0"/>
              </a:rPr>
              <a:t>CAB-DAC30M-SFP28</a:t>
            </a:r>
          </a:p>
          <a:p>
            <a:pPr algn="ctr"/>
            <a:r>
              <a:rPr lang="en-US" altLang="zh-TW" sz="1200">
                <a:solidFill>
                  <a:schemeClr val="bg1"/>
                </a:solidFill>
                <a:latin typeface="Arial" panose="020B0604020202020204" pitchFamily="34" charset="0"/>
                <a:cs typeface="Arial" panose="020B0604020202020204" pitchFamily="34" charset="0"/>
              </a:rPr>
              <a:t>CAB-DAC15M-SFP28</a:t>
            </a:r>
          </a:p>
        </p:txBody>
      </p:sp>
      <p:pic>
        <p:nvPicPr>
          <p:cNvPr id="26" name="圖片 25">
            <a:extLst>
              <a:ext uri="{FF2B5EF4-FFF2-40B4-BE49-F238E27FC236}">
                <a16:creationId xmlns:a16="http://schemas.microsoft.com/office/drawing/2014/main" id="{1612CF1F-E5F8-47A2-80C1-9A63D76777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67040" y="1816371"/>
            <a:ext cx="2136822" cy="2147705"/>
          </a:xfrm>
          <a:prstGeom prst="rect">
            <a:avLst/>
          </a:prstGeom>
        </p:spPr>
      </p:pic>
      <p:sp>
        <p:nvSpPr>
          <p:cNvPr id="15" name="Rectangle 14">
            <a:extLst>
              <a:ext uri="{FF2B5EF4-FFF2-40B4-BE49-F238E27FC236}">
                <a16:creationId xmlns:a16="http://schemas.microsoft.com/office/drawing/2014/main" id="{CB69F9E3-DD8D-8748-9D40-29807B536A07}"/>
              </a:ext>
            </a:extLst>
          </p:cNvPr>
          <p:cNvSpPr/>
          <p:nvPr/>
        </p:nvSpPr>
        <p:spPr>
          <a:xfrm>
            <a:off x="3598811" y="5872020"/>
            <a:ext cx="2320963" cy="276999"/>
          </a:xfrm>
          <a:prstGeom prst="rect">
            <a:avLst/>
          </a:prstGeom>
        </p:spPr>
        <p:txBody>
          <a:bodyPr wrap="square">
            <a:spAutoFit/>
          </a:bodyPr>
          <a:lstStyle/>
          <a:p>
            <a:pPr algn="ctr"/>
            <a:r>
              <a:rPr lang="en-US" sz="1200">
                <a:solidFill>
                  <a:schemeClr val="bg1"/>
                </a:solidFill>
                <a:latin typeface="Arial" panose="020B0604020202020204" pitchFamily="34" charset="0"/>
                <a:cs typeface="Arial" panose="020B0604020202020204" pitchFamily="34" charset="0"/>
              </a:rPr>
              <a:t>CAB-DAC15M-Q28</a:t>
            </a:r>
            <a:endParaRPr lang="zh-TW" altLang="en-US" sz="1200">
              <a:solidFill>
                <a:schemeClr val="bg1"/>
              </a:solidFill>
              <a:latin typeface="Arial" panose="020B0604020202020204" pitchFamily="34" charset="0"/>
              <a:cs typeface="Arial" panose="020B0604020202020204" pitchFamily="34" charset="0"/>
            </a:endParaRPr>
          </a:p>
        </p:txBody>
      </p:sp>
      <p:pic>
        <p:nvPicPr>
          <p:cNvPr id="20" name="圖片 19">
            <a:extLst>
              <a:ext uri="{FF2B5EF4-FFF2-40B4-BE49-F238E27FC236}">
                <a16:creationId xmlns:a16="http://schemas.microsoft.com/office/drawing/2014/main" id="{4A92ADC3-8442-41E3-BB25-32CAA53DAA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7840" y="4075766"/>
            <a:ext cx="2320963" cy="1413467"/>
          </a:xfrm>
          <a:prstGeom prst="rect">
            <a:avLst/>
          </a:prstGeom>
        </p:spPr>
      </p:pic>
      <p:sp>
        <p:nvSpPr>
          <p:cNvPr id="32" name="矩形 31">
            <a:extLst>
              <a:ext uri="{FF2B5EF4-FFF2-40B4-BE49-F238E27FC236}">
                <a16:creationId xmlns:a16="http://schemas.microsoft.com/office/drawing/2014/main" id="{68714FE0-F7E0-4FEC-AB12-8FE4CBC71ED5}"/>
              </a:ext>
            </a:extLst>
          </p:cNvPr>
          <p:cNvSpPr/>
          <p:nvPr/>
        </p:nvSpPr>
        <p:spPr>
          <a:xfrm>
            <a:off x="6152623" y="2453417"/>
            <a:ext cx="2015156" cy="307777"/>
          </a:xfrm>
          <a:prstGeom prst="rect">
            <a:avLst/>
          </a:prstGeom>
          <a:noFill/>
        </p:spPr>
        <p:txBody>
          <a:bodyPr wrap="square" rtlCol="0">
            <a:spAutoFit/>
          </a:bodyPr>
          <a:lstStyle/>
          <a:p>
            <a:pPr algn="ctr"/>
            <a:r>
              <a:rPr lang="en-US" altLang="zh-TW" sz="1400" b="1">
                <a:solidFill>
                  <a:schemeClr val="bg1"/>
                </a:solidFill>
                <a:latin typeface="Arial" panose="020B0604020202020204" pitchFamily="34" charset="0"/>
                <a:cs typeface="Arial" panose="020B0604020202020204" pitchFamily="34" charset="0"/>
              </a:rPr>
              <a:t>25GbE SFP28 DAC </a:t>
            </a:r>
          </a:p>
        </p:txBody>
      </p:sp>
      <p:sp>
        <p:nvSpPr>
          <p:cNvPr id="35" name="矩形 34">
            <a:extLst>
              <a:ext uri="{FF2B5EF4-FFF2-40B4-BE49-F238E27FC236}">
                <a16:creationId xmlns:a16="http://schemas.microsoft.com/office/drawing/2014/main" id="{3C073D38-CE91-429F-A680-4731EFA20B22}"/>
              </a:ext>
            </a:extLst>
          </p:cNvPr>
          <p:cNvSpPr/>
          <p:nvPr/>
        </p:nvSpPr>
        <p:spPr>
          <a:xfrm>
            <a:off x="3604993" y="5588224"/>
            <a:ext cx="2309902" cy="307777"/>
          </a:xfrm>
          <a:prstGeom prst="rect">
            <a:avLst/>
          </a:prstGeom>
          <a:noFill/>
        </p:spPr>
        <p:txBody>
          <a:bodyPr wrap="square" rtlCol="0">
            <a:spAutoFit/>
          </a:bodyPr>
          <a:lstStyle/>
          <a:p>
            <a:pPr algn="ctr"/>
            <a:r>
              <a:rPr lang="en-US" altLang="zh-TW" sz="1400" b="1">
                <a:solidFill>
                  <a:schemeClr val="bg1"/>
                </a:solidFill>
                <a:latin typeface="Arial" panose="020B0604020202020204" pitchFamily="34" charset="0"/>
                <a:cs typeface="Arial" panose="020B0604020202020204" pitchFamily="34" charset="0"/>
              </a:rPr>
              <a:t>100GbE QSFP28 DAC </a:t>
            </a:r>
          </a:p>
        </p:txBody>
      </p:sp>
      <p:sp>
        <p:nvSpPr>
          <p:cNvPr id="36" name="矩形 35">
            <a:extLst>
              <a:ext uri="{FF2B5EF4-FFF2-40B4-BE49-F238E27FC236}">
                <a16:creationId xmlns:a16="http://schemas.microsoft.com/office/drawing/2014/main" id="{DBE2BA0B-3747-4BEA-8E6C-03EAD3CF6A31}"/>
              </a:ext>
            </a:extLst>
          </p:cNvPr>
          <p:cNvSpPr/>
          <p:nvPr/>
        </p:nvSpPr>
        <p:spPr>
          <a:xfrm>
            <a:off x="8865613" y="3276539"/>
            <a:ext cx="2178545" cy="307777"/>
          </a:xfrm>
          <a:prstGeom prst="rect">
            <a:avLst/>
          </a:prstGeom>
          <a:noFill/>
        </p:spPr>
        <p:txBody>
          <a:bodyPr wrap="square" rtlCol="0">
            <a:spAutoFit/>
          </a:bodyPr>
          <a:lstStyle/>
          <a:p>
            <a:pPr algn="ctr"/>
            <a:r>
              <a:rPr lang="en-US" altLang="zh-TW" sz="1400" b="1">
                <a:solidFill>
                  <a:schemeClr val="bg1"/>
                </a:solidFill>
                <a:latin typeface="Arial" panose="020B0604020202020204" pitchFamily="34" charset="0"/>
                <a:cs typeface="Arial" panose="020B0604020202020204" pitchFamily="34" charset="0"/>
              </a:rPr>
              <a:t>100GbE SR Transceiver</a:t>
            </a:r>
          </a:p>
        </p:txBody>
      </p:sp>
      <p:sp>
        <p:nvSpPr>
          <p:cNvPr id="33" name="Rectangle 16">
            <a:extLst>
              <a:ext uri="{FF2B5EF4-FFF2-40B4-BE49-F238E27FC236}">
                <a16:creationId xmlns:a16="http://schemas.microsoft.com/office/drawing/2014/main" id="{BA7AD50A-5F01-CC4B-AE91-8FC639863508}"/>
              </a:ext>
            </a:extLst>
          </p:cNvPr>
          <p:cNvSpPr/>
          <p:nvPr/>
        </p:nvSpPr>
        <p:spPr>
          <a:xfrm>
            <a:off x="9170855" y="5838282"/>
            <a:ext cx="1568058" cy="276999"/>
          </a:xfrm>
          <a:prstGeom prst="rect">
            <a:avLst/>
          </a:prstGeom>
        </p:spPr>
        <p:txBody>
          <a:bodyPr wrap="none" lIns="91440" tIns="45720" rIns="91440" bIns="45720" anchor="t">
            <a:spAutoFit/>
          </a:bodyPr>
          <a:lstStyle/>
          <a:p>
            <a:r>
              <a:rPr lang="en-US" sz="1200">
                <a:solidFill>
                  <a:schemeClr val="bg1"/>
                </a:solidFill>
                <a:latin typeface="Arial"/>
                <a:cs typeface="Arial"/>
              </a:rPr>
              <a:t>TRX-25GSFP28-SR</a:t>
            </a:r>
            <a:endParaRPr lang="en-US" sz="1200">
              <a:solidFill>
                <a:schemeClr val="bg1"/>
              </a:solidFill>
              <a:latin typeface="Arial" panose="020B0604020202020204" pitchFamily="34" charset="0"/>
              <a:cs typeface="Arial" panose="020B0604020202020204" pitchFamily="34" charset="0"/>
            </a:endParaRPr>
          </a:p>
        </p:txBody>
      </p:sp>
      <p:sp>
        <p:nvSpPr>
          <p:cNvPr id="39" name="矩形 38">
            <a:extLst>
              <a:ext uri="{FF2B5EF4-FFF2-40B4-BE49-F238E27FC236}">
                <a16:creationId xmlns:a16="http://schemas.microsoft.com/office/drawing/2014/main" id="{AF67A329-2CAD-914E-A054-249F213C8512}"/>
              </a:ext>
            </a:extLst>
          </p:cNvPr>
          <p:cNvSpPr/>
          <p:nvPr/>
        </p:nvSpPr>
        <p:spPr>
          <a:xfrm>
            <a:off x="8766554" y="5565209"/>
            <a:ext cx="2376661" cy="307777"/>
          </a:xfrm>
          <a:prstGeom prst="rect">
            <a:avLst/>
          </a:prstGeom>
          <a:noFill/>
        </p:spPr>
        <p:txBody>
          <a:bodyPr wrap="square" rtlCol="0">
            <a:spAutoFit/>
          </a:bodyPr>
          <a:lstStyle/>
          <a:p>
            <a:pPr algn="ctr"/>
            <a:r>
              <a:rPr lang="en-US" altLang="zh-TW" sz="1400" b="1">
                <a:solidFill>
                  <a:schemeClr val="bg1"/>
                </a:solidFill>
                <a:latin typeface="Arial" panose="020B0604020202020204" pitchFamily="34" charset="0"/>
                <a:cs typeface="Arial" panose="020B0604020202020204" pitchFamily="34" charset="0"/>
              </a:rPr>
              <a:t>25GbE SR Transceiver</a:t>
            </a:r>
          </a:p>
        </p:txBody>
      </p:sp>
      <p:pic>
        <p:nvPicPr>
          <p:cNvPr id="28" name="Picture 2">
            <a:extLst>
              <a:ext uri="{FF2B5EF4-FFF2-40B4-BE49-F238E27FC236}">
                <a16:creationId xmlns:a16="http://schemas.microsoft.com/office/drawing/2014/main" id="{1FA6C243-EF00-634A-A67F-CB168661DCED}"/>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939148" y="4383815"/>
            <a:ext cx="2484568" cy="1265907"/>
          </a:xfrm>
          <a:prstGeom prst="rect">
            <a:avLst/>
          </a:prstGeom>
          <a:noFill/>
          <a:extLst>
            <a:ext uri="{909E8E84-426E-40DD-AFC4-6F175D3DCCD1}">
              <a14:hiddenFill xmlns:a14="http://schemas.microsoft.com/office/drawing/2010/main">
                <a:solidFill>
                  <a:srgbClr val="FFFFFF"/>
                </a:solidFill>
              </a14:hiddenFill>
            </a:ext>
          </a:extLst>
        </p:spPr>
      </p:pic>
      <p:pic>
        <p:nvPicPr>
          <p:cNvPr id="31" name="圖片 30">
            <a:extLst>
              <a:ext uri="{FF2B5EF4-FFF2-40B4-BE49-F238E27FC236}">
                <a16:creationId xmlns:a16="http://schemas.microsoft.com/office/drawing/2014/main" id="{2EF49083-F63D-3B44-AA6D-768B754D540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8483" y="2012565"/>
            <a:ext cx="2354514" cy="1471309"/>
          </a:xfrm>
          <a:prstGeom prst="rect">
            <a:avLst/>
          </a:prstGeom>
        </p:spPr>
      </p:pic>
      <p:sp>
        <p:nvSpPr>
          <p:cNvPr id="3" name="TextBox 9">
            <a:extLst>
              <a:ext uri="{FF2B5EF4-FFF2-40B4-BE49-F238E27FC236}">
                <a16:creationId xmlns:a16="http://schemas.microsoft.com/office/drawing/2014/main" id="{43996974-C2BE-235E-F5D6-5A83E74F99BE}"/>
              </a:ext>
            </a:extLst>
          </p:cNvPr>
          <p:cNvSpPr txBox="1"/>
          <p:nvPr/>
        </p:nvSpPr>
        <p:spPr>
          <a:xfrm>
            <a:off x="6376166" y="5807504"/>
            <a:ext cx="1818126" cy="307777"/>
          </a:xfrm>
          <a:prstGeom prst="rect">
            <a:avLst/>
          </a:prstGeom>
        </p:spPr>
        <p:txBody>
          <a:bodyPr wrap="none">
            <a:spAutoFit/>
          </a:bodyPr>
          <a:lstStyle>
            <a:defPPr>
              <a:defRPr lang="en-US"/>
            </a:defPPr>
            <a:lvl1pPr>
              <a:defRPr sz="1400" b="1">
                <a:solidFill>
                  <a:schemeClr val="bg1"/>
                </a:solidFill>
                <a:cs typeface="Arial" panose="020B0604020202020204" pitchFamily="34" charset="0"/>
              </a:defRPr>
            </a:lvl1pPr>
          </a:lstStyle>
          <a:p>
            <a:r>
              <a:rPr lang="en-US" altLang="zh-TW">
                <a:latin typeface="Arial" panose="020B0604020202020204" pitchFamily="34" charset="0"/>
              </a:rPr>
              <a:t>QXG-100G2SF-CX6</a:t>
            </a:r>
            <a:endParaRPr lang="en-US">
              <a:latin typeface="Arial" panose="020B0604020202020204" pitchFamily="34" charset="0"/>
            </a:endParaRPr>
          </a:p>
        </p:txBody>
      </p:sp>
      <p:pic>
        <p:nvPicPr>
          <p:cNvPr id="5" name="圖片 4" descr="一張含有 電子產品 的圖片&#10;&#10;自動產生的描述">
            <a:extLst>
              <a:ext uri="{FF2B5EF4-FFF2-40B4-BE49-F238E27FC236}">
                <a16:creationId xmlns:a16="http://schemas.microsoft.com/office/drawing/2014/main" id="{0289D5C1-6452-C4AA-FD4F-CC456E6318D6}"/>
              </a:ext>
            </a:extLst>
          </p:cNvPr>
          <p:cNvPicPr>
            <a:picLocks noChangeAspect="1"/>
          </p:cNvPicPr>
          <p:nvPr/>
        </p:nvPicPr>
        <p:blipFill rotWithShape="1">
          <a:blip r:embed="rId7">
            <a:extLst>
              <a:ext uri="{28A0092B-C50C-407E-A947-70E740481C1C}">
                <a14:useLocalDpi xmlns:a14="http://schemas.microsoft.com/office/drawing/2010/main" val="0"/>
              </a:ext>
            </a:extLst>
          </a:blip>
          <a:srcRect t="12616" b="12616"/>
          <a:stretch/>
        </p:blipFill>
        <p:spPr>
          <a:xfrm>
            <a:off x="6006535" y="4331641"/>
            <a:ext cx="2477215" cy="1157592"/>
          </a:xfrm>
          <a:prstGeom prst="rect">
            <a:avLst/>
          </a:prstGeom>
        </p:spPr>
      </p:pic>
      <p:sp>
        <p:nvSpPr>
          <p:cNvPr id="4" name="矩形: 圓角化同側角落 3">
            <a:extLst>
              <a:ext uri="{FF2B5EF4-FFF2-40B4-BE49-F238E27FC236}">
                <a16:creationId xmlns:a16="http://schemas.microsoft.com/office/drawing/2014/main" id="{3703B29F-BC4C-621F-3116-B5514364C049}"/>
              </a:ext>
            </a:extLst>
          </p:cNvPr>
          <p:cNvSpPr/>
          <p:nvPr/>
        </p:nvSpPr>
        <p:spPr>
          <a:xfrm rot="10800000">
            <a:off x="3650879" y="1864287"/>
            <a:ext cx="4880683" cy="2088728"/>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pic>
        <p:nvPicPr>
          <p:cNvPr id="47" name="圖片 46" descr="一張含有 文字, 標籤 的圖片&#10;&#10;自動產生的描述">
            <a:extLst>
              <a:ext uri="{FF2B5EF4-FFF2-40B4-BE49-F238E27FC236}">
                <a16:creationId xmlns:a16="http://schemas.microsoft.com/office/drawing/2014/main" id="{C2BB7B3A-7B89-2794-D6A0-28E7D6C233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8765" y="4110109"/>
            <a:ext cx="2573271" cy="1474341"/>
          </a:xfrm>
          <a:prstGeom prst="rect">
            <a:avLst/>
          </a:prstGeom>
        </p:spPr>
      </p:pic>
      <p:pic>
        <p:nvPicPr>
          <p:cNvPr id="48" name="圖片 47" descr="一張含有 文字, 標籤 的圖片&#10;&#10;自動產生的描述">
            <a:extLst>
              <a:ext uri="{FF2B5EF4-FFF2-40B4-BE49-F238E27FC236}">
                <a16:creationId xmlns:a16="http://schemas.microsoft.com/office/drawing/2014/main" id="{29E1419B-4C04-2F3F-AADE-4A9863584EE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18765" y="1848067"/>
            <a:ext cx="2573271" cy="1474341"/>
          </a:xfrm>
          <a:prstGeom prst="rect">
            <a:avLst/>
          </a:prstGeom>
        </p:spPr>
      </p:pic>
    </p:spTree>
    <p:extLst>
      <p:ext uri="{BB962C8B-B14F-4D97-AF65-F5344CB8AC3E}">
        <p14:creationId xmlns:p14="http://schemas.microsoft.com/office/powerpoint/2010/main" val="425568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F7D120-F3EF-286C-D429-55B0C7F31E81}"/>
              </a:ext>
            </a:extLst>
          </p:cNvPr>
          <p:cNvSpPr>
            <a:spLocks noGrp="1"/>
          </p:cNvSpPr>
          <p:nvPr>
            <p:ph type="title"/>
          </p:nvPr>
        </p:nvSpPr>
        <p:spPr/>
        <p:txBody>
          <a:bodyPr/>
          <a:lstStyle/>
          <a:p>
            <a:r>
              <a:rPr lang="zh-TW" altLang="en-US"/>
              <a:t>相容</a:t>
            </a:r>
            <a:r>
              <a:rPr lang="zh-TW" altLang="en-US" dirty="0"/>
              <a:t> </a:t>
            </a:r>
            <a:r>
              <a:rPr lang="en-US" altLang="zh-TW"/>
              <a:t>DAC</a:t>
            </a:r>
            <a:r>
              <a:rPr lang="zh-TW" altLang="en-US" dirty="0"/>
              <a:t> </a:t>
            </a:r>
            <a:r>
              <a:rPr lang="zh-TW" altLang="en-US"/>
              <a:t>與</a:t>
            </a:r>
            <a:r>
              <a:rPr lang="zh-TW" altLang="en-US" dirty="0"/>
              <a:t> </a:t>
            </a:r>
            <a:r>
              <a:rPr lang="en-US" altLang="zh-TW"/>
              <a:t>Transceiver</a:t>
            </a:r>
            <a:endParaRPr lang="zh-TW" altLang="en-US"/>
          </a:p>
        </p:txBody>
      </p:sp>
      <p:sp>
        <p:nvSpPr>
          <p:cNvPr id="3" name="內容版面配置區 2">
            <a:extLst>
              <a:ext uri="{FF2B5EF4-FFF2-40B4-BE49-F238E27FC236}">
                <a16:creationId xmlns:a16="http://schemas.microsoft.com/office/drawing/2014/main" id="{266E0FCE-9411-163A-3337-BE3504BAFE19}"/>
              </a:ext>
            </a:extLst>
          </p:cNvPr>
          <p:cNvSpPr>
            <a:spLocks noGrp="1"/>
          </p:cNvSpPr>
          <p:nvPr>
            <p:ph idx="1"/>
          </p:nvPr>
        </p:nvSpPr>
        <p:spPr>
          <a:xfrm>
            <a:off x="603308" y="1906597"/>
            <a:ext cx="10515600" cy="4351338"/>
          </a:xfrm>
        </p:spPr>
        <p:txBody>
          <a:bodyPr>
            <a:normAutofit lnSpcReduction="10000"/>
          </a:bodyPr>
          <a:lstStyle/>
          <a:p>
            <a:pPr marL="0" indent="0">
              <a:buNone/>
            </a:pPr>
            <a:r>
              <a:rPr lang="zh-TW" altLang="en-US" sz="2000" b="1"/>
              <a:t>相容 </a:t>
            </a:r>
            <a:r>
              <a:rPr lang="en-US" altLang="zh-TW" sz="2000" b="1"/>
              <a:t>Transceivers :</a:t>
            </a:r>
          </a:p>
          <a:p>
            <a:r>
              <a:rPr lang="en-US" altLang="zh-TW" sz="1200"/>
              <a:t>1. Finisar FTLC9558REPM QSFP28 100G</a:t>
            </a:r>
            <a:r>
              <a:rPr lang="zh-TW" altLang="en-US" sz="1200"/>
              <a:t>光纖模組</a:t>
            </a:r>
          </a:p>
          <a:p>
            <a:r>
              <a:rPr lang="en-US" altLang="zh-TW" sz="1200"/>
              <a:t>2. Finisar FTLC1156RDPL-1Y QSFP28, 10km,100G-LR4</a:t>
            </a:r>
          </a:p>
          <a:p>
            <a:r>
              <a:rPr lang="en-US" altLang="zh-TW" sz="1200"/>
              <a:t>3.10Gtek AMQ28-SR4-M1</a:t>
            </a:r>
          </a:p>
          <a:p>
            <a:r>
              <a:rPr lang="en-US" altLang="zh-TW" sz="1200"/>
              <a:t>4.Opstran QSFP28 LR4 for Dell 407-BCDH</a:t>
            </a:r>
          </a:p>
          <a:p>
            <a:r>
              <a:rPr lang="en-US" altLang="zh-TW" sz="1200"/>
              <a:t>5.Invaxon QSFP28 LR4 for Cisco QSFP-100G-LR-S</a:t>
            </a:r>
          </a:p>
          <a:p>
            <a:r>
              <a:rPr lang="en-US" altLang="zh-TW" sz="1200"/>
              <a:t>6.Fiber QSFP28 SR4 for Dell Q28-100G-SR4</a:t>
            </a:r>
          </a:p>
          <a:p>
            <a:pPr marL="0" indent="0">
              <a:buNone/>
            </a:pPr>
            <a:r>
              <a:rPr lang="zh-TW" altLang="en-US" sz="2000" b="1"/>
              <a:t>相容 </a:t>
            </a:r>
            <a:r>
              <a:rPr lang="en-US" altLang="zh-TW" sz="2000" b="1"/>
              <a:t>DAC Cable :</a:t>
            </a:r>
          </a:p>
          <a:p>
            <a:r>
              <a:rPr lang="en-US" altLang="zh-TW" sz="1200"/>
              <a:t>1. 100G QSFP28 DAC Cable - 100GBASE-CR4 QSFP28 to QSFP28 Passive Direct Attach Copper </a:t>
            </a:r>
            <a:r>
              <a:rPr lang="en-US" altLang="zh-TW" sz="1200" err="1"/>
              <a:t>Twinax</a:t>
            </a:r>
            <a:r>
              <a:rPr lang="en-US" altLang="zh-TW" sz="1200"/>
              <a:t> Cable for Cisco QSFP-100G-CU3M</a:t>
            </a:r>
          </a:p>
          <a:p>
            <a:r>
              <a:rPr lang="en-US" altLang="zh-TW" sz="1200"/>
              <a:t>2. Mellanox Passive Copper Cable, ETH 100GbE, 100Gb/s, QSFP28, 1m, Black, 30AWG, CA-N</a:t>
            </a:r>
          </a:p>
          <a:p>
            <a:r>
              <a:rPr lang="en-US" altLang="zh-TW" sz="1200"/>
              <a:t>3. Mellanox MCP2M00-A005 Compatible 5M 25GBase SFP28 to SFP28 Passive Direct Attach Copper </a:t>
            </a:r>
            <a:r>
              <a:rPr lang="en-US" altLang="zh-TW" sz="1200" err="1"/>
              <a:t>Twinax</a:t>
            </a:r>
            <a:r>
              <a:rPr lang="en-US" altLang="zh-TW" sz="1200"/>
              <a:t> Cable, 25 Gb Ethernet</a:t>
            </a:r>
          </a:p>
          <a:p>
            <a:r>
              <a:rPr lang="en-US" altLang="zh-TW" sz="1200"/>
              <a:t>4. Cisco SFP-H25G-CU5M Compatible 25G SFP28 Copper Cable (5-meter, AWG24, passive)</a:t>
            </a:r>
          </a:p>
          <a:p>
            <a:r>
              <a:rPr lang="en-US" altLang="zh-TW" sz="1200"/>
              <a:t>5. 25G SFP28 SFP+ DAC Cable - 25GBASE-CR SFP28 to SFP28 Passive Direct Attach Copper </a:t>
            </a:r>
            <a:r>
              <a:rPr lang="en-US" altLang="zh-TW" sz="1200" err="1"/>
              <a:t>Twinax</a:t>
            </a:r>
            <a:r>
              <a:rPr lang="en-US" altLang="zh-TW" sz="1200"/>
              <a:t> Cable for Dell Force10, 5-Meter(16.5ft)</a:t>
            </a:r>
          </a:p>
          <a:p>
            <a:r>
              <a:rPr lang="en-US" altLang="zh-TW" sz="1200"/>
              <a:t>6. CYSKY 25G SFP28+ DAC Cable, 3-Meter (9.84ft) Passive Direct Attach Copper </a:t>
            </a:r>
            <a:r>
              <a:rPr lang="en-US" altLang="zh-TW" sz="1200" err="1"/>
              <a:t>Twinax</a:t>
            </a:r>
            <a:r>
              <a:rPr lang="en-US" altLang="zh-TW" sz="1200"/>
              <a:t> Cable for Cisco, Ubiquiti, D-Link, </a:t>
            </a:r>
            <a:r>
              <a:rPr lang="en-US" altLang="zh-TW" sz="1200" err="1"/>
              <a:t>Netgear</a:t>
            </a:r>
            <a:r>
              <a:rPr lang="en-US" altLang="zh-TW" sz="1200"/>
              <a:t>, </a:t>
            </a:r>
            <a:r>
              <a:rPr lang="en-US" altLang="zh-TW" sz="1200" err="1"/>
              <a:t>Mikrotik</a:t>
            </a:r>
            <a:r>
              <a:rPr lang="en-US" altLang="zh-TW" sz="1200"/>
              <a:t>, Open Switch Devices</a:t>
            </a:r>
            <a:endParaRPr lang="zh-TW" altLang="en-US" sz="1200"/>
          </a:p>
        </p:txBody>
      </p:sp>
    </p:spTree>
    <p:extLst>
      <p:ext uri="{BB962C8B-B14F-4D97-AF65-F5344CB8AC3E}">
        <p14:creationId xmlns:p14="http://schemas.microsoft.com/office/powerpoint/2010/main" val="4256534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E62B6FD-EC94-053A-A2CE-98C511FC89FE}"/>
              </a:ext>
            </a:extLst>
          </p:cNvPr>
          <p:cNvSpPr>
            <a:spLocks noGrp="1"/>
          </p:cNvSpPr>
          <p:nvPr>
            <p:ph type="title"/>
          </p:nvPr>
        </p:nvSpPr>
        <p:spPr/>
        <p:txBody>
          <a:bodyPr/>
          <a:lstStyle/>
          <a:p>
            <a:pPr algn="ctr"/>
            <a:r>
              <a:rPr lang="en-US" altLang="zh-TW"/>
              <a:t>QSW-M7308R-4X </a:t>
            </a:r>
            <a:r>
              <a:rPr lang="zh-TW" altLang="en-US"/>
              <a:t>外觀 </a:t>
            </a:r>
            <a:r>
              <a:rPr lang="en-US" altLang="zh-TW"/>
              <a:t>I/O</a:t>
            </a:r>
            <a:endParaRPr lang="zh-TW" altLang="en-US"/>
          </a:p>
        </p:txBody>
      </p:sp>
      <p:pic>
        <p:nvPicPr>
          <p:cNvPr id="5" name="圖片 4" descr="一張含有 電子產品, 電子工程, 電路, 設計 的圖片&#10;&#10;自動產生的描述">
            <a:extLst>
              <a:ext uri="{FF2B5EF4-FFF2-40B4-BE49-F238E27FC236}">
                <a16:creationId xmlns:a16="http://schemas.microsoft.com/office/drawing/2014/main" id="{5C9F7D84-41B7-07D3-B66C-CDF2175C93A6}"/>
              </a:ext>
            </a:extLst>
          </p:cNvPr>
          <p:cNvPicPr>
            <a:picLocks noChangeAspect="1"/>
          </p:cNvPicPr>
          <p:nvPr/>
        </p:nvPicPr>
        <p:blipFill rotWithShape="1">
          <a:blip r:embed="rId3">
            <a:extLst>
              <a:ext uri="{28A0092B-C50C-407E-A947-70E740481C1C}">
                <a14:useLocalDpi xmlns:a14="http://schemas.microsoft.com/office/drawing/2010/main" val="0"/>
              </a:ext>
            </a:extLst>
          </a:blip>
          <a:srcRect t="29724" b="29050"/>
          <a:stretch/>
        </p:blipFill>
        <p:spPr>
          <a:xfrm>
            <a:off x="2939464" y="2060432"/>
            <a:ext cx="6536599" cy="1684526"/>
          </a:xfrm>
          <a:prstGeom prst="rect">
            <a:avLst/>
          </a:prstGeom>
        </p:spPr>
      </p:pic>
      <p:pic>
        <p:nvPicPr>
          <p:cNvPr id="7" name="圖片 6" descr="一張含有 電料行, 電子產品, 千斤頂 的圖片&#10;&#10;自動產生的描述">
            <a:extLst>
              <a:ext uri="{FF2B5EF4-FFF2-40B4-BE49-F238E27FC236}">
                <a16:creationId xmlns:a16="http://schemas.microsoft.com/office/drawing/2014/main" id="{EA5E9BFD-F1F6-0389-2A4F-F73FBDA1314D}"/>
              </a:ext>
            </a:extLst>
          </p:cNvPr>
          <p:cNvPicPr>
            <a:picLocks noChangeAspect="1"/>
          </p:cNvPicPr>
          <p:nvPr/>
        </p:nvPicPr>
        <p:blipFill rotWithShape="1">
          <a:blip r:embed="rId4">
            <a:extLst>
              <a:ext uri="{28A0092B-C50C-407E-A947-70E740481C1C}">
                <a14:useLocalDpi xmlns:a14="http://schemas.microsoft.com/office/drawing/2010/main" val="0"/>
              </a:ext>
            </a:extLst>
          </a:blip>
          <a:srcRect t="31856" b="31409"/>
          <a:stretch/>
        </p:blipFill>
        <p:spPr>
          <a:xfrm>
            <a:off x="2939464" y="4203499"/>
            <a:ext cx="6472098" cy="1486233"/>
          </a:xfrm>
          <a:prstGeom prst="rect">
            <a:avLst/>
          </a:prstGeom>
        </p:spPr>
      </p:pic>
      <p:sp>
        <p:nvSpPr>
          <p:cNvPr id="4" name="矩形 3">
            <a:extLst>
              <a:ext uri="{FF2B5EF4-FFF2-40B4-BE49-F238E27FC236}">
                <a16:creationId xmlns:a16="http://schemas.microsoft.com/office/drawing/2014/main" id="{63AE0138-9814-AC39-646D-038F0180C6A6}"/>
              </a:ext>
            </a:extLst>
          </p:cNvPr>
          <p:cNvSpPr/>
          <p:nvPr/>
        </p:nvSpPr>
        <p:spPr>
          <a:xfrm>
            <a:off x="3580474" y="2816083"/>
            <a:ext cx="3064688" cy="693849"/>
          </a:xfrm>
          <a:prstGeom prst="rect">
            <a:avLst/>
          </a:prstGeom>
          <a:solidFill>
            <a:schemeClr val="accent6">
              <a:alpha val="5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9F23BC65-1894-D21A-1DC1-54FD9A7B6C15}"/>
              </a:ext>
            </a:extLst>
          </p:cNvPr>
          <p:cNvSpPr/>
          <p:nvPr/>
        </p:nvSpPr>
        <p:spPr>
          <a:xfrm>
            <a:off x="6742160" y="2361539"/>
            <a:ext cx="2123546" cy="1193028"/>
          </a:xfrm>
          <a:prstGeom prst="rect">
            <a:avLst/>
          </a:prstGeom>
          <a:solidFill>
            <a:srgbClr val="47C4E1">
              <a:alpha val="50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9" name="接點: 肘形 14">
            <a:extLst>
              <a:ext uri="{FF2B5EF4-FFF2-40B4-BE49-F238E27FC236}">
                <a16:creationId xmlns:a16="http://schemas.microsoft.com/office/drawing/2014/main" id="{B4F18A16-944B-374A-0818-4682884D1B98}"/>
              </a:ext>
            </a:extLst>
          </p:cNvPr>
          <p:cNvCxnSpPr>
            <a:cxnSpLocks/>
            <a:endCxn id="6" idx="3"/>
          </p:cNvCxnSpPr>
          <p:nvPr/>
        </p:nvCxnSpPr>
        <p:spPr>
          <a:xfrm rot="10800000">
            <a:off x="8865707" y="2958054"/>
            <a:ext cx="604677" cy="1"/>
          </a:xfrm>
          <a:prstGeom prst="bentConnector3">
            <a:avLst>
              <a:gd name="adj1" fmla="val 50000"/>
            </a:avLst>
          </a:prstGeom>
          <a:ln w="38100">
            <a:solidFill>
              <a:srgbClr val="47C4E1"/>
            </a:solidFill>
          </a:ln>
        </p:spPr>
        <p:style>
          <a:lnRef idx="1">
            <a:schemeClr val="accent1"/>
          </a:lnRef>
          <a:fillRef idx="0">
            <a:schemeClr val="accent1"/>
          </a:fillRef>
          <a:effectRef idx="0">
            <a:schemeClr val="accent1"/>
          </a:effectRef>
          <a:fontRef idx="minor">
            <a:schemeClr val="tx1"/>
          </a:fontRef>
        </p:style>
      </p:cxnSp>
      <p:cxnSp>
        <p:nvCxnSpPr>
          <p:cNvPr id="19" name="接點: 肘形 17">
            <a:extLst>
              <a:ext uri="{FF2B5EF4-FFF2-40B4-BE49-F238E27FC236}">
                <a16:creationId xmlns:a16="http://schemas.microsoft.com/office/drawing/2014/main" id="{1A7D2248-B738-CF22-16F6-7AA5A0EC55A0}"/>
              </a:ext>
            </a:extLst>
          </p:cNvPr>
          <p:cNvCxnSpPr>
            <a:cxnSpLocks/>
            <a:stCxn id="4" idx="0"/>
          </p:cNvCxnSpPr>
          <p:nvPr/>
        </p:nvCxnSpPr>
        <p:spPr>
          <a:xfrm rot="16200000" flipV="1">
            <a:off x="3679535" y="1382799"/>
            <a:ext cx="576039" cy="2290529"/>
          </a:xfrm>
          <a:prstGeom prst="bentConnector2">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文字方塊 25">
            <a:extLst>
              <a:ext uri="{FF2B5EF4-FFF2-40B4-BE49-F238E27FC236}">
                <a16:creationId xmlns:a16="http://schemas.microsoft.com/office/drawing/2014/main" id="{46460EC3-C33A-4D06-FD5D-DA78D505F506}"/>
              </a:ext>
            </a:extLst>
          </p:cNvPr>
          <p:cNvSpPr txBox="1"/>
          <p:nvPr/>
        </p:nvSpPr>
        <p:spPr>
          <a:xfrm>
            <a:off x="9509132" y="2773387"/>
            <a:ext cx="2264573"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Arial"/>
                <a:ea typeface="微軟正黑體"/>
                <a:cs typeface="+mn-cs"/>
              </a:rPr>
              <a:t>8 x 25G SFP28</a:t>
            </a:r>
            <a:endParaRPr kumimoji="0" lang="zh-TW" altLang="en-US" sz="1800" b="0" i="0" u="none" strike="noStrike" kern="1200" cap="none" spc="0" normalizeH="0" baseline="0" noProof="0">
              <a:ln>
                <a:noFill/>
              </a:ln>
              <a:solidFill>
                <a:prstClr val="white"/>
              </a:solidFill>
              <a:effectLst/>
              <a:uLnTx/>
              <a:uFillTx/>
              <a:latin typeface="Arial"/>
              <a:ea typeface="微軟正黑體"/>
              <a:cs typeface="+mn-cs"/>
            </a:endParaRPr>
          </a:p>
        </p:txBody>
      </p:sp>
      <p:sp>
        <p:nvSpPr>
          <p:cNvPr id="27" name="文字方塊 26">
            <a:extLst>
              <a:ext uri="{FF2B5EF4-FFF2-40B4-BE49-F238E27FC236}">
                <a16:creationId xmlns:a16="http://schemas.microsoft.com/office/drawing/2014/main" id="{C15E173F-C6AC-1EA6-5DA8-9F24646066C9}"/>
              </a:ext>
            </a:extLst>
          </p:cNvPr>
          <p:cNvSpPr txBox="1"/>
          <p:nvPr/>
        </p:nvSpPr>
        <p:spPr>
          <a:xfrm>
            <a:off x="701327" y="2060197"/>
            <a:ext cx="220506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Arial"/>
                <a:ea typeface="微軟正黑體"/>
                <a:cs typeface="+mn-cs"/>
              </a:rPr>
              <a:t>4 x 100G QSFP28</a:t>
            </a:r>
          </a:p>
        </p:txBody>
      </p:sp>
      <p:cxnSp>
        <p:nvCxnSpPr>
          <p:cNvPr id="31" name="接點: 肘形 14">
            <a:extLst>
              <a:ext uri="{FF2B5EF4-FFF2-40B4-BE49-F238E27FC236}">
                <a16:creationId xmlns:a16="http://schemas.microsoft.com/office/drawing/2014/main" id="{9BB52370-E579-B3F6-DA17-40DF46839251}"/>
              </a:ext>
            </a:extLst>
          </p:cNvPr>
          <p:cNvCxnSpPr>
            <a:cxnSpLocks/>
          </p:cNvCxnSpPr>
          <p:nvPr/>
        </p:nvCxnSpPr>
        <p:spPr>
          <a:xfrm rot="10800000">
            <a:off x="2797034" y="2856464"/>
            <a:ext cx="678859" cy="176393"/>
          </a:xfrm>
          <a:prstGeom prst="bentConnector3">
            <a:avLst>
              <a:gd name="adj1" fmla="val 2312"/>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F54B80E3-976A-EDB3-F951-758C8011FED1}"/>
              </a:ext>
            </a:extLst>
          </p:cNvPr>
          <p:cNvSpPr txBox="1"/>
          <p:nvPr/>
        </p:nvSpPr>
        <p:spPr>
          <a:xfrm>
            <a:off x="1834211" y="2659249"/>
            <a:ext cx="103403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Arial"/>
                <a:ea typeface="微軟正黑體"/>
                <a:cs typeface="+mn-cs"/>
              </a:rPr>
              <a:t>Status</a:t>
            </a:r>
          </a:p>
        </p:txBody>
      </p:sp>
      <p:cxnSp>
        <p:nvCxnSpPr>
          <p:cNvPr id="36" name="直線接點 35">
            <a:extLst>
              <a:ext uri="{FF2B5EF4-FFF2-40B4-BE49-F238E27FC236}">
                <a16:creationId xmlns:a16="http://schemas.microsoft.com/office/drawing/2014/main" id="{E54F5475-7E83-3691-1388-EFB1D851DCE8}"/>
              </a:ext>
            </a:extLst>
          </p:cNvPr>
          <p:cNvCxnSpPr/>
          <p:nvPr/>
        </p:nvCxnSpPr>
        <p:spPr>
          <a:xfrm>
            <a:off x="2773662" y="3322508"/>
            <a:ext cx="548848"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文字方塊 36">
            <a:extLst>
              <a:ext uri="{FF2B5EF4-FFF2-40B4-BE49-F238E27FC236}">
                <a16:creationId xmlns:a16="http://schemas.microsoft.com/office/drawing/2014/main" id="{4E2C37F7-571B-410E-FDAB-8792864E6E0A}"/>
              </a:ext>
            </a:extLst>
          </p:cNvPr>
          <p:cNvSpPr txBox="1"/>
          <p:nvPr/>
        </p:nvSpPr>
        <p:spPr>
          <a:xfrm>
            <a:off x="1658415" y="3121034"/>
            <a:ext cx="12792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Arial"/>
                <a:ea typeface="微軟正黑體"/>
                <a:cs typeface="+mn-cs"/>
              </a:rPr>
              <a:t>Locator</a:t>
            </a:r>
          </a:p>
        </p:txBody>
      </p:sp>
      <p:sp>
        <p:nvSpPr>
          <p:cNvPr id="39" name="文字方塊 38">
            <a:extLst>
              <a:ext uri="{FF2B5EF4-FFF2-40B4-BE49-F238E27FC236}">
                <a16:creationId xmlns:a16="http://schemas.microsoft.com/office/drawing/2014/main" id="{D5C6E663-ACCE-AC33-13AA-F4810D90BD5C}"/>
              </a:ext>
            </a:extLst>
          </p:cNvPr>
          <p:cNvSpPr txBox="1"/>
          <p:nvPr/>
        </p:nvSpPr>
        <p:spPr>
          <a:xfrm>
            <a:off x="9509132" y="3945668"/>
            <a:ext cx="2205068"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Arial"/>
                <a:ea typeface="微軟正黑體"/>
                <a:cs typeface="+mn-cs"/>
              </a:rPr>
              <a:t>Management Port</a:t>
            </a:r>
          </a:p>
        </p:txBody>
      </p:sp>
      <p:sp>
        <p:nvSpPr>
          <p:cNvPr id="44" name="文字方塊 43">
            <a:extLst>
              <a:ext uri="{FF2B5EF4-FFF2-40B4-BE49-F238E27FC236}">
                <a16:creationId xmlns:a16="http://schemas.microsoft.com/office/drawing/2014/main" id="{F27A43C4-0C30-164F-6E59-150521E461AC}"/>
              </a:ext>
            </a:extLst>
          </p:cNvPr>
          <p:cNvSpPr txBox="1"/>
          <p:nvPr/>
        </p:nvSpPr>
        <p:spPr>
          <a:xfrm>
            <a:off x="9509132" y="5194032"/>
            <a:ext cx="1582934"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Arial"/>
                <a:ea typeface="微軟正黑體"/>
                <a:cs typeface="+mn-cs"/>
              </a:rPr>
              <a:t>Reset</a:t>
            </a:r>
          </a:p>
        </p:txBody>
      </p:sp>
      <p:cxnSp>
        <p:nvCxnSpPr>
          <p:cNvPr id="45" name="直線接點 44">
            <a:extLst>
              <a:ext uri="{FF2B5EF4-FFF2-40B4-BE49-F238E27FC236}">
                <a16:creationId xmlns:a16="http://schemas.microsoft.com/office/drawing/2014/main" id="{1D851CCE-9C17-2100-9EEC-D5694680BBFD}"/>
              </a:ext>
            </a:extLst>
          </p:cNvPr>
          <p:cNvCxnSpPr>
            <a:cxnSpLocks/>
          </p:cNvCxnSpPr>
          <p:nvPr/>
        </p:nvCxnSpPr>
        <p:spPr>
          <a:xfrm flipH="1">
            <a:off x="8356263" y="4761948"/>
            <a:ext cx="11198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8" name="文字方塊 47">
            <a:extLst>
              <a:ext uri="{FF2B5EF4-FFF2-40B4-BE49-F238E27FC236}">
                <a16:creationId xmlns:a16="http://schemas.microsoft.com/office/drawing/2014/main" id="{6150123D-CA93-1EE6-0F7B-8FE2EB238B1B}"/>
              </a:ext>
            </a:extLst>
          </p:cNvPr>
          <p:cNvSpPr txBox="1"/>
          <p:nvPr/>
        </p:nvSpPr>
        <p:spPr>
          <a:xfrm>
            <a:off x="9509132" y="4577282"/>
            <a:ext cx="1685895"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Arial"/>
                <a:ea typeface="微軟正黑體"/>
                <a:cs typeface="+mn-cs"/>
              </a:rPr>
              <a:t>Console Port</a:t>
            </a:r>
          </a:p>
        </p:txBody>
      </p:sp>
      <p:sp>
        <p:nvSpPr>
          <p:cNvPr id="49" name="文字方塊 48">
            <a:extLst>
              <a:ext uri="{FF2B5EF4-FFF2-40B4-BE49-F238E27FC236}">
                <a16:creationId xmlns:a16="http://schemas.microsoft.com/office/drawing/2014/main" id="{535A7579-51B1-CB07-4D8F-27C738691999}"/>
              </a:ext>
            </a:extLst>
          </p:cNvPr>
          <p:cNvSpPr txBox="1"/>
          <p:nvPr/>
        </p:nvSpPr>
        <p:spPr>
          <a:xfrm>
            <a:off x="1709607" y="4550662"/>
            <a:ext cx="123309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Arial"/>
                <a:ea typeface="微軟正黑體"/>
                <a:cs typeface="+mn-cs"/>
              </a:rPr>
              <a:t>AC Input</a:t>
            </a:r>
          </a:p>
        </p:txBody>
      </p:sp>
      <p:grpSp>
        <p:nvGrpSpPr>
          <p:cNvPr id="90" name="群組 89">
            <a:extLst>
              <a:ext uri="{FF2B5EF4-FFF2-40B4-BE49-F238E27FC236}">
                <a16:creationId xmlns:a16="http://schemas.microsoft.com/office/drawing/2014/main" id="{3DA42AA5-3F59-DBCC-8125-DC61CA0B8AC9}"/>
              </a:ext>
            </a:extLst>
          </p:cNvPr>
          <p:cNvGrpSpPr/>
          <p:nvPr/>
        </p:nvGrpSpPr>
        <p:grpSpPr>
          <a:xfrm>
            <a:off x="2822285" y="4946615"/>
            <a:ext cx="3748514" cy="369331"/>
            <a:chOff x="2493403" y="5156757"/>
            <a:chExt cx="3375720" cy="369331"/>
          </a:xfrm>
        </p:grpSpPr>
        <p:cxnSp>
          <p:nvCxnSpPr>
            <p:cNvPr id="51" name="接點: 肘形 14">
              <a:extLst>
                <a:ext uri="{FF2B5EF4-FFF2-40B4-BE49-F238E27FC236}">
                  <a16:creationId xmlns:a16="http://schemas.microsoft.com/office/drawing/2014/main" id="{5E57CEF9-8AB1-57AA-0C32-ED5D250A7BDC}"/>
                </a:ext>
              </a:extLst>
            </p:cNvPr>
            <p:cNvCxnSpPr>
              <a:cxnSpLocks/>
            </p:cNvCxnSpPr>
            <p:nvPr/>
          </p:nvCxnSpPr>
          <p:spPr>
            <a:xfrm flipV="1">
              <a:off x="2493403" y="5156757"/>
              <a:ext cx="1464538" cy="369331"/>
            </a:xfrm>
            <a:prstGeom prst="bentConnector3">
              <a:avLst>
                <a:gd name="adj1" fmla="val 101229"/>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4" name="接點: 肘形 14">
              <a:extLst>
                <a:ext uri="{FF2B5EF4-FFF2-40B4-BE49-F238E27FC236}">
                  <a16:creationId xmlns:a16="http://schemas.microsoft.com/office/drawing/2014/main" id="{00C0E1A7-005D-EE08-ED68-6A5EC1323450}"/>
                </a:ext>
              </a:extLst>
            </p:cNvPr>
            <p:cNvCxnSpPr>
              <a:cxnSpLocks/>
            </p:cNvCxnSpPr>
            <p:nvPr/>
          </p:nvCxnSpPr>
          <p:spPr>
            <a:xfrm flipV="1">
              <a:off x="3992691" y="5156757"/>
              <a:ext cx="1876432" cy="369331"/>
            </a:xfrm>
            <a:prstGeom prst="bentConnector3">
              <a:avLst>
                <a:gd name="adj1" fmla="val 99033"/>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56" name="文字方塊 55">
            <a:extLst>
              <a:ext uri="{FF2B5EF4-FFF2-40B4-BE49-F238E27FC236}">
                <a16:creationId xmlns:a16="http://schemas.microsoft.com/office/drawing/2014/main" id="{AE71DB7C-0FD7-C972-5E18-0E942C412499}"/>
              </a:ext>
            </a:extLst>
          </p:cNvPr>
          <p:cNvSpPr txBox="1"/>
          <p:nvPr/>
        </p:nvSpPr>
        <p:spPr>
          <a:xfrm>
            <a:off x="715022" y="5130403"/>
            <a:ext cx="220506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white"/>
                </a:solidFill>
                <a:effectLst/>
                <a:uLnTx/>
                <a:uFillTx/>
                <a:latin typeface="Arial"/>
                <a:ea typeface="微軟正黑體"/>
                <a:cs typeface="+mn-cs"/>
              </a:rPr>
              <a:t>Smart Cooling FAN</a:t>
            </a:r>
          </a:p>
        </p:txBody>
      </p:sp>
      <p:cxnSp>
        <p:nvCxnSpPr>
          <p:cNvPr id="58" name="直線接點 57">
            <a:extLst>
              <a:ext uri="{FF2B5EF4-FFF2-40B4-BE49-F238E27FC236}">
                <a16:creationId xmlns:a16="http://schemas.microsoft.com/office/drawing/2014/main" id="{B544F7EE-1AFF-DE38-511F-B2FB5816D91C}"/>
              </a:ext>
            </a:extLst>
          </p:cNvPr>
          <p:cNvCxnSpPr>
            <a:cxnSpLocks/>
          </p:cNvCxnSpPr>
          <p:nvPr/>
        </p:nvCxnSpPr>
        <p:spPr>
          <a:xfrm>
            <a:off x="2822285" y="4761948"/>
            <a:ext cx="2478871"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71" name="群組 70">
            <a:extLst>
              <a:ext uri="{FF2B5EF4-FFF2-40B4-BE49-F238E27FC236}">
                <a16:creationId xmlns:a16="http://schemas.microsoft.com/office/drawing/2014/main" id="{C2B9D586-7CBA-8FC4-5B13-0A93274BBA01}"/>
              </a:ext>
            </a:extLst>
          </p:cNvPr>
          <p:cNvGrpSpPr/>
          <p:nvPr/>
        </p:nvGrpSpPr>
        <p:grpSpPr>
          <a:xfrm>
            <a:off x="7417710" y="4090289"/>
            <a:ext cx="2052673" cy="645039"/>
            <a:chOff x="7338196" y="4444488"/>
            <a:chExt cx="2052673" cy="645039"/>
          </a:xfrm>
        </p:grpSpPr>
        <p:cxnSp>
          <p:nvCxnSpPr>
            <p:cNvPr id="40" name="直線接點 39">
              <a:extLst>
                <a:ext uri="{FF2B5EF4-FFF2-40B4-BE49-F238E27FC236}">
                  <a16:creationId xmlns:a16="http://schemas.microsoft.com/office/drawing/2014/main" id="{17C48750-EA6E-75D1-EE60-D1EE87165782}"/>
                </a:ext>
              </a:extLst>
            </p:cNvPr>
            <p:cNvCxnSpPr>
              <a:cxnSpLocks/>
            </p:cNvCxnSpPr>
            <p:nvPr/>
          </p:nvCxnSpPr>
          <p:spPr>
            <a:xfrm>
              <a:off x="7343876" y="4444488"/>
              <a:ext cx="0" cy="645039"/>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06A37F2A-DE11-47E0-9D1A-202F3DC37BAC}"/>
                </a:ext>
              </a:extLst>
            </p:cNvPr>
            <p:cNvCxnSpPr>
              <a:cxnSpLocks/>
            </p:cNvCxnSpPr>
            <p:nvPr/>
          </p:nvCxnSpPr>
          <p:spPr>
            <a:xfrm flipH="1">
              <a:off x="7338196" y="4463002"/>
              <a:ext cx="205267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83" name="群組 82">
            <a:extLst>
              <a:ext uri="{FF2B5EF4-FFF2-40B4-BE49-F238E27FC236}">
                <a16:creationId xmlns:a16="http://schemas.microsoft.com/office/drawing/2014/main" id="{B216B407-49AC-FD3E-68CC-F7F7165FA217}"/>
              </a:ext>
            </a:extLst>
          </p:cNvPr>
          <p:cNvGrpSpPr/>
          <p:nvPr/>
        </p:nvGrpSpPr>
        <p:grpSpPr>
          <a:xfrm>
            <a:off x="8229471" y="5236580"/>
            <a:ext cx="562563" cy="156979"/>
            <a:chOff x="8498895" y="5446723"/>
            <a:chExt cx="562563" cy="153326"/>
          </a:xfrm>
        </p:grpSpPr>
        <p:cxnSp>
          <p:nvCxnSpPr>
            <p:cNvPr id="42" name="直線接點 41">
              <a:extLst>
                <a:ext uri="{FF2B5EF4-FFF2-40B4-BE49-F238E27FC236}">
                  <a16:creationId xmlns:a16="http://schemas.microsoft.com/office/drawing/2014/main" id="{B4C3973A-9ECD-2426-BC67-22AEE21347C6}"/>
                </a:ext>
              </a:extLst>
            </p:cNvPr>
            <p:cNvCxnSpPr>
              <a:cxnSpLocks/>
            </p:cNvCxnSpPr>
            <p:nvPr/>
          </p:nvCxnSpPr>
          <p:spPr>
            <a:xfrm>
              <a:off x="8510255" y="5446723"/>
              <a:ext cx="0" cy="153326"/>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0D453CF5-B6BC-709A-B8A5-B5C964393006}"/>
                </a:ext>
              </a:extLst>
            </p:cNvPr>
            <p:cNvCxnSpPr>
              <a:cxnSpLocks/>
            </p:cNvCxnSpPr>
            <p:nvPr/>
          </p:nvCxnSpPr>
          <p:spPr>
            <a:xfrm flipH="1">
              <a:off x="8498895" y="5585534"/>
              <a:ext cx="56256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3" name="文字方塊 55">
            <a:extLst>
              <a:ext uri="{FF2B5EF4-FFF2-40B4-BE49-F238E27FC236}">
                <a16:creationId xmlns:a16="http://schemas.microsoft.com/office/drawing/2014/main" id="{8B08164A-4C0B-085A-1D52-04B7C46FE9B0}"/>
              </a:ext>
            </a:extLst>
          </p:cNvPr>
          <p:cNvSpPr txBox="1"/>
          <p:nvPr/>
        </p:nvSpPr>
        <p:spPr>
          <a:xfrm>
            <a:off x="1415484" y="5784427"/>
            <a:ext cx="3044375" cy="83099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schemeClr val="bg1"/>
                </a:solidFill>
                <a:effectLst/>
                <a:uLnTx/>
                <a:uFillTx/>
                <a:latin typeface="Arial"/>
                <a:ea typeface="微軟正黑體"/>
                <a:cs typeface="+mn-cs"/>
              </a:rPr>
              <a:t>Dimension (</a:t>
            </a:r>
            <a:r>
              <a:rPr kumimoji="0" lang="en-US" altLang="zh-TW" sz="1600" b="0" i="0" u="none" strike="noStrike" kern="1200" cap="none" spc="0" normalizeH="0" baseline="0" noProof="0" err="1">
                <a:ln>
                  <a:noFill/>
                </a:ln>
                <a:solidFill>
                  <a:schemeClr val="bg1"/>
                </a:solidFill>
                <a:effectLst/>
                <a:uLnTx/>
                <a:uFillTx/>
                <a:latin typeface="Arial"/>
                <a:ea typeface="微軟正黑體"/>
                <a:cs typeface="+mn-cs"/>
              </a:rPr>
              <a:t>HxWxD</a:t>
            </a:r>
            <a:r>
              <a:rPr kumimoji="0" lang="en-US" altLang="zh-TW" sz="1600" b="0" i="0" u="none" strike="noStrike" kern="1200" cap="none" spc="0" normalizeH="0" baseline="0" noProof="0">
                <a:ln>
                  <a:noFill/>
                </a:ln>
                <a:solidFill>
                  <a:schemeClr val="bg1"/>
                </a:solidFill>
                <a:effectLst/>
                <a:uLnTx/>
                <a:uFillTx/>
                <a:latin typeface="Arial"/>
                <a:ea typeface="微軟正黑體"/>
                <a:cs typeface="+mn-cs"/>
              </a:rPr>
              <a:t>)</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altLang="zh-TW" sz="1600" b="0" i="0" u="none" strike="noStrike" kern="1200" cap="none" spc="0" normalizeH="0" baseline="0" noProof="0">
                <a:ln>
                  <a:noFill/>
                </a:ln>
                <a:solidFill>
                  <a:schemeClr val="bg1"/>
                </a:solidFill>
                <a:effectLst/>
                <a:uLnTx/>
                <a:uFillTx/>
                <a:latin typeface="Arial"/>
                <a:ea typeface="微軟正黑體"/>
                <a:cs typeface="+mn-cs"/>
              </a:rPr>
              <a:t>43.3 x 207 x 248.8 mm</a:t>
            </a:r>
          </a:p>
          <a:p>
            <a:pPr marL="0" marR="0" lvl="0" indent="0" defTabSz="914400" rtl="0" eaLnBrk="1" fontAlgn="auto" latinLnBrk="0" hangingPunct="1">
              <a:lnSpc>
                <a:spcPct val="100000"/>
              </a:lnSpc>
              <a:spcBef>
                <a:spcPts val="0"/>
              </a:spcBef>
              <a:spcAft>
                <a:spcPts val="0"/>
              </a:spcAft>
              <a:buClrTx/>
              <a:buSzTx/>
              <a:buFontTx/>
              <a:buNone/>
              <a:tabLst/>
              <a:defRPr/>
            </a:pPr>
            <a:r>
              <a:rPr lang="en-US" altLang="zh-TW" sz="1600">
                <a:solidFill>
                  <a:schemeClr val="bg1"/>
                </a:solidFill>
                <a:latin typeface="Arial"/>
                <a:ea typeface="微軟正黑體"/>
              </a:rPr>
              <a:t>1.7 x 8.15 x 9.8 inch</a:t>
            </a:r>
            <a:endParaRPr kumimoji="0" lang="en-US" altLang="zh-TW" sz="1600" b="0" i="0" u="none" strike="noStrike" kern="1200" cap="none" spc="0" normalizeH="0" baseline="0" noProof="0">
              <a:ln>
                <a:noFill/>
              </a:ln>
              <a:solidFill>
                <a:schemeClr val="bg1"/>
              </a:solidFill>
              <a:effectLst/>
              <a:uLnTx/>
              <a:uFillTx/>
              <a:latin typeface="Arial"/>
              <a:ea typeface="微軟正黑體"/>
              <a:cs typeface="+mn-cs"/>
            </a:endParaRPr>
          </a:p>
        </p:txBody>
      </p:sp>
      <p:sp>
        <p:nvSpPr>
          <p:cNvPr id="8" name="TextBox 7">
            <a:extLst>
              <a:ext uri="{FF2B5EF4-FFF2-40B4-BE49-F238E27FC236}">
                <a16:creationId xmlns:a16="http://schemas.microsoft.com/office/drawing/2014/main" id="{84F36CC6-AE48-98C7-81F5-3BF7C611F2DB}"/>
              </a:ext>
            </a:extLst>
          </p:cNvPr>
          <p:cNvSpPr txBox="1"/>
          <p:nvPr/>
        </p:nvSpPr>
        <p:spPr>
          <a:xfrm>
            <a:off x="4061720" y="5932695"/>
            <a:ext cx="7850937" cy="584775"/>
          </a:xfrm>
          <a:prstGeom prst="rect">
            <a:avLst/>
          </a:prstGeom>
          <a:noFill/>
        </p:spPr>
        <p:txBody>
          <a:bodyPr wrap="square" rtlCol="0">
            <a:spAutoFit/>
          </a:bodyPr>
          <a:lstStyle/>
          <a:p>
            <a:r>
              <a:rPr lang="en-US" altLang="zh-TW" sz="1600">
                <a:solidFill>
                  <a:schemeClr val="bg1"/>
                </a:solidFill>
              </a:rPr>
              <a:t>Management </a:t>
            </a:r>
            <a:r>
              <a:rPr lang="en-US" altLang="zh-TW" sz="1600" err="1">
                <a:solidFill>
                  <a:schemeClr val="bg1"/>
                </a:solidFill>
              </a:rPr>
              <a:t>Port</a:t>
            </a:r>
            <a:r>
              <a:rPr lang="en-US" altLang="zh-TW" sz="1600">
                <a:solidFill>
                  <a:schemeClr val="bg1"/>
                </a:solidFill>
              </a:rPr>
              <a:t>: Through OOB for secure access (must enable in QSS)</a:t>
            </a:r>
          </a:p>
          <a:p>
            <a:r>
              <a:rPr lang="en-US" altLang="zh-TW" sz="1600">
                <a:solidFill>
                  <a:schemeClr val="bg1"/>
                </a:solidFill>
              </a:rPr>
              <a:t>Console Port: Managed by CLI commands</a:t>
            </a:r>
          </a:p>
        </p:txBody>
      </p:sp>
    </p:spTree>
    <p:extLst>
      <p:ext uri="{BB962C8B-B14F-4D97-AF65-F5344CB8AC3E}">
        <p14:creationId xmlns:p14="http://schemas.microsoft.com/office/powerpoint/2010/main" val="3796587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382448" y="554447"/>
            <a:ext cx="5453076" cy="578644"/>
          </a:xfrm>
          <a:prstGeom prst="rect">
            <a:avLst/>
          </a:prstGeom>
          <a:noFill/>
          <a:ln/>
        </p:spPr>
        <p:txBody>
          <a:bodyPr wrap="none" rtlCol="0" anchor="t"/>
          <a:lstStyle/>
          <a:p>
            <a:pPr algn="ctr">
              <a:lnSpc>
                <a:spcPts val="4556"/>
              </a:lnSpc>
            </a:pPr>
            <a:r>
              <a:rPr lang="en-US" altLang="zh-TW" sz="3200" b="1">
                <a:solidFill>
                  <a:schemeClr val="bg1"/>
                </a:solidFill>
              </a:rPr>
              <a:t>QSW-M7308R-4X </a:t>
            </a:r>
            <a:r>
              <a:rPr lang="en-US" sz="3200" b="1" err="1">
                <a:solidFill>
                  <a:schemeClr val="bg1"/>
                </a:solidFill>
              </a:rPr>
              <a:t>性能規格</a:t>
            </a:r>
            <a:endParaRPr lang="en-US" sz="3200" b="1">
              <a:solidFill>
                <a:schemeClr val="bg1"/>
              </a:solidFill>
            </a:endParaRPr>
          </a:p>
        </p:txBody>
      </p:sp>
      <p:graphicFrame>
        <p:nvGraphicFramePr>
          <p:cNvPr id="21" name="表格 21">
            <a:extLst>
              <a:ext uri="{FF2B5EF4-FFF2-40B4-BE49-F238E27FC236}">
                <a16:creationId xmlns:a16="http://schemas.microsoft.com/office/drawing/2014/main" id="{78E2BF4D-9C16-BB6D-68CE-478811A5CF56}"/>
              </a:ext>
            </a:extLst>
          </p:cNvPr>
          <p:cNvGraphicFramePr>
            <a:graphicFrameLocks noGrp="1"/>
          </p:cNvGraphicFramePr>
          <p:nvPr>
            <p:extLst>
              <p:ext uri="{D42A27DB-BD31-4B8C-83A1-F6EECF244321}">
                <p14:modId xmlns:p14="http://schemas.microsoft.com/office/powerpoint/2010/main" val="2582984807"/>
              </p:ext>
            </p:extLst>
          </p:nvPr>
        </p:nvGraphicFramePr>
        <p:xfrm>
          <a:off x="820521" y="1548673"/>
          <a:ext cx="4052492" cy="4937760"/>
        </p:xfrm>
        <a:graphic>
          <a:graphicData uri="http://schemas.openxmlformats.org/drawingml/2006/table">
            <a:tbl>
              <a:tblPr firstRow="1" bandRow="1">
                <a:tableStyleId>{2D5ABB26-0587-4C30-8999-92F81FD0307C}</a:tableStyleId>
              </a:tblPr>
              <a:tblGrid>
                <a:gridCol w="1496715">
                  <a:extLst>
                    <a:ext uri="{9D8B030D-6E8A-4147-A177-3AD203B41FA5}">
                      <a16:colId xmlns:a16="http://schemas.microsoft.com/office/drawing/2014/main" val="678915042"/>
                    </a:ext>
                  </a:extLst>
                </a:gridCol>
                <a:gridCol w="2555777">
                  <a:extLst>
                    <a:ext uri="{9D8B030D-6E8A-4147-A177-3AD203B41FA5}">
                      <a16:colId xmlns:a16="http://schemas.microsoft.com/office/drawing/2014/main" val="3429446159"/>
                    </a:ext>
                  </a:extLst>
                </a:gridCol>
              </a:tblGrid>
              <a:tr h="173911">
                <a:tc>
                  <a:txBody>
                    <a:bodyPr/>
                    <a:lstStyle/>
                    <a:p>
                      <a:r>
                        <a:rPr lang="en-US" altLang="zh-TW" sz="1200" b="1">
                          <a:solidFill>
                            <a:schemeClr val="bg1"/>
                          </a:solidFill>
                        </a:rPr>
                        <a:t>100GbE</a:t>
                      </a:r>
                      <a:r>
                        <a:rPr lang="zh-TW" altLang="en-US" sz="1200" b="1">
                          <a:solidFill>
                            <a:schemeClr val="bg1"/>
                          </a:solidFill>
                        </a:rPr>
                        <a:t>網路埠</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rPr>
                        <a:t>4 x QSFP28</a:t>
                      </a:r>
                      <a:endParaRPr lang="zh-TW" altLang="en-US" sz="120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82350021"/>
                  </a:ext>
                </a:extLst>
              </a:tr>
              <a:tr h="173911">
                <a:tc>
                  <a:txBody>
                    <a:bodyPr/>
                    <a:lstStyle/>
                    <a:p>
                      <a:r>
                        <a:rPr lang="en-US" altLang="zh-TW" sz="1200" b="1">
                          <a:solidFill>
                            <a:schemeClr val="bg1"/>
                          </a:solidFill>
                        </a:rPr>
                        <a:t>25GbE</a:t>
                      </a:r>
                      <a:r>
                        <a:rPr lang="zh-TW" altLang="en-US" sz="1200" b="1">
                          <a:solidFill>
                            <a:schemeClr val="bg1"/>
                          </a:solidFill>
                        </a:rPr>
                        <a:t>網路埠</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rPr>
                        <a:t>8 x SFP28</a:t>
                      </a:r>
                      <a:endParaRPr lang="zh-TW" altLang="en-US" sz="120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17048802"/>
                  </a:ext>
                </a:extLst>
              </a:tr>
              <a:tr h="173911">
                <a:tc>
                  <a:txBody>
                    <a:bodyPr/>
                    <a:lstStyle/>
                    <a:p>
                      <a:r>
                        <a:rPr lang="en-US" altLang="zh-TW" sz="1200" b="1">
                          <a:solidFill>
                            <a:schemeClr val="bg1"/>
                          </a:solidFill>
                        </a:rPr>
                        <a:t>1GbE</a:t>
                      </a:r>
                      <a:r>
                        <a:rPr lang="zh-TW" altLang="en-US" sz="1200" b="1">
                          <a:solidFill>
                            <a:schemeClr val="bg1"/>
                          </a:solidFill>
                        </a:rPr>
                        <a:t>網路管理埠</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rPr>
                        <a:t>1 </a:t>
                      </a:r>
                      <a:endParaRPr lang="zh-TW" altLang="en-US" sz="120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57951352"/>
                  </a:ext>
                </a:extLst>
              </a:tr>
              <a:tr h="173911">
                <a:tc>
                  <a:txBody>
                    <a:bodyPr/>
                    <a:lstStyle/>
                    <a:p>
                      <a:r>
                        <a:rPr lang="en-US" altLang="zh-TW" sz="1200" b="1">
                          <a:solidFill>
                            <a:schemeClr val="bg1"/>
                          </a:solidFill>
                        </a:rPr>
                        <a:t>Console</a:t>
                      </a:r>
                      <a:r>
                        <a:rPr lang="zh-TW" altLang="en-US" sz="1200" b="1">
                          <a:solidFill>
                            <a:schemeClr val="bg1"/>
                          </a:solidFill>
                        </a:rPr>
                        <a:t>埠</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rPr>
                        <a:t>1</a:t>
                      </a:r>
                      <a:endParaRPr lang="zh-TW" altLang="en-US" sz="120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559487237"/>
                  </a:ext>
                </a:extLst>
              </a:tr>
              <a:tr h="173911">
                <a:tc>
                  <a:txBody>
                    <a:bodyPr/>
                    <a:lstStyle/>
                    <a:p>
                      <a:r>
                        <a:rPr lang="zh-TW" altLang="en-US" sz="1200" b="1">
                          <a:solidFill>
                            <a:schemeClr val="bg1"/>
                          </a:solidFill>
                        </a:rPr>
                        <a:t>指示燈</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zh-TW" altLang="en-US" sz="1200">
                          <a:solidFill>
                            <a:schemeClr val="bg1"/>
                          </a:solidFill>
                        </a:rPr>
                        <a:t>狀態</a:t>
                      </a:r>
                      <a:r>
                        <a:rPr lang="en-US" altLang="zh-TW" sz="1200">
                          <a:solidFill>
                            <a:schemeClr val="bg1"/>
                          </a:solidFill>
                        </a:rPr>
                        <a:t>, </a:t>
                      </a:r>
                      <a:r>
                        <a:rPr lang="zh-TW" altLang="en-US" sz="1200">
                          <a:solidFill>
                            <a:schemeClr val="bg1"/>
                          </a:solidFill>
                        </a:rPr>
                        <a:t>定位</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00656897"/>
                  </a:ext>
                </a:extLst>
              </a:tr>
              <a:tr h="173911">
                <a:tc>
                  <a:txBody>
                    <a:bodyPr/>
                    <a:lstStyle/>
                    <a:p>
                      <a:r>
                        <a:rPr lang="zh-TW" altLang="en-US" sz="1200" b="1">
                          <a:solidFill>
                            <a:schemeClr val="bg1"/>
                          </a:solidFill>
                        </a:rPr>
                        <a:t>交換能力</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rPr>
                        <a:t>1200 Gbps</a:t>
                      </a:r>
                      <a:endParaRPr lang="zh-TW" altLang="en-US" sz="120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92315775"/>
                  </a:ext>
                </a:extLst>
              </a:tr>
              <a:tr h="173911">
                <a:tc>
                  <a:txBody>
                    <a:bodyPr/>
                    <a:lstStyle/>
                    <a:p>
                      <a:r>
                        <a:rPr lang="en-US" altLang="zh-TW" sz="1200" b="1">
                          <a:solidFill>
                            <a:schemeClr val="bg1"/>
                          </a:solidFill>
                        </a:rPr>
                        <a:t>MAC</a:t>
                      </a:r>
                      <a:r>
                        <a:rPr lang="zh-TW" altLang="en-US" sz="1200" b="1">
                          <a:solidFill>
                            <a:schemeClr val="bg1"/>
                          </a:solidFill>
                        </a:rPr>
                        <a:t>地址表</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rPr>
                        <a:t>32k</a:t>
                      </a:r>
                      <a:endParaRPr lang="zh-TW" altLang="en-US" sz="120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86217500"/>
                  </a:ext>
                </a:extLst>
              </a:tr>
              <a:tr h="2071121">
                <a:tc>
                  <a:txBody>
                    <a:bodyPr/>
                    <a:lstStyle/>
                    <a:p>
                      <a:r>
                        <a:rPr lang="zh-TW" altLang="en-US" sz="1200" b="1">
                          <a:solidFill>
                            <a:schemeClr val="bg1"/>
                          </a:solidFill>
                        </a:rPr>
                        <a:t>支援標準</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tc>
                  <a:txBody>
                    <a:bodyPr/>
                    <a:lstStyle/>
                    <a:p>
                      <a:r>
                        <a:rPr lang="en-US" altLang="zh-TW" sz="1200">
                          <a:solidFill>
                            <a:schemeClr val="bg1"/>
                          </a:solidFill>
                        </a:rPr>
                        <a:t>IEEE 802.3 Ethernet</a:t>
                      </a:r>
                    </a:p>
                    <a:p>
                      <a:r>
                        <a:rPr lang="en-US" altLang="zh-TW" sz="1200">
                          <a:solidFill>
                            <a:schemeClr val="bg1"/>
                          </a:solidFill>
                        </a:rPr>
                        <a:t>IEEE 802.3u 100BASE-T</a:t>
                      </a:r>
                    </a:p>
                    <a:p>
                      <a:r>
                        <a:rPr lang="en-US" altLang="zh-TW" sz="1200">
                          <a:solidFill>
                            <a:schemeClr val="bg1"/>
                          </a:solidFill>
                        </a:rPr>
                        <a:t>IEEE 802.3ab 1000BASE-T</a:t>
                      </a:r>
                    </a:p>
                    <a:p>
                      <a:r>
                        <a:rPr lang="en-US" altLang="zh-TW" sz="1200">
                          <a:solidFill>
                            <a:schemeClr val="bg1"/>
                          </a:solidFill>
                        </a:rPr>
                        <a:t>IEEE 802.3z 1000BASE-SX/LX</a:t>
                      </a:r>
                    </a:p>
                    <a:p>
                      <a:r>
                        <a:rPr lang="en-US" altLang="zh-TW" sz="1200">
                          <a:solidFill>
                            <a:schemeClr val="bg1"/>
                          </a:solidFill>
                        </a:rPr>
                        <a:t>IEEE 802.3ae 10G Fiber</a:t>
                      </a:r>
                    </a:p>
                    <a:p>
                      <a:r>
                        <a:rPr lang="en-US" altLang="zh-TW" sz="1200">
                          <a:solidFill>
                            <a:schemeClr val="bg1"/>
                          </a:solidFill>
                        </a:rPr>
                        <a:t>IEEE 802.3by 25 Gigabit Ethernet</a:t>
                      </a:r>
                    </a:p>
                    <a:p>
                      <a:r>
                        <a:rPr lang="en-US" altLang="zh-TW" sz="1200">
                          <a:solidFill>
                            <a:schemeClr val="bg1"/>
                          </a:solidFill>
                        </a:rPr>
                        <a:t>IEEE 802.3bj 100 Gigabit Ethernet</a:t>
                      </a:r>
                    </a:p>
                    <a:p>
                      <a:r>
                        <a:rPr lang="en-US" altLang="zh-TW" sz="1200">
                          <a:solidFill>
                            <a:schemeClr val="bg1"/>
                          </a:solidFill>
                        </a:rPr>
                        <a:t>IEEE 802.3bm 100G Fiber</a:t>
                      </a:r>
                    </a:p>
                    <a:p>
                      <a:r>
                        <a:rPr lang="en-US" altLang="zh-TW" sz="1200">
                          <a:solidFill>
                            <a:schemeClr val="bg1"/>
                          </a:solidFill>
                        </a:rPr>
                        <a:t>IEEE 802.3x Full-Duplex Flow Control</a:t>
                      </a:r>
                    </a:p>
                    <a:p>
                      <a:r>
                        <a:rPr lang="en-US" altLang="zh-TW" sz="1200">
                          <a:solidFill>
                            <a:schemeClr val="bg1"/>
                          </a:solidFill>
                        </a:rPr>
                        <a:t>IEEE 802.1Q VLAN Tagging</a:t>
                      </a:r>
                    </a:p>
                    <a:p>
                      <a:r>
                        <a:rPr lang="en-US" altLang="zh-TW" sz="1200">
                          <a:solidFill>
                            <a:schemeClr val="bg1"/>
                          </a:solidFill>
                        </a:rPr>
                        <a:t>IEEE 802.1w RSTP</a:t>
                      </a:r>
                    </a:p>
                    <a:p>
                      <a:r>
                        <a:rPr lang="en-US" altLang="zh-TW" sz="1200">
                          <a:solidFill>
                            <a:schemeClr val="bg1"/>
                          </a:solidFill>
                        </a:rPr>
                        <a:t>IEEE 802.3ad LACP</a:t>
                      </a:r>
                    </a:p>
                    <a:p>
                      <a:r>
                        <a:rPr lang="en-US" altLang="zh-TW" sz="1200">
                          <a:solidFill>
                            <a:schemeClr val="bg1"/>
                          </a:solidFill>
                        </a:rPr>
                        <a:t>IEEE 802.1AB LLDP</a:t>
                      </a:r>
                    </a:p>
                    <a:p>
                      <a:r>
                        <a:rPr lang="en-US" altLang="zh-TW" sz="1200">
                          <a:solidFill>
                            <a:schemeClr val="bg1"/>
                          </a:solidFill>
                        </a:rPr>
                        <a:t>IEEE 802.1p Class of Service</a:t>
                      </a:r>
                    </a:p>
                    <a:p>
                      <a:r>
                        <a:rPr lang="en-US" altLang="zh-TW" sz="1200">
                          <a:solidFill>
                            <a:schemeClr val="bg1"/>
                          </a:solidFill>
                        </a:rPr>
                        <a:t>Forward Error Correction(FEC)</a:t>
                      </a:r>
                      <a:endParaRPr lang="zh-TW" altLang="en-US" sz="1200">
                        <a:solidFill>
                          <a:schemeClr val="bg1"/>
                        </a:solidFill>
                      </a:endParaRP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02046614"/>
                  </a:ext>
                </a:extLst>
              </a:tr>
            </a:tbl>
          </a:graphicData>
        </a:graphic>
      </p:graphicFrame>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a:t>簡單明瞭的介面設計</a:t>
            </a:r>
          </a:p>
        </p:txBody>
      </p:sp>
      <p:sp>
        <p:nvSpPr>
          <p:cNvPr id="5" name="內容版面配置區 4"/>
          <p:cNvSpPr>
            <a:spLocks noGrp="1"/>
          </p:cNvSpPr>
          <p:nvPr>
            <p:ph idx="4294967295"/>
          </p:nvPr>
        </p:nvSpPr>
        <p:spPr>
          <a:xfrm>
            <a:off x="504170" y="1738064"/>
            <a:ext cx="10515600" cy="1494436"/>
          </a:xfrm>
          <a:prstGeom prst="rect">
            <a:avLst/>
          </a:prstGeom>
        </p:spPr>
        <p:txBody>
          <a:bodyPr/>
          <a:lstStyle/>
          <a:p>
            <a:pPr lvl="0">
              <a:buClrTx/>
              <a:buSzPct val="70000"/>
              <a:buFont typeface="Wingdings" panose="05000000000000000000" pitchFamily="2" charset="2"/>
              <a:buChar char="n"/>
            </a:pPr>
            <a:r>
              <a:rPr lang="zh-TW" altLang="en-US" sz="2400" b="1">
                <a:solidFill>
                  <a:schemeClr val="bg1"/>
                </a:solidFill>
              </a:rPr>
              <a:t>簡潔、圖像化</a:t>
            </a:r>
            <a:endParaRPr lang="en-US" altLang="zh-TW" sz="2400" b="1">
              <a:solidFill>
                <a:schemeClr val="bg1"/>
              </a:solidFill>
            </a:endParaRPr>
          </a:p>
          <a:p>
            <a:pPr lvl="0">
              <a:buClrTx/>
              <a:buSzPct val="70000"/>
              <a:buFont typeface="Wingdings" panose="05000000000000000000" pitchFamily="2" charset="2"/>
              <a:buChar char="n"/>
            </a:pPr>
            <a:r>
              <a:rPr lang="zh-TW" altLang="en-US" sz="2400" b="1">
                <a:solidFill>
                  <a:schemeClr val="bg1"/>
                </a:solidFill>
              </a:rPr>
              <a:t>設定引導</a:t>
            </a:r>
          </a:p>
        </p:txBody>
      </p:sp>
      <p:pic>
        <p:nvPicPr>
          <p:cNvPr id="8" name="Picture 7">
            <a:extLst>
              <a:ext uri="{FF2B5EF4-FFF2-40B4-BE49-F238E27FC236}">
                <a16:creationId xmlns:a16="http://schemas.microsoft.com/office/drawing/2014/main" id="{A15090B9-3148-A274-066F-C9B24F71BB67}"/>
              </a:ext>
            </a:extLst>
          </p:cNvPr>
          <p:cNvPicPr>
            <a:picLocks noChangeAspect="1"/>
          </p:cNvPicPr>
          <p:nvPr/>
        </p:nvPicPr>
        <p:blipFill>
          <a:blip r:embed="rId3"/>
          <a:stretch>
            <a:fillRect/>
          </a:stretch>
        </p:blipFill>
        <p:spPr>
          <a:xfrm>
            <a:off x="417680" y="2729142"/>
            <a:ext cx="4670108" cy="2331388"/>
          </a:xfrm>
          <a:prstGeom prst="rect">
            <a:avLst/>
          </a:prstGeom>
          <a:effectLst/>
        </p:spPr>
      </p:pic>
      <p:pic>
        <p:nvPicPr>
          <p:cNvPr id="9" name="Picture 8">
            <a:extLst>
              <a:ext uri="{FF2B5EF4-FFF2-40B4-BE49-F238E27FC236}">
                <a16:creationId xmlns:a16="http://schemas.microsoft.com/office/drawing/2014/main" id="{DE661529-75DE-F1E4-AFF1-2F0CE552A805}"/>
              </a:ext>
            </a:extLst>
          </p:cNvPr>
          <p:cNvPicPr>
            <a:picLocks noChangeAspect="1"/>
          </p:cNvPicPr>
          <p:nvPr/>
        </p:nvPicPr>
        <p:blipFill>
          <a:blip r:embed="rId4"/>
          <a:stretch>
            <a:fillRect/>
          </a:stretch>
        </p:blipFill>
        <p:spPr>
          <a:xfrm>
            <a:off x="3194407" y="3333968"/>
            <a:ext cx="5135126" cy="2563528"/>
          </a:xfrm>
          <a:prstGeom prst="rect">
            <a:avLst/>
          </a:prstGeom>
        </p:spPr>
      </p:pic>
      <p:pic>
        <p:nvPicPr>
          <p:cNvPr id="10" name="Picture 9">
            <a:extLst>
              <a:ext uri="{FF2B5EF4-FFF2-40B4-BE49-F238E27FC236}">
                <a16:creationId xmlns:a16="http://schemas.microsoft.com/office/drawing/2014/main" id="{5B7FCE16-2A72-B6AF-1299-6D90765D7FC2}"/>
              </a:ext>
            </a:extLst>
          </p:cNvPr>
          <p:cNvPicPr>
            <a:picLocks noChangeAspect="1"/>
          </p:cNvPicPr>
          <p:nvPr/>
        </p:nvPicPr>
        <p:blipFill>
          <a:blip r:embed="rId5"/>
          <a:stretch>
            <a:fillRect/>
          </a:stretch>
        </p:blipFill>
        <p:spPr>
          <a:xfrm>
            <a:off x="6719537" y="4138544"/>
            <a:ext cx="4941767" cy="2468291"/>
          </a:xfrm>
          <a:prstGeom prst="rect">
            <a:avLst/>
          </a:prstGeom>
        </p:spPr>
      </p:pic>
    </p:spTree>
    <p:extLst>
      <p:ext uri="{BB962C8B-B14F-4D97-AF65-F5344CB8AC3E}">
        <p14:creationId xmlns:p14="http://schemas.microsoft.com/office/powerpoint/2010/main" val="534413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a:t>明確分割工作室內各別網路</a:t>
            </a:r>
          </a:p>
        </p:txBody>
      </p:sp>
      <p:sp>
        <p:nvSpPr>
          <p:cNvPr id="3" name="內容版面配置區 2"/>
          <p:cNvSpPr>
            <a:spLocks noGrp="1"/>
          </p:cNvSpPr>
          <p:nvPr>
            <p:ph idx="4294967295"/>
          </p:nvPr>
        </p:nvSpPr>
        <p:spPr>
          <a:xfrm>
            <a:off x="6574048" y="2680905"/>
            <a:ext cx="5077436" cy="1987840"/>
          </a:xfrm>
          <a:prstGeom prst="rect">
            <a:avLst/>
          </a:prstGeom>
        </p:spPr>
        <p:txBody>
          <a:bodyPr vert="horz" lIns="91440" tIns="45720" rIns="91440" bIns="45720" rtlCol="0">
            <a:normAutofit fontScale="92500"/>
          </a:bodyPr>
          <a:lstStyle/>
          <a:p>
            <a:pPr>
              <a:lnSpc>
                <a:spcPct val="110000"/>
              </a:lnSpc>
              <a:buClrTx/>
              <a:buSzPct val="70000"/>
              <a:buFont typeface="Wingdings" panose="05000000000000000000" pitchFamily="2" charset="2"/>
              <a:buChar char="n"/>
            </a:pPr>
            <a:r>
              <a:rPr lang="zh-TW" altLang="en-US" sz="2400" b="1">
                <a:solidFill>
                  <a:schemeClr val="bg1"/>
                </a:solidFill>
              </a:rPr>
              <a:t>虛擬區域網路 </a:t>
            </a:r>
            <a:r>
              <a:rPr lang="en-US" altLang="zh-TW" sz="2400" b="1">
                <a:solidFill>
                  <a:schemeClr val="bg1"/>
                </a:solidFill>
              </a:rPr>
              <a:t>(VLAN) </a:t>
            </a:r>
            <a:r>
              <a:rPr lang="zh-TW" altLang="en-US" sz="2400" b="1">
                <a:solidFill>
                  <a:schemeClr val="bg1"/>
                </a:solidFill>
              </a:rPr>
              <a:t>可以明確獨立出不同的部門網路</a:t>
            </a:r>
            <a:r>
              <a:rPr lang="en-US" altLang="zh-TW" sz="2400" b="1">
                <a:solidFill>
                  <a:schemeClr val="bg1"/>
                </a:solidFill>
              </a:rPr>
              <a:t> </a:t>
            </a:r>
          </a:p>
          <a:p>
            <a:pPr>
              <a:lnSpc>
                <a:spcPct val="110000"/>
              </a:lnSpc>
              <a:buClrTx/>
              <a:buSzPct val="70000"/>
              <a:buFont typeface="Wingdings" panose="05000000000000000000" pitchFamily="2" charset="2"/>
              <a:buChar char="n"/>
            </a:pPr>
            <a:r>
              <a:rPr lang="zh-TW" altLang="en-US" sz="2400" b="1">
                <a:solidFill>
                  <a:schemeClr val="bg1"/>
                </a:solidFill>
              </a:rPr>
              <a:t>方便管理</a:t>
            </a:r>
            <a:r>
              <a:rPr lang="en-US" altLang="zh-TW" sz="2400" b="1">
                <a:solidFill>
                  <a:schemeClr val="bg1"/>
                </a:solidFill>
              </a:rPr>
              <a:t>,</a:t>
            </a:r>
            <a:r>
              <a:rPr lang="zh-TW" altLang="en-US" sz="2400" b="1">
                <a:solidFill>
                  <a:schemeClr val="bg1"/>
                </a:solidFill>
              </a:rPr>
              <a:t> 不同網路間可有條件相連</a:t>
            </a:r>
            <a:endParaRPr lang="en-US" altLang="zh-TW" sz="2400" b="1">
              <a:solidFill>
                <a:schemeClr val="bg1"/>
              </a:solidFill>
            </a:endParaRPr>
          </a:p>
          <a:p>
            <a:pPr>
              <a:lnSpc>
                <a:spcPct val="110000"/>
              </a:lnSpc>
              <a:buClrTx/>
              <a:buSzPct val="70000"/>
              <a:buFont typeface="Wingdings" panose="05000000000000000000" pitchFamily="2" charset="2"/>
              <a:buChar char="n"/>
            </a:pPr>
            <a:r>
              <a:rPr lang="zh-TW" altLang="en-US" sz="2400" b="1">
                <a:solidFill>
                  <a:schemeClr val="bg1"/>
                </a:solidFill>
              </a:rPr>
              <a:t>也可分隔員工及來賓網路</a:t>
            </a:r>
          </a:p>
        </p:txBody>
      </p:sp>
      <p:pic>
        <p:nvPicPr>
          <p:cNvPr id="6" name="圖形 5">
            <a:extLst>
              <a:ext uri="{FF2B5EF4-FFF2-40B4-BE49-F238E27FC236}">
                <a16:creationId xmlns:a16="http://schemas.microsoft.com/office/drawing/2014/main" id="{49951610-5CD3-6167-2725-EC3355542F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5500" y="2479491"/>
            <a:ext cx="6562978" cy="4378509"/>
          </a:xfrm>
          <a:prstGeom prst="rect">
            <a:avLst/>
          </a:prstGeom>
        </p:spPr>
      </p:pic>
    </p:spTree>
    <p:extLst>
      <p:ext uri="{BB962C8B-B14F-4D97-AF65-F5344CB8AC3E}">
        <p14:creationId xmlns:p14="http://schemas.microsoft.com/office/powerpoint/2010/main" val="182347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a16="http://schemas.microsoft.com/office/drawing/2014/main" id="{3F5B5DC3-EBEE-D590-F3FA-A509B00EB92F}"/>
              </a:ext>
            </a:extLst>
          </p:cNvPr>
          <p:cNvSpPr/>
          <p:nvPr/>
        </p:nvSpPr>
        <p:spPr>
          <a:xfrm>
            <a:off x="650817" y="5941879"/>
            <a:ext cx="1745934" cy="609748"/>
          </a:xfrm>
          <a:prstGeom prst="rect">
            <a:avLst/>
          </a:prstGeom>
          <a:solidFill>
            <a:srgbClr val="00BE7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a:extLst>
              <a:ext uri="{FF2B5EF4-FFF2-40B4-BE49-F238E27FC236}">
                <a16:creationId xmlns:a16="http://schemas.microsoft.com/office/drawing/2014/main" id="{C09D474B-5687-8BBE-85FC-AE3860F25FB7}"/>
              </a:ext>
            </a:extLst>
          </p:cNvPr>
          <p:cNvSpPr/>
          <p:nvPr/>
        </p:nvSpPr>
        <p:spPr>
          <a:xfrm>
            <a:off x="3566114" y="4898640"/>
            <a:ext cx="1841980" cy="609748"/>
          </a:xfrm>
          <a:prstGeom prst="rect">
            <a:avLst/>
          </a:prstGeom>
          <a:solidFill>
            <a:srgbClr val="FEC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A16281E0-4DB2-BE68-0E34-B67D50A6EE4B}"/>
              </a:ext>
            </a:extLst>
          </p:cNvPr>
          <p:cNvSpPr/>
          <p:nvPr/>
        </p:nvSpPr>
        <p:spPr>
          <a:xfrm>
            <a:off x="650817" y="3765509"/>
            <a:ext cx="1745934" cy="609748"/>
          </a:xfrm>
          <a:prstGeom prst="rect">
            <a:avLst/>
          </a:prstGeom>
          <a:solidFill>
            <a:srgbClr val="FEC43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p>
            <a:r>
              <a:rPr lang="zh-TW" altLang="en-US"/>
              <a:t>透過 </a:t>
            </a:r>
            <a:r>
              <a:rPr lang="en-US" altLang="zh-TW"/>
              <a:t>2 </a:t>
            </a:r>
            <a:r>
              <a:rPr lang="zh-TW" altLang="en-US"/>
              <a:t>台 </a:t>
            </a:r>
            <a:r>
              <a:rPr lang="en-US" altLang="zh-TW"/>
              <a:t>QSW-M7308R-4X </a:t>
            </a:r>
            <a:r>
              <a:rPr lang="zh-TW" altLang="en-US"/>
              <a:t>進行</a:t>
            </a:r>
            <a:r>
              <a:rPr lang="en-US" altLang="zh-TW"/>
              <a:t> LACP </a:t>
            </a:r>
            <a:r>
              <a:rPr lang="zh-TW" altLang="en-US"/>
              <a:t>連線</a:t>
            </a:r>
          </a:p>
        </p:txBody>
      </p:sp>
      <p:sp>
        <p:nvSpPr>
          <p:cNvPr id="3" name="內容版面配置區 2"/>
          <p:cNvSpPr>
            <a:spLocks noGrp="1"/>
          </p:cNvSpPr>
          <p:nvPr>
            <p:ph idx="4294967295"/>
          </p:nvPr>
        </p:nvSpPr>
        <p:spPr>
          <a:xfrm>
            <a:off x="5892551" y="2301941"/>
            <a:ext cx="5800686" cy="3841541"/>
          </a:xfrm>
          <a:prstGeom prst="rect">
            <a:avLst/>
          </a:prstGeom>
        </p:spPr>
        <p:txBody>
          <a:bodyPr vert="horz" lIns="91440" tIns="45720" rIns="91440" bIns="45720" rtlCol="0" anchor="t">
            <a:normAutofit/>
          </a:bodyPr>
          <a:lstStyle/>
          <a:p>
            <a:pPr marL="0" indent="0">
              <a:lnSpc>
                <a:spcPct val="120000"/>
              </a:lnSpc>
              <a:buClrTx/>
              <a:buSzPct val="70000"/>
              <a:buNone/>
            </a:pPr>
            <a:r>
              <a:rPr lang="zh-TW" altLang="en-US" sz="1800" b="1">
                <a:solidFill>
                  <a:schemeClr val="bg1"/>
                </a:solidFill>
              </a:rPr>
              <a:t>使用 </a:t>
            </a:r>
            <a:r>
              <a:rPr lang="en-US" altLang="zh-TW" sz="1800" b="1">
                <a:solidFill>
                  <a:schemeClr val="bg1"/>
                </a:solidFill>
              </a:rPr>
              <a:t>2 </a:t>
            </a:r>
            <a:r>
              <a:rPr lang="zh-TW" altLang="en-US" sz="1800" b="1">
                <a:solidFill>
                  <a:schemeClr val="bg1"/>
                </a:solidFill>
              </a:rPr>
              <a:t>台 </a:t>
            </a:r>
            <a:r>
              <a:rPr lang="en-US" altLang="zh-TW" sz="1800" b="1">
                <a:solidFill>
                  <a:schemeClr val="bg1"/>
                </a:solidFill>
              </a:rPr>
              <a:t>QSW-M7308R-4X </a:t>
            </a:r>
            <a:r>
              <a:rPr lang="zh-TW" altLang="en-US" sz="1800" b="1">
                <a:solidFill>
                  <a:schemeClr val="bg1"/>
                </a:solidFill>
              </a:rPr>
              <a:t>進行 </a:t>
            </a:r>
            <a:r>
              <a:rPr lang="en-US" altLang="zh-TW" sz="1800" b="1">
                <a:solidFill>
                  <a:schemeClr val="bg1"/>
                </a:solidFill>
              </a:rPr>
              <a:t>LACP </a:t>
            </a:r>
            <a:r>
              <a:rPr lang="zh-TW" altLang="en-US" sz="1800" b="1">
                <a:solidFill>
                  <a:schemeClr val="bg1"/>
                </a:solidFill>
              </a:rPr>
              <a:t>連線除了原有的網路連線備援以及雙倍頻寬外，更有以下的優點</a:t>
            </a:r>
            <a:endParaRPr lang="en-US" altLang="zh-TW" sz="1800" b="1">
              <a:solidFill>
                <a:schemeClr val="bg1"/>
              </a:solidFill>
            </a:endParaRPr>
          </a:p>
          <a:p>
            <a:pPr>
              <a:lnSpc>
                <a:spcPct val="120000"/>
              </a:lnSpc>
              <a:buClrTx/>
              <a:buSzPct val="70000"/>
              <a:buFont typeface="Wingdings" panose="05000000000000000000" pitchFamily="2" charset="2"/>
              <a:buChar char="n"/>
            </a:pPr>
            <a:r>
              <a:rPr lang="zh-TW" altLang="en-US" sz="1800" b="1">
                <a:solidFill>
                  <a:schemeClr val="bg1"/>
                </a:solidFill>
              </a:rPr>
              <a:t>可擴展性 </a:t>
            </a:r>
            <a:r>
              <a:rPr lang="en-US" altLang="zh-TW" sz="1800" b="1">
                <a:solidFill>
                  <a:schemeClr val="bg1"/>
                </a:solidFill>
              </a:rPr>
              <a:t>( Scalability ) :</a:t>
            </a:r>
            <a:r>
              <a:rPr lang="zh-TW" altLang="en-US" sz="1800" b="1">
                <a:solidFill>
                  <a:schemeClr val="bg1"/>
                </a:solidFill>
              </a:rPr>
              <a:t> 透過更多的網路埠可以連接更多的設備，共享超高速網路資源</a:t>
            </a:r>
            <a:endParaRPr lang="en-US" altLang="zh-TW" sz="1800" b="1">
              <a:solidFill>
                <a:schemeClr val="bg1"/>
              </a:solidFill>
            </a:endParaRPr>
          </a:p>
          <a:p>
            <a:pPr>
              <a:lnSpc>
                <a:spcPct val="120000"/>
              </a:lnSpc>
              <a:buClrTx/>
              <a:buSzPct val="70000"/>
              <a:buFont typeface="Wingdings" panose="05000000000000000000" pitchFamily="2" charset="2"/>
              <a:buChar char="n"/>
            </a:pPr>
            <a:r>
              <a:rPr lang="zh-TW" altLang="en-US" sz="1800" b="1">
                <a:solidFill>
                  <a:schemeClr val="bg1"/>
                </a:solidFill>
                <a:cs typeface="Arial"/>
              </a:rPr>
              <a:t>分段管理 </a:t>
            </a:r>
            <a:r>
              <a:rPr lang="en-US" altLang="zh-TW" sz="1800" b="1">
                <a:solidFill>
                  <a:schemeClr val="bg1"/>
                </a:solidFill>
                <a:cs typeface="Arial"/>
              </a:rPr>
              <a:t>( Management )</a:t>
            </a:r>
            <a:r>
              <a:rPr lang="zh-TW" altLang="en-US" sz="1800" b="1">
                <a:solidFill>
                  <a:schemeClr val="bg1"/>
                </a:solidFill>
                <a:cs typeface="Arial"/>
              </a:rPr>
              <a:t> </a:t>
            </a:r>
            <a:r>
              <a:rPr lang="en-US" altLang="zh-TW" sz="1800" b="1">
                <a:solidFill>
                  <a:schemeClr val="bg1"/>
                </a:solidFill>
                <a:cs typeface="Arial"/>
              </a:rPr>
              <a:t>:</a:t>
            </a:r>
            <a:r>
              <a:rPr lang="zh-TW" altLang="en-US" sz="1800" b="1">
                <a:solidFill>
                  <a:schemeClr val="bg1"/>
                </a:solidFill>
                <a:cs typeface="Arial"/>
              </a:rPr>
              <a:t> 可劃分額外的網路區段益於</a:t>
            </a:r>
            <a:r>
              <a:rPr lang="en-US" altLang="zh-TW" sz="1800" b="1">
                <a:solidFill>
                  <a:schemeClr val="bg1"/>
                </a:solidFill>
                <a:cs typeface="Arial"/>
              </a:rPr>
              <a:t>IT</a:t>
            </a:r>
            <a:r>
              <a:rPr lang="zh-TW" altLang="en-US" sz="1800" b="1">
                <a:solidFill>
                  <a:schemeClr val="bg1"/>
                </a:solidFill>
                <a:cs typeface="Arial"/>
              </a:rPr>
              <a:t>管理，隔離敏感或高流量區域防止壅塞以及提高安全性</a:t>
            </a:r>
            <a:endParaRPr lang="en-US" altLang="zh-TW" sz="1800" b="1">
              <a:solidFill>
                <a:schemeClr val="bg1"/>
              </a:solidFill>
              <a:cs typeface="Arial"/>
            </a:endParaRPr>
          </a:p>
          <a:p>
            <a:pPr>
              <a:lnSpc>
                <a:spcPct val="120000"/>
              </a:lnSpc>
              <a:buClrTx/>
              <a:buSzPct val="70000"/>
              <a:buFont typeface="Wingdings" panose="05000000000000000000" pitchFamily="2" charset="2"/>
              <a:buChar char="n"/>
            </a:pPr>
            <a:r>
              <a:rPr lang="zh-TW" altLang="en-US" sz="1800" b="1">
                <a:solidFill>
                  <a:schemeClr val="bg1"/>
                </a:solidFill>
                <a:cs typeface="Arial"/>
              </a:rPr>
              <a:t>容錯功能</a:t>
            </a:r>
            <a:r>
              <a:rPr lang="en-US" altLang="zh-TW" sz="1800" b="1">
                <a:solidFill>
                  <a:schemeClr val="bg1"/>
                </a:solidFill>
              </a:rPr>
              <a:t>(</a:t>
            </a:r>
            <a:r>
              <a:rPr lang="zh-TW" altLang="en-US" sz="1800" b="1">
                <a:solidFill>
                  <a:schemeClr val="bg1"/>
                </a:solidFill>
              </a:rPr>
              <a:t> </a:t>
            </a:r>
            <a:r>
              <a:rPr lang="en-US" altLang="zh-TW" sz="1800" b="1">
                <a:solidFill>
                  <a:schemeClr val="bg1"/>
                </a:solidFill>
              </a:rPr>
              <a:t>Failover capabilities )</a:t>
            </a:r>
            <a:r>
              <a:rPr lang="zh-TW" altLang="en-US" sz="1800" b="1">
                <a:solidFill>
                  <a:schemeClr val="bg1"/>
                </a:solidFill>
              </a:rPr>
              <a:t> </a:t>
            </a:r>
            <a:r>
              <a:rPr lang="en-US" altLang="zh-TW" sz="1800" b="1">
                <a:solidFill>
                  <a:schemeClr val="bg1"/>
                </a:solidFill>
                <a:cs typeface="Arial"/>
              </a:rPr>
              <a:t>:</a:t>
            </a:r>
            <a:r>
              <a:rPr lang="zh-TW" altLang="en-US" sz="1800" b="1">
                <a:solidFill>
                  <a:schemeClr val="bg1"/>
                </a:solidFill>
                <a:cs typeface="Arial"/>
              </a:rPr>
              <a:t> 由於網路中有兩台交換器，當交換器 </a:t>
            </a:r>
            <a:r>
              <a:rPr lang="en-US" altLang="zh-TW" sz="1800" b="1">
                <a:solidFill>
                  <a:schemeClr val="bg1"/>
                </a:solidFill>
                <a:cs typeface="Arial"/>
              </a:rPr>
              <a:t>A </a:t>
            </a:r>
            <a:r>
              <a:rPr lang="zh-TW" altLang="en-US" sz="1800" b="1">
                <a:solidFill>
                  <a:schemeClr val="bg1"/>
                </a:solidFill>
                <a:cs typeface="Arial"/>
              </a:rPr>
              <a:t>不幸發生故障，連接於交換器 </a:t>
            </a:r>
            <a:r>
              <a:rPr lang="en-US" altLang="zh-TW" sz="1800" b="1">
                <a:solidFill>
                  <a:schemeClr val="bg1"/>
                </a:solidFill>
                <a:cs typeface="Arial"/>
              </a:rPr>
              <a:t>B</a:t>
            </a:r>
            <a:r>
              <a:rPr lang="zh-TW" altLang="en-US" sz="1800" b="1">
                <a:solidFill>
                  <a:schemeClr val="bg1"/>
                </a:solidFill>
                <a:cs typeface="Arial"/>
              </a:rPr>
              <a:t> 中的用戶則不受影響，服務不至於全面中斷</a:t>
            </a:r>
          </a:p>
        </p:txBody>
      </p:sp>
      <p:pic>
        <p:nvPicPr>
          <p:cNvPr id="10" name="圖片 4">
            <a:extLst>
              <a:ext uri="{FF2B5EF4-FFF2-40B4-BE49-F238E27FC236}">
                <a16:creationId xmlns:a16="http://schemas.microsoft.com/office/drawing/2014/main" id="{4DC2A42B-6356-2FF6-06AE-02824A053A5B}"/>
              </a:ext>
            </a:extLst>
          </p:cNvPr>
          <p:cNvPicPr>
            <a:picLocks noChangeAspect="1"/>
          </p:cNvPicPr>
          <p:nvPr/>
        </p:nvPicPr>
        <p:blipFill rotWithShape="1">
          <a:blip r:embed="rId3">
            <a:extLst>
              <a:ext uri="{28A0092B-C50C-407E-A947-70E740481C1C}">
                <a14:useLocalDpi xmlns:a14="http://schemas.microsoft.com/office/drawing/2010/main" val="0"/>
              </a:ext>
            </a:extLst>
          </a:blip>
          <a:srcRect t="35795" b="31690"/>
          <a:stretch/>
        </p:blipFill>
        <p:spPr>
          <a:xfrm>
            <a:off x="1094060" y="3476985"/>
            <a:ext cx="3774745" cy="767232"/>
          </a:xfrm>
          <a:prstGeom prst="rect">
            <a:avLst/>
          </a:prstGeom>
          <a:effectLst>
            <a:outerShdw blurRad="114300" dist="38100" dir="5400000" algn="t" rotWithShape="0">
              <a:prstClr val="black">
                <a:alpha val="25000"/>
              </a:prstClr>
            </a:outerShdw>
          </a:effectLst>
        </p:spPr>
      </p:pic>
      <p:pic>
        <p:nvPicPr>
          <p:cNvPr id="4" name="圖片 4">
            <a:extLst>
              <a:ext uri="{FF2B5EF4-FFF2-40B4-BE49-F238E27FC236}">
                <a16:creationId xmlns:a16="http://schemas.microsoft.com/office/drawing/2014/main" id="{C1C36EED-93FF-8E90-336D-9C51F4243B44}"/>
              </a:ext>
            </a:extLst>
          </p:cNvPr>
          <p:cNvPicPr>
            <a:picLocks noChangeAspect="1"/>
          </p:cNvPicPr>
          <p:nvPr/>
        </p:nvPicPr>
        <p:blipFill rotWithShape="1">
          <a:blip r:embed="rId3">
            <a:extLst>
              <a:ext uri="{28A0092B-C50C-407E-A947-70E740481C1C}">
                <a14:useLocalDpi xmlns:a14="http://schemas.microsoft.com/office/drawing/2010/main" val="0"/>
              </a:ext>
            </a:extLst>
          </a:blip>
          <a:srcRect t="35795" b="31690"/>
          <a:stretch/>
        </p:blipFill>
        <p:spPr>
          <a:xfrm>
            <a:off x="1094060" y="4615777"/>
            <a:ext cx="3774745" cy="767232"/>
          </a:xfrm>
          <a:prstGeom prst="rect">
            <a:avLst/>
          </a:prstGeom>
          <a:effectLst>
            <a:outerShdw blurRad="114300" dist="38100" dir="5400000" algn="t" rotWithShape="0">
              <a:prstClr val="black">
                <a:alpha val="25000"/>
              </a:prstClr>
            </a:outerShdw>
          </a:effectLst>
        </p:spPr>
      </p:pic>
      <p:cxnSp>
        <p:nvCxnSpPr>
          <p:cNvPr id="5" name="直線單箭頭接點 25">
            <a:extLst>
              <a:ext uri="{FF2B5EF4-FFF2-40B4-BE49-F238E27FC236}">
                <a16:creationId xmlns:a16="http://schemas.microsoft.com/office/drawing/2014/main" id="{3E1B7F86-B7F4-C750-9316-5A6356BC261A}"/>
              </a:ext>
            </a:extLst>
          </p:cNvPr>
          <p:cNvCxnSpPr>
            <a:cxnSpLocks/>
          </p:cNvCxnSpPr>
          <p:nvPr/>
        </p:nvCxnSpPr>
        <p:spPr>
          <a:xfrm flipV="1">
            <a:off x="2538188" y="4042612"/>
            <a:ext cx="0" cy="1038921"/>
          </a:xfrm>
          <a:prstGeom prst="straightConnector1">
            <a:avLst/>
          </a:prstGeom>
          <a:ln w="38100">
            <a:solidFill>
              <a:srgbClr val="FEC432"/>
            </a:solidFill>
          </a:ln>
        </p:spPr>
        <p:style>
          <a:lnRef idx="1">
            <a:schemeClr val="accent1"/>
          </a:lnRef>
          <a:fillRef idx="0">
            <a:schemeClr val="accent1"/>
          </a:fillRef>
          <a:effectRef idx="0">
            <a:schemeClr val="accent1"/>
          </a:effectRef>
          <a:fontRef idx="minor">
            <a:schemeClr val="tx1"/>
          </a:fontRef>
        </p:style>
      </p:cxnSp>
      <p:cxnSp>
        <p:nvCxnSpPr>
          <p:cNvPr id="7" name="直線單箭頭接點 25">
            <a:extLst>
              <a:ext uri="{FF2B5EF4-FFF2-40B4-BE49-F238E27FC236}">
                <a16:creationId xmlns:a16="http://schemas.microsoft.com/office/drawing/2014/main" id="{C6D92499-B9EA-5DD9-E23A-A26D21CEF3FF}"/>
              </a:ext>
            </a:extLst>
          </p:cNvPr>
          <p:cNvCxnSpPr>
            <a:cxnSpLocks/>
          </p:cNvCxnSpPr>
          <p:nvPr/>
        </p:nvCxnSpPr>
        <p:spPr>
          <a:xfrm flipV="1">
            <a:off x="2981432" y="4042611"/>
            <a:ext cx="0" cy="1038921"/>
          </a:xfrm>
          <a:prstGeom prst="straightConnector1">
            <a:avLst/>
          </a:prstGeom>
          <a:ln w="38100">
            <a:solidFill>
              <a:srgbClr val="FEC432"/>
            </a:solidFill>
          </a:ln>
        </p:spPr>
        <p:style>
          <a:lnRef idx="1">
            <a:schemeClr val="accent1"/>
          </a:lnRef>
          <a:fillRef idx="0">
            <a:schemeClr val="accent1"/>
          </a:fillRef>
          <a:effectRef idx="0">
            <a:schemeClr val="accent1"/>
          </a:effectRef>
          <a:fontRef idx="minor">
            <a:schemeClr val="tx1"/>
          </a:fontRef>
        </p:style>
      </p:cxnSp>
      <p:cxnSp>
        <p:nvCxnSpPr>
          <p:cNvPr id="8" name="直線單箭頭接點 25">
            <a:extLst>
              <a:ext uri="{FF2B5EF4-FFF2-40B4-BE49-F238E27FC236}">
                <a16:creationId xmlns:a16="http://schemas.microsoft.com/office/drawing/2014/main" id="{3CC87482-84A0-33B8-C385-AA075F28E286}"/>
              </a:ext>
            </a:extLst>
          </p:cNvPr>
          <p:cNvCxnSpPr>
            <a:cxnSpLocks/>
          </p:cNvCxnSpPr>
          <p:nvPr/>
        </p:nvCxnSpPr>
        <p:spPr>
          <a:xfrm flipV="1">
            <a:off x="1700774" y="3135085"/>
            <a:ext cx="0" cy="808826"/>
          </a:xfrm>
          <a:prstGeom prst="straightConnector1">
            <a:avLst/>
          </a:prstGeom>
          <a:ln w="38100">
            <a:solidFill>
              <a:srgbClr val="F4EAE2"/>
            </a:solidFill>
          </a:ln>
        </p:spPr>
        <p:style>
          <a:lnRef idx="1">
            <a:schemeClr val="accent1"/>
          </a:lnRef>
          <a:fillRef idx="0">
            <a:schemeClr val="accent1"/>
          </a:fillRef>
          <a:effectRef idx="0">
            <a:schemeClr val="accent1"/>
          </a:effectRef>
          <a:fontRef idx="minor">
            <a:schemeClr val="tx1"/>
          </a:fontRef>
        </p:style>
      </p:cxnSp>
      <p:cxnSp>
        <p:nvCxnSpPr>
          <p:cNvPr id="9" name="直線單箭頭接點 25">
            <a:extLst>
              <a:ext uri="{FF2B5EF4-FFF2-40B4-BE49-F238E27FC236}">
                <a16:creationId xmlns:a16="http://schemas.microsoft.com/office/drawing/2014/main" id="{936CBDC0-E1B9-B2C9-D1AC-27DC17E5176D}"/>
              </a:ext>
            </a:extLst>
          </p:cNvPr>
          <p:cNvCxnSpPr>
            <a:cxnSpLocks/>
          </p:cNvCxnSpPr>
          <p:nvPr/>
        </p:nvCxnSpPr>
        <p:spPr>
          <a:xfrm flipV="1">
            <a:off x="2130767" y="3218168"/>
            <a:ext cx="0" cy="704387"/>
          </a:xfrm>
          <a:prstGeom prst="straightConnector1">
            <a:avLst/>
          </a:prstGeom>
          <a:ln w="38100">
            <a:solidFill>
              <a:srgbClr val="F4EAE2"/>
            </a:solidFill>
          </a:ln>
        </p:spPr>
        <p:style>
          <a:lnRef idx="1">
            <a:schemeClr val="accent1"/>
          </a:lnRef>
          <a:fillRef idx="0">
            <a:schemeClr val="accent1"/>
          </a:fillRef>
          <a:effectRef idx="0">
            <a:schemeClr val="accent1"/>
          </a:effectRef>
          <a:fontRef idx="minor">
            <a:schemeClr val="tx1"/>
          </a:fontRef>
        </p:style>
      </p:cxnSp>
      <p:cxnSp>
        <p:nvCxnSpPr>
          <p:cNvPr id="11" name="直線單箭頭接點 25">
            <a:extLst>
              <a:ext uri="{FF2B5EF4-FFF2-40B4-BE49-F238E27FC236}">
                <a16:creationId xmlns:a16="http://schemas.microsoft.com/office/drawing/2014/main" id="{4B8AF548-04B0-D662-8A92-1B00C3615F3A}"/>
              </a:ext>
            </a:extLst>
          </p:cNvPr>
          <p:cNvCxnSpPr>
            <a:cxnSpLocks/>
          </p:cNvCxnSpPr>
          <p:nvPr/>
        </p:nvCxnSpPr>
        <p:spPr>
          <a:xfrm flipV="1">
            <a:off x="1700774" y="5081533"/>
            <a:ext cx="0" cy="1038921"/>
          </a:xfrm>
          <a:prstGeom prst="straightConnector1">
            <a:avLst/>
          </a:prstGeom>
          <a:ln w="38100">
            <a:solidFill>
              <a:srgbClr val="00BE75"/>
            </a:solidFill>
          </a:ln>
        </p:spPr>
        <p:style>
          <a:lnRef idx="1">
            <a:schemeClr val="accent1"/>
          </a:lnRef>
          <a:fillRef idx="0">
            <a:schemeClr val="accent1"/>
          </a:fillRef>
          <a:effectRef idx="0">
            <a:schemeClr val="accent1"/>
          </a:effectRef>
          <a:fontRef idx="minor">
            <a:schemeClr val="tx1"/>
          </a:fontRef>
        </p:style>
      </p:cxnSp>
      <p:cxnSp>
        <p:nvCxnSpPr>
          <p:cNvPr id="12" name="直線單箭頭接點 25">
            <a:extLst>
              <a:ext uri="{FF2B5EF4-FFF2-40B4-BE49-F238E27FC236}">
                <a16:creationId xmlns:a16="http://schemas.microsoft.com/office/drawing/2014/main" id="{19AA9CC7-4041-32BF-BAE8-B463D81EF7B7}"/>
              </a:ext>
            </a:extLst>
          </p:cNvPr>
          <p:cNvCxnSpPr>
            <a:cxnSpLocks/>
          </p:cNvCxnSpPr>
          <p:nvPr/>
        </p:nvCxnSpPr>
        <p:spPr>
          <a:xfrm flipV="1">
            <a:off x="2144018" y="5081532"/>
            <a:ext cx="0" cy="1038921"/>
          </a:xfrm>
          <a:prstGeom prst="straightConnector1">
            <a:avLst/>
          </a:prstGeom>
          <a:ln w="38100">
            <a:solidFill>
              <a:srgbClr val="00BE75"/>
            </a:solidFill>
          </a:ln>
        </p:spPr>
        <p:style>
          <a:lnRef idx="1">
            <a:schemeClr val="accent1"/>
          </a:lnRef>
          <a:fillRef idx="0">
            <a:schemeClr val="accent1"/>
          </a:fillRef>
          <a:effectRef idx="0">
            <a:schemeClr val="accent1"/>
          </a:effectRef>
          <a:fontRef idx="minor">
            <a:schemeClr val="tx1"/>
          </a:fontRef>
        </p:style>
      </p:cxnSp>
      <p:pic>
        <p:nvPicPr>
          <p:cNvPr id="13" name="圖片 8">
            <a:extLst>
              <a:ext uri="{FF2B5EF4-FFF2-40B4-BE49-F238E27FC236}">
                <a16:creationId xmlns:a16="http://schemas.microsoft.com/office/drawing/2014/main" id="{2CE06484-91CB-AF9C-4AA7-48805AE328D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40477" b="29084"/>
          <a:stretch/>
        </p:blipFill>
        <p:spPr>
          <a:xfrm>
            <a:off x="1094060" y="5761645"/>
            <a:ext cx="3623029" cy="689390"/>
          </a:xfrm>
          <a:prstGeom prst="rect">
            <a:avLst/>
          </a:prstGeom>
        </p:spPr>
      </p:pic>
      <p:sp>
        <p:nvSpPr>
          <p:cNvPr id="27" name="文字方塊 97">
            <a:extLst>
              <a:ext uri="{FF2B5EF4-FFF2-40B4-BE49-F238E27FC236}">
                <a16:creationId xmlns:a16="http://schemas.microsoft.com/office/drawing/2014/main" id="{DC477836-E03D-0EE2-C19E-F2428E4FE937}"/>
              </a:ext>
            </a:extLst>
          </p:cNvPr>
          <p:cNvSpPr txBox="1"/>
          <p:nvPr/>
        </p:nvSpPr>
        <p:spPr>
          <a:xfrm>
            <a:off x="2564993" y="2051934"/>
            <a:ext cx="982961" cy="400110"/>
          </a:xfrm>
          <a:prstGeom prst="rect">
            <a:avLst/>
          </a:prstGeom>
          <a:noFill/>
        </p:spPr>
        <p:txBody>
          <a:bodyPr wrap="none" rtlCol="0">
            <a:spAutoFit/>
          </a:bodyPr>
          <a:lstStyle/>
          <a:p>
            <a:r>
              <a:rPr lang="en-US" altLang="zh-TW" sz="2000" b="1">
                <a:solidFill>
                  <a:schemeClr val="bg1"/>
                </a:solidFill>
                <a:latin typeface="+mj-lt"/>
              </a:rPr>
              <a:t>Server</a:t>
            </a:r>
            <a:endParaRPr lang="zh-TW" altLang="en-US" sz="2000" b="1">
              <a:solidFill>
                <a:schemeClr val="bg1"/>
              </a:solidFill>
              <a:latin typeface="+mj-lt"/>
            </a:endParaRPr>
          </a:p>
        </p:txBody>
      </p:sp>
      <p:sp>
        <p:nvSpPr>
          <p:cNvPr id="28" name="文字方塊 97">
            <a:extLst>
              <a:ext uri="{FF2B5EF4-FFF2-40B4-BE49-F238E27FC236}">
                <a16:creationId xmlns:a16="http://schemas.microsoft.com/office/drawing/2014/main" id="{654E4974-B036-D70A-44F6-370F9BC09334}"/>
              </a:ext>
            </a:extLst>
          </p:cNvPr>
          <p:cNvSpPr txBox="1"/>
          <p:nvPr/>
        </p:nvSpPr>
        <p:spPr>
          <a:xfrm>
            <a:off x="2604776" y="6331751"/>
            <a:ext cx="728084" cy="400110"/>
          </a:xfrm>
          <a:prstGeom prst="rect">
            <a:avLst/>
          </a:prstGeom>
          <a:noFill/>
        </p:spPr>
        <p:txBody>
          <a:bodyPr wrap="none" rtlCol="0">
            <a:spAutoFit/>
          </a:bodyPr>
          <a:lstStyle/>
          <a:p>
            <a:r>
              <a:rPr lang="en-US" altLang="zh-TW" sz="2000" b="1">
                <a:solidFill>
                  <a:schemeClr val="bg1"/>
                </a:solidFill>
                <a:latin typeface="+mj-lt"/>
              </a:rPr>
              <a:t>NAS</a:t>
            </a:r>
            <a:endParaRPr lang="zh-TW" altLang="en-US" sz="2000" b="1">
              <a:solidFill>
                <a:schemeClr val="bg1"/>
              </a:solidFill>
              <a:latin typeface="+mj-lt"/>
            </a:endParaRPr>
          </a:p>
        </p:txBody>
      </p:sp>
      <p:sp>
        <p:nvSpPr>
          <p:cNvPr id="29" name="文字方塊 97">
            <a:extLst>
              <a:ext uri="{FF2B5EF4-FFF2-40B4-BE49-F238E27FC236}">
                <a16:creationId xmlns:a16="http://schemas.microsoft.com/office/drawing/2014/main" id="{EE87FB13-B2A1-F9EC-ADE3-6A0865D5BA95}"/>
              </a:ext>
            </a:extLst>
          </p:cNvPr>
          <p:cNvSpPr txBox="1"/>
          <p:nvPr/>
        </p:nvSpPr>
        <p:spPr>
          <a:xfrm>
            <a:off x="3096671" y="4213477"/>
            <a:ext cx="2657779" cy="400110"/>
          </a:xfrm>
          <a:prstGeom prst="rect">
            <a:avLst/>
          </a:prstGeom>
          <a:noFill/>
        </p:spPr>
        <p:txBody>
          <a:bodyPr wrap="none" rtlCol="0">
            <a:spAutoFit/>
          </a:bodyPr>
          <a:lstStyle/>
          <a:p>
            <a:r>
              <a:rPr lang="en-US" altLang="zh-TW" sz="2000" b="1">
                <a:solidFill>
                  <a:schemeClr val="bg1"/>
                </a:solidFill>
                <a:latin typeface="+mj-lt"/>
              </a:rPr>
              <a:t>2 x QSW-M7308R 4X</a:t>
            </a:r>
            <a:endParaRPr lang="zh-TW" altLang="en-US" sz="2000" b="1">
              <a:solidFill>
                <a:schemeClr val="bg1"/>
              </a:solidFill>
              <a:latin typeface="+mj-lt"/>
            </a:endParaRPr>
          </a:p>
        </p:txBody>
      </p:sp>
      <p:grpSp>
        <p:nvGrpSpPr>
          <p:cNvPr id="20" name="群組 19">
            <a:extLst>
              <a:ext uri="{FF2B5EF4-FFF2-40B4-BE49-F238E27FC236}">
                <a16:creationId xmlns:a16="http://schemas.microsoft.com/office/drawing/2014/main" id="{B2757C37-A0B9-B404-11A6-4594625C283D}"/>
              </a:ext>
            </a:extLst>
          </p:cNvPr>
          <p:cNvGrpSpPr/>
          <p:nvPr/>
        </p:nvGrpSpPr>
        <p:grpSpPr>
          <a:xfrm>
            <a:off x="1171836" y="1716316"/>
            <a:ext cx="1672799" cy="1606294"/>
            <a:chOff x="1210988" y="1516492"/>
            <a:chExt cx="2080219" cy="1997516"/>
          </a:xfrm>
        </p:grpSpPr>
        <p:pic>
          <p:nvPicPr>
            <p:cNvPr id="16" name="圖形 15">
              <a:extLst>
                <a:ext uri="{FF2B5EF4-FFF2-40B4-BE49-F238E27FC236}">
                  <a16:creationId xmlns:a16="http://schemas.microsoft.com/office/drawing/2014/main" id="{125D882E-3687-E328-DC89-EBD31C6991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10988" y="1516492"/>
              <a:ext cx="1715381" cy="1997516"/>
            </a:xfrm>
            <a:prstGeom prst="rect">
              <a:avLst/>
            </a:prstGeom>
          </p:spPr>
        </p:pic>
        <p:pic>
          <p:nvPicPr>
            <p:cNvPr id="19" name="圖形 18">
              <a:extLst>
                <a:ext uri="{FF2B5EF4-FFF2-40B4-BE49-F238E27FC236}">
                  <a16:creationId xmlns:a16="http://schemas.microsoft.com/office/drawing/2014/main" id="{AAF23A5D-A4A4-4F7C-9608-2F0A30701D4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82541" y="2438115"/>
              <a:ext cx="1108666" cy="1067794"/>
            </a:xfrm>
            <a:prstGeom prst="rect">
              <a:avLst/>
            </a:prstGeom>
          </p:spPr>
        </p:pic>
      </p:grpSp>
    </p:spTree>
    <p:extLst>
      <p:ext uri="{BB962C8B-B14F-4D97-AF65-F5344CB8AC3E}">
        <p14:creationId xmlns:p14="http://schemas.microsoft.com/office/powerpoint/2010/main" val="13488367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準確記錄及配發影音串流給設備</a:t>
            </a:r>
          </a:p>
        </p:txBody>
      </p:sp>
      <p:sp>
        <p:nvSpPr>
          <p:cNvPr id="3" name="內容版面配置區 2"/>
          <p:cNvSpPr>
            <a:spLocks noGrp="1"/>
          </p:cNvSpPr>
          <p:nvPr>
            <p:ph idx="4294967295"/>
          </p:nvPr>
        </p:nvSpPr>
        <p:spPr>
          <a:xfrm>
            <a:off x="545093" y="2710341"/>
            <a:ext cx="3479961" cy="2872316"/>
          </a:xfrm>
          <a:prstGeom prst="rect">
            <a:avLst/>
          </a:prstGeom>
        </p:spPr>
        <p:txBody>
          <a:bodyPr>
            <a:normAutofit/>
          </a:bodyPr>
          <a:lstStyle/>
          <a:p>
            <a:pPr>
              <a:lnSpc>
                <a:spcPct val="150000"/>
              </a:lnSpc>
              <a:buClrTx/>
              <a:buSzPct val="70000"/>
              <a:buFont typeface="Wingdings" panose="05000000000000000000" pitchFamily="2" charset="2"/>
              <a:buChar char="n"/>
            </a:pPr>
            <a:r>
              <a:rPr lang="zh-TW" altLang="en-US" sz="2000" b="1">
                <a:solidFill>
                  <a:schemeClr val="bg1"/>
                </a:solidFill>
              </a:rPr>
              <a:t>群組監聽協定 </a:t>
            </a:r>
            <a:r>
              <a:rPr lang="en-US" altLang="zh-TW" sz="2000" b="1">
                <a:solidFill>
                  <a:schemeClr val="bg1"/>
                </a:solidFill>
              </a:rPr>
              <a:t>(IGMP snooping) </a:t>
            </a:r>
            <a:r>
              <a:rPr lang="zh-TW" altLang="en-US" sz="2000" b="1">
                <a:solidFill>
                  <a:schemeClr val="bg1"/>
                </a:solidFill>
              </a:rPr>
              <a:t>可以準確記錄所有影音串流分配方式</a:t>
            </a:r>
            <a:endParaRPr lang="en-US" altLang="zh-TW" sz="2000" b="1">
              <a:solidFill>
                <a:schemeClr val="bg1"/>
              </a:solidFill>
            </a:endParaRPr>
          </a:p>
          <a:p>
            <a:pPr>
              <a:lnSpc>
                <a:spcPct val="150000"/>
              </a:lnSpc>
              <a:buClrTx/>
              <a:buSzPct val="70000"/>
              <a:buFont typeface="Wingdings" panose="05000000000000000000" pitchFamily="2" charset="2"/>
              <a:buChar char="n"/>
            </a:pPr>
            <a:r>
              <a:rPr lang="zh-TW" altLang="en-US" sz="2000" b="1">
                <a:solidFill>
                  <a:schemeClr val="bg1"/>
                </a:solidFill>
              </a:rPr>
              <a:t>不會因為誤傳或少傳封包導致影音中斷或品質不佳</a:t>
            </a:r>
          </a:p>
        </p:txBody>
      </p:sp>
      <p:pic>
        <p:nvPicPr>
          <p:cNvPr id="10" name="圖形 9">
            <a:extLst>
              <a:ext uri="{FF2B5EF4-FFF2-40B4-BE49-F238E27FC236}">
                <a16:creationId xmlns:a16="http://schemas.microsoft.com/office/drawing/2014/main" id="{53D958F2-7C35-EE0D-C323-89E905F26B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99035" y="1941444"/>
            <a:ext cx="8092966" cy="4580496"/>
          </a:xfrm>
          <a:prstGeom prst="rect">
            <a:avLst/>
          </a:prstGeom>
        </p:spPr>
      </p:pic>
      <p:pic>
        <p:nvPicPr>
          <p:cNvPr id="8" name="圖片 4">
            <a:extLst>
              <a:ext uri="{FF2B5EF4-FFF2-40B4-BE49-F238E27FC236}">
                <a16:creationId xmlns:a16="http://schemas.microsoft.com/office/drawing/2014/main" id="{2AEC678F-099D-4734-25F3-1AEC21930A40}"/>
              </a:ext>
            </a:extLst>
          </p:cNvPr>
          <p:cNvPicPr>
            <a:picLocks noChangeAspect="1"/>
          </p:cNvPicPr>
          <p:nvPr/>
        </p:nvPicPr>
        <p:blipFill rotWithShape="1">
          <a:blip r:embed="rId5">
            <a:extLst>
              <a:ext uri="{28A0092B-C50C-407E-A947-70E740481C1C}">
                <a14:useLocalDpi xmlns:a14="http://schemas.microsoft.com/office/drawing/2010/main" val="0"/>
              </a:ext>
            </a:extLst>
          </a:blip>
          <a:srcRect t="35795" b="31690"/>
          <a:stretch/>
        </p:blipFill>
        <p:spPr>
          <a:xfrm>
            <a:off x="9743474" y="5776412"/>
            <a:ext cx="2260198" cy="459394"/>
          </a:xfrm>
          <a:prstGeom prst="rect">
            <a:avLst/>
          </a:prstGeom>
          <a:effectLst>
            <a:outerShdw blurRad="114300" dist="38100" dir="5400000" algn="t" rotWithShape="0">
              <a:prstClr val="black">
                <a:alpha val="25000"/>
              </a:prstClr>
            </a:outerShdw>
          </a:effectLst>
        </p:spPr>
      </p:pic>
    </p:spTree>
    <p:extLst>
      <p:ext uri="{BB962C8B-B14F-4D97-AF65-F5344CB8AC3E}">
        <p14:creationId xmlns:p14="http://schemas.microsoft.com/office/powerpoint/2010/main" val="20593491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隨時優化網路傳輸路徑</a:t>
            </a:r>
          </a:p>
        </p:txBody>
      </p:sp>
      <p:sp>
        <p:nvSpPr>
          <p:cNvPr id="3" name="內容版面配置區 2"/>
          <p:cNvSpPr>
            <a:spLocks noGrp="1"/>
          </p:cNvSpPr>
          <p:nvPr>
            <p:ph idx="4294967295"/>
          </p:nvPr>
        </p:nvSpPr>
        <p:spPr>
          <a:xfrm>
            <a:off x="6417484" y="2620100"/>
            <a:ext cx="4616208" cy="3099160"/>
          </a:xfrm>
          <a:prstGeom prst="rect">
            <a:avLst/>
          </a:prstGeom>
        </p:spPr>
        <p:txBody>
          <a:bodyPr vert="horz" lIns="91440" tIns="45720" rIns="91440" bIns="45720" rtlCol="0">
            <a:normAutofit/>
          </a:bodyPr>
          <a:lstStyle/>
          <a:p>
            <a:pPr>
              <a:lnSpc>
                <a:spcPct val="150000"/>
              </a:lnSpc>
              <a:buClrTx/>
              <a:buSzPct val="70000"/>
              <a:buFont typeface="Wingdings" panose="05000000000000000000" pitchFamily="2" charset="2"/>
              <a:buChar char="n"/>
            </a:pPr>
            <a:r>
              <a:rPr lang="zh-TW" altLang="en-US" sz="2000" b="1">
                <a:solidFill>
                  <a:schemeClr val="bg1"/>
                </a:solidFill>
              </a:rPr>
              <a:t>透過生成樹協定 </a:t>
            </a:r>
            <a:r>
              <a:rPr lang="en-US" altLang="zh-TW" sz="2000" b="1">
                <a:solidFill>
                  <a:schemeClr val="bg1"/>
                </a:solidFill>
              </a:rPr>
              <a:t>(RSTP, Rapid Spanning Tree Protocol) </a:t>
            </a:r>
            <a:r>
              <a:rPr lang="zh-TW" altLang="en-US" sz="2000" b="1">
                <a:solidFill>
                  <a:schemeClr val="bg1"/>
                </a:solidFill>
              </a:rPr>
              <a:t>隨時監控及優化網路傳輸路徑</a:t>
            </a:r>
            <a:endParaRPr lang="en-US" altLang="zh-TW" sz="2000" b="1">
              <a:solidFill>
                <a:schemeClr val="bg1"/>
              </a:solidFill>
            </a:endParaRPr>
          </a:p>
          <a:p>
            <a:pPr>
              <a:lnSpc>
                <a:spcPct val="150000"/>
              </a:lnSpc>
              <a:buClrTx/>
              <a:buSzPct val="70000"/>
              <a:buFont typeface="Wingdings" panose="05000000000000000000" pitchFamily="2" charset="2"/>
              <a:buChar char="n"/>
            </a:pPr>
            <a:r>
              <a:rPr lang="zh-TW" altLang="en-US" sz="2000" b="1">
                <a:solidFill>
                  <a:schemeClr val="bg1"/>
                </a:solidFill>
              </a:rPr>
              <a:t>網路架構再複雜</a:t>
            </a:r>
            <a:r>
              <a:rPr lang="en-US" altLang="zh-TW" sz="2000" b="1">
                <a:solidFill>
                  <a:schemeClr val="bg1"/>
                </a:solidFill>
              </a:rPr>
              <a:t>,</a:t>
            </a:r>
            <a:r>
              <a:rPr lang="zh-TW" altLang="en-US" sz="2000" b="1">
                <a:solidFill>
                  <a:schemeClr val="bg1"/>
                </a:solidFill>
              </a:rPr>
              <a:t> 檔案永遠用最快的路徑來傳輸</a:t>
            </a:r>
          </a:p>
        </p:txBody>
      </p:sp>
      <p:pic>
        <p:nvPicPr>
          <p:cNvPr id="8" name="圖形 7">
            <a:extLst>
              <a:ext uri="{FF2B5EF4-FFF2-40B4-BE49-F238E27FC236}">
                <a16:creationId xmlns:a16="http://schemas.microsoft.com/office/drawing/2014/main" id="{C330584A-BAA2-D55F-B204-94407FEB50F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3464"/>
          <a:stretch/>
        </p:blipFill>
        <p:spPr>
          <a:xfrm>
            <a:off x="1220782" y="1657484"/>
            <a:ext cx="5034891" cy="5196274"/>
          </a:xfrm>
          <a:prstGeom prst="rect">
            <a:avLst/>
          </a:prstGeom>
        </p:spPr>
      </p:pic>
    </p:spTree>
    <p:extLst>
      <p:ext uri="{BB962C8B-B14F-4D97-AF65-F5344CB8AC3E}">
        <p14:creationId xmlns:p14="http://schemas.microsoft.com/office/powerpoint/2010/main" val="3955573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72C79C03-4959-9A6C-3E75-E76A0A3617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21412" y="2963645"/>
            <a:ext cx="2236248" cy="1490832"/>
          </a:xfrm>
          <a:prstGeom prst="rect">
            <a:avLst/>
          </a:prstGeom>
        </p:spPr>
      </p:pic>
      <p:sp>
        <p:nvSpPr>
          <p:cNvPr id="6" name="Text 2"/>
          <p:cNvSpPr/>
          <p:nvPr/>
        </p:nvSpPr>
        <p:spPr>
          <a:xfrm>
            <a:off x="1285674" y="4639618"/>
            <a:ext cx="2286000" cy="289322"/>
          </a:xfrm>
          <a:prstGeom prst="rect">
            <a:avLst/>
          </a:prstGeom>
          <a:noFill/>
          <a:ln/>
        </p:spPr>
        <p:txBody>
          <a:bodyPr wrap="none" rtlCol="0" anchor="t"/>
          <a:lstStyle/>
          <a:p>
            <a:pPr algn="ctr">
              <a:lnSpc>
                <a:spcPts val="2278"/>
              </a:lnSpc>
            </a:pPr>
            <a:r>
              <a:rPr lang="zh-TW" altLang="en-US" b="1">
                <a:solidFill>
                  <a:srgbClr val="FFFFFF"/>
                </a:solidFill>
                <a:latin typeface="+mn-ea"/>
                <a:cs typeface="Barlow" pitchFamily="34" charset="-120"/>
              </a:rPr>
              <a:t>專為企業核心網路設計</a:t>
            </a:r>
            <a:endParaRPr lang="en-US" altLang="zh-TW">
              <a:latin typeface="+mn-ea"/>
            </a:endParaRPr>
          </a:p>
        </p:txBody>
      </p:sp>
      <p:sp>
        <p:nvSpPr>
          <p:cNvPr id="7" name="Text 3"/>
          <p:cNvSpPr/>
          <p:nvPr/>
        </p:nvSpPr>
        <p:spPr>
          <a:xfrm>
            <a:off x="1108876" y="4986049"/>
            <a:ext cx="2639597" cy="888504"/>
          </a:xfrm>
          <a:prstGeom prst="rect">
            <a:avLst/>
          </a:prstGeom>
          <a:noFill/>
          <a:ln/>
        </p:spPr>
        <p:txBody>
          <a:bodyPr wrap="square" rtlCol="0" anchor="t"/>
          <a:lstStyle/>
          <a:p>
            <a:pPr algn="ctr">
              <a:lnSpc>
                <a:spcPts val="2332"/>
              </a:lnSpc>
            </a:pPr>
            <a:r>
              <a:rPr lang="en-US" altLang="zh-TW" sz="1200" err="1">
                <a:solidFill>
                  <a:srgbClr val="E5E0DF"/>
                </a:solidFill>
                <a:latin typeface="+mn-ea"/>
                <a:cs typeface="Barlow" pitchFamily="34" charset="-120"/>
              </a:rPr>
              <a:t>適用於</a:t>
            </a:r>
            <a:r>
              <a:rPr lang="zh-TW" altLang="en-US" sz="1200">
                <a:solidFill>
                  <a:srgbClr val="E5E0DF"/>
                </a:solidFill>
                <a:latin typeface="+mn-ea"/>
                <a:cs typeface="Barlow" pitchFamily="34" charset="-120"/>
              </a:rPr>
              <a:t>企業核心</a:t>
            </a:r>
            <a:r>
              <a:rPr lang="en-US" altLang="zh-TW" sz="1200" err="1">
                <a:solidFill>
                  <a:srgbClr val="E5E0DF"/>
                </a:solidFill>
                <a:latin typeface="+mn-ea"/>
                <a:cs typeface="Barlow" pitchFamily="34" charset="-120"/>
              </a:rPr>
              <a:t>高速網路需求，提供穩定且高效能的解決方案</a:t>
            </a:r>
            <a:r>
              <a:rPr lang="en-US" altLang="zh-TW" sz="1200">
                <a:solidFill>
                  <a:srgbClr val="E5E0DF"/>
                </a:solidFill>
                <a:latin typeface="+mn-ea"/>
                <a:cs typeface="Barlow" pitchFamily="34" charset="-120"/>
              </a:rPr>
              <a:t>。</a:t>
            </a:r>
            <a:endParaRPr lang="en-US" altLang="zh-TW" sz="1200">
              <a:latin typeface="+mn-ea"/>
            </a:endParaRPr>
          </a:p>
        </p:txBody>
      </p:sp>
      <p:sp>
        <p:nvSpPr>
          <p:cNvPr id="9" name="Text 4"/>
          <p:cNvSpPr/>
          <p:nvPr/>
        </p:nvSpPr>
        <p:spPr>
          <a:xfrm>
            <a:off x="4958902" y="4639618"/>
            <a:ext cx="1851620" cy="289322"/>
          </a:xfrm>
          <a:prstGeom prst="rect">
            <a:avLst/>
          </a:prstGeom>
          <a:noFill/>
          <a:ln/>
        </p:spPr>
        <p:txBody>
          <a:bodyPr wrap="none" rtlCol="0" anchor="t"/>
          <a:lstStyle/>
          <a:p>
            <a:pPr algn="ctr">
              <a:lnSpc>
                <a:spcPts val="2278"/>
              </a:lnSpc>
            </a:pPr>
            <a:r>
              <a:rPr lang="en-US" b="1" err="1">
                <a:solidFill>
                  <a:srgbClr val="FFFFFF"/>
                </a:solidFill>
                <a:latin typeface="+mn-ea"/>
                <a:cs typeface="Barlow" pitchFamily="34" charset="-120"/>
              </a:rPr>
              <a:t>高速度網路交換</a:t>
            </a:r>
            <a:endParaRPr lang="en-US">
              <a:latin typeface="+mn-ea"/>
            </a:endParaRPr>
          </a:p>
        </p:txBody>
      </p:sp>
      <p:sp>
        <p:nvSpPr>
          <p:cNvPr id="10" name="Text 5"/>
          <p:cNvSpPr/>
          <p:nvPr/>
        </p:nvSpPr>
        <p:spPr>
          <a:xfrm>
            <a:off x="4311792" y="4986049"/>
            <a:ext cx="3145841" cy="680224"/>
          </a:xfrm>
          <a:prstGeom prst="rect">
            <a:avLst/>
          </a:prstGeom>
          <a:noFill/>
          <a:ln/>
        </p:spPr>
        <p:txBody>
          <a:bodyPr wrap="square" rtlCol="0" anchor="t"/>
          <a:lstStyle/>
          <a:p>
            <a:pPr algn="ctr">
              <a:lnSpc>
                <a:spcPts val="2332"/>
              </a:lnSpc>
            </a:pPr>
            <a:r>
              <a:rPr lang="en-US" sz="1200">
                <a:solidFill>
                  <a:srgbClr val="E5E0DF"/>
                </a:solidFill>
                <a:latin typeface="+mn-ea"/>
                <a:cs typeface="Barlow" pitchFamily="34" charset="-120"/>
              </a:rPr>
              <a:t>4 x100GbE </a:t>
            </a:r>
            <a:r>
              <a:rPr lang="en-US" sz="1200" err="1">
                <a:solidFill>
                  <a:srgbClr val="E5E0DF"/>
                </a:solidFill>
                <a:latin typeface="+mn-ea"/>
                <a:cs typeface="Barlow" pitchFamily="34" charset="-120"/>
              </a:rPr>
              <a:t>埠和</a:t>
            </a:r>
            <a:r>
              <a:rPr lang="en-US" sz="1200">
                <a:solidFill>
                  <a:srgbClr val="E5E0DF"/>
                </a:solidFill>
                <a:latin typeface="+mn-ea"/>
                <a:cs typeface="Barlow" pitchFamily="34" charset="-120"/>
              </a:rPr>
              <a:t> 8 x 25GbE埠，擁有最快的網路傳輸速度，支援</a:t>
            </a:r>
            <a:r>
              <a:rPr lang="zh-TW" altLang="en-US" sz="1200">
                <a:solidFill>
                  <a:srgbClr val="E5E0DF"/>
                </a:solidFill>
                <a:latin typeface="+mn-ea"/>
                <a:cs typeface="Barlow" pitchFamily="34" charset="-120"/>
              </a:rPr>
              <a:t>機架型</a:t>
            </a:r>
            <a:r>
              <a:rPr lang="en-US" sz="1200" err="1">
                <a:solidFill>
                  <a:srgbClr val="E5E0DF"/>
                </a:solidFill>
                <a:latin typeface="+mn-ea"/>
                <a:cs typeface="Barlow" pitchFamily="34" charset="-120"/>
              </a:rPr>
              <a:t>和伺服器連線</a:t>
            </a:r>
            <a:r>
              <a:rPr lang="en-US" sz="1200">
                <a:solidFill>
                  <a:srgbClr val="E5E0DF"/>
                </a:solidFill>
                <a:latin typeface="+mn-ea"/>
                <a:cs typeface="Barlow" pitchFamily="34" charset="-120"/>
              </a:rPr>
              <a:t>。</a:t>
            </a:r>
            <a:endParaRPr lang="en-US" sz="1200">
              <a:latin typeface="+mn-ea"/>
            </a:endParaRPr>
          </a:p>
        </p:txBody>
      </p:sp>
      <p:sp>
        <p:nvSpPr>
          <p:cNvPr id="12" name="Text 6"/>
          <p:cNvSpPr/>
          <p:nvPr/>
        </p:nvSpPr>
        <p:spPr>
          <a:xfrm>
            <a:off x="8707309" y="4639618"/>
            <a:ext cx="1851620" cy="289322"/>
          </a:xfrm>
          <a:prstGeom prst="rect">
            <a:avLst/>
          </a:prstGeom>
          <a:noFill/>
          <a:ln/>
        </p:spPr>
        <p:txBody>
          <a:bodyPr wrap="none" rtlCol="0" anchor="t"/>
          <a:lstStyle/>
          <a:p>
            <a:pPr algn="ctr">
              <a:lnSpc>
                <a:spcPts val="2278"/>
              </a:lnSpc>
            </a:pPr>
            <a:r>
              <a:rPr lang="zh-TW" altLang="en-US" b="1">
                <a:solidFill>
                  <a:srgbClr val="FFFFFF"/>
                </a:solidFill>
                <a:latin typeface="+mn-ea"/>
                <a:cs typeface="Barlow" pitchFamily="34" charset="-120"/>
              </a:rPr>
              <a:t>圖形化 </a:t>
            </a:r>
            <a:r>
              <a:rPr lang="en-US" altLang="zh-TW" b="1">
                <a:solidFill>
                  <a:srgbClr val="FFFFFF"/>
                </a:solidFill>
                <a:latin typeface="+mn-ea"/>
                <a:cs typeface="Barlow" pitchFamily="34" charset="-120"/>
              </a:rPr>
              <a:t>Web </a:t>
            </a:r>
            <a:r>
              <a:rPr lang="zh-TW" altLang="en-US" b="1">
                <a:solidFill>
                  <a:srgbClr val="FFFFFF"/>
                </a:solidFill>
                <a:latin typeface="+mn-ea"/>
                <a:cs typeface="Barlow" pitchFamily="34" charset="-120"/>
              </a:rPr>
              <a:t>管理介面</a:t>
            </a:r>
            <a:endParaRPr lang="en-US">
              <a:latin typeface="+mn-ea"/>
            </a:endParaRPr>
          </a:p>
        </p:txBody>
      </p:sp>
      <p:sp>
        <p:nvSpPr>
          <p:cNvPr id="13" name="Text 7"/>
          <p:cNvSpPr/>
          <p:nvPr/>
        </p:nvSpPr>
        <p:spPr>
          <a:xfrm>
            <a:off x="7937705" y="4986049"/>
            <a:ext cx="3390829" cy="1184672"/>
          </a:xfrm>
          <a:prstGeom prst="rect">
            <a:avLst/>
          </a:prstGeom>
          <a:noFill/>
          <a:ln/>
        </p:spPr>
        <p:txBody>
          <a:bodyPr wrap="square" rtlCol="0" anchor="t"/>
          <a:lstStyle/>
          <a:p>
            <a:pPr algn="ctr">
              <a:lnSpc>
                <a:spcPts val="2332"/>
              </a:lnSpc>
            </a:pPr>
            <a:r>
              <a:rPr lang="zh-TW" altLang="en-US" sz="1200">
                <a:solidFill>
                  <a:srgbClr val="E5E0DF"/>
                </a:solidFill>
                <a:latin typeface="+mn-ea"/>
                <a:cs typeface="Barlow" pitchFamily="34" charset="-120"/>
              </a:rPr>
              <a:t>友善圖形化 </a:t>
            </a:r>
            <a:r>
              <a:rPr lang="en-US" altLang="zh-TW" sz="1200">
                <a:solidFill>
                  <a:srgbClr val="E5E0DF"/>
                </a:solidFill>
                <a:latin typeface="+mn-ea"/>
                <a:cs typeface="Barlow" pitchFamily="34" charset="-120"/>
              </a:rPr>
              <a:t>Web </a:t>
            </a:r>
            <a:r>
              <a:rPr lang="zh-TW" altLang="en-US" sz="1200">
                <a:solidFill>
                  <a:srgbClr val="E5E0DF"/>
                </a:solidFill>
                <a:latin typeface="+mn-ea"/>
                <a:cs typeface="Barlow" pitchFamily="34" charset="-120"/>
              </a:rPr>
              <a:t>介面的 </a:t>
            </a:r>
            <a:r>
              <a:rPr lang="en-US" altLang="zh-TW" sz="1200">
                <a:solidFill>
                  <a:srgbClr val="E5E0DF"/>
                </a:solidFill>
                <a:latin typeface="+mn-ea"/>
                <a:cs typeface="Barlow" pitchFamily="34" charset="-120"/>
              </a:rPr>
              <a:t>QSS (QNAP Switch System)</a:t>
            </a:r>
            <a:r>
              <a:rPr lang="zh-TW" altLang="en-US" sz="1200">
                <a:solidFill>
                  <a:srgbClr val="E5E0DF"/>
                </a:solidFill>
                <a:latin typeface="+mn-ea"/>
                <a:cs typeface="Barlow" pitchFamily="34" charset="-120"/>
              </a:rPr>
              <a:t>，提供總覽儀表板、網路埠管理、設定指引等功能，網路管理更直覺容易。</a:t>
            </a:r>
            <a:endParaRPr lang="en-US" sz="1200">
              <a:latin typeface="+mn-ea"/>
            </a:endParaRPr>
          </a:p>
        </p:txBody>
      </p:sp>
      <p:sp>
        <p:nvSpPr>
          <p:cNvPr id="16" name="Text 3">
            <a:extLst>
              <a:ext uri="{FF2B5EF4-FFF2-40B4-BE49-F238E27FC236}">
                <a16:creationId xmlns:a16="http://schemas.microsoft.com/office/drawing/2014/main" id="{4A2F0E91-B2CA-3406-7DB9-C38013F4471B}"/>
              </a:ext>
            </a:extLst>
          </p:cNvPr>
          <p:cNvSpPr/>
          <p:nvPr/>
        </p:nvSpPr>
        <p:spPr>
          <a:xfrm>
            <a:off x="1200891" y="1778119"/>
            <a:ext cx="9692395" cy="1031782"/>
          </a:xfrm>
          <a:prstGeom prst="rect">
            <a:avLst/>
          </a:prstGeom>
          <a:noFill/>
          <a:ln/>
        </p:spPr>
        <p:txBody>
          <a:bodyPr wrap="square" rtlCol="0" anchor="t"/>
          <a:lstStyle/>
          <a:p>
            <a:pPr>
              <a:lnSpc>
                <a:spcPts val="2332"/>
              </a:lnSpc>
            </a:pPr>
            <a:r>
              <a:rPr lang="zh-TW" altLang="en-US" sz="1400">
                <a:solidFill>
                  <a:schemeClr val="bg1"/>
                </a:solidFill>
              </a:rPr>
              <a:t>根據 </a:t>
            </a:r>
            <a:r>
              <a:rPr lang="en-US" altLang="zh-TW" sz="1400" err="1">
                <a:solidFill>
                  <a:schemeClr val="bg1"/>
                </a:solidFill>
              </a:rPr>
              <a:t>Dell‘Oro</a:t>
            </a:r>
            <a:r>
              <a:rPr lang="en-US" altLang="zh-TW" sz="1400">
                <a:solidFill>
                  <a:schemeClr val="bg1"/>
                </a:solidFill>
              </a:rPr>
              <a:t> Group</a:t>
            </a:r>
            <a:r>
              <a:rPr lang="zh-TW" altLang="en-US" sz="1400">
                <a:solidFill>
                  <a:schemeClr val="bg1"/>
                </a:solidFill>
              </a:rPr>
              <a:t> </a:t>
            </a:r>
            <a:r>
              <a:rPr lang="en-US" altLang="zh-TW" sz="1400">
                <a:solidFill>
                  <a:schemeClr val="bg1"/>
                </a:solidFill>
              </a:rPr>
              <a:t>2023 </a:t>
            </a:r>
            <a:r>
              <a:rPr lang="zh-TW" altLang="en-US" sz="1400">
                <a:solidFill>
                  <a:schemeClr val="bg1"/>
                </a:solidFill>
              </a:rPr>
              <a:t>二月份的報告，</a:t>
            </a:r>
            <a:r>
              <a:rPr lang="en-US" altLang="zh-TW" sz="1400">
                <a:solidFill>
                  <a:schemeClr val="bg1"/>
                </a:solidFill>
              </a:rPr>
              <a:t>100GbE</a:t>
            </a:r>
            <a:r>
              <a:rPr lang="zh-TW" altLang="en-US" sz="1400">
                <a:solidFill>
                  <a:schemeClr val="bg1"/>
                </a:solidFill>
              </a:rPr>
              <a:t> 將成為今年的主流伺服器網路連接速度，在未來四年內出貨量將超過</a:t>
            </a:r>
            <a:r>
              <a:rPr lang="en-US" altLang="zh-TW" sz="1400">
                <a:solidFill>
                  <a:schemeClr val="bg1"/>
                </a:solidFill>
              </a:rPr>
              <a:t>25GbE</a:t>
            </a:r>
            <a:r>
              <a:rPr lang="zh-TW" altLang="en-US" sz="1400">
                <a:solidFill>
                  <a:schemeClr val="bg1"/>
                </a:solidFill>
              </a:rPr>
              <a:t>。預計到 </a:t>
            </a:r>
            <a:r>
              <a:rPr lang="en-US" altLang="zh-TW" sz="1400">
                <a:solidFill>
                  <a:schemeClr val="bg1"/>
                </a:solidFill>
              </a:rPr>
              <a:t>2027 </a:t>
            </a:r>
            <a:r>
              <a:rPr lang="zh-TW" altLang="en-US" sz="1400">
                <a:solidFill>
                  <a:schemeClr val="bg1"/>
                </a:solidFill>
              </a:rPr>
              <a:t>年，更高的連接埠速度將佔伺服器市場收入的 </a:t>
            </a:r>
            <a:r>
              <a:rPr lang="en-US" altLang="zh-TW" sz="1400">
                <a:solidFill>
                  <a:schemeClr val="bg1"/>
                </a:solidFill>
              </a:rPr>
              <a:t>44%</a:t>
            </a:r>
            <a:r>
              <a:rPr lang="zh-TW" altLang="en-US" sz="1400">
                <a:solidFill>
                  <a:schemeClr val="bg1"/>
                </a:solidFill>
              </a:rPr>
              <a:t>。他們還預測智慧 </a:t>
            </a:r>
            <a:r>
              <a:rPr lang="en-US" altLang="zh-TW" sz="1400">
                <a:solidFill>
                  <a:schemeClr val="bg1"/>
                </a:solidFill>
              </a:rPr>
              <a:t>NIC </a:t>
            </a:r>
            <a:r>
              <a:rPr lang="zh-TW" altLang="en-US" sz="1400">
                <a:solidFill>
                  <a:schemeClr val="bg1"/>
                </a:solidFill>
              </a:rPr>
              <a:t>市場將顯著成長，可預見 </a:t>
            </a:r>
            <a:r>
              <a:rPr lang="en-US" altLang="zh-TW" sz="1400">
                <a:solidFill>
                  <a:schemeClr val="bg1"/>
                </a:solidFill>
              </a:rPr>
              <a:t>QSW-M7308-4X 100GbE</a:t>
            </a:r>
            <a:r>
              <a:rPr lang="zh-TW" altLang="en-US" sz="1400">
                <a:solidFill>
                  <a:schemeClr val="bg1"/>
                </a:solidFill>
              </a:rPr>
              <a:t> 網路交換器需求的大幅提升</a:t>
            </a:r>
            <a:endParaRPr lang="en-US" sz="1400">
              <a:solidFill>
                <a:schemeClr val="bg1"/>
              </a:solidFill>
            </a:endParaRPr>
          </a:p>
        </p:txBody>
      </p:sp>
      <p:sp>
        <p:nvSpPr>
          <p:cNvPr id="17" name="文字方塊 16">
            <a:extLst>
              <a:ext uri="{FF2B5EF4-FFF2-40B4-BE49-F238E27FC236}">
                <a16:creationId xmlns:a16="http://schemas.microsoft.com/office/drawing/2014/main" id="{915929C0-C5D8-5196-51F8-8BE86A72DA85}"/>
              </a:ext>
            </a:extLst>
          </p:cNvPr>
          <p:cNvSpPr txBox="1"/>
          <p:nvPr/>
        </p:nvSpPr>
        <p:spPr>
          <a:xfrm>
            <a:off x="2847515" y="6417264"/>
            <a:ext cx="6609502" cy="246221"/>
          </a:xfrm>
          <a:prstGeom prst="rect">
            <a:avLst/>
          </a:prstGeom>
          <a:noFill/>
        </p:spPr>
        <p:txBody>
          <a:bodyPr wrap="none" rtlCol="0">
            <a:spAutoFit/>
          </a:bodyPr>
          <a:lstStyle/>
          <a:p>
            <a:r>
              <a:rPr lang="zh-TW" altLang="en-US" sz="1000">
                <a:solidFill>
                  <a:schemeClr val="bg1"/>
                </a:solidFill>
                <a:latin typeface="+mn-ea"/>
              </a:rPr>
              <a:t>資料來源</a:t>
            </a:r>
            <a:r>
              <a:rPr lang="en-US" altLang="zh-TW" sz="1000">
                <a:solidFill>
                  <a:schemeClr val="bg1"/>
                </a:solidFill>
                <a:latin typeface="+mn-ea"/>
              </a:rPr>
              <a:t>: https://www.thefastmode.com/expert-opinion/33200-ethernet-fifty-years-and-still-going-strong</a:t>
            </a:r>
            <a:endParaRPr lang="zh-TW" altLang="en-US" sz="1000">
              <a:solidFill>
                <a:schemeClr val="bg1"/>
              </a:solidFill>
              <a:latin typeface="+mn-ea"/>
            </a:endParaRPr>
          </a:p>
        </p:txBody>
      </p:sp>
      <p:sp>
        <p:nvSpPr>
          <p:cNvPr id="11" name="標題 10">
            <a:extLst>
              <a:ext uri="{FF2B5EF4-FFF2-40B4-BE49-F238E27FC236}">
                <a16:creationId xmlns:a16="http://schemas.microsoft.com/office/drawing/2014/main" id="{831D5341-D24B-95A0-17FA-A0E046041A8F}"/>
              </a:ext>
            </a:extLst>
          </p:cNvPr>
          <p:cNvSpPr>
            <a:spLocks noGrp="1"/>
          </p:cNvSpPr>
          <p:nvPr>
            <p:ph type="title"/>
          </p:nvPr>
        </p:nvSpPr>
        <p:spPr/>
        <p:txBody>
          <a:bodyPr/>
          <a:lstStyle/>
          <a:p>
            <a:r>
              <a:rPr lang="en-US" altLang="zh-TW"/>
              <a:t>100GbE</a:t>
            </a:r>
            <a:r>
              <a:rPr lang="zh-TW" altLang="en-US"/>
              <a:t>網路速度已成為主流</a:t>
            </a:r>
          </a:p>
        </p:txBody>
      </p:sp>
      <p:pic>
        <p:nvPicPr>
          <p:cNvPr id="4" name="圖片 3" descr="一張含有 光線, 室內, 夜晚 的圖片&#10;&#10;自動產生的描述">
            <a:extLst>
              <a:ext uri="{FF2B5EF4-FFF2-40B4-BE49-F238E27FC236}">
                <a16:creationId xmlns:a16="http://schemas.microsoft.com/office/drawing/2014/main" id="{A7084444-7921-C822-4080-872D24C2D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0551" y="2963645"/>
            <a:ext cx="2236247" cy="1490832"/>
          </a:xfrm>
          <a:prstGeom prst="rect">
            <a:avLst/>
          </a:prstGeom>
        </p:spPr>
      </p:pic>
      <p:pic>
        <p:nvPicPr>
          <p:cNvPr id="18" name="圖片 17" descr="一張含有 電子產品, 電子工程, 電路, 設計 的圖片&#10;&#10;自動產生的描述">
            <a:extLst>
              <a:ext uri="{FF2B5EF4-FFF2-40B4-BE49-F238E27FC236}">
                <a16:creationId xmlns:a16="http://schemas.microsoft.com/office/drawing/2014/main" id="{43509042-19F0-437D-429B-002E5D831251}"/>
              </a:ext>
            </a:extLst>
          </p:cNvPr>
          <p:cNvPicPr>
            <a:picLocks noChangeAspect="1"/>
          </p:cNvPicPr>
          <p:nvPr/>
        </p:nvPicPr>
        <p:blipFill rotWithShape="1">
          <a:blip r:embed="rId5">
            <a:extLst>
              <a:ext uri="{28A0092B-C50C-407E-A947-70E740481C1C}">
                <a14:useLocalDpi xmlns:a14="http://schemas.microsoft.com/office/drawing/2010/main" val="0"/>
              </a:ext>
            </a:extLst>
          </a:blip>
          <a:srcRect t="29724" b="29050"/>
          <a:stretch/>
        </p:blipFill>
        <p:spPr>
          <a:xfrm>
            <a:off x="5282384" y="3136360"/>
            <a:ext cx="2175249" cy="560577"/>
          </a:xfrm>
          <a:prstGeom prst="rect">
            <a:avLst/>
          </a:prstGeom>
        </p:spPr>
      </p:pic>
      <p:pic>
        <p:nvPicPr>
          <p:cNvPr id="3" name="Picture 2">
            <a:extLst>
              <a:ext uri="{FF2B5EF4-FFF2-40B4-BE49-F238E27FC236}">
                <a16:creationId xmlns:a16="http://schemas.microsoft.com/office/drawing/2014/main" id="{E794A4E1-6E29-E3D6-777B-0D7E54D776E0}"/>
              </a:ext>
            </a:extLst>
          </p:cNvPr>
          <p:cNvPicPr>
            <a:picLocks noChangeAspect="1"/>
          </p:cNvPicPr>
          <p:nvPr/>
        </p:nvPicPr>
        <p:blipFill rotWithShape="1">
          <a:blip r:embed="rId6"/>
          <a:srcRect r="23426"/>
          <a:stretch/>
        </p:blipFill>
        <p:spPr>
          <a:xfrm>
            <a:off x="8413556" y="2938566"/>
            <a:ext cx="2381440" cy="1515911"/>
          </a:xfrm>
          <a:prstGeom prst="rect">
            <a:avLst/>
          </a:prstGeom>
        </p:spPr>
      </p:pic>
    </p:spTree>
    <p:extLst>
      <p:ext uri="{BB962C8B-B14F-4D97-AF65-F5344CB8AC3E}">
        <p14:creationId xmlns:p14="http://schemas.microsoft.com/office/powerpoint/2010/main" val="31753216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latin typeface="Arial"/>
                <a:ea typeface="微軟正黑體"/>
                <a:cs typeface="Arial"/>
              </a:rPr>
              <a:t>軔體版本檢查</a:t>
            </a:r>
          </a:p>
        </p:txBody>
      </p:sp>
      <p:sp>
        <p:nvSpPr>
          <p:cNvPr id="3" name="內容版面配置區 2"/>
          <p:cNvSpPr>
            <a:spLocks noGrp="1"/>
          </p:cNvSpPr>
          <p:nvPr>
            <p:ph idx="4294967295"/>
          </p:nvPr>
        </p:nvSpPr>
        <p:spPr>
          <a:xfrm>
            <a:off x="905871" y="3040164"/>
            <a:ext cx="4599800" cy="1725613"/>
          </a:xfrm>
          <a:prstGeom prst="rect">
            <a:avLst/>
          </a:prstGeom>
        </p:spPr>
        <p:txBody>
          <a:bodyPr vert="horz" lIns="91440" tIns="45720" rIns="91440" bIns="45720" rtlCol="0">
            <a:normAutofit fontScale="92500" lnSpcReduction="10000"/>
          </a:bodyPr>
          <a:lstStyle/>
          <a:p>
            <a:pPr>
              <a:lnSpc>
                <a:spcPct val="150000"/>
              </a:lnSpc>
              <a:buClrTx/>
              <a:buSzPct val="70000"/>
              <a:buFont typeface="Wingdings" panose="05000000000000000000" pitchFamily="2" charset="2"/>
              <a:buChar char="n"/>
            </a:pPr>
            <a:r>
              <a:rPr lang="zh-TW" altLang="en-US" sz="2400" b="1">
                <a:solidFill>
                  <a:schemeClr val="bg1"/>
                </a:solidFill>
              </a:rPr>
              <a:t>一鍵自動更新</a:t>
            </a:r>
            <a:endParaRPr lang="en-US" altLang="zh-TW" sz="2400" b="1">
              <a:solidFill>
                <a:schemeClr val="bg1"/>
              </a:solidFill>
            </a:endParaRPr>
          </a:p>
          <a:p>
            <a:pPr>
              <a:lnSpc>
                <a:spcPct val="150000"/>
              </a:lnSpc>
              <a:buClrTx/>
              <a:buSzPct val="70000"/>
              <a:buFont typeface="Wingdings" panose="05000000000000000000" pitchFamily="2" charset="2"/>
              <a:buChar char="n"/>
            </a:pPr>
            <a:r>
              <a:rPr lang="zh-TW" altLang="en-US" sz="2400" b="1">
                <a:solidFill>
                  <a:schemeClr val="bg1"/>
                </a:solidFill>
              </a:rPr>
              <a:t>交換機自動偵測有無新軔體</a:t>
            </a:r>
          </a:p>
          <a:p>
            <a:pPr>
              <a:lnSpc>
                <a:spcPct val="150000"/>
              </a:lnSpc>
              <a:buClrTx/>
              <a:buSzPct val="70000"/>
              <a:buFont typeface="Wingdings" panose="05000000000000000000" pitchFamily="2" charset="2"/>
              <a:buChar char="n"/>
            </a:pPr>
            <a:r>
              <a:rPr lang="zh-TW" altLang="en-US" sz="2400" b="1">
                <a:solidFill>
                  <a:schemeClr val="bg1"/>
                </a:solidFill>
              </a:rPr>
              <a:t>手動更新</a:t>
            </a:r>
          </a:p>
        </p:txBody>
      </p:sp>
      <p:grpSp>
        <p:nvGrpSpPr>
          <p:cNvPr id="8" name="群組 7">
            <a:extLst>
              <a:ext uri="{FF2B5EF4-FFF2-40B4-BE49-F238E27FC236}">
                <a16:creationId xmlns:a16="http://schemas.microsoft.com/office/drawing/2014/main" id="{A923DA55-9C98-4B20-EC06-DD3F40543209}"/>
              </a:ext>
            </a:extLst>
          </p:cNvPr>
          <p:cNvGrpSpPr/>
          <p:nvPr/>
        </p:nvGrpSpPr>
        <p:grpSpPr>
          <a:xfrm>
            <a:off x="4371630" y="1800657"/>
            <a:ext cx="7582972" cy="5057343"/>
            <a:chOff x="5259645" y="2029637"/>
            <a:chExt cx="6324467" cy="4218003"/>
          </a:xfrm>
        </p:grpSpPr>
        <p:pic>
          <p:nvPicPr>
            <p:cNvPr id="7" name="圖形 6">
              <a:extLst>
                <a:ext uri="{FF2B5EF4-FFF2-40B4-BE49-F238E27FC236}">
                  <a16:creationId xmlns:a16="http://schemas.microsoft.com/office/drawing/2014/main" id="{7467709B-773B-AB80-6EA7-EF8F9854A7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9645" y="2029637"/>
              <a:ext cx="6324467" cy="4218003"/>
            </a:xfrm>
            <a:prstGeom prst="rect">
              <a:avLst/>
            </a:prstGeom>
          </p:spPr>
        </p:pic>
        <p:pic>
          <p:nvPicPr>
            <p:cNvPr id="4" name="圖片 4">
              <a:extLst>
                <a:ext uri="{FF2B5EF4-FFF2-40B4-BE49-F238E27FC236}">
                  <a16:creationId xmlns:a16="http://schemas.microsoft.com/office/drawing/2014/main" id="{65DDF9C7-ABF1-445C-9305-8DE1EF07938F}"/>
                </a:ext>
              </a:extLst>
            </p:cNvPr>
            <p:cNvPicPr>
              <a:picLocks noChangeAspect="1"/>
            </p:cNvPicPr>
            <p:nvPr/>
          </p:nvPicPr>
          <p:blipFill rotWithShape="1">
            <a:blip r:embed="rId5">
              <a:extLst>
                <a:ext uri="{28A0092B-C50C-407E-A947-70E740481C1C}">
                  <a14:useLocalDpi xmlns:a14="http://schemas.microsoft.com/office/drawing/2010/main" val="0"/>
                </a:ext>
              </a:extLst>
            </a:blip>
            <a:srcRect t="35795" b="31690"/>
            <a:stretch/>
          </p:blipFill>
          <p:spPr>
            <a:xfrm>
              <a:off x="8727521" y="2701089"/>
              <a:ext cx="1782700" cy="362341"/>
            </a:xfrm>
            <a:prstGeom prst="rect">
              <a:avLst/>
            </a:prstGeom>
            <a:effectLst>
              <a:outerShdw blurRad="114300" dist="38100" dir="5400000" algn="t" rotWithShape="0">
                <a:prstClr val="black">
                  <a:alpha val="25000"/>
                </a:prstClr>
              </a:outerShdw>
            </a:effectLst>
          </p:spPr>
        </p:pic>
      </p:grpSp>
    </p:spTree>
    <p:extLst>
      <p:ext uri="{BB962C8B-B14F-4D97-AF65-F5344CB8AC3E}">
        <p14:creationId xmlns:p14="http://schemas.microsoft.com/office/powerpoint/2010/main" val="1800213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0C325E15-DB63-4611-8893-2CA2F67D0DF1}"/>
              </a:ext>
            </a:extLst>
          </p:cNvPr>
          <p:cNvSpPr/>
          <p:nvPr/>
        </p:nvSpPr>
        <p:spPr>
          <a:xfrm>
            <a:off x="8145268" y="1311057"/>
            <a:ext cx="3678340" cy="5178562"/>
          </a:xfrm>
          <a:prstGeom prst="rect">
            <a:avLst/>
          </a:prstGeom>
          <a:gradFill>
            <a:gsLst>
              <a:gs pos="50000">
                <a:schemeClr val="bg1">
                  <a:alpha val="0"/>
                </a:schemeClr>
              </a:gs>
              <a:gs pos="100000">
                <a:srgbClr val="DACC1B"/>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3DBBF7E6-038E-4A92-A87C-87EC802E1D14}"/>
              </a:ext>
            </a:extLst>
          </p:cNvPr>
          <p:cNvSpPr/>
          <p:nvPr/>
        </p:nvSpPr>
        <p:spPr>
          <a:xfrm>
            <a:off x="404948" y="1317073"/>
            <a:ext cx="3678340" cy="5178562"/>
          </a:xfrm>
          <a:prstGeom prst="rect">
            <a:avLst/>
          </a:prstGeom>
          <a:gradFill>
            <a:gsLst>
              <a:gs pos="50000">
                <a:schemeClr val="bg1">
                  <a:alpha val="0"/>
                </a:schemeClr>
              </a:gs>
              <a:gs pos="100000">
                <a:srgbClr val="DACC1B"/>
              </a:gs>
            </a:gsLst>
            <a:lin ang="36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lIns="91440" tIns="45720" rIns="91440" bIns="45720" anchor="ctr"/>
          <a:lstStyle/>
          <a:p>
            <a:r>
              <a:rPr lang="en-US" altLang="zh-TW">
                <a:latin typeface="Arial"/>
                <a:ea typeface="微軟正黑體"/>
                <a:cs typeface="Arial"/>
              </a:rPr>
              <a:t>QSW-M7308R-4X</a:t>
            </a:r>
            <a:r>
              <a:rPr lang="zh-TW" altLang="en-US">
                <a:latin typeface="Arial"/>
                <a:ea typeface="微軟正黑體"/>
                <a:cs typeface="Arial"/>
              </a:rPr>
              <a:t> 支援</a:t>
            </a:r>
            <a:r>
              <a:rPr lang="en-US" altLang="zh-TW">
                <a:latin typeface="Arial"/>
                <a:ea typeface="微軟正黑體"/>
                <a:cs typeface="Arial"/>
              </a:rPr>
              <a:t>IEEE</a:t>
            </a:r>
            <a:r>
              <a:rPr lang="zh-TW" altLang="en-US">
                <a:latin typeface="Arial"/>
                <a:ea typeface="微軟正黑體"/>
                <a:cs typeface="Arial"/>
              </a:rPr>
              <a:t> </a:t>
            </a:r>
            <a:r>
              <a:rPr lang="en-US" altLang="zh-TW">
                <a:latin typeface="Arial"/>
                <a:ea typeface="微軟正黑體"/>
                <a:cs typeface="Arial"/>
              </a:rPr>
              <a:t>802.3x, LLDP, QoS </a:t>
            </a:r>
            <a:r>
              <a:rPr lang="zh-TW" altLang="en-US">
                <a:latin typeface="Arial"/>
                <a:ea typeface="微軟正黑體"/>
                <a:cs typeface="Arial"/>
              </a:rPr>
              <a:t>等功能</a:t>
            </a:r>
          </a:p>
        </p:txBody>
      </p:sp>
      <p:sp>
        <p:nvSpPr>
          <p:cNvPr id="7" name="文字方塊 6">
            <a:extLst>
              <a:ext uri="{FF2B5EF4-FFF2-40B4-BE49-F238E27FC236}">
                <a16:creationId xmlns:a16="http://schemas.microsoft.com/office/drawing/2014/main" id="{D25593C7-1B5F-49A6-B387-8CE5D83A5208}"/>
              </a:ext>
            </a:extLst>
          </p:cNvPr>
          <p:cNvSpPr txBox="1"/>
          <p:nvPr/>
        </p:nvSpPr>
        <p:spPr>
          <a:xfrm>
            <a:off x="550262" y="1941116"/>
            <a:ext cx="3386169" cy="1015663"/>
          </a:xfrm>
          <a:prstGeom prst="rect">
            <a:avLst/>
          </a:prstGeom>
          <a:noFill/>
        </p:spPr>
        <p:txBody>
          <a:bodyPr wrap="square" lIns="91440" tIns="45720" rIns="91440" bIns="45720" rtlCol="0" anchor="t">
            <a:spAutoFit/>
          </a:bodyPr>
          <a:lstStyle/>
          <a:p>
            <a:pPr>
              <a:spcBef>
                <a:spcPts val="1000"/>
              </a:spcBef>
              <a:buClr>
                <a:srgbClr val="0070C0"/>
              </a:buClr>
              <a:buSzPct val="70000"/>
            </a:pPr>
            <a:r>
              <a:rPr lang="zh-TW" altLang="en-US" sz="2000" b="1">
                <a:solidFill>
                  <a:schemeClr val="bg1"/>
                </a:solidFill>
              </a:rPr>
              <a:t>透過流量控制 </a:t>
            </a:r>
            <a:r>
              <a:rPr lang="en-US" altLang="zh-TW" sz="2000" b="1">
                <a:solidFill>
                  <a:schemeClr val="bg1"/>
                </a:solidFill>
              </a:rPr>
              <a:t>(IEEE 802.3x)  </a:t>
            </a:r>
            <a:r>
              <a:rPr lang="zh-TW" altLang="en-US" sz="2000" b="1">
                <a:solidFill>
                  <a:schemeClr val="bg1"/>
                </a:solidFill>
              </a:rPr>
              <a:t>監看網路擁塞情況, 避免掉包</a:t>
            </a:r>
            <a:endParaRPr lang="en-US" altLang="zh-TW" sz="2000" b="1">
              <a:solidFill>
                <a:schemeClr val="bg1"/>
              </a:solidFill>
            </a:endParaRPr>
          </a:p>
        </p:txBody>
      </p:sp>
      <p:sp>
        <p:nvSpPr>
          <p:cNvPr id="8" name="文字方塊 7">
            <a:extLst>
              <a:ext uri="{FF2B5EF4-FFF2-40B4-BE49-F238E27FC236}">
                <a16:creationId xmlns:a16="http://schemas.microsoft.com/office/drawing/2014/main" id="{7E2A0AB9-8BB9-4C6E-BFFC-9BBB11E360DA}"/>
              </a:ext>
            </a:extLst>
          </p:cNvPr>
          <p:cNvSpPr txBox="1"/>
          <p:nvPr/>
        </p:nvSpPr>
        <p:spPr>
          <a:xfrm>
            <a:off x="4264909" y="1941116"/>
            <a:ext cx="3678340" cy="1015663"/>
          </a:xfrm>
          <a:prstGeom prst="rect">
            <a:avLst/>
          </a:prstGeom>
          <a:noFill/>
        </p:spPr>
        <p:txBody>
          <a:bodyPr wrap="square" lIns="91440" tIns="45720" rIns="91440" bIns="45720" rtlCol="0" anchor="t">
            <a:spAutoFit/>
          </a:bodyPr>
          <a:lstStyle>
            <a:defPPr>
              <a:defRPr lang="zh-TW"/>
            </a:defPPr>
            <a:lvl1pPr algn="ctr">
              <a:spcBef>
                <a:spcPts val="1000"/>
              </a:spcBef>
              <a:buClr>
                <a:srgbClr val="0070C0"/>
              </a:buClr>
              <a:buSzPct val="70000"/>
              <a:defRPr sz="2400" b="1">
                <a:solidFill>
                  <a:schemeClr val="tx1">
                    <a:lumMod val="75000"/>
                    <a:lumOff val="25000"/>
                  </a:schemeClr>
                </a:solidFill>
              </a:defRPr>
            </a:lvl1pPr>
          </a:lstStyle>
          <a:p>
            <a:pPr algn="l"/>
            <a:r>
              <a:rPr lang="zh-TW" altLang="en-US" sz="2000">
                <a:solidFill>
                  <a:schemeClr val="bg1"/>
                </a:solidFill>
              </a:rPr>
              <a:t>週邊設備偵測 </a:t>
            </a:r>
            <a:r>
              <a:rPr lang="en-US" altLang="zh-TW" sz="2000">
                <a:solidFill>
                  <a:schemeClr val="bg1"/>
                </a:solidFill>
              </a:rPr>
              <a:t>(LLDP),</a:t>
            </a:r>
            <a:r>
              <a:rPr lang="zh-TW" altLang="en-US" sz="2000">
                <a:solidFill>
                  <a:schemeClr val="bg1"/>
                </a:solidFill>
              </a:rPr>
              <a:t> 讓管理者一目了然那些設備連接到交換機</a:t>
            </a:r>
            <a:endParaRPr lang="en-US" altLang="zh-TW" sz="2000">
              <a:solidFill>
                <a:schemeClr val="bg1"/>
              </a:solidFill>
            </a:endParaRPr>
          </a:p>
        </p:txBody>
      </p:sp>
      <p:sp>
        <p:nvSpPr>
          <p:cNvPr id="9" name="文字方塊 8">
            <a:extLst>
              <a:ext uri="{FF2B5EF4-FFF2-40B4-BE49-F238E27FC236}">
                <a16:creationId xmlns:a16="http://schemas.microsoft.com/office/drawing/2014/main" id="{56191CC3-2226-4F91-BF49-354EA445E5BD}"/>
              </a:ext>
            </a:extLst>
          </p:cNvPr>
          <p:cNvSpPr txBox="1"/>
          <p:nvPr/>
        </p:nvSpPr>
        <p:spPr>
          <a:xfrm>
            <a:off x="8124870" y="1941116"/>
            <a:ext cx="3678340" cy="1323439"/>
          </a:xfrm>
          <a:prstGeom prst="rect">
            <a:avLst/>
          </a:prstGeom>
          <a:noFill/>
        </p:spPr>
        <p:txBody>
          <a:bodyPr wrap="square" lIns="91440" tIns="45720" rIns="91440" bIns="45720" rtlCol="0" anchor="t">
            <a:spAutoFit/>
          </a:bodyPr>
          <a:lstStyle>
            <a:defPPr>
              <a:defRPr lang="zh-TW"/>
            </a:defPPr>
            <a:lvl1pPr algn="ctr">
              <a:spcBef>
                <a:spcPts val="1000"/>
              </a:spcBef>
              <a:buClr>
                <a:srgbClr val="0070C0"/>
              </a:buClr>
              <a:buSzPct val="70000"/>
              <a:defRPr sz="2400" b="1">
                <a:solidFill>
                  <a:schemeClr val="tx1">
                    <a:lumMod val="75000"/>
                    <a:lumOff val="25000"/>
                  </a:schemeClr>
                </a:solidFill>
              </a:defRPr>
            </a:lvl1pPr>
          </a:lstStyle>
          <a:p>
            <a:pPr algn="l"/>
            <a:r>
              <a:rPr lang="zh-TW" altLang="en-US" sz="2000">
                <a:solidFill>
                  <a:schemeClr val="bg1"/>
                </a:solidFill>
              </a:rPr>
              <a:t>服務品質 </a:t>
            </a:r>
            <a:r>
              <a:rPr lang="en-US" altLang="zh-TW" sz="2000">
                <a:solidFill>
                  <a:schemeClr val="bg1"/>
                </a:solidFill>
              </a:rPr>
              <a:t>(QoS) </a:t>
            </a:r>
            <a:r>
              <a:rPr lang="zh-TW" altLang="en-US" sz="2000">
                <a:solidFill>
                  <a:schemeClr val="bg1"/>
                </a:solidFill>
              </a:rPr>
              <a:t>可對不同的網路裝置及封包進行分類並決定優先順序，以改善網路流量的分配。</a:t>
            </a:r>
          </a:p>
        </p:txBody>
      </p:sp>
      <p:pic>
        <p:nvPicPr>
          <p:cNvPr id="12" name="圖形 11">
            <a:extLst>
              <a:ext uri="{FF2B5EF4-FFF2-40B4-BE49-F238E27FC236}">
                <a16:creationId xmlns:a16="http://schemas.microsoft.com/office/drawing/2014/main" id="{5B67B4A1-1736-2C2B-671D-80C64F6C5A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2065" y="3573077"/>
            <a:ext cx="3430829" cy="2922557"/>
          </a:xfrm>
          <a:prstGeom prst="rect">
            <a:avLst/>
          </a:prstGeom>
        </p:spPr>
      </p:pic>
      <p:pic>
        <p:nvPicPr>
          <p:cNvPr id="23" name="圖形 22">
            <a:extLst>
              <a:ext uri="{FF2B5EF4-FFF2-40B4-BE49-F238E27FC236}">
                <a16:creationId xmlns:a16="http://schemas.microsoft.com/office/drawing/2014/main" id="{DC01F615-E295-2793-144A-14EEB61F3D8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3394" y="3424617"/>
            <a:ext cx="3480631" cy="2958161"/>
          </a:xfrm>
          <a:prstGeom prst="rect">
            <a:avLst/>
          </a:prstGeom>
        </p:spPr>
      </p:pic>
      <p:pic>
        <p:nvPicPr>
          <p:cNvPr id="3" name="圖形 2">
            <a:extLst>
              <a:ext uri="{FF2B5EF4-FFF2-40B4-BE49-F238E27FC236}">
                <a16:creationId xmlns:a16="http://schemas.microsoft.com/office/drawing/2014/main" id="{B62297AC-B4B7-C1DF-A7C3-B69C2B46CC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69023" y="3501693"/>
            <a:ext cx="3430829" cy="2707941"/>
          </a:xfrm>
          <a:prstGeom prst="rect">
            <a:avLst/>
          </a:prstGeom>
        </p:spPr>
      </p:pic>
    </p:spTree>
    <p:extLst>
      <p:ext uri="{BB962C8B-B14F-4D97-AF65-F5344CB8AC3E}">
        <p14:creationId xmlns:p14="http://schemas.microsoft.com/office/powerpoint/2010/main" val="2864791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A796CC06-31B6-4B0B-BA73-D8BD6A5F7CD7}"/>
              </a:ext>
            </a:extLst>
          </p:cNvPr>
          <p:cNvSpPr>
            <a:spLocks noGrp="1"/>
          </p:cNvSpPr>
          <p:nvPr>
            <p:ph type="title" idx="4294967295"/>
          </p:nvPr>
        </p:nvSpPr>
        <p:spPr>
          <a:xfrm>
            <a:off x="330910" y="575603"/>
            <a:ext cx="5101167" cy="1559984"/>
          </a:xfrm>
        </p:spPr>
        <p:txBody>
          <a:bodyPr anchor="ctr"/>
          <a:lstStyle/>
          <a:p>
            <a:pPr algn="ctr"/>
            <a:r>
              <a:rPr lang="zh-TW" altLang="en-US">
                <a:solidFill>
                  <a:schemeClr val="bg1"/>
                </a:solidFill>
              </a:rPr>
              <a:t>延長保固，</a:t>
            </a:r>
            <a:br>
              <a:rPr lang="en-US" altLang="zh-TW">
                <a:solidFill>
                  <a:schemeClr val="bg1"/>
                </a:solidFill>
              </a:rPr>
            </a:br>
            <a:r>
              <a:rPr lang="zh-TW" altLang="en-US">
                <a:solidFill>
                  <a:schemeClr val="bg1"/>
                </a:solidFill>
              </a:rPr>
              <a:t>享最高 </a:t>
            </a:r>
            <a:r>
              <a:rPr lang="en-US" altLang="zh-TW">
                <a:solidFill>
                  <a:schemeClr val="bg1"/>
                </a:solidFill>
              </a:rPr>
              <a:t>5 </a:t>
            </a:r>
            <a:r>
              <a:rPr lang="zh-TW" altLang="en-US">
                <a:solidFill>
                  <a:schemeClr val="bg1"/>
                </a:solidFill>
              </a:rPr>
              <a:t>年保障</a:t>
            </a:r>
          </a:p>
        </p:txBody>
      </p:sp>
      <p:sp>
        <p:nvSpPr>
          <p:cNvPr id="2" name="文字方塊 1">
            <a:extLst>
              <a:ext uri="{FF2B5EF4-FFF2-40B4-BE49-F238E27FC236}">
                <a16:creationId xmlns:a16="http://schemas.microsoft.com/office/drawing/2014/main" id="{2DC07C66-17D9-4726-B821-9BC2869582CB}"/>
              </a:ext>
            </a:extLst>
          </p:cNvPr>
          <p:cNvSpPr txBox="1"/>
          <p:nvPr/>
        </p:nvSpPr>
        <p:spPr>
          <a:xfrm>
            <a:off x="583109" y="2135587"/>
            <a:ext cx="4596769" cy="1200329"/>
          </a:xfrm>
          <a:prstGeom prst="rect">
            <a:avLst/>
          </a:prstGeom>
          <a:noFill/>
        </p:spPr>
        <p:txBody>
          <a:bodyPr wrap="square" rtlCol="0">
            <a:spAutoFit/>
          </a:bodyPr>
          <a:lstStyle/>
          <a:p>
            <a:pPr algn="ctr"/>
            <a:r>
              <a:rPr lang="en-US" altLang="zh-TW">
                <a:solidFill>
                  <a:schemeClr val="bg1"/>
                </a:solidFill>
              </a:rPr>
              <a:t>QSW-M7308R-4X </a:t>
            </a:r>
            <a:r>
              <a:rPr lang="zh-TW" altLang="en-US">
                <a:solidFill>
                  <a:schemeClr val="bg1"/>
                </a:solidFill>
              </a:rPr>
              <a:t>享有 </a:t>
            </a:r>
            <a:r>
              <a:rPr lang="en-US" altLang="zh-TW">
                <a:solidFill>
                  <a:schemeClr val="bg1"/>
                </a:solidFill>
              </a:rPr>
              <a:t>2 </a:t>
            </a:r>
            <a:r>
              <a:rPr lang="zh-TW" altLang="en-US">
                <a:solidFill>
                  <a:schemeClr val="bg1"/>
                </a:solidFill>
              </a:rPr>
              <a:t>年的免費產品保固。如果需要更長的保固期，您可以購買 </a:t>
            </a:r>
            <a:r>
              <a:rPr lang="en-US" altLang="zh-TW">
                <a:solidFill>
                  <a:schemeClr val="bg1"/>
                </a:solidFill>
              </a:rPr>
              <a:t>QNAP </a:t>
            </a:r>
            <a:r>
              <a:rPr lang="zh-TW" altLang="en-US">
                <a:solidFill>
                  <a:schemeClr val="bg1"/>
                </a:solidFill>
              </a:rPr>
              <a:t>延長保固服務方案，享有最高 </a:t>
            </a:r>
            <a:r>
              <a:rPr lang="en-US" altLang="zh-TW">
                <a:solidFill>
                  <a:schemeClr val="bg1"/>
                </a:solidFill>
              </a:rPr>
              <a:t>5 </a:t>
            </a:r>
            <a:r>
              <a:rPr lang="zh-TW" altLang="en-US">
                <a:solidFill>
                  <a:schemeClr val="bg1"/>
                </a:solidFill>
              </a:rPr>
              <a:t>年的產品保固期限與超值保障。</a:t>
            </a:r>
          </a:p>
        </p:txBody>
      </p:sp>
      <p:grpSp>
        <p:nvGrpSpPr>
          <p:cNvPr id="7" name="群組 6">
            <a:extLst>
              <a:ext uri="{FF2B5EF4-FFF2-40B4-BE49-F238E27FC236}">
                <a16:creationId xmlns:a16="http://schemas.microsoft.com/office/drawing/2014/main" id="{C682552A-5F89-EA3C-0D04-C8CDD49CFB7A}"/>
              </a:ext>
            </a:extLst>
          </p:cNvPr>
          <p:cNvGrpSpPr>
            <a:grpSpLocks noChangeAspect="1"/>
          </p:cNvGrpSpPr>
          <p:nvPr/>
        </p:nvGrpSpPr>
        <p:grpSpPr>
          <a:xfrm>
            <a:off x="1323675" y="3527898"/>
            <a:ext cx="3115635" cy="2842334"/>
            <a:chOff x="1654630" y="1550126"/>
            <a:chExt cx="2233748" cy="2037805"/>
          </a:xfrm>
          <a:effectLst>
            <a:outerShdw blurRad="431800" dist="368300" dir="5760000" sx="106000" sy="106000" algn="ctr" rotWithShape="0">
              <a:srgbClr val="000000">
                <a:alpha val="34000"/>
              </a:srgbClr>
            </a:outerShdw>
          </a:effectLst>
        </p:grpSpPr>
        <p:sp>
          <p:nvSpPr>
            <p:cNvPr id="8" name="矩形 7">
              <a:extLst>
                <a:ext uri="{FF2B5EF4-FFF2-40B4-BE49-F238E27FC236}">
                  <a16:creationId xmlns:a16="http://schemas.microsoft.com/office/drawing/2014/main" id="{73B1ED0E-8A87-EEA7-790C-4DCD47B2CDDE}"/>
                </a:ext>
              </a:extLst>
            </p:cNvPr>
            <p:cNvSpPr/>
            <p:nvPr/>
          </p:nvSpPr>
          <p:spPr>
            <a:xfrm>
              <a:off x="1654630" y="1550126"/>
              <a:ext cx="2233748" cy="203780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sz="2489">
                <a:cs typeface="+mn-ea"/>
                <a:sym typeface="+mn-lt"/>
              </a:endParaRPr>
            </a:p>
          </p:txBody>
        </p:sp>
        <p:pic>
          <p:nvPicPr>
            <p:cNvPr id="9" name="圖形 12">
              <a:extLst>
                <a:ext uri="{FF2B5EF4-FFF2-40B4-BE49-F238E27FC236}">
                  <a16:creationId xmlns:a16="http://schemas.microsoft.com/office/drawing/2014/main" id="{48187724-8142-84C6-1E19-B29B9B6856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57843" y="1596124"/>
              <a:ext cx="2038686" cy="1832876"/>
            </a:xfrm>
            <a:prstGeom prst="rect">
              <a:avLst/>
            </a:prstGeom>
          </p:spPr>
        </p:pic>
      </p:grpSp>
      <p:sp>
        <p:nvSpPr>
          <p:cNvPr id="3" name="TextBox 2">
            <a:extLst>
              <a:ext uri="{FF2B5EF4-FFF2-40B4-BE49-F238E27FC236}">
                <a16:creationId xmlns:a16="http://schemas.microsoft.com/office/drawing/2014/main" id="{3D9245AB-681C-4BA3-102F-1FB52B5DF52A}"/>
              </a:ext>
            </a:extLst>
          </p:cNvPr>
          <p:cNvSpPr txBox="1"/>
          <p:nvPr/>
        </p:nvSpPr>
        <p:spPr>
          <a:xfrm>
            <a:off x="4439310" y="5448040"/>
            <a:ext cx="6032643" cy="738664"/>
          </a:xfrm>
          <a:prstGeom prst="rect">
            <a:avLst/>
          </a:prstGeom>
          <a:noFill/>
        </p:spPr>
        <p:txBody>
          <a:bodyPr wrap="square" rtlCol="0">
            <a:spAutoFit/>
          </a:bodyPr>
          <a:lstStyle/>
          <a:p>
            <a:r>
              <a:rPr lang="zh-TW" altLang="en-US" sz="1400">
                <a:solidFill>
                  <a:schemeClr val="bg1"/>
                </a:solidFill>
              </a:rPr>
              <a:t>延長保固購買料號</a:t>
            </a:r>
            <a:endParaRPr lang="en-US" altLang="zh-TW" sz="1400">
              <a:solidFill>
                <a:schemeClr val="bg1"/>
              </a:solidFill>
            </a:endParaRPr>
          </a:p>
          <a:p>
            <a:r>
              <a:rPr lang="en-US" altLang="zh-TW" sz="1400">
                <a:solidFill>
                  <a:schemeClr val="bg1"/>
                </a:solidFill>
              </a:rPr>
              <a:t>LW-SWITCH-YELLOW-3Y (</a:t>
            </a:r>
            <a:r>
              <a:rPr lang="zh-TW" altLang="en-US" sz="1400">
                <a:solidFill>
                  <a:schemeClr val="bg1"/>
                </a:solidFill>
              </a:rPr>
              <a:t>實體</a:t>
            </a:r>
            <a:r>
              <a:rPr lang="en-US" altLang="zh-TW" sz="1400">
                <a:solidFill>
                  <a:schemeClr val="bg1"/>
                </a:solidFill>
              </a:rPr>
              <a:t>)</a:t>
            </a:r>
          </a:p>
          <a:p>
            <a:r>
              <a:rPr lang="en-US" altLang="zh-TW" sz="1400">
                <a:solidFill>
                  <a:schemeClr val="bg1"/>
                </a:solidFill>
              </a:rPr>
              <a:t>LW-SWITCH-YELLOW-3Y-EI (</a:t>
            </a:r>
            <a:r>
              <a:rPr lang="zh-TW" altLang="en-US" sz="1400">
                <a:solidFill>
                  <a:schemeClr val="bg1"/>
                </a:solidFill>
              </a:rPr>
              <a:t>電子</a:t>
            </a:r>
            <a:r>
              <a:rPr lang="en-US" altLang="zh-TW" sz="1400">
                <a:solidFill>
                  <a:schemeClr val="bg1"/>
                </a:solidFill>
              </a:rPr>
              <a:t>)</a:t>
            </a:r>
          </a:p>
        </p:txBody>
      </p:sp>
    </p:spTree>
    <p:extLst>
      <p:ext uri="{BB962C8B-B14F-4D97-AF65-F5344CB8AC3E}">
        <p14:creationId xmlns:p14="http://schemas.microsoft.com/office/powerpoint/2010/main" val="42899286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a:extLst>
              <a:ext uri="{FF2B5EF4-FFF2-40B4-BE49-F238E27FC236}">
                <a16:creationId xmlns:a16="http://schemas.microsoft.com/office/drawing/2014/main" id="{612E2674-3022-486E-26C3-074300F48181}"/>
              </a:ext>
            </a:extLst>
          </p:cNvPr>
          <p:cNvSpPr txBox="1"/>
          <p:nvPr/>
        </p:nvSpPr>
        <p:spPr>
          <a:xfrm>
            <a:off x="2469656" y="6344400"/>
            <a:ext cx="7151422" cy="439031"/>
          </a:xfrm>
          <a:prstGeom prst="rect">
            <a:avLst/>
          </a:prstGeom>
          <a:noFill/>
        </p:spPr>
        <p:txBody>
          <a:bodyPr wrap="square" rtlCol="0">
            <a:spAutoFit/>
          </a:bodyPr>
          <a:lstStyle/>
          <a:p>
            <a:pPr fontAlgn="base">
              <a:lnSpc>
                <a:spcPct val="150000"/>
              </a:lnSpc>
            </a:pPr>
            <a:r>
              <a:rPr lang="en-US" altLang="zh-TW" sz="800" spc="0">
                <a:latin typeface="微軟正黑體" panose="020B0604030504040204" pitchFamily="34" charset="-120"/>
                <a:ea typeface="微軟正黑體" panose="020B0604030504040204" pitchFamily="34" charset="-120"/>
              </a:rPr>
              <a:t>©2024</a:t>
            </a:r>
            <a:r>
              <a:rPr lang="zh-TW" altLang="zh-TW" sz="800" spc="0">
                <a:latin typeface="微軟正黑體" panose="020B0604030504040204" pitchFamily="34" charset="-120"/>
                <a:ea typeface="微軟正黑體" panose="020B0604030504040204" pitchFamily="34" charset="-120"/>
              </a:rPr>
              <a:t>著作權為威聯通科技股份有限公司所有。威聯通科技並保留所有權利。威聯通科技股份有限公司所使用或註冊之商標或標章。檔案中所提及之產品及公司名稱可能為其他公司所有之商標 。</a:t>
            </a:r>
            <a:endParaRPr lang="en-US" altLang="zh-TW" sz="800" spc="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87615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2"/>
          <p:cNvSpPr/>
          <p:nvPr/>
        </p:nvSpPr>
        <p:spPr>
          <a:xfrm>
            <a:off x="1639569" y="5425474"/>
            <a:ext cx="2286000" cy="289322"/>
          </a:xfrm>
          <a:prstGeom prst="rect">
            <a:avLst/>
          </a:prstGeom>
          <a:noFill/>
          <a:ln/>
        </p:spPr>
        <p:txBody>
          <a:bodyPr wrap="none" rtlCol="0" anchor="t"/>
          <a:lstStyle/>
          <a:p>
            <a:pPr algn="ctr">
              <a:lnSpc>
                <a:spcPts val="2278"/>
              </a:lnSpc>
            </a:pPr>
            <a:r>
              <a:rPr lang="zh-TW" altLang="en-US" b="1">
                <a:solidFill>
                  <a:srgbClr val="FFFFFF"/>
                </a:solidFill>
                <a:latin typeface="+mn-ea"/>
                <a:cs typeface="Barlow" pitchFamily="34" charset="-120"/>
              </a:rPr>
              <a:t>複雜科學計算</a:t>
            </a:r>
            <a:endParaRPr lang="en-US">
              <a:latin typeface="+mn-ea"/>
            </a:endParaRPr>
          </a:p>
        </p:txBody>
      </p:sp>
      <p:sp>
        <p:nvSpPr>
          <p:cNvPr id="9" name="Text 4"/>
          <p:cNvSpPr/>
          <p:nvPr/>
        </p:nvSpPr>
        <p:spPr>
          <a:xfrm>
            <a:off x="5203985" y="5425474"/>
            <a:ext cx="1851620" cy="289322"/>
          </a:xfrm>
          <a:prstGeom prst="rect">
            <a:avLst/>
          </a:prstGeom>
          <a:noFill/>
          <a:ln/>
        </p:spPr>
        <p:txBody>
          <a:bodyPr wrap="none" rtlCol="0" anchor="t"/>
          <a:lstStyle/>
          <a:p>
            <a:pPr algn="ctr">
              <a:lnSpc>
                <a:spcPts val="2278"/>
              </a:lnSpc>
            </a:pPr>
            <a:r>
              <a:rPr lang="en-US" altLang="zh-TW" b="1">
                <a:solidFill>
                  <a:srgbClr val="FFFFFF"/>
                </a:solidFill>
                <a:latin typeface="+mn-ea"/>
                <a:cs typeface="Barlow" pitchFamily="34" charset="-120"/>
              </a:rPr>
              <a:t>AI</a:t>
            </a:r>
            <a:r>
              <a:rPr lang="zh-TW" altLang="en-US" b="1">
                <a:solidFill>
                  <a:srgbClr val="FFFFFF"/>
                </a:solidFill>
                <a:latin typeface="+mn-ea"/>
                <a:cs typeface="Barlow" pitchFamily="34" charset="-120"/>
              </a:rPr>
              <a:t>模型訓練</a:t>
            </a:r>
            <a:endParaRPr lang="en-US">
              <a:latin typeface="+mn-ea"/>
            </a:endParaRPr>
          </a:p>
        </p:txBody>
      </p:sp>
      <p:sp>
        <p:nvSpPr>
          <p:cNvPr id="12" name="Text 6"/>
          <p:cNvSpPr/>
          <p:nvPr/>
        </p:nvSpPr>
        <p:spPr>
          <a:xfrm>
            <a:off x="8550209" y="5425474"/>
            <a:ext cx="1851620" cy="289322"/>
          </a:xfrm>
          <a:prstGeom prst="rect">
            <a:avLst/>
          </a:prstGeom>
          <a:noFill/>
          <a:ln/>
        </p:spPr>
        <p:txBody>
          <a:bodyPr wrap="none" rtlCol="0" anchor="t"/>
          <a:lstStyle/>
          <a:p>
            <a:pPr algn="ctr">
              <a:lnSpc>
                <a:spcPts val="2278"/>
              </a:lnSpc>
            </a:pPr>
            <a:r>
              <a:rPr lang="zh-TW" altLang="en-US" b="1" dirty="0">
                <a:solidFill>
                  <a:srgbClr val="FFFFFF"/>
                </a:solidFill>
                <a:latin typeface="+mn-ea"/>
                <a:cs typeface="Barlow" pitchFamily="34" charset="-120"/>
              </a:rPr>
              <a:t>處理</a:t>
            </a:r>
            <a:r>
              <a:rPr lang="zh-TW" altLang="en-US" b="1">
                <a:solidFill>
                  <a:srgbClr val="FFFFFF"/>
                </a:solidFill>
                <a:latin typeface="+mn-ea"/>
                <a:cs typeface="Barlow" pitchFamily="34" charset="-120"/>
              </a:rPr>
              <a:t>大量數據</a:t>
            </a:r>
            <a:endParaRPr lang="en-US">
              <a:latin typeface="+mn-ea"/>
            </a:endParaRPr>
          </a:p>
        </p:txBody>
      </p:sp>
      <p:sp>
        <p:nvSpPr>
          <p:cNvPr id="16" name="Text 3">
            <a:extLst>
              <a:ext uri="{FF2B5EF4-FFF2-40B4-BE49-F238E27FC236}">
                <a16:creationId xmlns:a16="http://schemas.microsoft.com/office/drawing/2014/main" id="{4A2F0E91-B2CA-3406-7DB9-C38013F4471B}"/>
              </a:ext>
            </a:extLst>
          </p:cNvPr>
          <p:cNvSpPr/>
          <p:nvPr/>
        </p:nvSpPr>
        <p:spPr>
          <a:xfrm>
            <a:off x="1224540" y="1715420"/>
            <a:ext cx="9692395" cy="1403317"/>
          </a:xfrm>
          <a:prstGeom prst="rect">
            <a:avLst/>
          </a:prstGeom>
          <a:noFill/>
          <a:ln/>
        </p:spPr>
        <p:txBody>
          <a:bodyPr wrap="square" rtlCol="0" anchor="t"/>
          <a:lstStyle/>
          <a:p>
            <a:pPr>
              <a:lnSpc>
                <a:spcPct val="150000"/>
              </a:lnSpc>
            </a:pPr>
            <a:r>
              <a:rPr lang="zh-TW" altLang="en-US" sz="1400">
                <a:solidFill>
                  <a:schemeClr val="bg1"/>
                </a:solidFill>
              </a:rPr>
              <a:t>根據 </a:t>
            </a:r>
            <a:r>
              <a:rPr lang="en-US" altLang="zh-TW" sz="1400">
                <a:solidFill>
                  <a:schemeClr val="bg1"/>
                </a:solidFill>
              </a:rPr>
              <a:t>Nvidia 2023 9</a:t>
            </a:r>
            <a:r>
              <a:rPr lang="zh-TW" altLang="en-US" sz="1400">
                <a:solidFill>
                  <a:schemeClr val="bg1"/>
                </a:solidFill>
              </a:rPr>
              <a:t>月份</a:t>
            </a:r>
            <a:r>
              <a:rPr lang="en-US" altLang="zh-TW" sz="1400">
                <a:solidFill>
                  <a:schemeClr val="bg1"/>
                </a:solidFill>
              </a:rPr>
              <a:t>GPU</a:t>
            </a:r>
            <a:r>
              <a:rPr lang="zh-TW" altLang="en-US" sz="1400">
                <a:solidFill>
                  <a:schemeClr val="bg1"/>
                </a:solidFill>
              </a:rPr>
              <a:t> </a:t>
            </a:r>
            <a:r>
              <a:rPr lang="en-US" altLang="zh-TW" sz="1400">
                <a:solidFill>
                  <a:schemeClr val="bg1"/>
                </a:solidFill>
              </a:rPr>
              <a:t>Cluster</a:t>
            </a:r>
            <a:r>
              <a:rPr lang="zh-TW" altLang="en-US" sz="1400">
                <a:solidFill>
                  <a:schemeClr val="bg1"/>
                </a:solidFill>
              </a:rPr>
              <a:t> 最佳效能配置，於每個節點 </a:t>
            </a:r>
            <a:r>
              <a:rPr lang="en-US" altLang="zh-TW" sz="1400">
                <a:solidFill>
                  <a:schemeClr val="bg1"/>
                </a:solidFill>
              </a:rPr>
              <a:t>100GbE</a:t>
            </a:r>
            <a:r>
              <a:rPr lang="zh-TW" altLang="en-US" sz="1400">
                <a:solidFill>
                  <a:schemeClr val="bg1"/>
                </a:solidFill>
              </a:rPr>
              <a:t> 以上可以獲得最佳的效能，可有效減少節點網路頻寬不足造成整體效能的影響，因此使用 </a:t>
            </a:r>
            <a:r>
              <a:rPr lang="en-US" altLang="zh-TW" sz="1400">
                <a:solidFill>
                  <a:schemeClr val="bg1"/>
                </a:solidFill>
              </a:rPr>
              <a:t>QSW-M7308R-4X </a:t>
            </a:r>
            <a:r>
              <a:rPr lang="zh-TW" altLang="en-US" sz="1400">
                <a:solidFill>
                  <a:schemeClr val="bg1"/>
                </a:solidFill>
              </a:rPr>
              <a:t>進行架設是經濟且高速的方案，可加速科學計算用於模擬複雜的自然現象或設計新材料或開發新的藥物。或訓練大型的機器學習</a:t>
            </a:r>
            <a:r>
              <a:rPr lang="en-US" altLang="zh-TW" sz="1400">
                <a:solidFill>
                  <a:schemeClr val="bg1"/>
                </a:solidFill>
              </a:rPr>
              <a:t>/</a:t>
            </a:r>
            <a:r>
              <a:rPr lang="zh-TW" altLang="en-US" sz="1400">
                <a:solidFill>
                  <a:schemeClr val="bg1"/>
                </a:solidFill>
              </a:rPr>
              <a:t>深度學習模型。適合快速處理大量數據，例如圖像、視頻或文本。</a:t>
            </a:r>
            <a:endParaRPr lang="en-US" sz="1400">
              <a:solidFill>
                <a:schemeClr val="bg1"/>
              </a:solidFill>
            </a:endParaRPr>
          </a:p>
        </p:txBody>
      </p:sp>
      <p:sp>
        <p:nvSpPr>
          <p:cNvPr id="17" name="文字方塊 16">
            <a:extLst>
              <a:ext uri="{FF2B5EF4-FFF2-40B4-BE49-F238E27FC236}">
                <a16:creationId xmlns:a16="http://schemas.microsoft.com/office/drawing/2014/main" id="{915929C0-C5D8-5196-51F8-8BE86A72DA85}"/>
              </a:ext>
            </a:extLst>
          </p:cNvPr>
          <p:cNvSpPr txBox="1"/>
          <p:nvPr/>
        </p:nvSpPr>
        <p:spPr>
          <a:xfrm>
            <a:off x="3901342" y="6374820"/>
            <a:ext cx="6991944" cy="400110"/>
          </a:xfrm>
          <a:prstGeom prst="rect">
            <a:avLst/>
          </a:prstGeom>
          <a:noFill/>
        </p:spPr>
        <p:txBody>
          <a:bodyPr wrap="square" rtlCol="0">
            <a:spAutoFit/>
          </a:bodyPr>
          <a:lstStyle/>
          <a:p>
            <a:r>
              <a:rPr lang="zh-TW" altLang="en-US" sz="1000">
                <a:solidFill>
                  <a:schemeClr val="bg1"/>
                </a:solidFill>
                <a:latin typeface="+mn-ea"/>
              </a:rPr>
              <a:t>資料來源</a:t>
            </a:r>
            <a:r>
              <a:rPr lang="en-US" altLang="zh-TW" sz="1000">
                <a:solidFill>
                  <a:schemeClr val="bg1"/>
                </a:solidFill>
                <a:latin typeface="+mn-ea"/>
              </a:rPr>
              <a:t>: https://docs.nvidia.com/ai-enterprise/sizing-guide/0.1.0/best.html</a:t>
            </a:r>
          </a:p>
          <a:p>
            <a:endParaRPr lang="zh-TW" altLang="en-US" sz="1000">
              <a:solidFill>
                <a:schemeClr val="bg1"/>
              </a:solidFill>
              <a:latin typeface="+mn-ea"/>
            </a:endParaRPr>
          </a:p>
        </p:txBody>
      </p:sp>
      <p:sp>
        <p:nvSpPr>
          <p:cNvPr id="11" name="標題 10">
            <a:extLst>
              <a:ext uri="{FF2B5EF4-FFF2-40B4-BE49-F238E27FC236}">
                <a16:creationId xmlns:a16="http://schemas.microsoft.com/office/drawing/2014/main" id="{831D5341-D24B-95A0-17FA-A0E046041A8F}"/>
              </a:ext>
            </a:extLst>
          </p:cNvPr>
          <p:cNvSpPr>
            <a:spLocks noGrp="1"/>
          </p:cNvSpPr>
          <p:nvPr>
            <p:ph type="title"/>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TW"/>
              <a:t>100GbE </a:t>
            </a:r>
            <a:r>
              <a:rPr lang="zh-TW" altLang="en-US"/>
              <a:t>交換器加速</a:t>
            </a:r>
            <a:r>
              <a:rPr lang="en-US" altLang="zh-TW"/>
              <a:t>GPU</a:t>
            </a:r>
            <a:r>
              <a:rPr lang="zh-TW" altLang="en-US"/>
              <a:t>叢集</a:t>
            </a:r>
            <a:endParaRPr lang="en-US" altLang="zh-TW"/>
          </a:p>
        </p:txBody>
      </p:sp>
      <p:pic>
        <p:nvPicPr>
          <p:cNvPr id="5" name="Picture 4">
            <a:extLst>
              <a:ext uri="{FF2B5EF4-FFF2-40B4-BE49-F238E27FC236}">
                <a16:creationId xmlns:a16="http://schemas.microsoft.com/office/drawing/2014/main" id="{07549651-C7FB-3A4E-8A57-400A435EB533}"/>
              </a:ext>
            </a:extLst>
          </p:cNvPr>
          <p:cNvPicPr>
            <a:picLocks noChangeAspect="1"/>
          </p:cNvPicPr>
          <p:nvPr/>
        </p:nvPicPr>
        <p:blipFill>
          <a:blip r:embed="rId3">
            <a:extLst>
              <a:ext uri="{28A0092B-C50C-407E-A947-70E740481C1C}">
                <a14:useLocalDpi xmlns:a14="http://schemas.microsoft.com/office/drawing/2010/main" val="0"/>
              </a:ext>
            </a:extLst>
          </a:blip>
          <a:srcRect t="708" b="708"/>
          <a:stretch/>
        </p:blipFill>
        <p:spPr>
          <a:xfrm>
            <a:off x="1317731" y="3272299"/>
            <a:ext cx="2929676" cy="1925460"/>
          </a:xfrm>
          <a:prstGeom prst="rect">
            <a:avLst/>
          </a:prstGeom>
        </p:spPr>
      </p:pic>
      <p:pic>
        <p:nvPicPr>
          <p:cNvPr id="14" name="Picture 13">
            <a:extLst>
              <a:ext uri="{FF2B5EF4-FFF2-40B4-BE49-F238E27FC236}">
                <a16:creationId xmlns:a16="http://schemas.microsoft.com/office/drawing/2014/main" id="{BB9A3C06-4BD8-A813-7706-304BBF75305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664456" y="3244882"/>
            <a:ext cx="2929676" cy="1952876"/>
          </a:xfrm>
          <a:prstGeom prst="rect">
            <a:avLst/>
          </a:prstGeom>
        </p:spPr>
      </p:pic>
      <p:pic>
        <p:nvPicPr>
          <p:cNvPr id="20" name="Picture 19">
            <a:extLst>
              <a:ext uri="{FF2B5EF4-FFF2-40B4-BE49-F238E27FC236}">
                <a16:creationId xmlns:a16="http://schemas.microsoft.com/office/drawing/2014/main" id="{DB429E20-4554-2EBA-E70F-94022178CE5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011181" y="3244641"/>
            <a:ext cx="2929676" cy="1953117"/>
          </a:xfrm>
          <a:prstGeom prst="rect">
            <a:avLst/>
          </a:prstGeom>
        </p:spPr>
      </p:pic>
    </p:spTree>
    <p:extLst>
      <p:ext uri="{BB962C8B-B14F-4D97-AF65-F5344CB8AC3E}">
        <p14:creationId xmlns:p14="http://schemas.microsoft.com/office/powerpoint/2010/main" val="2579223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05597" y="95959"/>
            <a:ext cx="11242413" cy="1403317"/>
          </a:xfrm>
        </p:spPr>
        <p:txBody>
          <a:bodyPr lIns="91440" tIns="45720" rIns="91440" bIns="45720" anchor="ctr"/>
          <a:lstStyle/>
          <a:p>
            <a:r>
              <a:rPr lang="zh-TW" altLang="en-US" dirty="0"/>
              <a:t>企業</a:t>
            </a:r>
            <a:r>
              <a:rPr lang="zh-TW" altLang="en-US"/>
              <a:t>骨幹網路需要</a:t>
            </a:r>
            <a:r>
              <a:rPr lang="zh-TW" altLang="en-US" dirty="0"/>
              <a:t>的超高頻</a:t>
            </a:r>
            <a:r>
              <a:rPr lang="zh-TW" altLang="en-US"/>
              <a:t>寬(</a:t>
            </a:r>
            <a:r>
              <a:rPr lang="en-US" altLang="zh-TW" dirty="0"/>
              <a:t>500</a:t>
            </a:r>
            <a:r>
              <a:rPr lang="zh-TW" altLang="en-US"/>
              <a:t>~</a:t>
            </a:r>
            <a:r>
              <a:rPr lang="en-US" altLang="zh-TW" dirty="0"/>
              <a:t>1000</a:t>
            </a:r>
            <a:r>
              <a:rPr lang="zh-TW" altLang="en-US"/>
              <a:t>人)</a:t>
            </a:r>
          </a:p>
        </p:txBody>
      </p:sp>
      <p:cxnSp>
        <p:nvCxnSpPr>
          <p:cNvPr id="136" name="直線單箭頭接點 135">
            <a:extLst>
              <a:ext uri="{FF2B5EF4-FFF2-40B4-BE49-F238E27FC236}">
                <a16:creationId xmlns:a16="http://schemas.microsoft.com/office/drawing/2014/main" id="{DF55EE6A-96BF-4BA5-8FE3-CC78ED5197B5}"/>
              </a:ext>
            </a:extLst>
          </p:cNvPr>
          <p:cNvCxnSpPr>
            <a:cxnSpLocks/>
          </p:cNvCxnSpPr>
          <p:nvPr/>
        </p:nvCxnSpPr>
        <p:spPr>
          <a:xfrm>
            <a:off x="1466211" y="4615613"/>
            <a:ext cx="2013163" cy="0"/>
          </a:xfrm>
          <a:prstGeom prst="straightConnector1">
            <a:avLst/>
          </a:prstGeom>
          <a:ln w="50800" cap="rnd" cmpd="sng">
            <a:solidFill>
              <a:srgbClr val="00B0F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7" name="直線單箭頭接點 136">
            <a:extLst>
              <a:ext uri="{FF2B5EF4-FFF2-40B4-BE49-F238E27FC236}">
                <a16:creationId xmlns:a16="http://schemas.microsoft.com/office/drawing/2014/main" id="{9AD25D5D-479A-47ED-A2D9-01F805063380}"/>
              </a:ext>
            </a:extLst>
          </p:cNvPr>
          <p:cNvCxnSpPr>
            <a:cxnSpLocks/>
          </p:cNvCxnSpPr>
          <p:nvPr/>
        </p:nvCxnSpPr>
        <p:spPr>
          <a:xfrm>
            <a:off x="2699833" y="5964307"/>
            <a:ext cx="931334" cy="0"/>
          </a:xfrm>
          <a:prstGeom prst="straightConnector1">
            <a:avLst/>
          </a:prstGeom>
          <a:ln w="50800" cap="rnd"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4" name="直線單箭頭接點 133">
            <a:extLst>
              <a:ext uri="{FF2B5EF4-FFF2-40B4-BE49-F238E27FC236}">
                <a16:creationId xmlns:a16="http://schemas.microsoft.com/office/drawing/2014/main" id="{881EC070-5435-4901-B7D6-7C03352537F9}"/>
              </a:ext>
            </a:extLst>
          </p:cNvPr>
          <p:cNvCxnSpPr>
            <a:cxnSpLocks/>
          </p:cNvCxnSpPr>
          <p:nvPr/>
        </p:nvCxnSpPr>
        <p:spPr>
          <a:xfrm>
            <a:off x="11274923" y="3552964"/>
            <a:ext cx="0" cy="995807"/>
          </a:xfrm>
          <a:prstGeom prst="straightConnector1">
            <a:avLst/>
          </a:prstGeom>
          <a:ln w="50800" cap="rnd" cmpd="sng">
            <a:solidFill>
              <a:srgbClr val="FFFF0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5" name="直線單箭頭接點 134">
            <a:extLst>
              <a:ext uri="{FF2B5EF4-FFF2-40B4-BE49-F238E27FC236}">
                <a16:creationId xmlns:a16="http://schemas.microsoft.com/office/drawing/2014/main" id="{5582F9DE-43FE-4122-811F-6393522A9EE2}"/>
              </a:ext>
            </a:extLst>
          </p:cNvPr>
          <p:cNvCxnSpPr>
            <a:cxnSpLocks/>
          </p:cNvCxnSpPr>
          <p:nvPr/>
        </p:nvCxnSpPr>
        <p:spPr>
          <a:xfrm>
            <a:off x="9746318" y="3579436"/>
            <a:ext cx="0" cy="1428234"/>
          </a:xfrm>
          <a:prstGeom prst="straightConnector1">
            <a:avLst/>
          </a:prstGeom>
          <a:ln w="50800" cap="rnd" cmpd="sng">
            <a:solidFill>
              <a:srgbClr val="FFFF0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128" name="群組 127">
            <a:extLst>
              <a:ext uri="{FF2B5EF4-FFF2-40B4-BE49-F238E27FC236}">
                <a16:creationId xmlns:a16="http://schemas.microsoft.com/office/drawing/2014/main" id="{7665221C-5362-44E3-B356-DCBB9E9590B9}"/>
              </a:ext>
            </a:extLst>
          </p:cNvPr>
          <p:cNvGrpSpPr/>
          <p:nvPr/>
        </p:nvGrpSpPr>
        <p:grpSpPr>
          <a:xfrm>
            <a:off x="-5612820" y="2785372"/>
            <a:ext cx="1489957" cy="847599"/>
            <a:chOff x="5021489" y="4257138"/>
            <a:chExt cx="1489957" cy="530053"/>
          </a:xfrm>
        </p:grpSpPr>
        <p:cxnSp>
          <p:nvCxnSpPr>
            <p:cNvPr id="132" name="直線單箭頭接點 131">
              <a:extLst>
                <a:ext uri="{FF2B5EF4-FFF2-40B4-BE49-F238E27FC236}">
                  <a16:creationId xmlns:a16="http://schemas.microsoft.com/office/drawing/2014/main" id="{AA7E984C-3DE3-475F-AB08-FB74D21C37FF}"/>
                </a:ext>
              </a:extLst>
            </p:cNvPr>
            <p:cNvCxnSpPr>
              <a:cxnSpLocks/>
            </p:cNvCxnSpPr>
            <p:nvPr/>
          </p:nvCxnSpPr>
          <p:spPr>
            <a:xfrm>
              <a:off x="6511446" y="4257138"/>
              <a:ext cx="0" cy="530053"/>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0" name="直線單箭頭接點 129">
              <a:extLst>
                <a:ext uri="{FF2B5EF4-FFF2-40B4-BE49-F238E27FC236}">
                  <a16:creationId xmlns:a16="http://schemas.microsoft.com/office/drawing/2014/main" id="{74761C30-EBF1-4F71-8DB4-16FA7BBCB147}"/>
                </a:ext>
              </a:extLst>
            </p:cNvPr>
            <p:cNvCxnSpPr>
              <a:cxnSpLocks/>
            </p:cNvCxnSpPr>
            <p:nvPr/>
          </p:nvCxnSpPr>
          <p:spPr>
            <a:xfrm>
              <a:off x="5021489" y="4257138"/>
              <a:ext cx="1489957"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129" name="直線單箭頭接點 128">
            <a:extLst>
              <a:ext uri="{FF2B5EF4-FFF2-40B4-BE49-F238E27FC236}">
                <a16:creationId xmlns:a16="http://schemas.microsoft.com/office/drawing/2014/main" id="{4B4C165E-F7A3-4FA7-9385-1FE773024475}"/>
              </a:ext>
            </a:extLst>
          </p:cNvPr>
          <p:cNvCxnSpPr>
            <a:cxnSpLocks/>
          </p:cNvCxnSpPr>
          <p:nvPr/>
        </p:nvCxnSpPr>
        <p:spPr>
          <a:xfrm>
            <a:off x="2964979" y="3632971"/>
            <a:ext cx="932615"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DEEC25A2-51D9-4F1B-A56D-4E39E4775707}"/>
              </a:ext>
            </a:extLst>
          </p:cNvPr>
          <p:cNvCxnSpPr>
            <a:cxnSpLocks/>
          </p:cNvCxnSpPr>
          <p:nvPr/>
        </p:nvCxnSpPr>
        <p:spPr>
          <a:xfrm>
            <a:off x="5145925" y="3632971"/>
            <a:ext cx="1142834" cy="3283"/>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31" name="群組 30">
            <a:extLst>
              <a:ext uri="{FF2B5EF4-FFF2-40B4-BE49-F238E27FC236}">
                <a16:creationId xmlns:a16="http://schemas.microsoft.com/office/drawing/2014/main" id="{D2FB903F-DE74-4C0A-BF53-F9A233DFEF13}"/>
              </a:ext>
            </a:extLst>
          </p:cNvPr>
          <p:cNvGrpSpPr/>
          <p:nvPr/>
        </p:nvGrpSpPr>
        <p:grpSpPr>
          <a:xfrm>
            <a:off x="5302445" y="4868443"/>
            <a:ext cx="1561936" cy="1090072"/>
            <a:chOff x="5680554" y="4257138"/>
            <a:chExt cx="989460" cy="1132556"/>
          </a:xfrm>
        </p:grpSpPr>
        <p:grpSp>
          <p:nvGrpSpPr>
            <p:cNvPr id="22" name="群組 21">
              <a:extLst>
                <a:ext uri="{FF2B5EF4-FFF2-40B4-BE49-F238E27FC236}">
                  <a16:creationId xmlns:a16="http://schemas.microsoft.com/office/drawing/2014/main" id="{9AD41C18-3BDE-4C18-89B9-ECB8B60343DD}"/>
                </a:ext>
              </a:extLst>
            </p:cNvPr>
            <p:cNvGrpSpPr/>
            <p:nvPr/>
          </p:nvGrpSpPr>
          <p:grpSpPr>
            <a:xfrm>
              <a:off x="5680554" y="4257138"/>
              <a:ext cx="643582" cy="1132556"/>
              <a:chOff x="5680554" y="4257138"/>
              <a:chExt cx="830892" cy="1132556"/>
            </a:xfrm>
          </p:grpSpPr>
          <p:cxnSp>
            <p:nvCxnSpPr>
              <p:cNvPr id="122" name="直線單箭頭接點 121">
                <a:extLst>
                  <a:ext uri="{FF2B5EF4-FFF2-40B4-BE49-F238E27FC236}">
                    <a16:creationId xmlns:a16="http://schemas.microsoft.com/office/drawing/2014/main" id="{DE6012BF-AF48-48F7-9848-CBA20AA0CCC5}"/>
                  </a:ext>
                </a:extLst>
              </p:cNvPr>
              <p:cNvCxnSpPr>
                <a:cxnSpLocks/>
              </p:cNvCxnSpPr>
              <p:nvPr/>
            </p:nvCxnSpPr>
            <p:spPr>
              <a:xfrm>
                <a:off x="5680554" y="4257138"/>
                <a:ext cx="830892"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3" name="直線單箭頭接點 122">
                <a:extLst>
                  <a:ext uri="{FF2B5EF4-FFF2-40B4-BE49-F238E27FC236}">
                    <a16:creationId xmlns:a16="http://schemas.microsoft.com/office/drawing/2014/main" id="{82D20E0D-D32F-4EA7-BF3D-A5EA8279EEC7}"/>
                  </a:ext>
                </a:extLst>
              </p:cNvPr>
              <p:cNvCxnSpPr>
                <a:cxnSpLocks/>
              </p:cNvCxnSpPr>
              <p:nvPr/>
            </p:nvCxnSpPr>
            <p:spPr>
              <a:xfrm>
                <a:off x="5680554" y="5389694"/>
                <a:ext cx="830892"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4" name="直線單箭頭接點 123">
                <a:extLst>
                  <a:ext uri="{FF2B5EF4-FFF2-40B4-BE49-F238E27FC236}">
                    <a16:creationId xmlns:a16="http://schemas.microsoft.com/office/drawing/2014/main" id="{ACE012DD-21A9-4A7C-9260-79054CC8EBD2}"/>
                  </a:ext>
                </a:extLst>
              </p:cNvPr>
              <p:cNvCxnSpPr>
                <a:cxnSpLocks/>
              </p:cNvCxnSpPr>
              <p:nvPr/>
            </p:nvCxnSpPr>
            <p:spPr>
              <a:xfrm>
                <a:off x="6511446" y="4257138"/>
                <a:ext cx="0" cy="1132556"/>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126" name="直線單箭頭接點 125">
              <a:extLst>
                <a:ext uri="{FF2B5EF4-FFF2-40B4-BE49-F238E27FC236}">
                  <a16:creationId xmlns:a16="http://schemas.microsoft.com/office/drawing/2014/main" id="{BEDCC35E-5FB9-4C9E-B4BE-127CB26C717C}"/>
                </a:ext>
              </a:extLst>
            </p:cNvPr>
            <p:cNvCxnSpPr>
              <a:cxnSpLocks/>
            </p:cNvCxnSpPr>
            <p:nvPr/>
          </p:nvCxnSpPr>
          <p:spPr>
            <a:xfrm>
              <a:off x="6324136" y="4787191"/>
              <a:ext cx="345878"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cxnSp>
        <p:nvCxnSpPr>
          <p:cNvPr id="90" name="直線單箭頭接點 89">
            <a:extLst>
              <a:ext uri="{FF2B5EF4-FFF2-40B4-BE49-F238E27FC236}">
                <a16:creationId xmlns:a16="http://schemas.microsoft.com/office/drawing/2014/main" id="{5744CCAC-3246-4E9F-B069-6BDCB5ADDC99}"/>
              </a:ext>
            </a:extLst>
          </p:cNvPr>
          <p:cNvCxnSpPr>
            <a:cxnSpLocks/>
          </p:cNvCxnSpPr>
          <p:nvPr/>
        </p:nvCxnSpPr>
        <p:spPr>
          <a:xfrm>
            <a:off x="9901990" y="2725760"/>
            <a:ext cx="0" cy="581883"/>
          </a:xfrm>
          <a:prstGeom prst="straightConnector1">
            <a:avLst/>
          </a:prstGeom>
          <a:ln w="50800" cap="rnd" cmpd="sng">
            <a:solidFill>
              <a:schemeClr val="bg1"/>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10" name="直線單箭頭接點 109">
            <a:extLst>
              <a:ext uri="{FF2B5EF4-FFF2-40B4-BE49-F238E27FC236}">
                <a16:creationId xmlns:a16="http://schemas.microsoft.com/office/drawing/2014/main" id="{7D570755-BDA5-4B0A-925E-20381ADC4F38}"/>
              </a:ext>
            </a:extLst>
          </p:cNvPr>
          <p:cNvCxnSpPr>
            <a:cxnSpLocks/>
          </p:cNvCxnSpPr>
          <p:nvPr/>
        </p:nvCxnSpPr>
        <p:spPr>
          <a:xfrm>
            <a:off x="6982856" y="3693418"/>
            <a:ext cx="0" cy="1512642"/>
          </a:xfrm>
          <a:prstGeom prst="straightConnector1">
            <a:avLst/>
          </a:prstGeom>
          <a:ln w="50800" cap="rnd" cmpd="sng">
            <a:solidFill>
              <a:schemeClr val="accent4"/>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8" name="直線單箭頭接點 107">
            <a:extLst>
              <a:ext uri="{FF2B5EF4-FFF2-40B4-BE49-F238E27FC236}">
                <a16:creationId xmlns:a16="http://schemas.microsoft.com/office/drawing/2014/main" id="{6197728D-E50A-4EC0-9AA7-E46C262C8C00}"/>
              </a:ext>
            </a:extLst>
          </p:cNvPr>
          <p:cNvCxnSpPr>
            <a:cxnSpLocks/>
          </p:cNvCxnSpPr>
          <p:nvPr/>
        </p:nvCxnSpPr>
        <p:spPr>
          <a:xfrm>
            <a:off x="8458100" y="3636254"/>
            <a:ext cx="846836" cy="0"/>
          </a:xfrm>
          <a:prstGeom prst="straightConnector1">
            <a:avLst/>
          </a:prstGeom>
          <a:ln w="50800" cap="rnd" cmpd="sng">
            <a:solidFill>
              <a:schemeClr val="accent4"/>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nvGrpSpPr>
          <p:cNvPr id="53" name="群組 52">
            <a:extLst>
              <a:ext uri="{FF2B5EF4-FFF2-40B4-BE49-F238E27FC236}">
                <a16:creationId xmlns:a16="http://schemas.microsoft.com/office/drawing/2014/main" id="{67A64C3A-D68E-4D05-94C8-23021C9A6972}"/>
              </a:ext>
            </a:extLst>
          </p:cNvPr>
          <p:cNvGrpSpPr/>
          <p:nvPr/>
        </p:nvGrpSpPr>
        <p:grpSpPr>
          <a:xfrm>
            <a:off x="9192429" y="1927971"/>
            <a:ext cx="1419124" cy="863743"/>
            <a:chOff x="5300737" y="1421562"/>
            <a:chExt cx="1547306" cy="941761"/>
          </a:xfrm>
        </p:grpSpPr>
        <p:sp>
          <p:nvSpPr>
            <p:cNvPr id="55" name="手繪多邊形: 圖案 54">
              <a:extLst>
                <a:ext uri="{FF2B5EF4-FFF2-40B4-BE49-F238E27FC236}">
                  <a16:creationId xmlns:a16="http://schemas.microsoft.com/office/drawing/2014/main" id="{57A98C32-83AB-4E3B-9EBB-3931C58FB91D}"/>
                </a:ext>
              </a:extLst>
            </p:cNvPr>
            <p:cNvSpPr/>
            <p:nvPr/>
          </p:nvSpPr>
          <p:spPr>
            <a:xfrm>
              <a:off x="5300737" y="1421562"/>
              <a:ext cx="1547306" cy="941761"/>
            </a:xfrm>
            <a:custGeom>
              <a:avLst/>
              <a:gdLst>
                <a:gd name="connsiteX0" fmla="*/ 1822436 w 2185188"/>
                <a:gd name="connsiteY0" fmla="*/ 1330002 h 1330002"/>
                <a:gd name="connsiteX1" fmla="*/ 2185083 w 2185188"/>
                <a:gd name="connsiteY1" fmla="*/ 949774 h 1330002"/>
                <a:gd name="connsiteX2" fmla="*/ 1867572 w 2185188"/>
                <a:gd name="connsiteY2" fmla="*/ 590959 h 1330002"/>
                <a:gd name="connsiteX3" fmla="*/ 1689879 w 2185188"/>
                <a:gd name="connsiteY3" fmla="*/ 301138 h 1330002"/>
                <a:gd name="connsiteX4" fmla="*/ 1350883 w 2185188"/>
                <a:gd name="connsiteY4" fmla="*/ 229871 h 1330002"/>
                <a:gd name="connsiteX5" fmla="*/ 810676 w 2185188"/>
                <a:gd name="connsiteY5" fmla="*/ 13931 h 1330002"/>
                <a:gd name="connsiteX6" fmla="*/ 427258 w 2185188"/>
                <a:gd name="connsiteY6" fmla="*/ 441535 h 1330002"/>
                <a:gd name="connsiteX7" fmla="*/ 86124 w 2185188"/>
                <a:gd name="connsiteY7" fmla="*/ 618516 h 1330002"/>
                <a:gd name="connsiteX8" fmla="*/ 40513 w 2185188"/>
                <a:gd name="connsiteY8" fmla="*/ 1073677 h 1330002"/>
                <a:gd name="connsiteX9" fmla="*/ 414430 w 2185188"/>
                <a:gd name="connsiteY9" fmla="*/ 1327389 h 1330002"/>
                <a:gd name="connsiteX10" fmla="*/ 420844 w 2185188"/>
                <a:gd name="connsiteY10" fmla="*/ 1179866 h 1330002"/>
                <a:gd name="connsiteX11" fmla="*/ 172120 w 2185188"/>
                <a:gd name="connsiteY11" fmla="*/ 1010962 h 1330002"/>
                <a:gd name="connsiteX12" fmla="*/ 202290 w 2185188"/>
                <a:gd name="connsiteY12" fmla="*/ 707600 h 1330002"/>
                <a:gd name="connsiteX13" fmla="*/ 481658 w 2185188"/>
                <a:gd name="connsiteY13" fmla="*/ 593572 h 1330002"/>
                <a:gd name="connsiteX14" fmla="*/ 565992 w 2185188"/>
                <a:gd name="connsiteY14" fmla="*/ 607588 h 1330002"/>
                <a:gd name="connsiteX15" fmla="*/ 565992 w 2185188"/>
                <a:gd name="connsiteY15" fmla="*/ 514465 h 1330002"/>
                <a:gd name="connsiteX16" fmla="*/ 844172 w 2185188"/>
                <a:gd name="connsiteY16" fmla="*/ 158128 h 1330002"/>
                <a:gd name="connsiteX17" fmla="*/ 1251822 w 2185188"/>
                <a:gd name="connsiteY17" fmla="*/ 348175 h 1330002"/>
                <a:gd name="connsiteX18" fmla="*/ 1280566 w 2185188"/>
                <a:gd name="connsiteY18" fmla="*/ 405426 h 1330002"/>
                <a:gd name="connsiteX19" fmla="*/ 1340193 w 2185188"/>
                <a:gd name="connsiteY19" fmla="*/ 384284 h 1330002"/>
                <a:gd name="connsiteX20" fmla="*/ 1605545 w 2185188"/>
                <a:gd name="connsiteY20" fmla="*/ 421343 h 1330002"/>
                <a:gd name="connsiteX21" fmla="*/ 1727888 w 2185188"/>
                <a:gd name="connsiteY21" fmla="*/ 661989 h 1330002"/>
                <a:gd name="connsiteX22" fmla="*/ 1727888 w 2185188"/>
                <a:gd name="connsiteY22" fmla="*/ 736107 h 1330002"/>
                <a:gd name="connsiteX23" fmla="*/ 1824812 w 2185188"/>
                <a:gd name="connsiteY23" fmla="*/ 736107 h 1330002"/>
                <a:gd name="connsiteX24" fmla="*/ 2039353 w 2185188"/>
                <a:gd name="connsiteY24" fmla="*/ 967386 h 1330002"/>
                <a:gd name="connsiteX25" fmla="*/ 1822436 w 2185188"/>
                <a:gd name="connsiteY25" fmla="*/ 1182004 h 133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85188" h="1330002">
                  <a:moveTo>
                    <a:pt x="1822436" y="1330002"/>
                  </a:moveTo>
                  <a:cubicBezTo>
                    <a:pt x="2027575" y="1325147"/>
                    <a:pt x="2189936" y="1154912"/>
                    <a:pt x="2185083" y="949774"/>
                  </a:cubicBezTo>
                  <a:cubicBezTo>
                    <a:pt x="2180797" y="768788"/>
                    <a:pt x="2046693" y="617236"/>
                    <a:pt x="1867572" y="590959"/>
                  </a:cubicBezTo>
                  <a:cubicBezTo>
                    <a:pt x="1848643" y="474786"/>
                    <a:pt x="1784828" y="370703"/>
                    <a:pt x="1689879" y="301138"/>
                  </a:cubicBezTo>
                  <a:cubicBezTo>
                    <a:pt x="1591610" y="231498"/>
                    <a:pt x="1468876" y="205695"/>
                    <a:pt x="1350883" y="229871"/>
                  </a:cubicBezTo>
                  <a:cubicBezTo>
                    <a:pt x="1234801" y="50648"/>
                    <a:pt x="1018316" y="-35890"/>
                    <a:pt x="810676" y="13931"/>
                  </a:cubicBezTo>
                  <a:cubicBezTo>
                    <a:pt x="608301" y="66049"/>
                    <a:pt x="457081" y="234696"/>
                    <a:pt x="427258" y="441535"/>
                  </a:cubicBezTo>
                  <a:cubicBezTo>
                    <a:pt x="292439" y="445156"/>
                    <a:pt x="166719" y="510380"/>
                    <a:pt x="86124" y="618516"/>
                  </a:cubicBezTo>
                  <a:cubicBezTo>
                    <a:pt x="-9370" y="751166"/>
                    <a:pt x="-26761" y="924714"/>
                    <a:pt x="40513" y="1073677"/>
                  </a:cubicBezTo>
                  <a:cubicBezTo>
                    <a:pt x="109090" y="1220507"/>
                    <a:pt x="252650" y="1317918"/>
                    <a:pt x="414430" y="1327389"/>
                  </a:cubicBezTo>
                  <a:close/>
                  <a:moveTo>
                    <a:pt x="420844" y="1179866"/>
                  </a:moveTo>
                  <a:cubicBezTo>
                    <a:pt x="313351" y="1173095"/>
                    <a:pt x="218055" y="1108382"/>
                    <a:pt x="172120" y="1010962"/>
                  </a:cubicBezTo>
                  <a:cubicBezTo>
                    <a:pt x="127548" y="911665"/>
                    <a:pt x="139034" y="796174"/>
                    <a:pt x="202290" y="707600"/>
                  </a:cubicBezTo>
                  <a:cubicBezTo>
                    <a:pt x="266963" y="620597"/>
                    <a:pt x="374577" y="576675"/>
                    <a:pt x="481658" y="593572"/>
                  </a:cubicBezTo>
                  <a:lnTo>
                    <a:pt x="565992" y="607588"/>
                  </a:lnTo>
                  <a:lnTo>
                    <a:pt x="565992" y="514465"/>
                  </a:lnTo>
                  <a:cubicBezTo>
                    <a:pt x="566816" y="346220"/>
                    <a:pt x="681155" y="199756"/>
                    <a:pt x="844172" y="158128"/>
                  </a:cubicBezTo>
                  <a:cubicBezTo>
                    <a:pt x="1007745" y="118689"/>
                    <a:pt x="1176865" y="197532"/>
                    <a:pt x="1251822" y="348175"/>
                  </a:cubicBezTo>
                  <a:lnTo>
                    <a:pt x="1280566" y="405426"/>
                  </a:lnTo>
                  <a:lnTo>
                    <a:pt x="1340193" y="384284"/>
                  </a:lnTo>
                  <a:cubicBezTo>
                    <a:pt x="1429408" y="352762"/>
                    <a:pt x="1528380" y="366586"/>
                    <a:pt x="1605545" y="421343"/>
                  </a:cubicBezTo>
                  <a:cubicBezTo>
                    <a:pt x="1682267" y="477544"/>
                    <a:pt x="1727688" y="566885"/>
                    <a:pt x="1727888" y="661989"/>
                  </a:cubicBezTo>
                  <a:lnTo>
                    <a:pt x="1727888" y="736107"/>
                  </a:lnTo>
                  <a:lnTo>
                    <a:pt x="1824812" y="736107"/>
                  </a:lnTo>
                  <a:cubicBezTo>
                    <a:pt x="1947921" y="740730"/>
                    <a:pt x="2043976" y="844277"/>
                    <a:pt x="2039353" y="967386"/>
                  </a:cubicBezTo>
                  <a:cubicBezTo>
                    <a:pt x="2034941" y="1084926"/>
                    <a:pt x="1940018" y="1178844"/>
                    <a:pt x="1822436" y="1182004"/>
                  </a:cubicBezTo>
                  <a:close/>
                </a:path>
              </a:pathLst>
            </a:custGeom>
            <a:solidFill>
              <a:srgbClr val="00B0F0"/>
            </a:solidFill>
            <a:ln w="23713" cap="flat">
              <a:noFill/>
              <a:prstDash val="solid"/>
              <a:miter/>
            </a:ln>
          </p:spPr>
          <p:txBody>
            <a:bodyPr rtlCol="0" anchor="ctr"/>
            <a:lstStyle/>
            <a:p>
              <a:endParaRPr lang="zh-TW" altLang="en-US" sz="1600">
                <a:solidFill>
                  <a:schemeClr val="bg1"/>
                </a:solidFill>
              </a:endParaRPr>
            </a:p>
          </p:txBody>
        </p:sp>
        <p:sp>
          <p:nvSpPr>
            <p:cNvPr id="57" name="文字方塊 56">
              <a:extLst>
                <a:ext uri="{FF2B5EF4-FFF2-40B4-BE49-F238E27FC236}">
                  <a16:creationId xmlns:a16="http://schemas.microsoft.com/office/drawing/2014/main" id="{D248B18B-02C4-4AD4-AD06-B4709FD1CD8C}"/>
                </a:ext>
              </a:extLst>
            </p:cNvPr>
            <p:cNvSpPr txBox="1"/>
            <p:nvPr/>
          </p:nvSpPr>
          <p:spPr>
            <a:xfrm>
              <a:off x="5508868" y="1835851"/>
              <a:ext cx="1131044" cy="369134"/>
            </a:xfrm>
            <a:prstGeom prst="rect">
              <a:avLst/>
            </a:prstGeom>
            <a:noFill/>
          </p:spPr>
          <p:txBody>
            <a:bodyPr wrap="square">
              <a:spAutoFit/>
            </a:bodyPr>
            <a:lstStyle/>
            <a:p>
              <a:pPr algn="ctr"/>
              <a:r>
                <a:rPr lang="en-US" altLang="zh-TW" sz="1600" b="1">
                  <a:solidFill>
                    <a:schemeClr val="bg1"/>
                  </a:solidFill>
                  <a:latin typeface="Arial" panose="020B0604020202020204" pitchFamily="34" charset="0"/>
                  <a:ea typeface="微軟正黑體"/>
                  <a:cs typeface="Arial" panose="020B0604020202020204" pitchFamily="34" charset="0"/>
                </a:rPr>
                <a:t>Internet</a:t>
              </a:r>
              <a:endParaRPr lang="zh-TW" altLang="en-US" sz="1600" b="1">
                <a:solidFill>
                  <a:schemeClr val="bg1"/>
                </a:solidFill>
                <a:latin typeface="Arial" panose="020B0604020202020204" pitchFamily="34" charset="0"/>
                <a:cs typeface="Arial" panose="020B0604020202020204" pitchFamily="34" charset="0"/>
              </a:endParaRPr>
            </a:p>
          </p:txBody>
        </p:sp>
      </p:grpSp>
      <p:pic>
        <p:nvPicPr>
          <p:cNvPr id="59" name="圖形 58">
            <a:extLst>
              <a:ext uri="{FF2B5EF4-FFF2-40B4-BE49-F238E27FC236}">
                <a16:creationId xmlns:a16="http://schemas.microsoft.com/office/drawing/2014/main" id="{AAF4A227-C3AD-4C15-88AB-4DD54F8CC7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68319" y="4469905"/>
            <a:ext cx="714599" cy="1034937"/>
          </a:xfrm>
          <a:prstGeom prst="rect">
            <a:avLst/>
          </a:prstGeom>
        </p:spPr>
      </p:pic>
      <p:pic>
        <p:nvPicPr>
          <p:cNvPr id="87" name="圖形 86">
            <a:extLst>
              <a:ext uri="{FF2B5EF4-FFF2-40B4-BE49-F238E27FC236}">
                <a16:creationId xmlns:a16="http://schemas.microsoft.com/office/drawing/2014/main" id="{F26F6923-1E86-4031-9841-166BA3E41700}"/>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29824" y="1857184"/>
            <a:ext cx="1246996" cy="1623773"/>
          </a:xfrm>
          <a:prstGeom prst="rect">
            <a:avLst/>
          </a:prstGeom>
        </p:spPr>
      </p:pic>
      <p:pic>
        <p:nvPicPr>
          <p:cNvPr id="88" name="圖片 87">
            <a:extLst>
              <a:ext uri="{FF2B5EF4-FFF2-40B4-BE49-F238E27FC236}">
                <a16:creationId xmlns:a16="http://schemas.microsoft.com/office/drawing/2014/main" id="{8180AAAB-9E3E-4CEC-A93C-3CE273571E7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3760" y="1923544"/>
            <a:ext cx="727734" cy="453527"/>
          </a:xfrm>
          <a:prstGeom prst="rect">
            <a:avLst/>
          </a:prstGeom>
        </p:spPr>
      </p:pic>
      <p:sp>
        <p:nvSpPr>
          <p:cNvPr id="98" name="文字方塊 97">
            <a:extLst>
              <a:ext uri="{FF2B5EF4-FFF2-40B4-BE49-F238E27FC236}">
                <a16:creationId xmlns:a16="http://schemas.microsoft.com/office/drawing/2014/main" id="{C00A1890-0405-4085-A8B3-17692F53F54C}"/>
              </a:ext>
            </a:extLst>
          </p:cNvPr>
          <p:cNvSpPr txBox="1"/>
          <p:nvPr/>
        </p:nvSpPr>
        <p:spPr>
          <a:xfrm>
            <a:off x="10794011" y="5524330"/>
            <a:ext cx="1276311" cy="276999"/>
          </a:xfrm>
          <a:prstGeom prst="rect">
            <a:avLst/>
          </a:prstGeom>
          <a:noFill/>
        </p:spPr>
        <p:txBody>
          <a:bodyPr wrap="none" rtlCol="0">
            <a:spAutoFit/>
          </a:bodyPr>
          <a:lstStyle/>
          <a:p>
            <a:r>
              <a:rPr lang="en-US" altLang="zh-TW" sz="1200" b="1" dirty="0">
                <a:solidFill>
                  <a:schemeClr val="bg1"/>
                </a:solidFill>
                <a:latin typeface="+mj-lt"/>
              </a:rPr>
              <a:t>100GbE</a:t>
            </a:r>
            <a:r>
              <a:rPr lang="en-US" altLang="zh-TW" sz="1200" b="1">
                <a:solidFill>
                  <a:schemeClr val="bg1"/>
                </a:solidFill>
                <a:latin typeface="+mj-lt"/>
              </a:rPr>
              <a:t> Server</a:t>
            </a:r>
            <a:endParaRPr lang="zh-TW" altLang="en-US" sz="1200" b="1">
              <a:solidFill>
                <a:schemeClr val="bg1"/>
              </a:solidFill>
              <a:latin typeface="+mj-lt"/>
            </a:endParaRPr>
          </a:p>
        </p:txBody>
      </p:sp>
      <p:sp>
        <p:nvSpPr>
          <p:cNvPr id="99" name="文字方塊 98">
            <a:extLst>
              <a:ext uri="{FF2B5EF4-FFF2-40B4-BE49-F238E27FC236}">
                <a16:creationId xmlns:a16="http://schemas.microsoft.com/office/drawing/2014/main" id="{F73101C5-38C8-43E8-94D9-02E7BD5BF101}"/>
              </a:ext>
            </a:extLst>
          </p:cNvPr>
          <p:cNvSpPr txBox="1"/>
          <p:nvPr/>
        </p:nvSpPr>
        <p:spPr>
          <a:xfrm>
            <a:off x="9196329" y="5489962"/>
            <a:ext cx="1300356" cy="461665"/>
          </a:xfrm>
          <a:prstGeom prst="rect">
            <a:avLst/>
          </a:prstGeom>
          <a:noFill/>
        </p:spPr>
        <p:txBody>
          <a:bodyPr wrap="none" rtlCol="0">
            <a:spAutoFit/>
          </a:bodyPr>
          <a:lstStyle/>
          <a:p>
            <a:r>
              <a:rPr lang="en-US" altLang="zh-TW" sz="1200" b="1" dirty="0">
                <a:solidFill>
                  <a:schemeClr val="bg1"/>
                </a:solidFill>
                <a:latin typeface="+mj-lt"/>
              </a:rPr>
              <a:t>100GbE </a:t>
            </a:r>
            <a:r>
              <a:rPr lang="en-US" altLang="zh-TW" sz="1200" b="1">
                <a:solidFill>
                  <a:schemeClr val="bg1"/>
                </a:solidFill>
                <a:latin typeface="+mj-lt"/>
              </a:rPr>
              <a:t>NAS</a:t>
            </a:r>
            <a:r>
              <a:rPr lang="zh-TW" altLang="en-US" sz="1200" b="1" dirty="0">
                <a:solidFill>
                  <a:schemeClr val="bg1"/>
                </a:solidFill>
                <a:latin typeface="+mj-lt"/>
              </a:rPr>
              <a:t> </a:t>
            </a:r>
            <a:r>
              <a:rPr lang="en-US" altLang="zh-TW" sz="1200" b="1" dirty="0">
                <a:solidFill>
                  <a:schemeClr val="bg1"/>
                </a:solidFill>
                <a:latin typeface="+mj-lt"/>
              </a:rPr>
              <a:t>+</a:t>
            </a:r>
            <a:r>
              <a:rPr lang="zh-TW" altLang="en-US" sz="1200" b="1" dirty="0">
                <a:solidFill>
                  <a:schemeClr val="bg1"/>
                </a:solidFill>
                <a:latin typeface="+mj-lt"/>
              </a:rPr>
              <a:t> </a:t>
            </a:r>
            <a:endParaRPr lang="en-US" altLang="zh-TW" sz="1200" b="1" dirty="0">
              <a:solidFill>
                <a:schemeClr val="bg1"/>
              </a:solidFill>
              <a:latin typeface="+mj-lt"/>
            </a:endParaRPr>
          </a:p>
          <a:p>
            <a:r>
              <a:rPr lang="en-US" altLang="zh-TW" sz="1200" b="1" dirty="0">
                <a:solidFill>
                  <a:schemeClr val="bg1"/>
                </a:solidFill>
                <a:latin typeface="+mj-lt"/>
              </a:rPr>
              <a:t>100GbE card</a:t>
            </a:r>
            <a:endParaRPr lang="zh-TW" altLang="en-US" sz="1200" b="1">
              <a:solidFill>
                <a:schemeClr val="bg1"/>
              </a:solidFill>
              <a:latin typeface="+mj-lt"/>
            </a:endParaRPr>
          </a:p>
        </p:txBody>
      </p:sp>
      <p:sp>
        <p:nvSpPr>
          <p:cNvPr id="104" name="文字方塊 103">
            <a:extLst>
              <a:ext uri="{FF2B5EF4-FFF2-40B4-BE49-F238E27FC236}">
                <a16:creationId xmlns:a16="http://schemas.microsoft.com/office/drawing/2014/main" id="{6D9E36FF-5822-4D01-9DD3-76A5EBB675AB}"/>
              </a:ext>
            </a:extLst>
          </p:cNvPr>
          <p:cNvSpPr txBox="1"/>
          <p:nvPr/>
        </p:nvSpPr>
        <p:spPr>
          <a:xfrm>
            <a:off x="1977021" y="1855963"/>
            <a:ext cx="928459" cy="276999"/>
          </a:xfrm>
          <a:prstGeom prst="rect">
            <a:avLst/>
          </a:prstGeom>
          <a:noFill/>
        </p:spPr>
        <p:txBody>
          <a:bodyPr wrap="none" rtlCol="0">
            <a:spAutoFit/>
          </a:bodyPr>
          <a:lstStyle/>
          <a:p>
            <a:r>
              <a:rPr lang="en-US" altLang="zh-TW" sz="1200" b="1">
                <a:solidFill>
                  <a:schemeClr val="bg1"/>
                </a:solidFill>
                <a:latin typeface="+mj-lt"/>
              </a:rPr>
              <a:t>10GbE</a:t>
            </a:r>
            <a:r>
              <a:rPr lang="zh-TW" altLang="en-US" sz="1200" b="1">
                <a:solidFill>
                  <a:schemeClr val="bg1"/>
                </a:solidFill>
                <a:latin typeface="+mj-lt"/>
              </a:rPr>
              <a:t> </a:t>
            </a:r>
            <a:r>
              <a:rPr lang="en-US" altLang="zh-TW" sz="1200" b="1">
                <a:solidFill>
                  <a:schemeClr val="bg1"/>
                </a:solidFill>
                <a:latin typeface="+mj-lt"/>
              </a:rPr>
              <a:t>PC</a:t>
            </a:r>
            <a:endParaRPr lang="zh-TW" altLang="en-US" sz="1200" b="1">
              <a:solidFill>
                <a:schemeClr val="bg1"/>
              </a:solidFill>
              <a:latin typeface="+mj-lt"/>
            </a:endParaRPr>
          </a:p>
        </p:txBody>
      </p:sp>
      <p:grpSp>
        <p:nvGrpSpPr>
          <p:cNvPr id="105" name="群組 104">
            <a:extLst>
              <a:ext uri="{FF2B5EF4-FFF2-40B4-BE49-F238E27FC236}">
                <a16:creationId xmlns:a16="http://schemas.microsoft.com/office/drawing/2014/main" id="{649619DA-44B1-428E-9AD7-8C12F484C922}"/>
              </a:ext>
            </a:extLst>
          </p:cNvPr>
          <p:cNvGrpSpPr/>
          <p:nvPr/>
        </p:nvGrpSpPr>
        <p:grpSpPr>
          <a:xfrm>
            <a:off x="6098783" y="3060898"/>
            <a:ext cx="2509569" cy="771669"/>
            <a:chOff x="7283150" y="2347244"/>
            <a:chExt cx="2767545" cy="850998"/>
          </a:xfrm>
        </p:grpSpPr>
        <p:pic>
          <p:nvPicPr>
            <p:cNvPr id="106" name="內容版面配置區 26">
              <a:extLst>
                <a:ext uri="{FF2B5EF4-FFF2-40B4-BE49-F238E27FC236}">
                  <a16:creationId xmlns:a16="http://schemas.microsoft.com/office/drawing/2014/main" id="{97F5608F-C740-4DFC-9F70-1C3C79E8D61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283150" y="2599796"/>
              <a:ext cx="2767545" cy="598446"/>
            </a:xfrm>
            <a:prstGeom prst="rect">
              <a:avLst/>
            </a:prstGeom>
          </p:spPr>
        </p:pic>
        <p:sp>
          <p:nvSpPr>
            <p:cNvPr id="107" name="文字方塊 106">
              <a:extLst>
                <a:ext uri="{FF2B5EF4-FFF2-40B4-BE49-F238E27FC236}">
                  <a16:creationId xmlns:a16="http://schemas.microsoft.com/office/drawing/2014/main" id="{EB5BFD9E-EB01-4CEE-BCC4-5152E872A198}"/>
                </a:ext>
              </a:extLst>
            </p:cNvPr>
            <p:cNvSpPr txBox="1"/>
            <p:nvPr/>
          </p:nvSpPr>
          <p:spPr>
            <a:xfrm>
              <a:off x="8373599" y="2347244"/>
              <a:ext cx="1434170" cy="305474"/>
            </a:xfrm>
            <a:prstGeom prst="rect">
              <a:avLst/>
            </a:prstGeom>
            <a:noFill/>
          </p:spPr>
          <p:txBody>
            <a:bodyPr wrap="none" rtlCol="0">
              <a:spAutoFit/>
            </a:bodyPr>
            <a:lstStyle>
              <a:defPPr>
                <a:defRPr lang="zh-TW"/>
              </a:defPPr>
              <a:lvl1pPr>
                <a:defRPr sz="1400" b="1">
                  <a:latin typeface="+mj-lt"/>
                </a:defRPr>
              </a:lvl1pPr>
            </a:lstStyle>
            <a:p>
              <a:r>
                <a:rPr lang="en-US" altLang="zh-TW" sz="1200">
                  <a:solidFill>
                    <a:schemeClr val="bg1"/>
                  </a:solidFill>
                </a:rPr>
                <a:t>QSW-M5216-1T</a:t>
              </a:r>
              <a:endParaRPr lang="zh-TW" altLang="en-US" sz="1200">
                <a:solidFill>
                  <a:schemeClr val="bg1"/>
                </a:solidFill>
              </a:endParaRPr>
            </a:p>
          </p:txBody>
        </p:sp>
      </p:grpSp>
      <p:sp>
        <p:nvSpPr>
          <p:cNvPr id="109" name="文字方塊 108">
            <a:extLst>
              <a:ext uri="{FF2B5EF4-FFF2-40B4-BE49-F238E27FC236}">
                <a16:creationId xmlns:a16="http://schemas.microsoft.com/office/drawing/2014/main" id="{5CE67F32-5B8C-4C60-BF56-AEC15EBEF9D8}"/>
              </a:ext>
            </a:extLst>
          </p:cNvPr>
          <p:cNvSpPr txBox="1"/>
          <p:nvPr/>
        </p:nvSpPr>
        <p:spPr>
          <a:xfrm>
            <a:off x="642317" y="3835987"/>
            <a:ext cx="2005129" cy="276999"/>
          </a:xfrm>
          <a:prstGeom prst="rect">
            <a:avLst/>
          </a:prstGeom>
          <a:noFill/>
        </p:spPr>
        <p:txBody>
          <a:bodyPr wrap="square" lIns="91440" tIns="45720" rIns="91440" bIns="45720" rtlCol="0" anchor="t">
            <a:spAutoFit/>
          </a:bodyPr>
          <a:lstStyle/>
          <a:p>
            <a:r>
              <a:rPr lang="en-US" altLang="zh-TW" sz="1200" b="1">
                <a:solidFill>
                  <a:schemeClr val="bg1"/>
                </a:solidFill>
                <a:latin typeface="+mj-lt"/>
              </a:rPr>
              <a:t>2.5Gb ETH WiFi6 AP</a:t>
            </a:r>
            <a:endParaRPr lang="zh-TW" altLang="en-US" sz="1200" b="1">
              <a:solidFill>
                <a:schemeClr val="bg1"/>
              </a:solidFill>
              <a:latin typeface="+mj-lt"/>
            </a:endParaRPr>
          </a:p>
        </p:txBody>
      </p:sp>
      <p:grpSp>
        <p:nvGrpSpPr>
          <p:cNvPr id="111" name="群組 110">
            <a:extLst>
              <a:ext uri="{FF2B5EF4-FFF2-40B4-BE49-F238E27FC236}">
                <a16:creationId xmlns:a16="http://schemas.microsoft.com/office/drawing/2014/main" id="{1A5F95FB-2BE6-46EA-A699-6A0A8A2FD949}"/>
              </a:ext>
            </a:extLst>
          </p:cNvPr>
          <p:cNvGrpSpPr/>
          <p:nvPr/>
        </p:nvGrpSpPr>
        <p:grpSpPr>
          <a:xfrm>
            <a:off x="6145213" y="4900279"/>
            <a:ext cx="2509569" cy="768277"/>
            <a:chOff x="6814187" y="2350986"/>
            <a:chExt cx="2767545" cy="847256"/>
          </a:xfrm>
        </p:grpSpPr>
        <p:pic>
          <p:nvPicPr>
            <p:cNvPr id="112" name="內容版面配置區 26">
              <a:extLst>
                <a:ext uri="{FF2B5EF4-FFF2-40B4-BE49-F238E27FC236}">
                  <a16:creationId xmlns:a16="http://schemas.microsoft.com/office/drawing/2014/main" id="{7D49B67B-8549-4F2C-93B4-EB129F43742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814187" y="2599796"/>
              <a:ext cx="2767545" cy="598446"/>
            </a:xfrm>
            <a:prstGeom prst="rect">
              <a:avLst/>
            </a:prstGeom>
          </p:spPr>
        </p:pic>
        <p:sp>
          <p:nvSpPr>
            <p:cNvPr id="113" name="文字方塊 112">
              <a:extLst>
                <a:ext uri="{FF2B5EF4-FFF2-40B4-BE49-F238E27FC236}">
                  <a16:creationId xmlns:a16="http://schemas.microsoft.com/office/drawing/2014/main" id="{399F3C84-FF95-4FD7-B3E0-C3DE46F09E2F}"/>
                </a:ext>
              </a:extLst>
            </p:cNvPr>
            <p:cNvSpPr txBox="1"/>
            <p:nvPr/>
          </p:nvSpPr>
          <p:spPr>
            <a:xfrm>
              <a:off x="7908228" y="2350986"/>
              <a:ext cx="1434170" cy="305474"/>
            </a:xfrm>
            <a:prstGeom prst="rect">
              <a:avLst/>
            </a:prstGeom>
            <a:noFill/>
          </p:spPr>
          <p:txBody>
            <a:bodyPr wrap="none" rtlCol="0">
              <a:spAutoFit/>
            </a:bodyPr>
            <a:lstStyle>
              <a:defPPr>
                <a:defRPr lang="zh-TW"/>
              </a:defPPr>
              <a:lvl1pPr>
                <a:defRPr sz="1400" b="1">
                  <a:latin typeface="+mj-lt"/>
                </a:defRPr>
              </a:lvl1pPr>
            </a:lstStyle>
            <a:p>
              <a:r>
                <a:rPr lang="en-US" altLang="zh-TW" sz="1200">
                  <a:solidFill>
                    <a:schemeClr val="bg1"/>
                  </a:solidFill>
                </a:rPr>
                <a:t>QSW-M5216-1T</a:t>
              </a:r>
              <a:endParaRPr lang="zh-TW" altLang="en-US" sz="1200">
                <a:solidFill>
                  <a:schemeClr val="bg1"/>
                </a:solidFill>
              </a:endParaRPr>
            </a:p>
          </p:txBody>
        </p:sp>
      </p:grpSp>
      <p:pic>
        <p:nvPicPr>
          <p:cNvPr id="116" name="圖片 115">
            <a:extLst>
              <a:ext uri="{FF2B5EF4-FFF2-40B4-BE49-F238E27FC236}">
                <a16:creationId xmlns:a16="http://schemas.microsoft.com/office/drawing/2014/main" id="{4DD88EEC-AAD1-4E00-B95E-579D3DA5ADB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426663" y="5615446"/>
            <a:ext cx="1997676" cy="567841"/>
          </a:xfrm>
          <a:prstGeom prst="rect">
            <a:avLst/>
          </a:prstGeom>
        </p:spPr>
      </p:pic>
      <p:sp>
        <p:nvSpPr>
          <p:cNvPr id="117" name="文字方塊 116">
            <a:extLst>
              <a:ext uri="{FF2B5EF4-FFF2-40B4-BE49-F238E27FC236}">
                <a16:creationId xmlns:a16="http://schemas.microsoft.com/office/drawing/2014/main" id="{7BA23F3E-38E8-4C02-8E98-65713B971F40}"/>
              </a:ext>
            </a:extLst>
          </p:cNvPr>
          <p:cNvSpPr txBox="1"/>
          <p:nvPr/>
        </p:nvSpPr>
        <p:spPr>
          <a:xfrm>
            <a:off x="3646843" y="3112768"/>
            <a:ext cx="1598643" cy="276999"/>
          </a:xfrm>
          <a:prstGeom prst="rect">
            <a:avLst/>
          </a:prstGeom>
          <a:noFill/>
        </p:spPr>
        <p:txBody>
          <a:bodyPr wrap="none" rtlCol="0">
            <a:spAutoFit/>
          </a:bodyPr>
          <a:lstStyle>
            <a:defPPr>
              <a:defRPr lang="zh-TW"/>
            </a:defPPr>
            <a:lvl1pPr>
              <a:defRPr sz="1000" b="1">
                <a:latin typeface="+mj-lt"/>
              </a:defRPr>
            </a:lvl1pPr>
          </a:lstStyle>
          <a:p>
            <a:pPr algn="ctr"/>
            <a:r>
              <a:rPr lang="en-US" altLang="zh-TW" sz="1200" dirty="0">
                <a:solidFill>
                  <a:schemeClr val="bg1"/>
                </a:solidFill>
              </a:rPr>
              <a:t>QSW-M3216R-8S8T</a:t>
            </a:r>
            <a:endParaRPr lang="zh-TW" altLang="en-US" sz="1200">
              <a:solidFill>
                <a:schemeClr val="bg1"/>
              </a:solidFill>
            </a:endParaRPr>
          </a:p>
        </p:txBody>
      </p:sp>
      <p:pic>
        <p:nvPicPr>
          <p:cNvPr id="45" name="圖形 44">
            <a:extLst>
              <a:ext uri="{FF2B5EF4-FFF2-40B4-BE49-F238E27FC236}">
                <a16:creationId xmlns:a16="http://schemas.microsoft.com/office/drawing/2014/main" id="{2CAA53BC-DE86-400A-9443-CE7A30B34270}"/>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20934713">
            <a:off x="486288" y="5530526"/>
            <a:ext cx="977663" cy="1022961"/>
          </a:xfrm>
          <a:prstGeom prst="rect">
            <a:avLst/>
          </a:prstGeom>
        </p:spPr>
      </p:pic>
      <p:pic>
        <p:nvPicPr>
          <p:cNvPr id="42" name="圖形 41">
            <a:extLst>
              <a:ext uri="{FF2B5EF4-FFF2-40B4-BE49-F238E27FC236}">
                <a16:creationId xmlns:a16="http://schemas.microsoft.com/office/drawing/2014/main" id="{C06575E5-ECFA-4B74-A797-2047364278E4}"/>
              </a:ext>
            </a:extLst>
          </p:cNvPr>
          <p:cNvPicPr>
            <a:picLocks noChangeAspect="1"/>
          </p:cNvPicPr>
          <p:nvPr/>
        </p:nvPicPr>
        <p:blipFill>
          <a:blip r:embed="rId12" cstate="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rot="20865496">
            <a:off x="1100605" y="5607478"/>
            <a:ext cx="914556" cy="945041"/>
          </a:xfrm>
          <a:prstGeom prst="rect">
            <a:avLst/>
          </a:prstGeom>
        </p:spPr>
      </p:pic>
      <p:pic>
        <p:nvPicPr>
          <p:cNvPr id="120" name="圖形 119">
            <a:extLst>
              <a:ext uri="{FF2B5EF4-FFF2-40B4-BE49-F238E27FC236}">
                <a16:creationId xmlns:a16="http://schemas.microsoft.com/office/drawing/2014/main" id="{A6285704-CED0-4D61-97E9-54ABAA5E8E4B}"/>
              </a:ext>
            </a:extLst>
          </p:cNvPr>
          <p:cNvPicPr>
            <a:picLocks noChangeAspect="1"/>
          </p:cNvPicPr>
          <p:nvPr/>
        </p:nvPicPr>
        <p:blipFill>
          <a:blip r:embed="rId14" cstate="print">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803129" y="5614605"/>
            <a:ext cx="902659" cy="982798"/>
          </a:xfrm>
          <a:prstGeom prst="rect">
            <a:avLst/>
          </a:prstGeom>
        </p:spPr>
      </p:pic>
      <p:sp>
        <p:nvSpPr>
          <p:cNvPr id="133" name="文字方塊 132">
            <a:extLst>
              <a:ext uri="{FF2B5EF4-FFF2-40B4-BE49-F238E27FC236}">
                <a16:creationId xmlns:a16="http://schemas.microsoft.com/office/drawing/2014/main" id="{5333B3C7-82FA-4644-81A0-40E476E92BDE}"/>
              </a:ext>
            </a:extLst>
          </p:cNvPr>
          <p:cNvSpPr txBox="1"/>
          <p:nvPr/>
        </p:nvSpPr>
        <p:spPr>
          <a:xfrm>
            <a:off x="1096772" y="5380379"/>
            <a:ext cx="1337226" cy="276999"/>
          </a:xfrm>
          <a:prstGeom prst="rect">
            <a:avLst/>
          </a:prstGeom>
          <a:noFill/>
        </p:spPr>
        <p:txBody>
          <a:bodyPr wrap="none" rtlCol="0">
            <a:spAutoFit/>
          </a:bodyPr>
          <a:lstStyle>
            <a:defPPr>
              <a:defRPr lang="zh-TW"/>
            </a:defPPr>
            <a:lvl1pPr>
              <a:defRPr sz="1000" b="1">
                <a:latin typeface="+mj-lt"/>
              </a:defRPr>
            </a:lvl1pPr>
          </a:lstStyle>
          <a:p>
            <a:r>
              <a:rPr lang="en-US" altLang="zh-TW" sz="1200">
                <a:solidFill>
                  <a:schemeClr val="bg1"/>
                </a:solidFill>
              </a:rPr>
              <a:t>2.5GbE</a:t>
            </a:r>
            <a:r>
              <a:rPr lang="zh-TW" altLang="en-US" sz="1200">
                <a:solidFill>
                  <a:schemeClr val="bg1"/>
                </a:solidFill>
              </a:rPr>
              <a:t> </a:t>
            </a:r>
            <a:r>
              <a:rPr lang="en-US" altLang="zh-TW" sz="1200">
                <a:solidFill>
                  <a:schemeClr val="bg1"/>
                </a:solidFill>
              </a:rPr>
              <a:t>Devices</a:t>
            </a:r>
            <a:endParaRPr lang="zh-TW" altLang="en-US" sz="1200">
              <a:solidFill>
                <a:schemeClr val="bg1"/>
              </a:solidFill>
            </a:endParaRPr>
          </a:p>
        </p:txBody>
      </p:sp>
      <p:grpSp>
        <p:nvGrpSpPr>
          <p:cNvPr id="143" name="群組 142">
            <a:extLst>
              <a:ext uri="{FF2B5EF4-FFF2-40B4-BE49-F238E27FC236}">
                <a16:creationId xmlns:a16="http://schemas.microsoft.com/office/drawing/2014/main" id="{4E9F59A9-98E7-424C-A2D3-C645D96B6D7B}"/>
              </a:ext>
            </a:extLst>
          </p:cNvPr>
          <p:cNvGrpSpPr/>
          <p:nvPr/>
        </p:nvGrpSpPr>
        <p:grpSpPr>
          <a:xfrm>
            <a:off x="4775152" y="1569975"/>
            <a:ext cx="1214574" cy="338554"/>
            <a:chOff x="4779059" y="1345672"/>
            <a:chExt cx="1214574" cy="338554"/>
          </a:xfrm>
        </p:grpSpPr>
        <p:sp>
          <p:nvSpPr>
            <p:cNvPr id="138" name="文字方塊 137">
              <a:extLst>
                <a:ext uri="{FF2B5EF4-FFF2-40B4-BE49-F238E27FC236}">
                  <a16:creationId xmlns:a16="http://schemas.microsoft.com/office/drawing/2014/main" id="{E356D907-D85E-4418-B0A5-2B2B38C98FB9}"/>
                </a:ext>
              </a:extLst>
            </p:cNvPr>
            <p:cNvSpPr txBox="1"/>
            <p:nvPr/>
          </p:nvSpPr>
          <p:spPr>
            <a:xfrm>
              <a:off x="5045938" y="1345672"/>
              <a:ext cx="947695" cy="338554"/>
            </a:xfrm>
            <a:prstGeom prst="rect">
              <a:avLst/>
            </a:prstGeom>
            <a:noFill/>
          </p:spPr>
          <p:txBody>
            <a:bodyPr wrap="none" rtlCol="0">
              <a:spAutoFit/>
            </a:bodyPr>
            <a:lstStyle/>
            <a:p>
              <a:r>
                <a:rPr lang="en-US" altLang="zh-TW" sz="1600" b="1" dirty="0">
                  <a:solidFill>
                    <a:srgbClr val="FFFF00"/>
                  </a:solidFill>
                </a:rPr>
                <a:t>100GbE</a:t>
              </a:r>
              <a:endParaRPr lang="zh-TW" altLang="en-US" sz="1600" b="1" dirty="0">
                <a:solidFill>
                  <a:srgbClr val="FFFF00"/>
                </a:solidFill>
              </a:endParaRPr>
            </a:p>
          </p:txBody>
        </p:sp>
        <p:cxnSp>
          <p:nvCxnSpPr>
            <p:cNvPr id="139" name="直線單箭頭接點 138">
              <a:extLst>
                <a:ext uri="{FF2B5EF4-FFF2-40B4-BE49-F238E27FC236}">
                  <a16:creationId xmlns:a16="http://schemas.microsoft.com/office/drawing/2014/main" id="{09C5FDBE-9CED-48FF-B794-2A9B9DC4753A}"/>
                </a:ext>
              </a:extLst>
            </p:cNvPr>
            <p:cNvCxnSpPr>
              <a:cxnSpLocks/>
            </p:cNvCxnSpPr>
            <p:nvPr/>
          </p:nvCxnSpPr>
          <p:spPr>
            <a:xfrm>
              <a:off x="4779059" y="1522418"/>
              <a:ext cx="201404" cy="0"/>
            </a:xfrm>
            <a:prstGeom prst="straightConnector1">
              <a:avLst/>
            </a:prstGeom>
            <a:ln w="50800" cap="rnd" cmpd="sng">
              <a:solidFill>
                <a:srgbClr val="FFFF0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grpSp>
      <p:sp>
        <p:nvSpPr>
          <p:cNvPr id="145" name="文字方塊 144">
            <a:extLst>
              <a:ext uri="{FF2B5EF4-FFF2-40B4-BE49-F238E27FC236}">
                <a16:creationId xmlns:a16="http://schemas.microsoft.com/office/drawing/2014/main" id="{F204AF4D-1865-402C-A01B-A2963F9FC7F8}"/>
              </a:ext>
            </a:extLst>
          </p:cNvPr>
          <p:cNvSpPr txBox="1"/>
          <p:nvPr/>
        </p:nvSpPr>
        <p:spPr>
          <a:xfrm>
            <a:off x="5042031" y="1933573"/>
            <a:ext cx="833883" cy="338554"/>
          </a:xfrm>
          <a:prstGeom prst="rect">
            <a:avLst/>
          </a:prstGeom>
          <a:noFill/>
          <a:ln>
            <a:noFill/>
          </a:ln>
        </p:spPr>
        <p:txBody>
          <a:bodyPr wrap="none" rtlCol="0">
            <a:spAutoFit/>
          </a:bodyPr>
          <a:lstStyle/>
          <a:p>
            <a:r>
              <a:rPr lang="en-US" altLang="zh-TW" sz="1600" b="1" dirty="0">
                <a:solidFill>
                  <a:schemeClr val="accent4"/>
                </a:solidFill>
              </a:rPr>
              <a:t>25GbE</a:t>
            </a:r>
            <a:endParaRPr lang="zh-TW" altLang="en-US" sz="1600" b="1" dirty="0">
              <a:solidFill>
                <a:schemeClr val="accent4"/>
              </a:solidFill>
            </a:endParaRPr>
          </a:p>
        </p:txBody>
      </p:sp>
      <p:cxnSp>
        <p:nvCxnSpPr>
          <p:cNvPr id="146" name="直線單箭頭接點 145">
            <a:extLst>
              <a:ext uri="{FF2B5EF4-FFF2-40B4-BE49-F238E27FC236}">
                <a16:creationId xmlns:a16="http://schemas.microsoft.com/office/drawing/2014/main" id="{8DF9A405-33D6-4E5A-BCFC-7A7E87B987FD}"/>
              </a:ext>
            </a:extLst>
          </p:cNvPr>
          <p:cNvCxnSpPr>
            <a:cxnSpLocks/>
          </p:cNvCxnSpPr>
          <p:nvPr/>
        </p:nvCxnSpPr>
        <p:spPr>
          <a:xfrm>
            <a:off x="4775152" y="2110319"/>
            <a:ext cx="201404" cy="0"/>
          </a:xfrm>
          <a:prstGeom prst="straightConnector1">
            <a:avLst/>
          </a:prstGeom>
          <a:ln w="50800" cap="rnd" cmpd="sng">
            <a:solidFill>
              <a:srgbClr val="FFC00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49" name="文字方塊 148">
            <a:extLst>
              <a:ext uri="{FF2B5EF4-FFF2-40B4-BE49-F238E27FC236}">
                <a16:creationId xmlns:a16="http://schemas.microsoft.com/office/drawing/2014/main" id="{A9AAC68D-38A6-4E9D-811D-AFCA500588B6}"/>
              </a:ext>
            </a:extLst>
          </p:cNvPr>
          <p:cNvSpPr txBox="1"/>
          <p:nvPr/>
        </p:nvSpPr>
        <p:spPr>
          <a:xfrm>
            <a:off x="6413367" y="1569975"/>
            <a:ext cx="891591" cy="338554"/>
          </a:xfrm>
          <a:prstGeom prst="rect">
            <a:avLst/>
          </a:prstGeom>
          <a:noFill/>
        </p:spPr>
        <p:txBody>
          <a:bodyPr wrap="none" rtlCol="0">
            <a:spAutoFit/>
          </a:bodyPr>
          <a:lstStyle/>
          <a:p>
            <a:r>
              <a:rPr lang="en-US" altLang="zh-TW" sz="1600" b="1">
                <a:solidFill>
                  <a:schemeClr val="accent2">
                    <a:lumMod val="75000"/>
                  </a:schemeClr>
                </a:solidFill>
              </a:rPr>
              <a:t>2.5GbE</a:t>
            </a:r>
            <a:endParaRPr lang="zh-TW" altLang="en-US" sz="1600" b="1">
              <a:solidFill>
                <a:schemeClr val="accent2">
                  <a:lumMod val="75000"/>
                </a:schemeClr>
              </a:solidFill>
            </a:endParaRPr>
          </a:p>
        </p:txBody>
      </p:sp>
      <p:cxnSp>
        <p:nvCxnSpPr>
          <p:cNvPr id="150" name="直線單箭頭接點 149">
            <a:extLst>
              <a:ext uri="{FF2B5EF4-FFF2-40B4-BE49-F238E27FC236}">
                <a16:creationId xmlns:a16="http://schemas.microsoft.com/office/drawing/2014/main" id="{EB8A3DBB-D58B-4CFA-A703-272424C7D18B}"/>
              </a:ext>
            </a:extLst>
          </p:cNvPr>
          <p:cNvCxnSpPr>
            <a:cxnSpLocks/>
          </p:cNvCxnSpPr>
          <p:nvPr/>
        </p:nvCxnSpPr>
        <p:spPr>
          <a:xfrm>
            <a:off x="6146488" y="1746721"/>
            <a:ext cx="201404" cy="0"/>
          </a:xfrm>
          <a:prstGeom prst="straightConnector1">
            <a:avLst/>
          </a:prstGeom>
          <a:ln w="50800" cap="rnd"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19" name="文字方塊 118">
            <a:extLst>
              <a:ext uri="{FF2B5EF4-FFF2-40B4-BE49-F238E27FC236}">
                <a16:creationId xmlns:a16="http://schemas.microsoft.com/office/drawing/2014/main" id="{1D5073D5-A6FC-4052-8D2E-B2D1B286B8C7}"/>
              </a:ext>
            </a:extLst>
          </p:cNvPr>
          <p:cNvSpPr txBox="1"/>
          <p:nvPr/>
        </p:nvSpPr>
        <p:spPr>
          <a:xfrm>
            <a:off x="3655078" y="4192906"/>
            <a:ext cx="1582164" cy="276999"/>
          </a:xfrm>
          <a:prstGeom prst="rect">
            <a:avLst/>
          </a:prstGeom>
          <a:noFill/>
        </p:spPr>
        <p:txBody>
          <a:bodyPr wrap="none" rtlCol="0">
            <a:spAutoFit/>
          </a:bodyPr>
          <a:lstStyle>
            <a:defPPr>
              <a:defRPr lang="zh-TW"/>
            </a:defPPr>
            <a:lvl1pPr>
              <a:defRPr sz="1000" b="1">
                <a:latin typeface="+mj-lt"/>
              </a:defRPr>
            </a:lvl1pPr>
          </a:lstStyle>
          <a:p>
            <a:pPr algn="ctr"/>
            <a:r>
              <a:rPr lang="en-US" sz="1200">
                <a:solidFill>
                  <a:schemeClr val="bg1"/>
                </a:solidFill>
              </a:rPr>
              <a:t>QSW-M2116P-2T2S</a:t>
            </a:r>
            <a:endParaRPr lang="en-US" altLang="zh-TW" sz="1200">
              <a:solidFill>
                <a:schemeClr val="bg1"/>
              </a:solidFill>
            </a:endParaRPr>
          </a:p>
        </p:txBody>
      </p:sp>
      <p:sp>
        <p:nvSpPr>
          <p:cNvPr id="118" name="文字方塊 117">
            <a:extLst>
              <a:ext uri="{FF2B5EF4-FFF2-40B4-BE49-F238E27FC236}">
                <a16:creationId xmlns:a16="http://schemas.microsoft.com/office/drawing/2014/main" id="{5702F069-8301-4C32-8136-D8D1BF8D9AC1}"/>
              </a:ext>
            </a:extLst>
          </p:cNvPr>
          <p:cNvSpPr txBox="1"/>
          <p:nvPr/>
        </p:nvSpPr>
        <p:spPr>
          <a:xfrm>
            <a:off x="3732599" y="5381856"/>
            <a:ext cx="1427122" cy="276999"/>
          </a:xfrm>
          <a:prstGeom prst="rect">
            <a:avLst/>
          </a:prstGeom>
          <a:noFill/>
        </p:spPr>
        <p:txBody>
          <a:bodyPr wrap="none" rtlCol="0">
            <a:spAutoFit/>
          </a:bodyPr>
          <a:lstStyle>
            <a:defPPr>
              <a:defRPr lang="zh-TW"/>
            </a:defPPr>
            <a:lvl1pPr>
              <a:defRPr sz="1000" b="1">
                <a:latin typeface="+mj-lt"/>
              </a:defRPr>
            </a:lvl1pPr>
          </a:lstStyle>
          <a:p>
            <a:pPr algn="ctr"/>
            <a:r>
              <a:rPr lang="en-US" altLang="zh-TW" sz="1200">
                <a:solidFill>
                  <a:schemeClr val="bg1"/>
                </a:solidFill>
              </a:rPr>
              <a:t>QSW-M2108R-2C</a:t>
            </a:r>
            <a:endParaRPr lang="zh-TW" altLang="en-US" sz="1200">
              <a:solidFill>
                <a:schemeClr val="bg1"/>
              </a:solidFill>
            </a:endParaRPr>
          </a:p>
        </p:txBody>
      </p:sp>
      <p:sp>
        <p:nvSpPr>
          <p:cNvPr id="65" name="文字方塊 64">
            <a:extLst>
              <a:ext uri="{FF2B5EF4-FFF2-40B4-BE49-F238E27FC236}">
                <a16:creationId xmlns:a16="http://schemas.microsoft.com/office/drawing/2014/main" id="{B7C2ACA0-ECEB-43FA-BFBF-51699BBBC1C1}"/>
              </a:ext>
            </a:extLst>
          </p:cNvPr>
          <p:cNvSpPr txBox="1"/>
          <p:nvPr/>
        </p:nvSpPr>
        <p:spPr>
          <a:xfrm>
            <a:off x="6423805" y="1935317"/>
            <a:ext cx="1419124" cy="338554"/>
          </a:xfrm>
          <a:prstGeom prst="rect">
            <a:avLst/>
          </a:prstGeom>
          <a:noFill/>
          <a:ln>
            <a:noFill/>
          </a:ln>
        </p:spPr>
        <p:txBody>
          <a:bodyPr wrap="square" lIns="91440" tIns="45720" rIns="91440" bIns="45720" rtlCol="0" anchor="t">
            <a:spAutoFit/>
          </a:bodyPr>
          <a:lstStyle/>
          <a:p>
            <a:r>
              <a:rPr lang="en-US" altLang="zh-TW" sz="1600" b="1">
                <a:solidFill>
                  <a:srgbClr val="00B0F0"/>
                </a:solidFill>
              </a:rPr>
              <a:t>2.5GbE </a:t>
            </a:r>
            <a:r>
              <a:rPr lang="en-US" altLang="zh-TW" sz="1600" b="1">
                <a:solidFill>
                  <a:srgbClr val="00B0F0"/>
                </a:solidFill>
                <a:cs typeface="Arial"/>
              </a:rPr>
              <a:t>PoE</a:t>
            </a:r>
          </a:p>
        </p:txBody>
      </p:sp>
      <p:cxnSp>
        <p:nvCxnSpPr>
          <p:cNvPr id="66" name="直線單箭頭接點 65">
            <a:extLst>
              <a:ext uri="{FF2B5EF4-FFF2-40B4-BE49-F238E27FC236}">
                <a16:creationId xmlns:a16="http://schemas.microsoft.com/office/drawing/2014/main" id="{8539D2F2-FA6C-4A53-B9D1-450BC16C5F3C}"/>
              </a:ext>
            </a:extLst>
          </p:cNvPr>
          <p:cNvCxnSpPr>
            <a:cxnSpLocks/>
          </p:cNvCxnSpPr>
          <p:nvPr/>
        </p:nvCxnSpPr>
        <p:spPr>
          <a:xfrm>
            <a:off x="6156926" y="2112063"/>
            <a:ext cx="201404" cy="0"/>
          </a:xfrm>
          <a:prstGeom prst="straightConnector1">
            <a:avLst/>
          </a:prstGeom>
          <a:ln w="50800" cap="rnd" cmpd="sng">
            <a:solidFill>
              <a:srgbClr val="00B0F0"/>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13" name="圖片 12">
            <a:extLst>
              <a:ext uri="{FF2B5EF4-FFF2-40B4-BE49-F238E27FC236}">
                <a16:creationId xmlns:a16="http://schemas.microsoft.com/office/drawing/2014/main" id="{EC477039-361D-4B48-9522-11F6115C73FF}"/>
              </a:ext>
            </a:extLst>
          </p:cNvPr>
          <p:cNvPicPr>
            <a:picLocks noChangeAspect="1"/>
          </p:cNvPicPr>
          <p:nvPr/>
        </p:nvPicPr>
        <p:blipFill>
          <a:blip r:embed="rId16" cstate="print">
            <a:extLst>
              <a:ext uri="{BEBA8EAE-BF5A-486C-A8C5-ECC9F3942E4B}">
                <a14:imgProps xmlns:a14="http://schemas.microsoft.com/office/drawing/2010/main">
                  <a14:imgLayer r:embed="rId17">
                    <a14:imgEffect>
                      <a14:colorTemperature colorTemp="5300"/>
                    </a14:imgEffect>
                  </a14:imgLayer>
                </a14:imgProps>
              </a:ext>
              <a:ext uri="{28A0092B-C50C-407E-A947-70E740481C1C}">
                <a14:useLocalDpi xmlns:a14="http://schemas.microsoft.com/office/drawing/2010/main"/>
              </a:ext>
            </a:extLst>
          </a:blip>
          <a:stretch>
            <a:fillRect/>
          </a:stretch>
        </p:blipFill>
        <p:spPr>
          <a:xfrm>
            <a:off x="702818" y="4110741"/>
            <a:ext cx="817516" cy="904875"/>
          </a:xfrm>
          <a:prstGeom prst="rect">
            <a:avLst/>
          </a:prstGeom>
        </p:spPr>
      </p:pic>
      <p:pic>
        <p:nvPicPr>
          <p:cNvPr id="15" name="圖片 14" descr="一張含有 文字, 電子用品 的圖片&#10;&#10;自動產生的描述">
            <a:extLst>
              <a:ext uri="{FF2B5EF4-FFF2-40B4-BE49-F238E27FC236}">
                <a16:creationId xmlns:a16="http://schemas.microsoft.com/office/drawing/2014/main" id="{BD038E04-103F-4BB9-B720-5573A3A05DD1}"/>
              </a:ext>
            </a:extLst>
          </p:cNvPr>
          <p:cNvPicPr>
            <a:picLocks noChangeAspect="1"/>
          </p:cNvPicPr>
          <p:nvPr/>
        </p:nvPicPr>
        <p:blipFill rotWithShape="1">
          <a:blip r:embed="rId18" cstate="print">
            <a:extLst>
              <a:ext uri="{28A0092B-C50C-407E-A947-70E740481C1C}">
                <a14:useLocalDpi xmlns:a14="http://schemas.microsoft.com/office/drawing/2010/main"/>
              </a:ext>
            </a:extLst>
          </a:blip>
          <a:srcRect/>
          <a:stretch/>
        </p:blipFill>
        <p:spPr>
          <a:xfrm>
            <a:off x="3131851" y="4473045"/>
            <a:ext cx="2597100" cy="608627"/>
          </a:xfrm>
          <a:prstGeom prst="rect">
            <a:avLst/>
          </a:prstGeom>
        </p:spPr>
      </p:pic>
      <p:pic>
        <p:nvPicPr>
          <p:cNvPr id="4" name="圖片 4" descr="一張含有 電子產品, 電子工程, 電路, 設計 的圖片&#10;&#10;自動產生的描述">
            <a:extLst>
              <a:ext uri="{FF2B5EF4-FFF2-40B4-BE49-F238E27FC236}">
                <a16:creationId xmlns:a16="http://schemas.microsoft.com/office/drawing/2014/main" id="{28C607C1-0EB7-F37A-4295-639D4AA76E21}"/>
              </a:ext>
            </a:extLst>
          </p:cNvPr>
          <p:cNvPicPr>
            <a:picLocks noChangeAspect="1"/>
          </p:cNvPicPr>
          <p:nvPr/>
        </p:nvPicPr>
        <p:blipFill rotWithShape="1">
          <a:blip r:embed="rId19">
            <a:extLst>
              <a:ext uri="{28A0092B-C50C-407E-A947-70E740481C1C}">
                <a14:useLocalDpi xmlns:a14="http://schemas.microsoft.com/office/drawing/2010/main" val="0"/>
              </a:ext>
            </a:extLst>
          </a:blip>
          <a:srcRect t="35857" b="29050"/>
          <a:stretch/>
        </p:blipFill>
        <p:spPr>
          <a:xfrm>
            <a:off x="8973740" y="3278337"/>
            <a:ext cx="2690512" cy="583152"/>
          </a:xfrm>
          <a:prstGeom prst="rect">
            <a:avLst/>
          </a:prstGeom>
        </p:spPr>
      </p:pic>
      <p:sp>
        <p:nvSpPr>
          <p:cNvPr id="5" name="文字方塊 106">
            <a:extLst>
              <a:ext uri="{FF2B5EF4-FFF2-40B4-BE49-F238E27FC236}">
                <a16:creationId xmlns:a16="http://schemas.microsoft.com/office/drawing/2014/main" id="{26795D59-FEA6-A27A-1738-0FCC963D647A}"/>
              </a:ext>
            </a:extLst>
          </p:cNvPr>
          <p:cNvSpPr txBox="1"/>
          <p:nvPr/>
        </p:nvSpPr>
        <p:spPr>
          <a:xfrm>
            <a:off x="10260200" y="2949147"/>
            <a:ext cx="1419106" cy="276999"/>
          </a:xfrm>
          <a:prstGeom prst="rect">
            <a:avLst/>
          </a:prstGeom>
          <a:noFill/>
        </p:spPr>
        <p:txBody>
          <a:bodyPr wrap="none" rtlCol="0">
            <a:spAutoFit/>
          </a:bodyPr>
          <a:lstStyle>
            <a:defPPr>
              <a:defRPr lang="zh-TW"/>
            </a:defPPr>
            <a:lvl1pPr>
              <a:defRPr sz="1400" b="1">
                <a:latin typeface="+mj-lt"/>
              </a:defRPr>
            </a:lvl1pPr>
          </a:lstStyle>
          <a:p>
            <a:r>
              <a:rPr lang="en-US" altLang="zh-TW" sz="1200" dirty="0">
                <a:solidFill>
                  <a:schemeClr val="bg1"/>
                </a:solidFill>
              </a:rPr>
              <a:t>QSW-M7308R-4X</a:t>
            </a:r>
            <a:endParaRPr lang="zh-TW" altLang="en-US" sz="1200" dirty="0">
              <a:solidFill>
                <a:schemeClr val="bg1"/>
              </a:solidFill>
            </a:endParaRPr>
          </a:p>
        </p:txBody>
      </p:sp>
      <p:pic>
        <p:nvPicPr>
          <p:cNvPr id="6" name="圖片 8">
            <a:extLst>
              <a:ext uri="{FF2B5EF4-FFF2-40B4-BE49-F238E27FC236}">
                <a16:creationId xmlns:a16="http://schemas.microsoft.com/office/drawing/2014/main" id="{022A4AFC-21F7-6DA0-1D1C-4D1CC02E4BF5}"/>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8969640" y="4570477"/>
            <a:ext cx="1606100" cy="1003991"/>
          </a:xfrm>
          <a:prstGeom prst="rect">
            <a:avLst/>
          </a:prstGeom>
        </p:spPr>
      </p:pic>
      <p:pic>
        <p:nvPicPr>
          <p:cNvPr id="8" name="圖片 15">
            <a:extLst>
              <a:ext uri="{FF2B5EF4-FFF2-40B4-BE49-F238E27FC236}">
                <a16:creationId xmlns:a16="http://schemas.microsoft.com/office/drawing/2014/main" id="{951580EF-CD1A-AB0B-09DF-E2AD583E589E}"/>
              </a:ext>
            </a:extLst>
          </p:cNvPr>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9934534" y="4614428"/>
            <a:ext cx="786215" cy="492359"/>
          </a:xfrm>
          <a:prstGeom prst="rect">
            <a:avLst/>
          </a:prstGeom>
        </p:spPr>
      </p:pic>
      <p:pic>
        <p:nvPicPr>
          <p:cNvPr id="1026" name="Picture 2">
            <a:extLst>
              <a:ext uri="{FF2B5EF4-FFF2-40B4-BE49-F238E27FC236}">
                <a16:creationId xmlns:a16="http://schemas.microsoft.com/office/drawing/2014/main" id="{3E6CB3E4-0DCB-283A-F4DD-1F90D32480F1}"/>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t="29796" b="30930"/>
          <a:stretch/>
        </p:blipFill>
        <p:spPr bwMode="auto">
          <a:xfrm>
            <a:off x="3584088" y="3431153"/>
            <a:ext cx="1798351" cy="441420"/>
          </a:xfrm>
          <a:prstGeom prst="rect">
            <a:avLst/>
          </a:prstGeom>
          <a:noFill/>
          <a:extLst>
            <a:ext uri="{909E8E84-426E-40DD-AFC4-6F175D3DCCD1}">
              <a14:hiddenFill xmlns:a14="http://schemas.microsoft.com/office/drawing/2010/main">
                <a:solidFill>
                  <a:srgbClr val="FFFFFF"/>
                </a:solidFill>
              </a14:hiddenFill>
            </a:ext>
          </a:extLst>
        </p:spPr>
      </p:pic>
      <p:sp>
        <p:nvSpPr>
          <p:cNvPr id="16" name="文字方塊 144">
            <a:extLst>
              <a:ext uri="{FF2B5EF4-FFF2-40B4-BE49-F238E27FC236}">
                <a16:creationId xmlns:a16="http://schemas.microsoft.com/office/drawing/2014/main" id="{3F58B73E-437D-4AC9-A409-CCEFC8BF86C0}"/>
              </a:ext>
            </a:extLst>
          </p:cNvPr>
          <p:cNvSpPr txBox="1"/>
          <p:nvPr/>
        </p:nvSpPr>
        <p:spPr>
          <a:xfrm>
            <a:off x="5049039" y="2295762"/>
            <a:ext cx="833883" cy="338554"/>
          </a:xfrm>
          <a:prstGeom prst="rect">
            <a:avLst/>
          </a:prstGeom>
          <a:noFill/>
        </p:spPr>
        <p:txBody>
          <a:bodyPr wrap="none" rtlCol="0">
            <a:spAutoFit/>
          </a:bodyPr>
          <a:lstStyle/>
          <a:p>
            <a:r>
              <a:rPr lang="en-US" altLang="zh-TW" sz="1600" b="1">
                <a:solidFill>
                  <a:schemeClr val="accent6">
                    <a:lumMod val="75000"/>
                  </a:schemeClr>
                </a:solidFill>
              </a:rPr>
              <a:t>10GbE</a:t>
            </a:r>
            <a:endParaRPr lang="zh-TW" altLang="en-US" sz="1600" b="1">
              <a:solidFill>
                <a:schemeClr val="accent6">
                  <a:lumMod val="75000"/>
                </a:schemeClr>
              </a:solidFill>
            </a:endParaRPr>
          </a:p>
        </p:txBody>
      </p:sp>
      <p:cxnSp>
        <p:nvCxnSpPr>
          <p:cNvPr id="17" name="直線單箭頭接點 145">
            <a:extLst>
              <a:ext uri="{FF2B5EF4-FFF2-40B4-BE49-F238E27FC236}">
                <a16:creationId xmlns:a16="http://schemas.microsoft.com/office/drawing/2014/main" id="{E15AD018-39A1-F1B4-D343-7052C8F2BE99}"/>
              </a:ext>
            </a:extLst>
          </p:cNvPr>
          <p:cNvCxnSpPr>
            <a:cxnSpLocks/>
          </p:cNvCxnSpPr>
          <p:nvPr/>
        </p:nvCxnSpPr>
        <p:spPr>
          <a:xfrm>
            <a:off x="4782160" y="2472508"/>
            <a:ext cx="201404"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1860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群組 34">
            <a:extLst>
              <a:ext uri="{FF2B5EF4-FFF2-40B4-BE49-F238E27FC236}">
                <a16:creationId xmlns:a16="http://schemas.microsoft.com/office/drawing/2014/main" id="{3DDE7C76-E9FF-5002-8109-43A51550A209}"/>
              </a:ext>
            </a:extLst>
          </p:cNvPr>
          <p:cNvGrpSpPr/>
          <p:nvPr/>
        </p:nvGrpSpPr>
        <p:grpSpPr>
          <a:xfrm>
            <a:off x="1320991" y="3837556"/>
            <a:ext cx="889723" cy="844373"/>
            <a:chOff x="1320991" y="2667797"/>
            <a:chExt cx="889723" cy="844373"/>
          </a:xfrm>
        </p:grpSpPr>
        <p:sp>
          <p:nvSpPr>
            <p:cNvPr id="36" name="手繪多邊形: 圖案 35">
              <a:extLst>
                <a:ext uri="{FF2B5EF4-FFF2-40B4-BE49-F238E27FC236}">
                  <a16:creationId xmlns:a16="http://schemas.microsoft.com/office/drawing/2014/main" id="{5EF03653-5187-9CAB-F7D4-63DF0DEF770A}"/>
                </a:ext>
              </a:extLst>
            </p:cNvPr>
            <p:cNvSpPr/>
            <p:nvPr/>
          </p:nvSpPr>
          <p:spPr>
            <a:xfrm>
              <a:off x="2058571" y="3116397"/>
              <a:ext cx="152143" cy="353103"/>
            </a:xfrm>
            <a:custGeom>
              <a:avLst/>
              <a:gdLst>
                <a:gd name="connsiteX0" fmla="*/ 143786 w 152143"/>
                <a:gd name="connsiteY0" fmla="*/ 0 h 353103"/>
                <a:gd name="connsiteX1" fmla="*/ 8338 w 152143"/>
                <a:gd name="connsiteY1" fmla="*/ 0 h 353103"/>
                <a:gd name="connsiteX2" fmla="*/ 0 w 152143"/>
                <a:gd name="connsiteY2" fmla="*/ 8593 h 353103"/>
                <a:gd name="connsiteX3" fmla="*/ 0 w 152143"/>
                <a:gd name="connsiteY3" fmla="*/ 344609 h 353103"/>
                <a:gd name="connsiteX4" fmla="*/ 8338 w 152143"/>
                <a:gd name="connsiteY4" fmla="*/ 353104 h 353103"/>
                <a:gd name="connsiteX5" fmla="*/ 143786 w 152143"/>
                <a:gd name="connsiteY5" fmla="*/ 353104 h 353103"/>
                <a:gd name="connsiteX6" fmla="*/ 152144 w 152143"/>
                <a:gd name="connsiteY6" fmla="*/ 344609 h 353103"/>
                <a:gd name="connsiteX7" fmla="*/ 152144 w 152143"/>
                <a:gd name="connsiteY7" fmla="*/ 8612 h 353103"/>
                <a:gd name="connsiteX8" fmla="*/ 143786 w 152143"/>
                <a:gd name="connsiteY8" fmla="*/ 20 h 353103"/>
                <a:gd name="connsiteX9" fmla="*/ 135311 w 152143"/>
                <a:gd name="connsiteY9" fmla="*/ 336133 h 353103"/>
                <a:gd name="connsiteX10" fmla="*/ 16833 w 152143"/>
                <a:gd name="connsiteY10" fmla="*/ 336133 h 353103"/>
                <a:gd name="connsiteX11" fmla="*/ 16833 w 152143"/>
                <a:gd name="connsiteY11" fmla="*/ 17088 h 353103"/>
                <a:gd name="connsiteX12" fmla="*/ 135311 w 152143"/>
                <a:gd name="connsiteY12" fmla="*/ 17088 h 353103"/>
                <a:gd name="connsiteX13" fmla="*/ 135311 w 152143"/>
                <a:gd name="connsiteY13" fmla="*/ 336133 h 3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143" h="353103">
                  <a:moveTo>
                    <a:pt x="143786" y="0"/>
                  </a:moveTo>
                  <a:lnTo>
                    <a:pt x="8338" y="0"/>
                  </a:lnTo>
                  <a:cubicBezTo>
                    <a:pt x="3778" y="0"/>
                    <a:pt x="0" y="3778"/>
                    <a:pt x="0" y="8593"/>
                  </a:cubicBezTo>
                  <a:lnTo>
                    <a:pt x="0" y="344609"/>
                  </a:lnTo>
                  <a:cubicBezTo>
                    <a:pt x="0" y="349306"/>
                    <a:pt x="3778" y="353104"/>
                    <a:pt x="8338" y="353104"/>
                  </a:cubicBezTo>
                  <a:lnTo>
                    <a:pt x="143786" y="353104"/>
                  </a:lnTo>
                  <a:cubicBezTo>
                    <a:pt x="148366" y="353104"/>
                    <a:pt x="152144" y="349326"/>
                    <a:pt x="152144" y="344609"/>
                  </a:cubicBezTo>
                  <a:lnTo>
                    <a:pt x="152144" y="8612"/>
                  </a:lnTo>
                  <a:cubicBezTo>
                    <a:pt x="152144" y="3797"/>
                    <a:pt x="148366" y="20"/>
                    <a:pt x="143786" y="20"/>
                  </a:cubicBezTo>
                  <a:close/>
                  <a:moveTo>
                    <a:pt x="135311" y="336133"/>
                  </a:moveTo>
                  <a:lnTo>
                    <a:pt x="16833" y="336133"/>
                  </a:lnTo>
                  <a:lnTo>
                    <a:pt x="16833" y="17088"/>
                  </a:lnTo>
                  <a:lnTo>
                    <a:pt x="135311" y="17088"/>
                  </a:lnTo>
                  <a:lnTo>
                    <a:pt x="135311" y="336133"/>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7" name="手繪多邊形: 圖案 36">
              <a:extLst>
                <a:ext uri="{FF2B5EF4-FFF2-40B4-BE49-F238E27FC236}">
                  <a16:creationId xmlns:a16="http://schemas.microsoft.com/office/drawing/2014/main" id="{92EEEC8B-25D2-07C2-A05E-A2EA4D0779A3}"/>
                </a:ext>
              </a:extLst>
            </p:cNvPr>
            <p:cNvSpPr/>
            <p:nvPr/>
          </p:nvSpPr>
          <p:spPr>
            <a:xfrm>
              <a:off x="2091553" y="3336284"/>
              <a:ext cx="88099" cy="89763"/>
            </a:xfrm>
            <a:custGeom>
              <a:avLst/>
              <a:gdLst>
                <a:gd name="connsiteX0" fmla="*/ 43864 w 88099"/>
                <a:gd name="connsiteY0" fmla="*/ 89763 h 89763"/>
                <a:gd name="connsiteX1" fmla="*/ 75044 w 88099"/>
                <a:gd name="connsiteY1" fmla="*/ 76454 h 89763"/>
                <a:gd name="connsiteX2" fmla="*/ 88100 w 88099"/>
                <a:gd name="connsiteY2" fmla="*/ 44745 h 89763"/>
                <a:gd name="connsiteX3" fmla="*/ 75044 w 88099"/>
                <a:gd name="connsiteY3" fmla="*/ 13310 h 89763"/>
                <a:gd name="connsiteX4" fmla="*/ 43864 w 88099"/>
                <a:gd name="connsiteY4" fmla="*/ 0 h 89763"/>
                <a:gd name="connsiteX5" fmla="*/ 12801 w 88099"/>
                <a:gd name="connsiteY5" fmla="*/ 13310 h 89763"/>
                <a:gd name="connsiteX6" fmla="*/ 0 w 88099"/>
                <a:gd name="connsiteY6" fmla="*/ 44745 h 89763"/>
                <a:gd name="connsiteX7" fmla="*/ 12801 w 88099"/>
                <a:gd name="connsiteY7" fmla="*/ 76454 h 89763"/>
                <a:gd name="connsiteX8" fmla="*/ 43864 w 88099"/>
                <a:gd name="connsiteY8" fmla="*/ 89763 h 89763"/>
                <a:gd name="connsiteX9" fmla="*/ 24819 w 88099"/>
                <a:gd name="connsiteY9" fmla="*/ 25171 h 89763"/>
                <a:gd name="connsiteX10" fmla="*/ 43864 w 88099"/>
                <a:gd name="connsiteY10" fmla="*/ 17225 h 89763"/>
                <a:gd name="connsiteX11" fmla="*/ 63046 w 88099"/>
                <a:gd name="connsiteY11" fmla="*/ 25308 h 89763"/>
                <a:gd name="connsiteX12" fmla="*/ 71130 w 88099"/>
                <a:gd name="connsiteY12" fmla="*/ 44745 h 89763"/>
                <a:gd name="connsiteX13" fmla="*/ 63046 w 88099"/>
                <a:gd name="connsiteY13" fmla="*/ 64455 h 89763"/>
                <a:gd name="connsiteX14" fmla="*/ 43864 w 88099"/>
                <a:gd name="connsiteY14" fmla="*/ 72676 h 89763"/>
                <a:gd name="connsiteX15" fmla="*/ 24937 w 88099"/>
                <a:gd name="connsiteY15" fmla="*/ 64592 h 89763"/>
                <a:gd name="connsiteX16" fmla="*/ 16990 w 88099"/>
                <a:gd name="connsiteY16" fmla="*/ 44745 h 89763"/>
                <a:gd name="connsiteX17" fmla="*/ 24819 w 88099"/>
                <a:gd name="connsiteY17" fmla="*/ 25171 h 8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099" h="89763">
                  <a:moveTo>
                    <a:pt x="43864" y="89763"/>
                  </a:moveTo>
                  <a:cubicBezTo>
                    <a:pt x="55862" y="89763"/>
                    <a:pt x="67097" y="84674"/>
                    <a:pt x="75044" y="76454"/>
                  </a:cubicBezTo>
                  <a:cubicBezTo>
                    <a:pt x="83011" y="68370"/>
                    <a:pt x="88100" y="57017"/>
                    <a:pt x="88100" y="44745"/>
                  </a:cubicBezTo>
                  <a:cubicBezTo>
                    <a:pt x="88100" y="32472"/>
                    <a:pt x="83148" y="21394"/>
                    <a:pt x="75044" y="13310"/>
                  </a:cubicBezTo>
                  <a:cubicBezTo>
                    <a:pt x="67097" y="5069"/>
                    <a:pt x="55999" y="0"/>
                    <a:pt x="43864" y="0"/>
                  </a:cubicBezTo>
                  <a:cubicBezTo>
                    <a:pt x="31728" y="0"/>
                    <a:pt x="20630" y="5089"/>
                    <a:pt x="12801" y="13310"/>
                  </a:cubicBezTo>
                  <a:cubicBezTo>
                    <a:pt x="4972" y="21394"/>
                    <a:pt x="0" y="32609"/>
                    <a:pt x="0" y="44745"/>
                  </a:cubicBezTo>
                  <a:cubicBezTo>
                    <a:pt x="0" y="56880"/>
                    <a:pt x="4972" y="68370"/>
                    <a:pt x="12801" y="76454"/>
                  </a:cubicBezTo>
                  <a:cubicBezTo>
                    <a:pt x="20767" y="84674"/>
                    <a:pt x="31728" y="89763"/>
                    <a:pt x="43864" y="89763"/>
                  </a:cubicBezTo>
                  <a:close/>
                  <a:moveTo>
                    <a:pt x="24819" y="25171"/>
                  </a:moveTo>
                  <a:cubicBezTo>
                    <a:pt x="29771" y="20337"/>
                    <a:pt x="36426" y="17225"/>
                    <a:pt x="43864" y="17225"/>
                  </a:cubicBezTo>
                  <a:cubicBezTo>
                    <a:pt x="51302" y="17225"/>
                    <a:pt x="58094" y="20337"/>
                    <a:pt x="63046" y="25308"/>
                  </a:cubicBezTo>
                  <a:cubicBezTo>
                    <a:pt x="68135" y="30397"/>
                    <a:pt x="71130" y="37170"/>
                    <a:pt x="71130" y="44745"/>
                  </a:cubicBezTo>
                  <a:cubicBezTo>
                    <a:pt x="71130" y="52320"/>
                    <a:pt x="68135" y="59483"/>
                    <a:pt x="63046" y="64455"/>
                  </a:cubicBezTo>
                  <a:cubicBezTo>
                    <a:pt x="58094" y="69544"/>
                    <a:pt x="51302" y="72676"/>
                    <a:pt x="43864" y="72676"/>
                  </a:cubicBezTo>
                  <a:cubicBezTo>
                    <a:pt x="36426" y="72676"/>
                    <a:pt x="29771" y="69662"/>
                    <a:pt x="24937" y="64592"/>
                  </a:cubicBezTo>
                  <a:cubicBezTo>
                    <a:pt x="19984" y="59640"/>
                    <a:pt x="16990" y="52457"/>
                    <a:pt x="16990" y="44745"/>
                  </a:cubicBezTo>
                  <a:cubicBezTo>
                    <a:pt x="16990" y="37033"/>
                    <a:pt x="19984" y="30260"/>
                    <a:pt x="24819" y="25171"/>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8" name="手繪多邊形: 圖案 37">
              <a:extLst>
                <a:ext uri="{FF2B5EF4-FFF2-40B4-BE49-F238E27FC236}">
                  <a16:creationId xmlns:a16="http://schemas.microsoft.com/office/drawing/2014/main" id="{E573D227-2ABB-2814-FE29-4CE3AE653DDD}"/>
                </a:ext>
              </a:extLst>
            </p:cNvPr>
            <p:cNvSpPr/>
            <p:nvPr/>
          </p:nvSpPr>
          <p:spPr>
            <a:xfrm>
              <a:off x="1320991" y="2667797"/>
              <a:ext cx="697787" cy="844373"/>
            </a:xfrm>
            <a:custGeom>
              <a:avLst/>
              <a:gdLst>
                <a:gd name="connsiteX0" fmla="*/ 691505 w 697787"/>
                <a:gd name="connsiteY0" fmla="*/ 448208 h 844373"/>
                <a:gd name="connsiteX1" fmla="*/ 511567 w 697787"/>
                <a:gd name="connsiteY1" fmla="*/ 291367 h 844373"/>
                <a:gd name="connsiteX2" fmla="*/ 463925 w 697787"/>
                <a:gd name="connsiteY2" fmla="*/ 48403 h 844373"/>
                <a:gd name="connsiteX3" fmla="*/ 431825 w 697787"/>
                <a:gd name="connsiteY3" fmla="*/ 4167 h 844373"/>
                <a:gd name="connsiteX4" fmla="*/ 387844 w 697787"/>
                <a:gd name="connsiteY4" fmla="*/ 2875 h 844373"/>
                <a:gd name="connsiteX5" fmla="*/ 342316 w 697787"/>
                <a:gd name="connsiteY5" fmla="*/ 33273 h 844373"/>
                <a:gd name="connsiteX6" fmla="*/ 310999 w 697787"/>
                <a:gd name="connsiteY6" fmla="*/ 342277 h 844373"/>
                <a:gd name="connsiteX7" fmla="*/ 72595 w 697787"/>
                <a:gd name="connsiteY7" fmla="*/ 342277 h 844373"/>
                <a:gd name="connsiteX8" fmla="*/ 22350 w 697787"/>
                <a:gd name="connsiteY8" fmla="*/ 359756 h 844373"/>
                <a:gd name="connsiteX9" fmla="*/ 174 w 697787"/>
                <a:gd name="connsiteY9" fmla="*/ 406987 h 844373"/>
                <a:gd name="connsiteX10" fmla="*/ 174 w 697787"/>
                <a:gd name="connsiteY10" fmla="*/ 407104 h 844373"/>
                <a:gd name="connsiteX11" fmla="*/ 10352 w 697787"/>
                <a:gd name="connsiteY11" fmla="*/ 454472 h 844373"/>
                <a:gd name="connsiteX12" fmla="*/ 34505 w 697787"/>
                <a:gd name="connsiteY12" fmla="*/ 484752 h 844373"/>
                <a:gd name="connsiteX13" fmla="*/ 23936 w 697787"/>
                <a:gd name="connsiteY13" fmla="*/ 502505 h 844373"/>
                <a:gd name="connsiteX14" fmla="*/ 19375 w 697787"/>
                <a:gd name="connsiteY14" fmla="*/ 534468 h 844373"/>
                <a:gd name="connsiteX15" fmla="*/ 32293 w 697787"/>
                <a:gd name="connsiteY15" fmla="*/ 572695 h 844373"/>
                <a:gd name="connsiteX16" fmla="*/ 53433 w 697787"/>
                <a:gd name="connsiteY16" fmla="*/ 596457 h 844373"/>
                <a:gd name="connsiteX17" fmla="*/ 43392 w 697787"/>
                <a:gd name="connsiteY17" fmla="*/ 613936 h 844373"/>
                <a:gd name="connsiteX18" fmla="*/ 39085 w 697787"/>
                <a:gd name="connsiteY18" fmla="*/ 644470 h 844373"/>
                <a:gd name="connsiteX19" fmla="*/ 39085 w 697787"/>
                <a:gd name="connsiteY19" fmla="*/ 644588 h 844373"/>
                <a:gd name="connsiteX20" fmla="*/ 52004 w 697787"/>
                <a:gd name="connsiteY20" fmla="*/ 684381 h 844373"/>
                <a:gd name="connsiteX21" fmla="*/ 73672 w 697787"/>
                <a:gd name="connsiteY21" fmla="*/ 709180 h 844373"/>
                <a:gd name="connsiteX22" fmla="*/ 66097 w 697787"/>
                <a:gd name="connsiteY22" fmla="*/ 724702 h 844373"/>
                <a:gd name="connsiteX23" fmla="*/ 62691 w 697787"/>
                <a:gd name="connsiteY23" fmla="*/ 753807 h 844373"/>
                <a:gd name="connsiteX24" fmla="*/ 62691 w 697787"/>
                <a:gd name="connsiteY24" fmla="*/ 753944 h 844373"/>
                <a:gd name="connsiteX25" fmla="*/ 148951 w 697787"/>
                <a:gd name="connsiteY25" fmla="*/ 828206 h 844373"/>
                <a:gd name="connsiteX26" fmla="*/ 149342 w 697787"/>
                <a:gd name="connsiteY26" fmla="*/ 828323 h 844373"/>
                <a:gd name="connsiteX27" fmla="*/ 318065 w 697787"/>
                <a:gd name="connsiteY27" fmla="*/ 844373 h 844373"/>
                <a:gd name="connsiteX28" fmla="*/ 476863 w 697787"/>
                <a:gd name="connsiteY28" fmla="*/ 838501 h 844373"/>
                <a:gd name="connsiteX29" fmla="*/ 552945 w 697787"/>
                <a:gd name="connsiteY29" fmla="*/ 835233 h 844373"/>
                <a:gd name="connsiteX30" fmla="*/ 608533 w 697787"/>
                <a:gd name="connsiteY30" fmla="*/ 814093 h 844373"/>
                <a:gd name="connsiteX31" fmla="*/ 610236 w 697787"/>
                <a:gd name="connsiteY31" fmla="*/ 813056 h 844373"/>
                <a:gd name="connsiteX32" fmla="*/ 621863 w 697787"/>
                <a:gd name="connsiteY32" fmla="*/ 805872 h 844373"/>
                <a:gd name="connsiteX33" fmla="*/ 626423 w 697787"/>
                <a:gd name="connsiteY33" fmla="*/ 803915 h 844373"/>
                <a:gd name="connsiteX34" fmla="*/ 689195 w 697787"/>
                <a:gd name="connsiteY34" fmla="*/ 803915 h 844373"/>
                <a:gd name="connsiteX35" fmla="*/ 697788 w 697787"/>
                <a:gd name="connsiteY35" fmla="*/ 795303 h 844373"/>
                <a:gd name="connsiteX36" fmla="*/ 697788 w 697787"/>
                <a:gd name="connsiteY36" fmla="*/ 456292 h 844373"/>
                <a:gd name="connsiteX37" fmla="*/ 691524 w 697787"/>
                <a:gd name="connsiteY37" fmla="*/ 448208 h 844373"/>
                <a:gd name="connsiteX38" fmla="*/ 680681 w 697787"/>
                <a:gd name="connsiteY38" fmla="*/ 786691 h 844373"/>
                <a:gd name="connsiteX39" fmla="*/ 626404 w 697787"/>
                <a:gd name="connsiteY39" fmla="*/ 786691 h 844373"/>
                <a:gd name="connsiteX40" fmla="*/ 614268 w 697787"/>
                <a:gd name="connsiteY40" fmla="*/ 790468 h 844373"/>
                <a:gd name="connsiteX41" fmla="*/ 600704 w 697787"/>
                <a:gd name="connsiteY41" fmla="*/ 798826 h 844373"/>
                <a:gd name="connsiteX42" fmla="*/ 599530 w 697787"/>
                <a:gd name="connsiteY42" fmla="*/ 799609 h 844373"/>
                <a:gd name="connsiteX43" fmla="*/ 552945 w 697787"/>
                <a:gd name="connsiteY43" fmla="*/ 818145 h 844373"/>
                <a:gd name="connsiteX44" fmla="*/ 475943 w 697787"/>
                <a:gd name="connsiteY44" fmla="*/ 821414 h 844373"/>
                <a:gd name="connsiteX45" fmla="*/ 318065 w 697787"/>
                <a:gd name="connsiteY45" fmla="*/ 827286 h 844373"/>
                <a:gd name="connsiteX46" fmla="*/ 153511 w 697787"/>
                <a:gd name="connsiteY46" fmla="*/ 811764 h 844373"/>
                <a:gd name="connsiteX47" fmla="*/ 153257 w 697787"/>
                <a:gd name="connsiteY47" fmla="*/ 811764 h 844373"/>
                <a:gd name="connsiteX48" fmla="*/ 79524 w 697787"/>
                <a:gd name="connsiteY48" fmla="*/ 752515 h 844373"/>
                <a:gd name="connsiteX49" fmla="*/ 82010 w 697787"/>
                <a:gd name="connsiteY49" fmla="*/ 730065 h 844373"/>
                <a:gd name="connsiteX50" fmla="*/ 91933 w 697787"/>
                <a:gd name="connsiteY50" fmla="*/ 713623 h 844373"/>
                <a:gd name="connsiteX51" fmla="*/ 93108 w 697787"/>
                <a:gd name="connsiteY51" fmla="*/ 712175 h 844373"/>
                <a:gd name="connsiteX52" fmla="*/ 90505 w 697787"/>
                <a:gd name="connsiteY52" fmla="*/ 700431 h 844373"/>
                <a:gd name="connsiteX53" fmla="*/ 66488 w 697787"/>
                <a:gd name="connsiteY53" fmla="*/ 675514 h 844373"/>
                <a:gd name="connsiteX54" fmla="*/ 55919 w 697787"/>
                <a:gd name="connsiteY54" fmla="*/ 643139 h 844373"/>
                <a:gd name="connsiteX55" fmla="*/ 59187 w 697787"/>
                <a:gd name="connsiteY55" fmla="*/ 620043 h 844373"/>
                <a:gd name="connsiteX56" fmla="*/ 71969 w 697787"/>
                <a:gd name="connsiteY56" fmla="*/ 601761 h 844373"/>
                <a:gd name="connsiteX57" fmla="*/ 73535 w 697787"/>
                <a:gd name="connsiteY57" fmla="*/ 599804 h 844373"/>
                <a:gd name="connsiteX58" fmla="*/ 70931 w 697787"/>
                <a:gd name="connsiteY58" fmla="*/ 588060 h 844373"/>
                <a:gd name="connsiteX59" fmla="*/ 46523 w 697787"/>
                <a:gd name="connsiteY59" fmla="*/ 563535 h 844373"/>
                <a:gd name="connsiteX60" fmla="*/ 36345 w 697787"/>
                <a:gd name="connsiteY60" fmla="*/ 533000 h 844373"/>
                <a:gd name="connsiteX61" fmla="*/ 39614 w 697787"/>
                <a:gd name="connsiteY61" fmla="*/ 508866 h 844373"/>
                <a:gd name="connsiteX62" fmla="*/ 52532 w 697787"/>
                <a:gd name="connsiteY62" fmla="*/ 490585 h 844373"/>
                <a:gd name="connsiteX63" fmla="*/ 54627 w 697787"/>
                <a:gd name="connsiteY63" fmla="*/ 488373 h 844373"/>
                <a:gd name="connsiteX64" fmla="*/ 52023 w 697787"/>
                <a:gd name="connsiteY64" fmla="*/ 476629 h 844373"/>
                <a:gd name="connsiteX65" fmla="*/ 25521 w 697787"/>
                <a:gd name="connsiteY65" fmla="*/ 446623 h 844373"/>
                <a:gd name="connsiteX66" fmla="*/ 17026 w 697787"/>
                <a:gd name="connsiteY66" fmla="*/ 408514 h 844373"/>
                <a:gd name="connsiteX67" fmla="*/ 17026 w 697787"/>
                <a:gd name="connsiteY67" fmla="*/ 408240 h 844373"/>
                <a:gd name="connsiteX68" fmla="*/ 33605 w 697787"/>
                <a:gd name="connsiteY68" fmla="*/ 372616 h 844373"/>
                <a:gd name="connsiteX69" fmla="*/ 72634 w 697787"/>
                <a:gd name="connsiteY69" fmla="*/ 359306 h 844373"/>
                <a:gd name="connsiteX70" fmla="*/ 321333 w 697787"/>
                <a:gd name="connsiteY70" fmla="*/ 359306 h 844373"/>
                <a:gd name="connsiteX71" fmla="*/ 323036 w 697787"/>
                <a:gd name="connsiteY71" fmla="*/ 359169 h 844373"/>
                <a:gd name="connsiteX72" fmla="*/ 329554 w 697787"/>
                <a:gd name="connsiteY72" fmla="*/ 349128 h 844373"/>
                <a:gd name="connsiteX73" fmla="*/ 354882 w 697787"/>
                <a:gd name="connsiteY73" fmla="*/ 44566 h 844373"/>
                <a:gd name="connsiteX74" fmla="*/ 392463 w 697787"/>
                <a:gd name="connsiteY74" fmla="*/ 19258 h 844373"/>
                <a:gd name="connsiteX75" fmla="*/ 425855 w 697787"/>
                <a:gd name="connsiteY75" fmla="*/ 20041 h 844373"/>
                <a:gd name="connsiteX76" fmla="*/ 446994 w 697787"/>
                <a:gd name="connsiteY76" fmla="*/ 48364 h 844373"/>
                <a:gd name="connsiteX77" fmla="*/ 496574 w 697787"/>
                <a:gd name="connsiteY77" fmla="*/ 299040 h 844373"/>
                <a:gd name="connsiteX78" fmla="*/ 680700 w 697787"/>
                <a:gd name="connsiteY78" fmla="*/ 462164 h 844373"/>
                <a:gd name="connsiteX79" fmla="*/ 680700 w 697787"/>
                <a:gd name="connsiteY79" fmla="*/ 786671 h 84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97787" h="844373">
                  <a:moveTo>
                    <a:pt x="691505" y="448208"/>
                  </a:moveTo>
                  <a:cubicBezTo>
                    <a:pt x="602250" y="414014"/>
                    <a:pt x="545879" y="359600"/>
                    <a:pt x="511567" y="291367"/>
                  </a:cubicBezTo>
                  <a:cubicBezTo>
                    <a:pt x="477118" y="222469"/>
                    <a:pt x="464845" y="139086"/>
                    <a:pt x="463925" y="48403"/>
                  </a:cubicBezTo>
                  <a:cubicBezTo>
                    <a:pt x="463925" y="27792"/>
                    <a:pt x="450870" y="11605"/>
                    <a:pt x="431825" y="4167"/>
                  </a:cubicBezTo>
                  <a:cubicBezTo>
                    <a:pt x="419181" y="-648"/>
                    <a:pt x="403659" y="-1568"/>
                    <a:pt x="387844" y="2875"/>
                  </a:cubicBezTo>
                  <a:cubicBezTo>
                    <a:pt x="372322" y="7436"/>
                    <a:pt x="356409" y="17105"/>
                    <a:pt x="342316" y="33273"/>
                  </a:cubicBezTo>
                  <a:cubicBezTo>
                    <a:pt x="303952" y="77117"/>
                    <a:pt x="277978" y="170678"/>
                    <a:pt x="310999" y="342277"/>
                  </a:cubicBezTo>
                  <a:lnTo>
                    <a:pt x="72595" y="342277"/>
                  </a:lnTo>
                  <a:cubicBezTo>
                    <a:pt x="52356" y="342277"/>
                    <a:pt x="35151" y="348541"/>
                    <a:pt x="22350" y="359756"/>
                  </a:cubicBezTo>
                  <a:cubicBezTo>
                    <a:pt x="9706" y="371246"/>
                    <a:pt x="1739" y="387296"/>
                    <a:pt x="174" y="406987"/>
                  </a:cubicBezTo>
                  <a:lnTo>
                    <a:pt x="174" y="407104"/>
                  </a:lnTo>
                  <a:cubicBezTo>
                    <a:pt x="-864" y="422646"/>
                    <a:pt x="2777" y="439479"/>
                    <a:pt x="10352" y="454472"/>
                  </a:cubicBezTo>
                  <a:cubicBezTo>
                    <a:pt x="16224" y="465824"/>
                    <a:pt x="24445" y="476277"/>
                    <a:pt x="34505" y="484752"/>
                  </a:cubicBezTo>
                  <a:cubicBezTo>
                    <a:pt x="30062" y="490095"/>
                    <a:pt x="26539" y="496241"/>
                    <a:pt x="23936" y="502505"/>
                  </a:cubicBezTo>
                  <a:cubicBezTo>
                    <a:pt x="20021" y="512292"/>
                    <a:pt x="18455" y="523116"/>
                    <a:pt x="19375" y="534468"/>
                  </a:cubicBezTo>
                  <a:cubicBezTo>
                    <a:pt x="20412" y="548170"/>
                    <a:pt x="25247" y="561088"/>
                    <a:pt x="32293" y="572695"/>
                  </a:cubicBezTo>
                  <a:cubicBezTo>
                    <a:pt x="37911" y="581562"/>
                    <a:pt x="45212" y="589782"/>
                    <a:pt x="53433" y="596457"/>
                  </a:cubicBezTo>
                  <a:cubicBezTo>
                    <a:pt x="49127" y="601801"/>
                    <a:pt x="45740" y="607673"/>
                    <a:pt x="43392" y="613936"/>
                  </a:cubicBezTo>
                  <a:cubicBezTo>
                    <a:pt x="39731" y="623331"/>
                    <a:pt x="38165" y="633646"/>
                    <a:pt x="39085" y="644470"/>
                  </a:cubicBezTo>
                  <a:lnTo>
                    <a:pt x="39085" y="644588"/>
                  </a:lnTo>
                  <a:cubicBezTo>
                    <a:pt x="40123" y="658818"/>
                    <a:pt x="44840" y="672500"/>
                    <a:pt x="52004" y="684381"/>
                  </a:cubicBezTo>
                  <a:cubicBezTo>
                    <a:pt x="57739" y="693776"/>
                    <a:pt x="65059" y="702251"/>
                    <a:pt x="73672" y="709180"/>
                  </a:cubicBezTo>
                  <a:cubicBezTo>
                    <a:pt x="70403" y="713878"/>
                    <a:pt x="67917" y="719221"/>
                    <a:pt x="66097" y="724702"/>
                  </a:cubicBezTo>
                  <a:cubicBezTo>
                    <a:pt x="63219" y="733588"/>
                    <a:pt x="62045" y="743492"/>
                    <a:pt x="62691" y="753807"/>
                  </a:cubicBezTo>
                  <a:lnTo>
                    <a:pt x="62691" y="753944"/>
                  </a:lnTo>
                  <a:cubicBezTo>
                    <a:pt x="65960" y="792308"/>
                    <a:pt x="99763" y="815268"/>
                    <a:pt x="148951" y="828206"/>
                  </a:cubicBezTo>
                  <a:lnTo>
                    <a:pt x="149342" y="828323"/>
                  </a:lnTo>
                  <a:cubicBezTo>
                    <a:pt x="195790" y="840596"/>
                    <a:pt x="256722" y="844373"/>
                    <a:pt x="318065" y="844373"/>
                  </a:cubicBezTo>
                  <a:cubicBezTo>
                    <a:pt x="374436" y="844236"/>
                    <a:pt x="430944" y="840967"/>
                    <a:pt x="476863" y="838501"/>
                  </a:cubicBezTo>
                  <a:cubicBezTo>
                    <a:pt x="508181" y="836798"/>
                    <a:pt x="534546" y="835233"/>
                    <a:pt x="552945" y="835233"/>
                  </a:cubicBezTo>
                  <a:cubicBezTo>
                    <a:pt x="575122" y="835233"/>
                    <a:pt x="593657" y="823488"/>
                    <a:pt x="608533" y="814093"/>
                  </a:cubicBezTo>
                  <a:lnTo>
                    <a:pt x="610236" y="813056"/>
                  </a:lnTo>
                  <a:cubicBezTo>
                    <a:pt x="613759" y="810453"/>
                    <a:pt x="618065" y="807712"/>
                    <a:pt x="621863" y="805872"/>
                  </a:cubicBezTo>
                  <a:cubicBezTo>
                    <a:pt x="624212" y="804698"/>
                    <a:pt x="626032" y="803915"/>
                    <a:pt x="626423" y="803915"/>
                  </a:cubicBezTo>
                  <a:lnTo>
                    <a:pt x="689195" y="803915"/>
                  </a:lnTo>
                  <a:cubicBezTo>
                    <a:pt x="693893" y="803915"/>
                    <a:pt x="697788" y="799883"/>
                    <a:pt x="697788" y="795303"/>
                  </a:cubicBezTo>
                  <a:lnTo>
                    <a:pt x="697788" y="456292"/>
                  </a:lnTo>
                  <a:cubicBezTo>
                    <a:pt x="697788" y="452514"/>
                    <a:pt x="695185" y="449246"/>
                    <a:pt x="691524" y="448208"/>
                  </a:cubicBezTo>
                  <a:close/>
                  <a:moveTo>
                    <a:pt x="680681" y="786691"/>
                  </a:moveTo>
                  <a:lnTo>
                    <a:pt x="626404" y="786691"/>
                  </a:lnTo>
                  <a:cubicBezTo>
                    <a:pt x="623135" y="786691"/>
                    <a:pt x="618711" y="788256"/>
                    <a:pt x="614268" y="790468"/>
                  </a:cubicBezTo>
                  <a:cubicBezTo>
                    <a:pt x="609825" y="792837"/>
                    <a:pt x="604736" y="796086"/>
                    <a:pt x="600704" y="798826"/>
                  </a:cubicBezTo>
                  <a:lnTo>
                    <a:pt x="599530" y="799609"/>
                  </a:lnTo>
                  <a:cubicBezTo>
                    <a:pt x="586474" y="807830"/>
                    <a:pt x="570424" y="818145"/>
                    <a:pt x="552945" y="818145"/>
                  </a:cubicBezTo>
                  <a:cubicBezTo>
                    <a:pt x="535466" y="818145"/>
                    <a:pt x="508063" y="819593"/>
                    <a:pt x="475943" y="821414"/>
                  </a:cubicBezTo>
                  <a:cubicBezTo>
                    <a:pt x="430024" y="824017"/>
                    <a:pt x="373516" y="827286"/>
                    <a:pt x="318065" y="827286"/>
                  </a:cubicBezTo>
                  <a:cubicBezTo>
                    <a:pt x="258053" y="827286"/>
                    <a:pt x="198530" y="823762"/>
                    <a:pt x="153511" y="811764"/>
                  </a:cubicBezTo>
                  <a:lnTo>
                    <a:pt x="153257" y="811764"/>
                  </a:lnTo>
                  <a:cubicBezTo>
                    <a:pt x="110978" y="800529"/>
                    <a:pt x="82010" y="782130"/>
                    <a:pt x="79524" y="752515"/>
                  </a:cubicBezTo>
                  <a:cubicBezTo>
                    <a:pt x="78996" y="744549"/>
                    <a:pt x="79915" y="736974"/>
                    <a:pt x="82010" y="730065"/>
                  </a:cubicBezTo>
                  <a:cubicBezTo>
                    <a:pt x="84104" y="723684"/>
                    <a:pt x="87490" y="718184"/>
                    <a:pt x="91933" y="713623"/>
                  </a:cubicBezTo>
                  <a:lnTo>
                    <a:pt x="93108" y="712175"/>
                  </a:lnTo>
                  <a:cubicBezTo>
                    <a:pt x="95711" y="708260"/>
                    <a:pt x="94556" y="702917"/>
                    <a:pt x="90505" y="700431"/>
                  </a:cubicBezTo>
                  <a:cubicBezTo>
                    <a:pt x="80718" y="694030"/>
                    <a:pt x="72478" y="685418"/>
                    <a:pt x="66488" y="675514"/>
                  </a:cubicBezTo>
                  <a:cubicBezTo>
                    <a:pt x="60636" y="665727"/>
                    <a:pt x="56701" y="654766"/>
                    <a:pt x="55919" y="643139"/>
                  </a:cubicBezTo>
                  <a:cubicBezTo>
                    <a:pt x="55273" y="634801"/>
                    <a:pt x="56310" y="627089"/>
                    <a:pt x="59187" y="620043"/>
                  </a:cubicBezTo>
                  <a:cubicBezTo>
                    <a:pt x="61928" y="613271"/>
                    <a:pt x="66234" y="606870"/>
                    <a:pt x="71969" y="601761"/>
                  </a:cubicBezTo>
                  <a:cubicBezTo>
                    <a:pt x="72634" y="601115"/>
                    <a:pt x="73163" y="600470"/>
                    <a:pt x="73535" y="599804"/>
                  </a:cubicBezTo>
                  <a:cubicBezTo>
                    <a:pt x="76020" y="595889"/>
                    <a:pt x="74846" y="590546"/>
                    <a:pt x="70931" y="588060"/>
                  </a:cubicBezTo>
                  <a:cubicBezTo>
                    <a:pt x="61282" y="581660"/>
                    <a:pt x="52650" y="573321"/>
                    <a:pt x="46523" y="563535"/>
                  </a:cubicBezTo>
                  <a:cubicBezTo>
                    <a:pt x="40906" y="554394"/>
                    <a:pt x="37128" y="543961"/>
                    <a:pt x="36345" y="533000"/>
                  </a:cubicBezTo>
                  <a:cubicBezTo>
                    <a:pt x="35699" y="524388"/>
                    <a:pt x="36737" y="516167"/>
                    <a:pt x="39614" y="508866"/>
                  </a:cubicBezTo>
                  <a:cubicBezTo>
                    <a:pt x="42354" y="501820"/>
                    <a:pt x="46660" y="495674"/>
                    <a:pt x="52532" y="490585"/>
                  </a:cubicBezTo>
                  <a:cubicBezTo>
                    <a:pt x="53315" y="490056"/>
                    <a:pt x="53961" y="489293"/>
                    <a:pt x="54627" y="488373"/>
                  </a:cubicBezTo>
                  <a:cubicBezTo>
                    <a:pt x="57093" y="484321"/>
                    <a:pt x="55919" y="479115"/>
                    <a:pt x="52023" y="476629"/>
                  </a:cubicBezTo>
                  <a:cubicBezTo>
                    <a:pt x="40534" y="469054"/>
                    <a:pt x="31530" y="458504"/>
                    <a:pt x="25521" y="446623"/>
                  </a:cubicBezTo>
                  <a:cubicBezTo>
                    <a:pt x="19121" y="434350"/>
                    <a:pt x="16263" y="420923"/>
                    <a:pt x="17026" y="408514"/>
                  </a:cubicBezTo>
                  <a:lnTo>
                    <a:pt x="17026" y="408240"/>
                  </a:lnTo>
                  <a:cubicBezTo>
                    <a:pt x="18220" y="393246"/>
                    <a:pt x="24073" y="380974"/>
                    <a:pt x="33605" y="372616"/>
                  </a:cubicBezTo>
                  <a:cubicBezTo>
                    <a:pt x="43274" y="364121"/>
                    <a:pt x="56564" y="359306"/>
                    <a:pt x="72634" y="359306"/>
                  </a:cubicBezTo>
                  <a:lnTo>
                    <a:pt x="321333" y="359306"/>
                  </a:lnTo>
                  <a:lnTo>
                    <a:pt x="323036" y="359169"/>
                  </a:lnTo>
                  <a:cubicBezTo>
                    <a:pt x="327616" y="358269"/>
                    <a:pt x="330474" y="353689"/>
                    <a:pt x="329554" y="349128"/>
                  </a:cubicBezTo>
                  <a:cubicBezTo>
                    <a:pt x="294851" y="177137"/>
                    <a:pt x="318730" y="85925"/>
                    <a:pt x="354882" y="44566"/>
                  </a:cubicBezTo>
                  <a:cubicBezTo>
                    <a:pt x="366763" y="30865"/>
                    <a:pt x="379936" y="22918"/>
                    <a:pt x="392463" y="19258"/>
                  </a:cubicBezTo>
                  <a:cubicBezTo>
                    <a:pt x="404716" y="15872"/>
                    <a:pt x="416479" y="16518"/>
                    <a:pt x="425855" y="20041"/>
                  </a:cubicBezTo>
                  <a:cubicBezTo>
                    <a:pt x="438382" y="24993"/>
                    <a:pt x="446994" y="35445"/>
                    <a:pt x="446994" y="48364"/>
                  </a:cubicBezTo>
                  <a:cubicBezTo>
                    <a:pt x="448032" y="141787"/>
                    <a:pt x="460696" y="227519"/>
                    <a:pt x="496574" y="299040"/>
                  </a:cubicBezTo>
                  <a:cubicBezTo>
                    <a:pt x="532080" y="369621"/>
                    <a:pt x="589880" y="426267"/>
                    <a:pt x="680700" y="462164"/>
                  </a:cubicBezTo>
                  <a:lnTo>
                    <a:pt x="680700" y="786671"/>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9" name="手繪多邊形: 圖案 38">
              <a:extLst>
                <a:ext uri="{FF2B5EF4-FFF2-40B4-BE49-F238E27FC236}">
                  <a16:creationId xmlns:a16="http://schemas.microsoft.com/office/drawing/2014/main" id="{41DA825A-64E1-2A4A-70AE-8BA7E337F32E}"/>
                </a:ext>
              </a:extLst>
            </p:cNvPr>
            <p:cNvSpPr/>
            <p:nvPr/>
          </p:nvSpPr>
          <p:spPr>
            <a:xfrm>
              <a:off x="1505154" y="3402951"/>
              <a:ext cx="334841" cy="17087"/>
            </a:xfrm>
            <a:custGeom>
              <a:avLst/>
              <a:gdLst>
                <a:gd name="connsiteX0" fmla="*/ 326347 w 334841"/>
                <a:gd name="connsiteY0" fmla="*/ 0 h 17087"/>
                <a:gd name="connsiteX1" fmla="*/ 8475 w 334841"/>
                <a:gd name="connsiteY1" fmla="*/ 0 h 17087"/>
                <a:gd name="connsiteX2" fmla="*/ 0 w 334841"/>
                <a:gd name="connsiteY2" fmla="*/ 8612 h 17087"/>
                <a:gd name="connsiteX3" fmla="*/ 8475 w 334841"/>
                <a:gd name="connsiteY3" fmla="*/ 17088 h 17087"/>
                <a:gd name="connsiteX4" fmla="*/ 326347 w 334841"/>
                <a:gd name="connsiteY4" fmla="*/ 17088 h 17087"/>
                <a:gd name="connsiteX5" fmla="*/ 334842 w 334841"/>
                <a:gd name="connsiteY5" fmla="*/ 8612 h 17087"/>
                <a:gd name="connsiteX6" fmla="*/ 326347 w 334841"/>
                <a:gd name="connsiteY6" fmla="*/ 0 h 1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841" h="17087">
                  <a:moveTo>
                    <a:pt x="326347" y="0"/>
                  </a:moveTo>
                  <a:lnTo>
                    <a:pt x="8475" y="0"/>
                  </a:lnTo>
                  <a:cubicBezTo>
                    <a:pt x="3778" y="0"/>
                    <a:pt x="0" y="3915"/>
                    <a:pt x="0" y="8612"/>
                  </a:cubicBezTo>
                  <a:cubicBezTo>
                    <a:pt x="0" y="13310"/>
                    <a:pt x="3778" y="17088"/>
                    <a:pt x="8475" y="17088"/>
                  </a:cubicBezTo>
                  <a:lnTo>
                    <a:pt x="326347" y="17088"/>
                  </a:lnTo>
                  <a:cubicBezTo>
                    <a:pt x="330907" y="17088"/>
                    <a:pt x="334842" y="13310"/>
                    <a:pt x="334842" y="8612"/>
                  </a:cubicBezTo>
                  <a:cubicBezTo>
                    <a:pt x="334842" y="3915"/>
                    <a:pt x="330927" y="0"/>
                    <a:pt x="326347" y="0"/>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grpSp>
        <p:nvGrpSpPr>
          <p:cNvPr id="40" name="群組 39">
            <a:extLst>
              <a:ext uri="{FF2B5EF4-FFF2-40B4-BE49-F238E27FC236}">
                <a16:creationId xmlns:a16="http://schemas.microsoft.com/office/drawing/2014/main" id="{616CDAE0-211A-A164-D166-6C5C53909676}"/>
              </a:ext>
            </a:extLst>
          </p:cNvPr>
          <p:cNvGrpSpPr/>
          <p:nvPr/>
        </p:nvGrpSpPr>
        <p:grpSpPr>
          <a:xfrm>
            <a:off x="1320991" y="5152595"/>
            <a:ext cx="889723" cy="844373"/>
            <a:chOff x="1320991" y="2667797"/>
            <a:chExt cx="889723" cy="844373"/>
          </a:xfrm>
        </p:grpSpPr>
        <p:sp>
          <p:nvSpPr>
            <p:cNvPr id="41" name="手繪多邊形: 圖案 40">
              <a:extLst>
                <a:ext uri="{FF2B5EF4-FFF2-40B4-BE49-F238E27FC236}">
                  <a16:creationId xmlns:a16="http://schemas.microsoft.com/office/drawing/2014/main" id="{04E0FB74-D14A-C530-4C6B-AA3C7FED3615}"/>
                </a:ext>
              </a:extLst>
            </p:cNvPr>
            <p:cNvSpPr/>
            <p:nvPr/>
          </p:nvSpPr>
          <p:spPr>
            <a:xfrm>
              <a:off x="2058571" y="3116397"/>
              <a:ext cx="152143" cy="353103"/>
            </a:xfrm>
            <a:custGeom>
              <a:avLst/>
              <a:gdLst>
                <a:gd name="connsiteX0" fmla="*/ 143786 w 152143"/>
                <a:gd name="connsiteY0" fmla="*/ 0 h 353103"/>
                <a:gd name="connsiteX1" fmla="*/ 8338 w 152143"/>
                <a:gd name="connsiteY1" fmla="*/ 0 h 353103"/>
                <a:gd name="connsiteX2" fmla="*/ 0 w 152143"/>
                <a:gd name="connsiteY2" fmla="*/ 8593 h 353103"/>
                <a:gd name="connsiteX3" fmla="*/ 0 w 152143"/>
                <a:gd name="connsiteY3" fmla="*/ 344609 h 353103"/>
                <a:gd name="connsiteX4" fmla="*/ 8338 w 152143"/>
                <a:gd name="connsiteY4" fmla="*/ 353104 h 353103"/>
                <a:gd name="connsiteX5" fmla="*/ 143786 w 152143"/>
                <a:gd name="connsiteY5" fmla="*/ 353104 h 353103"/>
                <a:gd name="connsiteX6" fmla="*/ 152144 w 152143"/>
                <a:gd name="connsiteY6" fmla="*/ 344609 h 353103"/>
                <a:gd name="connsiteX7" fmla="*/ 152144 w 152143"/>
                <a:gd name="connsiteY7" fmla="*/ 8612 h 353103"/>
                <a:gd name="connsiteX8" fmla="*/ 143786 w 152143"/>
                <a:gd name="connsiteY8" fmla="*/ 20 h 353103"/>
                <a:gd name="connsiteX9" fmla="*/ 135311 w 152143"/>
                <a:gd name="connsiteY9" fmla="*/ 336133 h 353103"/>
                <a:gd name="connsiteX10" fmla="*/ 16833 w 152143"/>
                <a:gd name="connsiteY10" fmla="*/ 336133 h 353103"/>
                <a:gd name="connsiteX11" fmla="*/ 16833 w 152143"/>
                <a:gd name="connsiteY11" fmla="*/ 17088 h 353103"/>
                <a:gd name="connsiteX12" fmla="*/ 135311 w 152143"/>
                <a:gd name="connsiteY12" fmla="*/ 17088 h 353103"/>
                <a:gd name="connsiteX13" fmla="*/ 135311 w 152143"/>
                <a:gd name="connsiteY13" fmla="*/ 336133 h 3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143" h="353103">
                  <a:moveTo>
                    <a:pt x="143786" y="0"/>
                  </a:moveTo>
                  <a:lnTo>
                    <a:pt x="8338" y="0"/>
                  </a:lnTo>
                  <a:cubicBezTo>
                    <a:pt x="3778" y="0"/>
                    <a:pt x="0" y="3778"/>
                    <a:pt x="0" y="8593"/>
                  </a:cubicBezTo>
                  <a:lnTo>
                    <a:pt x="0" y="344609"/>
                  </a:lnTo>
                  <a:cubicBezTo>
                    <a:pt x="0" y="349306"/>
                    <a:pt x="3778" y="353104"/>
                    <a:pt x="8338" y="353104"/>
                  </a:cubicBezTo>
                  <a:lnTo>
                    <a:pt x="143786" y="353104"/>
                  </a:lnTo>
                  <a:cubicBezTo>
                    <a:pt x="148366" y="353104"/>
                    <a:pt x="152144" y="349326"/>
                    <a:pt x="152144" y="344609"/>
                  </a:cubicBezTo>
                  <a:lnTo>
                    <a:pt x="152144" y="8612"/>
                  </a:lnTo>
                  <a:cubicBezTo>
                    <a:pt x="152144" y="3797"/>
                    <a:pt x="148366" y="20"/>
                    <a:pt x="143786" y="20"/>
                  </a:cubicBezTo>
                  <a:close/>
                  <a:moveTo>
                    <a:pt x="135311" y="336133"/>
                  </a:moveTo>
                  <a:lnTo>
                    <a:pt x="16833" y="336133"/>
                  </a:lnTo>
                  <a:lnTo>
                    <a:pt x="16833" y="17088"/>
                  </a:lnTo>
                  <a:lnTo>
                    <a:pt x="135311" y="17088"/>
                  </a:lnTo>
                  <a:lnTo>
                    <a:pt x="135311" y="336133"/>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2" name="手繪多邊形: 圖案 41">
              <a:extLst>
                <a:ext uri="{FF2B5EF4-FFF2-40B4-BE49-F238E27FC236}">
                  <a16:creationId xmlns:a16="http://schemas.microsoft.com/office/drawing/2014/main" id="{766EA38F-1133-F7BB-E0F5-DE1469561E85}"/>
                </a:ext>
              </a:extLst>
            </p:cNvPr>
            <p:cNvSpPr/>
            <p:nvPr/>
          </p:nvSpPr>
          <p:spPr>
            <a:xfrm>
              <a:off x="2091553" y="3336284"/>
              <a:ext cx="88099" cy="89763"/>
            </a:xfrm>
            <a:custGeom>
              <a:avLst/>
              <a:gdLst>
                <a:gd name="connsiteX0" fmla="*/ 43864 w 88099"/>
                <a:gd name="connsiteY0" fmla="*/ 89763 h 89763"/>
                <a:gd name="connsiteX1" fmla="*/ 75044 w 88099"/>
                <a:gd name="connsiteY1" fmla="*/ 76454 h 89763"/>
                <a:gd name="connsiteX2" fmla="*/ 88100 w 88099"/>
                <a:gd name="connsiteY2" fmla="*/ 44745 h 89763"/>
                <a:gd name="connsiteX3" fmla="*/ 75044 w 88099"/>
                <a:gd name="connsiteY3" fmla="*/ 13310 h 89763"/>
                <a:gd name="connsiteX4" fmla="*/ 43864 w 88099"/>
                <a:gd name="connsiteY4" fmla="*/ 0 h 89763"/>
                <a:gd name="connsiteX5" fmla="*/ 12801 w 88099"/>
                <a:gd name="connsiteY5" fmla="*/ 13310 h 89763"/>
                <a:gd name="connsiteX6" fmla="*/ 0 w 88099"/>
                <a:gd name="connsiteY6" fmla="*/ 44745 h 89763"/>
                <a:gd name="connsiteX7" fmla="*/ 12801 w 88099"/>
                <a:gd name="connsiteY7" fmla="*/ 76454 h 89763"/>
                <a:gd name="connsiteX8" fmla="*/ 43864 w 88099"/>
                <a:gd name="connsiteY8" fmla="*/ 89763 h 89763"/>
                <a:gd name="connsiteX9" fmla="*/ 24819 w 88099"/>
                <a:gd name="connsiteY9" fmla="*/ 25171 h 89763"/>
                <a:gd name="connsiteX10" fmla="*/ 43864 w 88099"/>
                <a:gd name="connsiteY10" fmla="*/ 17225 h 89763"/>
                <a:gd name="connsiteX11" fmla="*/ 63046 w 88099"/>
                <a:gd name="connsiteY11" fmla="*/ 25308 h 89763"/>
                <a:gd name="connsiteX12" fmla="*/ 71130 w 88099"/>
                <a:gd name="connsiteY12" fmla="*/ 44745 h 89763"/>
                <a:gd name="connsiteX13" fmla="*/ 63046 w 88099"/>
                <a:gd name="connsiteY13" fmla="*/ 64455 h 89763"/>
                <a:gd name="connsiteX14" fmla="*/ 43864 w 88099"/>
                <a:gd name="connsiteY14" fmla="*/ 72676 h 89763"/>
                <a:gd name="connsiteX15" fmla="*/ 24937 w 88099"/>
                <a:gd name="connsiteY15" fmla="*/ 64592 h 89763"/>
                <a:gd name="connsiteX16" fmla="*/ 16990 w 88099"/>
                <a:gd name="connsiteY16" fmla="*/ 44745 h 89763"/>
                <a:gd name="connsiteX17" fmla="*/ 24819 w 88099"/>
                <a:gd name="connsiteY17" fmla="*/ 25171 h 8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099" h="89763">
                  <a:moveTo>
                    <a:pt x="43864" y="89763"/>
                  </a:moveTo>
                  <a:cubicBezTo>
                    <a:pt x="55862" y="89763"/>
                    <a:pt x="67097" y="84674"/>
                    <a:pt x="75044" y="76454"/>
                  </a:cubicBezTo>
                  <a:cubicBezTo>
                    <a:pt x="83011" y="68370"/>
                    <a:pt x="88100" y="57017"/>
                    <a:pt x="88100" y="44745"/>
                  </a:cubicBezTo>
                  <a:cubicBezTo>
                    <a:pt x="88100" y="32472"/>
                    <a:pt x="83148" y="21394"/>
                    <a:pt x="75044" y="13310"/>
                  </a:cubicBezTo>
                  <a:cubicBezTo>
                    <a:pt x="67097" y="5069"/>
                    <a:pt x="55999" y="0"/>
                    <a:pt x="43864" y="0"/>
                  </a:cubicBezTo>
                  <a:cubicBezTo>
                    <a:pt x="31728" y="0"/>
                    <a:pt x="20630" y="5089"/>
                    <a:pt x="12801" y="13310"/>
                  </a:cubicBezTo>
                  <a:cubicBezTo>
                    <a:pt x="4972" y="21394"/>
                    <a:pt x="0" y="32609"/>
                    <a:pt x="0" y="44745"/>
                  </a:cubicBezTo>
                  <a:cubicBezTo>
                    <a:pt x="0" y="56880"/>
                    <a:pt x="4972" y="68370"/>
                    <a:pt x="12801" y="76454"/>
                  </a:cubicBezTo>
                  <a:cubicBezTo>
                    <a:pt x="20767" y="84674"/>
                    <a:pt x="31728" y="89763"/>
                    <a:pt x="43864" y="89763"/>
                  </a:cubicBezTo>
                  <a:close/>
                  <a:moveTo>
                    <a:pt x="24819" y="25171"/>
                  </a:moveTo>
                  <a:cubicBezTo>
                    <a:pt x="29771" y="20337"/>
                    <a:pt x="36426" y="17225"/>
                    <a:pt x="43864" y="17225"/>
                  </a:cubicBezTo>
                  <a:cubicBezTo>
                    <a:pt x="51302" y="17225"/>
                    <a:pt x="58094" y="20337"/>
                    <a:pt x="63046" y="25308"/>
                  </a:cubicBezTo>
                  <a:cubicBezTo>
                    <a:pt x="68135" y="30397"/>
                    <a:pt x="71130" y="37170"/>
                    <a:pt x="71130" y="44745"/>
                  </a:cubicBezTo>
                  <a:cubicBezTo>
                    <a:pt x="71130" y="52320"/>
                    <a:pt x="68135" y="59483"/>
                    <a:pt x="63046" y="64455"/>
                  </a:cubicBezTo>
                  <a:cubicBezTo>
                    <a:pt x="58094" y="69544"/>
                    <a:pt x="51302" y="72676"/>
                    <a:pt x="43864" y="72676"/>
                  </a:cubicBezTo>
                  <a:cubicBezTo>
                    <a:pt x="36426" y="72676"/>
                    <a:pt x="29771" y="69662"/>
                    <a:pt x="24937" y="64592"/>
                  </a:cubicBezTo>
                  <a:cubicBezTo>
                    <a:pt x="19984" y="59640"/>
                    <a:pt x="16990" y="52457"/>
                    <a:pt x="16990" y="44745"/>
                  </a:cubicBezTo>
                  <a:cubicBezTo>
                    <a:pt x="16990" y="37033"/>
                    <a:pt x="19984" y="30260"/>
                    <a:pt x="24819" y="25171"/>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3" name="手繪多邊形: 圖案 42">
              <a:extLst>
                <a:ext uri="{FF2B5EF4-FFF2-40B4-BE49-F238E27FC236}">
                  <a16:creationId xmlns:a16="http://schemas.microsoft.com/office/drawing/2014/main" id="{C3272832-28D5-1402-FD5B-792D2AD5A934}"/>
                </a:ext>
              </a:extLst>
            </p:cNvPr>
            <p:cNvSpPr/>
            <p:nvPr/>
          </p:nvSpPr>
          <p:spPr>
            <a:xfrm>
              <a:off x="1320991" y="2667797"/>
              <a:ext cx="697787" cy="844373"/>
            </a:xfrm>
            <a:custGeom>
              <a:avLst/>
              <a:gdLst>
                <a:gd name="connsiteX0" fmla="*/ 691505 w 697787"/>
                <a:gd name="connsiteY0" fmla="*/ 448208 h 844373"/>
                <a:gd name="connsiteX1" fmla="*/ 511567 w 697787"/>
                <a:gd name="connsiteY1" fmla="*/ 291367 h 844373"/>
                <a:gd name="connsiteX2" fmla="*/ 463925 w 697787"/>
                <a:gd name="connsiteY2" fmla="*/ 48403 h 844373"/>
                <a:gd name="connsiteX3" fmla="*/ 431825 w 697787"/>
                <a:gd name="connsiteY3" fmla="*/ 4167 h 844373"/>
                <a:gd name="connsiteX4" fmla="*/ 387844 w 697787"/>
                <a:gd name="connsiteY4" fmla="*/ 2875 h 844373"/>
                <a:gd name="connsiteX5" fmla="*/ 342316 w 697787"/>
                <a:gd name="connsiteY5" fmla="*/ 33273 h 844373"/>
                <a:gd name="connsiteX6" fmla="*/ 310999 w 697787"/>
                <a:gd name="connsiteY6" fmla="*/ 342277 h 844373"/>
                <a:gd name="connsiteX7" fmla="*/ 72595 w 697787"/>
                <a:gd name="connsiteY7" fmla="*/ 342277 h 844373"/>
                <a:gd name="connsiteX8" fmla="*/ 22350 w 697787"/>
                <a:gd name="connsiteY8" fmla="*/ 359756 h 844373"/>
                <a:gd name="connsiteX9" fmla="*/ 174 w 697787"/>
                <a:gd name="connsiteY9" fmla="*/ 406987 h 844373"/>
                <a:gd name="connsiteX10" fmla="*/ 174 w 697787"/>
                <a:gd name="connsiteY10" fmla="*/ 407104 h 844373"/>
                <a:gd name="connsiteX11" fmla="*/ 10352 w 697787"/>
                <a:gd name="connsiteY11" fmla="*/ 454472 h 844373"/>
                <a:gd name="connsiteX12" fmla="*/ 34505 w 697787"/>
                <a:gd name="connsiteY12" fmla="*/ 484752 h 844373"/>
                <a:gd name="connsiteX13" fmla="*/ 23936 w 697787"/>
                <a:gd name="connsiteY13" fmla="*/ 502505 h 844373"/>
                <a:gd name="connsiteX14" fmla="*/ 19375 w 697787"/>
                <a:gd name="connsiteY14" fmla="*/ 534468 h 844373"/>
                <a:gd name="connsiteX15" fmla="*/ 32293 w 697787"/>
                <a:gd name="connsiteY15" fmla="*/ 572695 h 844373"/>
                <a:gd name="connsiteX16" fmla="*/ 53433 w 697787"/>
                <a:gd name="connsiteY16" fmla="*/ 596457 h 844373"/>
                <a:gd name="connsiteX17" fmla="*/ 43392 w 697787"/>
                <a:gd name="connsiteY17" fmla="*/ 613936 h 844373"/>
                <a:gd name="connsiteX18" fmla="*/ 39085 w 697787"/>
                <a:gd name="connsiteY18" fmla="*/ 644470 h 844373"/>
                <a:gd name="connsiteX19" fmla="*/ 39085 w 697787"/>
                <a:gd name="connsiteY19" fmla="*/ 644588 h 844373"/>
                <a:gd name="connsiteX20" fmla="*/ 52004 w 697787"/>
                <a:gd name="connsiteY20" fmla="*/ 684381 h 844373"/>
                <a:gd name="connsiteX21" fmla="*/ 73672 w 697787"/>
                <a:gd name="connsiteY21" fmla="*/ 709180 h 844373"/>
                <a:gd name="connsiteX22" fmla="*/ 66097 w 697787"/>
                <a:gd name="connsiteY22" fmla="*/ 724702 h 844373"/>
                <a:gd name="connsiteX23" fmla="*/ 62691 w 697787"/>
                <a:gd name="connsiteY23" fmla="*/ 753807 h 844373"/>
                <a:gd name="connsiteX24" fmla="*/ 62691 w 697787"/>
                <a:gd name="connsiteY24" fmla="*/ 753944 h 844373"/>
                <a:gd name="connsiteX25" fmla="*/ 148951 w 697787"/>
                <a:gd name="connsiteY25" fmla="*/ 828206 h 844373"/>
                <a:gd name="connsiteX26" fmla="*/ 149342 w 697787"/>
                <a:gd name="connsiteY26" fmla="*/ 828323 h 844373"/>
                <a:gd name="connsiteX27" fmla="*/ 318065 w 697787"/>
                <a:gd name="connsiteY27" fmla="*/ 844373 h 844373"/>
                <a:gd name="connsiteX28" fmla="*/ 476863 w 697787"/>
                <a:gd name="connsiteY28" fmla="*/ 838501 h 844373"/>
                <a:gd name="connsiteX29" fmla="*/ 552945 w 697787"/>
                <a:gd name="connsiteY29" fmla="*/ 835233 h 844373"/>
                <a:gd name="connsiteX30" fmla="*/ 608533 w 697787"/>
                <a:gd name="connsiteY30" fmla="*/ 814093 h 844373"/>
                <a:gd name="connsiteX31" fmla="*/ 610236 w 697787"/>
                <a:gd name="connsiteY31" fmla="*/ 813056 h 844373"/>
                <a:gd name="connsiteX32" fmla="*/ 621863 w 697787"/>
                <a:gd name="connsiteY32" fmla="*/ 805872 h 844373"/>
                <a:gd name="connsiteX33" fmla="*/ 626423 w 697787"/>
                <a:gd name="connsiteY33" fmla="*/ 803915 h 844373"/>
                <a:gd name="connsiteX34" fmla="*/ 689195 w 697787"/>
                <a:gd name="connsiteY34" fmla="*/ 803915 h 844373"/>
                <a:gd name="connsiteX35" fmla="*/ 697788 w 697787"/>
                <a:gd name="connsiteY35" fmla="*/ 795303 h 844373"/>
                <a:gd name="connsiteX36" fmla="*/ 697788 w 697787"/>
                <a:gd name="connsiteY36" fmla="*/ 456292 h 844373"/>
                <a:gd name="connsiteX37" fmla="*/ 691524 w 697787"/>
                <a:gd name="connsiteY37" fmla="*/ 448208 h 844373"/>
                <a:gd name="connsiteX38" fmla="*/ 680681 w 697787"/>
                <a:gd name="connsiteY38" fmla="*/ 786691 h 844373"/>
                <a:gd name="connsiteX39" fmla="*/ 626404 w 697787"/>
                <a:gd name="connsiteY39" fmla="*/ 786691 h 844373"/>
                <a:gd name="connsiteX40" fmla="*/ 614268 w 697787"/>
                <a:gd name="connsiteY40" fmla="*/ 790468 h 844373"/>
                <a:gd name="connsiteX41" fmla="*/ 600704 w 697787"/>
                <a:gd name="connsiteY41" fmla="*/ 798826 h 844373"/>
                <a:gd name="connsiteX42" fmla="*/ 599530 w 697787"/>
                <a:gd name="connsiteY42" fmla="*/ 799609 h 844373"/>
                <a:gd name="connsiteX43" fmla="*/ 552945 w 697787"/>
                <a:gd name="connsiteY43" fmla="*/ 818145 h 844373"/>
                <a:gd name="connsiteX44" fmla="*/ 475943 w 697787"/>
                <a:gd name="connsiteY44" fmla="*/ 821414 h 844373"/>
                <a:gd name="connsiteX45" fmla="*/ 318065 w 697787"/>
                <a:gd name="connsiteY45" fmla="*/ 827286 h 844373"/>
                <a:gd name="connsiteX46" fmla="*/ 153511 w 697787"/>
                <a:gd name="connsiteY46" fmla="*/ 811764 h 844373"/>
                <a:gd name="connsiteX47" fmla="*/ 153257 w 697787"/>
                <a:gd name="connsiteY47" fmla="*/ 811764 h 844373"/>
                <a:gd name="connsiteX48" fmla="*/ 79524 w 697787"/>
                <a:gd name="connsiteY48" fmla="*/ 752515 h 844373"/>
                <a:gd name="connsiteX49" fmla="*/ 82010 w 697787"/>
                <a:gd name="connsiteY49" fmla="*/ 730065 h 844373"/>
                <a:gd name="connsiteX50" fmla="*/ 91933 w 697787"/>
                <a:gd name="connsiteY50" fmla="*/ 713623 h 844373"/>
                <a:gd name="connsiteX51" fmla="*/ 93108 w 697787"/>
                <a:gd name="connsiteY51" fmla="*/ 712175 h 844373"/>
                <a:gd name="connsiteX52" fmla="*/ 90505 w 697787"/>
                <a:gd name="connsiteY52" fmla="*/ 700431 h 844373"/>
                <a:gd name="connsiteX53" fmla="*/ 66488 w 697787"/>
                <a:gd name="connsiteY53" fmla="*/ 675514 h 844373"/>
                <a:gd name="connsiteX54" fmla="*/ 55919 w 697787"/>
                <a:gd name="connsiteY54" fmla="*/ 643139 h 844373"/>
                <a:gd name="connsiteX55" fmla="*/ 59187 w 697787"/>
                <a:gd name="connsiteY55" fmla="*/ 620043 h 844373"/>
                <a:gd name="connsiteX56" fmla="*/ 71969 w 697787"/>
                <a:gd name="connsiteY56" fmla="*/ 601761 h 844373"/>
                <a:gd name="connsiteX57" fmla="*/ 73535 w 697787"/>
                <a:gd name="connsiteY57" fmla="*/ 599804 h 844373"/>
                <a:gd name="connsiteX58" fmla="*/ 70931 w 697787"/>
                <a:gd name="connsiteY58" fmla="*/ 588060 h 844373"/>
                <a:gd name="connsiteX59" fmla="*/ 46523 w 697787"/>
                <a:gd name="connsiteY59" fmla="*/ 563535 h 844373"/>
                <a:gd name="connsiteX60" fmla="*/ 36345 w 697787"/>
                <a:gd name="connsiteY60" fmla="*/ 533000 h 844373"/>
                <a:gd name="connsiteX61" fmla="*/ 39614 w 697787"/>
                <a:gd name="connsiteY61" fmla="*/ 508866 h 844373"/>
                <a:gd name="connsiteX62" fmla="*/ 52532 w 697787"/>
                <a:gd name="connsiteY62" fmla="*/ 490585 h 844373"/>
                <a:gd name="connsiteX63" fmla="*/ 54627 w 697787"/>
                <a:gd name="connsiteY63" fmla="*/ 488373 h 844373"/>
                <a:gd name="connsiteX64" fmla="*/ 52023 w 697787"/>
                <a:gd name="connsiteY64" fmla="*/ 476629 h 844373"/>
                <a:gd name="connsiteX65" fmla="*/ 25521 w 697787"/>
                <a:gd name="connsiteY65" fmla="*/ 446623 h 844373"/>
                <a:gd name="connsiteX66" fmla="*/ 17026 w 697787"/>
                <a:gd name="connsiteY66" fmla="*/ 408514 h 844373"/>
                <a:gd name="connsiteX67" fmla="*/ 17026 w 697787"/>
                <a:gd name="connsiteY67" fmla="*/ 408240 h 844373"/>
                <a:gd name="connsiteX68" fmla="*/ 33605 w 697787"/>
                <a:gd name="connsiteY68" fmla="*/ 372616 h 844373"/>
                <a:gd name="connsiteX69" fmla="*/ 72634 w 697787"/>
                <a:gd name="connsiteY69" fmla="*/ 359306 h 844373"/>
                <a:gd name="connsiteX70" fmla="*/ 321333 w 697787"/>
                <a:gd name="connsiteY70" fmla="*/ 359306 h 844373"/>
                <a:gd name="connsiteX71" fmla="*/ 323036 w 697787"/>
                <a:gd name="connsiteY71" fmla="*/ 359169 h 844373"/>
                <a:gd name="connsiteX72" fmla="*/ 329554 w 697787"/>
                <a:gd name="connsiteY72" fmla="*/ 349128 h 844373"/>
                <a:gd name="connsiteX73" fmla="*/ 354882 w 697787"/>
                <a:gd name="connsiteY73" fmla="*/ 44566 h 844373"/>
                <a:gd name="connsiteX74" fmla="*/ 392463 w 697787"/>
                <a:gd name="connsiteY74" fmla="*/ 19258 h 844373"/>
                <a:gd name="connsiteX75" fmla="*/ 425855 w 697787"/>
                <a:gd name="connsiteY75" fmla="*/ 20041 h 844373"/>
                <a:gd name="connsiteX76" fmla="*/ 446994 w 697787"/>
                <a:gd name="connsiteY76" fmla="*/ 48364 h 844373"/>
                <a:gd name="connsiteX77" fmla="*/ 496574 w 697787"/>
                <a:gd name="connsiteY77" fmla="*/ 299040 h 844373"/>
                <a:gd name="connsiteX78" fmla="*/ 680700 w 697787"/>
                <a:gd name="connsiteY78" fmla="*/ 462164 h 844373"/>
                <a:gd name="connsiteX79" fmla="*/ 680700 w 697787"/>
                <a:gd name="connsiteY79" fmla="*/ 786671 h 84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97787" h="844373">
                  <a:moveTo>
                    <a:pt x="691505" y="448208"/>
                  </a:moveTo>
                  <a:cubicBezTo>
                    <a:pt x="602250" y="414014"/>
                    <a:pt x="545879" y="359600"/>
                    <a:pt x="511567" y="291367"/>
                  </a:cubicBezTo>
                  <a:cubicBezTo>
                    <a:pt x="477118" y="222469"/>
                    <a:pt x="464845" y="139086"/>
                    <a:pt x="463925" y="48403"/>
                  </a:cubicBezTo>
                  <a:cubicBezTo>
                    <a:pt x="463925" y="27792"/>
                    <a:pt x="450870" y="11605"/>
                    <a:pt x="431825" y="4167"/>
                  </a:cubicBezTo>
                  <a:cubicBezTo>
                    <a:pt x="419181" y="-648"/>
                    <a:pt x="403659" y="-1568"/>
                    <a:pt x="387844" y="2875"/>
                  </a:cubicBezTo>
                  <a:cubicBezTo>
                    <a:pt x="372322" y="7436"/>
                    <a:pt x="356409" y="17105"/>
                    <a:pt x="342316" y="33273"/>
                  </a:cubicBezTo>
                  <a:cubicBezTo>
                    <a:pt x="303952" y="77117"/>
                    <a:pt x="277978" y="170678"/>
                    <a:pt x="310999" y="342277"/>
                  </a:cubicBezTo>
                  <a:lnTo>
                    <a:pt x="72595" y="342277"/>
                  </a:lnTo>
                  <a:cubicBezTo>
                    <a:pt x="52356" y="342277"/>
                    <a:pt x="35151" y="348541"/>
                    <a:pt x="22350" y="359756"/>
                  </a:cubicBezTo>
                  <a:cubicBezTo>
                    <a:pt x="9706" y="371246"/>
                    <a:pt x="1739" y="387296"/>
                    <a:pt x="174" y="406987"/>
                  </a:cubicBezTo>
                  <a:lnTo>
                    <a:pt x="174" y="407104"/>
                  </a:lnTo>
                  <a:cubicBezTo>
                    <a:pt x="-864" y="422646"/>
                    <a:pt x="2777" y="439479"/>
                    <a:pt x="10352" y="454472"/>
                  </a:cubicBezTo>
                  <a:cubicBezTo>
                    <a:pt x="16224" y="465824"/>
                    <a:pt x="24445" y="476277"/>
                    <a:pt x="34505" y="484752"/>
                  </a:cubicBezTo>
                  <a:cubicBezTo>
                    <a:pt x="30062" y="490095"/>
                    <a:pt x="26539" y="496241"/>
                    <a:pt x="23936" y="502505"/>
                  </a:cubicBezTo>
                  <a:cubicBezTo>
                    <a:pt x="20021" y="512292"/>
                    <a:pt x="18455" y="523116"/>
                    <a:pt x="19375" y="534468"/>
                  </a:cubicBezTo>
                  <a:cubicBezTo>
                    <a:pt x="20412" y="548170"/>
                    <a:pt x="25247" y="561088"/>
                    <a:pt x="32293" y="572695"/>
                  </a:cubicBezTo>
                  <a:cubicBezTo>
                    <a:pt x="37911" y="581562"/>
                    <a:pt x="45212" y="589782"/>
                    <a:pt x="53433" y="596457"/>
                  </a:cubicBezTo>
                  <a:cubicBezTo>
                    <a:pt x="49127" y="601801"/>
                    <a:pt x="45740" y="607673"/>
                    <a:pt x="43392" y="613936"/>
                  </a:cubicBezTo>
                  <a:cubicBezTo>
                    <a:pt x="39731" y="623331"/>
                    <a:pt x="38165" y="633646"/>
                    <a:pt x="39085" y="644470"/>
                  </a:cubicBezTo>
                  <a:lnTo>
                    <a:pt x="39085" y="644588"/>
                  </a:lnTo>
                  <a:cubicBezTo>
                    <a:pt x="40123" y="658818"/>
                    <a:pt x="44840" y="672500"/>
                    <a:pt x="52004" y="684381"/>
                  </a:cubicBezTo>
                  <a:cubicBezTo>
                    <a:pt x="57739" y="693776"/>
                    <a:pt x="65059" y="702251"/>
                    <a:pt x="73672" y="709180"/>
                  </a:cubicBezTo>
                  <a:cubicBezTo>
                    <a:pt x="70403" y="713878"/>
                    <a:pt x="67917" y="719221"/>
                    <a:pt x="66097" y="724702"/>
                  </a:cubicBezTo>
                  <a:cubicBezTo>
                    <a:pt x="63219" y="733588"/>
                    <a:pt x="62045" y="743492"/>
                    <a:pt x="62691" y="753807"/>
                  </a:cubicBezTo>
                  <a:lnTo>
                    <a:pt x="62691" y="753944"/>
                  </a:lnTo>
                  <a:cubicBezTo>
                    <a:pt x="65960" y="792308"/>
                    <a:pt x="99763" y="815268"/>
                    <a:pt x="148951" y="828206"/>
                  </a:cubicBezTo>
                  <a:lnTo>
                    <a:pt x="149342" y="828323"/>
                  </a:lnTo>
                  <a:cubicBezTo>
                    <a:pt x="195790" y="840596"/>
                    <a:pt x="256722" y="844373"/>
                    <a:pt x="318065" y="844373"/>
                  </a:cubicBezTo>
                  <a:cubicBezTo>
                    <a:pt x="374436" y="844236"/>
                    <a:pt x="430944" y="840967"/>
                    <a:pt x="476863" y="838501"/>
                  </a:cubicBezTo>
                  <a:cubicBezTo>
                    <a:pt x="508181" y="836798"/>
                    <a:pt x="534546" y="835233"/>
                    <a:pt x="552945" y="835233"/>
                  </a:cubicBezTo>
                  <a:cubicBezTo>
                    <a:pt x="575122" y="835233"/>
                    <a:pt x="593657" y="823488"/>
                    <a:pt x="608533" y="814093"/>
                  </a:cubicBezTo>
                  <a:lnTo>
                    <a:pt x="610236" y="813056"/>
                  </a:lnTo>
                  <a:cubicBezTo>
                    <a:pt x="613759" y="810453"/>
                    <a:pt x="618065" y="807712"/>
                    <a:pt x="621863" y="805872"/>
                  </a:cubicBezTo>
                  <a:cubicBezTo>
                    <a:pt x="624212" y="804698"/>
                    <a:pt x="626032" y="803915"/>
                    <a:pt x="626423" y="803915"/>
                  </a:cubicBezTo>
                  <a:lnTo>
                    <a:pt x="689195" y="803915"/>
                  </a:lnTo>
                  <a:cubicBezTo>
                    <a:pt x="693893" y="803915"/>
                    <a:pt x="697788" y="799883"/>
                    <a:pt x="697788" y="795303"/>
                  </a:cubicBezTo>
                  <a:lnTo>
                    <a:pt x="697788" y="456292"/>
                  </a:lnTo>
                  <a:cubicBezTo>
                    <a:pt x="697788" y="452514"/>
                    <a:pt x="695185" y="449246"/>
                    <a:pt x="691524" y="448208"/>
                  </a:cubicBezTo>
                  <a:close/>
                  <a:moveTo>
                    <a:pt x="680681" y="786691"/>
                  </a:moveTo>
                  <a:lnTo>
                    <a:pt x="626404" y="786691"/>
                  </a:lnTo>
                  <a:cubicBezTo>
                    <a:pt x="623135" y="786691"/>
                    <a:pt x="618711" y="788256"/>
                    <a:pt x="614268" y="790468"/>
                  </a:cubicBezTo>
                  <a:cubicBezTo>
                    <a:pt x="609825" y="792837"/>
                    <a:pt x="604736" y="796086"/>
                    <a:pt x="600704" y="798826"/>
                  </a:cubicBezTo>
                  <a:lnTo>
                    <a:pt x="599530" y="799609"/>
                  </a:lnTo>
                  <a:cubicBezTo>
                    <a:pt x="586474" y="807830"/>
                    <a:pt x="570424" y="818145"/>
                    <a:pt x="552945" y="818145"/>
                  </a:cubicBezTo>
                  <a:cubicBezTo>
                    <a:pt x="535466" y="818145"/>
                    <a:pt x="508063" y="819593"/>
                    <a:pt x="475943" y="821414"/>
                  </a:cubicBezTo>
                  <a:cubicBezTo>
                    <a:pt x="430024" y="824017"/>
                    <a:pt x="373516" y="827286"/>
                    <a:pt x="318065" y="827286"/>
                  </a:cubicBezTo>
                  <a:cubicBezTo>
                    <a:pt x="258053" y="827286"/>
                    <a:pt x="198530" y="823762"/>
                    <a:pt x="153511" y="811764"/>
                  </a:cubicBezTo>
                  <a:lnTo>
                    <a:pt x="153257" y="811764"/>
                  </a:lnTo>
                  <a:cubicBezTo>
                    <a:pt x="110978" y="800529"/>
                    <a:pt x="82010" y="782130"/>
                    <a:pt x="79524" y="752515"/>
                  </a:cubicBezTo>
                  <a:cubicBezTo>
                    <a:pt x="78996" y="744549"/>
                    <a:pt x="79915" y="736974"/>
                    <a:pt x="82010" y="730065"/>
                  </a:cubicBezTo>
                  <a:cubicBezTo>
                    <a:pt x="84104" y="723684"/>
                    <a:pt x="87490" y="718184"/>
                    <a:pt x="91933" y="713623"/>
                  </a:cubicBezTo>
                  <a:lnTo>
                    <a:pt x="93108" y="712175"/>
                  </a:lnTo>
                  <a:cubicBezTo>
                    <a:pt x="95711" y="708260"/>
                    <a:pt x="94556" y="702917"/>
                    <a:pt x="90505" y="700431"/>
                  </a:cubicBezTo>
                  <a:cubicBezTo>
                    <a:pt x="80718" y="694030"/>
                    <a:pt x="72478" y="685418"/>
                    <a:pt x="66488" y="675514"/>
                  </a:cubicBezTo>
                  <a:cubicBezTo>
                    <a:pt x="60636" y="665727"/>
                    <a:pt x="56701" y="654766"/>
                    <a:pt x="55919" y="643139"/>
                  </a:cubicBezTo>
                  <a:cubicBezTo>
                    <a:pt x="55273" y="634801"/>
                    <a:pt x="56310" y="627089"/>
                    <a:pt x="59187" y="620043"/>
                  </a:cubicBezTo>
                  <a:cubicBezTo>
                    <a:pt x="61928" y="613271"/>
                    <a:pt x="66234" y="606870"/>
                    <a:pt x="71969" y="601761"/>
                  </a:cubicBezTo>
                  <a:cubicBezTo>
                    <a:pt x="72634" y="601115"/>
                    <a:pt x="73163" y="600470"/>
                    <a:pt x="73535" y="599804"/>
                  </a:cubicBezTo>
                  <a:cubicBezTo>
                    <a:pt x="76020" y="595889"/>
                    <a:pt x="74846" y="590546"/>
                    <a:pt x="70931" y="588060"/>
                  </a:cubicBezTo>
                  <a:cubicBezTo>
                    <a:pt x="61282" y="581660"/>
                    <a:pt x="52650" y="573321"/>
                    <a:pt x="46523" y="563535"/>
                  </a:cubicBezTo>
                  <a:cubicBezTo>
                    <a:pt x="40906" y="554394"/>
                    <a:pt x="37128" y="543961"/>
                    <a:pt x="36345" y="533000"/>
                  </a:cubicBezTo>
                  <a:cubicBezTo>
                    <a:pt x="35699" y="524388"/>
                    <a:pt x="36737" y="516167"/>
                    <a:pt x="39614" y="508866"/>
                  </a:cubicBezTo>
                  <a:cubicBezTo>
                    <a:pt x="42354" y="501820"/>
                    <a:pt x="46660" y="495674"/>
                    <a:pt x="52532" y="490585"/>
                  </a:cubicBezTo>
                  <a:cubicBezTo>
                    <a:pt x="53315" y="490056"/>
                    <a:pt x="53961" y="489293"/>
                    <a:pt x="54627" y="488373"/>
                  </a:cubicBezTo>
                  <a:cubicBezTo>
                    <a:pt x="57093" y="484321"/>
                    <a:pt x="55919" y="479115"/>
                    <a:pt x="52023" y="476629"/>
                  </a:cubicBezTo>
                  <a:cubicBezTo>
                    <a:pt x="40534" y="469054"/>
                    <a:pt x="31530" y="458504"/>
                    <a:pt x="25521" y="446623"/>
                  </a:cubicBezTo>
                  <a:cubicBezTo>
                    <a:pt x="19121" y="434350"/>
                    <a:pt x="16263" y="420923"/>
                    <a:pt x="17026" y="408514"/>
                  </a:cubicBezTo>
                  <a:lnTo>
                    <a:pt x="17026" y="408240"/>
                  </a:lnTo>
                  <a:cubicBezTo>
                    <a:pt x="18220" y="393246"/>
                    <a:pt x="24073" y="380974"/>
                    <a:pt x="33605" y="372616"/>
                  </a:cubicBezTo>
                  <a:cubicBezTo>
                    <a:pt x="43274" y="364121"/>
                    <a:pt x="56564" y="359306"/>
                    <a:pt x="72634" y="359306"/>
                  </a:cubicBezTo>
                  <a:lnTo>
                    <a:pt x="321333" y="359306"/>
                  </a:lnTo>
                  <a:lnTo>
                    <a:pt x="323036" y="359169"/>
                  </a:lnTo>
                  <a:cubicBezTo>
                    <a:pt x="327616" y="358269"/>
                    <a:pt x="330474" y="353689"/>
                    <a:pt x="329554" y="349128"/>
                  </a:cubicBezTo>
                  <a:cubicBezTo>
                    <a:pt x="294851" y="177137"/>
                    <a:pt x="318730" y="85925"/>
                    <a:pt x="354882" y="44566"/>
                  </a:cubicBezTo>
                  <a:cubicBezTo>
                    <a:pt x="366763" y="30865"/>
                    <a:pt x="379936" y="22918"/>
                    <a:pt x="392463" y="19258"/>
                  </a:cubicBezTo>
                  <a:cubicBezTo>
                    <a:pt x="404716" y="15872"/>
                    <a:pt x="416479" y="16518"/>
                    <a:pt x="425855" y="20041"/>
                  </a:cubicBezTo>
                  <a:cubicBezTo>
                    <a:pt x="438382" y="24993"/>
                    <a:pt x="446994" y="35445"/>
                    <a:pt x="446994" y="48364"/>
                  </a:cubicBezTo>
                  <a:cubicBezTo>
                    <a:pt x="448032" y="141787"/>
                    <a:pt x="460696" y="227519"/>
                    <a:pt x="496574" y="299040"/>
                  </a:cubicBezTo>
                  <a:cubicBezTo>
                    <a:pt x="532080" y="369621"/>
                    <a:pt x="589880" y="426267"/>
                    <a:pt x="680700" y="462164"/>
                  </a:cubicBezTo>
                  <a:lnTo>
                    <a:pt x="680700" y="786671"/>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44" name="手繪多邊形: 圖案 43">
              <a:extLst>
                <a:ext uri="{FF2B5EF4-FFF2-40B4-BE49-F238E27FC236}">
                  <a16:creationId xmlns:a16="http://schemas.microsoft.com/office/drawing/2014/main" id="{7CF97B38-0B55-26FA-B27F-125C4AADEEE5}"/>
                </a:ext>
              </a:extLst>
            </p:cNvPr>
            <p:cNvSpPr/>
            <p:nvPr/>
          </p:nvSpPr>
          <p:spPr>
            <a:xfrm>
              <a:off x="1505154" y="3402951"/>
              <a:ext cx="334841" cy="17087"/>
            </a:xfrm>
            <a:custGeom>
              <a:avLst/>
              <a:gdLst>
                <a:gd name="connsiteX0" fmla="*/ 326347 w 334841"/>
                <a:gd name="connsiteY0" fmla="*/ 0 h 17087"/>
                <a:gd name="connsiteX1" fmla="*/ 8475 w 334841"/>
                <a:gd name="connsiteY1" fmla="*/ 0 h 17087"/>
                <a:gd name="connsiteX2" fmla="*/ 0 w 334841"/>
                <a:gd name="connsiteY2" fmla="*/ 8612 h 17087"/>
                <a:gd name="connsiteX3" fmla="*/ 8475 w 334841"/>
                <a:gd name="connsiteY3" fmla="*/ 17088 h 17087"/>
                <a:gd name="connsiteX4" fmla="*/ 326347 w 334841"/>
                <a:gd name="connsiteY4" fmla="*/ 17088 h 17087"/>
                <a:gd name="connsiteX5" fmla="*/ 334842 w 334841"/>
                <a:gd name="connsiteY5" fmla="*/ 8612 h 17087"/>
                <a:gd name="connsiteX6" fmla="*/ 326347 w 334841"/>
                <a:gd name="connsiteY6" fmla="*/ 0 h 1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841" h="17087">
                  <a:moveTo>
                    <a:pt x="326347" y="0"/>
                  </a:moveTo>
                  <a:lnTo>
                    <a:pt x="8475" y="0"/>
                  </a:lnTo>
                  <a:cubicBezTo>
                    <a:pt x="3778" y="0"/>
                    <a:pt x="0" y="3915"/>
                    <a:pt x="0" y="8612"/>
                  </a:cubicBezTo>
                  <a:cubicBezTo>
                    <a:pt x="0" y="13310"/>
                    <a:pt x="3778" y="17088"/>
                    <a:pt x="8475" y="17088"/>
                  </a:cubicBezTo>
                  <a:lnTo>
                    <a:pt x="326347" y="17088"/>
                  </a:lnTo>
                  <a:cubicBezTo>
                    <a:pt x="330907" y="17088"/>
                    <a:pt x="334842" y="13310"/>
                    <a:pt x="334842" y="8612"/>
                  </a:cubicBezTo>
                  <a:cubicBezTo>
                    <a:pt x="334842" y="3915"/>
                    <a:pt x="330927" y="0"/>
                    <a:pt x="326347" y="0"/>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grpSp>
        <p:nvGrpSpPr>
          <p:cNvPr id="34" name="群組 33">
            <a:extLst>
              <a:ext uri="{FF2B5EF4-FFF2-40B4-BE49-F238E27FC236}">
                <a16:creationId xmlns:a16="http://schemas.microsoft.com/office/drawing/2014/main" id="{C741D5FA-5522-6476-4C3C-95B31E033627}"/>
              </a:ext>
            </a:extLst>
          </p:cNvPr>
          <p:cNvGrpSpPr/>
          <p:nvPr/>
        </p:nvGrpSpPr>
        <p:grpSpPr>
          <a:xfrm>
            <a:off x="1320991" y="2667797"/>
            <a:ext cx="889723" cy="844373"/>
            <a:chOff x="1320991" y="2667797"/>
            <a:chExt cx="889723" cy="844373"/>
          </a:xfrm>
        </p:grpSpPr>
        <p:sp>
          <p:nvSpPr>
            <p:cNvPr id="11" name="手繪多邊形: 圖案 10">
              <a:extLst>
                <a:ext uri="{FF2B5EF4-FFF2-40B4-BE49-F238E27FC236}">
                  <a16:creationId xmlns:a16="http://schemas.microsoft.com/office/drawing/2014/main" id="{4462FB58-C9D7-017D-6387-E7623E8A9730}"/>
                </a:ext>
              </a:extLst>
            </p:cNvPr>
            <p:cNvSpPr/>
            <p:nvPr/>
          </p:nvSpPr>
          <p:spPr>
            <a:xfrm>
              <a:off x="2058571" y="3116397"/>
              <a:ext cx="152143" cy="353103"/>
            </a:xfrm>
            <a:custGeom>
              <a:avLst/>
              <a:gdLst>
                <a:gd name="connsiteX0" fmla="*/ 143786 w 152143"/>
                <a:gd name="connsiteY0" fmla="*/ 0 h 353103"/>
                <a:gd name="connsiteX1" fmla="*/ 8338 w 152143"/>
                <a:gd name="connsiteY1" fmla="*/ 0 h 353103"/>
                <a:gd name="connsiteX2" fmla="*/ 0 w 152143"/>
                <a:gd name="connsiteY2" fmla="*/ 8593 h 353103"/>
                <a:gd name="connsiteX3" fmla="*/ 0 w 152143"/>
                <a:gd name="connsiteY3" fmla="*/ 344609 h 353103"/>
                <a:gd name="connsiteX4" fmla="*/ 8338 w 152143"/>
                <a:gd name="connsiteY4" fmla="*/ 353104 h 353103"/>
                <a:gd name="connsiteX5" fmla="*/ 143786 w 152143"/>
                <a:gd name="connsiteY5" fmla="*/ 353104 h 353103"/>
                <a:gd name="connsiteX6" fmla="*/ 152144 w 152143"/>
                <a:gd name="connsiteY6" fmla="*/ 344609 h 353103"/>
                <a:gd name="connsiteX7" fmla="*/ 152144 w 152143"/>
                <a:gd name="connsiteY7" fmla="*/ 8612 h 353103"/>
                <a:gd name="connsiteX8" fmla="*/ 143786 w 152143"/>
                <a:gd name="connsiteY8" fmla="*/ 20 h 353103"/>
                <a:gd name="connsiteX9" fmla="*/ 135311 w 152143"/>
                <a:gd name="connsiteY9" fmla="*/ 336133 h 353103"/>
                <a:gd name="connsiteX10" fmla="*/ 16833 w 152143"/>
                <a:gd name="connsiteY10" fmla="*/ 336133 h 353103"/>
                <a:gd name="connsiteX11" fmla="*/ 16833 w 152143"/>
                <a:gd name="connsiteY11" fmla="*/ 17088 h 353103"/>
                <a:gd name="connsiteX12" fmla="*/ 135311 w 152143"/>
                <a:gd name="connsiteY12" fmla="*/ 17088 h 353103"/>
                <a:gd name="connsiteX13" fmla="*/ 135311 w 152143"/>
                <a:gd name="connsiteY13" fmla="*/ 336133 h 35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143" h="353103">
                  <a:moveTo>
                    <a:pt x="143786" y="0"/>
                  </a:moveTo>
                  <a:lnTo>
                    <a:pt x="8338" y="0"/>
                  </a:lnTo>
                  <a:cubicBezTo>
                    <a:pt x="3778" y="0"/>
                    <a:pt x="0" y="3778"/>
                    <a:pt x="0" y="8593"/>
                  </a:cubicBezTo>
                  <a:lnTo>
                    <a:pt x="0" y="344609"/>
                  </a:lnTo>
                  <a:cubicBezTo>
                    <a:pt x="0" y="349306"/>
                    <a:pt x="3778" y="353104"/>
                    <a:pt x="8338" y="353104"/>
                  </a:cubicBezTo>
                  <a:lnTo>
                    <a:pt x="143786" y="353104"/>
                  </a:lnTo>
                  <a:cubicBezTo>
                    <a:pt x="148366" y="353104"/>
                    <a:pt x="152144" y="349326"/>
                    <a:pt x="152144" y="344609"/>
                  </a:cubicBezTo>
                  <a:lnTo>
                    <a:pt x="152144" y="8612"/>
                  </a:lnTo>
                  <a:cubicBezTo>
                    <a:pt x="152144" y="3797"/>
                    <a:pt x="148366" y="20"/>
                    <a:pt x="143786" y="20"/>
                  </a:cubicBezTo>
                  <a:close/>
                  <a:moveTo>
                    <a:pt x="135311" y="336133"/>
                  </a:moveTo>
                  <a:lnTo>
                    <a:pt x="16833" y="336133"/>
                  </a:lnTo>
                  <a:lnTo>
                    <a:pt x="16833" y="17088"/>
                  </a:lnTo>
                  <a:lnTo>
                    <a:pt x="135311" y="17088"/>
                  </a:lnTo>
                  <a:lnTo>
                    <a:pt x="135311" y="336133"/>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2" name="手繪多邊形: 圖案 11">
              <a:extLst>
                <a:ext uri="{FF2B5EF4-FFF2-40B4-BE49-F238E27FC236}">
                  <a16:creationId xmlns:a16="http://schemas.microsoft.com/office/drawing/2014/main" id="{478E38B8-1F87-C833-5C6C-D505C7997543}"/>
                </a:ext>
              </a:extLst>
            </p:cNvPr>
            <p:cNvSpPr/>
            <p:nvPr/>
          </p:nvSpPr>
          <p:spPr>
            <a:xfrm>
              <a:off x="2091553" y="3336284"/>
              <a:ext cx="88099" cy="89763"/>
            </a:xfrm>
            <a:custGeom>
              <a:avLst/>
              <a:gdLst>
                <a:gd name="connsiteX0" fmla="*/ 43864 w 88099"/>
                <a:gd name="connsiteY0" fmla="*/ 89763 h 89763"/>
                <a:gd name="connsiteX1" fmla="*/ 75044 w 88099"/>
                <a:gd name="connsiteY1" fmla="*/ 76454 h 89763"/>
                <a:gd name="connsiteX2" fmla="*/ 88100 w 88099"/>
                <a:gd name="connsiteY2" fmla="*/ 44745 h 89763"/>
                <a:gd name="connsiteX3" fmla="*/ 75044 w 88099"/>
                <a:gd name="connsiteY3" fmla="*/ 13310 h 89763"/>
                <a:gd name="connsiteX4" fmla="*/ 43864 w 88099"/>
                <a:gd name="connsiteY4" fmla="*/ 0 h 89763"/>
                <a:gd name="connsiteX5" fmla="*/ 12801 w 88099"/>
                <a:gd name="connsiteY5" fmla="*/ 13310 h 89763"/>
                <a:gd name="connsiteX6" fmla="*/ 0 w 88099"/>
                <a:gd name="connsiteY6" fmla="*/ 44745 h 89763"/>
                <a:gd name="connsiteX7" fmla="*/ 12801 w 88099"/>
                <a:gd name="connsiteY7" fmla="*/ 76454 h 89763"/>
                <a:gd name="connsiteX8" fmla="*/ 43864 w 88099"/>
                <a:gd name="connsiteY8" fmla="*/ 89763 h 89763"/>
                <a:gd name="connsiteX9" fmla="*/ 24819 w 88099"/>
                <a:gd name="connsiteY9" fmla="*/ 25171 h 89763"/>
                <a:gd name="connsiteX10" fmla="*/ 43864 w 88099"/>
                <a:gd name="connsiteY10" fmla="*/ 17225 h 89763"/>
                <a:gd name="connsiteX11" fmla="*/ 63046 w 88099"/>
                <a:gd name="connsiteY11" fmla="*/ 25308 h 89763"/>
                <a:gd name="connsiteX12" fmla="*/ 71130 w 88099"/>
                <a:gd name="connsiteY12" fmla="*/ 44745 h 89763"/>
                <a:gd name="connsiteX13" fmla="*/ 63046 w 88099"/>
                <a:gd name="connsiteY13" fmla="*/ 64455 h 89763"/>
                <a:gd name="connsiteX14" fmla="*/ 43864 w 88099"/>
                <a:gd name="connsiteY14" fmla="*/ 72676 h 89763"/>
                <a:gd name="connsiteX15" fmla="*/ 24937 w 88099"/>
                <a:gd name="connsiteY15" fmla="*/ 64592 h 89763"/>
                <a:gd name="connsiteX16" fmla="*/ 16990 w 88099"/>
                <a:gd name="connsiteY16" fmla="*/ 44745 h 89763"/>
                <a:gd name="connsiteX17" fmla="*/ 24819 w 88099"/>
                <a:gd name="connsiteY17" fmla="*/ 25171 h 8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099" h="89763">
                  <a:moveTo>
                    <a:pt x="43864" y="89763"/>
                  </a:moveTo>
                  <a:cubicBezTo>
                    <a:pt x="55862" y="89763"/>
                    <a:pt x="67097" y="84674"/>
                    <a:pt x="75044" y="76454"/>
                  </a:cubicBezTo>
                  <a:cubicBezTo>
                    <a:pt x="83011" y="68370"/>
                    <a:pt x="88100" y="57017"/>
                    <a:pt x="88100" y="44745"/>
                  </a:cubicBezTo>
                  <a:cubicBezTo>
                    <a:pt x="88100" y="32472"/>
                    <a:pt x="83148" y="21394"/>
                    <a:pt x="75044" y="13310"/>
                  </a:cubicBezTo>
                  <a:cubicBezTo>
                    <a:pt x="67097" y="5069"/>
                    <a:pt x="55999" y="0"/>
                    <a:pt x="43864" y="0"/>
                  </a:cubicBezTo>
                  <a:cubicBezTo>
                    <a:pt x="31728" y="0"/>
                    <a:pt x="20630" y="5089"/>
                    <a:pt x="12801" y="13310"/>
                  </a:cubicBezTo>
                  <a:cubicBezTo>
                    <a:pt x="4972" y="21394"/>
                    <a:pt x="0" y="32609"/>
                    <a:pt x="0" y="44745"/>
                  </a:cubicBezTo>
                  <a:cubicBezTo>
                    <a:pt x="0" y="56880"/>
                    <a:pt x="4972" y="68370"/>
                    <a:pt x="12801" y="76454"/>
                  </a:cubicBezTo>
                  <a:cubicBezTo>
                    <a:pt x="20767" y="84674"/>
                    <a:pt x="31728" y="89763"/>
                    <a:pt x="43864" y="89763"/>
                  </a:cubicBezTo>
                  <a:close/>
                  <a:moveTo>
                    <a:pt x="24819" y="25171"/>
                  </a:moveTo>
                  <a:cubicBezTo>
                    <a:pt x="29771" y="20337"/>
                    <a:pt x="36426" y="17225"/>
                    <a:pt x="43864" y="17225"/>
                  </a:cubicBezTo>
                  <a:cubicBezTo>
                    <a:pt x="51302" y="17225"/>
                    <a:pt x="58094" y="20337"/>
                    <a:pt x="63046" y="25308"/>
                  </a:cubicBezTo>
                  <a:cubicBezTo>
                    <a:pt x="68135" y="30397"/>
                    <a:pt x="71130" y="37170"/>
                    <a:pt x="71130" y="44745"/>
                  </a:cubicBezTo>
                  <a:cubicBezTo>
                    <a:pt x="71130" y="52320"/>
                    <a:pt x="68135" y="59483"/>
                    <a:pt x="63046" y="64455"/>
                  </a:cubicBezTo>
                  <a:cubicBezTo>
                    <a:pt x="58094" y="69544"/>
                    <a:pt x="51302" y="72676"/>
                    <a:pt x="43864" y="72676"/>
                  </a:cubicBezTo>
                  <a:cubicBezTo>
                    <a:pt x="36426" y="72676"/>
                    <a:pt x="29771" y="69662"/>
                    <a:pt x="24937" y="64592"/>
                  </a:cubicBezTo>
                  <a:cubicBezTo>
                    <a:pt x="19984" y="59640"/>
                    <a:pt x="16990" y="52457"/>
                    <a:pt x="16990" y="44745"/>
                  </a:cubicBezTo>
                  <a:cubicBezTo>
                    <a:pt x="16990" y="37033"/>
                    <a:pt x="19984" y="30260"/>
                    <a:pt x="24819" y="25171"/>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5" name="手繪多邊形: 圖案 14">
              <a:extLst>
                <a:ext uri="{FF2B5EF4-FFF2-40B4-BE49-F238E27FC236}">
                  <a16:creationId xmlns:a16="http://schemas.microsoft.com/office/drawing/2014/main" id="{91E1506C-1A28-27E6-B0B5-ADE10ECC402D}"/>
                </a:ext>
              </a:extLst>
            </p:cNvPr>
            <p:cNvSpPr/>
            <p:nvPr/>
          </p:nvSpPr>
          <p:spPr>
            <a:xfrm>
              <a:off x="1320991" y="2667797"/>
              <a:ext cx="697787" cy="844373"/>
            </a:xfrm>
            <a:custGeom>
              <a:avLst/>
              <a:gdLst>
                <a:gd name="connsiteX0" fmla="*/ 691505 w 697787"/>
                <a:gd name="connsiteY0" fmla="*/ 448208 h 844373"/>
                <a:gd name="connsiteX1" fmla="*/ 511567 w 697787"/>
                <a:gd name="connsiteY1" fmla="*/ 291367 h 844373"/>
                <a:gd name="connsiteX2" fmla="*/ 463925 w 697787"/>
                <a:gd name="connsiteY2" fmla="*/ 48403 h 844373"/>
                <a:gd name="connsiteX3" fmla="*/ 431825 w 697787"/>
                <a:gd name="connsiteY3" fmla="*/ 4167 h 844373"/>
                <a:gd name="connsiteX4" fmla="*/ 387844 w 697787"/>
                <a:gd name="connsiteY4" fmla="*/ 2875 h 844373"/>
                <a:gd name="connsiteX5" fmla="*/ 342316 w 697787"/>
                <a:gd name="connsiteY5" fmla="*/ 33273 h 844373"/>
                <a:gd name="connsiteX6" fmla="*/ 310999 w 697787"/>
                <a:gd name="connsiteY6" fmla="*/ 342277 h 844373"/>
                <a:gd name="connsiteX7" fmla="*/ 72595 w 697787"/>
                <a:gd name="connsiteY7" fmla="*/ 342277 h 844373"/>
                <a:gd name="connsiteX8" fmla="*/ 22350 w 697787"/>
                <a:gd name="connsiteY8" fmla="*/ 359756 h 844373"/>
                <a:gd name="connsiteX9" fmla="*/ 174 w 697787"/>
                <a:gd name="connsiteY9" fmla="*/ 406987 h 844373"/>
                <a:gd name="connsiteX10" fmla="*/ 174 w 697787"/>
                <a:gd name="connsiteY10" fmla="*/ 407104 h 844373"/>
                <a:gd name="connsiteX11" fmla="*/ 10352 w 697787"/>
                <a:gd name="connsiteY11" fmla="*/ 454472 h 844373"/>
                <a:gd name="connsiteX12" fmla="*/ 34505 w 697787"/>
                <a:gd name="connsiteY12" fmla="*/ 484752 h 844373"/>
                <a:gd name="connsiteX13" fmla="*/ 23936 w 697787"/>
                <a:gd name="connsiteY13" fmla="*/ 502505 h 844373"/>
                <a:gd name="connsiteX14" fmla="*/ 19375 w 697787"/>
                <a:gd name="connsiteY14" fmla="*/ 534468 h 844373"/>
                <a:gd name="connsiteX15" fmla="*/ 32293 w 697787"/>
                <a:gd name="connsiteY15" fmla="*/ 572695 h 844373"/>
                <a:gd name="connsiteX16" fmla="*/ 53433 w 697787"/>
                <a:gd name="connsiteY16" fmla="*/ 596457 h 844373"/>
                <a:gd name="connsiteX17" fmla="*/ 43392 w 697787"/>
                <a:gd name="connsiteY17" fmla="*/ 613936 h 844373"/>
                <a:gd name="connsiteX18" fmla="*/ 39085 w 697787"/>
                <a:gd name="connsiteY18" fmla="*/ 644470 h 844373"/>
                <a:gd name="connsiteX19" fmla="*/ 39085 w 697787"/>
                <a:gd name="connsiteY19" fmla="*/ 644588 h 844373"/>
                <a:gd name="connsiteX20" fmla="*/ 52004 w 697787"/>
                <a:gd name="connsiteY20" fmla="*/ 684381 h 844373"/>
                <a:gd name="connsiteX21" fmla="*/ 73672 w 697787"/>
                <a:gd name="connsiteY21" fmla="*/ 709180 h 844373"/>
                <a:gd name="connsiteX22" fmla="*/ 66097 w 697787"/>
                <a:gd name="connsiteY22" fmla="*/ 724702 h 844373"/>
                <a:gd name="connsiteX23" fmla="*/ 62691 w 697787"/>
                <a:gd name="connsiteY23" fmla="*/ 753807 h 844373"/>
                <a:gd name="connsiteX24" fmla="*/ 62691 w 697787"/>
                <a:gd name="connsiteY24" fmla="*/ 753944 h 844373"/>
                <a:gd name="connsiteX25" fmla="*/ 148951 w 697787"/>
                <a:gd name="connsiteY25" fmla="*/ 828206 h 844373"/>
                <a:gd name="connsiteX26" fmla="*/ 149342 w 697787"/>
                <a:gd name="connsiteY26" fmla="*/ 828323 h 844373"/>
                <a:gd name="connsiteX27" fmla="*/ 318065 w 697787"/>
                <a:gd name="connsiteY27" fmla="*/ 844373 h 844373"/>
                <a:gd name="connsiteX28" fmla="*/ 476863 w 697787"/>
                <a:gd name="connsiteY28" fmla="*/ 838501 h 844373"/>
                <a:gd name="connsiteX29" fmla="*/ 552945 w 697787"/>
                <a:gd name="connsiteY29" fmla="*/ 835233 h 844373"/>
                <a:gd name="connsiteX30" fmla="*/ 608533 w 697787"/>
                <a:gd name="connsiteY30" fmla="*/ 814093 h 844373"/>
                <a:gd name="connsiteX31" fmla="*/ 610236 w 697787"/>
                <a:gd name="connsiteY31" fmla="*/ 813056 h 844373"/>
                <a:gd name="connsiteX32" fmla="*/ 621863 w 697787"/>
                <a:gd name="connsiteY32" fmla="*/ 805872 h 844373"/>
                <a:gd name="connsiteX33" fmla="*/ 626423 w 697787"/>
                <a:gd name="connsiteY33" fmla="*/ 803915 h 844373"/>
                <a:gd name="connsiteX34" fmla="*/ 689195 w 697787"/>
                <a:gd name="connsiteY34" fmla="*/ 803915 h 844373"/>
                <a:gd name="connsiteX35" fmla="*/ 697788 w 697787"/>
                <a:gd name="connsiteY35" fmla="*/ 795303 h 844373"/>
                <a:gd name="connsiteX36" fmla="*/ 697788 w 697787"/>
                <a:gd name="connsiteY36" fmla="*/ 456292 h 844373"/>
                <a:gd name="connsiteX37" fmla="*/ 691524 w 697787"/>
                <a:gd name="connsiteY37" fmla="*/ 448208 h 844373"/>
                <a:gd name="connsiteX38" fmla="*/ 680681 w 697787"/>
                <a:gd name="connsiteY38" fmla="*/ 786691 h 844373"/>
                <a:gd name="connsiteX39" fmla="*/ 626404 w 697787"/>
                <a:gd name="connsiteY39" fmla="*/ 786691 h 844373"/>
                <a:gd name="connsiteX40" fmla="*/ 614268 w 697787"/>
                <a:gd name="connsiteY40" fmla="*/ 790468 h 844373"/>
                <a:gd name="connsiteX41" fmla="*/ 600704 w 697787"/>
                <a:gd name="connsiteY41" fmla="*/ 798826 h 844373"/>
                <a:gd name="connsiteX42" fmla="*/ 599530 w 697787"/>
                <a:gd name="connsiteY42" fmla="*/ 799609 h 844373"/>
                <a:gd name="connsiteX43" fmla="*/ 552945 w 697787"/>
                <a:gd name="connsiteY43" fmla="*/ 818145 h 844373"/>
                <a:gd name="connsiteX44" fmla="*/ 475943 w 697787"/>
                <a:gd name="connsiteY44" fmla="*/ 821414 h 844373"/>
                <a:gd name="connsiteX45" fmla="*/ 318065 w 697787"/>
                <a:gd name="connsiteY45" fmla="*/ 827286 h 844373"/>
                <a:gd name="connsiteX46" fmla="*/ 153511 w 697787"/>
                <a:gd name="connsiteY46" fmla="*/ 811764 h 844373"/>
                <a:gd name="connsiteX47" fmla="*/ 153257 w 697787"/>
                <a:gd name="connsiteY47" fmla="*/ 811764 h 844373"/>
                <a:gd name="connsiteX48" fmla="*/ 79524 w 697787"/>
                <a:gd name="connsiteY48" fmla="*/ 752515 h 844373"/>
                <a:gd name="connsiteX49" fmla="*/ 82010 w 697787"/>
                <a:gd name="connsiteY49" fmla="*/ 730065 h 844373"/>
                <a:gd name="connsiteX50" fmla="*/ 91933 w 697787"/>
                <a:gd name="connsiteY50" fmla="*/ 713623 h 844373"/>
                <a:gd name="connsiteX51" fmla="*/ 93108 w 697787"/>
                <a:gd name="connsiteY51" fmla="*/ 712175 h 844373"/>
                <a:gd name="connsiteX52" fmla="*/ 90505 w 697787"/>
                <a:gd name="connsiteY52" fmla="*/ 700431 h 844373"/>
                <a:gd name="connsiteX53" fmla="*/ 66488 w 697787"/>
                <a:gd name="connsiteY53" fmla="*/ 675514 h 844373"/>
                <a:gd name="connsiteX54" fmla="*/ 55919 w 697787"/>
                <a:gd name="connsiteY54" fmla="*/ 643139 h 844373"/>
                <a:gd name="connsiteX55" fmla="*/ 59187 w 697787"/>
                <a:gd name="connsiteY55" fmla="*/ 620043 h 844373"/>
                <a:gd name="connsiteX56" fmla="*/ 71969 w 697787"/>
                <a:gd name="connsiteY56" fmla="*/ 601761 h 844373"/>
                <a:gd name="connsiteX57" fmla="*/ 73535 w 697787"/>
                <a:gd name="connsiteY57" fmla="*/ 599804 h 844373"/>
                <a:gd name="connsiteX58" fmla="*/ 70931 w 697787"/>
                <a:gd name="connsiteY58" fmla="*/ 588060 h 844373"/>
                <a:gd name="connsiteX59" fmla="*/ 46523 w 697787"/>
                <a:gd name="connsiteY59" fmla="*/ 563535 h 844373"/>
                <a:gd name="connsiteX60" fmla="*/ 36345 w 697787"/>
                <a:gd name="connsiteY60" fmla="*/ 533000 h 844373"/>
                <a:gd name="connsiteX61" fmla="*/ 39614 w 697787"/>
                <a:gd name="connsiteY61" fmla="*/ 508866 h 844373"/>
                <a:gd name="connsiteX62" fmla="*/ 52532 w 697787"/>
                <a:gd name="connsiteY62" fmla="*/ 490585 h 844373"/>
                <a:gd name="connsiteX63" fmla="*/ 54627 w 697787"/>
                <a:gd name="connsiteY63" fmla="*/ 488373 h 844373"/>
                <a:gd name="connsiteX64" fmla="*/ 52023 w 697787"/>
                <a:gd name="connsiteY64" fmla="*/ 476629 h 844373"/>
                <a:gd name="connsiteX65" fmla="*/ 25521 w 697787"/>
                <a:gd name="connsiteY65" fmla="*/ 446623 h 844373"/>
                <a:gd name="connsiteX66" fmla="*/ 17026 w 697787"/>
                <a:gd name="connsiteY66" fmla="*/ 408514 h 844373"/>
                <a:gd name="connsiteX67" fmla="*/ 17026 w 697787"/>
                <a:gd name="connsiteY67" fmla="*/ 408240 h 844373"/>
                <a:gd name="connsiteX68" fmla="*/ 33605 w 697787"/>
                <a:gd name="connsiteY68" fmla="*/ 372616 h 844373"/>
                <a:gd name="connsiteX69" fmla="*/ 72634 w 697787"/>
                <a:gd name="connsiteY69" fmla="*/ 359306 h 844373"/>
                <a:gd name="connsiteX70" fmla="*/ 321333 w 697787"/>
                <a:gd name="connsiteY70" fmla="*/ 359306 h 844373"/>
                <a:gd name="connsiteX71" fmla="*/ 323036 w 697787"/>
                <a:gd name="connsiteY71" fmla="*/ 359169 h 844373"/>
                <a:gd name="connsiteX72" fmla="*/ 329554 w 697787"/>
                <a:gd name="connsiteY72" fmla="*/ 349128 h 844373"/>
                <a:gd name="connsiteX73" fmla="*/ 354882 w 697787"/>
                <a:gd name="connsiteY73" fmla="*/ 44566 h 844373"/>
                <a:gd name="connsiteX74" fmla="*/ 392463 w 697787"/>
                <a:gd name="connsiteY74" fmla="*/ 19258 h 844373"/>
                <a:gd name="connsiteX75" fmla="*/ 425855 w 697787"/>
                <a:gd name="connsiteY75" fmla="*/ 20041 h 844373"/>
                <a:gd name="connsiteX76" fmla="*/ 446994 w 697787"/>
                <a:gd name="connsiteY76" fmla="*/ 48364 h 844373"/>
                <a:gd name="connsiteX77" fmla="*/ 496574 w 697787"/>
                <a:gd name="connsiteY77" fmla="*/ 299040 h 844373"/>
                <a:gd name="connsiteX78" fmla="*/ 680700 w 697787"/>
                <a:gd name="connsiteY78" fmla="*/ 462164 h 844373"/>
                <a:gd name="connsiteX79" fmla="*/ 680700 w 697787"/>
                <a:gd name="connsiteY79" fmla="*/ 786671 h 844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97787" h="844373">
                  <a:moveTo>
                    <a:pt x="691505" y="448208"/>
                  </a:moveTo>
                  <a:cubicBezTo>
                    <a:pt x="602250" y="414014"/>
                    <a:pt x="545879" y="359600"/>
                    <a:pt x="511567" y="291367"/>
                  </a:cubicBezTo>
                  <a:cubicBezTo>
                    <a:pt x="477118" y="222469"/>
                    <a:pt x="464845" y="139086"/>
                    <a:pt x="463925" y="48403"/>
                  </a:cubicBezTo>
                  <a:cubicBezTo>
                    <a:pt x="463925" y="27792"/>
                    <a:pt x="450870" y="11605"/>
                    <a:pt x="431825" y="4167"/>
                  </a:cubicBezTo>
                  <a:cubicBezTo>
                    <a:pt x="419181" y="-648"/>
                    <a:pt x="403659" y="-1568"/>
                    <a:pt x="387844" y="2875"/>
                  </a:cubicBezTo>
                  <a:cubicBezTo>
                    <a:pt x="372322" y="7436"/>
                    <a:pt x="356409" y="17105"/>
                    <a:pt x="342316" y="33273"/>
                  </a:cubicBezTo>
                  <a:cubicBezTo>
                    <a:pt x="303952" y="77117"/>
                    <a:pt x="277978" y="170678"/>
                    <a:pt x="310999" y="342277"/>
                  </a:cubicBezTo>
                  <a:lnTo>
                    <a:pt x="72595" y="342277"/>
                  </a:lnTo>
                  <a:cubicBezTo>
                    <a:pt x="52356" y="342277"/>
                    <a:pt x="35151" y="348541"/>
                    <a:pt x="22350" y="359756"/>
                  </a:cubicBezTo>
                  <a:cubicBezTo>
                    <a:pt x="9706" y="371246"/>
                    <a:pt x="1739" y="387296"/>
                    <a:pt x="174" y="406987"/>
                  </a:cubicBezTo>
                  <a:lnTo>
                    <a:pt x="174" y="407104"/>
                  </a:lnTo>
                  <a:cubicBezTo>
                    <a:pt x="-864" y="422646"/>
                    <a:pt x="2777" y="439479"/>
                    <a:pt x="10352" y="454472"/>
                  </a:cubicBezTo>
                  <a:cubicBezTo>
                    <a:pt x="16224" y="465824"/>
                    <a:pt x="24445" y="476277"/>
                    <a:pt x="34505" y="484752"/>
                  </a:cubicBezTo>
                  <a:cubicBezTo>
                    <a:pt x="30062" y="490095"/>
                    <a:pt x="26539" y="496241"/>
                    <a:pt x="23936" y="502505"/>
                  </a:cubicBezTo>
                  <a:cubicBezTo>
                    <a:pt x="20021" y="512292"/>
                    <a:pt x="18455" y="523116"/>
                    <a:pt x="19375" y="534468"/>
                  </a:cubicBezTo>
                  <a:cubicBezTo>
                    <a:pt x="20412" y="548170"/>
                    <a:pt x="25247" y="561088"/>
                    <a:pt x="32293" y="572695"/>
                  </a:cubicBezTo>
                  <a:cubicBezTo>
                    <a:pt x="37911" y="581562"/>
                    <a:pt x="45212" y="589782"/>
                    <a:pt x="53433" y="596457"/>
                  </a:cubicBezTo>
                  <a:cubicBezTo>
                    <a:pt x="49127" y="601801"/>
                    <a:pt x="45740" y="607673"/>
                    <a:pt x="43392" y="613936"/>
                  </a:cubicBezTo>
                  <a:cubicBezTo>
                    <a:pt x="39731" y="623331"/>
                    <a:pt x="38165" y="633646"/>
                    <a:pt x="39085" y="644470"/>
                  </a:cubicBezTo>
                  <a:lnTo>
                    <a:pt x="39085" y="644588"/>
                  </a:lnTo>
                  <a:cubicBezTo>
                    <a:pt x="40123" y="658818"/>
                    <a:pt x="44840" y="672500"/>
                    <a:pt x="52004" y="684381"/>
                  </a:cubicBezTo>
                  <a:cubicBezTo>
                    <a:pt x="57739" y="693776"/>
                    <a:pt x="65059" y="702251"/>
                    <a:pt x="73672" y="709180"/>
                  </a:cubicBezTo>
                  <a:cubicBezTo>
                    <a:pt x="70403" y="713878"/>
                    <a:pt x="67917" y="719221"/>
                    <a:pt x="66097" y="724702"/>
                  </a:cubicBezTo>
                  <a:cubicBezTo>
                    <a:pt x="63219" y="733588"/>
                    <a:pt x="62045" y="743492"/>
                    <a:pt x="62691" y="753807"/>
                  </a:cubicBezTo>
                  <a:lnTo>
                    <a:pt x="62691" y="753944"/>
                  </a:lnTo>
                  <a:cubicBezTo>
                    <a:pt x="65960" y="792308"/>
                    <a:pt x="99763" y="815268"/>
                    <a:pt x="148951" y="828206"/>
                  </a:cubicBezTo>
                  <a:lnTo>
                    <a:pt x="149342" y="828323"/>
                  </a:lnTo>
                  <a:cubicBezTo>
                    <a:pt x="195790" y="840596"/>
                    <a:pt x="256722" y="844373"/>
                    <a:pt x="318065" y="844373"/>
                  </a:cubicBezTo>
                  <a:cubicBezTo>
                    <a:pt x="374436" y="844236"/>
                    <a:pt x="430944" y="840967"/>
                    <a:pt x="476863" y="838501"/>
                  </a:cubicBezTo>
                  <a:cubicBezTo>
                    <a:pt x="508181" y="836798"/>
                    <a:pt x="534546" y="835233"/>
                    <a:pt x="552945" y="835233"/>
                  </a:cubicBezTo>
                  <a:cubicBezTo>
                    <a:pt x="575122" y="835233"/>
                    <a:pt x="593657" y="823488"/>
                    <a:pt x="608533" y="814093"/>
                  </a:cubicBezTo>
                  <a:lnTo>
                    <a:pt x="610236" y="813056"/>
                  </a:lnTo>
                  <a:cubicBezTo>
                    <a:pt x="613759" y="810453"/>
                    <a:pt x="618065" y="807712"/>
                    <a:pt x="621863" y="805872"/>
                  </a:cubicBezTo>
                  <a:cubicBezTo>
                    <a:pt x="624212" y="804698"/>
                    <a:pt x="626032" y="803915"/>
                    <a:pt x="626423" y="803915"/>
                  </a:cubicBezTo>
                  <a:lnTo>
                    <a:pt x="689195" y="803915"/>
                  </a:lnTo>
                  <a:cubicBezTo>
                    <a:pt x="693893" y="803915"/>
                    <a:pt x="697788" y="799883"/>
                    <a:pt x="697788" y="795303"/>
                  </a:cubicBezTo>
                  <a:lnTo>
                    <a:pt x="697788" y="456292"/>
                  </a:lnTo>
                  <a:cubicBezTo>
                    <a:pt x="697788" y="452514"/>
                    <a:pt x="695185" y="449246"/>
                    <a:pt x="691524" y="448208"/>
                  </a:cubicBezTo>
                  <a:close/>
                  <a:moveTo>
                    <a:pt x="680681" y="786691"/>
                  </a:moveTo>
                  <a:lnTo>
                    <a:pt x="626404" y="786691"/>
                  </a:lnTo>
                  <a:cubicBezTo>
                    <a:pt x="623135" y="786691"/>
                    <a:pt x="618711" y="788256"/>
                    <a:pt x="614268" y="790468"/>
                  </a:cubicBezTo>
                  <a:cubicBezTo>
                    <a:pt x="609825" y="792837"/>
                    <a:pt x="604736" y="796086"/>
                    <a:pt x="600704" y="798826"/>
                  </a:cubicBezTo>
                  <a:lnTo>
                    <a:pt x="599530" y="799609"/>
                  </a:lnTo>
                  <a:cubicBezTo>
                    <a:pt x="586474" y="807830"/>
                    <a:pt x="570424" y="818145"/>
                    <a:pt x="552945" y="818145"/>
                  </a:cubicBezTo>
                  <a:cubicBezTo>
                    <a:pt x="535466" y="818145"/>
                    <a:pt x="508063" y="819593"/>
                    <a:pt x="475943" y="821414"/>
                  </a:cubicBezTo>
                  <a:cubicBezTo>
                    <a:pt x="430024" y="824017"/>
                    <a:pt x="373516" y="827286"/>
                    <a:pt x="318065" y="827286"/>
                  </a:cubicBezTo>
                  <a:cubicBezTo>
                    <a:pt x="258053" y="827286"/>
                    <a:pt x="198530" y="823762"/>
                    <a:pt x="153511" y="811764"/>
                  </a:cubicBezTo>
                  <a:lnTo>
                    <a:pt x="153257" y="811764"/>
                  </a:lnTo>
                  <a:cubicBezTo>
                    <a:pt x="110978" y="800529"/>
                    <a:pt x="82010" y="782130"/>
                    <a:pt x="79524" y="752515"/>
                  </a:cubicBezTo>
                  <a:cubicBezTo>
                    <a:pt x="78996" y="744549"/>
                    <a:pt x="79915" y="736974"/>
                    <a:pt x="82010" y="730065"/>
                  </a:cubicBezTo>
                  <a:cubicBezTo>
                    <a:pt x="84104" y="723684"/>
                    <a:pt x="87490" y="718184"/>
                    <a:pt x="91933" y="713623"/>
                  </a:cubicBezTo>
                  <a:lnTo>
                    <a:pt x="93108" y="712175"/>
                  </a:lnTo>
                  <a:cubicBezTo>
                    <a:pt x="95711" y="708260"/>
                    <a:pt x="94556" y="702917"/>
                    <a:pt x="90505" y="700431"/>
                  </a:cubicBezTo>
                  <a:cubicBezTo>
                    <a:pt x="80718" y="694030"/>
                    <a:pt x="72478" y="685418"/>
                    <a:pt x="66488" y="675514"/>
                  </a:cubicBezTo>
                  <a:cubicBezTo>
                    <a:pt x="60636" y="665727"/>
                    <a:pt x="56701" y="654766"/>
                    <a:pt x="55919" y="643139"/>
                  </a:cubicBezTo>
                  <a:cubicBezTo>
                    <a:pt x="55273" y="634801"/>
                    <a:pt x="56310" y="627089"/>
                    <a:pt x="59187" y="620043"/>
                  </a:cubicBezTo>
                  <a:cubicBezTo>
                    <a:pt x="61928" y="613271"/>
                    <a:pt x="66234" y="606870"/>
                    <a:pt x="71969" y="601761"/>
                  </a:cubicBezTo>
                  <a:cubicBezTo>
                    <a:pt x="72634" y="601115"/>
                    <a:pt x="73163" y="600470"/>
                    <a:pt x="73535" y="599804"/>
                  </a:cubicBezTo>
                  <a:cubicBezTo>
                    <a:pt x="76020" y="595889"/>
                    <a:pt x="74846" y="590546"/>
                    <a:pt x="70931" y="588060"/>
                  </a:cubicBezTo>
                  <a:cubicBezTo>
                    <a:pt x="61282" y="581660"/>
                    <a:pt x="52650" y="573321"/>
                    <a:pt x="46523" y="563535"/>
                  </a:cubicBezTo>
                  <a:cubicBezTo>
                    <a:pt x="40906" y="554394"/>
                    <a:pt x="37128" y="543961"/>
                    <a:pt x="36345" y="533000"/>
                  </a:cubicBezTo>
                  <a:cubicBezTo>
                    <a:pt x="35699" y="524388"/>
                    <a:pt x="36737" y="516167"/>
                    <a:pt x="39614" y="508866"/>
                  </a:cubicBezTo>
                  <a:cubicBezTo>
                    <a:pt x="42354" y="501820"/>
                    <a:pt x="46660" y="495674"/>
                    <a:pt x="52532" y="490585"/>
                  </a:cubicBezTo>
                  <a:cubicBezTo>
                    <a:pt x="53315" y="490056"/>
                    <a:pt x="53961" y="489293"/>
                    <a:pt x="54627" y="488373"/>
                  </a:cubicBezTo>
                  <a:cubicBezTo>
                    <a:pt x="57093" y="484321"/>
                    <a:pt x="55919" y="479115"/>
                    <a:pt x="52023" y="476629"/>
                  </a:cubicBezTo>
                  <a:cubicBezTo>
                    <a:pt x="40534" y="469054"/>
                    <a:pt x="31530" y="458504"/>
                    <a:pt x="25521" y="446623"/>
                  </a:cubicBezTo>
                  <a:cubicBezTo>
                    <a:pt x="19121" y="434350"/>
                    <a:pt x="16263" y="420923"/>
                    <a:pt x="17026" y="408514"/>
                  </a:cubicBezTo>
                  <a:lnTo>
                    <a:pt x="17026" y="408240"/>
                  </a:lnTo>
                  <a:cubicBezTo>
                    <a:pt x="18220" y="393246"/>
                    <a:pt x="24073" y="380974"/>
                    <a:pt x="33605" y="372616"/>
                  </a:cubicBezTo>
                  <a:cubicBezTo>
                    <a:pt x="43274" y="364121"/>
                    <a:pt x="56564" y="359306"/>
                    <a:pt x="72634" y="359306"/>
                  </a:cubicBezTo>
                  <a:lnTo>
                    <a:pt x="321333" y="359306"/>
                  </a:lnTo>
                  <a:lnTo>
                    <a:pt x="323036" y="359169"/>
                  </a:lnTo>
                  <a:cubicBezTo>
                    <a:pt x="327616" y="358269"/>
                    <a:pt x="330474" y="353689"/>
                    <a:pt x="329554" y="349128"/>
                  </a:cubicBezTo>
                  <a:cubicBezTo>
                    <a:pt x="294851" y="177137"/>
                    <a:pt x="318730" y="85925"/>
                    <a:pt x="354882" y="44566"/>
                  </a:cubicBezTo>
                  <a:cubicBezTo>
                    <a:pt x="366763" y="30865"/>
                    <a:pt x="379936" y="22918"/>
                    <a:pt x="392463" y="19258"/>
                  </a:cubicBezTo>
                  <a:cubicBezTo>
                    <a:pt x="404716" y="15872"/>
                    <a:pt x="416479" y="16518"/>
                    <a:pt x="425855" y="20041"/>
                  </a:cubicBezTo>
                  <a:cubicBezTo>
                    <a:pt x="438382" y="24993"/>
                    <a:pt x="446994" y="35445"/>
                    <a:pt x="446994" y="48364"/>
                  </a:cubicBezTo>
                  <a:cubicBezTo>
                    <a:pt x="448032" y="141787"/>
                    <a:pt x="460696" y="227519"/>
                    <a:pt x="496574" y="299040"/>
                  </a:cubicBezTo>
                  <a:cubicBezTo>
                    <a:pt x="532080" y="369621"/>
                    <a:pt x="589880" y="426267"/>
                    <a:pt x="680700" y="462164"/>
                  </a:cubicBezTo>
                  <a:lnTo>
                    <a:pt x="680700" y="786671"/>
                  </a:ln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16" name="手繪多邊形: 圖案 15">
              <a:extLst>
                <a:ext uri="{FF2B5EF4-FFF2-40B4-BE49-F238E27FC236}">
                  <a16:creationId xmlns:a16="http://schemas.microsoft.com/office/drawing/2014/main" id="{EDB8C138-E13D-5BBB-C043-D4427C4DAFC7}"/>
                </a:ext>
              </a:extLst>
            </p:cNvPr>
            <p:cNvSpPr/>
            <p:nvPr/>
          </p:nvSpPr>
          <p:spPr>
            <a:xfrm>
              <a:off x="1505154" y="3402951"/>
              <a:ext cx="334841" cy="17087"/>
            </a:xfrm>
            <a:custGeom>
              <a:avLst/>
              <a:gdLst>
                <a:gd name="connsiteX0" fmla="*/ 326347 w 334841"/>
                <a:gd name="connsiteY0" fmla="*/ 0 h 17087"/>
                <a:gd name="connsiteX1" fmla="*/ 8475 w 334841"/>
                <a:gd name="connsiteY1" fmla="*/ 0 h 17087"/>
                <a:gd name="connsiteX2" fmla="*/ 0 w 334841"/>
                <a:gd name="connsiteY2" fmla="*/ 8612 h 17087"/>
                <a:gd name="connsiteX3" fmla="*/ 8475 w 334841"/>
                <a:gd name="connsiteY3" fmla="*/ 17088 h 17087"/>
                <a:gd name="connsiteX4" fmla="*/ 326347 w 334841"/>
                <a:gd name="connsiteY4" fmla="*/ 17088 h 17087"/>
                <a:gd name="connsiteX5" fmla="*/ 334842 w 334841"/>
                <a:gd name="connsiteY5" fmla="*/ 8612 h 17087"/>
                <a:gd name="connsiteX6" fmla="*/ 326347 w 334841"/>
                <a:gd name="connsiteY6" fmla="*/ 0 h 1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841" h="17087">
                  <a:moveTo>
                    <a:pt x="326347" y="0"/>
                  </a:moveTo>
                  <a:lnTo>
                    <a:pt x="8475" y="0"/>
                  </a:lnTo>
                  <a:cubicBezTo>
                    <a:pt x="3778" y="0"/>
                    <a:pt x="0" y="3915"/>
                    <a:pt x="0" y="8612"/>
                  </a:cubicBezTo>
                  <a:cubicBezTo>
                    <a:pt x="0" y="13310"/>
                    <a:pt x="3778" y="17088"/>
                    <a:pt x="8475" y="17088"/>
                  </a:cubicBezTo>
                  <a:lnTo>
                    <a:pt x="326347" y="17088"/>
                  </a:lnTo>
                  <a:cubicBezTo>
                    <a:pt x="330907" y="17088"/>
                    <a:pt x="334842" y="13310"/>
                    <a:pt x="334842" y="8612"/>
                  </a:cubicBezTo>
                  <a:cubicBezTo>
                    <a:pt x="334842" y="3915"/>
                    <a:pt x="330927" y="0"/>
                    <a:pt x="326347" y="0"/>
                  </a:cubicBezTo>
                  <a:close/>
                </a:path>
              </a:pathLst>
            </a:custGeom>
            <a:gradFill>
              <a:gsLst>
                <a:gs pos="0">
                  <a:srgbClr val="FFFF00"/>
                </a:gs>
                <a:gs pos="100000">
                  <a:srgbClr val="94EE5C"/>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sp>
        <p:nvSpPr>
          <p:cNvPr id="2" name="矩形: 圓角化同側角落 1">
            <a:extLst>
              <a:ext uri="{FF2B5EF4-FFF2-40B4-BE49-F238E27FC236}">
                <a16:creationId xmlns:a16="http://schemas.microsoft.com/office/drawing/2014/main" id="{56B859C9-6518-D1E8-844D-0FE61B47ECA5}"/>
              </a:ext>
            </a:extLst>
          </p:cNvPr>
          <p:cNvSpPr/>
          <p:nvPr/>
        </p:nvSpPr>
        <p:spPr>
          <a:xfrm rot="10800000">
            <a:off x="2198873" y="2933477"/>
            <a:ext cx="8257084" cy="991045"/>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8" name="Text 5"/>
          <p:cNvSpPr/>
          <p:nvPr/>
        </p:nvSpPr>
        <p:spPr>
          <a:xfrm>
            <a:off x="1621752" y="3027041"/>
            <a:ext cx="101600" cy="347068"/>
          </a:xfrm>
          <a:prstGeom prst="rect">
            <a:avLst/>
          </a:prstGeom>
          <a:noFill/>
          <a:ln/>
        </p:spPr>
        <p:txBody>
          <a:bodyPr wrap="none" rtlCol="0" anchor="t"/>
          <a:lstStyle/>
          <a:p>
            <a:pPr algn="ctr">
              <a:lnSpc>
                <a:spcPts val="2734"/>
              </a:lnSpc>
            </a:pPr>
            <a:r>
              <a:rPr lang="en-US" sz="2400" b="1">
                <a:solidFill>
                  <a:srgbClr val="94EE5C"/>
                </a:solidFill>
                <a:latin typeface="+mj-ea"/>
                <a:ea typeface="+mj-ea"/>
                <a:cs typeface="Lora" pitchFamily="34" charset="-120"/>
              </a:rPr>
              <a:t>1</a:t>
            </a:r>
            <a:endParaRPr lang="en-US" sz="2400" b="1">
              <a:solidFill>
                <a:srgbClr val="94EE5C"/>
              </a:solidFill>
              <a:latin typeface="+mj-ea"/>
              <a:ea typeface="+mj-ea"/>
            </a:endParaRPr>
          </a:p>
        </p:txBody>
      </p:sp>
      <p:sp>
        <p:nvSpPr>
          <p:cNvPr id="9" name="Text 6"/>
          <p:cNvSpPr/>
          <p:nvPr/>
        </p:nvSpPr>
        <p:spPr>
          <a:xfrm>
            <a:off x="2245661" y="3055914"/>
            <a:ext cx="1851620" cy="289322"/>
          </a:xfrm>
          <a:prstGeom prst="rect">
            <a:avLst/>
          </a:prstGeom>
          <a:noFill/>
          <a:ln/>
        </p:spPr>
        <p:txBody>
          <a:bodyPr wrap="none" rtlCol="0" anchor="t"/>
          <a:lstStyle/>
          <a:p>
            <a:pPr>
              <a:lnSpc>
                <a:spcPts val="2278"/>
              </a:lnSpc>
            </a:pPr>
            <a:r>
              <a:rPr lang="en-US" sz="2000" b="1" err="1">
                <a:solidFill>
                  <a:srgbClr val="94EE5C"/>
                </a:solidFill>
                <a:latin typeface="+mj-ea"/>
                <a:ea typeface="+mj-ea"/>
                <a:cs typeface="Lora" pitchFamily="34" charset="-120"/>
              </a:rPr>
              <a:t>提升傳輸可靠性</a:t>
            </a:r>
            <a:endParaRPr lang="en-US" sz="2000" b="1">
              <a:solidFill>
                <a:srgbClr val="94EE5C"/>
              </a:solidFill>
              <a:latin typeface="+mj-ea"/>
              <a:ea typeface="+mj-ea"/>
            </a:endParaRPr>
          </a:p>
        </p:txBody>
      </p:sp>
      <p:sp>
        <p:nvSpPr>
          <p:cNvPr id="10" name="Text 7"/>
          <p:cNvSpPr/>
          <p:nvPr/>
        </p:nvSpPr>
        <p:spPr>
          <a:xfrm>
            <a:off x="2255846" y="3423370"/>
            <a:ext cx="8048259" cy="416139"/>
          </a:xfrm>
          <a:prstGeom prst="rect">
            <a:avLst/>
          </a:prstGeom>
          <a:noFill/>
          <a:ln/>
        </p:spPr>
        <p:txBody>
          <a:bodyPr wrap="square" rtlCol="0" anchor="t"/>
          <a:lstStyle/>
          <a:p>
            <a:pPr>
              <a:lnSpc>
                <a:spcPts val="2332"/>
              </a:lnSpc>
            </a:pPr>
            <a:r>
              <a:rPr lang="en-US" sz="1600">
                <a:solidFill>
                  <a:srgbClr val="D6E5EF"/>
                </a:solidFill>
                <a:latin typeface="+mj-ea"/>
                <a:ea typeface="+mj-ea"/>
                <a:cs typeface="Source Sans Pro" pitchFamily="34" charset="-120"/>
              </a:rPr>
              <a:t>支援FEC的100GbE交換器可以有效降低數據傳輸中的錯誤率，提升整體傳輸的可靠性。</a:t>
            </a:r>
            <a:endParaRPr lang="en-US" sz="1600">
              <a:latin typeface="+mj-ea"/>
              <a:ea typeface="+mj-ea"/>
            </a:endParaRPr>
          </a:p>
        </p:txBody>
      </p:sp>
      <p:sp>
        <p:nvSpPr>
          <p:cNvPr id="13" name="Text 10"/>
          <p:cNvSpPr/>
          <p:nvPr/>
        </p:nvSpPr>
        <p:spPr>
          <a:xfrm>
            <a:off x="2255846" y="4184742"/>
            <a:ext cx="1851620" cy="289322"/>
          </a:xfrm>
          <a:prstGeom prst="rect">
            <a:avLst/>
          </a:prstGeom>
          <a:noFill/>
          <a:ln/>
        </p:spPr>
        <p:txBody>
          <a:bodyPr wrap="none" rtlCol="0" anchor="t"/>
          <a:lstStyle/>
          <a:p>
            <a:pPr>
              <a:lnSpc>
                <a:spcPts val="2278"/>
              </a:lnSpc>
            </a:pPr>
            <a:r>
              <a:rPr lang="en-US" sz="2000" b="1">
                <a:solidFill>
                  <a:srgbClr val="94EE5C"/>
                </a:solidFill>
                <a:latin typeface="+mj-ea"/>
                <a:ea typeface="+mj-ea"/>
                <a:cs typeface="Lora" pitchFamily="34" charset="-120"/>
              </a:rPr>
              <a:t>減少重傳次數</a:t>
            </a:r>
            <a:endParaRPr lang="en-US" sz="2000" b="1">
              <a:solidFill>
                <a:srgbClr val="94EE5C"/>
              </a:solidFill>
              <a:latin typeface="+mj-ea"/>
              <a:ea typeface="+mj-ea"/>
            </a:endParaRPr>
          </a:p>
        </p:txBody>
      </p:sp>
      <p:sp>
        <p:nvSpPr>
          <p:cNvPr id="14" name="Text 11"/>
          <p:cNvSpPr/>
          <p:nvPr/>
        </p:nvSpPr>
        <p:spPr>
          <a:xfrm>
            <a:off x="2255846" y="4487830"/>
            <a:ext cx="8105232" cy="635563"/>
          </a:xfrm>
          <a:prstGeom prst="rect">
            <a:avLst/>
          </a:prstGeom>
          <a:noFill/>
          <a:ln/>
        </p:spPr>
        <p:txBody>
          <a:bodyPr wrap="square" rtlCol="0" anchor="t"/>
          <a:lstStyle/>
          <a:p>
            <a:pPr>
              <a:lnSpc>
                <a:spcPts val="2332"/>
              </a:lnSpc>
            </a:pPr>
            <a:r>
              <a:rPr lang="en-US" sz="1600">
                <a:solidFill>
                  <a:srgbClr val="D6E5EF"/>
                </a:solidFill>
                <a:latin typeface="+mj-ea"/>
                <a:ea typeface="+mj-ea"/>
                <a:cs typeface="Source Sans Pro" pitchFamily="34" charset="-120"/>
              </a:rPr>
              <a:t>有了FEC功能，即使發生一些錯誤，在不需要重傳的情況下也能夠修正錯誤，節省了寶貴的時間和資源。</a:t>
            </a:r>
            <a:endParaRPr lang="en-US" sz="1600">
              <a:latin typeface="+mj-ea"/>
              <a:ea typeface="+mj-ea"/>
            </a:endParaRPr>
          </a:p>
        </p:txBody>
      </p:sp>
      <p:sp>
        <p:nvSpPr>
          <p:cNvPr id="17" name="Text 14"/>
          <p:cNvSpPr/>
          <p:nvPr/>
        </p:nvSpPr>
        <p:spPr>
          <a:xfrm>
            <a:off x="2255846" y="5525361"/>
            <a:ext cx="1851620" cy="289322"/>
          </a:xfrm>
          <a:prstGeom prst="rect">
            <a:avLst/>
          </a:prstGeom>
          <a:noFill/>
          <a:ln/>
        </p:spPr>
        <p:txBody>
          <a:bodyPr wrap="none" rtlCol="0" anchor="t"/>
          <a:lstStyle/>
          <a:p>
            <a:pPr>
              <a:lnSpc>
                <a:spcPts val="2278"/>
              </a:lnSpc>
            </a:pPr>
            <a:r>
              <a:rPr lang="en-US" sz="2000" b="1">
                <a:solidFill>
                  <a:srgbClr val="94EE5C"/>
                </a:solidFill>
                <a:latin typeface="+mj-ea"/>
                <a:ea typeface="+mj-ea"/>
                <a:cs typeface="Lora" pitchFamily="34" charset="-120"/>
              </a:rPr>
              <a:t>提高網絡效能</a:t>
            </a:r>
            <a:endParaRPr lang="en-US" sz="2000" b="1">
              <a:solidFill>
                <a:srgbClr val="94EE5C"/>
              </a:solidFill>
              <a:latin typeface="+mj-ea"/>
              <a:ea typeface="+mj-ea"/>
            </a:endParaRPr>
          </a:p>
        </p:txBody>
      </p:sp>
      <p:sp>
        <p:nvSpPr>
          <p:cNvPr id="18" name="Text 15"/>
          <p:cNvSpPr/>
          <p:nvPr/>
        </p:nvSpPr>
        <p:spPr>
          <a:xfrm>
            <a:off x="2255846" y="5892844"/>
            <a:ext cx="8105232" cy="373101"/>
          </a:xfrm>
          <a:prstGeom prst="rect">
            <a:avLst/>
          </a:prstGeom>
          <a:noFill/>
          <a:ln/>
        </p:spPr>
        <p:txBody>
          <a:bodyPr wrap="square" rtlCol="0" anchor="t"/>
          <a:lstStyle/>
          <a:p>
            <a:pPr>
              <a:lnSpc>
                <a:spcPts val="2332"/>
              </a:lnSpc>
            </a:pPr>
            <a:r>
              <a:rPr lang="en-US" sz="1600" err="1">
                <a:solidFill>
                  <a:srgbClr val="D6E5EF"/>
                </a:solidFill>
                <a:latin typeface="+mj-ea"/>
                <a:ea typeface="+mj-ea"/>
                <a:cs typeface="Source Sans Pro" pitchFamily="34" charset="-120"/>
              </a:rPr>
              <a:t>FEC功能能夠有效減少傳輸丟包率，提高網絡的整體效能，確保快速和穩定的數據傳輸</a:t>
            </a:r>
            <a:r>
              <a:rPr lang="en-US" sz="1600">
                <a:solidFill>
                  <a:srgbClr val="D6E5EF"/>
                </a:solidFill>
                <a:latin typeface="+mj-ea"/>
                <a:ea typeface="+mj-ea"/>
                <a:cs typeface="Source Sans Pro" pitchFamily="34" charset="-120"/>
              </a:rPr>
              <a:t>。</a:t>
            </a:r>
            <a:endParaRPr lang="en-US" sz="1600">
              <a:latin typeface="+mj-ea"/>
              <a:ea typeface="+mj-ea"/>
            </a:endParaRPr>
          </a:p>
        </p:txBody>
      </p:sp>
      <p:sp>
        <p:nvSpPr>
          <p:cNvPr id="19" name="文字方塊 18">
            <a:extLst>
              <a:ext uri="{FF2B5EF4-FFF2-40B4-BE49-F238E27FC236}">
                <a16:creationId xmlns:a16="http://schemas.microsoft.com/office/drawing/2014/main" id="{19074620-7A21-ADDD-A042-BF8EC4C9FE9E}"/>
              </a:ext>
            </a:extLst>
          </p:cNvPr>
          <p:cNvSpPr txBox="1"/>
          <p:nvPr/>
        </p:nvSpPr>
        <p:spPr>
          <a:xfrm>
            <a:off x="1320989" y="1711089"/>
            <a:ext cx="9271285" cy="785664"/>
          </a:xfrm>
          <a:prstGeom prst="rect">
            <a:avLst/>
          </a:prstGeom>
          <a:noFill/>
        </p:spPr>
        <p:txBody>
          <a:bodyPr wrap="square" rtlCol="0">
            <a:spAutoFit/>
          </a:bodyPr>
          <a:lstStyle/>
          <a:p>
            <a:pPr>
              <a:lnSpc>
                <a:spcPct val="150000"/>
              </a:lnSpc>
            </a:pPr>
            <a:r>
              <a:rPr lang="en-US" altLang="zh-TW" sz="1600">
                <a:solidFill>
                  <a:schemeClr val="bg1"/>
                </a:solidFill>
              </a:rPr>
              <a:t>QNAP</a:t>
            </a:r>
            <a:r>
              <a:rPr lang="zh-TW" altLang="en-US" sz="1600">
                <a:solidFill>
                  <a:schemeClr val="bg1"/>
                </a:solidFill>
              </a:rPr>
              <a:t> 新推出的 </a:t>
            </a:r>
            <a:r>
              <a:rPr lang="en-US" altLang="zh-TW" sz="1600">
                <a:solidFill>
                  <a:schemeClr val="bg1"/>
                </a:solidFill>
              </a:rPr>
              <a:t>QSW-M7308R-4X 100GbE</a:t>
            </a:r>
            <a:r>
              <a:rPr lang="zh-TW" altLang="en-US" sz="1600">
                <a:solidFill>
                  <a:schemeClr val="bg1"/>
                </a:solidFill>
              </a:rPr>
              <a:t> 網路交換器，支援可靠安全的 </a:t>
            </a:r>
            <a:r>
              <a:rPr lang="en-US" altLang="zh-TW" sz="1600">
                <a:solidFill>
                  <a:schemeClr val="bg1"/>
                </a:solidFill>
              </a:rPr>
              <a:t>FEC</a:t>
            </a:r>
            <a:r>
              <a:rPr lang="zh-TW" altLang="en-US" sz="1600">
                <a:solidFill>
                  <a:schemeClr val="bg1"/>
                </a:solidFill>
              </a:rPr>
              <a:t>（</a:t>
            </a:r>
            <a:r>
              <a:rPr lang="en-US" altLang="zh-TW" sz="1600">
                <a:solidFill>
                  <a:schemeClr val="bg1"/>
                </a:solidFill>
              </a:rPr>
              <a:t>Forward Error Correction</a:t>
            </a:r>
            <a:r>
              <a:rPr lang="zh-TW" altLang="en-US" sz="1600">
                <a:solidFill>
                  <a:schemeClr val="bg1"/>
                </a:solidFill>
              </a:rPr>
              <a:t>）功能，可有著更強大的容錯能力，提高網路利用率，提升企業網路的總體效益</a:t>
            </a:r>
          </a:p>
        </p:txBody>
      </p:sp>
      <p:sp>
        <p:nvSpPr>
          <p:cNvPr id="21" name="標題 20">
            <a:extLst>
              <a:ext uri="{FF2B5EF4-FFF2-40B4-BE49-F238E27FC236}">
                <a16:creationId xmlns:a16="http://schemas.microsoft.com/office/drawing/2014/main" id="{4BC4F8BD-A7EF-BBB4-E15C-A20D51A21781}"/>
              </a:ext>
            </a:extLst>
          </p:cNvPr>
          <p:cNvSpPr>
            <a:spLocks noGrp="1"/>
          </p:cNvSpPr>
          <p:nvPr>
            <p:ph type="title"/>
          </p:nvPr>
        </p:nvSpPr>
        <p:spPr/>
        <p:txBody>
          <a:bodyPr/>
          <a:lstStyle/>
          <a:p>
            <a:r>
              <a:rPr lang="en-US" altLang="zh-TW"/>
              <a:t>QSW-M7308R-4X </a:t>
            </a:r>
            <a:r>
              <a:rPr lang="zh-TW" altLang="en-US"/>
              <a:t>交換器支援 </a:t>
            </a:r>
            <a:r>
              <a:rPr lang="en-US" altLang="zh-TW"/>
              <a:t>FEC</a:t>
            </a:r>
            <a:endParaRPr lang="zh-TW" altLang="en-US"/>
          </a:p>
        </p:txBody>
      </p:sp>
      <p:sp>
        <p:nvSpPr>
          <p:cNvPr id="4" name="矩形: 圓角化同側角落 3">
            <a:extLst>
              <a:ext uri="{FF2B5EF4-FFF2-40B4-BE49-F238E27FC236}">
                <a16:creationId xmlns:a16="http://schemas.microsoft.com/office/drawing/2014/main" id="{4AFD4EA5-36D4-7218-C01E-01D6CE0B0D3D}"/>
              </a:ext>
            </a:extLst>
          </p:cNvPr>
          <p:cNvSpPr/>
          <p:nvPr/>
        </p:nvSpPr>
        <p:spPr>
          <a:xfrm rot="10800000">
            <a:off x="2198873" y="4103235"/>
            <a:ext cx="8257084" cy="1136908"/>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6" name="Text 5">
            <a:extLst>
              <a:ext uri="{FF2B5EF4-FFF2-40B4-BE49-F238E27FC236}">
                <a16:creationId xmlns:a16="http://schemas.microsoft.com/office/drawing/2014/main" id="{2FAC3B48-0569-5562-05FE-3FEC5A487EBE}"/>
              </a:ext>
            </a:extLst>
          </p:cNvPr>
          <p:cNvSpPr/>
          <p:nvPr/>
        </p:nvSpPr>
        <p:spPr>
          <a:xfrm>
            <a:off x="1621752" y="4196801"/>
            <a:ext cx="101600" cy="347068"/>
          </a:xfrm>
          <a:prstGeom prst="rect">
            <a:avLst/>
          </a:prstGeom>
          <a:noFill/>
          <a:ln/>
        </p:spPr>
        <p:txBody>
          <a:bodyPr wrap="none" rtlCol="0" anchor="t"/>
          <a:lstStyle/>
          <a:p>
            <a:pPr algn="ctr">
              <a:lnSpc>
                <a:spcPts val="2734"/>
              </a:lnSpc>
            </a:pPr>
            <a:r>
              <a:rPr lang="en-US" altLang="zh-TW" sz="2400" b="1">
                <a:solidFill>
                  <a:srgbClr val="94EE5C"/>
                </a:solidFill>
                <a:latin typeface="+mj-ea"/>
                <a:ea typeface="+mj-ea"/>
              </a:rPr>
              <a:t>2</a:t>
            </a:r>
            <a:endParaRPr lang="en-US" sz="2400" b="1">
              <a:solidFill>
                <a:srgbClr val="94EE5C"/>
              </a:solidFill>
              <a:latin typeface="+mj-ea"/>
              <a:ea typeface="+mj-ea"/>
            </a:endParaRPr>
          </a:p>
        </p:txBody>
      </p:sp>
      <p:sp>
        <p:nvSpPr>
          <p:cNvPr id="20" name="矩形: 圓角化同側角落 19">
            <a:extLst>
              <a:ext uri="{FF2B5EF4-FFF2-40B4-BE49-F238E27FC236}">
                <a16:creationId xmlns:a16="http://schemas.microsoft.com/office/drawing/2014/main" id="{D0B1A521-0773-4A49-DF22-B25CFE4F7488}"/>
              </a:ext>
            </a:extLst>
          </p:cNvPr>
          <p:cNvSpPr/>
          <p:nvPr/>
        </p:nvSpPr>
        <p:spPr>
          <a:xfrm rot="10800000">
            <a:off x="2198873" y="5418856"/>
            <a:ext cx="8257084" cy="991045"/>
          </a:xfrm>
          <a:prstGeom prst="round2SameRect">
            <a:avLst>
              <a:gd name="adj1" fmla="val 5250"/>
              <a:gd name="adj2" fmla="val 6202"/>
            </a:avLst>
          </a:prstGeom>
          <a:noFill/>
          <a:ln w="19050">
            <a:gradFill flip="none" rotWithShape="1">
              <a:gsLst>
                <a:gs pos="0">
                  <a:srgbClr val="FFFF00"/>
                </a:gs>
                <a:gs pos="100000">
                  <a:srgbClr val="94EE5C"/>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23" name="Text 5">
            <a:extLst>
              <a:ext uri="{FF2B5EF4-FFF2-40B4-BE49-F238E27FC236}">
                <a16:creationId xmlns:a16="http://schemas.microsoft.com/office/drawing/2014/main" id="{B3C9345B-AB1E-C2AF-248E-DD12F7D7F107}"/>
              </a:ext>
            </a:extLst>
          </p:cNvPr>
          <p:cNvSpPr/>
          <p:nvPr/>
        </p:nvSpPr>
        <p:spPr>
          <a:xfrm>
            <a:off x="1621752" y="5512420"/>
            <a:ext cx="101600" cy="347068"/>
          </a:xfrm>
          <a:prstGeom prst="rect">
            <a:avLst/>
          </a:prstGeom>
          <a:noFill/>
          <a:ln/>
        </p:spPr>
        <p:txBody>
          <a:bodyPr wrap="none" rtlCol="0" anchor="t"/>
          <a:lstStyle/>
          <a:p>
            <a:pPr algn="ctr">
              <a:lnSpc>
                <a:spcPts val="2734"/>
              </a:lnSpc>
            </a:pPr>
            <a:r>
              <a:rPr lang="en-US" altLang="zh-TW" sz="2400" b="1">
                <a:solidFill>
                  <a:srgbClr val="94EE5C"/>
                </a:solidFill>
                <a:latin typeface="+mj-ea"/>
                <a:ea typeface="+mj-ea"/>
              </a:rPr>
              <a:t>3</a:t>
            </a:r>
            <a:endParaRPr lang="en-US" sz="2400" b="1">
              <a:solidFill>
                <a:srgbClr val="94EE5C"/>
              </a:solidFill>
              <a:latin typeface="+mj-ea"/>
              <a:ea typeface="+mj-ea"/>
            </a:endParaRPr>
          </a:p>
        </p:txBody>
      </p:sp>
    </p:spTree>
    <p:extLst>
      <p:ext uri="{BB962C8B-B14F-4D97-AF65-F5344CB8AC3E}">
        <p14:creationId xmlns:p14="http://schemas.microsoft.com/office/powerpoint/2010/main" val="166877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圖形 51">
            <a:extLst>
              <a:ext uri="{FF2B5EF4-FFF2-40B4-BE49-F238E27FC236}">
                <a16:creationId xmlns:a16="http://schemas.microsoft.com/office/drawing/2014/main" id="{CF143513-0248-77AD-AB2E-784EB8BD12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66906" y="2598292"/>
            <a:ext cx="1516095" cy="1460459"/>
          </a:xfrm>
          <a:prstGeom prst="rect">
            <a:avLst/>
          </a:prstGeom>
        </p:spPr>
      </p:pic>
      <p:sp>
        <p:nvSpPr>
          <p:cNvPr id="2" name="標題 1"/>
          <p:cNvSpPr>
            <a:spLocks noGrp="1"/>
          </p:cNvSpPr>
          <p:nvPr>
            <p:ph type="title"/>
          </p:nvPr>
        </p:nvSpPr>
        <p:spPr/>
        <p:txBody>
          <a:bodyPr>
            <a:normAutofit fontScale="90000"/>
          </a:bodyPr>
          <a:lstStyle/>
          <a:p>
            <a:r>
              <a:rPr lang="en-US" altLang="zh-TW" sz="4000"/>
              <a:t>100GbE </a:t>
            </a:r>
            <a:r>
              <a:rPr lang="zh-TW" altLang="en-US" sz="4000" dirty="0"/>
              <a:t>透過分線轉 </a:t>
            </a:r>
            <a:r>
              <a:rPr lang="en-US" altLang="zh-TW" sz="4000"/>
              <a:t>25GbE </a:t>
            </a:r>
            <a:r>
              <a:rPr lang="zh-TW" altLang="en-US" sz="4000"/>
              <a:t>彈性配置</a:t>
            </a:r>
            <a:br>
              <a:rPr lang="en-US" altLang="zh-TW" sz="4000" dirty="0"/>
            </a:br>
            <a:r>
              <a:rPr lang="en-US" altLang="zh-TW" sz="4000" dirty="0"/>
              <a:t>QSW-M7308R-4X </a:t>
            </a:r>
            <a:r>
              <a:rPr lang="zh-TW" altLang="en-US" sz="4000" dirty="0"/>
              <a:t>共可支援高達</a:t>
            </a:r>
            <a:r>
              <a:rPr lang="en-US" altLang="zh-TW" dirty="0"/>
              <a:t> 25 x 25GbE</a:t>
            </a:r>
            <a:r>
              <a:rPr lang="zh-TW" altLang="en-US" dirty="0"/>
              <a:t> 埠</a:t>
            </a:r>
            <a:endParaRPr lang="zh-TW" altLang="en-US" sz="4000"/>
          </a:p>
        </p:txBody>
      </p:sp>
      <p:sp>
        <p:nvSpPr>
          <p:cNvPr id="3" name="內容版面配置區 2"/>
          <p:cNvSpPr>
            <a:spLocks noGrp="1"/>
          </p:cNvSpPr>
          <p:nvPr>
            <p:ph idx="1"/>
          </p:nvPr>
        </p:nvSpPr>
        <p:spPr>
          <a:xfrm>
            <a:off x="603308" y="1548788"/>
            <a:ext cx="10515600" cy="1139996"/>
          </a:xfrm>
        </p:spPr>
        <p:txBody>
          <a:bodyPr>
            <a:normAutofit/>
          </a:bodyPr>
          <a:lstStyle/>
          <a:p>
            <a:pPr marL="0" indent="0">
              <a:lnSpc>
                <a:spcPts val="2600"/>
              </a:lnSpc>
              <a:buNone/>
            </a:pPr>
            <a:r>
              <a:rPr lang="en-US" altLang="zh-TW" sz="1400" dirty="0">
                <a:latin typeface="微軟正黑體" panose="020B0604030504040204" pitchFamily="34" charset="-120"/>
                <a:ea typeface="微軟正黑體" panose="020B0604030504040204" pitchFamily="34" charset="-120"/>
              </a:rPr>
              <a:t>QSW-M7308R-4X 100GbE </a:t>
            </a:r>
            <a:r>
              <a:rPr lang="zh-TW" altLang="en-US" sz="1400" dirty="0">
                <a:latin typeface="微軟正黑體" panose="020B0604030504040204" pitchFamily="34" charset="-120"/>
                <a:ea typeface="微軟正黑體" panose="020B0604030504040204" pitchFamily="34" charset="-120"/>
              </a:rPr>
              <a:t>高速網路交換器，可搭配高速網路交換器使用，除了直連 </a:t>
            </a:r>
            <a:r>
              <a:rPr lang="en-US" altLang="zh-TW" sz="1400" dirty="0">
                <a:latin typeface="微軟正黑體" panose="020B0604030504040204" pitchFamily="34" charset="-120"/>
                <a:ea typeface="微軟正黑體" panose="020B0604030504040204" pitchFamily="34" charset="-120"/>
              </a:rPr>
              <a:t>100GbE </a:t>
            </a:r>
            <a:r>
              <a:rPr lang="zh-TW" altLang="en-US" sz="1400" dirty="0">
                <a:latin typeface="微軟正黑體" panose="020B0604030504040204" pitchFamily="34" charset="-120"/>
                <a:ea typeface="微軟正黑體" panose="020B0604030504040204" pitchFamily="34" charset="-120"/>
              </a:rPr>
              <a:t>埠，亦可透過一分為四的分接纜線與交換器上的 </a:t>
            </a:r>
            <a:r>
              <a:rPr lang="en-US" altLang="zh-TW" sz="1400" dirty="0">
                <a:latin typeface="微軟正黑體" panose="020B0604030504040204" pitchFamily="34" charset="-120"/>
                <a:ea typeface="微軟正黑體" panose="020B0604030504040204" pitchFamily="34" charset="-120"/>
              </a:rPr>
              <a:t>25GbE </a:t>
            </a:r>
            <a:r>
              <a:rPr lang="zh-TW" altLang="en-US" sz="1400" dirty="0">
                <a:latin typeface="微軟正黑體" panose="020B0604030504040204" pitchFamily="34" charset="-120"/>
                <a:ea typeface="微軟正黑體" panose="020B0604030504040204" pitchFamily="34" charset="-120"/>
              </a:rPr>
              <a:t>埠對接，或連接 </a:t>
            </a:r>
            <a:r>
              <a:rPr lang="en-US" altLang="zh-TW" sz="1400" dirty="0">
                <a:latin typeface="微軟正黑體" panose="020B0604030504040204" pitchFamily="34" charset="-120"/>
                <a:ea typeface="微軟正黑體" panose="020B0604030504040204" pitchFamily="34" charset="-120"/>
              </a:rPr>
              <a:t>25GbE </a:t>
            </a:r>
            <a:r>
              <a:rPr lang="zh-TW" altLang="en-US" sz="1400" dirty="0">
                <a:latin typeface="微軟正黑體" panose="020B0604030504040204" pitchFamily="34" charset="-120"/>
                <a:ea typeface="微軟正黑體" panose="020B0604030504040204" pitchFamily="34" charset="-120"/>
              </a:rPr>
              <a:t>擴充卡，用以連接更多的的設備，且可由交換器端設定網路</a:t>
            </a:r>
            <a:r>
              <a:rPr lang="zh-TW" altLang="en-US" sz="1400" b="1" dirty="0">
                <a:solidFill>
                  <a:srgbClr val="FFC000"/>
                </a:solidFill>
                <a:latin typeface="微軟正黑體" panose="020B0604030504040204" pitchFamily="34" charset="-120"/>
                <a:ea typeface="微軟正黑體" panose="020B0604030504040204" pitchFamily="34" charset="-120"/>
              </a:rPr>
              <a:t>容錯移轉 </a:t>
            </a:r>
            <a:r>
              <a:rPr lang="en-US" altLang="zh-TW" sz="1400" b="1" dirty="0">
                <a:solidFill>
                  <a:srgbClr val="FFC000"/>
                </a:solidFill>
                <a:latin typeface="微軟正黑體" panose="020B0604030504040204" pitchFamily="34" charset="-120"/>
                <a:ea typeface="微軟正黑體" panose="020B0604030504040204" pitchFamily="34" charset="-120"/>
              </a:rPr>
              <a:t>( Failover ) </a:t>
            </a:r>
            <a:r>
              <a:rPr lang="zh-TW" altLang="en-US" sz="1400" dirty="0">
                <a:latin typeface="微軟正黑體" panose="020B0604030504040204" pitchFamily="34" charset="-120"/>
                <a:ea typeface="微軟正黑體" panose="020B0604030504040204" pitchFamily="34" charset="-120"/>
              </a:rPr>
              <a:t>的備援機制，確保網路服務不中斷的高可靠性。</a:t>
            </a:r>
            <a:r>
              <a:rPr lang="zh-TW" altLang="en-US" sz="1400" dirty="0">
                <a:solidFill>
                  <a:srgbClr val="94EE5C"/>
                </a:solidFill>
                <a:latin typeface="微軟正黑體" panose="020B0604030504040204" pitchFamily="34" charset="-120"/>
                <a:ea typeface="微軟正黑體" panose="020B0604030504040204" pitchFamily="34" charset="-120"/>
              </a:rPr>
              <a:t>預計</a:t>
            </a:r>
            <a:r>
              <a:rPr lang="en-US" altLang="zh-TW" sz="1400" dirty="0">
                <a:solidFill>
                  <a:srgbClr val="94EE5C"/>
                </a:solidFill>
                <a:latin typeface="微軟正黑體" panose="020B0604030504040204" pitchFamily="34" charset="-120"/>
                <a:ea typeface="微軟正黑體" panose="020B0604030504040204" pitchFamily="34" charset="-120"/>
              </a:rPr>
              <a:t>2024 </a:t>
            </a:r>
            <a:r>
              <a:rPr lang="en-US" altLang="zh-TW" sz="1400" dirty="0">
                <a:solidFill>
                  <a:srgbClr val="94EE5C"/>
                </a:solidFill>
              </a:rPr>
              <a:t>H2</a:t>
            </a:r>
            <a:r>
              <a:rPr lang="en-US" altLang="zh-TW" sz="1400" dirty="0">
                <a:solidFill>
                  <a:srgbClr val="94EE5C"/>
                </a:solidFill>
                <a:latin typeface="微軟正黑體" panose="020B0604030504040204" pitchFamily="34" charset="-120"/>
                <a:ea typeface="微軟正黑體" panose="020B0604030504040204" pitchFamily="34" charset="-120"/>
              </a:rPr>
              <a:t> </a:t>
            </a:r>
            <a:r>
              <a:rPr lang="zh-TW" altLang="en-US" sz="1400" dirty="0">
                <a:solidFill>
                  <a:srgbClr val="94EE5C"/>
                </a:solidFill>
                <a:latin typeface="微軟正黑體" panose="020B0604030504040204" pitchFamily="34" charset="-120"/>
                <a:ea typeface="微軟正黑體" panose="020B0604030504040204" pitchFamily="34" charset="-120"/>
              </a:rPr>
              <a:t>支援</a:t>
            </a:r>
          </a:p>
        </p:txBody>
      </p:sp>
      <p:pic>
        <p:nvPicPr>
          <p:cNvPr id="9" name="圖片 4" descr="一張含有 電子產品, 電子工程, 電路, 設計 的圖片&#10;&#10;自動產生的描述">
            <a:extLst>
              <a:ext uri="{FF2B5EF4-FFF2-40B4-BE49-F238E27FC236}">
                <a16:creationId xmlns:a16="http://schemas.microsoft.com/office/drawing/2014/main" id="{4F788A1E-AC44-F16B-73C6-8420855F6DAD}"/>
              </a:ext>
            </a:extLst>
          </p:cNvPr>
          <p:cNvPicPr>
            <a:picLocks noChangeAspect="1"/>
          </p:cNvPicPr>
          <p:nvPr/>
        </p:nvPicPr>
        <p:blipFill rotWithShape="1">
          <a:blip r:embed="rId5">
            <a:extLst>
              <a:ext uri="{28A0092B-C50C-407E-A947-70E740481C1C}">
                <a14:useLocalDpi xmlns:a14="http://schemas.microsoft.com/office/drawing/2010/main" val="0"/>
              </a:ext>
            </a:extLst>
          </a:blip>
          <a:srcRect t="29724" b="29050"/>
          <a:stretch/>
        </p:blipFill>
        <p:spPr>
          <a:xfrm>
            <a:off x="1115685" y="3146351"/>
            <a:ext cx="3432621" cy="874014"/>
          </a:xfrm>
          <a:prstGeom prst="rect">
            <a:avLst/>
          </a:prstGeom>
        </p:spPr>
      </p:pic>
      <p:pic>
        <p:nvPicPr>
          <p:cNvPr id="1026" name="Picture 2">
            <a:extLst>
              <a:ext uri="{FF2B5EF4-FFF2-40B4-BE49-F238E27FC236}">
                <a16:creationId xmlns:a16="http://schemas.microsoft.com/office/drawing/2014/main" id="{F2F16F61-9A91-9BC0-1706-576B4EEAFF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73811" y="3610441"/>
            <a:ext cx="3908091" cy="2413302"/>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4B58D3DC-35B0-D46E-1B33-9CE16D543388}"/>
              </a:ext>
            </a:extLst>
          </p:cNvPr>
          <p:cNvCxnSpPr>
            <a:cxnSpLocks/>
          </p:cNvCxnSpPr>
          <p:nvPr/>
        </p:nvCxnSpPr>
        <p:spPr>
          <a:xfrm>
            <a:off x="3049427" y="3716513"/>
            <a:ext cx="1831575"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5FECDD19-8500-B01A-D680-1A316F1508C6}"/>
              </a:ext>
            </a:extLst>
          </p:cNvPr>
          <p:cNvSpPr/>
          <p:nvPr/>
        </p:nvSpPr>
        <p:spPr>
          <a:xfrm>
            <a:off x="2585740" y="3538424"/>
            <a:ext cx="463687" cy="340935"/>
          </a:xfrm>
          <a:prstGeom prst="rect">
            <a:avLst/>
          </a:prstGeom>
          <a:solidFill>
            <a:srgbClr val="94EE5C">
              <a:alpha val="20000"/>
            </a:srgbClr>
          </a:solidFill>
          <a:ln w="38100">
            <a:solidFill>
              <a:srgbClr val="94EE5C">
                <a:alpha val="50000"/>
              </a:srgbClr>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zh-TW" altLang="en-US"/>
          </a:p>
        </p:txBody>
      </p:sp>
      <p:pic>
        <p:nvPicPr>
          <p:cNvPr id="1028" name="Picture 4">
            <a:extLst>
              <a:ext uri="{FF2B5EF4-FFF2-40B4-BE49-F238E27FC236}">
                <a16:creationId xmlns:a16="http://schemas.microsoft.com/office/drawing/2014/main" id="{BB020006-EE01-82DF-3BDD-2F4FDB81C92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4887" b="24203"/>
          <a:stretch/>
        </p:blipFill>
        <p:spPr bwMode="auto">
          <a:xfrm>
            <a:off x="4789242" y="5184834"/>
            <a:ext cx="4482173" cy="1409071"/>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Straight Connector 33">
            <a:extLst>
              <a:ext uri="{FF2B5EF4-FFF2-40B4-BE49-F238E27FC236}">
                <a16:creationId xmlns:a16="http://schemas.microsoft.com/office/drawing/2014/main" id="{40F13941-3D8E-1120-9CF6-83AB6F49B1E5}"/>
              </a:ext>
            </a:extLst>
          </p:cNvPr>
          <p:cNvCxnSpPr>
            <a:cxnSpLocks/>
          </p:cNvCxnSpPr>
          <p:nvPr/>
        </p:nvCxnSpPr>
        <p:spPr>
          <a:xfrm flipH="1" flipV="1">
            <a:off x="6617909" y="4963875"/>
            <a:ext cx="6173" cy="66197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2A4C12E-A7A5-E20E-3816-F6E3514BD334}"/>
              </a:ext>
            </a:extLst>
          </p:cNvPr>
          <p:cNvCxnSpPr>
            <a:cxnSpLocks/>
          </p:cNvCxnSpPr>
          <p:nvPr/>
        </p:nvCxnSpPr>
        <p:spPr>
          <a:xfrm flipV="1">
            <a:off x="6428971" y="4963875"/>
            <a:ext cx="0" cy="66197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6" name="Picture 6">
            <a:extLst>
              <a:ext uri="{FF2B5EF4-FFF2-40B4-BE49-F238E27FC236}">
                <a16:creationId xmlns:a16="http://schemas.microsoft.com/office/drawing/2014/main" id="{EE6899FC-3100-9A59-88FB-1B5FD822D55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336" t="2596" r="27054" b="4490"/>
          <a:stretch/>
        </p:blipFill>
        <p:spPr bwMode="auto">
          <a:xfrm>
            <a:off x="5227755" y="2939628"/>
            <a:ext cx="1050132" cy="1064321"/>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a:extLst>
              <a:ext uri="{FF2B5EF4-FFF2-40B4-BE49-F238E27FC236}">
                <a16:creationId xmlns:a16="http://schemas.microsoft.com/office/drawing/2014/main" id="{95EEBD1A-F016-0244-D495-C0CF4808C0A7}"/>
              </a:ext>
            </a:extLst>
          </p:cNvPr>
          <p:cNvCxnSpPr>
            <a:cxnSpLocks/>
          </p:cNvCxnSpPr>
          <p:nvPr/>
        </p:nvCxnSpPr>
        <p:spPr>
          <a:xfrm flipH="1">
            <a:off x="4881003" y="3519110"/>
            <a:ext cx="523960"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3" name="矩形 6">
            <a:extLst>
              <a:ext uri="{FF2B5EF4-FFF2-40B4-BE49-F238E27FC236}">
                <a16:creationId xmlns:a16="http://schemas.microsoft.com/office/drawing/2014/main" id="{18ADAF1E-BBC1-DA53-78BE-0F4F573C5C91}"/>
              </a:ext>
            </a:extLst>
          </p:cNvPr>
          <p:cNvSpPr/>
          <p:nvPr/>
        </p:nvSpPr>
        <p:spPr>
          <a:xfrm>
            <a:off x="1708799" y="2887156"/>
            <a:ext cx="2246392" cy="290073"/>
          </a:xfrm>
          <a:prstGeom prst="rect">
            <a:avLst/>
          </a:prstGeom>
        </p:spPr>
        <p:txBody>
          <a:bodyPr wrap="square" lIns="91440" tIns="45720" rIns="91440" bIns="45720" anchor="t">
            <a:spAutoFit/>
          </a:bodyPr>
          <a:lstStyle/>
          <a:p>
            <a:pPr algn="ctr"/>
            <a:r>
              <a:rPr lang="en-US" altLang="zh-TW" sz="1400">
                <a:solidFill>
                  <a:schemeClr val="bg1"/>
                </a:solidFill>
                <a:cs typeface="+mn-ea"/>
                <a:sym typeface="+mn-lt"/>
              </a:rPr>
              <a:t>QSW-M7308R-4X</a:t>
            </a:r>
            <a:endParaRPr lang="zh-TW" sz="1400">
              <a:solidFill>
                <a:schemeClr val="bg1"/>
              </a:solidFill>
              <a:cs typeface="+mn-ea"/>
              <a:sym typeface="+mn-lt"/>
            </a:endParaRPr>
          </a:p>
        </p:txBody>
      </p:sp>
      <p:sp>
        <p:nvSpPr>
          <p:cNvPr id="1024" name="矩形 6">
            <a:extLst>
              <a:ext uri="{FF2B5EF4-FFF2-40B4-BE49-F238E27FC236}">
                <a16:creationId xmlns:a16="http://schemas.microsoft.com/office/drawing/2014/main" id="{F4746417-6467-ABF3-33C9-05B4047EDA64}"/>
              </a:ext>
            </a:extLst>
          </p:cNvPr>
          <p:cNvSpPr/>
          <p:nvPr/>
        </p:nvSpPr>
        <p:spPr>
          <a:xfrm>
            <a:off x="9162021" y="4833728"/>
            <a:ext cx="2246392" cy="290073"/>
          </a:xfrm>
          <a:prstGeom prst="rect">
            <a:avLst/>
          </a:prstGeom>
        </p:spPr>
        <p:txBody>
          <a:bodyPr wrap="square" lIns="91440" tIns="45720" rIns="91440" bIns="45720" anchor="t">
            <a:spAutoFit/>
          </a:bodyPr>
          <a:lstStyle/>
          <a:p>
            <a:r>
              <a:rPr lang="en-US" altLang="zh-TW" sz="1400">
                <a:solidFill>
                  <a:schemeClr val="bg1"/>
                </a:solidFill>
                <a:cs typeface="+mn-ea"/>
                <a:sym typeface="+mn-lt"/>
              </a:rPr>
              <a:t>QSW-M5216-1T</a:t>
            </a:r>
            <a:endParaRPr lang="zh-TW" sz="1400">
              <a:solidFill>
                <a:schemeClr val="bg1"/>
              </a:solidFill>
              <a:cs typeface="+mn-ea"/>
              <a:sym typeface="+mn-lt"/>
            </a:endParaRPr>
          </a:p>
        </p:txBody>
      </p:sp>
      <p:sp>
        <p:nvSpPr>
          <p:cNvPr id="1025" name="矩形 6">
            <a:extLst>
              <a:ext uri="{FF2B5EF4-FFF2-40B4-BE49-F238E27FC236}">
                <a16:creationId xmlns:a16="http://schemas.microsoft.com/office/drawing/2014/main" id="{99A5A5A4-2849-6B27-7699-2056C553D65B}"/>
              </a:ext>
            </a:extLst>
          </p:cNvPr>
          <p:cNvSpPr/>
          <p:nvPr/>
        </p:nvSpPr>
        <p:spPr>
          <a:xfrm>
            <a:off x="9271415" y="5977481"/>
            <a:ext cx="1495494" cy="523220"/>
          </a:xfrm>
          <a:prstGeom prst="rect">
            <a:avLst/>
          </a:prstGeom>
        </p:spPr>
        <p:txBody>
          <a:bodyPr wrap="square" lIns="91440" tIns="45720" rIns="91440" bIns="45720" anchor="t">
            <a:spAutoFit/>
          </a:bodyPr>
          <a:lstStyle/>
          <a:p>
            <a:r>
              <a:rPr lang="en-US" altLang="zh-TW" sz="1400">
                <a:solidFill>
                  <a:schemeClr val="bg1"/>
                </a:solidFill>
                <a:cs typeface="+mn-ea"/>
                <a:sym typeface="+mn-lt"/>
              </a:rPr>
              <a:t>Build-in 25GbE QNAP NAS</a:t>
            </a:r>
            <a:endParaRPr lang="zh-TW" sz="1400">
              <a:solidFill>
                <a:schemeClr val="bg1"/>
              </a:solidFill>
              <a:cs typeface="+mn-ea"/>
              <a:sym typeface="+mn-lt"/>
            </a:endParaRPr>
          </a:p>
        </p:txBody>
      </p:sp>
      <p:sp>
        <p:nvSpPr>
          <p:cNvPr id="1027" name="矩形 6">
            <a:extLst>
              <a:ext uri="{FF2B5EF4-FFF2-40B4-BE49-F238E27FC236}">
                <a16:creationId xmlns:a16="http://schemas.microsoft.com/office/drawing/2014/main" id="{99044247-9F19-2F5A-D3F3-53497BD92FF1}"/>
              </a:ext>
            </a:extLst>
          </p:cNvPr>
          <p:cNvSpPr/>
          <p:nvPr/>
        </p:nvSpPr>
        <p:spPr>
          <a:xfrm>
            <a:off x="7291410" y="3330341"/>
            <a:ext cx="1874771" cy="696175"/>
          </a:xfrm>
          <a:prstGeom prst="rect">
            <a:avLst/>
          </a:prstGeom>
        </p:spPr>
        <p:txBody>
          <a:bodyPr wrap="square" lIns="91440" tIns="45720" rIns="91440" bIns="45720" anchor="t">
            <a:spAutoFit/>
          </a:bodyPr>
          <a:lstStyle/>
          <a:p>
            <a:r>
              <a:rPr lang="en-US" altLang="zh-TW" sz="1400">
                <a:solidFill>
                  <a:schemeClr val="bg1"/>
                </a:solidFill>
                <a:cs typeface="+mn-ea"/>
                <a:sym typeface="+mn-lt"/>
              </a:rPr>
              <a:t>NAS or Server</a:t>
            </a:r>
          </a:p>
          <a:p>
            <a:r>
              <a:rPr lang="en-US" altLang="zh-TW" sz="1400">
                <a:solidFill>
                  <a:schemeClr val="bg1"/>
                </a:solidFill>
                <a:cs typeface="+mn-ea"/>
                <a:sym typeface="+mn-lt"/>
              </a:rPr>
              <a:t>With 25GbE card</a:t>
            </a:r>
          </a:p>
          <a:p>
            <a:r>
              <a:rPr lang="en-US" altLang="zh-TW" sz="1400">
                <a:solidFill>
                  <a:schemeClr val="bg1"/>
                </a:solidFill>
                <a:cs typeface="+mn-ea"/>
                <a:sym typeface="+mn-lt"/>
              </a:rPr>
              <a:t>( QXG-25G2SF-CX6 )</a:t>
            </a:r>
            <a:endParaRPr lang="zh-TW" sz="1400">
              <a:solidFill>
                <a:schemeClr val="bg1"/>
              </a:solidFill>
              <a:cs typeface="+mn-ea"/>
              <a:sym typeface="+mn-lt"/>
            </a:endParaRPr>
          </a:p>
        </p:txBody>
      </p:sp>
      <p:cxnSp>
        <p:nvCxnSpPr>
          <p:cNvPr id="7" name="接點: 肘形 6">
            <a:extLst>
              <a:ext uri="{FF2B5EF4-FFF2-40B4-BE49-F238E27FC236}">
                <a16:creationId xmlns:a16="http://schemas.microsoft.com/office/drawing/2014/main" id="{8A641692-0A04-0A12-0BD0-05A4C7EF7B72}"/>
              </a:ext>
            </a:extLst>
          </p:cNvPr>
          <p:cNvCxnSpPr>
            <a:cxnSpLocks/>
          </p:cNvCxnSpPr>
          <p:nvPr/>
        </p:nvCxnSpPr>
        <p:spPr>
          <a:xfrm rot="5400000">
            <a:off x="4350626" y="3758810"/>
            <a:ext cx="1544638" cy="466972"/>
          </a:xfrm>
          <a:prstGeom prst="bentConnector3">
            <a:avLst>
              <a:gd name="adj1" fmla="val 1597"/>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56">
            <a:extLst>
              <a:ext uri="{FF2B5EF4-FFF2-40B4-BE49-F238E27FC236}">
                <a16:creationId xmlns:a16="http://schemas.microsoft.com/office/drawing/2014/main" id="{6B072AA5-E00A-2C9D-B1E4-721EEF975FA2}"/>
              </a:ext>
            </a:extLst>
          </p:cNvPr>
          <p:cNvCxnSpPr>
            <a:cxnSpLocks/>
          </p:cNvCxnSpPr>
          <p:nvPr/>
        </p:nvCxnSpPr>
        <p:spPr>
          <a:xfrm flipH="1">
            <a:off x="4869449" y="4753201"/>
            <a:ext cx="1160647"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接點: 肘形 28">
            <a:extLst>
              <a:ext uri="{FF2B5EF4-FFF2-40B4-BE49-F238E27FC236}">
                <a16:creationId xmlns:a16="http://schemas.microsoft.com/office/drawing/2014/main" id="{7D2F3041-BEC9-E0D6-96EC-9A49DD65860C}"/>
              </a:ext>
            </a:extLst>
          </p:cNvPr>
          <p:cNvCxnSpPr>
            <a:cxnSpLocks/>
          </p:cNvCxnSpPr>
          <p:nvPr/>
        </p:nvCxnSpPr>
        <p:spPr>
          <a:xfrm>
            <a:off x="4894774" y="4321569"/>
            <a:ext cx="1383113" cy="443046"/>
          </a:xfrm>
          <a:prstGeom prst="bentConnector3">
            <a:avLst>
              <a:gd name="adj1" fmla="val 98183"/>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7" name="矩形: 圓角 46">
            <a:extLst>
              <a:ext uri="{FF2B5EF4-FFF2-40B4-BE49-F238E27FC236}">
                <a16:creationId xmlns:a16="http://schemas.microsoft.com/office/drawing/2014/main" id="{C54A4900-0245-F2E8-A318-1F760537C0EF}"/>
              </a:ext>
            </a:extLst>
          </p:cNvPr>
          <p:cNvSpPr/>
          <p:nvPr/>
        </p:nvSpPr>
        <p:spPr>
          <a:xfrm>
            <a:off x="1612959" y="4390208"/>
            <a:ext cx="2393105" cy="1949000"/>
          </a:xfrm>
          <a:prstGeom prst="roundRect">
            <a:avLst>
              <a:gd name="adj" fmla="val 5102"/>
            </a:avLst>
          </a:prstGeom>
          <a:gradFill>
            <a:gsLst>
              <a:gs pos="56000">
                <a:schemeClr val="bg1">
                  <a:alpha val="10000"/>
                </a:schemeClr>
              </a:gs>
              <a:gs pos="100000">
                <a:schemeClr val="bg1">
                  <a:alpha val="85000"/>
                </a:schemeClr>
              </a:gs>
              <a:gs pos="0">
                <a:schemeClr val="bg1">
                  <a:alpha val="60000"/>
                </a:schemeClr>
              </a:gs>
            </a:gsLst>
            <a:lin ang="5400000" scaled="0"/>
          </a:gra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9" name="矩形: 圓角 22">
            <a:extLst>
              <a:ext uri="{FF2B5EF4-FFF2-40B4-BE49-F238E27FC236}">
                <a16:creationId xmlns:a16="http://schemas.microsoft.com/office/drawing/2014/main" id="{C93474F7-21A0-50B9-B305-9FF89FB15220}"/>
              </a:ext>
            </a:extLst>
          </p:cNvPr>
          <p:cNvSpPr/>
          <p:nvPr/>
        </p:nvSpPr>
        <p:spPr>
          <a:xfrm>
            <a:off x="1607181" y="4248100"/>
            <a:ext cx="2398883" cy="402842"/>
          </a:xfrm>
          <a:prstGeom prst="roundRect">
            <a:avLst>
              <a:gd name="adj" fmla="val 9133"/>
            </a:avLst>
          </a:prstGeom>
          <a:gradFill>
            <a:gsLst>
              <a:gs pos="0">
                <a:schemeClr val="tx2">
                  <a:lumMod val="50000"/>
                </a:schemeClr>
              </a:gs>
              <a:gs pos="48000">
                <a:schemeClr val="tx2">
                  <a:lumMod val="50000"/>
                </a:schemeClr>
              </a:gs>
              <a:gs pos="100000">
                <a:schemeClr val="tx1">
                  <a:lumMod val="95000"/>
                  <a:lumOff val="5000"/>
                </a:schemeClr>
              </a:gs>
            </a:gsLst>
            <a:lin ang="5400000" scaled="1"/>
          </a:gradFill>
          <a:ln w="9525">
            <a:gradFill>
              <a:gsLst>
                <a:gs pos="56000">
                  <a:schemeClr val="tx2">
                    <a:lumMod val="75000"/>
                  </a:schemeClr>
                </a:gs>
                <a:gs pos="100000">
                  <a:srgbClr val="94EE5C"/>
                </a:gs>
                <a:gs pos="0">
                  <a:srgbClr val="94EE5C"/>
                </a:gs>
              </a:gsLst>
              <a:lin ang="0" scaled="0"/>
            </a:gradFill>
          </a:ln>
          <a:effectLst>
            <a:outerShdw blurRad="177800" dist="127000" dir="5400000" sx="88000" sy="88000" algn="t"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TW" sz="1200" b="1">
                <a:solidFill>
                  <a:schemeClr val="bg1"/>
                </a:solidFill>
                <a:latin typeface="微軟正黑體" panose="020B0604030504040204" pitchFamily="34" charset="-120"/>
                <a:ea typeface="微軟正黑體" panose="020B0604030504040204" pitchFamily="34" charset="-120"/>
              </a:rPr>
              <a:t>CAB-DAC15M-QSFP28-B4</a:t>
            </a:r>
          </a:p>
        </p:txBody>
      </p:sp>
      <p:pic>
        <p:nvPicPr>
          <p:cNvPr id="4" name="Picture 2">
            <a:extLst>
              <a:ext uri="{FF2B5EF4-FFF2-40B4-BE49-F238E27FC236}">
                <a16:creationId xmlns:a16="http://schemas.microsoft.com/office/drawing/2014/main" id="{72D8B946-7876-0ABC-29C9-5DAD88DEF27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6923" b="18255"/>
          <a:stretch/>
        </p:blipFill>
        <p:spPr bwMode="auto">
          <a:xfrm>
            <a:off x="1487728" y="4781577"/>
            <a:ext cx="2602956" cy="142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188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字方塊 18">
            <a:extLst>
              <a:ext uri="{FF2B5EF4-FFF2-40B4-BE49-F238E27FC236}">
                <a16:creationId xmlns:a16="http://schemas.microsoft.com/office/drawing/2014/main" id="{19074620-7A21-ADDD-A042-BF8EC4C9FE9E}"/>
              </a:ext>
            </a:extLst>
          </p:cNvPr>
          <p:cNvSpPr txBox="1"/>
          <p:nvPr/>
        </p:nvSpPr>
        <p:spPr>
          <a:xfrm>
            <a:off x="1106856" y="1607845"/>
            <a:ext cx="9641712" cy="785664"/>
          </a:xfrm>
          <a:prstGeom prst="rect">
            <a:avLst/>
          </a:prstGeom>
          <a:noFill/>
        </p:spPr>
        <p:txBody>
          <a:bodyPr wrap="square" rtlCol="0">
            <a:spAutoFit/>
          </a:bodyPr>
          <a:lstStyle/>
          <a:p>
            <a:pPr>
              <a:lnSpc>
                <a:spcPct val="150000"/>
              </a:lnSpc>
            </a:pPr>
            <a:r>
              <a:rPr lang="en-US" altLang="zh-TW" sz="1600">
                <a:solidFill>
                  <a:schemeClr val="bg1"/>
                </a:solidFill>
              </a:rPr>
              <a:t>QSW-M7308R-4X </a:t>
            </a:r>
            <a:r>
              <a:rPr lang="zh-TW" altLang="en-US" sz="1600">
                <a:solidFill>
                  <a:schemeClr val="bg1"/>
                </a:solidFill>
              </a:rPr>
              <a:t>採用半機架寬度設計，企業可隨需求在 </a:t>
            </a:r>
            <a:r>
              <a:rPr lang="en-US" altLang="zh-TW" sz="1600">
                <a:solidFill>
                  <a:schemeClr val="bg1"/>
                </a:solidFill>
              </a:rPr>
              <a:t>1U </a:t>
            </a:r>
            <a:r>
              <a:rPr lang="zh-TW" altLang="en-US" sz="1600">
                <a:solidFill>
                  <a:schemeClr val="bg1"/>
                </a:solidFill>
              </a:rPr>
              <a:t>的空間容納兩台半寬交換器，可隨著企業的成長彈性採購擴充。也可貼上包裝內涵的腳墊，安置於桌面，十分節省空間</a:t>
            </a:r>
          </a:p>
        </p:txBody>
      </p:sp>
      <p:pic>
        <p:nvPicPr>
          <p:cNvPr id="20" name="圖片 19" descr="一張含有 電子產品, 設計 的圖片&#10;&#10;自動產生的描述">
            <a:extLst>
              <a:ext uri="{FF2B5EF4-FFF2-40B4-BE49-F238E27FC236}">
                <a16:creationId xmlns:a16="http://schemas.microsoft.com/office/drawing/2014/main" id="{D9E21B85-D800-E02B-0373-C93E89B4E22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0820" b="30868"/>
          <a:stretch/>
        </p:blipFill>
        <p:spPr>
          <a:xfrm>
            <a:off x="1267583" y="5574936"/>
            <a:ext cx="4240061" cy="1015470"/>
          </a:xfrm>
          <a:prstGeom prst="rect">
            <a:avLst/>
          </a:prstGeom>
        </p:spPr>
      </p:pic>
      <p:sp>
        <p:nvSpPr>
          <p:cNvPr id="23" name="Text 6">
            <a:extLst>
              <a:ext uri="{FF2B5EF4-FFF2-40B4-BE49-F238E27FC236}">
                <a16:creationId xmlns:a16="http://schemas.microsoft.com/office/drawing/2014/main" id="{226DB63D-2F8C-24F2-4C5A-7E3F85AD8D1B}"/>
              </a:ext>
            </a:extLst>
          </p:cNvPr>
          <p:cNvSpPr/>
          <p:nvPr/>
        </p:nvSpPr>
        <p:spPr>
          <a:xfrm>
            <a:off x="5927713" y="5474598"/>
            <a:ext cx="1851620" cy="289322"/>
          </a:xfrm>
          <a:prstGeom prst="rect">
            <a:avLst/>
          </a:prstGeom>
          <a:noFill/>
          <a:ln/>
        </p:spPr>
        <p:txBody>
          <a:bodyPr wrap="none" rtlCol="0" anchor="t"/>
          <a:lstStyle/>
          <a:p>
            <a:pPr>
              <a:lnSpc>
                <a:spcPts val="2278"/>
              </a:lnSpc>
            </a:pPr>
            <a:r>
              <a:rPr lang="zh-TW" altLang="en-US" sz="2000">
                <a:solidFill>
                  <a:srgbClr val="94EE5C"/>
                </a:solidFill>
                <a:latin typeface="+mj-ea"/>
                <a:ea typeface="+mj-ea"/>
              </a:rPr>
              <a:t>桌上型配置</a:t>
            </a:r>
            <a:endParaRPr lang="en-US" sz="2000">
              <a:solidFill>
                <a:srgbClr val="94EE5C"/>
              </a:solidFill>
              <a:latin typeface="+mj-ea"/>
              <a:ea typeface="+mj-ea"/>
            </a:endParaRPr>
          </a:p>
        </p:txBody>
      </p:sp>
      <p:sp>
        <p:nvSpPr>
          <p:cNvPr id="24" name="Text 6">
            <a:extLst>
              <a:ext uri="{FF2B5EF4-FFF2-40B4-BE49-F238E27FC236}">
                <a16:creationId xmlns:a16="http://schemas.microsoft.com/office/drawing/2014/main" id="{A6E6AB2E-3C2D-1235-DCD9-D6381AB1D6AA}"/>
              </a:ext>
            </a:extLst>
          </p:cNvPr>
          <p:cNvSpPr/>
          <p:nvPr/>
        </p:nvSpPr>
        <p:spPr>
          <a:xfrm>
            <a:off x="5927713" y="2713683"/>
            <a:ext cx="1851620" cy="289322"/>
          </a:xfrm>
          <a:prstGeom prst="rect">
            <a:avLst/>
          </a:prstGeom>
          <a:noFill/>
          <a:ln/>
        </p:spPr>
        <p:txBody>
          <a:bodyPr wrap="none" rtlCol="0" anchor="t"/>
          <a:lstStyle/>
          <a:p>
            <a:pPr>
              <a:lnSpc>
                <a:spcPts val="2278"/>
              </a:lnSpc>
            </a:pPr>
            <a:r>
              <a:rPr lang="zh-TW" altLang="en-US" sz="2000">
                <a:solidFill>
                  <a:srgbClr val="94EE5C"/>
                </a:solidFill>
                <a:latin typeface="+mj-ea"/>
                <a:ea typeface="+mj-ea"/>
                <a:cs typeface="Lora" pitchFamily="34" charset="-120"/>
              </a:rPr>
              <a:t>機架半寬彈性配置</a:t>
            </a:r>
            <a:endParaRPr lang="en-US" sz="2000">
              <a:solidFill>
                <a:srgbClr val="94EE5C"/>
              </a:solidFill>
              <a:latin typeface="+mj-ea"/>
              <a:ea typeface="+mj-ea"/>
            </a:endParaRPr>
          </a:p>
        </p:txBody>
      </p:sp>
      <p:sp>
        <p:nvSpPr>
          <p:cNvPr id="25" name="Text 7">
            <a:extLst>
              <a:ext uri="{FF2B5EF4-FFF2-40B4-BE49-F238E27FC236}">
                <a16:creationId xmlns:a16="http://schemas.microsoft.com/office/drawing/2014/main" id="{EE8E49C3-12F2-CA4F-96C3-418E8060942B}"/>
              </a:ext>
            </a:extLst>
          </p:cNvPr>
          <p:cNvSpPr/>
          <p:nvPr/>
        </p:nvSpPr>
        <p:spPr>
          <a:xfrm>
            <a:off x="7297894" y="5788542"/>
            <a:ext cx="3103856" cy="1466849"/>
          </a:xfrm>
          <a:prstGeom prst="rect">
            <a:avLst/>
          </a:prstGeom>
          <a:noFill/>
          <a:ln/>
        </p:spPr>
        <p:txBody>
          <a:bodyPr wrap="square" rtlCol="0" anchor="t"/>
          <a:lstStyle/>
          <a:p>
            <a:pPr>
              <a:lnSpc>
                <a:spcPts val="2332"/>
              </a:lnSpc>
            </a:pPr>
            <a:endParaRPr lang="en-US" sz="1600"/>
          </a:p>
        </p:txBody>
      </p:sp>
      <p:sp>
        <p:nvSpPr>
          <p:cNvPr id="27" name="Text 6">
            <a:extLst>
              <a:ext uri="{FF2B5EF4-FFF2-40B4-BE49-F238E27FC236}">
                <a16:creationId xmlns:a16="http://schemas.microsoft.com/office/drawing/2014/main" id="{30A18562-E4B8-9E6A-EF27-5107E35D522E}"/>
              </a:ext>
            </a:extLst>
          </p:cNvPr>
          <p:cNvSpPr/>
          <p:nvPr/>
        </p:nvSpPr>
        <p:spPr>
          <a:xfrm>
            <a:off x="5927713" y="4134413"/>
            <a:ext cx="1851620" cy="289322"/>
          </a:xfrm>
          <a:prstGeom prst="rect">
            <a:avLst/>
          </a:prstGeom>
          <a:noFill/>
          <a:ln/>
        </p:spPr>
        <p:txBody>
          <a:bodyPr wrap="none" rtlCol="0" anchor="t"/>
          <a:lstStyle/>
          <a:p>
            <a:pPr>
              <a:lnSpc>
                <a:spcPts val="2278"/>
              </a:lnSpc>
            </a:pPr>
            <a:r>
              <a:rPr lang="zh-TW" altLang="en-US" sz="2000">
                <a:solidFill>
                  <a:srgbClr val="94EE5C"/>
                </a:solidFill>
                <a:latin typeface="+mj-ea"/>
                <a:ea typeface="+mj-ea"/>
              </a:rPr>
              <a:t>單台</a:t>
            </a:r>
            <a:r>
              <a:rPr lang="en-US" altLang="zh-TW" sz="2000">
                <a:solidFill>
                  <a:srgbClr val="94EE5C"/>
                </a:solidFill>
                <a:latin typeface="+mj-ea"/>
                <a:ea typeface="+mj-ea"/>
              </a:rPr>
              <a:t>1U</a:t>
            </a:r>
            <a:r>
              <a:rPr lang="zh-TW" altLang="en-US" sz="2000">
                <a:solidFill>
                  <a:srgbClr val="94EE5C"/>
                </a:solidFill>
                <a:latin typeface="+mj-ea"/>
                <a:ea typeface="+mj-ea"/>
              </a:rPr>
              <a:t>配置</a:t>
            </a:r>
            <a:endParaRPr lang="en-US" sz="2000">
              <a:solidFill>
                <a:srgbClr val="94EE5C"/>
              </a:solidFill>
              <a:latin typeface="+mj-ea"/>
              <a:ea typeface="+mj-ea"/>
            </a:endParaRPr>
          </a:p>
        </p:txBody>
      </p:sp>
      <p:sp>
        <p:nvSpPr>
          <p:cNvPr id="29" name="Text 7">
            <a:extLst>
              <a:ext uri="{FF2B5EF4-FFF2-40B4-BE49-F238E27FC236}">
                <a16:creationId xmlns:a16="http://schemas.microsoft.com/office/drawing/2014/main" id="{B4C85389-B114-FE72-15EC-7DABA3C83994}"/>
              </a:ext>
            </a:extLst>
          </p:cNvPr>
          <p:cNvSpPr/>
          <p:nvPr/>
        </p:nvSpPr>
        <p:spPr>
          <a:xfrm>
            <a:off x="5927713" y="4509876"/>
            <a:ext cx="4389734" cy="785664"/>
          </a:xfrm>
          <a:prstGeom prst="rect">
            <a:avLst/>
          </a:prstGeom>
          <a:noFill/>
          <a:ln/>
        </p:spPr>
        <p:txBody>
          <a:bodyPr wrap="square" rtlCol="0" anchor="t"/>
          <a:lstStyle/>
          <a:p>
            <a:pPr>
              <a:lnSpc>
                <a:spcPts val="2332"/>
              </a:lnSpc>
            </a:pPr>
            <a:r>
              <a:rPr lang="zh-TW" altLang="en-US" sz="1600">
                <a:solidFill>
                  <a:srgbClr val="D6E5EF"/>
                </a:solidFill>
                <a:latin typeface="Source Sans Pro" pitchFamily="34" charset="0"/>
                <a:ea typeface="Source Sans Pro" pitchFamily="34" charset="-122"/>
                <a:cs typeface="Source Sans Pro" pitchFamily="34" charset="-120"/>
              </a:rPr>
              <a:t>購買</a:t>
            </a:r>
            <a:r>
              <a:rPr lang="en-US" altLang="zh-TW" sz="1600">
                <a:solidFill>
                  <a:srgbClr val="D6E5EF"/>
                </a:solidFill>
                <a:latin typeface="Source Sans Pro" pitchFamily="34" charset="0"/>
                <a:ea typeface="Source Sans Pro" pitchFamily="34" charset="-122"/>
                <a:cs typeface="Source Sans Pro" pitchFamily="34" charset="-120"/>
              </a:rPr>
              <a:t>QSW-M7308R-4X</a:t>
            </a:r>
            <a:r>
              <a:rPr lang="zh-TW" altLang="en-US" sz="1600">
                <a:solidFill>
                  <a:srgbClr val="D6E5EF"/>
                </a:solidFill>
                <a:latin typeface="Source Sans Pro" pitchFamily="34" charset="0"/>
                <a:ea typeface="Source Sans Pro" pitchFamily="34" charset="-122"/>
                <a:cs typeface="Source Sans Pro" pitchFamily="34" charset="-120"/>
              </a:rPr>
              <a:t>即可透過包裝內的</a:t>
            </a:r>
            <a:r>
              <a:rPr lang="en-US" altLang="zh-TW" sz="1600">
                <a:solidFill>
                  <a:srgbClr val="D6E5EF"/>
                </a:solidFill>
                <a:latin typeface="Source Sans Pro" pitchFamily="34" charset="0"/>
                <a:ea typeface="Source Sans Pro" pitchFamily="34" charset="-122"/>
                <a:cs typeface="Source Sans Pro" pitchFamily="34" charset="-120"/>
              </a:rPr>
              <a:t>bracket</a:t>
            </a:r>
            <a:r>
              <a:rPr lang="zh-TW" altLang="en-US" sz="1600">
                <a:solidFill>
                  <a:srgbClr val="D6E5EF"/>
                </a:solidFill>
                <a:latin typeface="Source Sans Pro" pitchFamily="34" charset="0"/>
                <a:ea typeface="Source Sans Pro" pitchFamily="34" charset="-122"/>
                <a:cs typeface="Source Sans Pro" pitchFamily="34" charset="-120"/>
              </a:rPr>
              <a:t>安裝於</a:t>
            </a:r>
            <a:r>
              <a:rPr lang="en-US" altLang="zh-TW" sz="1600">
                <a:solidFill>
                  <a:srgbClr val="D6E5EF"/>
                </a:solidFill>
                <a:latin typeface="Source Sans Pro" pitchFamily="34" charset="0"/>
                <a:ea typeface="Source Sans Pro" pitchFamily="34" charset="-122"/>
                <a:cs typeface="Source Sans Pro" pitchFamily="34" charset="-120"/>
              </a:rPr>
              <a:t>1U</a:t>
            </a:r>
            <a:r>
              <a:rPr lang="zh-TW" altLang="en-US" sz="1600">
                <a:solidFill>
                  <a:srgbClr val="D6E5EF"/>
                </a:solidFill>
                <a:latin typeface="Source Sans Pro" pitchFamily="34" charset="0"/>
                <a:ea typeface="Source Sans Pro" pitchFamily="34" charset="-122"/>
                <a:cs typeface="Source Sans Pro" pitchFamily="34" charset="-120"/>
              </a:rPr>
              <a:t>機櫃</a:t>
            </a:r>
            <a:endParaRPr lang="en-US" sz="1600"/>
          </a:p>
        </p:txBody>
      </p:sp>
      <p:sp>
        <p:nvSpPr>
          <p:cNvPr id="30" name="Text 7">
            <a:extLst>
              <a:ext uri="{FF2B5EF4-FFF2-40B4-BE49-F238E27FC236}">
                <a16:creationId xmlns:a16="http://schemas.microsoft.com/office/drawing/2014/main" id="{47FB056E-1465-785E-6B4E-AAC43F7AC6E3}"/>
              </a:ext>
            </a:extLst>
          </p:cNvPr>
          <p:cNvSpPr/>
          <p:nvPr/>
        </p:nvSpPr>
        <p:spPr>
          <a:xfrm>
            <a:off x="5927713" y="3177713"/>
            <a:ext cx="4403199" cy="713499"/>
          </a:xfrm>
          <a:prstGeom prst="rect">
            <a:avLst/>
          </a:prstGeom>
          <a:noFill/>
          <a:ln/>
        </p:spPr>
        <p:txBody>
          <a:bodyPr wrap="square" rtlCol="0" anchor="t"/>
          <a:lstStyle/>
          <a:p>
            <a:pPr>
              <a:lnSpc>
                <a:spcPts val="2332"/>
              </a:lnSpc>
            </a:pPr>
            <a:r>
              <a:rPr lang="zh-TW" altLang="en-US" sz="1600">
                <a:solidFill>
                  <a:srgbClr val="D6E5EF"/>
                </a:solidFill>
                <a:latin typeface="+mj-ea"/>
                <a:ea typeface="+mj-ea"/>
                <a:cs typeface="Source Sans Pro" pitchFamily="34" charset="-120"/>
              </a:rPr>
              <a:t>選購專屬機架套件 </a:t>
            </a:r>
            <a:r>
              <a:rPr lang="en-US" altLang="zh-TW" sz="1600">
                <a:solidFill>
                  <a:srgbClr val="D6E5EF"/>
                </a:solidFill>
                <a:latin typeface="+mj-ea"/>
                <a:ea typeface="+mj-ea"/>
                <a:cs typeface="Source Sans Pro" pitchFamily="34" charset="-120"/>
              </a:rPr>
              <a:t>SP-EAR-QSW2FOR1-01</a:t>
            </a:r>
            <a:r>
              <a:rPr lang="zh-TW" altLang="en-US" sz="1600">
                <a:solidFill>
                  <a:srgbClr val="D6E5EF"/>
                </a:solidFill>
                <a:latin typeface="+mj-ea"/>
                <a:ea typeface="+mj-ea"/>
                <a:cs typeface="Source Sans Pro" pitchFamily="34" charset="-120"/>
              </a:rPr>
              <a:t>，即可安裝於兩台半寬機架型的網路交換器</a:t>
            </a:r>
            <a:endParaRPr lang="en-US" sz="1600">
              <a:latin typeface="+mj-ea"/>
              <a:ea typeface="+mj-ea"/>
            </a:endParaRPr>
          </a:p>
        </p:txBody>
      </p:sp>
      <p:sp>
        <p:nvSpPr>
          <p:cNvPr id="31" name="Text 7">
            <a:extLst>
              <a:ext uri="{FF2B5EF4-FFF2-40B4-BE49-F238E27FC236}">
                <a16:creationId xmlns:a16="http://schemas.microsoft.com/office/drawing/2014/main" id="{E4EA7C11-12D3-54C7-EAE3-1E9EAA775327}"/>
              </a:ext>
            </a:extLst>
          </p:cNvPr>
          <p:cNvSpPr/>
          <p:nvPr/>
        </p:nvSpPr>
        <p:spPr>
          <a:xfrm>
            <a:off x="5927712" y="5837786"/>
            <a:ext cx="4389733" cy="663374"/>
          </a:xfrm>
          <a:prstGeom prst="rect">
            <a:avLst/>
          </a:prstGeom>
          <a:noFill/>
          <a:ln/>
        </p:spPr>
        <p:txBody>
          <a:bodyPr wrap="square" rtlCol="0" anchor="t"/>
          <a:lstStyle/>
          <a:p>
            <a:pPr>
              <a:lnSpc>
                <a:spcPts val="2332"/>
              </a:lnSpc>
            </a:pPr>
            <a:r>
              <a:rPr lang="zh-TW" altLang="en-US" sz="1600">
                <a:solidFill>
                  <a:srgbClr val="D6E5EF"/>
                </a:solidFill>
                <a:latin typeface="Source Sans Pro" pitchFamily="34" charset="0"/>
                <a:ea typeface="Source Sans Pro" pitchFamily="34" charset="-122"/>
                <a:cs typeface="Source Sans Pro" pitchFamily="34" charset="-120"/>
              </a:rPr>
              <a:t>貼上 </a:t>
            </a:r>
            <a:r>
              <a:rPr lang="en-US" altLang="zh-TW" sz="1600">
                <a:solidFill>
                  <a:srgbClr val="D6E5EF"/>
                </a:solidFill>
                <a:latin typeface="Source Sans Pro" pitchFamily="34" charset="0"/>
                <a:ea typeface="Source Sans Pro" pitchFamily="34" charset="-122"/>
                <a:cs typeface="Source Sans Pro" pitchFamily="34" charset="-120"/>
              </a:rPr>
              <a:t>QSW-M7308R-4X</a:t>
            </a:r>
            <a:r>
              <a:rPr lang="zh-TW" altLang="en-US" sz="1600">
                <a:solidFill>
                  <a:srgbClr val="D6E5EF"/>
                </a:solidFill>
                <a:latin typeface="Source Sans Pro" pitchFamily="34" charset="0"/>
                <a:ea typeface="Source Sans Pro" pitchFamily="34" charset="-122"/>
                <a:cs typeface="Source Sans Pro" pitchFamily="34" charset="-120"/>
              </a:rPr>
              <a:t> 包裝內的腳墊，即可輕鬆放置於辦公室，高速網路得來速</a:t>
            </a:r>
            <a:endParaRPr lang="en-US" sz="1600"/>
          </a:p>
        </p:txBody>
      </p:sp>
      <p:sp>
        <p:nvSpPr>
          <p:cNvPr id="7" name="標題 6">
            <a:extLst>
              <a:ext uri="{FF2B5EF4-FFF2-40B4-BE49-F238E27FC236}">
                <a16:creationId xmlns:a16="http://schemas.microsoft.com/office/drawing/2014/main" id="{F918A6CE-F1EF-32DB-2AB3-377995C2489E}"/>
              </a:ext>
            </a:extLst>
          </p:cNvPr>
          <p:cNvSpPr>
            <a:spLocks noGrp="1"/>
          </p:cNvSpPr>
          <p:nvPr>
            <p:ph type="title"/>
          </p:nvPr>
        </p:nvSpPr>
        <p:spPr>
          <a:xfrm>
            <a:off x="603308" y="4242"/>
            <a:ext cx="10980804" cy="1428895"/>
          </a:xfrm>
        </p:spPr>
        <p:txBody>
          <a:bodyPr>
            <a:normAutofit/>
          </a:bodyPr>
          <a:lstStyle/>
          <a:p>
            <a:r>
              <a:rPr lang="en-US" altLang="zh-TW"/>
              <a:t>QSW-M7308R-4X </a:t>
            </a:r>
            <a:r>
              <a:rPr lang="zh-TW" altLang="en-US"/>
              <a:t>機架型半寬</a:t>
            </a:r>
            <a:r>
              <a:rPr lang="en-US" altLang="zh-TW"/>
              <a:t>/</a:t>
            </a:r>
            <a:br>
              <a:rPr lang="en-US" altLang="zh-TW"/>
            </a:br>
            <a:r>
              <a:rPr lang="zh-TW" altLang="en-US"/>
              <a:t>桌上型</a:t>
            </a:r>
            <a:r>
              <a:rPr lang="en-US" altLang="zh-TW"/>
              <a:t>/</a:t>
            </a:r>
            <a:r>
              <a:rPr lang="zh-TW" altLang="en-US"/>
              <a:t>單台機架彈性配置</a:t>
            </a:r>
          </a:p>
        </p:txBody>
      </p:sp>
      <p:pic>
        <p:nvPicPr>
          <p:cNvPr id="4" name="圖片 3" descr="一張含有 電子產品, 夜晚 的圖片&#10;&#10;自動產生的描述">
            <a:extLst>
              <a:ext uri="{FF2B5EF4-FFF2-40B4-BE49-F238E27FC236}">
                <a16:creationId xmlns:a16="http://schemas.microsoft.com/office/drawing/2014/main" id="{49844D72-88EC-DBD8-B37C-4E0EF7F68D04}"/>
              </a:ext>
            </a:extLst>
          </p:cNvPr>
          <p:cNvPicPr>
            <a:picLocks noChangeAspect="1"/>
          </p:cNvPicPr>
          <p:nvPr/>
        </p:nvPicPr>
        <p:blipFill rotWithShape="1">
          <a:blip r:embed="rId5">
            <a:extLst>
              <a:ext uri="{28A0092B-C50C-407E-A947-70E740481C1C}">
                <a14:useLocalDpi xmlns:a14="http://schemas.microsoft.com/office/drawing/2010/main" val="0"/>
              </a:ext>
            </a:extLst>
          </a:blip>
          <a:srcRect t="27221" b="23084"/>
          <a:stretch/>
        </p:blipFill>
        <p:spPr>
          <a:xfrm>
            <a:off x="1203171" y="2543373"/>
            <a:ext cx="4421465" cy="1373519"/>
          </a:xfrm>
          <a:prstGeom prst="rect">
            <a:avLst/>
          </a:prstGeom>
        </p:spPr>
      </p:pic>
      <p:pic>
        <p:nvPicPr>
          <p:cNvPr id="9" name="圖片 8">
            <a:extLst>
              <a:ext uri="{FF2B5EF4-FFF2-40B4-BE49-F238E27FC236}">
                <a16:creationId xmlns:a16="http://schemas.microsoft.com/office/drawing/2014/main" id="{D461C98F-744D-DC25-0873-F5D22EAE997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6617" t="41124" r="6962" b="39339"/>
          <a:stretch/>
        </p:blipFill>
        <p:spPr>
          <a:xfrm>
            <a:off x="205484" y="4341610"/>
            <a:ext cx="5779214" cy="816702"/>
          </a:xfrm>
          <a:prstGeom prst="rect">
            <a:avLst/>
          </a:prstGeom>
        </p:spPr>
      </p:pic>
    </p:spTree>
    <p:extLst>
      <p:ext uri="{BB962C8B-B14F-4D97-AF65-F5344CB8AC3E}">
        <p14:creationId xmlns:p14="http://schemas.microsoft.com/office/powerpoint/2010/main" val="975132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pPr algn="ctr"/>
            <a:r>
              <a:rPr lang="en-US">
                <a:latin typeface="+mn-lt"/>
                <a:ea typeface="+mn-ea"/>
                <a:cs typeface="+mn-ea"/>
                <a:sym typeface="+mn-lt"/>
              </a:rPr>
              <a:t>QSW-M7308R-4X </a:t>
            </a:r>
            <a:br>
              <a:rPr lang="en-US" altLang="zh-TW">
                <a:latin typeface="+mn-lt"/>
                <a:ea typeface="+mn-ea"/>
                <a:cs typeface="+mn-ea"/>
                <a:sym typeface="+mn-lt"/>
              </a:rPr>
            </a:br>
            <a:r>
              <a:rPr lang="en-US" altLang="zh-TW">
                <a:latin typeface="+mn-lt"/>
                <a:ea typeface="+mn-ea"/>
                <a:cs typeface="+mn-ea"/>
                <a:sym typeface="+mn-lt"/>
              </a:rPr>
              <a:t>LACP</a:t>
            </a:r>
            <a:r>
              <a:rPr lang="zh-TW" altLang="en-US">
                <a:latin typeface="+mn-lt"/>
                <a:ea typeface="+mn-ea"/>
                <a:cs typeface="+mn-ea"/>
                <a:sym typeface="+mn-lt"/>
              </a:rPr>
              <a:t> 能為您創造近</a:t>
            </a:r>
            <a:r>
              <a:rPr lang="en-US" altLang="zh-TW">
                <a:latin typeface="+mn-lt"/>
                <a:ea typeface="+mn-ea"/>
                <a:cs typeface="+mn-ea"/>
                <a:sym typeface="+mn-lt"/>
              </a:rPr>
              <a:t> 200</a:t>
            </a:r>
            <a:r>
              <a:rPr lang="en-US">
                <a:latin typeface="+mn-lt"/>
                <a:ea typeface="+mn-ea"/>
                <a:cs typeface="+mn-ea"/>
                <a:sym typeface="+mn-lt"/>
              </a:rPr>
              <a:t> Gbps</a:t>
            </a:r>
            <a:r>
              <a:rPr lang="zh-TW">
                <a:latin typeface="+mn-lt"/>
                <a:ea typeface="+mn-ea"/>
                <a:cs typeface="+mn-ea"/>
                <a:sym typeface="+mn-lt"/>
              </a:rPr>
              <a:t> 的總頻寬</a:t>
            </a:r>
          </a:p>
        </p:txBody>
      </p:sp>
      <p:grpSp>
        <p:nvGrpSpPr>
          <p:cNvPr id="68" name="Google Shape;1112;gc428d55399_0_337">
            <a:extLst>
              <a:ext uri="{FF2B5EF4-FFF2-40B4-BE49-F238E27FC236}">
                <a16:creationId xmlns:a16="http://schemas.microsoft.com/office/drawing/2014/main" id="{737D87E2-B64C-AC95-8685-AC4B7F1C6E9C}"/>
              </a:ext>
            </a:extLst>
          </p:cNvPr>
          <p:cNvGrpSpPr/>
          <p:nvPr/>
        </p:nvGrpSpPr>
        <p:grpSpPr>
          <a:xfrm>
            <a:off x="712558" y="1700566"/>
            <a:ext cx="5973239" cy="4264116"/>
            <a:chOff x="535858" y="2192097"/>
            <a:chExt cx="3078236" cy="4755000"/>
          </a:xfrm>
          <a:effectLst>
            <a:outerShdw blurRad="342900" dist="177800" dir="3600000" algn="t" rotWithShape="0">
              <a:prstClr val="black">
                <a:alpha val="40000"/>
              </a:prstClr>
            </a:outerShdw>
          </a:effectLst>
        </p:grpSpPr>
        <p:pic>
          <p:nvPicPr>
            <p:cNvPr id="69" name="Google Shape;1114;gc428d55399_0_337">
              <a:extLst>
                <a:ext uri="{FF2B5EF4-FFF2-40B4-BE49-F238E27FC236}">
                  <a16:creationId xmlns:a16="http://schemas.microsoft.com/office/drawing/2014/main" id="{07D6868A-4CDE-FEE7-E48F-7A5A8358A8A5}"/>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70" name="Google Shape;1113;gc428d55399_0_337">
              <a:extLst>
                <a:ext uri="{FF2B5EF4-FFF2-40B4-BE49-F238E27FC236}">
                  <a16:creationId xmlns:a16="http://schemas.microsoft.com/office/drawing/2014/main" id="{C203AD81-A10C-03C1-929B-2CA35771B2DC}"/>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cxnSp>
        <p:nvCxnSpPr>
          <p:cNvPr id="71" name="Google Shape;1115;gc428d55399_0_337">
            <a:extLst>
              <a:ext uri="{FF2B5EF4-FFF2-40B4-BE49-F238E27FC236}">
                <a16:creationId xmlns:a16="http://schemas.microsoft.com/office/drawing/2014/main" id="{3EE57142-2F80-DE3A-AD59-6932364EFC0F}"/>
              </a:ext>
            </a:extLst>
          </p:cNvPr>
          <p:cNvCxnSpPr>
            <a:cxnSpLocks/>
          </p:cNvCxnSpPr>
          <p:nvPr/>
        </p:nvCxnSpPr>
        <p:spPr>
          <a:xfrm>
            <a:off x="1141581" y="2686531"/>
            <a:ext cx="4465063" cy="0"/>
          </a:xfrm>
          <a:prstGeom prst="straightConnector1">
            <a:avLst/>
          </a:prstGeom>
          <a:noFill/>
          <a:ln w="25400" cap="flat" cmpd="sng">
            <a:gradFill>
              <a:gsLst>
                <a:gs pos="0">
                  <a:srgbClr val="C9FFFA"/>
                </a:gs>
                <a:gs pos="100000">
                  <a:srgbClr val="005EA4"/>
                </a:gs>
              </a:gsLst>
              <a:lin ang="0" scaled="0"/>
            </a:gradFill>
            <a:prstDash val="solid"/>
            <a:round/>
            <a:headEnd type="none" w="sm" len="sm"/>
            <a:tailEnd type="none" w="sm" len="sm"/>
          </a:ln>
        </p:spPr>
      </p:cxnSp>
      <p:sp>
        <p:nvSpPr>
          <p:cNvPr id="72" name="文字方塊 71">
            <a:extLst>
              <a:ext uri="{FF2B5EF4-FFF2-40B4-BE49-F238E27FC236}">
                <a16:creationId xmlns:a16="http://schemas.microsoft.com/office/drawing/2014/main" id="{7F67B161-0AEC-963C-40E9-EC383DFA0CA3}"/>
              </a:ext>
            </a:extLst>
          </p:cNvPr>
          <p:cNvSpPr txBox="1"/>
          <p:nvPr/>
        </p:nvSpPr>
        <p:spPr>
          <a:xfrm>
            <a:off x="1228997" y="1824649"/>
            <a:ext cx="4356505" cy="430887"/>
          </a:xfrm>
          <a:prstGeom prst="rect">
            <a:avLst/>
          </a:prstGeom>
          <a:noFill/>
        </p:spPr>
        <p:txBody>
          <a:bodyPr wrap="square" lIns="91440" tIns="45720" rIns="91440" bIns="45720" rtlCol="0" anchor="t">
            <a:spAutoFit/>
          </a:bodyPr>
          <a:lstStyle/>
          <a:p>
            <a:pPr algn="ctr"/>
            <a:r>
              <a:rPr lang="en-US" altLang="zh-TW" sz="2200" b="1">
                <a:cs typeface="+mn-ea"/>
                <a:sym typeface="+mn-lt"/>
              </a:rPr>
              <a:t>1 x 100GbE </a:t>
            </a:r>
            <a:r>
              <a:rPr lang="en-US" altLang="zh-TW" sz="2200" b="1" err="1">
                <a:cs typeface="+mn-ea"/>
                <a:sym typeface="+mn-lt"/>
              </a:rPr>
              <a:t>iPerf</a:t>
            </a:r>
            <a:r>
              <a:rPr lang="en-US" altLang="zh-TW" sz="2200" b="1">
                <a:cs typeface="+mn-ea"/>
                <a:sym typeface="+mn-lt"/>
              </a:rPr>
              <a:t> </a:t>
            </a:r>
            <a:r>
              <a:rPr lang="zh-TW" altLang="en-US" sz="2200" b="1">
                <a:cs typeface="+mn-ea"/>
                <a:sym typeface="+mn-lt"/>
              </a:rPr>
              <a:t>網路測速 </a:t>
            </a:r>
          </a:p>
        </p:txBody>
      </p:sp>
      <p:graphicFrame>
        <p:nvGraphicFramePr>
          <p:cNvPr id="73" name="圖表 72">
            <a:extLst>
              <a:ext uri="{FF2B5EF4-FFF2-40B4-BE49-F238E27FC236}">
                <a16:creationId xmlns:a16="http://schemas.microsoft.com/office/drawing/2014/main" id="{9E55E29B-13B8-8FDE-9731-31FAAF695BEE}"/>
              </a:ext>
            </a:extLst>
          </p:cNvPr>
          <p:cNvGraphicFramePr/>
          <p:nvPr>
            <p:extLst>
              <p:ext uri="{D42A27DB-BD31-4B8C-83A1-F6EECF244321}">
                <p14:modId xmlns:p14="http://schemas.microsoft.com/office/powerpoint/2010/main" val="567905860"/>
              </p:ext>
            </p:extLst>
          </p:nvPr>
        </p:nvGraphicFramePr>
        <p:xfrm>
          <a:off x="864406" y="2923183"/>
          <a:ext cx="4721095" cy="2871173"/>
        </p:xfrm>
        <a:graphic>
          <a:graphicData uri="http://schemas.openxmlformats.org/drawingml/2006/chart">
            <c:chart xmlns:c="http://schemas.openxmlformats.org/drawingml/2006/chart" xmlns:r="http://schemas.openxmlformats.org/officeDocument/2006/relationships" r:id="rId4"/>
          </a:graphicData>
        </a:graphic>
      </p:graphicFrame>
      <p:sp>
        <p:nvSpPr>
          <p:cNvPr id="74" name="矩形 73">
            <a:extLst>
              <a:ext uri="{FF2B5EF4-FFF2-40B4-BE49-F238E27FC236}">
                <a16:creationId xmlns:a16="http://schemas.microsoft.com/office/drawing/2014/main" id="{58496E75-0235-D423-09C6-FEEA6B6DD019}"/>
              </a:ext>
            </a:extLst>
          </p:cNvPr>
          <p:cNvSpPr/>
          <p:nvPr/>
        </p:nvSpPr>
        <p:spPr>
          <a:xfrm>
            <a:off x="2225004" y="3087830"/>
            <a:ext cx="1054648" cy="276999"/>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cs typeface="+mn-ea"/>
                <a:sym typeface="+mn-lt"/>
              </a:rPr>
              <a:t>11,905</a:t>
            </a:r>
            <a:r>
              <a:rPr kumimoji="0" lang="en-US" altLang="zh-TW" sz="1200" b="1" i="0" u="none" strike="noStrike" kern="0" cap="none" spc="0" normalizeH="0" baseline="0" noProof="0">
                <a:ln>
                  <a:noFill/>
                </a:ln>
                <a:solidFill>
                  <a:schemeClr val="tx1">
                    <a:lumMod val="95000"/>
                    <a:lumOff val="5000"/>
                  </a:schemeClr>
                </a:solidFill>
                <a:effectLst/>
                <a:uLnTx/>
                <a:uFillTx/>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cs typeface="+mn-ea"/>
              <a:sym typeface="+mn-lt"/>
            </a:endParaRPr>
          </a:p>
        </p:txBody>
      </p:sp>
      <p:sp>
        <p:nvSpPr>
          <p:cNvPr id="75" name="矩形 74">
            <a:extLst>
              <a:ext uri="{FF2B5EF4-FFF2-40B4-BE49-F238E27FC236}">
                <a16:creationId xmlns:a16="http://schemas.microsoft.com/office/drawing/2014/main" id="{5EC91DFB-54C2-65B9-C6AA-5AFBA89247EA}"/>
              </a:ext>
            </a:extLst>
          </p:cNvPr>
          <p:cNvSpPr/>
          <p:nvPr/>
        </p:nvSpPr>
        <p:spPr>
          <a:xfrm>
            <a:off x="4039450" y="3087830"/>
            <a:ext cx="1054648" cy="276999"/>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cs typeface="+mn-ea"/>
                <a:sym typeface="+mn-lt"/>
              </a:rPr>
              <a:t>11,894</a:t>
            </a:r>
            <a:r>
              <a:rPr kumimoji="0" lang="en-US" altLang="zh-TW" sz="1200" b="1" i="0" u="none" strike="noStrike" kern="0" cap="none" spc="0" normalizeH="0" baseline="0" noProof="0">
                <a:ln>
                  <a:noFill/>
                </a:ln>
                <a:solidFill>
                  <a:schemeClr val="tx1">
                    <a:lumMod val="95000"/>
                    <a:lumOff val="5000"/>
                  </a:schemeClr>
                </a:solidFill>
                <a:effectLst/>
                <a:uLnTx/>
                <a:uFillTx/>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cs typeface="+mn-ea"/>
              <a:sym typeface="+mn-lt"/>
            </a:endParaRPr>
          </a:p>
        </p:txBody>
      </p:sp>
      <p:grpSp>
        <p:nvGrpSpPr>
          <p:cNvPr id="76" name="Google Shape;1112;gc428d55399_0_337">
            <a:extLst>
              <a:ext uri="{FF2B5EF4-FFF2-40B4-BE49-F238E27FC236}">
                <a16:creationId xmlns:a16="http://schemas.microsoft.com/office/drawing/2014/main" id="{A573E740-1F58-9C59-04B2-600BCD9B55A3}"/>
              </a:ext>
            </a:extLst>
          </p:cNvPr>
          <p:cNvGrpSpPr/>
          <p:nvPr/>
        </p:nvGrpSpPr>
        <p:grpSpPr>
          <a:xfrm>
            <a:off x="6201120" y="1700139"/>
            <a:ext cx="5973239" cy="4264116"/>
            <a:chOff x="535858" y="2192097"/>
            <a:chExt cx="3078236" cy="4755000"/>
          </a:xfrm>
          <a:effectLst>
            <a:outerShdw blurRad="342900" dist="177800" dir="3600000" algn="t" rotWithShape="0">
              <a:prstClr val="black">
                <a:alpha val="40000"/>
              </a:prstClr>
            </a:outerShdw>
          </a:effectLst>
        </p:grpSpPr>
        <p:pic>
          <p:nvPicPr>
            <p:cNvPr id="77" name="Google Shape;1114;gc428d55399_0_337">
              <a:extLst>
                <a:ext uri="{FF2B5EF4-FFF2-40B4-BE49-F238E27FC236}">
                  <a16:creationId xmlns:a16="http://schemas.microsoft.com/office/drawing/2014/main" id="{7D0D54AC-91D9-DF4C-35B0-B151403461DB}"/>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16200000">
              <a:off x="1214611" y="4262204"/>
              <a:ext cx="4461411" cy="337555"/>
            </a:xfrm>
            <a:prstGeom prst="rect">
              <a:avLst/>
            </a:prstGeom>
            <a:noFill/>
            <a:ln>
              <a:noFill/>
            </a:ln>
          </p:spPr>
        </p:pic>
        <p:sp>
          <p:nvSpPr>
            <p:cNvPr id="78" name="Google Shape;1113;gc428d55399_0_337">
              <a:extLst>
                <a:ext uri="{FF2B5EF4-FFF2-40B4-BE49-F238E27FC236}">
                  <a16:creationId xmlns:a16="http://schemas.microsoft.com/office/drawing/2014/main" id="{B925B346-6947-5859-1604-A25A307BE67A}"/>
                </a:ext>
              </a:extLst>
            </p:cNvPr>
            <p:cNvSpPr/>
            <p:nvPr/>
          </p:nvSpPr>
          <p:spPr>
            <a:xfrm>
              <a:off x="535858" y="2192097"/>
              <a:ext cx="2743200" cy="4755000"/>
            </a:xfrm>
            <a:prstGeom prst="rect">
              <a:avLst/>
            </a:prstGeom>
            <a:gradFill>
              <a:gsLst>
                <a:gs pos="0">
                  <a:srgbClr val="FFFFFF">
                    <a:alpha val="83921"/>
                  </a:srgbClr>
                </a:gs>
                <a:gs pos="13000">
                  <a:schemeClr val="lt1"/>
                </a:gs>
                <a:gs pos="93000">
                  <a:srgbClr val="F5F5F5"/>
                </a:gs>
                <a:gs pos="100000">
                  <a:srgbClr val="BFBFBF">
                    <a:alpha val="63921"/>
                  </a:srgbClr>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cs typeface="+mn-ea"/>
                <a:sym typeface="+mn-lt"/>
              </a:endParaRPr>
            </a:p>
          </p:txBody>
        </p:sp>
      </p:grpSp>
      <p:cxnSp>
        <p:nvCxnSpPr>
          <p:cNvPr id="79" name="Google Shape;1115;gc428d55399_0_337">
            <a:extLst>
              <a:ext uri="{FF2B5EF4-FFF2-40B4-BE49-F238E27FC236}">
                <a16:creationId xmlns:a16="http://schemas.microsoft.com/office/drawing/2014/main" id="{46062224-FC9B-C017-6221-CF938043FCE3}"/>
              </a:ext>
            </a:extLst>
          </p:cNvPr>
          <p:cNvCxnSpPr>
            <a:cxnSpLocks/>
          </p:cNvCxnSpPr>
          <p:nvPr/>
        </p:nvCxnSpPr>
        <p:spPr>
          <a:xfrm>
            <a:off x="6630143" y="2686104"/>
            <a:ext cx="4465063" cy="0"/>
          </a:xfrm>
          <a:prstGeom prst="straightConnector1">
            <a:avLst/>
          </a:prstGeom>
          <a:noFill/>
          <a:ln w="25400" cap="flat" cmpd="sng">
            <a:gradFill>
              <a:gsLst>
                <a:gs pos="0">
                  <a:srgbClr val="C9FFFA"/>
                </a:gs>
                <a:gs pos="100000">
                  <a:srgbClr val="005EA4"/>
                </a:gs>
              </a:gsLst>
              <a:lin ang="0" scaled="0"/>
            </a:gradFill>
            <a:prstDash val="solid"/>
            <a:round/>
            <a:headEnd type="none" w="sm" len="sm"/>
            <a:tailEnd type="none" w="sm" len="sm"/>
          </a:ln>
        </p:spPr>
      </p:cxnSp>
      <p:sp>
        <p:nvSpPr>
          <p:cNvPr id="80" name="文字方塊 79">
            <a:extLst>
              <a:ext uri="{FF2B5EF4-FFF2-40B4-BE49-F238E27FC236}">
                <a16:creationId xmlns:a16="http://schemas.microsoft.com/office/drawing/2014/main" id="{A9D67936-AF6F-2B60-AF0E-E298C7C6FA69}"/>
              </a:ext>
            </a:extLst>
          </p:cNvPr>
          <p:cNvSpPr txBox="1"/>
          <p:nvPr/>
        </p:nvSpPr>
        <p:spPr>
          <a:xfrm>
            <a:off x="6717559" y="1814970"/>
            <a:ext cx="4356505" cy="430887"/>
          </a:xfrm>
          <a:prstGeom prst="rect">
            <a:avLst/>
          </a:prstGeom>
          <a:noFill/>
        </p:spPr>
        <p:txBody>
          <a:bodyPr wrap="square" lIns="91440" tIns="45720" rIns="91440" bIns="45720" rtlCol="0" anchor="t">
            <a:spAutoFit/>
          </a:bodyPr>
          <a:lstStyle/>
          <a:p>
            <a:pPr algn="ctr"/>
            <a:r>
              <a:rPr lang="en-US" altLang="zh-TW" sz="2200" b="1">
                <a:cs typeface="+mn-ea"/>
                <a:sym typeface="+mn-lt"/>
              </a:rPr>
              <a:t>2 x 100GbE RDMA </a:t>
            </a:r>
            <a:r>
              <a:rPr lang="en-US" altLang="zh-TW" sz="2200" b="1" err="1">
                <a:cs typeface="+mn-ea"/>
                <a:sym typeface="+mn-lt"/>
              </a:rPr>
              <a:t>效能測試</a:t>
            </a:r>
            <a:r>
              <a:rPr lang="zh-TW" altLang="en-US" sz="2200" b="1">
                <a:cs typeface="+mn-ea"/>
                <a:sym typeface="+mn-lt"/>
              </a:rPr>
              <a:t> </a:t>
            </a:r>
            <a:endParaRPr lang="zh-TW" altLang="en-US" sz="2200" b="1">
              <a:cs typeface="+mn-ea"/>
            </a:endParaRPr>
          </a:p>
        </p:txBody>
      </p:sp>
      <p:graphicFrame>
        <p:nvGraphicFramePr>
          <p:cNvPr id="81" name="圖表 80">
            <a:extLst>
              <a:ext uri="{FF2B5EF4-FFF2-40B4-BE49-F238E27FC236}">
                <a16:creationId xmlns:a16="http://schemas.microsoft.com/office/drawing/2014/main" id="{A6604BAF-23E4-CE23-6CFD-9110FEF81C95}"/>
              </a:ext>
            </a:extLst>
          </p:cNvPr>
          <p:cNvGraphicFramePr/>
          <p:nvPr>
            <p:extLst>
              <p:ext uri="{D42A27DB-BD31-4B8C-83A1-F6EECF244321}">
                <p14:modId xmlns:p14="http://schemas.microsoft.com/office/powerpoint/2010/main" val="4108270157"/>
              </p:ext>
            </p:extLst>
          </p:nvPr>
        </p:nvGraphicFramePr>
        <p:xfrm>
          <a:off x="6352968" y="2922756"/>
          <a:ext cx="4721095" cy="2871173"/>
        </p:xfrm>
        <a:graphic>
          <a:graphicData uri="http://schemas.openxmlformats.org/drawingml/2006/chart">
            <c:chart xmlns:c="http://schemas.openxmlformats.org/drawingml/2006/chart" xmlns:r="http://schemas.openxmlformats.org/officeDocument/2006/relationships" r:id="rId5"/>
          </a:graphicData>
        </a:graphic>
      </p:graphicFrame>
      <p:sp>
        <p:nvSpPr>
          <p:cNvPr id="82" name="矩形 81">
            <a:extLst>
              <a:ext uri="{FF2B5EF4-FFF2-40B4-BE49-F238E27FC236}">
                <a16:creationId xmlns:a16="http://schemas.microsoft.com/office/drawing/2014/main" id="{11A44168-BE02-3A61-18BF-C5CA67CE9ED7}"/>
              </a:ext>
            </a:extLst>
          </p:cNvPr>
          <p:cNvSpPr/>
          <p:nvPr/>
        </p:nvSpPr>
        <p:spPr>
          <a:xfrm>
            <a:off x="7677530" y="2889523"/>
            <a:ext cx="1063112" cy="276999"/>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kern="0">
                <a:solidFill>
                  <a:schemeClr val="tx1">
                    <a:lumMod val="95000"/>
                    <a:lumOff val="5000"/>
                  </a:schemeClr>
                </a:solidFill>
                <a:cs typeface="+mn-ea"/>
                <a:sym typeface="+mn-lt"/>
              </a:rPr>
              <a:t>23,367</a:t>
            </a:r>
            <a:r>
              <a:rPr kumimoji="0" lang="en-US" altLang="zh-TW" sz="1200" b="1" i="0" u="none" strike="noStrike" kern="0" cap="none" spc="0" normalizeH="0" baseline="0" noProof="0">
                <a:ln>
                  <a:noFill/>
                </a:ln>
                <a:solidFill>
                  <a:schemeClr val="tx1">
                    <a:lumMod val="95000"/>
                    <a:lumOff val="5000"/>
                  </a:schemeClr>
                </a:solidFill>
                <a:effectLst/>
                <a:uLnTx/>
                <a:uFillTx/>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cs typeface="+mn-ea"/>
              <a:sym typeface="+mn-lt"/>
            </a:endParaRPr>
          </a:p>
        </p:txBody>
      </p:sp>
      <p:sp>
        <p:nvSpPr>
          <p:cNvPr id="83" name="矩形 82">
            <a:extLst>
              <a:ext uri="{FF2B5EF4-FFF2-40B4-BE49-F238E27FC236}">
                <a16:creationId xmlns:a16="http://schemas.microsoft.com/office/drawing/2014/main" id="{9B6824FF-80E5-E789-F74E-BB6EB742341C}"/>
              </a:ext>
            </a:extLst>
          </p:cNvPr>
          <p:cNvSpPr/>
          <p:nvPr/>
        </p:nvSpPr>
        <p:spPr>
          <a:xfrm>
            <a:off x="9536639" y="2886974"/>
            <a:ext cx="1063112" cy="276999"/>
          </a:xfrm>
          <a:prstGeom prst="rect">
            <a:avLst/>
          </a:prstGeom>
        </p:spPr>
        <p:txBody>
          <a:bodyPr wrap="non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b="1">
                <a:solidFill>
                  <a:schemeClr val="tx1">
                    <a:lumMod val="95000"/>
                    <a:lumOff val="5000"/>
                  </a:schemeClr>
                </a:solidFill>
                <a:cs typeface="+mn-ea"/>
                <a:sym typeface="+mn-lt"/>
              </a:rPr>
              <a:t>23,380</a:t>
            </a:r>
            <a:r>
              <a:rPr kumimoji="0" lang="en-US" altLang="zh-TW" sz="1200" b="1" i="0" u="none" strike="noStrike" kern="0" cap="none" spc="0" normalizeH="0" baseline="0" noProof="0">
                <a:ln>
                  <a:noFill/>
                </a:ln>
                <a:solidFill>
                  <a:schemeClr val="tx1">
                    <a:lumMod val="95000"/>
                    <a:lumOff val="5000"/>
                  </a:schemeClr>
                </a:solidFill>
                <a:effectLst/>
                <a:uLnTx/>
                <a:uFillTx/>
                <a:cs typeface="+mn-ea"/>
                <a:sym typeface="+mn-lt"/>
              </a:rPr>
              <a:t> MB/s</a:t>
            </a:r>
            <a:endParaRPr kumimoji="0" lang="zh-TW" altLang="en-US" sz="1200" b="1" i="0" u="none" strike="noStrike" kern="0" cap="none" spc="0" normalizeH="0" baseline="0" noProof="0">
              <a:ln>
                <a:noFill/>
              </a:ln>
              <a:solidFill>
                <a:schemeClr val="tx1">
                  <a:lumMod val="95000"/>
                  <a:lumOff val="5000"/>
                </a:schemeClr>
              </a:solidFill>
              <a:effectLst/>
              <a:uLnTx/>
              <a:uFillTx/>
              <a:cs typeface="+mn-ea"/>
              <a:sym typeface="+mn-lt"/>
            </a:endParaRPr>
          </a:p>
        </p:txBody>
      </p:sp>
      <p:sp>
        <p:nvSpPr>
          <p:cNvPr id="85" name="Rectangle 3">
            <a:extLst>
              <a:ext uri="{FF2B5EF4-FFF2-40B4-BE49-F238E27FC236}">
                <a16:creationId xmlns:a16="http://schemas.microsoft.com/office/drawing/2014/main" id="{F4AEEF6D-5E4F-676E-BE12-A9CE834A82C4}"/>
              </a:ext>
            </a:extLst>
          </p:cNvPr>
          <p:cNvSpPr>
            <a:spLocks noChangeArrowheads="1"/>
          </p:cNvSpPr>
          <p:nvPr/>
        </p:nvSpPr>
        <p:spPr bwMode="auto">
          <a:xfrm>
            <a:off x="709935" y="5973640"/>
            <a:ext cx="5030036" cy="738654"/>
          </a:xfrm>
          <a:prstGeom prst="rect">
            <a:avLst/>
          </a:prstGeom>
          <a:noFill/>
          <a:ln w="9525">
            <a:noFill/>
            <a:miter lim="800000"/>
            <a:headEnd/>
            <a:tailEnd/>
          </a:ln>
        </p:spPr>
        <p:txBody>
          <a:bodyPr wrap="square" lIns="121908" tIns="60955" rIns="121908" bIns="60955" anchor="t">
            <a:spAutoFit/>
          </a:bodyPr>
          <a:lstStyle/>
          <a:p>
            <a:r>
              <a:rPr lang="zh-TW" altLang="en-US" sz="800">
                <a:solidFill>
                  <a:schemeClr val="bg1"/>
                </a:solidFill>
                <a:cs typeface="+mn-ea"/>
                <a:sym typeface="+mn-lt"/>
              </a:rPr>
              <a:t>測試環境</a:t>
            </a:r>
            <a:r>
              <a:rPr lang="en-US" altLang="zh-TW" sz="800">
                <a:solidFill>
                  <a:schemeClr val="bg1"/>
                </a:solidFill>
                <a:cs typeface="+mn-ea"/>
                <a:sym typeface="+mn-lt"/>
              </a:rPr>
              <a:t>:</a:t>
            </a:r>
            <a:br>
              <a:rPr lang="en-US" altLang="zh-TW" sz="800">
                <a:solidFill>
                  <a:schemeClr val="bg1"/>
                </a:solidFill>
                <a:cs typeface="+mn-ea"/>
                <a:sym typeface="+mn-lt"/>
              </a:rPr>
            </a:br>
            <a:r>
              <a:rPr lang="en-US" altLang="zh-TW" sz="800">
                <a:solidFill>
                  <a:schemeClr val="bg1"/>
                </a:solidFill>
                <a:cs typeface="+mn-ea"/>
                <a:sym typeface="+mn-lt"/>
              </a:rPr>
              <a:t>NAS |  TS-h2490FU-7232P-64GB with QXG-100G2SF-E810</a:t>
            </a:r>
          </a:p>
          <a:p>
            <a:r>
              <a:rPr lang="en-US" altLang="zh-TW" sz="800">
                <a:solidFill>
                  <a:schemeClr val="bg1"/>
                </a:solidFill>
                <a:cs typeface="+mn-ea"/>
                <a:sym typeface="+mn-lt"/>
              </a:rPr>
              <a:t>NIC: QXG-100G2SF-E810, MTU 9000</a:t>
            </a:r>
          </a:p>
          <a:p>
            <a:r>
              <a:rPr lang="en-US" altLang="zh-TW" sz="800">
                <a:solidFill>
                  <a:schemeClr val="bg1"/>
                </a:solidFill>
                <a:cs typeface="+mn-ea"/>
                <a:sym typeface="+mn-lt"/>
              </a:rPr>
              <a:t>SWITCH |  QSW-M7308-4X</a:t>
            </a:r>
          </a:p>
          <a:p>
            <a:r>
              <a:rPr lang="zh-TW" altLang="en-US" sz="800">
                <a:solidFill>
                  <a:schemeClr val="bg1"/>
                </a:solidFill>
                <a:cs typeface="+mn-ea"/>
                <a:sym typeface="+mn-lt"/>
              </a:rPr>
              <a:t>客户端 </a:t>
            </a:r>
            <a:r>
              <a:rPr lang="en-US" altLang="zh-TW" sz="800">
                <a:solidFill>
                  <a:schemeClr val="bg1"/>
                </a:solidFill>
                <a:cs typeface="+mn-ea"/>
                <a:sym typeface="+mn-lt"/>
              </a:rPr>
              <a:t>PC | OS: Ubuntu 20.04 , CPU: Xeon Scalable ,RAM: 64GB</a:t>
            </a:r>
          </a:p>
        </p:txBody>
      </p:sp>
      <p:pic>
        <p:nvPicPr>
          <p:cNvPr id="4" name="圖片 3" descr="一張含有 電子產品, 電子工程, 電路, 設計 的圖片&#10;&#10;自動產生的描述">
            <a:extLst>
              <a:ext uri="{FF2B5EF4-FFF2-40B4-BE49-F238E27FC236}">
                <a16:creationId xmlns:a16="http://schemas.microsoft.com/office/drawing/2014/main" id="{4CD75143-A971-AFA2-A041-CA141584EB35}"/>
              </a:ext>
            </a:extLst>
          </p:cNvPr>
          <p:cNvPicPr>
            <a:picLocks noChangeAspect="1"/>
          </p:cNvPicPr>
          <p:nvPr/>
        </p:nvPicPr>
        <p:blipFill rotWithShape="1">
          <a:blip r:embed="rId6">
            <a:extLst>
              <a:ext uri="{28A0092B-C50C-407E-A947-70E740481C1C}">
                <a14:useLocalDpi xmlns:a14="http://schemas.microsoft.com/office/drawing/2010/main" val="0"/>
              </a:ext>
            </a:extLst>
          </a:blip>
          <a:srcRect t="29031" b="29103"/>
          <a:stretch/>
        </p:blipFill>
        <p:spPr>
          <a:xfrm>
            <a:off x="4284629" y="5687778"/>
            <a:ext cx="3652241" cy="955825"/>
          </a:xfrm>
          <a:prstGeom prst="rect">
            <a:avLst/>
          </a:prstGeom>
        </p:spPr>
      </p:pic>
    </p:spTree>
    <p:extLst>
      <p:ext uri="{BB962C8B-B14F-4D97-AF65-F5344CB8AC3E}">
        <p14:creationId xmlns:p14="http://schemas.microsoft.com/office/powerpoint/2010/main" val="2871721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6BB2DD-1F54-DC47-128E-7734889634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8846" b="35004"/>
          <a:stretch/>
        </p:blipFill>
        <p:spPr bwMode="auto">
          <a:xfrm>
            <a:off x="4975417" y="5513558"/>
            <a:ext cx="2545716" cy="57516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A back of a black device&#10;&#10;Description automatically generated">
            <a:extLst>
              <a:ext uri="{FF2B5EF4-FFF2-40B4-BE49-F238E27FC236}">
                <a16:creationId xmlns:a16="http://schemas.microsoft.com/office/drawing/2014/main" id="{990830C9-65F4-387E-9A9B-011EEBA1317C}"/>
              </a:ext>
            </a:extLst>
          </p:cNvPr>
          <p:cNvPicPr>
            <a:picLocks noChangeAspect="1"/>
          </p:cNvPicPr>
          <p:nvPr/>
        </p:nvPicPr>
        <p:blipFill rotWithShape="1">
          <a:blip r:embed="rId4">
            <a:extLst>
              <a:ext uri="{28A0092B-C50C-407E-A947-70E740481C1C}">
                <a14:useLocalDpi xmlns:a14="http://schemas.microsoft.com/office/drawing/2010/main" val="0"/>
              </a:ext>
            </a:extLst>
          </a:blip>
          <a:srcRect t="27600" b="30965"/>
          <a:stretch/>
        </p:blipFill>
        <p:spPr>
          <a:xfrm>
            <a:off x="5025342" y="4719250"/>
            <a:ext cx="2445867" cy="633509"/>
          </a:xfrm>
          <a:prstGeom prst="rect">
            <a:avLst/>
          </a:prstGeom>
        </p:spPr>
      </p:pic>
      <p:pic>
        <p:nvPicPr>
          <p:cNvPr id="36" name="Picture 35" descr="A back of a black device&#10;&#10;Description automatically generated">
            <a:extLst>
              <a:ext uri="{FF2B5EF4-FFF2-40B4-BE49-F238E27FC236}">
                <a16:creationId xmlns:a16="http://schemas.microsoft.com/office/drawing/2014/main" id="{2AD34F50-0D43-10E7-7962-1047A3B4AC0E}"/>
              </a:ext>
            </a:extLst>
          </p:cNvPr>
          <p:cNvPicPr>
            <a:picLocks noChangeAspect="1"/>
          </p:cNvPicPr>
          <p:nvPr/>
        </p:nvPicPr>
        <p:blipFill rotWithShape="1">
          <a:blip r:embed="rId4">
            <a:extLst>
              <a:ext uri="{28A0092B-C50C-407E-A947-70E740481C1C}">
                <a14:useLocalDpi xmlns:a14="http://schemas.microsoft.com/office/drawing/2010/main" val="0"/>
              </a:ext>
            </a:extLst>
          </a:blip>
          <a:srcRect t="27600" b="30965"/>
          <a:stretch/>
        </p:blipFill>
        <p:spPr>
          <a:xfrm>
            <a:off x="5002100" y="2920534"/>
            <a:ext cx="2445867" cy="633509"/>
          </a:xfrm>
          <a:prstGeom prst="rect">
            <a:avLst/>
          </a:prstGeom>
        </p:spPr>
      </p:pic>
      <p:pic>
        <p:nvPicPr>
          <p:cNvPr id="9" name="圖片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79970" y="3845985"/>
            <a:ext cx="3623029" cy="2264796"/>
          </a:xfrm>
          <a:prstGeom prst="rect">
            <a:avLst/>
          </a:prstGeom>
        </p:spPr>
      </p:pic>
      <p:pic>
        <p:nvPicPr>
          <p:cNvPr id="32" name="圖片 31">
            <a:extLst>
              <a:ext uri="{FF2B5EF4-FFF2-40B4-BE49-F238E27FC236}">
                <a16:creationId xmlns:a16="http://schemas.microsoft.com/office/drawing/2014/main" id="{4E6EF3E7-81B3-DCAB-F55B-FF6A856E5D9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0" y="5426019"/>
            <a:ext cx="4512339" cy="714809"/>
          </a:xfrm>
          <a:prstGeom prst="rect">
            <a:avLst/>
          </a:prstGeom>
        </p:spPr>
      </p:pic>
      <p:sp>
        <p:nvSpPr>
          <p:cNvPr id="5" name="矩形 4"/>
          <p:cNvSpPr/>
          <p:nvPr/>
        </p:nvSpPr>
        <p:spPr>
          <a:xfrm>
            <a:off x="790689" y="1604753"/>
            <a:ext cx="6515420" cy="1126783"/>
          </a:xfrm>
          <a:prstGeom prst="rect">
            <a:avLst/>
          </a:prstGeom>
        </p:spPr>
        <p:txBody>
          <a:bodyPr wrap="square" lIns="91440" tIns="45720" rIns="91440" bIns="45720" anchor="t">
            <a:spAutoFit/>
          </a:bodyPr>
          <a:lstStyle/>
          <a:p>
            <a:pPr>
              <a:lnSpc>
                <a:spcPts val="2800"/>
              </a:lnSpc>
            </a:pPr>
            <a:r>
              <a:rPr lang="zh-TW" altLang="en-US" sz="1600">
                <a:solidFill>
                  <a:schemeClr val="bg1"/>
                </a:solidFill>
                <a:cs typeface="+mn-ea"/>
                <a:sym typeface="+mn-lt"/>
              </a:rPr>
              <a:t>將 </a:t>
            </a:r>
            <a:r>
              <a:rPr lang="en-US" altLang="zh-TW" sz="1600">
                <a:solidFill>
                  <a:schemeClr val="bg1"/>
                </a:solidFill>
                <a:cs typeface="+mn-ea"/>
                <a:sym typeface="+mn-lt"/>
              </a:rPr>
              <a:t>QSW-M7308R-4X </a:t>
            </a:r>
            <a:r>
              <a:rPr lang="zh-TW" altLang="en-US" sz="1600">
                <a:solidFill>
                  <a:schemeClr val="bg1"/>
                </a:solidFill>
                <a:cs typeface="+mn-ea"/>
                <a:sym typeface="+mn-lt"/>
              </a:rPr>
              <a:t>上的兩個 100GbE 網路埠連接到 </a:t>
            </a:r>
            <a:r>
              <a:rPr lang="en-US" altLang="zh-TW" sz="1600">
                <a:solidFill>
                  <a:schemeClr val="bg1"/>
                </a:solidFill>
                <a:cs typeface="+mn-ea"/>
                <a:sym typeface="+mn-lt"/>
              </a:rPr>
              <a:t>QNAP All-Flash NAS </a:t>
            </a:r>
            <a:r>
              <a:rPr lang="zh-TW" altLang="en-US" sz="1600">
                <a:solidFill>
                  <a:schemeClr val="bg1"/>
                </a:solidFill>
                <a:cs typeface="+mn-ea"/>
                <a:sym typeface="+mn-lt"/>
              </a:rPr>
              <a:t>僅需使用擴充卡</a:t>
            </a:r>
            <a:r>
              <a:rPr lang="en-US" altLang="zh-TW" sz="1600">
                <a:solidFill>
                  <a:schemeClr val="bg1"/>
                </a:solidFill>
                <a:cs typeface="+mn-ea"/>
                <a:sym typeface="+mn-lt"/>
              </a:rPr>
              <a:t>QXG-100G2SF-CX6</a:t>
            </a:r>
            <a:r>
              <a:rPr lang="zh-TW" altLang="en-US" sz="1600">
                <a:solidFill>
                  <a:schemeClr val="bg1"/>
                </a:solidFill>
                <a:cs typeface="+mn-ea"/>
                <a:sym typeface="+mn-lt"/>
              </a:rPr>
              <a:t> 連接即可獲得 200GbE 的超大總頻寬，在資訊量不斷增加的現今，讓跨團隊也能暢行無阻。</a:t>
            </a:r>
            <a:endParaRPr lang="zh-TW" sz="1600">
              <a:solidFill>
                <a:schemeClr val="bg1"/>
              </a:solidFill>
              <a:cs typeface="+mn-ea"/>
              <a:sym typeface="+mn-lt"/>
            </a:endParaRPr>
          </a:p>
        </p:txBody>
      </p:sp>
      <p:sp>
        <p:nvSpPr>
          <p:cNvPr id="6" name="矩形 5">
            <a:extLst>
              <a:ext uri="{FF2B5EF4-FFF2-40B4-BE49-F238E27FC236}">
                <a16:creationId xmlns:a16="http://schemas.microsoft.com/office/drawing/2014/main" id="{0B564FA8-767B-ECB8-5074-67D7D4842931}"/>
              </a:ext>
            </a:extLst>
          </p:cNvPr>
          <p:cNvSpPr/>
          <p:nvPr/>
        </p:nvSpPr>
        <p:spPr>
          <a:xfrm>
            <a:off x="2193348" y="3547152"/>
            <a:ext cx="2354945" cy="307777"/>
          </a:xfrm>
          <a:prstGeom prst="rect">
            <a:avLst/>
          </a:prstGeom>
        </p:spPr>
        <p:txBody>
          <a:bodyPr wrap="square" lIns="91440" tIns="45720" rIns="91440" bIns="45720" anchor="t">
            <a:spAutoFit/>
          </a:bodyPr>
          <a:lstStyle/>
          <a:p>
            <a:r>
              <a:rPr lang="zh-TW" altLang="en-US" sz="1400">
                <a:solidFill>
                  <a:schemeClr val="bg1"/>
                </a:solidFill>
                <a:cs typeface="+mn-ea"/>
                <a:sym typeface="+mn-lt"/>
              </a:rPr>
              <a:t>QXG-100G2SF-CX6</a:t>
            </a:r>
            <a:endParaRPr lang="zh-TW" sz="1400">
              <a:solidFill>
                <a:schemeClr val="bg1"/>
              </a:solidFill>
              <a:cs typeface="+mn-ea"/>
              <a:sym typeface="+mn-lt"/>
            </a:endParaRPr>
          </a:p>
        </p:txBody>
      </p:sp>
      <p:sp>
        <p:nvSpPr>
          <p:cNvPr id="7" name="矩形 6">
            <a:extLst>
              <a:ext uri="{FF2B5EF4-FFF2-40B4-BE49-F238E27FC236}">
                <a16:creationId xmlns:a16="http://schemas.microsoft.com/office/drawing/2014/main" id="{22874D7B-0BCD-44FE-E945-0A88521088D7}"/>
              </a:ext>
            </a:extLst>
          </p:cNvPr>
          <p:cNvSpPr/>
          <p:nvPr/>
        </p:nvSpPr>
        <p:spPr>
          <a:xfrm>
            <a:off x="941163" y="5493362"/>
            <a:ext cx="2354945" cy="307777"/>
          </a:xfrm>
          <a:prstGeom prst="rect">
            <a:avLst/>
          </a:prstGeom>
        </p:spPr>
        <p:txBody>
          <a:bodyPr wrap="square" lIns="91440" tIns="45720" rIns="91440" bIns="45720" anchor="t">
            <a:spAutoFit/>
          </a:bodyPr>
          <a:lstStyle/>
          <a:p>
            <a:pPr algn="ctr"/>
            <a:r>
              <a:rPr lang="zh-TW" altLang="en-US" sz="1400">
                <a:solidFill>
                  <a:schemeClr val="bg1"/>
                </a:solidFill>
                <a:cs typeface="+mn-ea"/>
                <a:sym typeface="+mn-lt"/>
              </a:rPr>
              <a:t>All-Flash NAS</a:t>
            </a:r>
            <a:endParaRPr lang="zh-TW" sz="1400">
              <a:solidFill>
                <a:schemeClr val="bg1"/>
              </a:solidFill>
              <a:cs typeface="+mn-ea"/>
              <a:sym typeface="+mn-lt"/>
            </a:endParaRPr>
          </a:p>
        </p:txBody>
      </p:sp>
      <p:pic>
        <p:nvPicPr>
          <p:cNvPr id="16" name="圖片 15">
            <a:extLst>
              <a:ext uri="{FF2B5EF4-FFF2-40B4-BE49-F238E27FC236}">
                <a16:creationId xmlns:a16="http://schemas.microsoft.com/office/drawing/2014/main" id="{087D6E9E-B312-C06B-A71C-F9880DF324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296945" y="3647595"/>
            <a:ext cx="2260600" cy="1415677"/>
          </a:xfrm>
          <a:prstGeom prst="rect">
            <a:avLst/>
          </a:prstGeom>
        </p:spPr>
      </p:pic>
      <p:cxnSp>
        <p:nvCxnSpPr>
          <p:cNvPr id="17" name="接點: 肘形 16">
            <a:extLst>
              <a:ext uri="{FF2B5EF4-FFF2-40B4-BE49-F238E27FC236}">
                <a16:creationId xmlns:a16="http://schemas.microsoft.com/office/drawing/2014/main" id="{277242D5-CFBE-D423-3F97-277AA926D871}"/>
              </a:ext>
            </a:extLst>
          </p:cNvPr>
          <p:cNvCxnSpPr>
            <a:cxnSpLocks/>
          </p:cNvCxnSpPr>
          <p:nvPr/>
        </p:nvCxnSpPr>
        <p:spPr>
          <a:xfrm rot="10800000" flipV="1">
            <a:off x="2688345" y="3395014"/>
            <a:ext cx="2708698" cy="727406"/>
          </a:xfrm>
          <a:prstGeom prst="bentConnector3">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pic>
        <p:nvPicPr>
          <p:cNvPr id="33" name="圖片 32">
            <a:extLst>
              <a:ext uri="{FF2B5EF4-FFF2-40B4-BE49-F238E27FC236}">
                <a16:creationId xmlns:a16="http://schemas.microsoft.com/office/drawing/2014/main" id="{DB2C0109-A4B2-2E7B-8DD4-78896E1A5D6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V="1">
            <a:off x="1826100" y="4355555"/>
            <a:ext cx="2540481" cy="727390"/>
          </a:xfrm>
          <a:prstGeom prst="rect">
            <a:avLst/>
          </a:prstGeom>
        </p:spPr>
      </p:pic>
      <p:cxnSp>
        <p:nvCxnSpPr>
          <p:cNvPr id="18" name="接點: 肘形 17">
            <a:extLst>
              <a:ext uri="{FF2B5EF4-FFF2-40B4-BE49-F238E27FC236}">
                <a16:creationId xmlns:a16="http://schemas.microsoft.com/office/drawing/2014/main" id="{128CE291-8465-644F-28A9-17F5373B17D6}"/>
              </a:ext>
            </a:extLst>
          </p:cNvPr>
          <p:cNvCxnSpPr>
            <a:cxnSpLocks/>
          </p:cNvCxnSpPr>
          <p:nvPr/>
        </p:nvCxnSpPr>
        <p:spPr>
          <a:xfrm rot="10800000">
            <a:off x="2660805" y="4373317"/>
            <a:ext cx="2763738" cy="815128"/>
          </a:xfrm>
          <a:prstGeom prst="bentConnector3">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75C23E7F-9181-D90F-3FEB-B9E82268FADB}"/>
              </a:ext>
            </a:extLst>
          </p:cNvPr>
          <p:cNvSpPr/>
          <p:nvPr/>
        </p:nvSpPr>
        <p:spPr>
          <a:xfrm>
            <a:off x="5143958" y="3483175"/>
            <a:ext cx="2162150" cy="307777"/>
          </a:xfrm>
          <a:prstGeom prst="rect">
            <a:avLst/>
          </a:prstGeom>
        </p:spPr>
        <p:txBody>
          <a:bodyPr wrap="square" lIns="91440" tIns="45720" rIns="91440" bIns="45720" anchor="t">
            <a:spAutoFit/>
          </a:bodyPr>
          <a:lstStyle/>
          <a:p>
            <a:pPr algn="ctr"/>
            <a:r>
              <a:rPr lang="zh-TW" altLang="en-US" sz="1400">
                <a:solidFill>
                  <a:schemeClr val="bg1"/>
                </a:solidFill>
                <a:cs typeface="+mn-ea"/>
                <a:sym typeface="+mn-lt"/>
              </a:rPr>
              <a:t>100G Switch</a:t>
            </a:r>
            <a:endParaRPr lang="zh-TW" sz="1400">
              <a:solidFill>
                <a:schemeClr val="bg1"/>
              </a:solidFill>
              <a:cs typeface="+mn-ea"/>
              <a:sym typeface="+mn-lt"/>
            </a:endParaRPr>
          </a:p>
        </p:txBody>
      </p:sp>
      <p:sp>
        <p:nvSpPr>
          <p:cNvPr id="4" name="矩形 3">
            <a:extLst>
              <a:ext uri="{FF2B5EF4-FFF2-40B4-BE49-F238E27FC236}">
                <a16:creationId xmlns:a16="http://schemas.microsoft.com/office/drawing/2014/main" id="{8185282F-3AA2-2842-9703-31E803EB8267}"/>
              </a:ext>
            </a:extLst>
          </p:cNvPr>
          <p:cNvSpPr/>
          <p:nvPr/>
        </p:nvSpPr>
        <p:spPr>
          <a:xfrm>
            <a:off x="5503164" y="4468842"/>
            <a:ext cx="1704125" cy="307777"/>
          </a:xfrm>
          <a:prstGeom prst="rect">
            <a:avLst/>
          </a:prstGeom>
        </p:spPr>
        <p:txBody>
          <a:bodyPr wrap="square" lIns="91440" tIns="45720" rIns="91440" bIns="45720" anchor="t">
            <a:spAutoFit/>
          </a:bodyPr>
          <a:lstStyle/>
          <a:p>
            <a:r>
              <a:rPr lang="zh-TW" altLang="en-US" sz="1400">
                <a:solidFill>
                  <a:schemeClr val="bg1"/>
                </a:solidFill>
                <a:cs typeface="+mn-ea"/>
                <a:sym typeface="+mn-lt"/>
              </a:rPr>
              <a:t>100G / 25G Switch</a:t>
            </a:r>
            <a:endParaRPr lang="zh-TW" sz="1400">
              <a:solidFill>
                <a:schemeClr val="bg1"/>
              </a:solidFill>
              <a:cs typeface="+mn-ea"/>
              <a:sym typeface="+mn-lt"/>
            </a:endParaRPr>
          </a:p>
        </p:txBody>
      </p:sp>
      <p:cxnSp>
        <p:nvCxnSpPr>
          <p:cNvPr id="12" name="接點: 肘形 11">
            <a:extLst>
              <a:ext uri="{FF2B5EF4-FFF2-40B4-BE49-F238E27FC236}">
                <a16:creationId xmlns:a16="http://schemas.microsoft.com/office/drawing/2014/main" id="{D9C9CC0C-A736-0556-ED3F-6FC20F2B55F0}"/>
              </a:ext>
            </a:extLst>
          </p:cNvPr>
          <p:cNvCxnSpPr>
            <a:cxnSpLocks/>
          </p:cNvCxnSpPr>
          <p:nvPr/>
        </p:nvCxnSpPr>
        <p:spPr>
          <a:xfrm rot="10800000" flipV="1">
            <a:off x="7070886" y="2440959"/>
            <a:ext cx="3063721" cy="767301"/>
          </a:xfrm>
          <a:prstGeom prst="bentConnector3">
            <a:avLst>
              <a:gd name="adj1" fmla="val 50000"/>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3" name="接點: 肘形 12">
            <a:extLst>
              <a:ext uri="{FF2B5EF4-FFF2-40B4-BE49-F238E27FC236}">
                <a16:creationId xmlns:a16="http://schemas.microsoft.com/office/drawing/2014/main" id="{11801D18-BCE2-EACC-93A3-F927756F46FE}"/>
              </a:ext>
            </a:extLst>
          </p:cNvPr>
          <p:cNvCxnSpPr>
            <a:cxnSpLocks/>
          </p:cNvCxnSpPr>
          <p:nvPr/>
        </p:nvCxnSpPr>
        <p:spPr>
          <a:xfrm rot="10800000">
            <a:off x="7070887" y="3436584"/>
            <a:ext cx="3240983" cy="676982"/>
          </a:xfrm>
          <a:prstGeom prst="bentConnector3">
            <a:avLst>
              <a:gd name="adj1" fmla="val 52257"/>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7E662E29-EA8E-697A-F601-575D1EB948E7}"/>
              </a:ext>
            </a:extLst>
          </p:cNvPr>
          <p:cNvCxnSpPr>
            <a:cxnSpLocks/>
          </p:cNvCxnSpPr>
          <p:nvPr/>
        </p:nvCxnSpPr>
        <p:spPr>
          <a:xfrm>
            <a:off x="6225033" y="3331921"/>
            <a:ext cx="3521205" cy="8953"/>
          </a:xfrm>
          <a:prstGeom prst="straightConnector1">
            <a:avLst/>
          </a:prstGeom>
          <a:ln w="50800" cap="rnd" cmpd="sng">
            <a:solidFill>
              <a:schemeClr val="accent1">
                <a:lumMod val="60000"/>
                <a:lumOff val="40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5B042983-BB4C-FC2D-78DE-C345E76AE4A0}"/>
              </a:ext>
            </a:extLst>
          </p:cNvPr>
          <p:cNvSpPr/>
          <p:nvPr/>
        </p:nvSpPr>
        <p:spPr>
          <a:xfrm>
            <a:off x="10955290" y="2862843"/>
            <a:ext cx="901908" cy="646331"/>
          </a:xfrm>
          <a:prstGeom prst="rect">
            <a:avLst/>
          </a:prstGeom>
        </p:spPr>
        <p:txBody>
          <a:bodyPr wrap="square" lIns="91440" tIns="45720" rIns="91440" bIns="45720" anchor="t">
            <a:spAutoFit/>
          </a:bodyPr>
          <a:lstStyle/>
          <a:p>
            <a:r>
              <a:rPr lang="zh-TW" altLang="en-US">
                <a:solidFill>
                  <a:schemeClr val="bg1"/>
                </a:solidFill>
                <a:cs typeface="+mn-ea"/>
                <a:sym typeface="+mn-lt"/>
              </a:rPr>
              <a:t>影音編輯團隊</a:t>
            </a:r>
          </a:p>
        </p:txBody>
      </p:sp>
      <p:cxnSp>
        <p:nvCxnSpPr>
          <p:cNvPr id="26" name="直線單箭頭接點 25">
            <a:extLst>
              <a:ext uri="{FF2B5EF4-FFF2-40B4-BE49-F238E27FC236}">
                <a16:creationId xmlns:a16="http://schemas.microsoft.com/office/drawing/2014/main" id="{40FC97C7-74E2-A095-51D4-317C1F653B0B}"/>
              </a:ext>
            </a:extLst>
          </p:cNvPr>
          <p:cNvCxnSpPr>
            <a:cxnSpLocks/>
          </p:cNvCxnSpPr>
          <p:nvPr/>
        </p:nvCxnSpPr>
        <p:spPr>
          <a:xfrm>
            <a:off x="6351522" y="5801139"/>
            <a:ext cx="2540684" cy="0"/>
          </a:xfrm>
          <a:prstGeom prst="straightConnector1">
            <a:avLst/>
          </a:prstGeom>
          <a:ln w="50800" cap="rnd" cmpd="sng">
            <a:solidFill>
              <a:schemeClr val="accent6">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31" name="矩形 30">
            <a:extLst>
              <a:ext uri="{FF2B5EF4-FFF2-40B4-BE49-F238E27FC236}">
                <a16:creationId xmlns:a16="http://schemas.microsoft.com/office/drawing/2014/main" id="{77F1C486-7F51-78B0-9568-FB0FD07A1758}"/>
              </a:ext>
            </a:extLst>
          </p:cNvPr>
          <p:cNvSpPr/>
          <p:nvPr/>
        </p:nvSpPr>
        <p:spPr>
          <a:xfrm>
            <a:off x="8892206" y="4866727"/>
            <a:ext cx="2006077" cy="338554"/>
          </a:xfrm>
          <a:prstGeom prst="rect">
            <a:avLst/>
          </a:prstGeom>
        </p:spPr>
        <p:txBody>
          <a:bodyPr wrap="square" lIns="91440" tIns="45720" rIns="91440" bIns="45720" anchor="t">
            <a:spAutoFit/>
          </a:bodyPr>
          <a:lstStyle/>
          <a:p>
            <a:r>
              <a:rPr lang="zh-TW" altLang="en-US" sz="1600">
                <a:solidFill>
                  <a:schemeClr val="bg1"/>
                </a:solidFill>
                <a:cs typeface="+mn-ea"/>
                <a:sym typeface="+mn-lt"/>
              </a:rPr>
              <a:t>分享至其他團隊</a:t>
            </a:r>
          </a:p>
        </p:txBody>
      </p:sp>
      <p:pic>
        <p:nvPicPr>
          <p:cNvPr id="39" name="Picture 2">
            <a:extLst>
              <a:ext uri="{FF2B5EF4-FFF2-40B4-BE49-F238E27FC236}">
                <a16:creationId xmlns:a16="http://schemas.microsoft.com/office/drawing/2014/main" id="{4E303BDF-BDA5-59BC-48CA-0B2785454A1F}"/>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a:off x="10074048" y="1843331"/>
            <a:ext cx="1327264" cy="746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0" name="Picture 4">
            <a:extLst>
              <a:ext uri="{FF2B5EF4-FFF2-40B4-BE49-F238E27FC236}">
                <a16:creationId xmlns:a16="http://schemas.microsoft.com/office/drawing/2014/main" id="{7AA042B7-5519-2CEB-EA70-3E68AD9327E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p:blipFill>
        <p:spPr bwMode="auto">
          <a:xfrm>
            <a:off x="9558926" y="2751198"/>
            <a:ext cx="1339357" cy="7981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4">
            <a:extLst>
              <a:ext uri="{FF2B5EF4-FFF2-40B4-BE49-F238E27FC236}">
                <a16:creationId xmlns:a16="http://schemas.microsoft.com/office/drawing/2014/main" id="{2C578785-D50F-40E0-63AA-33686031645D}"/>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p:blipFill>
        <p:spPr bwMode="auto">
          <a:xfrm>
            <a:off x="10221311" y="3738692"/>
            <a:ext cx="1339357" cy="7533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標題 9">
            <a:extLst>
              <a:ext uri="{FF2B5EF4-FFF2-40B4-BE49-F238E27FC236}">
                <a16:creationId xmlns:a16="http://schemas.microsoft.com/office/drawing/2014/main" id="{7686F2CB-854A-53E8-96BE-6520A53AAD7D}"/>
              </a:ext>
            </a:extLst>
          </p:cNvPr>
          <p:cNvSpPr>
            <a:spLocks noGrp="1"/>
          </p:cNvSpPr>
          <p:nvPr>
            <p:ph type="title"/>
          </p:nvPr>
        </p:nvSpPr>
        <p:spPr/>
        <p:txBody>
          <a:bodyPr>
            <a:normAutofit fontScale="90000"/>
          </a:bodyPr>
          <a:lstStyle/>
          <a:p>
            <a:r>
              <a:rPr lang="zh-TW" altLang="en-US"/>
              <a:t>面對大量 </a:t>
            </a:r>
            <a:r>
              <a:rPr lang="en-US" altLang="zh-TW"/>
              <a:t>4K </a:t>
            </a:r>
            <a:r>
              <a:rPr lang="zh-TW" altLang="en-US"/>
              <a:t>影音編輯，透過 </a:t>
            </a:r>
            <a:r>
              <a:rPr lang="en-US" altLang="zh-TW"/>
              <a:t>QXG-100G2SF-CX6 </a:t>
            </a:r>
            <a:br>
              <a:rPr lang="en-US" altLang="zh-TW"/>
            </a:br>
            <a:r>
              <a:rPr lang="zh-TW" altLang="en-US"/>
              <a:t>暢享 </a:t>
            </a:r>
            <a:r>
              <a:rPr lang="en-US" altLang="zh-TW"/>
              <a:t>200GbE </a:t>
            </a:r>
            <a:r>
              <a:rPr lang="zh-TW" altLang="en-US"/>
              <a:t>總頻寬，跨團隊合作也能暢行無阻</a:t>
            </a:r>
          </a:p>
        </p:txBody>
      </p:sp>
      <p:cxnSp>
        <p:nvCxnSpPr>
          <p:cNvPr id="63" name="直線單箭頭接點 25">
            <a:extLst>
              <a:ext uri="{FF2B5EF4-FFF2-40B4-BE49-F238E27FC236}">
                <a16:creationId xmlns:a16="http://schemas.microsoft.com/office/drawing/2014/main" id="{D82D773D-F69A-B7F0-7BBB-6F6047B942AF}"/>
              </a:ext>
            </a:extLst>
          </p:cNvPr>
          <p:cNvCxnSpPr>
            <a:cxnSpLocks/>
          </p:cNvCxnSpPr>
          <p:nvPr/>
        </p:nvCxnSpPr>
        <p:spPr>
          <a:xfrm>
            <a:off x="6686663" y="5940339"/>
            <a:ext cx="2137260" cy="0"/>
          </a:xfrm>
          <a:prstGeom prst="straightConnector1">
            <a:avLst/>
          </a:prstGeom>
          <a:ln w="50800" cap="rnd" cmpd="sng">
            <a:solidFill>
              <a:schemeClr val="accent2">
                <a:lumMod val="75000"/>
              </a:schemeClr>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028" name="直線單箭頭接點 25">
            <a:extLst>
              <a:ext uri="{FF2B5EF4-FFF2-40B4-BE49-F238E27FC236}">
                <a16:creationId xmlns:a16="http://schemas.microsoft.com/office/drawing/2014/main" id="{146CE8D7-02A6-1398-31FB-1F0D90F29969}"/>
              </a:ext>
            </a:extLst>
          </p:cNvPr>
          <p:cNvCxnSpPr>
            <a:cxnSpLocks/>
          </p:cNvCxnSpPr>
          <p:nvPr/>
        </p:nvCxnSpPr>
        <p:spPr>
          <a:xfrm flipV="1">
            <a:off x="5476379" y="5188446"/>
            <a:ext cx="1098157" cy="610657"/>
          </a:xfrm>
          <a:prstGeom prst="straightConnector1">
            <a:avLst/>
          </a:prstGeom>
          <a:ln w="50800" cap="rnd" cmpd="sng">
            <a:solidFill>
              <a:srgbClr val="25E5EF"/>
            </a:solidFill>
            <a:miter lim="800000"/>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C0E1F3FC-02FA-C6A8-EDEE-E4DAA3B149F4}"/>
              </a:ext>
            </a:extLst>
          </p:cNvPr>
          <p:cNvSpPr txBox="1"/>
          <p:nvPr/>
        </p:nvSpPr>
        <p:spPr>
          <a:xfrm>
            <a:off x="4048417" y="3036231"/>
            <a:ext cx="947695" cy="338554"/>
          </a:xfrm>
          <a:prstGeom prst="rect">
            <a:avLst/>
          </a:prstGeom>
          <a:noFill/>
        </p:spPr>
        <p:txBody>
          <a:bodyPr wrap="none" rtlCol="0">
            <a:spAutoFit/>
          </a:bodyPr>
          <a:lstStyle/>
          <a:p>
            <a:r>
              <a:rPr lang="en-US" altLang="zh-TW" sz="1600" b="1">
                <a:solidFill>
                  <a:schemeClr val="accent1">
                    <a:lumMod val="60000"/>
                    <a:lumOff val="40000"/>
                  </a:schemeClr>
                </a:solidFill>
              </a:rPr>
              <a:t>100GbE</a:t>
            </a:r>
            <a:endParaRPr lang="zh-TW" altLang="en-US" sz="1600" b="1">
              <a:solidFill>
                <a:schemeClr val="accent1">
                  <a:lumMod val="60000"/>
                  <a:lumOff val="40000"/>
                </a:schemeClr>
              </a:solidFill>
            </a:endParaRPr>
          </a:p>
        </p:txBody>
      </p:sp>
      <p:sp>
        <p:nvSpPr>
          <p:cNvPr id="11" name="文字方塊 10">
            <a:extLst>
              <a:ext uri="{FF2B5EF4-FFF2-40B4-BE49-F238E27FC236}">
                <a16:creationId xmlns:a16="http://schemas.microsoft.com/office/drawing/2014/main" id="{73A6D456-A174-8333-660D-5D57DA1EE38B}"/>
              </a:ext>
            </a:extLst>
          </p:cNvPr>
          <p:cNvSpPr txBox="1"/>
          <p:nvPr/>
        </p:nvSpPr>
        <p:spPr>
          <a:xfrm>
            <a:off x="7717656" y="5929097"/>
            <a:ext cx="833883" cy="338554"/>
          </a:xfrm>
          <a:prstGeom prst="rect">
            <a:avLst/>
          </a:prstGeom>
          <a:noFill/>
        </p:spPr>
        <p:txBody>
          <a:bodyPr wrap="none" rtlCol="0">
            <a:spAutoFit/>
          </a:bodyPr>
          <a:lstStyle/>
          <a:p>
            <a:r>
              <a:rPr lang="en-US" altLang="zh-TW" sz="1600" b="1">
                <a:solidFill>
                  <a:schemeClr val="accent2">
                    <a:lumMod val="75000"/>
                  </a:schemeClr>
                </a:solidFill>
              </a:rPr>
              <a:t>10GbE</a:t>
            </a:r>
            <a:endParaRPr lang="zh-TW" altLang="en-US" sz="1600" b="1">
              <a:solidFill>
                <a:schemeClr val="accent2">
                  <a:lumMod val="75000"/>
                </a:schemeClr>
              </a:solidFill>
            </a:endParaRPr>
          </a:p>
        </p:txBody>
      </p:sp>
      <p:sp>
        <p:nvSpPr>
          <p:cNvPr id="30" name="文字方塊 29">
            <a:extLst>
              <a:ext uri="{FF2B5EF4-FFF2-40B4-BE49-F238E27FC236}">
                <a16:creationId xmlns:a16="http://schemas.microsoft.com/office/drawing/2014/main" id="{B291AFB2-2C14-D3D6-327B-45B9985C71D2}"/>
              </a:ext>
            </a:extLst>
          </p:cNvPr>
          <p:cNvSpPr txBox="1"/>
          <p:nvPr/>
        </p:nvSpPr>
        <p:spPr>
          <a:xfrm>
            <a:off x="8596696" y="2087179"/>
            <a:ext cx="833883" cy="338554"/>
          </a:xfrm>
          <a:prstGeom prst="rect">
            <a:avLst/>
          </a:prstGeom>
          <a:noFill/>
        </p:spPr>
        <p:txBody>
          <a:bodyPr wrap="none" rtlCol="0">
            <a:spAutoFit/>
          </a:bodyPr>
          <a:lstStyle/>
          <a:p>
            <a:r>
              <a:rPr lang="en-US" altLang="zh-TW" sz="1600" b="1">
                <a:solidFill>
                  <a:schemeClr val="accent6">
                    <a:lumMod val="75000"/>
                  </a:schemeClr>
                </a:solidFill>
              </a:rPr>
              <a:t>25GbE</a:t>
            </a:r>
            <a:endParaRPr lang="zh-TW" altLang="en-US" sz="1600" b="1">
              <a:solidFill>
                <a:schemeClr val="accent6">
                  <a:lumMod val="75000"/>
                </a:schemeClr>
              </a:solidFill>
            </a:endParaRPr>
          </a:p>
        </p:txBody>
      </p:sp>
      <p:sp>
        <p:nvSpPr>
          <p:cNvPr id="34" name="文字方塊 33">
            <a:extLst>
              <a:ext uri="{FF2B5EF4-FFF2-40B4-BE49-F238E27FC236}">
                <a16:creationId xmlns:a16="http://schemas.microsoft.com/office/drawing/2014/main" id="{CB4766AF-33DE-EA3E-FE65-1FDF0427636E}"/>
              </a:ext>
            </a:extLst>
          </p:cNvPr>
          <p:cNvSpPr txBox="1"/>
          <p:nvPr/>
        </p:nvSpPr>
        <p:spPr>
          <a:xfrm>
            <a:off x="8601948" y="2997843"/>
            <a:ext cx="947695" cy="338554"/>
          </a:xfrm>
          <a:prstGeom prst="rect">
            <a:avLst/>
          </a:prstGeom>
          <a:noFill/>
        </p:spPr>
        <p:txBody>
          <a:bodyPr wrap="none" rtlCol="0">
            <a:spAutoFit/>
          </a:bodyPr>
          <a:lstStyle/>
          <a:p>
            <a:r>
              <a:rPr lang="en-US" altLang="zh-TW" sz="1600" b="1">
                <a:solidFill>
                  <a:schemeClr val="accent1">
                    <a:lumMod val="60000"/>
                    <a:lumOff val="40000"/>
                  </a:schemeClr>
                </a:solidFill>
              </a:rPr>
              <a:t>100GbE</a:t>
            </a:r>
            <a:endParaRPr lang="zh-TW" altLang="en-US" sz="1600" b="1">
              <a:solidFill>
                <a:schemeClr val="accent1">
                  <a:lumMod val="60000"/>
                  <a:lumOff val="40000"/>
                </a:schemeClr>
              </a:solidFill>
            </a:endParaRPr>
          </a:p>
        </p:txBody>
      </p:sp>
      <p:sp>
        <p:nvSpPr>
          <p:cNvPr id="35" name="文字方塊 34">
            <a:extLst>
              <a:ext uri="{FF2B5EF4-FFF2-40B4-BE49-F238E27FC236}">
                <a16:creationId xmlns:a16="http://schemas.microsoft.com/office/drawing/2014/main" id="{3B750604-1A6D-188F-463D-6490A3D50ACF}"/>
              </a:ext>
            </a:extLst>
          </p:cNvPr>
          <p:cNvSpPr txBox="1"/>
          <p:nvPr/>
        </p:nvSpPr>
        <p:spPr>
          <a:xfrm>
            <a:off x="8596696" y="3794446"/>
            <a:ext cx="833883" cy="338554"/>
          </a:xfrm>
          <a:prstGeom prst="rect">
            <a:avLst/>
          </a:prstGeom>
          <a:noFill/>
        </p:spPr>
        <p:txBody>
          <a:bodyPr wrap="none" rtlCol="0">
            <a:spAutoFit/>
          </a:bodyPr>
          <a:lstStyle/>
          <a:p>
            <a:r>
              <a:rPr lang="en-US" altLang="zh-TW" sz="1600" b="1">
                <a:solidFill>
                  <a:schemeClr val="accent6">
                    <a:lumMod val="75000"/>
                  </a:schemeClr>
                </a:solidFill>
              </a:rPr>
              <a:t>25GbE</a:t>
            </a:r>
            <a:endParaRPr lang="zh-TW" altLang="en-US" sz="1600" b="1">
              <a:solidFill>
                <a:schemeClr val="accent6">
                  <a:lumMod val="75000"/>
                </a:schemeClr>
              </a:solidFill>
            </a:endParaRPr>
          </a:p>
        </p:txBody>
      </p:sp>
      <p:sp>
        <p:nvSpPr>
          <p:cNvPr id="41" name="文字方塊 40">
            <a:extLst>
              <a:ext uri="{FF2B5EF4-FFF2-40B4-BE49-F238E27FC236}">
                <a16:creationId xmlns:a16="http://schemas.microsoft.com/office/drawing/2014/main" id="{90BED9F0-80B2-6E9A-0971-8B6E7741DA3B}"/>
              </a:ext>
            </a:extLst>
          </p:cNvPr>
          <p:cNvSpPr txBox="1"/>
          <p:nvPr/>
        </p:nvSpPr>
        <p:spPr>
          <a:xfrm>
            <a:off x="7653899" y="5441926"/>
            <a:ext cx="833883" cy="338554"/>
          </a:xfrm>
          <a:prstGeom prst="rect">
            <a:avLst/>
          </a:prstGeom>
          <a:noFill/>
        </p:spPr>
        <p:txBody>
          <a:bodyPr wrap="none" rtlCol="0">
            <a:spAutoFit/>
          </a:bodyPr>
          <a:lstStyle/>
          <a:p>
            <a:r>
              <a:rPr lang="en-US" altLang="zh-TW" sz="1600" b="1">
                <a:solidFill>
                  <a:schemeClr val="accent6">
                    <a:lumMod val="75000"/>
                  </a:schemeClr>
                </a:solidFill>
              </a:rPr>
              <a:t>25GbE</a:t>
            </a:r>
            <a:endParaRPr lang="zh-TW" altLang="en-US" sz="1600" b="1">
              <a:solidFill>
                <a:schemeClr val="accent6">
                  <a:lumMod val="75000"/>
                </a:schemeClr>
              </a:solidFill>
            </a:endParaRPr>
          </a:p>
        </p:txBody>
      </p:sp>
      <p:sp>
        <p:nvSpPr>
          <p:cNvPr id="42" name="文字方塊 41">
            <a:extLst>
              <a:ext uri="{FF2B5EF4-FFF2-40B4-BE49-F238E27FC236}">
                <a16:creationId xmlns:a16="http://schemas.microsoft.com/office/drawing/2014/main" id="{2148FFC2-9189-6A71-5372-759563C2E2C5}"/>
              </a:ext>
            </a:extLst>
          </p:cNvPr>
          <p:cNvSpPr txBox="1"/>
          <p:nvPr/>
        </p:nvSpPr>
        <p:spPr>
          <a:xfrm>
            <a:off x="4048417" y="4842627"/>
            <a:ext cx="947695" cy="338554"/>
          </a:xfrm>
          <a:prstGeom prst="rect">
            <a:avLst/>
          </a:prstGeom>
          <a:noFill/>
        </p:spPr>
        <p:txBody>
          <a:bodyPr wrap="none" rtlCol="0">
            <a:spAutoFit/>
          </a:bodyPr>
          <a:lstStyle/>
          <a:p>
            <a:r>
              <a:rPr lang="en-US" altLang="zh-TW" sz="1600" b="1">
                <a:solidFill>
                  <a:schemeClr val="accent1">
                    <a:lumMod val="60000"/>
                    <a:lumOff val="40000"/>
                  </a:schemeClr>
                </a:solidFill>
              </a:rPr>
              <a:t>100GbE</a:t>
            </a:r>
            <a:endParaRPr lang="zh-TW" altLang="en-US" sz="1600" b="1">
              <a:solidFill>
                <a:schemeClr val="accent1">
                  <a:lumMod val="60000"/>
                  <a:lumOff val="40000"/>
                </a:schemeClr>
              </a:solidFill>
            </a:endParaRPr>
          </a:p>
        </p:txBody>
      </p:sp>
      <p:pic>
        <p:nvPicPr>
          <p:cNvPr id="49" name="Picture 4">
            <a:extLst>
              <a:ext uri="{FF2B5EF4-FFF2-40B4-BE49-F238E27FC236}">
                <a16:creationId xmlns:a16="http://schemas.microsoft.com/office/drawing/2014/main" id="{3761DE69-3D28-04EC-53F8-3D2361278E1C}"/>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p:blipFill>
        <p:spPr bwMode="auto">
          <a:xfrm>
            <a:off x="8773999" y="5157578"/>
            <a:ext cx="1944478" cy="12967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77401871"/>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訂 1">
      <a:majorFont>
        <a:latin typeface="Arial"/>
        <a:ea typeface="微軟正黑體"/>
        <a:cs typeface=""/>
      </a:majorFont>
      <a:minorFont>
        <a:latin typeface="Arial"/>
        <a:ea typeface="微軟正黑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3355</Words>
  <Application>Microsoft Office PowerPoint</Application>
  <PresentationFormat>寬螢幕</PresentationFormat>
  <Paragraphs>260</Paragraphs>
  <Slides>23</Slides>
  <Notes>23</Notes>
  <HiddenSlides>0</HiddenSlides>
  <MMClips>0</MMClips>
  <ScaleCrop>false</ScaleCrop>
  <HeadingPairs>
    <vt:vector size="6" baseType="variant">
      <vt:variant>
        <vt:lpstr>使用字型</vt:lpstr>
      </vt:variant>
      <vt:variant>
        <vt:i4>8</vt:i4>
      </vt:variant>
      <vt:variant>
        <vt:lpstr>佈景主題</vt:lpstr>
      </vt:variant>
      <vt:variant>
        <vt:i4>1</vt:i4>
      </vt:variant>
      <vt:variant>
        <vt:lpstr>投影片標題</vt:lpstr>
      </vt:variant>
      <vt:variant>
        <vt:i4>23</vt:i4>
      </vt:variant>
    </vt:vector>
  </HeadingPairs>
  <TitlesOfParts>
    <vt:vector size="32" baseType="lpstr">
      <vt:lpstr>Google Sans</vt:lpstr>
      <vt:lpstr>Söhne</vt:lpstr>
      <vt:lpstr>Arial</vt:lpstr>
      <vt:lpstr>Calibri</vt:lpstr>
      <vt:lpstr>Source Sans Pro</vt:lpstr>
      <vt:lpstr>Wingdings</vt:lpstr>
      <vt:lpstr>微軟正黑體</vt:lpstr>
      <vt:lpstr>新細明體</vt:lpstr>
      <vt:lpstr>Office 佈景主題</vt:lpstr>
      <vt:lpstr>PowerPoint 簡報</vt:lpstr>
      <vt:lpstr>100GbE網路速度已成為主流</vt:lpstr>
      <vt:lpstr>100GbE 交換器加速GPU叢集</vt:lpstr>
      <vt:lpstr>企業骨幹網路需要的超高頻寬(500~1000人)</vt:lpstr>
      <vt:lpstr>QSW-M7308R-4X 交換器支援 FEC</vt:lpstr>
      <vt:lpstr>100GbE 透過分線轉 25GbE 彈性配置 QSW-M7308R-4X 共可支援高達 25 x 25GbE 埠</vt:lpstr>
      <vt:lpstr>QSW-M7308R-4X 機架型半寬/ 桌上型/單台機架彈性配置</vt:lpstr>
      <vt:lpstr>QSW-M7308R-4X  LACP 能為您創造近 200 Gbps 的總頻寬</vt:lpstr>
      <vt:lpstr>面對大量 4K 影音編輯，透過 QXG-100G2SF-CX6  暢享 200GbE 總頻寬，跨團隊合作也能暢行無阻</vt:lpstr>
      <vt:lpstr>QSW-M7308R-4X 100GbE網速建議搭配  QNAP 全快閃系列 NAS 機種</vt:lpstr>
      <vt:lpstr>25GbE / 100GbE  選購配件</vt:lpstr>
      <vt:lpstr>相容 DAC 與 Transceiver</vt:lpstr>
      <vt:lpstr>QSW-M7308R-4X 外觀 I/O</vt:lpstr>
      <vt:lpstr>PowerPoint 簡報</vt:lpstr>
      <vt:lpstr>簡單明瞭的介面設計</vt:lpstr>
      <vt:lpstr>明確分割工作室內各別網路</vt:lpstr>
      <vt:lpstr>透過 2 台 QSW-M7308R-4X 進行 LACP 連線</vt:lpstr>
      <vt:lpstr>準確記錄及配發影音串流給設備</vt:lpstr>
      <vt:lpstr>隨時優化網路傳輸路徑</vt:lpstr>
      <vt:lpstr>軔體版本檢查</vt:lpstr>
      <vt:lpstr>QSW-M7308R-4X 支援IEEE 802.3x, LLDP, QoS 等功能</vt:lpstr>
      <vt:lpstr>延長保固， 享最高 5 年保障</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Jerry Deng 鄧永義</dc:creator>
  <cp:lastModifiedBy>Yvonne Tsai 蔡亞彣</cp:lastModifiedBy>
  <cp:revision>1</cp:revision>
  <dcterms:created xsi:type="dcterms:W3CDTF">2023-09-28T04:06:33Z</dcterms:created>
  <dcterms:modified xsi:type="dcterms:W3CDTF">2024-02-27T02:23:53Z</dcterms:modified>
</cp:coreProperties>
</file>