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70" r:id="rId2"/>
    <p:sldId id="3720" r:id="rId3"/>
    <p:sldId id="3725" r:id="rId4"/>
    <p:sldId id="3743" r:id="rId5"/>
    <p:sldId id="3723" r:id="rId6"/>
    <p:sldId id="3722" r:id="rId7"/>
    <p:sldId id="3721" r:id="rId8"/>
    <p:sldId id="3701" r:id="rId9"/>
    <p:sldId id="3717" r:id="rId10"/>
    <p:sldId id="3730" r:id="rId11"/>
    <p:sldId id="3729" r:id="rId12"/>
    <p:sldId id="3728" r:id="rId13"/>
    <p:sldId id="3748" r:id="rId14"/>
    <p:sldId id="3680" r:id="rId15"/>
    <p:sldId id="3726" r:id="rId16"/>
    <p:sldId id="3671" r:id="rId17"/>
    <p:sldId id="3731" r:id="rId18"/>
    <p:sldId id="3732" r:id="rId19"/>
    <p:sldId id="3679" r:id="rId20"/>
    <p:sldId id="3740" r:id="rId21"/>
    <p:sldId id="3739" r:id="rId22"/>
    <p:sldId id="3738" r:id="rId23"/>
    <p:sldId id="3737" r:id="rId24"/>
    <p:sldId id="3736" r:id="rId25"/>
    <p:sldId id="3734" r:id="rId26"/>
    <p:sldId id="3733" r:id="rId27"/>
    <p:sldId id="3707" r:id="rId28"/>
    <p:sldId id="3719" r:id="rId29"/>
    <p:sldId id="3710" r:id="rId30"/>
    <p:sldId id="3747" r:id="rId31"/>
    <p:sldId id="3713" r:id="rId32"/>
    <p:sldId id="3742" r:id="rId33"/>
    <p:sldId id="3691"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5418B80-B1EB-D240-B9C6-2E4A79F6DE89}">
          <p14:sldIdLst>
            <p14:sldId id="270"/>
            <p14:sldId id="3720"/>
            <p14:sldId id="3725"/>
            <p14:sldId id="3743"/>
            <p14:sldId id="3723"/>
            <p14:sldId id="3722"/>
            <p14:sldId id="3721"/>
            <p14:sldId id="3701"/>
            <p14:sldId id="3717"/>
            <p14:sldId id="3730"/>
            <p14:sldId id="3729"/>
            <p14:sldId id="3728"/>
            <p14:sldId id="3748"/>
            <p14:sldId id="3680"/>
            <p14:sldId id="3726"/>
            <p14:sldId id="3671"/>
            <p14:sldId id="3731"/>
            <p14:sldId id="3732"/>
            <p14:sldId id="3679"/>
            <p14:sldId id="3740"/>
            <p14:sldId id="3739"/>
            <p14:sldId id="3738"/>
            <p14:sldId id="3737"/>
            <p14:sldId id="3736"/>
            <p14:sldId id="3734"/>
            <p14:sldId id="3733"/>
            <p14:sldId id="3707"/>
            <p14:sldId id="3719"/>
            <p14:sldId id="3710"/>
            <p14:sldId id="3747"/>
            <p14:sldId id="3713"/>
            <p14:sldId id="3742"/>
          </p14:sldIdLst>
        </p14:section>
        <p14:section name="Template" id="{E7A31256-D6D4-A44F-B1AC-43818D6FDA18}">
          <p14:sldIdLst>
            <p14:sldId id="36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83F9F9E6-2AC3-F16E-D5FC-F20C35332C9A}" name="Alex Shih 石鎧銘" initials="A石" userId="S::alexshih@qnap.com::3ded2836-69e5-43df-84df-1656cac14d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A00"/>
    <a:srgbClr val="F0FFFF"/>
    <a:srgbClr val="FF0C00"/>
    <a:srgbClr val="424651"/>
    <a:srgbClr val="843006"/>
    <a:srgbClr val="481B04"/>
    <a:srgbClr val="B34209"/>
    <a:srgbClr val="AF4009"/>
    <a:srgbClr val="0B0401"/>
    <a:srgbClr val="802F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DCD4C-A96B-48DC-81A8-9B3BD5B90B53}" v="62" vWet="63" dt="2024-02-22T03:17:16.906"/>
    <p1510:client id="{359AAD51-27F7-9C00-5344-3C56ED57856F}" v="93" dt="2024-02-21T16:09:32.150"/>
    <p1510:client id="{6B08394F-3FA0-4254-B689-C8E978F8A71C}" v="79" dt="2024-02-22T03:32:40.171"/>
    <p1510:client id="{8F786262-067A-0722-D84F-492D59D32449}" v="240" dt="2024-02-21T11:22:38.24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77" autoAdjust="0"/>
  </p:normalViewPr>
  <p:slideViewPr>
    <p:cSldViewPr snapToGrid="0">
      <p:cViewPr varScale="1">
        <p:scale>
          <a:sx n="105" d="100"/>
          <a:sy n="105" d="100"/>
        </p:scale>
        <p:origin x="1018" y="96"/>
      </p:cViewPr>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2024/2/29</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5T01:57:43.203"/>
    </inkml:context>
    <inkml:brush xml:id="br0">
      <inkml:brushProperty name="width" value="0.1" units="cm"/>
      <inkml:brushProperty name="height" value="0.1" units="cm"/>
      <inkml:brushProperty name="color" value="#E71224"/>
    </inkml:brush>
  </inkml:definitions>
  <inkml:trace contextRef="#ctx0" brushRef="#br0">25160 17058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5T01:57:43.204"/>
    </inkml:context>
    <inkml:brush xml:id="br0">
      <inkml:brushProperty name="width" value="0.1" units="cm"/>
      <inkml:brushProperty name="height" value="0.1" units="cm"/>
      <inkml:brushProperty name="color" value="#E71224"/>
    </inkml:brush>
  </inkml:definitions>
  <inkml:trace contextRef="#ctx0" brushRef="#br0">24716 16675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5T01:57:43.206"/>
    </inkml:context>
    <inkml:brush xml:id="br0">
      <inkml:brushProperty name="width" value="0.1" units="cm"/>
      <inkml:brushProperty name="height" value="0.1" units="cm"/>
      <inkml:brushProperty name="color" value="#E71224"/>
    </inkml:brush>
  </inkml:definitions>
  <inkml:trace contextRef="#ctx0" brushRef="#br0">8096 12196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5T01:57:43.207"/>
    </inkml:context>
    <inkml:brush xml:id="br0">
      <inkml:brushProperty name="width" value="0.1" units="cm"/>
      <inkml:brushProperty name="height" value="0.1" units="cm"/>
      <inkml:brushProperty name="color" value="#E71224"/>
    </inkml:brush>
  </inkml:definitions>
  <inkml:trace contextRef="#ctx0" brushRef="#br0">34358 8224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5T01:57:43.208"/>
    </inkml:context>
    <inkml:brush xml:id="br0">
      <inkml:brushProperty name="width" value="0.1" units="cm"/>
      <inkml:brushProperty name="height" value="0.1" units="cm"/>
      <inkml:brushProperty name="color" value="#E71224"/>
    </inkml:brush>
  </inkml:definitions>
  <inkml:trace contextRef="#ctx0" brushRef="#br0">34716 7583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2024/2/29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Hey everyone,</a:t>
            </a:r>
          </a:p>
          <a:p>
            <a:r>
              <a:rPr lang="zh-TW">
                <a:ea typeface="新細明體"/>
              </a:rPr>
              <a:t>Welcome to Q</a:t>
            </a:r>
            <a:r>
              <a:rPr lang="en-US" altLang="zh-TW">
                <a:ea typeface="新細明體"/>
              </a:rPr>
              <a:t>NAP</a:t>
            </a:r>
            <a:r>
              <a:rPr lang="zh-TW">
                <a:ea typeface="新細明體"/>
              </a:rPr>
              <a:t> channel</a:t>
            </a:r>
            <a:r>
              <a:rPr lang="en-US" altLang="zh-TW">
                <a:ea typeface="新細明體"/>
              </a:rPr>
              <a:t>,</a:t>
            </a:r>
            <a:r>
              <a:rPr lang="zh-TW">
                <a:ea typeface="新細明體"/>
              </a:rPr>
              <a:t> I</a:t>
            </a:r>
            <a:r>
              <a:rPr lang="en-US" altLang="zh-TW">
                <a:ea typeface="新細明體"/>
              </a:rPr>
              <a:t>'m QNAP product manager, Alex Shih.</a:t>
            </a:r>
            <a:r>
              <a:rPr lang="zh-TW" altLang="en-US">
                <a:ea typeface="新細明體"/>
              </a:rPr>
              <a:t> </a:t>
            </a:r>
            <a:br>
              <a:rPr lang="zh-TW" altLang="en-US">
                <a:ea typeface="新細明體"/>
                <a:cs typeface="+mn-lt"/>
              </a:rPr>
            </a:br>
            <a:r>
              <a:rPr lang="zh-TW" altLang="en-US">
                <a:ea typeface="新細明體"/>
              </a:rPr>
              <a:t>In today's presentation, </a:t>
            </a:r>
            <a:r>
              <a:rPr lang="zh-TW">
                <a:ea typeface="新細明體"/>
              </a:rPr>
              <a:t>we're unveiling the latest addition to our lineup: the TS-h3077AFU - The ZFS enterprise All-Flash NAS, powered by an AMD Ryzen 7000 series processor.</a:t>
            </a:r>
            <a:endParaRPr lang="zh-TW">
              <a:ea typeface="新細明體"/>
              <a:cs typeface="Calibri"/>
            </a:endParaRPr>
          </a:p>
          <a:p>
            <a:r>
              <a:rPr lang="zh-TW"/>
              <a:t>This powerhouse isn't just about storage; it's about unleashing the full potential of your data with PB-class storage expansion and the lightning-fast speeds of 100GbE connectivity.</a:t>
            </a:r>
          </a:p>
          <a:p>
            <a:r>
              <a:rPr lang="zh-TW"/>
              <a:t>So buckle up, because we're about to dive into the future of storage solutions.</a:t>
            </a:r>
          </a:p>
          <a:p>
            <a:r>
              <a:rPr lang="zh-TW"/>
              <a:t>Now, let's explore how the TS-h3077AFU can revolutionize your data management strategies.</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406301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page, we are going to dive into the heart of the TS-h3077AFU: its powerful CPU lineup.</a:t>
            </a:r>
            <a:endParaRPr lang="zh-TW" altLang="en-US"/>
          </a:p>
          <a:p>
            <a:r>
              <a:rPr lang="en-US"/>
              <a:t>We're talking about the latest and greatest from AMD: the Ryzen™ 7 7000 series, boasting a mighty 8 cores and 16 threads, and the Ryzen™ 5 7000 series, with 6 cores and 12 threads. These processors are built on the cutting-edge 5nm process, delivering unparalleled performance.</a:t>
            </a:r>
            <a:endParaRPr lang="en-TW"/>
          </a:p>
          <a:p>
            <a:r>
              <a:rPr lang="en-US"/>
              <a:t>But that's not all. With up to 32MB cache and a maximum frequency of 5.3 GHz, these CPUs pack a serious punch. And let's not forget about the integrated AMD Radeon™ Graphics, perfect for handling 4K video transcoding and accelerating AI applications.</a:t>
            </a:r>
            <a:endParaRPr lang="en-TW"/>
          </a:p>
          <a:p>
            <a:r>
              <a:rPr lang="en-US"/>
              <a:t>So, whether you're crunching numbers, editing videos, or diving into the world of AI, the TS-h3077AFU's CPU has got you covered.</a:t>
            </a:r>
            <a:endParaRPr lang="en-TW"/>
          </a:p>
          <a:p>
            <a:endParaRPr lang="en-TW">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249394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a:t>
            </a:r>
            <a:r>
              <a:rPr lang="zh-TW">
                <a:ea typeface="新細明體"/>
              </a:rPr>
              <a:t> </a:t>
            </a:r>
            <a:r>
              <a:rPr lang="en-US" altLang="zh-TW">
                <a:ea typeface="新細明體"/>
              </a:rPr>
              <a:t>this</a:t>
            </a:r>
            <a:r>
              <a:rPr lang="zh-TW">
                <a:ea typeface="新細明體"/>
              </a:rPr>
              <a:t> </a:t>
            </a:r>
            <a:r>
              <a:rPr lang="en-US" altLang="zh-TW">
                <a:ea typeface="新細明體"/>
              </a:rPr>
              <a:t>page, </a:t>
            </a:r>
            <a:r>
              <a:rPr lang="zh-TW">
                <a:ea typeface="新細明體"/>
              </a:rPr>
              <a:t>We're talking about not one, not two, but three PCIe Gen4 expansion slots</a:t>
            </a:r>
            <a:r>
              <a:rPr lang="zh-TW" altLang="en-US">
                <a:ea typeface="新細明體"/>
              </a:rPr>
              <a:t> provid</a:t>
            </a:r>
            <a:r>
              <a:rPr lang="en-US" altLang="zh-TW">
                <a:ea typeface="新細明體"/>
              </a:rPr>
              <a:t>e</a:t>
            </a:r>
            <a:r>
              <a:rPr lang="en-US" altLang="en-US">
                <a:ea typeface="新細明體"/>
              </a:rPr>
              <a:t>d by TS-h3077AFU</a:t>
            </a:r>
            <a:r>
              <a:rPr lang="zh-TW">
                <a:ea typeface="新細明體"/>
              </a:rPr>
              <a:t>.</a:t>
            </a:r>
            <a:r>
              <a:rPr lang="zh-TW" altLang="en-US">
                <a:ea typeface="新細明體"/>
              </a:rPr>
              <a:t> </a:t>
            </a:r>
            <a:endParaRPr lang="zh-TW" altLang="en-US"/>
          </a:p>
          <a:p>
            <a:r>
              <a:rPr lang="zh-TW">
                <a:ea typeface="新細明體"/>
              </a:rPr>
              <a:t>Slot 1 gives you Gen 4 x 4, Slot 2 offers Gen 4 x 8 or Gen 4 x 4 (depending on Slot 1 usage), and Slot 3 provides Gen 4 x 4.</a:t>
            </a:r>
            <a:endParaRPr lang="zh-TW"/>
          </a:p>
          <a:p>
            <a:r>
              <a:rPr lang="zh-TW">
                <a:ea typeface="新細明體"/>
              </a:rPr>
              <a:t>Now, here's where it gets interesting. </a:t>
            </a:r>
            <a:endParaRPr lang="zh-TW" altLang="en-US">
              <a:ea typeface="新細明體"/>
            </a:endParaRPr>
          </a:p>
          <a:p>
            <a:r>
              <a:rPr lang="zh-TW">
                <a:ea typeface="新細明體"/>
              </a:rPr>
              <a:t>When Slot 1 is not in use, Slot 2 kicks it up a notch with the width of PCIe Gen4 x8. </a:t>
            </a:r>
            <a:endParaRPr lang="zh-TW" altLang="en-US">
              <a:ea typeface="新細明體"/>
            </a:endParaRPr>
          </a:p>
          <a:p>
            <a:r>
              <a:rPr lang="zh-TW">
                <a:ea typeface="新細明體"/>
              </a:rPr>
              <a:t>But when Slot 1 is in use, Slot 2 seamlessly adjusts to Gen4 x4, ensuring you always get the performance you need.</a:t>
            </a:r>
            <a:endParaRPr lang="zh-TW" altLang="en-US">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Let's talk about the diverse range of QNAP PCIe expansion cards that are perfect companions for the TS-h3077AFU.</a:t>
            </a:r>
          </a:p>
          <a:p>
            <a:r>
              <a:rPr lang="zh-TW"/>
              <a:t>First up, we have the Smart NICs. Whether it's the 100GbE or 25GbE Network Expansion Cards like the QXG-100G2SF-CX6 or QXG-25G2SF-E810, these cards offer lightning-fast throughput and minimal latency, ensuring enterprises can tackle tasks with ease.</a:t>
            </a:r>
          </a:p>
          <a:p>
            <a:r>
              <a:rPr lang="zh-TW"/>
              <a:t>Next, we have the M.2 expansion card - QM2. Take the QM2-2P410G2T for example, featuring 10GBASE-T Ethernet ports and/or M.2 NVMe SSD slots, instantly boosting your storage with more SSD cache for accelerated performance.</a:t>
            </a:r>
          </a:p>
          <a:p>
            <a:r>
              <a:rPr lang="zh-TW"/>
              <a:t>Looking for more storage expansion? Check out the PCIe-SATA JBOD and SAS JBOD expansion cards. The QXP-3X4PES or QXP-3X8PES PCIe-SATA JBOD expansion card, along with the SAS expansion card like the QXP-820S-B3408, are tailor-made for NAS, providing seamless integration with QNAP TL series storage expansion devices, and offering versatile storage solutions to meet your needs.</a:t>
            </a:r>
          </a:p>
          <a:p>
            <a:r>
              <a:rPr lang="zh-TW"/>
              <a:t>So whether you're looking to amp up your network speed, boost storage performance, or expand storage capacity, these QNAP PCIe expansion cards are here to lead the way.</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1311863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When it comes to unleashing the full potential of your TS-h3077AFU, choosing the right large capacity SSDs is key.</a:t>
            </a:r>
            <a:endParaRPr lang="zh-TW" altLang="en-US"/>
          </a:p>
          <a:p>
            <a:r>
              <a:rPr lang="en-US"/>
              <a:t>In today's data-driven world, All Flash NAS systems are the backbone of high-performance storage solutions. And large capacity SSDs take it up a notch, offering enhanced performance, increased storage efficiency, and improved reliability.</a:t>
            </a:r>
            <a:endParaRPr lang="en-US">
              <a:cs typeface="Calibri"/>
            </a:endParaRPr>
          </a:p>
          <a:p>
            <a:r>
              <a:rPr lang="en-US"/>
              <a:t>Take, for example, the Micron 5400 Pro 7.68TB SSD, the Samsung PM983 7.68TB SSD, or the Kingston DC450R 7.68TB SSD. These SSDs are not just compatible, but perfectly suited for your TS-h3077AFU, ensuring you get the most out of your storage solution.</a:t>
            </a:r>
            <a:endParaRPr lang="en-US">
              <a:cs typeface="Calibri"/>
            </a:endParaRPr>
          </a:p>
          <a:p>
            <a:r>
              <a:rPr lang="en-US"/>
              <a:t>So whether you're dealing with massive datasets, demanding workloads, or mission-critical applications, these large capacity SSDs have got your back.</a:t>
            </a:r>
            <a:endParaRPr lang="en-US">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406257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Let's talk about the versatile storage expansion choices available for the TS-h3077AFU.</a:t>
            </a:r>
          </a:p>
          <a:p>
            <a:r>
              <a:rPr lang="zh-TW"/>
              <a:t>This bad boy offers flexible capacity expansion options, catering to various devices and scenarios through different interfaces. We're talking VJBOD (via iSCSI), USB JBOD, SAS JBOD (like the TL-Rx00Sep-RP series), SATA JBOD (like the TR-004U RAID enclosure), and PCIe SATA JBOD (like the TL-Rx00PES-RP series).</a:t>
            </a:r>
          </a:p>
          <a:p>
            <a:r>
              <a:rPr lang="zh-TW"/>
              <a:t>Whether you're looking to expand your storage capacity, enhance your data backup strategy, or streamline your storage infrastructure, these expansion choices have got you covered. So whether you're dealing with specific equipment requirements or diverse storage needs, the TS-h3077AFU's expansion options provide adaptability and versatility for every scenario.</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14074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Let's talk about how the TS-h3077AFU achieves the perfect balance between performance and capacity, offering a petabyte-grade value solution.</a:t>
            </a:r>
          </a:p>
          <a:p>
            <a:r>
              <a:rPr lang="zh-TW">
                <a:ea typeface="新細明體"/>
              </a:rPr>
              <a:t>Th</a:t>
            </a:r>
            <a:r>
              <a:rPr lang="en-US" altLang="zh-TW">
                <a:ea typeface="新細明體"/>
              </a:rPr>
              <a:t>e</a:t>
            </a:r>
            <a:r>
              <a:rPr lang="zh-TW">
                <a:ea typeface="新細明體"/>
              </a:rPr>
              <a:t> </a:t>
            </a:r>
            <a:r>
              <a:rPr lang="en-US" altLang="zh-TW">
                <a:ea typeface="新細明體"/>
              </a:rPr>
              <a:t>TS-h3077AFU</a:t>
            </a:r>
            <a:r>
              <a:rPr lang="zh-TW">
                <a:ea typeface="新細明體"/>
              </a:rPr>
              <a:t> can support up to 8 TL-Rx00PES PCIe SATA JBODs, allowing for a whopping total of up to 208 disks. That's a total capacity reaching 4PB, with over 3PB of usable space. But here's the kicker: it doesn't compromise on network performance, thanks to its dual 25GbE ports.</a:t>
            </a:r>
            <a:endParaRPr lang="zh-TW">
              <a:ea typeface="新細明體"/>
              <a:cs typeface="Calibri"/>
            </a:endParaRPr>
          </a:p>
          <a:p>
            <a:r>
              <a:rPr lang="zh-TW"/>
              <a:t>Whether you're dealing with massive datasets, demanding workloads, or mission-critical applications, the TS-h3077AFU's configuration caters to the diverse capacity and performance expansion needs of enterprises in various scenarios. So whether you're aiming for optimal performance, maximum capacity, or a perfect balance of both, this solution has got you covered.</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413346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the powerhouse that is the TS-h3077AFU, and how it's unleashing 1.9 times the CPU power compared to its predecessor(ˈ</a:t>
            </a:r>
            <a:r>
              <a:rPr lang="en-US" err="1"/>
              <a:t>predəˌsesər</a:t>
            </a:r>
            <a:r>
              <a:rPr lang="en-US"/>
              <a:t>) TS-h3088XU-RP.</a:t>
            </a:r>
            <a:endParaRPr lang="zh-TW" altLang="en-US"/>
          </a:p>
          <a:p>
            <a:r>
              <a:rPr lang="en-US"/>
              <a:t>Equipped with the latest AMD Ryzen™ 7000 Series processors, this bad boy doesn't just deliver high clock speeds; it also provides increased bandwidth, ensuring robust performance for all your enterprise applications.</a:t>
            </a:r>
            <a:endParaRPr lang="en-TW"/>
          </a:p>
          <a:p>
            <a:r>
              <a:rPr lang="en-US"/>
              <a:t>Now, let's get into the numbers. When it comes to CPU benchmarks, the TS-h3077AFU blows its predecessor, the TS-h3088XU-RP, out of the water. We're talking up to a 1.34 times improvement in single-thread performance, and a whopping 1.96 times improvement in multi-core performance.</a:t>
            </a:r>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3759767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Today, we're diving into the world of next-gen memory performance with the TS-h3077AFU.</a:t>
            </a:r>
          </a:p>
          <a:p>
            <a:r>
              <a:rPr lang="zh-TW"/>
              <a:t>With 4 DDR5 UDIMM slots supporting expansion up to a whopping total of 128GB, this bad boy packs a serious punch. Plus, you have the option to upgrade to ECC RAM for added stability and reliability.</a:t>
            </a:r>
          </a:p>
          <a:p>
            <a:r>
              <a:rPr lang="zh-TW"/>
              <a:t>But here's where it gets really exciting. With clock speeds starting from 4800MT/s, DDR5 delivers at least 50% higher performance compared to DDR4. That means faster data processing, smoother multitasking, and overall improved system responsiveness.</a:t>
            </a:r>
          </a:p>
          <a:p>
            <a:r>
              <a:rPr lang="zh-TW"/>
              <a:t>And let's not forget about the benefits beyond performance. DDR5 also brings reduced power consumption, cost-effectiveness, and environmental consciousness to the table. With approximately 20% lower power consumption compared to DDR4, you're not just getting more power; you're also being kinder to the planet.</a:t>
            </a:r>
          </a:p>
          <a:p>
            <a:endParaRPr lang="zh-TW" altLang="en-US">
              <a:ea typeface="新細明體"/>
              <a:cs typeface="Calibri"/>
            </a:endParaRPr>
          </a:p>
          <a:p>
            <a:r>
              <a:rPr lang="en-US" altLang="zh-TW">
                <a:ea typeface="新細明體"/>
              </a:rPr>
              <a:t>I</a:t>
            </a:r>
            <a:r>
              <a:rPr lang="zh-TW">
                <a:ea typeface="新細明體"/>
              </a:rPr>
              <a:t>f you're looking to upgrade, just check out the compatible DDR5 options in the bottom right corner of the table.</a:t>
            </a: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L</a:t>
            </a:r>
            <a:r>
              <a:rPr lang="zh-TW">
                <a:ea typeface="新細明體"/>
              </a:rPr>
              <a:t>et's t</a:t>
            </a:r>
            <a:r>
              <a:rPr lang="en-US" altLang="zh-TW" err="1">
                <a:ea typeface="新細明體"/>
              </a:rPr>
              <a:t>alk</a:t>
            </a:r>
            <a:r>
              <a:rPr lang="zh-TW" altLang="en-US">
                <a:ea typeface="新細明體"/>
              </a:rPr>
              <a:t> </a:t>
            </a:r>
            <a:r>
              <a:rPr lang="en-US" altLang="zh-TW">
                <a:ea typeface="新細明體"/>
              </a:rPr>
              <a:t>ab</a:t>
            </a:r>
            <a:r>
              <a:rPr lang="zh-TW">
                <a:ea typeface="新細明體"/>
              </a:rPr>
              <a:t>o</a:t>
            </a:r>
            <a:r>
              <a:rPr lang="en-US" altLang="zh-TW">
                <a:ea typeface="新細明體"/>
              </a:rPr>
              <a:t>u</a:t>
            </a:r>
            <a:r>
              <a:rPr lang="zh-TW">
                <a:ea typeface="新細明體"/>
              </a:rPr>
              <a:t>t</a:t>
            </a:r>
            <a:r>
              <a:rPr lang="zh-TW" altLang="en-US">
                <a:ea typeface="新細明體"/>
              </a:rPr>
              <a:t> </a:t>
            </a:r>
            <a:r>
              <a:rPr lang="zh-TW">
                <a:ea typeface="新細明體"/>
              </a:rPr>
              <a:t>ho</a:t>
            </a:r>
            <a:r>
              <a:rPr lang="en-US" altLang="zh-TW">
                <a:ea typeface="新細明體"/>
              </a:rPr>
              <a:t>w</a:t>
            </a:r>
            <a:r>
              <a:rPr lang="zh-TW" altLang="en-US">
                <a:ea typeface="新細明體"/>
              </a:rPr>
              <a:t> </a:t>
            </a:r>
            <a:r>
              <a:rPr lang="zh-TW">
                <a:ea typeface="新細明體"/>
              </a:rPr>
              <a:t>the TS-</a:t>
            </a:r>
            <a:r>
              <a:rPr lang="en-US" altLang="zh-TW">
                <a:ea typeface="新細明體"/>
              </a:rPr>
              <a:t>h3077AFU</a:t>
            </a:r>
            <a:r>
              <a:rPr lang="zh-TW" altLang="en-US">
                <a:ea typeface="新細明體"/>
              </a:rPr>
              <a:t> </a:t>
            </a:r>
            <a:r>
              <a:rPr lang="zh-TW">
                <a:ea typeface="新細明體"/>
              </a:rPr>
              <a:t>is</a:t>
            </a:r>
            <a:r>
              <a:rPr lang="zh-TW" altLang="en-US">
                <a:ea typeface="新細明體"/>
              </a:rPr>
              <a:t> </a:t>
            </a:r>
            <a:r>
              <a:rPr lang="en-US" altLang="zh-TW" err="1">
                <a:ea typeface="新細明體"/>
              </a:rPr>
              <a:t>tak</a:t>
            </a:r>
            <a:r>
              <a:rPr lang="zh-TW">
                <a:ea typeface="新細明體"/>
              </a:rPr>
              <a:t>ing </a:t>
            </a:r>
            <a:r>
              <a:rPr lang="en-US" altLang="zh-TW">
                <a:ea typeface="新細明體"/>
              </a:rPr>
              <a:t>AI</a:t>
            </a:r>
            <a:r>
              <a:rPr lang="zh-TW" altLang="en-US">
                <a:ea typeface="新細明體"/>
              </a:rPr>
              <a:t> </a:t>
            </a:r>
            <a:r>
              <a:rPr lang="en-US" altLang="zh-TW">
                <a:ea typeface="新細明體"/>
              </a:rPr>
              <a:t>image</a:t>
            </a:r>
            <a:r>
              <a:rPr lang="zh-TW" altLang="en-US">
                <a:ea typeface="新細明體"/>
              </a:rPr>
              <a:t> </a:t>
            </a:r>
            <a:r>
              <a:rPr lang="en-US" altLang="zh-TW">
                <a:ea typeface="新細明體"/>
              </a:rPr>
              <a:t>rec</a:t>
            </a:r>
            <a:r>
              <a:rPr lang="zh-TW">
                <a:ea typeface="新細明體"/>
              </a:rPr>
              <a:t>o</a:t>
            </a:r>
            <a:r>
              <a:rPr lang="en-US" altLang="zh-TW">
                <a:ea typeface="新細明體"/>
              </a:rPr>
              <a:t>g</a:t>
            </a:r>
            <a:r>
              <a:rPr lang="zh-TW">
                <a:ea typeface="新細明體"/>
              </a:rPr>
              <a:t>nit</a:t>
            </a:r>
            <a:r>
              <a:rPr lang="en-US" altLang="zh-TW" err="1">
                <a:ea typeface="新細明體"/>
              </a:rPr>
              <a:t>i</a:t>
            </a:r>
            <a:r>
              <a:rPr lang="zh-TW">
                <a:ea typeface="新細明體"/>
              </a:rPr>
              <a:t>on</a:t>
            </a:r>
            <a:r>
              <a:rPr lang="zh-TW" altLang="en-US">
                <a:ea typeface="新細明體"/>
              </a:rPr>
              <a:t> </a:t>
            </a:r>
            <a:r>
              <a:rPr lang="en-US" altLang="zh-TW">
                <a:ea typeface="新細明體"/>
              </a:rPr>
              <a:t>and</a:t>
            </a:r>
            <a:r>
              <a:rPr lang="zh-TW" altLang="en-US">
                <a:ea typeface="新細明體"/>
              </a:rPr>
              <a:t> </a:t>
            </a:r>
            <a:r>
              <a:rPr lang="en-US" altLang="zh-TW">
                <a:ea typeface="新細明體"/>
              </a:rPr>
              <a:t>vi</a:t>
            </a:r>
            <a:r>
              <a:rPr lang="zh-TW">
                <a:ea typeface="新細明體"/>
              </a:rPr>
              <a:t>de</a:t>
            </a:r>
            <a:r>
              <a:rPr lang="en-US" altLang="zh-TW">
                <a:ea typeface="新細明體"/>
              </a:rPr>
              <a:t>o</a:t>
            </a:r>
            <a:r>
              <a:rPr lang="zh-TW" altLang="en-US">
                <a:ea typeface="新細明體"/>
              </a:rPr>
              <a:t> </a:t>
            </a:r>
            <a:r>
              <a:rPr lang="en-US" altLang="zh-TW">
                <a:ea typeface="新細明體"/>
              </a:rPr>
              <a:t>tr</a:t>
            </a:r>
            <a:r>
              <a:rPr lang="zh-TW">
                <a:ea typeface="新細明體"/>
              </a:rPr>
              <a:t>a</a:t>
            </a:r>
            <a:r>
              <a:rPr lang="en-US" altLang="zh-TW" err="1">
                <a:ea typeface="新細明體"/>
              </a:rPr>
              <a:t>nscod</a:t>
            </a:r>
            <a:r>
              <a:rPr lang="zh-TW">
                <a:ea typeface="新細明體"/>
              </a:rPr>
              <a:t>ing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n</a:t>
            </a:r>
            <a:r>
              <a:rPr lang="zh-TW">
                <a:ea typeface="新細明體"/>
              </a:rPr>
              <a:t>e</a:t>
            </a:r>
            <a:r>
              <a:rPr lang="en-US" altLang="zh-TW">
                <a:ea typeface="新細明體"/>
              </a:rPr>
              <a:t>x</a:t>
            </a:r>
            <a:r>
              <a:rPr lang="zh-TW">
                <a:ea typeface="新細明體"/>
              </a:rPr>
              <a:t>t</a:t>
            </a:r>
            <a:r>
              <a:rPr lang="zh-TW" altLang="en-US">
                <a:ea typeface="新細明體"/>
              </a:rPr>
              <a:t> </a:t>
            </a:r>
            <a:r>
              <a:rPr lang="en-US" altLang="zh-TW">
                <a:ea typeface="新細明體"/>
              </a:rPr>
              <a:t>lev</a:t>
            </a:r>
            <a:r>
              <a:rPr lang="zh-TW">
                <a:ea typeface="新細明體"/>
              </a:rPr>
              <a:t>e</a:t>
            </a:r>
            <a:r>
              <a:rPr lang="en-US" altLang="zh-TW">
                <a:ea typeface="新細明體"/>
              </a:rPr>
              <a:t>l</a:t>
            </a:r>
            <a:r>
              <a:rPr lang="zh-TW" altLang="en-US">
                <a:ea typeface="新細明體"/>
              </a:rPr>
              <a:t> </a:t>
            </a:r>
            <a:r>
              <a:rPr lang="en-US" altLang="zh-TW" err="1">
                <a:ea typeface="新細明體"/>
              </a:rPr>
              <a:t>wi</a:t>
            </a:r>
            <a:r>
              <a:rPr lang="zh-TW">
                <a:ea typeface="新細明體"/>
              </a:rPr>
              <a:t>th</a:t>
            </a:r>
            <a:r>
              <a:rPr lang="zh-TW" altLang="en-US">
                <a:ea typeface="新細明體"/>
              </a:rPr>
              <a:t> </a:t>
            </a:r>
            <a:r>
              <a:rPr lang="en-US" altLang="zh-TW">
                <a:ea typeface="新細明體"/>
              </a:rPr>
              <a:t>its</a:t>
            </a:r>
            <a:r>
              <a:rPr lang="zh-TW" altLang="en-US">
                <a:ea typeface="新細明體"/>
              </a:rPr>
              <a:t> </a:t>
            </a:r>
            <a:r>
              <a:rPr lang="en-US" altLang="zh-TW">
                <a:ea typeface="新細明體"/>
              </a:rPr>
              <a:t>b</a:t>
            </a:r>
            <a:r>
              <a:rPr lang="zh-TW">
                <a:ea typeface="新細明體"/>
              </a:rPr>
              <a:t>uilt-in </a:t>
            </a:r>
            <a:r>
              <a:rPr lang="en-US" altLang="zh-TW" err="1">
                <a:ea typeface="新細明體"/>
              </a:rPr>
              <a:t>i</a:t>
            </a:r>
            <a:r>
              <a:rPr lang="zh-TW">
                <a:ea typeface="新細明體"/>
              </a:rPr>
              <a:t>GPU.</a:t>
            </a:r>
            <a:endParaRPr lang="zh-TW" altLang="en-US">
              <a:ea typeface="新細明體"/>
            </a:endParaRPr>
          </a:p>
          <a:p>
            <a:r>
              <a:rPr lang="en-US" altLang="zh-TW">
                <a:ea typeface="新細明體"/>
              </a:rPr>
              <a:t>E</a:t>
            </a:r>
            <a:r>
              <a:rPr lang="zh-TW">
                <a:ea typeface="新細明體"/>
              </a:rPr>
              <a:t>quipped with an integrated AMD Radeon™ Graphics </a:t>
            </a:r>
            <a:r>
              <a:rPr lang="en-US" altLang="zh-TW">
                <a:ea typeface="新細明體"/>
              </a:rPr>
              <a:t>i</a:t>
            </a:r>
            <a:r>
              <a:rPr lang="zh-TW">
                <a:ea typeface="新細明體"/>
              </a:rPr>
              <a:t>GPU, t</a:t>
            </a:r>
            <a:r>
              <a:rPr lang="en-US" altLang="zh-TW">
                <a:ea typeface="新細明體"/>
              </a:rPr>
              <a:t>h</a:t>
            </a:r>
            <a:r>
              <a:rPr lang="zh-TW">
                <a:ea typeface="新細明體"/>
              </a:rPr>
              <a:t>i</a:t>
            </a:r>
            <a:r>
              <a:rPr lang="en-US" altLang="zh-TW">
                <a:ea typeface="新細明體"/>
              </a:rPr>
              <a:t>s</a:t>
            </a:r>
            <a:r>
              <a:rPr lang="zh-TW" altLang="en-US">
                <a:ea typeface="新細明體"/>
              </a:rPr>
              <a:t> </a:t>
            </a:r>
            <a:r>
              <a:rPr lang="en-US" altLang="zh-TW">
                <a:ea typeface="新細明體"/>
              </a:rPr>
              <a:t>bad</a:t>
            </a:r>
            <a:r>
              <a:rPr lang="zh-TW" altLang="en-US">
                <a:ea typeface="新細明體"/>
              </a:rPr>
              <a:t> </a:t>
            </a:r>
            <a:r>
              <a:rPr lang="en-US" altLang="zh-TW">
                <a:ea typeface="新細明體"/>
              </a:rPr>
              <a:t>b</a:t>
            </a:r>
            <a:r>
              <a:rPr lang="zh-TW">
                <a:ea typeface="新細明體"/>
              </a:rPr>
              <a:t>o</a:t>
            </a:r>
            <a:r>
              <a:rPr lang="en-US" altLang="zh-TW">
                <a:ea typeface="新細明體"/>
              </a:rPr>
              <a:t>y</a:t>
            </a:r>
            <a:r>
              <a:rPr lang="zh-TW" altLang="en-US">
                <a:ea typeface="新細明體"/>
              </a:rPr>
              <a:t> </a:t>
            </a:r>
            <a:r>
              <a:rPr lang="zh-TW">
                <a:ea typeface="新細明體"/>
              </a:rPr>
              <a:t>i</a:t>
            </a:r>
            <a:r>
              <a:rPr lang="en-US" altLang="zh-TW">
                <a:ea typeface="新細明體"/>
              </a:rPr>
              <a:t>s</a:t>
            </a:r>
            <a:r>
              <a:rPr lang="zh-TW">
                <a:ea typeface="新細明體"/>
              </a:rPr>
              <a:t>n</a:t>
            </a:r>
            <a:r>
              <a:rPr lang="en-US" altLang="zh-TW">
                <a:ea typeface="新細明體"/>
              </a:rPr>
              <a:t>'t</a:t>
            </a:r>
            <a:r>
              <a:rPr lang="zh-TW" altLang="en-US">
                <a:ea typeface="新細明體"/>
              </a:rPr>
              <a:t> </a:t>
            </a:r>
            <a:r>
              <a:rPr lang="en-US" altLang="zh-TW">
                <a:ea typeface="新細明體"/>
              </a:rPr>
              <a:t>just</a:t>
            </a:r>
            <a:r>
              <a:rPr lang="zh-TW" altLang="en-US">
                <a:ea typeface="新細明體"/>
              </a:rPr>
              <a:t> </a:t>
            </a:r>
            <a:r>
              <a:rPr lang="en-US" altLang="zh-TW">
                <a:ea typeface="新細明體"/>
              </a:rPr>
              <a:t>a</a:t>
            </a:r>
            <a:r>
              <a:rPr lang="zh-TW" altLang="en-US">
                <a:ea typeface="新細明體"/>
              </a:rPr>
              <a:t> </a:t>
            </a:r>
            <a:r>
              <a:rPr lang="en-US" altLang="zh-TW">
                <a:ea typeface="新細明體"/>
              </a:rPr>
              <a:t>stor</a:t>
            </a:r>
            <a:r>
              <a:rPr lang="zh-TW">
                <a:ea typeface="新細明體"/>
              </a:rPr>
              <a:t>age </a:t>
            </a:r>
            <a:r>
              <a:rPr lang="en-US" altLang="zh-TW">
                <a:ea typeface="新細明體"/>
              </a:rPr>
              <a:t>powe</a:t>
            </a:r>
            <a:r>
              <a:rPr lang="zh-TW">
                <a:ea typeface="新細明體"/>
              </a:rPr>
              <a:t>r</a:t>
            </a:r>
            <a:r>
              <a:rPr lang="en-US" altLang="zh-TW">
                <a:ea typeface="新細明體"/>
              </a:rPr>
              <a:t>hous</a:t>
            </a:r>
            <a:r>
              <a:rPr lang="zh-TW">
                <a:ea typeface="新細明體"/>
              </a:rPr>
              <a:t>e</a:t>
            </a:r>
            <a:r>
              <a:rPr lang="en-US" altLang="zh-TW">
                <a:ea typeface="新細明體"/>
              </a:rPr>
              <a:t>;</a:t>
            </a:r>
            <a:r>
              <a:rPr lang="zh-TW" altLang="en-US">
                <a:ea typeface="新細明體"/>
              </a:rPr>
              <a:t> </a:t>
            </a:r>
            <a:r>
              <a:rPr lang="zh-TW">
                <a:ea typeface="新細明體"/>
              </a:rPr>
              <a:t>it</a:t>
            </a:r>
            <a:r>
              <a:rPr lang="en-US" altLang="zh-TW">
                <a:ea typeface="新細明體"/>
              </a:rPr>
              <a:t>'s</a:t>
            </a:r>
            <a:r>
              <a:rPr lang="zh-TW" altLang="en-US">
                <a:ea typeface="新細明體"/>
              </a:rPr>
              <a:t> </a:t>
            </a:r>
            <a:r>
              <a:rPr lang="en-US" altLang="zh-TW">
                <a:ea typeface="新細明體"/>
              </a:rPr>
              <a:t>als</a:t>
            </a:r>
            <a:r>
              <a:rPr lang="zh-TW">
                <a:ea typeface="新細明體"/>
              </a:rPr>
              <a:t>o a</a:t>
            </a:r>
            <a:r>
              <a:rPr lang="zh-TW" altLang="en-US">
                <a:ea typeface="新細明體"/>
              </a:rPr>
              <a:t> </a:t>
            </a:r>
            <a:r>
              <a:rPr lang="en-US" altLang="zh-TW">
                <a:ea typeface="新細明體"/>
              </a:rPr>
              <a:t>pro</a:t>
            </a:r>
            <a:r>
              <a:rPr lang="zh-TW">
                <a:ea typeface="新細明體"/>
              </a:rPr>
              <a:t>ces</a:t>
            </a:r>
            <a:r>
              <a:rPr lang="en-US" altLang="zh-TW">
                <a:ea typeface="新細明體"/>
              </a:rPr>
              <a:t>s</a:t>
            </a:r>
            <a:r>
              <a:rPr lang="zh-TW">
                <a:ea typeface="新細明體"/>
              </a:rPr>
              <a:t>ing </a:t>
            </a:r>
            <a:r>
              <a:rPr lang="en-US" altLang="zh-TW">
                <a:ea typeface="新細明體"/>
              </a:rPr>
              <a:t>beast.</a:t>
            </a:r>
            <a:r>
              <a:rPr lang="zh-TW" altLang="en-US">
                <a:ea typeface="新細明體"/>
              </a:rPr>
              <a:t> </a:t>
            </a:r>
            <a:r>
              <a:rPr lang="en-US" altLang="zh-TW">
                <a:ea typeface="新細明體"/>
              </a:rPr>
              <a:t>Th</a:t>
            </a:r>
            <a:r>
              <a:rPr lang="zh-TW">
                <a:ea typeface="新細明體"/>
              </a:rPr>
              <a:t>e</a:t>
            </a:r>
            <a:r>
              <a:rPr lang="zh-TW" altLang="en-US">
                <a:ea typeface="新細明體"/>
              </a:rPr>
              <a:t> i</a:t>
            </a:r>
            <a:r>
              <a:rPr lang="en-US" altLang="zh-TW">
                <a:ea typeface="新細明體"/>
              </a:rPr>
              <a:t>GPU</a:t>
            </a:r>
            <a:r>
              <a:rPr lang="zh-TW" altLang="en-US">
                <a:ea typeface="新細明體"/>
              </a:rPr>
              <a:t> </a:t>
            </a:r>
            <a:r>
              <a:rPr lang="en-US" altLang="zh-TW">
                <a:ea typeface="新細明體"/>
              </a:rPr>
              <a:t>a</a:t>
            </a:r>
            <a:r>
              <a:rPr lang="zh-TW">
                <a:ea typeface="新細明體"/>
              </a:rPr>
              <a:t>cc</a:t>
            </a:r>
            <a:r>
              <a:rPr lang="en-US" altLang="zh-TW">
                <a:ea typeface="新細明體"/>
              </a:rPr>
              <a:t>elerates</a:t>
            </a:r>
            <a:r>
              <a:rPr lang="zh-TW" altLang="en-US">
                <a:ea typeface="新細明體"/>
              </a:rPr>
              <a:t> </a:t>
            </a:r>
            <a:r>
              <a:rPr lang="en-US" altLang="zh-TW">
                <a:ea typeface="新細明體"/>
              </a:rPr>
              <a:t>f</a:t>
            </a:r>
            <a:r>
              <a:rPr lang="zh-TW">
                <a:ea typeface="新細明體"/>
              </a:rPr>
              <a:t>acial recognition e</a:t>
            </a:r>
            <a:r>
              <a:rPr lang="en-US" altLang="zh-TW">
                <a:ea typeface="新細明體"/>
              </a:rPr>
              <a:t>ffi</a:t>
            </a:r>
            <a:r>
              <a:rPr lang="zh-TW">
                <a:ea typeface="新細明體"/>
              </a:rPr>
              <a:t>cienc</a:t>
            </a:r>
            <a:r>
              <a:rPr lang="en-US" altLang="zh-TW">
                <a:ea typeface="新細明體"/>
              </a:rPr>
              <a:t>y,</a:t>
            </a:r>
            <a:r>
              <a:rPr lang="zh-TW" altLang="en-US">
                <a:ea typeface="新細明體"/>
              </a:rPr>
              <a:t> </a:t>
            </a:r>
            <a:r>
              <a:rPr lang="en-US" altLang="zh-TW">
                <a:ea typeface="新細明體"/>
              </a:rPr>
              <a:t>m</a:t>
            </a:r>
            <a:r>
              <a:rPr lang="zh-TW">
                <a:ea typeface="新細明體"/>
              </a:rPr>
              <a:t>a</a:t>
            </a:r>
            <a:r>
              <a:rPr lang="en-US" altLang="zh-TW">
                <a:ea typeface="新細明體"/>
              </a:rPr>
              <a:t>ki</a:t>
            </a:r>
            <a:r>
              <a:rPr lang="zh-TW">
                <a:ea typeface="新細明體"/>
              </a:rPr>
              <a:t>n</a:t>
            </a:r>
            <a:r>
              <a:rPr lang="en-US" altLang="zh-TW">
                <a:ea typeface="新細明體"/>
              </a:rPr>
              <a:t>g</a:t>
            </a:r>
            <a:r>
              <a:rPr lang="zh-TW" altLang="en-US">
                <a:ea typeface="新細明體"/>
              </a:rPr>
              <a:t> </a:t>
            </a:r>
            <a:r>
              <a:rPr lang="zh-TW">
                <a:ea typeface="新細明體"/>
              </a:rPr>
              <a:t>t</a:t>
            </a:r>
            <a:r>
              <a:rPr lang="en-US" altLang="zh-TW">
                <a:ea typeface="新細明體"/>
              </a:rPr>
              <a:t>ask</a:t>
            </a:r>
            <a:r>
              <a:rPr lang="zh-TW">
                <a:ea typeface="新細明體"/>
              </a:rPr>
              <a:t>s</a:t>
            </a:r>
            <a:r>
              <a:rPr lang="zh-TW" altLang="en-US">
                <a:ea typeface="新細明體"/>
              </a:rPr>
              <a:t> </a:t>
            </a:r>
            <a:r>
              <a:rPr lang="en-US" altLang="zh-TW">
                <a:ea typeface="新細明體"/>
              </a:rPr>
              <a:t>like</a:t>
            </a:r>
            <a:r>
              <a:rPr lang="zh-TW" altLang="en-US">
                <a:ea typeface="新細明體"/>
              </a:rPr>
              <a:t> </a:t>
            </a:r>
            <a:r>
              <a:rPr lang="zh-TW">
                <a:ea typeface="新細明體"/>
              </a:rPr>
              <a:t>i</a:t>
            </a:r>
            <a:r>
              <a:rPr lang="en-US" altLang="zh-TW">
                <a:ea typeface="新細明體"/>
              </a:rPr>
              <a:t>mag</a:t>
            </a:r>
            <a:r>
              <a:rPr lang="zh-TW">
                <a:ea typeface="新細明體"/>
              </a:rPr>
              <a:t>e a</a:t>
            </a:r>
            <a:r>
              <a:rPr lang="en-US" altLang="zh-TW">
                <a:ea typeface="新細明體"/>
              </a:rPr>
              <a:t>n</a:t>
            </a:r>
            <a:r>
              <a:rPr lang="zh-TW">
                <a:ea typeface="新細明體"/>
              </a:rPr>
              <a:t>a</a:t>
            </a:r>
            <a:r>
              <a:rPr lang="en-US" altLang="zh-TW">
                <a:ea typeface="新細明體"/>
              </a:rPr>
              <a:t>l</a:t>
            </a:r>
            <a:r>
              <a:rPr lang="zh-TW">
                <a:ea typeface="新細明體"/>
              </a:rPr>
              <a:t>ys</a:t>
            </a:r>
            <a:r>
              <a:rPr lang="en-US" altLang="zh-TW">
                <a:ea typeface="新細明體"/>
              </a:rPr>
              <a:t>i</a:t>
            </a:r>
            <a:r>
              <a:rPr lang="zh-TW">
                <a:ea typeface="新細明體"/>
              </a:rPr>
              <a:t>s a </a:t>
            </a:r>
            <a:r>
              <a:rPr lang="en-US" altLang="zh-TW">
                <a:ea typeface="新細明體"/>
              </a:rPr>
              <a:t>b</a:t>
            </a:r>
            <a:r>
              <a:rPr lang="zh-TW">
                <a:ea typeface="新細明體"/>
              </a:rPr>
              <a:t>ree</a:t>
            </a:r>
            <a:r>
              <a:rPr lang="en-US" altLang="zh-TW">
                <a:ea typeface="新細明體"/>
              </a:rPr>
              <a:t>ze.</a:t>
            </a:r>
            <a:r>
              <a:rPr lang="zh-TW" altLang="en-US">
                <a:ea typeface="新細明體"/>
              </a:rPr>
              <a:t> </a:t>
            </a:r>
            <a:r>
              <a:rPr lang="en-US" altLang="zh-TW">
                <a:ea typeface="新細明體"/>
              </a:rPr>
              <a:t>Plus</a:t>
            </a:r>
            <a:r>
              <a:rPr lang="zh-TW">
                <a:ea typeface="新細明體"/>
              </a:rPr>
              <a:t>,</a:t>
            </a:r>
            <a:r>
              <a:rPr lang="zh-TW" altLang="en-US">
                <a:ea typeface="新細明體"/>
              </a:rPr>
              <a:t> </a:t>
            </a:r>
            <a:r>
              <a:rPr lang="zh-TW">
                <a:ea typeface="新細明體"/>
              </a:rPr>
              <a:t>it</a:t>
            </a:r>
            <a:r>
              <a:rPr lang="zh-TW" altLang="en-US">
                <a:ea typeface="新細明體"/>
              </a:rPr>
              <a:t> </a:t>
            </a:r>
            <a:r>
              <a:rPr lang="en-US" altLang="zh-TW">
                <a:ea typeface="新細明體"/>
              </a:rPr>
              <a:t>e</a:t>
            </a:r>
            <a:r>
              <a:rPr lang="zh-TW">
                <a:ea typeface="新細明體"/>
              </a:rPr>
              <a:t>nh</a:t>
            </a:r>
            <a:r>
              <a:rPr lang="en-US" altLang="zh-TW">
                <a:ea typeface="新細明體"/>
              </a:rPr>
              <a:t>a</a:t>
            </a:r>
            <a:r>
              <a:rPr lang="zh-TW">
                <a:ea typeface="新細明體"/>
              </a:rPr>
              <a:t>n</a:t>
            </a:r>
            <a:r>
              <a:rPr lang="en-US" altLang="zh-TW">
                <a:ea typeface="新細明體"/>
              </a:rPr>
              <a:t>c</a:t>
            </a:r>
            <a:r>
              <a:rPr lang="zh-TW">
                <a:ea typeface="新細明體"/>
              </a:rPr>
              <a:t>es video transcoding, </a:t>
            </a:r>
            <a:r>
              <a:rPr lang="en-US" altLang="zh-TW">
                <a:ea typeface="新細明體"/>
              </a:rPr>
              <a:t>ensuring</a:t>
            </a:r>
            <a:r>
              <a:rPr lang="zh-TW" altLang="en-US">
                <a:ea typeface="新細明體"/>
              </a:rPr>
              <a:t> </a:t>
            </a:r>
            <a:r>
              <a:rPr lang="en-US" altLang="zh-TW">
                <a:ea typeface="新細明體"/>
              </a:rPr>
              <a:t>smoo</a:t>
            </a:r>
            <a:r>
              <a:rPr lang="zh-TW">
                <a:ea typeface="新細明體"/>
              </a:rPr>
              <a:t>the</a:t>
            </a:r>
            <a:r>
              <a:rPr lang="en-US" altLang="zh-TW">
                <a:ea typeface="新細明體"/>
              </a:rPr>
              <a:t>r</a:t>
            </a:r>
            <a:r>
              <a:rPr lang="zh-TW">
                <a:ea typeface="新細明體"/>
              </a:rPr>
              <a:t> s</a:t>
            </a:r>
            <a:r>
              <a:rPr lang="en-US" altLang="zh-TW">
                <a:ea typeface="新細明體"/>
              </a:rPr>
              <a:t>tr</a:t>
            </a:r>
            <a:r>
              <a:rPr lang="zh-TW">
                <a:ea typeface="新細明體"/>
              </a:rPr>
              <a:t>e</a:t>
            </a:r>
            <a:r>
              <a:rPr lang="en-US" altLang="zh-TW">
                <a:ea typeface="新細明體"/>
              </a:rPr>
              <a:t>aming</a:t>
            </a:r>
            <a:r>
              <a:rPr lang="zh-TW" altLang="en-US">
                <a:ea typeface="新細明體"/>
              </a:rPr>
              <a:t> </a:t>
            </a:r>
            <a:r>
              <a:rPr lang="en-US" altLang="zh-TW">
                <a:ea typeface="新細明體"/>
              </a:rPr>
              <a:t>t</a:t>
            </a:r>
            <a:r>
              <a:rPr lang="zh-TW">
                <a:ea typeface="新細明體"/>
              </a:rPr>
              <a:t>r</a:t>
            </a:r>
            <a:r>
              <a:rPr lang="en-US" altLang="zh-TW">
                <a:ea typeface="新細明體"/>
              </a:rPr>
              <a:t>ansm</a:t>
            </a:r>
            <a:r>
              <a:rPr lang="zh-TW">
                <a:ea typeface="新細明體"/>
              </a:rPr>
              <a:t>iss</a:t>
            </a:r>
            <a:r>
              <a:rPr lang="en-US" altLang="zh-TW">
                <a:ea typeface="新細明體"/>
              </a:rPr>
              <a:t>i</a:t>
            </a:r>
            <a:r>
              <a:rPr lang="zh-TW">
                <a:ea typeface="新細明體"/>
              </a:rPr>
              <a:t>o</a:t>
            </a:r>
            <a:r>
              <a:rPr lang="en-US" altLang="zh-TW">
                <a:ea typeface="新細明體"/>
              </a:rPr>
              <a:t>n</a:t>
            </a:r>
            <a:r>
              <a:rPr lang="zh-TW">
                <a:ea typeface="新細明體"/>
              </a:rPr>
              <a:t>s an</a:t>
            </a:r>
            <a:r>
              <a:rPr lang="en-US" altLang="zh-TW">
                <a:ea typeface="新細明體"/>
              </a:rPr>
              <a:t>d</a:t>
            </a:r>
            <a:r>
              <a:rPr lang="zh-TW">
                <a:ea typeface="新細明體"/>
              </a:rPr>
              <a:t> impr</a:t>
            </a:r>
            <a:r>
              <a:rPr lang="en-US" altLang="zh-TW">
                <a:ea typeface="新細明體"/>
              </a:rPr>
              <a:t>oving</a:t>
            </a:r>
            <a:r>
              <a:rPr lang="zh-TW" altLang="en-US">
                <a:ea typeface="新細明體"/>
              </a:rPr>
              <a:t> </a:t>
            </a:r>
            <a:r>
              <a:rPr lang="en-US" altLang="zh-TW">
                <a:ea typeface="新細明體"/>
              </a:rPr>
              <a:t>compatibility</a:t>
            </a:r>
            <a:r>
              <a:rPr lang="zh-TW" altLang="en-US">
                <a:ea typeface="新細明體"/>
              </a:rPr>
              <a:t> </a:t>
            </a:r>
            <a:r>
              <a:rPr lang="en-US" altLang="zh-TW">
                <a:ea typeface="新細明體"/>
              </a:rPr>
              <a:t>acro</a:t>
            </a:r>
            <a:r>
              <a:rPr lang="zh-TW">
                <a:ea typeface="新細明體"/>
              </a:rPr>
              <a:t>ss v</a:t>
            </a:r>
            <a:r>
              <a:rPr lang="en-US" altLang="zh-TW">
                <a:ea typeface="新細明體"/>
              </a:rPr>
              <a:t>ar</a:t>
            </a:r>
            <a:r>
              <a:rPr lang="zh-TW">
                <a:ea typeface="新細明體"/>
              </a:rPr>
              <a:t>io</a:t>
            </a:r>
            <a:r>
              <a:rPr lang="en-US" altLang="zh-TW">
                <a:ea typeface="新細明體"/>
              </a:rPr>
              <a:t>u</a:t>
            </a:r>
            <a:r>
              <a:rPr lang="zh-TW">
                <a:ea typeface="新細明體"/>
              </a:rPr>
              <a:t>s p</a:t>
            </a:r>
            <a:r>
              <a:rPr lang="en-US" altLang="zh-TW">
                <a:ea typeface="新細明體"/>
              </a:rPr>
              <a:t>latfo</a:t>
            </a:r>
            <a:r>
              <a:rPr lang="zh-TW">
                <a:ea typeface="新細明體"/>
              </a:rPr>
              <a:t>r</a:t>
            </a:r>
            <a:r>
              <a:rPr lang="en-US" altLang="zh-TW">
                <a:ea typeface="新細明體"/>
              </a:rPr>
              <a:t>m</a:t>
            </a:r>
            <a:r>
              <a:rPr lang="zh-TW">
                <a:ea typeface="新細明體"/>
              </a:rPr>
              <a:t>s</a:t>
            </a:r>
            <a:r>
              <a:rPr lang="en-US" altLang="zh-TW">
                <a:ea typeface="新細明體"/>
              </a:rPr>
              <a:t>.</a:t>
            </a:r>
            <a:r>
              <a:rPr lang="zh-TW" altLang="en-US">
                <a:ea typeface="新細明體"/>
              </a:rPr>
              <a:t> </a:t>
            </a:r>
            <a:r>
              <a:rPr lang="en-US" altLang="zh-TW">
                <a:ea typeface="新細明體"/>
              </a:rPr>
              <a:t>A</a:t>
            </a:r>
            <a:r>
              <a:rPr lang="zh-TW">
                <a:ea typeface="新細明體"/>
              </a:rPr>
              <a:t>nd</a:t>
            </a:r>
            <a:r>
              <a:rPr lang="zh-TW" altLang="en-US">
                <a:ea typeface="新細明體"/>
              </a:rPr>
              <a:t> </a:t>
            </a:r>
            <a:r>
              <a:rPr lang="en-US" altLang="zh-TW">
                <a:ea typeface="新細明體"/>
              </a:rPr>
              <a:t>with</a:t>
            </a:r>
            <a:r>
              <a:rPr lang="zh-TW" altLang="en-US">
                <a:ea typeface="新細明體"/>
              </a:rPr>
              <a:t> </a:t>
            </a:r>
            <a:r>
              <a:rPr lang="en-US" altLang="zh-TW">
                <a:ea typeface="新細明體"/>
              </a:rPr>
              <a:t>t</a:t>
            </a:r>
            <a:r>
              <a:rPr lang="zh-TW">
                <a:ea typeface="新細明體"/>
              </a:rPr>
              <a:t>ra</a:t>
            </a:r>
            <a:r>
              <a:rPr lang="en-US" altLang="zh-TW">
                <a:ea typeface="新細明體"/>
              </a:rPr>
              <a:t>ns</a:t>
            </a:r>
            <a:r>
              <a:rPr lang="zh-TW">
                <a:ea typeface="新細明體"/>
              </a:rPr>
              <a:t>c</a:t>
            </a:r>
            <a:r>
              <a:rPr lang="en-US" altLang="zh-TW">
                <a:ea typeface="新細明體"/>
              </a:rPr>
              <a:t>od</a:t>
            </a:r>
            <a:r>
              <a:rPr lang="zh-TW">
                <a:ea typeface="新細明體"/>
              </a:rPr>
              <a:t>ing </a:t>
            </a:r>
            <a:r>
              <a:rPr lang="en-US" altLang="zh-TW" err="1">
                <a:ea typeface="新細明體"/>
              </a:rPr>
              <a:t>i</a:t>
            </a:r>
            <a:r>
              <a:rPr lang="zh-TW">
                <a:ea typeface="新細明體"/>
              </a:rPr>
              <a:t>nt</a:t>
            </a:r>
            <a:r>
              <a:rPr lang="en-US" altLang="zh-TW">
                <a:ea typeface="新細明體"/>
              </a:rPr>
              <a:t>o</a:t>
            </a:r>
            <a:r>
              <a:rPr lang="zh-TW" altLang="en-US">
                <a:ea typeface="新細明體"/>
              </a:rPr>
              <a:t> </a:t>
            </a:r>
            <a:r>
              <a:rPr lang="en-US" altLang="zh-TW">
                <a:ea typeface="新細明體"/>
              </a:rPr>
              <a:t>H.2</a:t>
            </a:r>
            <a:r>
              <a:rPr lang="zh-TW">
                <a:ea typeface="新細明體"/>
              </a:rPr>
              <a:t>64</a:t>
            </a:r>
            <a:r>
              <a:rPr lang="en-US" altLang="zh-TW">
                <a:ea typeface="新細明體"/>
              </a:rPr>
              <a:t>/2</a:t>
            </a:r>
            <a:r>
              <a:rPr lang="zh-TW">
                <a:ea typeface="新細明體"/>
              </a:rPr>
              <a:t>6</a:t>
            </a:r>
            <a:r>
              <a:rPr lang="en-US" altLang="zh-TW">
                <a:ea typeface="新細明體"/>
              </a:rPr>
              <a:t>5</a:t>
            </a:r>
            <a:r>
              <a:rPr lang="zh-TW">
                <a:ea typeface="新細明體"/>
              </a:rPr>
              <a:t>, </a:t>
            </a:r>
            <a:r>
              <a:rPr lang="en-US" altLang="zh-TW" err="1">
                <a:ea typeface="新細明體"/>
              </a:rPr>
              <a:t>sto</a:t>
            </a:r>
            <a:r>
              <a:rPr lang="zh-TW">
                <a:ea typeface="新細明體"/>
              </a:rPr>
              <a:t>r</a:t>
            </a:r>
            <a:r>
              <a:rPr lang="en-US" altLang="zh-TW">
                <a:ea typeface="新細明體"/>
              </a:rPr>
              <a:t>ag</a:t>
            </a:r>
            <a:r>
              <a:rPr lang="zh-TW">
                <a:ea typeface="新細明體"/>
              </a:rPr>
              <a:t>e</a:t>
            </a:r>
            <a:r>
              <a:rPr lang="zh-TW" altLang="en-US">
                <a:ea typeface="新細明體"/>
              </a:rPr>
              <a:t> </a:t>
            </a:r>
            <a:r>
              <a:rPr lang="zh-TW">
                <a:ea typeface="新細明體"/>
              </a:rPr>
              <a:t>e</a:t>
            </a:r>
            <a:r>
              <a:rPr lang="en-US" altLang="zh-TW" err="1">
                <a:ea typeface="新細明體"/>
              </a:rPr>
              <a:t>ffi</a:t>
            </a:r>
            <a:r>
              <a:rPr lang="zh-TW">
                <a:ea typeface="新細明體"/>
              </a:rPr>
              <a:t>cie</a:t>
            </a:r>
            <a:r>
              <a:rPr lang="en-US" altLang="zh-TW" err="1">
                <a:ea typeface="新細明體"/>
              </a:rPr>
              <a:t>nc</a:t>
            </a:r>
            <a:r>
              <a:rPr lang="zh-TW">
                <a:ea typeface="新細明體"/>
              </a:rPr>
              <a:t>y</a:t>
            </a:r>
            <a:r>
              <a:rPr lang="zh-TW" altLang="en-US">
                <a:ea typeface="新細明體"/>
              </a:rPr>
              <a:t> </a:t>
            </a:r>
            <a:r>
              <a:rPr lang="en-US" altLang="zh-TW">
                <a:ea typeface="新細明體"/>
              </a:rPr>
              <a:t>gets</a:t>
            </a:r>
            <a:r>
              <a:rPr lang="zh-TW" altLang="en-US">
                <a:ea typeface="新細明體"/>
              </a:rPr>
              <a:t> </a:t>
            </a:r>
            <a:r>
              <a:rPr lang="en-US" altLang="zh-TW">
                <a:ea typeface="新細明體"/>
              </a:rPr>
              <a:t>a</a:t>
            </a:r>
            <a:r>
              <a:rPr lang="zh-TW" altLang="en-US">
                <a:ea typeface="新細明體"/>
              </a:rPr>
              <a:t> </a:t>
            </a:r>
            <a:r>
              <a:rPr lang="en-US" altLang="zh-TW">
                <a:ea typeface="新細明體"/>
              </a:rPr>
              <a:t>boost</a:t>
            </a:r>
            <a:r>
              <a:rPr lang="zh-TW" altLang="en-US">
                <a:ea typeface="新細明體"/>
              </a:rPr>
              <a:t> </a:t>
            </a:r>
            <a:r>
              <a:rPr lang="en-US" altLang="zh-TW">
                <a:ea typeface="新細明體"/>
              </a:rPr>
              <a:t>too</a:t>
            </a:r>
            <a:r>
              <a:rPr lang="zh-TW">
                <a:ea typeface="新細明體"/>
              </a:rPr>
              <a:t>.</a:t>
            </a:r>
            <a:endParaRPr lang="zh-TW">
              <a:ea typeface="新細明體"/>
              <a:cs typeface="Calibri"/>
            </a:endParaRPr>
          </a:p>
          <a:p>
            <a:r>
              <a:rPr lang="en-US" altLang="zh-TW">
                <a:ea typeface="新細明體"/>
              </a:rPr>
              <a:t>Now,</a:t>
            </a:r>
            <a:r>
              <a:rPr lang="zh-TW" altLang="en-US">
                <a:ea typeface="新細明體"/>
              </a:rPr>
              <a:t> </a:t>
            </a:r>
            <a:r>
              <a:rPr lang="en-US" altLang="zh-TW">
                <a:ea typeface="新細明體"/>
              </a:rPr>
              <a:t>if</a:t>
            </a:r>
            <a:r>
              <a:rPr lang="zh-TW" altLang="en-US">
                <a:ea typeface="新細明體"/>
              </a:rPr>
              <a:t> </a:t>
            </a:r>
            <a:r>
              <a:rPr lang="en-US" altLang="zh-TW">
                <a:ea typeface="新細明體"/>
              </a:rPr>
              <a:t>you're</a:t>
            </a:r>
            <a:r>
              <a:rPr lang="zh-TW" altLang="en-US">
                <a:ea typeface="新細明體"/>
              </a:rPr>
              <a:t> </a:t>
            </a:r>
            <a:r>
              <a:rPr lang="en-US" altLang="zh-TW">
                <a:ea typeface="新細明體"/>
              </a:rPr>
              <a:t>w</a:t>
            </a:r>
            <a:r>
              <a:rPr lang="zh-TW">
                <a:ea typeface="新細明體"/>
              </a:rPr>
              <a:t>o</a:t>
            </a:r>
            <a:r>
              <a:rPr lang="en-US" altLang="zh-TW" err="1">
                <a:ea typeface="新細明體"/>
              </a:rPr>
              <a:t>nde</a:t>
            </a:r>
            <a:r>
              <a:rPr lang="zh-TW">
                <a:ea typeface="新細明體"/>
              </a:rPr>
              <a:t>ring </a:t>
            </a:r>
            <a:r>
              <a:rPr lang="en-US" altLang="zh-TW">
                <a:ea typeface="新細明體"/>
              </a:rPr>
              <a:t>just</a:t>
            </a:r>
            <a:r>
              <a:rPr lang="zh-TW" altLang="en-US">
                <a:ea typeface="新細明體"/>
              </a:rPr>
              <a:t> </a:t>
            </a:r>
            <a:r>
              <a:rPr lang="en-US" altLang="zh-TW">
                <a:ea typeface="新細明體"/>
              </a:rPr>
              <a:t>how</a:t>
            </a:r>
            <a:r>
              <a:rPr lang="zh-TW" altLang="en-US">
                <a:ea typeface="新細明體"/>
              </a:rPr>
              <a:t> </a:t>
            </a:r>
            <a:r>
              <a:rPr lang="en-US" altLang="zh-TW">
                <a:ea typeface="新細明體"/>
              </a:rPr>
              <a:t>powerful</a:t>
            </a:r>
            <a:r>
              <a:rPr lang="zh-TW" altLang="en-US">
                <a:ea typeface="新細明體"/>
              </a:rPr>
              <a:t> </a:t>
            </a:r>
            <a:r>
              <a:rPr lang="zh-TW">
                <a:ea typeface="新細明體"/>
              </a:rPr>
              <a:t>this </a:t>
            </a:r>
            <a:r>
              <a:rPr lang="en-US" altLang="zh-TW" err="1">
                <a:ea typeface="新細明體"/>
              </a:rPr>
              <a:t>iGPU</a:t>
            </a:r>
            <a:r>
              <a:rPr lang="zh-TW" altLang="en-US">
                <a:ea typeface="新細明體"/>
              </a:rPr>
              <a:t> </a:t>
            </a:r>
            <a:r>
              <a:rPr lang="en-US" altLang="zh-TW">
                <a:ea typeface="新細明體"/>
              </a:rPr>
              <a:t>is,</a:t>
            </a:r>
            <a:r>
              <a:rPr lang="zh-TW" altLang="en-US">
                <a:ea typeface="新細明體"/>
              </a:rPr>
              <a:t> </a:t>
            </a:r>
            <a:r>
              <a:rPr lang="en-US" altLang="zh-TW">
                <a:ea typeface="新細明體"/>
              </a:rPr>
              <a:t>jus</a:t>
            </a:r>
            <a:r>
              <a:rPr lang="zh-TW">
                <a:ea typeface="新細明體"/>
              </a:rPr>
              <a:t>t</a:t>
            </a:r>
            <a:r>
              <a:rPr lang="zh-TW" altLang="en-US">
                <a:ea typeface="新細明體"/>
              </a:rPr>
              <a:t> </a:t>
            </a:r>
            <a:r>
              <a:rPr lang="en-US" altLang="zh-TW">
                <a:ea typeface="新細明體"/>
              </a:rPr>
              <a:t>check</a:t>
            </a:r>
            <a:r>
              <a:rPr lang="zh-TW" altLang="en-US">
                <a:ea typeface="新細明體"/>
              </a:rPr>
              <a:t> </a:t>
            </a:r>
            <a:r>
              <a:rPr lang="zh-TW">
                <a:ea typeface="新細明體"/>
              </a:rPr>
              <a:t>o</a:t>
            </a:r>
            <a:r>
              <a:rPr lang="en-US" altLang="zh-TW" err="1">
                <a:ea typeface="新細明體"/>
              </a:rPr>
              <a:t>ut</a:t>
            </a:r>
            <a:r>
              <a:rPr lang="zh-TW">
                <a:ea typeface="新細明體"/>
              </a:rPr>
              <a:t> the </a:t>
            </a:r>
            <a:r>
              <a:rPr lang="en-US" altLang="zh-TW">
                <a:ea typeface="新細明體"/>
              </a:rPr>
              <a:t>test</a:t>
            </a:r>
            <a:r>
              <a:rPr lang="zh-TW" altLang="en-US">
                <a:ea typeface="新細明體"/>
              </a:rPr>
              <a:t> </a:t>
            </a:r>
            <a:r>
              <a:rPr lang="zh-TW">
                <a:ea typeface="新細明體"/>
              </a:rPr>
              <a:t>re</a:t>
            </a:r>
            <a:r>
              <a:rPr lang="en-US" altLang="zh-TW">
                <a:ea typeface="新細明體"/>
              </a:rPr>
              <a:t>s</a:t>
            </a:r>
            <a:r>
              <a:rPr lang="zh-TW">
                <a:ea typeface="新細明體"/>
              </a:rPr>
              <a:t>u</a:t>
            </a:r>
            <a:r>
              <a:rPr lang="en-US" altLang="zh-TW" err="1">
                <a:ea typeface="新細明體"/>
              </a:rPr>
              <a:t>lt</a:t>
            </a:r>
            <a:r>
              <a:rPr lang="zh-TW">
                <a:ea typeface="新細明體"/>
              </a:rPr>
              <a:t>s </a:t>
            </a:r>
            <a:r>
              <a:rPr lang="en-US" altLang="zh-TW">
                <a:ea typeface="新細明體"/>
              </a:rPr>
              <a:t>f</a:t>
            </a:r>
            <a:r>
              <a:rPr lang="zh-TW">
                <a:ea typeface="新細明體"/>
              </a:rPr>
              <a:t>ro</a:t>
            </a:r>
            <a:r>
              <a:rPr lang="en-US" altLang="zh-TW">
                <a:ea typeface="新細明體"/>
              </a:rPr>
              <a:t>m</a:t>
            </a:r>
            <a:r>
              <a:rPr lang="zh-TW" altLang="en-US">
                <a:ea typeface="新細明體"/>
              </a:rPr>
              <a:t> </a:t>
            </a:r>
            <a:r>
              <a:rPr lang="en-US" altLang="zh-TW">
                <a:ea typeface="新細明體"/>
              </a:rPr>
              <a:t>the</a:t>
            </a:r>
            <a:r>
              <a:rPr lang="zh-TW" altLang="en-US">
                <a:ea typeface="新細明體"/>
              </a:rPr>
              <a:t> </a:t>
            </a:r>
            <a:r>
              <a:rPr lang="en-US" altLang="zh-TW">
                <a:ea typeface="新細明體"/>
              </a:rPr>
              <a:t>TS-h16</a:t>
            </a:r>
            <a:r>
              <a:rPr lang="zh-TW">
                <a:ea typeface="新細明體"/>
              </a:rPr>
              <a:t>77</a:t>
            </a:r>
            <a:r>
              <a:rPr lang="en-US" altLang="zh-TW">
                <a:ea typeface="新細明體"/>
              </a:rPr>
              <a:t>A</a:t>
            </a:r>
            <a:r>
              <a:rPr lang="zh-TW">
                <a:ea typeface="新細明體"/>
              </a:rPr>
              <a:t>XU i</a:t>
            </a:r>
            <a:r>
              <a:rPr lang="en-US" altLang="zh-TW">
                <a:ea typeface="新細明體"/>
              </a:rPr>
              <a:t>n</a:t>
            </a:r>
            <a:r>
              <a:rPr lang="zh-TW" altLang="en-US">
                <a:ea typeface="新細明體"/>
              </a:rPr>
              <a:t> </a:t>
            </a:r>
            <a:r>
              <a:rPr lang="en-US" altLang="zh-TW" err="1">
                <a:ea typeface="新細明體"/>
              </a:rPr>
              <a:t>th</a:t>
            </a:r>
            <a:r>
              <a:rPr lang="zh-TW">
                <a:ea typeface="新細明體"/>
              </a:rPr>
              <a:t>e</a:t>
            </a:r>
            <a:r>
              <a:rPr lang="zh-TW" altLang="en-US">
                <a:ea typeface="新細明體"/>
              </a:rPr>
              <a:t> </a:t>
            </a:r>
            <a:r>
              <a:rPr lang="en-US" altLang="zh-TW" err="1">
                <a:ea typeface="新細明體"/>
              </a:rPr>
              <a:t>tabl</a:t>
            </a:r>
            <a:r>
              <a:rPr lang="zh-TW">
                <a:ea typeface="新細明體"/>
              </a:rPr>
              <a:t>e </a:t>
            </a:r>
            <a:r>
              <a:rPr lang="en-US" altLang="zh-TW" err="1">
                <a:ea typeface="新細明體"/>
              </a:rPr>
              <a:t>belo</a:t>
            </a:r>
            <a:r>
              <a:rPr lang="zh-TW">
                <a:ea typeface="新細明體"/>
              </a:rPr>
              <a:t>w</a:t>
            </a:r>
            <a:r>
              <a:rPr lang="en-US" altLang="zh-TW">
                <a:ea typeface="新細明體"/>
              </a:rPr>
              <a:t>.</a:t>
            </a:r>
            <a:r>
              <a:rPr lang="zh-TW" altLang="en-US">
                <a:ea typeface="新細明體"/>
              </a:rPr>
              <a:t> </a:t>
            </a:r>
            <a:r>
              <a:rPr lang="en-US" altLang="zh-TW">
                <a:ea typeface="新細明體"/>
              </a:rPr>
              <a:t>I</a:t>
            </a:r>
            <a:r>
              <a:rPr lang="zh-TW">
                <a:ea typeface="新細明體"/>
              </a:rPr>
              <a:t>t</a:t>
            </a:r>
            <a:r>
              <a:rPr lang="en-US" altLang="zh-TW">
                <a:ea typeface="新細明體"/>
              </a:rPr>
              <a:t>'</a:t>
            </a:r>
            <a:r>
              <a:rPr lang="zh-TW">
                <a:ea typeface="新細明體"/>
              </a:rPr>
              <a:t>s</a:t>
            </a:r>
            <a:r>
              <a:rPr lang="zh-TW" altLang="en-US">
                <a:ea typeface="新細明體"/>
              </a:rPr>
              <a:t> </a:t>
            </a:r>
            <a:r>
              <a:rPr lang="en-US" altLang="zh-TW">
                <a:ea typeface="新細明體"/>
              </a:rPr>
              <a:t>u</a:t>
            </a:r>
            <a:r>
              <a:rPr lang="zh-TW">
                <a:ea typeface="新細明體"/>
              </a:rPr>
              <a:t>sin</a:t>
            </a:r>
            <a:r>
              <a:rPr lang="en-US" altLang="zh-TW">
                <a:ea typeface="新細明體"/>
              </a:rPr>
              <a:t>g</a:t>
            </a:r>
            <a:r>
              <a:rPr lang="zh-TW" altLang="en-US">
                <a:ea typeface="新細明體"/>
              </a:rPr>
              <a:t> </a:t>
            </a:r>
            <a:r>
              <a:rPr lang="zh-TW">
                <a:ea typeface="新細明體"/>
              </a:rPr>
              <a:t>t</a:t>
            </a:r>
            <a:r>
              <a:rPr lang="en-US" altLang="zh-TW">
                <a:ea typeface="新細明體"/>
              </a:rPr>
              <a:t>h</a:t>
            </a:r>
            <a:r>
              <a:rPr lang="zh-TW">
                <a:ea typeface="新細明體"/>
              </a:rPr>
              <a:t>e</a:t>
            </a:r>
            <a:r>
              <a:rPr lang="zh-TW" altLang="en-US">
                <a:ea typeface="新細明體"/>
              </a:rPr>
              <a:t> </a:t>
            </a:r>
            <a:r>
              <a:rPr lang="zh-TW">
                <a:ea typeface="新細明體"/>
              </a:rPr>
              <a:t>s</a:t>
            </a:r>
            <a:r>
              <a:rPr lang="en-US" altLang="zh-TW">
                <a:ea typeface="新細明體"/>
              </a:rPr>
              <a:t>a</a:t>
            </a:r>
            <a:r>
              <a:rPr lang="zh-TW">
                <a:ea typeface="新細明體"/>
              </a:rPr>
              <a:t>me</a:t>
            </a:r>
            <a:r>
              <a:rPr lang="zh-TW" altLang="en-US">
                <a:ea typeface="新細明體"/>
              </a:rPr>
              <a:t> </a:t>
            </a:r>
            <a:r>
              <a:rPr lang="zh-TW">
                <a:ea typeface="新細明體"/>
              </a:rPr>
              <a:t>i</a:t>
            </a:r>
            <a:r>
              <a:rPr lang="en-US" altLang="zh-TW">
                <a:ea typeface="新細明體"/>
              </a:rPr>
              <a:t>GPU,</a:t>
            </a:r>
            <a:r>
              <a:rPr lang="zh-TW" altLang="en-US">
                <a:ea typeface="新細明體"/>
              </a:rPr>
              <a:t> </a:t>
            </a:r>
            <a:r>
              <a:rPr lang="zh-TW">
                <a:ea typeface="新細明體"/>
              </a:rPr>
              <a:t>gi</a:t>
            </a:r>
            <a:r>
              <a:rPr lang="en-US" altLang="zh-TW">
                <a:ea typeface="新細明體"/>
              </a:rPr>
              <a:t>v</a:t>
            </a:r>
            <a:r>
              <a:rPr lang="zh-TW">
                <a:ea typeface="新細明體"/>
              </a:rPr>
              <a:t>in</a:t>
            </a:r>
            <a:r>
              <a:rPr lang="en-US" altLang="zh-TW">
                <a:ea typeface="新細明體"/>
              </a:rPr>
              <a:t>g</a:t>
            </a:r>
            <a:r>
              <a:rPr lang="zh-TW" altLang="en-US">
                <a:ea typeface="新細明體"/>
              </a:rPr>
              <a:t> </a:t>
            </a:r>
            <a:r>
              <a:rPr lang="en-US" altLang="zh-TW">
                <a:ea typeface="新細明體"/>
              </a:rPr>
              <a:t>y</a:t>
            </a:r>
            <a:r>
              <a:rPr lang="zh-TW">
                <a:ea typeface="新細明體"/>
              </a:rPr>
              <a:t>o</a:t>
            </a:r>
            <a:r>
              <a:rPr lang="en-US" altLang="zh-TW">
                <a:ea typeface="新細明體"/>
              </a:rPr>
              <a:t>u</a:t>
            </a:r>
            <a:r>
              <a:rPr lang="zh-TW" altLang="en-US">
                <a:ea typeface="新細明體"/>
              </a:rPr>
              <a:t> </a:t>
            </a:r>
            <a:r>
              <a:rPr lang="zh-TW">
                <a:ea typeface="新細明體"/>
              </a:rPr>
              <a:t>a </a:t>
            </a:r>
            <a:r>
              <a:rPr lang="en-US" altLang="zh-TW">
                <a:ea typeface="新細明體"/>
              </a:rPr>
              <a:t>g</a:t>
            </a:r>
            <a:r>
              <a:rPr lang="zh-TW">
                <a:ea typeface="新細明體"/>
              </a:rPr>
              <a:t>li</a:t>
            </a:r>
            <a:r>
              <a:rPr lang="en-US" altLang="zh-TW">
                <a:ea typeface="新細明體"/>
              </a:rPr>
              <a:t>m</a:t>
            </a:r>
            <a:r>
              <a:rPr lang="zh-TW">
                <a:ea typeface="新細明體"/>
              </a:rPr>
              <a:t>p</a:t>
            </a:r>
            <a:r>
              <a:rPr lang="en-US" altLang="zh-TW">
                <a:ea typeface="新細明體"/>
              </a:rPr>
              <a:t>s</a:t>
            </a:r>
            <a:r>
              <a:rPr lang="zh-TW">
                <a:ea typeface="新細明體"/>
              </a:rPr>
              <a:t>e</a:t>
            </a:r>
            <a:r>
              <a:rPr lang="zh-TW" altLang="en-US">
                <a:ea typeface="新細明體"/>
              </a:rPr>
              <a:t> </a:t>
            </a:r>
            <a:r>
              <a:rPr lang="zh-TW">
                <a:ea typeface="新細明體"/>
              </a:rPr>
              <a:t>o</a:t>
            </a:r>
            <a:r>
              <a:rPr lang="en-US" altLang="zh-TW">
                <a:ea typeface="新細明體"/>
              </a:rPr>
              <a:t>f</a:t>
            </a:r>
            <a:r>
              <a:rPr lang="zh-TW" altLang="en-US">
                <a:ea typeface="新細明體"/>
              </a:rPr>
              <a:t> </a:t>
            </a:r>
            <a:r>
              <a:rPr lang="en-US" altLang="zh-TW">
                <a:ea typeface="新細明體"/>
              </a:rPr>
              <a:t>the</a:t>
            </a:r>
            <a:r>
              <a:rPr lang="zh-TW" altLang="en-US">
                <a:ea typeface="新細明體"/>
              </a:rPr>
              <a:t> </a:t>
            </a:r>
            <a:r>
              <a:rPr lang="en-US" altLang="zh-TW" err="1">
                <a:ea typeface="新細明體"/>
              </a:rPr>
              <a:t>i</a:t>
            </a:r>
            <a:r>
              <a:rPr lang="zh-TW">
                <a:ea typeface="新細明體"/>
              </a:rPr>
              <a:t>nc</a:t>
            </a:r>
            <a:r>
              <a:rPr lang="en-US" altLang="zh-TW">
                <a:ea typeface="新細明體"/>
              </a:rPr>
              <a:t>r</a:t>
            </a:r>
            <a:r>
              <a:rPr lang="zh-TW">
                <a:ea typeface="新細明體"/>
              </a:rPr>
              <a:t>e</a:t>
            </a:r>
            <a:r>
              <a:rPr lang="en-US" altLang="zh-TW">
                <a:ea typeface="新細明體"/>
              </a:rPr>
              <a:t>di</a:t>
            </a:r>
            <a:r>
              <a:rPr lang="zh-TW">
                <a:ea typeface="新細明體"/>
              </a:rPr>
              <a:t>b</a:t>
            </a:r>
            <a:r>
              <a:rPr lang="en-US" altLang="zh-TW">
                <a:ea typeface="新細明體"/>
              </a:rPr>
              <a:t>le</a:t>
            </a:r>
            <a:r>
              <a:rPr lang="zh-TW" altLang="en-US">
                <a:ea typeface="新細明體"/>
              </a:rPr>
              <a:t> </a:t>
            </a:r>
            <a:r>
              <a:rPr lang="en-US" altLang="zh-TW">
                <a:ea typeface="新細明體"/>
              </a:rPr>
              <a:t>c</a:t>
            </a:r>
            <a:r>
              <a:rPr lang="zh-TW">
                <a:ea typeface="新細明體"/>
              </a:rPr>
              <a:t>apa</a:t>
            </a:r>
            <a:r>
              <a:rPr lang="en-US" altLang="zh-TW">
                <a:ea typeface="新細明體"/>
              </a:rPr>
              <a:t>b</a:t>
            </a:r>
            <a:r>
              <a:rPr lang="zh-TW">
                <a:ea typeface="新細明體"/>
              </a:rPr>
              <a:t>i</a:t>
            </a:r>
            <a:r>
              <a:rPr lang="en-US" altLang="zh-TW">
                <a:ea typeface="新細明體"/>
              </a:rPr>
              <a:t>l</a:t>
            </a:r>
            <a:r>
              <a:rPr lang="zh-TW">
                <a:ea typeface="新細明體"/>
              </a:rPr>
              <a:t>itie</a:t>
            </a:r>
            <a:r>
              <a:rPr lang="en-US" altLang="zh-TW">
                <a:ea typeface="新細明體"/>
              </a:rPr>
              <a:t>s</a:t>
            </a:r>
            <a:r>
              <a:rPr lang="zh-TW" altLang="en-US">
                <a:ea typeface="新細明體"/>
              </a:rPr>
              <a:t> </a:t>
            </a:r>
            <a:r>
              <a:rPr lang="en-US" altLang="zh-TW">
                <a:ea typeface="新細明體"/>
              </a:rPr>
              <a:t>t</a:t>
            </a:r>
            <a:r>
              <a:rPr lang="zh-TW">
                <a:ea typeface="新細明體"/>
              </a:rPr>
              <a:t>ha</a:t>
            </a:r>
            <a:r>
              <a:rPr lang="en-US" altLang="zh-TW">
                <a:ea typeface="新細明體"/>
              </a:rPr>
              <a:t>t</a:t>
            </a:r>
            <a:r>
              <a:rPr lang="zh-TW" altLang="en-US">
                <a:ea typeface="新細明體"/>
              </a:rPr>
              <a:t> </a:t>
            </a:r>
            <a:r>
              <a:rPr lang="en-US" altLang="zh-TW">
                <a:ea typeface="新細明體"/>
              </a:rPr>
              <a:t>t</a:t>
            </a:r>
            <a:r>
              <a:rPr lang="zh-TW">
                <a:ea typeface="新細明體"/>
              </a:rPr>
              <a:t>he TS-h</a:t>
            </a:r>
            <a:r>
              <a:rPr lang="en-US" altLang="zh-TW">
                <a:ea typeface="新細明體"/>
              </a:rPr>
              <a:t>30</a:t>
            </a:r>
            <a:r>
              <a:rPr lang="zh-TW">
                <a:ea typeface="新細明體"/>
              </a:rPr>
              <a:t>77A</a:t>
            </a:r>
            <a:r>
              <a:rPr lang="en-US" altLang="zh-TW">
                <a:ea typeface="新細明體"/>
              </a:rPr>
              <a:t>F</a:t>
            </a:r>
            <a:r>
              <a:rPr lang="zh-TW">
                <a:ea typeface="新細明體"/>
              </a:rPr>
              <a:t>U </a:t>
            </a:r>
            <a:r>
              <a:rPr lang="en-US" altLang="zh-TW">
                <a:ea typeface="新細明體"/>
              </a:rPr>
              <a:t>b</a:t>
            </a:r>
            <a:r>
              <a:rPr lang="zh-TW">
                <a:ea typeface="新細明體"/>
              </a:rPr>
              <a:t>ring</a:t>
            </a:r>
            <a:r>
              <a:rPr lang="en-US" altLang="zh-TW">
                <a:ea typeface="新細明體"/>
              </a:rPr>
              <a:t>s</a:t>
            </a:r>
            <a:r>
              <a:rPr lang="zh-TW" altLang="en-US">
                <a:ea typeface="新細明體"/>
              </a:rPr>
              <a:t> </a:t>
            </a:r>
            <a:r>
              <a:rPr lang="en-US" altLang="zh-TW">
                <a:ea typeface="新細明體"/>
              </a:rPr>
              <a:t>to</a:t>
            </a:r>
            <a:r>
              <a:rPr lang="zh-TW" altLang="en-US">
                <a:ea typeface="新細明體"/>
              </a:rPr>
              <a:t> </a:t>
            </a:r>
            <a:r>
              <a:rPr lang="en-US" altLang="zh-TW">
                <a:ea typeface="新細明體"/>
              </a:rPr>
              <a:t>t</a:t>
            </a:r>
            <a:r>
              <a:rPr lang="zh-TW">
                <a:ea typeface="新細明體"/>
              </a:rPr>
              <a:t>h</a:t>
            </a:r>
            <a:r>
              <a:rPr lang="en-US" altLang="zh-TW">
                <a:ea typeface="新細明體"/>
              </a:rPr>
              <a:t>e</a:t>
            </a:r>
            <a:r>
              <a:rPr lang="zh-TW" altLang="en-US">
                <a:ea typeface="新細明體"/>
              </a:rPr>
              <a:t> </a:t>
            </a:r>
            <a:r>
              <a:rPr lang="en-US" altLang="zh-TW">
                <a:ea typeface="新細明體"/>
              </a:rPr>
              <a:t>t</a:t>
            </a:r>
            <a:r>
              <a:rPr lang="zh-TW">
                <a:ea typeface="新細明體"/>
              </a:rPr>
              <a:t>able.</a:t>
            </a:r>
            <a:endParaRPr lang="zh-TW">
              <a:ea typeface="新細明體"/>
              <a:cs typeface="Calibri"/>
            </a:endParaRPr>
          </a:p>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172181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Let's </a:t>
            </a:r>
            <a:r>
              <a:rPr lang="en-US" altLang="zh-TW" err="1">
                <a:ea typeface="新細明體"/>
              </a:rPr>
              <a:t>summerise</a:t>
            </a:r>
            <a:r>
              <a:rPr lang="en-US" altLang="zh-TW">
                <a:ea typeface="新細明體"/>
              </a:rPr>
              <a:t> the h</a:t>
            </a:r>
            <a:r>
              <a:rPr lang="zh-TW">
                <a:ea typeface="新細明體"/>
              </a:rPr>
              <a:t>ardware specs of the TS-h3077AFU.</a:t>
            </a:r>
          </a:p>
          <a:p>
            <a:r>
              <a:rPr lang="zh-TW"/>
              <a:t>First off, we've got two SKUs: the TS-h3077AFU-R5-32G and the TS-h3077AFU-R7-64G. The main difference? The R5-32G comes with an AMD Ryzen 5 7000 series 6-core CPU and 32GB DDR5 non-ECC RAM, while the R7-64G boasts an AMD Ryzen 7 7000 series 8-core CPU and 64GB DDR5 non-ECC RAM.</a:t>
            </a:r>
          </a:p>
          <a:p>
            <a:r>
              <a:rPr lang="zh-TW"/>
              <a:t>When it comes to memory, the TS-h3077AFU supports up to 128GB total, with 4 DDR5 UDIMM slots and optional ECC RAM support.</a:t>
            </a:r>
          </a:p>
          <a:p>
            <a:r>
              <a:rPr lang="zh-TW"/>
              <a:t>Operating system-wise, it's rocking QuTS hero h5.1.x by default, with the option to switch to QTS if you prefer.</a:t>
            </a:r>
          </a:p>
          <a:p>
            <a:r>
              <a:rPr lang="zh-TW"/>
              <a:t>In terms of storage, you've got 30 SATA SSD slots to play with, ensuring plenty of space for all your data.</a:t>
            </a:r>
          </a:p>
          <a:p>
            <a:r>
              <a:rPr lang="zh-TW"/>
              <a:t>Connectivity-wise, there's 2 x 2.5GbE ports and 2 x 10G Base-T ports, along with 3 PCIe Gen4 expansion slots for additional add-ons like networking cards or storage expansion.</a:t>
            </a:r>
          </a:p>
          <a:p>
            <a:r>
              <a:rPr lang="zh-TW"/>
              <a:t>Don't forget about the GPU – it's got an AMD Radeon™ Graphics iGPU onboard, ensuring smooth visuals and accelerated processing.</a:t>
            </a:r>
          </a:p>
          <a:p>
            <a:r>
              <a:rPr lang="zh-TW"/>
              <a:t>And with features like redundant PSU and 3 system fans, you've got reliability and cooling covered.</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130409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At first</a:t>
            </a:r>
            <a:r>
              <a:rPr lang="en-US"/>
              <a:t>, we delve into the realm of artificial intelligence, exploring why all-flash arrays stand as indispensable pillars in this dynamic landscape.</a:t>
            </a:r>
            <a:endParaRPr lang="en-US">
              <a:ea typeface="Calibri"/>
              <a:cs typeface="Calibri"/>
            </a:endParaRPr>
          </a:p>
          <a:p>
            <a:r>
              <a:rPr lang="en-US"/>
              <a:t>The global generative AI market is on a soaring trajectory, with an anticipated 19% annual growth rate. To keep pace with this exponential expansion, speed and low latency are paramount. All-flash arrays rise to the challenge, offering lightning-fast data access and minimizing latency, crucial for swiftly retrieving and processing AI workloads.</a:t>
            </a:r>
            <a:endParaRPr lang="en-US">
              <a:cs typeface="Calibri"/>
            </a:endParaRPr>
          </a:p>
          <a:p>
            <a:r>
              <a:rPr lang="en-US"/>
              <a:t>AI algorithms often defy the conventional flow, exhibiting random access patterns. Here's where all-flash arrays shine, optimized to effortlessly handle such irregularities, ensuring seamless operation.</a:t>
            </a:r>
            <a:endParaRPr lang="en-US">
              <a:cs typeface="Calibri"/>
            </a:endParaRPr>
          </a:p>
          <a:p>
            <a:r>
              <a:rPr lang="en-US"/>
              <a:t>Reliability and durability are non-negotiable in the AI realm. Unlike traditional disk-based storage, flash storage boasts inherent resilience, a vital attribute for AI applications demanding continuous and dependable data access.</a:t>
            </a:r>
            <a:endParaRPr lang="en-US">
              <a:cs typeface="Calibri"/>
            </a:endParaRPr>
          </a:p>
          <a:p>
            <a:r>
              <a:rPr lang="en-US"/>
              <a:t>Parallel processing is the heartbeat of AI operations. All-flash arrays embrace this need, facilitating parallelism and scalable performance, adeptly meeting the burgeoning demands of AI without sacrificing speed.</a:t>
            </a:r>
            <a:endParaRPr lang="en-US">
              <a:cs typeface="Calibri"/>
            </a:endParaRPr>
          </a:p>
          <a:p>
            <a:r>
              <a:rPr lang="en-US"/>
              <a:t>In conclusion, as we venture deeper into the AI revolution, all-flash arrays stand as not just tools, but indispensable enablers, unleashing the full potential of artificial intelligence.</a:t>
            </a:r>
            <a:endParaRPr lang="en-US">
              <a:cs typeface="Calibri"/>
            </a:endParaRPr>
          </a:p>
          <a:p>
            <a:endParaRPr lang="en-US" altLang="zh-TW">
              <a:ea typeface="新細明體"/>
              <a:cs typeface="+mn-lt"/>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266653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mn-lt"/>
              </a:rPr>
              <a:t>After the introduction of TS-h1277AXU-RP and TS-h1677AXU-RP's HW </a:t>
            </a:r>
            <a:r>
              <a:rPr lang="en-US" altLang="zh-TW" err="1">
                <a:ea typeface="新細明體"/>
                <a:cs typeface="+mn-lt"/>
              </a:rPr>
              <a:t>highligh</a:t>
            </a:r>
            <a:r>
              <a:rPr lang="en-US" altLang="zh-TW">
                <a:ea typeface="新細明體"/>
                <a:cs typeface="+mn-lt"/>
              </a:rPr>
              <a:t>, let's dive into the.</a:t>
            </a:r>
            <a:br>
              <a:rPr lang="en-US" altLang="zh-TW">
                <a:ea typeface="新細明體"/>
                <a:cs typeface="+mn-lt"/>
              </a:rPr>
            </a:br>
            <a:r>
              <a:rPr lang="en-US" altLang="zh-TW">
                <a:ea typeface="新細明體"/>
              </a:rPr>
              <a:t>Powerful </a:t>
            </a:r>
            <a:r>
              <a:rPr lang="en-US" err="1"/>
              <a:t>QuTS</a:t>
            </a:r>
            <a:r>
              <a:rPr lang="en-US"/>
              <a:t> hero  – which Leveraging the ZFS file system， emphasizing data security， and ensuring higher reliability.</a:t>
            </a:r>
            <a:endParaRPr 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This</a:t>
            </a:r>
            <a:r>
              <a:rPr lang="zh-TW">
                <a:ea typeface="新細明體"/>
                <a:cs typeface="Calibri"/>
              </a:rPr>
              <a:t> p</a:t>
            </a:r>
            <a:r>
              <a:rPr lang="en-US" altLang="zh-TW">
                <a:ea typeface="新細明體"/>
                <a:cs typeface="Calibri"/>
              </a:rPr>
              <a:t>age</a:t>
            </a:r>
            <a:r>
              <a:rPr lang="zh-TW">
                <a:ea typeface="新細明體"/>
                <a:cs typeface="Calibri"/>
              </a:rPr>
              <a:t> s</a:t>
            </a:r>
            <a:r>
              <a:rPr lang="en-US" altLang="zh-TW" err="1">
                <a:ea typeface="新細明體"/>
                <a:cs typeface="Calibri"/>
              </a:rPr>
              <a:t>hows</a:t>
            </a:r>
            <a:r>
              <a:rPr lang="zh-TW">
                <a:ea typeface="新細明體"/>
                <a:cs typeface="Calibri"/>
              </a:rPr>
              <a:t> </a:t>
            </a:r>
            <a:r>
              <a:rPr lang="zh-TW">
                <a:ea typeface="新細明體"/>
              </a:rPr>
              <a:t>the overview of QuTS hero h5.1.x Highlights. Today, we'll delve into key features such as "Data Integrity," "Data Protection," "Data Efficiency," "Stability &amp; Scalability," and "Management &amp; Application." Stay tuned as we explore each highlight in detail throughout the presentation. Let's begin the journey into the powerful capabilities of QuTS hero h5.1.x.</a:t>
            </a:r>
            <a:r>
              <a:rPr lang="zh-TW" altLang="en-US">
                <a:ea typeface="新細明體"/>
              </a:rPr>
              <a:t> </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21</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a:t>
            </a:r>
            <a:r>
              <a:rPr lang="zh-TW" altLang="en-US">
                <a:ea typeface="新細明體"/>
              </a:rPr>
              <a:t> </a:t>
            </a:r>
            <a:r>
              <a:rPr lang="en-US" altLang="zh-TW">
                <a:ea typeface="新細明體"/>
              </a:rPr>
              <a:t>this</a:t>
            </a:r>
            <a:r>
              <a:rPr lang="zh-TW" altLang="en-US">
                <a:ea typeface="新細明體"/>
              </a:rPr>
              <a:t> </a:t>
            </a:r>
            <a:r>
              <a:rPr lang="en-US" altLang="zh-TW">
                <a:ea typeface="新細明體"/>
              </a:rPr>
              <a:t>session,</a:t>
            </a:r>
            <a:r>
              <a:rPr lang="zh-TW" altLang="en-US">
                <a:ea typeface="新細明體"/>
              </a:rPr>
              <a:t> </a:t>
            </a:r>
            <a:r>
              <a:rPr lang="en-US" altLang="zh-TW">
                <a:ea typeface="新細明體"/>
              </a:rPr>
              <a:t>w</a:t>
            </a:r>
            <a:r>
              <a:rPr lang="zh-TW">
                <a:ea typeface="新細明體"/>
              </a:rPr>
              <a:t>e</a:t>
            </a:r>
            <a:r>
              <a:rPr lang="en-US" altLang="zh-TW">
                <a:ea typeface="新細明體"/>
              </a:rPr>
              <a:t>'l</a:t>
            </a:r>
            <a:r>
              <a:rPr lang="zh-TW">
                <a:ea typeface="新細明體"/>
              </a:rPr>
              <a:t>l</a:t>
            </a:r>
            <a:r>
              <a:rPr lang="zh-TW" altLang="en-US">
                <a:ea typeface="新細明體"/>
              </a:rPr>
              <a:t> </a:t>
            </a:r>
            <a:r>
              <a:rPr lang="zh-TW">
                <a:ea typeface="新細明體"/>
              </a:rPr>
              <a:t>e</a:t>
            </a:r>
            <a:r>
              <a:rPr lang="en-US" altLang="zh-TW">
                <a:ea typeface="新細明體"/>
              </a:rPr>
              <a:t>xplo</a:t>
            </a:r>
            <a:r>
              <a:rPr lang="zh-TW">
                <a:ea typeface="新細明體"/>
              </a:rPr>
              <a:t>re the </a:t>
            </a:r>
            <a:r>
              <a:rPr lang="en-US" altLang="zh-TW">
                <a:ea typeface="新細明體"/>
              </a:rPr>
              <a:t>benefits</a:t>
            </a:r>
            <a:r>
              <a:rPr lang="zh-TW" altLang="en-US">
                <a:ea typeface="新細明體"/>
              </a:rPr>
              <a:t> </a:t>
            </a:r>
            <a:r>
              <a:rPr lang="en-US" altLang="zh-TW">
                <a:ea typeface="新細明體"/>
              </a:rPr>
              <a:t>of</a:t>
            </a:r>
            <a:r>
              <a:rPr lang="zh-TW" altLang="en-US">
                <a:ea typeface="新細明體"/>
              </a:rPr>
              <a:t> </a:t>
            </a:r>
            <a:r>
              <a:rPr lang="en-US" altLang="zh-TW">
                <a:ea typeface="新細明體"/>
              </a:rPr>
              <a:t>leveraging</a:t>
            </a:r>
            <a:r>
              <a:rPr lang="zh-TW" altLang="en-US">
                <a:ea typeface="新細明體"/>
              </a:rPr>
              <a:t> </a:t>
            </a:r>
            <a:r>
              <a:rPr lang="zh-TW">
                <a:ea typeface="新細明體"/>
              </a:rPr>
              <a:t>AES</a:t>
            </a:r>
            <a:r>
              <a:rPr lang="en-US" altLang="zh-TW">
                <a:ea typeface="新細明體"/>
              </a:rPr>
              <a:t>-NI</a:t>
            </a:r>
            <a:r>
              <a:rPr lang="zh-TW" altLang="en-US">
                <a:ea typeface="新細明體"/>
              </a:rPr>
              <a:t> </a:t>
            </a:r>
            <a:r>
              <a:rPr lang="en-US" altLang="zh-TW">
                <a:ea typeface="新細明體"/>
              </a:rPr>
              <a:t>supported</a:t>
            </a:r>
            <a:r>
              <a:rPr lang="zh-TW" altLang="en-US">
                <a:ea typeface="新細明體"/>
              </a:rPr>
              <a:t> </a:t>
            </a:r>
            <a:r>
              <a:rPr lang="en-US" altLang="zh-TW">
                <a:ea typeface="新細明體"/>
              </a:rPr>
              <a:t>CPUs</a:t>
            </a:r>
            <a:r>
              <a:rPr lang="zh-TW" altLang="en-US">
                <a:ea typeface="新細明體"/>
              </a:rPr>
              <a:t> </a:t>
            </a:r>
            <a:r>
              <a:rPr lang="en-US" altLang="zh-TW">
                <a:ea typeface="新細明體"/>
              </a:rPr>
              <a:t>for</a:t>
            </a:r>
            <a:r>
              <a:rPr lang="zh-TW" altLang="en-US">
                <a:ea typeface="新細明體"/>
              </a:rPr>
              <a:t> </a:t>
            </a:r>
            <a:r>
              <a:rPr lang="en-US" altLang="zh-TW">
                <a:ea typeface="新細明體"/>
              </a:rPr>
              <a:t>hardware</a:t>
            </a:r>
            <a:r>
              <a:rPr lang="zh-TW" altLang="en-US">
                <a:ea typeface="新細明體"/>
              </a:rPr>
              <a:t> </a:t>
            </a:r>
            <a:r>
              <a:rPr lang="en-US" altLang="zh-TW">
                <a:ea typeface="新細明體"/>
              </a:rPr>
              <a:t>accel</a:t>
            </a:r>
            <a:r>
              <a:rPr lang="zh-TW">
                <a:ea typeface="新細明體"/>
              </a:rPr>
              <a:t>e</a:t>
            </a:r>
            <a:r>
              <a:rPr lang="en-US" altLang="zh-TW">
                <a:ea typeface="新細明體"/>
              </a:rPr>
              <a:t>ration</a:t>
            </a:r>
            <a:r>
              <a:rPr lang="zh-TW" altLang="en-US">
                <a:ea typeface="新細明體"/>
              </a:rPr>
              <a:t> </a:t>
            </a:r>
            <a:r>
              <a:rPr lang="en-US" altLang="zh-TW">
                <a:ea typeface="新細明體"/>
              </a:rPr>
              <a:t>in</a:t>
            </a:r>
            <a:r>
              <a:rPr lang="zh-TW" altLang="en-US">
                <a:ea typeface="新細明體"/>
              </a:rPr>
              <a:t> </a:t>
            </a:r>
            <a:r>
              <a:rPr lang="en-US" altLang="zh-TW">
                <a:ea typeface="新細明體"/>
              </a:rPr>
              <a:t>SMB3</a:t>
            </a:r>
            <a:r>
              <a:rPr lang="zh-TW" altLang="en-US">
                <a:ea typeface="新細明體"/>
              </a:rPr>
              <a:t> </a:t>
            </a:r>
            <a:r>
              <a:rPr lang="en-US" altLang="zh-TW">
                <a:ea typeface="新細明體"/>
              </a:rPr>
              <a:t>Signing</a:t>
            </a:r>
            <a:r>
              <a:rPr lang="zh-TW" altLang="en-US">
                <a:ea typeface="新細明體"/>
              </a:rPr>
              <a:t> </a:t>
            </a:r>
            <a:r>
              <a:rPr lang="en-US" altLang="zh-TW">
                <a:ea typeface="新細明體"/>
              </a:rPr>
              <a:t>and</a:t>
            </a:r>
            <a:r>
              <a:rPr lang="zh-TW" altLang="en-US">
                <a:ea typeface="新細明體"/>
              </a:rPr>
              <a:t> </a:t>
            </a:r>
            <a:r>
              <a:rPr lang="en-US" altLang="zh-TW">
                <a:ea typeface="新細明體"/>
              </a:rPr>
              <a:t>E</a:t>
            </a:r>
            <a:r>
              <a:rPr lang="zh-TW">
                <a:ea typeface="新細明體"/>
              </a:rPr>
              <a:t>ncryption</a:t>
            </a:r>
            <a:r>
              <a:rPr lang="en-US" altLang="zh-TW">
                <a:ea typeface="新細明體"/>
              </a:rPr>
              <a:t>.</a:t>
            </a:r>
            <a:r>
              <a:rPr lang="zh-TW" altLang="en-US">
                <a:ea typeface="新細明體"/>
              </a:rPr>
              <a:t> </a:t>
            </a:r>
            <a:r>
              <a:rPr lang="en-US" altLang="zh-TW">
                <a:ea typeface="新細明體"/>
              </a:rPr>
              <a:t>This</a:t>
            </a:r>
            <a:r>
              <a:rPr lang="zh-TW" altLang="en-US">
                <a:ea typeface="新細明體"/>
              </a:rPr>
              <a:t> </a:t>
            </a:r>
            <a:r>
              <a:rPr lang="en-US" altLang="zh-TW">
                <a:ea typeface="新細明體"/>
              </a:rPr>
              <a:t>innovative</a:t>
            </a:r>
            <a:r>
              <a:rPr lang="zh-TW">
                <a:ea typeface="新細明體"/>
              </a:rPr>
              <a:t> a</a:t>
            </a:r>
            <a:r>
              <a:rPr lang="en-US" altLang="zh-TW">
                <a:ea typeface="新細明體"/>
              </a:rPr>
              <a:t>ppr</a:t>
            </a:r>
            <a:r>
              <a:rPr lang="zh-TW">
                <a:ea typeface="新細明體"/>
              </a:rPr>
              <a:t>o</a:t>
            </a:r>
            <a:r>
              <a:rPr lang="en-US" altLang="zh-TW">
                <a:ea typeface="新細明體"/>
              </a:rPr>
              <a:t>ach</a:t>
            </a:r>
            <a:r>
              <a:rPr lang="zh-TW" altLang="en-US">
                <a:ea typeface="新細明體"/>
              </a:rPr>
              <a:t> </a:t>
            </a:r>
            <a:r>
              <a:rPr lang="zh-TW">
                <a:ea typeface="新細明體"/>
              </a:rPr>
              <a:t>r</a:t>
            </a:r>
            <a:r>
              <a:rPr lang="en-US" altLang="zh-TW">
                <a:ea typeface="新細明體"/>
              </a:rPr>
              <a:t>esults</a:t>
            </a:r>
            <a:r>
              <a:rPr lang="zh-TW" altLang="en-US">
                <a:ea typeface="新細明體"/>
              </a:rPr>
              <a:t> </a:t>
            </a:r>
            <a:r>
              <a:rPr lang="en-US" altLang="zh-TW">
                <a:ea typeface="新細明體"/>
              </a:rPr>
              <a:t>in</a:t>
            </a:r>
            <a:r>
              <a:rPr lang="zh-TW" altLang="en-US">
                <a:ea typeface="新細明體"/>
              </a:rPr>
              <a:t> </a:t>
            </a:r>
            <a:r>
              <a:rPr lang="en-US" altLang="zh-TW">
                <a:ea typeface="新細明體"/>
              </a:rPr>
              <a:t>effic</a:t>
            </a:r>
            <a:r>
              <a:rPr lang="zh-TW">
                <a:ea typeface="新細明體"/>
              </a:rPr>
              <a:t>i</a:t>
            </a:r>
            <a:r>
              <a:rPr lang="en-US" altLang="zh-TW">
                <a:ea typeface="新細明體"/>
              </a:rPr>
              <a:t>enc</a:t>
            </a:r>
            <a:r>
              <a:rPr lang="zh-TW">
                <a:ea typeface="新細明體"/>
              </a:rPr>
              <a:t>y </a:t>
            </a:r>
            <a:r>
              <a:rPr lang="en-US" altLang="zh-TW">
                <a:ea typeface="新細明體"/>
              </a:rPr>
              <a:t>ga</a:t>
            </a:r>
            <a:r>
              <a:rPr lang="zh-TW">
                <a:ea typeface="新細明體"/>
              </a:rPr>
              <a:t>in</a:t>
            </a:r>
            <a:r>
              <a:rPr lang="en-US" altLang="zh-TW">
                <a:ea typeface="新細明體"/>
              </a:rPr>
              <a:t>s</a:t>
            </a:r>
            <a:r>
              <a:rPr lang="zh-TW" altLang="en-US">
                <a:ea typeface="新細明體"/>
              </a:rPr>
              <a:t> </a:t>
            </a:r>
            <a:r>
              <a:rPr lang="en-US" altLang="zh-TW">
                <a:ea typeface="新細明體"/>
              </a:rPr>
              <a:t>of</a:t>
            </a:r>
            <a:r>
              <a:rPr lang="zh-TW" altLang="en-US">
                <a:ea typeface="新細明體"/>
              </a:rPr>
              <a:t> </a:t>
            </a:r>
            <a:r>
              <a:rPr lang="en-US" altLang="zh-TW">
                <a:ea typeface="新細明體"/>
              </a:rPr>
              <a:t>over</a:t>
            </a:r>
            <a:r>
              <a:rPr lang="zh-TW" altLang="en-US">
                <a:ea typeface="新細明體"/>
              </a:rPr>
              <a:t> </a:t>
            </a:r>
            <a:r>
              <a:rPr lang="zh-TW">
                <a:ea typeface="新細明體"/>
              </a:rPr>
              <a:t>t</a:t>
            </a:r>
            <a:r>
              <a:rPr lang="en-US" altLang="zh-TW">
                <a:ea typeface="新細明體"/>
              </a:rPr>
              <a:t>h</a:t>
            </a:r>
            <a:r>
              <a:rPr lang="zh-TW">
                <a:ea typeface="新細明體"/>
              </a:rPr>
              <a:t>r</a:t>
            </a:r>
            <a:r>
              <a:rPr lang="en-US" altLang="zh-TW">
                <a:ea typeface="新細明體"/>
              </a:rPr>
              <a:t>ee</a:t>
            </a:r>
            <a:r>
              <a:rPr lang="zh-TW" altLang="en-US">
                <a:ea typeface="新細明體"/>
              </a:rPr>
              <a:t> </a:t>
            </a:r>
            <a:r>
              <a:rPr lang="en-US" altLang="zh-TW">
                <a:ea typeface="新細明體"/>
              </a:rPr>
              <a:t>times</a:t>
            </a:r>
            <a:r>
              <a:rPr lang="zh-TW" altLang="en-US">
                <a:ea typeface="新細明體"/>
              </a:rPr>
              <a:t> </a:t>
            </a:r>
            <a:r>
              <a:rPr lang="en-US" altLang="zh-TW">
                <a:ea typeface="新細明體"/>
              </a:rPr>
              <a:t>c</a:t>
            </a:r>
            <a:r>
              <a:rPr lang="zh-TW">
                <a:ea typeface="新細明體"/>
              </a:rPr>
              <a:t>o</a:t>
            </a:r>
            <a:r>
              <a:rPr lang="en-US" altLang="zh-TW">
                <a:ea typeface="新細明體"/>
              </a:rPr>
              <a:t>mpare</a:t>
            </a:r>
            <a:r>
              <a:rPr lang="zh-TW">
                <a:ea typeface="新細明體"/>
              </a:rPr>
              <a:t>d</a:t>
            </a:r>
            <a:r>
              <a:rPr lang="zh-TW" altLang="en-US">
                <a:ea typeface="新細明體"/>
              </a:rPr>
              <a:t> </a:t>
            </a:r>
            <a:r>
              <a:rPr lang="en-US" altLang="zh-TW">
                <a:ea typeface="新細明體"/>
              </a:rPr>
              <a:t>to</a:t>
            </a:r>
            <a:r>
              <a:rPr lang="zh-TW" altLang="en-US">
                <a:ea typeface="新細明體"/>
              </a:rPr>
              <a:t> </a:t>
            </a:r>
            <a:r>
              <a:rPr lang="zh-TW">
                <a:ea typeface="新細明體"/>
              </a:rPr>
              <a:t>u</a:t>
            </a:r>
            <a:r>
              <a:rPr lang="en-US" altLang="zh-TW" err="1">
                <a:ea typeface="新細明體"/>
              </a:rPr>
              <a:t>tiliz</a:t>
            </a:r>
            <a:r>
              <a:rPr lang="zh-TW">
                <a:ea typeface="新細明體"/>
              </a:rPr>
              <a:t>ing </a:t>
            </a:r>
            <a:r>
              <a:rPr lang="en-US" altLang="zh-TW">
                <a:ea typeface="新細明體"/>
              </a:rPr>
              <a:t>s</a:t>
            </a:r>
            <a:r>
              <a:rPr lang="zh-TW">
                <a:ea typeface="新細明體"/>
              </a:rPr>
              <a:t>t</a:t>
            </a:r>
            <a:r>
              <a:rPr lang="en-US" altLang="zh-TW" err="1">
                <a:ea typeface="新細明體"/>
              </a:rPr>
              <a:t>andard</a:t>
            </a:r>
            <a:r>
              <a:rPr lang="zh-TW" altLang="en-US">
                <a:ea typeface="新細明體"/>
              </a:rPr>
              <a:t> </a:t>
            </a:r>
            <a:r>
              <a:rPr lang="zh-TW">
                <a:ea typeface="新細明體"/>
              </a:rPr>
              <a:t>AES </a:t>
            </a:r>
            <a:r>
              <a:rPr lang="en-US" altLang="zh-TW" err="1">
                <a:ea typeface="新細明體"/>
              </a:rPr>
              <a:t>i</a:t>
            </a:r>
            <a:r>
              <a:rPr lang="zh-TW">
                <a:ea typeface="新細明體"/>
              </a:rPr>
              <a:t>nstruction </a:t>
            </a:r>
            <a:r>
              <a:rPr lang="en-US" altLang="zh-TW">
                <a:ea typeface="新細明體"/>
              </a:rPr>
              <a:t>sets.</a:t>
            </a:r>
            <a:r>
              <a:rPr lang="zh-TW" altLang="en-US">
                <a:ea typeface="新細明體"/>
              </a:rPr>
              <a:t> </a:t>
            </a:r>
            <a:r>
              <a:rPr lang="en-US" altLang="zh-TW">
                <a:ea typeface="新細明體"/>
              </a:rPr>
              <a:t>Let's</a:t>
            </a:r>
            <a:r>
              <a:rPr lang="zh-TW" altLang="en-US">
                <a:ea typeface="新細明體"/>
              </a:rPr>
              <a:t> </a:t>
            </a:r>
            <a:r>
              <a:rPr lang="en-US" altLang="zh-TW">
                <a:ea typeface="新細明體"/>
              </a:rPr>
              <a:t>delve</a:t>
            </a:r>
            <a:r>
              <a:rPr lang="zh-TW" altLang="en-US">
                <a:ea typeface="新細明體"/>
              </a:rPr>
              <a:t> </a:t>
            </a:r>
            <a:r>
              <a:rPr lang="zh-TW">
                <a:ea typeface="新細明體"/>
              </a:rPr>
              <a:t>into the </a:t>
            </a:r>
            <a:r>
              <a:rPr lang="en-US" altLang="zh-TW" err="1">
                <a:ea typeface="新細明體"/>
              </a:rPr>
              <a:t>deta</a:t>
            </a:r>
            <a:r>
              <a:rPr lang="zh-TW">
                <a:ea typeface="新細明體"/>
              </a:rPr>
              <a:t>i</a:t>
            </a:r>
            <a:r>
              <a:rPr lang="en-US" altLang="zh-TW">
                <a:ea typeface="新細明體"/>
              </a:rPr>
              <a:t>l</a:t>
            </a:r>
            <a:r>
              <a:rPr lang="zh-TW">
                <a:ea typeface="新細明體"/>
              </a:rPr>
              <a:t>s</a:t>
            </a:r>
            <a:r>
              <a:rPr lang="zh-TW" altLang="en-US">
                <a:ea typeface="新細明體"/>
              </a:rPr>
              <a:t> </a:t>
            </a:r>
            <a:r>
              <a:rPr lang="en-US" altLang="zh-TW">
                <a:ea typeface="新細明體"/>
              </a:rPr>
              <a:t>of</a:t>
            </a:r>
            <a:r>
              <a:rPr lang="zh-TW" altLang="en-US">
                <a:ea typeface="新細明體"/>
              </a:rPr>
              <a:t> </a:t>
            </a:r>
            <a:r>
              <a:rPr lang="zh-TW">
                <a:ea typeface="新細明體"/>
              </a:rPr>
              <a:t>t</a:t>
            </a:r>
            <a:r>
              <a:rPr lang="en-US" altLang="zh-TW">
                <a:ea typeface="新細明體"/>
              </a:rPr>
              <a:t>his</a:t>
            </a:r>
            <a:r>
              <a:rPr lang="zh-TW" altLang="en-US">
                <a:ea typeface="新細明體"/>
              </a:rPr>
              <a:t> </a:t>
            </a:r>
            <a:r>
              <a:rPr lang="en-US" altLang="zh-TW" err="1">
                <a:ea typeface="新細明體"/>
              </a:rPr>
              <a:t>accele</a:t>
            </a:r>
            <a:r>
              <a:rPr lang="zh-TW">
                <a:ea typeface="新細明體"/>
              </a:rPr>
              <a:t>r</a:t>
            </a:r>
            <a:r>
              <a:rPr lang="en-US" altLang="zh-TW" err="1">
                <a:ea typeface="新細明體"/>
              </a:rPr>
              <a:t>ated</a:t>
            </a:r>
            <a:r>
              <a:rPr lang="zh-TW" altLang="en-US">
                <a:ea typeface="新細明體"/>
              </a:rPr>
              <a:t> </a:t>
            </a:r>
            <a:r>
              <a:rPr lang="en-US" altLang="zh-TW" err="1">
                <a:ea typeface="新細明體"/>
              </a:rPr>
              <a:t>en</a:t>
            </a:r>
            <a:r>
              <a:rPr lang="zh-TW">
                <a:ea typeface="新細明體"/>
              </a:rPr>
              <a:t>c</a:t>
            </a:r>
            <a:r>
              <a:rPr lang="en-US" altLang="zh-TW" err="1">
                <a:ea typeface="新細明體"/>
              </a:rPr>
              <a:t>ryp</a:t>
            </a:r>
            <a:r>
              <a:rPr lang="zh-TW">
                <a:ea typeface="新細明體"/>
              </a:rPr>
              <a:t>tion </a:t>
            </a:r>
            <a:r>
              <a:rPr lang="en-US" altLang="zh-TW">
                <a:ea typeface="新細明體"/>
              </a:rPr>
              <a:t>m</a:t>
            </a:r>
            <a:r>
              <a:rPr lang="zh-TW">
                <a:ea typeface="新細明體"/>
              </a:rPr>
              <a:t>et</a:t>
            </a:r>
            <a:r>
              <a:rPr lang="en-US" altLang="zh-TW">
                <a:ea typeface="新細明體"/>
              </a:rPr>
              <a:t>hod</a:t>
            </a:r>
            <a:r>
              <a:rPr lang="zh-TW" altLang="en-US">
                <a:ea typeface="新細明體"/>
              </a:rPr>
              <a:t> </a:t>
            </a:r>
            <a:r>
              <a:rPr lang="en-US" altLang="zh-TW">
                <a:ea typeface="新細明體"/>
              </a:rPr>
              <a:t>and</a:t>
            </a:r>
            <a:r>
              <a:rPr lang="zh-TW" altLang="en-US">
                <a:ea typeface="新細明體"/>
              </a:rPr>
              <a:t> </a:t>
            </a:r>
            <a:r>
              <a:rPr lang="en-US" altLang="zh-TW" err="1">
                <a:ea typeface="新細明體"/>
              </a:rPr>
              <a:t>i</a:t>
            </a:r>
            <a:r>
              <a:rPr lang="zh-TW">
                <a:ea typeface="新細明體"/>
              </a:rPr>
              <a:t>t</a:t>
            </a:r>
            <a:r>
              <a:rPr lang="en-US" altLang="zh-TW">
                <a:ea typeface="新細明體"/>
              </a:rPr>
              <a:t>s</a:t>
            </a:r>
            <a:r>
              <a:rPr lang="zh-TW" altLang="en-US">
                <a:ea typeface="新細明體"/>
              </a:rPr>
              <a:t> </a:t>
            </a:r>
            <a:r>
              <a:rPr lang="zh-TW">
                <a:ea typeface="新細明體"/>
              </a:rPr>
              <a:t>i</a:t>
            </a:r>
            <a:r>
              <a:rPr lang="en-US" altLang="zh-TW">
                <a:ea typeface="新細明體"/>
              </a:rPr>
              <a:t>mp</a:t>
            </a:r>
            <a:r>
              <a:rPr lang="zh-TW">
                <a:ea typeface="新細明體"/>
              </a:rPr>
              <a:t>a</a:t>
            </a:r>
            <a:r>
              <a:rPr lang="en-US" altLang="zh-TW">
                <a:ea typeface="新細明體"/>
              </a:rPr>
              <a:t>c</a:t>
            </a:r>
            <a:r>
              <a:rPr lang="zh-TW">
                <a:ea typeface="新細明體"/>
              </a:rPr>
              <a:t>t</a:t>
            </a:r>
            <a:r>
              <a:rPr lang="zh-TW" altLang="en-US">
                <a:ea typeface="新細明體"/>
              </a:rPr>
              <a:t> </a:t>
            </a:r>
            <a:r>
              <a:rPr lang="en-US" altLang="zh-TW">
                <a:ea typeface="新細明體"/>
              </a:rPr>
              <a:t>on</a:t>
            </a:r>
            <a:r>
              <a:rPr lang="zh-TW" altLang="en-US">
                <a:ea typeface="新細明體"/>
              </a:rPr>
              <a:t> </a:t>
            </a:r>
            <a:r>
              <a:rPr lang="en-US" altLang="zh-TW">
                <a:ea typeface="新細明體"/>
              </a:rPr>
              <a:t>p</a:t>
            </a:r>
            <a:r>
              <a:rPr lang="zh-TW">
                <a:ea typeface="新細明體"/>
              </a:rPr>
              <a:t>e</a:t>
            </a:r>
            <a:r>
              <a:rPr lang="en-US" altLang="zh-TW">
                <a:ea typeface="新細明體"/>
              </a:rPr>
              <a:t>r</a:t>
            </a:r>
            <a:r>
              <a:rPr lang="zh-TW">
                <a:ea typeface="新細明體"/>
              </a:rPr>
              <a:t>formance.</a:t>
            </a:r>
            <a:r>
              <a:rPr lang="zh-TW" altLang="en-US">
                <a:ea typeface="新細明體"/>
              </a:rPr>
              <a:t> </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141814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AES-GMAC</a:t>
            </a:r>
            <a:r>
              <a:rPr lang="zh-TW"/>
              <a:t>:</a:t>
            </a:r>
          </a:p>
          <a:p>
            <a:r>
              <a:rPr lang="zh-TW">
                <a:ea typeface="新細明體"/>
              </a:rPr>
              <a:t>Purpose: </a:t>
            </a:r>
            <a:r>
              <a:rPr lang="zh-TW" b="1">
                <a:ea typeface="新細明體"/>
              </a:rPr>
              <a:t>GMAC is primarily used for authenticated encryption with associated data (AEAD). It combines the AES encryption algorithm with a Galois field multiplication-based authentication code. GMAC is commonly used in protocols like IPsec to provide confidentiality and integrity protection for transmitted data.</a:t>
            </a:r>
            <a:endParaRPr lang="zh-TW" b="1">
              <a:ea typeface="新細明體"/>
              <a:cs typeface="Calibri"/>
            </a:endParaRPr>
          </a:p>
          <a:p>
            <a:r>
              <a:rPr lang="zh-TW">
                <a:ea typeface="新細明體"/>
              </a:rPr>
              <a:t>Advantages: GMAC </a:t>
            </a:r>
            <a:r>
              <a:rPr lang="zh-TW" b="1">
                <a:ea typeface="新細明體"/>
              </a:rPr>
              <a:t>is parallelizable, meaning it can be efficiently implemented on modern processors that support parallel processing. This makes it suitable for high-performance applications, capable of delivering faster authentication and encryption.</a:t>
            </a:r>
            <a:endParaRPr lang="zh-TW" b="1">
              <a:ea typeface="新細明體"/>
              <a:cs typeface="Calibri"/>
            </a:endParaRPr>
          </a:p>
          <a:p>
            <a:r>
              <a:rPr lang="en-US" altLang="zh-TW" b="1">
                <a:ea typeface="新細明體"/>
              </a:rPr>
              <a:t>AES-CMAC:</a:t>
            </a:r>
            <a:endParaRPr lang="zh-TW" b="1">
              <a:ea typeface="新細明體"/>
              <a:cs typeface="Calibri"/>
            </a:endParaRPr>
          </a:p>
          <a:p>
            <a:r>
              <a:rPr lang="zh-TW" b="1">
                <a:ea typeface="新細明體"/>
              </a:rPr>
              <a:t>Purpose: CMAC is a block cipher-based message authentication code, typically used in scenarios where only message authentication is required without encryption. It takes variable-length messages as input and generates a fixed-size tag that can be used to verify the integrity of the message.</a:t>
            </a:r>
            <a:endParaRPr lang="zh-TW" b="1">
              <a:ea typeface="新細明體"/>
              <a:cs typeface="Calibri"/>
            </a:endParaRPr>
          </a:p>
          <a:p>
            <a:r>
              <a:rPr lang="zh-TW"/>
              <a:t>Advantages: CMAC is a symmetric key algorithm, and its security is based on the underlying block cipher (in this case, AES). It is considered secure and suitable for applications that only require message authentication without confidentiality.</a:t>
            </a:r>
          </a:p>
          <a:p>
            <a:r>
              <a:rPr lang="zh-TW"/>
              <a:t>Benefits of using AES-GMAC:</a:t>
            </a:r>
          </a:p>
          <a:p>
            <a:r>
              <a:rPr lang="zh-TW"/>
              <a:t>Comprehensive security: AES-GMAC provides both encryption and authentication in a single operation, streamlining cryptographic processing.</a:t>
            </a:r>
          </a:p>
          <a:p>
            <a:r>
              <a:rPr lang="zh-TW"/>
              <a:t>Parallel processing: As mentioned earlier, GMAC can leverage parallel processing, potentially achieving performance improvements on modern hardware.</a:t>
            </a:r>
          </a:p>
          <a:p>
            <a:r>
              <a:rPr lang="zh-TW" b="1">
                <a:ea typeface="新細明體"/>
              </a:rPr>
              <a:t>Performance: GMAC is designed to be efficient, making it suitable for high-performance environments where both confidentiality and integrity are needed.</a:t>
            </a:r>
            <a:endParaRPr lang="zh-TW" b="1">
              <a:ea typeface="新細明體"/>
              <a:cs typeface="Calibri"/>
            </a:endParaRPr>
          </a:p>
          <a:p>
            <a:r>
              <a:rPr lang="zh-TW" b="1">
                <a:ea typeface="新細明體"/>
              </a:rPr>
              <a:t>In conclusion, the choice between AES-GMAC and AES-CMAC depends on the specific security and performance requirements of the application. If encryption and authentication are needed in a high-performance environment, AES-GMAC may be a suitable choi</a:t>
            </a:r>
            <a:r>
              <a:rPr lang="en-US" altLang="zh-TW" b="1">
                <a:ea typeface="新細明體"/>
              </a:rPr>
              <a:t>ce.</a:t>
            </a:r>
            <a:r>
              <a:rPr lang="zh-TW" altLang="en-US" b="1">
                <a:ea typeface="新細明體"/>
              </a:rPr>
              <a:t> </a:t>
            </a:r>
            <a:r>
              <a:rPr lang="en-US" altLang="zh-TW" b="1">
                <a:ea typeface="新細明體"/>
              </a:rPr>
              <a:t>If</a:t>
            </a:r>
            <a:r>
              <a:rPr lang="zh-TW" altLang="en-US" b="1">
                <a:ea typeface="新細明體"/>
              </a:rPr>
              <a:t> </a:t>
            </a:r>
            <a:r>
              <a:rPr lang="en-US" altLang="zh-TW" b="1">
                <a:ea typeface="新細明體"/>
              </a:rPr>
              <a:t>o</a:t>
            </a:r>
            <a:r>
              <a:rPr lang="zh-TW" b="1">
                <a:ea typeface="新細明體"/>
              </a:rPr>
              <a:t>nl</a:t>
            </a:r>
            <a:r>
              <a:rPr lang="en-US" altLang="zh-TW" b="1">
                <a:ea typeface="新細明體"/>
              </a:rPr>
              <a:t>y</a:t>
            </a:r>
            <a:r>
              <a:rPr lang="zh-TW" altLang="en-US" b="1">
                <a:ea typeface="新細明體"/>
              </a:rPr>
              <a:t> </a:t>
            </a:r>
            <a:r>
              <a:rPr lang="en-US" altLang="zh-TW" b="1">
                <a:ea typeface="新細明體"/>
              </a:rPr>
              <a:t>messag</a:t>
            </a:r>
            <a:r>
              <a:rPr lang="zh-TW" b="1">
                <a:ea typeface="新細明體"/>
              </a:rPr>
              <a:t>e authentication without encryption </a:t>
            </a:r>
            <a:r>
              <a:rPr lang="en-US" altLang="zh-TW" b="1">
                <a:ea typeface="新細明體"/>
              </a:rPr>
              <a:t>is</a:t>
            </a:r>
            <a:r>
              <a:rPr lang="zh-TW" altLang="en-US" b="1">
                <a:ea typeface="新細明體"/>
              </a:rPr>
              <a:t> </a:t>
            </a:r>
            <a:r>
              <a:rPr lang="en-US" altLang="zh-TW" b="1">
                <a:ea typeface="新細明體"/>
              </a:rPr>
              <a:t>requi</a:t>
            </a:r>
            <a:r>
              <a:rPr lang="zh-TW" b="1">
                <a:ea typeface="新細明體"/>
              </a:rPr>
              <a:t>red, AES-CMAC might be a mor</a:t>
            </a:r>
            <a:r>
              <a:rPr lang="en-US" altLang="zh-TW" b="1">
                <a:ea typeface="新細明體"/>
              </a:rPr>
              <a:t>e</a:t>
            </a:r>
            <a:r>
              <a:rPr lang="zh-TW" altLang="en-US" b="1">
                <a:ea typeface="新細明體"/>
              </a:rPr>
              <a:t> </a:t>
            </a:r>
            <a:r>
              <a:rPr lang="en-US" altLang="zh-TW" b="1">
                <a:ea typeface="新細明體"/>
              </a:rPr>
              <a:t>lightw</a:t>
            </a:r>
            <a:r>
              <a:rPr lang="zh-TW" b="1">
                <a:ea typeface="新細明體"/>
              </a:rPr>
              <a:t>eight option.</a:t>
            </a:r>
            <a:endParaRPr lang="zh-TW" b="1">
              <a:ea typeface="新細明體"/>
              <a:cs typeface="Calibri"/>
            </a:endParaRPr>
          </a:p>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60224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E31D-DAF6-28EA-1EF3-384FE60FE78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464BEE0-D146-DA2F-AEA9-E8C5A8A17D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44B25B-CE49-3F52-928B-0C6E03046A5F}"/>
              </a:ext>
            </a:extLst>
          </p:cNvPr>
          <p:cNvSpPr>
            <a:spLocks noGrp="1"/>
          </p:cNvSpPr>
          <p:nvPr>
            <p:ph type="body" idx="1"/>
          </p:nvPr>
        </p:nvSpPr>
        <p:spPr/>
        <p:txBody>
          <a:bodyPr/>
          <a:lstStyle/>
          <a:p>
            <a:r>
              <a:rPr lang="zh-TW" altLang="en-US" b="1">
                <a:ea typeface="新細明體"/>
                <a:cs typeface="Calibri"/>
              </a:rPr>
              <a:t>In this page, </a:t>
            </a:r>
            <a:r>
              <a:rPr lang="zh-TW">
                <a:ea typeface="新細明體"/>
              </a:rPr>
              <a:t>I'm excited to talk to you about "SMB Multichannel for Multiplied Network Performance and Fault-tolerant Connections." In the world of SMB 3, our clients automatically establish multiple connections to the SMB server within a single session. Picture this: on the left side without SMB Multichannel, data transmission is limited to a single channel, hampering performance and susceptible to disruptions in case of line failure. Now, on the right side with SMB Multichannel, we've empowered the system with multiple channels, significantly boosting SMB transmission efficiency, all while ensuring fault tolerance to tackle disruptions. Let's dive into the details and discover the transformative power of SMB Multichannel</a:t>
            </a:r>
            <a:r>
              <a:rPr lang="zh-TW" altLang="en-US">
                <a:ea typeface="新細明體"/>
              </a:rPr>
              <a:t> i</a:t>
            </a:r>
            <a:r>
              <a:rPr lang="en-US" altLang="zh-TW">
                <a:ea typeface="新細明體"/>
              </a:rPr>
              <a:t>n</a:t>
            </a:r>
            <a:r>
              <a:rPr lang="zh-TW" altLang="en-US">
                <a:ea typeface="新細明體"/>
              </a:rPr>
              <a:t> Qu</a:t>
            </a:r>
            <a:r>
              <a:rPr lang="en-US" altLang="zh-TW">
                <a:ea typeface="新細明體"/>
              </a:rPr>
              <a:t>T</a:t>
            </a:r>
            <a:r>
              <a:rPr lang="en-US" altLang="en-US">
                <a:ea typeface="新細明體"/>
              </a:rPr>
              <a:t>S hero h 5.1.x</a:t>
            </a:r>
            <a:r>
              <a:rPr lang="zh-TW">
                <a:ea typeface="新細明體"/>
              </a:rPr>
              <a:t>!</a:t>
            </a:r>
            <a:endParaRPr lang="zh-TW" altLang="en-US" b="1">
              <a:ea typeface="新細明體"/>
              <a:cs typeface="Calibri"/>
            </a:endParaRPr>
          </a:p>
        </p:txBody>
      </p:sp>
      <p:sp>
        <p:nvSpPr>
          <p:cNvPr id="4" name="投影片編號版面配置區 3">
            <a:extLst>
              <a:ext uri="{FF2B5EF4-FFF2-40B4-BE49-F238E27FC236}">
                <a16:creationId xmlns:a16="http://schemas.microsoft.com/office/drawing/2014/main" id="{6A67F764-8D45-487E-E68E-2CBB94B285E2}"/>
              </a:ext>
            </a:extLst>
          </p:cNvPr>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732770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BCBB-5A2C-917C-5572-A15F551C323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31B35F8-1B0E-FB31-DB82-BDE9CC41723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A5C2460-8FED-997F-B5D6-78FD1D5062AF}"/>
              </a:ext>
            </a:extLst>
          </p:cNvPr>
          <p:cNvSpPr>
            <a:spLocks noGrp="1"/>
          </p:cNvSpPr>
          <p:nvPr>
            <p:ph type="body" idx="1"/>
          </p:nvPr>
        </p:nvSpPr>
        <p:spPr/>
        <p:txBody>
          <a:bodyPr/>
          <a:lstStyle/>
          <a:p>
            <a:r>
              <a:rPr lang="en-US" altLang="zh-TW">
                <a:ea typeface="新細明體"/>
              </a:rPr>
              <a:t>With</a:t>
            </a:r>
            <a:r>
              <a:rPr lang="zh-TW" altLang="en-US">
                <a:ea typeface="新細明體"/>
              </a:rPr>
              <a:t> </a:t>
            </a:r>
            <a:r>
              <a:rPr lang="en-US" altLang="zh-TW">
                <a:ea typeface="新細明體"/>
              </a:rPr>
              <a:t>the</a:t>
            </a:r>
            <a:r>
              <a:rPr lang="zh-TW" altLang="en-US">
                <a:ea typeface="新細明體"/>
              </a:rPr>
              <a:t> </a:t>
            </a:r>
            <a:r>
              <a:rPr lang="en-US" altLang="zh-TW">
                <a:ea typeface="新細明體"/>
              </a:rPr>
              <a:t>flourishing</a:t>
            </a:r>
            <a:r>
              <a:rPr lang="zh-TW" altLang="en-US">
                <a:ea typeface="新細明體"/>
              </a:rPr>
              <a:t> </a:t>
            </a:r>
            <a:r>
              <a:rPr lang="en-US" altLang="zh-TW">
                <a:ea typeface="新細明體"/>
              </a:rPr>
              <a:t>development</a:t>
            </a:r>
            <a:r>
              <a:rPr lang="zh-TW" altLang="en-US">
                <a:ea typeface="新細明體"/>
              </a:rPr>
              <a:t> </a:t>
            </a:r>
            <a:r>
              <a:rPr lang="en-US" altLang="zh-TW">
                <a:ea typeface="新細明體"/>
              </a:rPr>
              <a:t>of</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applications,</a:t>
            </a:r>
            <a:r>
              <a:rPr lang="zh-TW" altLang="en-US">
                <a:ea typeface="新細明體"/>
              </a:rPr>
              <a:t> </a:t>
            </a:r>
            <a:r>
              <a:rPr lang="en-US" altLang="zh-TW">
                <a:ea typeface="新細明體"/>
              </a:rPr>
              <a:t>ensuring</a:t>
            </a:r>
            <a:r>
              <a:rPr lang="zh-TW" altLang="en-US">
                <a:ea typeface="新細明體"/>
              </a:rPr>
              <a:t> </a:t>
            </a:r>
            <a:r>
              <a:rPr lang="en-US" altLang="zh-TW">
                <a:ea typeface="新細明體"/>
              </a:rPr>
              <a:t>sufficient</a:t>
            </a:r>
            <a:r>
              <a:rPr lang="zh-TW" altLang="en-US">
                <a:ea typeface="新細明體"/>
              </a:rPr>
              <a:t> </a:t>
            </a:r>
            <a:r>
              <a:rPr lang="en-US" altLang="zh-TW">
                <a:ea typeface="新細明體"/>
              </a:rPr>
              <a:t>and</a:t>
            </a:r>
            <a:r>
              <a:rPr lang="zh-TW" altLang="en-US">
                <a:ea typeface="新細明體"/>
              </a:rPr>
              <a:t> </a:t>
            </a:r>
            <a:r>
              <a:rPr lang="en-US" altLang="zh-TW">
                <a:ea typeface="新細明體"/>
              </a:rPr>
              <a:t>high-performance</a:t>
            </a:r>
            <a:r>
              <a:rPr lang="zh-TW" altLang="en-US">
                <a:ea typeface="新細明體"/>
              </a:rPr>
              <a:t> </a:t>
            </a:r>
            <a:r>
              <a:rPr lang="en-US" altLang="zh-TW">
                <a:ea typeface="新細明體"/>
              </a:rPr>
              <a:t>storage</a:t>
            </a:r>
            <a:r>
              <a:rPr lang="zh-TW" altLang="en-US">
                <a:ea typeface="新細明體"/>
              </a:rPr>
              <a:t> </a:t>
            </a:r>
            <a:r>
              <a:rPr lang="en-US" altLang="zh-TW">
                <a:ea typeface="新細明體"/>
              </a:rPr>
              <a:t>space</a:t>
            </a:r>
            <a:r>
              <a:rPr lang="zh-TW" altLang="en-US">
                <a:ea typeface="新細明體"/>
              </a:rPr>
              <a:t> </a:t>
            </a:r>
            <a:r>
              <a:rPr lang="en-US" altLang="zh-TW">
                <a:ea typeface="新細明體"/>
              </a:rPr>
              <a:t>to</a:t>
            </a:r>
            <a:r>
              <a:rPr lang="zh-TW" altLang="en-US">
                <a:ea typeface="新細明體"/>
              </a:rPr>
              <a:t> </a:t>
            </a:r>
            <a:r>
              <a:rPr lang="en-US" altLang="zh-TW">
                <a:ea typeface="新細明體"/>
              </a:rPr>
              <a:t>accommodate</a:t>
            </a:r>
            <a:r>
              <a:rPr lang="zh-TW" altLang="en-US">
                <a:ea typeface="新細明體"/>
              </a:rPr>
              <a:t> </a:t>
            </a:r>
            <a:r>
              <a:rPr lang="en-US" altLang="zh-TW">
                <a:ea typeface="新細明體"/>
              </a:rPr>
              <a:t>a</a:t>
            </a:r>
            <a:r>
              <a:rPr lang="zh-TW" altLang="en-US">
                <a:ea typeface="新細明體"/>
              </a:rPr>
              <a:t> </a:t>
            </a:r>
            <a:r>
              <a:rPr lang="en-US" altLang="zh-TW">
                <a:ea typeface="新細明體"/>
              </a:rPr>
              <a:t>vast</a:t>
            </a:r>
            <a:r>
              <a:rPr lang="zh-TW" altLang="en-US">
                <a:ea typeface="新細明體"/>
              </a:rPr>
              <a:t> </a:t>
            </a:r>
            <a:r>
              <a:rPr lang="en-US" altLang="zh-TW">
                <a:ea typeface="新細明體"/>
              </a:rPr>
              <a:t>number</a:t>
            </a:r>
            <a:r>
              <a:rPr lang="zh-TW" altLang="en-US">
                <a:ea typeface="新細明體"/>
              </a:rPr>
              <a:t> </a:t>
            </a:r>
            <a:r>
              <a:rPr lang="en-US" altLang="zh-TW">
                <a:ea typeface="新細明體"/>
              </a:rPr>
              <a:t>of</a:t>
            </a:r>
            <a:r>
              <a:rPr lang="zh-TW" altLang="en-US">
                <a:ea typeface="新細明體"/>
              </a:rPr>
              <a:t> </a:t>
            </a:r>
            <a:r>
              <a:rPr lang="en-US" altLang="zh-TW">
                <a:ea typeface="新細明體"/>
              </a:rPr>
              <a:t>virtual</a:t>
            </a:r>
            <a:r>
              <a:rPr lang="zh-TW" altLang="en-US">
                <a:ea typeface="新細明體"/>
              </a:rPr>
              <a:t> </a:t>
            </a:r>
            <a:r>
              <a:rPr lang="en-US" altLang="zh-TW">
                <a:ea typeface="新細明體"/>
              </a:rPr>
              <a:t>machines</a:t>
            </a:r>
            <a:r>
              <a:rPr lang="zh-TW" altLang="en-US">
                <a:ea typeface="新細明體"/>
              </a:rPr>
              <a:t> </a:t>
            </a:r>
            <a:r>
              <a:rPr lang="en-US" altLang="zh-TW">
                <a:ea typeface="新細明體"/>
              </a:rPr>
              <a:t>and</a:t>
            </a:r>
            <a:r>
              <a:rPr lang="zh-TW" altLang="en-US">
                <a:ea typeface="新細明體"/>
              </a:rPr>
              <a:t> </a:t>
            </a:r>
            <a:r>
              <a:rPr lang="en-US" altLang="zh-TW">
                <a:ea typeface="新細明體"/>
              </a:rPr>
              <a:t>related</a:t>
            </a:r>
            <a:r>
              <a:rPr lang="zh-TW" altLang="en-US">
                <a:ea typeface="新細明體"/>
              </a:rPr>
              <a:t> </a:t>
            </a:r>
            <a:r>
              <a:rPr lang="en-US" altLang="zh-TW">
                <a:ea typeface="新細明體"/>
              </a:rPr>
              <a:t>applications</a:t>
            </a:r>
            <a:r>
              <a:rPr lang="zh-TW" altLang="en-US">
                <a:ea typeface="新細明體"/>
              </a:rPr>
              <a:t> </a:t>
            </a:r>
            <a:r>
              <a:rPr lang="en-US" altLang="zh-TW">
                <a:ea typeface="新細明體"/>
              </a:rPr>
              <a:t>has</a:t>
            </a:r>
            <a:r>
              <a:rPr lang="zh-TW" altLang="en-US">
                <a:ea typeface="新細明體"/>
              </a:rPr>
              <a:t> </a:t>
            </a:r>
            <a:r>
              <a:rPr lang="en-US" altLang="zh-TW">
                <a:ea typeface="新細明體"/>
              </a:rPr>
              <a:t>become</a:t>
            </a:r>
            <a:r>
              <a:rPr lang="zh-TW" altLang="en-US">
                <a:ea typeface="新細明體"/>
              </a:rPr>
              <a:t> </a:t>
            </a:r>
            <a:r>
              <a:rPr lang="en-US" altLang="zh-TW">
                <a:ea typeface="新細明體"/>
              </a:rPr>
              <a:t>a</a:t>
            </a:r>
            <a:r>
              <a:rPr lang="zh-TW" altLang="en-US">
                <a:ea typeface="新細明體"/>
              </a:rPr>
              <a:t> </a:t>
            </a:r>
            <a:r>
              <a:rPr lang="en-US" altLang="zh-TW">
                <a:ea typeface="新細明體"/>
              </a:rPr>
              <a:t>significant</a:t>
            </a:r>
            <a:r>
              <a:rPr lang="zh-TW" altLang="en-US">
                <a:ea typeface="新細明體"/>
              </a:rPr>
              <a:t> </a:t>
            </a:r>
            <a:r>
              <a:rPr lang="en-US" altLang="zh-TW">
                <a:ea typeface="新細明體"/>
              </a:rPr>
              <a:t>challenge</a:t>
            </a:r>
            <a:r>
              <a:rPr lang="zh-TW" altLang="en-US">
                <a:ea typeface="新細明體"/>
              </a:rPr>
              <a:t> </a:t>
            </a:r>
            <a:r>
              <a:rPr lang="en-US" altLang="zh-TW">
                <a:ea typeface="新細明體"/>
              </a:rPr>
              <a:t>for</a:t>
            </a:r>
            <a:r>
              <a:rPr lang="zh-TW" altLang="en-US">
                <a:ea typeface="新細明體"/>
              </a:rPr>
              <a:t> </a:t>
            </a:r>
            <a:r>
              <a:rPr lang="zh-TW">
                <a:ea typeface="新細明體"/>
              </a:rPr>
              <a:t>IT </a:t>
            </a:r>
            <a:r>
              <a:rPr lang="en-US" altLang="zh-TW">
                <a:ea typeface="新細明體"/>
              </a:rPr>
              <a:t>administrators.</a:t>
            </a:r>
            <a:r>
              <a:rPr lang="zh-TW" altLang="en-US">
                <a:ea typeface="新細明體"/>
              </a:rPr>
              <a:t> </a:t>
            </a:r>
            <a:r>
              <a:rPr lang="zh-TW">
                <a:ea typeface="新細明體"/>
              </a:rPr>
              <a:t>QNAP NAS </a:t>
            </a:r>
            <a:r>
              <a:rPr lang="en-US" altLang="zh-TW">
                <a:ea typeface="新細明體"/>
              </a:rPr>
              <a:t>for</a:t>
            </a:r>
            <a:r>
              <a:rPr lang="zh-TW" altLang="en-US">
                <a:ea typeface="新細明體"/>
              </a:rPr>
              <a:t> </a:t>
            </a:r>
            <a:r>
              <a:rPr lang="en-US" altLang="zh-TW">
                <a:ea typeface="新細明體"/>
              </a:rPr>
              <a:t>enterprises</a:t>
            </a:r>
            <a:r>
              <a:rPr lang="zh-TW" altLang="en-US">
                <a:ea typeface="新細明體"/>
              </a:rPr>
              <a:t> </a:t>
            </a:r>
            <a:r>
              <a:rPr lang="en-US" altLang="zh-TW">
                <a:ea typeface="新細明體"/>
              </a:rPr>
              <a:t>is</a:t>
            </a:r>
            <a:r>
              <a:rPr lang="zh-TW" altLang="en-US">
                <a:ea typeface="新細明體"/>
              </a:rPr>
              <a:t> </a:t>
            </a:r>
            <a:r>
              <a:rPr lang="en-US" altLang="zh-TW">
                <a:ea typeface="新細明體"/>
              </a:rPr>
              <a:t>specifically</a:t>
            </a:r>
            <a:r>
              <a:rPr lang="zh-TW" altLang="en-US">
                <a:ea typeface="新細明體"/>
              </a:rPr>
              <a:t> </a:t>
            </a:r>
            <a:r>
              <a:rPr lang="en-US" altLang="zh-TW">
                <a:ea typeface="新細明體"/>
              </a:rPr>
              <a:t>designed</a:t>
            </a:r>
            <a:r>
              <a:rPr lang="zh-TW" altLang="en-US">
                <a:ea typeface="新細明體"/>
              </a:rPr>
              <a:t> </a:t>
            </a:r>
            <a:r>
              <a:rPr lang="en-US" altLang="zh-TW">
                <a:ea typeface="新細明體"/>
              </a:rPr>
              <a:t>for</a:t>
            </a:r>
            <a:r>
              <a:rPr lang="zh-TW" altLang="en-US">
                <a:ea typeface="新細明體"/>
              </a:rPr>
              <a:t> </a:t>
            </a:r>
            <a:r>
              <a:rPr lang="en-US" altLang="zh-TW">
                <a:ea typeface="新細明體"/>
              </a:rPr>
              <a:t>virtualization</a:t>
            </a:r>
            <a:r>
              <a:rPr lang="zh-TW" altLang="en-US">
                <a:ea typeface="新細明體"/>
              </a:rPr>
              <a:t> </a:t>
            </a:r>
            <a:r>
              <a:rPr lang="en-US" altLang="zh-TW">
                <a:ea typeface="新細明體"/>
              </a:rPr>
              <a:t>and</a:t>
            </a:r>
            <a:r>
              <a:rPr lang="zh-TW" altLang="en-US">
                <a:ea typeface="新細明體"/>
              </a:rPr>
              <a:t> </a:t>
            </a:r>
            <a:r>
              <a:rPr lang="en-US" altLang="zh-TW">
                <a:ea typeface="新細明體"/>
              </a:rPr>
              <a:t>cluster</a:t>
            </a:r>
            <a:r>
              <a:rPr lang="zh-TW" altLang="en-US">
                <a:ea typeface="新細明體"/>
              </a:rPr>
              <a:t> </a:t>
            </a:r>
            <a:r>
              <a:rPr lang="en-US" altLang="zh-TW">
                <a:ea typeface="新細明體"/>
              </a:rPr>
              <a:t>environments,</a:t>
            </a:r>
            <a:r>
              <a:rPr lang="zh-TW" altLang="en-US">
                <a:ea typeface="新細明體"/>
              </a:rPr>
              <a:t> </a:t>
            </a:r>
            <a:r>
              <a:rPr lang="en-US" altLang="zh-TW">
                <a:ea typeface="新細明體"/>
              </a:rPr>
              <a:t>offering</a:t>
            </a:r>
            <a:r>
              <a:rPr lang="zh-TW" altLang="en-US">
                <a:ea typeface="新細明體"/>
              </a:rPr>
              <a:t> </a:t>
            </a:r>
            <a:r>
              <a:rPr lang="en-US" altLang="zh-TW">
                <a:ea typeface="新細明體"/>
              </a:rPr>
              <a:t>an</a:t>
            </a:r>
            <a:r>
              <a:rPr lang="zh-TW" altLang="en-US">
                <a:ea typeface="新細明體"/>
              </a:rPr>
              <a:t> </a:t>
            </a:r>
            <a:r>
              <a:rPr lang="en-US" altLang="zh-TW">
                <a:ea typeface="新細明體"/>
              </a:rPr>
              <a:t>affordable</a:t>
            </a:r>
            <a:r>
              <a:rPr lang="zh-TW" altLang="en-US">
                <a:ea typeface="新細明體"/>
              </a:rPr>
              <a:t> </a:t>
            </a:r>
            <a:r>
              <a:rPr lang="en-US" altLang="zh-TW">
                <a:ea typeface="新細明體"/>
              </a:rPr>
              <a:t>yet</a:t>
            </a:r>
            <a:r>
              <a:rPr lang="zh-TW" altLang="en-US">
                <a:ea typeface="新細明體"/>
              </a:rPr>
              <a:t> </a:t>
            </a:r>
            <a:r>
              <a:rPr lang="en-US" altLang="zh-TW">
                <a:ea typeface="新細明體"/>
              </a:rPr>
              <a:t>high-performance</a:t>
            </a:r>
            <a:r>
              <a:rPr lang="zh-TW" altLang="en-US">
                <a:ea typeface="新細明體"/>
              </a:rPr>
              <a:t> </a:t>
            </a:r>
            <a:r>
              <a:rPr lang="en-US" altLang="zh-TW">
                <a:ea typeface="新細明體"/>
              </a:rPr>
              <a:t>solution</a:t>
            </a:r>
            <a:r>
              <a:rPr lang="zh-TW" altLang="en-US">
                <a:ea typeface="新細明體"/>
              </a:rPr>
              <a:t> </a:t>
            </a:r>
            <a:r>
              <a:rPr lang="en-US" altLang="zh-TW">
                <a:ea typeface="新細明體"/>
              </a:rPr>
              <a:t>for</a:t>
            </a:r>
            <a:r>
              <a:rPr lang="zh-TW" altLang="en-US">
                <a:ea typeface="新細明體"/>
              </a:rPr>
              <a:t> </a:t>
            </a:r>
            <a:r>
              <a:rPr lang="en-US" altLang="zh-TW">
                <a:ea typeface="新細明體"/>
              </a:rPr>
              <a:t>large-capacity</a:t>
            </a:r>
            <a:r>
              <a:rPr lang="zh-TW" altLang="en-US">
                <a:ea typeface="新細明體"/>
              </a:rPr>
              <a:t> </a:t>
            </a:r>
            <a:r>
              <a:rPr lang="en-US" altLang="zh-TW">
                <a:ea typeface="新細明體"/>
              </a:rPr>
              <a:t>virtualized</a:t>
            </a:r>
            <a:r>
              <a:rPr lang="zh-TW" altLang="en-US">
                <a:ea typeface="新細明體"/>
              </a:rPr>
              <a:t> </a:t>
            </a:r>
            <a:r>
              <a:rPr lang="en-US" altLang="zh-TW">
                <a:ea typeface="新細明體"/>
              </a:rPr>
              <a:t>storage</a:t>
            </a:r>
            <a:r>
              <a:rPr lang="zh-TW" altLang="en-US">
                <a:ea typeface="新細明體"/>
              </a:rPr>
              <a:t> </a:t>
            </a:r>
            <a:r>
              <a:rPr lang="en-US" altLang="zh-TW">
                <a:ea typeface="新細明體"/>
              </a:rPr>
              <a:t>needs.</a:t>
            </a:r>
            <a:endParaRPr lang="zh-TW">
              <a:ea typeface="新細明體"/>
            </a:endParaRPr>
          </a:p>
        </p:txBody>
      </p:sp>
      <p:sp>
        <p:nvSpPr>
          <p:cNvPr id="4" name="投影片編號版面配置區 3">
            <a:extLst>
              <a:ext uri="{FF2B5EF4-FFF2-40B4-BE49-F238E27FC236}">
                <a16:creationId xmlns:a16="http://schemas.microsoft.com/office/drawing/2014/main" id="{0560ECED-CA31-2AE2-C93B-52D3457B9C2E}"/>
              </a:ext>
            </a:extLst>
          </p:cNvPr>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278749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At</a:t>
            </a:r>
            <a:r>
              <a:rPr lang="zh-TW">
                <a:ea typeface="新細明體"/>
              </a:rPr>
              <a:t> </a:t>
            </a:r>
            <a:r>
              <a:rPr lang="en-US" altLang="zh-TW">
                <a:ea typeface="新細明體"/>
              </a:rPr>
              <a:t>this</a:t>
            </a:r>
            <a:r>
              <a:rPr lang="zh-TW">
                <a:ea typeface="新細明體"/>
              </a:rPr>
              <a:t> </a:t>
            </a:r>
            <a:r>
              <a:rPr lang="en-US" altLang="zh-TW">
                <a:ea typeface="新細明體"/>
              </a:rPr>
              <a:t>session,</a:t>
            </a:r>
            <a:r>
              <a:rPr lang="zh-TW" altLang="en-US">
                <a:ea typeface="新細明體"/>
              </a:rPr>
              <a:t> </a:t>
            </a:r>
            <a:r>
              <a:rPr lang="en-US" altLang="zh-TW">
                <a:ea typeface="新細明體"/>
              </a:rPr>
              <a:t>l</a:t>
            </a:r>
            <a:r>
              <a:rPr lang="zh-TW">
                <a:ea typeface="新細明體"/>
              </a:rPr>
              <a:t>et's explore the ideal environments for our performance-demanding NAS applications, specifically the TS-h1277AXU-RP and TS-h1677AXU-RP.</a:t>
            </a:r>
          </a:p>
          <a:p>
            <a:r>
              <a:rPr lang="zh-TW">
                <a:ea typeface="新細明體"/>
              </a:rPr>
              <a:t> </a:t>
            </a:r>
            <a:endParaRPr lang="zh-TW">
              <a:ea typeface="新細明體"/>
              <a:cs typeface="Calibri"/>
            </a:endParaRPr>
          </a:p>
          <a:p>
            <a:r>
              <a:rPr lang="zh-TW"/>
              <a:t>First up, in the realm of virtualization, these NAS solutions excel at handling non-structured data, smashing through I/O-intensive applications. Perfect for extensive virtualization environments and Desktop Virtualization (VDI) applications.</a:t>
            </a:r>
          </a:p>
          <a:p>
            <a:r>
              <a:rPr lang="zh-TW">
                <a:ea typeface="新細明體"/>
              </a:rPr>
              <a:t> </a:t>
            </a:r>
            <a:endParaRPr lang="zh-TW">
              <a:ea typeface="新細明體"/>
              <a:cs typeface="Calibri"/>
            </a:endParaRPr>
          </a:p>
          <a:p>
            <a:r>
              <a:rPr lang="zh-TW"/>
              <a:t>Next, for data centers seeking top-notch performance, these NAS models deliver ultra-low latency and high IOPS, providing microsecond-level response times for hosting critical business systems and data.</a:t>
            </a:r>
          </a:p>
          <a:p>
            <a:r>
              <a:rPr lang="zh-TW">
                <a:ea typeface="新細明體"/>
              </a:rPr>
              <a:t> </a:t>
            </a:r>
            <a:endParaRPr lang="zh-TW">
              <a:ea typeface="新細明體"/>
              <a:cs typeface="Calibri"/>
            </a:endParaRPr>
          </a:p>
          <a:p>
            <a:r>
              <a:rPr lang="zh-TW"/>
              <a:t>And for the world of Media &amp; Entertainment, our NAS solutions meet the demands of seamless 4K/8K media streaming and post-production. Elevate your multimedia workflows with faster data transfer, access, and backup.</a:t>
            </a:r>
          </a:p>
          <a:p>
            <a:r>
              <a:rPr lang="zh-TW">
                <a:ea typeface="新細明體"/>
              </a:rPr>
              <a:t> </a:t>
            </a:r>
            <a:endParaRPr lang="zh-TW">
              <a:ea typeface="新細明體"/>
              <a:cs typeface="Calibri"/>
            </a:endParaRPr>
          </a:p>
          <a:p>
            <a:r>
              <a:rPr lang="zh-TW"/>
              <a:t>Stay tuned as we delve into each scenario, showcasing the power and versatility of the TS-h1277AXU-RP and TS-h1677AXU-RP. Let's maximize performance in your NAS applications!</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2072004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8984-12C0-D6F6-00D3-E5FEA295B09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E428350-875D-003B-C02C-C484989B27D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DA39A6E-97DD-174C-6137-1D29FF2A4B59}"/>
              </a:ext>
            </a:extLst>
          </p:cNvPr>
          <p:cNvSpPr>
            <a:spLocks noGrp="1"/>
          </p:cNvSpPr>
          <p:nvPr>
            <p:ph type="body" idx="1"/>
          </p:nvPr>
        </p:nvSpPr>
        <p:spPr/>
        <p:txBody>
          <a:bodyPr/>
          <a:lstStyle/>
          <a:p>
            <a:r>
              <a:rPr lang="en-US" altLang="zh-TW">
                <a:ea typeface="新細明體"/>
              </a:rPr>
              <a:t>At our 1st use case, we </a:t>
            </a:r>
            <a:r>
              <a:rPr lang="en-US" altLang="zh-TW" err="1">
                <a:ea typeface="新細明體"/>
              </a:rPr>
              <a:t>ar</a:t>
            </a:r>
            <a:r>
              <a:rPr lang="en-US" altLang="zh-TW">
                <a:ea typeface="新細明體"/>
              </a:rPr>
              <a:t> going to talk about one</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hottest</a:t>
            </a:r>
            <a:r>
              <a:rPr lang="zh-TW" altLang="en-US">
                <a:ea typeface="新細明體"/>
              </a:rPr>
              <a:t> </a:t>
            </a:r>
            <a:r>
              <a:rPr lang="en-US" altLang="zh-TW">
                <a:ea typeface="新細明體"/>
              </a:rPr>
              <a:t>topics</a:t>
            </a:r>
            <a:r>
              <a:rPr lang="zh-TW" altLang="en-US">
                <a:ea typeface="新細明體"/>
              </a:rPr>
              <a:t> </a:t>
            </a:r>
            <a:r>
              <a:rPr lang="en-US" altLang="zh-TW">
                <a:ea typeface="新細明體"/>
              </a:rPr>
              <a:t>in</a:t>
            </a:r>
            <a:r>
              <a:rPr lang="zh-TW" altLang="en-US">
                <a:ea typeface="新細明體"/>
              </a:rPr>
              <a:t> </a:t>
            </a:r>
            <a:r>
              <a:rPr lang="en-US" altLang="zh-TW">
                <a:ea typeface="新細明體"/>
              </a:rPr>
              <a:t>tech</a:t>
            </a:r>
            <a:r>
              <a:rPr lang="zh-TW" altLang="en-US">
                <a:ea typeface="新細明體"/>
              </a:rPr>
              <a:t> </a:t>
            </a:r>
            <a:r>
              <a:rPr lang="en-US" altLang="zh-TW">
                <a:ea typeface="新細明體"/>
              </a:rPr>
              <a:t>right</a:t>
            </a:r>
            <a:r>
              <a:rPr lang="zh-TW" altLang="en-US">
                <a:ea typeface="新細明體"/>
              </a:rPr>
              <a:t> </a:t>
            </a:r>
            <a:r>
              <a:rPr lang="en-US" altLang="zh-TW">
                <a:ea typeface="新細明體"/>
              </a:rPr>
              <a:t>now:</a:t>
            </a:r>
            <a:r>
              <a:rPr lang="zh-TW" altLang="en-US">
                <a:ea typeface="新細明體"/>
              </a:rPr>
              <a:t> </a:t>
            </a:r>
            <a:r>
              <a:rPr lang="en-US" altLang="zh-TW">
                <a:ea typeface="新細明體"/>
              </a:rPr>
              <a:t>AI</a:t>
            </a:r>
            <a:r>
              <a:rPr lang="zh-TW" altLang="en-US">
                <a:ea typeface="新細明體"/>
              </a:rPr>
              <a:t> </a:t>
            </a:r>
            <a:r>
              <a:rPr lang="en-US" altLang="zh-TW">
                <a:ea typeface="新細明體"/>
              </a:rPr>
              <a:t>model</a:t>
            </a:r>
            <a:r>
              <a:rPr lang="zh-TW" altLang="en-US">
                <a:ea typeface="新細明體"/>
              </a:rPr>
              <a:t> </a:t>
            </a:r>
            <a:r>
              <a:rPr lang="en-US" altLang="zh-TW">
                <a:ea typeface="新細明體"/>
              </a:rPr>
              <a:t>training.</a:t>
            </a:r>
            <a:endParaRPr lang="zh-TW">
              <a:ea typeface="新細明體"/>
            </a:endParaRPr>
          </a:p>
          <a:p>
            <a:endParaRPr lang="zh-TW" altLang="en-US">
              <a:ea typeface="新細明體"/>
            </a:endParaRPr>
          </a:p>
          <a:p>
            <a:r>
              <a:rPr lang="zh-TW">
                <a:ea typeface="新細明體"/>
              </a:rPr>
              <a:t>Meet the TS-h3077AFU - the ultimate All-Flash NAS designed specifically for AI model training. </a:t>
            </a:r>
            <a:endParaRPr lang="zh-TW" altLang="en-US">
              <a:ea typeface="新細明體" panose="02020500000000000000" pitchFamily="18" charset="-120"/>
            </a:endParaRPr>
          </a:p>
          <a:p>
            <a:r>
              <a:rPr lang="zh-TW">
                <a:ea typeface="新細明體"/>
              </a:rPr>
              <a:t>With support for lightning-fast 25GbE and 100GbE connectivity, this NAS offers unbeatable performance at an incredible value.</a:t>
            </a:r>
            <a:endParaRPr lang="zh-TW">
              <a:ea typeface="新細明體"/>
              <a:cs typeface="Calibri"/>
            </a:endParaRPr>
          </a:p>
          <a:p>
            <a:r>
              <a:rPr lang="zh-TW">
                <a:ea typeface="新細明體"/>
              </a:rPr>
              <a:t>Now, let's talk architecture. Picture this: a robust setup featuring the TS-h3077AFU as the storage backbone, coupled with 3 x QNAP 25GbE smart NICs. </a:t>
            </a:r>
            <a:endParaRPr lang="zh-TW" altLang="en-US">
              <a:ea typeface="新細明體"/>
            </a:endParaRPr>
          </a:p>
          <a:p>
            <a:r>
              <a:rPr lang="zh-TW">
                <a:ea typeface="新細明體"/>
              </a:rPr>
              <a:t>Input and output servers equipped with QNAP 100GbE </a:t>
            </a:r>
            <a:r>
              <a:rPr lang="en-US" altLang="zh-TW">
                <a:ea typeface="新細明體"/>
              </a:rPr>
              <a:t>smart</a:t>
            </a:r>
            <a:r>
              <a:rPr lang="zh-TW" altLang="en-US">
                <a:ea typeface="新細明體"/>
              </a:rPr>
              <a:t> </a:t>
            </a:r>
            <a:r>
              <a:rPr lang="zh-TW">
                <a:ea typeface="新細明體"/>
              </a:rPr>
              <a:t>NICs are connected to the QNAP 100GbE switch QSW-M7308R-4X.</a:t>
            </a:r>
            <a:r>
              <a:rPr lang="zh-TW" altLang="en-US">
                <a:ea typeface="新細明體"/>
              </a:rPr>
              <a:t> </a:t>
            </a:r>
          </a:p>
          <a:p>
            <a:r>
              <a:rPr lang="zh-TW">
                <a:ea typeface="新細明體"/>
              </a:rPr>
              <a:t>And let's not forget the GPU cluster, comprising servers with GPUs and multiple 25GbE NICs, all seamlessly connected to the QNAP switches for data exchange.</a:t>
            </a:r>
            <a:endParaRPr lang="zh-TW"/>
          </a:p>
          <a:p>
            <a:r>
              <a:rPr lang="zh-TW"/>
              <a:t>With this setup, your AI model training process is streamlined, efficient, and ready to tackle even the most complex tasks.</a:t>
            </a:r>
          </a:p>
        </p:txBody>
      </p:sp>
      <p:sp>
        <p:nvSpPr>
          <p:cNvPr id="4" name="投影片編號版面配置區 3">
            <a:extLst>
              <a:ext uri="{FF2B5EF4-FFF2-40B4-BE49-F238E27FC236}">
                <a16:creationId xmlns:a16="http://schemas.microsoft.com/office/drawing/2014/main" id="{8B31307E-D310-D970-9672-FACAC20A5288}"/>
              </a:ext>
            </a:extLst>
          </p:cNvPr>
          <p:cNvSpPr>
            <a:spLocks noGrp="1"/>
          </p:cNvSpPr>
          <p:nvPr>
            <p:ph type="sldNum" sz="quarter" idx="5"/>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3027035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FB781-276D-D298-BD5B-D3B73DDD73C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7B33C87-6EA2-D20B-18E7-6932C68EA84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3536254-9502-E936-8955-D3E01E86E6E2}"/>
              </a:ext>
            </a:extLst>
          </p:cNvPr>
          <p:cNvSpPr>
            <a:spLocks noGrp="1"/>
          </p:cNvSpPr>
          <p:nvPr>
            <p:ph type="body" idx="1"/>
          </p:nvPr>
        </p:nvSpPr>
        <p:spPr/>
        <p:txBody>
          <a:bodyPr/>
          <a:lstStyle/>
          <a:p>
            <a:r>
              <a:rPr lang="en-US"/>
              <a:t>The second use case is the future of office file servers – a seamless blend of speed, reliability, and versatility! </a:t>
            </a:r>
            <a:endParaRPr lang="zh-TW" altLang="en-US">
              <a:ea typeface="新細明體"/>
            </a:endParaRPr>
          </a:p>
          <a:p>
            <a:r>
              <a:rPr lang="en-US"/>
              <a:t>Imagine this</a:t>
            </a:r>
            <a:r>
              <a:rPr lang="en-US" altLang="zh-TW">
                <a:ea typeface="新細明體"/>
              </a:rPr>
              <a:t>: </a:t>
            </a:r>
            <a:r>
              <a:rPr lang="en-US"/>
              <a:t>an</a:t>
            </a:r>
            <a:r>
              <a:rPr lang="en-US" altLang="zh-TW">
                <a:ea typeface="新細明體"/>
              </a:rPr>
              <a:t> advanced </a:t>
            </a:r>
            <a:r>
              <a:rPr lang="en-US"/>
              <a:t>network</a:t>
            </a:r>
            <a:r>
              <a:rPr lang="en-US" altLang="zh-TW">
                <a:ea typeface="新細明體"/>
              </a:rPr>
              <a:t> </a:t>
            </a:r>
            <a:r>
              <a:rPr lang="en-US"/>
              <a:t>setup featuring</a:t>
            </a:r>
            <a:r>
              <a:rPr lang="en-US" altLang="zh-TW">
                <a:ea typeface="新細明體"/>
              </a:rPr>
              <a:t> </a:t>
            </a:r>
            <a:r>
              <a:rPr lang="en-US"/>
              <a:t>lightning-fast</a:t>
            </a:r>
            <a:r>
              <a:rPr lang="en-US" altLang="zh-TW">
                <a:ea typeface="新細明體"/>
              </a:rPr>
              <a:t> </a:t>
            </a:r>
            <a:r>
              <a:rPr lang="en-US"/>
              <a:t>25GbE</a:t>
            </a:r>
            <a:r>
              <a:rPr lang="en-US" altLang="zh-TW">
                <a:ea typeface="新細明體"/>
              </a:rPr>
              <a:t> </a:t>
            </a:r>
            <a:r>
              <a:rPr lang="en-US"/>
              <a:t>switch</a:t>
            </a:r>
            <a:r>
              <a:rPr lang="en-US" altLang="zh-TW">
                <a:ea typeface="新細明體"/>
              </a:rPr>
              <a:t> </a:t>
            </a:r>
            <a:r>
              <a:rPr lang="en-US"/>
              <a:t>(QSW-M5216-1T), ensuring rapid</a:t>
            </a:r>
            <a:r>
              <a:rPr lang="en-US" altLang="zh-TW">
                <a:ea typeface="新細明體"/>
              </a:rPr>
              <a:t> </a:t>
            </a:r>
            <a:r>
              <a:rPr lang="en-US"/>
              <a:t>data</a:t>
            </a:r>
            <a:r>
              <a:rPr lang="en-US" altLang="zh-TW">
                <a:ea typeface="新細明體"/>
              </a:rPr>
              <a:t> </a:t>
            </a:r>
            <a:r>
              <a:rPr lang="en-US"/>
              <a:t>transfer,</a:t>
            </a:r>
            <a:r>
              <a:rPr lang="en-US" altLang="zh-TW">
                <a:ea typeface="新細明體"/>
              </a:rPr>
              <a:t> </a:t>
            </a:r>
            <a:r>
              <a:rPr lang="en-US"/>
              <a:t>a</a:t>
            </a:r>
            <a:r>
              <a:rPr lang="en-US" altLang="zh-TW">
                <a:ea typeface="新細明體"/>
              </a:rPr>
              <a:t> </a:t>
            </a:r>
            <a:r>
              <a:rPr lang="en-US"/>
              <a:t>robust</a:t>
            </a:r>
            <a:r>
              <a:rPr lang="en-US" altLang="zh-TW">
                <a:ea typeface="新細明體"/>
              </a:rPr>
              <a:t> </a:t>
            </a:r>
            <a:r>
              <a:rPr lang="en-US"/>
              <a:t>10GbE</a:t>
            </a:r>
            <a:r>
              <a:rPr lang="en-US" altLang="zh-TW">
                <a:ea typeface="新細明體"/>
              </a:rPr>
              <a:t> </a:t>
            </a:r>
            <a:r>
              <a:rPr lang="en-US"/>
              <a:t>switch</a:t>
            </a:r>
            <a:r>
              <a:rPr lang="en-US" altLang="zh-TW">
                <a:ea typeface="新細明體"/>
              </a:rPr>
              <a:t> </a:t>
            </a:r>
            <a:r>
              <a:rPr lang="en-US"/>
              <a:t>(QSW-M3216R-8S8T)</a:t>
            </a:r>
            <a:r>
              <a:rPr lang="en-US" altLang="zh-TW">
                <a:ea typeface="新細明體"/>
              </a:rPr>
              <a:t> for </a:t>
            </a:r>
            <a:r>
              <a:rPr lang="en-US"/>
              <a:t>efficient</a:t>
            </a:r>
            <a:r>
              <a:rPr lang="en-US" altLang="zh-TW">
                <a:ea typeface="新細明體"/>
              </a:rPr>
              <a:t> </a:t>
            </a:r>
            <a:r>
              <a:rPr lang="en-US"/>
              <a:t>connectivity,</a:t>
            </a:r>
            <a:r>
              <a:rPr lang="en-US" altLang="zh-TW">
                <a:ea typeface="新細明體"/>
              </a:rPr>
              <a:t> </a:t>
            </a:r>
            <a:r>
              <a:rPr lang="en-US"/>
              <a:t>and</a:t>
            </a:r>
            <a:r>
              <a:rPr lang="en-US" altLang="zh-TW">
                <a:ea typeface="新細明體"/>
              </a:rPr>
              <a:t> </a:t>
            </a:r>
            <a:r>
              <a:rPr lang="en-US"/>
              <a:t>a</a:t>
            </a:r>
            <a:r>
              <a:rPr lang="en-US" altLang="zh-TW">
                <a:ea typeface="新細明體"/>
              </a:rPr>
              <a:t> </a:t>
            </a:r>
            <a:r>
              <a:rPr lang="en-US"/>
              <a:t>flexible</a:t>
            </a:r>
            <a:r>
              <a:rPr lang="en-US" altLang="zh-TW">
                <a:ea typeface="新細明體"/>
              </a:rPr>
              <a:t> </a:t>
            </a:r>
            <a:r>
              <a:rPr lang="en-US"/>
              <a:t>2.5GbE</a:t>
            </a:r>
            <a:r>
              <a:rPr lang="en-US" altLang="zh-TW">
                <a:ea typeface="新細明體"/>
              </a:rPr>
              <a:t> </a:t>
            </a:r>
            <a:r>
              <a:rPr lang="en-US"/>
              <a:t>switch</a:t>
            </a:r>
            <a:r>
              <a:rPr lang="en-US" altLang="zh-TW">
                <a:ea typeface="新細明體"/>
              </a:rPr>
              <a:t> </a:t>
            </a:r>
            <a:r>
              <a:rPr lang="en-US"/>
              <a:t>(QSW-M2116P-2T2S)</a:t>
            </a:r>
            <a:r>
              <a:rPr lang="en-US" altLang="zh-TW">
                <a:ea typeface="新細明體"/>
              </a:rPr>
              <a:t> </a:t>
            </a:r>
            <a:r>
              <a:rPr lang="en-US"/>
              <a:t>perfect for</a:t>
            </a:r>
            <a:r>
              <a:rPr lang="en-US" altLang="zh-TW">
                <a:ea typeface="新細明體"/>
              </a:rPr>
              <a:t> </a:t>
            </a:r>
            <a:r>
              <a:rPr lang="en-US"/>
              <a:t>collaborative</a:t>
            </a:r>
            <a:r>
              <a:rPr lang="en-US" altLang="zh-TW">
                <a:ea typeface="新細明體"/>
              </a:rPr>
              <a:t> </a:t>
            </a:r>
            <a:r>
              <a:rPr lang="en-US"/>
              <a:t>tasks.</a:t>
            </a:r>
            <a:endParaRPr lang="zh-TW">
              <a:ea typeface="新細明體"/>
              <a:cs typeface="Calibri"/>
            </a:endParaRPr>
          </a:p>
          <a:p>
            <a:r>
              <a:rPr lang="en-US" altLang="zh-TW">
                <a:ea typeface="新細明體"/>
              </a:rPr>
              <a:t>But that's not all! </a:t>
            </a:r>
            <a:r>
              <a:rPr lang="en-US"/>
              <a:t>Fueling</a:t>
            </a:r>
            <a:r>
              <a:rPr lang="en-US" altLang="zh-TW">
                <a:ea typeface="新細明體"/>
              </a:rPr>
              <a:t> </a:t>
            </a:r>
            <a:r>
              <a:rPr lang="en-US"/>
              <a:t>this</a:t>
            </a:r>
            <a:r>
              <a:rPr lang="en-US" altLang="zh-TW">
                <a:ea typeface="新細明體"/>
              </a:rPr>
              <a:t> </a:t>
            </a:r>
            <a:r>
              <a:rPr lang="en-US"/>
              <a:t>innovation</a:t>
            </a:r>
            <a:r>
              <a:rPr lang="en-US" altLang="zh-TW">
                <a:ea typeface="新細明體"/>
              </a:rPr>
              <a:t> </a:t>
            </a:r>
            <a:r>
              <a:rPr lang="en-US"/>
              <a:t>is</a:t>
            </a:r>
            <a:r>
              <a:rPr lang="en-US" altLang="zh-TW">
                <a:ea typeface="新細明體"/>
              </a:rPr>
              <a:t> </a:t>
            </a:r>
            <a:r>
              <a:rPr lang="en-US"/>
              <a:t>the</a:t>
            </a:r>
            <a:r>
              <a:rPr lang="en-US" altLang="zh-TW">
                <a:ea typeface="新細明體"/>
              </a:rPr>
              <a:t> </a:t>
            </a:r>
            <a:r>
              <a:rPr lang="en-US"/>
              <a:t>TS-h3077AFU</a:t>
            </a:r>
            <a:r>
              <a:rPr lang="en-US" altLang="zh-TW">
                <a:ea typeface="新細明體"/>
              </a:rPr>
              <a:t> </a:t>
            </a:r>
            <a:r>
              <a:rPr lang="en-US"/>
              <a:t>storage</a:t>
            </a:r>
            <a:r>
              <a:rPr lang="en-US" altLang="zh-TW">
                <a:ea typeface="新細明體"/>
              </a:rPr>
              <a:t> </a:t>
            </a:r>
            <a:r>
              <a:rPr lang="en-US"/>
              <a:t>configuration</a:t>
            </a:r>
            <a:r>
              <a:rPr lang="en-US" altLang="zh-TW">
                <a:ea typeface="新細明體"/>
              </a:rPr>
              <a:t> - </a:t>
            </a:r>
            <a:r>
              <a:rPr lang="en-US"/>
              <a:t>your</a:t>
            </a:r>
            <a:r>
              <a:rPr lang="en-US" altLang="zh-TW">
                <a:ea typeface="新細明體"/>
              </a:rPr>
              <a:t> </a:t>
            </a:r>
            <a:r>
              <a:rPr lang="en-US"/>
              <a:t>fortress</a:t>
            </a:r>
            <a:r>
              <a:rPr lang="en-US" altLang="zh-TW">
                <a:ea typeface="新細明體"/>
              </a:rPr>
              <a:t> </a:t>
            </a:r>
            <a:r>
              <a:rPr lang="en-US"/>
              <a:t>of</a:t>
            </a:r>
            <a:r>
              <a:rPr lang="en-US" altLang="zh-TW">
                <a:ea typeface="新細明體"/>
              </a:rPr>
              <a:t> </a:t>
            </a:r>
            <a:r>
              <a:rPr lang="en-US"/>
              <a:t>secure</a:t>
            </a:r>
            <a:r>
              <a:rPr lang="en-US" altLang="zh-TW">
                <a:ea typeface="新細明體"/>
              </a:rPr>
              <a:t> </a:t>
            </a:r>
            <a:r>
              <a:rPr lang="en-US"/>
              <a:t>and</a:t>
            </a:r>
            <a:r>
              <a:rPr lang="en-US" altLang="zh-TW">
                <a:ea typeface="新細明體"/>
              </a:rPr>
              <a:t> </a:t>
            </a:r>
            <a:r>
              <a:rPr lang="en-US"/>
              <a:t>scalable</a:t>
            </a:r>
            <a:r>
              <a:rPr lang="en-US" altLang="zh-TW">
                <a:ea typeface="新細明體"/>
              </a:rPr>
              <a:t> </a:t>
            </a:r>
            <a:r>
              <a:rPr lang="en-US"/>
              <a:t>storage.</a:t>
            </a:r>
            <a:r>
              <a:rPr lang="en-US" altLang="zh-TW">
                <a:ea typeface="新細明體"/>
              </a:rPr>
              <a:t> </a:t>
            </a:r>
            <a:r>
              <a:rPr lang="en-US"/>
              <a:t>Say</a:t>
            </a:r>
            <a:r>
              <a:rPr lang="en-US" altLang="zh-TW">
                <a:ea typeface="新細明體"/>
              </a:rPr>
              <a:t> </a:t>
            </a:r>
            <a:r>
              <a:rPr lang="en-US"/>
              <a:t>goodbye</a:t>
            </a:r>
            <a:r>
              <a:rPr lang="en-US" altLang="zh-TW">
                <a:ea typeface="新細明體"/>
              </a:rPr>
              <a:t> </a:t>
            </a:r>
            <a:r>
              <a:rPr lang="en-US"/>
              <a:t>to</a:t>
            </a:r>
            <a:r>
              <a:rPr lang="en-US" altLang="zh-TW">
                <a:ea typeface="新細明體"/>
              </a:rPr>
              <a:t> </a:t>
            </a:r>
            <a:r>
              <a:rPr lang="en-US"/>
              <a:t>data</a:t>
            </a:r>
            <a:r>
              <a:rPr lang="en-US" altLang="zh-TW">
                <a:ea typeface="新細明體"/>
              </a:rPr>
              <a:t> </a:t>
            </a:r>
            <a:r>
              <a:rPr lang="en-US"/>
              <a:t>concerns</a:t>
            </a:r>
            <a:r>
              <a:rPr lang="en-US" altLang="zh-TW">
                <a:ea typeface="新細明體"/>
              </a:rPr>
              <a:t> </a:t>
            </a:r>
            <a:r>
              <a:rPr lang="en-US"/>
              <a:t>as</a:t>
            </a:r>
            <a:r>
              <a:rPr lang="en-US" altLang="zh-TW">
                <a:ea typeface="新細明體"/>
              </a:rPr>
              <a:t> </a:t>
            </a:r>
            <a:r>
              <a:rPr lang="en-US"/>
              <a:t>this</a:t>
            </a:r>
            <a:r>
              <a:rPr lang="en-US" altLang="zh-TW">
                <a:ea typeface="新細明體"/>
              </a:rPr>
              <a:t> </a:t>
            </a:r>
            <a:r>
              <a:rPr lang="en-US"/>
              <a:t>solution</a:t>
            </a:r>
            <a:r>
              <a:rPr lang="en-US" altLang="zh-TW">
                <a:ea typeface="新細明體"/>
              </a:rPr>
              <a:t> </a:t>
            </a:r>
            <a:r>
              <a:rPr lang="en-US"/>
              <a:t>caters</a:t>
            </a:r>
            <a:r>
              <a:rPr lang="en-US" altLang="zh-TW">
                <a:ea typeface="新細明體"/>
              </a:rPr>
              <a:t> </a:t>
            </a:r>
            <a:r>
              <a:rPr lang="en-US"/>
              <a:t>to</a:t>
            </a:r>
            <a:r>
              <a:rPr lang="en-US" altLang="zh-TW">
                <a:ea typeface="新細明體"/>
              </a:rPr>
              <a:t> </a:t>
            </a:r>
            <a:r>
              <a:rPr lang="en-US"/>
              <a:t>your</a:t>
            </a:r>
            <a:r>
              <a:rPr lang="en-US" altLang="zh-TW">
                <a:ea typeface="新細明體"/>
              </a:rPr>
              <a:t> </a:t>
            </a:r>
            <a:r>
              <a:rPr lang="en-US"/>
              <a:t>growing</a:t>
            </a:r>
            <a:r>
              <a:rPr lang="en-US" altLang="zh-TW">
                <a:ea typeface="新細明體"/>
              </a:rPr>
              <a:t> </a:t>
            </a:r>
            <a:r>
              <a:rPr lang="en-US"/>
              <a:t>needs</a:t>
            </a:r>
            <a:r>
              <a:rPr lang="en-US" altLang="zh-TW">
                <a:ea typeface="新細明體"/>
              </a:rPr>
              <a:t> </a:t>
            </a:r>
            <a:r>
              <a:rPr lang="en-US"/>
              <a:t>with</a:t>
            </a:r>
            <a:r>
              <a:rPr lang="en-US" altLang="zh-TW">
                <a:ea typeface="新細明體"/>
              </a:rPr>
              <a:t> </a:t>
            </a:r>
            <a:r>
              <a:rPr lang="en-US"/>
              <a:t>reliability</a:t>
            </a:r>
            <a:r>
              <a:rPr lang="en-US" altLang="zh-TW">
                <a:ea typeface="新細明體"/>
              </a:rPr>
              <a:t> </a:t>
            </a:r>
            <a:r>
              <a:rPr lang="en-US"/>
              <a:t>at</a:t>
            </a:r>
            <a:r>
              <a:rPr lang="en-US" altLang="zh-TW">
                <a:ea typeface="新細明體"/>
              </a:rPr>
              <a:t> </a:t>
            </a:r>
            <a:r>
              <a:rPr lang="en-US"/>
              <a:t>its</a:t>
            </a:r>
            <a:r>
              <a:rPr lang="en-US" altLang="zh-TW">
                <a:ea typeface="新細明體"/>
              </a:rPr>
              <a:t> </a:t>
            </a:r>
            <a:r>
              <a:rPr lang="en-US"/>
              <a:t>core.</a:t>
            </a:r>
            <a:endParaRPr lang="zh-TW"/>
          </a:p>
          <a:p>
            <a:r>
              <a:rPr lang="en-US" altLang="zh-TW">
                <a:ea typeface="新細明體"/>
              </a:rPr>
              <a:t>Now, let's talk client configuration. </a:t>
            </a:r>
            <a:r>
              <a:rPr lang="en-US"/>
              <a:t>Empower</a:t>
            </a:r>
            <a:r>
              <a:rPr lang="en-US" altLang="zh-TW">
                <a:ea typeface="新細明體"/>
              </a:rPr>
              <a:t> </a:t>
            </a:r>
            <a:r>
              <a:rPr lang="en-US"/>
              <a:t>your</a:t>
            </a:r>
            <a:r>
              <a:rPr lang="en-US" altLang="zh-TW">
                <a:ea typeface="新細明體"/>
              </a:rPr>
              <a:t> </a:t>
            </a:r>
            <a:r>
              <a:rPr lang="en-US"/>
              <a:t>team</a:t>
            </a:r>
            <a:r>
              <a:rPr lang="en-US" altLang="zh-TW">
                <a:ea typeface="新細明體"/>
              </a:rPr>
              <a:t> </a:t>
            </a:r>
            <a:r>
              <a:rPr lang="en-US"/>
              <a:t>with</a:t>
            </a:r>
            <a:r>
              <a:rPr lang="en-US" altLang="zh-TW">
                <a:ea typeface="新細明體"/>
              </a:rPr>
              <a:t> </a:t>
            </a:r>
            <a:r>
              <a:rPr lang="en-US"/>
              <a:t>a</a:t>
            </a:r>
            <a:r>
              <a:rPr lang="en-US" altLang="zh-TW">
                <a:ea typeface="新細明體"/>
              </a:rPr>
              <a:t> </a:t>
            </a:r>
            <a:r>
              <a:rPr lang="en-US"/>
              <a:t>25GbE</a:t>
            </a:r>
            <a:r>
              <a:rPr lang="en-US" altLang="zh-TW">
                <a:ea typeface="新細明體"/>
              </a:rPr>
              <a:t> </a:t>
            </a:r>
            <a:r>
              <a:rPr lang="en-US"/>
              <a:t>server</a:t>
            </a:r>
            <a:r>
              <a:rPr lang="en-US" altLang="zh-TW">
                <a:ea typeface="新細明體"/>
              </a:rPr>
              <a:t> </a:t>
            </a:r>
            <a:r>
              <a:rPr lang="en-US"/>
              <a:t>for</a:t>
            </a:r>
            <a:r>
              <a:rPr lang="en-US" altLang="zh-TW">
                <a:ea typeface="新細明體"/>
              </a:rPr>
              <a:t> </a:t>
            </a:r>
            <a:r>
              <a:rPr lang="en-US"/>
              <a:t>lightning-fast</a:t>
            </a:r>
            <a:r>
              <a:rPr lang="en-US" altLang="zh-TW">
                <a:ea typeface="新細明體"/>
              </a:rPr>
              <a:t> </a:t>
            </a:r>
            <a:r>
              <a:rPr lang="en-US"/>
              <a:t>data</a:t>
            </a:r>
            <a:r>
              <a:rPr lang="en-US" altLang="zh-TW">
                <a:ea typeface="新細明體"/>
              </a:rPr>
              <a:t> </a:t>
            </a:r>
            <a:r>
              <a:rPr lang="en-US"/>
              <a:t>exchange,</a:t>
            </a:r>
            <a:r>
              <a:rPr lang="en-US" altLang="zh-TW">
                <a:ea typeface="新細明體"/>
              </a:rPr>
              <a:t> </a:t>
            </a:r>
            <a:r>
              <a:rPr lang="en-US"/>
              <a:t>a</a:t>
            </a:r>
            <a:r>
              <a:rPr lang="en-US" altLang="zh-TW">
                <a:ea typeface="新細明體"/>
              </a:rPr>
              <a:t> </a:t>
            </a:r>
            <a:r>
              <a:rPr lang="en-US"/>
              <a:t>10GbE</a:t>
            </a:r>
            <a:r>
              <a:rPr lang="en-US" altLang="zh-TW">
                <a:ea typeface="新細明體"/>
              </a:rPr>
              <a:t> </a:t>
            </a:r>
            <a:r>
              <a:rPr lang="en-US"/>
              <a:t>workstation</a:t>
            </a:r>
            <a:r>
              <a:rPr lang="en-US" altLang="zh-TW">
                <a:ea typeface="新細明體"/>
              </a:rPr>
              <a:t> </a:t>
            </a:r>
            <a:r>
              <a:rPr lang="en-US"/>
              <a:t>ensuring</a:t>
            </a:r>
            <a:r>
              <a:rPr lang="en-US" altLang="zh-TW">
                <a:ea typeface="新細明體"/>
              </a:rPr>
              <a:t> </a:t>
            </a:r>
            <a:r>
              <a:rPr lang="en-US"/>
              <a:t>a</a:t>
            </a:r>
            <a:r>
              <a:rPr lang="en-US" altLang="zh-TW">
                <a:ea typeface="新細明體"/>
              </a:rPr>
              <a:t> </a:t>
            </a:r>
            <a:r>
              <a:rPr lang="en-US"/>
              <a:t>smooth</a:t>
            </a:r>
            <a:r>
              <a:rPr lang="en-US" altLang="zh-TW">
                <a:ea typeface="新細明體"/>
              </a:rPr>
              <a:t> </a:t>
            </a:r>
            <a:r>
              <a:rPr lang="en-US"/>
              <a:t>workflow,</a:t>
            </a:r>
            <a:r>
              <a:rPr lang="en-US" altLang="zh-TW">
                <a:ea typeface="新細明體"/>
              </a:rPr>
              <a:t> </a:t>
            </a:r>
            <a:r>
              <a:rPr lang="en-US"/>
              <a:t>a</a:t>
            </a:r>
            <a:r>
              <a:rPr lang="en-US" altLang="zh-TW">
                <a:ea typeface="新細明體"/>
              </a:rPr>
              <a:t> </a:t>
            </a:r>
            <a:r>
              <a:rPr lang="en-US"/>
              <a:t>2.5GbE</a:t>
            </a:r>
            <a:r>
              <a:rPr lang="en-US" altLang="zh-TW">
                <a:ea typeface="新細明體"/>
              </a:rPr>
              <a:t> </a:t>
            </a:r>
            <a:r>
              <a:rPr lang="en-US"/>
              <a:t>PC</a:t>
            </a:r>
            <a:r>
              <a:rPr lang="en-US" altLang="zh-TW">
                <a:ea typeface="新細明體"/>
              </a:rPr>
              <a:t> </a:t>
            </a:r>
            <a:r>
              <a:rPr lang="en-US"/>
              <a:t>and</a:t>
            </a:r>
            <a:r>
              <a:rPr lang="en-US" altLang="zh-TW">
                <a:ea typeface="新細明體"/>
              </a:rPr>
              <a:t> </a:t>
            </a:r>
            <a:r>
              <a:rPr lang="en-US"/>
              <a:t>other</a:t>
            </a:r>
            <a:r>
              <a:rPr lang="en-US" altLang="zh-TW">
                <a:ea typeface="新細明體"/>
              </a:rPr>
              <a:t> </a:t>
            </a:r>
            <a:r>
              <a:rPr lang="en-US"/>
              <a:t>devices</a:t>
            </a:r>
            <a:r>
              <a:rPr lang="en-US" altLang="zh-TW">
                <a:ea typeface="新細明體"/>
              </a:rPr>
              <a:t> </a:t>
            </a:r>
            <a:r>
              <a:rPr lang="en-US"/>
              <a:t>for</a:t>
            </a:r>
            <a:r>
              <a:rPr lang="en-US" altLang="zh-TW">
                <a:ea typeface="新細明體"/>
              </a:rPr>
              <a:t> </a:t>
            </a:r>
            <a:r>
              <a:rPr lang="en-US"/>
              <a:t>versatile</a:t>
            </a:r>
            <a:r>
              <a:rPr lang="en-US" altLang="zh-TW">
                <a:ea typeface="新細明體"/>
              </a:rPr>
              <a:t> </a:t>
            </a:r>
            <a:r>
              <a:rPr lang="en-US"/>
              <a:t>tasks,</a:t>
            </a:r>
            <a:r>
              <a:rPr lang="en-US" altLang="zh-TW">
                <a:ea typeface="新細明體"/>
              </a:rPr>
              <a:t> </a:t>
            </a:r>
            <a:r>
              <a:rPr lang="en-US"/>
              <a:t>and</a:t>
            </a:r>
            <a:r>
              <a:rPr lang="en-US" altLang="zh-TW">
                <a:ea typeface="新細明體"/>
              </a:rPr>
              <a:t> </a:t>
            </a:r>
            <a:r>
              <a:rPr lang="en-US"/>
              <a:t>a</a:t>
            </a:r>
            <a:r>
              <a:rPr lang="en-US" altLang="zh-TW">
                <a:ea typeface="新細明體"/>
              </a:rPr>
              <a:t> </a:t>
            </a:r>
            <a:r>
              <a:rPr lang="en-US"/>
              <a:t>2.5GbE</a:t>
            </a:r>
            <a:r>
              <a:rPr lang="en-US" altLang="zh-TW">
                <a:ea typeface="新細明體"/>
              </a:rPr>
              <a:t> </a:t>
            </a:r>
            <a:r>
              <a:rPr lang="en-US"/>
              <a:t>Wi-Fi</a:t>
            </a:r>
            <a:r>
              <a:rPr lang="en-US" altLang="zh-TW">
                <a:ea typeface="新細明體"/>
              </a:rPr>
              <a:t> </a:t>
            </a:r>
            <a:r>
              <a:rPr lang="en-US"/>
              <a:t>6</a:t>
            </a:r>
            <a:r>
              <a:rPr lang="en-US" altLang="zh-TW">
                <a:ea typeface="新細明體"/>
              </a:rPr>
              <a:t> </a:t>
            </a:r>
            <a:r>
              <a:rPr lang="en-US"/>
              <a:t>AP</a:t>
            </a:r>
            <a:r>
              <a:rPr lang="en-US" altLang="zh-TW">
                <a:ea typeface="新細明體"/>
              </a:rPr>
              <a:t> </a:t>
            </a:r>
            <a:r>
              <a:rPr lang="en-US"/>
              <a:t>providing</a:t>
            </a:r>
            <a:r>
              <a:rPr lang="en-US" altLang="zh-TW">
                <a:ea typeface="新細明體"/>
              </a:rPr>
              <a:t> </a:t>
            </a:r>
            <a:r>
              <a:rPr lang="en-US"/>
              <a:t>flexible</a:t>
            </a:r>
            <a:r>
              <a:rPr lang="en-US" altLang="zh-TW">
                <a:ea typeface="新細明體"/>
              </a:rPr>
              <a:t> </a:t>
            </a:r>
            <a:r>
              <a:rPr lang="en-US"/>
              <a:t>wireless</a:t>
            </a:r>
            <a:r>
              <a:rPr lang="en-US" altLang="zh-TW">
                <a:ea typeface="新細明體"/>
              </a:rPr>
              <a:t> </a:t>
            </a:r>
            <a:r>
              <a:rPr lang="en-US"/>
              <a:t>connectivity.</a:t>
            </a:r>
            <a:endParaRPr lang="zh-TW"/>
          </a:p>
          <a:p>
            <a:r>
              <a:rPr lang="en-US" altLang="zh-TW">
                <a:ea typeface="新細明體"/>
              </a:rPr>
              <a:t>So, get ready to elevate </a:t>
            </a:r>
            <a:r>
              <a:rPr lang="en-US"/>
              <a:t>your</a:t>
            </a:r>
            <a:r>
              <a:rPr lang="en-US" altLang="zh-TW">
                <a:ea typeface="新細明體"/>
              </a:rPr>
              <a:t> </a:t>
            </a:r>
            <a:r>
              <a:rPr lang="en-US"/>
              <a:t>office</a:t>
            </a:r>
            <a:r>
              <a:rPr lang="en-US" altLang="zh-TW">
                <a:ea typeface="新細明體"/>
              </a:rPr>
              <a:t> </a:t>
            </a:r>
            <a:r>
              <a:rPr lang="en-US"/>
              <a:t>productivity</a:t>
            </a:r>
            <a:r>
              <a:rPr lang="en-US" altLang="zh-TW">
                <a:ea typeface="新細明體"/>
              </a:rPr>
              <a:t> </a:t>
            </a:r>
            <a:r>
              <a:rPr lang="en-US"/>
              <a:t>and</a:t>
            </a:r>
            <a:r>
              <a:rPr lang="en-US" altLang="zh-TW">
                <a:ea typeface="新細明體"/>
              </a:rPr>
              <a:t> </a:t>
            </a:r>
            <a:r>
              <a:rPr lang="en-US"/>
              <a:t>embrace</a:t>
            </a:r>
            <a:r>
              <a:rPr lang="en-US" altLang="zh-TW">
                <a:ea typeface="新細明體"/>
              </a:rPr>
              <a:t> </a:t>
            </a:r>
            <a:r>
              <a:rPr lang="en-US"/>
              <a:t>a</a:t>
            </a:r>
            <a:r>
              <a:rPr lang="en-US" altLang="zh-TW">
                <a:ea typeface="新細明體"/>
              </a:rPr>
              <a:t> </a:t>
            </a:r>
            <a:r>
              <a:rPr lang="en-US"/>
              <a:t>future</a:t>
            </a:r>
            <a:r>
              <a:rPr lang="en-US" altLang="zh-TW">
                <a:ea typeface="新細明體"/>
              </a:rPr>
              <a:t> </a:t>
            </a:r>
            <a:r>
              <a:rPr lang="en-US"/>
              <a:t>where</a:t>
            </a:r>
            <a:r>
              <a:rPr lang="en-US" altLang="zh-TW">
                <a:ea typeface="新細明體"/>
              </a:rPr>
              <a:t> </a:t>
            </a:r>
            <a:r>
              <a:rPr lang="en-US"/>
              <a:t>speed</a:t>
            </a:r>
            <a:r>
              <a:rPr lang="en-US" altLang="zh-TW">
                <a:ea typeface="新細明體"/>
              </a:rPr>
              <a:t> </a:t>
            </a:r>
            <a:r>
              <a:rPr lang="en-US"/>
              <a:t>meets</a:t>
            </a:r>
            <a:r>
              <a:rPr lang="en-US" altLang="zh-TW">
                <a:ea typeface="新細明體"/>
              </a:rPr>
              <a:t> </a:t>
            </a:r>
            <a:r>
              <a:rPr lang="en-US"/>
              <a:t>reliability.</a:t>
            </a:r>
            <a:r>
              <a:rPr lang="en-US" altLang="zh-TW">
                <a:ea typeface="新細明體"/>
              </a:rPr>
              <a:t> </a:t>
            </a:r>
            <a:r>
              <a:rPr lang="en-US"/>
              <a:t>This</a:t>
            </a:r>
            <a:r>
              <a:rPr lang="en-US" altLang="zh-TW">
                <a:ea typeface="新細明體"/>
              </a:rPr>
              <a:t> </a:t>
            </a:r>
            <a:r>
              <a:rPr lang="en-US"/>
              <a:t>configuration</a:t>
            </a:r>
            <a:r>
              <a:rPr lang="en-US" altLang="zh-TW">
                <a:ea typeface="新細明體"/>
              </a:rPr>
              <a:t> isn't </a:t>
            </a:r>
            <a:r>
              <a:rPr lang="en-US"/>
              <a:t>just</a:t>
            </a:r>
            <a:r>
              <a:rPr lang="en-US" altLang="zh-TW">
                <a:ea typeface="新細明體"/>
              </a:rPr>
              <a:t> </a:t>
            </a:r>
            <a:r>
              <a:rPr lang="en-US"/>
              <a:t>about</a:t>
            </a:r>
            <a:r>
              <a:rPr lang="en-US" altLang="zh-TW">
                <a:ea typeface="新細明體"/>
              </a:rPr>
              <a:t> </a:t>
            </a:r>
            <a:r>
              <a:rPr lang="en-US"/>
              <a:t>files;</a:t>
            </a:r>
            <a:r>
              <a:rPr lang="en-US" altLang="zh-TW">
                <a:ea typeface="新細明體"/>
              </a:rPr>
              <a:t> </a:t>
            </a:r>
            <a:r>
              <a:rPr lang="en-US"/>
              <a:t>it's</a:t>
            </a:r>
            <a:r>
              <a:rPr lang="en-US" altLang="zh-TW">
                <a:ea typeface="新細明體"/>
              </a:rPr>
              <a:t> </a:t>
            </a:r>
            <a:r>
              <a:rPr lang="en-US"/>
              <a:t>about</a:t>
            </a:r>
            <a:r>
              <a:rPr lang="en-US" altLang="zh-TW">
                <a:ea typeface="新細明體"/>
              </a:rPr>
              <a:t> </a:t>
            </a:r>
            <a:r>
              <a:rPr lang="en-US"/>
              <a:t>unlocking</a:t>
            </a:r>
            <a:r>
              <a:rPr lang="en-US" altLang="zh-TW">
                <a:ea typeface="新細明體"/>
              </a:rPr>
              <a:t> </a:t>
            </a:r>
            <a:r>
              <a:rPr lang="en-US"/>
              <a:t>a</a:t>
            </a:r>
            <a:r>
              <a:rPr lang="en-US" altLang="zh-TW">
                <a:ea typeface="新細明體"/>
              </a:rPr>
              <a:t> </a:t>
            </a:r>
            <a:r>
              <a:rPr lang="en-US"/>
              <a:t>new</a:t>
            </a:r>
            <a:r>
              <a:rPr lang="en-US" altLang="zh-TW">
                <a:ea typeface="新細明體"/>
              </a:rPr>
              <a:t> </a:t>
            </a:r>
            <a:r>
              <a:rPr lang="en-US"/>
              <a:t>era</a:t>
            </a:r>
            <a:r>
              <a:rPr lang="en-US" altLang="zh-TW">
                <a:ea typeface="新細明體"/>
              </a:rPr>
              <a:t> </a:t>
            </a:r>
            <a:r>
              <a:rPr lang="en-US"/>
              <a:t>of</a:t>
            </a:r>
            <a:r>
              <a:rPr lang="en-US" altLang="zh-TW">
                <a:ea typeface="新細明體"/>
              </a:rPr>
              <a:t> </a:t>
            </a:r>
            <a:r>
              <a:rPr lang="en-US"/>
              <a:t>efficiency.</a:t>
            </a:r>
            <a:endParaRPr lang="zh-TW"/>
          </a:p>
          <a:p>
            <a:endParaRPr lang="en-US">
              <a:ea typeface="Calibri"/>
              <a:cs typeface="Calibri"/>
            </a:endParaRPr>
          </a:p>
        </p:txBody>
      </p:sp>
      <p:sp>
        <p:nvSpPr>
          <p:cNvPr id="4" name="投影片編號版面配置區 3">
            <a:extLst>
              <a:ext uri="{FF2B5EF4-FFF2-40B4-BE49-F238E27FC236}">
                <a16:creationId xmlns:a16="http://schemas.microsoft.com/office/drawing/2014/main" id="{507F914E-1ED0-A816-9C29-D89A7B91E3F6}"/>
              </a:ext>
            </a:extLst>
          </p:cNvPr>
          <p:cNvSpPr>
            <a:spLocks noGrp="1"/>
          </p:cNvSpPr>
          <p:nvPr>
            <p:ph type="sldNum" sz="quarter" idx="5"/>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2636142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9CD32-B167-DAFB-BA49-9D7F2E9F72C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B2F9602-C02B-5835-F13C-F4A27D3B825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1D1BD76-CE17-BA6A-0FF0-3504207655DB}"/>
              </a:ext>
            </a:extLst>
          </p:cNvPr>
          <p:cNvSpPr>
            <a:spLocks noGrp="1"/>
          </p:cNvSpPr>
          <p:nvPr>
            <p:ph type="body" idx="1"/>
          </p:nvPr>
        </p:nvSpPr>
        <p:spPr/>
        <p:txBody>
          <a:bodyPr/>
          <a:lstStyle/>
          <a:p>
            <a:r>
              <a:rPr lang="en-US" altLang="zh-TW">
                <a:ea typeface="新細明體"/>
              </a:rPr>
              <a:t>The</a:t>
            </a:r>
            <a:r>
              <a:rPr lang="zh-TW">
                <a:ea typeface="新細明體"/>
              </a:rPr>
              <a:t> </a:t>
            </a:r>
            <a:r>
              <a:rPr lang="en-US" altLang="zh-TW">
                <a:ea typeface="新細明體"/>
              </a:rPr>
              <a:t>last</a:t>
            </a:r>
            <a:r>
              <a:rPr lang="zh-TW">
                <a:ea typeface="新細明體"/>
              </a:rPr>
              <a:t> </a:t>
            </a:r>
            <a:r>
              <a:rPr lang="en-US" altLang="zh-TW">
                <a:ea typeface="新細明體"/>
              </a:rPr>
              <a:t>case,</a:t>
            </a:r>
            <a:r>
              <a:rPr lang="zh-TW">
                <a:ea typeface="新細明體"/>
              </a:rPr>
              <a:t> l</a:t>
            </a:r>
            <a:r>
              <a:rPr lang="en-US" altLang="zh-TW" err="1">
                <a:ea typeface="新細明體"/>
              </a:rPr>
              <a:t>et's</a:t>
            </a:r>
            <a:r>
              <a:rPr lang="en-US" altLang="zh-TW">
                <a:ea typeface="新細明體"/>
              </a:rPr>
              <a:t> </a:t>
            </a:r>
            <a:r>
              <a:rPr lang="zh-TW">
                <a:ea typeface="新細明體"/>
              </a:rPr>
              <a:t>Revolutionize your Data Center with our cutting-edge Remote Redundancy Configuration! In this advanced setup, we employ a robust 25GbE switch (QSW-M5216-1T) to ensure high-speed networking capabilities.</a:t>
            </a:r>
            <a:endParaRPr lang="en-US" altLang="zh-TW">
              <a:ea typeface="新細明體"/>
            </a:endParaRPr>
          </a:p>
          <a:p>
            <a:r>
              <a:rPr lang="zh-TW">
                <a:ea typeface="新細明體"/>
              </a:rPr>
              <a:t> </a:t>
            </a:r>
            <a:endParaRPr lang="zh-TW">
              <a:ea typeface="新細明體"/>
              <a:cs typeface="Calibri"/>
            </a:endParaRPr>
          </a:p>
          <a:p>
            <a:r>
              <a:rPr lang="zh-TW">
                <a:ea typeface="新細明體"/>
              </a:rPr>
              <a:t>At the local site, our primary storage solutions T</a:t>
            </a:r>
            <a:r>
              <a:rPr lang="en-US" altLang="zh-TW">
                <a:ea typeface="新細明體"/>
              </a:rPr>
              <a:t>S-h3077AFU</a:t>
            </a:r>
            <a:r>
              <a:rPr lang="zh-TW">
                <a:ea typeface="新細明體"/>
              </a:rPr>
              <a:t> stand tall, ready to handle your data storage needs efficiently. Paired with ESXi servers equipped with multiple 25GbE NICs, your local operations are optimized for peak performance.</a:t>
            </a:r>
            <a:endParaRPr lang="en-US" altLang="zh-TW">
              <a:ea typeface="新細明體"/>
            </a:endParaRPr>
          </a:p>
          <a:p>
            <a:r>
              <a:rPr lang="zh-TW">
                <a:ea typeface="新細明體"/>
              </a:rPr>
              <a:t> </a:t>
            </a:r>
            <a:endParaRPr lang="zh-TW">
              <a:ea typeface="新細明體"/>
              <a:cs typeface="Calibri"/>
            </a:endParaRPr>
          </a:p>
          <a:p>
            <a:r>
              <a:rPr lang="zh-TW">
                <a:ea typeface="新細明體"/>
              </a:rPr>
              <a:t>Connecting seamlessly between the local and remote sites is our Multiprotocol Label Switching (MPLS) line, ensuring secure and efficient data transfer. At the remote site, mirrored configurations of TS-h</a:t>
            </a:r>
            <a:r>
              <a:rPr lang="en-US" altLang="zh-TW">
                <a:ea typeface="新細明體"/>
              </a:rPr>
              <a:t>30</a:t>
            </a:r>
            <a:r>
              <a:rPr lang="zh-TW">
                <a:ea typeface="新細明體"/>
              </a:rPr>
              <a:t>7</a:t>
            </a:r>
            <a:r>
              <a:rPr lang="en-US" altLang="zh-TW">
                <a:ea typeface="新細明體"/>
              </a:rPr>
              <a:t>7AFU</a:t>
            </a:r>
            <a:r>
              <a:rPr lang="zh-TW">
                <a:ea typeface="新細明體"/>
              </a:rPr>
              <a:t> provide redundancy, and ESXi servers with multiple 25GbE NICs ensure a smooth, uninterrupted workflow. Elevate your Data Center's reliability and resilience with our state-of-the-art remote redundancy configuration.</a:t>
            </a:r>
            <a:endParaRPr lang="en-US" altLang="zh-TW">
              <a:ea typeface="新細明體"/>
            </a:endParaRPr>
          </a:p>
          <a:p>
            <a:endParaRPr lang="zh-TW" altLang="en-US">
              <a:ea typeface="新細明體"/>
              <a:cs typeface="Calibri"/>
            </a:endParaRPr>
          </a:p>
        </p:txBody>
      </p:sp>
      <p:sp>
        <p:nvSpPr>
          <p:cNvPr id="4" name="投影片編號版面配置區 3">
            <a:extLst>
              <a:ext uri="{FF2B5EF4-FFF2-40B4-BE49-F238E27FC236}">
                <a16:creationId xmlns:a16="http://schemas.microsoft.com/office/drawing/2014/main" id="{FF7B1D2E-0F55-5C95-F065-282C6E491B82}"/>
              </a:ext>
            </a:extLst>
          </p:cNvPr>
          <p:cNvSpPr>
            <a:spLocks noGrp="1"/>
          </p:cNvSpPr>
          <p:nvPr>
            <p:ph type="sldNum" sz="quarter" idx="5"/>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357748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The Next-Gen Ryzen Enterprise All-Flash NAS.</a:t>
            </a:r>
            <a:endParaRPr lang="zh-TW" altLang="en-US" dirty="0"/>
          </a:p>
          <a:p>
            <a:r>
              <a:rPr lang="en-US" dirty="0"/>
              <a:t>Picture this: 2 x 10G BASE-T ports plus 2 x 2.5G RJ45 connectors, ensuring lightning-fast connectivity for your data needs. Not stopping there, we've got you covered with 3 x </a:t>
            </a:r>
            <a:r>
              <a:rPr lang="en-US" dirty="0" err="1"/>
              <a:t>PCIe</a:t>
            </a:r>
            <a:r>
              <a:rPr lang="en-US" dirty="0"/>
              <a:t> Gen 4 expansion slots, ready to scale as your business grows. In a nutshell, this beast is designed for Enterprise Applications. Get ready to unleash the power of next-gen technology.</a:t>
            </a:r>
            <a:endParaRPr lang="en-US" dirty="0">
              <a:cs typeface="Calibri"/>
            </a:endParaRPr>
          </a:p>
          <a:p>
            <a:endParaRPr lang="en-US" altLang="zh-TW" b="1" dirty="0">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3064583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E25A-3A73-A64E-1E0E-94D2C19A8E7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531559F-9AF8-2C02-5189-EBD8DC08044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74FF64-27B8-B28B-61E3-567F5018D79F}"/>
              </a:ext>
            </a:extLst>
          </p:cNvPr>
          <p:cNvSpPr>
            <a:spLocks noGrp="1"/>
          </p:cNvSpPr>
          <p:nvPr>
            <p:ph type="body" idx="1"/>
          </p:nvPr>
        </p:nvSpPr>
        <p:spPr/>
        <p:txBody>
          <a:bodyPr/>
          <a:lstStyle/>
          <a:p>
            <a:r>
              <a:rPr lang="en-US" altLang="zh-TW">
                <a:ea typeface="新細明體"/>
              </a:rPr>
              <a:t>[Opening Scene]</a:t>
            </a:r>
            <a:endParaRPr lang="zh-TW">
              <a:ea typeface="新細明體"/>
            </a:endParaRPr>
          </a:p>
          <a:p>
            <a:r>
              <a:rPr lang="en-US" altLang="zh-TW">
                <a:ea typeface="新細明體"/>
              </a:rPr>
              <a:t>Welcome to our Multimedia Studio, the heart of innovation and creativity. In this dynamic environment, connectivity is key, and that's why we've designed a cutting-edge network infrastructure.</a:t>
            </a:r>
            <a:endParaRPr lang="en-US" altLang="zh-TW">
              <a:ea typeface="新細明體"/>
              <a:cs typeface="Calibri"/>
            </a:endParaRPr>
          </a:p>
          <a:p>
            <a:r>
              <a:rPr lang="en-US" altLang="zh-TW">
                <a:ea typeface="新細明體"/>
              </a:rPr>
              <a:t> </a:t>
            </a:r>
            <a:endParaRPr lang="en-US" altLang="zh-TW">
              <a:ea typeface="新細明體"/>
              <a:cs typeface="Calibri"/>
            </a:endParaRPr>
          </a:p>
          <a:p>
            <a:r>
              <a:rPr lang="en-US" altLang="zh-TW">
                <a:ea typeface="新細明體"/>
              </a:rPr>
              <a:t>[Network Configuration]</a:t>
            </a:r>
            <a:endParaRPr lang="en-US" altLang="zh-TW">
              <a:ea typeface="新細明體"/>
              <a:cs typeface="Calibri"/>
            </a:endParaRPr>
          </a:p>
          <a:p>
            <a:r>
              <a:rPr lang="en-US" altLang="zh-TW">
                <a:ea typeface="新細明體"/>
              </a:rPr>
              <a:t>Our network is powered by the latest technology, featuring a robust 10GbE core switch that forms the backbone of seamless connectivity. Complementing this, we have a distributed 10GbE switch ensuring efficient data distribution and an accessible 2.5GbE switch for versatile connectivity.</a:t>
            </a:r>
            <a:endParaRPr lang="en-US" altLang="zh-TW">
              <a:ea typeface="新細明體"/>
              <a:cs typeface="Calibri"/>
            </a:endParaRPr>
          </a:p>
          <a:p>
            <a:r>
              <a:rPr lang="en-US" altLang="zh-TW">
                <a:ea typeface="新細明體"/>
              </a:rPr>
              <a:t> </a:t>
            </a:r>
            <a:endParaRPr lang="en-US" altLang="zh-TW">
              <a:ea typeface="新細明體"/>
              <a:cs typeface="Calibri"/>
            </a:endParaRPr>
          </a:p>
          <a:p>
            <a:r>
              <a:rPr lang="en-US" altLang="zh-TW">
                <a:ea typeface="新細明體"/>
              </a:rPr>
              <a:t>[Storage Solution]</a:t>
            </a:r>
            <a:endParaRPr lang="en-US" altLang="zh-TW">
              <a:ea typeface="新細明體"/>
              <a:cs typeface="Calibri"/>
            </a:endParaRPr>
          </a:p>
          <a:p>
            <a:r>
              <a:rPr lang="en-US" altLang="zh-TW">
                <a:ea typeface="新細明體"/>
              </a:rPr>
              <a:t>At the core of our data management is the TS-h3077AFU, a high-performance storage solution. It provides the reliability and capacity needed to support the demanding requirements of a Multimedia Studio.</a:t>
            </a:r>
            <a:endParaRPr lang="en-US" altLang="zh-TW">
              <a:ea typeface="新細明體"/>
              <a:cs typeface="Calibri"/>
            </a:endParaRPr>
          </a:p>
          <a:p>
            <a:r>
              <a:rPr lang="en-US" altLang="zh-TW">
                <a:ea typeface="新細明體"/>
              </a:rPr>
              <a:t> </a:t>
            </a:r>
            <a:endParaRPr lang="en-US" altLang="zh-TW">
              <a:ea typeface="新細明體"/>
              <a:cs typeface="Calibri"/>
            </a:endParaRPr>
          </a:p>
          <a:p>
            <a:r>
              <a:rPr lang="en-US" altLang="zh-TW">
                <a:ea typeface="新細明體"/>
              </a:rPr>
              <a:t>[Client Configuration]</a:t>
            </a:r>
            <a:endParaRPr lang="en-US" altLang="zh-TW">
              <a:ea typeface="新細明體"/>
              <a:cs typeface="Calibri"/>
            </a:endParaRPr>
          </a:p>
          <a:p>
            <a:r>
              <a:rPr lang="en-US" altLang="zh-TW">
                <a:ea typeface="新細明體"/>
              </a:rPr>
              <a:t>On the client side, we offer a 25GbE server for unparalleled speed, a responsive 10GbE workstation for smooth workflows, and a versatile 2.5GbE PC ensuring flexibility in your creative process.</a:t>
            </a:r>
            <a:endParaRPr lang="en-US" altLang="zh-TW">
              <a:ea typeface="新細明體"/>
              <a:cs typeface="Calibri"/>
            </a:endParaRPr>
          </a:p>
          <a:p>
            <a:r>
              <a:rPr lang="en-US" altLang="zh-TW">
                <a:ea typeface="新細明體"/>
              </a:rPr>
              <a:t> </a:t>
            </a:r>
            <a:endParaRPr lang="en-US" altLang="zh-TW">
              <a:ea typeface="新細明體"/>
              <a:cs typeface="Calibri"/>
            </a:endParaRPr>
          </a:p>
          <a:p>
            <a:r>
              <a:rPr lang="en-US" altLang="zh-TW">
                <a:ea typeface="新細明體"/>
              </a:rPr>
              <a:t>[Closing Scene]</a:t>
            </a:r>
            <a:endParaRPr lang="en-US" altLang="zh-TW">
              <a:ea typeface="新細明體"/>
              <a:cs typeface="Calibri"/>
            </a:endParaRPr>
          </a:p>
          <a:p>
            <a:r>
              <a:rPr lang="en-US" altLang="zh-TW">
                <a:ea typeface="新細明體"/>
              </a:rPr>
              <a:t>Elevate your multimedia experience with our state-of-the-art configuration. Our Multimedia Studio is not just a workspace; it's a platform where ideas come to life. Join us on this journey of creativity and connectivity. Thank you for being part of our innovation ecosystem.</a:t>
            </a:r>
            <a:endParaRPr lang="en-US" altLang="zh-TW">
              <a:ea typeface="新細明體"/>
              <a:cs typeface="Calibri"/>
            </a:endParaRPr>
          </a:p>
          <a:p>
            <a:endParaRPr lang="zh-TW" altLang="en-US">
              <a:ea typeface="新細明體"/>
              <a:cs typeface="Calibri"/>
            </a:endParaRPr>
          </a:p>
        </p:txBody>
      </p:sp>
      <p:sp>
        <p:nvSpPr>
          <p:cNvPr id="4" name="投影片編號版面配置區 3">
            <a:extLst>
              <a:ext uri="{FF2B5EF4-FFF2-40B4-BE49-F238E27FC236}">
                <a16:creationId xmlns:a16="http://schemas.microsoft.com/office/drawing/2014/main" id="{CCE0AB5A-97BD-324D-5E1E-113A2708A59F}"/>
              </a:ext>
            </a:extLst>
          </p:cNvPr>
          <p:cNvSpPr>
            <a:spLocks noGrp="1"/>
          </p:cNvSpPr>
          <p:nvPr>
            <p:ph type="sldNum" sz="quarter" idx="5"/>
          </p:nvPr>
        </p:nvSpPr>
        <p:spPr/>
        <p:txBody>
          <a:bodyPr/>
          <a:lstStyle/>
          <a:p>
            <a:fld id="{41D8B474-CBEC-484E-B6A8-6236E8C35805}" type="slidenum">
              <a:rPr lang="zh-TW" altLang="en-US" smtClean="0"/>
              <a:t>30</a:t>
            </a:fld>
            <a:endParaRPr lang="zh-TW" altLang="en-US"/>
          </a:p>
        </p:txBody>
      </p:sp>
    </p:spTree>
    <p:extLst>
      <p:ext uri="{BB962C8B-B14F-4D97-AF65-F5344CB8AC3E}">
        <p14:creationId xmlns:p14="http://schemas.microsoft.com/office/powerpoint/2010/main" val="1782829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 this page, we're</a:t>
            </a:r>
            <a:r>
              <a:rPr lang="zh-TW" altLang="en-US">
                <a:ea typeface="新細明體"/>
              </a:rPr>
              <a:t> </a:t>
            </a:r>
            <a:r>
              <a:rPr lang="en-US" altLang="zh-TW">
                <a:ea typeface="新細明體"/>
              </a:rPr>
              <a:t>talking</a:t>
            </a:r>
            <a:r>
              <a:rPr lang="zh-TW" altLang="en-US">
                <a:ea typeface="新細明體"/>
              </a:rPr>
              <a:t> </a:t>
            </a:r>
            <a:r>
              <a:rPr lang="en-US" altLang="zh-TW">
                <a:ea typeface="新細明體"/>
              </a:rPr>
              <a:t>about</a:t>
            </a:r>
            <a:r>
              <a:rPr lang="zh-TW" altLang="en-US">
                <a:ea typeface="新細明體"/>
              </a:rPr>
              <a:t> </a:t>
            </a:r>
            <a:r>
              <a:rPr lang="en-US" altLang="zh-TW">
                <a:ea typeface="新細明體"/>
              </a:rPr>
              <a:t>something</a:t>
            </a:r>
            <a:r>
              <a:rPr lang="zh-TW" altLang="en-US">
                <a:ea typeface="新細明體"/>
              </a:rPr>
              <a:t> </a:t>
            </a:r>
            <a:r>
              <a:rPr lang="en-US" altLang="zh-TW">
                <a:ea typeface="新細明體"/>
              </a:rPr>
              <a:t>that</a:t>
            </a:r>
            <a:r>
              <a:rPr lang="zh-TW" altLang="en-US">
                <a:ea typeface="新細明體"/>
              </a:rPr>
              <a:t> </a:t>
            </a:r>
            <a:r>
              <a:rPr lang="en-US" altLang="zh-TW">
                <a:ea typeface="新細明體"/>
              </a:rPr>
              <a:t>sets</a:t>
            </a:r>
            <a:r>
              <a:rPr lang="zh-TW" altLang="en-US">
                <a:ea typeface="新細明體"/>
              </a:rPr>
              <a:t> </a:t>
            </a:r>
            <a:r>
              <a:rPr lang="en-US" altLang="zh-TW">
                <a:ea typeface="新細明體"/>
              </a:rPr>
              <a:t>our</a:t>
            </a:r>
            <a:r>
              <a:rPr lang="zh-TW" altLang="en-US">
                <a:ea typeface="新細明體"/>
              </a:rPr>
              <a:t> </a:t>
            </a:r>
            <a:r>
              <a:rPr lang="en-US" altLang="zh-TW">
                <a:ea typeface="新細明體"/>
              </a:rPr>
              <a:t>TS-h3077AFU</a:t>
            </a:r>
            <a:r>
              <a:rPr lang="zh-TW" altLang="en-US">
                <a:ea typeface="新細明體"/>
              </a:rPr>
              <a:t> </a:t>
            </a:r>
            <a:r>
              <a:rPr lang="en-US" altLang="zh-TW">
                <a:ea typeface="新細明體"/>
              </a:rPr>
              <a:t>enterprise</a:t>
            </a:r>
            <a:r>
              <a:rPr lang="zh-TW" altLang="en-US">
                <a:ea typeface="新細明體"/>
              </a:rPr>
              <a:t> </a:t>
            </a:r>
            <a:r>
              <a:rPr lang="en-US" altLang="zh-TW">
                <a:ea typeface="新細明體"/>
              </a:rPr>
              <a:t>NAS</a:t>
            </a:r>
            <a:r>
              <a:rPr lang="zh-TW" altLang="en-US">
                <a:ea typeface="新細明體"/>
              </a:rPr>
              <a:t> </a:t>
            </a:r>
            <a:r>
              <a:rPr lang="en-US" altLang="zh-TW">
                <a:ea typeface="新細明體"/>
              </a:rPr>
              <a:t>models</a:t>
            </a:r>
            <a:r>
              <a:rPr lang="zh-TW" altLang="en-US">
                <a:ea typeface="新細明體"/>
              </a:rPr>
              <a:t> </a:t>
            </a:r>
            <a:r>
              <a:rPr lang="en-US" altLang="zh-TW">
                <a:ea typeface="新細明體"/>
              </a:rPr>
              <a:t>apart:</a:t>
            </a:r>
            <a:r>
              <a:rPr lang="zh-TW" altLang="en-US">
                <a:ea typeface="新細明體"/>
              </a:rPr>
              <a:t> </a:t>
            </a:r>
            <a:r>
              <a:rPr lang="en-US" altLang="zh-TW">
                <a:ea typeface="新細明體"/>
              </a:rPr>
              <a:t>our</a:t>
            </a:r>
            <a:r>
              <a:rPr lang="zh-TW" altLang="en-US">
                <a:ea typeface="新細明體"/>
              </a:rPr>
              <a:t> </a:t>
            </a:r>
            <a:r>
              <a:rPr lang="en-US" altLang="zh-TW">
                <a:ea typeface="新細明體"/>
              </a:rPr>
              <a:t>exclusive</a:t>
            </a:r>
            <a:r>
              <a:rPr lang="zh-TW" altLang="en-US">
                <a:ea typeface="新細明體"/>
              </a:rPr>
              <a:t> </a:t>
            </a:r>
            <a:r>
              <a:rPr lang="en-US" altLang="zh-TW">
                <a:ea typeface="新細明體"/>
              </a:rPr>
              <a:t>5-year</a:t>
            </a:r>
            <a:r>
              <a:rPr lang="zh-TW" altLang="en-US">
                <a:ea typeface="新細明體"/>
              </a:rPr>
              <a:t> </a:t>
            </a:r>
            <a:r>
              <a:rPr lang="en-US" altLang="zh-TW">
                <a:ea typeface="新細明體"/>
              </a:rPr>
              <a:t>standard</a:t>
            </a:r>
            <a:r>
              <a:rPr lang="zh-TW" altLang="en-US">
                <a:ea typeface="新細明體"/>
              </a:rPr>
              <a:t> </a:t>
            </a:r>
            <a:r>
              <a:rPr lang="en-US" altLang="zh-TW">
                <a:ea typeface="新細明體"/>
              </a:rPr>
              <a:t>warranty</a:t>
            </a:r>
            <a:r>
              <a:rPr lang="zh-TW" altLang="en-US">
                <a:ea typeface="新細明體"/>
              </a:rPr>
              <a:t> </a:t>
            </a:r>
            <a:r>
              <a:rPr lang="en-US" altLang="zh-TW">
                <a:ea typeface="新細明體"/>
              </a:rPr>
              <a:t>and</a:t>
            </a:r>
            <a:r>
              <a:rPr lang="zh-TW" altLang="en-US">
                <a:ea typeface="新細明體"/>
              </a:rPr>
              <a:t> </a:t>
            </a:r>
            <a:r>
              <a:rPr lang="en-US" altLang="zh-TW">
                <a:ea typeface="新細明體"/>
              </a:rPr>
              <a:t>support</a:t>
            </a:r>
            <a:r>
              <a:rPr lang="zh-TW" altLang="en-US">
                <a:ea typeface="新細明體"/>
              </a:rPr>
              <a:t> </a:t>
            </a:r>
            <a:r>
              <a:rPr lang="en-US" altLang="zh-TW">
                <a:ea typeface="新細明體"/>
              </a:rPr>
              <a:t>services.</a:t>
            </a:r>
            <a:endParaRPr lang="zh-TW" altLang="en-US">
              <a:ea typeface="新細明體"/>
              <a:cs typeface="Calibri" panose="020F0502020204030204"/>
            </a:endParaRPr>
          </a:p>
          <a:p>
            <a:r>
              <a:rPr lang="en-US" altLang="zh-TW">
                <a:ea typeface="新細明體"/>
              </a:rPr>
              <a:t>When</a:t>
            </a:r>
            <a:r>
              <a:rPr lang="zh-TW" altLang="en-US">
                <a:ea typeface="新細明體"/>
              </a:rPr>
              <a:t> </a:t>
            </a:r>
            <a:r>
              <a:rPr lang="en-US" altLang="zh-TW">
                <a:ea typeface="新細明體"/>
              </a:rPr>
              <a:t>you</a:t>
            </a:r>
            <a:r>
              <a:rPr lang="zh-TW" altLang="en-US">
                <a:ea typeface="新細明體"/>
              </a:rPr>
              <a:t> </a:t>
            </a:r>
            <a:r>
              <a:rPr lang="en-US" altLang="zh-TW">
                <a:ea typeface="新細明體"/>
              </a:rPr>
              <a:t>invest</a:t>
            </a:r>
            <a:r>
              <a:rPr lang="zh-TW" altLang="en-US">
                <a:ea typeface="新細明體"/>
              </a:rPr>
              <a:t> </a:t>
            </a:r>
            <a:r>
              <a:rPr lang="en-US" altLang="zh-TW">
                <a:ea typeface="新細明體"/>
              </a:rPr>
              <a:t>in</a:t>
            </a:r>
            <a:r>
              <a:rPr lang="zh-TW" altLang="en-US">
                <a:ea typeface="新細明體"/>
              </a:rPr>
              <a:t> </a:t>
            </a:r>
            <a:r>
              <a:rPr lang="en-US" altLang="zh-TW">
                <a:ea typeface="新細明體"/>
              </a:rPr>
              <a:t>a</a:t>
            </a:r>
            <a:r>
              <a:rPr lang="zh-TW" altLang="en-US">
                <a:ea typeface="新細明體"/>
              </a:rPr>
              <a:t> </a:t>
            </a:r>
            <a:r>
              <a:rPr lang="en-US" altLang="zh-TW">
                <a:ea typeface="新細明體"/>
              </a:rPr>
              <a:t>TS-h3077AFU,</a:t>
            </a:r>
            <a:r>
              <a:rPr lang="zh-TW" altLang="en-US">
                <a:ea typeface="新細明體"/>
              </a:rPr>
              <a:t> </a:t>
            </a:r>
            <a:r>
              <a:rPr lang="en-US" altLang="zh-TW">
                <a:ea typeface="新細明體"/>
              </a:rPr>
              <a:t>you're</a:t>
            </a:r>
            <a:r>
              <a:rPr lang="zh-TW" altLang="en-US">
                <a:ea typeface="新細明體"/>
              </a:rPr>
              <a:t> </a:t>
            </a:r>
            <a:r>
              <a:rPr lang="en-US" altLang="zh-TW">
                <a:ea typeface="新細明體"/>
              </a:rPr>
              <a:t>not</a:t>
            </a:r>
            <a:r>
              <a:rPr lang="zh-TW" altLang="en-US">
                <a:ea typeface="新細明體"/>
              </a:rPr>
              <a:t> </a:t>
            </a:r>
            <a:r>
              <a:rPr lang="en-US" altLang="zh-TW">
                <a:ea typeface="新細明體"/>
              </a:rPr>
              <a:t>just</a:t>
            </a:r>
            <a:r>
              <a:rPr lang="zh-TW" altLang="en-US">
                <a:ea typeface="新細明體"/>
              </a:rPr>
              <a:t> </a:t>
            </a:r>
            <a:r>
              <a:rPr lang="en-US" altLang="zh-TW">
                <a:ea typeface="新細明體"/>
              </a:rPr>
              <a:t>getting</a:t>
            </a:r>
            <a:r>
              <a:rPr lang="zh-TW" altLang="en-US">
                <a:ea typeface="新細明體"/>
              </a:rPr>
              <a:t> </a:t>
            </a:r>
            <a:r>
              <a:rPr lang="en-US" altLang="zh-TW">
                <a:ea typeface="新細明體"/>
              </a:rPr>
              <a:t>top-notch</a:t>
            </a:r>
            <a:r>
              <a:rPr lang="zh-TW" altLang="en-US">
                <a:ea typeface="新細明體"/>
              </a:rPr>
              <a:t> </a:t>
            </a:r>
            <a:r>
              <a:rPr lang="en-US" altLang="zh-TW">
                <a:ea typeface="新細明體"/>
              </a:rPr>
              <a:t>hardware</a:t>
            </a:r>
            <a:r>
              <a:rPr lang="zh-TW" altLang="en-US">
                <a:ea typeface="新細明體"/>
              </a:rPr>
              <a:t> </a:t>
            </a:r>
            <a:r>
              <a:rPr lang="en-US" altLang="zh-TW">
                <a:ea typeface="新細明體"/>
              </a:rPr>
              <a:t>-</a:t>
            </a:r>
            <a:r>
              <a:rPr lang="zh-TW" altLang="en-US">
                <a:ea typeface="新細明體"/>
              </a:rPr>
              <a:t> </a:t>
            </a:r>
            <a:r>
              <a:rPr lang="en-US" altLang="zh-TW">
                <a:ea typeface="新細明體"/>
              </a:rPr>
              <a:t>you're</a:t>
            </a:r>
            <a:r>
              <a:rPr lang="zh-TW" altLang="en-US">
                <a:ea typeface="新細明體"/>
              </a:rPr>
              <a:t> </a:t>
            </a:r>
            <a:r>
              <a:rPr lang="en-US" altLang="zh-TW">
                <a:ea typeface="新細明體"/>
              </a:rPr>
              <a:t>getting</a:t>
            </a:r>
            <a:r>
              <a:rPr lang="zh-TW" altLang="en-US">
                <a:ea typeface="新細明體"/>
              </a:rPr>
              <a:t> </a:t>
            </a:r>
            <a:r>
              <a:rPr lang="en-US" altLang="zh-TW">
                <a:ea typeface="新細明體"/>
              </a:rPr>
              <a:t>peace</a:t>
            </a:r>
            <a:r>
              <a:rPr lang="zh-TW" altLang="en-US">
                <a:ea typeface="新細明體"/>
              </a:rPr>
              <a:t> </a:t>
            </a:r>
            <a:r>
              <a:rPr lang="en-US" altLang="zh-TW">
                <a:ea typeface="新細明體"/>
              </a:rPr>
              <a:t>of</a:t>
            </a:r>
            <a:r>
              <a:rPr lang="zh-TW" altLang="en-US">
                <a:ea typeface="新細明體"/>
              </a:rPr>
              <a:t> </a:t>
            </a:r>
            <a:r>
              <a:rPr lang="en-US" altLang="zh-TW">
                <a:ea typeface="新細明體"/>
              </a:rPr>
              <a:t>mind.</a:t>
            </a:r>
            <a:r>
              <a:rPr lang="zh-TW" altLang="en-US">
                <a:ea typeface="新細明體"/>
              </a:rPr>
              <a:t> </a:t>
            </a:r>
            <a:r>
              <a:rPr lang="en-US" altLang="zh-TW">
                <a:ea typeface="新細明體"/>
              </a:rPr>
              <a:t>Our</a:t>
            </a:r>
            <a:r>
              <a:rPr lang="zh-TW" altLang="en-US">
                <a:ea typeface="新細明體"/>
              </a:rPr>
              <a:t> </a:t>
            </a:r>
            <a:r>
              <a:rPr lang="en-US" altLang="zh-TW">
                <a:ea typeface="新細明體"/>
              </a:rPr>
              <a:t>5-year</a:t>
            </a:r>
            <a:r>
              <a:rPr lang="zh-TW" altLang="en-US">
                <a:ea typeface="新細明體"/>
              </a:rPr>
              <a:t> </a:t>
            </a:r>
            <a:r>
              <a:rPr lang="en-US" altLang="zh-TW">
                <a:ea typeface="新細明體"/>
              </a:rPr>
              <a:t>hardware</a:t>
            </a:r>
            <a:r>
              <a:rPr lang="zh-TW" altLang="en-US">
                <a:ea typeface="新細明體"/>
              </a:rPr>
              <a:t> </a:t>
            </a:r>
            <a:r>
              <a:rPr lang="en-US" altLang="zh-TW">
                <a:ea typeface="新細明體"/>
              </a:rPr>
              <a:t>warranty</a:t>
            </a:r>
            <a:r>
              <a:rPr lang="zh-TW" altLang="en-US">
                <a:ea typeface="新細明體"/>
              </a:rPr>
              <a:t> </a:t>
            </a:r>
            <a:r>
              <a:rPr lang="en-US" altLang="zh-TW">
                <a:ea typeface="新細明體"/>
              </a:rPr>
              <a:t>covers</a:t>
            </a:r>
            <a:r>
              <a:rPr lang="zh-TW" altLang="en-US">
                <a:ea typeface="新細明體"/>
              </a:rPr>
              <a:t> </a:t>
            </a:r>
            <a:r>
              <a:rPr lang="en-US" altLang="zh-TW">
                <a:ea typeface="新細明體"/>
              </a:rPr>
              <a:t>both</a:t>
            </a:r>
            <a:r>
              <a:rPr lang="zh-TW" altLang="en-US">
                <a:ea typeface="新細明體"/>
              </a:rPr>
              <a:t> </a:t>
            </a:r>
            <a:r>
              <a:rPr lang="en-US" altLang="zh-TW">
                <a:ea typeface="新細明體"/>
              </a:rPr>
              <a:t>hardware</a:t>
            </a:r>
            <a:r>
              <a:rPr lang="zh-TW" altLang="en-US">
                <a:ea typeface="新細明體"/>
              </a:rPr>
              <a:t> </a:t>
            </a:r>
            <a:r>
              <a:rPr lang="en-US" altLang="zh-TW">
                <a:ea typeface="新細明體"/>
              </a:rPr>
              <a:t>repairs</a:t>
            </a:r>
            <a:r>
              <a:rPr lang="zh-TW" altLang="en-US">
                <a:ea typeface="新細明體"/>
              </a:rPr>
              <a:t> </a:t>
            </a:r>
            <a:r>
              <a:rPr lang="en-US" altLang="zh-TW">
                <a:ea typeface="新細明體"/>
              </a:rPr>
              <a:t>and</a:t>
            </a:r>
            <a:r>
              <a:rPr lang="zh-TW" altLang="en-US">
                <a:ea typeface="新細明體"/>
              </a:rPr>
              <a:t> </a:t>
            </a:r>
            <a:r>
              <a:rPr lang="en-US" altLang="zh-TW">
                <a:ea typeface="新細明體"/>
              </a:rPr>
              <a:t>support</a:t>
            </a:r>
            <a:r>
              <a:rPr lang="zh-TW" altLang="en-US">
                <a:ea typeface="新細明體"/>
              </a:rPr>
              <a:t> </a:t>
            </a:r>
            <a:r>
              <a:rPr lang="en-US" altLang="zh-TW">
                <a:ea typeface="新細明體"/>
              </a:rPr>
              <a:t>services,</a:t>
            </a:r>
            <a:r>
              <a:rPr lang="zh-TW" altLang="en-US">
                <a:ea typeface="新細明體"/>
              </a:rPr>
              <a:t> </a:t>
            </a:r>
            <a:r>
              <a:rPr lang="en-US" altLang="zh-TW">
                <a:ea typeface="新細明體"/>
              </a:rPr>
              <a:t>ensuring</a:t>
            </a:r>
            <a:r>
              <a:rPr lang="zh-TW" altLang="en-US">
                <a:ea typeface="新細明體"/>
              </a:rPr>
              <a:t> </a:t>
            </a:r>
            <a:r>
              <a:rPr lang="en-US" altLang="zh-TW">
                <a:ea typeface="新細明體"/>
              </a:rPr>
              <a:t>that</a:t>
            </a:r>
            <a:r>
              <a:rPr lang="zh-TW" altLang="en-US">
                <a:ea typeface="新細明體"/>
              </a:rPr>
              <a:t> </a:t>
            </a:r>
            <a:r>
              <a:rPr lang="en-US" altLang="zh-TW">
                <a:ea typeface="新細明體"/>
              </a:rPr>
              <a:t>your</a:t>
            </a:r>
            <a:r>
              <a:rPr lang="zh-TW" altLang="en-US">
                <a:ea typeface="新細明體"/>
              </a:rPr>
              <a:t> </a:t>
            </a:r>
            <a:r>
              <a:rPr lang="en-US" altLang="zh-TW">
                <a:ea typeface="新細明體"/>
              </a:rPr>
              <a:t>business</a:t>
            </a:r>
            <a:r>
              <a:rPr lang="zh-TW" altLang="en-US">
                <a:ea typeface="新細明體"/>
              </a:rPr>
              <a:t> </a:t>
            </a:r>
            <a:r>
              <a:rPr lang="en-US" altLang="zh-TW">
                <a:ea typeface="新細明體"/>
              </a:rPr>
              <a:t>operations</a:t>
            </a:r>
            <a:r>
              <a:rPr lang="zh-TW" altLang="en-US">
                <a:ea typeface="新細明體"/>
              </a:rPr>
              <a:t> </a:t>
            </a:r>
            <a:r>
              <a:rPr lang="en-US" altLang="zh-TW">
                <a:ea typeface="新細明體"/>
              </a:rPr>
              <a:t>continue</a:t>
            </a:r>
            <a:r>
              <a:rPr lang="zh-TW" altLang="en-US">
                <a:ea typeface="新細明體"/>
              </a:rPr>
              <a:t> </a:t>
            </a:r>
            <a:r>
              <a:rPr lang="en-US" altLang="zh-TW">
                <a:ea typeface="新細明體"/>
              </a:rPr>
              <a:t>smoothly</a:t>
            </a:r>
            <a:r>
              <a:rPr lang="zh-TW" altLang="en-US">
                <a:ea typeface="新細明體"/>
              </a:rPr>
              <a:t> </a:t>
            </a:r>
            <a:r>
              <a:rPr lang="en-US" altLang="zh-TW">
                <a:ea typeface="新細明體"/>
              </a:rPr>
              <a:t>without</a:t>
            </a:r>
            <a:r>
              <a:rPr lang="zh-TW" altLang="en-US">
                <a:ea typeface="新細明體"/>
              </a:rPr>
              <a:t> </a:t>
            </a:r>
            <a:r>
              <a:rPr lang="en-US" altLang="zh-TW">
                <a:ea typeface="新細明體"/>
              </a:rPr>
              <a:t>any</a:t>
            </a:r>
            <a:r>
              <a:rPr lang="zh-TW" altLang="en-US">
                <a:ea typeface="新細明體"/>
              </a:rPr>
              <a:t> </a:t>
            </a:r>
            <a:r>
              <a:rPr lang="en-US" altLang="zh-TW">
                <a:ea typeface="新細明體"/>
              </a:rPr>
              <a:t>interruptions.</a:t>
            </a:r>
            <a:endParaRPr lang="zh-TW" altLang="en-US">
              <a:ea typeface="新細明體"/>
            </a:endParaRPr>
          </a:p>
          <a:p>
            <a:r>
              <a:rPr lang="en-US" altLang="zh-TW">
                <a:ea typeface="新細明體"/>
              </a:rPr>
              <a:t>We're</a:t>
            </a:r>
            <a:r>
              <a:rPr lang="zh-TW" altLang="en-US">
                <a:ea typeface="新細明體"/>
              </a:rPr>
              <a:t> </a:t>
            </a:r>
            <a:r>
              <a:rPr lang="en-US" altLang="zh-TW">
                <a:ea typeface="新細明體"/>
              </a:rPr>
              <a:t>proud</a:t>
            </a:r>
            <a:r>
              <a:rPr lang="zh-TW" altLang="en-US">
                <a:ea typeface="新細明體"/>
              </a:rPr>
              <a:t> </a:t>
            </a:r>
            <a:r>
              <a:rPr lang="en-US" altLang="zh-TW">
                <a:ea typeface="新細明體"/>
              </a:rPr>
              <a:t>to</a:t>
            </a:r>
            <a:r>
              <a:rPr lang="zh-TW" altLang="en-US">
                <a:ea typeface="新細明體"/>
              </a:rPr>
              <a:t> </a:t>
            </a:r>
            <a:r>
              <a:rPr lang="en-US" altLang="zh-TW">
                <a:ea typeface="新細明體"/>
              </a:rPr>
              <a:t>offer</a:t>
            </a:r>
            <a:r>
              <a:rPr lang="zh-TW" altLang="en-US">
                <a:ea typeface="新細明體"/>
              </a:rPr>
              <a:t> </a:t>
            </a:r>
            <a:r>
              <a:rPr lang="en-US" altLang="zh-TW">
                <a:ea typeface="新細明體"/>
              </a:rPr>
              <a:t>this</a:t>
            </a:r>
            <a:r>
              <a:rPr lang="zh-TW" altLang="en-US">
                <a:ea typeface="新細明體"/>
              </a:rPr>
              <a:t> </a:t>
            </a:r>
            <a:r>
              <a:rPr lang="en-US" altLang="zh-TW">
                <a:ea typeface="新細明體"/>
              </a:rPr>
              <a:t>prestigious</a:t>
            </a:r>
            <a:r>
              <a:rPr lang="zh-TW" altLang="en-US">
                <a:ea typeface="新細明體"/>
              </a:rPr>
              <a:t> </a:t>
            </a:r>
            <a:r>
              <a:rPr lang="en-US" altLang="zh-TW">
                <a:ea typeface="新細明體"/>
              </a:rPr>
              <a:t>warranty</a:t>
            </a:r>
            <a:r>
              <a:rPr lang="zh-TW" altLang="en-US">
                <a:ea typeface="新細明體"/>
              </a:rPr>
              <a:t> </a:t>
            </a:r>
            <a:r>
              <a:rPr lang="en-US" altLang="zh-TW">
                <a:ea typeface="新細明體"/>
              </a:rPr>
              <a:t>service</a:t>
            </a:r>
            <a:r>
              <a:rPr lang="zh-TW" altLang="en-US">
                <a:ea typeface="新細明體"/>
              </a:rPr>
              <a:t> </a:t>
            </a:r>
            <a:r>
              <a:rPr lang="en-US" altLang="zh-TW">
                <a:ea typeface="新細明體"/>
              </a:rPr>
              <a:t>because</a:t>
            </a:r>
            <a:r>
              <a:rPr lang="zh-TW" altLang="en-US">
                <a:ea typeface="新細明體"/>
              </a:rPr>
              <a:t> </a:t>
            </a:r>
            <a:r>
              <a:rPr lang="en-US" altLang="zh-TW">
                <a:ea typeface="新細明體"/>
              </a:rPr>
              <a:t>we</a:t>
            </a:r>
            <a:r>
              <a:rPr lang="zh-TW" altLang="en-US">
                <a:ea typeface="新細明體"/>
              </a:rPr>
              <a:t> </a:t>
            </a:r>
            <a:r>
              <a:rPr lang="en-US" altLang="zh-TW">
                <a:ea typeface="新細明體"/>
              </a:rPr>
              <a:t>understand</a:t>
            </a:r>
            <a:r>
              <a:rPr lang="zh-TW" altLang="en-US">
                <a:ea typeface="新細明體"/>
              </a:rPr>
              <a:t> </a:t>
            </a:r>
            <a:r>
              <a:rPr lang="en-US" altLang="zh-TW">
                <a:ea typeface="新細明體"/>
              </a:rPr>
              <a:t>the</a:t>
            </a:r>
            <a:r>
              <a:rPr lang="zh-TW" altLang="en-US">
                <a:ea typeface="新細明體"/>
              </a:rPr>
              <a:t> </a:t>
            </a:r>
            <a:r>
              <a:rPr lang="en-US" altLang="zh-TW">
                <a:ea typeface="新細明體"/>
              </a:rPr>
              <a:t>importance</a:t>
            </a:r>
            <a:r>
              <a:rPr lang="zh-TW" altLang="en-US">
                <a:ea typeface="新細明體"/>
              </a:rPr>
              <a:t> </a:t>
            </a:r>
            <a:r>
              <a:rPr lang="en-US" altLang="zh-TW">
                <a:ea typeface="新細明體"/>
              </a:rPr>
              <a:t>of</a:t>
            </a:r>
            <a:r>
              <a:rPr lang="zh-TW" altLang="en-US">
                <a:ea typeface="新細明體"/>
              </a:rPr>
              <a:t> </a:t>
            </a:r>
            <a:r>
              <a:rPr lang="en-US" altLang="zh-TW">
                <a:ea typeface="新細明體"/>
              </a:rPr>
              <a:t>keeping</a:t>
            </a:r>
            <a:r>
              <a:rPr lang="zh-TW" altLang="en-US">
                <a:ea typeface="新細明體"/>
              </a:rPr>
              <a:t> </a:t>
            </a:r>
            <a:r>
              <a:rPr lang="en-US" altLang="zh-TW">
                <a:ea typeface="新細明體"/>
              </a:rPr>
              <a:t>your</a:t>
            </a:r>
            <a:r>
              <a:rPr lang="zh-TW" altLang="en-US">
                <a:ea typeface="新細明體"/>
              </a:rPr>
              <a:t> </a:t>
            </a:r>
            <a:r>
              <a:rPr lang="en-US" altLang="zh-TW">
                <a:ea typeface="新細明體"/>
              </a:rPr>
              <a:t>business</a:t>
            </a:r>
            <a:r>
              <a:rPr lang="zh-TW" altLang="en-US">
                <a:ea typeface="新細明體"/>
              </a:rPr>
              <a:t> </a:t>
            </a:r>
            <a:r>
              <a:rPr lang="en-US" altLang="zh-TW">
                <a:ea typeface="新細明體"/>
              </a:rPr>
              <a:t>running</a:t>
            </a:r>
            <a:r>
              <a:rPr lang="zh-TW" altLang="en-US">
                <a:ea typeface="新細明體"/>
              </a:rPr>
              <a:t> </a:t>
            </a:r>
            <a:r>
              <a:rPr lang="en-US" altLang="zh-TW">
                <a:ea typeface="新細明體"/>
              </a:rPr>
              <a:t>smoothly</a:t>
            </a:r>
            <a:r>
              <a:rPr lang="zh-TW" altLang="en-US">
                <a:ea typeface="新細明體"/>
              </a:rPr>
              <a:t> </a:t>
            </a:r>
            <a:r>
              <a:rPr lang="en-US" altLang="zh-TW">
                <a:ea typeface="新細明體"/>
              </a:rPr>
              <a:t>and</a:t>
            </a:r>
            <a:r>
              <a:rPr lang="zh-TW" altLang="en-US">
                <a:ea typeface="新細明體"/>
              </a:rPr>
              <a:t> </a:t>
            </a:r>
            <a:r>
              <a:rPr lang="en-US" altLang="zh-TW">
                <a:ea typeface="新細明體"/>
              </a:rPr>
              <a:t>providing</a:t>
            </a:r>
            <a:r>
              <a:rPr lang="zh-TW" altLang="en-US">
                <a:ea typeface="新細明體"/>
              </a:rPr>
              <a:t> </a:t>
            </a:r>
            <a:r>
              <a:rPr lang="en-US" altLang="zh-TW">
                <a:ea typeface="新細明體"/>
              </a:rPr>
              <a:t>uninterrupted</a:t>
            </a:r>
            <a:r>
              <a:rPr lang="zh-TW" altLang="en-US">
                <a:ea typeface="新細明體"/>
              </a:rPr>
              <a:t> </a:t>
            </a:r>
            <a:r>
              <a:rPr lang="en-US" altLang="zh-TW">
                <a:ea typeface="新細明體"/>
              </a:rPr>
              <a:t>services</a:t>
            </a:r>
            <a:r>
              <a:rPr lang="zh-TW" altLang="en-US">
                <a:ea typeface="新細明體"/>
              </a:rPr>
              <a:t> </a:t>
            </a:r>
            <a:r>
              <a:rPr lang="en-US" altLang="zh-TW">
                <a:ea typeface="新細明體"/>
              </a:rPr>
              <a:t>to</a:t>
            </a:r>
            <a:r>
              <a:rPr lang="zh-TW" altLang="en-US">
                <a:ea typeface="新細明體"/>
              </a:rPr>
              <a:t> </a:t>
            </a:r>
            <a:r>
              <a:rPr lang="en-US" altLang="zh-TW">
                <a:ea typeface="新細明體"/>
              </a:rPr>
              <a:t>your</a:t>
            </a:r>
            <a:r>
              <a:rPr lang="zh-TW" altLang="en-US">
                <a:ea typeface="新細明體"/>
              </a:rPr>
              <a:t> </a:t>
            </a:r>
            <a:r>
              <a:rPr lang="en-US" altLang="zh-TW">
                <a:ea typeface="新細明體"/>
              </a:rPr>
              <a:t>customers.</a:t>
            </a:r>
            <a:endParaRPr lang="zh-TW" altLang="en-US">
              <a:ea typeface="新細明體"/>
            </a:endParaRPr>
          </a:p>
          <a:p>
            <a:r>
              <a:rPr lang="en-US" altLang="zh-TW">
                <a:ea typeface="新細明體"/>
              </a:rPr>
              <a:t>So,</a:t>
            </a:r>
            <a:r>
              <a:rPr lang="zh-TW" altLang="en-US">
                <a:ea typeface="新細明體"/>
              </a:rPr>
              <a:t> </a:t>
            </a:r>
            <a:r>
              <a:rPr lang="en-US" altLang="zh-TW">
                <a:ea typeface="新細明體"/>
              </a:rPr>
              <a:t>rest</a:t>
            </a:r>
            <a:r>
              <a:rPr lang="zh-TW" altLang="en-US">
                <a:ea typeface="新細明體"/>
              </a:rPr>
              <a:t> </a:t>
            </a:r>
            <a:r>
              <a:rPr lang="en-US" altLang="zh-TW">
                <a:ea typeface="新細明體"/>
              </a:rPr>
              <a:t>assured</a:t>
            </a:r>
            <a:r>
              <a:rPr lang="zh-TW" altLang="en-US">
                <a:ea typeface="新細明體"/>
              </a:rPr>
              <a:t> </a:t>
            </a:r>
            <a:r>
              <a:rPr lang="en-US" altLang="zh-TW">
                <a:ea typeface="新細明體"/>
              </a:rPr>
              <a:t>knowing</a:t>
            </a:r>
            <a:r>
              <a:rPr lang="zh-TW" altLang="en-US">
                <a:ea typeface="新細明體"/>
              </a:rPr>
              <a:t> </a:t>
            </a:r>
            <a:r>
              <a:rPr lang="en-US" altLang="zh-TW">
                <a:ea typeface="新細明體"/>
              </a:rPr>
              <a:t>that</a:t>
            </a:r>
            <a:r>
              <a:rPr lang="zh-TW" altLang="en-US">
                <a:ea typeface="新細明體"/>
              </a:rPr>
              <a:t> </a:t>
            </a:r>
            <a:r>
              <a:rPr lang="en-US" altLang="zh-TW">
                <a:ea typeface="新細明體"/>
              </a:rPr>
              <a:t>with</a:t>
            </a:r>
            <a:r>
              <a:rPr lang="zh-TW" altLang="en-US">
                <a:ea typeface="新細明體"/>
              </a:rPr>
              <a:t> </a:t>
            </a:r>
            <a:r>
              <a:rPr lang="en-US" altLang="zh-TW">
                <a:ea typeface="新細明體"/>
              </a:rPr>
              <a:t>the</a:t>
            </a:r>
            <a:r>
              <a:rPr lang="zh-TW" altLang="en-US">
                <a:ea typeface="新細明體"/>
              </a:rPr>
              <a:t> </a:t>
            </a:r>
            <a:r>
              <a:rPr lang="en-US" altLang="zh-TW">
                <a:ea typeface="新細明體"/>
              </a:rPr>
              <a:t>TS-h3077AFU,</a:t>
            </a:r>
            <a:r>
              <a:rPr lang="zh-TW" altLang="en-US">
                <a:ea typeface="新細明體"/>
              </a:rPr>
              <a:t> </a:t>
            </a:r>
            <a:r>
              <a:rPr lang="en-US" altLang="zh-TW">
                <a:ea typeface="新細明體"/>
              </a:rPr>
              <a:t>you're</a:t>
            </a:r>
            <a:r>
              <a:rPr lang="zh-TW" altLang="en-US">
                <a:ea typeface="新細明體"/>
              </a:rPr>
              <a:t> </a:t>
            </a:r>
            <a:r>
              <a:rPr lang="en-US" altLang="zh-TW">
                <a:ea typeface="新細明體"/>
              </a:rPr>
              <a:t>not</a:t>
            </a:r>
            <a:r>
              <a:rPr lang="zh-TW" altLang="en-US">
                <a:ea typeface="新細明體"/>
              </a:rPr>
              <a:t> </a:t>
            </a:r>
            <a:r>
              <a:rPr lang="en-US" altLang="zh-TW">
                <a:ea typeface="新細明體"/>
              </a:rPr>
              <a:t>just</a:t>
            </a:r>
            <a:r>
              <a:rPr lang="zh-TW" altLang="en-US">
                <a:ea typeface="新細明體"/>
              </a:rPr>
              <a:t> </a:t>
            </a:r>
            <a:r>
              <a:rPr lang="en-US" altLang="zh-TW">
                <a:ea typeface="新細明體"/>
              </a:rPr>
              <a:t>investing</a:t>
            </a:r>
            <a:r>
              <a:rPr lang="zh-TW" altLang="en-US">
                <a:ea typeface="新細明體"/>
              </a:rPr>
              <a:t> </a:t>
            </a:r>
            <a:r>
              <a:rPr lang="en-US" altLang="zh-TW">
                <a:ea typeface="新細明體"/>
              </a:rPr>
              <a:t>in</a:t>
            </a:r>
            <a:r>
              <a:rPr lang="zh-TW" altLang="en-US">
                <a:ea typeface="新細明體"/>
              </a:rPr>
              <a:t> </a:t>
            </a:r>
            <a:r>
              <a:rPr lang="en-US" altLang="zh-TW">
                <a:ea typeface="新細明體"/>
              </a:rPr>
              <a:t>a</a:t>
            </a:r>
            <a:r>
              <a:rPr lang="zh-TW" altLang="en-US">
                <a:ea typeface="新細明體"/>
              </a:rPr>
              <a:t> </a:t>
            </a:r>
            <a:r>
              <a:rPr lang="en-US" altLang="zh-TW">
                <a:ea typeface="新細明體"/>
              </a:rPr>
              <a:t>product</a:t>
            </a:r>
            <a:r>
              <a:rPr lang="zh-TW" altLang="en-US">
                <a:ea typeface="新細明體"/>
              </a:rPr>
              <a:t> </a:t>
            </a:r>
            <a:r>
              <a:rPr lang="en-US" altLang="zh-TW">
                <a:ea typeface="新細明體"/>
              </a:rPr>
              <a:t>-</a:t>
            </a:r>
            <a:r>
              <a:rPr lang="zh-TW" altLang="en-US">
                <a:ea typeface="新細明體"/>
              </a:rPr>
              <a:t> </a:t>
            </a:r>
            <a:r>
              <a:rPr lang="en-US" altLang="zh-TW">
                <a:ea typeface="新細明體"/>
              </a:rPr>
              <a:t>you're</a:t>
            </a:r>
            <a:r>
              <a:rPr lang="zh-TW" altLang="en-US">
                <a:ea typeface="新細明體"/>
              </a:rPr>
              <a:t> </a:t>
            </a:r>
            <a:r>
              <a:rPr lang="en-US" altLang="zh-TW">
                <a:ea typeface="新細明體"/>
              </a:rPr>
              <a:t>investing</a:t>
            </a:r>
            <a:r>
              <a:rPr lang="zh-TW" altLang="en-US">
                <a:ea typeface="新細明體"/>
              </a:rPr>
              <a:t> </a:t>
            </a:r>
            <a:r>
              <a:rPr lang="en-US" altLang="zh-TW">
                <a:ea typeface="新細明體"/>
              </a:rPr>
              <a:t>in</a:t>
            </a:r>
            <a:r>
              <a:rPr lang="zh-TW" altLang="en-US">
                <a:ea typeface="新細明體"/>
              </a:rPr>
              <a:t> </a:t>
            </a:r>
            <a:r>
              <a:rPr lang="en-US" altLang="zh-TW">
                <a:ea typeface="新細明體"/>
              </a:rPr>
              <a:t>reliability</a:t>
            </a:r>
            <a:r>
              <a:rPr lang="zh-TW" altLang="en-US">
                <a:ea typeface="新細明體"/>
              </a:rPr>
              <a:t> </a:t>
            </a:r>
            <a:r>
              <a:rPr lang="en-US" altLang="zh-TW">
                <a:ea typeface="新細明體"/>
              </a:rPr>
              <a:t>and</a:t>
            </a:r>
            <a:r>
              <a:rPr lang="zh-TW" altLang="en-US">
                <a:ea typeface="新細明體"/>
              </a:rPr>
              <a:t> </a:t>
            </a:r>
            <a:r>
              <a:rPr lang="en-US" altLang="zh-TW">
                <a:ea typeface="新細明體"/>
              </a:rPr>
              <a:t>support</a:t>
            </a:r>
            <a:r>
              <a:rPr lang="zh-TW" altLang="en-US">
                <a:ea typeface="新細明體"/>
              </a:rPr>
              <a:t> </a:t>
            </a:r>
            <a:r>
              <a:rPr lang="en-US" altLang="zh-TW">
                <a:ea typeface="新細明體"/>
              </a:rPr>
              <a:t>for</a:t>
            </a:r>
            <a:r>
              <a:rPr lang="zh-TW" altLang="en-US">
                <a:ea typeface="新細明體"/>
              </a:rPr>
              <a:t> </a:t>
            </a:r>
            <a:r>
              <a:rPr lang="en-US" altLang="zh-TW">
                <a:ea typeface="新細明體"/>
              </a:rPr>
              <a:t>years</a:t>
            </a:r>
            <a:r>
              <a:rPr lang="zh-TW" altLang="en-US">
                <a:ea typeface="新細明體"/>
              </a:rPr>
              <a:t> </a:t>
            </a:r>
            <a:r>
              <a:rPr lang="en-US" altLang="zh-TW">
                <a:ea typeface="新細明體"/>
              </a:rPr>
              <a:t>to</a:t>
            </a:r>
            <a:r>
              <a:rPr lang="zh-TW" altLang="en-US">
                <a:ea typeface="新細明體"/>
              </a:rPr>
              <a:t> </a:t>
            </a:r>
            <a:r>
              <a:rPr lang="en-US" altLang="zh-TW">
                <a:ea typeface="新細明體"/>
              </a:rPr>
              <a:t>come.</a:t>
            </a:r>
            <a:endParaRPr lang="zh-TW" altLang="en-US">
              <a:ea typeface="新細明體"/>
            </a:endParaRPr>
          </a:p>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31</a:t>
            </a:fld>
            <a:endParaRPr lang="zh-TW" altLang="en-US"/>
          </a:p>
        </p:txBody>
      </p:sp>
    </p:spTree>
    <p:extLst>
      <p:ext uri="{BB962C8B-B14F-4D97-AF65-F5344CB8AC3E}">
        <p14:creationId xmlns:p14="http://schemas.microsoft.com/office/powerpoint/2010/main" val="2991932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In the last session, let's quickly recap the key features of the TS-h3077AFU:</a:t>
            </a:r>
            <a:endParaRPr lang="zh-TW" altLang="en-US"/>
          </a:p>
          <a:p>
            <a:r>
              <a:rPr lang="en-US"/>
              <a:t>The TS-h3077AFU, an Enterprise-grade 30-bay All-Flash SATA NAS.</a:t>
            </a:r>
            <a:endParaRPr lang="en-US">
              <a:cs typeface="Calibri"/>
            </a:endParaRPr>
          </a:p>
          <a:p>
            <a:r>
              <a:rPr lang="en-US"/>
              <a:t>Powered by AMD Ryzen 7000 series CPU, with up to 8 cores overclocked to 5.3GHz.</a:t>
            </a:r>
            <a:endParaRPr lang="en-US">
              <a:ea typeface="Calibri"/>
              <a:cs typeface="Calibri"/>
            </a:endParaRPr>
          </a:p>
          <a:p>
            <a:r>
              <a:rPr lang="en-US"/>
              <a:t>Boasts an integrated </a:t>
            </a:r>
            <a:r>
              <a:rPr lang="en-US" err="1"/>
              <a:t>iGPU</a:t>
            </a:r>
            <a:r>
              <a:rPr lang="en-US"/>
              <a:t> - AMD Radeon graphics for accelerated media decoding and AI applications.</a:t>
            </a:r>
            <a:endParaRPr lang="en-US">
              <a:ea typeface="Calibri"/>
              <a:cs typeface="Calibri"/>
            </a:endParaRPr>
          </a:p>
          <a:p>
            <a:r>
              <a:rPr lang="en-US"/>
              <a:t>Supports DDR5 memory, delivering over 4800MT/s UDIMM speed with optional ECC support.</a:t>
            </a:r>
            <a:endParaRPr lang="en-US">
              <a:ea typeface="Calibri"/>
              <a:cs typeface="Calibri"/>
            </a:endParaRPr>
          </a:p>
          <a:p>
            <a:r>
              <a:rPr lang="en-US"/>
              <a:t>Standard configurations include 16GB or 32GB RAM, expandable up to a total of 128GB.</a:t>
            </a:r>
            <a:endParaRPr lang="en-US">
              <a:ea typeface="Calibri"/>
              <a:cs typeface="Calibri"/>
            </a:endParaRPr>
          </a:p>
          <a:p>
            <a:r>
              <a:rPr lang="en-US"/>
              <a:t>Built with 2 x 10GBASE-T, 2 x 2.5GbE, and 2 x USB-A 3.2 Gen 2 10Gbps ports for high-speed expansion.</a:t>
            </a:r>
            <a:endParaRPr lang="en-US">
              <a:ea typeface="Calibri"/>
              <a:cs typeface="Calibri"/>
            </a:endParaRPr>
          </a:p>
          <a:p>
            <a:r>
              <a:rPr lang="en-US"/>
              <a:t>Features 3 x PCIe Gen4 expansion slots for Ethernet, FC, storage, and various QNAP PCIe expansion cards.</a:t>
            </a:r>
            <a:endParaRPr lang="en-US">
              <a:ea typeface="Calibri"/>
              <a:cs typeface="Calibri"/>
            </a:endParaRPr>
          </a:p>
          <a:p>
            <a:r>
              <a:rPr lang="en-US"/>
              <a:t>Supports QNAP 100GbE / 25 GbE smart NICs - "QXG-100G2SF-CX-6" and "QXG-25G2SF-E810."</a:t>
            </a:r>
            <a:endParaRPr lang="en-US">
              <a:ea typeface="Calibri"/>
              <a:cs typeface="Calibri"/>
            </a:endParaRPr>
          </a:p>
          <a:p>
            <a:r>
              <a:rPr lang="en-US"/>
              <a:t>Easily expand storage capacity to 3PB+ with additional JBOD.</a:t>
            </a:r>
            <a:endParaRPr lang="en-US">
              <a:ea typeface="Calibri"/>
              <a:cs typeface="Calibri"/>
            </a:endParaRPr>
          </a:p>
          <a:p>
            <a:r>
              <a:rPr lang="en-US"/>
              <a:t>Enjoy exclusive 5-year standard warranty, ensuring robust hardware and software support for your peace of mind.</a:t>
            </a:r>
            <a:endParaRPr lang="en-US">
              <a:ea typeface="Calibri"/>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32</a:t>
            </a:fld>
            <a:endParaRPr lang="zh-TW" altLang="en-US"/>
          </a:p>
        </p:txBody>
      </p:sp>
    </p:spTree>
    <p:extLst>
      <p:ext uri="{BB962C8B-B14F-4D97-AF65-F5344CB8AC3E}">
        <p14:creationId xmlns:p14="http://schemas.microsoft.com/office/powerpoint/2010/main" val="2513525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In conclusion, the TS-h3077AFU is truly the next-generation enterprise all-flash NAS, powered by the AMD Ryzen™ 7000 series Processor. </a:t>
            </a:r>
            <a:endParaRPr lang="zh-TW" altLang="en-US">
              <a:ea typeface="新細明體"/>
            </a:endParaRPr>
          </a:p>
          <a:p>
            <a:r>
              <a:rPr lang="zh-TW">
                <a:ea typeface="新細明體"/>
              </a:rPr>
              <a:t>Its versatility and performance make it the perfect fit for a wide range of enterprise applications. </a:t>
            </a:r>
            <a:endParaRPr lang="zh-TW" altLang="en-US">
              <a:ea typeface="新細明體"/>
            </a:endParaRPr>
          </a:p>
          <a:p>
            <a:r>
              <a:rPr lang="zh-TW">
                <a:ea typeface="新細明體"/>
              </a:rPr>
              <a:t>Whether you're in AI model training, office file server setups, or any other demanding business environment, the TS-h3077AFU is ready to meet your needs and exceed your expectations. </a:t>
            </a:r>
            <a:endParaRPr lang="zh-TW" altLang="en-US">
              <a:ea typeface="新細明體" panose="02020500000000000000" pitchFamily="18" charset="-120"/>
            </a:endParaRPr>
          </a:p>
          <a:p>
            <a:r>
              <a:rPr lang="zh-TW">
                <a:ea typeface="新細明體"/>
              </a:rPr>
              <a:t>Thank you for your attention, and we look forward to helping you revolutionize your enterprise storage solutions.</a:t>
            </a:r>
          </a:p>
          <a:p>
            <a:r>
              <a:rPr lang="zh-TW" altLang="en-US">
                <a:ea typeface="新細明體"/>
                <a:cs typeface="Calibri"/>
              </a:rPr>
              <a:t>See you next time on our QNAP channel, bye bye.</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238340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In this page, we're stepping into the future with the TS-h3077AFU, taking hardware advancement to a whole new level.</a:t>
            </a:r>
            <a:endParaRPr lang="zh-TW" altLang="en-US"/>
          </a:p>
          <a:p>
            <a:r>
              <a:rPr lang="en-US"/>
              <a:t>Let's talk CPU power. In this corner, we have the new generation Ryzen 7 7000 series 8-core CPU. </a:t>
            </a:r>
          </a:p>
          <a:p>
            <a:r>
              <a:rPr lang="en-US"/>
              <a:t>With a max boost clock of 5.3GHz and a base clock of 3.8GHz, this bad boy is built to fly. </a:t>
            </a:r>
          </a:p>
          <a:p>
            <a:r>
              <a:rPr lang="en-US"/>
              <a:t>And it's not just about speed; it's about support too. </a:t>
            </a:r>
          </a:p>
          <a:p>
            <a:r>
              <a:rPr lang="en-US"/>
              <a:t>Say hello to DDR5 memory support and AMD Radeon™ graphics </a:t>
            </a:r>
            <a:r>
              <a:rPr lang="en-US" err="1"/>
              <a:t>iGPU</a:t>
            </a:r>
            <a:r>
              <a:rPr lang="en-US"/>
              <a:t>, taking your computing experience to new heights.</a:t>
            </a:r>
            <a:endParaRPr lang="en-US">
              <a:cs typeface="Calibri"/>
            </a:endParaRPr>
          </a:p>
          <a:p>
            <a:r>
              <a:rPr lang="en-US"/>
              <a:t>So, what's the takeaway? The TS-h3077AFU isn't just an upgrade; it's a leap forward. </a:t>
            </a:r>
            <a:endParaRPr lang="zh-TW" altLang="en-US">
              <a:ea typeface="新細明體" panose="02020500000000000000" pitchFamily="18" charset="-120"/>
            </a:endParaRPr>
          </a:p>
          <a:p>
            <a:r>
              <a:rPr lang="en-US"/>
              <a:t>With faster processing, enhanced memory support, and integrated graphics, it's the next-gen powerhouse you've been waiting for.</a:t>
            </a:r>
            <a:endParaRPr lang="zh-TW">
              <a:ea typeface="新細明體"/>
              <a:cs typeface="Calibri"/>
            </a:endParaRPr>
          </a:p>
          <a:p>
            <a:endParaRPr lang="en-US" altLang="zh-TW" b="1">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18475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Let's talk</a:t>
            </a:r>
            <a:r>
              <a:rPr lang="zh-TW" altLang="en-US">
                <a:ea typeface="新細明體"/>
              </a:rPr>
              <a:t> </a:t>
            </a:r>
            <a:r>
              <a:rPr lang="en-US" altLang="en-US">
                <a:ea typeface="新細明體"/>
              </a:rPr>
              <a:t>the 2</a:t>
            </a:r>
            <a:r>
              <a:rPr lang="zh-TW" altLang="en-US">
                <a:ea typeface="新細明體"/>
              </a:rPr>
              <a:t> </a:t>
            </a:r>
            <a:r>
              <a:rPr lang="zh-TW">
                <a:ea typeface="新細明體"/>
              </a:rPr>
              <a:t>SKUs</a:t>
            </a:r>
            <a:r>
              <a:rPr lang="zh-TW" altLang="en-US">
                <a:ea typeface="新細明體"/>
              </a:rPr>
              <a:t> o</a:t>
            </a:r>
            <a:r>
              <a:rPr lang="en-US" altLang="zh-TW">
                <a:ea typeface="新細明體"/>
              </a:rPr>
              <a:t>f</a:t>
            </a:r>
            <a:r>
              <a:rPr lang="zh-TW" altLang="en-US">
                <a:ea typeface="新細明體"/>
              </a:rPr>
              <a:t> </a:t>
            </a:r>
            <a:r>
              <a:rPr lang="en-US" altLang="en-US">
                <a:ea typeface="新細明體"/>
              </a:rPr>
              <a:t>TS-h3077AFU</a:t>
            </a:r>
            <a:r>
              <a:rPr lang="zh-TW">
                <a:ea typeface="新細明體"/>
              </a:rPr>
              <a:t>.</a:t>
            </a:r>
            <a:r>
              <a:rPr lang="zh-TW" altLang="en-US">
                <a:ea typeface="新細明體"/>
              </a:rPr>
              <a:t> </a:t>
            </a:r>
            <a:endParaRPr lang="zh-TW" altLang="en-US"/>
          </a:p>
          <a:p>
            <a:r>
              <a:rPr lang="zh-TW">
                <a:ea typeface="新細明體"/>
              </a:rPr>
              <a:t>First up, we have </a:t>
            </a:r>
            <a:r>
              <a:rPr lang="en-US" altLang="zh-TW">
                <a:ea typeface="新細明體"/>
              </a:rPr>
              <a:t>the</a:t>
            </a:r>
            <a:r>
              <a:rPr lang="zh-TW" altLang="en-US">
                <a:ea typeface="新細明體"/>
              </a:rPr>
              <a:t> </a:t>
            </a:r>
            <a:r>
              <a:rPr lang="en-US" altLang="zh-TW">
                <a:ea typeface="新細明體"/>
              </a:rPr>
              <a:t>first</a:t>
            </a:r>
            <a:r>
              <a:rPr lang="zh-TW" altLang="en-US">
                <a:ea typeface="新細明體"/>
              </a:rPr>
              <a:t> </a:t>
            </a:r>
            <a:r>
              <a:rPr lang="zh-TW">
                <a:ea typeface="新細明體"/>
              </a:rPr>
              <a:t>SKU: the TS-h3077AFU-R5-32G. Under the hood, you'll find a Ryzen 5 7600 or Pro 7645 CPU paired with a solid 32GB of RAM. It's the perfect balance of power and performance, ready to tackle your storage needs head-on.</a:t>
            </a:r>
            <a:endParaRPr lang="zh-TW"/>
          </a:p>
          <a:p>
            <a:r>
              <a:rPr lang="zh-TW">
                <a:ea typeface="新細明體"/>
              </a:rPr>
              <a:t>But wait, there's more! Introducing </a:t>
            </a:r>
            <a:r>
              <a:rPr lang="en-US" altLang="zh-TW">
                <a:ea typeface="新細明體"/>
              </a:rPr>
              <a:t>the</a:t>
            </a:r>
            <a:r>
              <a:rPr lang="zh-TW" altLang="en-US">
                <a:ea typeface="新細明體"/>
              </a:rPr>
              <a:t> se</a:t>
            </a:r>
            <a:r>
              <a:rPr lang="en-US" altLang="en-US" err="1">
                <a:ea typeface="新細明體"/>
              </a:rPr>
              <a:t>cond</a:t>
            </a:r>
            <a:r>
              <a:rPr lang="en-US" altLang="en-US">
                <a:ea typeface="新細明體"/>
              </a:rPr>
              <a:t> </a:t>
            </a:r>
            <a:r>
              <a:rPr lang="zh-TW">
                <a:ea typeface="新細明體"/>
              </a:rPr>
              <a:t>SKU: the TS-h3077AFU-R7-64G. This bad boy packs a punch with a Ryzen 7 7700 or Pro 7745 CPU and a whopping 64GB of RAM (that's 2 x 32GB sticks). With this beast by your side, you'll be blazing through tasks like never before.</a:t>
            </a:r>
            <a:endParaRPr lang="zh-TW">
              <a:ea typeface="新細明體"/>
              <a:cs typeface="Calibri"/>
            </a:endParaRPr>
          </a:p>
          <a:p>
            <a:r>
              <a:rPr lang="zh-TW"/>
              <a:t>So whether you're looking for a solid performer or a powerhouse, we've got you covered with our TS-h3077AFU 2U 30-bay All-Flash NAS lineup.</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27126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the TS-h3077AFU.</a:t>
            </a:r>
            <a:endParaRPr lang="zh-TW" altLang="en-US"/>
          </a:p>
          <a:p>
            <a:r>
              <a:rPr lang="en-US"/>
              <a:t>Imagine gaining a competitive edge with lightning-fast storage powered by the AMD Ryzen™ 7000 series. </a:t>
            </a:r>
            <a:endParaRPr lang="en-TW"/>
          </a:p>
          <a:p>
            <a:r>
              <a:rPr lang="en-US"/>
              <a:t>With a compact 30 drive bays, this beast is designed for those who demand top-notch performance. </a:t>
            </a:r>
            <a:endParaRPr lang="en-TW"/>
          </a:p>
          <a:p>
            <a:r>
              <a:rPr lang="en-US"/>
              <a:t>Whether you're in AI training, media production, enterprise, or scientific research, the TS-h3077AFU is your go-to solution. </a:t>
            </a:r>
            <a:endParaRPr lang="en-TW"/>
          </a:p>
          <a:p>
            <a:r>
              <a:rPr lang="en-US"/>
              <a:t>It's perfect for storing everything from recordings and business assets to Big Data and virtual machines.</a:t>
            </a:r>
            <a:endParaRPr lang="en-TW">
              <a:cs typeface="Calibri"/>
            </a:endParaRPr>
          </a:p>
          <a:p>
            <a:r>
              <a:rPr lang="en-US"/>
              <a:t>So, if you're ready to elevate your storage game and stay ahead of the curve, look no further than the TS-h3077AFU.</a:t>
            </a:r>
            <a:endParaRPr lang="en-TW"/>
          </a:p>
          <a:p>
            <a:endParaRPr lang="en-TW">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4618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closer look at the TS-h3077AFU, both inside and out.</a:t>
            </a:r>
            <a:endParaRPr lang="zh-TW" altLang="en-US" dirty="0"/>
          </a:p>
          <a:p>
            <a:r>
              <a:rPr lang="en-US" dirty="0"/>
              <a:t>Starting with the front, you'll find a compact 30 x 2.5" SATA 6Gb/s SSD slots, offering versatile configurations to suit your needs. </a:t>
            </a:r>
            <a:br>
              <a:rPr lang="en-US" dirty="0">
                <a:cs typeface="+mn-lt"/>
              </a:rPr>
            </a:br>
            <a:r>
              <a:rPr lang="en-US" dirty="0"/>
              <a:t>And don't miss the power button and LED indicators on the right pillar, giving you instant updates on system status, network activity, external expansion enclosures, and disk usage.</a:t>
            </a:r>
            <a:endParaRPr lang="en-TW" dirty="0"/>
          </a:p>
          <a:p>
            <a:r>
              <a:rPr lang="en-US" dirty="0"/>
              <a:t>Now, flipping to the rear, we've got you covered with 2 x 2.5GbE RJ45 ports, 2 x USB 3.2 Gen2 Type-A ports for fast data transfers, and 2 x 10 GBASE-T ports for lightning-fast networking. </a:t>
            </a:r>
            <a:br>
              <a:rPr lang="en-US" dirty="0">
                <a:cs typeface="+mn-lt"/>
              </a:rPr>
            </a:br>
            <a:r>
              <a:rPr lang="en-US" dirty="0"/>
              <a:t>Plus, with redundant PSU, you can rest assured knowing your system stays powered up without a hitch.</a:t>
            </a:r>
            <a:endParaRPr lang="en-TW" dirty="0"/>
          </a:p>
          <a:p>
            <a:r>
              <a:rPr lang="en-US" dirty="0"/>
              <a:t>And let's talk performance. Tested by </a:t>
            </a:r>
            <a:r>
              <a:rPr lang="en-US" dirty="0" err="1"/>
              <a:t>Iometer</a:t>
            </a:r>
            <a:r>
              <a:rPr lang="en-US" dirty="0"/>
              <a:t> with 5 clients and 6 x 25GbE, this powerhouse can reach up to 1.6 million IOPS in random reads and a blazing 17,327 MB/s in sequential reads.</a:t>
            </a:r>
            <a:endParaRPr lang="en-TW" dirty="0"/>
          </a:p>
          <a:p>
            <a:r>
              <a:rPr lang="en-US" dirty="0"/>
              <a:t>So, whether you're looking for versatility, reliability, or sheer performance, the TS-h3077AFU has got you covered.</a:t>
            </a:r>
            <a:endParaRPr lang="en-TW" dirty="0"/>
          </a:p>
          <a:p>
            <a:endParaRPr lang="en-TW" dirty="0">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93048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cover of the TS-h3077AFU is easy-to-remove, making upgrades a breeze.</a:t>
            </a:r>
            <a:endParaRPr lang="zh-TW" altLang="en-US"/>
          </a:p>
          <a:p>
            <a:r>
              <a:rPr lang="en-US"/>
              <a:t>With 3 PCIe Gen4 expansion slots, including 2x PCIe Gen4 x4 and 1x PCIe Gen4 x8 or Gen4 x4, you've got the flexibility to balance performance and expandability. Whether you're eyeing 100GbE/25GbE Smart NICs, </a:t>
            </a:r>
            <a:r>
              <a:rPr lang="en-US" err="1"/>
              <a:t>Fibre</a:t>
            </a:r>
            <a:r>
              <a:rPr lang="en-US"/>
              <a:t> Channel cards, or JBOD expansions, we've got you covered.</a:t>
            </a:r>
            <a:endParaRPr lang="en-TW"/>
          </a:p>
          <a:p>
            <a:r>
              <a:rPr lang="en-US"/>
              <a:t>But wait, there's more. We're talking 4 x DDR5 UDIMM RAM slots, offering immense bandwidth and expandability up to a surprising 128GB. And here's the kicker: while it ships with non-ECC memory, you have the option to upgrade to ECC memory for added reliability. Just remember, ECC and non-ECC memory can't be mixed.</a:t>
            </a:r>
            <a:endParaRPr lang="en-TW"/>
          </a:p>
          <a:p>
            <a:endParaRPr lang="en-TW">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211848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219-D3C3-081D-B01C-CD6266D1AB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42C15E9-0B8D-4653-A223-611603DE148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B666119-9A89-3B33-B55E-48E30F179CF9}"/>
              </a:ext>
            </a:extLst>
          </p:cNvPr>
          <p:cNvSpPr>
            <a:spLocks noGrp="1"/>
          </p:cNvSpPr>
          <p:nvPr>
            <p:ph type="body" idx="1"/>
          </p:nvPr>
        </p:nvSpPr>
        <p:spPr/>
        <p:txBody>
          <a:bodyPr/>
          <a:lstStyle/>
          <a:p>
            <a:r>
              <a:rPr lang="zh-TW">
                <a:ea typeface="新細明體"/>
              </a:rPr>
              <a:t>Th</a:t>
            </a:r>
            <a:r>
              <a:rPr lang="en-US" altLang="zh-TW">
                <a:ea typeface="新細明體"/>
              </a:rPr>
              <a:t>e</a:t>
            </a:r>
            <a:r>
              <a:rPr lang="zh-TW">
                <a:ea typeface="新細明體"/>
              </a:rPr>
              <a:t> </a:t>
            </a:r>
            <a:r>
              <a:rPr lang="en-US" altLang="zh-TW">
                <a:ea typeface="新細明體"/>
              </a:rPr>
              <a:t>TS-h3077AFU</a:t>
            </a:r>
            <a:r>
              <a:rPr lang="zh-TW">
                <a:ea typeface="新細明體"/>
              </a:rPr>
              <a:t> comes in a standard 2U rack-mounted design, perfect for fitting seamlessly into your server rack. </a:t>
            </a:r>
            <a:endParaRPr lang="zh-TW" altLang="en-US">
              <a:ea typeface="新細明體"/>
            </a:endParaRPr>
          </a:p>
          <a:p>
            <a:r>
              <a:rPr lang="zh-TW">
                <a:ea typeface="新細明體"/>
              </a:rPr>
              <a:t>And with the dedicated rail kit "RAIL-A03-57," setting up this All-Flash NAS is a breeze. </a:t>
            </a:r>
            <a:endParaRPr lang="zh-TW" altLang="en-US">
              <a:ea typeface="新細明體"/>
            </a:endParaRPr>
          </a:p>
          <a:p>
            <a:r>
              <a:rPr lang="zh-TW">
                <a:ea typeface="新細明體"/>
              </a:rPr>
              <a:t>Designed specifically for </a:t>
            </a:r>
            <a:r>
              <a:rPr lang="en-US" altLang="zh-TW">
                <a:ea typeface="新細明體"/>
              </a:rPr>
              <a:t>QNAP </a:t>
            </a:r>
            <a:r>
              <a:rPr lang="zh-TW">
                <a:ea typeface="新細明體"/>
              </a:rPr>
              <a:t>rackmount NAS units like the TS-h3077AFU, the RAIL-A03-57 can handle a maximum weight of 57 kilograms when fully extended, making it the perfect installation tool for your setup.</a:t>
            </a:r>
            <a:endParaRPr lang="zh-TW">
              <a:ea typeface="新細明體"/>
              <a:cs typeface="Calibri"/>
            </a:endParaRPr>
          </a:p>
          <a:p>
            <a:br>
              <a:rPr lang="en-US" altLang="zh-TW"/>
            </a:br>
            <a:endParaRPr lang="en-US" altLang="zh-TW"/>
          </a:p>
        </p:txBody>
      </p:sp>
      <p:sp>
        <p:nvSpPr>
          <p:cNvPr id="4" name="投影片編號版面配置區 3">
            <a:extLst>
              <a:ext uri="{FF2B5EF4-FFF2-40B4-BE49-F238E27FC236}">
                <a16:creationId xmlns:a16="http://schemas.microsoft.com/office/drawing/2014/main" id="{324F7FD0-CD6D-47D1-4AE8-021E96EE8571}"/>
              </a:ext>
            </a:extLst>
          </p:cNvPr>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2136500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reepik.es/foto-gratis/macho-angulo-casco-realidad-virtual_7133530.htm"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3" name="圖片 2" descr="一張含有 文字, 電子產品, 螢幕擷取畫面, 電子工程 的圖片&#10;&#10;自動產生的描述">
            <a:extLst>
              <a:ext uri="{FF2B5EF4-FFF2-40B4-BE49-F238E27FC236}">
                <a16:creationId xmlns:a16="http://schemas.microsoft.com/office/drawing/2014/main" id="{24A3C482-BC83-111A-7532-8330C355A8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946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AA049515-29F3-6879-58E3-71D173C91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25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標題投影片">
    <p:spTree>
      <p:nvGrpSpPr>
        <p:cNvPr id="1" name=""/>
        <p:cNvGrpSpPr/>
        <p:nvPr/>
      </p:nvGrpSpPr>
      <p:grpSpPr>
        <a:xfrm>
          <a:off x="0" y="0"/>
          <a:ext cx="0" cy="0"/>
          <a:chOff x="0" y="0"/>
          <a:chExt cx="0" cy="0"/>
        </a:xfrm>
      </p:grpSpPr>
      <p:pic>
        <p:nvPicPr>
          <p:cNvPr id="4" name="圖片 3" descr="一張含有 文字, 螢幕擷取畫面 的圖片&#10;&#10;自動產生的描述">
            <a:extLst>
              <a:ext uri="{FF2B5EF4-FFF2-40B4-BE49-F238E27FC236}">
                <a16:creationId xmlns:a16="http://schemas.microsoft.com/office/drawing/2014/main" id="{AE69EDDD-DA99-E40F-EA9A-508C3C08CB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17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標題投影片">
    <p:spTree>
      <p:nvGrpSpPr>
        <p:cNvPr id="1" name=""/>
        <p:cNvGrpSpPr/>
        <p:nvPr/>
      </p:nvGrpSpPr>
      <p:grpSpPr>
        <a:xfrm>
          <a:off x="0" y="0"/>
          <a:ext cx="0" cy="0"/>
          <a:chOff x="0" y="0"/>
          <a:chExt cx="0" cy="0"/>
        </a:xfrm>
      </p:grpSpPr>
      <p:pic>
        <p:nvPicPr>
          <p:cNvPr id="3" name="圖片 2" descr="一張含有 螢幕擷取畫面, 電子產品, 電腦元件, 電腦硬體 的圖片&#10;&#10;自動產生的描述">
            <a:extLst>
              <a:ext uri="{FF2B5EF4-FFF2-40B4-BE49-F238E27FC236}">
                <a16:creationId xmlns:a16="http://schemas.microsoft.com/office/drawing/2014/main" id="{F558396B-9524-9FE4-DF56-364464911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74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標題投影片">
    <p:spTree>
      <p:nvGrpSpPr>
        <p:cNvPr id="1" name=""/>
        <p:cNvGrpSpPr/>
        <p:nvPr/>
      </p:nvGrpSpPr>
      <p:grpSpPr>
        <a:xfrm>
          <a:off x="0" y="0"/>
          <a:ext cx="0" cy="0"/>
          <a:chOff x="0" y="0"/>
          <a:chExt cx="0" cy="0"/>
        </a:xfrm>
      </p:grpSpPr>
      <p:pic>
        <p:nvPicPr>
          <p:cNvPr id="4" name="圖片 3" descr="一張含有 螢幕擷取畫面, 數位合成, 電腦遊戲, 遊戲軟體 的圖片&#10;&#10;自動產生的描述">
            <a:extLst>
              <a:ext uri="{FF2B5EF4-FFF2-40B4-BE49-F238E27FC236}">
                <a16:creationId xmlns:a16="http://schemas.microsoft.com/office/drawing/2014/main" id="{773B62CD-A564-385F-B900-CF97EF0ED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491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標題投影片">
    <p:spTree>
      <p:nvGrpSpPr>
        <p:cNvPr id="1" name=""/>
        <p:cNvGrpSpPr/>
        <p:nvPr/>
      </p:nvGrpSpPr>
      <p:grpSpPr>
        <a:xfrm>
          <a:off x="0" y="0"/>
          <a:ext cx="0" cy="0"/>
          <a:chOff x="0" y="0"/>
          <a:chExt cx="0" cy="0"/>
        </a:xfrm>
      </p:grpSpPr>
      <p:pic>
        <p:nvPicPr>
          <p:cNvPr id="6" name="圖片 5" descr="一張含有 電子產品, 電路, 電子工程, 螢幕擷取畫面 的圖片&#10;&#10;自動產生的描述">
            <a:extLst>
              <a:ext uri="{FF2B5EF4-FFF2-40B4-BE49-F238E27FC236}">
                <a16:creationId xmlns:a16="http://schemas.microsoft.com/office/drawing/2014/main" id="{6AA4A598-7F29-E346-03A8-EAD6F8753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802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pic>
        <p:nvPicPr>
          <p:cNvPr id="4" name="圖片 3" descr="一張含有 螢幕擷取畫面 的圖片&#10;&#10;自動產生的描述">
            <a:extLst>
              <a:ext uri="{FF2B5EF4-FFF2-40B4-BE49-F238E27FC236}">
                <a16:creationId xmlns:a16="http://schemas.microsoft.com/office/drawing/2014/main" id="{57B0C91F-F699-9A7D-0DE0-E23C5AB6E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706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340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圖片 1" descr="一張含有 螢幕擷取畫面, 文字, 3D 模型, 多媒體軟體 的圖片&#10;&#10;自動產生的描述">
            <a:extLst>
              <a:ext uri="{FF2B5EF4-FFF2-40B4-BE49-F238E27FC236}">
                <a16:creationId xmlns:a16="http://schemas.microsoft.com/office/drawing/2014/main" id="{542F6828-1CA2-C1B8-1F2C-82B57D96D2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61028" y="1682803"/>
            <a:ext cx="10669944" cy="4879362"/>
          </a:xfrm>
          <a:prstGeom prst="rect">
            <a:avLst/>
          </a:prstGeom>
          <a:effectLst>
            <a:outerShdw blurRad="266700" dist="419100" dir="2700000" algn="tl" rotWithShape="0">
              <a:prstClr val="black">
                <a:alpha val="40000"/>
              </a:prstClr>
            </a:outerShdw>
          </a:effectLst>
        </p:spPr>
      </p:pic>
    </p:spTree>
    <p:extLst>
      <p:ext uri="{BB962C8B-B14F-4D97-AF65-F5344CB8AC3E}">
        <p14:creationId xmlns:p14="http://schemas.microsoft.com/office/powerpoint/2010/main" val="412573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標題投影片">
    <p:spTree>
      <p:nvGrpSpPr>
        <p:cNvPr id="1" name=""/>
        <p:cNvGrpSpPr/>
        <p:nvPr/>
      </p:nvGrpSpPr>
      <p:grpSpPr>
        <a:xfrm>
          <a:off x="0" y="0"/>
          <a:ext cx="0" cy="0"/>
          <a:chOff x="0" y="0"/>
          <a:chExt cx="0" cy="0"/>
        </a:xfrm>
      </p:grpSpPr>
      <p:pic>
        <p:nvPicPr>
          <p:cNvPr id="4" name="圖片 3" descr="一張含有 螢幕擷取畫面, 設計, 藝術 的圖片&#10;&#10;自動產生的描述">
            <a:extLst>
              <a:ext uri="{FF2B5EF4-FFF2-40B4-BE49-F238E27FC236}">
                <a16:creationId xmlns:a16="http://schemas.microsoft.com/office/drawing/2014/main" id="{B7E44616-F926-3BBF-3E3A-36CFB8EFC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51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標題投影片">
    <p:spTree>
      <p:nvGrpSpPr>
        <p:cNvPr id="1" name=""/>
        <p:cNvGrpSpPr/>
        <p:nvPr/>
      </p:nvGrpSpPr>
      <p:grpSpPr>
        <a:xfrm>
          <a:off x="0" y="0"/>
          <a:ext cx="0" cy="0"/>
          <a:chOff x="0" y="0"/>
          <a:chExt cx="0" cy="0"/>
        </a:xfrm>
      </p:grpSpPr>
      <p:pic>
        <p:nvPicPr>
          <p:cNvPr id="5" name="圖片 4" descr="一張含有 電子產品, 文字, 電子工程, 螢幕擷取畫面 的圖片&#10;&#10;自動產生的描述">
            <a:extLst>
              <a:ext uri="{FF2B5EF4-FFF2-40B4-BE49-F238E27FC236}">
                <a16:creationId xmlns:a16="http://schemas.microsoft.com/office/drawing/2014/main" id="{DE2FAE11-D2C7-6544-0B10-E27EA2EA3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7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標題投影片">
    <p:spTree>
      <p:nvGrpSpPr>
        <p:cNvPr id="1" name=""/>
        <p:cNvGrpSpPr/>
        <p:nvPr/>
      </p:nvGrpSpPr>
      <p:grpSpPr>
        <a:xfrm>
          <a:off x="0" y="0"/>
          <a:ext cx="0" cy="0"/>
          <a:chOff x="0" y="0"/>
          <a:chExt cx="0" cy="0"/>
        </a:xfrm>
      </p:grpSpPr>
      <p:pic>
        <p:nvPicPr>
          <p:cNvPr id="16" name="圖片 15" descr="一張含有 文字, 螢幕擷取畫面, 刷子, 工具 的圖片&#10;&#10;自動產生的描述">
            <a:extLst>
              <a:ext uri="{FF2B5EF4-FFF2-40B4-BE49-F238E27FC236}">
                <a16:creationId xmlns:a16="http://schemas.microsoft.com/office/drawing/2014/main" id="{EDF20F03-1312-C29F-4EBA-EBE82747F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62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標題投影片">
    <p:spTree>
      <p:nvGrpSpPr>
        <p:cNvPr id="1" name=""/>
        <p:cNvGrpSpPr/>
        <p:nvPr/>
      </p:nvGrpSpPr>
      <p:grpSpPr>
        <a:xfrm>
          <a:off x="0" y="0"/>
          <a:ext cx="0" cy="0"/>
          <a:chOff x="0" y="0"/>
          <a:chExt cx="0" cy="0"/>
        </a:xfrm>
      </p:grpSpPr>
      <p:pic>
        <p:nvPicPr>
          <p:cNvPr id="3" name="圖片 2" descr="一張含有 設計, 螢幕擷取畫面, 室內, 箱子 的圖片&#10;&#10;自動產生的描述">
            <a:extLst>
              <a:ext uri="{FF2B5EF4-FFF2-40B4-BE49-F238E27FC236}">
                <a16:creationId xmlns:a16="http://schemas.microsoft.com/office/drawing/2014/main" id="{5EDBCF29-2D97-AB6E-FD47-2A52567326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589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標題投影片">
    <p:spTree>
      <p:nvGrpSpPr>
        <p:cNvPr id="1" name=""/>
        <p:cNvGrpSpPr/>
        <p:nvPr/>
      </p:nvGrpSpPr>
      <p:grpSpPr>
        <a:xfrm>
          <a:off x="0" y="0"/>
          <a:ext cx="0" cy="0"/>
          <a:chOff x="0" y="0"/>
          <a:chExt cx="0" cy="0"/>
        </a:xfrm>
      </p:grpSpPr>
      <p:pic>
        <p:nvPicPr>
          <p:cNvPr id="3" name="圖片 2" descr="一張含有 電子產品, 電子工程, 電子元件, 機器 的圖片&#10;&#10;自動產生的描述">
            <a:extLst>
              <a:ext uri="{FF2B5EF4-FFF2-40B4-BE49-F238E27FC236}">
                <a16:creationId xmlns:a16="http://schemas.microsoft.com/office/drawing/2014/main" id="{CD2F8E82-4C00-9F22-B375-49B9968CD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9744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pic>
        <p:nvPicPr>
          <p:cNvPr id="8" name="圖片 7" descr="一張含有 電子產品, 電子裝置, 螢幕擷取畫面, 電腦元件 的圖片&#10;&#10;自動產生的描述">
            <a:extLst>
              <a:ext uri="{FF2B5EF4-FFF2-40B4-BE49-F238E27FC236}">
                <a16:creationId xmlns:a16="http://schemas.microsoft.com/office/drawing/2014/main" id="{C8692E56-96A3-C42A-0AAC-026B7DC1A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2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3" name="圖片 2" descr="一張含有 文字, 螢幕擷取畫面, 電子產品, 電子工程 的圖片&#10;&#10;自動產生的描述">
            <a:extLst>
              <a:ext uri="{FF2B5EF4-FFF2-40B4-BE49-F238E27FC236}">
                <a16:creationId xmlns:a16="http://schemas.microsoft.com/office/drawing/2014/main" id="{B3044617-837B-7B96-53C3-FFC6EA755D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58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3" name="圖片 2" descr="一張含有 電子產品, 電子元件, 電路元件, 電子工程 的圖片&#10;&#10;自動產生的描述">
            <a:extLst>
              <a:ext uri="{FF2B5EF4-FFF2-40B4-BE49-F238E27FC236}">
                <a16:creationId xmlns:a16="http://schemas.microsoft.com/office/drawing/2014/main" id="{B7C78689-F840-769D-2EB0-0EC2DDD85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500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3" name="圖片 2" descr="一張含有 電子產品, 螢幕擷取畫面, 設計, 電路 的圖片&#10;&#10;自動產生的描述">
            <a:extLst>
              <a:ext uri="{FF2B5EF4-FFF2-40B4-BE49-F238E27FC236}">
                <a16:creationId xmlns:a16="http://schemas.microsoft.com/office/drawing/2014/main" id="{58D6E55A-FEDA-559B-8E95-F393D9B5B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957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標題投影片">
    <p:spTree>
      <p:nvGrpSpPr>
        <p:cNvPr id="1" name=""/>
        <p:cNvGrpSpPr/>
        <p:nvPr/>
      </p:nvGrpSpPr>
      <p:grpSpPr>
        <a:xfrm>
          <a:off x="0" y="0"/>
          <a:ext cx="0" cy="0"/>
          <a:chOff x="0" y="0"/>
          <a:chExt cx="0" cy="0"/>
        </a:xfrm>
      </p:grpSpPr>
      <p:pic>
        <p:nvPicPr>
          <p:cNvPr id="4" name="圖片 3" descr="一張含有 螢幕擷取畫面, 室內, 設計, 文字 的圖片&#10;&#10;自動產生的描述">
            <a:extLst>
              <a:ext uri="{FF2B5EF4-FFF2-40B4-BE49-F238E27FC236}">
                <a16:creationId xmlns:a16="http://schemas.microsoft.com/office/drawing/2014/main" id="{E401319F-5DB0-A5AC-0905-78E90C553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020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5" name="圖片 4" descr="一張含有 電腦, 筆記型電腦, 電子產品, 電子裝置 的圖片&#10;&#10;自動產生的描述">
            <a:extLst>
              <a:ext uri="{FF2B5EF4-FFF2-40B4-BE49-F238E27FC236}">
                <a16:creationId xmlns:a16="http://schemas.microsoft.com/office/drawing/2014/main" id="{D6D2C945-BD73-5EAB-F54A-ACB868CD0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40"/>
          <a:stretch/>
        </p:blipFill>
        <p:spPr>
          <a:xfrm>
            <a:off x="712099" y="0"/>
            <a:ext cx="11479901" cy="6858000"/>
          </a:xfrm>
          <a:prstGeom prst="rect">
            <a:avLst/>
          </a:prstGeom>
        </p:spPr>
      </p:pic>
      <p:pic>
        <p:nvPicPr>
          <p:cNvPr id="3" name="圖片 2" descr="一張含有 電腦, 筆記型電腦, 電子產品, 電子裝置 的圖片&#10;&#10;自動產生的描述">
            <a:extLst>
              <a:ext uri="{FF2B5EF4-FFF2-40B4-BE49-F238E27FC236}">
                <a16:creationId xmlns:a16="http://schemas.microsoft.com/office/drawing/2014/main" id="{6409CF4A-F04F-0ECE-5783-2B7EE10830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40"/>
          <a:stretch/>
        </p:blipFill>
        <p:spPr>
          <a:xfrm>
            <a:off x="0" y="0"/>
            <a:ext cx="11479901" cy="6858000"/>
          </a:xfrm>
          <a:prstGeom prst="rect">
            <a:avLst/>
          </a:prstGeom>
        </p:spPr>
      </p:pic>
    </p:spTree>
    <p:extLst>
      <p:ext uri="{BB962C8B-B14F-4D97-AF65-F5344CB8AC3E}">
        <p14:creationId xmlns:p14="http://schemas.microsoft.com/office/powerpoint/2010/main" val="379732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標題投影片">
    <p:spTree>
      <p:nvGrpSpPr>
        <p:cNvPr id="1" name=""/>
        <p:cNvGrpSpPr/>
        <p:nvPr/>
      </p:nvGrpSpPr>
      <p:grpSpPr>
        <a:xfrm>
          <a:off x="0" y="0"/>
          <a:ext cx="0" cy="0"/>
          <a:chOff x="0" y="0"/>
          <a:chExt cx="0" cy="0"/>
        </a:xfrm>
      </p:grpSpPr>
      <p:pic>
        <p:nvPicPr>
          <p:cNvPr id="6" name="圖片 5" descr="一張含有 螢幕擷取畫面, 架子, 設計, 傢俱 的圖片&#10;&#10;自動產生的描述">
            <a:extLst>
              <a:ext uri="{FF2B5EF4-FFF2-40B4-BE49-F238E27FC236}">
                <a16:creationId xmlns:a16="http://schemas.microsoft.com/office/drawing/2014/main" id="{04A30242-7EFD-2145-FB79-4723AF177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9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235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3" name="圖片 2" descr="一張含有 螢幕擷取畫面, 電子產品, 夜晚 的圖片&#10;&#10;自動產生的描述">
            <a:extLst>
              <a:ext uri="{FF2B5EF4-FFF2-40B4-BE49-F238E27FC236}">
                <a16:creationId xmlns:a16="http://schemas.microsoft.com/office/drawing/2014/main" id="{42106C77-AE87-01BA-4233-9D9746786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39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ED693D-C5ED-4CF8-8AA2-9EFAF6C656A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B92D7E3-F230-4DE2-802C-E37DA028B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2000218-12DD-40DE-A1C6-B9DC3E01EEE0}"/>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95124035-15A5-42C9-967B-741CA2C1DB0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36BA94F-D80B-4C9C-9531-26B5605F84D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47197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4CBB62-1A3B-4F51-AC0F-4A0794DB60F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085583B-E7A4-436B-BA19-93E553778A4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E68C630-A958-4C41-9FC5-B1800B2052E9}"/>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90726C76-65EA-4BBF-A1E5-B1780E937FC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E8BB843-9244-44C3-A4F0-929458490DD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74033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A4F8BF-8DC4-457A-BE0D-8E2B48E669A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AD26CFE-190F-4F9F-B325-031FDE8DD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0A1328E-6E61-4D49-9C5D-ACE9F6183541}"/>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3ED87BF0-AA47-4707-9F50-FB3DEB18EAF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A641230-C2D8-469D-8EDB-0919613158AE}"/>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798000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626224-EB95-43F0-A36B-622249A0C5B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EF3195F-05AF-454D-AC4B-983FECDC34C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A930F4-BCA7-46C4-8DAD-FA2CE15ED98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667794DF-E4A3-4708-BFAC-574749BFE5A8}"/>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6" name="頁尾版面配置區 5">
            <a:extLst>
              <a:ext uri="{FF2B5EF4-FFF2-40B4-BE49-F238E27FC236}">
                <a16:creationId xmlns:a16="http://schemas.microsoft.com/office/drawing/2014/main" id="{35CDAEC8-7423-4AF0-9750-FA4C1F8432A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077D3C8-3343-402D-BD8A-FB73A50BA96B}"/>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24617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2AD08A-53A8-4437-97F2-A705D6CD0DE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C8927AF-180A-4C98-825E-A3DF07B0E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DC00ACDE-B371-4DAC-A2DF-B31C31E00CD6}"/>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EC0F1F9-9E41-4DD4-A9F1-2D97C7ACF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4DD3637B-B751-45C6-84A3-61E3AFFAA18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75F6E5E-A573-4CD6-902B-259746313B92}"/>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8" name="頁尾版面配置區 7">
            <a:extLst>
              <a:ext uri="{FF2B5EF4-FFF2-40B4-BE49-F238E27FC236}">
                <a16:creationId xmlns:a16="http://schemas.microsoft.com/office/drawing/2014/main" id="{058DF25D-276F-45FC-9C51-7500B7B6F934}"/>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79F46E5-A994-46C1-AED2-BDF886C1607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700746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FD3FB7-832B-44AC-814D-7C7F5796E2B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FDEE13C-FB36-4CB0-8C6C-BEBCD4E5711C}"/>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4" name="頁尾版面配置區 3">
            <a:extLst>
              <a:ext uri="{FF2B5EF4-FFF2-40B4-BE49-F238E27FC236}">
                <a16:creationId xmlns:a16="http://schemas.microsoft.com/office/drawing/2014/main" id="{093EACB8-09E7-4F6F-BFAE-4DD934E7C0A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332656C-5820-4AA0-BD7D-AB6EA77EE8D2}"/>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363588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4430902-F8AA-4677-AD39-D5EF1362AB28}"/>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3" name="頁尾版面配置區 2">
            <a:extLst>
              <a:ext uri="{FF2B5EF4-FFF2-40B4-BE49-F238E27FC236}">
                <a16:creationId xmlns:a16="http://schemas.microsoft.com/office/drawing/2014/main" id="{1CB58A83-D556-4AE6-A947-31928B89EFA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427B17F-387F-4D21-A73C-61E2510D2A09}"/>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618886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F5A739-848E-4BE8-A471-D89ABE3B106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73F17BE-5BEC-40E0-A130-A2B87B6A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ADD8959-C959-4319-8BB8-C589B257A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CEB0A19-B412-485E-A16F-4D1FC126F2F9}"/>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6" name="頁尾版面配置區 5">
            <a:extLst>
              <a:ext uri="{FF2B5EF4-FFF2-40B4-BE49-F238E27FC236}">
                <a16:creationId xmlns:a16="http://schemas.microsoft.com/office/drawing/2014/main" id="{3211BC5E-0D18-49EE-8F14-BBA44EB51B3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CF128F2-363F-4BDE-B698-B6003F22154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88931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BA0A21-5875-437C-AC5E-08874F8CB28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E4E485B-29F8-459B-B127-F3796E551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D45C1D0-B513-4BF6-B4AE-6E0294246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187D141-5717-4FF7-B64F-87250B6C7C18}"/>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6" name="頁尾版面配置區 5">
            <a:extLst>
              <a:ext uri="{FF2B5EF4-FFF2-40B4-BE49-F238E27FC236}">
                <a16:creationId xmlns:a16="http://schemas.microsoft.com/office/drawing/2014/main" id="{0539EBE4-A822-4636-85D8-9B5A592F4A9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1FF7A5B-C0E9-4251-9B94-A9E28AB570DF}"/>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330317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1DB62F-0B7A-4A28-945A-9ABBD687B41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0E42A3C-72B7-4D66-A797-8D4EA646E16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2CEA65E-8CEE-4EA1-A053-758CF651EF5D}"/>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BB85098A-1C86-412E-97CB-4C3FA2435BD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7E04DEE-308D-4D2E-BEBB-7B86185959F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46841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pic>
        <p:nvPicPr>
          <p:cNvPr id="8" name="圖片 7" descr="一張含有 螢幕擷取畫面, 設計, 藝術 的圖片&#10;&#10;描述是以中可信度自動產生">
            <a:extLst>
              <a:ext uri="{FF2B5EF4-FFF2-40B4-BE49-F238E27FC236}">
                <a16:creationId xmlns:a16="http://schemas.microsoft.com/office/drawing/2014/main" id="{C039CDE1-8722-CCD6-91D0-F2D6E6EEC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39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173F5BC-7490-4612-8500-1F19BA7C98F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2B62603C-D2EC-491F-9BD9-5559EFC5211B}"/>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5D14A2-7FBD-44C0-B1F0-1F5C9FE911D3}"/>
              </a:ext>
            </a:extLst>
          </p:cNvPr>
          <p:cNvSpPr>
            <a:spLocks noGrp="1"/>
          </p:cNvSpPr>
          <p:nvPr>
            <p:ph type="dt" sz="half" idx="10"/>
          </p:nvPr>
        </p:nvSpPr>
        <p:spPr/>
        <p:txBody>
          <a:body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D1F62ADA-DF07-4214-B061-10B34030E88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3DA9316-924E-48D6-8E8C-DB6E44FC263A}"/>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189737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rgbClr val="2B2929"/>
            </a:gs>
            <a:gs pos="58999">
              <a:schemeClr val="lt1"/>
            </a:gs>
            <a:gs pos="100000">
              <a:schemeClr val="lt1"/>
            </a:gs>
          </a:gsLst>
          <a:lin ang="5400700" scaled="0"/>
        </a:gra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rot="-5400000">
            <a:off x="9945466" y="2057401"/>
            <a:ext cx="6158137" cy="6858001"/>
          </a:xfrm>
          <a:prstGeom prst="rect">
            <a:avLst/>
          </a:prstGeom>
          <a:noFill/>
          <a:ln>
            <a:noFill/>
          </a:ln>
        </p:spPr>
      </p:pic>
      <p:pic>
        <p:nvPicPr>
          <p:cNvPr id="21" name="Google Shape;21;p4"/>
          <p:cNvPicPr preferRelativeResize="0"/>
          <p:nvPr/>
        </p:nvPicPr>
        <p:blipFill>
          <a:blip r:embed="rId3">
            <a:alphaModFix/>
          </a:blip>
          <a:stretch>
            <a:fillRect/>
          </a:stretch>
        </p:blipFill>
        <p:spPr>
          <a:xfrm>
            <a:off x="11023601" y="-2451099"/>
            <a:ext cx="6858001" cy="6858001"/>
          </a:xfrm>
          <a:prstGeom prst="rect">
            <a:avLst/>
          </a:prstGeom>
          <a:noFill/>
          <a:ln>
            <a:noFill/>
          </a:ln>
          <a:effectLst>
            <a:outerShdw blurRad="57150" dist="19050" dir="5400000" algn="bl" rotWithShape="0">
              <a:srgbClr val="000000">
                <a:alpha val="50000"/>
              </a:srgbClr>
            </a:outerShdw>
          </a:effectLst>
        </p:spPr>
      </p:pic>
      <p:pic>
        <p:nvPicPr>
          <p:cNvPr id="22" name="Google Shape;22;p4"/>
          <p:cNvPicPr preferRelativeResize="0"/>
          <p:nvPr/>
        </p:nvPicPr>
        <p:blipFill>
          <a:blip r:embed="rId4">
            <a:alphaModFix/>
          </a:blip>
          <a:stretch>
            <a:fillRect/>
          </a:stretch>
        </p:blipFill>
        <p:spPr>
          <a:xfrm>
            <a:off x="-5435601" y="1356968"/>
            <a:ext cx="6858001" cy="6858001"/>
          </a:xfrm>
          <a:prstGeom prst="rect">
            <a:avLst/>
          </a:prstGeom>
          <a:noFill/>
          <a:ln>
            <a:noFill/>
          </a:ln>
          <a:effectLst>
            <a:outerShdw blurRad="57150" dist="19050" dir="5400000" algn="bl" rotWithShape="0">
              <a:srgbClr val="000000">
                <a:alpha val="50000"/>
              </a:srgbClr>
            </a:outerShdw>
          </a:effectLst>
        </p:spPr>
      </p:pic>
      <p:pic>
        <p:nvPicPr>
          <p:cNvPr id="23" name="Google Shape;23;p4"/>
          <p:cNvPicPr preferRelativeResize="0"/>
          <p:nvPr/>
        </p:nvPicPr>
        <p:blipFill rotWithShape="1">
          <a:blip r:embed="rId5">
            <a:alphaModFix/>
          </a:blip>
          <a:srcRect l="24986" t="19560" r="27255" b="27830"/>
          <a:stretch/>
        </p:blipFill>
        <p:spPr>
          <a:xfrm rot="5366725">
            <a:off x="-229186" y="4279388"/>
            <a:ext cx="1473199" cy="1523993"/>
          </a:xfrm>
          <a:prstGeom prst="rect">
            <a:avLst/>
          </a:prstGeom>
          <a:noFill/>
          <a:ln>
            <a:noFill/>
          </a:ln>
        </p:spPr>
      </p:pic>
      <p:pic>
        <p:nvPicPr>
          <p:cNvPr id="24" name="Google Shape;24;p4"/>
          <p:cNvPicPr preferRelativeResize="0"/>
          <p:nvPr/>
        </p:nvPicPr>
        <p:blipFill>
          <a:blip r:embed="rId6">
            <a:alphaModFix/>
          </a:blip>
          <a:stretch>
            <a:fillRect/>
          </a:stretch>
        </p:blipFill>
        <p:spPr>
          <a:xfrm rot="10799948">
            <a:off x="11113601" y="491774"/>
            <a:ext cx="1393632" cy="1439111"/>
          </a:xfrm>
          <a:prstGeom prst="rect">
            <a:avLst/>
          </a:prstGeom>
          <a:noFill/>
          <a:ln>
            <a:noFill/>
          </a:ln>
        </p:spPr>
      </p:pic>
      <p:pic>
        <p:nvPicPr>
          <p:cNvPr id="25" name="Google Shape;25;p4"/>
          <p:cNvPicPr preferRelativeResize="0"/>
          <p:nvPr/>
        </p:nvPicPr>
        <p:blipFill>
          <a:blip r:embed="rId6">
            <a:alphaModFix/>
          </a:blip>
          <a:stretch>
            <a:fillRect/>
          </a:stretch>
        </p:blipFill>
        <p:spPr>
          <a:xfrm rot="2666691">
            <a:off x="13803" y="-226"/>
            <a:ext cx="1393631" cy="1439111"/>
          </a:xfrm>
          <a:prstGeom prst="rect">
            <a:avLst/>
          </a:prstGeom>
          <a:noFill/>
          <a:ln>
            <a:noFill/>
          </a:ln>
        </p:spPr>
      </p:pic>
      <p:sp>
        <p:nvSpPr>
          <p:cNvPr id="26" name="Google Shape;26;p4"/>
          <p:cNvSpPr txBox="1">
            <a:spLocks noGrp="1"/>
          </p:cNvSpPr>
          <p:nvPr>
            <p:ph type="title"/>
          </p:nvPr>
        </p:nvSpPr>
        <p:spPr>
          <a:xfrm>
            <a:off x="950967" y="491767"/>
            <a:ext cx="102772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638233"/>
            <a:ext cx="10277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pic>
        <p:nvPicPr>
          <p:cNvPr id="10" name="圖片 9" descr="一張含有 文字, 美工圖案 的圖片&#10;&#10;自動產生的描述">
            <a:extLst>
              <a:ext uri="{FF2B5EF4-FFF2-40B4-BE49-F238E27FC236}">
                <a16:creationId xmlns:a16="http://schemas.microsoft.com/office/drawing/2014/main" id="{8E4F27A0-CD7C-4795-AE1B-21E80BB8CEDB}"/>
              </a:ext>
            </a:extLst>
          </p:cNvPr>
          <p:cNvPicPr>
            <a:picLocks noChangeAspect="1"/>
          </p:cNvPicPr>
          <p:nvPr userDrawn="1"/>
        </p:nvPicPr>
        <p:blipFill>
          <a:blip r:embed="rId7"/>
          <a:stretch>
            <a:fillRect/>
          </a:stretch>
        </p:blipFill>
        <p:spPr>
          <a:xfrm>
            <a:off x="10312400" y="98824"/>
            <a:ext cx="1757485" cy="376776"/>
          </a:xfrm>
          <a:prstGeom prst="rect">
            <a:avLst/>
          </a:prstGeom>
        </p:spPr>
      </p:pic>
    </p:spTree>
    <p:extLst>
      <p:ext uri="{BB962C8B-B14F-4D97-AF65-F5344CB8AC3E}">
        <p14:creationId xmlns:p14="http://schemas.microsoft.com/office/powerpoint/2010/main" val="983053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238"/>
        <p:cNvGrpSpPr/>
        <p:nvPr/>
      </p:nvGrpSpPr>
      <p:grpSpPr>
        <a:xfrm>
          <a:off x="0" y="0"/>
          <a:ext cx="0" cy="0"/>
          <a:chOff x="0" y="0"/>
          <a:chExt cx="0" cy="0"/>
        </a:xfrm>
      </p:grpSpPr>
      <p:sp>
        <p:nvSpPr>
          <p:cNvPr id="239" name="Google Shape;239;p30"/>
          <p:cNvSpPr txBox="1">
            <a:spLocks noGrp="1"/>
          </p:cNvSpPr>
          <p:nvPr>
            <p:ph type="ctrTitle"/>
          </p:nvPr>
        </p:nvSpPr>
        <p:spPr>
          <a:xfrm flipH="1">
            <a:off x="720000" y="607427"/>
            <a:ext cx="10752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40" name="Google Shape;240;p30"/>
          <p:cNvSpPr txBox="1">
            <a:spLocks noGrp="1"/>
          </p:cNvSpPr>
          <p:nvPr>
            <p:ph type="subTitle" idx="1"/>
          </p:nvPr>
        </p:nvSpPr>
        <p:spPr>
          <a:xfrm>
            <a:off x="3450800" y="2947533"/>
            <a:ext cx="5290400" cy="24592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SzPts val="1200"/>
              <a:buChar char="●"/>
              <a:defRPr sz="1867"/>
            </a:lvl1pPr>
            <a:lvl2pPr lvl="1" algn="ctr" rtl="0">
              <a:lnSpc>
                <a:spcPct val="100000"/>
              </a:lnSpc>
              <a:spcBef>
                <a:spcPts val="0"/>
              </a:spcBef>
              <a:spcAft>
                <a:spcPts val="0"/>
              </a:spcAft>
              <a:buSzPts val="1000"/>
              <a:buChar char="○"/>
              <a:defRPr sz="1333"/>
            </a:lvl2pPr>
            <a:lvl3pPr lvl="2" algn="ctr" rtl="0">
              <a:lnSpc>
                <a:spcPct val="100000"/>
              </a:lnSpc>
              <a:spcBef>
                <a:spcPts val="0"/>
              </a:spcBef>
              <a:spcAft>
                <a:spcPts val="0"/>
              </a:spcAft>
              <a:buSzPts val="1000"/>
              <a:buChar char="■"/>
              <a:defRPr sz="1333"/>
            </a:lvl3pPr>
            <a:lvl4pPr lvl="3" algn="ctr" rtl="0">
              <a:lnSpc>
                <a:spcPct val="100000"/>
              </a:lnSpc>
              <a:spcBef>
                <a:spcPts val="0"/>
              </a:spcBef>
              <a:spcAft>
                <a:spcPts val="0"/>
              </a:spcAft>
              <a:buSzPts val="1000"/>
              <a:buChar char="●"/>
              <a:defRPr sz="1333"/>
            </a:lvl4pPr>
            <a:lvl5pPr lvl="4" algn="ctr" rtl="0">
              <a:lnSpc>
                <a:spcPct val="100000"/>
              </a:lnSpc>
              <a:spcBef>
                <a:spcPts val="0"/>
              </a:spcBef>
              <a:spcAft>
                <a:spcPts val="0"/>
              </a:spcAft>
              <a:buSzPts val="1000"/>
              <a:buChar char="○"/>
              <a:defRPr sz="1333"/>
            </a:lvl5pPr>
            <a:lvl6pPr lvl="5" algn="ctr" rtl="0">
              <a:lnSpc>
                <a:spcPct val="100000"/>
              </a:lnSpc>
              <a:spcBef>
                <a:spcPts val="0"/>
              </a:spcBef>
              <a:spcAft>
                <a:spcPts val="0"/>
              </a:spcAft>
              <a:buSzPts val="1000"/>
              <a:buChar char="■"/>
              <a:defRPr sz="1333"/>
            </a:lvl6pPr>
            <a:lvl7pPr lvl="6" algn="ctr" rtl="0">
              <a:lnSpc>
                <a:spcPct val="100000"/>
              </a:lnSpc>
              <a:spcBef>
                <a:spcPts val="0"/>
              </a:spcBef>
              <a:spcAft>
                <a:spcPts val="0"/>
              </a:spcAft>
              <a:buSzPts val="1000"/>
              <a:buChar char="●"/>
              <a:defRPr sz="1333"/>
            </a:lvl7pPr>
            <a:lvl8pPr lvl="7" algn="ctr" rtl="0">
              <a:lnSpc>
                <a:spcPct val="100000"/>
              </a:lnSpc>
              <a:spcBef>
                <a:spcPts val="0"/>
              </a:spcBef>
              <a:spcAft>
                <a:spcPts val="0"/>
              </a:spcAft>
              <a:buSzPts val="1000"/>
              <a:buChar char="○"/>
              <a:defRPr sz="1333"/>
            </a:lvl8pPr>
            <a:lvl9pPr lvl="8" algn="ctr" rtl="0">
              <a:lnSpc>
                <a:spcPct val="100000"/>
              </a:lnSpc>
              <a:spcBef>
                <a:spcPts val="0"/>
              </a:spcBef>
              <a:spcAft>
                <a:spcPts val="0"/>
              </a:spcAft>
              <a:buSzPts val="1000"/>
              <a:buChar char="■"/>
              <a:defRPr sz="1333"/>
            </a:lvl9pPr>
          </a:lstStyle>
          <a:p>
            <a:endParaRPr/>
          </a:p>
        </p:txBody>
      </p:sp>
      <p:sp>
        <p:nvSpPr>
          <p:cNvPr id="241" name="Google Shape;241;p30">
            <a:hlinkClick r:id="rId2"/>
          </p:cNvPr>
          <p:cNvSpPr txBox="1">
            <a:spLocks noGrp="1"/>
          </p:cNvSpPr>
          <p:nvPr>
            <p:ph type="ctrTitle" idx="2"/>
          </p:nvPr>
        </p:nvSpPr>
        <p:spPr>
          <a:xfrm>
            <a:off x="4298800" y="2399256"/>
            <a:ext cx="3594400" cy="3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pic>
        <p:nvPicPr>
          <p:cNvPr id="242" name="Google Shape;242;p30"/>
          <p:cNvPicPr preferRelativeResize="0"/>
          <p:nvPr/>
        </p:nvPicPr>
        <p:blipFill>
          <a:blip r:embed="rId3">
            <a:alphaModFix/>
          </a:blip>
          <a:stretch>
            <a:fillRect/>
          </a:stretch>
        </p:blipFill>
        <p:spPr>
          <a:xfrm rot="10800000">
            <a:off x="9663953" y="4383589"/>
            <a:ext cx="3067567" cy="2767867"/>
          </a:xfrm>
          <a:prstGeom prst="rect">
            <a:avLst/>
          </a:prstGeom>
          <a:noFill/>
          <a:ln>
            <a:noFill/>
          </a:ln>
        </p:spPr>
      </p:pic>
      <p:pic>
        <p:nvPicPr>
          <p:cNvPr id="243" name="Google Shape;243;p30"/>
          <p:cNvPicPr preferRelativeResize="0"/>
          <p:nvPr/>
        </p:nvPicPr>
        <p:blipFill>
          <a:blip r:embed="rId3">
            <a:alphaModFix/>
          </a:blip>
          <a:stretch>
            <a:fillRect/>
          </a:stretch>
        </p:blipFill>
        <p:spPr>
          <a:xfrm rot="10800000" flipH="1">
            <a:off x="-1312304" y="4277023"/>
            <a:ext cx="3067567" cy="2767867"/>
          </a:xfrm>
          <a:prstGeom prst="rect">
            <a:avLst/>
          </a:prstGeom>
          <a:noFill/>
          <a:ln>
            <a:noFill/>
          </a:ln>
        </p:spPr>
      </p:pic>
    </p:spTree>
    <p:extLst>
      <p:ext uri="{BB962C8B-B14F-4D97-AF65-F5344CB8AC3E}">
        <p14:creationId xmlns:p14="http://schemas.microsoft.com/office/powerpoint/2010/main" val="3558241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510192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083155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93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pic>
        <p:nvPicPr>
          <p:cNvPr id="4" name="圖片 3" descr="一張含有 電腦, 設計 的圖片&#10;&#10;描述是以低可信度自動產生">
            <a:extLst>
              <a:ext uri="{FF2B5EF4-FFF2-40B4-BE49-F238E27FC236}">
                <a16:creationId xmlns:a16="http://schemas.microsoft.com/office/drawing/2014/main" id="{F83EE812-EFD5-3FF3-15F6-C4F4599AEC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01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4" name="圖片 3" descr="一張含有 文字, 螢幕擷取畫面, 設計, 平面設計 的圖片&#10;&#10;自動產生的描述">
            <a:extLst>
              <a:ext uri="{FF2B5EF4-FFF2-40B4-BE49-F238E27FC236}">
                <a16:creationId xmlns:a16="http://schemas.microsoft.com/office/drawing/2014/main" id="{8C983205-F67E-3B4A-890F-233DBA81D2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000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4" name="圖片 3" descr="一張含有 螢幕擷取畫面 的圖片&#10;&#10;自動產生的描述">
            <a:extLst>
              <a:ext uri="{FF2B5EF4-FFF2-40B4-BE49-F238E27FC236}">
                <a16:creationId xmlns:a16="http://schemas.microsoft.com/office/drawing/2014/main" id="{1D6B71F8-055F-A4AB-6701-E36718DBC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87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4" name="圖片 3" descr="一張含有 螢幕擷取畫面, 室內, 電腦 的圖片&#10;&#10;自動產生的描述">
            <a:extLst>
              <a:ext uri="{FF2B5EF4-FFF2-40B4-BE49-F238E27FC236}">
                <a16:creationId xmlns:a16="http://schemas.microsoft.com/office/drawing/2014/main" id="{035D1639-08C5-3177-BA3D-1B7F5FDC97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88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pic>
        <p:nvPicPr>
          <p:cNvPr id="3" name="圖片 2" descr="一張含有 螢幕擷取畫面, 電子產品, 設計 的圖片&#10;&#10;自動產生的描述">
            <a:extLst>
              <a:ext uri="{FF2B5EF4-FFF2-40B4-BE49-F238E27FC236}">
                <a16:creationId xmlns:a16="http://schemas.microsoft.com/office/drawing/2014/main" id="{F2B9A42C-24DA-A68F-136D-89EB658C7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6278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2024/2/29</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869" r:id="rId1"/>
    <p:sldLayoutId id="2147483889" r:id="rId2"/>
    <p:sldLayoutId id="2147483870" r:id="rId3"/>
    <p:sldLayoutId id="2147483877" r:id="rId4"/>
    <p:sldLayoutId id="2147483884" r:id="rId5"/>
    <p:sldLayoutId id="2147483871" r:id="rId6"/>
    <p:sldLayoutId id="2147483882" r:id="rId7"/>
    <p:sldLayoutId id="2147483872" r:id="rId8"/>
    <p:sldLayoutId id="2147483881" r:id="rId9"/>
    <p:sldLayoutId id="2147483873" r:id="rId10"/>
    <p:sldLayoutId id="2147483885" r:id="rId11"/>
    <p:sldLayoutId id="2147483886" r:id="rId12"/>
    <p:sldLayoutId id="2147483887" r:id="rId13"/>
    <p:sldLayoutId id="2147483888" r:id="rId14"/>
    <p:sldLayoutId id="2147483876" r:id="rId15"/>
    <p:sldLayoutId id="2147483892" r:id="rId16"/>
    <p:sldLayoutId id="2147483897" r:id="rId17"/>
    <p:sldLayoutId id="2147483893" r:id="rId18"/>
    <p:sldLayoutId id="2147483894" r:id="rId19"/>
    <p:sldLayoutId id="2147483900" r:id="rId20"/>
    <p:sldLayoutId id="2147483895" r:id="rId21"/>
    <p:sldLayoutId id="2147483878" r:id="rId22"/>
    <p:sldLayoutId id="2147483879" r:id="rId23"/>
    <p:sldLayoutId id="2147483880" r:id="rId24"/>
    <p:sldLayoutId id="2147483883" r:id="rId25"/>
    <p:sldLayoutId id="2147483875" r:id="rId26"/>
    <p:sldLayoutId id="2147483874" r:id="rId27"/>
    <p:sldLayoutId id="2147483896" r:id="rId28"/>
    <p:sldLayoutId id="2147483891" r:id="rId29"/>
    <p:sldLayoutId id="2147483704" r:id="rId30"/>
    <p:sldLayoutId id="2147483686" r:id="rId31"/>
    <p:sldLayoutId id="2147483706" r:id="rId32"/>
    <p:sldLayoutId id="2147483687" r:id="rId33"/>
    <p:sldLayoutId id="2147483708" r:id="rId34"/>
    <p:sldLayoutId id="2147483709" r:id="rId35"/>
    <p:sldLayoutId id="2147483710" r:id="rId36"/>
    <p:sldLayoutId id="2147483711" r:id="rId37"/>
    <p:sldLayoutId id="2147483712" r:id="rId38"/>
    <p:sldLayoutId id="2147483801" r:id="rId39"/>
    <p:sldLayoutId id="2147483713" r:id="rId40"/>
    <p:sldLayoutId id="2147483797" r:id="rId41"/>
    <p:sldLayoutId id="2147483799" r:id="rId42"/>
    <p:sldLayoutId id="2147483868" r:id="rId43"/>
    <p:sldLayoutId id="2147483898" r:id="rId44"/>
    <p:sldLayoutId id="2147483899"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41.png"/><Relationship Id="rId9" Type="http://schemas.openxmlformats.org/officeDocument/2006/relationships/image" Target="../media/image42.jpg"/></Relationships>
</file>

<file path=ppt/slides/_rels/slide10.xml.rels><?xml version="1.0" encoding="UTF-8" standalone="yes"?>
<Relationships xmlns="http://schemas.openxmlformats.org/package/2006/relationships"><Relationship Id="rId3" Type="http://schemas.openxmlformats.org/officeDocument/2006/relationships/hyperlink" Target="https://www.cpubenchmark.net/compare/5169vs3485/AMD-Ryzen-7-7700-vs-AMD-Ryzen-7-3700X&#8203;"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qnap.com/go/compatibility-expansion/pcie%20&#8203;" TargetMode="External"/><Relationship Id="rId5" Type="http://schemas.openxmlformats.org/officeDocument/2006/relationships/image" Target="../media/image74.sv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45.jpeg"/><Relationship Id="rId4" Type="http://schemas.openxmlformats.org/officeDocument/2006/relationships/image" Target="../media/image44.sv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pn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22.xml"/><Relationship Id="rId16" Type="http://schemas.openxmlformats.org/officeDocument/2006/relationships/image" Target="../media/image103.svg"/><Relationship Id="rId1" Type="http://schemas.openxmlformats.org/officeDocument/2006/relationships/slideLayout" Target="../slideLayouts/slideLayout1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09.sv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12.sv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15.jpeg"/><Relationship Id="rId4" Type="http://schemas.openxmlformats.org/officeDocument/2006/relationships/image" Target="../media/image1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122.png"/><Relationship Id="rId4" Type="http://schemas.openxmlformats.org/officeDocument/2006/relationships/image" Target="../media/image121.sv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3.png"/><Relationship Id="rId7" Type="http://schemas.openxmlformats.org/officeDocument/2006/relationships/image" Target="../media/image110.png"/><Relationship Id="rId12"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image" Target="../media/image47.png"/><Relationship Id="rId11" Type="http://schemas.openxmlformats.org/officeDocument/2006/relationships/image" Target="../media/image127.pn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筆跡 8">
                <a:extLst>
                  <a:ext uri="{FF2B5EF4-FFF2-40B4-BE49-F238E27FC236}">
                    <a16:creationId xmlns:a16="http://schemas.microsoft.com/office/drawing/2014/main" id="{23BCE536-9E8F-0516-8A2C-F2337DEDAFC9}"/>
                  </a:ext>
                </a:extLst>
              </p14:cNvPr>
              <p14:cNvContentPartPr/>
              <p14:nvPr/>
            </p14:nvContentPartPr>
            <p14:xfrm>
              <a:off x="4283270" y="6340029"/>
              <a:ext cx="10297" cy="10297"/>
            </p14:xfrm>
          </p:contentPart>
        </mc:Choice>
        <mc:Fallback xmlns="">
          <p:pic>
            <p:nvPicPr>
              <p:cNvPr id="9" name="筆跡 8">
                <a:extLst>
                  <a:ext uri="{FF2B5EF4-FFF2-40B4-BE49-F238E27FC236}">
                    <a16:creationId xmlns:a16="http://schemas.microsoft.com/office/drawing/2014/main" id="{23BCE536-9E8F-0516-8A2C-F2337DEDAFC9}"/>
                  </a:ext>
                </a:extLst>
              </p:cNvPr>
              <p:cNvPicPr/>
              <p:nvPr/>
            </p:nvPicPr>
            <p:blipFill>
              <a:blip r:embed="rId4"/>
              <a:stretch>
                <a:fillRect/>
              </a:stretch>
            </p:blipFill>
            <p:spPr>
              <a:xfrm>
                <a:off x="3768420" y="5825179"/>
                <a:ext cx="1029700" cy="10297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筆跡 9">
                <a:extLst>
                  <a:ext uri="{FF2B5EF4-FFF2-40B4-BE49-F238E27FC236}">
                    <a16:creationId xmlns:a16="http://schemas.microsoft.com/office/drawing/2014/main" id="{A197EF6C-18ED-CFA8-9B9F-EB2A762EBF3E}"/>
                  </a:ext>
                </a:extLst>
              </p14:cNvPr>
              <p14:cNvContentPartPr/>
              <p14:nvPr/>
            </p14:nvContentPartPr>
            <p14:xfrm>
              <a:off x="4109727" y="6190922"/>
              <a:ext cx="10297" cy="10297"/>
            </p14:xfrm>
          </p:contentPart>
        </mc:Choice>
        <mc:Fallback xmlns="">
          <p:pic>
            <p:nvPicPr>
              <p:cNvPr id="10" name="筆跡 9">
                <a:extLst>
                  <a:ext uri="{FF2B5EF4-FFF2-40B4-BE49-F238E27FC236}">
                    <a16:creationId xmlns:a16="http://schemas.microsoft.com/office/drawing/2014/main" id="{A197EF6C-18ED-CFA8-9B9F-EB2A762EBF3E}"/>
                  </a:ext>
                </a:extLst>
              </p:cNvPr>
              <p:cNvPicPr/>
              <p:nvPr/>
            </p:nvPicPr>
            <p:blipFill>
              <a:blip r:embed="rId4"/>
              <a:stretch>
                <a:fillRect/>
              </a:stretch>
            </p:blipFill>
            <p:spPr>
              <a:xfrm>
                <a:off x="3594877" y="5676072"/>
                <a:ext cx="1029700" cy="10297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筆跡 12">
                <a:extLst>
                  <a:ext uri="{FF2B5EF4-FFF2-40B4-BE49-F238E27FC236}">
                    <a16:creationId xmlns:a16="http://schemas.microsoft.com/office/drawing/2014/main" id="{9F555DD5-0276-5A81-3F86-477978974B18}"/>
                  </a:ext>
                </a:extLst>
              </p14:cNvPr>
              <p14:cNvContentPartPr/>
              <p14:nvPr/>
            </p14:nvContentPartPr>
            <p14:xfrm>
              <a:off x="-2358223" y="4448026"/>
              <a:ext cx="10297" cy="10297"/>
            </p14:xfrm>
          </p:contentPart>
        </mc:Choice>
        <mc:Fallback xmlns="">
          <p:pic>
            <p:nvPicPr>
              <p:cNvPr id="13" name="筆跡 12">
                <a:extLst>
                  <a:ext uri="{FF2B5EF4-FFF2-40B4-BE49-F238E27FC236}">
                    <a16:creationId xmlns:a16="http://schemas.microsoft.com/office/drawing/2014/main" id="{9F555DD5-0276-5A81-3F86-477978974B18}"/>
                  </a:ext>
                </a:extLst>
              </p:cNvPr>
              <p:cNvPicPr/>
              <p:nvPr/>
            </p:nvPicPr>
            <p:blipFill>
              <a:blip r:embed="rId4"/>
              <a:stretch>
                <a:fillRect/>
              </a:stretch>
            </p:blipFill>
            <p:spPr>
              <a:xfrm>
                <a:off x="-2873073" y="3933176"/>
                <a:ext cx="1029700" cy="10297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筆跡 13">
                <a:extLst>
                  <a:ext uri="{FF2B5EF4-FFF2-40B4-BE49-F238E27FC236}">
                    <a16:creationId xmlns:a16="http://schemas.microsoft.com/office/drawing/2014/main" id="{81D7FE6B-C9DE-E20B-7592-AF022E069B7A}"/>
                  </a:ext>
                </a:extLst>
              </p14:cNvPr>
              <p14:cNvContentPartPr/>
              <p14:nvPr/>
            </p14:nvContentPartPr>
            <p14:xfrm>
              <a:off x="7862849" y="2902128"/>
              <a:ext cx="10297" cy="10297"/>
            </p14:xfrm>
          </p:contentPart>
        </mc:Choice>
        <mc:Fallback xmlns="">
          <p:pic>
            <p:nvPicPr>
              <p:cNvPr id="14" name="筆跡 13">
                <a:extLst>
                  <a:ext uri="{FF2B5EF4-FFF2-40B4-BE49-F238E27FC236}">
                    <a16:creationId xmlns:a16="http://schemas.microsoft.com/office/drawing/2014/main" id="{81D7FE6B-C9DE-E20B-7592-AF022E069B7A}"/>
                  </a:ext>
                </a:extLst>
              </p:cNvPr>
              <p:cNvPicPr/>
              <p:nvPr/>
            </p:nvPicPr>
            <p:blipFill>
              <a:blip r:embed="rId4"/>
              <a:stretch>
                <a:fillRect/>
              </a:stretch>
            </p:blipFill>
            <p:spPr>
              <a:xfrm>
                <a:off x="7347999" y="2387278"/>
                <a:ext cx="1029700" cy="10297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筆跡 14">
                <a:extLst>
                  <a:ext uri="{FF2B5EF4-FFF2-40B4-BE49-F238E27FC236}">
                    <a16:creationId xmlns:a16="http://schemas.microsoft.com/office/drawing/2014/main" id="{27B47389-5DF8-3EA2-92EF-4FECF2046E3E}"/>
                  </a:ext>
                </a:extLst>
              </p14:cNvPr>
              <p14:cNvContentPartPr/>
              <p14:nvPr/>
            </p14:nvContentPartPr>
            <p14:xfrm>
              <a:off x="8002184" y="2652791"/>
              <a:ext cx="10297" cy="10297"/>
            </p14:xfrm>
          </p:contentPart>
        </mc:Choice>
        <mc:Fallback xmlns="">
          <p:pic>
            <p:nvPicPr>
              <p:cNvPr id="15" name="筆跡 14">
                <a:extLst>
                  <a:ext uri="{FF2B5EF4-FFF2-40B4-BE49-F238E27FC236}">
                    <a16:creationId xmlns:a16="http://schemas.microsoft.com/office/drawing/2014/main" id="{27B47389-5DF8-3EA2-92EF-4FECF2046E3E}"/>
                  </a:ext>
                </a:extLst>
              </p:cNvPr>
              <p:cNvPicPr/>
              <p:nvPr/>
            </p:nvPicPr>
            <p:blipFill>
              <a:blip r:embed="rId4"/>
              <a:stretch>
                <a:fillRect/>
              </a:stretch>
            </p:blipFill>
            <p:spPr>
              <a:xfrm>
                <a:off x="7487334" y="2137941"/>
                <a:ext cx="1029700" cy="1029700"/>
              </a:xfrm>
              <a:prstGeom prst="rect">
                <a:avLst/>
              </a:prstGeom>
            </p:spPr>
          </p:pic>
        </mc:Fallback>
      </mc:AlternateContent>
      <p:pic>
        <p:nvPicPr>
          <p:cNvPr id="5" name="圖片 4" descr="一張含有 文字, 電腦, 電子產品, 螢幕擷取畫面 的圖片&#10;&#10;自動產生的描述">
            <a:extLst>
              <a:ext uri="{FF2B5EF4-FFF2-40B4-BE49-F238E27FC236}">
                <a16:creationId xmlns:a16="http://schemas.microsoft.com/office/drawing/2014/main" id="{80A663B9-9672-2725-1EEF-BF74A4996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380499" y="1169945"/>
            <a:ext cx="7352488" cy="348878"/>
          </a:xfrm>
          <a:prstGeom prst="rect">
            <a:avLst/>
          </a:prstGeom>
          <a:noFill/>
        </p:spPr>
        <p:txBody>
          <a:bodyPr wrap="square" lIns="91440" tIns="45720" rIns="91440" bIns="45720" rtlCol="0" anchor="t">
            <a:spAutoFit/>
          </a:bodyPr>
          <a:lstStyle/>
          <a:p>
            <a:pPr>
              <a:lnSpc>
                <a:spcPts val="2000"/>
              </a:lnSpc>
            </a:pPr>
            <a:r>
              <a:rPr lang="en-US" altLang="zh-TW" sz="2200" b="1" kern="100">
                <a:solidFill>
                  <a:srgbClr val="FF0000"/>
                </a:solidFill>
                <a:latin typeface="Arial" panose="020B0604020202020204" pitchFamily="34" charset="0"/>
                <a:ea typeface="微軟正黑體"/>
                <a:cs typeface="Arial" panose="020B0604020202020204" pitchFamily="34" charset="0"/>
              </a:rPr>
              <a:t>Multicore Efficiency with Low Power Consumption</a:t>
            </a:r>
            <a:endParaRPr lang="zh-TW" altLang="en-US" sz="2200">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E8C288F3-5EFA-3EBB-E465-5E90862530B5}"/>
              </a:ext>
            </a:extLst>
          </p:cNvPr>
          <p:cNvSpPr txBox="1"/>
          <p:nvPr/>
        </p:nvSpPr>
        <p:spPr>
          <a:xfrm>
            <a:off x="4204952" y="6573803"/>
            <a:ext cx="2860468" cy="230832"/>
          </a:xfrm>
          <a:prstGeom prst="rect">
            <a:avLst/>
          </a:prstGeom>
          <a:noFill/>
        </p:spPr>
        <p:txBody>
          <a:bodyPr wrap="square" lIns="91440" tIns="45720" rIns="91440" bIns="45720" rtlCol="0" anchor="t">
            <a:spAutoFit/>
          </a:bodyPr>
          <a:lstStyle/>
          <a:p>
            <a:r>
              <a:rPr lang="en-US" sz="900" kern="100" err="1">
                <a:solidFill>
                  <a:schemeClr val="bg1"/>
                </a:solidFill>
                <a:latin typeface="Arial" panose="020B0604020202020204" pitchFamily="34" charset="0"/>
                <a:ea typeface="PMingLiU"/>
                <a:cs typeface="Arial" panose="020B0604020202020204" pitchFamily="34" charset="0"/>
              </a:rPr>
              <a:t>PassMark</a:t>
            </a:r>
            <a:r>
              <a:rPr lang="en-US" sz="900" kern="100">
                <a:solidFill>
                  <a:schemeClr val="bg1"/>
                </a:solidFill>
                <a:latin typeface="Arial" panose="020B0604020202020204" pitchFamily="34" charset="0"/>
                <a:ea typeface="PMingLiU"/>
                <a:cs typeface="Arial" panose="020B0604020202020204" pitchFamily="34" charset="0"/>
              </a:rPr>
              <a:t> Software © 2008-2023</a:t>
            </a:r>
            <a:endParaRPr lang="zh-TW" sz="900">
              <a:solidFill>
                <a:schemeClr val="bg1"/>
              </a:solidFill>
              <a:latin typeface="Arial" panose="020B0604020202020204" pitchFamily="34" charset="0"/>
              <a:cs typeface="Arial" panose="020B0604020202020204" pitchFamily="34" charset="0"/>
            </a:endParaRPr>
          </a:p>
        </p:txBody>
      </p:sp>
      <p:grpSp>
        <p:nvGrpSpPr>
          <p:cNvPr id="47" name="群組 46">
            <a:extLst>
              <a:ext uri="{FF2B5EF4-FFF2-40B4-BE49-F238E27FC236}">
                <a16:creationId xmlns:a16="http://schemas.microsoft.com/office/drawing/2014/main" id="{21321988-7857-0FBE-80BC-C8D2BED5D004}"/>
              </a:ext>
            </a:extLst>
          </p:cNvPr>
          <p:cNvGrpSpPr/>
          <p:nvPr/>
        </p:nvGrpSpPr>
        <p:grpSpPr>
          <a:xfrm>
            <a:off x="582897" y="3273129"/>
            <a:ext cx="2225820" cy="1231811"/>
            <a:chOff x="526475" y="3319615"/>
            <a:chExt cx="2225820" cy="1231811"/>
          </a:xfrm>
        </p:grpSpPr>
        <p:sp>
          <p:nvSpPr>
            <p:cNvPr id="14" name="矩形: 圓角 13">
              <a:extLst>
                <a:ext uri="{FF2B5EF4-FFF2-40B4-BE49-F238E27FC236}">
                  <a16:creationId xmlns:a16="http://schemas.microsoft.com/office/drawing/2014/main" id="{E13F888A-9DB8-B4D6-C71D-45E4B12B9436}"/>
                </a:ext>
              </a:extLst>
            </p:cNvPr>
            <p:cNvSpPr/>
            <p:nvPr/>
          </p:nvSpPr>
          <p:spPr>
            <a:xfrm>
              <a:off x="526475" y="3319615"/>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8" name="文字方塊 5">
              <a:extLst>
                <a:ext uri="{FF2B5EF4-FFF2-40B4-BE49-F238E27FC236}">
                  <a16:creationId xmlns:a16="http://schemas.microsoft.com/office/drawing/2014/main" id="{B5252F83-9912-1745-D5FD-5CCC19457031}"/>
                </a:ext>
              </a:extLst>
            </p:cNvPr>
            <p:cNvSpPr txBox="1"/>
            <p:nvPr/>
          </p:nvSpPr>
          <p:spPr>
            <a:xfrm>
              <a:off x="563578" y="3422266"/>
              <a:ext cx="1883849" cy="32316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Max. Overclocking</a:t>
              </a:r>
              <a:endParaRPr lang="zh-TW" altLang="en-US" sz="1500">
                <a:solidFill>
                  <a:schemeClr val="bg1"/>
                </a:solidFill>
                <a:latin typeface="Arial" panose="020B0604020202020204" pitchFamily="34" charset="0"/>
                <a:cs typeface="Arial" panose="020B0604020202020204" pitchFamily="34" charset="0"/>
              </a:endParaRPr>
            </a:p>
          </p:txBody>
        </p:sp>
        <p:sp>
          <p:nvSpPr>
            <p:cNvPr id="20" name="文字方塊 7">
              <a:extLst>
                <a:ext uri="{FF2B5EF4-FFF2-40B4-BE49-F238E27FC236}">
                  <a16:creationId xmlns:a16="http://schemas.microsoft.com/office/drawing/2014/main" id="{F689B3A2-15D2-505C-3AFB-C60DDCDCE7D2}"/>
                </a:ext>
              </a:extLst>
            </p:cNvPr>
            <p:cNvSpPr txBox="1"/>
            <p:nvPr/>
          </p:nvSpPr>
          <p:spPr>
            <a:xfrm>
              <a:off x="582233" y="3794316"/>
              <a:ext cx="2100255"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5.3</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 name="文字方塊 2">
            <a:extLst>
              <a:ext uri="{FF2B5EF4-FFF2-40B4-BE49-F238E27FC236}">
                <a16:creationId xmlns:a16="http://schemas.microsoft.com/office/drawing/2014/main" id="{96507E98-AE02-5A9E-F9C9-B9D9A3278995}"/>
              </a:ext>
            </a:extLst>
          </p:cNvPr>
          <p:cNvSpPr txBox="1"/>
          <p:nvPr/>
        </p:nvSpPr>
        <p:spPr>
          <a:xfrm>
            <a:off x="452926" y="1743804"/>
            <a:ext cx="8394424" cy="646331"/>
          </a:xfrm>
          <a:prstGeom prst="rect">
            <a:avLst/>
          </a:prstGeom>
          <a:noFill/>
        </p:spPr>
        <p:txBody>
          <a:bodyPr wrap="square" lIns="91440" tIns="45720" rIns="91440" bIns="45720" rtlCol="0" anchor="t">
            <a:spAutoFit/>
          </a:bodyPr>
          <a:lstStyle/>
          <a:p>
            <a:pPr marL="285750" indent="-285750">
              <a:buClr>
                <a:srgbClr val="FF0000"/>
              </a:buClr>
              <a:buFont typeface="Arial,Sans-Serif"/>
              <a:buChar char="•"/>
            </a:pPr>
            <a:r>
              <a:rPr lang="en-US" kern="100">
                <a:solidFill>
                  <a:schemeClr val="bg1"/>
                </a:solidFill>
                <a:latin typeface="Arial" panose="020B0604020202020204" pitchFamily="34" charset="0"/>
                <a:ea typeface="微軟正黑體"/>
                <a:cs typeface="Arial" panose="020B0604020202020204" pitchFamily="34" charset="0"/>
              </a:rPr>
              <a:t>AMD Ryzen™ 7 7000 series 8</a:t>
            </a:r>
            <a:r>
              <a:rPr lang="zh-TW" altLang="en-US" kern="100">
                <a:solidFill>
                  <a:schemeClr val="bg1"/>
                </a:solidFill>
                <a:latin typeface="Arial" panose="020B0604020202020204" pitchFamily="34" charset="0"/>
                <a:ea typeface="微軟正黑體"/>
                <a:cs typeface="Arial" panose="020B0604020202020204" pitchFamily="34" charset="0"/>
              </a:rPr>
              <a:t> Cores / 16 Threads</a:t>
            </a:r>
            <a:endParaRPr lang="zh-TW" kern="100">
              <a:solidFill>
                <a:schemeClr val="bg1"/>
              </a:solidFill>
              <a:latin typeface="Arial" panose="020B0604020202020204" pitchFamily="34" charset="0"/>
              <a:ea typeface="微軟正黑體"/>
              <a:cs typeface="Arial" panose="020B0604020202020204" pitchFamily="34" charset="0"/>
            </a:endParaRPr>
          </a:p>
          <a:p>
            <a:pPr marL="285750" indent="-285750">
              <a:buClr>
                <a:srgbClr val="FF0000"/>
              </a:buClr>
              <a:buFont typeface="Arial,Sans-Serif"/>
              <a:buChar char="•"/>
            </a:pPr>
            <a:r>
              <a:rPr lang="en-US" kern="100">
                <a:solidFill>
                  <a:schemeClr val="bg1"/>
                </a:solidFill>
                <a:latin typeface="Arial" panose="020B0604020202020204" pitchFamily="34" charset="0"/>
                <a:ea typeface="微軟正黑體"/>
                <a:cs typeface="Arial" panose="020B0604020202020204" pitchFamily="34" charset="0"/>
              </a:rPr>
              <a:t>AMD Ryzen™ 5 7000 series 6</a:t>
            </a:r>
            <a:r>
              <a:rPr lang="zh-TW" altLang="en-US" kern="100">
                <a:solidFill>
                  <a:schemeClr val="bg1"/>
                </a:solidFill>
                <a:latin typeface="Arial" panose="020B0604020202020204" pitchFamily="34" charset="0"/>
                <a:ea typeface="微軟正黑體"/>
                <a:cs typeface="Arial" panose="020B0604020202020204" pitchFamily="34" charset="0"/>
              </a:rPr>
              <a:t> Cores </a:t>
            </a:r>
            <a:r>
              <a:rPr lang="en-US" altLang="zh-TW" kern="100">
                <a:solidFill>
                  <a:schemeClr val="bg1"/>
                </a:solidFill>
                <a:latin typeface="Arial" panose="020B0604020202020204" pitchFamily="34" charset="0"/>
                <a:ea typeface="微軟正黑體"/>
                <a:cs typeface="Arial" panose="020B0604020202020204" pitchFamily="34" charset="0"/>
              </a:rPr>
              <a:t>/</a:t>
            </a:r>
            <a:r>
              <a:rPr lang="zh-TW" altLang="en-US" kern="100">
                <a:solidFill>
                  <a:schemeClr val="bg1"/>
                </a:solidFill>
                <a:latin typeface="Arial" panose="020B0604020202020204" pitchFamily="34" charset="0"/>
                <a:ea typeface="微軟正黑體"/>
                <a:cs typeface="Arial" panose="020B0604020202020204" pitchFamily="34" charset="0"/>
              </a:rPr>
              <a:t> </a:t>
            </a:r>
            <a:r>
              <a:rPr lang="en-US" altLang="zh-TW" kern="100">
                <a:solidFill>
                  <a:schemeClr val="bg1"/>
                </a:solidFill>
                <a:latin typeface="Arial" panose="020B0604020202020204" pitchFamily="34" charset="0"/>
                <a:ea typeface="微軟正黑體"/>
                <a:cs typeface="Arial" panose="020B0604020202020204" pitchFamily="34" charset="0"/>
              </a:rPr>
              <a:t>12</a:t>
            </a:r>
            <a:r>
              <a:rPr lang="zh-TW" altLang="en-US" kern="100">
                <a:solidFill>
                  <a:schemeClr val="bg1"/>
                </a:solidFill>
                <a:latin typeface="Arial" panose="020B0604020202020204" pitchFamily="34" charset="0"/>
                <a:ea typeface="微軟正黑體"/>
                <a:cs typeface="Arial" panose="020B0604020202020204" pitchFamily="34" charset="0"/>
              </a:rPr>
              <a:t> Threads</a:t>
            </a:r>
            <a:endParaRPr lang="zh-TW" altLang="en-US" kern="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10">
            <a:extLst>
              <a:ext uri="{FF2B5EF4-FFF2-40B4-BE49-F238E27FC236}">
                <a16:creationId xmlns:a16="http://schemas.microsoft.com/office/drawing/2014/main" id="{BBAE9484-3907-E3BF-E68A-0C89AF48FB0A}"/>
              </a:ext>
            </a:extLst>
          </p:cNvPr>
          <p:cNvSpPr/>
          <p:nvPr/>
        </p:nvSpPr>
        <p:spPr>
          <a:xfrm>
            <a:off x="452926" y="6061356"/>
            <a:ext cx="5548628" cy="5078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sz="900">
                <a:solidFill>
                  <a:schemeClr val="bg1"/>
                </a:solidFill>
                <a:latin typeface="Arial" panose="020B0604020202020204" pitchFamily="34" charset="0"/>
                <a:ea typeface="微軟正黑體"/>
                <a:cs typeface="Arial" panose="020B0604020202020204" pitchFamily="34" charset="0"/>
                <a:sym typeface="+mn-lt"/>
              </a:rPr>
              <a:t>Note: Specifications on this page are based on the AMD Ryzen™ 7 7700</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as</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an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example.</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Detailed</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specifications</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may</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vary</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depending</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the</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chosen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CPU</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SKU.</a:t>
            </a:r>
            <a:endParaRPr kumimoji="1" lang="zh-TW" altLang="en-US" sz="900">
              <a:solidFill>
                <a:schemeClr val="bg1"/>
              </a:solidFill>
              <a:latin typeface="Arial" panose="020B0604020202020204" pitchFamily="34" charset="0"/>
              <a:cs typeface="Arial" panose="020B0604020202020204" pitchFamily="34" charset="0"/>
              <a:sym typeface="+mn-lt"/>
            </a:endParaRPr>
          </a:p>
          <a:p>
            <a:r>
              <a:rPr kumimoji="1" lang="en-US" altLang="zh-TW" sz="900">
                <a:solidFill>
                  <a:schemeClr val="bg1"/>
                </a:solidFill>
                <a:latin typeface="Arial" panose="020B0604020202020204" pitchFamily="34" charset="0"/>
                <a:ea typeface="微軟正黑體"/>
                <a:cs typeface="Arial" panose="020B0604020202020204" pitchFamily="34" charset="0"/>
                <a:sym typeface="+mn-lt"/>
              </a:rPr>
              <a:t>For</a:t>
            </a:r>
            <a:r>
              <a:rPr kumimoji="1" lang="zh-TW" sz="900">
                <a:solidFill>
                  <a:schemeClr val="bg1"/>
                </a:solidFill>
                <a:latin typeface="Arial" panose="020B0604020202020204" pitchFamily="34" charset="0"/>
                <a:ea typeface="微軟正黑體"/>
                <a:cs typeface="Arial" panose="020B0604020202020204" pitchFamily="34" charset="0"/>
                <a:sym typeface="+mn-lt"/>
              </a:rPr>
              <a:t> more infor</a:t>
            </a:r>
            <a:r>
              <a:rPr kumimoji="1" lang="en-US" altLang="zh-TW" sz="900" err="1">
                <a:solidFill>
                  <a:schemeClr val="bg1"/>
                </a:solidFill>
                <a:latin typeface="Arial" panose="020B0604020202020204" pitchFamily="34" charset="0"/>
                <a:ea typeface="微軟正黑體"/>
                <a:cs typeface="Arial" panose="020B0604020202020204" pitchFamily="34" charset="0"/>
                <a:sym typeface="+mn-lt"/>
              </a:rPr>
              <a:t>mati</a:t>
            </a:r>
            <a:r>
              <a:rPr kumimoji="1" lang="zh-TW" sz="900">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900">
                <a:solidFill>
                  <a:schemeClr val="bg1"/>
                </a:solidFill>
                <a:latin typeface="Arial" panose="020B0604020202020204" pitchFamily="34" charset="0"/>
                <a:ea typeface="微軟正黑體"/>
                <a:cs typeface="Arial" panose="020B0604020202020204" pitchFamily="34" charset="0"/>
                <a:sym typeface="+mn-lt"/>
              </a:rPr>
              <a:t>vis</a:t>
            </a:r>
            <a:r>
              <a:rPr kumimoji="1" lang="zh-TW" sz="900">
                <a:solidFill>
                  <a:schemeClr val="bg1"/>
                </a:solidFill>
                <a:latin typeface="Arial" panose="020B0604020202020204" pitchFamily="34" charset="0"/>
                <a:ea typeface="微軟正黑體"/>
                <a:cs typeface="Arial" panose="020B0604020202020204" pitchFamily="34" charset="0"/>
                <a:sym typeface="+mn-lt"/>
              </a:rPr>
              <a:t>it:</a:t>
            </a:r>
            <a:r>
              <a:rPr kumimoji="1" lang="zh-TW" altLang="en-US" sz="900">
                <a:solidFill>
                  <a:schemeClr val="bg1"/>
                </a:solidFill>
                <a:latin typeface="Arial" panose="020B0604020202020204" pitchFamily="34" charset="0"/>
                <a:ea typeface="微軟正黑體"/>
                <a:cs typeface="Arial" panose="020B0604020202020204" pitchFamily="34" charset="0"/>
                <a:sym typeface="+mn-lt"/>
              </a:rPr>
              <a:t> </a:t>
            </a:r>
            <a:r>
              <a:rPr kumimoji="1" lang="zh-TW" altLang="en-US" sz="900">
                <a:solidFill>
                  <a:schemeClr val="bg1"/>
                </a:solidFill>
                <a:latin typeface="Arial" panose="020B0604020202020204" pitchFamily="34" charset="0"/>
                <a:ea typeface="微軟正黑體"/>
                <a:cs typeface="Arial" panose="020B0604020202020204" pitchFamily="34" charset="0"/>
                <a:sym typeface="+mn-lt"/>
                <a:hlinkClick r:id="rId3">
                  <a:extLst>
                    <a:ext uri="{A12FA001-AC4F-418D-AE19-62706E023703}">
                      <ahyp:hlinkClr xmlns:ahyp="http://schemas.microsoft.com/office/drawing/2018/hyperlinkcolor" val="tx"/>
                    </a:ext>
                  </a:extLst>
                </a:hlinkClick>
              </a:rPr>
              <a:t>CPU Comparison (Ryzen7 7700 vs. Ryzen7 3700X)</a:t>
            </a:r>
            <a:endParaRPr lang="zh-TW" sz="900">
              <a:solidFill>
                <a:schemeClr val="bg1"/>
              </a:solidFill>
              <a:latin typeface="Arial" panose="020B0604020202020204" pitchFamily="34" charset="0"/>
              <a:ea typeface="微軟正黑體"/>
              <a:cs typeface="Arial" panose="020B0604020202020204" pitchFamily="34" charset="0"/>
            </a:endParaRPr>
          </a:p>
        </p:txBody>
      </p:sp>
      <p:sp>
        <p:nvSpPr>
          <p:cNvPr id="12" name="文字方塊 1">
            <a:extLst>
              <a:ext uri="{FF2B5EF4-FFF2-40B4-BE49-F238E27FC236}">
                <a16:creationId xmlns:a16="http://schemas.microsoft.com/office/drawing/2014/main" id="{7CC7B265-B5BD-39A6-5968-14027CE3257B}"/>
              </a:ext>
            </a:extLst>
          </p:cNvPr>
          <p:cNvSpPr txBox="1"/>
          <p:nvPr/>
        </p:nvSpPr>
        <p:spPr>
          <a:xfrm>
            <a:off x="452927" y="2459911"/>
            <a:ext cx="5643074"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Bef>
                <a:spcPts val="1800"/>
              </a:spcBef>
            </a:pPr>
            <a:r>
              <a:rPr lang="en-US" altLang="zh-TW" sz="1200" spc="100">
                <a:solidFill>
                  <a:schemeClr val="bg1"/>
                </a:solidFill>
                <a:latin typeface="Arial" panose="020B0604020202020204" pitchFamily="34" charset="0"/>
                <a:ea typeface="微軟正黑體"/>
                <a:cs typeface="Arial" panose="020B0604020202020204" pitchFamily="34" charset="0"/>
                <a:sym typeface="+mn-lt"/>
              </a:rPr>
              <a:t>The all-new AMD AM5 high-performance processors deliver robust capabilities with up to 32MB cache, reaching a maximum frequency of 5.3 GHz. Equipped with integrated AMD Radeon™ Graphics, they support 4K video transcoding and accelerate various AI applications.</a:t>
            </a:r>
            <a:endParaRPr lang="zh-TW" altLang="en-US" sz="12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文字方塊 12">
            <a:extLst>
              <a:ext uri="{FF2B5EF4-FFF2-40B4-BE49-F238E27FC236}">
                <a16:creationId xmlns:a16="http://schemas.microsoft.com/office/drawing/2014/main" id="{1A0EC402-839A-78C7-C249-C77FB00EAE2D}"/>
              </a:ext>
            </a:extLst>
          </p:cNvPr>
          <p:cNvSpPr txBox="1"/>
          <p:nvPr/>
        </p:nvSpPr>
        <p:spPr>
          <a:xfrm>
            <a:off x="304139" y="130480"/>
            <a:ext cx="11811501" cy="1017010"/>
          </a:xfrm>
          <a:prstGeom prst="rect">
            <a:avLst/>
          </a:prstGeom>
          <a:noFill/>
        </p:spPr>
        <p:txBody>
          <a:bodyPr wrap="square" lIns="91440" tIns="45720" rIns="91440" bIns="45720" rtlCol="0" anchor="ctr">
            <a:spAutoFit/>
          </a:bodyPr>
          <a:lstStyle/>
          <a:p>
            <a:pPr>
              <a:lnSpc>
                <a:spcPts val="3600"/>
              </a:lnSpc>
            </a:pP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Powerful 6-core/12-thread &amp; 8-core/16-thread High Frequency 5nm Processors</a:t>
            </a:r>
          </a:p>
        </p:txBody>
      </p:sp>
      <p:grpSp>
        <p:nvGrpSpPr>
          <p:cNvPr id="49" name="群組 48">
            <a:extLst>
              <a:ext uri="{FF2B5EF4-FFF2-40B4-BE49-F238E27FC236}">
                <a16:creationId xmlns:a16="http://schemas.microsoft.com/office/drawing/2014/main" id="{F2C14F7E-0D17-6959-AA3B-C307F254BFFC}"/>
              </a:ext>
            </a:extLst>
          </p:cNvPr>
          <p:cNvGrpSpPr/>
          <p:nvPr/>
        </p:nvGrpSpPr>
        <p:grpSpPr>
          <a:xfrm>
            <a:off x="582897" y="4739521"/>
            <a:ext cx="2225820" cy="1231811"/>
            <a:chOff x="526475" y="4786007"/>
            <a:chExt cx="2225820" cy="1231811"/>
          </a:xfrm>
        </p:grpSpPr>
        <p:sp>
          <p:nvSpPr>
            <p:cNvPr id="30" name="矩形: 圓角 29">
              <a:extLst>
                <a:ext uri="{FF2B5EF4-FFF2-40B4-BE49-F238E27FC236}">
                  <a16:creationId xmlns:a16="http://schemas.microsoft.com/office/drawing/2014/main" id="{7084B9EB-17BD-4280-7F55-92C1A737A3CE}"/>
                </a:ext>
              </a:extLst>
            </p:cNvPr>
            <p:cNvSpPr/>
            <p:nvPr/>
          </p:nvSpPr>
          <p:spPr>
            <a:xfrm>
              <a:off x="526475" y="4786007"/>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1" name="文字方塊 5">
              <a:extLst>
                <a:ext uri="{FF2B5EF4-FFF2-40B4-BE49-F238E27FC236}">
                  <a16:creationId xmlns:a16="http://schemas.microsoft.com/office/drawing/2014/main" id="{FB1AD662-2250-3549-23D5-D066B1ADF064}"/>
                </a:ext>
              </a:extLst>
            </p:cNvPr>
            <p:cNvSpPr txBox="1"/>
            <p:nvPr/>
          </p:nvSpPr>
          <p:spPr>
            <a:xfrm>
              <a:off x="563578" y="4888658"/>
              <a:ext cx="2089033" cy="32316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500" b="1">
                  <a:solidFill>
                    <a:schemeClr val="bg1"/>
                  </a:solidFill>
                  <a:latin typeface="Arial" panose="020B0604020202020204" pitchFamily="34" charset="0"/>
                  <a:ea typeface="微軟正黑體"/>
                  <a:cs typeface="Arial" panose="020B0604020202020204" pitchFamily="34" charset="0"/>
                  <a:sym typeface="+mn-lt"/>
                </a:rPr>
                <a:t>8-</a:t>
              </a:r>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Cores</a:t>
              </a:r>
              <a:r>
                <a:rPr kumimoji="1" lang="en-US" altLang="zh-TW" sz="1500" b="1">
                  <a:solidFill>
                    <a:schemeClr val="bg1"/>
                  </a:solidFill>
                  <a:latin typeface="Arial" panose="020B0604020202020204" pitchFamily="34" charset="0"/>
                  <a:ea typeface="微軟正黑體"/>
                  <a:cs typeface="Arial" panose="020B0604020202020204" pitchFamily="34" charset="0"/>
                  <a:sym typeface="+mn-lt"/>
                </a:rPr>
                <a:t> / 16-</a:t>
              </a:r>
              <a:r>
                <a:rPr kumimoji="1" lang="zh-TW" altLang="en-US" sz="1500" b="1">
                  <a:solidFill>
                    <a:schemeClr val="bg1"/>
                  </a:solidFill>
                  <a:latin typeface="Arial" panose="020B0604020202020204" pitchFamily="34" charset="0"/>
                  <a:ea typeface="微軟正黑體"/>
                  <a:cs typeface="Arial" panose="020B0604020202020204" pitchFamily="34" charset="0"/>
                  <a:sym typeface="+mn-lt"/>
                </a:rPr>
                <a:t>Threads</a:t>
              </a:r>
              <a:endParaRPr kumimoji="1" lang="en-US" altLang="zh-TW" sz="1500" b="1">
                <a:solidFill>
                  <a:schemeClr val="bg1"/>
                </a:solidFill>
                <a:latin typeface="Arial" panose="020B0604020202020204" pitchFamily="34" charset="0"/>
                <a:ea typeface="微軟正黑體"/>
                <a:cs typeface="Arial" panose="020B0604020202020204" pitchFamily="34" charset="0"/>
                <a:sym typeface="+mn-lt"/>
              </a:endParaRPr>
            </a:p>
          </p:txBody>
        </p:sp>
        <p:sp>
          <p:nvSpPr>
            <p:cNvPr id="32" name="文字方塊 7">
              <a:extLst>
                <a:ext uri="{FF2B5EF4-FFF2-40B4-BE49-F238E27FC236}">
                  <a16:creationId xmlns:a16="http://schemas.microsoft.com/office/drawing/2014/main" id="{D2290F7B-9EB7-105C-8ED7-212C3FB13D00}"/>
                </a:ext>
              </a:extLst>
            </p:cNvPr>
            <p:cNvSpPr txBox="1"/>
            <p:nvPr/>
          </p:nvSpPr>
          <p:spPr>
            <a:xfrm>
              <a:off x="582233" y="5260708"/>
              <a:ext cx="2066591"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3.8</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8" name="群組 47">
            <a:extLst>
              <a:ext uri="{FF2B5EF4-FFF2-40B4-BE49-F238E27FC236}">
                <a16:creationId xmlns:a16="http://schemas.microsoft.com/office/drawing/2014/main" id="{29684DD2-7488-0B25-3286-1AB83DFFF157}"/>
              </a:ext>
            </a:extLst>
          </p:cNvPr>
          <p:cNvGrpSpPr/>
          <p:nvPr/>
        </p:nvGrpSpPr>
        <p:grpSpPr>
          <a:xfrm>
            <a:off x="3208355" y="3273128"/>
            <a:ext cx="2793199" cy="1231811"/>
            <a:chOff x="2942429" y="3319614"/>
            <a:chExt cx="2793199" cy="1231811"/>
          </a:xfrm>
        </p:grpSpPr>
        <p:sp>
          <p:nvSpPr>
            <p:cNvPr id="26" name="矩形: 圓角 25">
              <a:extLst>
                <a:ext uri="{FF2B5EF4-FFF2-40B4-BE49-F238E27FC236}">
                  <a16:creationId xmlns:a16="http://schemas.microsoft.com/office/drawing/2014/main" id="{05976872-3686-3AE2-C624-005D486C8AC8}"/>
                </a:ext>
              </a:extLst>
            </p:cNvPr>
            <p:cNvSpPr/>
            <p:nvPr/>
          </p:nvSpPr>
          <p:spPr>
            <a:xfrm>
              <a:off x="2942429" y="3319614"/>
              <a:ext cx="2793199"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文字方塊 5">
              <a:extLst>
                <a:ext uri="{FF2B5EF4-FFF2-40B4-BE49-F238E27FC236}">
                  <a16:creationId xmlns:a16="http://schemas.microsoft.com/office/drawing/2014/main" id="{21562160-3E12-834F-765A-730CA3E52E06}"/>
                </a:ext>
              </a:extLst>
            </p:cNvPr>
            <p:cNvSpPr txBox="1"/>
            <p:nvPr/>
          </p:nvSpPr>
          <p:spPr>
            <a:xfrm>
              <a:off x="2988586" y="4092151"/>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8" name="文字方塊 7">
              <a:extLst>
                <a:ext uri="{FF2B5EF4-FFF2-40B4-BE49-F238E27FC236}">
                  <a16:creationId xmlns:a16="http://schemas.microsoft.com/office/drawing/2014/main" id="{A9F4EF7A-F1AA-5FB0-8F0A-3221BEB8EFD9}"/>
                </a:ext>
              </a:extLst>
            </p:cNvPr>
            <p:cNvSpPr txBox="1"/>
            <p:nvPr/>
          </p:nvSpPr>
          <p:spPr>
            <a:xfrm>
              <a:off x="4149991" y="3794315"/>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6.73X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9E893416-3596-59F0-1E78-2610A3509330}"/>
                </a:ext>
              </a:extLst>
            </p:cNvPr>
            <p:cNvSpPr txBox="1"/>
            <p:nvPr/>
          </p:nvSpPr>
          <p:spPr>
            <a:xfrm>
              <a:off x="2998187" y="3387835"/>
              <a:ext cx="2621531" cy="400110"/>
            </a:xfrm>
            <a:prstGeom prst="rect">
              <a:avLst/>
            </a:prstGeom>
            <a:noFill/>
          </p:spPr>
          <p:txBody>
            <a:bodyPr wrap="square" lIns="91440" tIns="45720" rIns="91440" bIns="45720" anchor="t">
              <a:spAutoFit/>
            </a:bodyPr>
            <a:lstStyle/>
            <a:p>
              <a:r>
                <a:rPr kumimoji="1" lang="zh-TW" sz="1000" b="1">
                  <a:solidFill>
                    <a:schemeClr val="bg1"/>
                  </a:solidFill>
                  <a:latin typeface="Arial" panose="020B0604020202020204" pitchFamily="34" charset="0"/>
                  <a:ea typeface="微軟正黑體"/>
                  <a:cs typeface="Arial" panose="020B0604020202020204" pitchFamily="34" charset="0"/>
                  <a:sym typeface="+mn-lt"/>
                </a:rPr>
                <a:t>Thumbnail Performance Compared to the Previous Generati</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x7</a:t>
              </a:r>
              <a:r>
                <a:rPr kumimoji="1" lang="zh-TW" sz="1000" b="1">
                  <a:solidFill>
                    <a:schemeClr val="bg1"/>
                  </a:solidFill>
                  <a:latin typeface="Arial" panose="020B0604020202020204" pitchFamily="34" charset="0"/>
                  <a:ea typeface="微軟正黑體"/>
                  <a:cs typeface="Arial" panose="020B0604020202020204" pitchFamily="34" charset="0"/>
                  <a:sym typeface="+mn-lt"/>
                </a:rPr>
                <a:t>7XU</a:t>
              </a:r>
              <a:endParaRPr lang="zh-TW" sz="1000">
                <a:solidFill>
                  <a:schemeClr val="bg1"/>
                </a:solidFill>
                <a:latin typeface="Arial" panose="020B0604020202020204" pitchFamily="34" charset="0"/>
                <a:cs typeface="Arial" panose="020B0604020202020204" pitchFamily="34" charset="0"/>
              </a:endParaRPr>
            </a:p>
          </p:txBody>
        </p:sp>
      </p:grpSp>
      <p:grpSp>
        <p:nvGrpSpPr>
          <p:cNvPr id="50" name="群組 49">
            <a:extLst>
              <a:ext uri="{FF2B5EF4-FFF2-40B4-BE49-F238E27FC236}">
                <a16:creationId xmlns:a16="http://schemas.microsoft.com/office/drawing/2014/main" id="{26E4B885-4B43-7828-D7A5-F3EACF00AEE9}"/>
              </a:ext>
            </a:extLst>
          </p:cNvPr>
          <p:cNvGrpSpPr/>
          <p:nvPr/>
        </p:nvGrpSpPr>
        <p:grpSpPr>
          <a:xfrm>
            <a:off x="3208356" y="4726894"/>
            <a:ext cx="2793198" cy="1231811"/>
            <a:chOff x="2942430" y="4773380"/>
            <a:chExt cx="2793198" cy="1231811"/>
          </a:xfrm>
        </p:grpSpPr>
        <p:sp>
          <p:nvSpPr>
            <p:cNvPr id="42" name="矩形: 圓角 41">
              <a:extLst>
                <a:ext uri="{FF2B5EF4-FFF2-40B4-BE49-F238E27FC236}">
                  <a16:creationId xmlns:a16="http://schemas.microsoft.com/office/drawing/2014/main" id="{DF64EC04-F312-BAC4-59BF-F87C09E193B4}"/>
                </a:ext>
              </a:extLst>
            </p:cNvPr>
            <p:cNvSpPr/>
            <p:nvPr/>
          </p:nvSpPr>
          <p:spPr>
            <a:xfrm>
              <a:off x="2942430" y="4773380"/>
              <a:ext cx="2793198"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3" name="文字方塊 5">
              <a:extLst>
                <a:ext uri="{FF2B5EF4-FFF2-40B4-BE49-F238E27FC236}">
                  <a16:creationId xmlns:a16="http://schemas.microsoft.com/office/drawing/2014/main" id="{DD432C57-D5B3-7770-E362-32DB2BDB01A1}"/>
                </a:ext>
              </a:extLst>
            </p:cNvPr>
            <p:cNvSpPr txBox="1"/>
            <p:nvPr/>
          </p:nvSpPr>
          <p:spPr>
            <a:xfrm>
              <a:off x="2988586" y="5545917"/>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4" name="文字方塊 7">
              <a:extLst>
                <a:ext uri="{FF2B5EF4-FFF2-40B4-BE49-F238E27FC236}">
                  <a16:creationId xmlns:a16="http://schemas.microsoft.com/office/drawing/2014/main" id="{6291B56C-0D4F-B5C1-7549-0D3294C40D67}"/>
                </a:ext>
              </a:extLst>
            </p:cNvPr>
            <p:cNvSpPr txBox="1"/>
            <p:nvPr/>
          </p:nvSpPr>
          <p:spPr>
            <a:xfrm>
              <a:off x="4149991" y="5248081"/>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a:cs typeface="Arial" panose="020B0604020202020204" pitchFamily="34" charset="0"/>
                  <a:sym typeface="+mn-lt"/>
                </a:rPr>
                <a:t>1.55X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文字方塊 45">
              <a:extLst>
                <a:ext uri="{FF2B5EF4-FFF2-40B4-BE49-F238E27FC236}">
                  <a16:creationId xmlns:a16="http://schemas.microsoft.com/office/drawing/2014/main" id="{4E2587E2-1201-FF7C-3AD4-52D2038B31F7}"/>
                </a:ext>
              </a:extLst>
            </p:cNvPr>
            <p:cNvSpPr txBox="1"/>
            <p:nvPr/>
          </p:nvSpPr>
          <p:spPr>
            <a:xfrm>
              <a:off x="2998187" y="4841601"/>
              <a:ext cx="2116832" cy="400110"/>
            </a:xfrm>
            <a:prstGeom prst="rect">
              <a:avLst/>
            </a:prstGeom>
            <a:noFill/>
          </p:spPr>
          <p:txBody>
            <a:bodyPr wrap="square" lIns="91440" tIns="45720" rIns="91440" bIns="45720" anchor="t">
              <a:spAutoFit/>
            </a:bodyPr>
            <a:lstStyle/>
            <a:p>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CPU Benchmark</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Compared</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to</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the</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Previous</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Gen</a:t>
              </a:r>
              <a:r>
                <a:rPr kumimoji="1" lang="zh-TW" sz="1000" b="1">
                  <a:solidFill>
                    <a:schemeClr val="bg1"/>
                  </a:solidFill>
                  <a:latin typeface="Arial" panose="020B0604020202020204" pitchFamily="34" charset="0"/>
                  <a:ea typeface="微軟正黑體"/>
                  <a:cs typeface="Arial" panose="020B0604020202020204" pitchFamily="34" charset="0"/>
                  <a:sym typeface="+mn-lt"/>
                </a:rPr>
                <a:t>erat</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ion</a:t>
              </a:r>
              <a:r>
                <a:rPr kumimoji="1" lang="zh-TW" altLang="en-US" sz="10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000" b="1">
                  <a:solidFill>
                    <a:schemeClr val="bg1"/>
                  </a:solidFill>
                  <a:latin typeface="Arial" panose="020B0604020202020204" pitchFamily="34" charset="0"/>
                  <a:ea typeface="微軟正黑體"/>
                  <a:cs typeface="Arial" panose="020B0604020202020204" pitchFamily="34" charset="0"/>
                  <a:sym typeface="+mn-lt"/>
                </a:rPr>
                <a:t>x77</a:t>
              </a:r>
              <a:r>
                <a:rPr kumimoji="1" lang="zh-TW" sz="1000" b="1">
                  <a:solidFill>
                    <a:schemeClr val="bg1"/>
                  </a:solidFill>
                  <a:latin typeface="Arial" panose="020B0604020202020204" pitchFamily="34" charset="0"/>
                  <a:ea typeface="微軟正黑體"/>
                  <a:cs typeface="Arial" panose="020B0604020202020204" pitchFamily="34" charset="0"/>
                  <a:sym typeface="+mn-lt"/>
                </a:rPr>
                <a:t>XU</a:t>
              </a:r>
              <a:endParaRPr lang="zh-TW" sz="1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036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78827" y="220029"/>
            <a:ext cx="12034345" cy="682238"/>
          </a:xfrm>
          <a:prstGeom prst="rect">
            <a:avLst/>
          </a:prstGeom>
          <a:noFill/>
        </p:spPr>
        <p:txBody>
          <a:bodyPr wrap="square" lIns="91440" tIns="45720" rIns="91440" bIns="45720" rtlCol="0" anchor="t">
            <a:spAutoFit/>
          </a:bodyPr>
          <a:lstStyle/>
          <a:p>
            <a:pPr algn="ctr">
              <a:lnSpc>
                <a:spcPts val="4600"/>
              </a:lnSpc>
            </a:pPr>
            <a:r>
              <a:rPr lang="zh-TW" sz="4600" b="1">
                <a:solidFill>
                  <a:srgbClr val="FF0000"/>
                </a:solidFill>
                <a:latin typeface="Arial" panose="020B0604020202020204" pitchFamily="34" charset="0"/>
                <a:ea typeface="微軟正黑體"/>
                <a:cs typeface="Arial" panose="020B0604020202020204" pitchFamily="34" charset="0"/>
              </a:rPr>
              <a:t>3</a:t>
            </a:r>
            <a:r>
              <a:rPr lang="zh-TW" altLang="en-US" sz="4600" b="1">
                <a:solidFill>
                  <a:srgbClr val="FF0000"/>
                </a:solidFill>
                <a:latin typeface="Arial" panose="020B0604020202020204" pitchFamily="34" charset="0"/>
                <a:ea typeface="微軟正黑體"/>
                <a:cs typeface="Arial" panose="020B0604020202020204" pitchFamily="34" charset="0"/>
              </a:rPr>
              <a:t> </a:t>
            </a:r>
            <a:r>
              <a:rPr lang="en-US" altLang="zh-TW" sz="4600" b="1">
                <a:solidFill>
                  <a:srgbClr val="FF0000"/>
                </a:solidFill>
                <a:latin typeface="Arial" panose="020B0604020202020204" pitchFamily="34" charset="0"/>
                <a:ea typeface="微軟正黑體"/>
                <a:cs typeface="Arial" panose="020B0604020202020204" pitchFamily="34" charset="0"/>
              </a:rPr>
              <a:t>x </a:t>
            </a:r>
            <a:r>
              <a:rPr lang="zh-TW" sz="4600" b="1">
                <a:solidFill>
                  <a:srgbClr val="FF0000"/>
                </a:solidFill>
                <a:latin typeface="Arial" panose="020B0604020202020204" pitchFamily="34" charset="0"/>
                <a:ea typeface="微軟正黑體"/>
                <a:cs typeface="Arial" panose="020B0604020202020204" pitchFamily="34" charset="0"/>
              </a:rPr>
              <a:t>PCIe Gen4</a:t>
            </a:r>
            <a:r>
              <a:rPr lang="zh-TW" sz="4600" b="1">
                <a:solidFill>
                  <a:schemeClr val="bg1"/>
                </a:solidFill>
                <a:latin typeface="Arial" panose="020B0604020202020204" pitchFamily="34" charset="0"/>
                <a:ea typeface="微軟正黑體"/>
                <a:cs typeface="Arial" panose="020B0604020202020204" pitchFamily="34" charset="0"/>
              </a:rPr>
              <a:t> Slots, Faster and Beyond!</a:t>
            </a:r>
            <a:endParaRPr lang="zh-TW">
              <a:solidFill>
                <a:schemeClr val="bg1"/>
              </a:solidFill>
              <a:latin typeface="Arial" panose="020B0604020202020204" pitchFamily="34" charset="0"/>
              <a:ea typeface="新細明體"/>
              <a:cs typeface="Arial" panose="020B0604020202020204" pitchFamily="34" charset="0"/>
            </a:endParaRPr>
          </a:p>
        </p:txBody>
      </p:sp>
      <p:sp>
        <p:nvSpPr>
          <p:cNvPr id="4" name="文字方塊 3">
            <a:extLst>
              <a:ext uri="{FF2B5EF4-FFF2-40B4-BE49-F238E27FC236}">
                <a16:creationId xmlns:a16="http://schemas.microsoft.com/office/drawing/2014/main" id="{A5738018-4B63-490A-AF4B-7469C6BDC7C8}"/>
              </a:ext>
            </a:extLst>
          </p:cNvPr>
          <p:cNvSpPr txBox="1"/>
          <p:nvPr/>
        </p:nvSpPr>
        <p:spPr>
          <a:xfrm>
            <a:off x="3661891" y="5162034"/>
            <a:ext cx="2434751" cy="369332"/>
          </a:xfrm>
          <a:prstGeom prst="rect">
            <a:avLst/>
          </a:prstGeom>
          <a:noFill/>
        </p:spPr>
        <p:txBody>
          <a:bodyPr wrap="square" lIns="91440" tIns="45720" rIns="91440" bIns="45720" anchor="t">
            <a:spAutoFit/>
          </a:bodyPr>
          <a:lstStyle/>
          <a:p>
            <a:pPr algn="ctr">
              <a:buClr>
                <a:srgbClr val="595959"/>
              </a:buClr>
              <a:buSzPct val="25000"/>
            </a:pPr>
            <a:r>
              <a:rPr lang="en-US" altLang="zh-TW" sz="1800" b="1">
                <a:solidFill>
                  <a:schemeClr val="tx1">
                    <a:lumMod val="95000"/>
                    <a:lumOff val="5000"/>
                  </a:schemeClr>
                </a:solidFill>
                <a:latin typeface="Arial" panose="020B0604020202020204" pitchFamily="34" charset="0"/>
                <a:ea typeface="微軟正黑體"/>
                <a:cs typeface="Arial" panose="020B0604020202020204" pitchFamily="34" charset="0"/>
              </a:rPr>
              <a:t>3 x PCIe </a:t>
            </a:r>
            <a:r>
              <a:rPr lang="zh-Hant" altLang="en-US" b="1">
                <a:solidFill>
                  <a:schemeClr val="tx1">
                    <a:lumMod val="95000"/>
                    <a:lumOff val="5000"/>
                  </a:schemeClr>
                </a:solidFill>
                <a:latin typeface="Arial" panose="020B0604020202020204" pitchFamily="34" charset="0"/>
                <a:ea typeface="微軟正黑體"/>
                <a:cs typeface="Arial" panose="020B0604020202020204" pitchFamily="34" charset="0"/>
              </a:rPr>
              <a:t>Slots</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 (CP</a:t>
            </a:r>
            <a:r>
              <a:rPr lang="en-US" altLang="zh-Hant" sz="1800" b="1">
                <a:solidFill>
                  <a:schemeClr val="tx1">
                    <a:lumMod val="95000"/>
                    <a:lumOff val="5000"/>
                  </a:schemeClr>
                </a:solidFill>
                <a:latin typeface="Arial" panose="020B0604020202020204" pitchFamily="34" charset="0"/>
                <a:ea typeface="微軟正黑體"/>
                <a:cs typeface="Arial" panose="020B0604020202020204" pitchFamily="34" charset="0"/>
              </a:rPr>
              <a:t>U</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a:t>
            </a:r>
          </a:p>
        </p:txBody>
      </p:sp>
      <p:sp>
        <p:nvSpPr>
          <p:cNvPr id="9" name="文字方塊 8">
            <a:extLst>
              <a:ext uri="{FF2B5EF4-FFF2-40B4-BE49-F238E27FC236}">
                <a16:creationId xmlns:a16="http://schemas.microsoft.com/office/drawing/2014/main" id="{50B48790-98F6-41F8-77DA-4E179C3756A2}"/>
              </a:ext>
            </a:extLst>
          </p:cNvPr>
          <p:cNvSpPr txBox="1"/>
          <p:nvPr/>
        </p:nvSpPr>
        <p:spPr>
          <a:xfrm>
            <a:off x="7346264" y="5162034"/>
            <a:ext cx="2424455" cy="369332"/>
          </a:xfrm>
          <a:prstGeom prst="rect">
            <a:avLst/>
          </a:prstGeom>
          <a:noFill/>
        </p:spPr>
        <p:txBody>
          <a:bodyPr wrap="square" lIns="91440" tIns="45720" rIns="91440" bIns="45720" anchor="t">
            <a:spAutoFit/>
          </a:bodyPr>
          <a:lstStyle/>
          <a:p>
            <a:pPr algn="ctr">
              <a:buClr>
                <a:srgbClr val="595959"/>
              </a:buClr>
              <a:buSzPct val="25000"/>
            </a:pPr>
            <a:r>
              <a:rPr lang="en-US" altLang="zh-TW" sz="1800" b="1">
                <a:solidFill>
                  <a:schemeClr val="tx1">
                    <a:lumMod val="95000"/>
                    <a:lumOff val="5000"/>
                  </a:schemeClr>
                </a:solidFill>
                <a:latin typeface="Arial" panose="020B0604020202020204" pitchFamily="34" charset="0"/>
                <a:ea typeface="微軟正黑體"/>
                <a:cs typeface="Arial" panose="020B0604020202020204" pitchFamily="34" charset="0"/>
              </a:rPr>
              <a:t>3 x PCIe </a:t>
            </a:r>
            <a:r>
              <a:rPr lang="zh-Hant" altLang="en-US" b="1">
                <a:solidFill>
                  <a:schemeClr val="tx1">
                    <a:lumMod val="95000"/>
                    <a:lumOff val="5000"/>
                  </a:schemeClr>
                </a:solidFill>
                <a:latin typeface="Arial" panose="020B0604020202020204" pitchFamily="34" charset="0"/>
                <a:ea typeface="微軟正黑體"/>
                <a:cs typeface="Arial" panose="020B0604020202020204" pitchFamily="34" charset="0"/>
              </a:rPr>
              <a:t>Slots</a:t>
            </a:r>
            <a:r>
              <a:rPr lang="zh-Hant" altLang="en-US" sz="1800" b="1">
                <a:solidFill>
                  <a:schemeClr val="tx1">
                    <a:lumMod val="95000"/>
                    <a:lumOff val="5000"/>
                  </a:schemeClr>
                </a:solidFill>
                <a:latin typeface="Arial" panose="020B0604020202020204" pitchFamily="34" charset="0"/>
                <a:ea typeface="微軟正黑體"/>
                <a:cs typeface="Arial" panose="020B0604020202020204" pitchFamily="34" charset="0"/>
              </a:rPr>
              <a:t> (CPU)</a:t>
            </a:r>
          </a:p>
        </p:txBody>
      </p:sp>
      <p:sp>
        <p:nvSpPr>
          <p:cNvPr id="10" name="Shape 82">
            <a:extLst>
              <a:ext uri="{FF2B5EF4-FFF2-40B4-BE49-F238E27FC236}">
                <a16:creationId xmlns:a16="http://schemas.microsoft.com/office/drawing/2014/main" id="{9723AFE8-231D-0ED2-8AAB-F7FCCBDE3F57}"/>
              </a:ext>
            </a:extLst>
          </p:cNvPr>
          <p:cNvSpPr txBox="1"/>
          <p:nvPr/>
        </p:nvSpPr>
        <p:spPr>
          <a:xfrm>
            <a:off x="10479592" y="3741594"/>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lnSpc>
                <a:spcPct val="100000"/>
              </a:lnSpc>
              <a:spcBef>
                <a:spcPts val="0"/>
              </a:spcBef>
              <a:spcAft>
                <a:spcPts val="0"/>
              </a:spcAft>
              <a:buNone/>
            </a:pPr>
            <a:r>
              <a:rPr lang="zh-TW" altLang="en-US" sz="1200" b="1">
                <a:solidFill>
                  <a:schemeClr val="bg1"/>
                </a:solidFill>
                <a:latin typeface="Arial" panose="020B0604020202020204" pitchFamily="34" charset="0"/>
                <a:ea typeface="微軟正黑體"/>
                <a:cs typeface="Arial" panose="020B0604020202020204" pitchFamily="34" charset="0"/>
                <a:sym typeface="Arial"/>
              </a:rPr>
              <a:t>Occupied</a:t>
            </a:r>
            <a:endParaRPr lang="zh-TW">
              <a:latin typeface="Arial" panose="020B0604020202020204" pitchFamily="34" charset="0"/>
              <a:cs typeface="Arial" panose="020B0604020202020204" pitchFamily="34" charset="0"/>
            </a:endParaRPr>
          </a:p>
        </p:txBody>
      </p:sp>
      <p:sp>
        <p:nvSpPr>
          <p:cNvPr id="11" name="Shape 82">
            <a:extLst>
              <a:ext uri="{FF2B5EF4-FFF2-40B4-BE49-F238E27FC236}">
                <a16:creationId xmlns:a16="http://schemas.microsoft.com/office/drawing/2014/main" id="{F6BC0430-0DAB-A218-630F-ABFEB0C3E2FA}"/>
              </a:ext>
            </a:extLst>
          </p:cNvPr>
          <p:cNvSpPr txBox="1"/>
          <p:nvPr/>
        </p:nvSpPr>
        <p:spPr>
          <a:xfrm>
            <a:off x="10481405" y="5264150"/>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200" b="1">
                <a:solidFill>
                  <a:schemeClr val="bg1">
                    <a:lumMod val="50000"/>
                  </a:schemeClr>
                </a:solidFill>
                <a:latin typeface="Arial" panose="020B0604020202020204" pitchFamily="34" charset="0"/>
                <a:ea typeface="微軟正黑體"/>
                <a:cs typeface="Arial" panose="020B0604020202020204" pitchFamily="34" charset="0"/>
                <a:sym typeface="Arial"/>
              </a:rPr>
              <a:t>Unoccupied</a:t>
            </a:r>
            <a:endParaRPr lang="zh-TW">
              <a:solidFill>
                <a:schemeClr val="bg1">
                  <a:lumMod val="50000"/>
                </a:schemeClr>
              </a:solidFill>
              <a:latin typeface="Arial" panose="020B0604020202020204" pitchFamily="34" charset="0"/>
              <a:cs typeface="Arial" panose="020B0604020202020204" pitchFamily="34" charset="0"/>
            </a:endParaRPr>
          </a:p>
        </p:txBody>
      </p:sp>
      <p:sp>
        <p:nvSpPr>
          <p:cNvPr id="2" name="Shape 82">
            <a:extLst>
              <a:ext uri="{FF2B5EF4-FFF2-40B4-BE49-F238E27FC236}">
                <a16:creationId xmlns:a16="http://schemas.microsoft.com/office/drawing/2014/main" id="{54854D7C-551C-B274-CAED-649B03633F94}"/>
              </a:ext>
            </a:extLst>
          </p:cNvPr>
          <p:cNvSpPr txBox="1"/>
          <p:nvPr/>
        </p:nvSpPr>
        <p:spPr>
          <a:xfrm>
            <a:off x="6984400" y="1043592"/>
            <a:ext cx="3047302"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panose="020B0604020202020204" pitchFamily="34" charset="0"/>
                <a:ea typeface="微軟正黑體"/>
                <a:cs typeface="Arial" panose="020B0604020202020204" pitchFamily="34" charset="0"/>
                <a:sym typeface="Arial"/>
              </a:rPr>
              <a:t>When</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installing</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a PCIe</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br>
              <a:rPr lang="en-US" altLang="zh-TW" sz="1400" b="1">
                <a:solidFill>
                  <a:schemeClr val="bg1"/>
                </a:solidFill>
                <a:latin typeface="Arial" panose="020B0604020202020204" pitchFamily="34" charset="0"/>
                <a:ea typeface="微軟正黑體"/>
                <a:cs typeface="Arial" panose="020B0604020202020204" pitchFamily="34" charset="0"/>
                <a:sym typeface="Arial"/>
              </a:rPr>
            </a:br>
            <a:r>
              <a:rPr lang="en-US" altLang="zh-TW" sz="1400" b="1">
                <a:solidFill>
                  <a:schemeClr val="bg1"/>
                </a:solidFill>
                <a:latin typeface="Arial" panose="020B0604020202020204" pitchFamily="34" charset="0"/>
                <a:ea typeface="微軟正黑體"/>
                <a:cs typeface="Arial" panose="020B0604020202020204" pitchFamily="34" charset="0"/>
                <a:sym typeface="Arial"/>
              </a:rPr>
              <a:t>expansion</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card</a:t>
            </a:r>
            <a:r>
              <a:rPr lang="zh-TW" altLang="en-US"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in</a:t>
            </a:r>
            <a:r>
              <a:rPr lang="zh-TW" sz="1400" b="1">
                <a:solidFill>
                  <a:schemeClr val="bg1"/>
                </a:solidFill>
                <a:latin typeface="Arial" panose="020B0604020202020204" pitchFamily="34" charset="0"/>
                <a:ea typeface="微軟正黑體"/>
                <a:cs typeface="Arial" panose="020B0604020202020204" pitchFamily="34" charset="0"/>
                <a:sym typeface="Arial"/>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a:rPr>
              <a:t>s</a:t>
            </a:r>
            <a:r>
              <a:rPr lang="zh-TW" sz="1400" b="1">
                <a:solidFill>
                  <a:schemeClr val="bg1"/>
                </a:solidFill>
                <a:latin typeface="Arial" panose="020B0604020202020204" pitchFamily="34" charset="0"/>
                <a:ea typeface="微軟正黑體"/>
                <a:cs typeface="Arial" panose="020B0604020202020204" pitchFamily="34" charset="0"/>
                <a:sym typeface="Arial"/>
              </a:rPr>
              <a:t>lot </a:t>
            </a:r>
            <a:r>
              <a:rPr lang="en-US" altLang="zh-TW" sz="1400" b="1" i="0" u="none" strike="noStrike" cap="none">
                <a:solidFill>
                  <a:schemeClr val="bg1"/>
                </a:solidFill>
                <a:latin typeface="Arial" panose="020B0604020202020204" pitchFamily="34" charset="0"/>
                <a:ea typeface="微軟正黑體"/>
                <a:cs typeface="Arial" panose="020B0604020202020204" pitchFamily="34" charset="0"/>
                <a:sym typeface="Arial"/>
              </a:rPr>
              <a:t>1</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3" name="Shape 82">
            <a:extLst>
              <a:ext uri="{FF2B5EF4-FFF2-40B4-BE49-F238E27FC236}">
                <a16:creationId xmlns:a16="http://schemas.microsoft.com/office/drawing/2014/main" id="{58931763-CCD5-16B6-8B0A-9D79C9F18A49}"/>
              </a:ext>
            </a:extLst>
          </p:cNvPr>
          <p:cNvSpPr txBox="1"/>
          <p:nvPr/>
        </p:nvSpPr>
        <p:spPr>
          <a:xfrm>
            <a:off x="3046930" y="1044279"/>
            <a:ext cx="3507382" cy="282355"/>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a:ea typeface="微軟正黑體"/>
                <a:cs typeface="Arial"/>
                <a:sym typeface="Arial"/>
              </a:rPr>
              <a:t>When</a:t>
            </a:r>
            <a:r>
              <a:rPr lang="zh-TW" altLang="en-US" sz="1400" b="1">
                <a:solidFill>
                  <a:schemeClr val="bg1"/>
                </a:solidFill>
                <a:latin typeface="Arial"/>
                <a:ea typeface="微軟正黑體"/>
                <a:cs typeface="Arial"/>
                <a:sym typeface="Arial"/>
              </a:rPr>
              <a:t> </a:t>
            </a:r>
            <a:r>
              <a:rPr lang="en-US" altLang="zh-TW" sz="1400" b="1">
                <a:solidFill>
                  <a:schemeClr val="bg1"/>
                </a:solidFill>
                <a:latin typeface="Arial"/>
                <a:ea typeface="微軟正黑體"/>
                <a:cs typeface="Arial"/>
                <a:sym typeface="Arial"/>
              </a:rPr>
              <a:t>slot</a:t>
            </a:r>
            <a:r>
              <a:rPr lang="zh-TW" altLang="en-US" sz="1400" b="1">
                <a:solidFill>
                  <a:schemeClr val="bg1"/>
                </a:solidFill>
                <a:latin typeface="Arial"/>
                <a:ea typeface="微軟正黑體"/>
                <a:cs typeface="Arial"/>
                <a:sym typeface="Arial"/>
              </a:rPr>
              <a:t> </a:t>
            </a:r>
            <a:r>
              <a:rPr lang="en-US" altLang="zh-TW" sz="1400" b="1" i="0" u="none" strike="noStrike" cap="none">
                <a:solidFill>
                  <a:schemeClr val="bg1"/>
                </a:solidFill>
                <a:latin typeface="Arial"/>
                <a:ea typeface="微軟正黑體"/>
                <a:cs typeface="Arial"/>
                <a:sym typeface="Arial"/>
              </a:rPr>
              <a:t>1</a:t>
            </a:r>
            <a:r>
              <a:rPr lang="zh-TW" altLang="en-US" sz="1400" b="1" i="0" u="none" strike="noStrike" cap="none">
                <a:solidFill>
                  <a:schemeClr val="bg1"/>
                </a:solidFill>
                <a:latin typeface="Arial"/>
                <a:ea typeface="微軟正黑體"/>
                <a:cs typeface="Arial"/>
                <a:sym typeface="Arial"/>
              </a:rPr>
              <a:t> </a:t>
            </a:r>
            <a:r>
              <a:rPr lang="zh-TW" sz="1400" b="1">
                <a:solidFill>
                  <a:schemeClr val="bg1"/>
                </a:solidFill>
                <a:latin typeface="Arial"/>
                <a:ea typeface="微軟正黑體"/>
                <a:cs typeface="Arial"/>
                <a:sym typeface="Arial"/>
              </a:rPr>
              <a:t>is </a:t>
            </a:r>
            <a:r>
              <a:rPr lang="en-US" altLang="zh-TW" sz="1400" b="1">
                <a:solidFill>
                  <a:schemeClr val="bg1"/>
                </a:solidFill>
                <a:latin typeface="Arial"/>
                <a:ea typeface="微軟正黑體"/>
                <a:cs typeface="Arial"/>
                <a:sym typeface="Arial"/>
              </a:rPr>
              <a:t>u</a:t>
            </a:r>
            <a:r>
              <a:rPr lang="zh-TW" sz="1400" b="1">
                <a:solidFill>
                  <a:schemeClr val="bg1"/>
                </a:solidFill>
                <a:latin typeface="Arial"/>
                <a:ea typeface="微軟正黑體"/>
                <a:cs typeface="Arial"/>
                <a:sym typeface="Arial"/>
              </a:rPr>
              <a:t>noccupied </a:t>
            </a:r>
            <a:br>
              <a:rPr lang="en-US" altLang="zh-TW" sz="1400" b="1">
                <a:latin typeface="Arial" panose="020B0604020202020204" pitchFamily="34" charset="0"/>
                <a:ea typeface="微軟正黑體"/>
                <a:cs typeface="Arial" panose="020B0604020202020204" pitchFamily="34" charset="0"/>
              </a:rPr>
            </a:br>
            <a:r>
              <a:rPr lang="zh-TW" sz="1400" b="1">
                <a:solidFill>
                  <a:schemeClr val="bg1"/>
                </a:solidFill>
                <a:latin typeface="Arial"/>
                <a:ea typeface="微軟正黑體"/>
                <a:cs typeface="Arial"/>
                <a:sym typeface="Arial"/>
              </a:rPr>
              <a:t>by a PCIe </a:t>
            </a:r>
            <a:r>
              <a:rPr lang="en-US" altLang="zh-TW" sz="1400" b="1">
                <a:solidFill>
                  <a:schemeClr val="bg1"/>
                </a:solidFill>
                <a:latin typeface="Arial"/>
                <a:ea typeface="微軟正黑體"/>
                <a:cs typeface="Arial"/>
                <a:sym typeface="Arial"/>
              </a:rPr>
              <a:t>e</a:t>
            </a:r>
            <a:r>
              <a:rPr lang="zh-TW" sz="1400" b="1">
                <a:solidFill>
                  <a:schemeClr val="bg1"/>
                </a:solidFill>
                <a:latin typeface="Arial"/>
                <a:ea typeface="微軟正黑體"/>
                <a:cs typeface="Arial"/>
                <a:sym typeface="Arial"/>
              </a:rPr>
              <a:t>xpansion </a:t>
            </a:r>
            <a:r>
              <a:rPr lang="en-US" altLang="zh-TW" sz="1400" b="1">
                <a:solidFill>
                  <a:schemeClr val="bg1"/>
                </a:solidFill>
                <a:latin typeface="Arial"/>
                <a:ea typeface="微軟正黑體"/>
                <a:cs typeface="Arial"/>
                <a:sym typeface="Arial"/>
              </a:rPr>
              <a:t>c</a:t>
            </a:r>
            <a:r>
              <a:rPr lang="zh-TW" sz="1400" b="1">
                <a:solidFill>
                  <a:schemeClr val="bg1"/>
                </a:solidFill>
                <a:latin typeface="Arial"/>
                <a:ea typeface="微軟正黑體"/>
                <a:cs typeface="Arial"/>
                <a:sym typeface="Arial"/>
              </a:rPr>
              <a:t>ard:</a:t>
            </a:r>
            <a:endParaRPr lang="zh-TW" sz="1400">
              <a:solidFill>
                <a:schemeClr val="bg1"/>
              </a:solidFill>
              <a:latin typeface="Arial"/>
              <a:ea typeface="新細明體"/>
              <a:cs typeface="Arial"/>
            </a:endParaRPr>
          </a:p>
        </p:txBody>
      </p:sp>
      <p:sp>
        <p:nvSpPr>
          <p:cNvPr id="5" name="Shape 82">
            <a:extLst>
              <a:ext uri="{FF2B5EF4-FFF2-40B4-BE49-F238E27FC236}">
                <a16:creationId xmlns:a16="http://schemas.microsoft.com/office/drawing/2014/main" id="{21D64286-2DCA-08EA-EE1D-C10E065DF018}"/>
              </a:ext>
            </a:extLst>
          </p:cNvPr>
          <p:cNvSpPr txBox="1"/>
          <p:nvPr/>
        </p:nvSpPr>
        <p:spPr>
          <a:xfrm>
            <a:off x="2601078" y="5997279"/>
            <a:ext cx="4399084" cy="663355"/>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微軟正黑體"/>
                <a:ea typeface="微軟正黑體"/>
                <a:cs typeface="Arial"/>
                <a:sym typeface="Arial"/>
              </a:rPr>
              <a:t>Slot</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2</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provides</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the</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width</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of</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PCIe</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Gen4</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x8</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when</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Slot</a:t>
            </a:r>
            <a:r>
              <a:rPr lang="zh-TW" altLang="en-US" sz="1400" b="1">
                <a:solidFill>
                  <a:schemeClr val="bg1"/>
                </a:solidFill>
                <a:latin typeface="微軟正黑體"/>
                <a:ea typeface="微軟正黑體"/>
                <a:cs typeface="Arial"/>
                <a:sym typeface="Arial"/>
              </a:rPr>
              <a:t> </a:t>
            </a:r>
            <a:r>
              <a:rPr lang="en-US" altLang="zh-TW" sz="1400" b="1" i="0" u="none" strike="noStrike" cap="none">
                <a:solidFill>
                  <a:schemeClr val="bg1"/>
                </a:solidFill>
                <a:latin typeface="微軟正黑體"/>
                <a:ea typeface="微軟正黑體"/>
                <a:cs typeface="Arial"/>
                <a:sym typeface="Arial"/>
              </a:rPr>
              <a:t>1</a:t>
            </a:r>
            <a:r>
              <a:rPr lang="zh-TW" sz="1400" b="1" i="0" u="none" strike="noStrike" cap="none">
                <a:solidFill>
                  <a:schemeClr val="bg1"/>
                </a:solidFill>
                <a:latin typeface="微軟正黑體"/>
                <a:ea typeface="微軟正黑體"/>
                <a:cs typeface="Arial"/>
                <a:sym typeface="Arial"/>
              </a:rPr>
              <a:t> </a:t>
            </a:r>
            <a:r>
              <a:rPr lang="zh-TW" sz="1400" b="1">
                <a:solidFill>
                  <a:schemeClr val="bg1"/>
                </a:solidFill>
                <a:latin typeface="微軟正黑體"/>
                <a:ea typeface="微軟正黑體"/>
                <a:cs typeface="Arial"/>
                <a:sym typeface="Arial"/>
              </a:rPr>
              <a:t>is no</a:t>
            </a:r>
            <a:r>
              <a:rPr lang="en-US" altLang="zh-TW" sz="1400" b="1">
                <a:solidFill>
                  <a:schemeClr val="bg1"/>
                </a:solidFill>
                <a:latin typeface="微軟正黑體"/>
                <a:ea typeface="微軟正黑體"/>
                <a:cs typeface="Arial"/>
                <a:sym typeface="Arial"/>
              </a:rPr>
              <a:t>t</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in</a:t>
            </a:r>
            <a:r>
              <a:rPr lang="zh-TW" altLang="en-US" sz="1400" b="1">
                <a:solidFill>
                  <a:schemeClr val="bg1"/>
                </a:solidFill>
                <a:latin typeface="微軟正黑體"/>
                <a:ea typeface="微軟正黑體"/>
                <a:cs typeface="Arial"/>
                <a:sym typeface="Arial"/>
              </a:rPr>
              <a:t> </a:t>
            </a:r>
            <a:r>
              <a:rPr lang="zh-TW" sz="1400" b="1">
                <a:solidFill>
                  <a:schemeClr val="bg1"/>
                </a:solidFill>
                <a:latin typeface="微軟正黑體"/>
                <a:ea typeface="微軟正黑體"/>
                <a:cs typeface="Arial"/>
                <a:sym typeface="Arial"/>
              </a:rPr>
              <a:t>u</a:t>
            </a:r>
            <a:r>
              <a:rPr lang="en-US" altLang="zh-TW" sz="1400" b="1">
                <a:solidFill>
                  <a:schemeClr val="bg1"/>
                </a:solidFill>
                <a:latin typeface="微軟正黑體"/>
                <a:ea typeface="微軟正黑體"/>
                <a:cs typeface="Arial"/>
                <a:sym typeface="Arial"/>
              </a:rPr>
              <a:t>se,</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and</a:t>
            </a:r>
            <a:r>
              <a:rPr lang="zh-TW" altLang="en-US" sz="1400" b="1">
                <a:solidFill>
                  <a:schemeClr val="bg1"/>
                </a:solidFill>
                <a:latin typeface="微軟正黑體"/>
                <a:ea typeface="微軟正黑體"/>
                <a:cs typeface="Arial"/>
                <a:sym typeface="Arial"/>
              </a:rPr>
              <a:t> </a:t>
            </a:r>
            <a:r>
              <a:rPr lang="zh-TW" sz="1400" b="1">
                <a:solidFill>
                  <a:schemeClr val="bg1"/>
                </a:solidFill>
                <a:latin typeface="微軟正黑體"/>
                <a:ea typeface="微軟正黑體"/>
                <a:cs typeface="Arial"/>
                <a:sym typeface="Arial"/>
              </a:rPr>
              <a:t>p</a:t>
            </a:r>
            <a:r>
              <a:rPr lang="en-US" altLang="zh-TW" sz="1400" b="1" err="1">
                <a:solidFill>
                  <a:schemeClr val="bg1"/>
                </a:solidFill>
                <a:latin typeface="微軟正黑體"/>
                <a:ea typeface="微軟正黑體"/>
                <a:cs typeface="Arial"/>
                <a:sym typeface="Arial"/>
              </a:rPr>
              <a:t>rov</a:t>
            </a:r>
            <a:r>
              <a:rPr lang="zh-TW" sz="1400" b="1">
                <a:solidFill>
                  <a:schemeClr val="bg1"/>
                </a:solidFill>
                <a:latin typeface="微軟正黑體"/>
                <a:ea typeface="微軟正黑體"/>
                <a:cs typeface="Arial"/>
                <a:sym typeface="Arial"/>
              </a:rPr>
              <a:t>i</a:t>
            </a:r>
            <a:r>
              <a:rPr lang="en-US" altLang="zh-TW" sz="1400" b="1">
                <a:solidFill>
                  <a:schemeClr val="bg1"/>
                </a:solidFill>
                <a:latin typeface="微軟正黑體"/>
                <a:ea typeface="微軟正黑體"/>
                <a:cs typeface="Arial"/>
                <a:sym typeface="Arial"/>
              </a:rPr>
              <a:t>des</a:t>
            </a:r>
            <a:r>
              <a:rPr lang="zh-TW" altLang="en-US" sz="1400" b="1">
                <a:solidFill>
                  <a:schemeClr val="bg1"/>
                </a:solidFill>
                <a:latin typeface="微軟正黑體"/>
                <a:ea typeface="微軟正黑體"/>
                <a:cs typeface="Arial"/>
                <a:sym typeface="Arial"/>
              </a:rPr>
              <a:t> </a:t>
            </a:r>
            <a:r>
              <a:rPr lang="en-US" altLang="zh-TW" sz="1400" b="1" err="1">
                <a:solidFill>
                  <a:schemeClr val="bg1"/>
                </a:solidFill>
                <a:latin typeface="微軟正黑體"/>
                <a:ea typeface="微軟正黑體"/>
                <a:cs typeface="Arial"/>
                <a:sym typeface="Arial"/>
              </a:rPr>
              <a:t>th</a:t>
            </a:r>
            <a:r>
              <a:rPr lang="zh-TW" sz="1400" b="1">
                <a:solidFill>
                  <a:schemeClr val="bg1"/>
                </a:solidFill>
                <a:latin typeface="微軟正黑體"/>
                <a:ea typeface="微軟正黑體"/>
                <a:cs typeface="Arial"/>
                <a:sym typeface="Arial"/>
              </a:rPr>
              <a:t>e</a:t>
            </a:r>
            <a:r>
              <a:rPr lang="zh-TW" altLang="en-US" sz="1400" b="1">
                <a:solidFill>
                  <a:schemeClr val="bg1"/>
                </a:solidFill>
                <a:latin typeface="微軟正黑體"/>
                <a:ea typeface="微軟正黑體"/>
                <a:cs typeface="Arial"/>
                <a:sym typeface="Arial"/>
              </a:rPr>
              <a:t> </a:t>
            </a:r>
            <a:r>
              <a:rPr lang="en-US" altLang="zh-TW" sz="1400" b="1" err="1">
                <a:solidFill>
                  <a:schemeClr val="bg1"/>
                </a:solidFill>
                <a:latin typeface="微軟正黑體"/>
                <a:ea typeface="微軟正黑體"/>
                <a:cs typeface="Arial"/>
                <a:sym typeface="Arial"/>
              </a:rPr>
              <a:t>wi</a:t>
            </a:r>
            <a:r>
              <a:rPr lang="zh-TW" sz="1400" b="1">
                <a:solidFill>
                  <a:schemeClr val="bg1"/>
                </a:solidFill>
                <a:latin typeface="微軟正黑體"/>
                <a:ea typeface="微軟正黑體"/>
                <a:cs typeface="Arial"/>
                <a:sym typeface="Arial"/>
              </a:rPr>
              <a:t>d</a:t>
            </a:r>
            <a:r>
              <a:rPr lang="en-US" altLang="zh-TW" sz="1400" b="1" err="1">
                <a:solidFill>
                  <a:schemeClr val="bg1"/>
                </a:solidFill>
                <a:latin typeface="微軟正黑體"/>
                <a:ea typeface="微軟正黑體"/>
                <a:cs typeface="Arial"/>
                <a:sym typeface="Arial"/>
              </a:rPr>
              <a:t>th</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of</a:t>
            </a:r>
            <a:r>
              <a:rPr lang="zh-TW" sz="1400" b="1">
                <a:solidFill>
                  <a:schemeClr val="bg1"/>
                </a:solidFill>
                <a:latin typeface="微軟正黑體"/>
                <a:ea typeface="微軟正黑體"/>
                <a:cs typeface="Arial"/>
                <a:sym typeface="Arial"/>
              </a:rPr>
              <a:t> PCIe </a:t>
            </a:r>
            <a:r>
              <a:rPr lang="en-US" altLang="zh-TW" sz="1400" b="1">
                <a:solidFill>
                  <a:schemeClr val="bg1"/>
                </a:solidFill>
                <a:latin typeface="微軟正黑體"/>
                <a:ea typeface="微軟正黑體"/>
                <a:cs typeface="Arial"/>
                <a:sym typeface="Arial"/>
              </a:rPr>
              <a:t>Gen4</a:t>
            </a:r>
            <a:r>
              <a:rPr lang="zh-TW" altLang="en-US" sz="1400" b="1">
                <a:solidFill>
                  <a:schemeClr val="bg1"/>
                </a:solidFill>
                <a:latin typeface="微軟正黑體"/>
                <a:ea typeface="微軟正黑體"/>
                <a:cs typeface="Arial"/>
                <a:sym typeface="Arial"/>
              </a:rPr>
              <a:t> </a:t>
            </a:r>
            <a:r>
              <a:rPr lang="zh-TW" sz="1400" b="1">
                <a:solidFill>
                  <a:schemeClr val="bg1"/>
                </a:solidFill>
                <a:latin typeface="微軟正黑體"/>
                <a:ea typeface="微軟正黑體"/>
                <a:cs typeface="Arial"/>
                <a:sym typeface="Arial"/>
              </a:rPr>
              <a:t>x</a:t>
            </a:r>
            <a:r>
              <a:rPr lang="en-US" altLang="zh-TW" sz="1400" b="1">
                <a:solidFill>
                  <a:schemeClr val="bg1"/>
                </a:solidFill>
                <a:latin typeface="微軟正黑體"/>
                <a:ea typeface="微軟正黑體"/>
                <a:cs typeface="Arial"/>
                <a:sym typeface="Arial"/>
              </a:rPr>
              <a:t>4</a:t>
            </a:r>
            <a:r>
              <a:rPr lang="zh-TW" altLang="en-US" sz="1400" b="1">
                <a:solidFill>
                  <a:schemeClr val="bg1"/>
                </a:solidFill>
                <a:latin typeface="微軟正黑體"/>
                <a:ea typeface="微軟正黑體"/>
                <a:cs typeface="Arial"/>
                <a:sym typeface="Arial"/>
              </a:rPr>
              <a:t> </a:t>
            </a:r>
            <a:r>
              <a:rPr lang="en-US" altLang="zh-TW" sz="1400" b="1" err="1">
                <a:solidFill>
                  <a:schemeClr val="bg1"/>
                </a:solidFill>
                <a:latin typeface="微軟正黑體"/>
                <a:ea typeface="微軟正黑體"/>
                <a:cs typeface="Arial"/>
                <a:sym typeface="Arial"/>
              </a:rPr>
              <a:t>whe</a:t>
            </a:r>
            <a:r>
              <a:rPr lang="zh-TW" sz="1400" b="1">
                <a:solidFill>
                  <a:schemeClr val="bg1"/>
                </a:solidFill>
                <a:latin typeface="微軟正黑體"/>
                <a:ea typeface="微軟正黑體"/>
                <a:cs typeface="Arial"/>
                <a:sym typeface="Arial"/>
              </a:rPr>
              <a:t>n</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Slot</a:t>
            </a:r>
            <a:r>
              <a:rPr lang="zh-TW" altLang="en-US" sz="1400" b="1">
                <a:solidFill>
                  <a:schemeClr val="bg1"/>
                </a:solidFill>
                <a:latin typeface="微軟正黑體"/>
                <a:ea typeface="微軟正黑體"/>
                <a:cs typeface="Arial"/>
                <a:sym typeface="Arial"/>
              </a:rPr>
              <a:t> </a:t>
            </a:r>
            <a:r>
              <a:rPr lang="en-US" altLang="zh-TW" sz="1400" b="1">
                <a:solidFill>
                  <a:schemeClr val="bg1"/>
                </a:solidFill>
                <a:latin typeface="微軟正黑體"/>
                <a:ea typeface="微軟正黑體"/>
                <a:cs typeface="Arial"/>
                <a:sym typeface="Arial"/>
              </a:rPr>
              <a:t>1</a:t>
            </a:r>
            <a:r>
              <a:rPr lang="zh-TW" altLang="en-US" sz="1400" b="1">
                <a:solidFill>
                  <a:schemeClr val="bg1"/>
                </a:solidFill>
                <a:latin typeface="微軟正黑體"/>
                <a:ea typeface="微軟正黑體"/>
                <a:cs typeface="Arial"/>
                <a:sym typeface="Arial"/>
              </a:rPr>
              <a:t> </a:t>
            </a:r>
            <a:r>
              <a:rPr lang="en-US" altLang="zh-TW" sz="1400" b="1" err="1">
                <a:solidFill>
                  <a:schemeClr val="bg1"/>
                </a:solidFill>
                <a:latin typeface="微軟正黑體"/>
                <a:ea typeface="微軟正黑體"/>
                <a:cs typeface="Arial"/>
                <a:sym typeface="Arial"/>
              </a:rPr>
              <a:t>i</a:t>
            </a:r>
            <a:r>
              <a:rPr lang="zh-TW" sz="1400" b="1">
                <a:solidFill>
                  <a:schemeClr val="bg1"/>
                </a:solidFill>
                <a:latin typeface="微軟正黑體"/>
                <a:ea typeface="微軟正黑體"/>
                <a:cs typeface="Arial"/>
                <a:sym typeface="Arial"/>
              </a:rPr>
              <a:t>s</a:t>
            </a:r>
            <a:r>
              <a:rPr lang="zh-TW" altLang="en-US" sz="1400" b="1">
                <a:solidFill>
                  <a:schemeClr val="bg1"/>
                </a:solidFill>
                <a:latin typeface="微軟正黑體"/>
                <a:ea typeface="微軟正黑體"/>
                <a:cs typeface="Arial"/>
                <a:sym typeface="Arial"/>
              </a:rPr>
              <a:t> </a:t>
            </a:r>
            <a:r>
              <a:rPr lang="zh-TW" sz="1400" b="1">
                <a:solidFill>
                  <a:schemeClr val="bg1"/>
                </a:solidFill>
                <a:latin typeface="微軟正黑體"/>
                <a:ea typeface="微軟正黑體"/>
                <a:cs typeface="Arial"/>
                <a:sym typeface="Arial"/>
              </a:rPr>
              <a:t>in </a:t>
            </a:r>
            <a:r>
              <a:rPr lang="en-US" altLang="zh-TW" sz="1400" b="1">
                <a:solidFill>
                  <a:schemeClr val="bg1"/>
                </a:solidFill>
                <a:latin typeface="微軟正黑體"/>
                <a:ea typeface="微軟正黑體"/>
                <a:cs typeface="Arial"/>
                <a:sym typeface="Arial"/>
              </a:rPr>
              <a:t>use.</a:t>
            </a:r>
            <a:endParaRPr lang="zh-TW">
              <a:solidFill>
                <a:schemeClr val="bg1"/>
              </a:solidFill>
            </a:endParaRPr>
          </a:p>
        </p:txBody>
      </p:sp>
    </p:spTree>
    <p:extLst>
      <p:ext uri="{BB962C8B-B14F-4D97-AF65-F5344CB8AC3E}">
        <p14:creationId xmlns:p14="http://schemas.microsoft.com/office/powerpoint/2010/main" val="195901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19104"/>
            <a:ext cx="12191999"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Leading the Industry: Diverse Range of QNAP PCIe Expansion Cards</a:t>
            </a:r>
            <a:endParaRPr lang="zh-TW">
              <a:latin typeface="Arial" panose="020B0604020202020204" pitchFamily="34" charset="0"/>
              <a:cs typeface="Arial" panose="020B0604020202020204" pitchFamily="34" charset="0"/>
            </a:endParaRPr>
          </a:p>
        </p:txBody>
      </p:sp>
      <p:sp>
        <p:nvSpPr>
          <p:cNvPr id="31" name="矩形 13">
            <a:extLst>
              <a:ext uri="{FF2B5EF4-FFF2-40B4-BE49-F238E27FC236}">
                <a16:creationId xmlns:a16="http://schemas.microsoft.com/office/drawing/2014/main" id="{57853134-01C5-6357-3A23-D57BBA807436}"/>
              </a:ext>
            </a:extLst>
          </p:cNvPr>
          <p:cNvSpPr/>
          <p:nvPr/>
        </p:nvSpPr>
        <p:spPr>
          <a:xfrm>
            <a:off x="2834514" y="1961559"/>
            <a:ext cx="2855557" cy="137351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Hant" sz="1100">
                <a:solidFill>
                  <a:schemeClr val="bg1"/>
                </a:solidFill>
                <a:latin typeface="Arial"/>
                <a:ea typeface="微軟正黑體"/>
                <a:cs typeface="Arial"/>
              </a:rPr>
              <a:t>The</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100GbE</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25GbE</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Network</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Expansion</a:t>
            </a:r>
            <a:r>
              <a:rPr lang="zh-Hant" altLang="en-US" sz="1100">
                <a:solidFill>
                  <a:schemeClr val="bg1"/>
                </a:solidFill>
                <a:latin typeface="Arial"/>
                <a:ea typeface="微軟正黑體"/>
                <a:cs typeface="Arial"/>
              </a:rPr>
              <a:t> </a:t>
            </a:r>
            <a:r>
              <a:rPr lang="en-US" altLang="zh-Hant" sz="1100">
                <a:solidFill>
                  <a:schemeClr val="bg1"/>
                </a:solidFill>
                <a:latin typeface="Arial"/>
                <a:ea typeface="微軟正黑體"/>
                <a:cs typeface="Arial"/>
              </a:rPr>
              <a:t>Cards</a:t>
            </a:r>
            <a:r>
              <a:rPr lang="zh-Hant" altLang="en-US" sz="1100">
                <a:solidFill>
                  <a:schemeClr val="bg1"/>
                </a:solidFill>
                <a:latin typeface="Arial"/>
                <a:ea typeface="微軟正黑體"/>
                <a:cs typeface="Arial"/>
              </a:rPr>
              <a:t> </a:t>
            </a:r>
            <a:r>
              <a:rPr lang="zh-Hant" sz="1100">
                <a:solidFill>
                  <a:schemeClr val="bg1"/>
                </a:solidFill>
                <a:latin typeface="Arial"/>
                <a:ea typeface="微軟正黑體"/>
                <a:cs typeface="Arial"/>
              </a:rPr>
              <a:t>(e.g., QXG-</a:t>
            </a:r>
            <a:r>
              <a:rPr lang="en-US" altLang="zh-Hant" sz="1100">
                <a:solidFill>
                  <a:schemeClr val="bg1"/>
                </a:solidFill>
                <a:latin typeface="Arial"/>
                <a:ea typeface="微軟正黑體"/>
                <a:cs typeface="Arial"/>
              </a:rPr>
              <a:t>100</a:t>
            </a:r>
            <a:r>
              <a:rPr lang="zh-Hant" sz="1100">
                <a:solidFill>
                  <a:schemeClr val="bg1"/>
                </a:solidFill>
                <a:latin typeface="Arial"/>
                <a:ea typeface="微軟正黑體"/>
                <a:cs typeface="Arial"/>
              </a:rPr>
              <a:t>G2SF-</a:t>
            </a:r>
            <a:r>
              <a:rPr lang="en-US" altLang="zh-Hant" sz="1100">
                <a:solidFill>
                  <a:schemeClr val="bg1"/>
                </a:solidFill>
                <a:latin typeface="Arial"/>
                <a:ea typeface="微軟正黑體"/>
                <a:cs typeface="Arial"/>
              </a:rPr>
              <a:t>CX6</a:t>
            </a:r>
            <a:r>
              <a:rPr lang="zh-Hant" sz="1100">
                <a:solidFill>
                  <a:schemeClr val="bg1"/>
                </a:solidFill>
                <a:latin typeface="Arial"/>
                <a:ea typeface="微軟正黑體"/>
                <a:cs typeface="Arial"/>
              </a:rPr>
              <a:t> or QXG-</a:t>
            </a:r>
            <a:r>
              <a:rPr lang="en-US" altLang="zh-Hant" sz="1100">
                <a:solidFill>
                  <a:schemeClr val="bg1"/>
                </a:solidFill>
                <a:latin typeface="Arial"/>
                <a:ea typeface="微軟正黑體"/>
                <a:cs typeface="Arial"/>
              </a:rPr>
              <a:t>25</a:t>
            </a:r>
            <a:r>
              <a:rPr lang="zh-Hant" sz="1100">
                <a:solidFill>
                  <a:schemeClr val="bg1"/>
                </a:solidFill>
                <a:latin typeface="Arial"/>
                <a:ea typeface="微軟正黑體"/>
                <a:cs typeface="Arial"/>
              </a:rPr>
              <a:t>G</a:t>
            </a:r>
            <a:r>
              <a:rPr lang="en-US" altLang="zh-Hant" sz="1100">
                <a:solidFill>
                  <a:schemeClr val="bg1"/>
                </a:solidFill>
                <a:latin typeface="Arial"/>
                <a:ea typeface="微軟正黑體"/>
                <a:cs typeface="Arial"/>
              </a:rPr>
              <a:t>2SF</a:t>
            </a:r>
            <a:r>
              <a:rPr lang="zh-Hant" sz="1100">
                <a:solidFill>
                  <a:schemeClr val="bg1"/>
                </a:solidFill>
                <a:latin typeface="Arial"/>
                <a:ea typeface="微軟正黑體"/>
                <a:cs typeface="Arial"/>
              </a:rPr>
              <a:t>-</a:t>
            </a:r>
            <a:r>
              <a:rPr lang="en-US" altLang="zh-Hant" sz="1100">
                <a:solidFill>
                  <a:schemeClr val="bg1"/>
                </a:solidFill>
                <a:latin typeface="Arial"/>
                <a:ea typeface="微軟正黑體"/>
                <a:cs typeface="Arial"/>
              </a:rPr>
              <a:t>E810</a:t>
            </a:r>
            <a:r>
              <a:rPr lang="zh-Hant" sz="1100">
                <a:solidFill>
                  <a:schemeClr val="bg1"/>
                </a:solidFill>
                <a:latin typeface="Arial"/>
                <a:ea typeface="微軟正黑體"/>
                <a:cs typeface="Arial"/>
              </a:rPr>
              <a:t>)</a:t>
            </a:r>
            <a:r>
              <a:rPr lang="zh-Hant" altLang="en-US" sz="1100">
                <a:solidFill>
                  <a:schemeClr val="bg1"/>
                </a:solidFill>
                <a:latin typeface="Arial"/>
                <a:ea typeface="微軟正黑體"/>
                <a:cs typeface="Arial"/>
              </a:rPr>
              <a:t> </a:t>
            </a:r>
            <a:r>
              <a:rPr lang="zh-Hant" sz="1100">
                <a:solidFill>
                  <a:schemeClr val="bg1"/>
                </a:solidFill>
                <a:latin typeface="Arial"/>
                <a:ea typeface="微軟正黑體"/>
                <a:cs typeface="Arial"/>
              </a:rPr>
              <a:t>offer high throughput and low latency, enabling enterprises to swiftly accomplish tasks.</a:t>
            </a:r>
            <a:endParaRPr lang="zh-TW" altLang="en-US" sz="1100">
              <a:solidFill>
                <a:schemeClr val="bg1"/>
              </a:solidFill>
              <a:latin typeface="Arial"/>
              <a:cs typeface="Arial"/>
            </a:endParaRPr>
          </a:p>
        </p:txBody>
      </p:sp>
      <p:sp>
        <p:nvSpPr>
          <p:cNvPr id="37" name="矩形 13">
            <a:extLst>
              <a:ext uri="{FF2B5EF4-FFF2-40B4-BE49-F238E27FC236}">
                <a16:creationId xmlns:a16="http://schemas.microsoft.com/office/drawing/2014/main" id="{13085C40-659E-C24C-9CAF-D934DC1DD190}"/>
              </a:ext>
            </a:extLst>
          </p:cNvPr>
          <p:cNvSpPr/>
          <p:nvPr/>
        </p:nvSpPr>
        <p:spPr>
          <a:xfrm>
            <a:off x="8045705" y="1972187"/>
            <a:ext cx="2768838" cy="137351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QM2</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card</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(e.g., QM2-2P410G2T) features 10GBASE-T Ethernet ports and</a:t>
            </a:r>
            <a:r>
              <a:rPr lang="en-US" altLang="zh-TW" sz="1100">
                <a:solidFill>
                  <a:schemeClr val="bg1"/>
                </a:solidFill>
                <a:latin typeface="Arial" panose="020B0604020202020204" pitchFamily="34" charset="0"/>
                <a:ea typeface="微軟正黑體"/>
                <a:cs typeface="Arial" panose="020B0604020202020204" pitchFamily="34" charset="0"/>
              </a:rPr>
              <a:t>/</a:t>
            </a:r>
            <a:r>
              <a:rPr lang="zh-TW" sz="1100">
                <a:solidFill>
                  <a:schemeClr val="bg1"/>
                </a:solidFill>
                <a:latin typeface="Arial" panose="020B0604020202020204" pitchFamily="34" charset="0"/>
                <a:ea typeface="微軟正黑體"/>
                <a:cs typeface="Arial" panose="020B0604020202020204" pitchFamily="34" charset="0"/>
              </a:rPr>
              <a:t>or </a:t>
            </a:r>
            <a:r>
              <a:rPr lang="en-US" altLang="zh-TW" sz="1100">
                <a:solidFill>
                  <a:schemeClr val="bg1"/>
                </a:solidFill>
                <a:latin typeface="Arial" panose="020B0604020202020204" pitchFamily="34" charset="0"/>
                <a:ea typeface="微軟正黑體"/>
                <a:cs typeface="Arial" panose="020B0604020202020204" pitchFamily="34" charset="0"/>
              </a:rPr>
              <a:t>M.2</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err="1">
                <a:solidFill>
                  <a:schemeClr val="bg1"/>
                </a:solidFill>
                <a:latin typeface="Arial" panose="020B0604020202020204" pitchFamily="34" charset="0"/>
                <a:ea typeface="微軟正黑體"/>
                <a:cs typeface="Arial" panose="020B0604020202020204" pitchFamily="34" charset="0"/>
              </a:rPr>
              <a:t>NVMe</a:t>
            </a:r>
            <a:r>
              <a:rPr lang="en-US" altLang="zh-TW" sz="1100">
                <a:solidFill>
                  <a:schemeClr val="bg1"/>
                </a:solidFill>
                <a:latin typeface="Arial" panose="020B0604020202020204" pitchFamily="34" charset="0"/>
                <a:ea typeface="微軟正黑體"/>
                <a:cs typeface="Arial" panose="020B0604020202020204" pitchFamily="34" charset="0"/>
              </a:rPr>
              <a:t> SSD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slots,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instantly</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adding</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more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SSD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cache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for</a:t>
            </a:r>
            <a:r>
              <a:rPr lang="zh-TW" sz="1100">
                <a:solidFill>
                  <a:schemeClr val="bg1"/>
                </a:solidFill>
                <a:latin typeface="Arial" panose="020B0604020202020204" pitchFamily="34" charset="0"/>
                <a:ea typeface="微軟正黑體"/>
                <a:cs typeface="Arial" panose="020B0604020202020204" pitchFamily="34" charset="0"/>
              </a:rPr>
              <a:t> accelerat</a:t>
            </a:r>
            <a:r>
              <a:rPr lang="en-US" altLang="zh-TW" sz="1100">
                <a:solidFill>
                  <a:schemeClr val="bg1"/>
                </a:solidFill>
                <a:latin typeface="Arial" panose="020B0604020202020204" pitchFamily="34" charset="0"/>
                <a:ea typeface="微軟正黑體"/>
                <a:cs typeface="Arial" panose="020B0604020202020204" pitchFamily="34" charset="0"/>
              </a:rPr>
              <a:t>ed</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a:t>
            </a:r>
            <a:r>
              <a:rPr lang="zh-TW" sz="1100">
                <a:solidFill>
                  <a:schemeClr val="bg1"/>
                </a:solidFill>
                <a:latin typeface="Arial" panose="020B0604020202020204" pitchFamily="34" charset="0"/>
                <a:ea typeface="微軟正黑體"/>
                <a:cs typeface="Arial" panose="020B0604020202020204" pitchFamily="34" charset="0"/>
              </a:rPr>
              <a:t>torage</a:t>
            </a:r>
            <a:r>
              <a:rPr lang="en-US" altLang="zh-TW" sz="1100">
                <a:solidFill>
                  <a:schemeClr val="bg1"/>
                </a:solidFill>
                <a:latin typeface="Arial" panose="020B0604020202020204" pitchFamily="34" charset="0"/>
                <a:ea typeface="微軟正黑體"/>
                <a:cs typeface="Arial" panose="020B0604020202020204" pitchFamily="34" charset="0"/>
              </a:rPr>
              <a:t>.</a:t>
            </a:r>
            <a:endParaRPr lang="zh-TW" sz="1100">
              <a:solidFill>
                <a:schemeClr val="bg1"/>
              </a:solidFill>
              <a:latin typeface="Arial" panose="020B0604020202020204" pitchFamily="34" charset="0"/>
              <a:cs typeface="Arial" panose="020B0604020202020204" pitchFamily="34" charset="0"/>
            </a:endParaRPr>
          </a:p>
        </p:txBody>
      </p:sp>
      <p:sp>
        <p:nvSpPr>
          <p:cNvPr id="41" name="矩形 13">
            <a:extLst>
              <a:ext uri="{FF2B5EF4-FFF2-40B4-BE49-F238E27FC236}">
                <a16:creationId xmlns:a16="http://schemas.microsoft.com/office/drawing/2014/main" id="{E667F7DD-778E-895E-AA4E-91AC0E0308AA}"/>
              </a:ext>
            </a:extLst>
          </p:cNvPr>
          <p:cNvSpPr/>
          <p:nvPr/>
        </p:nvSpPr>
        <p:spPr>
          <a:xfrm>
            <a:off x="2834514" y="4392848"/>
            <a:ext cx="2855557" cy="188647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a:ea typeface="微軟正黑體"/>
                <a:cs typeface="Arial"/>
              </a:rPr>
              <a:t>The</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QXP-3X4PES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or</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QXP-3X8PES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expansion</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card</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is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designed</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specifically</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for</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NAS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in</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conjunction</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with</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the</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QNAP TL-Rx00PES-RP</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JBOD series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storage</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expansion</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devices.</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It</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can</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connect</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up</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t</a:t>
            </a:r>
            <a:r>
              <a:rPr lang="zh-TW" sz="1100">
                <a:solidFill>
                  <a:schemeClr val="bg1"/>
                </a:solidFill>
                <a:latin typeface="Arial"/>
                <a:ea typeface="微軟正黑體"/>
                <a:cs typeface="Arial"/>
              </a:rPr>
              <a:t>o</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192</a:t>
            </a:r>
            <a:r>
              <a:rPr lang="zh-TW" altLang="en-US" sz="1100">
                <a:solidFill>
                  <a:schemeClr val="bg1"/>
                </a:solidFill>
                <a:latin typeface="Arial"/>
                <a:ea typeface="微軟正黑體"/>
                <a:cs typeface="Arial"/>
              </a:rPr>
              <a:t> </a:t>
            </a:r>
            <a:r>
              <a:rPr lang="en-US" altLang="zh-TW" sz="1100" err="1">
                <a:solidFill>
                  <a:schemeClr val="bg1"/>
                </a:solidFill>
                <a:latin typeface="Arial"/>
                <a:ea typeface="微軟正黑體"/>
                <a:cs typeface="Arial"/>
              </a:rPr>
              <a:t>additio</a:t>
            </a:r>
            <a:r>
              <a:rPr lang="zh-TW" sz="1100">
                <a:solidFill>
                  <a:schemeClr val="bg1"/>
                </a:solidFill>
                <a:latin typeface="Arial"/>
                <a:ea typeface="微軟正黑體"/>
                <a:cs typeface="Arial"/>
              </a:rPr>
              <a:t>nal SA</a:t>
            </a:r>
            <a:r>
              <a:rPr lang="en-US" altLang="zh-TW" sz="1100">
                <a:solidFill>
                  <a:schemeClr val="bg1"/>
                </a:solidFill>
                <a:latin typeface="Arial"/>
                <a:ea typeface="微軟正黑體"/>
                <a:cs typeface="Arial"/>
              </a:rPr>
              <a:t>TA</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h</a:t>
            </a:r>
            <a:r>
              <a:rPr lang="zh-TW" sz="1100">
                <a:solidFill>
                  <a:schemeClr val="bg1"/>
                </a:solidFill>
                <a:latin typeface="Arial"/>
                <a:ea typeface="微軟正黑體"/>
                <a:cs typeface="Arial"/>
              </a:rPr>
              <a:t>ard</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drives,</a:t>
            </a:r>
            <a:r>
              <a:rPr lang="zh-TW" altLang="en-US" sz="1100">
                <a:solidFill>
                  <a:schemeClr val="bg1"/>
                </a:solidFill>
                <a:latin typeface="Arial"/>
                <a:ea typeface="微軟正黑體"/>
                <a:cs typeface="Arial"/>
              </a:rPr>
              <a:t> </a:t>
            </a:r>
            <a:r>
              <a:rPr lang="en-US" altLang="zh-TW" sz="1100" err="1">
                <a:solidFill>
                  <a:schemeClr val="bg1"/>
                </a:solidFill>
                <a:latin typeface="Arial"/>
                <a:ea typeface="微軟正黑體"/>
                <a:cs typeface="Arial"/>
              </a:rPr>
              <a:t>expan</a:t>
            </a:r>
            <a:r>
              <a:rPr lang="zh-TW" sz="1100">
                <a:solidFill>
                  <a:schemeClr val="bg1"/>
                </a:solidFill>
                <a:latin typeface="Arial"/>
                <a:ea typeface="微軟正黑體"/>
                <a:cs typeface="Arial"/>
              </a:rPr>
              <a:t>ding storage capacit</a:t>
            </a:r>
            <a:r>
              <a:rPr lang="en-US" altLang="zh-TW" sz="1100">
                <a:solidFill>
                  <a:schemeClr val="bg1"/>
                </a:solidFill>
                <a:latin typeface="Arial"/>
                <a:ea typeface="微軟正黑體"/>
                <a:cs typeface="Arial"/>
              </a:rPr>
              <a:t>y</a:t>
            </a:r>
            <a:r>
              <a:rPr lang="zh-TW" altLang="en-US" sz="1100">
                <a:solidFill>
                  <a:schemeClr val="bg1"/>
                </a:solidFill>
                <a:latin typeface="Arial"/>
                <a:ea typeface="微軟正黑體"/>
                <a:cs typeface="Arial"/>
              </a:rPr>
              <a:t> </a:t>
            </a:r>
            <a:r>
              <a:rPr lang="en-US" altLang="zh-TW" sz="1100">
                <a:solidFill>
                  <a:schemeClr val="bg1"/>
                </a:solidFill>
                <a:latin typeface="Arial"/>
                <a:ea typeface="微軟正黑體"/>
                <a:cs typeface="Arial"/>
              </a:rPr>
              <a:t>to over 1PB.</a:t>
            </a:r>
            <a:endParaRPr lang="zh-TW" sz="1100">
              <a:solidFill>
                <a:schemeClr val="bg1"/>
              </a:solidFill>
              <a:latin typeface="Arial"/>
              <a:cs typeface="Arial"/>
            </a:endParaRPr>
          </a:p>
        </p:txBody>
      </p:sp>
      <p:pic>
        <p:nvPicPr>
          <p:cNvPr id="43" name="圖片 42" descr="一張含有 工程, 電子工程, 比例模型 的圖片&#10;&#10;自動產生的描述">
            <a:extLst>
              <a:ext uri="{FF2B5EF4-FFF2-40B4-BE49-F238E27FC236}">
                <a16:creationId xmlns:a16="http://schemas.microsoft.com/office/drawing/2014/main" id="{F606FAF6-C373-68ED-B9DC-54BF6A5F2090}"/>
              </a:ext>
            </a:extLst>
          </p:cNvPr>
          <p:cNvPicPr>
            <a:picLocks noChangeAspect="1"/>
          </p:cNvPicPr>
          <p:nvPr/>
        </p:nvPicPr>
        <p:blipFill>
          <a:blip r:embed="rId3"/>
          <a:stretch>
            <a:fillRect/>
          </a:stretch>
        </p:blipFill>
        <p:spPr>
          <a:xfrm>
            <a:off x="473352" y="4091037"/>
            <a:ext cx="2187146" cy="1364392"/>
          </a:xfrm>
          <a:prstGeom prst="rect">
            <a:avLst/>
          </a:prstGeom>
        </p:spPr>
      </p:pic>
      <p:sp>
        <p:nvSpPr>
          <p:cNvPr id="53" name="矩形 13">
            <a:extLst>
              <a:ext uri="{FF2B5EF4-FFF2-40B4-BE49-F238E27FC236}">
                <a16:creationId xmlns:a16="http://schemas.microsoft.com/office/drawing/2014/main" id="{70A28D7D-793D-043D-93F9-639BDEEFF815}"/>
              </a:ext>
            </a:extLst>
          </p:cNvPr>
          <p:cNvSpPr/>
          <p:nvPr/>
        </p:nvSpPr>
        <p:spPr>
          <a:xfrm>
            <a:off x="8045705" y="4392848"/>
            <a:ext cx="2768837" cy="1886478"/>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altLang="zh-TW" sz="1100">
                <a:solidFill>
                  <a:schemeClr val="bg1"/>
                </a:solidFill>
                <a:latin typeface="Arial" panose="020B0604020202020204" pitchFamily="34" charset="0"/>
                <a:ea typeface="微軟正黑體"/>
                <a:cs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SAS</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expansion</a:t>
            </a:r>
            <a:r>
              <a:rPr lang="zh-TW" altLang="en-US" sz="1100">
                <a:solidFill>
                  <a:schemeClr val="bg1"/>
                </a:solidFill>
                <a:latin typeface="Arial" panose="020B0604020202020204" pitchFamily="34" charset="0"/>
                <a:ea typeface="微軟正黑體"/>
                <a:cs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rPr>
              <a:t>card</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(QXP-820S-B3408)</a:t>
            </a:r>
            <a:r>
              <a:rPr lang="zh-TW" altLang="en-US" sz="1100">
                <a:solidFill>
                  <a:schemeClr val="bg1"/>
                </a:solidFill>
                <a:latin typeface="Arial" panose="020B0604020202020204" pitchFamily="34" charset="0"/>
                <a:ea typeface="微軟正黑體"/>
                <a:cs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rPr>
              <a:t>is specifically designed for NAS in conjunction with the </a:t>
            </a:r>
            <a:r>
              <a:rPr lang="en-US" altLang="zh-TW" sz="1100">
                <a:solidFill>
                  <a:schemeClr val="bg1"/>
                </a:solidFill>
                <a:latin typeface="Arial" panose="020B0604020202020204" pitchFamily="34" charset="0"/>
                <a:ea typeface="微軟正黑體"/>
                <a:cs typeface="Arial" panose="020B0604020202020204" pitchFamily="34" charset="0"/>
              </a:rPr>
              <a:t>QNAP </a:t>
            </a:r>
            <a:r>
              <a:rPr lang="zh-TW" sz="1100">
                <a:solidFill>
                  <a:schemeClr val="bg1"/>
                </a:solidFill>
                <a:latin typeface="Arial" panose="020B0604020202020204" pitchFamily="34" charset="0"/>
                <a:ea typeface="微軟正黑體"/>
                <a:cs typeface="Arial" panose="020B0604020202020204" pitchFamily="34" charset="0"/>
              </a:rPr>
              <a:t>TL SAS </a:t>
            </a:r>
            <a:r>
              <a:rPr lang="en-US" altLang="zh-TW" sz="1100">
                <a:solidFill>
                  <a:schemeClr val="bg1"/>
                </a:solidFill>
                <a:latin typeface="Arial" panose="020B0604020202020204" pitchFamily="34" charset="0"/>
                <a:ea typeface="微軟正黑體"/>
                <a:cs typeface="Arial" panose="020B0604020202020204" pitchFamily="34" charset="0"/>
              </a:rPr>
              <a:t>JBOD </a:t>
            </a:r>
            <a:r>
              <a:rPr lang="zh-TW" sz="1100">
                <a:solidFill>
                  <a:schemeClr val="bg1"/>
                </a:solidFill>
                <a:latin typeface="Arial" panose="020B0604020202020204" pitchFamily="34" charset="0"/>
                <a:ea typeface="微軟正黑體"/>
                <a:cs typeface="Arial" panose="020B0604020202020204" pitchFamily="34" charset="0"/>
              </a:rPr>
              <a:t>series storage expansion devices. It can connect up to 16 units of the 16-bay TL-R1620Sep-RP SAS JBOD, providing versatile storage solutions.</a:t>
            </a:r>
            <a:endParaRPr lang="zh-TW" sz="1100">
              <a:solidFill>
                <a:schemeClr val="bg1"/>
              </a:solidFill>
              <a:latin typeface="Arial" panose="020B0604020202020204" pitchFamily="34" charset="0"/>
              <a:cs typeface="Arial" panose="020B0604020202020204" pitchFamily="34" charset="0"/>
            </a:endParaRPr>
          </a:p>
        </p:txBody>
      </p:sp>
      <p:pic>
        <p:nvPicPr>
          <p:cNvPr id="60" name="圖片 59" descr="一張含有 螢幕擷取畫面, 文字 的圖片&#10;&#10;自動產生的描述">
            <a:extLst>
              <a:ext uri="{FF2B5EF4-FFF2-40B4-BE49-F238E27FC236}">
                <a16:creationId xmlns:a16="http://schemas.microsoft.com/office/drawing/2014/main" id="{88D090D6-43C2-047E-2694-A1530A8B20F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53474" y="2110762"/>
            <a:ext cx="1842690" cy="748132"/>
          </a:xfrm>
          <a:prstGeom prst="rect">
            <a:avLst/>
          </a:prstGeom>
        </p:spPr>
      </p:pic>
      <p:pic>
        <p:nvPicPr>
          <p:cNvPr id="62" name="圖片 61" descr="一張含有 文字, 電子產品, 電腦硬體, 電腦元件 的圖片&#10;&#10;自動產生的描述">
            <a:extLst>
              <a:ext uri="{FF2B5EF4-FFF2-40B4-BE49-F238E27FC236}">
                <a16:creationId xmlns:a16="http://schemas.microsoft.com/office/drawing/2014/main" id="{B6CE7F52-4D7E-52E6-F35D-052B20C185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88409" y="4577709"/>
            <a:ext cx="1758958" cy="877720"/>
          </a:xfrm>
          <a:prstGeom prst="rect">
            <a:avLst/>
          </a:prstGeom>
        </p:spPr>
      </p:pic>
      <p:pic>
        <p:nvPicPr>
          <p:cNvPr id="4" name="圖片 3" descr="一張含有 螢幕擷取畫面, 文字, 電子產品, 設計 的圖片&#10;&#10;自動產生的描述">
            <a:extLst>
              <a:ext uri="{FF2B5EF4-FFF2-40B4-BE49-F238E27FC236}">
                <a16:creationId xmlns:a16="http://schemas.microsoft.com/office/drawing/2014/main" id="{7B63DBFB-92AB-9EE8-3F48-3DAC1E66DE79}"/>
              </a:ext>
            </a:extLst>
          </p:cNvPr>
          <p:cNvPicPr>
            <a:picLocks noChangeAspect="1"/>
          </p:cNvPicPr>
          <p:nvPr/>
        </p:nvPicPr>
        <p:blipFill>
          <a:blip r:embed="rId6"/>
          <a:stretch>
            <a:fillRect/>
          </a:stretch>
        </p:blipFill>
        <p:spPr>
          <a:xfrm>
            <a:off x="553995" y="1820046"/>
            <a:ext cx="2228336" cy="1374690"/>
          </a:xfrm>
          <a:prstGeom prst="rect">
            <a:avLst/>
          </a:prstGeom>
        </p:spPr>
      </p:pic>
    </p:spTree>
    <p:extLst>
      <p:ext uri="{BB962C8B-B14F-4D97-AF65-F5344CB8AC3E}">
        <p14:creationId xmlns:p14="http://schemas.microsoft.com/office/powerpoint/2010/main" val="342220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19104"/>
            <a:ext cx="12191999" cy="1508105"/>
          </a:xfrm>
          <a:prstGeom prst="rect">
            <a:avLst/>
          </a:prstGeom>
          <a:noFill/>
        </p:spPr>
        <p:txBody>
          <a:bodyPr wrap="square" lIns="91440" tIns="45720" rIns="91440" bIns="45720" rtlCol="0" anchor="t">
            <a:spAutoFit/>
          </a:bodyPr>
          <a:lstStyle/>
          <a:p>
            <a:pPr algn="ctr"/>
            <a:r>
              <a:rPr lang="en-US" altLang="zh-TW" sz="4600" b="1" dirty="0">
                <a:solidFill>
                  <a:schemeClr val="bg1">
                    <a:lumMod val="75000"/>
                  </a:schemeClr>
                </a:solidFill>
                <a:latin typeface="Arial"/>
                <a:ea typeface="微軟正黑體"/>
                <a:cs typeface="Arial"/>
              </a:rPr>
              <a:t>Choose The La</a:t>
            </a:r>
            <a:r>
              <a:rPr lang="zh-TW" sz="4600" b="1" dirty="0">
                <a:solidFill>
                  <a:schemeClr val="bg1">
                    <a:lumMod val="75000"/>
                  </a:schemeClr>
                </a:solidFill>
                <a:latin typeface="Arial"/>
                <a:ea typeface="微軟正黑體"/>
                <a:cs typeface="Arial"/>
              </a:rPr>
              <a:t>r</a:t>
            </a:r>
            <a:r>
              <a:rPr lang="en-US" altLang="zh-TW" sz="4600" b="1" dirty="0" err="1">
                <a:solidFill>
                  <a:schemeClr val="bg1">
                    <a:lumMod val="75000"/>
                  </a:schemeClr>
                </a:solidFill>
                <a:latin typeface="Arial"/>
                <a:ea typeface="微軟正黑體"/>
                <a:cs typeface="Arial"/>
              </a:rPr>
              <a:t>ge</a:t>
            </a:r>
            <a:r>
              <a:rPr lang="zh-TW" sz="4600" b="1" dirty="0">
                <a:solidFill>
                  <a:schemeClr val="bg1">
                    <a:lumMod val="75000"/>
                  </a:schemeClr>
                </a:solidFill>
                <a:latin typeface="Arial"/>
                <a:ea typeface="微軟正黑體"/>
                <a:cs typeface="Arial"/>
              </a:rPr>
              <a:t> Capacity</a:t>
            </a:r>
            <a:r>
              <a:rPr lang="zh-TW" altLang="en-US" sz="4600" b="1" dirty="0">
                <a:solidFill>
                  <a:schemeClr val="bg1">
                    <a:lumMod val="75000"/>
                  </a:schemeClr>
                </a:solidFill>
                <a:latin typeface="Arial"/>
                <a:ea typeface="微軟正黑體"/>
                <a:cs typeface="Arial"/>
              </a:rPr>
              <a:t> SATA SSDs for TS-h3077AFU</a:t>
            </a:r>
            <a:endParaRPr lang="zh-TW" dirty="0">
              <a:solidFill>
                <a:schemeClr val="bg1">
                  <a:lumMod val="75000"/>
                </a:schemeClr>
              </a:solidFill>
              <a:latin typeface="Arial"/>
              <a:ea typeface="新細明體"/>
              <a:cs typeface="Arial"/>
            </a:endParaRPr>
          </a:p>
        </p:txBody>
      </p:sp>
      <p:pic>
        <p:nvPicPr>
          <p:cNvPr id="3" name="圖片 2" descr="一張含有 文字, 螢幕擷取畫面, 字型, 標誌 的圖片&#10;&#10;自動產生的描述">
            <a:extLst>
              <a:ext uri="{FF2B5EF4-FFF2-40B4-BE49-F238E27FC236}">
                <a16:creationId xmlns:a16="http://schemas.microsoft.com/office/drawing/2014/main" id="{49037A63-D493-CD6B-ACB2-6AF2D7E4E47E}"/>
              </a:ext>
            </a:extLst>
          </p:cNvPr>
          <p:cNvPicPr>
            <a:picLocks noChangeAspect="1"/>
          </p:cNvPicPr>
          <p:nvPr/>
        </p:nvPicPr>
        <p:blipFill rotWithShape="1">
          <a:blip r:embed="rId3"/>
          <a:srcRect l="11111" t="13842" r="11111" b="13365"/>
          <a:stretch/>
        </p:blipFill>
        <p:spPr>
          <a:xfrm>
            <a:off x="855835" y="3731751"/>
            <a:ext cx="2706461" cy="1914292"/>
          </a:xfrm>
          <a:prstGeom prst="rect">
            <a:avLst/>
          </a:prstGeom>
          <a:effectLst>
            <a:outerShdw blurRad="190500" dist="304800" dir="2700000" algn="tl" rotWithShape="0">
              <a:prstClr val="black">
                <a:alpha val="40000"/>
              </a:prstClr>
            </a:outerShdw>
          </a:effectLst>
        </p:spPr>
      </p:pic>
      <p:pic>
        <p:nvPicPr>
          <p:cNvPr id="5" name="圖片 4" descr="一張含有 文字, 字型, 票券, 收據 的圖片&#10;&#10;自動產生的描述">
            <a:extLst>
              <a:ext uri="{FF2B5EF4-FFF2-40B4-BE49-F238E27FC236}">
                <a16:creationId xmlns:a16="http://schemas.microsoft.com/office/drawing/2014/main" id="{13A4BD08-2672-B501-F187-DAB55E6F18CE}"/>
              </a:ext>
            </a:extLst>
          </p:cNvPr>
          <p:cNvPicPr>
            <a:picLocks noChangeAspect="1"/>
          </p:cNvPicPr>
          <p:nvPr/>
        </p:nvPicPr>
        <p:blipFill>
          <a:blip r:embed="rId4"/>
          <a:stretch>
            <a:fillRect/>
          </a:stretch>
        </p:blipFill>
        <p:spPr>
          <a:xfrm>
            <a:off x="4659074" y="3745823"/>
            <a:ext cx="2861094" cy="1906380"/>
          </a:xfrm>
          <a:prstGeom prst="rect">
            <a:avLst/>
          </a:prstGeom>
          <a:effectLst>
            <a:outerShdw blurRad="190500" dist="304800" dir="2700000" algn="tl" rotWithShape="0">
              <a:prstClr val="black">
                <a:alpha val="40000"/>
              </a:prstClr>
            </a:outerShdw>
          </a:effectLst>
        </p:spPr>
      </p:pic>
      <p:pic>
        <p:nvPicPr>
          <p:cNvPr id="7" name="圖片 6" descr="一張含有 文字, 螢幕擷取畫面, 圖形, 平面設計 的圖片&#10;&#10;自動產生的描述">
            <a:extLst>
              <a:ext uri="{FF2B5EF4-FFF2-40B4-BE49-F238E27FC236}">
                <a16:creationId xmlns:a16="http://schemas.microsoft.com/office/drawing/2014/main" id="{C7AACA11-47F8-C29C-2E01-152C618288EB}"/>
              </a:ext>
            </a:extLst>
          </p:cNvPr>
          <p:cNvPicPr>
            <a:picLocks noChangeAspect="1"/>
          </p:cNvPicPr>
          <p:nvPr/>
        </p:nvPicPr>
        <p:blipFill rotWithShape="1">
          <a:blip r:embed="rId5"/>
          <a:srcRect l="10675" t="22052" r="10022" b="22707"/>
          <a:stretch/>
        </p:blipFill>
        <p:spPr>
          <a:xfrm>
            <a:off x="8624809" y="3740007"/>
            <a:ext cx="2719666" cy="1921716"/>
          </a:xfrm>
          <a:prstGeom prst="rect">
            <a:avLst/>
          </a:prstGeom>
          <a:effectLst>
            <a:outerShdw blurRad="190500" dist="304800" dir="2700000" algn="tl" rotWithShape="0">
              <a:prstClr val="black">
                <a:alpha val="40000"/>
              </a:prstClr>
            </a:outerShdw>
          </a:effectLst>
        </p:spPr>
      </p:pic>
      <p:sp>
        <p:nvSpPr>
          <p:cNvPr id="4" name="矩形 13">
            <a:extLst>
              <a:ext uri="{FF2B5EF4-FFF2-40B4-BE49-F238E27FC236}">
                <a16:creationId xmlns:a16="http://schemas.microsoft.com/office/drawing/2014/main" id="{8590C19D-FE52-ED46-0EF2-F6B6D14E91BE}"/>
              </a:ext>
            </a:extLst>
          </p:cNvPr>
          <p:cNvSpPr/>
          <p:nvPr/>
        </p:nvSpPr>
        <p:spPr>
          <a:xfrm>
            <a:off x="8722696" y="5806011"/>
            <a:ext cx="2855557" cy="617926"/>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sz="1400">
                <a:solidFill>
                  <a:schemeClr val="bg1"/>
                </a:solidFill>
                <a:latin typeface="Arial"/>
                <a:ea typeface="微軟正黑體"/>
                <a:cs typeface="Arial"/>
              </a:rPr>
              <a:t>Kingston DC450R 7.68TB</a:t>
            </a:r>
          </a:p>
          <a:p>
            <a:pPr>
              <a:lnSpc>
                <a:spcPts val="2000"/>
              </a:lnSpc>
            </a:pPr>
            <a:r>
              <a:rPr lang="en-US" sz="1400">
                <a:solidFill>
                  <a:schemeClr val="bg1"/>
                </a:solidFill>
                <a:latin typeface="Arial"/>
                <a:ea typeface="微軟正黑體"/>
                <a:cs typeface="Arial"/>
              </a:rPr>
              <a:t>SEDC450R/7680G</a:t>
            </a:r>
            <a:endParaRPr lang="zh-TW" sz="3200">
              <a:solidFill>
                <a:schemeClr val="bg1"/>
              </a:solidFill>
              <a:ea typeface="新細明體"/>
              <a:cs typeface="Calibri"/>
            </a:endParaRPr>
          </a:p>
        </p:txBody>
      </p:sp>
      <p:sp>
        <p:nvSpPr>
          <p:cNvPr id="8" name="矩形 13">
            <a:extLst>
              <a:ext uri="{FF2B5EF4-FFF2-40B4-BE49-F238E27FC236}">
                <a16:creationId xmlns:a16="http://schemas.microsoft.com/office/drawing/2014/main" id="{E87941DF-9A00-19BC-BE7B-05A323850F75}"/>
              </a:ext>
            </a:extLst>
          </p:cNvPr>
          <p:cNvSpPr/>
          <p:nvPr/>
        </p:nvSpPr>
        <p:spPr>
          <a:xfrm>
            <a:off x="4815714" y="5861429"/>
            <a:ext cx="2855557" cy="617926"/>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sz="1400" dirty="0">
                <a:solidFill>
                  <a:schemeClr val="bg1"/>
                </a:solidFill>
                <a:latin typeface="Arial"/>
                <a:ea typeface="微軟正黑體"/>
                <a:cs typeface="Arial"/>
              </a:rPr>
              <a:t>Samsung PM</a:t>
            </a:r>
            <a:r>
              <a:rPr lang="en-US" altLang="zh-TW" sz="1400" dirty="0">
                <a:solidFill>
                  <a:schemeClr val="bg1"/>
                </a:solidFill>
                <a:latin typeface="Arial"/>
                <a:ea typeface="微軟正黑體"/>
                <a:cs typeface="Arial"/>
              </a:rPr>
              <a:t>89</a:t>
            </a:r>
            <a:r>
              <a:rPr lang="en-US" sz="1400" dirty="0">
                <a:solidFill>
                  <a:schemeClr val="bg1"/>
                </a:solidFill>
                <a:latin typeface="Arial"/>
                <a:ea typeface="微軟正黑體"/>
                <a:cs typeface="Arial"/>
              </a:rPr>
              <a:t>3 7.68TB</a:t>
            </a:r>
          </a:p>
          <a:p>
            <a:pPr>
              <a:lnSpc>
                <a:spcPts val="2000"/>
              </a:lnSpc>
            </a:pPr>
            <a:r>
              <a:rPr lang="en-US" sz="1400" dirty="0">
                <a:solidFill>
                  <a:schemeClr val="bg1"/>
                </a:solidFill>
                <a:latin typeface="Arial"/>
                <a:ea typeface="微軟正黑體"/>
                <a:cs typeface="Arial"/>
              </a:rPr>
              <a:t>MZ7L37T6HBLA</a:t>
            </a:r>
            <a:endParaRPr lang="zh-TW" dirty="0"/>
          </a:p>
        </p:txBody>
      </p:sp>
      <p:sp>
        <p:nvSpPr>
          <p:cNvPr id="9" name="矩形 13">
            <a:extLst>
              <a:ext uri="{FF2B5EF4-FFF2-40B4-BE49-F238E27FC236}">
                <a16:creationId xmlns:a16="http://schemas.microsoft.com/office/drawing/2014/main" id="{BB8DFB04-79E5-E350-B872-E58086C29926}"/>
              </a:ext>
            </a:extLst>
          </p:cNvPr>
          <p:cNvSpPr/>
          <p:nvPr/>
        </p:nvSpPr>
        <p:spPr>
          <a:xfrm>
            <a:off x="853313" y="5861428"/>
            <a:ext cx="3035666" cy="617926"/>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000"/>
              </a:lnSpc>
            </a:pPr>
            <a:r>
              <a:rPr lang="en-US" sz="1400" dirty="0" err="1">
                <a:solidFill>
                  <a:schemeClr val="bg1"/>
                </a:solidFill>
                <a:latin typeface="Arial"/>
                <a:ea typeface="微軟正黑體"/>
                <a:cs typeface="Arial"/>
              </a:rPr>
              <a:t>Miron</a:t>
            </a:r>
            <a:r>
              <a:rPr lang="en-US" sz="1400" dirty="0">
                <a:solidFill>
                  <a:schemeClr val="bg1"/>
                </a:solidFill>
                <a:latin typeface="Arial"/>
                <a:ea typeface="微軟正黑體"/>
                <a:cs typeface="Arial"/>
              </a:rPr>
              <a:t> 5400 Pro 7.68TB</a:t>
            </a:r>
          </a:p>
          <a:p>
            <a:pPr>
              <a:lnSpc>
                <a:spcPts val="2000"/>
              </a:lnSpc>
            </a:pPr>
            <a:r>
              <a:rPr lang="en-US" sz="1400" dirty="0">
                <a:solidFill>
                  <a:schemeClr val="bg1"/>
                </a:solidFill>
                <a:latin typeface="Arial"/>
                <a:ea typeface="微軟正黑體"/>
                <a:cs typeface="Arial"/>
              </a:rPr>
              <a:t>MTFDDAK7T6TGA-1BC1ZABYY</a:t>
            </a:r>
            <a:endParaRPr lang="zh-TW" dirty="0"/>
          </a:p>
        </p:txBody>
      </p:sp>
      <p:sp>
        <p:nvSpPr>
          <p:cNvPr id="2" name="矩形 1">
            <a:extLst>
              <a:ext uri="{FF2B5EF4-FFF2-40B4-BE49-F238E27FC236}">
                <a16:creationId xmlns:a16="http://schemas.microsoft.com/office/drawing/2014/main" id="{D282B0D1-F409-F430-7296-B8B76F3E9682}"/>
              </a:ext>
            </a:extLst>
          </p:cNvPr>
          <p:cNvSpPr/>
          <p:nvPr/>
        </p:nvSpPr>
        <p:spPr>
          <a:xfrm>
            <a:off x="647829" y="2027100"/>
            <a:ext cx="10579495" cy="1020664"/>
          </a:xfrm>
          <a:prstGeom prst="rect">
            <a:avLst/>
          </a:prstGeom>
        </p:spPr>
        <p:txBody>
          <a:bodyPr wrap="square" lIns="91440" tIns="45720" rIns="91440" bIns="45720" anchor="t">
            <a:spAutoFit/>
          </a:bodyPr>
          <a:lstStyle/>
          <a:p>
            <a:pPr>
              <a:lnSpc>
                <a:spcPts val="2500"/>
              </a:lnSpc>
            </a:pPr>
            <a:r>
              <a:rPr lang="en-US" altLang="zh-TW" sz="1600" dirty="0">
                <a:solidFill>
                  <a:schemeClr val="bg1"/>
                </a:solidFill>
                <a:latin typeface="Arial" panose="020B0604020202020204" pitchFamily="34" charset="0"/>
                <a:ea typeface="微軟正黑體"/>
                <a:cs typeface="Arial" panose="020B0604020202020204" pitchFamily="34" charset="0"/>
              </a:rPr>
              <a:t>In today's data-driven landscape, All Flash NAS systems play a crucial role in providing high-performance storage solutions. Large capacity SSDs further elevate the capabilities of these systems by delivering enhanced performance, increased storage efficiency, and improved reliability.</a:t>
            </a:r>
          </a:p>
        </p:txBody>
      </p:sp>
    </p:spTree>
    <p:extLst>
      <p:ext uri="{BB962C8B-B14F-4D97-AF65-F5344CB8AC3E}">
        <p14:creationId xmlns:p14="http://schemas.microsoft.com/office/powerpoint/2010/main" val="21484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9EC0C434-195C-6BCC-D032-96BD8843AA05}"/>
              </a:ext>
            </a:extLst>
          </p:cNvPr>
          <p:cNvGrpSpPr/>
          <p:nvPr/>
        </p:nvGrpSpPr>
        <p:grpSpPr>
          <a:xfrm>
            <a:off x="1176728" y="3264867"/>
            <a:ext cx="9838544" cy="3376610"/>
            <a:chOff x="1034364" y="3128528"/>
            <a:chExt cx="10099362" cy="3466125"/>
          </a:xfrm>
        </p:grpSpPr>
        <p:pic>
          <p:nvPicPr>
            <p:cNvPr id="11" name="圖片 10" descr="一張含有 電子產品, 螢幕擷取畫面, 電子工程, 電子裝置 的圖片&#10;&#10;自動產生的描述">
              <a:extLst>
                <a:ext uri="{FF2B5EF4-FFF2-40B4-BE49-F238E27FC236}">
                  <a16:creationId xmlns:a16="http://schemas.microsoft.com/office/drawing/2014/main" id="{662BF43A-7431-56C2-E013-51D0401C29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364" y="3128528"/>
              <a:ext cx="10099362" cy="2905108"/>
            </a:xfrm>
            <a:prstGeom prst="rect">
              <a:avLst/>
            </a:prstGeom>
          </p:spPr>
        </p:pic>
        <p:sp>
          <p:nvSpPr>
            <p:cNvPr id="2" name="矩形 1">
              <a:extLst>
                <a:ext uri="{FF2B5EF4-FFF2-40B4-BE49-F238E27FC236}">
                  <a16:creationId xmlns:a16="http://schemas.microsoft.com/office/drawing/2014/main" id="{E4EE79CE-F95C-FFAA-507A-2F1860056CC8}"/>
                </a:ext>
              </a:extLst>
            </p:cNvPr>
            <p:cNvSpPr/>
            <p:nvPr/>
          </p:nvSpPr>
          <p:spPr>
            <a:xfrm>
              <a:off x="8121608" y="5886876"/>
              <a:ext cx="3012118" cy="461665"/>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TR-004U</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RAID enclosure</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矩形 11">
              <a:extLst>
                <a:ext uri="{FF2B5EF4-FFF2-40B4-BE49-F238E27FC236}">
                  <a16:creationId xmlns:a16="http://schemas.microsoft.com/office/drawing/2014/main" id="{5D3D93F8-9F41-BB09-ACD4-5D99719E52B5}"/>
                </a:ext>
              </a:extLst>
            </p:cNvPr>
            <p:cNvSpPr/>
            <p:nvPr/>
          </p:nvSpPr>
          <p:spPr>
            <a:xfrm>
              <a:off x="4953733" y="6132988"/>
              <a:ext cx="2553410"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TL-Rx00PES-RP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PCIe-SATA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 name="矩形 15">
              <a:extLst>
                <a:ext uri="{FF2B5EF4-FFF2-40B4-BE49-F238E27FC236}">
                  <a16:creationId xmlns:a16="http://schemas.microsoft.com/office/drawing/2014/main" id="{6FE1C56A-F5CE-63E8-48B7-A62CC6D8F6E8}"/>
                </a:ext>
              </a:extLst>
            </p:cNvPr>
            <p:cNvSpPr/>
            <p:nvPr/>
          </p:nvSpPr>
          <p:spPr>
            <a:xfrm>
              <a:off x="1241055" y="6132988"/>
              <a:ext cx="2553410"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TL-Rx00Sep-RP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SAS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5" name="文字方塊 4">
            <a:extLst>
              <a:ext uri="{FF2B5EF4-FFF2-40B4-BE49-F238E27FC236}">
                <a16:creationId xmlns:a16="http://schemas.microsoft.com/office/drawing/2014/main" id="{912B9063-3707-5DF3-905C-CEC16E7EAFEF}"/>
              </a:ext>
            </a:extLst>
          </p:cNvPr>
          <p:cNvSpPr txBox="1"/>
          <p:nvPr/>
        </p:nvSpPr>
        <p:spPr>
          <a:xfrm>
            <a:off x="200025" y="481468"/>
            <a:ext cx="11791950" cy="800219"/>
          </a:xfrm>
          <a:prstGeom prst="rect">
            <a:avLst/>
          </a:prstGeom>
          <a:noFill/>
        </p:spPr>
        <p:txBody>
          <a:bodyPr wrap="square" lIns="91440" tIns="45720" rIns="91440" bIns="45720" rtlCol="0" anchor="t">
            <a:spAutoFit/>
          </a:bodyPr>
          <a:lstStyle/>
          <a:p>
            <a:pPr algn="ctr"/>
            <a:r>
              <a:rPr lang="zh-TW" sz="4600" b="1" dirty="0">
                <a:solidFill>
                  <a:schemeClr val="bg1">
                    <a:lumMod val="75000"/>
                  </a:schemeClr>
                </a:solidFill>
                <a:latin typeface="Arial" panose="020B0604020202020204" pitchFamily="34" charset="0"/>
                <a:ea typeface="微軟正黑體"/>
                <a:cs typeface="Arial" panose="020B0604020202020204" pitchFamily="34" charset="0"/>
              </a:rPr>
              <a:t>Versatile Storage Expansion Choices</a:t>
            </a:r>
            <a:endParaRPr lang="zh-TW" dirty="0">
              <a:solidFill>
                <a:schemeClr val="bg1">
                  <a:lumMod val="75000"/>
                </a:schemeClr>
              </a:solidFill>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60A3D486-832F-D493-E750-D89F76E872E7}"/>
              </a:ext>
            </a:extLst>
          </p:cNvPr>
          <p:cNvSpPr/>
          <p:nvPr/>
        </p:nvSpPr>
        <p:spPr>
          <a:xfrm>
            <a:off x="647829" y="2027100"/>
            <a:ext cx="10579495" cy="1020664"/>
          </a:xfrm>
          <a:prstGeom prst="rect">
            <a:avLst/>
          </a:prstGeom>
        </p:spPr>
        <p:txBody>
          <a:bodyPr wrap="square" lIns="91440" tIns="45720" rIns="91440" bIns="45720" anchor="t">
            <a:spAutoFit/>
          </a:bodyPr>
          <a:lstStyle/>
          <a:p>
            <a:pPr>
              <a:lnSpc>
                <a:spcPts val="2500"/>
              </a:lnSpc>
            </a:pPr>
            <a:r>
              <a:rPr lang="en-US" altLang="zh-TW" sz="1600" dirty="0">
                <a:solidFill>
                  <a:schemeClr val="bg1"/>
                </a:solidFill>
                <a:latin typeface="Arial" panose="020B0604020202020204" pitchFamily="34" charset="0"/>
                <a:ea typeface="微軟正黑體"/>
                <a:cs typeface="Arial" panose="020B0604020202020204" pitchFamily="34" charset="0"/>
              </a:rPr>
              <a:t>The TS-h3077AFU offer flexible capacity expansion options, catering to various devices and scenarios through different interfaces. Options include VJBOD, USB JBOD, SAS JBOD, SATA JBOD, and TL-Rx00PES-RP PCIe SATA JBOD, providing adaptability based on specific equipment and requirements.</a:t>
            </a:r>
          </a:p>
        </p:txBody>
      </p:sp>
    </p:spTree>
    <p:extLst>
      <p:ext uri="{BB962C8B-B14F-4D97-AF65-F5344CB8AC3E}">
        <p14:creationId xmlns:p14="http://schemas.microsoft.com/office/powerpoint/2010/main" val="24161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黑色, 黑暗, space, 月亮 的圖片&#10;&#10;自動產生的描述">
            <a:extLst>
              <a:ext uri="{FF2B5EF4-FFF2-40B4-BE49-F238E27FC236}">
                <a16:creationId xmlns:a16="http://schemas.microsoft.com/office/drawing/2014/main" id="{23555371-40BF-90A6-1B3A-CA49B62A34DD}"/>
              </a:ext>
            </a:extLst>
          </p:cNvPr>
          <p:cNvPicPr>
            <a:picLocks noChangeAspect="1"/>
          </p:cNvPicPr>
          <p:nvPr/>
        </p:nvPicPr>
        <p:blipFill rotWithShape="1">
          <a:blip r:embed="rId3">
            <a:extLst>
              <a:ext uri="{28A0092B-C50C-407E-A947-70E740481C1C}">
                <a14:useLocalDpi xmlns:a14="http://schemas.microsoft.com/office/drawing/2010/main" val="0"/>
              </a:ext>
            </a:extLst>
          </a:blip>
          <a:srcRect l="28676" b="31781"/>
          <a:stretch/>
        </p:blipFill>
        <p:spPr>
          <a:xfrm>
            <a:off x="-1" y="1403286"/>
            <a:ext cx="8139066" cy="5454713"/>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0" y="197891"/>
            <a:ext cx="12191999"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Petabyte-Grade Value Solution: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Balancing Performance and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Capa</a:t>
            </a:r>
            <a:r>
              <a:rPr lang="zh-TW" sz="4600" b="1">
                <a:solidFill>
                  <a:schemeClr val="bg1">
                    <a:lumMod val="75000"/>
                  </a:schemeClr>
                </a:solidFill>
                <a:latin typeface="Arial" panose="020B0604020202020204" pitchFamily="34" charset="0"/>
                <a:ea typeface="微軟正黑體"/>
                <a:cs typeface="Arial" panose="020B0604020202020204" pitchFamily="34" charset="0"/>
              </a:rPr>
              <a:t>city</a:t>
            </a:r>
            <a:endParaRPr lang="zh-TW">
              <a:latin typeface="Arial" panose="020B0604020202020204" pitchFamily="34" charset="0"/>
              <a:cs typeface="Arial" panose="020B0604020202020204" pitchFamily="34" charset="0"/>
            </a:endParaRPr>
          </a:p>
        </p:txBody>
      </p:sp>
      <p:sp>
        <p:nvSpPr>
          <p:cNvPr id="3" name="矩形 2" descr=","/>
          <p:cNvSpPr/>
          <p:nvPr/>
        </p:nvSpPr>
        <p:spPr>
          <a:xfrm>
            <a:off x="7546398" y="2326881"/>
            <a:ext cx="4251902" cy="2383217"/>
          </a:xfrm>
          <a:prstGeom prst="rect">
            <a:avLst/>
          </a:prstGeom>
        </p:spPr>
        <p:txBody>
          <a:bodyPr wrap="square" lIns="91440" tIns="45720" rIns="91440" bIns="45720" anchor="t">
            <a:spAutoFit/>
          </a:bodyPr>
          <a:lstStyle/>
          <a:p>
            <a:pPr>
              <a:lnSpc>
                <a:spcPts val="2000"/>
              </a:lnSpc>
            </a:pPr>
            <a:r>
              <a:rPr lang="en-US" altLang="zh-TW" sz="1600" b="1">
                <a:solidFill>
                  <a:schemeClr val="bg1"/>
                </a:solidFill>
                <a:latin typeface="Arial" panose="020B0604020202020204" pitchFamily="34" charset="0"/>
                <a:ea typeface="微軟正黑體"/>
                <a:cs typeface="Arial" panose="020B0604020202020204" pitchFamily="34" charset="0"/>
              </a:rPr>
              <a:t>The TS-h3077AFU</a:t>
            </a:r>
            <a:r>
              <a:rPr lang="en-US" sz="1600" b="1">
                <a:solidFill>
                  <a:schemeClr val="bg1"/>
                </a:solidFill>
                <a:latin typeface="Arial" panose="020B0604020202020204" pitchFamily="34" charset="0"/>
                <a:ea typeface="微軟正黑體"/>
                <a:cs typeface="Arial" panose="020B0604020202020204" pitchFamily="34" charset="0"/>
              </a:rPr>
              <a:t> can </a:t>
            </a:r>
            <a:r>
              <a:rPr lang="en-US" sz="1600" b="1">
                <a:solidFill>
                  <a:srgbClr val="FF0000"/>
                </a:solidFill>
                <a:latin typeface="Arial" panose="020B0604020202020204" pitchFamily="34" charset="0"/>
                <a:ea typeface="微軟正黑體"/>
                <a:cs typeface="Arial" panose="020B0604020202020204" pitchFamily="34" charset="0"/>
              </a:rPr>
              <a:t>support up to 8 TL-Rx00PES PCIe SATA JBODs</a:t>
            </a:r>
            <a:r>
              <a:rPr lang="en-US" sz="1600" b="1">
                <a:solidFill>
                  <a:srgbClr val="FFFFFF"/>
                </a:solidFill>
                <a:latin typeface="Arial" panose="020B0604020202020204" pitchFamily="34" charset="0"/>
                <a:ea typeface="微軟正黑體"/>
                <a:cs typeface="Arial" panose="020B0604020202020204" pitchFamily="34" charset="0"/>
              </a:rPr>
              <a:t>, providing a total space for up to </a:t>
            </a:r>
            <a:r>
              <a:rPr lang="en-US" sz="1600" b="1">
                <a:solidFill>
                  <a:schemeClr val="bg1"/>
                </a:solidFill>
                <a:latin typeface="Arial" panose="020B0604020202020204" pitchFamily="34" charset="0"/>
                <a:ea typeface="微軟正黑體"/>
                <a:cs typeface="Arial" panose="020B0604020202020204" pitchFamily="34" charset="0"/>
              </a:rPr>
              <a:t>208 disks (total capacity reaching 4PB</a:t>
            </a:r>
            <a:r>
              <a:rPr lang="en-US" altLang="zh-TW" sz="1600" b="1">
                <a:solidFill>
                  <a:schemeClr val="bg1"/>
                </a:solidFill>
                <a:latin typeface="Arial" panose="020B0604020202020204" pitchFamily="34" charset="0"/>
                <a:ea typeface="微軟正黑體"/>
                <a:cs typeface="Arial" panose="020B0604020202020204" pitchFamily="34" charset="0"/>
              </a:rPr>
              <a:t>, with over </a:t>
            </a:r>
            <a:r>
              <a:rPr lang="en-US" sz="1600" b="1">
                <a:solidFill>
                  <a:schemeClr val="bg1"/>
                </a:solidFill>
                <a:latin typeface="Arial" panose="020B0604020202020204" pitchFamily="34" charset="0"/>
                <a:ea typeface="微軟正黑體"/>
                <a:cs typeface="Arial" panose="020B0604020202020204" pitchFamily="34" charset="0"/>
              </a:rPr>
              <a:t>3PB of usable space). Simultaneously, they ensure optimal network performance with dual 25GbE ports, catering to the diverse capacity and performance expansion needs of enterprises in various scenarios.</a:t>
            </a:r>
            <a:endParaRPr lang="zh-TW">
              <a:solidFill>
                <a:schemeClr val="bg1"/>
              </a:solidFill>
              <a:latin typeface="Arial" panose="020B0604020202020204" pitchFamily="34" charset="0"/>
              <a:cs typeface="Arial" panose="020B0604020202020204" pitchFamily="34" charset="0"/>
            </a:endParaRPr>
          </a:p>
        </p:txBody>
      </p:sp>
      <p:pic>
        <p:nvPicPr>
          <p:cNvPr id="12" name="圖形 11">
            <a:extLst>
              <a:ext uri="{FF2B5EF4-FFF2-40B4-BE49-F238E27FC236}">
                <a16:creationId xmlns:a16="http://schemas.microsoft.com/office/drawing/2014/main" id="{06B9B619-2E17-F248-4CA4-FA4783627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000" y="2326881"/>
            <a:ext cx="6316533" cy="4027319"/>
          </a:xfrm>
          <a:prstGeom prst="rect">
            <a:avLst/>
          </a:prstGeom>
          <a:effectLst>
            <a:outerShdw blurRad="177800" dist="152400" dir="2700000" algn="tl" rotWithShape="0">
              <a:prstClr val="black">
                <a:alpha val="40000"/>
              </a:prstClr>
            </a:outerShdw>
          </a:effectLst>
        </p:spPr>
      </p:pic>
      <p:sp>
        <p:nvSpPr>
          <p:cNvPr id="4" name="文字方塊 3">
            <a:extLst>
              <a:ext uri="{FF2B5EF4-FFF2-40B4-BE49-F238E27FC236}">
                <a16:creationId xmlns:a16="http://schemas.microsoft.com/office/drawing/2014/main" id="{38CDF44F-02E1-3593-7ACE-C97D777C34E7}"/>
              </a:ext>
            </a:extLst>
          </p:cNvPr>
          <p:cNvSpPr txBox="1"/>
          <p:nvPr/>
        </p:nvSpPr>
        <p:spPr>
          <a:xfrm>
            <a:off x="7546398" y="5275114"/>
            <a:ext cx="3871002" cy="1096134"/>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pPr>
            <a:r>
              <a:rPr lang="zh-TW" sz="1000">
                <a:solidFill>
                  <a:schemeClr val="bg1"/>
                </a:solidFill>
                <a:latin typeface="Arial" panose="020B0604020202020204" pitchFamily="34" charset="0"/>
                <a:ea typeface="新細明體"/>
                <a:cs typeface="Arial" panose="020B0604020202020204" pitchFamily="34" charset="0"/>
              </a:rPr>
              <a:t>TL-Rx00PES JBOD comes in 3 SKUs: TS-R1200PES-RP (12-bay, now available), TL-R1600PES-RP (16-bay, now available), and TL-R2400PES-RP (24-bay, launching in Feb 2024).</a:t>
            </a:r>
            <a:endParaRPr lang="zh-TW" sz="1000">
              <a:latin typeface="Arial" panose="020B0604020202020204" pitchFamily="34" charset="0"/>
              <a:cs typeface="Arial" panose="020B0604020202020204" pitchFamily="34" charset="0"/>
            </a:endParaRPr>
          </a:p>
          <a:p>
            <a:pPr>
              <a:lnSpc>
                <a:spcPts val="1600"/>
              </a:lnSpc>
            </a:pPr>
            <a:r>
              <a:rPr lang="zh-TW" sz="1000">
                <a:solidFill>
                  <a:schemeClr val="bg1"/>
                </a:solidFill>
                <a:latin typeface="Arial" panose="020B0604020202020204" pitchFamily="34" charset="0"/>
                <a:ea typeface="新細明體"/>
                <a:cs typeface="Arial" panose="020B0604020202020204" pitchFamily="34" charset="0"/>
              </a:rPr>
              <a:t>Note: For NAS compatibility details, refer to the compatibility list at </a:t>
            </a:r>
            <a:r>
              <a:rPr lang="en-US" altLang="zh-TW" sz="1000">
                <a:solidFill>
                  <a:schemeClr val="bg1"/>
                </a:solidFill>
                <a:latin typeface="Arial" panose="020B0604020202020204" pitchFamily="34" charset="0"/>
                <a:ea typeface="新細明體"/>
                <a:cs typeface="Arial" panose="020B0604020202020204" pitchFamily="34" charset="0"/>
                <a:hlinkClick r:id="rId6">
                  <a:extLst>
                    <a:ext uri="{A12FA001-AC4F-418D-AE19-62706E023703}">
                      <ahyp:hlinkClr xmlns:ahyp="http://schemas.microsoft.com/office/drawing/2018/hyperlinkcolor" val="tx"/>
                    </a:ext>
                  </a:extLst>
                </a:hlinkClick>
              </a:rPr>
              <a:t>https://www.qnap.com/go/compatibility-expansion/pcie</a:t>
            </a:r>
            <a:r>
              <a:rPr lang="en-US" altLang="zh-TW" sz="1000">
                <a:solidFill>
                  <a:schemeClr val="bg1"/>
                </a:solidFill>
                <a:latin typeface="Arial" panose="020B0604020202020204" pitchFamily="34" charset="0"/>
                <a:ea typeface="新細明體"/>
                <a:cs typeface="Arial" panose="020B0604020202020204" pitchFamily="34" charset="0"/>
              </a:rPr>
              <a:t> </a:t>
            </a:r>
            <a:endParaRPr lang="zh-TW" altLang="en-US" sz="10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26268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E80EDB8-FBCA-75D7-0562-73817C143B22}"/>
              </a:ext>
            </a:extLst>
          </p:cNvPr>
          <p:cNvSpPr/>
          <p:nvPr/>
        </p:nvSpPr>
        <p:spPr>
          <a:xfrm>
            <a:off x="647829" y="2027100"/>
            <a:ext cx="10579495" cy="700448"/>
          </a:xfrm>
          <a:prstGeom prst="rect">
            <a:avLst/>
          </a:prstGeom>
        </p:spPr>
        <p:txBody>
          <a:bodyPr wrap="square" lIns="91440" tIns="45720" rIns="91440" bIns="45720" anchor="t">
            <a:spAutoFit/>
          </a:bodyPr>
          <a:lstStyle/>
          <a:p>
            <a:pPr>
              <a:lnSpc>
                <a:spcPts val="2500"/>
              </a:lnSpc>
            </a:pPr>
            <a:r>
              <a:rPr lang="en-US" altLang="zh-TW" sz="1600" dirty="0">
                <a:solidFill>
                  <a:schemeClr val="bg1"/>
                </a:solidFill>
                <a:latin typeface="Arial" panose="020B0604020202020204" pitchFamily="34" charset="0"/>
                <a:ea typeface="微軟正黑體"/>
                <a:cs typeface="Arial" panose="020B0604020202020204" pitchFamily="34" charset="0"/>
              </a:rPr>
              <a:t>TS-h3077AFU, equipped with the AMD Ryzen™ 7000 Series processors, not only deliver high clock speeds but also provide increased bandwidth, ensuring robust performance for enterprise applications.</a:t>
            </a:r>
          </a:p>
        </p:txBody>
      </p:sp>
      <p:sp>
        <p:nvSpPr>
          <p:cNvPr id="6" name="文字方塊 5">
            <a:extLst>
              <a:ext uri="{FF2B5EF4-FFF2-40B4-BE49-F238E27FC236}">
                <a16:creationId xmlns:a16="http://schemas.microsoft.com/office/drawing/2014/main" id="{72715988-C353-EA9A-2C3F-8E027F340EC1}"/>
              </a:ext>
            </a:extLst>
          </p:cNvPr>
          <p:cNvSpPr txBox="1"/>
          <p:nvPr/>
        </p:nvSpPr>
        <p:spPr>
          <a:xfrm>
            <a:off x="85604" y="300838"/>
            <a:ext cx="11410545"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Unleashing 1.9x CPU Power with the Next-Gen Model</a:t>
            </a:r>
            <a:endParaRPr lang="zh-TW" altLang="en-US">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DCC3D539-AEBC-9770-7F80-1FC9761AFC80}"/>
              </a:ext>
            </a:extLst>
          </p:cNvPr>
          <p:cNvSpPr/>
          <p:nvPr/>
        </p:nvSpPr>
        <p:spPr>
          <a:xfrm>
            <a:off x="647830" y="6234180"/>
            <a:ext cx="11204196" cy="584775"/>
          </a:xfrm>
          <a:prstGeom prst="rect">
            <a:avLst/>
          </a:prstGeom>
        </p:spPr>
        <p:txBody>
          <a:bodyPr wrap="square" lIns="91440" tIns="45720" rIns="91440" bIns="45720" anchor="t">
            <a:spAutoFit/>
          </a:bodyPr>
          <a:lstStyle/>
          <a:p>
            <a:r>
              <a:rPr lang="en-US" sz="800">
                <a:solidFill>
                  <a:schemeClr val="bg1"/>
                </a:solidFill>
                <a:latin typeface="Arial" panose="020B0604020202020204" pitchFamily="34" charset="0"/>
                <a:ea typeface="微軟正黑體"/>
                <a:cs typeface="Arial" panose="020B0604020202020204" pitchFamily="34" charset="0"/>
              </a:rPr>
              <a:t>These test results were conducted in the QNAP laboratory, and actual performance may vary based on real-world environments.</a:t>
            </a:r>
          </a:p>
          <a:p>
            <a:r>
              <a:rPr lang="en-US" sz="800">
                <a:solidFill>
                  <a:schemeClr val="bg1"/>
                </a:solidFill>
                <a:latin typeface="Arial" panose="020B0604020202020204" pitchFamily="34" charset="0"/>
                <a:ea typeface="微軟正黑體"/>
                <a:cs typeface="Arial" panose="020B0604020202020204" pitchFamily="34" charset="0"/>
              </a:rPr>
              <a:t>NAS: TS-h1677AXU-RP-R7-32G, with QXG-25G2SF-CX6*1, QXG-25G2SF-E810*2, OS: QTS h5.1.4, Volume type： Samsung 870 EVO 1TB x30 (RAID 50)</a:t>
            </a:r>
            <a:br>
              <a:rPr lang="en-US" sz="800">
                <a:latin typeface="Arial" panose="020B0604020202020204" pitchFamily="34" charset="0"/>
                <a:ea typeface="微軟正黑體"/>
                <a:cs typeface="Arial" panose="020B0604020202020204" pitchFamily="34" charset="0"/>
              </a:rPr>
            </a:br>
            <a:r>
              <a:rPr lang="en-US" sz="800">
                <a:solidFill>
                  <a:schemeClr val="bg1"/>
                </a:solidFill>
                <a:latin typeface="Arial" panose="020B0604020202020204" pitchFamily="34" charset="0"/>
                <a:ea typeface="微軟正黑體"/>
                <a:cs typeface="Arial" panose="020B0604020202020204" pitchFamily="34" charset="0"/>
              </a:rPr>
              <a:t>Client PC：5* Client PC simultaneously read and write 16GB file (= 80GB totally), Intel Core™ i7-7700 4.20GHz CPU, 32GB DDR4 RAM, QXG-25G2SF-CX4, Windows® Server 2016, and Intel Core™ i3-8100 3.60GHz CPU, 4GB DDR4 RAM, QXG-25G2SF-CX4, Windows® Server 2016</a:t>
            </a:r>
            <a:endParaRPr lang="zh-TW" altLang="en-US">
              <a:solidFill>
                <a:schemeClr val="bg1"/>
              </a:solidFill>
              <a:latin typeface="Arial" panose="020B0604020202020204" pitchFamily="34" charset="0"/>
              <a:ea typeface="新細明體"/>
              <a:cs typeface="Arial" panose="020B0604020202020204" pitchFamily="34" charset="0"/>
            </a:endParaRPr>
          </a:p>
        </p:txBody>
      </p:sp>
      <p:graphicFrame>
        <p:nvGraphicFramePr>
          <p:cNvPr id="4" name="表格 3">
            <a:extLst>
              <a:ext uri="{FF2B5EF4-FFF2-40B4-BE49-F238E27FC236}">
                <a16:creationId xmlns:a16="http://schemas.microsoft.com/office/drawing/2014/main" id="{1C46B04C-68FD-5E53-21D3-B8B5EFEC4DC2}"/>
              </a:ext>
            </a:extLst>
          </p:cNvPr>
          <p:cNvGraphicFramePr>
            <a:graphicFrameLocks noGrp="1"/>
          </p:cNvGraphicFramePr>
          <p:nvPr>
            <p:extLst>
              <p:ext uri="{D42A27DB-BD31-4B8C-83A1-F6EECF244321}">
                <p14:modId xmlns:p14="http://schemas.microsoft.com/office/powerpoint/2010/main" val="1711468468"/>
              </p:ext>
            </p:extLst>
          </p:nvPr>
        </p:nvGraphicFramePr>
        <p:xfrm>
          <a:off x="675041" y="2854219"/>
          <a:ext cx="5924422" cy="3257658"/>
        </p:xfrm>
        <a:graphic>
          <a:graphicData uri="http://schemas.openxmlformats.org/drawingml/2006/table">
            <a:tbl>
              <a:tblPr firstRow="1" bandRow="1">
                <a:effectLst>
                  <a:reflection blurRad="190500" stA="47000" endPos="12000" dir="5400000" sy="-100000" algn="bl" rotWithShape="0"/>
                </a:effectLst>
                <a:tableStyleId>{073A0DAA-6AF3-43AB-8588-CEC1D06C72B9}</a:tableStyleId>
              </a:tblPr>
              <a:tblGrid>
                <a:gridCol w="858978">
                  <a:extLst>
                    <a:ext uri="{9D8B030D-6E8A-4147-A177-3AD203B41FA5}">
                      <a16:colId xmlns:a16="http://schemas.microsoft.com/office/drawing/2014/main" val="3446783767"/>
                    </a:ext>
                  </a:extLst>
                </a:gridCol>
                <a:gridCol w="858978">
                  <a:extLst>
                    <a:ext uri="{9D8B030D-6E8A-4147-A177-3AD203B41FA5}">
                      <a16:colId xmlns:a16="http://schemas.microsoft.com/office/drawing/2014/main" val="1465002482"/>
                    </a:ext>
                  </a:extLst>
                </a:gridCol>
                <a:gridCol w="1402155">
                  <a:extLst>
                    <a:ext uri="{9D8B030D-6E8A-4147-A177-3AD203B41FA5}">
                      <a16:colId xmlns:a16="http://schemas.microsoft.com/office/drawing/2014/main" val="1335224793"/>
                    </a:ext>
                  </a:extLst>
                </a:gridCol>
                <a:gridCol w="2804311">
                  <a:extLst>
                    <a:ext uri="{9D8B030D-6E8A-4147-A177-3AD203B41FA5}">
                      <a16:colId xmlns:a16="http://schemas.microsoft.com/office/drawing/2014/main" val="1453003347"/>
                    </a:ext>
                  </a:extLst>
                </a:gridCol>
              </a:tblGrid>
              <a:tr h="732060">
                <a:tc rowSpan="2">
                  <a:txBody>
                    <a:bodyPr/>
                    <a:lstStyle/>
                    <a:p>
                      <a:pPr algn="ctr" fontAlgn="ctr"/>
                      <a:r>
                        <a:rPr lang="af-ZA" sz="1100" b="0" err="1">
                          <a:effectLst/>
                          <a:latin typeface="Arial"/>
                          <a:cs typeface="Arial"/>
                        </a:rPr>
                        <a:t>Protocol</a:t>
                      </a:r>
                      <a:endParaRPr lang="af-ZA" sz="1100" b="0">
                        <a:effectLst/>
                        <a:latin typeface="Arial"/>
                        <a:cs typeface="Arial"/>
                      </a:endParaRPr>
                    </a:p>
                  </a:txBody>
                  <a:tcPr marL="9525" marR="9525" marT="9525"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b="0" err="1">
                          <a:effectLst/>
                          <a:latin typeface="Arial"/>
                          <a:cs typeface="Arial"/>
                        </a:rPr>
                        <a:t>Unit</a:t>
                      </a:r>
                      <a:endParaRPr lang="af-ZA" sz="1100" b="0">
                        <a:effectLst/>
                        <a:latin typeface="Arial"/>
                        <a:cs typeface="Arial"/>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b="0">
                          <a:effectLst/>
                          <a:latin typeface="Arial"/>
                          <a:cs typeface="Arial"/>
                        </a:rPr>
                        <a:t>IO Access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algn="ctr" fontAlgn="ctr"/>
                      <a:r>
                        <a:rPr lang="af-ZA" sz="1100" b="0">
                          <a:effectLst/>
                          <a:latin typeface="Arial"/>
                          <a:cs typeface="Arial"/>
                        </a:rPr>
                        <a:t>TS-h3077AFU-R7</a:t>
                      </a:r>
                      <a:br>
                        <a:rPr lang="af-ZA" sz="1100" b="0">
                          <a:effectLst/>
                          <a:latin typeface="Arial"/>
                          <a:cs typeface="Arial"/>
                        </a:rPr>
                      </a:br>
                      <a:r>
                        <a:rPr lang="af-ZA" sz="1100" b="0">
                          <a:effectLst/>
                          <a:latin typeface="Arial"/>
                          <a:cs typeface="Arial"/>
                        </a:rPr>
                        <a:t>(32Gx4,8C16T)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1625150579"/>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200" b="0">
                          <a:effectLst/>
                          <a:latin typeface="Arial"/>
                          <a:cs typeface="Arial"/>
                        </a:rPr>
                        <a:t>5 </a:t>
                      </a:r>
                      <a:r>
                        <a:rPr lang="af-ZA" sz="1200" b="0" err="1">
                          <a:effectLst/>
                          <a:latin typeface="Arial"/>
                          <a:cs typeface="Arial"/>
                        </a:rPr>
                        <a:t>host</a:t>
                      </a:r>
                      <a:r>
                        <a:rPr lang="af-ZA" sz="1200" b="0">
                          <a:effectLst/>
                          <a:latin typeface="Arial"/>
                          <a:cs typeface="Arial"/>
                        </a:rPr>
                        <a:t> 25GbEx6</a:t>
                      </a:r>
                      <a:endParaRPr lang="zh-TW" altLang="en-US" b="0"/>
                    </a:p>
                  </a:txBody>
                  <a:tcPr marL="9525" marR="9525" marT="9525"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extLst>
                  <a:ext uri="{0D108BD9-81ED-4DB2-BD59-A6C34878D82A}">
                    <a16:rowId xmlns:a16="http://schemas.microsoft.com/office/drawing/2014/main" val="2318791416"/>
                  </a:ext>
                </a:extLst>
              </a:tr>
              <a:tr h="280622">
                <a:tc rowSpan="4">
                  <a:txBody>
                    <a:bodyPr/>
                    <a:lstStyle/>
                    <a:p>
                      <a:pPr algn="ctr" fontAlgn="ctr"/>
                      <a:r>
                        <a:rPr lang="af-ZA" sz="1800" b="0" err="1">
                          <a:effectLst/>
                          <a:latin typeface="Arial"/>
                          <a:cs typeface="Arial"/>
                        </a:rPr>
                        <a:t>iSCSI</a:t>
                      </a:r>
                      <a:endParaRPr lang="af-ZA" sz="1800" b="0">
                        <a:effectLst/>
                        <a:latin typeface="Arial"/>
                        <a:cs typeface="Arial"/>
                      </a:endParaRPr>
                    </a:p>
                  </a:txBody>
                  <a:tcPr marL="9525" marR="9525" marT="9525" anchor="ctr">
                    <a:lnL w="12700" cmpd="sng">
                      <a:noFill/>
                    </a:lnL>
                    <a:lnR w="12700" cap="flat" cmpd="sng" algn="ctr">
                      <a:solidFill>
                        <a:schemeClr val="bg1"/>
                      </a:solidFill>
                      <a:prstDash val="solid"/>
                      <a:round/>
                      <a:headEnd type="none" w="med" len="med"/>
                      <a:tailEnd type="none" w="med" len="med"/>
                    </a:lnR>
                    <a:lnT w="38100" cmpd="sng">
                      <a:noFill/>
                    </a:lnT>
                    <a:lnB w="12700" cmpd="sng">
                      <a:noFill/>
                    </a:lnB>
                    <a:solidFill>
                      <a:schemeClr val="bg1"/>
                    </a:solidFill>
                  </a:tcPr>
                </a:tc>
                <a:tc rowSpan="2">
                  <a:txBody>
                    <a:bodyPr/>
                    <a:lstStyle/>
                    <a:p>
                      <a:pPr algn="ctr" fontAlgn="ctr"/>
                      <a:r>
                        <a:rPr lang="af-ZA" sz="1100" b="0" err="1">
                          <a:effectLst/>
                          <a:latin typeface="Arial"/>
                          <a:cs typeface="Arial"/>
                        </a:rPr>
                        <a:t>Throughput</a:t>
                      </a:r>
                      <a:br>
                        <a:rPr lang="af-ZA" sz="1100" b="0">
                          <a:effectLst/>
                          <a:latin typeface="Arial"/>
                          <a:cs typeface="Arial"/>
                        </a:rPr>
                      </a:br>
                      <a:r>
                        <a:rPr lang="af-ZA" sz="1100" b="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algn="ctr" fontAlgn="b"/>
                      <a:r>
                        <a:rPr lang="af-ZA" sz="1100" b="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lvl="0" algn="ctr">
                        <a:buNone/>
                      </a:pPr>
                      <a:r>
                        <a:rPr lang="en-US" altLang="zh-TW" sz="1100" b="0">
                          <a:effectLst/>
                          <a:latin typeface="Arial"/>
                          <a:cs typeface="Arial"/>
                        </a:rPr>
                        <a:t>6,073</a:t>
                      </a:r>
                      <a:endParaRPr lang="en-US" altLang="zh-TW" sz="1100" b="0">
                        <a:solidFill>
                          <a:schemeClr val="tx1"/>
                        </a:solidFill>
                        <a:effectLst/>
                        <a:latin typeface="Arial"/>
                        <a:cs typeface="Arial"/>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4103680023"/>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b="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effectLst/>
                          <a:latin typeface="Arial"/>
                          <a:cs typeface="Arial"/>
                        </a:rPr>
                        <a:t>10,740</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2741186054"/>
                  </a:ext>
                </a:extLst>
              </a:tr>
              <a:tr h="280622">
                <a:tc vMerge="1">
                  <a:txBody>
                    <a:bodyPr/>
                    <a:lstStyle/>
                    <a:p>
                      <a:endParaRPr lang="zh-TW" altLang="en-US"/>
                    </a:p>
                  </a:txBody>
                  <a:tcPr marL="0" marR="0" marT="0" marB="0" horzOverflow="overflow"/>
                </a:tc>
                <a:tc rowSpan="2">
                  <a:txBody>
                    <a:bodyPr/>
                    <a:lstStyle/>
                    <a:p>
                      <a:pPr algn="ctr" fontAlgn="ctr"/>
                      <a:r>
                        <a:rPr lang="af-ZA" sz="1100" b="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b="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1,202,262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1430926741"/>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b="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1,669,854</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4069407689"/>
                  </a:ext>
                </a:extLst>
              </a:tr>
              <a:tr h="280622">
                <a:tc rowSpan="4">
                  <a:txBody>
                    <a:bodyPr/>
                    <a:lstStyle/>
                    <a:p>
                      <a:pPr algn="ctr" fontAlgn="ctr"/>
                      <a:r>
                        <a:rPr lang="af-ZA" sz="1800" b="0">
                          <a:effectLst/>
                          <a:latin typeface="Arial"/>
                          <a:cs typeface="Arial"/>
                        </a:rPr>
                        <a:t>SMB</a:t>
                      </a:r>
                    </a:p>
                  </a:txBody>
                  <a:tcPr marL="9525" marR="9525" marT="9525"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rowSpan="2">
                  <a:txBody>
                    <a:bodyPr/>
                    <a:lstStyle/>
                    <a:p>
                      <a:pPr algn="ctr" fontAlgn="ctr"/>
                      <a:r>
                        <a:rPr lang="af-ZA" sz="1100" b="0" err="1">
                          <a:effectLst/>
                          <a:latin typeface="Arial"/>
                          <a:cs typeface="Arial"/>
                        </a:rPr>
                        <a:t>Throughput</a:t>
                      </a:r>
                      <a:br>
                        <a:rPr lang="af-ZA" sz="1100" b="0">
                          <a:effectLst/>
                          <a:latin typeface="Arial"/>
                          <a:cs typeface="Arial"/>
                        </a:rPr>
                      </a:br>
                      <a:r>
                        <a:rPr lang="af-ZA" sz="1100" b="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b"/>
                      <a:r>
                        <a:rPr lang="af-ZA" sz="1100" b="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9,559</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1455667802"/>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b="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17,327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3814410769"/>
                  </a:ext>
                </a:extLst>
              </a:tr>
              <a:tr h="280622">
                <a:tc vMerge="1">
                  <a:txBody>
                    <a:bodyPr/>
                    <a:lstStyle/>
                    <a:p>
                      <a:endParaRPr lang="zh-TW" altLang="en-US"/>
                    </a:p>
                  </a:txBody>
                  <a:tcPr marL="0" marR="0" marT="0" marB="0" horzOverflow="overflow"/>
                </a:tc>
                <a:tc rowSpan="2">
                  <a:txBody>
                    <a:bodyPr/>
                    <a:lstStyle/>
                    <a:p>
                      <a:pPr algn="ctr" fontAlgn="ctr"/>
                      <a:r>
                        <a:rPr lang="af-ZA" sz="1100" b="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b="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635,797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513063590"/>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b="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b="0">
                          <a:solidFill>
                            <a:schemeClr val="tx1"/>
                          </a:solidFill>
                          <a:effectLst/>
                          <a:latin typeface="Arial"/>
                          <a:cs typeface="Arial"/>
                        </a:rPr>
                        <a:t>1,428,002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2507526647"/>
                  </a:ext>
                </a:extLst>
              </a:tr>
            </a:tbl>
          </a:graphicData>
        </a:graphic>
      </p:graphicFrame>
      <p:grpSp>
        <p:nvGrpSpPr>
          <p:cNvPr id="11" name="群組 10">
            <a:extLst>
              <a:ext uri="{FF2B5EF4-FFF2-40B4-BE49-F238E27FC236}">
                <a16:creationId xmlns:a16="http://schemas.microsoft.com/office/drawing/2014/main" id="{C07F0E5A-C788-F687-5C64-5F0D87E934CB}"/>
              </a:ext>
            </a:extLst>
          </p:cNvPr>
          <p:cNvGrpSpPr/>
          <p:nvPr/>
        </p:nvGrpSpPr>
        <p:grpSpPr>
          <a:xfrm>
            <a:off x="8175557" y="5537091"/>
            <a:ext cx="3676468" cy="544058"/>
            <a:chOff x="7940909" y="2393359"/>
            <a:chExt cx="5066553" cy="749768"/>
          </a:xfrm>
        </p:grpSpPr>
        <p:pic>
          <p:nvPicPr>
            <p:cNvPr id="7" name="圖片 6" descr="一張含有 文字, 螢幕擷取畫面, 數字, 字型 的圖片&#10;&#10;自動產生的描述">
              <a:extLst>
                <a:ext uri="{FF2B5EF4-FFF2-40B4-BE49-F238E27FC236}">
                  <a16:creationId xmlns:a16="http://schemas.microsoft.com/office/drawing/2014/main" id="{21D8098A-AF54-1577-ECEA-1E04110AEFD0}"/>
                </a:ext>
              </a:extLst>
            </p:cNvPr>
            <p:cNvPicPr>
              <a:picLocks noChangeAspect="1"/>
            </p:cNvPicPr>
            <p:nvPr/>
          </p:nvPicPr>
          <p:blipFill rotWithShape="1">
            <a:blip r:embed="rId3"/>
            <a:srcRect t="1208" b="91029"/>
            <a:stretch/>
          </p:blipFill>
          <p:spPr>
            <a:xfrm>
              <a:off x="7940909" y="2393359"/>
              <a:ext cx="5066553" cy="300659"/>
            </a:xfrm>
            <a:prstGeom prst="rect">
              <a:avLst/>
            </a:prstGeom>
          </p:spPr>
        </p:pic>
        <p:pic>
          <p:nvPicPr>
            <p:cNvPr id="8" name="圖片 7" descr="一張含有 文字, 螢幕擷取畫面, 數字, 字型 的圖片&#10;&#10;自動產生的描述">
              <a:extLst>
                <a:ext uri="{FF2B5EF4-FFF2-40B4-BE49-F238E27FC236}">
                  <a16:creationId xmlns:a16="http://schemas.microsoft.com/office/drawing/2014/main" id="{F678A742-4E95-8DBD-1A7E-74C941D649D3}"/>
                </a:ext>
              </a:extLst>
            </p:cNvPr>
            <p:cNvPicPr>
              <a:picLocks noChangeAspect="1"/>
            </p:cNvPicPr>
            <p:nvPr/>
          </p:nvPicPr>
          <p:blipFill rotWithShape="1">
            <a:blip r:embed="rId3"/>
            <a:srcRect t="78450" b="16698"/>
            <a:stretch/>
          </p:blipFill>
          <p:spPr>
            <a:xfrm>
              <a:off x="7940909" y="2711993"/>
              <a:ext cx="5066553" cy="187924"/>
            </a:xfrm>
            <a:prstGeom prst="rect">
              <a:avLst/>
            </a:prstGeom>
          </p:spPr>
        </p:pic>
        <p:pic>
          <p:nvPicPr>
            <p:cNvPr id="10" name="圖片 9" descr="一張含有 文字, 螢幕擷取畫面, 數字, 字型 的圖片&#10;&#10;自動產生的描述">
              <a:extLst>
                <a:ext uri="{FF2B5EF4-FFF2-40B4-BE49-F238E27FC236}">
                  <a16:creationId xmlns:a16="http://schemas.microsoft.com/office/drawing/2014/main" id="{930EB9AF-3A67-B4BC-402B-049E82F09CD9}"/>
                </a:ext>
              </a:extLst>
            </p:cNvPr>
            <p:cNvPicPr>
              <a:picLocks noChangeAspect="1"/>
            </p:cNvPicPr>
            <p:nvPr/>
          </p:nvPicPr>
          <p:blipFill rotWithShape="1">
            <a:blip r:embed="rId3"/>
            <a:srcRect t="87673" b="6196"/>
            <a:stretch/>
          </p:blipFill>
          <p:spPr>
            <a:xfrm>
              <a:off x="7940909" y="2905675"/>
              <a:ext cx="5066553" cy="237452"/>
            </a:xfrm>
            <a:prstGeom prst="rect">
              <a:avLst/>
            </a:prstGeom>
          </p:spPr>
        </p:pic>
      </p:grpSp>
      <p:pic>
        <p:nvPicPr>
          <p:cNvPr id="12" name="圖片 11" descr="一張含有 字型, 文字, 圖形, 平面設計 的圖片&#10;&#10;自動產生的描述">
            <a:extLst>
              <a:ext uri="{FF2B5EF4-FFF2-40B4-BE49-F238E27FC236}">
                <a16:creationId xmlns:a16="http://schemas.microsoft.com/office/drawing/2014/main" id="{0C1921DE-F28B-75E4-3A23-CCD2817A94F5}"/>
              </a:ext>
            </a:extLst>
          </p:cNvPr>
          <p:cNvPicPr>
            <a:picLocks noChangeAspect="1"/>
          </p:cNvPicPr>
          <p:nvPr/>
        </p:nvPicPr>
        <p:blipFill>
          <a:blip r:embed="rId4"/>
          <a:stretch>
            <a:fillRect/>
          </a:stretch>
        </p:blipFill>
        <p:spPr>
          <a:xfrm>
            <a:off x="9601912" y="4622802"/>
            <a:ext cx="1892286" cy="660395"/>
          </a:xfrm>
          <a:prstGeom prst="rect">
            <a:avLst/>
          </a:prstGeom>
        </p:spPr>
      </p:pic>
      <p:grpSp>
        <p:nvGrpSpPr>
          <p:cNvPr id="3" name="群組 2">
            <a:extLst>
              <a:ext uri="{FF2B5EF4-FFF2-40B4-BE49-F238E27FC236}">
                <a16:creationId xmlns:a16="http://schemas.microsoft.com/office/drawing/2014/main" id="{4285AEC2-173D-5375-62FD-913F9057230B}"/>
              </a:ext>
            </a:extLst>
          </p:cNvPr>
          <p:cNvGrpSpPr/>
          <p:nvPr/>
        </p:nvGrpSpPr>
        <p:grpSpPr>
          <a:xfrm>
            <a:off x="6889097" y="2730758"/>
            <a:ext cx="2211443" cy="1823646"/>
            <a:chOff x="9707060" y="2802645"/>
            <a:chExt cx="2211443" cy="1823646"/>
          </a:xfrm>
        </p:grpSpPr>
        <p:sp>
          <p:nvSpPr>
            <p:cNvPr id="22" name="矩形: 圓角 21">
              <a:extLst>
                <a:ext uri="{FF2B5EF4-FFF2-40B4-BE49-F238E27FC236}">
                  <a16:creationId xmlns:a16="http://schemas.microsoft.com/office/drawing/2014/main" id="{B30DDEE1-0097-7090-A678-12F1532DE531}"/>
                </a:ext>
              </a:extLst>
            </p:cNvPr>
            <p:cNvSpPr/>
            <p:nvPr/>
          </p:nvSpPr>
          <p:spPr>
            <a:xfrm>
              <a:off x="9707060" y="2802645"/>
              <a:ext cx="2211443" cy="1795650"/>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文字方塊 5">
              <a:extLst>
                <a:ext uri="{FF2B5EF4-FFF2-40B4-BE49-F238E27FC236}">
                  <a16:creationId xmlns:a16="http://schemas.microsoft.com/office/drawing/2014/main" id="{3F927E23-B6DA-5AC4-A04E-9D90E6AF0AA7}"/>
                </a:ext>
              </a:extLst>
            </p:cNvPr>
            <p:cNvSpPr txBox="1"/>
            <p:nvPr/>
          </p:nvSpPr>
          <p:spPr>
            <a:xfrm>
              <a:off x="9748131" y="3659274"/>
              <a:ext cx="740908"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Up to</a:t>
              </a:r>
            </a:p>
          </p:txBody>
        </p:sp>
        <p:sp>
          <p:nvSpPr>
            <p:cNvPr id="31" name="文字方塊 7">
              <a:extLst>
                <a:ext uri="{FF2B5EF4-FFF2-40B4-BE49-F238E27FC236}">
                  <a16:creationId xmlns:a16="http://schemas.microsoft.com/office/drawing/2014/main" id="{A0A6384A-CBFA-D540-4D04-709AFB7A02F1}"/>
                </a:ext>
              </a:extLst>
            </p:cNvPr>
            <p:cNvSpPr txBox="1"/>
            <p:nvPr/>
          </p:nvSpPr>
          <p:spPr>
            <a:xfrm>
              <a:off x="9767935" y="3918405"/>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a:ea typeface="微軟正黑體"/>
                  <a:cs typeface="Arial"/>
                  <a:sym typeface="+mn-lt"/>
                </a:rPr>
                <a:t>1.34X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20">
              <a:extLst>
                <a:ext uri="{FF2B5EF4-FFF2-40B4-BE49-F238E27FC236}">
                  <a16:creationId xmlns:a16="http://schemas.microsoft.com/office/drawing/2014/main" id="{BE2DFAC8-D497-CE1B-D2A1-54762565D3EC}"/>
                </a:ext>
              </a:extLst>
            </p:cNvPr>
            <p:cNvSpPr txBox="1"/>
            <p:nvPr/>
          </p:nvSpPr>
          <p:spPr>
            <a:xfrm>
              <a:off x="9748441" y="2907497"/>
              <a:ext cx="2100256" cy="769441"/>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100" b="1">
                  <a:solidFill>
                    <a:schemeClr val="bg1"/>
                  </a:solidFill>
                  <a:latin typeface="Arial"/>
                  <a:ea typeface="微軟正黑體"/>
                  <a:cs typeface="Arial"/>
                  <a:sym typeface="+mn-lt"/>
                </a:rPr>
                <a:t>CPU Benchmark single thread</a:t>
              </a:r>
              <a:r>
                <a:rPr kumimoji="1" lang="zh-TW" sz="1100" b="1">
                  <a:solidFill>
                    <a:schemeClr val="bg1"/>
                  </a:solidFill>
                  <a:latin typeface="Arial"/>
                  <a:ea typeface="微軟正黑體"/>
                  <a:cs typeface="Arial"/>
                  <a:sym typeface="+mn-lt"/>
                </a:rPr>
                <a:t> Compar</a:t>
              </a:r>
              <a:r>
                <a:rPr kumimoji="1" lang="en-US" altLang="zh-TW" sz="1100" b="1">
                  <a:solidFill>
                    <a:schemeClr val="bg1"/>
                  </a:solidFill>
                  <a:latin typeface="Arial"/>
                  <a:ea typeface="微軟正黑體"/>
                  <a:cs typeface="Arial"/>
                  <a:sym typeface="+mn-lt"/>
                </a:rPr>
                <a:t>e</a:t>
              </a:r>
              <a:r>
                <a:rPr kumimoji="1" lang="zh-TW" sz="1100" b="1">
                  <a:solidFill>
                    <a:schemeClr val="bg1"/>
                  </a:solidFill>
                  <a:latin typeface="Arial"/>
                  <a:ea typeface="微軟正黑體"/>
                  <a:cs typeface="Arial"/>
                  <a:sym typeface="+mn-lt"/>
                </a:rPr>
                <a:t>s with the Previous Generation TS</a:t>
              </a:r>
              <a:r>
                <a:rPr kumimoji="1" lang="en-US" altLang="zh-TW" sz="1100" b="1">
                  <a:solidFill>
                    <a:schemeClr val="bg1"/>
                  </a:solidFill>
                  <a:latin typeface="Arial"/>
                  <a:ea typeface="微軟正黑體"/>
                  <a:cs typeface="Arial"/>
                  <a:sym typeface="+mn-lt"/>
                </a:rPr>
                <a:t>-h3088XU-RP</a:t>
              </a:r>
              <a:endParaRPr lang="zh-TW" sz="1100">
                <a:solidFill>
                  <a:schemeClr val="bg1"/>
                </a:solidFill>
                <a:latin typeface="Arial"/>
                <a:cs typeface="Arial"/>
              </a:endParaRPr>
            </a:p>
          </p:txBody>
        </p:sp>
      </p:grpSp>
      <p:grpSp>
        <p:nvGrpSpPr>
          <p:cNvPr id="5" name="群組 4">
            <a:extLst>
              <a:ext uri="{FF2B5EF4-FFF2-40B4-BE49-F238E27FC236}">
                <a16:creationId xmlns:a16="http://schemas.microsoft.com/office/drawing/2014/main" id="{1D6BF64B-8CF3-546E-85D6-2E5085411909}"/>
              </a:ext>
            </a:extLst>
          </p:cNvPr>
          <p:cNvGrpSpPr/>
          <p:nvPr/>
        </p:nvGrpSpPr>
        <p:grpSpPr>
          <a:xfrm>
            <a:off x="9529446" y="2729594"/>
            <a:ext cx="2271976" cy="1805233"/>
            <a:chOff x="9701975" y="4555519"/>
            <a:chExt cx="2271976" cy="1805233"/>
          </a:xfrm>
        </p:grpSpPr>
        <p:sp>
          <p:nvSpPr>
            <p:cNvPr id="13" name="矩形: 圓角 12">
              <a:extLst>
                <a:ext uri="{FF2B5EF4-FFF2-40B4-BE49-F238E27FC236}">
                  <a16:creationId xmlns:a16="http://schemas.microsoft.com/office/drawing/2014/main" id="{8430B0D5-A986-7A4F-FDF2-80B269802764}"/>
                </a:ext>
              </a:extLst>
            </p:cNvPr>
            <p:cNvSpPr/>
            <p:nvPr/>
          </p:nvSpPr>
          <p:spPr>
            <a:xfrm>
              <a:off x="9701975" y="4555519"/>
              <a:ext cx="2211443" cy="1805233"/>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4" name="文字方塊 5">
              <a:extLst>
                <a:ext uri="{FF2B5EF4-FFF2-40B4-BE49-F238E27FC236}">
                  <a16:creationId xmlns:a16="http://schemas.microsoft.com/office/drawing/2014/main" id="{1857A7E9-6DFD-1D60-A6AD-BE2D24770767}"/>
                </a:ext>
              </a:extLst>
            </p:cNvPr>
            <p:cNvSpPr txBox="1"/>
            <p:nvPr/>
          </p:nvSpPr>
          <p:spPr>
            <a:xfrm>
              <a:off x="9748131" y="5354456"/>
              <a:ext cx="740908"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700" b="1">
                  <a:solidFill>
                    <a:schemeClr val="bg1"/>
                  </a:solidFill>
                  <a:latin typeface="Arial" panose="020B0604020202020204" pitchFamily="34" charset="0"/>
                  <a:ea typeface="微軟正黑體"/>
                  <a:cs typeface="Arial" panose="020B0604020202020204" pitchFamily="34" charset="0"/>
                  <a:sym typeface="+mn-lt"/>
                </a:rPr>
                <a:t>Up to</a:t>
              </a:r>
              <a:endParaRPr lang="zh-TW" altLang="en-US">
                <a:latin typeface="Arial" panose="020B0604020202020204" pitchFamily="34" charset="0"/>
                <a:cs typeface="Arial" panose="020B0604020202020204" pitchFamily="34" charset="0"/>
              </a:endParaRPr>
            </a:p>
          </p:txBody>
        </p:sp>
        <p:sp>
          <p:nvSpPr>
            <p:cNvPr id="15" name="文字方塊 7">
              <a:extLst>
                <a:ext uri="{FF2B5EF4-FFF2-40B4-BE49-F238E27FC236}">
                  <a16:creationId xmlns:a16="http://schemas.microsoft.com/office/drawing/2014/main" id="{8685D008-34AF-F860-6163-81A7D2754BF9}"/>
                </a:ext>
              </a:extLst>
            </p:cNvPr>
            <p:cNvSpPr txBox="1"/>
            <p:nvPr/>
          </p:nvSpPr>
          <p:spPr>
            <a:xfrm>
              <a:off x="9767935" y="5636332"/>
              <a:ext cx="1524776"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a:ea typeface="微軟正黑體"/>
                  <a:cs typeface="Arial"/>
                  <a:sym typeface="+mn-lt"/>
                </a:rPr>
                <a:t>1.96X</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26">
              <a:extLst>
                <a:ext uri="{FF2B5EF4-FFF2-40B4-BE49-F238E27FC236}">
                  <a16:creationId xmlns:a16="http://schemas.microsoft.com/office/drawing/2014/main" id="{6F7D952B-4C89-ACF4-B0B9-8D8A7B03488A}"/>
                </a:ext>
              </a:extLst>
            </p:cNvPr>
            <p:cNvSpPr txBox="1"/>
            <p:nvPr/>
          </p:nvSpPr>
          <p:spPr>
            <a:xfrm>
              <a:off x="9757733" y="4658390"/>
              <a:ext cx="2216218" cy="769441"/>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sz="1100" b="1">
                  <a:solidFill>
                    <a:schemeClr val="bg1"/>
                  </a:solidFill>
                  <a:latin typeface="Arial"/>
                  <a:ea typeface="+mn-lt"/>
                  <a:cs typeface="Arial"/>
                  <a:sym typeface="+mn-lt"/>
                </a:rPr>
                <a:t>CPU Benchmark multi-core</a:t>
              </a:r>
              <a:r>
                <a:rPr kumimoji="1" lang="zh-TW" altLang="en-US" sz="1100" b="1">
                  <a:solidFill>
                    <a:schemeClr val="bg1"/>
                  </a:solidFill>
                  <a:latin typeface="Arial"/>
                  <a:ea typeface="微軟正黑體"/>
                  <a:cs typeface="Arial"/>
                  <a:sym typeface="+mn-lt"/>
                </a:rPr>
                <a:t> </a:t>
              </a:r>
              <a:r>
                <a:rPr kumimoji="1" lang="zh-TW" sz="1100" b="1">
                  <a:solidFill>
                    <a:schemeClr val="bg1"/>
                  </a:solidFill>
                  <a:latin typeface="Arial"/>
                  <a:ea typeface="微軟正黑體"/>
                  <a:cs typeface="Arial"/>
                  <a:sym typeface="+mn-lt"/>
                </a:rPr>
                <a:t>Compar</a:t>
              </a:r>
              <a:r>
                <a:rPr kumimoji="1" lang="en-US" altLang="zh-TW" sz="1100" b="1">
                  <a:solidFill>
                    <a:schemeClr val="bg1"/>
                  </a:solidFill>
                  <a:latin typeface="Arial"/>
                  <a:ea typeface="+mn-lt"/>
                  <a:cs typeface="Arial"/>
                  <a:sym typeface="+mn-lt"/>
                </a:rPr>
                <a:t>e</a:t>
              </a:r>
              <a:r>
                <a:rPr kumimoji="1" lang="zh-TW" sz="1100" b="1">
                  <a:solidFill>
                    <a:schemeClr val="bg1"/>
                  </a:solidFill>
                  <a:latin typeface="Arial"/>
                  <a:ea typeface="微軟正黑體"/>
                  <a:cs typeface="Arial"/>
                  <a:sym typeface="+mn-lt"/>
                </a:rPr>
                <a:t>s</a:t>
              </a:r>
              <a:r>
                <a:rPr kumimoji="1" lang="zh-TW" altLang="en-US" sz="1100" b="1">
                  <a:solidFill>
                    <a:schemeClr val="bg1"/>
                  </a:solidFill>
                  <a:latin typeface="Arial"/>
                  <a:ea typeface="微軟正黑體"/>
                  <a:cs typeface="Arial"/>
                  <a:sym typeface="+mn-lt"/>
                </a:rPr>
                <a:t> </a:t>
              </a:r>
              <a:r>
                <a:rPr kumimoji="1" lang="zh-TW" sz="1100" b="1">
                  <a:solidFill>
                    <a:schemeClr val="bg1"/>
                  </a:solidFill>
                  <a:latin typeface="Arial"/>
                  <a:ea typeface="微軟正黑體"/>
                  <a:cs typeface="Arial"/>
                  <a:sym typeface="+mn-lt"/>
                </a:rPr>
                <a:t>with the</a:t>
              </a:r>
              <a:r>
                <a:rPr kumimoji="1" lang="zh-TW" altLang="en-US" sz="1100" b="1">
                  <a:solidFill>
                    <a:schemeClr val="bg1"/>
                  </a:solidFill>
                  <a:latin typeface="Arial"/>
                  <a:ea typeface="微軟正黑體"/>
                  <a:cs typeface="Arial"/>
                  <a:sym typeface="+mn-lt"/>
                </a:rPr>
                <a:t> </a:t>
              </a:r>
              <a:r>
                <a:rPr kumimoji="1" lang="zh-TW" sz="1100" b="1">
                  <a:solidFill>
                    <a:schemeClr val="bg1"/>
                  </a:solidFill>
                  <a:latin typeface="Arial"/>
                  <a:ea typeface="微軟正黑體"/>
                  <a:cs typeface="Arial"/>
                  <a:sym typeface="+mn-lt"/>
                </a:rPr>
                <a:t>Previous Generation TS</a:t>
              </a:r>
              <a:r>
                <a:rPr kumimoji="1" lang="en-US" altLang="zh-TW" sz="1100" b="1">
                  <a:solidFill>
                    <a:schemeClr val="bg1"/>
                  </a:solidFill>
                  <a:latin typeface="Arial"/>
                  <a:ea typeface="+mn-lt"/>
                  <a:cs typeface="Arial"/>
                  <a:sym typeface="+mn-lt"/>
                </a:rPr>
                <a:t>-h3088XU-RP</a:t>
              </a:r>
              <a:endParaRPr kumimoji="1" lang="zh-TW" altLang="en-US" sz="1100">
                <a:solidFill>
                  <a:schemeClr val="bg1"/>
                </a:solidFill>
                <a:latin typeface="Arial"/>
                <a:ea typeface="微軟正黑體"/>
                <a:cs typeface="Arial"/>
                <a:sym typeface="+mn-lt"/>
              </a:endParaRPr>
            </a:p>
          </p:txBody>
        </p:sp>
      </p:grpSp>
    </p:spTree>
    <p:extLst>
      <p:ext uri="{BB962C8B-B14F-4D97-AF65-F5344CB8AC3E}">
        <p14:creationId xmlns:p14="http://schemas.microsoft.com/office/powerpoint/2010/main" val="3491137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DE6E9839-4D3F-C41B-FF2C-5FA8BD5D09F8}"/>
              </a:ext>
            </a:extLst>
          </p:cNvPr>
          <p:cNvSpPr/>
          <p:nvPr/>
        </p:nvSpPr>
        <p:spPr>
          <a:xfrm>
            <a:off x="6016556" y="3495866"/>
            <a:ext cx="2626469" cy="584776"/>
          </a:xfrm>
          <a:prstGeom prst="roundRect">
            <a:avLst/>
          </a:prstGeom>
          <a:gradFill>
            <a:gsLst>
              <a:gs pos="9000">
                <a:srgbClr val="FF0C00"/>
              </a:gs>
              <a:gs pos="79817">
                <a:srgbClr val="B30F00"/>
              </a:gs>
              <a:gs pos="37000">
                <a:srgbClr val="FF3A00"/>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lIns="108000" tIns="72000" rIns="91440" bIns="45720" rtlCol="0" anchor="t"/>
          <a:lstStyle/>
          <a:p>
            <a:pPr algn="ctr"/>
            <a:r>
              <a:rPr lang="en-US" altLang="zh-TW" b="1" kern="0">
                <a:solidFill>
                  <a:schemeClr val="bg1"/>
                </a:solidFill>
                <a:latin typeface="Arial" panose="020B0604020202020204" pitchFamily="34" charset="0"/>
                <a:ea typeface="微軟正黑體"/>
                <a:cs typeface="Arial" panose="020B0604020202020204" pitchFamily="34" charset="0"/>
                <a:sym typeface="+mn-lt"/>
              </a:rPr>
              <a:t>RAM </a:t>
            </a:r>
            <a:r>
              <a:rPr lang="zh-TW" altLang="en-US" b="1" kern="0">
                <a:solidFill>
                  <a:schemeClr val="bg1"/>
                </a:solidFill>
                <a:latin typeface="Arial" panose="020B0604020202020204" pitchFamily="34" charset="0"/>
                <a:ea typeface="微軟正黑體"/>
                <a:cs typeface="Arial" panose="020B0604020202020204" pitchFamily="34" charset="0"/>
                <a:sym typeface="+mn-lt"/>
              </a:rPr>
              <a:t>Order P/N</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0" y="194326"/>
            <a:ext cx="12003616" cy="1508105"/>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Next-Gen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Memory </a:t>
            </a:r>
            <a:r>
              <a:rPr lang="zh-TW" sz="4600" b="1">
                <a:solidFill>
                  <a:schemeClr val="bg1">
                    <a:lumMod val="75000"/>
                  </a:schemeClr>
                </a:solidFill>
                <a:latin typeface="Arial" panose="020B0604020202020204" pitchFamily="34" charset="0"/>
                <a:ea typeface="微軟正黑體"/>
                <a:cs typeface="Arial" panose="020B0604020202020204" pitchFamily="34" charset="0"/>
              </a:rPr>
              <a:t>Performance: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Max 128GB </a:t>
            </a:r>
            <a:r>
              <a:rPr lang="zh-TW" sz="4600" b="1">
                <a:solidFill>
                  <a:schemeClr val="bg1">
                    <a:lumMod val="75000"/>
                  </a:schemeClr>
                </a:solidFill>
                <a:latin typeface="Arial" panose="020B0604020202020204" pitchFamily="34" charset="0"/>
                <a:ea typeface="微軟正黑體"/>
                <a:cs typeface="Arial" panose="020B0604020202020204" pitchFamily="34" charset="0"/>
              </a:rPr>
              <a:t>DDR5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RAM and Optional ECC</a:t>
            </a:r>
            <a:endParaRPr lang="zh-TW">
              <a:solidFill>
                <a:schemeClr val="bg1">
                  <a:lumMod val="75000"/>
                </a:schemeClr>
              </a:solidFill>
              <a:latin typeface="Arial" panose="020B0604020202020204" pitchFamily="34" charset="0"/>
              <a:cs typeface="Arial" panose="020B0604020202020204" pitchFamily="34" charset="0"/>
            </a:endParaRPr>
          </a:p>
        </p:txBody>
      </p:sp>
      <p:sp>
        <p:nvSpPr>
          <p:cNvPr id="3" name="矩形 2"/>
          <p:cNvSpPr/>
          <p:nvPr/>
        </p:nvSpPr>
        <p:spPr>
          <a:xfrm>
            <a:off x="605849" y="2090118"/>
            <a:ext cx="6585865" cy="1200329"/>
          </a:xfrm>
          <a:prstGeom prst="rect">
            <a:avLst/>
          </a:prstGeom>
        </p:spPr>
        <p:txBody>
          <a:bodyPr wrap="square" lIns="91440" tIns="45720" rIns="91440" bIns="45720" anchor="t">
            <a:spAutoFit/>
          </a:bodyPr>
          <a:lstStyle/>
          <a:p>
            <a:r>
              <a:rPr lang="en-US" sz="3600" b="1">
                <a:solidFill>
                  <a:srgbClr val="FF0505"/>
                </a:solidFill>
                <a:latin typeface="Arial" panose="020B0604020202020204" pitchFamily="34" charset="0"/>
                <a:ea typeface="微軟正黑體"/>
                <a:cs typeface="Arial" panose="020B0604020202020204" pitchFamily="34" charset="0"/>
              </a:rPr>
              <a:t>More Powerful, Faster, and More Stable Than Ever!</a:t>
            </a:r>
            <a:endParaRPr lang="zh-TW" altLang="en-US">
              <a:latin typeface="Arial" panose="020B0604020202020204" pitchFamily="34" charset="0"/>
              <a:cs typeface="Arial" panose="020B0604020202020204" pitchFamily="34" charset="0"/>
            </a:endParaRPr>
          </a:p>
        </p:txBody>
      </p:sp>
      <p:graphicFrame>
        <p:nvGraphicFramePr>
          <p:cNvPr id="43" name="表格 42">
            <a:extLst>
              <a:ext uri="{FF2B5EF4-FFF2-40B4-BE49-F238E27FC236}">
                <a16:creationId xmlns:a16="http://schemas.microsoft.com/office/drawing/2014/main" id="{BE6D63EF-5FF9-E6E0-4779-00E28FA09E3F}"/>
              </a:ext>
            </a:extLst>
          </p:cNvPr>
          <p:cNvGraphicFramePr>
            <a:graphicFrameLocks noGrp="1"/>
          </p:cNvGraphicFramePr>
          <p:nvPr/>
        </p:nvGraphicFramePr>
        <p:xfrm>
          <a:off x="6016556" y="3988190"/>
          <a:ext cx="5592482" cy="2370604"/>
        </p:xfrm>
        <a:graphic>
          <a:graphicData uri="http://schemas.openxmlformats.org/drawingml/2006/table">
            <a:tbl>
              <a:tblPr firstRow="1" bandRow="1">
                <a:effectLst>
                  <a:reflection blurRad="88900" stA="38000" endPos="25000" dist="12700" dir="5400000" sy="-100000" algn="bl" rotWithShape="0"/>
                </a:effectLst>
                <a:tableStyleId>{073A0DAA-6AF3-43AB-8588-CEC1D06C72B9}</a:tableStyleId>
              </a:tblPr>
              <a:tblGrid>
                <a:gridCol w="2887790">
                  <a:extLst>
                    <a:ext uri="{9D8B030D-6E8A-4147-A177-3AD203B41FA5}">
                      <a16:colId xmlns:a16="http://schemas.microsoft.com/office/drawing/2014/main" val="4169857263"/>
                    </a:ext>
                  </a:extLst>
                </a:gridCol>
                <a:gridCol w="2704692">
                  <a:extLst>
                    <a:ext uri="{9D8B030D-6E8A-4147-A177-3AD203B41FA5}">
                      <a16:colId xmlns:a16="http://schemas.microsoft.com/office/drawing/2014/main" val="1124597776"/>
                    </a:ext>
                  </a:extLst>
                </a:gridCol>
              </a:tblGrid>
              <a:tr h="474121">
                <a:tc>
                  <a:txBody>
                    <a:bodyPr/>
                    <a:lstStyle/>
                    <a:p>
                      <a:pPr fontAlgn="base"/>
                      <a:r>
                        <a:rPr lang="en-US" sz="1200">
                          <a:solidFill>
                            <a:srgbClr val="FFFFFF"/>
                          </a:solidFill>
                          <a:effectLst/>
                          <a:latin typeface="Arial"/>
                          <a:cs typeface="Arial"/>
                        </a:rPr>
                        <a:t>Ordering P/N</a:t>
                      </a:r>
                      <a:endParaRPr lang="en-US" altLang="zh-TW" sz="1200">
                        <a:solidFill>
                          <a:srgbClr val="FFFFFF"/>
                        </a:solidFill>
                        <a:effectLst/>
                        <a:latin typeface="Arial"/>
                        <a:cs typeface="Arial"/>
                      </a:endParaRPr>
                    </a:p>
                  </a:txBody>
                  <a:tcPr marL="144000"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fontAlgn="base"/>
                      <a:r>
                        <a:rPr lang="en-US" sz="1200">
                          <a:solidFill>
                            <a:srgbClr val="FFFFFF"/>
                          </a:solidFill>
                          <a:effectLst/>
                          <a:latin typeface="Arial"/>
                          <a:cs typeface="Arial"/>
                        </a:rPr>
                        <a:t>Memory</a:t>
                      </a:r>
                      <a:endParaRPr lang="en-US" altLang="zh-TW" sz="1200">
                        <a:solidFill>
                          <a:srgbClr val="FFFFFF"/>
                        </a:solidFill>
                        <a:effectLst/>
                        <a:latin typeface="Arial"/>
                        <a:cs typeface="Arial"/>
                      </a:endParaRPr>
                    </a:p>
                  </a:txBody>
                  <a:tcPr marL="144000" anchor="ctr">
                    <a:lnL w="12700" cap="flat" cmpd="sng" algn="ctr">
                      <a:solidFill>
                        <a:schemeClr val="bg1"/>
                      </a:solidFill>
                      <a:prstDash val="solid"/>
                      <a:round/>
                      <a:headEnd type="none" w="med" len="med"/>
                      <a:tailEnd type="none" w="med" len="med"/>
                    </a:lnL>
                    <a:lnR w="12700" cmpd="sng">
                      <a:noFill/>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2662166920"/>
                  </a:ext>
                </a:extLst>
              </a:tr>
              <a:tr h="474121">
                <a:tc>
                  <a:txBody>
                    <a:bodyPr/>
                    <a:lstStyle/>
                    <a:p>
                      <a:pPr lvl="0">
                        <a:buNone/>
                      </a:pPr>
                      <a:r>
                        <a:rPr lang="en-US" sz="1200" b="1">
                          <a:effectLst/>
                          <a:latin typeface="Arial"/>
                          <a:cs typeface="Arial"/>
                        </a:rPr>
                        <a:t>RAM-16GDR5T0-UD-4800</a:t>
                      </a:r>
                    </a:p>
                  </a:txBody>
                  <a:tcPr marL="144000" anchor="ctr">
                    <a:lnL w="12700" cmpd="sng">
                      <a:noFill/>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fontAlgn="base"/>
                      <a:r>
                        <a:rPr lang="en-US" sz="1200">
                          <a:effectLst/>
                          <a:latin typeface="Arial"/>
                          <a:cs typeface="Arial"/>
                        </a:rPr>
                        <a:t>16G DDR5 UDIMM 4800MHz</a:t>
                      </a:r>
                    </a:p>
                  </a:txBody>
                  <a:tcPr marL="144000"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extLst>
                  <a:ext uri="{0D108BD9-81ED-4DB2-BD59-A6C34878D82A}">
                    <a16:rowId xmlns:a16="http://schemas.microsoft.com/office/drawing/2014/main" val="1442014689"/>
                  </a:ext>
                </a:extLst>
              </a:tr>
              <a:tr h="474121">
                <a:tc>
                  <a:txBody>
                    <a:bodyPr/>
                    <a:lstStyle/>
                    <a:p>
                      <a:pPr lvl="0">
                        <a:buNone/>
                      </a:pPr>
                      <a:r>
                        <a:rPr lang="en-US" sz="1200" b="1" i="0" u="none" strike="noStrike" baseline="0" noProof="0">
                          <a:solidFill>
                            <a:srgbClr val="000000"/>
                          </a:solidFill>
                          <a:effectLst/>
                          <a:latin typeface="Arial"/>
                        </a:rPr>
                        <a:t>RAM-32GDR5T0-UD-4800</a:t>
                      </a:r>
                      <a:endParaRPr lang="zh-TW" altLang="en-US"/>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a:cs typeface="Arial"/>
                        </a:rPr>
                        <a:t>32G DDR5 UDIMM 4800MHz</a:t>
                      </a: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296088111"/>
                  </a:ext>
                </a:extLst>
              </a:tr>
              <a:tr h="474121">
                <a:tc>
                  <a:txBody>
                    <a:bodyPr/>
                    <a:lstStyle/>
                    <a:p>
                      <a:pPr lvl="0">
                        <a:buNone/>
                      </a:pPr>
                      <a:r>
                        <a:rPr lang="en-US" sz="1200" b="1" i="0" u="none" strike="noStrike" baseline="0" noProof="0">
                          <a:solidFill>
                            <a:srgbClr val="000000"/>
                          </a:solidFill>
                          <a:effectLst/>
                          <a:latin typeface="Arial"/>
                        </a:rPr>
                        <a:t>RAM-16GDR5ECT0-UD-4800</a:t>
                      </a:r>
                      <a:endParaRPr lang="zh-TW" altLang="en-US"/>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a:cs typeface="Arial"/>
                        </a:rPr>
                        <a:t>16G DDR5 ECC UDIMM 4800MHz</a:t>
                      </a: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565646297"/>
                  </a:ext>
                </a:extLst>
              </a:tr>
              <a:tr h="474120">
                <a:tc>
                  <a:txBody>
                    <a:bodyPr/>
                    <a:lstStyle/>
                    <a:p>
                      <a:pPr lvl="0">
                        <a:buNone/>
                      </a:pPr>
                      <a:r>
                        <a:rPr lang="en-US" sz="1200" b="1" i="0" u="none" strike="noStrike" baseline="0" noProof="0">
                          <a:solidFill>
                            <a:srgbClr val="000000"/>
                          </a:solidFill>
                          <a:effectLst/>
                          <a:latin typeface="Arial"/>
                        </a:rPr>
                        <a:t>RAM-32GDR5ECT0-UD-4800</a:t>
                      </a:r>
                      <a:endParaRPr lang="zh-TW" altLang="en-US"/>
                    </a:p>
                  </a:txBody>
                  <a:tcPr marL="144000" anchor="ctr">
                    <a:lnL w="0">
                      <a:noFill/>
                    </a:lnL>
                    <a:lnR w="12700">
                      <a:solidFill>
                        <a:schemeClr val="bg1"/>
                      </a:solidFill>
                    </a:lnR>
                    <a:lnT w="0">
                      <a:noFill/>
                    </a:lnT>
                    <a:lnB w="0">
                      <a:noFill/>
                    </a:lnB>
                  </a:tcPr>
                </a:tc>
                <a:tc>
                  <a:txBody>
                    <a:bodyPr/>
                    <a:lstStyle/>
                    <a:p>
                      <a:pPr lvl="0">
                        <a:buNone/>
                      </a:pPr>
                      <a:r>
                        <a:rPr lang="en-US" sz="1200">
                          <a:effectLst/>
                          <a:latin typeface="Arial"/>
                          <a:cs typeface="Arial"/>
                        </a:rPr>
                        <a:t>32G DDR5 ECC UDIMM 4800MHz</a:t>
                      </a:r>
                    </a:p>
                  </a:txBody>
                  <a:tcPr marL="144000" anchor="ctr">
                    <a:lnL w="12700">
                      <a:solidFill>
                        <a:schemeClr val="bg1"/>
                      </a:solidFill>
                    </a:lnL>
                    <a:lnR w="0">
                      <a:noFill/>
                    </a:lnR>
                    <a:lnT w="0">
                      <a:noFill/>
                    </a:lnT>
                    <a:lnB w="0">
                      <a:noFill/>
                    </a:lnB>
                  </a:tcPr>
                </a:tc>
                <a:extLst>
                  <a:ext uri="{0D108BD9-81ED-4DB2-BD59-A6C34878D82A}">
                    <a16:rowId xmlns:a16="http://schemas.microsoft.com/office/drawing/2014/main" val="4152533276"/>
                  </a:ext>
                </a:extLst>
              </a:tr>
            </a:tbl>
          </a:graphicData>
        </a:graphic>
      </p:graphicFrame>
      <p:grpSp>
        <p:nvGrpSpPr>
          <p:cNvPr id="2" name="群組 1">
            <a:extLst>
              <a:ext uri="{FF2B5EF4-FFF2-40B4-BE49-F238E27FC236}">
                <a16:creationId xmlns:a16="http://schemas.microsoft.com/office/drawing/2014/main" id="{1FDE7C0B-6599-8C30-972D-81E700D53459}"/>
              </a:ext>
            </a:extLst>
          </p:cNvPr>
          <p:cNvGrpSpPr/>
          <p:nvPr/>
        </p:nvGrpSpPr>
        <p:grpSpPr>
          <a:xfrm>
            <a:off x="8580368" y="2494436"/>
            <a:ext cx="3001826" cy="1247592"/>
            <a:chOff x="2942429" y="3319614"/>
            <a:chExt cx="3001826" cy="1247592"/>
          </a:xfrm>
        </p:grpSpPr>
        <p:sp>
          <p:nvSpPr>
            <p:cNvPr id="7" name="矩形: 圓角 6">
              <a:extLst>
                <a:ext uri="{FF2B5EF4-FFF2-40B4-BE49-F238E27FC236}">
                  <a16:creationId xmlns:a16="http://schemas.microsoft.com/office/drawing/2014/main" id="{58E5F3AA-B554-8BAC-5F05-C9D54C5D33C0}"/>
                </a:ext>
              </a:extLst>
            </p:cNvPr>
            <p:cNvSpPr/>
            <p:nvPr/>
          </p:nvSpPr>
          <p:spPr>
            <a:xfrm>
              <a:off x="2942429" y="3319614"/>
              <a:ext cx="3001825" cy="1231811"/>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 name="文字方塊 5">
              <a:extLst>
                <a:ext uri="{FF2B5EF4-FFF2-40B4-BE49-F238E27FC236}">
                  <a16:creationId xmlns:a16="http://schemas.microsoft.com/office/drawing/2014/main" id="{1C5ECBED-9D29-AF5D-1AD0-C797EED70667}"/>
                </a:ext>
              </a:extLst>
            </p:cNvPr>
            <p:cNvSpPr txBox="1"/>
            <p:nvPr/>
          </p:nvSpPr>
          <p:spPr>
            <a:xfrm>
              <a:off x="2988586" y="4092151"/>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lang="zh-TW" altLang="en-US">
                <a:latin typeface="Arial" panose="020B0604020202020204" pitchFamily="34" charset="0"/>
                <a:cs typeface="Arial" panose="020B0604020202020204" pitchFamily="34" charset="0"/>
              </a:endParaRPr>
            </a:p>
          </p:txBody>
        </p:sp>
        <p:sp>
          <p:nvSpPr>
            <p:cNvPr id="9" name="文字方塊 7">
              <a:extLst>
                <a:ext uri="{FF2B5EF4-FFF2-40B4-BE49-F238E27FC236}">
                  <a16:creationId xmlns:a16="http://schemas.microsoft.com/office/drawing/2014/main" id="{3BCA868C-23F5-F807-6EA1-4A521520C082}"/>
                </a:ext>
              </a:extLst>
            </p:cNvPr>
            <p:cNvSpPr txBox="1"/>
            <p:nvPr/>
          </p:nvSpPr>
          <p:spPr>
            <a:xfrm>
              <a:off x="4170000" y="3782376"/>
              <a:ext cx="1370888"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a:cs typeface="Arial" panose="020B0604020202020204" pitchFamily="34" charset="0"/>
                  <a:sym typeface="+mn-lt"/>
                </a:rPr>
                <a:t>1.5X</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5">
              <a:extLst>
                <a:ext uri="{FF2B5EF4-FFF2-40B4-BE49-F238E27FC236}">
                  <a16:creationId xmlns:a16="http://schemas.microsoft.com/office/drawing/2014/main" id="{971F9354-1501-09AC-BEDF-80AE4045EE7F}"/>
                </a:ext>
              </a:extLst>
            </p:cNvPr>
            <p:cNvSpPr txBox="1"/>
            <p:nvPr/>
          </p:nvSpPr>
          <p:spPr>
            <a:xfrm>
              <a:off x="5477461" y="4102469"/>
              <a:ext cx="466794" cy="369332"/>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b="1">
                  <a:solidFill>
                    <a:schemeClr val="bg1"/>
                  </a:solidFill>
                  <a:latin typeface="Arial" panose="020B0604020202020204" pitchFamily="34" charset="0"/>
                  <a:ea typeface="微軟正黑體"/>
                  <a:cs typeface="Arial" panose="020B0604020202020204" pitchFamily="34" charset="0"/>
                  <a:sym typeface="+mn-lt"/>
                </a:rPr>
                <a:t>up</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1" name="文字方塊 10">
              <a:extLst>
                <a:ext uri="{FF2B5EF4-FFF2-40B4-BE49-F238E27FC236}">
                  <a16:creationId xmlns:a16="http://schemas.microsoft.com/office/drawing/2014/main" id="{50239A34-96AD-CB93-10B3-C29B695513EC}"/>
                </a:ext>
              </a:extLst>
            </p:cNvPr>
            <p:cNvSpPr txBox="1"/>
            <p:nvPr/>
          </p:nvSpPr>
          <p:spPr>
            <a:xfrm>
              <a:off x="2998188" y="3387835"/>
              <a:ext cx="2100256" cy="646331"/>
            </a:xfrm>
            <a:prstGeom prst="rect">
              <a:avLst/>
            </a:prstGeom>
            <a:noFill/>
          </p:spPr>
          <p:txBody>
            <a:bodyPr wrap="square" lIns="91440" tIns="45720" rIns="91440" bIns="45720" anchor="t">
              <a:spAutoFit/>
            </a:bodyPr>
            <a:lstStyle/>
            <a:p>
              <a:r>
                <a:rPr kumimoji="1" lang="zh-TW" sz="1200" b="1">
                  <a:solidFill>
                    <a:schemeClr val="bg1"/>
                  </a:solidFill>
                  <a:latin typeface="Arial" panose="020B0604020202020204" pitchFamily="34" charset="0"/>
                  <a:ea typeface="微軟正黑體"/>
                  <a:cs typeface="Arial" panose="020B0604020202020204" pitchFamily="34" charset="0"/>
                  <a:sym typeface="+mn-lt"/>
                </a:rPr>
                <a:t>Clock Speed Comparison with the Previous Generati</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on</a:t>
              </a:r>
              <a:r>
                <a:rPr kumimoji="1" lang="zh-TW" altLang="en-US" sz="12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DD</a:t>
              </a:r>
              <a:r>
                <a:rPr kumimoji="1" lang="zh-TW" sz="1200" b="1">
                  <a:solidFill>
                    <a:schemeClr val="bg1"/>
                  </a:solidFill>
                  <a:latin typeface="Arial" panose="020B0604020202020204" pitchFamily="34" charset="0"/>
                  <a:ea typeface="微軟正黑體"/>
                  <a:cs typeface="Arial" panose="020B0604020202020204" pitchFamily="34" charset="0"/>
                  <a:sym typeface="+mn-lt"/>
                </a:rPr>
                <a:t>R4</a:t>
              </a:r>
              <a:endParaRPr lang="zh-TW">
                <a:latin typeface="Arial" panose="020B0604020202020204" pitchFamily="34" charset="0"/>
                <a:cs typeface="Arial" panose="020B0604020202020204" pitchFamily="34" charset="0"/>
              </a:endParaRPr>
            </a:p>
          </p:txBody>
        </p:sp>
      </p:grpSp>
      <p:sp>
        <p:nvSpPr>
          <p:cNvPr id="14" name="文字方塊 13">
            <a:extLst>
              <a:ext uri="{FF2B5EF4-FFF2-40B4-BE49-F238E27FC236}">
                <a16:creationId xmlns:a16="http://schemas.microsoft.com/office/drawing/2014/main" id="{2EAFC1EA-C8F5-3F52-B95E-C017E8D55CA3}"/>
              </a:ext>
            </a:extLst>
          </p:cNvPr>
          <p:cNvSpPr txBox="1"/>
          <p:nvPr/>
        </p:nvSpPr>
        <p:spPr>
          <a:xfrm>
            <a:off x="609805" y="3328295"/>
            <a:ext cx="5217437" cy="2931444"/>
          </a:xfrm>
          <a:prstGeom prst="rect">
            <a:avLst/>
          </a:prstGeom>
          <a:noFill/>
        </p:spPr>
        <p:txBody>
          <a:bodyPr wrap="square" lIns="91440" tIns="45720" rIns="91440" bIns="45720" anchor="t">
            <a:spAutoFit/>
          </a:bodyPr>
          <a:lstStyle/>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4 x DDR5 UDIMM slots, supporting expansion up to a total of 128 GB, with an option to upgrade to ECC RAM.</a:t>
            </a:r>
            <a:endParaRPr lang="zh-TW" altLang="en-US">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Clock speeds starting from 4800MT/s, delivering at least 50% higher performance compared to DDR4.</a:t>
            </a:r>
            <a:endParaRPr lang="zh-TW" altLang="en-US">
              <a:solidFill>
                <a:schemeClr val="bg1"/>
              </a:solidFill>
              <a:latin typeface="Arial" panose="020B0604020202020204" pitchFamily="34" charset="0"/>
              <a:ea typeface="新細明體"/>
              <a:cs typeface="Arial" panose="020B0604020202020204" pitchFamily="34" charset="0"/>
            </a:endParaRPr>
          </a:p>
          <a:p>
            <a:pPr marL="285750" indent="-285750">
              <a:lnSpc>
                <a:spcPts val="2500"/>
              </a:lnSpc>
              <a:spcBef>
                <a:spcPts val="1200"/>
              </a:spcBef>
              <a:buClr>
                <a:srgbClr val="FF0000"/>
              </a:buClr>
              <a:buFont typeface="Arial"/>
              <a:buChar char="•"/>
            </a:pPr>
            <a:r>
              <a:rPr lang="en-US" altLang="zh-TW" sz="1600">
                <a:solidFill>
                  <a:schemeClr val="bg1"/>
                </a:solidFill>
                <a:latin typeface="Arial" panose="020B0604020202020204" pitchFamily="34" charset="0"/>
                <a:ea typeface="微軟正黑體"/>
                <a:cs typeface="Arial" panose="020B0604020202020204" pitchFamily="34" charset="0"/>
              </a:rPr>
              <a:t>Reduced power consumption, cost-effectiveness, and environmental consciousness. Approximately 20% lower power consumption compared to DDR4.</a:t>
            </a:r>
            <a:endParaRPr lang="zh-TW">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274474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156810"/>
            <a:ext cx="12236450" cy="1823576"/>
          </a:xfrm>
          <a:prstGeom prst="rect">
            <a:avLst/>
          </a:prstGeom>
          <a:noFill/>
        </p:spPr>
        <p:txBody>
          <a:bodyPr wrap="square" lIns="91440" tIns="45720" rIns="91440" bIns="45720" rtlCol="0" anchor="t">
            <a:spAutoFit/>
          </a:bodyPr>
          <a:lstStyle/>
          <a:p>
            <a:pPr algn="ctr">
              <a:lnSpc>
                <a:spcPts val="4500"/>
              </a:lnSpc>
            </a:pPr>
            <a:r>
              <a:rPr lang="zh-TW" sz="4600" b="1">
                <a:solidFill>
                  <a:schemeClr val="bg1">
                    <a:lumMod val="75000"/>
                  </a:schemeClr>
                </a:solidFill>
                <a:latin typeface="Arial" panose="020B0604020202020204" pitchFamily="34" charset="0"/>
                <a:ea typeface="微軟正黑體"/>
                <a:cs typeface="Arial" panose="020B0604020202020204" pitchFamily="34" charset="0"/>
              </a:rPr>
              <a:t>Built-in GPU: Elevating AI Image Recognition and Video Transcoding Efficiency</a:t>
            </a:r>
            <a:endParaRPr lang="zh-TW">
              <a:latin typeface="Arial" panose="020B0604020202020204" pitchFamily="34" charset="0"/>
              <a:cs typeface="Arial" panose="020B0604020202020204" pitchFamily="34" charset="0"/>
            </a:endParaRPr>
          </a:p>
        </p:txBody>
      </p:sp>
      <p:sp>
        <p:nvSpPr>
          <p:cNvPr id="3" name="矩形 2"/>
          <p:cNvSpPr/>
          <p:nvPr/>
        </p:nvSpPr>
        <p:spPr>
          <a:xfrm>
            <a:off x="785092" y="2372561"/>
            <a:ext cx="6506971" cy="1479123"/>
          </a:xfrm>
          <a:prstGeom prst="rect">
            <a:avLst/>
          </a:prstGeom>
        </p:spPr>
        <p:txBody>
          <a:bodyPr wrap="square" lIns="91440" tIns="45720" rIns="91440" bIns="45720" anchor="t">
            <a:spAutoFit/>
          </a:bodyPr>
          <a:lstStyle/>
          <a:p>
            <a:pPr>
              <a:lnSpc>
                <a:spcPts val="2200"/>
              </a:lnSpc>
            </a:pPr>
            <a:r>
              <a:rPr lang="en-US" altLang="zh-TW" sz="1600">
                <a:solidFill>
                  <a:schemeClr val="bg1"/>
                </a:solidFill>
                <a:latin typeface="Arial"/>
                <a:ea typeface="微軟正黑體"/>
                <a:cs typeface="Arial"/>
              </a:rPr>
              <a:t>The TS-h3077AFU come equipped with an integrated AMD Radeon™ Graphics GPU. Not only does it accelerate facial recognition efficiency, but it also enhances video transcoding, ensuring smoother streaming transmissions and improving compatibility across various platforms. Transcoding into H.264/265 further optimizes storage efficiency.</a:t>
            </a:r>
            <a:endParaRPr lang="en-US" altLang="zh-TW" sz="1600">
              <a:solidFill>
                <a:schemeClr val="bg1"/>
              </a:solidFill>
              <a:latin typeface="Arial"/>
              <a:ea typeface="微軟正黑體" panose="020B0604030504040204" pitchFamily="34" charset="-120"/>
              <a:cs typeface="Arial"/>
            </a:endParaRPr>
          </a:p>
        </p:txBody>
      </p:sp>
      <p:graphicFrame>
        <p:nvGraphicFramePr>
          <p:cNvPr id="5" name="表格 4">
            <a:extLst>
              <a:ext uri="{FF2B5EF4-FFF2-40B4-BE49-F238E27FC236}">
                <a16:creationId xmlns:a16="http://schemas.microsoft.com/office/drawing/2014/main" id="{93FAE922-AABA-5E9A-D6D6-CFB287F2637E}"/>
              </a:ext>
            </a:extLst>
          </p:cNvPr>
          <p:cNvGraphicFramePr>
            <a:graphicFrameLocks noGrp="1"/>
          </p:cNvGraphicFramePr>
          <p:nvPr/>
        </p:nvGraphicFramePr>
        <p:xfrm>
          <a:off x="899459" y="4526373"/>
          <a:ext cx="9009942" cy="1563129"/>
        </p:xfrm>
        <a:graphic>
          <a:graphicData uri="http://schemas.openxmlformats.org/drawingml/2006/table">
            <a:tbl>
              <a:tblPr firstRow="1" bandRow="1">
                <a:effectLst>
                  <a:reflection blurRad="101600" stA="31000" endPos="31000" dir="5400000" sy="-100000" algn="bl" rotWithShape="0"/>
                </a:effectLst>
                <a:tableStyleId>{073A0DAA-6AF3-43AB-8588-CEC1D06C72B9}</a:tableStyleId>
              </a:tblPr>
              <a:tblGrid>
                <a:gridCol w="1832916">
                  <a:extLst>
                    <a:ext uri="{9D8B030D-6E8A-4147-A177-3AD203B41FA5}">
                      <a16:colId xmlns:a16="http://schemas.microsoft.com/office/drawing/2014/main" val="2726967872"/>
                    </a:ext>
                  </a:extLst>
                </a:gridCol>
                <a:gridCol w="1523999">
                  <a:extLst>
                    <a:ext uri="{9D8B030D-6E8A-4147-A177-3AD203B41FA5}">
                      <a16:colId xmlns:a16="http://schemas.microsoft.com/office/drawing/2014/main" val="3252704528"/>
                    </a:ext>
                  </a:extLst>
                </a:gridCol>
                <a:gridCol w="1346812">
                  <a:extLst>
                    <a:ext uri="{9D8B030D-6E8A-4147-A177-3AD203B41FA5}">
                      <a16:colId xmlns:a16="http://schemas.microsoft.com/office/drawing/2014/main" val="1520069243"/>
                    </a:ext>
                  </a:extLst>
                </a:gridCol>
                <a:gridCol w="1435405">
                  <a:extLst>
                    <a:ext uri="{9D8B030D-6E8A-4147-A177-3AD203B41FA5}">
                      <a16:colId xmlns:a16="http://schemas.microsoft.com/office/drawing/2014/main" val="1859325516"/>
                    </a:ext>
                  </a:extLst>
                </a:gridCol>
                <a:gridCol w="1435405">
                  <a:extLst>
                    <a:ext uri="{9D8B030D-6E8A-4147-A177-3AD203B41FA5}">
                      <a16:colId xmlns:a16="http://schemas.microsoft.com/office/drawing/2014/main" val="3812226790"/>
                    </a:ext>
                  </a:extLst>
                </a:gridCol>
                <a:gridCol w="1435405">
                  <a:extLst>
                    <a:ext uri="{9D8B030D-6E8A-4147-A177-3AD203B41FA5}">
                      <a16:colId xmlns:a16="http://schemas.microsoft.com/office/drawing/2014/main" val="2387807722"/>
                    </a:ext>
                  </a:extLst>
                </a:gridCol>
              </a:tblGrid>
              <a:tr h="648729">
                <a:tc>
                  <a:txBody>
                    <a:bodyPr/>
                    <a:lstStyle/>
                    <a:p>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TS-h1677AXU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TS-h1887XU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TS-h1677XU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TS-464eU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Arial" panose="020B0604020202020204" pitchFamily="34" charset="0"/>
                          <a:ea typeface="微軟正黑體"/>
                          <a:cs typeface="Arial" panose="020B0604020202020204" pitchFamily="34" charset="0"/>
                        </a:rPr>
                        <a:t>TS-453E</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67298753"/>
                  </a:ext>
                </a:extLst>
              </a:tr>
              <a:tr h="0">
                <a:tc>
                  <a:txBody>
                    <a:bodyPr/>
                    <a:lstStyle/>
                    <a:p>
                      <a:pPr lvl="0">
                        <a:buNone/>
                      </a:pPr>
                      <a:r>
                        <a:rPr lang="zh-TW" sz="1400" b="0" i="0" u="none" strike="noStrike" baseline="0" noProof="0">
                          <a:solidFill>
                            <a:srgbClr val="000000"/>
                          </a:solidFill>
                          <a:latin typeface="Arial" panose="020B0604020202020204" pitchFamily="34" charset="0"/>
                          <a:ea typeface="微軟正黑體"/>
                          <a:cs typeface="Arial" panose="020B0604020202020204" pitchFamily="34" charset="0"/>
                        </a:rPr>
                        <a:t>Thumbnail/Hour</a:t>
                      </a:r>
                      <a:endParaRPr lang="zh-TW">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91009</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50055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11917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12834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11917</a:t>
                      </a:r>
                    </a:p>
                  </a:txBody>
                  <a:tcPr anchor="ct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187244"/>
                  </a:ext>
                </a:extLst>
              </a:tr>
              <a:tr h="0">
                <a:tc>
                  <a:txBody>
                    <a:bodyPr/>
                    <a:lstStyle/>
                    <a:p>
                      <a:pPr lvl="0">
                        <a:buNone/>
                      </a:pPr>
                      <a:r>
                        <a:rPr lang="zh-TW" sz="1400" b="0" i="0" u="none" strike="noStrike" baseline="0" noProof="0">
                          <a:solidFill>
                            <a:srgbClr val="000000"/>
                          </a:solidFill>
                          <a:latin typeface="Arial" panose="020B0604020202020204" pitchFamily="34" charset="0"/>
                          <a:ea typeface="微軟正黑體"/>
                          <a:cs typeface="Arial" panose="020B0604020202020204" pitchFamily="34" charset="0"/>
                        </a:rPr>
                        <a:t>Facial Recog./Hour</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66740</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55616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37077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10215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10215</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7835891"/>
                  </a:ext>
                </a:extLst>
              </a:tr>
              <a:tr h="0">
                <a:tc>
                  <a:txBody>
                    <a:bodyPr/>
                    <a:lstStyle/>
                    <a:p>
                      <a:pPr lvl="0">
                        <a:buNone/>
                      </a:pPr>
                      <a:r>
                        <a:rPr lang="af-ZA" sz="1400" b="0" i="0" u="none" strike="noStrike" baseline="0" noProof="0">
                          <a:solidFill>
                            <a:srgbClr val="000000"/>
                          </a:solidFill>
                          <a:latin typeface="Arial" panose="020B0604020202020204" pitchFamily="34" charset="0"/>
                          <a:cs typeface="Arial" panose="020B0604020202020204" pitchFamily="34" charset="0"/>
                        </a:rPr>
                        <a:t>1080p </a:t>
                      </a:r>
                      <a:r>
                        <a:rPr lang="af-ZA" altLang="zh-TW" sz="1400" b="0" i="0" u="none" strike="noStrike" baseline="0" noProof="0">
                          <a:solidFill>
                            <a:srgbClr val="000000"/>
                          </a:solidFill>
                          <a:latin typeface="Arial" panose="020B0604020202020204" pitchFamily="34" charset="0"/>
                          <a:cs typeface="Arial" panose="020B0604020202020204" pitchFamily="34" charset="0"/>
                        </a:rPr>
                        <a:t>Video </a:t>
                      </a:r>
                      <a:r>
                        <a:rPr lang="af-ZA" sz="1400" b="0" i="0" u="none" strike="noStrike" baseline="0" noProof="0">
                          <a:solidFill>
                            <a:srgbClr val="000000"/>
                          </a:solidFill>
                          <a:latin typeface="Arial" panose="020B0604020202020204" pitchFamily="34" charset="0"/>
                          <a:cs typeface="Arial" panose="020B0604020202020204" pitchFamily="34" charset="0"/>
                        </a:rPr>
                        <a:t>FPS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Arial" panose="020B0604020202020204" pitchFamily="34" charset="0"/>
                          <a:ea typeface="微軟正黑體"/>
                          <a:cs typeface="Arial" panose="020B0604020202020204" pitchFamily="34" charset="0"/>
                        </a:rPr>
                        <a:t>712</a:t>
                      </a:r>
                      <a:endParaRPr lang="zh-TW" altLang="en-US" sz="1400" b="1">
                        <a:solidFill>
                          <a:srgbClr val="FF0000"/>
                        </a:solidFill>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w/o </a:t>
                      </a:r>
                      <a:r>
                        <a:rPr lang="af-ZA" sz="1400">
                          <a:latin typeface="Arial" panose="020B0604020202020204" pitchFamily="34" charset="0"/>
                          <a:ea typeface="微軟正黑體"/>
                          <a:cs typeface="Arial" panose="020B0604020202020204" pitchFamily="34" charset="0"/>
                        </a:rPr>
                        <a:t>igpu</a:t>
                      </a:r>
                      <a:endParaRPr lang="af-ZA" sz="1400" err="1">
                        <a:latin typeface="Arial" panose="020B0604020202020204" pitchFamily="34" charset="0"/>
                        <a:ea typeface="微軟正黑體"/>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zh-TW" altLang="en-US" sz="1400">
                          <a:latin typeface="Arial" panose="020B0604020202020204" pitchFamily="34" charset="0"/>
                          <a:ea typeface="微軟正黑體"/>
                          <a:cs typeface="Arial" panose="020B0604020202020204" pitchFamily="34" charset="0"/>
                        </a:rPr>
                        <a:t>w/o</a:t>
                      </a:r>
                      <a:r>
                        <a:rPr lang="en-US" altLang="zh-TW" sz="1400">
                          <a:latin typeface="Arial" panose="020B0604020202020204" pitchFamily="34" charset="0"/>
                          <a:ea typeface="微軟正黑體"/>
                          <a:cs typeface="Arial" panose="020B0604020202020204" pitchFamily="34" charset="0"/>
                        </a:rPr>
                        <a:t> </a:t>
                      </a:r>
                      <a:r>
                        <a:rPr lang="af-ZA" sz="1400">
                          <a:latin typeface="Arial" panose="020B0604020202020204" pitchFamily="34" charset="0"/>
                          <a:ea typeface="微軟正黑體"/>
                          <a:cs typeface="Arial" panose="020B0604020202020204" pitchFamily="34" charset="0"/>
                        </a:rPr>
                        <a:t>igpu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171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Arial" panose="020B0604020202020204" pitchFamily="34" charset="0"/>
                          <a:ea typeface="微軟正黑體"/>
                          <a:cs typeface="Arial" panose="020B0604020202020204" pitchFamily="34" charset="0"/>
                        </a:rPr>
                        <a:t>167</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6027048"/>
                  </a:ext>
                </a:extLst>
              </a:tr>
            </a:tbl>
          </a:graphicData>
        </a:graphic>
      </p:graphicFrame>
      <p:grpSp>
        <p:nvGrpSpPr>
          <p:cNvPr id="2" name="群組 1">
            <a:extLst>
              <a:ext uri="{FF2B5EF4-FFF2-40B4-BE49-F238E27FC236}">
                <a16:creationId xmlns:a16="http://schemas.microsoft.com/office/drawing/2014/main" id="{C11C3E70-3EEF-08E0-9F84-CC1987D8F638}"/>
              </a:ext>
            </a:extLst>
          </p:cNvPr>
          <p:cNvGrpSpPr/>
          <p:nvPr/>
        </p:nvGrpSpPr>
        <p:grpSpPr>
          <a:xfrm>
            <a:off x="9688149" y="4440380"/>
            <a:ext cx="2225820" cy="1735113"/>
            <a:chOff x="2942430" y="3319614"/>
            <a:chExt cx="2225820" cy="1735113"/>
          </a:xfrm>
          <a:effectLst>
            <a:outerShdw blurRad="203200" dist="190500" dir="8100000" algn="tr" rotWithShape="0">
              <a:prstClr val="black">
                <a:alpha val="40000"/>
              </a:prstClr>
            </a:outerShdw>
          </a:effectLst>
        </p:grpSpPr>
        <p:sp>
          <p:nvSpPr>
            <p:cNvPr id="11" name="矩形: 圓角 10">
              <a:extLst>
                <a:ext uri="{FF2B5EF4-FFF2-40B4-BE49-F238E27FC236}">
                  <a16:creationId xmlns:a16="http://schemas.microsoft.com/office/drawing/2014/main" id="{258CD6C7-58C6-0650-391C-138A7B20082F}"/>
                </a:ext>
              </a:extLst>
            </p:cNvPr>
            <p:cNvSpPr/>
            <p:nvPr/>
          </p:nvSpPr>
          <p:spPr>
            <a:xfrm>
              <a:off x="2942430" y="3319614"/>
              <a:ext cx="2225820" cy="1656536"/>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reflection stA="810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文字方塊 5">
              <a:extLst>
                <a:ext uri="{FF2B5EF4-FFF2-40B4-BE49-F238E27FC236}">
                  <a16:creationId xmlns:a16="http://schemas.microsoft.com/office/drawing/2014/main" id="{D544F6F0-4E8A-6C35-9E37-FB9606C2B7AC}"/>
                </a:ext>
              </a:extLst>
            </p:cNvPr>
            <p:cNvSpPr txBox="1"/>
            <p:nvPr/>
          </p:nvSpPr>
          <p:spPr>
            <a:xfrm>
              <a:off x="2988586" y="3983947"/>
              <a:ext cx="1369093" cy="35394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Arial" panose="020B0604020202020204" pitchFamily="34" charset="0"/>
                  <a:ea typeface="微軟正黑體"/>
                  <a:cs typeface="Arial" panose="020B0604020202020204" pitchFamily="34" charset="0"/>
                  <a:sym typeface="+mn-lt"/>
                </a:rPr>
                <a:t>Boosted by</a:t>
              </a:r>
              <a:endPar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文字方塊 7">
              <a:extLst>
                <a:ext uri="{FF2B5EF4-FFF2-40B4-BE49-F238E27FC236}">
                  <a16:creationId xmlns:a16="http://schemas.microsoft.com/office/drawing/2014/main" id="{F01BC33E-F0FB-5EB4-1399-E265122DF2B7}"/>
                </a:ext>
              </a:extLst>
            </p:cNvPr>
            <p:cNvSpPr txBox="1"/>
            <p:nvPr/>
          </p:nvSpPr>
          <p:spPr>
            <a:xfrm>
              <a:off x="3406955" y="4269897"/>
              <a:ext cx="1691489"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a:cs typeface="Arial" panose="020B0604020202020204" pitchFamily="34" charset="0"/>
                  <a:sym typeface="+mn-lt"/>
                </a:rPr>
                <a:t>7.63X</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A3A4F420-3F72-53D8-3118-3583867CE942}"/>
                </a:ext>
              </a:extLst>
            </p:cNvPr>
            <p:cNvSpPr txBox="1"/>
            <p:nvPr/>
          </p:nvSpPr>
          <p:spPr>
            <a:xfrm>
              <a:off x="2998188" y="3387835"/>
              <a:ext cx="2100256" cy="646331"/>
            </a:xfrm>
            <a:prstGeom prst="rect">
              <a:avLst/>
            </a:prstGeom>
            <a:noFill/>
          </p:spPr>
          <p:txBody>
            <a:bodyPr wrap="square" lIns="91440" tIns="45720" rIns="91440" bIns="45720" anchor="t">
              <a:spAutoFit/>
            </a:bodyPr>
            <a:lstStyle/>
            <a:p>
              <a:r>
                <a:rPr kumimoji="1" lang="zh-TW" sz="1200" b="1">
                  <a:solidFill>
                    <a:schemeClr val="bg1"/>
                  </a:solidFill>
                  <a:latin typeface="Arial" panose="020B0604020202020204" pitchFamily="34" charset="0"/>
                  <a:ea typeface="微軟正黑體"/>
                  <a:cs typeface="Arial" panose="020B0604020202020204" pitchFamily="34" charset="0"/>
                  <a:sym typeface="+mn-lt"/>
                </a:rPr>
                <a:t>Comparison with the Previous Generation 77</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XU</a:t>
              </a:r>
              <a:r>
                <a:rPr kumimoji="1" lang="zh-TW" altLang="en-US" sz="12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200" b="1">
                  <a:solidFill>
                    <a:schemeClr val="bg1"/>
                  </a:solidFill>
                  <a:latin typeface="Arial" panose="020B0604020202020204" pitchFamily="34" charset="0"/>
                  <a:ea typeface="微軟正黑體"/>
                  <a:cs typeface="Arial" panose="020B0604020202020204" pitchFamily="34" charset="0"/>
                  <a:sym typeface="+mn-lt"/>
                </a:rPr>
                <a:t>Se</a:t>
              </a:r>
              <a:r>
                <a:rPr kumimoji="1" lang="zh-TW" sz="1200" b="1">
                  <a:solidFill>
                    <a:schemeClr val="bg1"/>
                  </a:solidFill>
                  <a:latin typeface="Arial" panose="020B0604020202020204" pitchFamily="34" charset="0"/>
                  <a:ea typeface="微軟正黑體"/>
                  <a:cs typeface="Arial" panose="020B0604020202020204" pitchFamily="34" charset="0"/>
                  <a:sym typeface="+mn-lt"/>
                </a:rPr>
                <a:t>ries</a:t>
              </a:r>
              <a:endParaRPr lang="zh-TW">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4525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094" y="116726"/>
            <a:ext cx="12260093" cy="800219"/>
          </a:xfrm>
          <a:prstGeom prst="rect">
            <a:avLst/>
          </a:prstGeom>
          <a:noFill/>
        </p:spPr>
        <p:txBody>
          <a:bodyPr wrap="square" lIns="91440" tIns="45720" rIns="91440" bIns="45720" rtlCol="0" anchor="ctr">
            <a:spAutoFit/>
          </a:bodyPr>
          <a:lstStyle/>
          <a:p>
            <a:pPr algn="ctr"/>
            <a:r>
              <a:rPr lang="en-US" altLang="zh-TW" sz="4600" b="1">
                <a:solidFill>
                  <a:schemeClr val="bg1">
                    <a:lumMod val="65000"/>
                  </a:schemeClr>
                </a:solidFill>
                <a:latin typeface="微軟正黑體"/>
                <a:ea typeface="微軟正黑體"/>
              </a:rPr>
              <a:t>SPEC: TS-h3077AFU</a:t>
            </a:r>
            <a:endParaRPr lang="en-US" altLang="zh-TW" sz="4600" b="1">
              <a:solidFill>
                <a:schemeClr val="bg1">
                  <a:lumMod val="65000"/>
                </a:schemeClr>
              </a:solidFill>
              <a:latin typeface="微軟正黑體" panose="020B0604030504040204" pitchFamily="34" charset="-120"/>
              <a:ea typeface="微軟正黑體" panose="020B0604030504040204" pitchFamily="34" charset="-120"/>
            </a:endParaRPr>
          </a:p>
        </p:txBody>
      </p:sp>
      <p:graphicFrame>
        <p:nvGraphicFramePr>
          <p:cNvPr id="3" name="表格 2">
            <a:extLst>
              <a:ext uri="{FF2B5EF4-FFF2-40B4-BE49-F238E27FC236}">
                <a16:creationId xmlns:a16="http://schemas.microsoft.com/office/drawing/2014/main" id="{30223905-C262-B203-6BA4-185F214B3384}"/>
              </a:ext>
            </a:extLst>
          </p:cNvPr>
          <p:cNvGraphicFramePr>
            <a:graphicFrameLocks noGrp="1"/>
          </p:cNvGraphicFramePr>
          <p:nvPr>
            <p:extLst>
              <p:ext uri="{D42A27DB-BD31-4B8C-83A1-F6EECF244321}">
                <p14:modId xmlns:p14="http://schemas.microsoft.com/office/powerpoint/2010/main" val="972816264"/>
              </p:ext>
            </p:extLst>
          </p:nvPr>
        </p:nvGraphicFramePr>
        <p:xfrm>
          <a:off x="1291509" y="976333"/>
          <a:ext cx="9608981" cy="5568421"/>
        </p:xfrm>
        <a:graphic>
          <a:graphicData uri="http://schemas.openxmlformats.org/drawingml/2006/table">
            <a:tbl>
              <a:tblPr firstRow="1" bandRow="1">
                <a:tableStyleId>{073A0DAA-6AF3-43AB-8588-CEC1D06C72B9}</a:tableStyleId>
              </a:tblPr>
              <a:tblGrid>
                <a:gridCol w="1622921">
                  <a:extLst>
                    <a:ext uri="{9D8B030D-6E8A-4147-A177-3AD203B41FA5}">
                      <a16:colId xmlns:a16="http://schemas.microsoft.com/office/drawing/2014/main" val="2763969955"/>
                    </a:ext>
                  </a:extLst>
                </a:gridCol>
                <a:gridCol w="3949796">
                  <a:extLst>
                    <a:ext uri="{9D8B030D-6E8A-4147-A177-3AD203B41FA5}">
                      <a16:colId xmlns:a16="http://schemas.microsoft.com/office/drawing/2014/main" val="727548842"/>
                    </a:ext>
                  </a:extLst>
                </a:gridCol>
                <a:gridCol w="4036264">
                  <a:extLst>
                    <a:ext uri="{9D8B030D-6E8A-4147-A177-3AD203B41FA5}">
                      <a16:colId xmlns:a16="http://schemas.microsoft.com/office/drawing/2014/main" val="2254272363"/>
                    </a:ext>
                  </a:extLst>
                </a:gridCol>
              </a:tblGrid>
              <a:tr h="387368">
                <a:tc>
                  <a:txBody>
                    <a:bodyPr/>
                    <a:lstStyle/>
                    <a:p>
                      <a:pPr lvl="0">
                        <a:buNone/>
                      </a:pPr>
                      <a:r>
                        <a:rPr lang="zh-TW" altLang="en-US" sz="1200">
                          <a:effectLst/>
                          <a:latin typeface="微軟正黑體"/>
                          <a:ea typeface="微軟正黑體"/>
                        </a:rPr>
                        <a:t>SKU</a:t>
                      </a:r>
                      <a:r>
                        <a:rPr lang="en-US" sz="1200">
                          <a:effectLst/>
                          <a:latin typeface="微軟正黑體"/>
                          <a:ea typeface="微軟正黑體"/>
                        </a:rPr>
                        <a:t>​</a:t>
                      </a:r>
                      <a:endParaRPr lang="en-US" sz="1200" b="1">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fontAlgn="base"/>
                      <a:r>
                        <a:rPr lang="en-US" sz="1200">
                          <a:effectLst/>
                          <a:latin typeface="微軟正黑體"/>
                          <a:ea typeface="微軟正黑體"/>
                        </a:rPr>
                        <a:t>TS-h3077AFU-RP-R5-32G</a:t>
                      </a:r>
                      <a:r>
                        <a:rPr lang="en-US" altLang="zh-TW" sz="1200">
                          <a:effectLst/>
                          <a:latin typeface="微軟正黑體"/>
                          <a:ea typeface="微軟正黑體"/>
                        </a:rPr>
                        <a:t>​</a:t>
                      </a:r>
                      <a:endParaRPr lang="en-US" altLang="zh-TW" sz="1200" b="1">
                        <a:solidFill>
                          <a:srgbClr val="FFFFFF"/>
                        </a:solidFill>
                        <a:effectLst/>
                        <a:latin typeface="微軟正黑體"/>
                        <a:ea typeface="微軟正黑體"/>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lvl="0" algn="ctr">
                        <a:buNone/>
                      </a:pPr>
                      <a:r>
                        <a:rPr lang="en-US" sz="1200" b="1" u="none" strike="noStrike" noProof="0">
                          <a:solidFill>
                            <a:srgbClr val="FFFFFF"/>
                          </a:solidFill>
                          <a:effectLst/>
                          <a:latin typeface="微軟正黑體"/>
                          <a:ea typeface="微軟正黑體"/>
                        </a:rPr>
                        <a:t>TS-h3077AFU-RP-R7-64G </a:t>
                      </a:r>
                      <a:endParaRPr lang="zh-TW" altLang="en-US" sz="1200">
                        <a:latin typeface="微軟正黑體"/>
                        <a:ea typeface="微軟正黑體"/>
                      </a:endParaRPr>
                    </a:p>
                  </a:txBody>
                  <a:tcPr anchor="ctr">
                    <a:lnL w="19050" cap="flat" cmpd="sng" algn="ctr">
                      <a:solidFill>
                        <a:schemeClr val="bg1"/>
                      </a:solidFill>
                      <a:prstDash val="solid"/>
                      <a:round/>
                      <a:headEnd type="none" w="med" len="med"/>
                      <a:tailEnd type="none" w="med" len="med"/>
                    </a:lnL>
                    <a:lnR w="12700" cmpd="sng">
                      <a:noFill/>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8470757"/>
                  </a:ext>
                </a:extLst>
              </a:tr>
              <a:tr h="387368">
                <a:tc>
                  <a:txBody>
                    <a:bodyPr/>
                    <a:lstStyle/>
                    <a:p>
                      <a:pPr lvl="0">
                        <a:buNone/>
                      </a:pPr>
                      <a:r>
                        <a:rPr lang="zh-TW" altLang="en-US" sz="1200">
                          <a:effectLst/>
                          <a:latin typeface="微軟正黑體"/>
                          <a:ea typeface="微軟正黑體"/>
                        </a:rPr>
                        <a:t>CPU</a:t>
                      </a:r>
                      <a:endParaRPr lang="en-US" altLang="zh-TW"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a:solidFill>
                            <a:srgbClr val="000000"/>
                          </a:solidFill>
                          <a:effectLst/>
                          <a:latin typeface="微軟正黑體"/>
                        </a:rPr>
                        <a:t>Ryzen™ </a:t>
                      </a:r>
                      <a:r>
                        <a:rPr lang="en-US" sz="1100">
                          <a:effectLst/>
                          <a:latin typeface="微軟正黑體"/>
                          <a:ea typeface="微軟正黑體"/>
                        </a:rPr>
                        <a:t>5 7000 series 6C12T 3.8 ~ 5.1 GHz​</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a:solidFill>
                            <a:srgbClr val="000000"/>
                          </a:solidFill>
                          <a:effectLst/>
                          <a:latin typeface="微軟正黑體"/>
                        </a:rPr>
                        <a:t>Ryzen™ </a:t>
                      </a:r>
                      <a:r>
                        <a:rPr lang="en-US" sz="1100">
                          <a:effectLst/>
                          <a:latin typeface="微軟正黑體"/>
                          <a:ea typeface="微軟正黑體"/>
                        </a:rPr>
                        <a:t>7 7000 series 8C16T 3.8~5.3 GHz</a:t>
                      </a: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8718853"/>
                  </a:ext>
                </a:extLst>
              </a:tr>
              <a:tr h="387368">
                <a:tc>
                  <a:txBody>
                    <a:bodyPr/>
                    <a:lstStyle/>
                    <a:p>
                      <a:pPr lvl="0">
                        <a:buNone/>
                      </a:pPr>
                      <a:r>
                        <a:rPr lang="zh-TW" altLang="en-US" sz="1200">
                          <a:effectLst/>
                          <a:latin typeface="微軟正黑體"/>
                          <a:ea typeface="微軟正黑體"/>
                        </a:rPr>
                        <a:t>Memory (default)</a:t>
                      </a:r>
                      <a:r>
                        <a:rPr lang="en-US" sz="1200">
                          <a:effectLst/>
                          <a:latin typeface="微軟正黑體"/>
                          <a:ea typeface="微軟正黑體"/>
                        </a:rPr>
                        <a:t>​</a:t>
                      </a:r>
                      <a:endParaRPr lang="zh-TW" altLang="en-US" sz="1200">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a:effectLst/>
                          <a:latin typeface="微軟正黑體"/>
                          <a:ea typeface="微軟正黑體"/>
                        </a:rPr>
                        <a:t>32GB (32GB x1) DDR5 none-ECC UDIMM​</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u="none" strike="noStrike" noProof="0">
                          <a:solidFill>
                            <a:srgbClr val="000000"/>
                          </a:solidFill>
                          <a:effectLst/>
                          <a:latin typeface="微軟正黑體"/>
                          <a:ea typeface="微軟正黑體"/>
                        </a:rPr>
                        <a:t>32GB (32GB x2) DDR5 none-ECC UDIMM </a:t>
                      </a:r>
                      <a:endParaRPr lang="zh-TW" altLang="en-US" sz="1100">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2541860"/>
                  </a:ext>
                </a:extLst>
              </a:tr>
              <a:tr h="387368">
                <a:tc>
                  <a:txBody>
                    <a:bodyPr/>
                    <a:lstStyle/>
                    <a:p>
                      <a:pPr lvl="0">
                        <a:buNone/>
                      </a:pPr>
                      <a:r>
                        <a:rPr lang="zh-TW" altLang="en-US" sz="1200">
                          <a:effectLst/>
                          <a:latin typeface="微軟正黑體"/>
                          <a:ea typeface="微軟正黑體"/>
                        </a:rPr>
                        <a:t>Max. Memory</a:t>
                      </a:r>
                      <a:r>
                        <a:rPr lang="en-US" sz="1200">
                          <a:effectLst/>
                          <a:latin typeface="微軟正黑體"/>
                          <a:ea typeface="微軟正黑體"/>
                        </a:rPr>
                        <a:t>​</a:t>
                      </a:r>
                      <a:endParaRPr lang="en-US" sz="120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128GB (4 x 32GB)​</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944868719"/>
                  </a:ext>
                </a:extLst>
              </a:tr>
              <a:tr h="387368">
                <a:tc>
                  <a:txBody>
                    <a:bodyPr/>
                    <a:lstStyle/>
                    <a:p>
                      <a:pPr lvl="0">
                        <a:buNone/>
                      </a:pPr>
                      <a:r>
                        <a:rPr lang="zh-TW" altLang="en-US" sz="1200">
                          <a:effectLst/>
                          <a:latin typeface="微軟正黑體"/>
                          <a:ea typeface="微軟正黑體"/>
                        </a:rPr>
                        <a:t>Memory Slots</a:t>
                      </a:r>
                      <a:endParaRPr lang="en-US" sz="1200">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4 x </a:t>
                      </a:r>
                      <a:r>
                        <a:rPr lang="en-US" sz="1100" b="1">
                          <a:solidFill>
                            <a:srgbClr val="FF0000"/>
                          </a:solidFill>
                          <a:effectLst/>
                          <a:latin typeface="微軟正黑體"/>
                          <a:ea typeface="微軟正黑體"/>
                        </a:rPr>
                        <a:t>DDR5 </a:t>
                      </a:r>
                      <a:r>
                        <a:rPr lang="en-US" sz="1100">
                          <a:effectLst/>
                          <a:latin typeface="微軟正黑體"/>
                          <a:ea typeface="微軟正黑體"/>
                        </a:rPr>
                        <a:t>UDIMM, ECC supported</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985480023"/>
                  </a:ext>
                </a:extLst>
              </a:tr>
              <a:tr h="387368">
                <a:tc>
                  <a:txBody>
                    <a:bodyPr/>
                    <a:lstStyle/>
                    <a:p>
                      <a:pPr lvl="0">
                        <a:buNone/>
                      </a:pPr>
                      <a:r>
                        <a:rPr lang="zh-TW" altLang="en-US" sz="1200">
                          <a:effectLst/>
                          <a:latin typeface="微軟正黑體"/>
                          <a:ea typeface="微軟正黑體"/>
                        </a:rPr>
                        <a:t>O.S</a:t>
                      </a:r>
                    </a:p>
                  </a:txBody>
                  <a:tcPr marL="180000" anchor="ctr">
                    <a:lnL w="0">
                      <a:noFill/>
                    </a:lnL>
                    <a:lnR w="19050">
                      <a:solidFill>
                        <a:schemeClr val="bg1"/>
                      </a:solidFill>
                    </a:lnR>
                    <a:lnT w="0">
                      <a:noFill/>
                    </a:lnT>
                    <a:lnB w="0">
                      <a:noFill/>
                    </a:lnB>
                    <a:lnTlToBr w="0">
                      <a:noFill/>
                    </a:lnTlToBr>
                    <a:lnBlToTr w="0">
                      <a:noFill/>
                    </a:lnBlToTr>
                  </a:tcPr>
                </a:tc>
                <a:tc gridSpan="2">
                  <a:txBody>
                    <a:bodyPr/>
                    <a:lstStyle/>
                    <a:p>
                      <a:pPr lvl="0">
                        <a:buNone/>
                      </a:pPr>
                      <a:r>
                        <a:rPr lang="en-US" sz="1100" b="0" u="none" strike="noStrike" noProof="0" err="1">
                          <a:solidFill>
                            <a:srgbClr val="000000"/>
                          </a:solidFill>
                          <a:effectLst/>
                          <a:latin typeface="微軟正黑體"/>
                          <a:ea typeface="微軟正黑體"/>
                        </a:rPr>
                        <a:t>QuTS</a:t>
                      </a:r>
                      <a:r>
                        <a:rPr lang="en-US" sz="1100" b="0" u="none" strike="noStrike" noProof="0">
                          <a:solidFill>
                            <a:srgbClr val="000000"/>
                          </a:solidFill>
                          <a:effectLst/>
                          <a:latin typeface="微軟正黑體"/>
                          <a:ea typeface="微軟正黑體"/>
                        </a:rPr>
                        <a:t> hero (</a:t>
                      </a:r>
                      <a:r>
                        <a:rPr lang="zh-TW" altLang="en-US" sz="1100" b="0" u="none" strike="noStrike" noProof="0">
                          <a:solidFill>
                            <a:srgbClr val="000000"/>
                          </a:solidFill>
                          <a:effectLst/>
                          <a:latin typeface="微軟正黑體"/>
                          <a:ea typeface="微軟正黑體"/>
                        </a:rPr>
                        <a:t>default) / QTS (optional)</a:t>
                      </a:r>
                      <a:endParaRPr lang="en-US" altLang="zh-TW" sz="1100" b="0" u="none" strike="noStrike" noProof="0">
                        <a:solidFill>
                          <a:srgbClr val="000000"/>
                        </a:solidFill>
                        <a:effectLst/>
                        <a:latin typeface="微軟正黑體"/>
                        <a:ea typeface="微軟正黑體"/>
                      </a:endParaRPr>
                    </a:p>
                  </a:txBody>
                  <a:tcPr marL="180000" anchor="ctr">
                    <a:lnL w="19050">
                      <a:solidFill>
                        <a:schemeClr val="bg1"/>
                      </a:solidFill>
                    </a:lnL>
                    <a:lnR w="0">
                      <a:noFill/>
                    </a:lnR>
                    <a:lnT w="0">
                      <a:noFill/>
                    </a:lnT>
                    <a:lnB w="0">
                      <a:noFill/>
                    </a:lnB>
                    <a:lnTlToBr w="0">
                      <a:noFill/>
                    </a:lnTlToBr>
                    <a:lnBlToTr w="0">
                      <a:noFill/>
                    </a:lnBlToTr>
                  </a:tcPr>
                </a:tc>
                <a:tc hMerge="1">
                  <a:txBody>
                    <a:bodyPr/>
                    <a:lstStyle/>
                    <a:p>
                      <a:endParaRPr lang="zh-TW" altLang="en-US"/>
                    </a:p>
                  </a:txBody>
                  <a:tcPr/>
                </a:tc>
                <a:extLst>
                  <a:ext uri="{0D108BD9-81ED-4DB2-BD59-A6C34878D82A}">
                    <a16:rowId xmlns:a16="http://schemas.microsoft.com/office/drawing/2014/main" val="2047032460"/>
                  </a:ext>
                </a:extLst>
              </a:tr>
              <a:tr h="387368">
                <a:tc>
                  <a:txBody>
                    <a:bodyPr/>
                    <a:lstStyle/>
                    <a:p>
                      <a:pPr lvl="0">
                        <a:buNone/>
                      </a:pPr>
                      <a:r>
                        <a:rPr lang="zh-TW" altLang="en-US" sz="1200">
                          <a:effectLst/>
                          <a:latin typeface="微軟正黑體"/>
                          <a:ea typeface="微軟正黑體"/>
                        </a:rPr>
                        <a:t>Disk Slots</a:t>
                      </a:r>
                      <a:endParaRPr lang="en-US" altLang="zh-TW"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30x 2.5” SATA SSD slots</a:t>
                      </a:r>
                      <a:endParaRPr lang="zh-TW" altLang="en-US" sz="1100">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4050232112"/>
                  </a:ext>
                </a:extLst>
              </a:tr>
              <a:tr h="387368">
                <a:tc>
                  <a:txBody>
                    <a:bodyPr/>
                    <a:lstStyle/>
                    <a:p>
                      <a:pPr lvl="0">
                        <a:buNone/>
                      </a:pPr>
                      <a:r>
                        <a:rPr lang="zh-TW" altLang="en-US" sz="1200">
                          <a:effectLst/>
                          <a:latin typeface="微軟正黑體"/>
                          <a:ea typeface="微軟正黑體"/>
                        </a:rPr>
                        <a:t>I/O Port</a:t>
                      </a:r>
                      <a:endParaRPr lang="en-US" sz="1200">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2 x 2.5GbE + 2 x 10G Base-T​</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2330770782"/>
                  </a:ext>
                </a:extLst>
              </a:tr>
              <a:tr h="823159">
                <a:tc>
                  <a:txBody>
                    <a:bodyPr/>
                    <a:lstStyle/>
                    <a:p>
                      <a:pPr lvl="0">
                        <a:buNone/>
                      </a:pPr>
                      <a:r>
                        <a:rPr lang="en-US" sz="1200">
                          <a:effectLst/>
                          <a:latin typeface="微軟正黑體"/>
                          <a:ea typeface="微軟正黑體"/>
                        </a:rPr>
                        <a:t>PCIe </a:t>
                      </a:r>
                      <a:r>
                        <a:rPr lang="zh-TW" altLang="en-US" sz="1200">
                          <a:effectLst/>
                          <a:latin typeface="微軟正黑體"/>
                          <a:ea typeface="微軟正黑體"/>
                        </a:rPr>
                        <a:t>Slots</a:t>
                      </a:r>
                      <a:endParaRPr lang="en-US" sz="120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3 x </a:t>
                      </a:r>
                      <a:r>
                        <a:rPr lang="en-US" sz="1100" b="0" u="none" strike="noStrike" noProof="0">
                          <a:solidFill>
                            <a:srgbClr val="000000"/>
                          </a:solidFill>
                          <a:effectLst/>
                          <a:latin typeface="微軟正黑體"/>
                          <a:ea typeface="微軟正黑體"/>
                        </a:rPr>
                        <a:t>PCIe </a:t>
                      </a:r>
                      <a:r>
                        <a:rPr lang="en-US" sz="1100" b="1" u="none" strike="noStrike" noProof="0">
                          <a:solidFill>
                            <a:srgbClr val="FF0000"/>
                          </a:solidFill>
                          <a:effectLst/>
                          <a:latin typeface="微軟正黑體"/>
                          <a:ea typeface="微軟正黑體"/>
                        </a:rPr>
                        <a:t>Gen4 expansion slots </a:t>
                      </a:r>
                      <a:r>
                        <a:rPr lang="en-US" sz="1100">
                          <a:effectLst/>
                          <a:latin typeface="微軟正黑體"/>
                          <a:ea typeface="微軟正黑體"/>
                        </a:rPr>
                        <a:t>(Slot 1: Gen4 x4, Slot 2: Gen4 x8 or Gen 4 x4, Slot 3: Gen4 x4)​</a:t>
                      </a:r>
                    </a:p>
                    <a:p>
                      <a:pPr lvl="0">
                        <a:buNone/>
                      </a:pPr>
                      <a:r>
                        <a:rPr lang="en-US" sz="1000" b="0" u="none" strike="noStrike" noProof="0">
                          <a:solidFill>
                            <a:srgbClr val="000000"/>
                          </a:solidFill>
                          <a:effectLst/>
                          <a:latin typeface="微軟正黑體"/>
                          <a:ea typeface="微軟正黑體"/>
                        </a:rPr>
                        <a:t>Support 10GbE, 25GbE x 2 NIC</a:t>
                      </a:r>
                      <a:endParaRPr lang="en-US" sz="1000">
                        <a:latin typeface="微軟正黑體"/>
                        <a:ea typeface="微軟正黑體"/>
                      </a:endParaRPr>
                    </a:p>
                    <a:p>
                      <a:pPr fontAlgn="base"/>
                      <a:r>
                        <a:rPr lang="en-US" sz="1000">
                          <a:effectLst/>
                          <a:latin typeface="微軟正黑體"/>
                          <a:ea typeface="微軟正黑體"/>
                        </a:rPr>
                        <a:t>**Slot 2 provides the width of PCIe Gen4 x8 when Slot 1 is not in use, and provides the width of PCIe Gen4 x4 when Slot 1 is in use.​</a:t>
                      </a:r>
                      <a:endParaRPr lang="en-US" sz="10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822564379"/>
                  </a:ext>
                </a:extLst>
              </a:tr>
              <a:tr h="348632">
                <a:tc>
                  <a:txBody>
                    <a:bodyPr/>
                    <a:lstStyle/>
                    <a:p>
                      <a:pPr lvl="0">
                        <a:buNone/>
                      </a:pPr>
                      <a:r>
                        <a:rPr lang="en-US" sz="1200">
                          <a:effectLst/>
                          <a:latin typeface="微軟正黑體"/>
                          <a:ea typeface="微軟正黑體"/>
                        </a:rPr>
                        <a:t>USB​</a:t>
                      </a:r>
                      <a:endParaRPr lang="en-US" sz="120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2 x USB 3.2 Gen2 Type-A​</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61970856"/>
                  </a:ext>
                </a:extLst>
              </a:tr>
              <a:tr h="348632">
                <a:tc>
                  <a:txBody>
                    <a:bodyPr/>
                    <a:lstStyle/>
                    <a:p>
                      <a:pPr lvl="0">
                        <a:buNone/>
                      </a:pPr>
                      <a:r>
                        <a:rPr lang="zh-TW" altLang="en-US" sz="1200">
                          <a:effectLst/>
                          <a:latin typeface="微軟正黑體"/>
                          <a:ea typeface="微軟正黑體"/>
                        </a:rPr>
                        <a:t>GPU</a:t>
                      </a:r>
                      <a:endParaRPr lang="en-US"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AMD Radeon™ Graphics </a:t>
                      </a:r>
                      <a:r>
                        <a:rPr lang="en-US" sz="1100" err="1">
                          <a:effectLst/>
                          <a:latin typeface="微軟正黑體"/>
                          <a:ea typeface="微軟正黑體"/>
                        </a:rPr>
                        <a:t>iGPU</a:t>
                      </a:r>
                      <a:endParaRPr lang="en-US" sz="1100" err="1">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88525297"/>
                  </a:ext>
                </a:extLst>
              </a:tr>
              <a:tr h="348632">
                <a:tc>
                  <a:txBody>
                    <a:bodyPr/>
                    <a:lstStyle/>
                    <a:p>
                      <a:pPr lvl="0">
                        <a:buNone/>
                      </a:pPr>
                      <a:r>
                        <a:rPr lang="zh-TW" altLang="en-US" sz="1200">
                          <a:effectLst/>
                          <a:latin typeface="微軟正黑體"/>
                          <a:ea typeface="微軟正黑體"/>
                        </a:rPr>
                        <a:t>PSU</a:t>
                      </a:r>
                      <a:endParaRPr lang="en-US" sz="1200">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altLang="zh-TW" sz="1100" b="0" u="none" strike="noStrike" noProof="0">
                          <a:solidFill>
                            <a:srgbClr val="000000"/>
                          </a:solidFill>
                          <a:effectLst/>
                          <a:latin typeface="微軟正黑體"/>
                          <a:ea typeface="微軟正黑體"/>
                        </a:rPr>
                        <a:t>Redun</a:t>
                      </a:r>
                      <a:r>
                        <a:rPr lang="zh-TW" sz="1100" b="0" u="none" strike="noStrike" noProof="0">
                          <a:solidFill>
                            <a:srgbClr val="000000"/>
                          </a:solidFill>
                          <a:effectLst/>
                          <a:latin typeface="微軟正黑體"/>
                          <a:ea typeface="微軟正黑體"/>
                        </a:rPr>
                        <a:t>d</a:t>
                      </a:r>
                      <a:r>
                        <a:rPr lang="en-US" altLang="zh-TW" sz="1100" b="0" u="none" strike="noStrike" noProof="0">
                          <a:solidFill>
                            <a:srgbClr val="000000"/>
                          </a:solidFill>
                          <a:effectLst/>
                          <a:latin typeface="微軟正黑體"/>
                          <a:ea typeface="微軟正黑體"/>
                        </a:rPr>
                        <a:t>ant</a:t>
                      </a:r>
                      <a:r>
                        <a:rPr lang="zh-TW" sz="1100" b="0" u="none" strike="noStrike" noProof="0">
                          <a:solidFill>
                            <a:srgbClr val="000000"/>
                          </a:solidFill>
                          <a:effectLst/>
                          <a:latin typeface="微軟正黑體"/>
                          <a:ea typeface="微軟正黑體"/>
                        </a:rPr>
                        <a:t> </a:t>
                      </a:r>
                      <a:r>
                        <a:rPr lang="en-US" altLang="zh-TW" sz="1100" b="0" u="none" strike="noStrike" noProof="0">
                          <a:solidFill>
                            <a:srgbClr val="000000"/>
                          </a:solidFill>
                          <a:effectLst/>
                          <a:latin typeface="微軟正黑體"/>
                          <a:ea typeface="微軟正黑體"/>
                        </a:rPr>
                        <a:t>PSU</a:t>
                      </a:r>
                      <a:endParaRPr lang="zh-TW" sz="1100" b="0" u="none" strike="noStrike" noProof="0">
                        <a:solidFill>
                          <a:srgbClr val="000000"/>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3772952275"/>
                  </a:ext>
                </a:extLst>
              </a:tr>
              <a:tr h="600422">
                <a:tc>
                  <a:txBody>
                    <a:bodyPr/>
                    <a:lstStyle/>
                    <a:p>
                      <a:pPr lvl="0">
                        <a:buNone/>
                      </a:pPr>
                      <a:r>
                        <a:rPr lang="zh-CN" altLang="en-US" sz="1200">
                          <a:effectLst/>
                          <a:latin typeface="微軟正黑體"/>
                          <a:ea typeface="微軟正黑體"/>
                        </a:rPr>
                        <a:t>System Fan</a:t>
                      </a:r>
                      <a:endParaRPr lang="en-US" sz="1200">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fontAlgn="base"/>
                      <a:r>
                        <a:rPr lang="en-US" sz="1100">
                          <a:effectLst/>
                          <a:latin typeface="微軟正黑體"/>
                          <a:ea typeface="微軟正黑體"/>
                        </a:rPr>
                        <a:t>3 x 60mm​</a:t>
                      </a:r>
                      <a:endParaRPr lang="en-US" sz="110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extLst>
                  <a:ext uri="{0D108BD9-81ED-4DB2-BD59-A6C34878D82A}">
                    <a16:rowId xmlns:a16="http://schemas.microsoft.com/office/drawing/2014/main" val="1163794022"/>
                  </a:ext>
                </a:extLst>
              </a:tr>
            </a:tbl>
          </a:graphicData>
        </a:graphic>
      </p:graphicFrame>
    </p:spTree>
    <p:extLst>
      <p:ext uri="{BB962C8B-B14F-4D97-AF65-F5344CB8AC3E}">
        <p14:creationId xmlns:p14="http://schemas.microsoft.com/office/powerpoint/2010/main" val="143413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90AF45BC-BCC2-FA16-453E-8D90C4C83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
            <a:ext cx="6555345" cy="6858001"/>
          </a:xfrm>
          <a:prstGeom prst="rect">
            <a:avLst/>
          </a:prstGeom>
        </p:spPr>
      </p:pic>
      <p:sp>
        <p:nvSpPr>
          <p:cNvPr id="3" name="文字方塊 2">
            <a:extLst>
              <a:ext uri="{FF2B5EF4-FFF2-40B4-BE49-F238E27FC236}">
                <a16:creationId xmlns:a16="http://schemas.microsoft.com/office/drawing/2014/main" id="{A5360475-118E-43C3-21CE-A9A0F26DA517}"/>
              </a:ext>
            </a:extLst>
          </p:cNvPr>
          <p:cNvSpPr txBox="1"/>
          <p:nvPr/>
        </p:nvSpPr>
        <p:spPr>
          <a:xfrm>
            <a:off x="403447" y="-5272"/>
            <a:ext cx="5741934" cy="3046988"/>
          </a:xfrm>
          <a:prstGeom prst="rect">
            <a:avLst/>
          </a:prstGeom>
          <a:noFill/>
        </p:spPr>
        <p:txBody>
          <a:bodyPr wrap="square" lIns="91440" tIns="45720" rIns="91440" bIns="45720" rtlCol="0" anchor="t">
            <a:spAutoFit/>
          </a:bodyPr>
          <a:lstStyle/>
          <a:p>
            <a:r>
              <a:rPr lang="en-US" sz="4800" b="1">
                <a:solidFill>
                  <a:schemeClr val="bg1"/>
                </a:solidFill>
                <a:latin typeface="Arial" panose="020B0604020202020204" pitchFamily="34" charset="0"/>
                <a:ea typeface="微軟正黑體"/>
                <a:cs typeface="Arial" panose="020B0604020202020204" pitchFamily="34" charset="0"/>
              </a:rPr>
              <a:t>Unleashing the Power of AI: Why All-Flash Arrays are Essential ?</a:t>
            </a:r>
            <a:endParaRPr lang="zh-TW" altLang="en-US" sz="1600">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70B48D66-0621-6E16-FBB8-DF646C822A6B}"/>
              </a:ext>
            </a:extLst>
          </p:cNvPr>
          <p:cNvSpPr txBox="1"/>
          <p:nvPr/>
        </p:nvSpPr>
        <p:spPr>
          <a:xfrm>
            <a:off x="6873299" y="412787"/>
            <a:ext cx="4915254" cy="6032421"/>
          </a:xfrm>
          <a:prstGeom prst="rect">
            <a:avLst/>
          </a:prstGeom>
          <a:noFill/>
        </p:spPr>
        <p:txBody>
          <a:bodyPr wrap="square" lIns="91440" tIns="45720" rIns="91440" bIns="45720" rtlCol="0" anchor="t">
            <a:spAutoFit/>
          </a:bodyPr>
          <a:lstStyle/>
          <a:p>
            <a:pPr marL="285750" indent="-285750">
              <a:spcBef>
                <a:spcPts val="1200"/>
              </a:spcBef>
              <a:buFont typeface="Arial,Sans-Serif"/>
              <a:buChar char="•"/>
            </a:pPr>
            <a:r>
              <a:rPr lang="en-US" altLang="zh-TW" sz="1500" spc="100">
                <a:solidFill>
                  <a:schemeClr val="bg1"/>
                </a:solidFill>
                <a:latin typeface="Arial" panose="020B0604020202020204" pitchFamily="34" charset="0"/>
                <a:ea typeface="微軟正黑體"/>
                <a:cs typeface="Arial" panose="020B0604020202020204" pitchFamily="34" charset="0"/>
              </a:rPr>
              <a:t>Research Institution Data: The global generative AI market is expected to experience approximately </a:t>
            </a:r>
            <a:r>
              <a:rPr lang="en-US" sz="1500" spc="100">
                <a:solidFill>
                  <a:srgbClr val="FF0000"/>
                </a:solidFill>
                <a:latin typeface="Arial" panose="020B0604020202020204" pitchFamily="34" charset="0"/>
                <a:ea typeface="微軟正黑體"/>
                <a:cs typeface="Arial" panose="020B0604020202020204" pitchFamily="34" charset="0"/>
              </a:rPr>
              <a:t>19%</a:t>
            </a:r>
            <a:r>
              <a:rPr lang="en-US" sz="1500" spc="100">
                <a:solidFill>
                  <a:schemeClr val="bg1"/>
                </a:solidFill>
                <a:latin typeface="Arial" panose="020B0604020202020204" pitchFamily="34" charset="0"/>
                <a:ea typeface="微軟正黑體"/>
                <a:cs typeface="Arial" panose="020B0604020202020204" pitchFamily="34" charset="0"/>
              </a:rPr>
              <a:t> annual </a:t>
            </a:r>
            <a:r>
              <a:rPr lang="en-US" altLang="zh-TW" sz="1500" spc="100">
                <a:solidFill>
                  <a:schemeClr val="bg1"/>
                </a:solidFill>
                <a:latin typeface="Arial" panose="020B0604020202020204" pitchFamily="34" charset="0"/>
                <a:ea typeface="微軟正黑體"/>
                <a:cs typeface="Arial" panose="020B0604020202020204" pitchFamily="34" charset="0"/>
              </a:rPr>
              <a:t>growth</a:t>
            </a:r>
            <a:r>
              <a:rPr lang="en-US" sz="1500" spc="100">
                <a:solidFill>
                  <a:schemeClr val="bg1"/>
                </a:solidFill>
                <a:latin typeface="Arial" panose="020B0604020202020204" pitchFamily="34" charset="0"/>
                <a:ea typeface="微軟正黑體"/>
                <a:cs typeface="Arial" panose="020B0604020202020204" pitchFamily="34" charset="0"/>
              </a:rPr>
              <a:t>.</a:t>
            </a:r>
            <a:endParaRPr lang="zh-TW" altLang="en-US" sz="1500">
              <a:solidFill>
                <a:schemeClr val="bg1"/>
              </a:solidFill>
              <a:latin typeface="Arial" panose="020B0604020202020204" pitchFamily="34" charset="0"/>
              <a:cs typeface="Arial" panose="020B0604020202020204" pitchFamily="34" charset="0"/>
            </a:endParaRPr>
          </a:p>
          <a:p>
            <a:pPr marL="285750" indent="-285750">
              <a:spcBef>
                <a:spcPts val="1200"/>
              </a:spcBef>
              <a:buFont typeface="Arial"/>
              <a:buChar char="•"/>
            </a:pPr>
            <a:r>
              <a:rPr lang="zh-TW" altLang="en-US" sz="1500" b="1" spc="100">
                <a:solidFill>
                  <a:srgbClr val="FF0000"/>
                </a:solidFill>
                <a:latin typeface="Arial" panose="020B0604020202020204" pitchFamily="34" charset="0"/>
                <a:ea typeface="微軟正黑體"/>
                <a:cs typeface="Arial" panose="020B0604020202020204" pitchFamily="34" charset="0"/>
              </a:rPr>
              <a:t>Speed and Low Latency: </a:t>
            </a:r>
            <a:r>
              <a:rPr lang="zh-TW" altLang="en-US" sz="1500" spc="100">
                <a:solidFill>
                  <a:schemeClr val="bg1"/>
                </a:solidFill>
                <a:latin typeface="Arial" panose="020B0604020202020204" pitchFamily="34" charset="0"/>
                <a:ea typeface="微軟正黑體"/>
                <a:cs typeface="Arial" panose="020B0604020202020204" pitchFamily="34" charset="0"/>
              </a:rPr>
              <a:t>All-flash arrays offer significantly faster data access and lower latency compared to traditional storage solutions, ensuring quick retrieval and processing of AI workloads.</a:t>
            </a:r>
            <a:endParaRPr lang="en-US" sz="1500" spc="100">
              <a:solidFill>
                <a:schemeClr val="bg1"/>
              </a:solidFill>
              <a:latin typeface="Arial" panose="020B0604020202020204" pitchFamily="34" charset="0"/>
              <a:ea typeface="微軟正黑體"/>
              <a:cs typeface="Arial" panose="020B0604020202020204" pitchFamily="34" charset="0"/>
            </a:endParaRPr>
          </a:p>
          <a:p>
            <a:pPr marL="285750" indent="-285750">
              <a:spcBef>
                <a:spcPts val="1200"/>
              </a:spcBef>
              <a:buFont typeface="Arial"/>
              <a:buChar char="•"/>
            </a:pPr>
            <a:r>
              <a:rPr lang="zh-TW" altLang="en-US" sz="1500" b="1" spc="100">
                <a:solidFill>
                  <a:srgbClr val="FF0000"/>
                </a:solidFill>
                <a:latin typeface="Arial" panose="020B0604020202020204" pitchFamily="34" charset="0"/>
                <a:ea typeface="微軟正黑體"/>
                <a:cs typeface="Arial" panose="020B0604020202020204" pitchFamily="34" charset="0"/>
              </a:rPr>
              <a:t>Optimized for Random Access Patterns:</a:t>
            </a:r>
            <a:r>
              <a:rPr lang="zh-TW" altLang="en-US" sz="1500" b="1" spc="100">
                <a:solidFill>
                  <a:schemeClr val="bg1"/>
                </a:solidFill>
                <a:latin typeface="Arial" panose="020B0604020202020204" pitchFamily="34" charset="0"/>
                <a:ea typeface="微軟正黑體"/>
                <a:cs typeface="Arial" panose="020B0604020202020204" pitchFamily="34" charset="0"/>
              </a:rPr>
              <a:t>AI algorithms often exhibit random access patterns rather than sequential.</a:t>
            </a:r>
          </a:p>
          <a:p>
            <a:pPr marL="285750" indent="-285750">
              <a:spcBef>
                <a:spcPts val="1200"/>
              </a:spcBef>
              <a:buFont typeface="Arial"/>
              <a:buChar char="•"/>
            </a:pPr>
            <a:r>
              <a:rPr lang="zh-TW" altLang="en-US" sz="1500" spc="100">
                <a:solidFill>
                  <a:srgbClr val="FF0000"/>
                </a:solidFill>
                <a:latin typeface="Arial" panose="020B0604020202020204" pitchFamily="34" charset="0"/>
                <a:ea typeface="微軟正黑體"/>
                <a:cs typeface="Arial" panose="020B0604020202020204" pitchFamily="34" charset="0"/>
              </a:rPr>
              <a:t>Improved Reliability and Durability:</a:t>
            </a:r>
            <a:r>
              <a:rPr lang="zh-TW" altLang="en-US" sz="1500" spc="100">
                <a:solidFill>
                  <a:schemeClr val="bg1"/>
                </a:solidFill>
                <a:latin typeface="Arial" panose="020B0604020202020204" pitchFamily="34" charset="0"/>
                <a:ea typeface="微軟正黑體"/>
                <a:cs typeface="Arial" panose="020B0604020202020204" pitchFamily="34" charset="0"/>
              </a:rPr>
              <a:t> Flash storage is inherently more reliable and durable than traditional disk-based storage. This is crucial for AI applications that demand continuous and reliable access to data.</a:t>
            </a:r>
            <a:endParaRPr lang="en-US" sz="1500" spc="100">
              <a:solidFill>
                <a:schemeClr val="bg1"/>
              </a:solidFill>
              <a:latin typeface="Arial" panose="020B0604020202020204" pitchFamily="34" charset="0"/>
              <a:ea typeface="微軟正黑體"/>
              <a:cs typeface="Arial" panose="020B0604020202020204" pitchFamily="34" charset="0"/>
            </a:endParaRPr>
          </a:p>
          <a:p>
            <a:pPr marL="285750" indent="-285750">
              <a:spcBef>
                <a:spcPts val="1200"/>
              </a:spcBef>
              <a:buFont typeface="Arial"/>
              <a:buChar char="•"/>
            </a:pPr>
            <a:r>
              <a:rPr lang="zh-TW" altLang="en-US" sz="1500" spc="100">
                <a:solidFill>
                  <a:srgbClr val="FF0000"/>
                </a:solidFill>
                <a:latin typeface="Arial" panose="020B0604020202020204" pitchFamily="34" charset="0"/>
                <a:ea typeface="微軟正黑體"/>
                <a:cs typeface="Arial" panose="020B0604020202020204" pitchFamily="34" charset="0"/>
              </a:rPr>
              <a:t>Parallel Processing and Scalability:</a:t>
            </a:r>
            <a:r>
              <a:rPr lang="zh-TW" altLang="en-US" sz="1500" spc="100">
                <a:solidFill>
                  <a:schemeClr val="bg1"/>
                </a:solidFill>
                <a:latin typeface="Arial" panose="020B0604020202020204" pitchFamily="34" charset="0"/>
                <a:ea typeface="微軟正黑體"/>
                <a:cs typeface="Arial" panose="020B0604020202020204" pitchFamily="34" charset="0"/>
              </a:rPr>
              <a:t> </a:t>
            </a:r>
            <a:r>
              <a:rPr lang="zh-TW" sz="1500" spc="100">
                <a:solidFill>
                  <a:srgbClr val="FFFFFF"/>
                </a:solidFill>
                <a:latin typeface="Arial" panose="020B0604020202020204" pitchFamily="34" charset="0"/>
                <a:ea typeface="微軟正黑體"/>
                <a:cs typeface="Arial" panose="020B0604020202020204" pitchFamily="34" charset="0"/>
              </a:rPr>
              <a:t>AI workloads often benefit from parallel processing. All-flash arrays sup</a:t>
            </a:r>
            <a:r>
              <a:rPr lang="zh-TW" sz="1500" spc="100">
                <a:solidFill>
                  <a:schemeClr val="bg1"/>
                </a:solidFill>
                <a:latin typeface="Arial" panose="020B0604020202020204" pitchFamily="34" charset="0"/>
                <a:ea typeface="微軟正黑體"/>
                <a:cs typeface="Arial" panose="020B0604020202020204" pitchFamily="34" charset="0"/>
              </a:rPr>
              <a:t>port parallelism, enabling scalable performance for gr</a:t>
            </a:r>
            <a:r>
              <a:rPr lang="zh-TW" sz="1500" spc="100">
                <a:solidFill>
                  <a:srgbClr val="FFFFFF"/>
                </a:solidFill>
                <a:latin typeface="Arial" panose="020B0604020202020204" pitchFamily="34" charset="0"/>
                <a:ea typeface="微軟正黑體"/>
                <a:cs typeface="Arial" panose="020B0604020202020204" pitchFamily="34" charset="0"/>
              </a:rPr>
              <a:t>owing AI</a:t>
            </a:r>
            <a:r>
              <a:rPr lang="zh-TW" sz="1500" spc="100">
                <a:solidFill>
                  <a:schemeClr val="bg1"/>
                </a:solidFill>
                <a:latin typeface="Arial" panose="020B0604020202020204" pitchFamily="34" charset="0"/>
                <a:ea typeface="微軟正黑體"/>
                <a:cs typeface="Arial" panose="020B0604020202020204" pitchFamily="34" charset="0"/>
              </a:rPr>
              <a:t> demands without </a:t>
            </a:r>
            <a:r>
              <a:rPr lang="zh-TW" sz="1600" spc="100">
                <a:solidFill>
                  <a:schemeClr val="bg1"/>
                </a:solidFill>
                <a:latin typeface="Arial" panose="020B0604020202020204" pitchFamily="34" charset="0"/>
                <a:ea typeface="微軟正黑體"/>
                <a:cs typeface="Arial" panose="020B0604020202020204" pitchFamily="34" charset="0"/>
              </a:rPr>
              <a:t>compromising speed.</a:t>
            </a:r>
            <a:endParaRPr lang="en-US">
              <a:solidFill>
                <a:schemeClr val="bg1"/>
              </a:solidFill>
              <a:latin typeface="Arial" panose="020B0604020202020204" pitchFamily="34" charset="0"/>
              <a:cs typeface="Arial" panose="020B0604020202020204" pitchFamily="34" charset="0"/>
            </a:endParaRPr>
          </a:p>
        </p:txBody>
      </p:sp>
      <p:pic>
        <p:nvPicPr>
          <p:cNvPr id="4" name="圖片 3" descr="一張含有 文字, 螢幕擷取畫面, 數字, 字型 的圖片&#10;&#10;自動產生的描述">
            <a:extLst>
              <a:ext uri="{FF2B5EF4-FFF2-40B4-BE49-F238E27FC236}">
                <a16:creationId xmlns:a16="http://schemas.microsoft.com/office/drawing/2014/main" id="{ECE63D84-DD3F-F9F7-04F1-BFC8A04D0960}"/>
              </a:ext>
            </a:extLst>
          </p:cNvPr>
          <p:cNvPicPr>
            <a:picLocks noChangeAspect="1"/>
          </p:cNvPicPr>
          <p:nvPr/>
        </p:nvPicPr>
        <p:blipFill>
          <a:blip r:embed="rId5"/>
          <a:stretch>
            <a:fillRect/>
          </a:stretch>
        </p:blipFill>
        <p:spPr>
          <a:xfrm>
            <a:off x="-12356" y="2936229"/>
            <a:ext cx="6563496" cy="3920271"/>
          </a:xfrm>
          <a:prstGeom prst="rect">
            <a:avLst/>
          </a:prstGeom>
        </p:spPr>
      </p:pic>
    </p:spTree>
    <p:extLst>
      <p:ext uri="{BB962C8B-B14F-4D97-AF65-F5344CB8AC3E}">
        <p14:creationId xmlns:p14="http://schemas.microsoft.com/office/powerpoint/2010/main" val="409625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2" y="2372814"/>
            <a:ext cx="6372727" cy="2631490"/>
          </a:xfrm>
          <a:prstGeom prst="rect">
            <a:avLst/>
          </a:prstGeom>
          <a:noFill/>
        </p:spPr>
        <p:txBody>
          <a:bodyPr wrap="square" lIns="91440" tIns="45720" rIns="91440" bIns="45720" rtlCol="0" anchor="t">
            <a:spAutoFit/>
          </a:bodyPr>
          <a:lstStyle/>
          <a:p>
            <a:r>
              <a:rPr lang="zh-TW" sz="5500" b="1" dirty="0">
                <a:solidFill>
                  <a:schemeClr val="bg1">
                    <a:lumMod val="75000"/>
                  </a:schemeClr>
                </a:solidFill>
                <a:latin typeface="Arial" panose="020B0604020202020204" pitchFamily="34" charset="0"/>
                <a:ea typeface="微軟正黑體"/>
                <a:cs typeface="Arial" panose="020B0604020202020204" pitchFamily="34" charset="0"/>
                <a:sym typeface="+mn-lt"/>
              </a:rPr>
              <a:t>Enterprise-Grade Operating System</a:t>
            </a:r>
            <a:br>
              <a:rPr lang="en-US" altLang="zh-TW" sz="2500" dirty="0">
                <a:latin typeface="Arial" panose="020B0604020202020204" pitchFamily="34" charset="0"/>
                <a:ea typeface="微軟正黑體" panose="020B0604030504040204" pitchFamily="34" charset="-120"/>
                <a:cs typeface="Arial" panose="020B0604020202020204" pitchFamily="34" charset="0"/>
              </a:rPr>
            </a:br>
            <a:endParaRPr lang="zh-TW" altLang="en-US" sz="550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
        <p:nvSpPr>
          <p:cNvPr id="3" name="文字方塊 2">
            <a:extLst>
              <a:ext uri="{FF2B5EF4-FFF2-40B4-BE49-F238E27FC236}">
                <a16:creationId xmlns:a16="http://schemas.microsoft.com/office/drawing/2014/main" id="{32B910CD-D26B-DDFA-8C67-BF286D1BC159}"/>
              </a:ext>
            </a:extLst>
          </p:cNvPr>
          <p:cNvSpPr txBox="1"/>
          <p:nvPr/>
        </p:nvSpPr>
        <p:spPr>
          <a:xfrm>
            <a:off x="420700" y="4357973"/>
            <a:ext cx="6097280" cy="707886"/>
          </a:xfrm>
          <a:prstGeom prst="rect">
            <a:avLst/>
          </a:prstGeom>
          <a:noFill/>
        </p:spPr>
        <p:txBody>
          <a:bodyPr wrap="square">
            <a:spAutoFit/>
          </a:bodyPr>
          <a:lstStyle/>
          <a:p>
            <a:r>
              <a:rPr lang="en-US" altLang="zh-TW" sz="2000" kern="0" spc="300" dirty="0">
                <a:solidFill>
                  <a:srgbClr val="FF3A00"/>
                </a:solidFill>
                <a:latin typeface="Arial" panose="020B0604020202020204" pitchFamily="34" charset="0"/>
                <a:ea typeface="微軟正黑體"/>
                <a:cs typeface="Arial" panose="020B0604020202020204" pitchFamily="34" charset="0"/>
                <a:sym typeface="+mn-lt"/>
              </a:rPr>
              <a:t>Powered by </a:t>
            </a:r>
            <a:r>
              <a:rPr lang="en-US" altLang="zh-TW" sz="2000" kern="0" spc="300" dirty="0" err="1">
                <a:solidFill>
                  <a:srgbClr val="FF3A00"/>
                </a:solidFill>
                <a:latin typeface="Arial" panose="020B0604020202020204" pitchFamily="34" charset="0"/>
                <a:ea typeface="微軟正黑體"/>
                <a:cs typeface="Arial" panose="020B0604020202020204" pitchFamily="34" charset="0"/>
                <a:sym typeface="+mn-lt"/>
              </a:rPr>
              <a:t>QuTS</a:t>
            </a:r>
            <a:r>
              <a:rPr lang="en-US" altLang="zh-TW" sz="2000" kern="0" spc="300" dirty="0">
                <a:solidFill>
                  <a:srgbClr val="FF3A00"/>
                </a:solidFill>
                <a:latin typeface="Arial" panose="020B0604020202020204" pitchFamily="34" charset="0"/>
                <a:ea typeface="微軟正黑體"/>
                <a:cs typeface="Arial" panose="020B0604020202020204" pitchFamily="34" charset="0"/>
                <a:sym typeface="+mn-lt"/>
              </a:rPr>
              <a:t> hero with Enterprise ZFS Technology</a:t>
            </a:r>
            <a:endParaRPr lang="zh-TW" altLang="en-US" sz="2000" dirty="0">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88572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螢幕擷取畫面, Rectangle, 正方形, 框架 的圖片&#10;&#10;自動產生的描述">
            <a:extLst>
              <a:ext uri="{FF2B5EF4-FFF2-40B4-BE49-F238E27FC236}">
                <a16:creationId xmlns:a16="http://schemas.microsoft.com/office/drawing/2014/main" id="{E630611B-17CB-ED31-C0CD-85D48A41F1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836" y="1724833"/>
            <a:ext cx="2042914" cy="1761985"/>
          </a:xfrm>
          <a:prstGeom prst="rect">
            <a:avLst/>
          </a:prstGeom>
        </p:spPr>
      </p:pic>
      <p:pic>
        <p:nvPicPr>
          <p:cNvPr id="10" name="圖片 9" descr="一張含有 螢幕擷取畫面, Rectangle, 正方形, 框架 的圖片&#10;&#10;自動產生的描述">
            <a:extLst>
              <a:ext uri="{FF2B5EF4-FFF2-40B4-BE49-F238E27FC236}">
                <a16:creationId xmlns:a16="http://schemas.microsoft.com/office/drawing/2014/main" id="{7FC506AB-2CAB-016F-DE09-A7339DFDA1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3395" y="1724833"/>
            <a:ext cx="2042914" cy="1761985"/>
          </a:xfrm>
          <a:prstGeom prst="rect">
            <a:avLst/>
          </a:prstGeom>
        </p:spPr>
      </p:pic>
      <p:pic>
        <p:nvPicPr>
          <p:cNvPr id="11" name="圖片 10" descr="一張含有 螢幕擷取畫面, Rectangle, 正方形, 框架 的圖片&#10;&#10;自動產生的描述">
            <a:extLst>
              <a:ext uri="{FF2B5EF4-FFF2-40B4-BE49-F238E27FC236}">
                <a16:creationId xmlns:a16="http://schemas.microsoft.com/office/drawing/2014/main" id="{8DD7DA13-240A-A77A-240C-C98A477CF5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1954" y="1724832"/>
            <a:ext cx="2042914" cy="1761985"/>
          </a:xfrm>
          <a:prstGeom prst="rect">
            <a:avLst/>
          </a:prstGeom>
        </p:spPr>
      </p:pic>
      <p:pic>
        <p:nvPicPr>
          <p:cNvPr id="12" name="圖片 11" descr="一張含有 螢幕擷取畫面, Rectangle, 正方形, 框架 的圖片&#10;&#10;自動產生的描述">
            <a:extLst>
              <a:ext uri="{FF2B5EF4-FFF2-40B4-BE49-F238E27FC236}">
                <a16:creationId xmlns:a16="http://schemas.microsoft.com/office/drawing/2014/main" id="{66F0DF91-C450-76B0-5C1C-C819045FF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0513" y="1724831"/>
            <a:ext cx="2042914" cy="1761985"/>
          </a:xfrm>
          <a:prstGeom prst="rect">
            <a:avLst/>
          </a:prstGeom>
        </p:spPr>
      </p:pic>
      <p:pic>
        <p:nvPicPr>
          <p:cNvPr id="13" name="圖片 12" descr="一張含有 螢幕擷取畫面, Rectangle, 正方形, 框架 的圖片&#10;&#10;自動產生的描述">
            <a:extLst>
              <a:ext uri="{FF2B5EF4-FFF2-40B4-BE49-F238E27FC236}">
                <a16:creationId xmlns:a16="http://schemas.microsoft.com/office/drawing/2014/main" id="{DF2EB310-150E-A17C-D898-FB4B3AE8FF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29070" y="1711640"/>
            <a:ext cx="2042914" cy="1761985"/>
          </a:xfrm>
          <a:prstGeom prst="rect">
            <a:avLst/>
          </a:prstGeom>
        </p:spPr>
      </p:pic>
      <p:sp>
        <p:nvSpPr>
          <p:cNvPr id="51" name="Google Shape;245;p16">
            <a:extLst>
              <a:ext uri="{FF2B5EF4-FFF2-40B4-BE49-F238E27FC236}">
                <a16:creationId xmlns:a16="http://schemas.microsoft.com/office/drawing/2014/main" id="{EA8A87F7-4EB6-4287-95D5-763AD867A349}"/>
              </a:ext>
            </a:extLst>
          </p:cNvPr>
          <p:cNvSpPr txBox="1"/>
          <p:nvPr/>
        </p:nvSpPr>
        <p:spPr>
          <a:xfrm>
            <a:off x="2743393" y="3061071"/>
            <a:ext cx="2042914" cy="338553"/>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Protection</a:t>
            </a:r>
          </a:p>
          <a:p>
            <a:pPr algn="ctr">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414498" y="2878376"/>
            <a:ext cx="2016777"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Stability </a:t>
            </a:r>
            <a:b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b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&amp; Scalability</a:t>
            </a: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729070" y="2875788"/>
            <a:ext cx="2042914"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Management &amp; Application</a:t>
            </a:r>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5085942" y="3061072"/>
            <a:ext cx="2042914" cy="338553"/>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Efficiency</a:t>
            </a:r>
          </a:p>
          <a:p>
            <a:pPr marR="0" lvl="0" algn="ctr">
              <a:lnSpc>
                <a:spcPct val="100000"/>
              </a:lnSpc>
              <a:spcBef>
                <a:spcPts val="0"/>
              </a:spcBef>
              <a:spcAft>
                <a:spcPts val="0"/>
              </a:spcAft>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0942" y="1956871"/>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0063" y="1893664"/>
            <a:ext cx="1031098" cy="1031098"/>
          </a:xfrm>
          <a:prstGeom prst="rect">
            <a:avLst/>
          </a:prstGeom>
        </p:spPr>
      </p:pic>
      <p:sp>
        <p:nvSpPr>
          <p:cNvPr id="50" name="Google Shape;242;p16">
            <a:extLst>
              <a:ext uri="{FF2B5EF4-FFF2-40B4-BE49-F238E27FC236}">
                <a16:creationId xmlns:a16="http://schemas.microsoft.com/office/drawing/2014/main" id="{51F108DB-0664-4E22-BB92-A77A0302492F}"/>
              </a:ext>
            </a:extLst>
          </p:cNvPr>
          <p:cNvSpPr txBox="1"/>
          <p:nvPr/>
        </p:nvSpPr>
        <p:spPr>
          <a:xfrm>
            <a:off x="449725" y="3051196"/>
            <a:ext cx="2033778" cy="338554"/>
          </a:xfrm>
          <a:prstGeom prst="rect">
            <a:avLst/>
          </a:prstGeom>
          <a:noFill/>
          <a:ln>
            <a:noFill/>
          </a:ln>
        </p:spPr>
        <p:txBody>
          <a:bodyPr spcFirstLastPara="1" wrap="square" lIns="91425" tIns="45700" rIns="91425" bIns="45700" anchor="t" anchorCtr="0">
            <a:noAutofit/>
          </a:bodyPr>
          <a:lstStyle/>
          <a:p>
            <a:pPr algn="ctr"/>
            <a:r>
              <a:rPr lang="en-US" sz="1600" b="1">
                <a:solidFill>
                  <a:srgbClr val="FF0C00"/>
                </a:solidFill>
                <a:latin typeface="Arial" panose="020B0604020202020204" pitchFamily="34" charset="0"/>
                <a:ea typeface="微軟正黑體"/>
                <a:cs typeface="Arial" panose="020B0604020202020204" pitchFamily="34" charset="0"/>
                <a:sym typeface="Arial" panose="020B0604020202020204" pitchFamily="34" charset="0"/>
              </a:rPr>
              <a:t>Data Integrity</a:t>
            </a:r>
          </a:p>
          <a:p>
            <a:pPr marR="0" lvl="0" algn="ctr">
              <a:lnSpc>
                <a:spcPct val="100000"/>
              </a:lnSpc>
              <a:spcBef>
                <a:spcPts val="0"/>
              </a:spcBef>
              <a:spcAft>
                <a:spcPts val="0"/>
              </a:spcAft>
              <a:buSzPts val="1152"/>
            </a:pPr>
            <a:endParaRPr lang="en-US" altLang="zh-TW" sz="1600" b="1">
              <a:solidFill>
                <a:srgbClr val="FF0C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672" y="1911329"/>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7006" y="182230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39351" y="1893500"/>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73209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native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ZFS</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snapshot feature allows max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65,536</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snapshots (supports folder</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/LUN) </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SnapSync</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More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RAID</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types available</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WORM (write once read many) </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SMB</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signing and Encryption </a:t>
            </a:r>
            <a:r>
              <a:rPr 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AES-NI</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Acceleration</a:t>
            </a:r>
            <a:endParaRPr lang="en-US"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SMB</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 Signing with </a:t>
            </a:r>
            <a:r>
              <a:rPr 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GMAC </a:t>
            </a:r>
            <a:endParaRPr lang="en-US"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180975" algn="l"/>
              </a:tabLst>
            </a:pPr>
            <a:r>
              <a:rPr lang="en-US" sz="1100">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Authenticator and </a:t>
            </a:r>
            <a:r>
              <a:rPr lang="en-US" altLang="zh-TW" sz="11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Passwordless</a:t>
            </a:r>
            <a:endParaRPr lang="en-US" sz="1100">
              <a:solidFill>
                <a:schemeClr val="bg1"/>
              </a:solidFill>
              <a:latin typeface="Arial" panose="020B0604020202020204" pitchFamily="34" charset="0"/>
              <a:ea typeface="微軟正黑體"/>
              <a:cs typeface="Arial" panose="020B0604020202020204" pitchFamily="34" charset="0"/>
            </a:endParaRPr>
          </a:p>
        </p:txBody>
      </p:sp>
      <p:sp>
        <p:nvSpPr>
          <p:cNvPr id="3" name="文字方塊 2">
            <a:extLst>
              <a:ext uri="{FF2B5EF4-FFF2-40B4-BE49-F238E27FC236}">
                <a16:creationId xmlns:a16="http://schemas.microsoft.com/office/drawing/2014/main" id="{4D92FF18-266C-71C6-044F-F44C4BE32DDE}"/>
              </a:ext>
            </a:extLst>
          </p:cNvPr>
          <p:cNvSpPr txBox="1"/>
          <p:nvPr/>
        </p:nvSpPr>
        <p:spPr>
          <a:xfrm>
            <a:off x="398834" y="338475"/>
            <a:ext cx="11420272"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Arial" panose="020B0604020202020204" pitchFamily="34" charset="0"/>
                <a:ea typeface="微軟正黑體"/>
                <a:cs typeface="Arial" panose="020B0604020202020204" pitchFamily="34" charset="0"/>
              </a:rPr>
              <a:t>QuTS</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 hero h5.1.x </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Highlights</a:t>
            </a:r>
            <a:endParaRPr lang="zh-TW">
              <a:solidFill>
                <a:schemeClr val="bg1">
                  <a:lumMod val="75000"/>
                </a:schemeClr>
              </a:solidFill>
              <a:latin typeface="Arial" panose="020B0604020202020204" pitchFamily="34" charset="0"/>
              <a:cs typeface="Arial" panose="020B0604020202020204" pitchFamily="34" charset="0"/>
            </a:endParaRPr>
          </a:p>
        </p:txBody>
      </p:sp>
      <p:sp>
        <p:nvSpPr>
          <p:cNvPr id="4" name="Google Shape;246;p16">
            <a:extLst>
              <a:ext uri="{FF2B5EF4-FFF2-40B4-BE49-F238E27FC236}">
                <a16:creationId xmlns:a16="http://schemas.microsoft.com/office/drawing/2014/main" id="{D9786760-E00B-9ACA-E691-3ECB0C45F33F}"/>
              </a:ext>
            </a:extLst>
          </p:cNvPr>
          <p:cNvSpPr/>
          <p:nvPr/>
        </p:nvSpPr>
        <p:spPr>
          <a:xfrm>
            <a:off x="389083" y="3441598"/>
            <a:ext cx="2191178" cy="3416402"/>
          </a:xfrm>
          <a:prstGeom prst="rect">
            <a:avLst/>
          </a:prstGeom>
          <a:noFill/>
          <a:ln>
            <a:noFill/>
          </a:ln>
        </p:spPr>
        <p:txBody>
          <a:bodyPr spcFirstLastPara="1" wrap="square" lIns="0" tIns="45700" rIns="91425" bIns="45700" anchor="t" anchorCtr="0">
            <a:noAutofit/>
          </a:bodyPr>
          <a:lstStyle/>
          <a:p>
            <a:pPr marL="28575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QuTS hero no longer needs file system checks (FSCK), with ZFS Mirror layer, COW (copy on Write) could keep the data integrity.</a:t>
            </a:r>
          </a:p>
        </p:txBody>
      </p:sp>
      <p:sp>
        <p:nvSpPr>
          <p:cNvPr id="5" name="Google Shape;246;p16">
            <a:extLst>
              <a:ext uri="{FF2B5EF4-FFF2-40B4-BE49-F238E27FC236}">
                <a16:creationId xmlns:a16="http://schemas.microsoft.com/office/drawing/2014/main" id="{A07FB7E4-5FDB-6C42-392D-4226274288E8}"/>
              </a:ext>
            </a:extLst>
          </p:cNvPr>
          <p:cNvSpPr/>
          <p:nvPr/>
        </p:nvSpPr>
        <p:spPr>
          <a:xfrm>
            <a:off x="507510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Offers inline compression, inline compaction &amp; inline deduplication for better storage utilization </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ZIL</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&amp;</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L2ARC</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Write Coalescing</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Pool over provisioning</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SMB</a:t>
            </a:r>
            <a:r>
              <a:rPr lang="zh-TW" altLang="en-US"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Multichannel</a:t>
            </a:r>
            <a:endParaRPr lang="zh-TW"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iSCSI</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Read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Zero</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Copy</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Enhanced performance on encrypted L</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UN/</a:t>
            </a: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folder</a:t>
            </a:r>
          </a:p>
        </p:txBody>
      </p:sp>
      <p:sp>
        <p:nvSpPr>
          <p:cNvPr id="6" name="Google Shape;246;p16">
            <a:extLst>
              <a:ext uri="{FF2B5EF4-FFF2-40B4-BE49-F238E27FC236}">
                <a16:creationId xmlns:a16="http://schemas.microsoft.com/office/drawing/2014/main" id="{D29066DD-E1BC-4773-E9D6-81B5BECB55B9}"/>
              </a:ext>
            </a:extLst>
          </p:cNvPr>
          <p:cNvSpPr/>
          <p:nvPr/>
        </p:nvSpPr>
        <p:spPr>
          <a:xfrm>
            <a:off x="7418113"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Easily expanded to PB-level storage space.</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Provide ECC RAM supported model to reach the enterprise level stability </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Expand/</a:t>
            </a:r>
            <a:r>
              <a:rPr 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Upgrade </a:t>
            </a:r>
            <a:r>
              <a:rPr lang="en-US" alt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ZFS </a:t>
            </a:r>
            <a:r>
              <a:rPr lang="zh-TW" sz="1100">
                <a:solidFill>
                  <a:srgbClr val="FF0000"/>
                </a:solidFill>
                <a:latin typeface="Arial" panose="020B0604020202020204" pitchFamily="34" charset="0"/>
                <a:ea typeface="微軟正黑體"/>
                <a:cs typeface="Arial" panose="020B0604020202020204" pitchFamily="34" charset="0"/>
                <a:sym typeface="Arial" panose="020B0604020202020204" pitchFamily="34" charset="0"/>
              </a:rPr>
              <a:t>RAID</a:t>
            </a:r>
            <a:endParaRPr lang="zh-TW" altLang="en-US" sz="1100">
              <a:solidFill>
                <a:srgbClr val="FF0000"/>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service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of</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SSD/HDD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life</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prediction</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Predictive Migration</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Google Shape;246;p16">
            <a:extLst>
              <a:ext uri="{FF2B5EF4-FFF2-40B4-BE49-F238E27FC236}">
                <a16:creationId xmlns:a16="http://schemas.microsoft.com/office/drawing/2014/main" id="{08BEBD6B-AB3C-E317-558C-0D8E92DE3B49}"/>
              </a:ext>
            </a:extLst>
          </p:cNvPr>
          <p:cNvSpPr/>
          <p:nvPr/>
        </p:nvSpPr>
        <p:spPr>
          <a:xfrm>
            <a:off x="9761121" y="3441598"/>
            <a:ext cx="2191178" cy="3416402"/>
          </a:xfrm>
          <a:prstGeom prst="rect">
            <a:avLst/>
          </a:prstGeom>
          <a:noFill/>
          <a:ln>
            <a:noFill/>
          </a:ln>
        </p:spPr>
        <p:txBody>
          <a:bodyPr spcFirstLastPara="1" wrap="square" lIns="0" tIns="45700" rIns="91425" bIns="45700" anchor="t" anchorCtr="0">
            <a:noAutofit/>
          </a:bodyPr>
          <a:lstStyle/>
          <a:p>
            <a:pPr marL="285750" indent="-285750">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Detailed ACL</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Protocols &amp; Connection</a:t>
            </a: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Delegat</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ed</a:t>
            </a:r>
            <a:r>
              <a:rPr lang="zh-TW" altLang="en-US"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Administration</a:t>
            </a:r>
            <a:endParaRPr lang="zh-TW" sz="1100">
              <a:solidFill>
                <a:schemeClr val="bg1"/>
              </a:solidFill>
              <a:latin typeface="Arial" panose="020B0604020202020204" pitchFamily="34" charset="0"/>
              <a:ea typeface="微軟正黑體"/>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AMIZ cl</a:t>
            </a:r>
            <a:r>
              <a:rPr lang="en-US" altLang="zh-TW" sz="11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oud</a:t>
            </a:r>
            <a:endParaRPr lang="zh-TW"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Arial"/>
                <a:ea typeface="微軟正黑體"/>
                <a:cs typeface="Arial"/>
                <a:sym typeface="Arial" panose="020B0604020202020204" pitchFamily="34" charset="0"/>
              </a:rPr>
              <a:t>NFS</a:t>
            </a:r>
            <a:r>
              <a:rPr lang="zh-TW" altLang="en-US" sz="1100">
                <a:solidFill>
                  <a:schemeClr val="bg1"/>
                </a:solidFill>
                <a:latin typeface="Arial"/>
                <a:ea typeface="微軟正黑體"/>
                <a:cs typeface="Arial"/>
                <a:sym typeface="Arial" panose="020B0604020202020204" pitchFamily="34" charset="0"/>
              </a:rPr>
              <a:t> </a:t>
            </a:r>
            <a:r>
              <a:rPr lang="en-US" altLang="zh-TW" sz="1100">
                <a:solidFill>
                  <a:schemeClr val="bg1"/>
                </a:solidFill>
                <a:latin typeface="Arial"/>
                <a:ea typeface="微軟正黑體"/>
                <a:cs typeface="Arial"/>
                <a:sym typeface="Arial" panose="020B0604020202020204" pitchFamily="34" charset="0"/>
              </a:rPr>
              <a:t>Fi</a:t>
            </a:r>
            <a:r>
              <a:rPr lang="zh-TW" sz="1100">
                <a:solidFill>
                  <a:schemeClr val="bg1"/>
                </a:solidFill>
                <a:latin typeface="Arial"/>
                <a:ea typeface="微軟正黑體"/>
                <a:cs typeface="Arial"/>
                <a:sym typeface="Arial" panose="020B0604020202020204" pitchFamily="34" charset="0"/>
              </a:rPr>
              <a:t>xe</a:t>
            </a:r>
            <a:r>
              <a:rPr lang="en-US" altLang="zh-TW" sz="1100">
                <a:solidFill>
                  <a:schemeClr val="bg1"/>
                </a:solidFill>
                <a:latin typeface="Arial"/>
                <a:ea typeface="微軟正黑體"/>
                <a:cs typeface="Arial"/>
                <a:sym typeface="Arial" panose="020B0604020202020204" pitchFamily="34" charset="0"/>
              </a:rPr>
              <a:t>d</a:t>
            </a:r>
            <a:r>
              <a:rPr lang="zh-TW" sz="1100">
                <a:solidFill>
                  <a:schemeClr val="bg1"/>
                </a:solidFill>
                <a:latin typeface="Arial"/>
                <a:ea typeface="微軟正黑體"/>
                <a:cs typeface="Arial"/>
                <a:sym typeface="Arial" panose="020B0604020202020204" pitchFamily="34" charset="0"/>
              </a:rPr>
              <a:t> P</a:t>
            </a:r>
            <a:r>
              <a:rPr lang="en-US" altLang="zh-TW" sz="1100">
                <a:solidFill>
                  <a:schemeClr val="bg1"/>
                </a:solidFill>
                <a:latin typeface="Arial"/>
                <a:ea typeface="微軟正黑體"/>
                <a:cs typeface="Arial"/>
                <a:sym typeface="Arial" panose="020B0604020202020204" pitchFamily="34" charset="0"/>
              </a:rPr>
              <a:t>orts</a:t>
            </a:r>
            <a:endParaRPr lang="en-US" altLang="zh-TW" sz="1100">
              <a:solidFill>
                <a:schemeClr val="bg1"/>
              </a:solidFill>
              <a:latin typeface="Arial"/>
              <a:ea typeface="微軟正黑體" panose="020B0604030504040204" pitchFamily="34" charset="-120"/>
              <a:cs typeface="Arial"/>
            </a:endParaRPr>
          </a:p>
        </p:txBody>
      </p:sp>
    </p:spTree>
    <p:extLst>
      <p:ext uri="{BB962C8B-B14F-4D97-AF65-F5344CB8AC3E}">
        <p14:creationId xmlns:p14="http://schemas.microsoft.com/office/powerpoint/2010/main" val="543363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15219CF-327C-06A4-24AA-602C36EDB592}"/>
              </a:ext>
            </a:extLst>
          </p:cNvPr>
          <p:cNvGrpSpPr/>
          <p:nvPr/>
        </p:nvGrpSpPr>
        <p:grpSpPr>
          <a:xfrm>
            <a:off x="115803" y="3220730"/>
            <a:ext cx="2925534" cy="1310068"/>
            <a:chOff x="26403" y="3099228"/>
            <a:chExt cx="2959269" cy="1325175"/>
          </a:xfrm>
        </p:grpSpPr>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gr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96726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2000">
                <a:solidFill>
                  <a:schemeClr val="accent4">
                    <a:lumMod val="75000"/>
                  </a:schemeClr>
                </a:solidFill>
                <a:latin typeface="Arial" panose="020B0604020202020204" pitchFamily="34" charset="0"/>
                <a:ea typeface="微軟正黑體"/>
                <a:cs typeface="Arial" panose="020B0604020202020204" pitchFamily="34" charset="0"/>
                <a:sym typeface="Arial" panose="020B0604020202020204" pitchFamily="34" charset="0"/>
              </a:rPr>
              <a:t>AES-NI accelerated SMB3 Signing and Encryption</a:t>
            </a:r>
          </a:p>
        </p:txBody>
      </p:sp>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 name="Picture 2" hidden="1">
            <a:extLst>
              <a:ext uri="{FF2B5EF4-FFF2-40B4-BE49-F238E27FC236}">
                <a16:creationId xmlns:a16="http://schemas.microsoft.com/office/drawing/2014/main" id="{E45598C9-39E6-43E0-A634-CF1E68A3B8BA}"/>
              </a:ext>
            </a:extLst>
          </p:cNvPr>
          <p:cNvPicPr>
            <a:picLocks noChangeAspect="1"/>
          </p:cNvPicPr>
          <p:nvPr/>
        </p:nvPicPr>
        <p:blipFill>
          <a:blip r:embed="rId7"/>
          <a:stretch>
            <a:fillRect/>
          </a:stretch>
        </p:blipFill>
        <p:spPr>
          <a:xfrm>
            <a:off x="2852649" y="4459036"/>
            <a:ext cx="879493" cy="891459"/>
          </a:xfrm>
          <a:prstGeom prst="rect">
            <a:avLst/>
          </a:prstGeom>
        </p:spPr>
      </p:pic>
      <p:pic>
        <p:nvPicPr>
          <p:cNvPr id="19" name="Picture 18" hidden="1">
            <a:extLst>
              <a:ext uri="{FF2B5EF4-FFF2-40B4-BE49-F238E27FC236}">
                <a16:creationId xmlns:a16="http://schemas.microsoft.com/office/drawing/2014/main" id="{521405C2-5EB9-4A05-AD41-D4AB75B24DC7}"/>
              </a:ext>
            </a:extLst>
          </p:cNvPr>
          <p:cNvPicPr>
            <a:picLocks noChangeAspect="1"/>
          </p:cNvPicPr>
          <p:nvPr/>
        </p:nvPicPr>
        <p:blipFill>
          <a:blip r:embed="rId7"/>
          <a:stretch>
            <a:fillRect/>
          </a:stretch>
        </p:blipFill>
        <p:spPr>
          <a:xfrm>
            <a:off x="8336779" y="4448269"/>
            <a:ext cx="879493" cy="891459"/>
          </a:xfrm>
          <a:prstGeom prst="rect">
            <a:avLst/>
          </a:prstGeom>
        </p:spPr>
      </p:pic>
      <p:pic>
        <p:nvPicPr>
          <p:cNvPr id="5124" name="Picture 4" descr="「AES encryption icon」的圖片搜尋結果" hidden="1">
            <a:extLst>
              <a:ext uri="{FF2B5EF4-FFF2-40B4-BE49-F238E27FC236}">
                <a16:creationId xmlns:a16="http://schemas.microsoft.com/office/drawing/2014/main" id="{5A98DE8C-4281-4776-A47A-C2FE22D9763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93910"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ES encryption icon」的圖片搜尋結果" hidden="1">
            <a:extLst>
              <a:ext uri="{FF2B5EF4-FFF2-40B4-BE49-F238E27FC236}">
                <a16:creationId xmlns:a16="http://schemas.microsoft.com/office/drawing/2014/main" id="{1175CAD3-D23E-484D-88BB-4513939EC1C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10574"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9">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28" name="圖片 17" hidden="1">
            <a:extLst>
              <a:ext uri="{FF2B5EF4-FFF2-40B4-BE49-F238E27FC236}">
                <a16:creationId xmlns:a16="http://schemas.microsoft.com/office/drawing/2014/main" id="{8F58864D-0F09-4900-9869-6C5DAA7C64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040182" y="4750282"/>
            <a:ext cx="1646645" cy="1646645"/>
          </a:xfrm>
          <a:prstGeom prst="rect">
            <a:avLst/>
          </a:prstGeom>
          <a:noFill/>
          <a:ln>
            <a:noFill/>
          </a:ln>
        </p:spPr>
      </p:pic>
      <p:pic>
        <p:nvPicPr>
          <p:cNvPr id="29" name="圖片 13" hidden="1">
            <a:extLst>
              <a:ext uri="{FF2B5EF4-FFF2-40B4-BE49-F238E27FC236}">
                <a16:creationId xmlns:a16="http://schemas.microsoft.com/office/drawing/2014/main" id="{BFF41324-A38B-4D05-B452-6D59A76E1A0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409020" y="3909718"/>
            <a:ext cx="2067435" cy="2067435"/>
          </a:xfrm>
          <a:prstGeom prst="rect">
            <a:avLst/>
          </a:prstGeom>
          <a:noFill/>
          <a:ln>
            <a:noFill/>
          </a:ln>
        </p:spPr>
      </p:pic>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7344" y="213984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245842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153182" y="192125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494138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3107713"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3273623"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2590ECA2-D6BD-E067-5CFF-6475EB00C6E4}"/>
              </a:ext>
            </a:extLst>
          </p:cNvPr>
          <p:cNvGrpSpPr/>
          <p:nvPr/>
        </p:nvGrpSpPr>
        <p:grpSpPr>
          <a:xfrm>
            <a:off x="9041419" y="3213626"/>
            <a:ext cx="3000372" cy="2198225"/>
            <a:chOff x="9075825" y="2805713"/>
            <a:chExt cx="3000372" cy="2198225"/>
          </a:xfrm>
        </p:grpSpPr>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23572" y="3337063"/>
              <a:ext cx="1952625" cy="1666875"/>
            </a:xfrm>
            <a:prstGeom prst="rect">
              <a:avLst/>
            </a:prstGeom>
          </p:spPr>
        </p:pic>
      </p:grpSp>
      <p:sp>
        <p:nvSpPr>
          <p:cNvPr id="56" name="圖形 15">
            <a:extLst>
              <a:ext uri="{FF2B5EF4-FFF2-40B4-BE49-F238E27FC236}">
                <a16:creationId xmlns:a16="http://schemas.microsoft.com/office/drawing/2014/main" id="{C35EDBBD-F05F-4D97-965D-F2BA2EBC2F6F}"/>
              </a:ext>
            </a:extLst>
          </p:cNvPr>
          <p:cNvSpPr/>
          <p:nvPr/>
        </p:nvSpPr>
        <p:spPr>
          <a:xfrm>
            <a:off x="3483517"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419656"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483517"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285810"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4078956" y="2681495"/>
            <a:ext cx="4045057"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66" name="TextBox 20">
            <a:extLst>
              <a:ext uri="{FF2B5EF4-FFF2-40B4-BE49-F238E27FC236}">
                <a16:creationId xmlns:a16="http://schemas.microsoft.com/office/drawing/2014/main" id="{6C119275-6F29-4A1D-92BD-26D0350939AE}"/>
              </a:ext>
            </a:extLst>
          </p:cNvPr>
          <p:cNvSpPr txBox="1"/>
          <p:nvPr/>
        </p:nvSpPr>
        <p:spPr>
          <a:xfrm>
            <a:off x="4712415" y="4680709"/>
            <a:ext cx="2772951" cy="523220"/>
          </a:xfrm>
          <a:prstGeom prst="rect">
            <a:avLst/>
          </a:prstGeom>
          <a:noFill/>
        </p:spPr>
        <p:txBody>
          <a:bodyPr wrap="square" lIns="91440" tIns="45720" rIns="91440" bIns="45720" rtlCol="0" anchor="t">
            <a:spAutoFit/>
          </a:bodyPr>
          <a:lstStyle/>
          <a:p>
            <a:pPr algn="ctr"/>
            <a:r>
              <a:rPr lang="en-US" altLang="zh-TW" sz="2800">
                <a:solidFill>
                  <a:schemeClr val="accent4">
                    <a:lumMod val="75000"/>
                  </a:schemeClr>
                </a:solidFill>
                <a:latin typeface="Arial"/>
                <a:ea typeface="微軟正黑體"/>
                <a:cs typeface="Arial"/>
                <a:sym typeface="Arial" panose="020B0604020202020204" pitchFamily="34" charset="0"/>
              </a:rPr>
              <a:t>Up to 3X faster!</a:t>
            </a:r>
            <a:endParaRPr lang="zh-TW"/>
          </a:p>
        </p:txBody>
      </p:sp>
      <p:sp>
        <p:nvSpPr>
          <p:cNvPr id="67" name="圖形 15">
            <a:extLst>
              <a:ext uri="{FF2B5EF4-FFF2-40B4-BE49-F238E27FC236}">
                <a16:creationId xmlns:a16="http://schemas.microsoft.com/office/drawing/2014/main" id="{6AB5BEFE-6364-4CD7-B44A-C642DC645C3D}"/>
              </a:ext>
            </a:extLst>
          </p:cNvPr>
          <p:cNvSpPr/>
          <p:nvPr/>
        </p:nvSpPr>
        <p:spPr>
          <a:xfrm>
            <a:off x="8260204"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208797"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Arial" panose="020B0604020202020204" pitchFamily="34" charset="0"/>
              <a:cs typeface="Arial" panose="020B0604020202020204" pitchFamily="34" charset="0"/>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sp>
        <p:nvSpPr>
          <p:cNvPr id="44" name="Arrow: Down 19">
            <a:extLst>
              <a:ext uri="{FF2B5EF4-FFF2-40B4-BE49-F238E27FC236}">
                <a16:creationId xmlns:a16="http://schemas.microsoft.com/office/drawing/2014/main" id="{55275557-9C65-4590-97B0-7F7FFC444BB4}"/>
              </a:ext>
            </a:extLst>
          </p:cNvPr>
          <p:cNvSpPr/>
          <p:nvPr/>
        </p:nvSpPr>
        <p:spPr>
          <a:xfrm>
            <a:off x="7369521"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535431"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文字方塊 4">
            <a:extLst>
              <a:ext uri="{FF2B5EF4-FFF2-40B4-BE49-F238E27FC236}">
                <a16:creationId xmlns:a16="http://schemas.microsoft.com/office/drawing/2014/main" id="{99C93479-0BC4-C74C-B038-BF3DA79CEB34}"/>
              </a:ext>
            </a:extLst>
          </p:cNvPr>
          <p:cNvSpPr txBox="1"/>
          <p:nvPr/>
        </p:nvSpPr>
        <p:spPr>
          <a:xfrm>
            <a:off x="398834" y="172282"/>
            <a:ext cx="11420272" cy="1823576"/>
          </a:xfrm>
          <a:prstGeom prst="rect">
            <a:avLst/>
          </a:prstGeom>
          <a:noFill/>
        </p:spPr>
        <p:txBody>
          <a:bodyPr wrap="square" lIns="91440" tIns="45720" rIns="91440" bIns="45720" rtlCol="0" anchor="t">
            <a:spAutoFit/>
          </a:bodyPr>
          <a:lstStyle/>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AES-NI</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Acceleration</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for</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endParaRPr lang="en-US" altLang="zh-TW" sz="4600" b="1">
              <a:solidFill>
                <a:schemeClr val="bg1">
                  <a:lumMod val="75000"/>
                </a:schemeClr>
              </a:solidFill>
              <a:latin typeface="Arial" panose="020B0604020202020204" pitchFamily="34" charset="0"/>
              <a:ea typeface="微軟正黑體"/>
              <a:cs typeface="Arial" panose="020B0604020202020204" pitchFamily="34" charset="0"/>
            </a:endParaRPr>
          </a:p>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SMB3</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Signing</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a:t>
            </a:r>
            <a:r>
              <a:rPr lang="zh-TW" sz="4600" b="1">
                <a:solidFill>
                  <a:schemeClr val="bg1">
                    <a:lumMod val="75000"/>
                  </a:schemeClr>
                </a:solidFill>
                <a:latin typeface="Arial" panose="020B0604020202020204" pitchFamily="34" charset="0"/>
                <a:ea typeface="微軟正黑體"/>
                <a:cs typeface="Arial" panose="020B0604020202020204" pitchFamily="34" charset="0"/>
              </a:rPr>
              <a:t>nd </a:t>
            </a:r>
            <a:r>
              <a:rPr lang="en-US" altLang="zh-TW" sz="4600" b="1" err="1">
                <a:solidFill>
                  <a:schemeClr val="bg1">
                    <a:lumMod val="75000"/>
                  </a:schemeClr>
                </a:solidFill>
                <a:latin typeface="Arial" panose="020B0604020202020204" pitchFamily="34" charset="0"/>
                <a:ea typeface="微軟正黑體"/>
                <a:cs typeface="Arial" panose="020B0604020202020204" pitchFamily="34" charset="0"/>
              </a:rPr>
              <a:t>Encryp</a:t>
            </a:r>
            <a:r>
              <a:rPr lang="zh-TW" sz="4600" b="1">
                <a:solidFill>
                  <a:schemeClr val="bg1">
                    <a:lumMod val="75000"/>
                  </a:schemeClr>
                </a:solidFill>
                <a:latin typeface="Arial" panose="020B0604020202020204" pitchFamily="34" charset="0"/>
                <a:ea typeface="微軟正黑體"/>
                <a:cs typeface="Arial" panose="020B0604020202020204" pitchFamily="34" charset="0"/>
              </a:rPr>
              <a:t>tion</a:t>
            </a:r>
          </a:p>
          <a:p>
            <a:pPr algn="ctr">
              <a:lnSpc>
                <a:spcPts val="4500"/>
              </a:lnSpc>
            </a:pPr>
            <a:endParaRPr lang="zh-TW" altLang="en-US" sz="4600" b="1">
              <a:solidFill>
                <a:schemeClr val="bg1">
                  <a:lumMod val="75000"/>
                </a:schemeClr>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913677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0947147-4C6E-115B-1194-73D23E69CD60}"/>
              </a:ext>
            </a:extLst>
          </p:cNvPr>
          <p:cNvSpPr txBox="1"/>
          <p:nvPr/>
        </p:nvSpPr>
        <p:spPr>
          <a:xfrm>
            <a:off x="512748" y="269886"/>
            <a:ext cx="11186445" cy="1538883"/>
          </a:xfrm>
          <a:prstGeom prst="rect">
            <a:avLst/>
          </a:prstGeom>
          <a:noFill/>
        </p:spPr>
        <p:txBody>
          <a:bodyPr wrap="square" lIns="91440" tIns="45720" rIns="91440" bIns="45720" rtlCol="0" anchor="t">
            <a:spAutoFit/>
          </a:bodyPr>
          <a:lstStyle/>
          <a:p>
            <a:pPr algn="ctr"/>
            <a:r>
              <a:rPr lang="en-US" sz="4700" b="1">
                <a:solidFill>
                  <a:schemeClr val="bg1">
                    <a:lumMod val="75000"/>
                  </a:schemeClr>
                </a:solidFill>
                <a:latin typeface="Arial" panose="020B0604020202020204" pitchFamily="34" charset="0"/>
                <a:ea typeface="微軟正黑體"/>
                <a:cs typeface="Arial" panose="020B0604020202020204" pitchFamily="34" charset="0"/>
              </a:rPr>
              <a:t>Supports AES-128-GMAC for</a:t>
            </a:r>
          </a:p>
          <a:p>
            <a:pPr algn="ctr"/>
            <a:r>
              <a:rPr lang="en-US" sz="4700" b="1">
                <a:solidFill>
                  <a:schemeClr val="bg1">
                    <a:lumMod val="75000"/>
                  </a:schemeClr>
                </a:solidFill>
                <a:latin typeface="Arial" panose="020B0604020202020204" pitchFamily="34" charset="0"/>
                <a:ea typeface="微軟正黑體"/>
                <a:cs typeface="Arial" panose="020B0604020202020204" pitchFamily="34" charset="0"/>
              </a:rPr>
              <a:t>SMB signing acceleration</a:t>
            </a: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904996"/>
            <a:ext cx="9571384"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TW" sz="2000" b="1">
                <a:solidFill>
                  <a:schemeClr val="bg1"/>
                </a:solidFill>
                <a:latin typeface="Arial" panose="020B0604020202020204" pitchFamily="34" charset="0"/>
                <a:ea typeface="微軟正黑體"/>
                <a:cs typeface="Arial" panose="020B0604020202020204" pitchFamily="34" charset="0"/>
              </a:rPr>
              <a:t>In 10Gb/s network, </a:t>
            </a:r>
            <a:r>
              <a:rPr lang="en-US" sz="2000" b="1">
                <a:solidFill>
                  <a:srgbClr val="00B0F0"/>
                </a:solidFill>
                <a:latin typeface="Arial" panose="020B0604020202020204" pitchFamily="34" charset="0"/>
                <a:ea typeface="微軟正黑體"/>
                <a:cs typeface="Arial" panose="020B0604020202020204" pitchFamily="34" charset="0"/>
              </a:rPr>
              <a:t>AES-NI</a:t>
            </a:r>
            <a:r>
              <a:rPr lang="en-US" altLang="zh-TW" sz="2000" b="1">
                <a:solidFill>
                  <a:srgbClr val="00B0F0"/>
                </a:solidFill>
                <a:latin typeface="Arial" panose="020B0604020202020204" pitchFamily="34" charset="0"/>
                <a:ea typeface="微軟正黑體"/>
                <a:cs typeface="Arial" panose="020B0604020202020204" pitchFamily="34" charset="0"/>
              </a:rPr>
              <a:t> enabled </a:t>
            </a:r>
            <a:r>
              <a:rPr lang="en-US" sz="2000" b="1">
                <a:solidFill>
                  <a:srgbClr val="00B0F0"/>
                </a:solidFill>
                <a:latin typeface="Arial" panose="020B0604020202020204" pitchFamily="34" charset="0"/>
                <a:ea typeface="微軟正黑體"/>
                <a:cs typeface="Arial" panose="020B0604020202020204" pitchFamily="34" charset="0"/>
              </a:rPr>
              <a:t>CPU</a:t>
            </a:r>
            <a:r>
              <a:rPr lang="en-US" sz="2000" b="1">
                <a:solidFill>
                  <a:srgbClr val="FFFFFF"/>
                </a:solidFill>
                <a:latin typeface="Arial" panose="020B0604020202020204" pitchFamily="34" charset="0"/>
                <a:ea typeface="微軟正黑體"/>
                <a:cs typeface="Arial" panose="020B0604020202020204" pitchFamily="34" charset="0"/>
              </a:rPr>
              <a:t>, </a:t>
            </a:r>
            <a:r>
              <a:rPr lang="en-US" sz="2000" b="1">
                <a:solidFill>
                  <a:srgbClr val="FF0000"/>
                </a:solidFill>
                <a:latin typeface="Arial" panose="020B0604020202020204" pitchFamily="34" charset="0"/>
                <a:ea typeface="微軟正黑體"/>
                <a:cs typeface="Arial" panose="020B0604020202020204" pitchFamily="34" charset="0"/>
              </a:rPr>
              <a:t>new GMAC</a:t>
            </a:r>
            <a:r>
              <a:rPr lang="en-US" altLang="zh-TW" sz="2000" b="1">
                <a:solidFill>
                  <a:srgbClr val="FFFFFF"/>
                </a:solidFill>
                <a:latin typeface="Arial" panose="020B0604020202020204" pitchFamily="34" charset="0"/>
                <a:ea typeface="微軟正黑體"/>
                <a:cs typeface="Arial" panose="020B0604020202020204" pitchFamily="34" charset="0"/>
              </a:rPr>
              <a:t> algorithm outperforms the former</a:t>
            </a:r>
            <a:r>
              <a:rPr lang="en-US" altLang="zh-TW" sz="2000" b="1">
                <a:solidFill>
                  <a:schemeClr val="bg1"/>
                </a:solidFill>
                <a:latin typeface="Arial" panose="020B0604020202020204" pitchFamily="34" charset="0"/>
                <a:ea typeface="微軟正黑體"/>
                <a:cs typeface="Arial" panose="020B0604020202020204" pitchFamily="34" charset="0"/>
              </a:rPr>
              <a:t> </a:t>
            </a:r>
            <a:r>
              <a:rPr lang="en-US" sz="2000" b="1">
                <a:solidFill>
                  <a:schemeClr val="bg1"/>
                </a:solidFill>
                <a:latin typeface="Arial" panose="020B0604020202020204" pitchFamily="34" charset="0"/>
                <a:ea typeface="微軟正黑體"/>
                <a:cs typeface="Arial" panose="020B0604020202020204" pitchFamily="34" charset="0"/>
              </a:rPr>
              <a:t>CMAC</a:t>
            </a:r>
            <a:r>
              <a:rPr lang="en-US" altLang="zh-TW" sz="2000" b="1">
                <a:solidFill>
                  <a:schemeClr val="bg1"/>
                </a:solidFill>
                <a:latin typeface="Arial" panose="020B0604020202020204" pitchFamily="34" charset="0"/>
                <a:ea typeface="微軟正黑體"/>
                <a:cs typeface="Arial" panose="020B0604020202020204" pitchFamily="34" charset="0"/>
              </a:rPr>
              <a:t> algorithm significantly. </a:t>
            </a:r>
            <a:endParaRPr lang="en-US" sz="2000" b="1">
              <a:solidFill>
                <a:schemeClr val="bg1"/>
              </a:solidFill>
              <a:latin typeface="Arial" panose="020B0604020202020204" pitchFamily="34" charset="0"/>
              <a:ea typeface="微軟正黑體"/>
              <a:cs typeface="Arial" panose="020B0604020202020204" pitchFamily="34" charset="0"/>
            </a:endParaRP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136422" y="4717654"/>
            <a:ext cx="1899204" cy="430887"/>
          </a:xfrm>
          <a:prstGeom prst="rect">
            <a:avLst/>
          </a:prstGeom>
          <a:noFill/>
        </p:spPr>
        <p:txBody>
          <a:bodyPr wrap="square">
            <a:spAutoFit/>
          </a:bodyPr>
          <a:lstStyle/>
          <a:p>
            <a:pPr algn="ctr"/>
            <a:r>
              <a:rPr lang="en-US" altLang="zh-TW" sz="2200" b="1">
                <a:solidFill>
                  <a:srgbClr val="FF3A00"/>
                </a:solidFill>
                <a:latin typeface="Arial" panose="020B0604020202020204" pitchFamily="34" charset="0"/>
                <a:ea typeface="微軟正黑體" panose="020B0604030504040204" pitchFamily="34" charset="-120"/>
                <a:cs typeface="Arial" panose="020B0604020202020204" pitchFamily="34" charset="0"/>
              </a:rPr>
              <a:t>GMAC</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137917" y="4717654"/>
            <a:ext cx="1899204" cy="430887"/>
          </a:xfrm>
          <a:prstGeom prst="rect">
            <a:avLst/>
          </a:prstGeom>
          <a:noFill/>
        </p:spPr>
        <p:txBody>
          <a:bodyPr wrap="square">
            <a:spAutoFit/>
          </a:bodyPr>
          <a:lstStyle/>
          <a:p>
            <a:pPr algn="ctr"/>
            <a:r>
              <a:rPr lang="en-US" altLang="zh-TW" sz="2200" b="1">
                <a:solidFill>
                  <a:schemeClr val="bg1"/>
                </a:solidFill>
                <a:latin typeface="Arial" panose="020B0604020202020204" pitchFamily="34" charset="0"/>
                <a:ea typeface="微軟正黑體" panose="020B0604030504040204" pitchFamily="34" charset="-120"/>
                <a:cs typeface="Arial" panose="020B0604020202020204" pitchFamily="34" charset="0"/>
              </a:rPr>
              <a:t>CMAC</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3"/>
          <a:stretch>
            <a:fillRect/>
          </a:stretch>
        </p:blipFill>
        <p:spPr>
          <a:xfrm>
            <a:off x="6158989" y="5186542"/>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4"/>
          <a:stretch>
            <a:fillRect/>
          </a:stretch>
        </p:blipFill>
        <p:spPr>
          <a:xfrm>
            <a:off x="3137917" y="5191598"/>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091619" y="5723756"/>
            <a:ext cx="1899204" cy="430887"/>
          </a:xfrm>
          <a:prstGeom prst="rect">
            <a:avLst/>
          </a:prstGeom>
          <a:noFill/>
        </p:spPr>
        <p:txBody>
          <a:bodyPr wrap="square">
            <a:spAutoFit/>
          </a:bodyPr>
          <a:lstStyle/>
          <a:p>
            <a:pPr algn="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x86</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8035626" y="5723756"/>
            <a:ext cx="1899204" cy="430887"/>
          </a:xfrm>
          <a:prstGeom prst="rect">
            <a:avLst/>
          </a:prstGeom>
          <a:noFill/>
        </p:spPr>
        <p:txBody>
          <a:bodyPr wrap="square">
            <a:spAutoFit/>
          </a:bodyPr>
          <a:lstStyle/>
          <a:p>
            <a:pPr algn="ct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2X</a:t>
            </a:r>
            <a:r>
              <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TextBox 4">
            <a:extLst>
              <a:ext uri="{FF2B5EF4-FFF2-40B4-BE49-F238E27FC236}">
                <a16:creationId xmlns:a16="http://schemas.microsoft.com/office/drawing/2014/main" id="{15DCC3F0-71CB-54C3-3D85-45BC4D651FAF}"/>
              </a:ext>
            </a:extLst>
          </p:cNvPr>
          <p:cNvSpPr txBox="1"/>
          <p:nvPr/>
        </p:nvSpPr>
        <p:spPr>
          <a:xfrm>
            <a:off x="1406033" y="3179855"/>
            <a:ext cx="9803834" cy="1323439"/>
          </a:xfrm>
          <a:prstGeom prst="rect">
            <a:avLst/>
          </a:prstGeom>
          <a:noFill/>
        </p:spPr>
        <p:txBody>
          <a:bodyPr wrap="square">
            <a:spAutoFit/>
          </a:bodyPr>
          <a:lstStyle/>
          <a:p>
            <a:r>
              <a:rPr lang="en-TW" sz="2000">
                <a:solidFill>
                  <a:schemeClr val="bg1"/>
                </a:solidFill>
                <a:latin typeface="Arial" panose="020B0604020202020204" pitchFamily="34" charset="0"/>
                <a:cs typeface="Arial" panose="020B0604020202020204" pitchFamily="34" charset="0"/>
              </a:rPr>
              <a:t>QuTS hero h5.1 supports AES-128-GMAC signing acceleration (only in Windows Server 2022 and Windows 11 clients) that not only greatly increases data signing efficiency over SMB 3.1.1 but also enhances the CPU utilization of the NAS system - providing the best balance of security and performance.</a:t>
            </a:r>
          </a:p>
        </p:txBody>
      </p:sp>
    </p:spTree>
    <p:extLst>
      <p:ext uri="{BB962C8B-B14F-4D97-AF65-F5344CB8AC3E}">
        <p14:creationId xmlns:p14="http://schemas.microsoft.com/office/powerpoint/2010/main" val="217574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C921-37D9-C35B-7A76-CAC8CD06DE7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C98A68D-6D98-C558-77BA-26D2CE7719C5}"/>
              </a:ext>
            </a:extLst>
          </p:cNvPr>
          <p:cNvSpPr txBox="1"/>
          <p:nvPr/>
        </p:nvSpPr>
        <p:spPr>
          <a:xfrm>
            <a:off x="502777" y="100974"/>
            <a:ext cx="11186445" cy="1323439"/>
          </a:xfrm>
          <a:prstGeom prst="rect">
            <a:avLst/>
          </a:prstGeom>
          <a:noFill/>
        </p:spPr>
        <p:txBody>
          <a:bodyPr wrap="square" lIns="91440" tIns="45720" rIns="91440" bIns="45720" rtlCol="0" anchor="t">
            <a:spAutoFit/>
          </a:bodyPr>
          <a:lstStyle/>
          <a:p>
            <a:pPr algn="ct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SMB </a:t>
            </a:r>
            <a:r>
              <a:rPr lang="zh-TW" sz="4000" b="1">
                <a:solidFill>
                  <a:schemeClr val="bg1">
                    <a:lumMod val="75000"/>
                  </a:schemeClr>
                </a:solidFill>
                <a:latin typeface="Arial" panose="020B0604020202020204" pitchFamily="34" charset="0"/>
                <a:ea typeface="微軟正黑體"/>
                <a:cs typeface="Arial" panose="020B0604020202020204" pitchFamily="34" charset="0"/>
              </a:rPr>
              <a:t>Multichannel</a:t>
            </a:r>
            <a:r>
              <a:rPr lang="en-US" altLang="zh-TW" sz="4000" b="1">
                <a:solidFill>
                  <a:schemeClr val="bg1">
                    <a:lumMod val="75000"/>
                  </a:schemeClr>
                </a:solidFill>
                <a:latin typeface="Arial" panose="020B0604020202020204" pitchFamily="34" charset="0"/>
                <a:ea typeface="微軟正黑體"/>
                <a:cs typeface="Arial" panose="020B0604020202020204" pitchFamily="34" charset="0"/>
              </a:rPr>
              <a:t> for Multiplied Network Performance and Fault-tolerant Connections</a:t>
            </a:r>
            <a:endParaRPr lang="zh-TW" sz="4000" b="1">
              <a:solidFill>
                <a:schemeClr val="bg1">
                  <a:lumMod val="75000"/>
                </a:schemeClr>
              </a:solidFill>
              <a:latin typeface="Arial" panose="020B0604020202020204" pitchFamily="34" charset="0"/>
              <a:ea typeface="微軟正黑體"/>
              <a:cs typeface="Arial" panose="020B0604020202020204" pitchFamily="34" charset="0"/>
            </a:endParaRPr>
          </a:p>
        </p:txBody>
      </p:sp>
      <p:sp>
        <p:nvSpPr>
          <p:cNvPr id="8" name="Content Placeholder 6">
            <a:extLst>
              <a:ext uri="{FF2B5EF4-FFF2-40B4-BE49-F238E27FC236}">
                <a16:creationId xmlns:a16="http://schemas.microsoft.com/office/drawing/2014/main" id="{B7093FB6-F636-9E59-42AB-42ED95D7246D}"/>
              </a:ext>
            </a:extLst>
          </p:cNvPr>
          <p:cNvSpPr txBox="1">
            <a:spLocks/>
          </p:cNvSpPr>
          <p:nvPr/>
        </p:nvSpPr>
        <p:spPr>
          <a:xfrm>
            <a:off x="660400" y="1793807"/>
            <a:ext cx="11080750"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solidFill>
                  <a:schemeClr val="bg1"/>
                </a:solidFill>
                <a:latin typeface="Arial" panose="020B0604020202020204" pitchFamily="34" charset="0"/>
                <a:ea typeface="微軟正黑體"/>
                <a:cs typeface="Arial" panose="020B0604020202020204" pitchFamily="34" charset="0"/>
              </a:rPr>
              <a:t>A SMB 3 </a:t>
            </a:r>
            <a:r>
              <a:rPr lang="en-US" altLang="zh-TW" sz="1800" dirty="0">
                <a:solidFill>
                  <a:schemeClr val="bg1"/>
                </a:solidFill>
                <a:latin typeface="Arial" panose="020B0604020202020204" pitchFamily="34" charset="0"/>
                <a:ea typeface="微軟正黑體"/>
                <a:cs typeface="Arial" panose="020B0604020202020204" pitchFamily="34" charset="0"/>
              </a:rPr>
              <a:t>client automatically establishes multiple connections to the SMB server for a single SMB session, and with the multiple connections achieves bandwidth </a:t>
            </a:r>
            <a:r>
              <a:rPr lang="en-US" sz="1800" dirty="0">
                <a:solidFill>
                  <a:srgbClr val="FFFFFF"/>
                </a:solidFill>
                <a:latin typeface="Arial" panose="020B0604020202020204" pitchFamily="34" charset="0"/>
                <a:ea typeface="微軟正黑體"/>
                <a:cs typeface="Arial" panose="020B0604020202020204" pitchFamily="34" charset="0"/>
              </a:rPr>
              <a:t>aggregation and </a:t>
            </a:r>
            <a:r>
              <a:rPr lang="en-US" sz="1800" dirty="0">
                <a:solidFill>
                  <a:schemeClr val="bg1"/>
                </a:solidFill>
                <a:latin typeface="Arial" panose="020B0604020202020204" pitchFamily="34" charset="0"/>
                <a:ea typeface="微軟正黑體"/>
                <a:cs typeface="Arial" panose="020B0604020202020204" pitchFamily="34" charset="0"/>
              </a:rPr>
              <a:t>network fault tolerance.</a:t>
            </a:r>
          </a:p>
        </p:txBody>
      </p:sp>
      <p:grpSp>
        <p:nvGrpSpPr>
          <p:cNvPr id="2" name="群組 1">
            <a:extLst>
              <a:ext uri="{FF2B5EF4-FFF2-40B4-BE49-F238E27FC236}">
                <a16:creationId xmlns:a16="http://schemas.microsoft.com/office/drawing/2014/main" id="{9692FB20-2B01-4BC9-EFD8-A6C3CD196E50}"/>
              </a:ext>
            </a:extLst>
          </p:cNvPr>
          <p:cNvGrpSpPr/>
          <p:nvPr/>
        </p:nvGrpSpPr>
        <p:grpSpPr>
          <a:xfrm>
            <a:off x="660400" y="2897519"/>
            <a:ext cx="10733697" cy="3613098"/>
            <a:chOff x="274124" y="2393575"/>
            <a:chExt cx="12343988" cy="4155142"/>
          </a:xfrm>
        </p:grpSpPr>
        <p:sp>
          <p:nvSpPr>
            <p:cNvPr id="4" name="矩形: 圓角 3">
              <a:extLst>
                <a:ext uri="{FF2B5EF4-FFF2-40B4-BE49-F238E27FC236}">
                  <a16:creationId xmlns:a16="http://schemas.microsoft.com/office/drawing/2014/main" id="{F299429A-834F-3CFE-BF6A-256A4A1FEEE1}"/>
                </a:ext>
              </a:extLst>
            </p:cNvPr>
            <p:cNvSpPr/>
            <p:nvPr/>
          </p:nvSpPr>
          <p:spPr>
            <a:xfrm>
              <a:off x="5968252" y="2393575"/>
              <a:ext cx="6649860"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5" name="矩形: 圓角 4">
              <a:extLst>
                <a:ext uri="{FF2B5EF4-FFF2-40B4-BE49-F238E27FC236}">
                  <a16:creationId xmlns:a16="http://schemas.microsoft.com/office/drawing/2014/main" id="{7A853689-C453-4642-B408-3D36F8C3064F}"/>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11" name="文字方塊 3">
              <a:extLst>
                <a:ext uri="{FF2B5EF4-FFF2-40B4-BE49-F238E27FC236}">
                  <a16:creationId xmlns:a16="http://schemas.microsoft.com/office/drawing/2014/main" id="{11EB6CC1-EC0C-E23D-3F5F-80A7FC727A23}"/>
                </a:ext>
              </a:extLst>
            </p:cNvPr>
            <p:cNvSpPr txBox="1"/>
            <p:nvPr/>
          </p:nvSpPr>
          <p:spPr>
            <a:xfrm>
              <a:off x="1839624" y="2583546"/>
              <a:ext cx="2711755" cy="40051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b="1">
                  <a:latin typeface="Arial" panose="020B0604020202020204" pitchFamily="34" charset="0"/>
                  <a:ea typeface="微軟正黑體"/>
                  <a:cs typeface="Arial" panose="020B0604020202020204" pitchFamily="34" charset="0"/>
                </a:rPr>
                <a:t>Without Multichannel</a:t>
              </a:r>
            </a:p>
          </p:txBody>
        </p:sp>
        <p:sp>
          <p:nvSpPr>
            <p:cNvPr id="15" name="文字方塊 4">
              <a:extLst>
                <a:ext uri="{FF2B5EF4-FFF2-40B4-BE49-F238E27FC236}">
                  <a16:creationId xmlns:a16="http://schemas.microsoft.com/office/drawing/2014/main" id="{8D86AC44-FE46-E9BE-E258-0541EE2B5395}"/>
                </a:ext>
              </a:extLst>
            </p:cNvPr>
            <p:cNvSpPr txBox="1"/>
            <p:nvPr/>
          </p:nvSpPr>
          <p:spPr>
            <a:xfrm>
              <a:off x="7908298" y="2605880"/>
              <a:ext cx="2533090" cy="40051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b="1">
                  <a:latin typeface="Arial" panose="020B0604020202020204" pitchFamily="34" charset="0"/>
                  <a:ea typeface="微軟正黑體"/>
                  <a:cs typeface="Arial" panose="020B0604020202020204" pitchFamily="34" charset="0"/>
                </a:rPr>
                <a:t>With Multichannel</a:t>
              </a:r>
            </a:p>
          </p:txBody>
        </p:sp>
        <p:pic>
          <p:nvPicPr>
            <p:cNvPr id="16" name="圖形 5">
              <a:extLst>
                <a:ext uri="{FF2B5EF4-FFF2-40B4-BE49-F238E27FC236}">
                  <a16:creationId xmlns:a16="http://schemas.microsoft.com/office/drawing/2014/main" id="{DF5B3748-E6EC-194B-470E-F7B2E84119B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558"/>
            <a:stretch/>
          </p:blipFill>
          <p:spPr>
            <a:xfrm>
              <a:off x="525768" y="3252211"/>
              <a:ext cx="5030021" cy="3149975"/>
            </a:xfrm>
            <a:prstGeom prst="rect">
              <a:avLst/>
            </a:prstGeom>
          </p:spPr>
        </p:pic>
        <p:sp>
          <p:nvSpPr>
            <p:cNvPr id="19" name="文字方塊 6">
              <a:extLst>
                <a:ext uri="{FF2B5EF4-FFF2-40B4-BE49-F238E27FC236}">
                  <a16:creationId xmlns:a16="http://schemas.microsoft.com/office/drawing/2014/main" id="{C0800BD3-D3F8-981A-7A57-7C53693B8EC9}"/>
                </a:ext>
              </a:extLst>
            </p:cNvPr>
            <p:cNvSpPr txBox="1"/>
            <p:nvPr/>
          </p:nvSpPr>
          <p:spPr>
            <a:xfrm>
              <a:off x="11002204" y="4047506"/>
              <a:ext cx="960929" cy="300384"/>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a:cs typeface="Arial" panose="020B0604020202020204" pitchFamily="34" charset="0"/>
                </a:rPr>
                <a:t>Faster!</a:t>
              </a:r>
              <a:endParaRPr lang="zh-TW" altLang="en-US">
                <a:latin typeface="Arial" panose="020B0604020202020204" pitchFamily="34" charset="0"/>
                <a:cs typeface="Arial" panose="020B0604020202020204" pitchFamily="34" charset="0"/>
              </a:endParaRPr>
            </a:p>
          </p:txBody>
        </p:sp>
        <p:sp>
          <p:nvSpPr>
            <p:cNvPr id="21" name="文字方塊 7">
              <a:extLst>
                <a:ext uri="{FF2B5EF4-FFF2-40B4-BE49-F238E27FC236}">
                  <a16:creationId xmlns:a16="http://schemas.microsoft.com/office/drawing/2014/main" id="{4C0349EF-CC5E-45F1-C702-44828DCEF01C}"/>
                </a:ext>
              </a:extLst>
            </p:cNvPr>
            <p:cNvSpPr txBox="1"/>
            <p:nvPr/>
          </p:nvSpPr>
          <p:spPr>
            <a:xfrm>
              <a:off x="10977862" y="5673797"/>
              <a:ext cx="1640250" cy="500640"/>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latin typeface="Arial" panose="020B0604020202020204" pitchFamily="34" charset="0"/>
                  <a:ea typeface="微軟正黑體"/>
                  <a:cs typeface="Arial" panose="020B0604020202020204" pitchFamily="34" charset="0"/>
                </a:rPr>
                <a:t>Network fault tolerance!</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形 8">
              <a:extLst>
                <a:ext uri="{FF2B5EF4-FFF2-40B4-BE49-F238E27FC236}">
                  <a16:creationId xmlns:a16="http://schemas.microsoft.com/office/drawing/2014/main" id="{24F862A4-0AC0-0791-DE71-8155BBEDEF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3413" r="-855"/>
            <a:stretch/>
          </p:blipFill>
          <p:spPr>
            <a:xfrm>
              <a:off x="6077283" y="3252210"/>
              <a:ext cx="5030021" cy="3149975"/>
            </a:xfrm>
            <a:prstGeom prst="rect">
              <a:avLst/>
            </a:prstGeom>
          </p:spPr>
        </p:pic>
      </p:grpSp>
    </p:spTree>
    <p:extLst>
      <p:ext uri="{BB962C8B-B14F-4D97-AF65-F5344CB8AC3E}">
        <p14:creationId xmlns:p14="http://schemas.microsoft.com/office/powerpoint/2010/main" val="4066351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21E1-A986-048D-CC67-98D80B9CAB44}"/>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BB9C3A06-AFDC-52DA-D65D-A3B4E8D8E62F}"/>
              </a:ext>
            </a:extLst>
          </p:cNvPr>
          <p:cNvSpPr/>
          <p:nvPr/>
        </p:nvSpPr>
        <p:spPr>
          <a:xfrm>
            <a:off x="1213503" y="3555050"/>
            <a:ext cx="10091204" cy="2153541"/>
          </a:xfrm>
          <a:prstGeom prst="roundRect">
            <a:avLst>
              <a:gd name="adj" fmla="val 8334"/>
            </a:avLst>
          </a:prstGeom>
          <a:gradFill>
            <a:gsLst>
              <a:gs pos="44000">
                <a:srgbClr val="F5F5F5">
                  <a:alpha val="76000"/>
                </a:srgbClr>
              </a:gs>
              <a:gs pos="64000">
                <a:srgbClr val="F9F9F9"/>
              </a:gs>
              <a:gs pos="0">
                <a:schemeClr val="bg1"/>
              </a:gs>
              <a:gs pos="100000">
                <a:schemeClr val="bg1">
                  <a:lumMod val="95000"/>
                  <a:alpha val="62000"/>
                </a:schemeClr>
              </a:gs>
            </a:gsLst>
            <a:lin ang="5400000" scaled="1"/>
          </a:gradFill>
          <a:ln>
            <a:gradFill>
              <a:gsLst>
                <a:gs pos="0">
                  <a:schemeClr val="accent1">
                    <a:lumMod val="5000"/>
                    <a:lumOff val="95000"/>
                  </a:schemeClr>
                </a:gs>
                <a:gs pos="83000">
                  <a:srgbClr val="FF3A00"/>
                </a:gs>
                <a:gs pos="100000">
                  <a:schemeClr val="accent1">
                    <a:lumMod val="30000"/>
                    <a:lumOff val="70000"/>
                  </a:schemeClr>
                </a:gs>
              </a:gsLst>
              <a:lin ang="2700000" scaled="0"/>
            </a:gradFill>
          </a:ln>
          <a:effectLst>
            <a:reflection blurRad="469900" stA="50000" endA="300" endPos="32000" dist="889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3B71EA1C-C197-AE29-D4B1-AC97923EA504}"/>
              </a:ext>
            </a:extLst>
          </p:cNvPr>
          <p:cNvSpPr txBox="1"/>
          <p:nvPr/>
        </p:nvSpPr>
        <p:spPr>
          <a:xfrm>
            <a:off x="-1" y="608365"/>
            <a:ext cx="12192001" cy="800219"/>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Arial" panose="020B0604020202020204" pitchFamily="34" charset="0"/>
                <a:ea typeface="微軟正黑體"/>
                <a:cs typeface="Arial" panose="020B0604020202020204" pitchFamily="34" charset="0"/>
              </a:rPr>
              <a:t>Virtualization Storage S</a:t>
            </a:r>
            <a:r>
              <a:rPr lang="zh-TW" sz="4600" b="1">
                <a:solidFill>
                  <a:srgbClr val="BFBFBF"/>
                </a:solidFill>
                <a:latin typeface="Arial" panose="020B0604020202020204" pitchFamily="34" charset="0"/>
                <a:ea typeface="微軟正黑體"/>
                <a:cs typeface="Arial" panose="020B0604020202020204" pitchFamily="34" charset="0"/>
              </a:rPr>
              <a:t>olu</a:t>
            </a:r>
            <a:r>
              <a:rPr lang="zh-TW" sz="4600" b="1">
                <a:solidFill>
                  <a:schemeClr val="bg1">
                    <a:lumMod val="75000"/>
                  </a:schemeClr>
                </a:solidFill>
                <a:latin typeface="Arial" panose="020B0604020202020204" pitchFamily="34" charset="0"/>
                <a:ea typeface="微軟正黑體"/>
                <a:cs typeface="Arial" panose="020B0604020202020204" pitchFamily="34" charset="0"/>
              </a:rPr>
              <a:t>tions</a:t>
            </a:r>
            <a:endParaRPr lang="zh-TW">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C6077DF2-CEC1-6332-2CA9-7BD7B9222318}"/>
              </a:ext>
            </a:extLst>
          </p:cNvPr>
          <p:cNvSpPr txBox="1"/>
          <p:nvPr/>
        </p:nvSpPr>
        <p:spPr>
          <a:xfrm>
            <a:off x="10260878" y="-1190121"/>
            <a:ext cx="877163" cy="369332"/>
          </a:xfrm>
          <a:prstGeom prst="rect">
            <a:avLst/>
          </a:prstGeom>
          <a:noFill/>
        </p:spPr>
        <p:txBody>
          <a:bodyPr wrap="none" lIns="91440" tIns="45720" rIns="91440" bIns="45720" rtlCol="0" anchor="t">
            <a:spAutoFit/>
          </a:bodyPr>
          <a:lstStyle/>
          <a:p>
            <a:r>
              <a:rPr kumimoji="1" lang="en" altLang="zh-TW">
                <a:solidFill>
                  <a:srgbClr val="FF0000"/>
                </a:solidFill>
                <a:latin typeface="Arial" panose="020B0604020202020204" pitchFamily="34" charset="0"/>
                <a:ea typeface="新細明體"/>
                <a:cs typeface="Arial" panose="020B0604020202020204" pitchFamily="34" charset="0"/>
              </a:rPr>
              <a:t>可排版</a:t>
            </a:r>
            <a:endParaRPr lang="en" altLang="zh-TW">
              <a:solidFill>
                <a:srgbClr val="FF0000"/>
              </a:solidFill>
              <a:latin typeface="Arial" panose="020B0604020202020204" pitchFamily="34" charset="0"/>
              <a:ea typeface="新細明體"/>
              <a:cs typeface="Arial" panose="020B0604020202020204" pitchFamily="34" charset="0"/>
            </a:endParaRPr>
          </a:p>
        </p:txBody>
      </p:sp>
      <p:sp>
        <p:nvSpPr>
          <p:cNvPr id="11" name="矩形 10">
            <a:extLst>
              <a:ext uri="{FF2B5EF4-FFF2-40B4-BE49-F238E27FC236}">
                <a16:creationId xmlns:a16="http://schemas.microsoft.com/office/drawing/2014/main" id="{A39874B5-4923-B24C-4735-C907504D67D9}"/>
              </a:ext>
            </a:extLst>
          </p:cNvPr>
          <p:cNvSpPr/>
          <p:nvPr/>
        </p:nvSpPr>
        <p:spPr>
          <a:xfrm>
            <a:off x="1357436" y="2314361"/>
            <a:ext cx="10091204" cy="923330"/>
          </a:xfrm>
          <a:prstGeom prst="rect">
            <a:avLst/>
          </a:prstGeom>
        </p:spPr>
        <p:txBody>
          <a:bodyPr wrap="square" lIns="91440" tIns="45720" rIns="91440" bIns="45720" anchor="t">
            <a:spAutoFit/>
          </a:bodyPr>
          <a:lstStyle/>
          <a:p>
            <a:r>
              <a:rPr lang="zh-TW" b="1">
                <a:solidFill>
                  <a:schemeClr val="bg1"/>
                </a:solidFill>
                <a:latin typeface="Arial" panose="020B0604020202020204" pitchFamily="34" charset="0"/>
                <a:ea typeface="微軟正黑體"/>
                <a:cs typeface="Arial" panose="020B0604020202020204" pitchFamily="34" charset="0"/>
              </a:rPr>
              <a:t>Virtualization applications significantly enhance the management efficiency and resource availability of enterprise IT. QNAP NAS provides a reliable, high-performance, and cost-effective storage solution for diverse virtualization platforms.</a:t>
            </a:r>
            <a:endParaRPr lang="zh-TW" sz="1600">
              <a:latin typeface="Arial" panose="020B0604020202020204" pitchFamily="34" charset="0"/>
              <a:cs typeface="Arial" panose="020B0604020202020204" pitchFamily="34" charset="0"/>
            </a:endParaRPr>
          </a:p>
        </p:txBody>
      </p:sp>
      <p:pic>
        <p:nvPicPr>
          <p:cNvPr id="3" name="圖片 2" descr="一張含有 文字, 螢幕擷取畫面, 字型 的圖片&#10;&#10;自動產生的描述">
            <a:extLst>
              <a:ext uri="{FF2B5EF4-FFF2-40B4-BE49-F238E27FC236}">
                <a16:creationId xmlns:a16="http://schemas.microsoft.com/office/drawing/2014/main" id="{3415B720-345C-F0B5-91C0-AD9CA463F5AC}"/>
              </a:ext>
            </a:extLst>
          </p:cNvPr>
          <p:cNvPicPr>
            <a:picLocks noChangeAspect="1"/>
          </p:cNvPicPr>
          <p:nvPr/>
        </p:nvPicPr>
        <p:blipFill rotWithShape="1">
          <a:blip r:embed="rId3"/>
          <a:srcRect l="50966"/>
          <a:stretch/>
        </p:blipFill>
        <p:spPr>
          <a:xfrm>
            <a:off x="6248400" y="3986537"/>
            <a:ext cx="4266290" cy="1324883"/>
          </a:xfrm>
          <a:prstGeom prst="rect">
            <a:avLst/>
          </a:prstGeom>
        </p:spPr>
      </p:pic>
      <p:sp>
        <p:nvSpPr>
          <p:cNvPr id="5" name="文字方塊 17">
            <a:extLst>
              <a:ext uri="{FF2B5EF4-FFF2-40B4-BE49-F238E27FC236}">
                <a16:creationId xmlns:a16="http://schemas.microsoft.com/office/drawing/2014/main" id="{C3EADE3E-86D6-B6F4-4D33-4B592012A58A}"/>
              </a:ext>
            </a:extLst>
          </p:cNvPr>
          <p:cNvSpPr txBox="1"/>
          <p:nvPr/>
        </p:nvSpPr>
        <p:spPr>
          <a:xfrm>
            <a:off x="1213503" y="6111135"/>
            <a:ext cx="8484310"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ea typeface="微軟正黑體"/>
                <a:cs typeface="Arial" panose="020B0604020202020204" pitchFamily="34" charset="0"/>
              </a:rPr>
              <a:t>Note: </a:t>
            </a:r>
            <a:r>
              <a:rPr lang="zh-TW" sz="1200">
                <a:solidFill>
                  <a:srgbClr val="FFFFFF"/>
                </a:solidFill>
                <a:latin typeface="Arial" panose="020B0604020202020204" pitchFamily="34" charset="0"/>
                <a:ea typeface="微軟正黑體"/>
                <a:cs typeface="Arial" panose="020B0604020202020204" pitchFamily="34" charset="0"/>
              </a:rPr>
              <a:t>Virtualization certification</a:t>
            </a:r>
            <a:r>
              <a:rPr lang="en-US" altLang="zh-TW" sz="1200">
                <a:solidFill>
                  <a:srgbClr val="FFFFFF"/>
                </a:solidFill>
                <a:latin typeface="Arial" panose="020B0604020202020204" pitchFamily="34" charset="0"/>
                <a:ea typeface="微軟正黑體"/>
                <a:cs typeface="Arial" panose="020B0604020202020204" pitchFamily="34" charset="0"/>
              </a:rPr>
              <a:t>s are still </a:t>
            </a:r>
            <a:r>
              <a:rPr lang="zh-TW" sz="1200">
                <a:solidFill>
                  <a:srgbClr val="FFFFFF"/>
                </a:solidFill>
                <a:latin typeface="Arial" panose="020B0604020202020204" pitchFamily="34" charset="0"/>
                <a:ea typeface="微軟正黑體"/>
                <a:cs typeface="Arial" panose="020B0604020202020204" pitchFamily="34" charset="0"/>
              </a:rPr>
              <a:t>in progres</a:t>
            </a:r>
            <a:r>
              <a:rPr lang="en-US" altLang="zh-TW" sz="1200">
                <a:solidFill>
                  <a:srgbClr val="FFFFFF"/>
                </a:solidFill>
                <a:latin typeface="Arial" panose="020B0604020202020204" pitchFamily="34" charset="0"/>
                <a:ea typeface="微軟正黑體"/>
                <a:cs typeface="Arial" panose="020B0604020202020204" pitchFamily="34" charset="0"/>
              </a:rPr>
              <a:t>s. The NAS models are</a:t>
            </a:r>
            <a:r>
              <a:rPr lang="zh-TW" sz="1200">
                <a:solidFill>
                  <a:srgbClr val="FFFFFF"/>
                </a:solidFill>
                <a:latin typeface="Arial" panose="020B0604020202020204" pitchFamily="34" charset="0"/>
                <a:ea typeface="微軟正黑體"/>
                <a:cs typeface="Arial" panose="020B0604020202020204" pitchFamily="34" charset="0"/>
              </a:rPr>
              <a:t> expected t</a:t>
            </a:r>
            <a:r>
              <a:rPr lang="en-US" altLang="zh-TW" sz="1200">
                <a:solidFill>
                  <a:srgbClr val="FFFFFF"/>
                </a:solidFill>
                <a:latin typeface="Arial" panose="020B0604020202020204" pitchFamily="34" charset="0"/>
                <a:ea typeface="微軟正黑體"/>
                <a:cs typeface="Arial" panose="020B0604020202020204" pitchFamily="34" charset="0"/>
              </a:rPr>
              <a:t>o be certified by</a:t>
            </a:r>
            <a:r>
              <a:rPr lang="zh-TW" altLang="en-US" sz="1200">
                <a:solidFill>
                  <a:srgbClr val="FFFFFF"/>
                </a:solidFill>
                <a:latin typeface="Arial" panose="020B0604020202020204" pitchFamily="34" charset="0"/>
                <a:ea typeface="微軟正黑體"/>
                <a:cs typeface="Arial" panose="020B0604020202020204" pitchFamily="34" charset="0"/>
              </a:rPr>
              <a:t> </a:t>
            </a:r>
            <a:r>
              <a:rPr lang="en-US" altLang="zh-TW" sz="1200">
                <a:solidFill>
                  <a:srgbClr val="FFFFFF"/>
                </a:solidFill>
                <a:latin typeface="Arial" panose="020B0604020202020204" pitchFamily="34" charset="0"/>
                <a:ea typeface="微軟正黑體"/>
                <a:cs typeface="Arial" panose="020B0604020202020204" pitchFamily="34" charset="0"/>
              </a:rPr>
              <a:t>the end of Q1,</a:t>
            </a:r>
            <a:r>
              <a:rPr lang="zh-TW" sz="1200">
                <a:solidFill>
                  <a:srgbClr val="FFFFFF"/>
                </a:solidFill>
                <a:latin typeface="Arial" panose="020B0604020202020204" pitchFamily="34" charset="0"/>
                <a:ea typeface="微軟正黑體"/>
                <a:cs typeface="Arial" panose="020B0604020202020204" pitchFamily="34" charset="0"/>
              </a:rPr>
              <a:t> 2024.</a:t>
            </a:r>
            <a:endParaRPr lang="zh-TW">
              <a:latin typeface="Arial" panose="020B0604020202020204" pitchFamily="34" charset="0"/>
              <a:cs typeface="Arial" panose="020B0604020202020204" pitchFamily="34" charset="0"/>
            </a:endParaRPr>
          </a:p>
        </p:txBody>
      </p:sp>
      <p:pic>
        <p:nvPicPr>
          <p:cNvPr id="14" name="圖形 13">
            <a:extLst>
              <a:ext uri="{FF2B5EF4-FFF2-40B4-BE49-F238E27FC236}">
                <a16:creationId xmlns:a16="http://schemas.microsoft.com/office/drawing/2014/main" id="{025D439D-F17B-D891-E42D-5738E3C063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9381" y="4024159"/>
            <a:ext cx="1151345" cy="1287117"/>
          </a:xfrm>
          <a:prstGeom prst="rect">
            <a:avLst/>
          </a:prstGeom>
        </p:spPr>
      </p:pic>
      <p:pic>
        <p:nvPicPr>
          <p:cNvPr id="15" name="圖片 14" descr="一張含有 文字, 螢幕擷取畫面, 字型 的圖片&#10;&#10;自動產生的描述">
            <a:extLst>
              <a:ext uri="{FF2B5EF4-FFF2-40B4-BE49-F238E27FC236}">
                <a16:creationId xmlns:a16="http://schemas.microsoft.com/office/drawing/2014/main" id="{D1E5D6E1-3489-ABA2-6FA3-71601B17E617}"/>
              </a:ext>
            </a:extLst>
          </p:cNvPr>
          <p:cNvPicPr>
            <a:picLocks noChangeAspect="1"/>
          </p:cNvPicPr>
          <p:nvPr/>
        </p:nvPicPr>
        <p:blipFill rotWithShape="1">
          <a:blip r:embed="rId3"/>
          <a:srcRect l="-1276" r="78859"/>
          <a:stretch/>
        </p:blipFill>
        <p:spPr>
          <a:xfrm>
            <a:off x="2183463" y="3970157"/>
            <a:ext cx="1950387" cy="1324883"/>
          </a:xfrm>
          <a:prstGeom prst="rect">
            <a:avLst/>
          </a:prstGeom>
        </p:spPr>
      </p:pic>
    </p:spTree>
    <p:extLst>
      <p:ext uri="{BB962C8B-B14F-4D97-AF65-F5344CB8AC3E}">
        <p14:creationId xmlns:p14="http://schemas.microsoft.com/office/powerpoint/2010/main" val="196962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EF2D3E9A-8D0B-A17E-DDBD-76F3FBC3734B}"/>
              </a:ext>
            </a:extLst>
          </p:cNvPr>
          <p:cNvGrpSpPr/>
          <p:nvPr/>
        </p:nvGrpSpPr>
        <p:grpSpPr>
          <a:xfrm>
            <a:off x="341424" y="2048857"/>
            <a:ext cx="11530121" cy="2493547"/>
            <a:chOff x="341424" y="2048857"/>
            <a:chExt cx="11120038" cy="2404861"/>
          </a:xfrm>
        </p:grpSpPr>
        <p:pic>
          <p:nvPicPr>
            <p:cNvPr id="14" name="Picture 2">
              <a:extLst>
                <a:ext uri="{FF2B5EF4-FFF2-40B4-BE49-F238E27FC236}">
                  <a16:creationId xmlns:a16="http://schemas.microsoft.com/office/drawing/2014/main" id="{7E9F74F0-07DF-457E-3E5F-C913F1C92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24" y="2048859"/>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E495C37-3F57-12B7-B925-B1EF5EA6A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332" y="2048857"/>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89E17EB-5059-F12C-96F9-4B5ECE4CF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514" y="2048858"/>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
        <p:nvSpPr>
          <p:cNvPr id="8" name="文字方塊 5">
            <a:extLst>
              <a:ext uri="{FF2B5EF4-FFF2-40B4-BE49-F238E27FC236}">
                <a16:creationId xmlns:a16="http://schemas.microsoft.com/office/drawing/2014/main" id="{FBAB40DA-001D-2B0F-8A0A-F76D197FAAE1}"/>
              </a:ext>
            </a:extLst>
          </p:cNvPr>
          <p:cNvSpPr txBox="1"/>
          <p:nvPr/>
        </p:nvSpPr>
        <p:spPr>
          <a:xfrm>
            <a:off x="96038" y="4748424"/>
            <a:ext cx="3925794"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Arial" panose="020B0604020202020204" pitchFamily="34" charset="0"/>
                <a:ea typeface="微軟正黑體"/>
                <a:cs typeface="Arial" panose="020B0604020202020204" pitchFamily="34" charset="0"/>
              </a:rPr>
              <a:t>Virtualization</a:t>
            </a:r>
          </a:p>
        </p:txBody>
      </p:sp>
      <p:sp>
        <p:nvSpPr>
          <p:cNvPr id="9" name="文字方塊 6">
            <a:extLst>
              <a:ext uri="{FF2B5EF4-FFF2-40B4-BE49-F238E27FC236}">
                <a16:creationId xmlns:a16="http://schemas.microsoft.com/office/drawing/2014/main" id="{F509890F-8E4F-5278-6CEE-279113A4E002}"/>
              </a:ext>
            </a:extLst>
          </p:cNvPr>
          <p:cNvSpPr txBox="1"/>
          <p:nvPr/>
        </p:nvSpPr>
        <p:spPr>
          <a:xfrm>
            <a:off x="4176873" y="4748424"/>
            <a:ext cx="3838251"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rgbClr val="FFFFFF"/>
                </a:solidFill>
                <a:latin typeface="Arial" panose="020B0604020202020204" pitchFamily="34" charset="0"/>
                <a:ea typeface="微軟正黑體"/>
                <a:cs typeface="Arial" panose="020B0604020202020204" pitchFamily="34" charset="0"/>
              </a:rPr>
              <a:t>Data Centers</a:t>
            </a:r>
            <a:endParaRPr lang="zh-TW" altLang="en-US">
              <a:latin typeface="Arial" panose="020B0604020202020204" pitchFamily="34" charset="0"/>
              <a:cs typeface="Arial" panose="020B0604020202020204" pitchFamily="34" charset="0"/>
            </a:endParaRPr>
          </a:p>
        </p:txBody>
      </p:sp>
      <p:sp>
        <p:nvSpPr>
          <p:cNvPr id="10" name="文字方塊 7">
            <a:extLst>
              <a:ext uri="{FF2B5EF4-FFF2-40B4-BE49-F238E27FC236}">
                <a16:creationId xmlns:a16="http://schemas.microsoft.com/office/drawing/2014/main" id="{7C918046-7C23-A3ED-BF7C-CF354DE96D85}"/>
              </a:ext>
            </a:extLst>
          </p:cNvPr>
          <p:cNvSpPr txBox="1"/>
          <p:nvPr/>
        </p:nvSpPr>
        <p:spPr>
          <a:xfrm>
            <a:off x="8183583" y="4739159"/>
            <a:ext cx="3838250"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FFFFFF"/>
                </a:solidFill>
                <a:latin typeface="Arial" panose="020B0604020202020204" pitchFamily="34" charset="0"/>
                <a:ea typeface="微軟正黑體"/>
                <a:cs typeface="Arial" panose="020B0604020202020204" pitchFamily="34" charset="0"/>
              </a:rPr>
              <a:t>Media &amp; Entertainment</a:t>
            </a:r>
          </a:p>
        </p:txBody>
      </p:sp>
      <p:sp>
        <p:nvSpPr>
          <p:cNvPr id="11" name="文字方塊 8">
            <a:extLst>
              <a:ext uri="{FF2B5EF4-FFF2-40B4-BE49-F238E27FC236}">
                <a16:creationId xmlns:a16="http://schemas.microsoft.com/office/drawing/2014/main" id="{027095DB-BBB3-756F-688A-4B27EB034B1F}"/>
              </a:ext>
            </a:extLst>
          </p:cNvPr>
          <p:cNvSpPr txBox="1"/>
          <p:nvPr/>
        </p:nvSpPr>
        <p:spPr>
          <a:xfrm>
            <a:off x="316255" y="5261543"/>
            <a:ext cx="3668805" cy="138499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TW" sz="1400">
                <a:solidFill>
                  <a:schemeClr val="bg1"/>
                </a:solidFill>
                <a:latin typeface="Arial" panose="020B0604020202020204" pitchFamily="34" charset="0"/>
                <a:ea typeface="微軟正黑體"/>
                <a:cs typeface="Arial" panose="020B0604020202020204" pitchFamily="34" charset="0"/>
                <a:sym typeface="+mn-lt"/>
              </a:rPr>
              <a:t>In the realm of non-structured data processing, breaking through the performance bottlenecks of </a:t>
            </a:r>
            <a:r>
              <a:rPr lang="en" sz="1400">
                <a:solidFill>
                  <a:schemeClr val="bg1"/>
                </a:solidFill>
                <a:latin typeface="Arial" panose="020B0604020202020204" pitchFamily="34" charset="0"/>
                <a:ea typeface="微軟正黑體"/>
                <a:cs typeface="Arial" panose="020B0604020202020204" pitchFamily="34" charset="0"/>
                <a:sym typeface="+mn-lt"/>
              </a:rPr>
              <a:t>I/O-intensive applications, ideal for extensive virtualization environments and </a:t>
            </a:r>
            <a:r>
              <a:rPr lang="en" altLang="zh-TW" sz="1400">
                <a:solidFill>
                  <a:schemeClr val="bg1"/>
                </a:solidFill>
                <a:latin typeface="Arial" panose="020B0604020202020204" pitchFamily="34" charset="0"/>
                <a:ea typeface="微軟正黑體"/>
                <a:cs typeface="Arial" panose="020B0604020202020204" pitchFamily="34" charset="0"/>
                <a:sym typeface="+mn-lt"/>
              </a:rPr>
              <a:t>Desktop Virtualization </a:t>
            </a:r>
            <a:r>
              <a:rPr lang="en" sz="1400">
                <a:solidFill>
                  <a:schemeClr val="bg1"/>
                </a:solidFill>
                <a:latin typeface="Arial" panose="020B0604020202020204" pitchFamily="34" charset="0"/>
                <a:ea typeface="微軟正黑體"/>
                <a:cs typeface="Arial" panose="020B0604020202020204" pitchFamily="34" charset="0"/>
                <a:sym typeface="+mn-lt"/>
              </a:rPr>
              <a:t>(VDI) </a:t>
            </a:r>
            <a:r>
              <a:rPr lang="en" altLang="zh-TW" sz="1400">
                <a:solidFill>
                  <a:schemeClr val="bg1"/>
                </a:solidFill>
                <a:latin typeface="Arial" panose="020B0604020202020204" pitchFamily="34" charset="0"/>
                <a:ea typeface="微軟正黑體"/>
                <a:cs typeface="Arial" panose="020B0604020202020204" pitchFamily="34" charset="0"/>
                <a:sym typeface="+mn-lt"/>
              </a:rPr>
              <a:t>applications</a:t>
            </a:r>
            <a:r>
              <a:rPr lang="en" sz="1400">
                <a:solidFill>
                  <a:schemeClr val="bg1"/>
                </a:solidFill>
                <a:latin typeface="Arial" panose="020B0604020202020204" pitchFamily="34" charset="0"/>
                <a:ea typeface="微軟正黑體"/>
                <a:cs typeface="Arial" panose="020B0604020202020204" pitchFamily="34" charset="0"/>
                <a:sym typeface="+mn-lt"/>
              </a:rPr>
              <a:t>.</a:t>
            </a:r>
            <a:endParaRPr lang="zh-TW" altLang="en-US">
              <a:latin typeface="Arial" panose="020B0604020202020204" pitchFamily="34" charset="0"/>
              <a:cs typeface="Arial" panose="020B0604020202020204" pitchFamily="34" charset="0"/>
            </a:endParaRPr>
          </a:p>
        </p:txBody>
      </p:sp>
      <p:sp>
        <p:nvSpPr>
          <p:cNvPr id="12" name="文字方塊 9">
            <a:extLst>
              <a:ext uri="{FF2B5EF4-FFF2-40B4-BE49-F238E27FC236}">
                <a16:creationId xmlns:a16="http://schemas.microsoft.com/office/drawing/2014/main" id="{465E400B-294A-E3A8-7209-090CDD95C634}"/>
              </a:ext>
            </a:extLst>
          </p:cNvPr>
          <p:cNvSpPr txBox="1"/>
          <p:nvPr/>
        </p:nvSpPr>
        <p:spPr>
          <a:xfrm>
            <a:off x="4214226" y="5217014"/>
            <a:ext cx="3838251" cy="1148263"/>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a:solidFill>
                  <a:schemeClr val="bg1"/>
                </a:solidFill>
                <a:latin typeface="Arial" panose="020B0604020202020204" pitchFamily="34" charset="0"/>
                <a:ea typeface="微軟正黑體"/>
                <a:cs typeface="Arial" panose="020B0604020202020204" pitchFamily="34" charset="0"/>
                <a:sym typeface="+mn-lt"/>
              </a:rPr>
              <a:t>Delivering ultra-low latency and high IOPS performance, providing data centers hosting critical business systems and data with microsecond-level response times.</a:t>
            </a:r>
            <a:endParaRPr lang="zh-TW" altLang="en-US">
              <a:solidFill>
                <a:schemeClr val="bg1"/>
              </a:solidFill>
              <a:latin typeface="Arial" panose="020B0604020202020204" pitchFamily="34" charset="0"/>
              <a:cs typeface="Arial" panose="020B0604020202020204" pitchFamily="34" charset="0"/>
            </a:endParaRPr>
          </a:p>
        </p:txBody>
      </p:sp>
      <p:sp>
        <p:nvSpPr>
          <p:cNvPr id="13" name="文字方塊 10">
            <a:extLst>
              <a:ext uri="{FF2B5EF4-FFF2-40B4-BE49-F238E27FC236}">
                <a16:creationId xmlns:a16="http://schemas.microsoft.com/office/drawing/2014/main" id="{2F816024-712D-C568-6F95-1EB8DD133D9A}"/>
              </a:ext>
            </a:extLst>
          </p:cNvPr>
          <p:cNvSpPr txBox="1"/>
          <p:nvPr/>
        </p:nvSpPr>
        <p:spPr>
          <a:xfrm>
            <a:off x="8244290" y="5200825"/>
            <a:ext cx="3668805" cy="141756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a:solidFill>
                  <a:schemeClr val="bg1"/>
                </a:solidFill>
                <a:latin typeface="Arial" panose="020B0604020202020204" pitchFamily="34" charset="0"/>
                <a:ea typeface="微軟正黑體"/>
                <a:cs typeface="Arial" panose="020B0604020202020204" pitchFamily="34" charset="0"/>
                <a:sym typeface="+mn-lt"/>
              </a:rPr>
              <a:t>Meeting the demands of seamless 4K/8K media streaming and post-production needs, enhancing efficiency in multimedia workflows through faster data transfer, access, and backup.</a:t>
            </a:r>
            <a:endParaRPr lang="zh-TW">
              <a:solidFill>
                <a:schemeClr val="bg1"/>
              </a:solidFill>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CD56B073-B496-2365-9861-39F1C0A88367}"/>
              </a:ext>
            </a:extLst>
          </p:cNvPr>
          <p:cNvSpPr txBox="1"/>
          <p:nvPr/>
        </p:nvSpPr>
        <p:spPr>
          <a:xfrm>
            <a:off x="316255" y="0"/>
            <a:ext cx="11791950" cy="1508105"/>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Performance-demanding</a:t>
            </a:r>
          </a:p>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NAS Applications</a:t>
            </a:r>
            <a:endParaRPr lang="zh-TW" altLang="en-US">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539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42E66-3478-3490-3218-A14B53F3D1D1}"/>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23751DCF-1417-DBF9-DBE0-BF142671D754}"/>
              </a:ext>
            </a:extLst>
          </p:cNvPr>
          <p:cNvSpPr txBox="1"/>
          <p:nvPr/>
        </p:nvSpPr>
        <p:spPr>
          <a:xfrm>
            <a:off x="219075" y="323850"/>
            <a:ext cx="11889130" cy="800219"/>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sz="4600" b="1">
                <a:solidFill>
                  <a:schemeClr val="bg1">
                    <a:lumMod val="75000"/>
                  </a:schemeClr>
                </a:solidFill>
                <a:latin typeface="Arial" panose="020B0604020202020204" pitchFamily="34" charset="0"/>
                <a:ea typeface="微軟正黑體"/>
                <a:cs typeface="Arial" panose="020B0604020202020204" pitchFamily="34" charset="0"/>
              </a:rPr>
              <a:t>AI Model Training</a:t>
            </a:r>
            <a:endParaRPr lang="en-US">
              <a:solidFill>
                <a:schemeClr val="bg1">
                  <a:lumMod val="75000"/>
                </a:schemeClr>
              </a:solidFill>
              <a:latin typeface="Arial" panose="020B0604020202020204" pitchFamily="34" charset="0"/>
              <a:cs typeface="Arial" panose="020B0604020202020204" pitchFamily="34" charset="0"/>
            </a:endParaRPr>
          </a:p>
        </p:txBody>
      </p:sp>
      <p:pic>
        <p:nvPicPr>
          <p:cNvPr id="27" name="圖片 26" descr="一張含有 文字, 螢幕擷取畫面, 電子產品, 電路 的圖片&#10;&#10;自動產生的描述">
            <a:extLst>
              <a:ext uri="{FF2B5EF4-FFF2-40B4-BE49-F238E27FC236}">
                <a16:creationId xmlns:a16="http://schemas.microsoft.com/office/drawing/2014/main" id="{3FCAC75E-2992-EE48-99EA-A120870648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7210" y="1809750"/>
            <a:ext cx="11372860" cy="4724400"/>
          </a:xfrm>
          <a:prstGeom prst="rect">
            <a:avLst/>
          </a:prstGeom>
        </p:spPr>
      </p:pic>
    </p:spTree>
    <p:extLst>
      <p:ext uri="{BB962C8B-B14F-4D97-AF65-F5344CB8AC3E}">
        <p14:creationId xmlns:p14="http://schemas.microsoft.com/office/powerpoint/2010/main" val="154395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F7A5-55A9-6CC9-E80A-EE3B28C97FC4}"/>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81F71EBF-1C76-C42D-BC8C-5D55A5273FEE}"/>
              </a:ext>
            </a:extLst>
          </p:cNvPr>
          <p:cNvSpPr txBox="1"/>
          <p:nvPr/>
        </p:nvSpPr>
        <p:spPr>
          <a:xfrm>
            <a:off x="316255" y="-8775"/>
            <a:ext cx="11791950" cy="1508105"/>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Office File Server</a:t>
            </a:r>
          </a:p>
        </p:txBody>
      </p:sp>
      <p:pic>
        <p:nvPicPr>
          <p:cNvPr id="26" name="圖片 25" descr="一張含有 文字, 螢幕擷取畫面, 多媒體軟體, 軟體 的圖片&#10;&#10;自動產生的描述">
            <a:extLst>
              <a:ext uri="{FF2B5EF4-FFF2-40B4-BE49-F238E27FC236}">
                <a16:creationId xmlns:a16="http://schemas.microsoft.com/office/drawing/2014/main" id="{AB07B124-68E6-F79B-3324-8B6978AEEA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4474" y="1766498"/>
            <a:ext cx="9534525" cy="4847576"/>
          </a:xfrm>
          <a:prstGeom prst="rect">
            <a:avLst/>
          </a:prstGeom>
        </p:spPr>
      </p:pic>
    </p:spTree>
    <p:extLst>
      <p:ext uri="{BB962C8B-B14F-4D97-AF65-F5344CB8AC3E}">
        <p14:creationId xmlns:p14="http://schemas.microsoft.com/office/powerpoint/2010/main" val="547019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7036-72F4-84B3-076E-AF95D90A87DF}"/>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411EFBC0-AAA9-057C-AA84-B3EA9A65C006}"/>
              </a:ext>
            </a:extLst>
          </p:cNvPr>
          <p:cNvSpPr txBox="1"/>
          <p:nvPr/>
        </p:nvSpPr>
        <p:spPr>
          <a:xfrm>
            <a:off x="316255" y="-64250"/>
            <a:ext cx="11791950" cy="1508105"/>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Data Center Remote Redundancy</a:t>
            </a:r>
          </a:p>
        </p:txBody>
      </p:sp>
      <p:sp>
        <p:nvSpPr>
          <p:cNvPr id="9" name="文字方塊 149">
            <a:extLst>
              <a:ext uri="{FF2B5EF4-FFF2-40B4-BE49-F238E27FC236}">
                <a16:creationId xmlns:a16="http://schemas.microsoft.com/office/drawing/2014/main" id="{DDA2FAAB-C485-B0FE-0012-F3D2F422C320}"/>
              </a:ext>
            </a:extLst>
          </p:cNvPr>
          <p:cNvSpPr txBox="1"/>
          <p:nvPr/>
        </p:nvSpPr>
        <p:spPr>
          <a:xfrm>
            <a:off x="4131539" y="3128918"/>
            <a:ext cx="1570013"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latin typeface="Arial" panose="020B0604020202020204" pitchFamily="34" charset="0"/>
                <a:cs typeface="Arial" panose="020B0604020202020204" pitchFamily="34" charset="0"/>
              </a:rPr>
              <a:t>Primary </a:t>
            </a:r>
            <a:r>
              <a:rPr lang="en-US" altLang="zh-TW" sz="1100" b="1" err="1">
                <a:solidFill>
                  <a:schemeClr val="bg1"/>
                </a:solidFill>
                <a:latin typeface="Arial" panose="020B0604020202020204" pitchFamily="34" charset="0"/>
                <a:cs typeface="Arial" panose="020B0604020202020204" pitchFamily="34" charset="0"/>
              </a:rPr>
              <a:t>ESXi</a:t>
            </a:r>
            <a:r>
              <a:rPr lang="en-US" altLang="zh-TW" sz="1100" b="1">
                <a:solidFill>
                  <a:schemeClr val="bg1"/>
                </a:solidFill>
                <a:latin typeface="Arial" panose="020B0604020202020204" pitchFamily="34" charset="0"/>
                <a:cs typeface="Arial" panose="020B0604020202020204" pitchFamily="34" charset="0"/>
              </a:rPr>
              <a:t> server w</a:t>
            </a:r>
            <a:r>
              <a:rPr lang="en-US" sz="1100" b="1">
                <a:solidFill>
                  <a:schemeClr val="bg1"/>
                </a:solidFill>
                <a:latin typeface="Arial" panose="020B0604020202020204" pitchFamily="34" charset="0"/>
                <a:cs typeface="Arial" panose="020B0604020202020204" pitchFamily="34" charset="0"/>
              </a:rPr>
              <a:t>ith 25GbE NIC</a:t>
            </a:r>
            <a:endParaRPr lang="zh-TW" altLang="en-US" sz="1100">
              <a:solidFill>
                <a:schemeClr val="bg1"/>
              </a:solidFill>
              <a:latin typeface="Arial" panose="020B0604020202020204" pitchFamily="34" charset="0"/>
              <a:cs typeface="Arial" panose="020B0604020202020204" pitchFamily="34" charset="0"/>
            </a:endParaRPr>
          </a:p>
        </p:txBody>
      </p:sp>
      <p:sp>
        <p:nvSpPr>
          <p:cNvPr id="10" name="文字方塊 149">
            <a:extLst>
              <a:ext uri="{FF2B5EF4-FFF2-40B4-BE49-F238E27FC236}">
                <a16:creationId xmlns:a16="http://schemas.microsoft.com/office/drawing/2014/main" id="{3D1D2CDE-CD16-824B-6274-6580D2EFFFCD}"/>
              </a:ext>
            </a:extLst>
          </p:cNvPr>
          <p:cNvSpPr txBox="1"/>
          <p:nvPr/>
        </p:nvSpPr>
        <p:spPr>
          <a:xfrm>
            <a:off x="7967773" y="5943302"/>
            <a:ext cx="2915555"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latin typeface="Arial" panose="020B0604020202020204" pitchFamily="34" charset="0"/>
                <a:cs typeface="Arial" panose="020B0604020202020204" pitchFamily="34" charset="0"/>
              </a:rPr>
              <a:t>DR-site Primary NAS </a:t>
            </a:r>
            <a:endParaRPr lang="zh-TW" altLang="en-US" sz="1100" b="1">
              <a:solidFill>
                <a:schemeClr val="bg1"/>
              </a:solidFill>
              <a:latin typeface="Arial" panose="020B0604020202020204" pitchFamily="34" charset="0"/>
              <a:cs typeface="Arial" panose="020B0604020202020204" pitchFamily="34" charset="0"/>
            </a:endParaRPr>
          </a:p>
          <a:p>
            <a:pPr algn="ctr"/>
            <a:r>
              <a:rPr lang="en-US" altLang="zh-TW" sz="1100" b="1">
                <a:solidFill>
                  <a:schemeClr val="bg1"/>
                </a:solidFill>
                <a:latin typeface="Arial" panose="020B0604020202020204" pitchFamily="34" charset="0"/>
                <a:cs typeface="Arial" panose="020B0604020202020204" pitchFamily="34" charset="0"/>
              </a:rPr>
              <a:t>TS-h3077AFU</a:t>
            </a:r>
            <a:br>
              <a:rPr lang="en-US" altLang="zh-TW" sz="1100" b="1">
                <a:latin typeface="Arial" panose="020B0604020202020204" pitchFamily="34" charset="0"/>
                <a:cs typeface="Arial" panose="020B0604020202020204" pitchFamily="34" charset="0"/>
              </a:rPr>
            </a:br>
            <a:r>
              <a:rPr lang="en-US" altLang="zh-TW" sz="1100" b="1">
                <a:solidFill>
                  <a:schemeClr val="bg1"/>
                </a:solidFill>
                <a:latin typeface="Arial" panose="020B0604020202020204" pitchFamily="34" charset="0"/>
                <a:cs typeface="Arial" panose="020B0604020202020204" pitchFamily="34" charset="0"/>
              </a:rPr>
              <a:t>With 25GbE NIC</a:t>
            </a:r>
            <a:endParaRPr lang="zh-TW" altLang="en-US" sz="1100" b="1">
              <a:solidFill>
                <a:schemeClr val="bg1"/>
              </a:solidFill>
              <a:latin typeface="Arial" panose="020B0604020202020204" pitchFamily="34" charset="0"/>
              <a:cs typeface="Arial" panose="020B0604020202020204" pitchFamily="34" charset="0"/>
            </a:endParaRPr>
          </a:p>
        </p:txBody>
      </p:sp>
      <p:sp>
        <p:nvSpPr>
          <p:cNvPr id="11" name="文字方塊 149">
            <a:extLst>
              <a:ext uri="{FF2B5EF4-FFF2-40B4-BE49-F238E27FC236}">
                <a16:creationId xmlns:a16="http://schemas.microsoft.com/office/drawing/2014/main" id="{002090BD-D2D3-1EEE-77BE-F2BD021002FD}"/>
              </a:ext>
            </a:extLst>
          </p:cNvPr>
          <p:cNvSpPr txBox="1"/>
          <p:nvPr/>
        </p:nvSpPr>
        <p:spPr>
          <a:xfrm>
            <a:off x="10125539" y="3128918"/>
            <a:ext cx="1389529"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latin typeface="Arial" panose="020B0604020202020204" pitchFamily="34" charset="0"/>
                <a:cs typeface="Arial" panose="020B0604020202020204" pitchFamily="34" charset="0"/>
              </a:rPr>
              <a:t>Secondary </a:t>
            </a:r>
            <a:r>
              <a:rPr lang="en-US" altLang="zh-TW" sz="1100" b="1" err="1">
                <a:solidFill>
                  <a:schemeClr val="bg1"/>
                </a:solidFill>
                <a:latin typeface="Arial" panose="020B0604020202020204" pitchFamily="34" charset="0"/>
                <a:cs typeface="Arial" panose="020B0604020202020204" pitchFamily="34" charset="0"/>
              </a:rPr>
              <a:t>ESXi</a:t>
            </a:r>
            <a:r>
              <a:rPr lang="en-US" altLang="zh-TW" sz="1100" b="1">
                <a:solidFill>
                  <a:schemeClr val="bg1"/>
                </a:solidFill>
                <a:latin typeface="Arial" panose="020B0604020202020204" pitchFamily="34" charset="0"/>
                <a:cs typeface="Arial" panose="020B0604020202020204" pitchFamily="34" charset="0"/>
              </a:rPr>
              <a:t> server </a:t>
            </a:r>
            <a:r>
              <a:rPr lang="en-US" sz="1100" b="1">
                <a:solidFill>
                  <a:schemeClr val="bg1"/>
                </a:solidFill>
                <a:latin typeface="Arial" panose="020B0604020202020204" pitchFamily="34" charset="0"/>
                <a:cs typeface="Arial" panose="020B0604020202020204" pitchFamily="34" charset="0"/>
              </a:rPr>
              <a:t>with </a:t>
            </a:r>
            <a:endParaRPr lang="zh-TW" altLang="en-US" sz="1100">
              <a:solidFill>
                <a:schemeClr val="bg1"/>
              </a:solidFill>
              <a:latin typeface="Arial" panose="020B0604020202020204" pitchFamily="34" charset="0"/>
              <a:cs typeface="Arial" panose="020B0604020202020204" pitchFamily="34" charset="0"/>
            </a:endParaRPr>
          </a:p>
          <a:p>
            <a:r>
              <a:rPr lang="en-US" sz="1100" b="1">
                <a:solidFill>
                  <a:schemeClr val="bg1"/>
                </a:solidFill>
                <a:latin typeface="Arial" panose="020B0604020202020204" pitchFamily="34" charset="0"/>
                <a:cs typeface="Arial" panose="020B0604020202020204" pitchFamily="34" charset="0"/>
              </a:rPr>
              <a:t>25GbE NIC</a:t>
            </a:r>
            <a:endParaRPr lang="en-US" sz="1100">
              <a:solidFill>
                <a:schemeClr val="bg1"/>
              </a:solidFill>
              <a:latin typeface="Arial" panose="020B0604020202020204" pitchFamily="34" charset="0"/>
              <a:cs typeface="Arial" panose="020B0604020202020204" pitchFamily="34" charset="0"/>
            </a:endParaRPr>
          </a:p>
        </p:txBody>
      </p:sp>
      <p:sp>
        <p:nvSpPr>
          <p:cNvPr id="14" name="文字方塊 149">
            <a:extLst>
              <a:ext uri="{FF2B5EF4-FFF2-40B4-BE49-F238E27FC236}">
                <a16:creationId xmlns:a16="http://schemas.microsoft.com/office/drawing/2014/main" id="{B8C65D2A-32D0-C735-3B31-FD9805D5877D}"/>
              </a:ext>
            </a:extLst>
          </p:cNvPr>
          <p:cNvSpPr txBox="1"/>
          <p:nvPr/>
        </p:nvSpPr>
        <p:spPr>
          <a:xfrm>
            <a:off x="3244985" y="5882613"/>
            <a:ext cx="2620142"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rPr>
              <a:t>Secondary NAS</a:t>
            </a:r>
            <a:endParaRPr lang="zh-TW" altLang="en-US" sz="1100" b="1">
              <a:solidFill>
                <a:schemeClr val="bg1"/>
              </a:solidFill>
            </a:endParaRPr>
          </a:p>
          <a:p>
            <a:pPr algn="ctr"/>
            <a:r>
              <a:rPr lang="en-US" altLang="zh-TW" sz="1100" b="1">
                <a:solidFill>
                  <a:schemeClr val="bg1"/>
                </a:solidFill>
              </a:rPr>
              <a:t>TS-h1277AXU-RP / TS-h1677AXU-RP</a:t>
            </a:r>
            <a:br>
              <a:rPr lang="en-US" altLang="zh-TW" sz="1100" b="1">
                <a:latin typeface="Arial" panose="020B0604020202020204" pitchFamily="34" charset="0"/>
                <a:cs typeface="Arial" panose="020B0604020202020204" pitchFamily="34" charset="0"/>
              </a:rPr>
            </a:br>
            <a:r>
              <a:rPr lang="en-US" altLang="zh-TW" sz="1100" b="1">
                <a:solidFill>
                  <a:schemeClr val="bg1"/>
                </a:solidFill>
              </a:rPr>
              <a:t>With 25GbE NIC</a:t>
            </a:r>
            <a:endParaRPr lang="zh-TW" altLang="en-US" sz="1100" b="1">
              <a:solidFill>
                <a:schemeClr val="bg1"/>
              </a:solidFill>
            </a:endParaRPr>
          </a:p>
        </p:txBody>
      </p:sp>
      <p:sp>
        <p:nvSpPr>
          <p:cNvPr id="16" name="文字方塊 149">
            <a:extLst>
              <a:ext uri="{FF2B5EF4-FFF2-40B4-BE49-F238E27FC236}">
                <a16:creationId xmlns:a16="http://schemas.microsoft.com/office/drawing/2014/main" id="{173151B0-27E1-C416-935B-EDCBBDBEBA20}"/>
              </a:ext>
            </a:extLst>
          </p:cNvPr>
          <p:cNvSpPr txBox="1"/>
          <p:nvPr/>
        </p:nvSpPr>
        <p:spPr>
          <a:xfrm>
            <a:off x="781155" y="5862711"/>
            <a:ext cx="2613631"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latin typeface="Arial" panose="020B0604020202020204" pitchFamily="34" charset="0"/>
                <a:cs typeface="Arial" panose="020B0604020202020204" pitchFamily="34" charset="0"/>
              </a:rPr>
              <a:t>Local-</a:t>
            </a:r>
            <a:r>
              <a:rPr lang="en-US" altLang="zh-TW" sz="1100" b="1" err="1">
                <a:solidFill>
                  <a:schemeClr val="bg1"/>
                </a:solidFill>
                <a:latin typeface="Arial" panose="020B0604020202020204" pitchFamily="34" charset="0"/>
                <a:cs typeface="Arial" panose="020B0604020202020204" pitchFamily="34" charset="0"/>
              </a:rPr>
              <a:t>sitePrimary</a:t>
            </a:r>
            <a:r>
              <a:rPr lang="en-US" altLang="zh-TW" sz="1100" b="1">
                <a:solidFill>
                  <a:schemeClr val="bg1"/>
                </a:solidFill>
                <a:latin typeface="Arial" panose="020B0604020202020204" pitchFamily="34" charset="0"/>
                <a:cs typeface="Arial" panose="020B0604020202020204" pitchFamily="34" charset="0"/>
              </a:rPr>
              <a:t> NAS </a:t>
            </a:r>
            <a:endParaRPr lang="zh-TW" altLang="en-US" sz="1100">
              <a:solidFill>
                <a:schemeClr val="bg1"/>
              </a:solidFill>
              <a:latin typeface="Arial" panose="020B0604020202020204" pitchFamily="34" charset="0"/>
              <a:cs typeface="Arial" panose="020B0604020202020204" pitchFamily="34" charset="0"/>
            </a:endParaRPr>
          </a:p>
          <a:p>
            <a:pPr algn="ctr"/>
            <a:r>
              <a:rPr lang="en-US" altLang="zh-TW" sz="1100" b="1">
                <a:solidFill>
                  <a:schemeClr val="bg1"/>
                </a:solidFill>
                <a:latin typeface="Arial" panose="020B0604020202020204" pitchFamily="34" charset="0"/>
                <a:cs typeface="Arial" panose="020B0604020202020204" pitchFamily="34" charset="0"/>
              </a:rPr>
              <a:t>TS-h3077AFU</a:t>
            </a:r>
          </a:p>
          <a:p>
            <a:pPr algn="ctr"/>
            <a:r>
              <a:rPr lang="en-US" altLang="zh-TW" sz="1100" b="1">
                <a:solidFill>
                  <a:schemeClr val="bg1"/>
                </a:solidFill>
                <a:latin typeface="Arial" panose="020B0604020202020204" pitchFamily="34" charset="0"/>
                <a:cs typeface="Arial" panose="020B0604020202020204" pitchFamily="34" charset="0"/>
              </a:rPr>
              <a:t>With 25GbE NIC</a:t>
            </a:r>
          </a:p>
        </p:txBody>
      </p:sp>
      <p:sp>
        <p:nvSpPr>
          <p:cNvPr id="22" name="文字方塊 21">
            <a:extLst>
              <a:ext uri="{FF2B5EF4-FFF2-40B4-BE49-F238E27FC236}">
                <a16:creationId xmlns:a16="http://schemas.microsoft.com/office/drawing/2014/main" id="{7BBFB80B-E7A6-2609-3B28-C9ED3EB48E0F}"/>
              </a:ext>
            </a:extLst>
          </p:cNvPr>
          <p:cNvSpPr txBox="1"/>
          <p:nvPr/>
        </p:nvSpPr>
        <p:spPr>
          <a:xfrm>
            <a:off x="928380" y="4041424"/>
            <a:ext cx="1953302" cy="461665"/>
          </a:xfrm>
          <a:prstGeom prst="rect">
            <a:avLst/>
          </a:prstGeom>
          <a:noFill/>
        </p:spPr>
        <p:txBody>
          <a:bodyPr wrap="square" lIns="91440" tIns="45720" rIns="91440" bIns="45720" anchor="t">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a:t>
            </a:r>
            <a:r>
              <a:rPr lang="zh-TW" altLang="en-US" sz="1200">
                <a:solidFill>
                  <a:schemeClr val="bg1"/>
                </a:solidFill>
                <a:latin typeface="Arial" panose="020B0604020202020204" pitchFamily="34" charset="0"/>
                <a:ea typeface="新細明體"/>
                <a:cs typeface="Arial" panose="020B0604020202020204" pitchFamily="34" charset="0"/>
              </a:rPr>
              <a:t>switch</a:t>
            </a:r>
          </a:p>
        </p:txBody>
      </p:sp>
      <p:sp>
        <p:nvSpPr>
          <p:cNvPr id="25" name="文字方塊 24">
            <a:extLst>
              <a:ext uri="{FF2B5EF4-FFF2-40B4-BE49-F238E27FC236}">
                <a16:creationId xmlns:a16="http://schemas.microsoft.com/office/drawing/2014/main" id="{33690354-B5CC-B1BC-7696-F63F8D160C79}"/>
              </a:ext>
            </a:extLst>
          </p:cNvPr>
          <p:cNvSpPr txBox="1"/>
          <p:nvPr/>
        </p:nvSpPr>
        <p:spPr>
          <a:xfrm>
            <a:off x="817105" y="1752503"/>
            <a:ext cx="3153251" cy="369332"/>
          </a:xfrm>
          <a:prstGeom prst="rect">
            <a:avLst/>
          </a:prstGeom>
          <a:noFill/>
        </p:spPr>
        <p:txBody>
          <a:bodyPr wrap="square" lIns="91440" tIns="45720" rIns="91440" bIns="45720" anchor="t">
            <a:spAutoFit/>
          </a:bodyPr>
          <a:lstStyle/>
          <a:p>
            <a:r>
              <a:rPr lang="ja-JP" b="1">
                <a:solidFill>
                  <a:schemeClr val="bg1"/>
                </a:solidFill>
                <a:latin typeface="Arial" panose="020B0604020202020204" pitchFamily="34" charset="0"/>
                <a:ea typeface="微軟正黑體"/>
                <a:cs typeface="Arial" panose="020B0604020202020204" pitchFamily="34" charset="0"/>
              </a:rPr>
              <a:t>Local Data Center Facility</a:t>
            </a:r>
          </a:p>
        </p:txBody>
      </p:sp>
      <p:sp>
        <p:nvSpPr>
          <p:cNvPr id="26" name="文字方塊 25">
            <a:extLst>
              <a:ext uri="{FF2B5EF4-FFF2-40B4-BE49-F238E27FC236}">
                <a16:creationId xmlns:a16="http://schemas.microsoft.com/office/drawing/2014/main" id="{E898BD1E-D317-FAFC-7561-6680CFFCC347}"/>
              </a:ext>
            </a:extLst>
          </p:cNvPr>
          <p:cNvSpPr txBox="1"/>
          <p:nvPr/>
        </p:nvSpPr>
        <p:spPr>
          <a:xfrm>
            <a:off x="7386870" y="1752503"/>
            <a:ext cx="3353778" cy="369332"/>
          </a:xfrm>
          <a:prstGeom prst="rect">
            <a:avLst/>
          </a:prstGeom>
          <a:noFill/>
        </p:spPr>
        <p:txBody>
          <a:bodyPr wrap="square" lIns="91440" tIns="45720" rIns="91440" bIns="45720" anchor="t">
            <a:spAutoFit/>
          </a:bodyPr>
          <a:lstStyle/>
          <a:p>
            <a:r>
              <a:rPr lang="ja-JP" b="1">
                <a:solidFill>
                  <a:schemeClr val="bg1"/>
                </a:solidFill>
                <a:latin typeface="Arial" panose="020B0604020202020204" pitchFamily="34" charset="0"/>
                <a:ea typeface="微軟正黑體"/>
                <a:cs typeface="Arial" panose="020B0604020202020204" pitchFamily="34" charset="0"/>
              </a:rPr>
              <a:t>Remote Data Center Facility</a:t>
            </a:r>
          </a:p>
        </p:txBody>
      </p:sp>
      <p:sp>
        <p:nvSpPr>
          <p:cNvPr id="27" name="文字方塊 149">
            <a:extLst>
              <a:ext uri="{FF2B5EF4-FFF2-40B4-BE49-F238E27FC236}">
                <a16:creationId xmlns:a16="http://schemas.microsoft.com/office/drawing/2014/main" id="{B89191C5-3CB5-87E9-C9AD-E2A7AD2E237D}"/>
              </a:ext>
            </a:extLst>
          </p:cNvPr>
          <p:cNvSpPr txBox="1"/>
          <p:nvPr/>
        </p:nvSpPr>
        <p:spPr>
          <a:xfrm>
            <a:off x="5782131" y="4372747"/>
            <a:ext cx="1630538"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a:solidFill>
                  <a:schemeClr val="bg1"/>
                </a:solidFill>
                <a:latin typeface="Arial" panose="020B0604020202020204" pitchFamily="34" charset="0"/>
                <a:ea typeface="微軟正黑體"/>
                <a:cs typeface="Arial" panose="020B0604020202020204" pitchFamily="34" charset="0"/>
              </a:rPr>
              <a:t>Multiprotocol Label Switching</a:t>
            </a:r>
          </a:p>
        </p:txBody>
      </p:sp>
      <p:sp>
        <p:nvSpPr>
          <p:cNvPr id="2" name="文字方塊 21">
            <a:extLst>
              <a:ext uri="{FF2B5EF4-FFF2-40B4-BE49-F238E27FC236}">
                <a16:creationId xmlns:a16="http://schemas.microsoft.com/office/drawing/2014/main" id="{D72702FC-DAA3-51DD-5855-2695DB6B07E6}"/>
              </a:ext>
            </a:extLst>
          </p:cNvPr>
          <p:cNvSpPr txBox="1"/>
          <p:nvPr/>
        </p:nvSpPr>
        <p:spPr>
          <a:xfrm>
            <a:off x="7386870" y="4041423"/>
            <a:ext cx="1953302" cy="461665"/>
          </a:xfrm>
          <a:prstGeom prst="rect">
            <a:avLst/>
          </a:prstGeom>
          <a:noFill/>
        </p:spPr>
        <p:txBody>
          <a:bodyPr wrap="square" lIns="91440" tIns="45720" rIns="91440" bIns="45720" anchor="t">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a:t>
            </a:r>
            <a:r>
              <a:rPr lang="zh-TW" altLang="en-US" sz="1200">
                <a:solidFill>
                  <a:schemeClr val="bg1"/>
                </a:solidFill>
                <a:latin typeface="Arial" panose="020B0604020202020204" pitchFamily="34" charset="0"/>
                <a:ea typeface="新細明體"/>
                <a:cs typeface="Arial" panose="020B0604020202020204" pitchFamily="34" charset="0"/>
              </a:rPr>
              <a:t>switch</a:t>
            </a:r>
          </a:p>
        </p:txBody>
      </p:sp>
      <p:pic>
        <p:nvPicPr>
          <p:cNvPr id="4" name="圖片 3" descr="一張含有 電子產品, 電子裝置, 電腦元件, 電腦 的圖片&#10;&#10;自動產生的描述">
            <a:extLst>
              <a:ext uri="{FF2B5EF4-FFF2-40B4-BE49-F238E27FC236}">
                <a16:creationId xmlns:a16="http://schemas.microsoft.com/office/drawing/2014/main" id="{CED1E21C-D0CC-ECCA-6A14-2D82AEE813D4}"/>
              </a:ext>
            </a:extLst>
          </p:cNvPr>
          <p:cNvPicPr>
            <a:picLocks noChangeAspect="1"/>
          </p:cNvPicPr>
          <p:nvPr/>
        </p:nvPicPr>
        <p:blipFill rotWithShape="1">
          <a:blip r:embed="rId3"/>
          <a:srcRect l="3089" t="35043" r="3089" b="34888"/>
          <a:stretch/>
        </p:blipFill>
        <p:spPr>
          <a:xfrm rot="10800000" flipV="1">
            <a:off x="904102" y="5403597"/>
            <a:ext cx="2300807" cy="463117"/>
          </a:xfrm>
          <a:prstGeom prst="rect">
            <a:avLst/>
          </a:prstGeom>
        </p:spPr>
      </p:pic>
      <p:pic>
        <p:nvPicPr>
          <p:cNvPr id="5" name="圖片 4" descr="一張含有 電子產品, 電子裝置, 電腦元件, 電腦 的圖片&#10;&#10;自動產生的描述">
            <a:extLst>
              <a:ext uri="{FF2B5EF4-FFF2-40B4-BE49-F238E27FC236}">
                <a16:creationId xmlns:a16="http://schemas.microsoft.com/office/drawing/2014/main" id="{F5069E75-2C3F-03D6-97D9-5688C5A8E09A}"/>
              </a:ext>
            </a:extLst>
          </p:cNvPr>
          <p:cNvPicPr>
            <a:picLocks noChangeAspect="1"/>
          </p:cNvPicPr>
          <p:nvPr/>
        </p:nvPicPr>
        <p:blipFill rotWithShape="1">
          <a:blip r:embed="rId3"/>
          <a:srcRect l="3089" t="35043" r="3089" b="34888"/>
          <a:stretch/>
        </p:blipFill>
        <p:spPr>
          <a:xfrm rot="10800000" flipV="1">
            <a:off x="7772399" y="5310920"/>
            <a:ext cx="3351131" cy="679360"/>
          </a:xfrm>
          <a:prstGeom prst="rect">
            <a:avLst/>
          </a:prstGeom>
        </p:spPr>
      </p:pic>
    </p:spTree>
    <p:extLst>
      <p:ext uri="{BB962C8B-B14F-4D97-AF65-F5344CB8AC3E}">
        <p14:creationId xmlns:p14="http://schemas.microsoft.com/office/powerpoint/2010/main" val="199096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A0913200-022E-DCF0-241E-55E29B4BA4A5}"/>
              </a:ext>
            </a:extLst>
          </p:cNvPr>
          <p:cNvSpPr/>
          <p:nvPr/>
        </p:nvSpPr>
        <p:spPr>
          <a:xfrm>
            <a:off x="3977183" y="5172328"/>
            <a:ext cx="4719141" cy="1023258"/>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217714" y="366445"/>
            <a:ext cx="12627429" cy="769441"/>
          </a:xfrm>
          <a:prstGeom prst="rect">
            <a:avLst/>
          </a:prstGeom>
          <a:noFill/>
        </p:spPr>
        <p:txBody>
          <a:bodyPr wrap="square" lIns="91440" tIns="45720" rIns="91440" bIns="45720" rtlCol="0" anchor="t">
            <a:spAutoFit/>
          </a:bodyPr>
          <a:lstStyle/>
          <a:p>
            <a:pPr algn="ctr"/>
            <a:r>
              <a:rPr lang="en-US" sz="4400" b="1">
                <a:solidFill>
                  <a:schemeClr val="bg1">
                    <a:lumMod val="75000"/>
                  </a:schemeClr>
                </a:solidFill>
                <a:latin typeface="Arial"/>
                <a:ea typeface="微軟正黑體"/>
                <a:cs typeface="Arial"/>
              </a:rPr>
              <a:t>The Next-Gen Ryzen Enterprise All-Flash NAS</a:t>
            </a:r>
          </a:p>
        </p:txBody>
      </p:sp>
      <p:sp>
        <p:nvSpPr>
          <p:cNvPr id="16" name="文字方塊 15">
            <a:extLst>
              <a:ext uri="{FF2B5EF4-FFF2-40B4-BE49-F238E27FC236}">
                <a16:creationId xmlns:a16="http://schemas.microsoft.com/office/drawing/2014/main" id="{BD105CEA-96CE-BD31-C114-8098D0454F64}"/>
              </a:ext>
            </a:extLst>
          </p:cNvPr>
          <p:cNvSpPr txBox="1"/>
          <p:nvPr/>
        </p:nvSpPr>
        <p:spPr>
          <a:xfrm>
            <a:off x="3289564" y="5268458"/>
            <a:ext cx="6094378" cy="830997"/>
          </a:xfrm>
          <a:prstGeom prst="rect">
            <a:avLst/>
          </a:prstGeom>
          <a:noFill/>
        </p:spPr>
        <p:txBody>
          <a:bodyPr wrap="square" lIns="91440" tIns="45720" rIns="91440" bIns="45720" anchor="t">
            <a:spAutoFit/>
          </a:bodyPr>
          <a:lstStyle/>
          <a:p>
            <a:pPr algn="ctr"/>
            <a:r>
              <a:rPr lang="zh-TW" sz="2400" b="1" spc="300">
                <a:solidFill>
                  <a:srgbClr val="FF0000"/>
                </a:solidFill>
                <a:latin typeface="Arial" panose="020B0604020202020204" pitchFamily="34" charset="0"/>
                <a:ea typeface="Microsoft JhengHei"/>
                <a:cs typeface="Arial" panose="020B0604020202020204" pitchFamily="34" charset="0"/>
              </a:rPr>
              <a:t>Designed for Enterprise Applications</a:t>
            </a:r>
            <a:endParaRPr lang="zh-TW" sz="2400" spc="300">
              <a:solidFill>
                <a:srgbClr val="FF0000"/>
              </a:solidFill>
              <a:latin typeface="Arial" panose="020B0604020202020204" pitchFamily="34" charset="0"/>
              <a:ea typeface="Microsoft JhengHei"/>
              <a:cs typeface="Arial" panose="020B0604020202020204" pitchFamily="34" charset="0"/>
            </a:endParaRPr>
          </a:p>
        </p:txBody>
      </p:sp>
      <p:grpSp>
        <p:nvGrpSpPr>
          <p:cNvPr id="13" name="群組 12">
            <a:extLst>
              <a:ext uri="{FF2B5EF4-FFF2-40B4-BE49-F238E27FC236}">
                <a16:creationId xmlns:a16="http://schemas.microsoft.com/office/drawing/2014/main" id="{6763129C-860B-1212-0E17-32574BDFAFB8}"/>
              </a:ext>
            </a:extLst>
          </p:cNvPr>
          <p:cNvGrpSpPr/>
          <p:nvPr/>
        </p:nvGrpSpPr>
        <p:grpSpPr>
          <a:xfrm>
            <a:off x="2317519" y="1448822"/>
            <a:ext cx="7556963" cy="414216"/>
            <a:chOff x="634730" y="1448822"/>
            <a:chExt cx="7556963" cy="414216"/>
          </a:xfrm>
        </p:grpSpPr>
        <p:sp>
          <p:nvSpPr>
            <p:cNvPr id="3" name="文字方塊 2">
              <a:extLst>
                <a:ext uri="{FF2B5EF4-FFF2-40B4-BE49-F238E27FC236}">
                  <a16:creationId xmlns:a16="http://schemas.microsoft.com/office/drawing/2014/main" id="{1BD27ED8-161B-1EC0-BAE8-7AF15A934BDA}"/>
                </a:ext>
              </a:extLst>
            </p:cNvPr>
            <p:cNvSpPr txBox="1"/>
            <p:nvPr/>
          </p:nvSpPr>
          <p:spPr>
            <a:xfrm>
              <a:off x="634730" y="1448822"/>
              <a:ext cx="3762172"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2 x 10G BASE-T + 2 x 2.5G RJ45</a:t>
              </a:r>
            </a:p>
          </p:txBody>
        </p:sp>
        <p:sp>
          <p:nvSpPr>
            <p:cNvPr id="5" name="文字方塊 4">
              <a:extLst>
                <a:ext uri="{FF2B5EF4-FFF2-40B4-BE49-F238E27FC236}">
                  <a16:creationId xmlns:a16="http://schemas.microsoft.com/office/drawing/2014/main" id="{9D5E1C88-D677-B94C-B37C-89D42AFA0B2E}"/>
                </a:ext>
              </a:extLst>
            </p:cNvPr>
            <p:cNvSpPr txBox="1"/>
            <p:nvPr/>
          </p:nvSpPr>
          <p:spPr>
            <a:xfrm>
              <a:off x="4749529" y="1448822"/>
              <a:ext cx="3442164"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3 x PCIe Gen 4 expansion slot</a:t>
              </a:r>
            </a:p>
          </p:txBody>
        </p:sp>
        <p:cxnSp>
          <p:nvCxnSpPr>
            <p:cNvPr id="10" name="直線接點 9">
              <a:extLst>
                <a:ext uri="{FF2B5EF4-FFF2-40B4-BE49-F238E27FC236}">
                  <a16:creationId xmlns:a16="http://schemas.microsoft.com/office/drawing/2014/main" id="{36D440BB-F93E-5BD6-DBD1-BF594B77F75C}"/>
                </a:ext>
              </a:extLst>
            </p:cNvPr>
            <p:cNvCxnSpPr>
              <a:cxnSpLocks/>
            </p:cNvCxnSpPr>
            <p:nvPr/>
          </p:nvCxnSpPr>
          <p:spPr>
            <a:xfrm>
              <a:off x="4484451" y="1504088"/>
              <a:ext cx="0" cy="29688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0127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53902-D88D-ABED-38DA-152A58966798}"/>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EC8A432D-2218-2CE2-6422-C78052A82CF8}"/>
              </a:ext>
            </a:extLst>
          </p:cNvPr>
          <p:cNvSpPr txBox="1"/>
          <p:nvPr/>
        </p:nvSpPr>
        <p:spPr>
          <a:xfrm>
            <a:off x="316255" y="-29503"/>
            <a:ext cx="11791950" cy="1508105"/>
          </a:xfrm>
          <a:prstGeom prst="rect">
            <a:avLst/>
          </a:prstGeom>
          <a:noFill/>
        </p:spPr>
        <p:txBody>
          <a:bodyPr wrap="square" lIns="91440" tIns="45720" rIns="91440" bIns="45720" rtlCol="0" anchor="t">
            <a:spAutoFit/>
          </a:bodyPr>
          <a:lstStyle/>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Use Case Example</a:t>
            </a:r>
          </a:p>
          <a:p>
            <a:pPr algn="ctr"/>
            <a:r>
              <a:rPr lang="en-US" sz="4600" b="1">
                <a:solidFill>
                  <a:schemeClr val="bg1">
                    <a:lumMod val="75000"/>
                  </a:schemeClr>
                </a:solidFill>
                <a:latin typeface="Arial" panose="020B0604020202020204" pitchFamily="34" charset="0"/>
                <a:ea typeface="微軟正黑體"/>
                <a:cs typeface="Arial" panose="020B0604020202020204" pitchFamily="34" charset="0"/>
              </a:rPr>
              <a:t>Multimedia Studio</a:t>
            </a:r>
          </a:p>
        </p:txBody>
      </p:sp>
      <p:sp>
        <p:nvSpPr>
          <p:cNvPr id="2" name="文字方塊 17">
            <a:extLst>
              <a:ext uri="{FF2B5EF4-FFF2-40B4-BE49-F238E27FC236}">
                <a16:creationId xmlns:a16="http://schemas.microsoft.com/office/drawing/2014/main" id="{F440DB74-7E0E-FC8A-8CF9-920E5B8780DE}"/>
              </a:ext>
            </a:extLst>
          </p:cNvPr>
          <p:cNvSpPr txBox="1"/>
          <p:nvPr/>
        </p:nvSpPr>
        <p:spPr>
          <a:xfrm>
            <a:off x="5667375" y="1801137"/>
            <a:ext cx="6210300" cy="83099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latin typeface="Arial"/>
                <a:ea typeface="新細明體"/>
                <a:cs typeface="Arial"/>
              </a:rPr>
              <a:t>In the cutting-edge Multimedia Studio, our network thrives with a core 10GbE switch, distributed 10GbE switch, and accessible 2.5GbE switch. Storage prowess is embodied in the TS-h3077AFU, while clients boast a 25GbE server, 10GbE workstation, and a versatile 2.5GbE PC. Elevate your multimedia experience!</a:t>
            </a:r>
            <a:endParaRPr lang="zh-TW"/>
          </a:p>
        </p:txBody>
      </p:sp>
      <p:pic>
        <p:nvPicPr>
          <p:cNvPr id="35" name="圖片 34" descr="一張含有 文字, 螢幕擷取畫面, 多媒體軟體, 繪圖軟體 的圖片&#10;&#10;自動產生的描述">
            <a:extLst>
              <a:ext uri="{FF2B5EF4-FFF2-40B4-BE49-F238E27FC236}">
                <a16:creationId xmlns:a16="http://schemas.microsoft.com/office/drawing/2014/main" id="{050065C7-26B7-A6F9-8878-3AB54FFA60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2486" y="1801137"/>
            <a:ext cx="10863263" cy="4700321"/>
          </a:xfrm>
          <a:prstGeom prst="rect">
            <a:avLst/>
          </a:prstGeom>
        </p:spPr>
      </p:pic>
    </p:spTree>
    <p:extLst>
      <p:ext uri="{BB962C8B-B14F-4D97-AF65-F5344CB8AC3E}">
        <p14:creationId xmlns:p14="http://schemas.microsoft.com/office/powerpoint/2010/main" val="3872811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descr="一張含有 標誌, 字型, 文字, 圖形 的圖片&#10;&#10;自動產生的描述">
            <a:extLst>
              <a:ext uri="{FF2B5EF4-FFF2-40B4-BE49-F238E27FC236}">
                <a16:creationId xmlns:a16="http://schemas.microsoft.com/office/drawing/2014/main" id="{2B38483F-0D22-AE07-CC48-4111E7DAB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2230" y="3038293"/>
            <a:ext cx="4589033" cy="3505173"/>
          </a:xfrm>
          <a:prstGeom prst="rect">
            <a:avLst/>
          </a:prstGeom>
        </p:spPr>
      </p:pic>
      <p:pic>
        <p:nvPicPr>
          <p:cNvPr id="4" name="圖片 3" descr="一張含有 電子產品, 機器, 電子工程, 電子裝置 的圖片&#10;&#10;自動產生的描述">
            <a:extLst>
              <a:ext uri="{FF2B5EF4-FFF2-40B4-BE49-F238E27FC236}">
                <a16:creationId xmlns:a16="http://schemas.microsoft.com/office/drawing/2014/main" id="{1B8A1E68-3345-CC23-BC04-103F70409580}"/>
              </a:ext>
            </a:extLst>
          </p:cNvPr>
          <p:cNvPicPr>
            <a:picLocks noChangeAspect="1"/>
          </p:cNvPicPr>
          <p:nvPr/>
        </p:nvPicPr>
        <p:blipFill rotWithShape="1">
          <a:blip r:embed="rId5">
            <a:extLst>
              <a:ext uri="{28A0092B-C50C-407E-A947-70E740481C1C}">
                <a14:useLocalDpi xmlns:a14="http://schemas.microsoft.com/office/drawing/2010/main" val="0"/>
              </a:ext>
            </a:extLst>
          </a:blip>
          <a:srcRect b="22010"/>
          <a:stretch/>
        </p:blipFill>
        <p:spPr>
          <a:xfrm>
            <a:off x="-1" y="2173726"/>
            <a:ext cx="7217556" cy="4684273"/>
          </a:xfrm>
          <a:prstGeom prst="rect">
            <a:avLst/>
          </a:prstGeom>
        </p:spPr>
      </p:pic>
      <p:sp>
        <p:nvSpPr>
          <p:cNvPr id="5" name="文字方塊 4">
            <a:extLst>
              <a:ext uri="{FF2B5EF4-FFF2-40B4-BE49-F238E27FC236}">
                <a16:creationId xmlns:a16="http://schemas.microsoft.com/office/drawing/2014/main" id="{334CC9A2-F16D-66B2-A639-ABBAEDFE9664}"/>
              </a:ext>
            </a:extLst>
          </p:cNvPr>
          <p:cNvSpPr txBox="1"/>
          <p:nvPr/>
        </p:nvSpPr>
        <p:spPr>
          <a:xfrm>
            <a:off x="316255" y="200393"/>
            <a:ext cx="11791950" cy="1246495"/>
          </a:xfrm>
          <a:prstGeom prst="rect">
            <a:avLst/>
          </a:prstGeom>
          <a:noFill/>
        </p:spPr>
        <p:txBody>
          <a:bodyPr wrap="square" lIns="91440" tIns="45720" rIns="91440" bIns="45720" rtlCol="0" anchor="t">
            <a:spAutoFit/>
          </a:bodyPr>
          <a:lstStyle/>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Standard</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5-Year</a:t>
            </a:r>
            <a:r>
              <a:rPr lang="zh-TW" altLang="en-US" sz="4600" b="1">
                <a:solidFill>
                  <a:schemeClr val="bg1">
                    <a:lumMod val="75000"/>
                  </a:schemeClr>
                </a:solidFill>
                <a:latin typeface="Arial" panose="020B0604020202020204" pitchFamily="34" charset="0"/>
                <a:ea typeface="微軟正黑體"/>
                <a:cs typeface="Arial" panose="020B0604020202020204" pitchFamily="34" charset="0"/>
              </a:rPr>
              <a:t> </a:t>
            </a: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Warranty</a:t>
            </a:r>
          </a:p>
          <a:p>
            <a:pPr algn="ctr">
              <a:lnSpc>
                <a:spcPts val="4500"/>
              </a:lnSpc>
            </a:pP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and</a:t>
            </a:r>
            <a:r>
              <a:rPr lang="zh-TW" sz="4600" b="1">
                <a:solidFill>
                  <a:schemeClr val="bg1">
                    <a:lumMod val="75000"/>
                  </a:schemeClr>
                </a:solidFill>
                <a:latin typeface="Arial" panose="020B0604020202020204" pitchFamily="34" charset="0"/>
                <a:ea typeface="微軟正黑體"/>
                <a:cs typeface="Arial" panose="020B0604020202020204" pitchFamily="34" charset="0"/>
              </a:rPr>
              <a:t> Support Services</a:t>
            </a:r>
            <a:endParaRPr lang="zh-TW">
              <a:solidFill>
                <a:schemeClr val="bg1">
                  <a:lumMod val="75000"/>
                </a:schemeClr>
              </a:solidFill>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86CC91AE-8791-BDBB-8934-8AA56D99678E}"/>
              </a:ext>
            </a:extLst>
          </p:cNvPr>
          <p:cNvSpPr txBox="1"/>
          <p:nvPr/>
        </p:nvSpPr>
        <p:spPr>
          <a:xfrm>
            <a:off x="729373" y="1742983"/>
            <a:ext cx="10303585" cy="1495281"/>
          </a:xfrm>
          <a:prstGeom prst="rect">
            <a:avLst/>
          </a:prstGeom>
          <a:noFill/>
        </p:spPr>
        <p:txBody>
          <a:bodyPr wrap="square" lIns="91440" tIns="45720" rIns="91440" bIns="45720" anchor="t">
            <a:spAutoFit/>
          </a:bodyPr>
          <a:lstStyle/>
          <a:p>
            <a:pPr>
              <a:lnSpc>
                <a:spcPct val="130000"/>
              </a:lnSpc>
              <a:defRPr/>
            </a:pPr>
            <a:r>
              <a:rPr lang="en-US" altLang="zh-TW">
                <a:solidFill>
                  <a:schemeClr val="bg1"/>
                </a:solidFill>
                <a:latin typeface="Arial"/>
                <a:ea typeface="+mn-lt"/>
                <a:cs typeface="Arial"/>
                <a:sym typeface="+mn-lt"/>
              </a:rPr>
              <a:t>TS-h3077AFU </a:t>
            </a:r>
            <a:r>
              <a:rPr lang="en-US" altLang="zh-TW">
                <a:solidFill>
                  <a:schemeClr val="bg1"/>
                </a:solidFill>
                <a:latin typeface="Arial"/>
                <a:ea typeface="Microsoft JhengHei"/>
                <a:cs typeface="Arial"/>
                <a:sym typeface="+mn-lt"/>
              </a:rPr>
              <a:t>enterprise NAS models come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with</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an</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exclusive</a:t>
            </a:r>
            <a:r>
              <a:rPr lang="zh-TW" altLang="en-US">
                <a:solidFill>
                  <a:schemeClr val="bg1"/>
                </a:solidFill>
                <a:latin typeface="Arial"/>
                <a:ea typeface="Microsoft JhengHei"/>
                <a:cs typeface="Arial"/>
                <a:sym typeface="+mn-lt"/>
              </a:rPr>
              <a:t> </a:t>
            </a:r>
            <a:r>
              <a:rPr lang="en-US" altLang="zh-TW" b="1">
                <a:solidFill>
                  <a:schemeClr val="bg1"/>
                </a:solidFill>
                <a:latin typeface="Arial"/>
                <a:ea typeface="Microsoft JhengHei"/>
                <a:cs typeface="Arial"/>
                <a:sym typeface="+mn-lt"/>
              </a:rPr>
              <a:t>5-year</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hardware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warranty,</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covering</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both</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hardware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repairs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and</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support</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services.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QNAP</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offers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this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prestigious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warranty</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service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to</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ensure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the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continuous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operation</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of</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your</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business</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organization</a:t>
            </a:r>
            <a:r>
              <a:rPr lang="zh-TW">
                <a:solidFill>
                  <a:schemeClr val="bg1"/>
                </a:solidFill>
                <a:latin typeface="Arial"/>
                <a:ea typeface="Microsoft JhengHei"/>
                <a:cs typeface="Arial"/>
                <a:sym typeface="+mn-lt"/>
              </a:rPr>
              <a:t> and prov</a:t>
            </a:r>
            <a:r>
              <a:rPr lang="en-US" altLang="zh-TW">
                <a:solidFill>
                  <a:schemeClr val="bg1"/>
                </a:solidFill>
                <a:latin typeface="Arial"/>
                <a:ea typeface="Microsoft JhengHei"/>
                <a:cs typeface="Arial"/>
                <a:sym typeface="+mn-lt"/>
              </a:rPr>
              <a:t>ide</a:t>
            </a:r>
            <a:r>
              <a:rPr lang="zh-TW" altLang="en-US">
                <a:solidFill>
                  <a:schemeClr val="bg1"/>
                </a:solidFill>
                <a:latin typeface="Arial"/>
                <a:ea typeface="Microsoft JhengHei"/>
                <a:cs typeface="Arial"/>
                <a:sym typeface="+mn-lt"/>
              </a:rPr>
              <a:t> </a:t>
            </a:r>
            <a:r>
              <a:rPr lang="en-US" altLang="zh-TW">
                <a:solidFill>
                  <a:schemeClr val="bg1"/>
                </a:solidFill>
                <a:latin typeface="Arial"/>
                <a:ea typeface="Microsoft JhengHei"/>
                <a:cs typeface="Arial"/>
                <a:sym typeface="+mn-lt"/>
              </a:rPr>
              <a:t>u</a:t>
            </a:r>
            <a:r>
              <a:rPr lang="zh-TW">
                <a:solidFill>
                  <a:schemeClr val="bg1"/>
                </a:solidFill>
                <a:latin typeface="Arial"/>
                <a:ea typeface="Microsoft JhengHei"/>
                <a:cs typeface="Arial"/>
                <a:sym typeface="+mn-lt"/>
              </a:rPr>
              <a:t>ninterrupted services to your customers.</a:t>
            </a:r>
            <a:endParaRPr lang="zh-TW">
              <a:solidFill>
                <a:schemeClr val="bg1"/>
              </a:solidFill>
              <a:latin typeface="Arial"/>
              <a:cs typeface="Arial"/>
            </a:endParaRPr>
          </a:p>
        </p:txBody>
      </p:sp>
    </p:spTree>
    <p:extLst>
      <p:ext uri="{BB962C8B-B14F-4D97-AF65-F5344CB8AC3E}">
        <p14:creationId xmlns:p14="http://schemas.microsoft.com/office/powerpoint/2010/main" val="1844282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圓角 133">
            <a:extLst>
              <a:ext uri="{FF2B5EF4-FFF2-40B4-BE49-F238E27FC236}">
                <a16:creationId xmlns:a16="http://schemas.microsoft.com/office/drawing/2014/main" id="{29C9B97A-E345-86ED-42A1-423B93A50A2B}"/>
              </a:ext>
            </a:extLst>
          </p:cNvPr>
          <p:cNvSpPr/>
          <p:nvPr/>
        </p:nvSpPr>
        <p:spPr>
          <a:xfrm>
            <a:off x="3987087" y="2417420"/>
            <a:ext cx="4470738" cy="2127459"/>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982545" y="215622"/>
            <a:ext cx="4491622" cy="2018927"/>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6" name="矩形: 圓角 135">
            <a:extLst>
              <a:ext uri="{FF2B5EF4-FFF2-40B4-BE49-F238E27FC236}">
                <a16:creationId xmlns:a16="http://schemas.microsoft.com/office/drawing/2014/main" id="{0A861672-4B24-C884-349D-6E2AC36D66BA}"/>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7" name="矩形: 圓角 136">
            <a:extLst>
              <a:ext uri="{FF2B5EF4-FFF2-40B4-BE49-F238E27FC236}">
                <a16:creationId xmlns:a16="http://schemas.microsoft.com/office/drawing/2014/main" id="{1E4AAA18-F1A7-5937-6EA1-27222E3975A1}"/>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3979414" y="4691875"/>
            <a:ext cx="2366552"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8596859" y="1880120"/>
            <a:ext cx="3352673" cy="2650443"/>
          </a:xfrm>
          <a:prstGeom prst="roundRect">
            <a:avLst>
              <a:gd name="adj" fmla="val 5302"/>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圓角 139">
            <a:extLst>
              <a:ext uri="{FF2B5EF4-FFF2-40B4-BE49-F238E27FC236}">
                <a16:creationId xmlns:a16="http://schemas.microsoft.com/office/drawing/2014/main" id="{25E33AAE-38C6-AFB6-C94F-C335A218BD28}"/>
              </a:ext>
            </a:extLst>
          </p:cNvPr>
          <p:cNvSpPr/>
          <p:nvPr/>
        </p:nvSpPr>
        <p:spPr>
          <a:xfrm>
            <a:off x="3967980" y="5642649"/>
            <a:ext cx="2377986"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8609216" y="215623"/>
            <a:ext cx="3362983" cy="1527274"/>
          </a:xfrm>
          <a:prstGeom prst="roundRect">
            <a:avLst>
              <a:gd name="adj" fmla="val 943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8596859" y="4691874"/>
            <a:ext cx="3352673" cy="1853685"/>
          </a:xfrm>
          <a:prstGeom prst="roundRect">
            <a:avLst>
              <a:gd name="adj" fmla="val 639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5" name="矩形: 圓角 144">
            <a:extLst>
              <a:ext uri="{FF2B5EF4-FFF2-40B4-BE49-F238E27FC236}">
                <a16:creationId xmlns:a16="http://schemas.microsoft.com/office/drawing/2014/main" id="{BF17AE50-33D9-D7CD-1415-0D6D93C40E43}"/>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6" name="矩形: 圓角 145">
            <a:extLst>
              <a:ext uri="{FF2B5EF4-FFF2-40B4-BE49-F238E27FC236}">
                <a16:creationId xmlns:a16="http://schemas.microsoft.com/office/drawing/2014/main" id="{9DC177E4-5DBF-BEB0-415C-F10B129C48BC}"/>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253882" y="215623"/>
            <a:ext cx="3604480" cy="1166508"/>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6" name="矩形: 圓角 185">
            <a:extLst>
              <a:ext uri="{FF2B5EF4-FFF2-40B4-BE49-F238E27FC236}">
                <a16:creationId xmlns:a16="http://schemas.microsoft.com/office/drawing/2014/main" id="{AF920127-E5EF-405D-41C3-DABA25F97450}"/>
              </a:ext>
            </a:extLst>
          </p:cNvPr>
          <p:cNvSpPr/>
          <p:nvPr/>
        </p:nvSpPr>
        <p:spPr>
          <a:xfrm>
            <a:off x="4077077" y="355358"/>
            <a:ext cx="1664152" cy="1739453"/>
          </a:xfrm>
          <a:prstGeom prst="roundRect">
            <a:avLst>
              <a:gd name="adj" fmla="val 854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rgbClr val="000000"/>
                </a:solidFill>
                <a:latin typeface="Arial" panose="020B0604020202020204" pitchFamily="34" charset="0"/>
                <a:ea typeface="微軟正黑體"/>
                <a:cs typeface="Arial" panose="020B0604020202020204" pitchFamily="34" charset="0"/>
              </a:rPr>
              <a:t>3</a:t>
            </a:r>
            <a:r>
              <a:rPr lang="zh-TW" sz="1600" b="1">
                <a:solidFill>
                  <a:srgbClr val="000000"/>
                </a:solidFill>
                <a:latin typeface="Arial" panose="020B0604020202020204" pitchFamily="34" charset="0"/>
                <a:ea typeface="微軟正黑體"/>
                <a:cs typeface="Arial" panose="020B0604020202020204" pitchFamily="34" charset="0"/>
              </a:rPr>
              <a:t> x PCIe Gen4 </a:t>
            </a:r>
            <a:r>
              <a:rPr lang="en-US" altLang="zh-TW" sz="1600" b="1">
                <a:solidFill>
                  <a:srgbClr val="000000"/>
                </a:solidFill>
                <a:latin typeface="Arial" panose="020B0604020202020204" pitchFamily="34" charset="0"/>
                <a:ea typeface="微軟正黑體"/>
                <a:cs typeface="Arial" panose="020B0604020202020204" pitchFamily="34" charset="0"/>
              </a:rPr>
              <a:t>e</a:t>
            </a:r>
            <a:r>
              <a:rPr lang="zh-TW" sz="1600" b="1">
                <a:solidFill>
                  <a:srgbClr val="000000"/>
                </a:solidFill>
                <a:latin typeface="Arial" panose="020B0604020202020204" pitchFamily="34" charset="0"/>
                <a:ea typeface="微軟正黑體"/>
                <a:cs typeface="Arial" panose="020B0604020202020204" pitchFamily="34" charset="0"/>
              </a:rPr>
              <a:t>xpansion </a:t>
            </a:r>
            <a:r>
              <a:rPr lang="en-US" altLang="zh-TW" sz="1600" b="1">
                <a:solidFill>
                  <a:srgbClr val="000000"/>
                </a:solidFill>
                <a:latin typeface="Arial" panose="020B0604020202020204" pitchFamily="34" charset="0"/>
                <a:ea typeface="微軟正黑體"/>
                <a:cs typeface="Arial" panose="020B0604020202020204" pitchFamily="34" charset="0"/>
              </a:rPr>
              <a:t>s</a:t>
            </a:r>
            <a:r>
              <a:rPr lang="zh-TW" sz="1600" b="1">
                <a:solidFill>
                  <a:srgbClr val="000000"/>
                </a:solidFill>
                <a:latin typeface="Arial" panose="020B0604020202020204" pitchFamily="34" charset="0"/>
                <a:ea typeface="微軟正黑體"/>
                <a:cs typeface="Arial" panose="020B0604020202020204" pitchFamily="34" charset="0"/>
              </a:rPr>
              <a:t>lots</a:t>
            </a:r>
            <a:r>
              <a:rPr lang="en-US" altLang="zh-TW" sz="1600" b="1">
                <a:solidFill>
                  <a:srgbClr val="000000"/>
                </a:solidFill>
                <a:latin typeface="Arial" panose="020B0604020202020204" pitchFamily="34" charset="0"/>
                <a:ea typeface="微軟正黑體"/>
                <a:cs typeface="Arial" panose="020B0604020202020204" pitchFamily="34" charset="0"/>
              </a:rPr>
              <a:t> for Ethernet, FC, storage, and more</a:t>
            </a:r>
            <a:endParaRPr lang="zh-TW" sz="2000">
              <a:latin typeface="Arial" panose="020B0604020202020204" pitchFamily="34" charset="0"/>
              <a:cs typeface="Arial" panose="020B0604020202020204" pitchFamily="34" charset="0"/>
            </a:endParaRPr>
          </a:p>
        </p:txBody>
      </p:sp>
      <p:sp>
        <p:nvSpPr>
          <p:cNvPr id="187" name="矩形: 圓角 186">
            <a:extLst>
              <a:ext uri="{FF2B5EF4-FFF2-40B4-BE49-F238E27FC236}">
                <a16:creationId xmlns:a16="http://schemas.microsoft.com/office/drawing/2014/main" id="{C513B968-3F3C-E69E-81CC-23D33D8988A7}"/>
              </a:ext>
            </a:extLst>
          </p:cNvPr>
          <p:cNvSpPr/>
          <p:nvPr/>
        </p:nvSpPr>
        <p:spPr>
          <a:xfrm>
            <a:off x="2224826" y="3167770"/>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Up to</a:t>
            </a:r>
            <a:endPar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800" b="1">
                <a:solidFill>
                  <a:srgbClr val="FF3A00"/>
                </a:solidFill>
                <a:latin typeface="Arial" panose="020B0604020202020204" pitchFamily="34" charset="0"/>
                <a:ea typeface="微軟正黑體"/>
                <a:cs typeface="Arial" panose="020B0604020202020204" pitchFamily="34" charset="0"/>
              </a:rPr>
              <a:t>8</a:t>
            </a:r>
            <a:r>
              <a:rPr lang="en-US" altLang="zh-TW" sz="2800" b="1">
                <a:solidFill>
                  <a:srgbClr val="00B0F0"/>
                </a:solidFill>
                <a:latin typeface="Arial" panose="020B0604020202020204" pitchFamily="34" charset="0"/>
                <a:ea typeface="微軟正黑體"/>
                <a:cs typeface="Arial" panose="020B0604020202020204" pitchFamily="34" charset="0"/>
              </a:rPr>
              <a:t> </a:t>
            </a:r>
            <a:r>
              <a:rPr lang="en-US" altLang="zh-TW" sz="1600" b="1">
                <a:solidFill>
                  <a:schemeClr val="tx1"/>
                </a:solidFill>
                <a:latin typeface="Arial" panose="020B0604020202020204" pitchFamily="34" charset="0"/>
                <a:ea typeface="微軟正黑體"/>
                <a:cs typeface="Arial" panose="020B0604020202020204" pitchFamily="34" charset="0"/>
              </a:rPr>
              <a:t>Cores</a:t>
            </a:r>
            <a:endParaRPr lang="en-US" altLang="zh-TW" sz="1600">
              <a:solidFill>
                <a:schemeClr val="tx1"/>
              </a:solidFill>
              <a:latin typeface="Arial" panose="020B0604020202020204" pitchFamily="34" charset="0"/>
              <a:ea typeface="微軟正黑體"/>
              <a:cs typeface="Arial" panose="020B0604020202020204" pitchFamily="34" charset="0"/>
            </a:endParaRPr>
          </a:p>
          <a:p>
            <a:pPr algn="ctr"/>
            <a:r>
              <a:rPr lang="en-US" sz="1200" b="1">
                <a:solidFill>
                  <a:schemeClr val="tx1"/>
                </a:solidFill>
                <a:latin typeface="Arial" panose="020B0604020202020204" pitchFamily="34" charset="0"/>
                <a:ea typeface="微軟正黑體"/>
                <a:cs typeface="Arial" panose="020B0604020202020204" pitchFamily="34" charset="0"/>
              </a:rPr>
              <a:t>AMD Ryzen™ </a:t>
            </a:r>
            <a:endParaRPr lang="en-US" sz="1200">
              <a:solidFill>
                <a:schemeClr val="tx1"/>
              </a:solidFill>
              <a:latin typeface="Arial" panose="020B0604020202020204" pitchFamily="34" charset="0"/>
              <a:ea typeface="Calibri" panose="020F0502020204030204"/>
              <a:cs typeface="Arial" panose="020B0604020202020204" pitchFamily="34" charset="0"/>
            </a:endParaRPr>
          </a:p>
          <a:p>
            <a:pPr algn="ctr"/>
            <a:r>
              <a:rPr lang="en-US" sz="1200" b="1">
                <a:solidFill>
                  <a:schemeClr val="tx1"/>
                </a:solidFill>
                <a:latin typeface="Arial" panose="020B0604020202020204" pitchFamily="34" charset="0"/>
                <a:ea typeface="微軟正黑體"/>
                <a:cs typeface="Arial" panose="020B0604020202020204" pitchFamily="34" charset="0"/>
              </a:rPr>
              <a:t>7000 </a:t>
            </a:r>
            <a:r>
              <a:rPr lang="zh-TW" altLang="en-US" sz="1200" b="1">
                <a:solidFill>
                  <a:schemeClr val="tx1"/>
                </a:solidFill>
                <a:latin typeface="Arial" panose="020B0604020202020204" pitchFamily="34" charset="0"/>
                <a:ea typeface="微軟正黑體"/>
                <a:cs typeface="Arial" panose="020B0604020202020204" pitchFamily="34" charset="0"/>
              </a:rPr>
              <a:t>series Processors</a:t>
            </a:r>
            <a:endPar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8" name="矩形: 圓角 187" hidden="1">
            <a:extLst>
              <a:ext uri="{FF2B5EF4-FFF2-40B4-BE49-F238E27FC236}">
                <a16:creationId xmlns:a16="http://schemas.microsoft.com/office/drawing/2014/main" id="{168DD725-B21A-2029-F0CB-95B2DDD82F4A}"/>
              </a:ext>
            </a:extLst>
          </p:cNvPr>
          <p:cNvSpPr/>
          <p:nvPr/>
        </p:nvSpPr>
        <p:spPr>
          <a:xfrm>
            <a:off x="6481129" y="4683415"/>
            <a:ext cx="1983134" cy="1862144"/>
          </a:xfrm>
          <a:prstGeom prst="roundRect">
            <a:avLst>
              <a:gd name="adj" fmla="val 762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r>
              <a:rPr lang="en-US" altLang="zh-TW" b="1">
                <a:solidFill>
                  <a:schemeClr val="tx1"/>
                </a:solidFill>
                <a:latin typeface="微軟正黑體" panose="020B0604030504040204" pitchFamily="34" charset="-120"/>
                <a:ea typeface="微軟正黑體" panose="020B0604030504040204" pitchFamily="34" charset="-120"/>
              </a:rPr>
              <a:t>2.5GbE</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89" name="矩形: 圓角 188">
            <a:extLst>
              <a:ext uri="{FF2B5EF4-FFF2-40B4-BE49-F238E27FC236}">
                <a16:creationId xmlns:a16="http://schemas.microsoft.com/office/drawing/2014/main" id="{4F7CA164-A8ED-3024-996D-9AB84809FFD7}"/>
              </a:ext>
            </a:extLst>
          </p:cNvPr>
          <p:cNvSpPr/>
          <p:nvPr/>
        </p:nvSpPr>
        <p:spPr>
          <a:xfrm>
            <a:off x="3784416" y="4671786"/>
            <a:ext cx="1827701" cy="853909"/>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altLang="zh-TW" sz="1600" b="1">
                <a:solidFill>
                  <a:schemeClr val="bg1">
                    <a:lumMod val="50000"/>
                  </a:schemeClr>
                </a:solidFill>
                <a:latin typeface="Arial"/>
                <a:ea typeface="微軟正黑體"/>
                <a:cs typeface="Arial"/>
              </a:rPr>
              <a:t>32GB RAM</a:t>
            </a:r>
            <a:endParaRPr lang="zh-TW" altLang="en-US" sz="1600" b="1">
              <a:solidFill>
                <a:schemeClr val="bg1">
                  <a:lumMod val="50000"/>
                </a:schemeClr>
              </a:solidFill>
              <a:latin typeface="Arial"/>
              <a:ea typeface="微軟正黑體"/>
              <a:cs typeface="Arial"/>
            </a:endParaRPr>
          </a:p>
          <a:p>
            <a:pPr algn="ctr">
              <a:lnSpc>
                <a:spcPct val="150000"/>
              </a:lnSpc>
            </a:pPr>
            <a:r>
              <a:rPr lang="en-US" altLang="zh-TW" sz="1600" b="1">
                <a:solidFill>
                  <a:schemeClr val="bg1">
                    <a:lumMod val="50000"/>
                  </a:schemeClr>
                </a:solidFill>
                <a:latin typeface="Arial"/>
                <a:ea typeface="微軟正黑體"/>
                <a:cs typeface="Arial"/>
              </a:rPr>
              <a:t>64GB RAM</a:t>
            </a:r>
            <a:endParaRPr lang="zh-TW" altLang="en-US" sz="1600" b="1">
              <a:solidFill>
                <a:schemeClr val="bg1">
                  <a:lumMod val="50000"/>
                </a:schemeClr>
              </a:solidFill>
              <a:latin typeface="Arial"/>
              <a:ea typeface="微軟正黑體"/>
              <a:cs typeface="Arial"/>
            </a:endParaRPr>
          </a:p>
        </p:txBody>
      </p:sp>
      <p:sp>
        <p:nvSpPr>
          <p:cNvPr id="190" name="矩形: 圓角 189" hidden="1">
            <a:extLst>
              <a:ext uri="{FF2B5EF4-FFF2-40B4-BE49-F238E27FC236}">
                <a16:creationId xmlns:a16="http://schemas.microsoft.com/office/drawing/2014/main" id="{FA5D4272-BDD8-460A-E09A-922872EAD6F6}"/>
              </a:ext>
            </a:extLst>
          </p:cNvPr>
          <p:cNvSpPr/>
          <p:nvPr/>
        </p:nvSpPr>
        <p:spPr>
          <a:xfrm>
            <a:off x="8592987" y="1828102"/>
            <a:ext cx="1251125" cy="1880514"/>
          </a:xfrm>
          <a:prstGeom prst="roundRect">
            <a:avLst>
              <a:gd name="adj" fmla="val 1419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latin typeface="微軟正黑體" panose="020B0604030504040204" pitchFamily="34" charset="-120"/>
                <a:ea typeface="微軟正黑體" panose="020B0604030504040204" pitchFamily="34" charset="-120"/>
              </a:rPr>
              <a:t>IntelQAT</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1" name="矩形: 圓角 190" hidden="1">
            <a:extLst>
              <a:ext uri="{FF2B5EF4-FFF2-40B4-BE49-F238E27FC236}">
                <a16:creationId xmlns:a16="http://schemas.microsoft.com/office/drawing/2014/main" id="{A68CCBF8-F740-076D-F620-3D0D9565E045}"/>
              </a:ext>
            </a:extLst>
          </p:cNvPr>
          <p:cNvSpPr/>
          <p:nvPr/>
        </p:nvSpPr>
        <p:spPr>
          <a:xfrm>
            <a:off x="3678146" y="-1979128"/>
            <a:ext cx="1983134" cy="1880514"/>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latin typeface="微軟正黑體" panose="020B0604030504040204" pitchFamily="34" charset="-120"/>
                <a:ea typeface="微軟正黑體" panose="020B0604030504040204" pitchFamily="34" charset="-120"/>
              </a:rPr>
              <a:t>3</a:t>
            </a:r>
            <a:r>
              <a:rPr lang="zh-TW" altLang="en-US" sz="4800" b="1">
                <a:solidFill>
                  <a:srgbClr val="33CCCC"/>
                </a:solidFill>
                <a:latin typeface="微軟正黑體" panose="020B0604030504040204" pitchFamily="34" charset="-120"/>
                <a:ea typeface="微軟正黑體" panose="020B0604030504040204" pitchFamily="34" charset="-120"/>
              </a:rPr>
              <a:t>個</a:t>
            </a:r>
            <a:endParaRPr lang="en-US" altLang="zh-TW" sz="4800" b="1">
              <a:solidFill>
                <a:srgbClr val="33CCCC"/>
              </a:solidFill>
              <a:latin typeface="微軟正黑體" panose="020B0604030504040204" pitchFamily="34" charset="-120"/>
              <a:ea typeface="微軟正黑體" panose="020B0604030504040204" pitchFamily="34" charset="-120"/>
            </a:endParaRPr>
          </a:p>
          <a:p>
            <a:pPr algn="ctr"/>
            <a:r>
              <a:rPr lang="en-US" altLang="zh-TW">
                <a:solidFill>
                  <a:schemeClr val="tx1"/>
                </a:solidFill>
                <a:latin typeface="微軟正黑體" panose="020B0604030504040204" pitchFamily="34" charset="-120"/>
                <a:ea typeface="微軟正黑體" panose="020B0604030504040204" pitchFamily="34" charset="-120"/>
              </a:rPr>
              <a:t>PCIe Gen3 x4</a:t>
            </a:r>
          </a:p>
          <a:p>
            <a:pPr algn="ctr"/>
            <a:r>
              <a:rPr lang="zh-TW" altLang="en-US" sz="2000" b="1">
                <a:solidFill>
                  <a:schemeClr val="tx1"/>
                </a:solidFill>
                <a:latin typeface="微軟正黑體" panose="020B0604030504040204" pitchFamily="34" charset="-120"/>
                <a:ea typeface="微軟正黑體" panose="020B0604030504040204" pitchFamily="34" charset="-120"/>
              </a:rPr>
              <a:t>擴充槽</a:t>
            </a:r>
            <a:r>
              <a:rPr lang="en-US" altLang="zh-TW" sz="2000" b="1">
                <a:solidFill>
                  <a:schemeClr val="tx1"/>
                </a:solidFill>
                <a:latin typeface="微軟正黑體" panose="020B0604030504040204" pitchFamily="34" charset="-120"/>
                <a:ea typeface="微軟正黑體" panose="020B0604030504040204" pitchFamily="34" charset="-120"/>
              </a:rPr>
              <a:t> </a:t>
            </a:r>
            <a:endParaRPr lang="zh-TW" altLang="en-US" sz="2000" b="1">
              <a:solidFill>
                <a:schemeClr val="tx1"/>
              </a:solidFill>
              <a:latin typeface="微軟正黑體" panose="020B0604030504040204" pitchFamily="34" charset="-120"/>
              <a:ea typeface="微軟正黑體" panose="020B0604030504040204" pitchFamily="34" charset="-120"/>
            </a:endParaRPr>
          </a:p>
        </p:txBody>
      </p:sp>
      <p:sp>
        <p:nvSpPr>
          <p:cNvPr id="192" name="矩形: 圓角 191">
            <a:extLst>
              <a:ext uri="{FF2B5EF4-FFF2-40B4-BE49-F238E27FC236}">
                <a16:creationId xmlns:a16="http://schemas.microsoft.com/office/drawing/2014/main" id="{2FCD3C03-3D81-DAF6-B093-90CFC4DBB799}"/>
              </a:ext>
            </a:extLst>
          </p:cNvPr>
          <p:cNvSpPr/>
          <p:nvPr/>
        </p:nvSpPr>
        <p:spPr>
          <a:xfrm>
            <a:off x="4120896" y="5624895"/>
            <a:ext cx="1632468" cy="92149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3" name="矩形: 圓角 192">
            <a:extLst>
              <a:ext uri="{FF2B5EF4-FFF2-40B4-BE49-F238E27FC236}">
                <a16:creationId xmlns:a16="http://schemas.microsoft.com/office/drawing/2014/main" id="{68EEE7EC-7A35-D3C9-0E8A-BE7B8BA92503}"/>
              </a:ext>
            </a:extLst>
          </p:cNvPr>
          <p:cNvSpPr/>
          <p:nvPr/>
        </p:nvSpPr>
        <p:spPr>
          <a:xfrm>
            <a:off x="8609215" y="43462"/>
            <a:ext cx="3362983" cy="942295"/>
          </a:xfrm>
          <a:prstGeom prst="roundRect">
            <a:avLst>
              <a:gd name="adj" fmla="val 11668"/>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tx1"/>
                </a:solidFill>
                <a:latin typeface="Arial" panose="020B0604020202020204" pitchFamily="34" charset="0"/>
                <a:ea typeface="微軟正黑體"/>
                <a:cs typeface="Arial" panose="020B0604020202020204" pitchFamily="34" charset="0"/>
              </a:rPr>
              <a:t>Support dual OS </a:t>
            </a:r>
            <a:br>
              <a:rPr lang="en-US" altLang="zh-TW" sz="1600" b="1">
                <a:solidFill>
                  <a:schemeClr val="tx1"/>
                </a:solidFill>
                <a:latin typeface="Arial" panose="020B0604020202020204" pitchFamily="34" charset="0"/>
                <a:ea typeface="微軟正黑體"/>
                <a:cs typeface="Arial" panose="020B0604020202020204" pitchFamily="34" charset="0"/>
              </a:rPr>
            </a:br>
            <a:r>
              <a:rPr lang="zh-TW" altLang="en-US" sz="1400" b="1">
                <a:solidFill>
                  <a:schemeClr val="tx1"/>
                </a:solidFill>
                <a:latin typeface="Arial" panose="020B0604020202020204" pitchFamily="34" charset="0"/>
                <a:ea typeface="微軟正黑體"/>
                <a:cs typeface="Arial" panose="020B0604020202020204" pitchFamily="34" charset="0"/>
              </a:rPr>
              <a:t>(</a:t>
            </a:r>
            <a:r>
              <a:rPr lang="en-US" altLang="zh-TW" sz="1400" b="1">
                <a:solidFill>
                  <a:schemeClr val="tx1"/>
                </a:solidFill>
                <a:latin typeface="Arial" panose="020B0604020202020204" pitchFamily="34" charset="0"/>
                <a:ea typeface="微軟正黑體"/>
                <a:cs typeface="Arial" panose="020B0604020202020204" pitchFamily="34" charset="0"/>
              </a:rPr>
              <a:t>D</a:t>
            </a:r>
            <a:r>
              <a:rPr lang="zh-TW" altLang="en-US" sz="1400" b="1">
                <a:solidFill>
                  <a:schemeClr val="tx1"/>
                </a:solidFill>
                <a:latin typeface="Arial" panose="020B0604020202020204" pitchFamily="34" charset="0"/>
                <a:ea typeface="微軟正黑體"/>
                <a:cs typeface="Arial" panose="020B0604020202020204" pitchFamily="34" charset="0"/>
              </a:rPr>
              <a:t>efault </a:t>
            </a:r>
            <a:r>
              <a:rPr lang="en-US" altLang="zh-TW" sz="1400" b="1">
                <a:solidFill>
                  <a:schemeClr val="tx1"/>
                </a:solidFill>
                <a:latin typeface="Arial" panose="020B0604020202020204" pitchFamily="34" charset="0"/>
                <a:ea typeface="微軟正黑體"/>
                <a:cs typeface="Arial" panose="020B0604020202020204" pitchFamily="34" charset="0"/>
              </a:rPr>
              <a:t>is</a:t>
            </a:r>
            <a:r>
              <a:rPr lang="zh-TW" altLang="en-US" sz="1400" b="1">
                <a:solidFill>
                  <a:schemeClr val="tx1"/>
                </a:solidFill>
                <a:latin typeface="Arial" panose="020B0604020202020204" pitchFamily="34" charset="0"/>
                <a:ea typeface="微軟正黑體"/>
                <a:cs typeface="Arial" panose="020B0604020202020204" pitchFamily="34" charset="0"/>
              </a:rPr>
              <a:t> QuTS hero)</a:t>
            </a:r>
          </a:p>
        </p:txBody>
      </p:sp>
      <p:sp>
        <p:nvSpPr>
          <p:cNvPr id="194" name="矩形: 圓角 193" hidden="1">
            <a:extLst>
              <a:ext uri="{FF2B5EF4-FFF2-40B4-BE49-F238E27FC236}">
                <a16:creationId xmlns:a16="http://schemas.microsoft.com/office/drawing/2014/main" id="{13368A10-845C-D53D-88D1-1032304EDC21}"/>
              </a:ext>
            </a:extLst>
          </p:cNvPr>
          <p:cNvSpPr/>
          <p:nvPr/>
        </p:nvSpPr>
        <p:spPr>
          <a:xfrm>
            <a:off x="8844959" y="-2379656"/>
            <a:ext cx="3362982" cy="780550"/>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latin typeface="微軟正黑體" panose="020B0604030504040204" pitchFamily="34" charset="-120"/>
                <a:ea typeface="微軟正黑體" panose="020B0604030504040204" pitchFamily="34" charset="-120"/>
              </a:rPr>
              <a:t>USB 3.2 Gen2 (10Gbps)</a:t>
            </a:r>
          </a:p>
          <a:p>
            <a:pPr algn="ctr"/>
            <a:r>
              <a:rPr lang="zh-TW" altLang="en-US">
                <a:solidFill>
                  <a:schemeClr val="tx1"/>
                </a:solidFill>
                <a:latin typeface="微軟正黑體" panose="020B0604030504040204" pitchFamily="34" charset="-120"/>
                <a:ea typeface="微軟正黑體" panose="020B0604030504040204" pitchFamily="34" charset="-120"/>
              </a:rPr>
              <a:t>與</a:t>
            </a:r>
            <a:r>
              <a:rPr lang="en-US" altLang="zh-TW">
                <a:solidFill>
                  <a:schemeClr val="tx1"/>
                </a:solidFill>
                <a:latin typeface="微軟正黑體" panose="020B0604030504040204" pitchFamily="34" charset="-120"/>
                <a:ea typeface="微軟正黑體" panose="020B0604030504040204" pitchFamily="34" charset="-120"/>
              </a:rPr>
              <a:t> One-Touch-Copy</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8" name="矩形: 圓角 197">
            <a:extLst>
              <a:ext uri="{FF2B5EF4-FFF2-40B4-BE49-F238E27FC236}">
                <a16:creationId xmlns:a16="http://schemas.microsoft.com/office/drawing/2014/main" id="{47F4B0B8-8529-020F-A85B-0DF21458F673}"/>
              </a:ext>
            </a:extLst>
          </p:cNvPr>
          <p:cNvSpPr/>
          <p:nvPr/>
        </p:nvSpPr>
        <p:spPr>
          <a:xfrm>
            <a:off x="260320" y="4683413"/>
            <a:ext cx="3625013" cy="1853685"/>
          </a:xfrm>
          <a:prstGeom prst="roundRect">
            <a:avLst>
              <a:gd name="adj" fmla="val 923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9" name="矩形: 圓角 198">
            <a:extLst>
              <a:ext uri="{FF2B5EF4-FFF2-40B4-BE49-F238E27FC236}">
                <a16:creationId xmlns:a16="http://schemas.microsoft.com/office/drawing/2014/main" id="{A5AA60C4-7469-E6A0-259D-5B38CE7D4024}"/>
              </a:ext>
            </a:extLst>
          </p:cNvPr>
          <p:cNvSpPr/>
          <p:nvPr/>
        </p:nvSpPr>
        <p:spPr>
          <a:xfrm>
            <a:off x="260320" y="2711921"/>
            <a:ext cx="1934426" cy="1800466"/>
          </a:xfrm>
          <a:prstGeom prst="roundRect">
            <a:avLst>
              <a:gd name="adj" fmla="val 9236"/>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rPr>
              <a:t> </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0" name="矩形: 圓角 199">
            <a:extLst>
              <a:ext uri="{FF2B5EF4-FFF2-40B4-BE49-F238E27FC236}">
                <a16:creationId xmlns:a16="http://schemas.microsoft.com/office/drawing/2014/main" id="{96145A08-35F8-944B-E251-35CABE6FD8E2}"/>
              </a:ext>
            </a:extLst>
          </p:cNvPr>
          <p:cNvSpPr/>
          <p:nvPr/>
        </p:nvSpPr>
        <p:spPr>
          <a:xfrm>
            <a:off x="242468" y="1515851"/>
            <a:ext cx="2020141" cy="1088573"/>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a:ea typeface="微軟正黑體"/>
                <a:cs typeface="Arial"/>
              </a:rPr>
              <a:t>Expand your storage capacity to </a:t>
            </a:r>
            <a:r>
              <a:rPr lang="en-US" altLang="zh-TW" sz="1400" b="1">
                <a:solidFill>
                  <a:srgbClr val="FF0000"/>
                </a:solidFill>
                <a:latin typeface="Arial"/>
                <a:ea typeface="微軟正黑體"/>
                <a:cs typeface="Arial"/>
              </a:rPr>
              <a:t>3PB+ </a:t>
            </a:r>
            <a:r>
              <a:rPr lang="en-US" altLang="zh-TW" sz="1400" b="1">
                <a:solidFill>
                  <a:schemeClr val="tx1"/>
                </a:solidFill>
                <a:latin typeface="Arial"/>
                <a:ea typeface="微軟正黑體"/>
                <a:cs typeface="Arial"/>
              </a:rPr>
              <a:t>with additional</a:t>
            </a:r>
            <a:r>
              <a:rPr lang="en-US" altLang="zh-TW" sz="1400" b="1">
                <a:solidFill>
                  <a:srgbClr val="FF3A00"/>
                </a:solidFill>
                <a:latin typeface="Arial"/>
                <a:ea typeface="微軟正黑體"/>
                <a:cs typeface="Arial"/>
              </a:rPr>
              <a:t> </a:t>
            </a:r>
            <a:r>
              <a:rPr lang="en-US" sz="1400" b="1">
                <a:solidFill>
                  <a:srgbClr val="FF3A00"/>
                </a:solidFill>
                <a:latin typeface="Arial"/>
                <a:ea typeface="微軟正黑體"/>
                <a:cs typeface="Arial"/>
              </a:rPr>
              <a:t>JBOD</a:t>
            </a:r>
            <a:endParaRPr lang="zh-TW" sz="1400">
              <a:latin typeface="Arial"/>
              <a:ea typeface="微軟正黑體"/>
              <a:cs typeface="Arial"/>
            </a:endParaRP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8632295" y="2036306"/>
            <a:ext cx="3329372" cy="92333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Arial" panose="020B0604020202020204" pitchFamily="34" charset="0"/>
                <a:ea typeface="微軟正黑體"/>
                <a:cs typeface="Arial" panose="020B0604020202020204" pitchFamily="34" charset="0"/>
              </a:rPr>
              <a:t>2 x 10GBASE-T + </a:t>
            </a:r>
            <a:endParaRPr lang="zh-TW" altLang="en-US" sz="1600">
              <a:latin typeface="Arial" panose="020B0604020202020204" pitchFamily="34" charset="0"/>
              <a:ea typeface="新細明體" panose="02020500000000000000" pitchFamily="18" charset="-120"/>
              <a:cs typeface="Arial" panose="020B0604020202020204" pitchFamily="34" charset="0"/>
            </a:endParaRPr>
          </a:p>
          <a:p>
            <a:pPr algn="ctr"/>
            <a:r>
              <a:rPr lang="en-US" altLang="zh-TW" b="1">
                <a:latin typeface="Arial" panose="020B0604020202020204" pitchFamily="34" charset="0"/>
                <a:ea typeface="微軟正黑體"/>
                <a:cs typeface="Arial" panose="020B0604020202020204" pitchFamily="34" charset="0"/>
              </a:rPr>
              <a:t>2 x 2.5GbE + </a:t>
            </a:r>
            <a:endParaRPr lang="zh-TW" altLang="en-US" sz="1600">
              <a:latin typeface="Arial" panose="020B0604020202020204" pitchFamily="34" charset="0"/>
              <a:ea typeface="新細明體"/>
              <a:cs typeface="Arial" panose="020B0604020202020204" pitchFamily="34" charset="0"/>
            </a:endParaRPr>
          </a:p>
          <a:p>
            <a:pPr algn="ctr"/>
            <a:r>
              <a:rPr lang="en-US" altLang="zh-TW" b="1">
                <a:latin typeface="Arial" panose="020B0604020202020204" pitchFamily="34" charset="0"/>
                <a:ea typeface="微軟正黑體"/>
                <a:cs typeface="Arial" panose="020B0604020202020204" pitchFamily="34" charset="0"/>
              </a:rPr>
              <a:t>2 x USB-A 3.2 Gen 2 10Gbps</a:t>
            </a: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5255062" y="4848177"/>
            <a:ext cx="1229905"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b="1">
                <a:latin typeface="Arial" panose="020B0604020202020204" pitchFamily="34" charset="0"/>
                <a:ea typeface="微軟正黑體"/>
                <a:cs typeface="Arial" panose="020B0604020202020204" pitchFamily="34" charset="0"/>
              </a:rPr>
              <a:t>Up</a:t>
            </a:r>
            <a:r>
              <a:rPr lang="zh-TW" altLang="en-US" sz="1200" b="1">
                <a:solidFill>
                  <a:srgbClr val="000000"/>
                </a:solidFill>
                <a:latin typeface="Arial" panose="020B0604020202020204" pitchFamily="34" charset="0"/>
                <a:ea typeface="微軟正黑體"/>
                <a:cs typeface="Arial" panose="020B0604020202020204" pitchFamily="34" charset="0"/>
              </a:rPr>
              <a:t> to Total </a:t>
            </a:r>
            <a:br>
              <a:rPr lang="en-US" altLang="zh-TW" sz="1200" b="1">
                <a:solidFill>
                  <a:srgbClr val="000000"/>
                </a:solidFill>
                <a:latin typeface="Arial" panose="020B0604020202020204" pitchFamily="34" charset="0"/>
                <a:ea typeface="微軟正黑體"/>
                <a:cs typeface="Arial" panose="020B0604020202020204" pitchFamily="34" charset="0"/>
              </a:rPr>
            </a:br>
            <a:r>
              <a:rPr lang="zh-TW" altLang="en-US" sz="2000" b="1">
                <a:solidFill>
                  <a:srgbClr val="FF3A00"/>
                </a:solidFill>
                <a:latin typeface="Arial" panose="020B0604020202020204" pitchFamily="34" charset="0"/>
                <a:ea typeface="微軟正黑體"/>
                <a:cs typeface="Arial" panose="020B0604020202020204" pitchFamily="34" charset="0"/>
              </a:rPr>
              <a:t>128GB</a:t>
            </a: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4377" y="845159"/>
            <a:ext cx="2863025" cy="618413"/>
          </a:xfrm>
          <a:prstGeom prst="rect">
            <a:avLst/>
          </a:prstGeom>
          <a:effectLst>
            <a:outerShdw blurRad="292100" dist="152400" dir="8100000" algn="tr" rotWithShape="0">
              <a:prstClr val="black">
                <a:alpha val="40000"/>
              </a:prstClr>
            </a:outerShdw>
          </a:effectLst>
        </p:spPr>
      </p:pic>
      <p:sp>
        <p:nvSpPr>
          <p:cNvPr id="164" name="矩形 163">
            <a:extLst>
              <a:ext uri="{FF2B5EF4-FFF2-40B4-BE49-F238E27FC236}">
                <a16:creationId xmlns:a16="http://schemas.microsoft.com/office/drawing/2014/main" id="{3A6B5028-7C2D-DE1C-ADFB-E8FB9AA60617}"/>
              </a:ext>
            </a:extLst>
          </p:cNvPr>
          <p:cNvSpPr/>
          <p:nvPr/>
        </p:nvSpPr>
        <p:spPr>
          <a:xfrm>
            <a:off x="8842853" y="5284562"/>
            <a:ext cx="1903742" cy="73866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Arial" panose="020B0604020202020204" pitchFamily="34" charset="0"/>
                <a:ea typeface="微軟正黑體"/>
                <a:cs typeface="Arial" panose="020B0604020202020204" pitchFamily="34" charset="0"/>
              </a:rPr>
              <a:t>Standard </a:t>
            </a:r>
            <a:br>
              <a:rPr lang="en-US" sz="1400" b="1">
                <a:latin typeface="Arial" panose="020B0604020202020204" pitchFamily="34" charset="0"/>
                <a:ea typeface="微軟正黑體"/>
                <a:cs typeface="Arial" panose="020B0604020202020204" pitchFamily="34" charset="0"/>
              </a:rPr>
            </a:br>
            <a:r>
              <a:rPr lang="en-US" sz="1400" b="1">
                <a:latin typeface="Arial" panose="020B0604020202020204" pitchFamily="34" charset="0"/>
                <a:ea typeface="微軟正黑體"/>
                <a:cs typeface="Arial" panose="020B0604020202020204" pitchFamily="34" charset="0"/>
              </a:rPr>
              <a:t>5-year </a:t>
            </a:r>
            <a:br>
              <a:rPr lang="en-US" sz="1400" b="1">
                <a:latin typeface="Arial" panose="020B0604020202020204" pitchFamily="34" charset="0"/>
                <a:ea typeface="微軟正黑體"/>
                <a:cs typeface="Arial" panose="020B0604020202020204" pitchFamily="34" charset="0"/>
              </a:rPr>
            </a:br>
            <a:r>
              <a:rPr lang="en-US" sz="1400" b="1">
                <a:latin typeface="Arial" panose="020B0604020202020204" pitchFamily="34" charset="0"/>
                <a:ea typeface="微軟正黑體"/>
                <a:cs typeface="Arial" panose="020B0604020202020204" pitchFamily="34" charset="0"/>
              </a:rPr>
              <a:t>Warranty</a:t>
            </a:r>
            <a:endParaRPr lang="zh-TW" altLang="en-US" sz="1400">
              <a:latin typeface="Arial" panose="020B0604020202020204" pitchFamily="34" charset="0"/>
              <a:cs typeface="Arial" panose="020B0604020202020204" pitchFamily="34" charset="0"/>
            </a:endParaRP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405702" y="5950050"/>
            <a:ext cx="3240435"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rgbClr val="242020"/>
                </a:solidFill>
                <a:latin typeface="Arial" panose="020B0604020202020204" pitchFamily="34" charset="0"/>
                <a:ea typeface="微軟正黑體"/>
                <a:cs typeface="Arial" panose="020B0604020202020204" pitchFamily="34" charset="0"/>
              </a:rPr>
              <a:t>Empower your enterprise with an efficient virtualization environment</a:t>
            </a:r>
            <a:endParaRPr lang="zh-TW" altLang="en-US" sz="1400" b="1">
              <a:solidFill>
                <a:srgbClr val="242020"/>
              </a:solidFill>
              <a:latin typeface="Arial" panose="020B0604020202020204" pitchFamily="34" charset="0"/>
              <a:ea typeface="微軟正黑體"/>
              <a:cs typeface="Arial" panose="020B0604020202020204" pitchFamily="34" charset="0"/>
            </a:endParaRPr>
          </a:p>
        </p:txBody>
      </p:sp>
      <p:sp>
        <p:nvSpPr>
          <p:cNvPr id="172" name="矩形: 圓角 171">
            <a:extLst>
              <a:ext uri="{FF2B5EF4-FFF2-40B4-BE49-F238E27FC236}">
                <a16:creationId xmlns:a16="http://schemas.microsoft.com/office/drawing/2014/main" id="{96AF96F8-9CF8-32D6-A9CA-71EB41D2C14C}"/>
              </a:ext>
            </a:extLst>
          </p:cNvPr>
          <p:cNvSpPr/>
          <p:nvPr/>
        </p:nvSpPr>
        <p:spPr>
          <a:xfrm>
            <a:off x="263955" y="2612885"/>
            <a:ext cx="1908292" cy="650654"/>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Integrated graphics</a:t>
            </a:r>
          </a:p>
        </p:txBody>
      </p:sp>
      <p:sp>
        <p:nvSpPr>
          <p:cNvPr id="181" name="矩形: 圓角 180">
            <a:extLst>
              <a:ext uri="{FF2B5EF4-FFF2-40B4-BE49-F238E27FC236}">
                <a16:creationId xmlns:a16="http://schemas.microsoft.com/office/drawing/2014/main" id="{19BD6227-FE33-F9C4-2DFC-9C8897355BA4}"/>
              </a:ext>
            </a:extLst>
          </p:cNvPr>
          <p:cNvSpPr/>
          <p:nvPr/>
        </p:nvSpPr>
        <p:spPr>
          <a:xfrm>
            <a:off x="3967980" y="5445041"/>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FF3A00"/>
                </a:solidFill>
                <a:latin typeface="Arial" panose="020B0604020202020204" pitchFamily="34" charset="0"/>
                <a:ea typeface="微軟正黑體"/>
                <a:cs typeface="Arial" panose="020B0604020202020204" pitchFamily="34" charset="0"/>
              </a:rPr>
              <a:t>3PB up</a:t>
            </a:r>
            <a:endParaRPr lang="zh-TW" altLang="en-US" sz="2400" b="1">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2" name="文字方塊 51">
            <a:extLst>
              <a:ext uri="{FF2B5EF4-FFF2-40B4-BE49-F238E27FC236}">
                <a16:creationId xmlns:a16="http://schemas.microsoft.com/office/drawing/2014/main" id="{C58604D1-2C98-56F4-B529-4E4CD4F0AB86}"/>
              </a:ext>
            </a:extLst>
          </p:cNvPr>
          <p:cNvSpPr txBox="1"/>
          <p:nvPr/>
        </p:nvSpPr>
        <p:spPr>
          <a:xfrm>
            <a:off x="5289196" y="5854721"/>
            <a:ext cx="1080593"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Arial" panose="020B0604020202020204" pitchFamily="34" charset="0"/>
                <a:ea typeface="微軟正黑體"/>
                <a:cs typeface="Arial" panose="020B0604020202020204" pitchFamily="34" charset="0"/>
              </a:rPr>
              <a:t>Storage </a:t>
            </a:r>
            <a:endParaRPr lang="zh-TW">
              <a:latin typeface="Arial" panose="020B0604020202020204" pitchFamily="34" charset="0"/>
              <a:ea typeface="新細明體" panose="02020500000000000000" pitchFamily="18" charset="-120"/>
              <a:cs typeface="Arial" panose="020B0604020202020204" pitchFamily="34" charset="0"/>
            </a:endParaRPr>
          </a:p>
          <a:p>
            <a:r>
              <a:rPr lang="zh-TW" altLang="en-US" sz="1600" b="1">
                <a:latin typeface="Arial" panose="020B0604020202020204" pitchFamily="34" charset="0"/>
                <a:ea typeface="微軟正黑體"/>
                <a:cs typeface="Arial" panose="020B0604020202020204" pitchFamily="34" charset="0"/>
              </a:rPr>
              <a:t>capacity</a:t>
            </a:r>
            <a:endParaRPr lang="zh-TW">
              <a:latin typeface="Arial" panose="020B0604020202020204" pitchFamily="34" charset="0"/>
              <a:ea typeface="新細明體"/>
              <a:cs typeface="Arial" panose="020B0604020202020204" pitchFamily="34" charset="0"/>
            </a:endParaRPr>
          </a:p>
        </p:txBody>
      </p:sp>
      <p:sp>
        <p:nvSpPr>
          <p:cNvPr id="183" name="文字方塊 51">
            <a:extLst>
              <a:ext uri="{FF2B5EF4-FFF2-40B4-BE49-F238E27FC236}">
                <a16:creationId xmlns:a16="http://schemas.microsoft.com/office/drawing/2014/main" id="{6610DCCB-8916-2A60-318D-9CDD9EBB997D}"/>
              </a:ext>
            </a:extLst>
          </p:cNvPr>
          <p:cNvSpPr txBox="1"/>
          <p:nvPr/>
        </p:nvSpPr>
        <p:spPr>
          <a:xfrm>
            <a:off x="4074541" y="6021638"/>
            <a:ext cx="1458650" cy="55399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
              </a:lnSpc>
            </a:pPr>
            <a:r>
              <a:rPr lang="zh-TW" altLang="en-US" sz="800">
                <a:latin typeface="Arial" panose="020B0604020202020204" pitchFamily="34" charset="0"/>
                <a:ea typeface="微軟正黑體"/>
                <a:cs typeface="Arial" panose="020B0604020202020204" pitchFamily="34" charset="0"/>
              </a:rPr>
              <a:t>(TS-h1677AXU-RP </a:t>
            </a:r>
            <a:br>
              <a:rPr lang="en-US" altLang="zh-TW" sz="800">
                <a:latin typeface="Arial" panose="020B0604020202020204" pitchFamily="34" charset="0"/>
                <a:ea typeface="微軟正黑體"/>
                <a:cs typeface="Arial" panose="020B0604020202020204" pitchFamily="34" charset="0"/>
              </a:rPr>
            </a:br>
            <a:r>
              <a:rPr lang="zh-TW" altLang="en-US" sz="800">
                <a:latin typeface="Arial" panose="020B0604020202020204" pitchFamily="34" charset="0"/>
                <a:ea typeface="微軟正黑體"/>
                <a:cs typeface="Arial" panose="020B0604020202020204" pitchFamily="34" charset="0"/>
              </a:rPr>
              <a:t>support up to 8x TL-R2400PES-RP installed with 2</a:t>
            </a:r>
            <a:r>
              <a:rPr lang="en-US" altLang="zh-TW" sz="800">
                <a:latin typeface="Arial" panose="020B0604020202020204" pitchFamily="34" charset="0"/>
                <a:ea typeface="微軟正黑體"/>
                <a:cs typeface="Arial" panose="020B0604020202020204" pitchFamily="34" charset="0"/>
              </a:rPr>
              <a:t>2</a:t>
            </a:r>
            <a:r>
              <a:rPr lang="zh-TW" altLang="en-US" sz="800">
                <a:latin typeface="Arial" panose="020B0604020202020204" pitchFamily="34" charset="0"/>
                <a:ea typeface="微軟正黑體"/>
                <a:cs typeface="Arial" panose="020B0604020202020204" pitchFamily="34" charset="0"/>
              </a:rPr>
              <a:t> TB HDD)</a:t>
            </a:r>
          </a:p>
        </p:txBody>
      </p:sp>
      <p:pic>
        <p:nvPicPr>
          <p:cNvPr id="8" name="圖形 7" descr="一張含有 標誌, 字型, 文字, 圖形 的圖片&#10;&#10;自動產生的描述">
            <a:extLst>
              <a:ext uri="{FF2B5EF4-FFF2-40B4-BE49-F238E27FC236}">
                <a16:creationId xmlns:a16="http://schemas.microsoft.com/office/drawing/2014/main" id="{79CD7BFF-9776-B6F9-87C3-6FD4A93EAE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3839" y="4872358"/>
            <a:ext cx="1851021" cy="1505074"/>
          </a:xfrm>
          <a:prstGeom prst="rect">
            <a:avLst/>
          </a:prstGeom>
        </p:spPr>
      </p:pic>
      <p:pic>
        <p:nvPicPr>
          <p:cNvPr id="13" name="圖片 12" descr="一張含有 文字, 字型, 螢幕擷取畫面, 圖形 的圖片&#10;&#10;自動產生的描述">
            <a:extLst>
              <a:ext uri="{FF2B5EF4-FFF2-40B4-BE49-F238E27FC236}">
                <a16:creationId xmlns:a16="http://schemas.microsoft.com/office/drawing/2014/main" id="{DC13B5D7-0AF1-E143-5AC1-B9C9691153E2}"/>
              </a:ext>
            </a:extLst>
          </p:cNvPr>
          <p:cNvPicPr>
            <a:picLocks noChangeAspect="1"/>
          </p:cNvPicPr>
          <p:nvPr/>
        </p:nvPicPr>
        <p:blipFill>
          <a:blip r:embed="rId6"/>
          <a:stretch>
            <a:fillRect/>
          </a:stretch>
        </p:blipFill>
        <p:spPr>
          <a:xfrm>
            <a:off x="2461413" y="1671588"/>
            <a:ext cx="1241542" cy="1112983"/>
          </a:xfrm>
          <a:prstGeom prst="rect">
            <a:avLst/>
          </a:prstGeom>
        </p:spPr>
      </p:pic>
      <p:pic>
        <p:nvPicPr>
          <p:cNvPr id="3" name="圖片 2" descr="一張含有 文字, 螢幕擷取畫面, 字型 的圖片&#10;&#10;自動產生的描述">
            <a:extLst>
              <a:ext uri="{FF2B5EF4-FFF2-40B4-BE49-F238E27FC236}">
                <a16:creationId xmlns:a16="http://schemas.microsoft.com/office/drawing/2014/main" id="{4B1E8DE0-C894-DC1A-3F08-6BD1A3E2A4F8}"/>
              </a:ext>
            </a:extLst>
          </p:cNvPr>
          <p:cNvPicPr>
            <a:picLocks noChangeAspect="1"/>
          </p:cNvPicPr>
          <p:nvPr/>
        </p:nvPicPr>
        <p:blipFill rotWithShape="1">
          <a:blip r:embed="rId7"/>
          <a:srcRect t="3334" r="49871" b="-1521"/>
          <a:stretch/>
        </p:blipFill>
        <p:spPr>
          <a:xfrm>
            <a:off x="942513" y="4495372"/>
            <a:ext cx="2260625" cy="677377"/>
          </a:xfrm>
          <a:prstGeom prst="rect">
            <a:avLst/>
          </a:prstGeom>
        </p:spPr>
      </p:pic>
      <p:pic>
        <p:nvPicPr>
          <p:cNvPr id="4" name="圖片 3" descr="一張含有 文字, 螢幕擷取畫面, 字型 的圖片&#10;&#10;自動產生的描述">
            <a:extLst>
              <a:ext uri="{FF2B5EF4-FFF2-40B4-BE49-F238E27FC236}">
                <a16:creationId xmlns:a16="http://schemas.microsoft.com/office/drawing/2014/main" id="{A49F5FB8-741B-E5E8-AF47-D734FFECA760}"/>
              </a:ext>
            </a:extLst>
          </p:cNvPr>
          <p:cNvPicPr>
            <a:picLocks noChangeAspect="1"/>
          </p:cNvPicPr>
          <p:nvPr/>
        </p:nvPicPr>
        <p:blipFill rotWithShape="1">
          <a:blip r:embed="rId7"/>
          <a:srcRect l="50643" r="-514" b="819"/>
          <a:stretch/>
        </p:blipFill>
        <p:spPr>
          <a:xfrm>
            <a:off x="919837" y="5201986"/>
            <a:ext cx="2249034" cy="684237"/>
          </a:xfrm>
          <a:prstGeom prst="rect">
            <a:avLst/>
          </a:prstGeom>
        </p:spPr>
      </p:pic>
      <p:pic>
        <p:nvPicPr>
          <p:cNvPr id="10" name="圖片 9" descr="一張含有 電子產品, 螢幕擷取畫面, 電子裝置, 電腦 的圖片&#10;&#10;自動產生的描述">
            <a:extLst>
              <a:ext uri="{FF2B5EF4-FFF2-40B4-BE49-F238E27FC236}">
                <a16:creationId xmlns:a16="http://schemas.microsoft.com/office/drawing/2014/main" id="{95B603F3-1E76-4D36-D06E-A97E35580645}"/>
              </a:ext>
            </a:extLst>
          </p:cNvPr>
          <p:cNvPicPr>
            <a:picLocks noChangeAspect="1"/>
          </p:cNvPicPr>
          <p:nvPr/>
        </p:nvPicPr>
        <p:blipFill rotWithShape="1">
          <a:blip r:embed="rId8"/>
          <a:srcRect l="2520" t="29605" r="42798" b="29441"/>
          <a:stretch/>
        </p:blipFill>
        <p:spPr>
          <a:xfrm>
            <a:off x="5753364" y="706825"/>
            <a:ext cx="2628659" cy="1245857"/>
          </a:xfrm>
          <a:prstGeom prst="rect">
            <a:avLst/>
          </a:prstGeom>
        </p:spPr>
      </p:pic>
      <p:sp>
        <p:nvSpPr>
          <p:cNvPr id="25" name="矩形: 圓角 24">
            <a:extLst>
              <a:ext uri="{FF2B5EF4-FFF2-40B4-BE49-F238E27FC236}">
                <a16:creationId xmlns:a16="http://schemas.microsoft.com/office/drawing/2014/main" id="{6BDFDD88-613A-EE14-70FB-943E5B176E9F}"/>
              </a:ext>
            </a:extLst>
          </p:cNvPr>
          <p:cNvSpPr/>
          <p:nvPr/>
        </p:nvSpPr>
        <p:spPr>
          <a:xfrm>
            <a:off x="6569027" y="4985283"/>
            <a:ext cx="1695730" cy="479376"/>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a:cs typeface="Arial" panose="020B0604020202020204" pitchFamily="34" charset="0"/>
              </a:rPr>
              <a:t>Faster!</a:t>
            </a:r>
            <a:endPar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600" b="1">
                <a:solidFill>
                  <a:srgbClr val="FF3A00"/>
                </a:solidFill>
                <a:latin typeface="Arial" panose="020B0604020202020204" pitchFamily="34" charset="0"/>
                <a:ea typeface="微軟正黑體"/>
                <a:cs typeface="Arial" panose="020B0604020202020204" pitchFamily="34" charset="0"/>
              </a:rPr>
              <a:t>DDR5</a:t>
            </a:r>
            <a:endParaRPr lang="en-US" sz="2600">
              <a:solidFill>
                <a:srgbClr val="FF3A00"/>
              </a:solidFill>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6CE7228C-B336-7488-67D8-8856C2E915F3}"/>
              </a:ext>
            </a:extLst>
          </p:cNvPr>
          <p:cNvSpPr/>
          <p:nvPr/>
        </p:nvSpPr>
        <p:spPr>
          <a:xfrm>
            <a:off x="6522044" y="5653894"/>
            <a:ext cx="1868910" cy="617169"/>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400"/>
              </a:lnSpc>
            </a:pPr>
            <a:r>
              <a:rPr lang="en-US" sz="1300" b="1">
                <a:solidFill>
                  <a:schemeClr val="tx1"/>
                </a:solidFill>
                <a:latin typeface="Arial" panose="020B0604020202020204" pitchFamily="34" charset="0"/>
                <a:ea typeface="微軟正黑體"/>
                <a:cs typeface="Arial" panose="020B0604020202020204" pitchFamily="34" charset="0"/>
              </a:rPr>
              <a:t>Unleash performance with over 4800MT/s UDIMM, optional ECC support</a:t>
            </a:r>
            <a:endParaRPr lang="zh-TW" altLang="en-US" sz="1300">
              <a:solidFill>
                <a:schemeClr val="tx1"/>
              </a:solidFill>
              <a:latin typeface="Arial" panose="020B0604020202020204" pitchFamily="34" charset="0"/>
              <a:cs typeface="Arial" panose="020B0604020202020204" pitchFamily="34" charset="0"/>
            </a:endParaRPr>
          </a:p>
        </p:txBody>
      </p:sp>
      <p:pic>
        <p:nvPicPr>
          <p:cNvPr id="6" name="圖片 5" descr="一張含有 文字, 字型, 螢幕擷取畫面, 圖形 的圖片&#10;&#10;自動產生的描述">
            <a:extLst>
              <a:ext uri="{FF2B5EF4-FFF2-40B4-BE49-F238E27FC236}">
                <a16:creationId xmlns:a16="http://schemas.microsoft.com/office/drawing/2014/main" id="{6D502814-4A9C-068A-65E4-1AF2E803CDBB}"/>
              </a:ext>
            </a:extLst>
          </p:cNvPr>
          <p:cNvPicPr>
            <a:picLocks noChangeAspect="1"/>
          </p:cNvPicPr>
          <p:nvPr/>
        </p:nvPicPr>
        <p:blipFill>
          <a:blip r:embed="rId9"/>
          <a:stretch>
            <a:fillRect/>
          </a:stretch>
        </p:blipFill>
        <p:spPr>
          <a:xfrm>
            <a:off x="514029" y="3135007"/>
            <a:ext cx="1427008" cy="1241855"/>
          </a:xfrm>
          <a:prstGeom prst="rect">
            <a:avLst/>
          </a:prstGeom>
        </p:spPr>
      </p:pic>
      <p:pic>
        <p:nvPicPr>
          <p:cNvPr id="20" name="圖片 19" descr="一張含有 電子產品, 螢幕擷取畫面, 電子裝置, 電腦 的圖片&#10;&#10;自動產生的描述">
            <a:extLst>
              <a:ext uri="{FF2B5EF4-FFF2-40B4-BE49-F238E27FC236}">
                <a16:creationId xmlns:a16="http://schemas.microsoft.com/office/drawing/2014/main" id="{AC565E17-7834-8C23-51E7-9CCC0CD2CCB8}"/>
              </a:ext>
            </a:extLst>
          </p:cNvPr>
          <p:cNvPicPr>
            <a:picLocks noChangeAspect="1"/>
          </p:cNvPicPr>
          <p:nvPr/>
        </p:nvPicPr>
        <p:blipFill rotWithShape="1">
          <a:blip r:embed="rId8"/>
          <a:srcRect l="22203" t="57430" r="57770" b="30294"/>
          <a:stretch/>
        </p:blipFill>
        <p:spPr>
          <a:xfrm>
            <a:off x="8798594" y="3150436"/>
            <a:ext cx="3030383" cy="1213649"/>
          </a:xfrm>
          <a:prstGeom prst="rect">
            <a:avLst/>
          </a:prstGeom>
          <a:effectLst>
            <a:softEdge rad="114300"/>
          </a:effectLst>
        </p:spPr>
      </p:pic>
      <p:sp>
        <p:nvSpPr>
          <p:cNvPr id="22" name="矩形 21">
            <a:extLst>
              <a:ext uri="{FF2B5EF4-FFF2-40B4-BE49-F238E27FC236}">
                <a16:creationId xmlns:a16="http://schemas.microsoft.com/office/drawing/2014/main" id="{B22C268A-1B2E-DACD-49D7-B55173E07A60}"/>
              </a:ext>
            </a:extLst>
          </p:cNvPr>
          <p:cNvSpPr/>
          <p:nvPr/>
        </p:nvSpPr>
        <p:spPr>
          <a:xfrm>
            <a:off x="7753863" y="783240"/>
            <a:ext cx="628135" cy="11224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2" name="直線接點 31">
            <a:extLst>
              <a:ext uri="{FF2B5EF4-FFF2-40B4-BE49-F238E27FC236}">
                <a16:creationId xmlns:a16="http://schemas.microsoft.com/office/drawing/2014/main" id="{C4E98B24-1B01-39DF-609D-B3FF89E60F88}"/>
              </a:ext>
            </a:extLst>
          </p:cNvPr>
          <p:cNvCxnSpPr>
            <a:cxnSpLocks/>
          </p:cNvCxnSpPr>
          <p:nvPr/>
        </p:nvCxnSpPr>
        <p:spPr>
          <a:xfrm>
            <a:off x="4147887" y="5140565"/>
            <a:ext cx="10524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0ACA0E75-BEED-F72F-73BA-637B491B65CD}"/>
              </a:ext>
            </a:extLst>
          </p:cNvPr>
          <p:cNvSpPr txBox="1"/>
          <p:nvPr/>
        </p:nvSpPr>
        <p:spPr>
          <a:xfrm>
            <a:off x="820439" y="284478"/>
            <a:ext cx="27036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latin typeface="Arial"/>
                <a:ea typeface="微軟正黑體"/>
                <a:cs typeface="Arial"/>
              </a:rPr>
              <a:t>100 / 25GbE NIC support</a:t>
            </a:r>
            <a:endParaRPr lang="zh-TW" altLang="en-US" sz="1600" b="1">
              <a:latin typeface="Arial"/>
              <a:ea typeface="微軟正黑體" panose="020B0604030504040204" pitchFamily="34" charset="-120"/>
              <a:cs typeface="Arial"/>
            </a:endParaRPr>
          </a:p>
        </p:txBody>
      </p:sp>
      <p:pic>
        <p:nvPicPr>
          <p:cNvPr id="9" name="圖片 8" descr="一張含有 工程, 電子元件, 電子工程, 比例模型 的圖片&#10;&#10;自動產生的描述">
            <a:extLst>
              <a:ext uri="{FF2B5EF4-FFF2-40B4-BE49-F238E27FC236}">
                <a16:creationId xmlns:a16="http://schemas.microsoft.com/office/drawing/2014/main" id="{F661B773-60EC-45C8-66B7-A625C395186E}"/>
              </a:ext>
            </a:extLst>
          </p:cNvPr>
          <p:cNvPicPr>
            <a:picLocks noChangeAspect="1"/>
          </p:cNvPicPr>
          <p:nvPr/>
        </p:nvPicPr>
        <p:blipFill>
          <a:blip r:embed="rId10"/>
          <a:stretch>
            <a:fillRect/>
          </a:stretch>
        </p:blipFill>
        <p:spPr>
          <a:xfrm>
            <a:off x="2349870" y="689508"/>
            <a:ext cx="889688" cy="561204"/>
          </a:xfrm>
          <a:prstGeom prst="rect">
            <a:avLst/>
          </a:prstGeom>
        </p:spPr>
      </p:pic>
      <p:pic>
        <p:nvPicPr>
          <p:cNvPr id="19" name="圖片 18" descr="一張含有 比例模型 的圖片&#10;&#10;自動產生的描述">
            <a:extLst>
              <a:ext uri="{FF2B5EF4-FFF2-40B4-BE49-F238E27FC236}">
                <a16:creationId xmlns:a16="http://schemas.microsoft.com/office/drawing/2014/main" id="{1E4C3FF9-CA6C-0892-A921-52D76E9837FD}"/>
              </a:ext>
            </a:extLst>
          </p:cNvPr>
          <p:cNvPicPr>
            <a:picLocks noChangeAspect="1"/>
          </p:cNvPicPr>
          <p:nvPr/>
        </p:nvPicPr>
        <p:blipFill>
          <a:blip r:embed="rId11"/>
          <a:stretch>
            <a:fillRect/>
          </a:stretch>
        </p:blipFill>
        <p:spPr>
          <a:xfrm>
            <a:off x="883910" y="644230"/>
            <a:ext cx="908385" cy="611605"/>
          </a:xfrm>
          <a:prstGeom prst="rect">
            <a:avLst/>
          </a:prstGeom>
        </p:spPr>
      </p:pic>
      <p:sp>
        <p:nvSpPr>
          <p:cNvPr id="23" name="文字方塊 61">
            <a:extLst>
              <a:ext uri="{FF2B5EF4-FFF2-40B4-BE49-F238E27FC236}">
                <a16:creationId xmlns:a16="http://schemas.microsoft.com/office/drawing/2014/main" id="{4C9A2588-7493-C727-13A3-43D7BC7DBF45}"/>
              </a:ext>
            </a:extLst>
          </p:cNvPr>
          <p:cNvSpPr txBox="1"/>
          <p:nvPr/>
        </p:nvSpPr>
        <p:spPr>
          <a:xfrm>
            <a:off x="3914111" y="2556776"/>
            <a:ext cx="4507188" cy="800219"/>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Arial"/>
                <a:ea typeface="微軟正黑體"/>
                <a:cs typeface="Arial"/>
              </a:rPr>
              <a:t>TS-h3077AFU</a:t>
            </a:r>
            <a:endParaRPr lang="en-US" altLang="zh-TW" sz="2800" b="1">
              <a:solidFill>
                <a:srgbClr val="FE4F00"/>
              </a:solidFill>
              <a:latin typeface="Arial" panose="020B0604020202020204" pitchFamily="34" charset="0"/>
              <a:ea typeface="微軟正黑體"/>
              <a:cs typeface="Arial" panose="020B0604020202020204" pitchFamily="34" charset="0"/>
            </a:endParaRPr>
          </a:p>
          <a:p>
            <a:pPr algn="ctr"/>
            <a:r>
              <a:rPr lang="en-US" altLang="zh-TW" sz="1800" b="1">
                <a:latin typeface="Arial"/>
                <a:ea typeface="微軟正黑體"/>
                <a:cs typeface="Arial"/>
              </a:rPr>
              <a:t>Enterprise </a:t>
            </a:r>
            <a:r>
              <a:rPr lang="en-US" altLang="zh-TW" b="1">
                <a:latin typeface="Arial"/>
                <a:ea typeface="微軟正黑體"/>
                <a:cs typeface="Arial"/>
              </a:rPr>
              <a:t>All-Flash NAS</a:t>
            </a:r>
            <a:endParaRPr lang="zh-TW" altLang="zh-TW">
              <a:latin typeface="Arial" panose="020B0604020202020204" pitchFamily="34" charset="0"/>
              <a:cs typeface="Arial" panose="020B0604020202020204" pitchFamily="34" charset="0"/>
            </a:endParaRPr>
          </a:p>
        </p:txBody>
      </p:sp>
      <p:pic>
        <p:nvPicPr>
          <p:cNvPr id="27" name="圖片 26" descr="一張含有 電腦, 電子產品, 電子裝置, 電腦硬體 的圖片&#10;&#10;自動產生的描述">
            <a:extLst>
              <a:ext uri="{FF2B5EF4-FFF2-40B4-BE49-F238E27FC236}">
                <a16:creationId xmlns:a16="http://schemas.microsoft.com/office/drawing/2014/main" id="{D404C65F-B49A-BFC1-2386-913AE50619E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217599" y="3422877"/>
            <a:ext cx="4047158" cy="743921"/>
          </a:xfrm>
          <a:prstGeom prst="rect">
            <a:avLst/>
          </a:prstGeom>
        </p:spPr>
      </p:pic>
    </p:spTree>
    <p:extLst>
      <p:ext uri="{BB962C8B-B14F-4D97-AF65-F5344CB8AC3E}">
        <p14:creationId xmlns:p14="http://schemas.microsoft.com/office/powerpoint/2010/main" val="342291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形 11">
            <a:extLst>
              <a:ext uri="{FF2B5EF4-FFF2-40B4-BE49-F238E27FC236}">
                <a16:creationId xmlns:a16="http://schemas.microsoft.com/office/drawing/2014/main" id="{C7805F25-7FFF-B20E-FC7F-737F5DDC78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16" y="666162"/>
            <a:ext cx="1410021" cy="255438"/>
          </a:xfrm>
          <a:prstGeom prst="rect">
            <a:avLst/>
          </a:prstGeom>
        </p:spPr>
      </p:pic>
      <p:sp>
        <p:nvSpPr>
          <p:cNvPr id="13" name="文字方塊 1">
            <a:extLst>
              <a:ext uri="{FF2B5EF4-FFF2-40B4-BE49-F238E27FC236}">
                <a16:creationId xmlns:a16="http://schemas.microsoft.com/office/drawing/2014/main" id="{724BE060-D6C6-C84B-76D0-06AB0025A08B}"/>
              </a:ext>
            </a:extLst>
          </p:cNvPr>
          <p:cNvSpPr txBox="1"/>
          <p:nvPr/>
        </p:nvSpPr>
        <p:spPr>
          <a:xfrm>
            <a:off x="635000" y="5913685"/>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Copyright© 2024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9AAC8A79-663B-8A57-A8B1-5A11F649D5FE}"/>
              </a:ext>
            </a:extLst>
          </p:cNvPr>
          <p:cNvSpPr txBox="1"/>
          <p:nvPr/>
        </p:nvSpPr>
        <p:spPr>
          <a:xfrm>
            <a:off x="635000" y="3628575"/>
            <a:ext cx="4954266" cy="1200329"/>
          </a:xfrm>
          <a:prstGeom prst="rect">
            <a:avLst/>
          </a:prstGeom>
          <a:noFill/>
        </p:spPr>
        <p:txBody>
          <a:bodyPr wrap="square" lIns="91440" tIns="45720" rIns="91440" bIns="45720" rtlCol="0" anchor="t">
            <a:spAutoFit/>
          </a:bodyPr>
          <a:lstStyle/>
          <a:p>
            <a:r>
              <a:rPr lang="en-US" altLang="zh-TW" sz="2400" dirty="0">
                <a:solidFill>
                  <a:srgbClr val="FFFFFF"/>
                </a:solidFill>
                <a:latin typeface="Arial" panose="020B0604020202020204" pitchFamily="34" charset="0"/>
                <a:ea typeface="新細明體"/>
                <a:cs typeface="Arial" panose="020B0604020202020204" pitchFamily="34" charset="0"/>
              </a:rPr>
              <a:t>The Next Generation Enterprise All-Flash NAS with AMD Ryzen™ 7000 series Processor</a:t>
            </a:r>
          </a:p>
        </p:txBody>
      </p:sp>
      <p:pic>
        <p:nvPicPr>
          <p:cNvPr id="5" name="圖形 4">
            <a:extLst>
              <a:ext uri="{FF2B5EF4-FFF2-40B4-BE49-F238E27FC236}">
                <a16:creationId xmlns:a16="http://schemas.microsoft.com/office/drawing/2014/main" id="{E4A1BB3B-4EEC-2E33-0C71-CA7CD0E89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00" y="2111195"/>
            <a:ext cx="5060950" cy="1354026"/>
          </a:xfrm>
          <a:prstGeom prst="rect">
            <a:avLst/>
          </a:prstGeom>
        </p:spPr>
      </p:pic>
    </p:spTree>
    <p:extLst>
      <p:ext uri="{BB962C8B-B14F-4D97-AF65-F5344CB8AC3E}">
        <p14:creationId xmlns:p14="http://schemas.microsoft.com/office/powerpoint/2010/main" val="305207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40725" y="114297"/>
            <a:ext cx="11686659" cy="1323439"/>
          </a:xfrm>
          <a:prstGeom prst="rect">
            <a:avLst/>
          </a:prstGeom>
          <a:noFill/>
        </p:spPr>
        <p:txBody>
          <a:bodyPr wrap="square" lIns="91440" tIns="45720" rIns="91440" bIns="45720" rtlCol="0" anchor="t">
            <a:spAutoFit/>
          </a:bodyPr>
          <a:lstStyle/>
          <a:p>
            <a:r>
              <a:rPr lang="en-US" sz="4000" b="1">
                <a:solidFill>
                  <a:schemeClr val="bg1">
                    <a:lumMod val="65000"/>
                  </a:schemeClr>
                </a:solidFill>
                <a:latin typeface="Arial"/>
                <a:ea typeface="微軟正黑體"/>
                <a:cs typeface="Arial"/>
              </a:rPr>
              <a:t>TS-h3077AFU Takes Hardware Advancement to the Next Level</a:t>
            </a:r>
            <a:endParaRPr lang="zh-TW" altLang="en-US" sz="4000">
              <a:solidFill>
                <a:schemeClr val="bg1">
                  <a:lumMod val="65000"/>
                </a:schemeClr>
              </a:solidFill>
              <a:latin typeface="Arial"/>
              <a:cs typeface="Arial"/>
            </a:endParaRPr>
          </a:p>
        </p:txBody>
      </p:sp>
      <p:pic>
        <p:nvPicPr>
          <p:cNvPr id="5" name="圖片 4">
            <a:extLst>
              <a:ext uri="{FF2B5EF4-FFF2-40B4-BE49-F238E27FC236}">
                <a16:creationId xmlns:a16="http://schemas.microsoft.com/office/drawing/2014/main" id="{EAFC1B65-AA0E-215A-A805-A4BF0276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 y="4821172"/>
            <a:ext cx="10487025" cy="997280"/>
          </a:xfrm>
          <a:prstGeom prst="rect">
            <a:avLst/>
          </a:prstGeom>
        </p:spPr>
      </p:pic>
      <p:sp>
        <p:nvSpPr>
          <p:cNvPr id="2" name="文字方塊 5">
            <a:extLst>
              <a:ext uri="{FF2B5EF4-FFF2-40B4-BE49-F238E27FC236}">
                <a16:creationId xmlns:a16="http://schemas.microsoft.com/office/drawing/2014/main" id="{C5CCDB6E-ED91-214C-7DE1-8787C8E6F607}"/>
              </a:ext>
            </a:extLst>
          </p:cNvPr>
          <p:cNvSpPr txBox="1"/>
          <p:nvPr/>
        </p:nvSpPr>
        <p:spPr>
          <a:xfrm>
            <a:off x="4414602" y="1524461"/>
            <a:ext cx="2743200" cy="176888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en-US" altLang="zh-TW" sz="2000" b="1">
                <a:solidFill>
                  <a:schemeClr val="bg1"/>
                </a:solidFill>
                <a:latin typeface="Arial"/>
                <a:ea typeface="微軟正黑體"/>
                <a:cs typeface="Arial"/>
              </a:rPr>
              <a:t>™</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7</a:t>
            </a:r>
            <a:r>
              <a:rPr lang="zh-TW" altLang="en-US"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a:t>
            </a:r>
            <a:r>
              <a:rPr lang="zh-TW" sz="2000" b="1">
                <a:solidFill>
                  <a:schemeClr val="bg1"/>
                </a:solidFill>
                <a:latin typeface="Arial"/>
                <a:ea typeface="微軟正黑體"/>
                <a:cs typeface="Arial"/>
              </a:rPr>
              <a:t>7</a:t>
            </a:r>
            <a:r>
              <a:rPr lang="en-US" sz="2000" b="1">
                <a:solidFill>
                  <a:schemeClr val="bg1"/>
                </a:solidFill>
                <a:latin typeface="Arial"/>
                <a:ea typeface="微軟正黑體"/>
                <a:cs typeface="Arial"/>
              </a:rPr>
              <a:t>00X</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 of CPU Cores: 8</a:t>
            </a:r>
          </a:p>
          <a:p>
            <a:pPr marL="180975" indent="-180975">
              <a:lnSpc>
                <a:spcPts val="1600"/>
              </a:lnSpc>
              <a:buFont typeface="Arial,Sans-Serif"/>
              <a:buChar char="•"/>
            </a:pPr>
            <a:r>
              <a:rPr lang="en-US" sz="1200">
                <a:solidFill>
                  <a:schemeClr val="bg1"/>
                </a:solidFill>
                <a:latin typeface="Arial"/>
                <a:ea typeface="微軟正黑體"/>
                <a:cs typeface="Arial"/>
              </a:rPr>
              <a:t># of Threads: 16</a:t>
            </a:r>
          </a:p>
          <a:p>
            <a:pPr marL="180975" indent="-180975">
              <a:lnSpc>
                <a:spcPts val="1600"/>
              </a:lnSpc>
              <a:buFont typeface="Arial,Sans-Serif"/>
              <a:buChar char="•"/>
            </a:pPr>
            <a:r>
              <a:rPr lang="en-US" sz="1200">
                <a:solidFill>
                  <a:schemeClr val="bg1"/>
                </a:solidFill>
                <a:latin typeface="Arial"/>
                <a:ea typeface="微軟正黑體"/>
                <a:cs typeface="Arial"/>
              </a:rPr>
              <a:t>Max. Boost Clock: </a:t>
            </a:r>
            <a:r>
              <a:rPr lang="en-US" sz="1200" b="1">
                <a:solidFill>
                  <a:schemeClr val="bg1"/>
                </a:solidFill>
                <a:latin typeface="Arial"/>
                <a:ea typeface="微軟正黑體"/>
                <a:cs typeface="Arial"/>
              </a:rPr>
              <a:t>4.4GHz</a:t>
            </a:r>
            <a:endParaRPr lang="en-US" sz="12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Base Clock: </a:t>
            </a:r>
            <a:r>
              <a:rPr lang="en-US" sz="1200" b="1">
                <a:solidFill>
                  <a:schemeClr val="bg1"/>
                </a:solidFill>
                <a:latin typeface="Arial"/>
                <a:ea typeface="微軟正黑體"/>
                <a:cs typeface="Arial"/>
              </a:rPr>
              <a:t>3.6GHz</a:t>
            </a:r>
            <a:endParaRPr lang="en-US" sz="1200">
              <a:solidFill>
                <a:schemeClr val="bg1"/>
              </a:solidFill>
              <a:latin typeface="Arial"/>
              <a:ea typeface="微軟正黑體" panose="020B0604030504040204" pitchFamily="34" charset="-120"/>
              <a:cs typeface="Arial"/>
            </a:endParaRPr>
          </a:p>
          <a:p>
            <a:pPr marL="180975" indent="-180975">
              <a:lnSpc>
                <a:spcPts val="1600"/>
              </a:lnSpc>
              <a:buFont typeface="Arial,Sans-Serif"/>
              <a:buChar char="•"/>
            </a:pPr>
            <a:r>
              <a:rPr lang="zh-TW" altLang="en-US" sz="1200">
                <a:solidFill>
                  <a:schemeClr val="bg1"/>
                </a:solidFill>
                <a:latin typeface="Arial"/>
                <a:ea typeface="微軟正黑體"/>
                <a:cs typeface="Arial"/>
              </a:rPr>
              <a:t>Memory Support: </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altLang="zh-TW" sz="1200">
                <a:solidFill>
                  <a:schemeClr val="bg1"/>
                </a:solidFill>
                <a:latin typeface="Arial"/>
                <a:ea typeface="微軟正黑體"/>
                <a:cs typeface="Arial"/>
              </a:rPr>
              <a:t>: </a:t>
            </a:r>
            <a:r>
              <a:rPr lang="zh-TW" altLang="en-US" sz="1200">
                <a:solidFill>
                  <a:schemeClr val="bg1"/>
                </a:solidFill>
                <a:latin typeface="Arial"/>
                <a:ea typeface="微軟正黑體"/>
                <a:cs typeface="Arial"/>
              </a:rPr>
              <a:t>N/A</a:t>
            </a:r>
            <a:endParaRPr lang="en-US" sz="1200">
              <a:solidFill>
                <a:schemeClr val="bg1"/>
              </a:solidFill>
              <a:latin typeface="Arial"/>
              <a:ea typeface="微軟正黑體" panose="020B0604030504040204" pitchFamily="34" charset="-120"/>
              <a:cs typeface="Arial"/>
            </a:endParaRPr>
          </a:p>
        </p:txBody>
      </p:sp>
      <p:pic>
        <p:nvPicPr>
          <p:cNvPr id="11" name="圖片 10" descr="一張含有 文字, 字型, 螢幕擷取畫面, 圖形 的圖片&#10;&#10;自動產生的描述">
            <a:extLst>
              <a:ext uri="{FF2B5EF4-FFF2-40B4-BE49-F238E27FC236}">
                <a16:creationId xmlns:a16="http://schemas.microsoft.com/office/drawing/2014/main" id="{BD169CBA-1842-3A66-0ABA-2AA99E8ED141}"/>
              </a:ext>
            </a:extLst>
          </p:cNvPr>
          <p:cNvPicPr>
            <a:picLocks noChangeAspect="1"/>
          </p:cNvPicPr>
          <p:nvPr/>
        </p:nvPicPr>
        <p:blipFill>
          <a:blip r:embed="rId4"/>
          <a:stretch>
            <a:fillRect/>
          </a:stretch>
        </p:blipFill>
        <p:spPr>
          <a:xfrm>
            <a:off x="10684230" y="2134823"/>
            <a:ext cx="1283105" cy="1127760"/>
          </a:xfrm>
          <a:prstGeom prst="rect">
            <a:avLst/>
          </a:prstGeom>
          <a:effectLst>
            <a:reflection blurRad="88900" stA="29000" endPos="55000" dist="50800" dir="5400000" sy="-100000" algn="bl" rotWithShape="0"/>
          </a:effectLst>
        </p:spPr>
      </p:pic>
      <p:pic>
        <p:nvPicPr>
          <p:cNvPr id="10" name="圖形 9">
            <a:extLst>
              <a:ext uri="{FF2B5EF4-FFF2-40B4-BE49-F238E27FC236}">
                <a16:creationId xmlns:a16="http://schemas.microsoft.com/office/drawing/2014/main" id="{EC1848D7-4BF3-E15C-A810-60C8568C2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9076" y="3349308"/>
            <a:ext cx="7424818" cy="79692"/>
          </a:xfrm>
          <a:prstGeom prst="rect">
            <a:avLst/>
          </a:prstGeom>
        </p:spPr>
      </p:pic>
      <p:pic>
        <p:nvPicPr>
          <p:cNvPr id="13" name="圖形 12">
            <a:extLst>
              <a:ext uri="{FF2B5EF4-FFF2-40B4-BE49-F238E27FC236}">
                <a16:creationId xmlns:a16="http://schemas.microsoft.com/office/drawing/2014/main" id="{33045992-EB75-590A-4B53-652E7E0C2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3966" y="6040569"/>
            <a:ext cx="7424818" cy="79692"/>
          </a:xfrm>
          <a:prstGeom prst="rect">
            <a:avLst/>
          </a:prstGeom>
        </p:spPr>
      </p:pic>
      <p:grpSp>
        <p:nvGrpSpPr>
          <p:cNvPr id="32" name="群組 31">
            <a:extLst>
              <a:ext uri="{FF2B5EF4-FFF2-40B4-BE49-F238E27FC236}">
                <a16:creationId xmlns:a16="http://schemas.microsoft.com/office/drawing/2014/main" id="{0D81CCDF-0522-C8A6-F888-9202093AED95}"/>
              </a:ext>
            </a:extLst>
          </p:cNvPr>
          <p:cNvGrpSpPr/>
          <p:nvPr/>
        </p:nvGrpSpPr>
        <p:grpSpPr>
          <a:xfrm>
            <a:off x="6553047" y="2413830"/>
            <a:ext cx="997440" cy="622557"/>
            <a:chOff x="7360415" y="2301597"/>
            <a:chExt cx="1024217" cy="878042"/>
          </a:xfrm>
        </p:grpSpPr>
        <p:pic>
          <p:nvPicPr>
            <p:cNvPr id="24" name="圖形 23">
              <a:extLst>
                <a:ext uri="{FF2B5EF4-FFF2-40B4-BE49-F238E27FC236}">
                  <a16:creationId xmlns:a16="http://schemas.microsoft.com/office/drawing/2014/main" id="{3C991CB7-915B-F9F1-6F8C-1624282C91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27" name="圖形 26">
              <a:extLst>
                <a:ext uri="{FF2B5EF4-FFF2-40B4-BE49-F238E27FC236}">
                  <a16:creationId xmlns:a16="http://schemas.microsoft.com/office/drawing/2014/main" id="{4364D8DC-CC27-0C23-0DAE-9DDB11C1B4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29" name="圖形 28">
              <a:extLst>
                <a:ext uri="{FF2B5EF4-FFF2-40B4-BE49-F238E27FC236}">
                  <a16:creationId xmlns:a16="http://schemas.microsoft.com/office/drawing/2014/main" id="{39110993-5A3A-B435-BF46-56B7902DD2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34" name="文字方塊 5">
            <a:extLst>
              <a:ext uri="{FF2B5EF4-FFF2-40B4-BE49-F238E27FC236}">
                <a16:creationId xmlns:a16="http://schemas.microsoft.com/office/drawing/2014/main" id="{EE068F8D-6EE9-6915-EA70-58D4C0C9E9C0}"/>
              </a:ext>
            </a:extLst>
          </p:cNvPr>
          <p:cNvSpPr txBox="1"/>
          <p:nvPr/>
        </p:nvSpPr>
        <p:spPr>
          <a:xfrm>
            <a:off x="7630467" y="1522504"/>
            <a:ext cx="3625961"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panose="020B0604020202020204" pitchFamily="34" charset="0"/>
                <a:ea typeface="微軟正黑體"/>
                <a:cs typeface="Arial" panose="020B0604020202020204" pitchFamily="34" charset="0"/>
              </a:rPr>
              <a:t>AMD Ryzen™ 7 7000 Series</a:t>
            </a:r>
            <a:endParaRPr lang="zh-TW" altLang="en-US">
              <a:latin typeface="Arial" panose="020B0604020202020204" pitchFamily="34" charset="0"/>
              <a:cs typeface="Arial" panose="020B0604020202020204" pitchFamily="34" charset="0"/>
            </a:endParaRP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 of CPU </a:t>
            </a:r>
            <a:r>
              <a:rPr lang="zh-TW" altLang="en-US" sz="1200">
                <a:solidFill>
                  <a:schemeClr val="bg1"/>
                </a:solidFill>
                <a:latin typeface="Arial" panose="020B0604020202020204" pitchFamily="34" charset="0"/>
                <a:ea typeface="微軟正黑體"/>
                <a:cs typeface="Arial" panose="020B0604020202020204" pitchFamily="34" charset="0"/>
              </a:rPr>
              <a:t>Cores</a:t>
            </a:r>
            <a:r>
              <a:rPr lang="en-US" altLang="zh-TW" sz="1200">
                <a:solidFill>
                  <a:schemeClr val="bg1"/>
                </a:solidFill>
                <a:latin typeface="Arial" panose="020B0604020202020204" pitchFamily="34" charset="0"/>
                <a:ea typeface="微軟正黑體"/>
                <a:cs typeface="Arial" panose="020B0604020202020204" pitchFamily="34" charset="0"/>
              </a:rPr>
              <a:t>：8</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 of Threads</a:t>
            </a:r>
            <a:r>
              <a:rPr lang="en-US" altLang="zh-TW" sz="1200">
                <a:solidFill>
                  <a:schemeClr val="bg1"/>
                </a:solidFill>
                <a:latin typeface="Arial" panose="020B0604020202020204" pitchFamily="34" charset="0"/>
                <a:ea typeface="微軟正黑體"/>
                <a:cs typeface="Arial" panose="020B0604020202020204" pitchFamily="34" charset="0"/>
              </a:rPr>
              <a:t>：16</a:t>
            </a:r>
            <a:endParaRPr lang="en-US">
              <a:solidFill>
                <a:schemeClr val="bg1"/>
              </a:solidFill>
              <a:latin typeface="Arial" panose="020B0604020202020204" pitchFamily="34" charset="0"/>
              <a:ea typeface="Calibri" panose="020F0502020204030204"/>
              <a:cs typeface="Arial" panose="020B0604020202020204" pitchFamily="34" charset="0"/>
            </a:endParaRP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Max Boost Clocl: </a:t>
            </a:r>
            <a:r>
              <a:rPr lang="en-US" altLang="zh-TW" sz="1200" b="1">
                <a:solidFill>
                  <a:srgbClr val="FF0000"/>
                </a:solidFill>
                <a:latin typeface="Arial" panose="020B0604020202020204" pitchFamily="34" charset="0"/>
                <a:ea typeface="微軟正黑體"/>
                <a:cs typeface="Arial" panose="020B0604020202020204" pitchFamily="34" charset="0"/>
              </a:rPr>
              <a:t>5.3GHz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Base Clock: </a:t>
            </a:r>
            <a:r>
              <a:rPr lang="en-US" altLang="zh-TW" sz="1200" b="1">
                <a:solidFill>
                  <a:srgbClr val="FF0000"/>
                </a:solidFill>
                <a:latin typeface="Arial" panose="020B0604020202020204" pitchFamily="34" charset="0"/>
                <a:ea typeface="微軟正黑體"/>
                <a:cs typeface="Arial" panose="020B0604020202020204" pitchFamily="34" charset="0"/>
              </a:rPr>
              <a:t>3.8GHz</a:t>
            </a: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Memory Support: </a:t>
            </a:r>
            <a:r>
              <a:rPr lang="en-US" altLang="zh-TW" sz="1200" b="1">
                <a:solidFill>
                  <a:srgbClr val="FF0000"/>
                </a:solidFill>
                <a:latin typeface="Arial" panose="020B0604020202020204" pitchFamily="34" charset="0"/>
                <a:ea typeface="微軟正黑體"/>
                <a:cs typeface="Arial" panose="020B0604020202020204" pitchFamily="34" charset="0"/>
              </a:rPr>
              <a:t>DDR5</a:t>
            </a: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GPU: </a:t>
            </a:r>
            <a:r>
              <a:rPr lang="en-US" altLang="zh-TW" sz="1200" b="1">
                <a:solidFill>
                  <a:srgbClr val="FF0000"/>
                </a:solidFill>
                <a:latin typeface="Arial" panose="020B0604020202020204" pitchFamily="34" charset="0"/>
                <a:ea typeface="微軟正黑體"/>
                <a:cs typeface="Arial" panose="020B0604020202020204" pitchFamily="34" charset="0"/>
              </a:rPr>
              <a:t>AMD Radeon™ graphics </a:t>
            </a:r>
            <a:r>
              <a:rPr lang="en-US" altLang="zh-TW" sz="1200" b="1" err="1">
                <a:solidFill>
                  <a:srgbClr val="FF0000"/>
                </a:solidFill>
                <a:latin typeface="Arial" panose="020B0604020202020204" pitchFamily="34" charset="0"/>
                <a:ea typeface="微軟正黑體"/>
                <a:cs typeface="Arial" panose="020B0604020202020204" pitchFamily="34" charset="0"/>
              </a:rPr>
              <a:t>iGPU</a:t>
            </a:r>
            <a:endParaRPr lang="en-US" altLang="zh-TW" sz="1200" b="1">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5">
            <a:extLst>
              <a:ext uri="{FF2B5EF4-FFF2-40B4-BE49-F238E27FC236}">
                <a16:creationId xmlns:a16="http://schemas.microsoft.com/office/drawing/2014/main" id="{F87706E5-E9D5-045B-3F6E-00D034662C87}"/>
              </a:ext>
            </a:extLst>
          </p:cNvPr>
          <p:cNvSpPr txBox="1"/>
          <p:nvPr/>
        </p:nvSpPr>
        <p:spPr>
          <a:xfrm>
            <a:off x="4410134" y="4246222"/>
            <a:ext cx="2743200"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en-US" altLang="zh-TW" sz="2000" b="1">
                <a:solidFill>
                  <a:schemeClr val="bg1"/>
                </a:solidFill>
                <a:latin typeface="Arial"/>
                <a:ea typeface="微軟正黑體"/>
                <a:cs typeface="Arial"/>
              </a:rPr>
              <a:t>™</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5</a:t>
            </a:r>
            <a:r>
              <a:rPr lang="zh-TW" altLang="en-US"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36</a:t>
            </a:r>
            <a:r>
              <a:rPr lang="en-US" sz="2000" b="1">
                <a:solidFill>
                  <a:schemeClr val="bg1"/>
                </a:solidFill>
                <a:latin typeface="Arial"/>
                <a:ea typeface="微軟正黑體"/>
                <a:cs typeface="Arial"/>
              </a:rPr>
              <a:t>00</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altLang="zh-TW" sz="1200">
                <a:solidFill>
                  <a:schemeClr val="bg1"/>
                </a:solidFill>
                <a:latin typeface="Arial"/>
                <a:ea typeface="微軟正黑體"/>
                <a:cs typeface="Arial"/>
              </a:rPr>
              <a:t># of CPU cores: 6</a:t>
            </a:r>
          </a:p>
          <a:p>
            <a:pPr marL="180975" indent="-180975">
              <a:lnSpc>
                <a:spcPts val="1600"/>
              </a:lnSpc>
              <a:buFont typeface="Arial,Sans-Serif"/>
              <a:buChar char="•"/>
            </a:pPr>
            <a:r>
              <a:rPr lang="zh-TW" altLang="en-US" sz="1200">
                <a:solidFill>
                  <a:schemeClr val="bg1"/>
                </a:solidFill>
                <a:latin typeface="Arial"/>
                <a:ea typeface="微軟正黑體"/>
                <a:cs typeface="Arial"/>
              </a:rPr>
              <a:t># of Threads: </a:t>
            </a:r>
            <a:r>
              <a:rPr lang="en-US" altLang="zh-TW" sz="1200">
                <a:solidFill>
                  <a:schemeClr val="bg1"/>
                </a:solidFill>
                <a:latin typeface="Arial"/>
                <a:ea typeface="微軟正黑體"/>
                <a:cs typeface="Arial"/>
              </a:rPr>
              <a:t>12</a:t>
            </a:r>
          </a:p>
          <a:p>
            <a:pPr marL="180975" indent="-180975">
              <a:lnSpc>
                <a:spcPts val="1600"/>
              </a:lnSpc>
              <a:buFont typeface="Arial,Sans-Serif"/>
              <a:buChar char="•"/>
            </a:pPr>
            <a:r>
              <a:rPr lang="zh-TW" altLang="en-US" sz="1200">
                <a:solidFill>
                  <a:schemeClr val="bg1"/>
                </a:solidFill>
                <a:latin typeface="Arial"/>
                <a:ea typeface="微軟正黑體"/>
                <a:cs typeface="Arial"/>
              </a:rPr>
              <a:t>Max. Boost Clock: </a:t>
            </a:r>
            <a:r>
              <a:rPr lang="en-US" altLang="zh-TW" sz="1200" b="1">
                <a:solidFill>
                  <a:schemeClr val="bg1"/>
                </a:solidFill>
                <a:latin typeface="Arial"/>
                <a:ea typeface="微軟正黑體"/>
                <a:cs typeface="Arial"/>
              </a:rPr>
              <a:t>4.2GHz</a:t>
            </a:r>
          </a:p>
          <a:p>
            <a:pPr marL="180975" indent="-180975">
              <a:lnSpc>
                <a:spcPts val="1600"/>
              </a:lnSpc>
              <a:buFont typeface="Arial,Sans-Serif"/>
              <a:buChar char="•"/>
            </a:pPr>
            <a:r>
              <a:rPr lang="zh-TW" altLang="en-US" sz="1200">
                <a:solidFill>
                  <a:schemeClr val="bg1"/>
                </a:solidFill>
                <a:latin typeface="Arial"/>
                <a:ea typeface="微軟正黑體"/>
                <a:cs typeface="Arial"/>
              </a:rPr>
              <a:t>Base Clock: </a:t>
            </a:r>
            <a:r>
              <a:rPr lang="en-US" altLang="zh-TW" sz="1200" b="1">
                <a:solidFill>
                  <a:schemeClr val="bg1"/>
                </a:solidFill>
                <a:latin typeface="Arial"/>
                <a:ea typeface="微軟正黑體"/>
                <a:cs typeface="Arial"/>
              </a:rPr>
              <a:t>3.6GHz</a:t>
            </a:r>
          </a:p>
          <a:p>
            <a:pPr marL="180975" indent="-180975">
              <a:lnSpc>
                <a:spcPts val="1600"/>
              </a:lnSpc>
              <a:buFont typeface="Arial,Sans-Serif"/>
              <a:buChar char="•"/>
            </a:pPr>
            <a:r>
              <a:rPr lang="zh-TW" altLang="en-US" sz="1200">
                <a:solidFill>
                  <a:schemeClr val="bg1"/>
                </a:solidFill>
                <a:latin typeface="Arial"/>
                <a:ea typeface="微軟正黑體"/>
                <a:cs typeface="Arial"/>
              </a:rPr>
              <a:t>Memory Support: </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altLang="zh-TW" sz="1200">
                <a:solidFill>
                  <a:schemeClr val="bg1"/>
                </a:solidFill>
                <a:latin typeface="Arial"/>
                <a:ea typeface="微軟正黑體"/>
                <a:cs typeface="Arial"/>
              </a:rPr>
              <a:t> N/A</a:t>
            </a:r>
            <a:endParaRPr lang="zh-TW" altLang="en-US" sz="1200">
              <a:solidFill>
                <a:schemeClr val="bg1"/>
              </a:solidFill>
              <a:latin typeface="Arial"/>
              <a:ea typeface="微軟正黑體"/>
              <a:cs typeface="Arial"/>
            </a:endParaRPr>
          </a:p>
        </p:txBody>
      </p:sp>
      <p:grpSp>
        <p:nvGrpSpPr>
          <p:cNvPr id="36" name="群組 35">
            <a:extLst>
              <a:ext uri="{FF2B5EF4-FFF2-40B4-BE49-F238E27FC236}">
                <a16:creationId xmlns:a16="http://schemas.microsoft.com/office/drawing/2014/main" id="{55A6684F-8AA0-76E4-8EAD-8D6255388B83}"/>
              </a:ext>
            </a:extLst>
          </p:cNvPr>
          <p:cNvGrpSpPr/>
          <p:nvPr/>
        </p:nvGrpSpPr>
        <p:grpSpPr>
          <a:xfrm>
            <a:off x="6548579" y="5135591"/>
            <a:ext cx="997440" cy="622557"/>
            <a:chOff x="7360415" y="2301597"/>
            <a:chExt cx="1024217" cy="878042"/>
          </a:xfrm>
        </p:grpSpPr>
        <p:pic>
          <p:nvPicPr>
            <p:cNvPr id="37" name="圖形 36">
              <a:extLst>
                <a:ext uri="{FF2B5EF4-FFF2-40B4-BE49-F238E27FC236}">
                  <a16:creationId xmlns:a16="http://schemas.microsoft.com/office/drawing/2014/main" id="{17F0BC14-3107-45BA-7D47-069301508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38" name="圖形 37">
              <a:extLst>
                <a:ext uri="{FF2B5EF4-FFF2-40B4-BE49-F238E27FC236}">
                  <a16:creationId xmlns:a16="http://schemas.microsoft.com/office/drawing/2014/main" id="{C3E18F7D-0173-3D98-D64A-8D10889781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39" name="圖形 38">
              <a:extLst>
                <a:ext uri="{FF2B5EF4-FFF2-40B4-BE49-F238E27FC236}">
                  <a16:creationId xmlns:a16="http://schemas.microsoft.com/office/drawing/2014/main" id="{6AC6C373-0EE2-2824-15D2-16E0CEA912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40" name="文字方塊 5">
            <a:extLst>
              <a:ext uri="{FF2B5EF4-FFF2-40B4-BE49-F238E27FC236}">
                <a16:creationId xmlns:a16="http://schemas.microsoft.com/office/drawing/2014/main" id="{CBFA674B-328F-0BC3-7AFE-D6AD622EA603}"/>
              </a:ext>
            </a:extLst>
          </p:cNvPr>
          <p:cNvSpPr txBox="1"/>
          <p:nvPr/>
        </p:nvSpPr>
        <p:spPr>
          <a:xfrm>
            <a:off x="7625999" y="4244265"/>
            <a:ext cx="3543583"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panose="020B0604020202020204" pitchFamily="34" charset="0"/>
                <a:ea typeface="微軟正黑體"/>
                <a:cs typeface="Arial" panose="020B0604020202020204" pitchFamily="34" charset="0"/>
              </a:rPr>
              <a:t>AMD Ryzen™ 5 7000 Series</a:t>
            </a:r>
            <a:endParaRPr lang="zh-TW" altLang="en-US">
              <a:latin typeface="Arial" panose="020B0604020202020204" pitchFamily="34" charset="0"/>
              <a:cs typeface="Arial" panose="020B0604020202020204" pitchFamily="34" charset="0"/>
            </a:endParaRPr>
          </a:p>
          <a:p>
            <a:pPr marL="180975" indent="-180975">
              <a:lnSpc>
                <a:spcPts val="1600"/>
              </a:lnSpc>
              <a:buFont typeface="Arial,Sans-Serif"/>
              <a:buChar char="•"/>
            </a:pPr>
            <a:r>
              <a:rPr lang="en-US" altLang="zh-TW" sz="1200">
                <a:solidFill>
                  <a:schemeClr val="bg1"/>
                </a:solidFill>
                <a:latin typeface="Arial" panose="020B0604020202020204" pitchFamily="34" charset="0"/>
                <a:ea typeface="微軟正黑體"/>
                <a:cs typeface="Arial" panose="020B0604020202020204" pitchFamily="34" charset="0"/>
              </a:rPr>
              <a:t># of CPU </a:t>
            </a:r>
            <a:r>
              <a:rPr lang="zh-TW" altLang="en-US" sz="1200">
                <a:solidFill>
                  <a:schemeClr val="bg1"/>
                </a:solidFill>
                <a:latin typeface="Arial" panose="020B0604020202020204" pitchFamily="34" charset="0"/>
                <a:ea typeface="微軟正黑體"/>
                <a:cs typeface="Arial" panose="020B0604020202020204" pitchFamily="34" charset="0"/>
              </a:rPr>
              <a:t>Cores: </a:t>
            </a:r>
            <a:r>
              <a:rPr lang="en-US" altLang="zh-TW" sz="1200">
                <a:solidFill>
                  <a:schemeClr val="bg1"/>
                </a:solidFill>
                <a:latin typeface="Arial" panose="020B0604020202020204" pitchFamily="34" charset="0"/>
                <a:ea typeface="微軟正黑體"/>
                <a:cs typeface="Arial" panose="020B0604020202020204" pitchFamily="34" charset="0"/>
              </a:rPr>
              <a:t>6</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 of Threads: 12</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Max. Boost CLock: 5.1GHz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Base Clock: 3.8GHz</a:t>
            </a:r>
          </a:p>
          <a:p>
            <a:pPr marL="180975" indent="-180975">
              <a:lnSpc>
                <a:spcPts val="1600"/>
              </a:lnSpc>
              <a:buFont typeface="Arial,Sans-Serif"/>
              <a:buChar char="•"/>
            </a:pPr>
            <a:r>
              <a:rPr lang="zh-TW" altLang="en-US" sz="1200">
                <a:solidFill>
                  <a:schemeClr val="bg1"/>
                </a:solidFill>
                <a:latin typeface="Arial" panose="020B0604020202020204" pitchFamily="34" charset="0"/>
                <a:ea typeface="微軟正黑體"/>
                <a:cs typeface="Arial" panose="020B0604020202020204" pitchFamily="34" charset="0"/>
              </a:rPr>
              <a:t>Memory Support: </a:t>
            </a:r>
            <a:r>
              <a:rPr lang="en-US" sz="1200" b="1">
                <a:solidFill>
                  <a:srgbClr val="FF0000"/>
                </a:solidFill>
                <a:latin typeface="Arial" panose="020B0604020202020204" pitchFamily="34" charset="0"/>
                <a:ea typeface="微軟正黑體"/>
                <a:cs typeface="Arial" panose="020B0604020202020204" pitchFamily="34" charset="0"/>
              </a:rPr>
              <a:t>DDR5</a:t>
            </a:r>
          </a:p>
          <a:p>
            <a:pPr marL="180975" indent="-180975">
              <a:lnSpc>
                <a:spcPts val="1600"/>
              </a:lnSpc>
              <a:buFont typeface="Arial,Sans-Serif"/>
              <a:buChar char="•"/>
            </a:pPr>
            <a:r>
              <a:rPr lang="en-US" sz="1200">
                <a:solidFill>
                  <a:schemeClr val="bg1"/>
                </a:solidFill>
                <a:latin typeface="Arial" panose="020B0604020202020204" pitchFamily="34" charset="0"/>
                <a:ea typeface="微軟正黑體"/>
                <a:cs typeface="Arial" panose="020B0604020202020204" pitchFamily="34" charset="0"/>
              </a:rPr>
              <a:t>GPU: </a:t>
            </a:r>
            <a:r>
              <a:rPr lang="en-US" sz="1200" b="1">
                <a:solidFill>
                  <a:srgbClr val="FF0000"/>
                </a:solidFill>
                <a:latin typeface="Arial" panose="020B0604020202020204" pitchFamily="34" charset="0"/>
                <a:ea typeface="微軟正黑體"/>
                <a:cs typeface="Arial" panose="020B0604020202020204" pitchFamily="34" charset="0"/>
              </a:rPr>
              <a:t>AMD Radeon™ graphics </a:t>
            </a:r>
            <a:r>
              <a:rPr lang="en-US" sz="1200" b="1" err="1">
                <a:solidFill>
                  <a:srgbClr val="FF0000"/>
                </a:solidFill>
                <a:latin typeface="Arial" panose="020B0604020202020204" pitchFamily="34" charset="0"/>
                <a:ea typeface="微軟正黑體"/>
                <a:cs typeface="Arial" panose="020B0604020202020204" pitchFamily="34" charset="0"/>
              </a:rPr>
              <a:t>iGPU</a:t>
            </a:r>
            <a:endParaRPr lang="en-US" sz="1200" b="1">
              <a:solidFill>
                <a:srgbClr val="FF0000"/>
              </a:solidFill>
              <a:latin typeface="Arial" panose="020B0604020202020204" pitchFamily="34" charset="0"/>
              <a:ea typeface="微軟正黑體"/>
              <a:cs typeface="Arial" panose="020B0604020202020204" pitchFamily="34" charset="0"/>
            </a:endParaRPr>
          </a:p>
        </p:txBody>
      </p:sp>
      <p:pic>
        <p:nvPicPr>
          <p:cNvPr id="41" name="圖片 40" descr="一張含有 文字, 字型, 螢幕擷取畫面, 圖形 的圖片&#10;&#10;自動產生的描述">
            <a:extLst>
              <a:ext uri="{FF2B5EF4-FFF2-40B4-BE49-F238E27FC236}">
                <a16:creationId xmlns:a16="http://schemas.microsoft.com/office/drawing/2014/main" id="{141682A7-759C-3925-F269-FDFA2E3402E4}"/>
              </a:ext>
            </a:extLst>
          </p:cNvPr>
          <p:cNvPicPr>
            <a:picLocks noChangeAspect="1"/>
          </p:cNvPicPr>
          <p:nvPr/>
        </p:nvPicPr>
        <p:blipFill>
          <a:blip r:embed="rId13"/>
          <a:stretch>
            <a:fillRect/>
          </a:stretch>
        </p:blipFill>
        <p:spPr>
          <a:xfrm>
            <a:off x="10684229" y="4791765"/>
            <a:ext cx="1283105" cy="1137920"/>
          </a:xfrm>
          <a:prstGeom prst="rect">
            <a:avLst/>
          </a:prstGeom>
          <a:effectLst>
            <a:reflection blurRad="88900" stA="29000" endPos="55000" dist="50800" dir="5400000" sy="-100000" algn="bl" rotWithShape="0"/>
          </a:effectLst>
        </p:spPr>
      </p:pic>
    </p:spTree>
    <p:extLst>
      <p:ext uri="{BB962C8B-B14F-4D97-AF65-F5344CB8AC3E}">
        <p14:creationId xmlns:p14="http://schemas.microsoft.com/office/powerpoint/2010/main" val="664165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59005" y="449272"/>
            <a:ext cx="11066938" cy="800219"/>
          </a:xfrm>
          <a:prstGeom prst="rect">
            <a:avLst/>
          </a:prstGeom>
          <a:noFill/>
        </p:spPr>
        <p:txBody>
          <a:bodyPr wrap="square" lIns="91440" tIns="45720" rIns="91440" bIns="45720" rtlCol="0" anchor="t">
            <a:spAutoFit/>
          </a:bodyPr>
          <a:lstStyle/>
          <a:p>
            <a:pPr algn="ctr"/>
            <a:r>
              <a:rPr lang="en-US" altLang="zh-TW" sz="4600" b="1" dirty="0">
                <a:solidFill>
                  <a:schemeClr val="bg1">
                    <a:lumMod val="75000"/>
                  </a:schemeClr>
                </a:solidFill>
                <a:latin typeface="Arial" panose="020B0604020202020204" pitchFamily="34" charset="0"/>
                <a:ea typeface="微軟正黑體"/>
                <a:cs typeface="Arial" panose="020B0604020202020204" pitchFamily="34" charset="0"/>
              </a:rPr>
              <a:t>2U 30-bay</a:t>
            </a:r>
          </a:p>
        </p:txBody>
      </p:sp>
      <p:sp>
        <p:nvSpPr>
          <p:cNvPr id="46" name="TextBox 2">
            <a:extLst>
              <a:ext uri="{FF2B5EF4-FFF2-40B4-BE49-F238E27FC236}">
                <a16:creationId xmlns:a16="http://schemas.microsoft.com/office/drawing/2014/main" id="{7BB4E336-11D8-1F6D-EA43-342ED5325FDE}"/>
              </a:ext>
            </a:extLst>
          </p:cNvPr>
          <p:cNvSpPr txBox="1"/>
          <p:nvPr/>
        </p:nvSpPr>
        <p:spPr>
          <a:xfrm>
            <a:off x="1630314" y="3053206"/>
            <a:ext cx="4649797" cy="584775"/>
          </a:xfrm>
          <a:prstGeom prst="rect">
            <a:avLst/>
          </a:prstGeom>
          <a:noFill/>
        </p:spPr>
        <p:txBody>
          <a:bodyPr wrap="square" lIns="91440" tIns="45720" rIns="91440" bIns="45720" anchor="t">
            <a:spAutoFit/>
          </a:bodyPr>
          <a:lstStyle/>
          <a:p>
            <a:r>
              <a:rPr lang="en-US" sz="1600" kern="100">
                <a:solidFill>
                  <a:schemeClr val="bg1"/>
                </a:solidFill>
                <a:latin typeface="Arial" panose="020B0604020202020204" pitchFamily="34" charset="0"/>
                <a:ea typeface="PMingLiU"/>
                <a:cs typeface="Arial" panose="020B0604020202020204" pitchFamily="34" charset="0"/>
              </a:rPr>
              <a:t>Ryzen 5 7600 / Pro 7645, </a:t>
            </a:r>
            <a:br>
              <a:rPr lang="en-US" sz="1600" kern="100">
                <a:solidFill>
                  <a:schemeClr val="bg1"/>
                </a:solidFill>
                <a:latin typeface="Arial" panose="020B0604020202020204" pitchFamily="34" charset="0"/>
                <a:ea typeface="PMingLiU"/>
                <a:cs typeface="Arial" panose="020B0604020202020204" pitchFamily="34" charset="0"/>
              </a:rPr>
            </a:br>
            <a:r>
              <a:rPr lang="en-US" sz="1600" kern="100">
                <a:solidFill>
                  <a:schemeClr val="bg1"/>
                </a:solidFill>
                <a:latin typeface="Arial" panose="020B0604020202020204" pitchFamily="34" charset="0"/>
                <a:ea typeface="PMingLiU"/>
                <a:cs typeface="Arial" panose="020B0604020202020204" pitchFamily="34" charset="0"/>
              </a:rPr>
              <a:t>32GB RAM (1 x 32GB)</a:t>
            </a:r>
            <a:endParaRPr lang="zh-TW" sz="1600">
              <a:solidFill>
                <a:schemeClr val="bg1"/>
              </a:solidFill>
              <a:latin typeface="Arial" panose="020B0604020202020204" pitchFamily="34" charset="0"/>
              <a:cs typeface="Arial" panose="020B0604020202020204" pitchFamily="34" charset="0"/>
            </a:endParaRPr>
          </a:p>
        </p:txBody>
      </p:sp>
      <p:sp>
        <p:nvSpPr>
          <p:cNvPr id="50" name="TextBox 2">
            <a:extLst>
              <a:ext uri="{FF2B5EF4-FFF2-40B4-BE49-F238E27FC236}">
                <a16:creationId xmlns:a16="http://schemas.microsoft.com/office/drawing/2014/main" id="{9FF5D2F9-93E1-73DB-918B-0CD3DCA1CF83}"/>
              </a:ext>
            </a:extLst>
          </p:cNvPr>
          <p:cNvSpPr txBox="1"/>
          <p:nvPr/>
        </p:nvSpPr>
        <p:spPr>
          <a:xfrm>
            <a:off x="1620017" y="5527031"/>
            <a:ext cx="4695058" cy="584775"/>
          </a:xfrm>
          <a:prstGeom prst="rect">
            <a:avLst/>
          </a:prstGeom>
          <a:noFill/>
        </p:spPr>
        <p:txBody>
          <a:bodyPr wrap="square" lIns="91440" tIns="45720" rIns="91440" bIns="45720" anchor="t">
            <a:spAutoFit/>
          </a:bodyPr>
          <a:lstStyle/>
          <a:p>
            <a:r>
              <a:rPr lang="de-DE" sz="1600" kern="100">
                <a:solidFill>
                  <a:schemeClr val="bg1"/>
                </a:solidFill>
                <a:latin typeface="Arial" panose="020B0604020202020204" pitchFamily="34" charset="0"/>
                <a:ea typeface="PMingLiU"/>
                <a:cs typeface="Arial" panose="020B0604020202020204" pitchFamily="34" charset="0"/>
              </a:rPr>
              <a:t>Ryzen 7 7700 / Pro 7745, </a:t>
            </a:r>
            <a:br>
              <a:rPr lang="de-DE" sz="1600" kern="100">
                <a:solidFill>
                  <a:schemeClr val="bg1"/>
                </a:solidFill>
                <a:latin typeface="Arial" panose="020B0604020202020204" pitchFamily="34" charset="0"/>
                <a:ea typeface="PMingLiU"/>
                <a:cs typeface="Arial" panose="020B0604020202020204" pitchFamily="34" charset="0"/>
              </a:rPr>
            </a:br>
            <a:r>
              <a:rPr lang="de-DE" sz="1600" kern="100">
                <a:solidFill>
                  <a:schemeClr val="bg1"/>
                </a:solidFill>
                <a:latin typeface="Arial" panose="020B0604020202020204" pitchFamily="34" charset="0"/>
                <a:ea typeface="PMingLiU"/>
                <a:cs typeface="Arial" panose="020B0604020202020204" pitchFamily="34" charset="0"/>
              </a:rPr>
              <a:t>64GB RAM (2 x 32GB)</a:t>
            </a:r>
          </a:p>
        </p:txBody>
      </p:sp>
      <p:pic>
        <p:nvPicPr>
          <p:cNvPr id="65" name="圖片 64" descr="一張含有 文字, 字型, 螢幕擷取畫面, 圖形 的圖片&#10;&#10;自動產生的描述">
            <a:extLst>
              <a:ext uri="{FF2B5EF4-FFF2-40B4-BE49-F238E27FC236}">
                <a16:creationId xmlns:a16="http://schemas.microsoft.com/office/drawing/2014/main" id="{7D518A06-F7EE-4D62-B498-DD1031BE4F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867" y="5040921"/>
            <a:ext cx="841937" cy="747298"/>
          </a:xfrm>
          <a:prstGeom prst="rect">
            <a:avLst/>
          </a:prstGeom>
        </p:spPr>
      </p:pic>
      <p:pic>
        <p:nvPicPr>
          <p:cNvPr id="67" name="圖片 66" descr="一張含有 文字, 字型, 螢幕擷取畫面, 圖形 的圖片&#10;&#10;自動產生的描述">
            <a:extLst>
              <a:ext uri="{FF2B5EF4-FFF2-40B4-BE49-F238E27FC236}">
                <a16:creationId xmlns:a16="http://schemas.microsoft.com/office/drawing/2014/main" id="{27A32BDF-FA32-B6EC-1990-0BFF227DE4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6868" y="2594669"/>
            <a:ext cx="841937" cy="747298"/>
          </a:xfrm>
          <a:prstGeom prst="rect">
            <a:avLst/>
          </a:prstGeom>
        </p:spPr>
      </p:pic>
      <p:sp>
        <p:nvSpPr>
          <p:cNvPr id="73" name="TextBox 2">
            <a:extLst>
              <a:ext uri="{FF2B5EF4-FFF2-40B4-BE49-F238E27FC236}">
                <a16:creationId xmlns:a16="http://schemas.microsoft.com/office/drawing/2014/main" id="{70E5DB30-5475-DF59-07BE-1CE5390F9647}"/>
              </a:ext>
            </a:extLst>
          </p:cNvPr>
          <p:cNvSpPr txBox="1"/>
          <p:nvPr/>
        </p:nvSpPr>
        <p:spPr>
          <a:xfrm>
            <a:off x="573143" y="2173646"/>
            <a:ext cx="892494" cy="307777"/>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30-bay</a:t>
            </a:r>
            <a:endParaRPr lang="zh-TW" sz="1400">
              <a:solidFill>
                <a:srgbClr val="FF0000"/>
              </a:solidFill>
              <a:latin typeface="Arial" panose="020B0604020202020204" pitchFamily="34" charset="0"/>
              <a:cs typeface="Arial" panose="020B0604020202020204" pitchFamily="34" charset="0"/>
            </a:endParaRPr>
          </a:p>
        </p:txBody>
      </p:sp>
      <p:pic>
        <p:nvPicPr>
          <p:cNvPr id="5" name="圖形 4">
            <a:extLst>
              <a:ext uri="{FF2B5EF4-FFF2-40B4-BE49-F238E27FC236}">
                <a16:creationId xmlns:a16="http://schemas.microsoft.com/office/drawing/2014/main" id="{ED5DE06D-8142-A00B-93C6-2476C0CB7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7774" y="2610602"/>
            <a:ext cx="3962400" cy="438150"/>
          </a:xfrm>
          <a:prstGeom prst="rect">
            <a:avLst/>
          </a:prstGeom>
        </p:spPr>
      </p:pic>
      <p:pic>
        <p:nvPicPr>
          <p:cNvPr id="8" name="圖形 7">
            <a:extLst>
              <a:ext uri="{FF2B5EF4-FFF2-40B4-BE49-F238E27FC236}">
                <a16:creationId xmlns:a16="http://schemas.microsoft.com/office/drawing/2014/main" id="{163218F3-E8D4-FD5C-4615-E90B1371B2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774" y="5040921"/>
            <a:ext cx="3943350" cy="438150"/>
          </a:xfrm>
          <a:prstGeom prst="rect">
            <a:avLst/>
          </a:prstGeom>
        </p:spPr>
      </p:pic>
      <p:sp>
        <p:nvSpPr>
          <p:cNvPr id="9" name="TextBox 2">
            <a:extLst>
              <a:ext uri="{FF2B5EF4-FFF2-40B4-BE49-F238E27FC236}">
                <a16:creationId xmlns:a16="http://schemas.microsoft.com/office/drawing/2014/main" id="{5C22A12A-859D-380D-C5BD-D3622995002A}"/>
              </a:ext>
            </a:extLst>
          </p:cNvPr>
          <p:cNvSpPr txBox="1"/>
          <p:nvPr/>
        </p:nvSpPr>
        <p:spPr>
          <a:xfrm>
            <a:off x="573143" y="4611203"/>
            <a:ext cx="892494" cy="307777"/>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30-bay</a:t>
            </a:r>
            <a:endParaRPr lang="zh-TW" sz="1400">
              <a:solidFill>
                <a:srgbClr val="FF0000"/>
              </a:solidFill>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341A3255-3825-AC7A-96EF-432A00EBB035}"/>
              </a:ext>
            </a:extLst>
          </p:cNvPr>
          <p:cNvGrpSpPr/>
          <p:nvPr/>
        </p:nvGrpSpPr>
        <p:grpSpPr>
          <a:xfrm>
            <a:off x="636762" y="3884363"/>
            <a:ext cx="6140556" cy="212501"/>
            <a:chOff x="636762" y="3776291"/>
            <a:chExt cx="6309907" cy="187143"/>
          </a:xfrm>
        </p:grpSpPr>
        <p:sp>
          <p:nvSpPr>
            <p:cNvPr id="4" name="手繪多邊形: 圖案 3">
              <a:extLst>
                <a:ext uri="{FF2B5EF4-FFF2-40B4-BE49-F238E27FC236}">
                  <a16:creationId xmlns:a16="http://schemas.microsoft.com/office/drawing/2014/main" id="{414DF643-B415-5CA5-84CF-59998061854F}"/>
                </a:ext>
              </a:extLst>
            </p:cNvPr>
            <p:cNvSpPr/>
            <p:nvPr/>
          </p:nvSpPr>
          <p:spPr>
            <a:xfrm flipV="1">
              <a:off x="636762" y="3776291"/>
              <a:ext cx="6309907" cy="121941"/>
            </a:xfrm>
            <a:custGeom>
              <a:avLst/>
              <a:gdLst>
                <a:gd name="connsiteX0" fmla="*/ 0 w 7423606"/>
                <a:gd name="connsiteY0" fmla="*/ 0 h 7244"/>
                <a:gd name="connsiteX1" fmla="*/ 7423606 w 7423606"/>
                <a:gd name="connsiteY1" fmla="*/ 0 h 7244"/>
              </a:gdLst>
              <a:ahLst/>
              <a:cxnLst>
                <a:cxn ang="0">
                  <a:pos x="connsiteX0" y="connsiteY0"/>
                </a:cxn>
                <a:cxn ang="0">
                  <a:pos x="connsiteX1" y="connsiteY1"/>
                </a:cxn>
              </a:cxnLst>
              <a:rect l="l" t="t" r="r" b="b"/>
              <a:pathLst>
                <a:path w="7423606" h="7244">
                  <a:moveTo>
                    <a:pt x="0" y="0"/>
                  </a:moveTo>
                  <a:lnTo>
                    <a:pt x="7423606" y="0"/>
                  </a:lnTo>
                </a:path>
              </a:pathLst>
            </a:custGeom>
            <a:ln w="19781" cap="flat">
              <a:solidFill>
                <a:srgbClr val="FF2200"/>
              </a:solid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7E61E56B-BA56-10B8-C71D-80EF2BB48CDC}"/>
                </a:ext>
              </a:extLst>
            </p:cNvPr>
            <p:cNvSpPr/>
            <p:nvPr/>
          </p:nvSpPr>
          <p:spPr>
            <a:xfrm>
              <a:off x="636762" y="3898232"/>
              <a:ext cx="710972" cy="65202"/>
            </a:xfrm>
            <a:custGeom>
              <a:avLst/>
              <a:gdLst>
                <a:gd name="connsiteX0" fmla="*/ 0 w 710972"/>
                <a:gd name="connsiteY0" fmla="*/ 0 h 65202"/>
                <a:gd name="connsiteX1" fmla="*/ 710973 w 710972"/>
                <a:gd name="connsiteY1" fmla="*/ 0 h 65202"/>
                <a:gd name="connsiteX2" fmla="*/ 710973 w 710972"/>
                <a:gd name="connsiteY2" fmla="*/ 65203 h 65202"/>
                <a:gd name="connsiteX3" fmla="*/ 0 w 710972"/>
                <a:gd name="connsiteY3" fmla="*/ 65203 h 65202"/>
              </a:gdLst>
              <a:ahLst/>
              <a:cxnLst>
                <a:cxn ang="0">
                  <a:pos x="connsiteX0" y="connsiteY0"/>
                </a:cxn>
                <a:cxn ang="0">
                  <a:pos x="connsiteX1" y="connsiteY1"/>
                </a:cxn>
                <a:cxn ang="0">
                  <a:pos x="connsiteX2" y="connsiteY2"/>
                </a:cxn>
                <a:cxn ang="0">
                  <a:pos x="connsiteX3" y="connsiteY3"/>
                </a:cxn>
              </a:cxnLst>
              <a:rect l="l" t="t" r="r" b="b"/>
              <a:pathLst>
                <a:path w="710972" h="65202">
                  <a:moveTo>
                    <a:pt x="0" y="0"/>
                  </a:moveTo>
                  <a:lnTo>
                    <a:pt x="710973" y="0"/>
                  </a:lnTo>
                  <a:lnTo>
                    <a:pt x="710973" y="65203"/>
                  </a:lnTo>
                  <a:lnTo>
                    <a:pt x="0" y="65203"/>
                  </a:lnTo>
                  <a:close/>
                </a:path>
              </a:pathLst>
            </a:custGeom>
            <a:solidFill>
              <a:srgbClr val="FF2200"/>
            </a:solidFill>
            <a:ln w="0"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1277488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596931" y="2734792"/>
            <a:ext cx="4727544" cy="3120598"/>
          </a:xfrm>
          <a:prstGeom prst="rect">
            <a:avLst/>
          </a:prstGeom>
          <a:noFill/>
        </p:spPr>
        <p:txBody>
          <a:bodyPr wrap="square" lIns="91440" tIns="45720" rIns="91440" bIns="45720" rtlCol="0" anchor="t">
            <a:spAutoFit/>
          </a:bodyPr>
          <a:lstStyle/>
          <a:p>
            <a:pPr>
              <a:lnSpc>
                <a:spcPts val="3000"/>
              </a:lnSpc>
            </a:pPr>
            <a:r>
              <a:rPr lang="en-US" altLang="zh-TW" sz="1600" kern="100">
                <a:solidFill>
                  <a:schemeClr val="bg1"/>
                </a:solidFill>
                <a:latin typeface="Arial" panose="020B0604020202020204" pitchFamily="34" charset="0"/>
                <a:ea typeface="微軟正黑體"/>
                <a:cs typeface="Arial" panose="020B0604020202020204" pitchFamily="34" charset="0"/>
              </a:rPr>
              <a:t>Gain a competitive advantage by deploying an </a:t>
            </a:r>
            <a:r>
              <a:rPr lang="en-US" sz="1600" kern="100">
                <a:solidFill>
                  <a:schemeClr val="bg1"/>
                </a:solidFill>
                <a:latin typeface="Arial" panose="020B0604020202020204" pitchFamily="34" charset="0"/>
                <a:ea typeface="微軟正黑體"/>
                <a:cs typeface="Arial" panose="020B0604020202020204" pitchFamily="34" charset="0"/>
              </a:rPr>
              <a:t>AMD Ryzen™ 7000 </a:t>
            </a:r>
            <a:r>
              <a:rPr lang="en-US" altLang="zh-TW" sz="1600" kern="100">
                <a:solidFill>
                  <a:schemeClr val="bg1"/>
                </a:solidFill>
                <a:latin typeface="Arial" panose="020B0604020202020204" pitchFamily="34" charset="0"/>
                <a:ea typeface="微軟正黑體"/>
                <a:cs typeface="Arial" panose="020B0604020202020204" pitchFamily="34" charset="0"/>
              </a:rPr>
              <a:t>series-powered </a:t>
            </a:r>
            <a:r>
              <a:rPr lang="en-US" sz="1600" kern="100">
                <a:solidFill>
                  <a:schemeClr val="bg1"/>
                </a:solidFill>
                <a:latin typeface="Arial" panose="020B0604020202020204" pitchFamily="34" charset="0"/>
                <a:ea typeface="微軟正黑體"/>
                <a:cs typeface="Arial" panose="020B0604020202020204" pitchFamily="34" charset="0"/>
              </a:rPr>
              <a:t>SATA </a:t>
            </a:r>
            <a:r>
              <a:rPr lang="en-US" altLang="zh-TW" sz="1600" kern="100">
                <a:solidFill>
                  <a:schemeClr val="bg1"/>
                </a:solidFill>
                <a:latin typeface="Arial" panose="020B0604020202020204" pitchFamily="34" charset="0"/>
                <a:ea typeface="微軟正黑體"/>
                <a:cs typeface="Arial" panose="020B0604020202020204" pitchFamily="34" charset="0"/>
              </a:rPr>
              <a:t>SSD all-flash storage with 30 drive bays. The </a:t>
            </a:r>
            <a:r>
              <a:rPr lang="en-US" sz="1600" kern="100">
                <a:solidFill>
                  <a:schemeClr val="bg1"/>
                </a:solidFill>
                <a:latin typeface="Arial" panose="020B0604020202020204" pitchFamily="34" charset="0"/>
                <a:ea typeface="微軟正黑體"/>
                <a:cs typeface="Arial" panose="020B0604020202020204" pitchFamily="34" charset="0"/>
              </a:rPr>
              <a:t>TS-h3077AFU </a:t>
            </a:r>
            <a:r>
              <a:rPr lang="en-US" altLang="zh-TW" sz="1600" kern="100">
                <a:solidFill>
                  <a:schemeClr val="bg1"/>
                </a:solidFill>
                <a:latin typeface="Arial" panose="020B0604020202020204" pitchFamily="34" charset="0"/>
                <a:ea typeface="微軟正黑體"/>
                <a:cs typeface="Arial" panose="020B0604020202020204" pitchFamily="34" charset="0"/>
              </a:rPr>
              <a:t>is ideal for AI training, media production companies, enterprises, and science research institutions that require high-performance large capacity storage for storing recordings</a:t>
            </a:r>
            <a:r>
              <a:rPr lang="en-US" sz="1600" kern="100">
                <a:solidFill>
                  <a:schemeClr val="bg1"/>
                </a:solidFill>
                <a:latin typeface="Arial" panose="020B0604020202020204" pitchFamily="34" charset="0"/>
                <a:ea typeface="微軟正黑體"/>
                <a:cs typeface="Arial" panose="020B0604020202020204" pitchFamily="34" charset="0"/>
              </a:rPr>
              <a:t>,</a:t>
            </a:r>
            <a:r>
              <a:rPr lang="en-US" altLang="zh-TW" sz="1600" kern="100">
                <a:solidFill>
                  <a:schemeClr val="bg1"/>
                </a:solidFill>
                <a:latin typeface="Arial" panose="020B0604020202020204" pitchFamily="34" charset="0"/>
                <a:ea typeface="微軟正黑體"/>
                <a:cs typeface="Arial" panose="020B0604020202020204" pitchFamily="34" charset="0"/>
              </a:rPr>
              <a:t> business assets</a:t>
            </a:r>
            <a:r>
              <a:rPr lang="en-US" sz="1600" kern="100">
                <a:solidFill>
                  <a:schemeClr val="bg1"/>
                </a:solidFill>
                <a:latin typeface="Arial" panose="020B0604020202020204" pitchFamily="34" charset="0"/>
                <a:ea typeface="微軟正黑體"/>
                <a:cs typeface="Arial" panose="020B0604020202020204" pitchFamily="34" charset="0"/>
              </a:rPr>
              <a:t>,</a:t>
            </a:r>
            <a:r>
              <a:rPr lang="en-US" altLang="zh-TW" sz="1600" kern="100">
                <a:solidFill>
                  <a:schemeClr val="bg1"/>
                </a:solidFill>
                <a:latin typeface="Arial" panose="020B0604020202020204" pitchFamily="34" charset="0"/>
                <a:ea typeface="微軟正黑體"/>
                <a:cs typeface="Arial" panose="020B0604020202020204" pitchFamily="34" charset="0"/>
              </a:rPr>
              <a:t> Big Data, and virtual machines</a:t>
            </a:r>
            <a:r>
              <a:rPr lang="en-US" sz="1600" kern="100">
                <a:solidFill>
                  <a:schemeClr val="bg1"/>
                </a:solidFill>
                <a:latin typeface="Arial" panose="020B0604020202020204" pitchFamily="34" charset="0"/>
                <a:ea typeface="微軟正黑體"/>
                <a:cs typeface="Arial" panose="020B0604020202020204" pitchFamily="34" charset="0"/>
              </a:rPr>
              <a:t>.</a:t>
            </a:r>
            <a:endParaRPr lang="zh-TW">
              <a:solidFill>
                <a:schemeClr val="bg1"/>
              </a:solidFill>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2DAC559E-0CBE-B27C-7D72-506EDA8004CC}"/>
              </a:ext>
            </a:extLst>
          </p:cNvPr>
          <p:cNvSpPr txBox="1"/>
          <p:nvPr/>
        </p:nvSpPr>
        <p:spPr>
          <a:xfrm>
            <a:off x="361812" y="562607"/>
            <a:ext cx="11438301" cy="800219"/>
          </a:xfrm>
          <a:prstGeom prst="rect">
            <a:avLst/>
          </a:prstGeom>
          <a:noFill/>
        </p:spPr>
        <p:txBody>
          <a:bodyPr wrap="square" lIns="91440" tIns="45720" rIns="91440" bIns="45720" rtlCol="0" anchor="t">
            <a:spAutoFit/>
          </a:bodyPr>
          <a:lstStyle/>
          <a:p>
            <a:pPr algn="ctr"/>
            <a:r>
              <a:rPr lang="en-US" altLang="zh-TW" sz="4600" b="1">
                <a:solidFill>
                  <a:schemeClr val="bg1">
                    <a:lumMod val="65000"/>
                  </a:schemeClr>
                </a:solidFill>
                <a:latin typeface="Arial" panose="020B0604020202020204" pitchFamily="34" charset="0"/>
                <a:ea typeface="微軟正黑體"/>
                <a:cs typeface="Arial" panose="020B0604020202020204" pitchFamily="34" charset="0"/>
              </a:rPr>
              <a:t>TS-h3077AFU</a:t>
            </a:r>
            <a:endParaRPr 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50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F8ED0C5-68CA-CE9E-ACCE-C2AA817C8F10}"/>
              </a:ext>
            </a:extLst>
          </p:cNvPr>
          <p:cNvSpPr txBox="1"/>
          <p:nvPr/>
        </p:nvSpPr>
        <p:spPr>
          <a:xfrm>
            <a:off x="-68094" y="80339"/>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TS-h3077AFU</a:t>
            </a:r>
            <a:br>
              <a:rPr lang="en-US" altLang="zh-TW" sz="4600" b="1">
                <a:latin typeface="Arial" panose="020B0604020202020204" pitchFamily="34" charset="0"/>
                <a:ea typeface="微軟正黑體"/>
                <a:cs typeface="Arial" panose="020B0604020202020204" pitchFamily="34" charset="0"/>
              </a:rPr>
            </a:br>
            <a:r>
              <a:rPr lang="en-US" altLang="zh-TW" sz="4800" b="1">
                <a:solidFill>
                  <a:schemeClr val="bg1">
                    <a:lumMod val="75000"/>
                  </a:schemeClr>
                </a:solidFill>
                <a:latin typeface="Arial" panose="020B0604020202020204" pitchFamily="34" charset="0"/>
                <a:ea typeface="微軟正黑體"/>
                <a:cs typeface="Arial" panose="020B0604020202020204" pitchFamily="34" charset="0"/>
              </a:rPr>
              <a:t>Front / Rear View</a:t>
            </a:r>
          </a:p>
        </p:txBody>
      </p:sp>
      <p:sp>
        <p:nvSpPr>
          <p:cNvPr id="28" name="文字方塊 27">
            <a:extLst>
              <a:ext uri="{FF2B5EF4-FFF2-40B4-BE49-F238E27FC236}">
                <a16:creationId xmlns:a16="http://schemas.microsoft.com/office/drawing/2014/main" id="{4DCD0FE5-9789-911A-203C-92BDC809E395}"/>
              </a:ext>
            </a:extLst>
          </p:cNvPr>
          <p:cNvSpPr txBox="1"/>
          <p:nvPr/>
        </p:nvSpPr>
        <p:spPr>
          <a:xfrm>
            <a:off x="2708847" y="3561134"/>
            <a:ext cx="3195222" cy="605294"/>
          </a:xfrm>
          <a:prstGeom prst="rect">
            <a:avLst/>
          </a:prstGeom>
          <a:noFill/>
        </p:spPr>
        <p:txBody>
          <a:bodyPr wrap="square" lIns="91440" tIns="45720" rIns="91440" bIns="45720" rtlCol="0" anchor="t">
            <a:spAutoFit/>
          </a:bodyPr>
          <a:lstStyle/>
          <a:p>
            <a:pPr>
              <a:lnSpc>
                <a:spcPts val="2000"/>
              </a:lnSpc>
            </a:pPr>
            <a:r>
              <a:rPr lang="zh-TW" altLang="en-US" sz="1200" b="1" dirty="0">
                <a:solidFill>
                  <a:srgbClr val="FF0000"/>
                </a:solidFill>
                <a:latin typeface="Arial" panose="020B0604020202020204" pitchFamily="34" charset="0"/>
                <a:ea typeface="微軟正黑體"/>
                <a:cs typeface="Arial" panose="020B0604020202020204" pitchFamily="34" charset="0"/>
              </a:rPr>
              <a:t>30</a:t>
            </a:r>
            <a:r>
              <a:rPr lang="en-US" altLang="zh-TW" sz="1200" b="1" dirty="0">
                <a:solidFill>
                  <a:srgbClr val="FF0000"/>
                </a:solidFill>
                <a:latin typeface="Arial" panose="020B0604020202020204" pitchFamily="34" charset="0"/>
                <a:ea typeface="微軟正黑體"/>
                <a:cs typeface="Arial" panose="020B0604020202020204" pitchFamily="34" charset="0"/>
              </a:rPr>
              <a:t> </a:t>
            </a:r>
            <a:r>
              <a:rPr lang="zh-TW" altLang="en-US" sz="1200" dirty="0">
                <a:solidFill>
                  <a:schemeClr val="bg1"/>
                </a:solidFill>
                <a:latin typeface="Arial" panose="020B0604020202020204" pitchFamily="34" charset="0"/>
                <a:ea typeface="微軟正黑體"/>
                <a:cs typeface="Arial" panose="020B0604020202020204" pitchFamily="34" charset="0"/>
              </a:rPr>
              <a:t>x 2.5" SATA 6Gb/s SSD slot, support diverse configurations</a:t>
            </a:r>
          </a:p>
        </p:txBody>
      </p:sp>
      <p:cxnSp>
        <p:nvCxnSpPr>
          <p:cNvPr id="32" name="直線接點 31">
            <a:extLst>
              <a:ext uri="{FF2B5EF4-FFF2-40B4-BE49-F238E27FC236}">
                <a16:creationId xmlns:a16="http://schemas.microsoft.com/office/drawing/2014/main" id="{B46564F1-3A1A-C5DE-5A35-F8CFC5702AB9}"/>
              </a:ext>
            </a:extLst>
          </p:cNvPr>
          <p:cNvCxnSpPr>
            <a:cxnSpLocks/>
          </p:cNvCxnSpPr>
          <p:nvPr/>
        </p:nvCxnSpPr>
        <p:spPr>
          <a:xfrm flipH="1">
            <a:off x="7727894" y="2828768"/>
            <a:ext cx="1089288" cy="0"/>
          </a:xfrm>
          <a:prstGeom prst="line">
            <a:avLst/>
          </a:prstGeom>
          <a:ln w="1587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1EF05EA1-3A45-E184-25B7-4DDCD13AB277}"/>
              </a:ext>
            </a:extLst>
          </p:cNvPr>
          <p:cNvSpPr txBox="1"/>
          <p:nvPr/>
        </p:nvSpPr>
        <p:spPr>
          <a:xfrm>
            <a:off x="9524125" y="3244771"/>
            <a:ext cx="2607542" cy="830997"/>
          </a:xfrm>
          <a:prstGeom prst="rect">
            <a:avLst/>
          </a:prstGeom>
          <a:noFill/>
        </p:spPr>
        <p:txBody>
          <a:bodyPr wrap="square" lIns="91440" tIns="45720" rIns="91440" bIns="45720" rtlCol="0" anchor="t">
            <a:spAutoFit/>
          </a:bodyPr>
          <a:lstStyle/>
          <a:p>
            <a:r>
              <a:rPr lang="zh-TW" sz="1200" b="1">
                <a:solidFill>
                  <a:schemeClr val="bg1"/>
                </a:solidFill>
                <a:latin typeface="Arial" panose="020B0604020202020204" pitchFamily="34" charset="0"/>
                <a:ea typeface="微軟正黑體"/>
                <a:cs typeface="Arial" panose="020B0604020202020204" pitchFamily="34" charset="0"/>
              </a:rPr>
              <a:t>Power button &amp; </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zh-TW" sz="1200" b="1">
                <a:solidFill>
                  <a:schemeClr val="bg1"/>
                </a:solidFill>
                <a:latin typeface="Arial" panose="020B0604020202020204" pitchFamily="34" charset="0"/>
                <a:ea typeface="微軟正黑體"/>
                <a:cs typeface="Arial" panose="020B0604020202020204" pitchFamily="34" charset="0"/>
              </a:rPr>
              <a:t>LED indicators:</a:t>
            </a:r>
            <a:endParaRPr lang="zh-TW"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200" b="1">
                <a:solidFill>
                  <a:schemeClr val="bg1"/>
                </a:solidFill>
                <a:latin typeface="Arial" panose="020B0604020202020204" pitchFamily="34" charset="0"/>
                <a:ea typeface="微軟正黑體"/>
                <a:cs typeface="Arial" panose="020B0604020202020204" pitchFamily="34" charset="0"/>
              </a:rPr>
              <a:t>System status,</a:t>
            </a:r>
            <a:r>
              <a:rPr lang="zh-TW" altLang="en-US" sz="1200" b="1">
                <a:solidFill>
                  <a:schemeClr val="bg1"/>
                </a:solidFill>
                <a:latin typeface="Arial" panose="020B0604020202020204" pitchFamily="34" charset="0"/>
                <a:ea typeface="微軟正黑體"/>
                <a:cs typeface="Arial" panose="020B0604020202020204" pitchFamily="34" charset="0"/>
              </a:rPr>
              <a:t> </a:t>
            </a:r>
            <a:r>
              <a:rPr lang="en-US" altLang="zh-TW" sz="1200" b="1">
                <a:solidFill>
                  <a:schemeClr val="bg1"/>
                </a:solidFill>
                <a:latin typeface="Arial" panose="020B0604020202020204" pitchFamily="34" charset="0"/>
                <a:ea typeface="微軟正黑體"/>
                <a:cs typeface="Arial" panose="020B0604020202020204" pitchFamily="34" charset="0"/>
              </a:rPr>
              <a:t>network,</a:t>
            </a:r>
            <a:r>
              <a:rPr lang="zh-TW" altLang="en-US" sz="1200" b="1">
                <a:solidFill>
                  <a:schemeClr val="bg1"/>
                </a:solidFill>
                <a:latin typeface="Arial" panose="020B0604020202020204" pitchFamily="34" charset="0"/>
                <a:ea typeface="微軟正黑體"/>
                <a:cs typeface="Arial" panose="020B0604020202020204" pitchFamily="34" charset="0"/>
              </a:rPr>
              <a:t> </a:t>
            </a:r>
            <a:r>
              <a:rPr lang="en-US" altLang="zh-TW" sz="1200" b="1">
                <a:solidFill>
                  <a:schemeClr val="bg1"/>
                </a:solidFill>
                <a:latin typeface="Arial" panose="020B0604020202020204" pitchFamily="34" charset="0"/>
                <a:ea typeface="微軟正黑體"/>
                <a:cs typeface="Arial" panose="020B0604020202020204" pitchFamily="34" charset="0"/>
              </a:rPr>
              <a:t>external</a:t>
            </a:r>
            <a:r>
              <a:rPr lang="zh-TW" altLang="en-US" sz="1200" b="1">
                <a:solidFill>
                  <a:schemeClr val="bg1"/>
                </a:solidFill>
                <a:latin typeface="Arial" panose="020B0604020202020204" pitchFamily="34" charset="0"/>
                <a:ea typeface="微軟正黑體"/>
                <a:cs typeface="Arial" panose="020B0604020202020204" pitchFamily="34" charset="0"/>
              </a:rPr>
              <a:t> </a:t>
            </a:r>
            <a:r>
              <a:rPr lang="en-US" altLang="zh-TW" sz="1200" b="1">
                <a:solidFill>
                  <a:schemeClr val="bg1"/>
                </a:solidFill>
                <a:latin typeface="Arial" panose="020B0604020202020204" pitchFamily="34" charset="0"/>
                <a:ea typeface="微軟正黑體"/>
                <a:cs typeface="Arial" panose="020B0604020202020204" pitchFamily="34" charset="0"/>
              </a:rPr>
              <a:t>expansion </a:t>
            </a:r>
            <a:r>
              <a:rPr lang="en-US" altLang="zh-TW" sz="1200" b="1" err="1">
                <a:solidFill>
                  <a:schemeClr val="bg1"/>
                </a:solidFill>
                <a:latin typeface="Arial" panose="020B0604020202020204" pitchFamily="34" charset="0"/>
                <a:ea typeface="微軟正黑體"/>
                <a:cs typeface="Arial" panose="020B0604020202020204" pitchFamily="34" charset="0"/>
              </a:rPr>
              <a:t>en</a:t>
            </a:r>
            <a:r>
              <a:rPr lang="zh-TW" sz="1200" b="1">
                <a:solidFill>
                  <a:schemeClr val="bg1"/>
                </a:solidFill>
                <a:latin typeface="Arial" panose="020B0604020202020204" pitchFamily="34" charset="0"/>
                <a:ea typeface="微軟正黑體"/>
                <a:cs typeface="Arial" panose="020B0604020202020204" pitchFamily="34" charset="0"/>
              </a:rPr>
              <a:t>closures, disks</a:t>
            </a:r>
            <a:endParaRPr lang="zh-TW"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A4949B19-7EB6-30F0-D7B8-A564E5B5E892}"/>
              </a:ext>
            </a:extLst>
          </p:cNvPr>
          <p:cNvSpPr txBox="1"/>
          <p:nvPr/>
        </p:nvSpPr>
        <p:spPr>
          <a:xfrm>
            <a:off x="1332153" y="6079550"/>
            <a:ext cx="1376694" cy="464294"/>
          </a:xfrm>
          <a:prstGeom prst="rect">
            <a:avLst/>
          </a:prstGeom>
          <a:noFill/>
        </p:spPr>
        <p:txBody>
          <a:bodyPr wrap="square" lIns="91440" tIns="45720" rIns="91440" bIns="45720" rtlCol="0" anchor="t">
            <a:spAutoFit/>
          </a:bodyPr>
          <a:lstStyle/>
          <a:p>
            <a:pPr algn="ctr">
              <a:lnSpc>
                <a:spcPts val="1500"/>
              </a:lnSpc>
            </a:pPr>
            <a:r>
              <a:rPr lang="en-US" altLang="zh-TW" sz="1200" dirty="0">
                <a:solidFill>
                  <a:schemeClr val="bg1"/>
                </a:solidFill>
                <a:latin typeface="Arial" panose="020B0604020202020204" pitchFamily="34" charset="0"/>
                <a:ea typeface="微軟正黑體"/>
                <a:cs typeface="Arial" panose="020B0604020202020204" pitchFamily="34" charset="0"/>
              </a:rPr>
              <a:t>2 x 2.5GbE </a:t>
            </a:r>
            <a:br>
              <a:rPr lang="en-US" altLang="zh-TW" sz="1200" dirty="0">
                <a:latin typeface="Arial" panose="020B0604020202020204" pitchFamily="34" charset="0"/>
                <a:ea typeface="微軟正黑體" panose="020B0604030504040204" pitchFamily="34" charset="-120"/>
                <a:cs typeface="Arial" panose="020B0604020202020204" pitchFamily="34" charset="0"/>
              </a:rPr>
            </a:br>
            <a:r>
              <a:rPr lang="en-US" altLang="zh-TW" sz="1200" dirty="0">
                <a:solidFill>
                  <a:schemeClr val="bg1"/>
                </a:solidFill>
                <a:latin typeface="Arial" panose="020B0604020202020204" pitchFamily="34" charset="0"/>
                <a:ea typeface="微軟正黑體"/>
                <a:cs typeface="Arial" panose="020B0604020202020204" pitchFamily="34" charset="0"/>
              </a:rPr>
              <a:t>RJ45</a:t>
            </a:r>
            <a:endParaRPr lang="zh-TW" altLang="en-US" sz="1200" dirty="0">
              <a:solidFill>
                <a:schemeClr val="bg1"/>
              </a:solidFill>
              <a:latin typeface="Arial" panose="020B0604020202020204" pitchFamily="34" charset="0"/>
              <a:ea typeface="微軟正黑體"/>
              <a:cs typeface="Arial" panose="020B0604020202020204" pitchFamily="34" charset="0"/>
            </a:endParaRPr>
          </a:p>
        </p:txBody>
      </p:sp>
      <p:sp>
        <p:nvSpPr>
          <p:cNvPr id="5" name="文字方塊 4">
            <a:extLst>
              <a:ext uri="{FF2B5EF4-FFF2-40B4-BE49-F238E27FC236}">
                <a16:creationId xmlns:a16="http://schemas.microsoft.com/office/drawing/2014/main" id="{FF89FE0D-5869-A1CE-6A02-2066181FB6CA}"/>
              </a:ext>
            </a:extLst>
          </p:cNvPr>
          <p:cNvSpPr txBox="1"/>
          <p:nvPr/>
        </p:nvSpPr>
        <p:spPr>
          <a:xfrm>
            <a:off x="2819309" y="6310383"/>
            <a:ext cx="1661971" cy="464294"/>
          </a:xfrm>
          <a:prstGeom prst="rect">
            <a:avLst/>
          </a:prstGeom>
          <a:noFill/>
        </p:spPr>
        <p:txBody>
          <a:bodyPr wrap="square" lIns="91440" tIns="45720" rIns="91440" bIns="45720" rtlCol="0" anchor="t">
            <a:spAutoFit/>
          </a:bodyPr>
          <a:lstStyle/>
          <a:p>
            <a:pPr algn="ctr">
              <a:lnSpc>
                <a:spcPts val="1500"/>
              </a:lnSpc>
            </a:pPr>
            <a:r>
              <a:rPr lang="en-US" altLang="zh-TW" sz="1200">
                <a:solidFill>
                  <a:schemeClr val="bg1"/>
                </a:solidFill>
                <a:latin typeface="Arial" panose="020B0604020202020204" pitchFamily="34" charset="0"/>
                <a:ea typeface="微軟正黑體"/>
                <a:cs typeface="Arial" panose="020B0604020202020204" pitchFamily="34" charset="0"/>
              </a:rPr>
              <a:t>2 x USB 3.2 Gen2 Type-A</a:t>
            </a:r>
            <a:endParaRPr lang="zh-TW" altLang="en-US" sz="1200">
              <a:solidFill>
                <a:schemeClr val="bg1"/>
              </a:solidFill>
              <a:latin typeface="Arial" panose="020B0604020202020204" pitchFamily="34" charset="0"/>
              <a:ea typeface="微軟正黑體"/>
              <a:cs typeface="Arial" panose="020B0604020202020204" pitchFamily="34" charset="0"/>
            </a:endParaRPr>
          </a:p>
        </p:txBody>
      </p:sp>
      <p:sp>
        <p:nvSpPr>
          <p:cNvPr id="7" name="文字方塊 6">
            <a:extLst>
              <a:ext uri="{FF2B5EF4-FFF2-40B4-BE49-F238E27FC236}">
                <a16:creationId xmlns:a16="http://schemas.microsoft.com/office/drawing/2014/main" id="{02EF8707-958D-333C-803B-F57CF2971C14}"/>
              </a:ext>
            </a:extLst>
          </p:cNvPr>
          <p:cNvSpPr txBox="1"/>
          <p:nvPr/>
        </p:nvSpPr>
        <p:spPr>
          <a:xfrm>
            <a:off x="4591742" y="6079550"/>
            <a:ext cx="1454595" cy="271934"/>
          </a:xfrm>
          <a:prstGeom prst="rect">
            <a:avLst/>
          </a:prstGeom>
          <a:noFill/>
        </p:spPr>
        <p:txBody>
          <a:bodyPr wrap="square" lIns="91440" tIns="45720" rIns="91440" bIns="45720" rtlCol="0" anchor="t">
            <a:spAutoFit/>
          </a:bodyPr>
          <a:lstStyle/>
          <a:p>
            <a:pPr algn="ctr">
              <a:lnSpc>
                <a:spcPts val="1500"/>
              </a:lnSpc>
            </a:pPr>
            <a:r>
              <a:rPr lang="en-US" altLang="zh-TW" sz="1200">
                <a:solidFill>
                  <a:schemeClr val="bg1"/>
                </a:solidFill>
                <a:latin typeface="Arial" panose="020B0604020202020204" pitchFamily="34" charset="0"/>
                <a:ea typeface="微軟正黑體"/>
                <a:cs typeface="Arial" panose="020B0604020202020204" pitchFamily="34" charset="0"/>
              </a:rPr>
              <a:t>2 x 10 GBASE-T </a:t>
            </a:r>
            <a:endParaRPr lang="zh-TW" altLang="en-US" sz="1200">
              <a:solidFill>
                <a:schemeClr val="bg1"/>
              </a:solidFill>
              <a:latin typeface="Arial" panose="020B0604020202020204" pitchFamily="34" charset="0"/>
              <a:ea typeface="微軟正黑體"/>
              <a:cs typeface="Arial" panose="020B0604020202020204" pitchFamily="34" charset="0"/>
            </a:endParaRPr>
          </a:p>
        </p:txBody>
      </p:sp>
      <p:sp>
        <p:nvSpPr>
          <p:cNvPr id="8" name="文字方塊 7">
            <a:extLst>
              <a:ext uri="{FF2B5EF4-FFF2-40B4-BE49-F238E27FC236}">
                <a16:creationId xmlns:a16="http://schemas.microsoft.com/office/drawing/2014/main" id="{E6913C4D-85DB-1C24-F860-65C031ADDB60}"/>
              </a:ext>
            </a:extLst>
          </p:cNvPr>
          <p:cNvSpPr txBox="1"/>
          <p:nvPr/>
        </p:nvSpPr>
        <p:spPr>
          <a:xfrm>
            <a:off x="7069133" y="6310382"/>
            <a:ext cx="1454595" cy="276101"/>
          </a:xfrm>
          <a:prstGeom prst="rect">
            <a:avLst/>
          </a:prstGeom>
          <a:noFill/>
        </p:spPr>
        <p:txBody>
          <a:bodyPr wrap="square" lIns="91440" tIns="45720" rIns="91440" bIns="45720" rtlCol="0" anchor="t">
            <a:spAutoFit/>
          </a:bodyPr>
          <a:lstStyle/>
          <a:p>
            <a:pPr algn="ctr">
              <a:lnSpc>
                <a:spcPts val="1500"/>
              </a:lnSpc>
            </a:pPr>
            <a:r>
              <a:rPr lang="zh-TW" altLang="en-US" sz="1200">
                <a:solidFill>
                  <a:schemeClr val="bg1"/>
                </a:solidFill>
                <a:latin typeface="Arial" panose="020B0604020202020204" pitchFamily="34" charset="0"/>
                <a:ea typeface="微軟正黑體"/>
                <a:cs typeface="Arial" panose="020B0604020202020204" pitchFamily="34" charset="0"/>
              </a:rPr>
              <a:t>Redundant PSU</a:t>
            </a:r>
            <a:endParaRPr lang="zh-TW">
              <a:latin typeface="Arial" panose="020B0604020202020204" pitchFamily="34" charset="0"/>
              <a:cs typeface="Arial" panose="020B0604020202020204" pitchFamily="34" charset="0"/>
            </a:endParaRPr>
          </a:p>
        </p:txBody>
      </p:sp>
      <p:grpSp>
        <p:nvGrpSpPr>
          <p:cNvPr id="24" name="群組 23">
            <a:extLst>
              <a:ext uri="{FF2B5EF4-FFF2-40B4-BE49-F238E27FC236}">
                <a16:creationId xmlns:a16="http://schemas.microsoft.com/office/drawing/2014/main" id="{22DEC137-251C-01A1-B7FE-981590356610}"/>
              </a:ext>
            </a:extLst>
          </p:cNvPr>
          <p:cNvGrpSpPr/>
          <p:nvPr/>
        </p:nvGrpSpPr>
        <p:grpSpPr>
          <a:xfrm>
            <a:off x="9175611" y="4324864"/>
            <a:ext cx="3144301" cy="2218980"/>
            <a:chOff x="12672647" y="3790023"/>
            <a:chExt cx="3144301" cy="2784856"/>
          </a:xfrm>
        </p:grpSpPr>
        <p:sp>
          <p:nvSpPr>
            <p:cNvPr id="6" name="矩形: 圓角 5">
              <a:extLst>
                <a:ext uri="{FF2B5EF4-FFF2-40B4-BE49-F238E27FC236}">
                  <a16:creationId xmlns:a16="http://schemas.microsoft.com/office/drawing/2014/main" id="{8D6A07DD-E515-BB82-5D01-3A2F96882223}"/>
                </a:ext>
              </a:extLst>
            </p:cNvPr>
            <p:cNvSpPr/>
            <p:nvPr/>
          </p:nvSpPr>
          <p:spPr>
            <a:xfrm>
              <a:off x="12672647" y="3790023"/>
              <a:ext cx="2817731" cy="2784856"/>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23" name="群組 22">
              <a:extLst>
                <a:ext uri="{FF2B5EF4-FFF2-40B4-BE49-F238E27FC236}">
                  <a16:creationId xmlns:a16="http://schemas.microsoft.com/office/drawing/2014/main" id="{BE06E878-B997-7538-3C88-0589DCE5AA0B}"/>
                </a:ext>
              </a:extLst>
            </p:cNvPr>
            <p:cNvGrpSpPr/>
            <p:nvPr/>
          </p:nvGrpSpPr>
          <p:grpSpPr>
            <a:xfrm>
              <a:off x="12825426" y="3870582"/>
              <a:ext cx="2991522" cy="2400844"/>
              <a:chOff x="12825426" y="3870582"/>
              <a:chExt cx="2991522" cy="2400844"/>
            </a:xfrm>
          </p:grpSpPr>
          <p:sp>
            <p:nvSpPr>
              <p:cNvPr id="9" name="文字方塊 5">
                <a:extLst>
                  <a:ext uri="{FF2B5EF4-FFF2-40B4-BE49-F238E27FC236}">
                    <a16:creationId xmlns:a16="http://schemas.microsoft.com/office/drawing/2014/main" id="{BDC5A0AD-66E5-AD49-517E-2A829316AF8E}"/>
                  </a:ext>
                </a:extLst>
              </p:cNvPr>
              <p:cNvSpPr txBox="1"/>
              <p:nvPr/>
            </p:nvSpPr>
            <p:spPr>
              <a:xfrm>
                <a:off x="12857675" y="4477074"/>
                <a:ext cx="2720710" cy="1042915"/>
              </a:xfrm>
              <a:prstGeom prst="rect">
                <a:avLst/>
              </a:prstGeom>
              <a:noFill/>
            </p:spPr>
            <p:txBody>
              <a:bodyPr wrap="square" lIns="108000" tIns="45720" rIns="7200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kumimoji="1" lang="zh-TW" altLang="en-US" sz="1600" b="1" dirty="0">
                    <a:solidFill>
                      <a:srgbClr val="FF0000"/>
                    </a:solidFill>
                    <a:latin typeface="Arial" panose="020B0604020202020204" pitchFamily="34" charset="0"/>
                    <a:ea typeface="微軟正黑體"/>
                    <a:cs typeface="Arial" panose="020B0604020202020204" pitchFamily="34" charset="0"/>
                    <a:sym typeface="+mn-lt"/>
                  </a:rPr>
                  <a:t>1.6 Milliaon </a:t>
                </a:r>
                <a:r>
                  <a:rPr kumimoji="1" lang="en-US" altLang="zh-TW" sz="1600" b="1" dirty="0">
                    <a:solidFill>
                      <a:srgbClr val="FF0000"/>
                    </a:solidFill>
                    <a:latin typeface="Arial" panose="020B0604020202020204" pitchFamily="34" charset="0"/>
                    <a:ea typeface="微軟正黑體"/>
                    <a:cs typeface="Arial" panose="020B0604020202020204" pitchFamily="34" charset="0"/>
                    <a:sym typeface="+mn-lt"/>
                  </a:rPr>
                  <a:t>IOPS</a:t>
                </a:r>
                <a:r>
                  <a:rPr kumimoji="1" lang="en-US" altLang="zh-TW" sz="1600" b="1" dirty="0">
                    <a:solidFill>
                      <a:schemeClr val="bg1"/>
                    </a:solidFill>
                    <a:latin typeface="Arial" panose="020B0604020202020204" pitchFamily="34" charset="0"/>
                    <a:ea typeface="微軟正黑體"/>
                    <a:cs typeface="Arial" panose="020B0604020202020204" pitchFamily="34" charset="0"/>
                    <a:sym typeface="+mn-lt"/>
                  </a:rPr>
                  <a:t> </a:t>
                </a:r>
                <a:r>
                  <a:rPr kumimoji="1" lang="zh-TW" altLang="en-US" sz="1600" b="1" dirty="0">
                    <a:solidFill>
                      <a:schemeClr val="bg1"/>
                    </a:solidFill>
                    <a:latin typeface="Arial" panose="020B0604020202020204" pitchFamily="34" charset="0"/>
                    <a:ea typeface="微軟正黑體"/>
                    <a:cs typeface="Arial" panose="020B0604020202020204" pitchFamily="34" charset="0"/>
                    <a:sym typeface="+mn-lt"/>
                  </a:rPr>
                  <a:t>ran. read</a:t>
                </a:r>
                <a:r>
                  <a:rPr kumimoji="1" lang="en-US" altLang="zh-TW" sz="1600" b="1" dirty="0">
                    <a:solidFill>
                      <a:schemeClr val="bg1"/>
                    </a:solidFill>
                    <a:latin typeface="Arial" panose="020B0604020202020204" pitchFamily="34" charset="0"/>
                    <a:ea typeface="微軟正黑體"/>
                    <a:cs typeface="Arial" panose="020B0604020202020204" pitchFamily="34" charset="0"/>
                    <a:sym typeface="+mn-lt"/>
                  </a:rPr>
                  <a:t> (4K block size)</a:t>
                </a:r>
              </a:p>
              <a:p>
                <a:pPr marL="285750" indent="-285750">
                  <a:buFont typeface="Arial" panose="020B0604020202020204" pitchFamily="34" charset="0"/>
                  <a:buChar char="•"/>
                </a:pPr>
                <a:endParaRPr kumimoji="1" lang="en-US" altLang="zh-TW" sz="1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文字方塊 11">
                <a:extLst>
                  <a:ext uri="{FF2B5EF4-FFF2-40B4-BE49-F238E27FC236}">
                    <a16:creationId xmlns:a16="http://schemas.microsoft.com/office/drawing/2014/main" id="{D50808B6-3328-60DC-C025-4AC9454AB1E0}"/>
                  </a:ext>
                </a:extLst>
              </p:cNvPr>
              <p:cNvSpPr txBox="1"/>
              <p:nvPr/>
            </p:nvSpPr>
            <p:spPr>
              <a:xfrm>
                <a:off x="12825426" y="3870582"/>
                <a:ext cx="2991522" cy="579397"/>
              </a:xfrm>
              <a:prstGeom prst="rect">
                <a:avLst/>
              </a:prstGeom>
              <a:noFill/>
            </p:spPr>
            <p:txBody>
              <a:bodyPr wrap="square" lIns="91440" tIns="45720" rIns="91440" bIns="45720" anchor="t">
                <a:spAutoFit/>
              </a:bodyPr>
              <a:lstStyle/>
              <a:p>
                <a:r>
                  <a:rPr lang="zh-TW" altLang="en-US" sz="2400" b="1">
                    <a:solidFill>
                      <a:schemeClr val="bg1"/>
                    </a:solidFill>
                    <a:latin typeface="Arial" panose="020B0604020202020204" pitchFamily="34" charset="0"/>
                    <a:ea typeface="微軟正黑體"/>
                    <a:cs typeface="Arial" panose="020B0604020202020204" pitchFamily="34" charset="0"/>
                  </a:rPr>
                  <a:t>Performance</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5">
                <a:extLst>
                  <a:ext uri="{FF2B5EF4-FFF2-40B4-BE49-F238E27FC236}">
                    <a16:creationId xmlns:a16="http://schemas.microsoft.com/office/drawing/2014/main" id="{ACD5D9C0-2E76-658E-587D-3F37EF823A48}"/>
                  </a:ext>
                </a:extLst>
              </p:cNvPr>
              <p:cNvSpPr txBox="1"/>
              <p:nvPr/>
            </p:nvSpPr>
            <p:spPr>
              <a:xfrm>
                <a:off x="12869727" y="5228511"/>
                <a:ext cx="2720710" cy="1042915"/>
              </a:xfrm>
              <a:prstGeom prst="rect">
                <a:avLst/>
              </a:prstGeom>
              <a:noFill/>
            </p:spPr>
            <p:txBody>
              <a:bodyPr wrap="square" lIns="108000" tIns="45720" rIns="7200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kumimoji="1" lang="en-US" altLang="zh-TW" sz="1600" b="1">
                    <a:solidFill>
                      <a:srgbClr val="FF0000"/>
                    </a:solidFill>
                    <a:latin typeface="Arial" panose="020B0604020202020204" pitchFamily="34" charset="0"/>
                    <a:ea typeface="微軟正黑體"/>
                    <a:cs typeface="Arial" panose="020B0604020202020204" pitchFamily="34" charset="0"/>
                    <a:sym typeface="+mn-lt"/>
                  </a:rPr>
                  <a:t>1</a:t>
                </a:r>
                <a:r>
                  <a:rPr kumimoji="1" lang="zh-TW" altLang="en-US" sz="1600" b="1">
                    <a:solidFill>
                      <a:srgbClr val="FF0000"/>
                    </a:solidFill>
                    <a:latin typeface="Arial" panose="020B0604020202020204" pitchFamily="34" charset="0"/>
                    <a:ea typeface="微軟正黑體"/>
                    <a:cs typeface="Arial" panose="020B0604020202020204" pitchFamily="34" charset="0"/>
                    <a:sym typeface="+mn-lt"/>
                  </a:rPr>
                  <a:t>7,327</a:t>
                </a:r>
                <a:r>
                  <a:rPr kumimoji="1" lang="en-US" altLang="zh-TW" sz="1600" b="1">
                    <a:solidFill>
                      <a:schemeClr val="bg1"/>
                    </a:solidFill>
                    <a:latin typeface="Arial" panose="020B0604020202020204" pitchFamily="34" charset="0"/>
                    <a:ea typeface="微軟正黑體"/>
                    <a:cs typeface="Arial" panose="020B0604020202020204" pitchFamily="34" charset="0"/>
                    <a:sym typeface="+mn-lt"/>
                  </a:rPr>
                  <a:t> </a:t>
                </a:r>
                <a:r>
                  <a:rPr kumimoji="1" lang="en-US" altLang="zh-TW" sz="1600" b="1">
                    <a:solidFill>
                      <a:srgbClr val="FF0000"/>
                    </a:solidFill>
                    <a:latin typeface="Arial" panose="020B0604020202020204" pitchFamily="34" charset="0"/>
                    <a:ea typeface="微軟正黑體"/>
                    <a:cs typeface="Arial" panose="020B0604020202020204" pitchFamily="34" charset="0"/>
                    <a:sym typeface="+mn-lt"/>
                  </a:rPr>
                  <a:t>MB/S</a:t>
                </a:r>
                <a:r>
                  <a:rPr kumimoji="1" lang="en-US" altLang="zh-TW" sz="1600" b="1">
                    <a:solidFill>
                      <a:schemeClr val="bg1"/>
                    </a:solidFill>
                    <a:latin typeface="Arial" panose="020B0604020202020204" pitchFamily="34" charset="0"/>
                    <a:ea typeface="微軟正黑體"/>
                    <a:cs typeface="Arial" panose="020B0604020202020204" pitchFamily="34" charset="0"/>
                    <a:sym typeface="+mn-lt"/>
                  </a:rPr>
                  <a:t> </a:t>
                </a:r>
                <a:r>
                  <a:rPr kumimoji="1" lang="zh-TW" altLang="en-US" sz="1600" b="1">
                    <a:solidFill>
                      <a:schemeClr val="bg1"/>
                    </a:solidFill>
                    <a:latin typeface="Arial" panose="020B0604020202020204" pitchFamily="34" charset="0"/>
                    <a:ea typeface="微軟正黑體"/>
                    <a:cs typeface="Arial" panose="020B0604020202020204" pitchFamily="34" charset="0"/>
                    <a:sym typeface="+mn-lt"/>
                  </a:rPr>
                  <a:t>seq. read</a:t>
                </a:r>
                <a:r>
                  <a:rPr kumimoji="1" lang="en-US" altLang="zh-TW" sz="1600" b="1">
                    <a:solidFill>
                      <a:schemeClr val="bg1"/>
                    </a:solidFill>
                    <a:latin typeface="Arial" panose="020B0604020202020204" pitchFamily="34" charset="0"/>
                    <a:ea typeface="微軟正黑體"/>
                    <a:cs typeface="Arial" panose="020B0604020202020204" pitchFamily="34" charset="0"/>
                    <a:sym typeface="+mn-lt"/>
                  </a:rPr>
                  <a:t> (1M block size)</a:t>
                </a:r>
              </a:p>
              <a:p>
                <a:endParaRPr lang="zh-TW" altLang="en-US" sz="1600">
                  <a:latin typeface="Arial" panose="020B0604020202020204" pitchFamily="34" charset="0"/>
                  <a:cs typeface="Arial" panose="020B0604020202020204" pitchFamily="34" charset="0"/>
                </a:endParaRPr>
              </a:p>
            </p:txBody>
          </p:sp>
        </p:grpSp>
      </p:grpSp>
      <p:sp>
        <p:nvSpPr>
          <p:cNvPr id="13" name="TextBox 12">
            <a:extLst>
              <a:ext uri="{FF2B5EF4-FFF2-40B4-BE49-F238E27FC236}">
                <a16:creationId xmlns:a16="http://schemas.microsoft.com/office/drawing/2014/main" id="{65155A84-572F-4668-7627-7B5827DB4A83}"/>
              </a:ext>
            </a:extLst>
          </p:cNvPr>
          <p:cNvSpPr txBox="1"/>
          <p:nvPr/>
        </p:nvSpPr>
        <p:spPr>
          <a:xfrm>
            <a:off x="9372691" y="6068328"/>
            <a:ext cx="2456930" cy="430887"/>
          </a:xfrm>
          <a:prstGeom prst="rect">
            <a:avLst/>
          </a:prstGeom>
          <a:noFill/>
        </p:spPr>
        <p:txBody>
          <a:bodyPr wrap="square" lIns="91440" tIns="45720" rIns="91440" bIns="45720" anchor="t">
            <a:spAutoFit/>
          </a:bodyPr>
          <a:lstStyle/>
          <a:p>
            <a:r>
              <a:rPr lang="en-US" altLang="zh-TW" sz="1100">
                <a:solidFill>
                  <a:schemeClr val="bg1"/>
                </a:solidFill>
                <a:latin typeface="Arial" panose="020B0604020202020204" pitchFamily="34" charset="0"/>
                <a:ea typeface="微軟正黑體"/>
                <a:cs typeface="Arial" panose="020B0604020202020204" pitchFamily="34" charset="0"/>
              </a:rPr>
              <a:t>Tested by </a:t>
            </a:r>
            <a:r>
              <a:rPr lang="en-US" altLang="zh-TW" sz="1100" err="1">
                <a:solidFill>
                  <a:schemeClr val="bg1"/>
                </a:solidFill>
                <a:latin typeface="Arial" panose="020B0604020202020204" pitchFamily="34" charset="0"/>
                <a:ea typeface="微軟正黑體"/>
                <a:cs typeface="Arial" panose="020B0604020202020204" pitchFamily="34" charset="0"/>
              </a:rPr>
              <a:t>Iometer</a:t>
            </a:r>
            <a:r>
              <a:rPr lang="en-US" altLang="zh-TW" sz="1100">
                <a:solidFill>
                  <a:schemeClr val="bg1"/>
                </a:solidFill>
                <a:latin typeface="Arial" panose="020B0604020202020204" pitchFamily="34" charset="0"/>
                <a:ea typeface="微軟正黑體"/>
                <a:cs typeface="Arial" panose="020B0604020202020204" pitchFamily="34" charset="0"/>
              </a:rPr>
              <a:t> </a:t>
            </a:r>
            <a:r>
              <a:rPr lang="zh-TW" altLang="en-US" sz="1100">
                <a:solidFill>
                  <a:schemeClr val="bg1"/>
                </a:solidFill>
                <a:latin typeface="Arial" panose="020B0604020202020204" pitchFamily="34" charset="0"/>
                <a:ea typeface="微軟正黑體"/>
                <a:cs typeface="Arial" panose="020B0604020202020204" pitchFamily="34" charset="0"/>
              </a:rPr>
              <a:t>with 5</a:t>
            </a:r>
            <a:r>
              <a:rPr lang="en-US" altLang="zh-TW" sz="1100">
                <a:solidFill>
                  <a:schemeClr val="bg1"/>
                </a:solidFill>
                <a:latin typeface="Arial" panose="020B0604020202020204" pitchFamily="34" charset="0"/>
                <a:ea typeface="微軟正黑體"/>
                <a:cs typeface="Arial" panose="020B0604020202020204" pitchFamily="34" charset="0"/>
              </a:rPr>
              <a:t> </a:t>
            </a:r>
            <a:r>
              <a:rPr lang="zh-TW" altLang="en-US" sz="1100">
                <a:solidFill>
                  <a:schemeClr val="bg1"/>
                </a:solidFill>
                <a:latin typeface="Arial" panose="020B0604020202020204" pitchFamily="34" charset="0"/>
                <a:ea typeface="微軟正黑體"/>
                <a:cs typeface="Arial" panose="020B0604020202020204" pitchFamily="34" charset="0"/>
              </a:rPr>
              <a:t>client</a:t>
            </a:r>
            <a:r>
              <a:rPr lang="en-US" altLang="zh-TW" sz="1100">
                <a:solidFill>
                  <a:schemeClr val="bg1"/>
                </a:solidFill>
                <a:latin typeface="Arial" panose="020B0604020202020204" pitchFamily="34" charset="0"/>
                <a:ea typeface="微軟正黑體"/>
                <a:cs typeface="Arial" panose="020B0604020202020204" pitchFamily="34" charset="0"/>
              </a:rPr>
              <a:t>s with 6 </a:t>
            </a:r>
            <a:r>
              <a:rPr lang="zh-TW" altLang="en-US" sz="1100">
                <a:solidFill>
                  <a:schemeClr val="bg1"/>
                </a:solidFill>
                <a:latin typeface="Arial" panose="020B0604020202020204" pitchFamily="34" charset="0"/>
                <a:ea typeface="微軟正黑體"/>
                <a:cs typeface="Arial" panose="020B0604020202020204" pitchFamily="34" charset="0"/>
              </a:rPr>
              <a:t>x </a:t>
            </a:r>
            <a:r>
              <a:rPr lang="en-US" altLang="zh-TW" sz="1100">
                <a:solidFill>
                  <a:schemeClr val="bg1"/>
                </a:solidFill>
                <a:latin typeface="Arial" panose="020B0604020202020204" pitchFamily="34" charset="0"/>
                <a:ea typeface="微軟正黑體"/>
                <a:cs typeface="Arial" panose="020B0604020202020204" pitchFamily="34" charset="0"/>
              </a:rPr>
              <a:t> </a:t>
            </a:r>
            <a:r>
              <a:rPr lang="zh-TW" altLang="en-US" sz="1100">
                <a:solidFill>
                  <a:schemeClr val="bg1"/>
                </a:solidFill>
                <a:latin typeface="Arial" panose="020B0604020202020204" pitchFamily="34" charset="0"/>
                <a:ea typeface="微軟正黑體"/>
                <a:cs typeface="Arial" panose="020B0604020202020204" pitchFamily="34" charset="0"/>
              </a:rPr>
              <a:t>25GbE</a:t>
            </a:r>
            <a:r>
              <a:rPr lang="en-US" altLang="zh-TW" sz="1100">
                <a:solidFill>
                  <a:schemeClr val="bg1"/>
                </a:solidFill>
                <a:latin typeface="Arial" panose="020B0604020202020204" pitchFamily="34" charset="0"/>
                <a:ea typeface="微軟正黑體"/>
                <a:cs typeface="Arial" panose="020B0604020202020204" pitchFamily="34" charset="0"/>
              </a:rPr>
              <a:t> </a:t>
            </a:r>
            <a:endParaRPr lang="zh-TW" altLang="en-US" sz="11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258312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775F2CF5-F364-874D-39CF-0B2444360D76}"/>
              </a:ext>
            </a:extLst>
          </p:cNvPr>
          <p:cNvSpPr txBox="1"/>
          <p:nvPr/>
        </p:nvSpPr>
        <p:spPr>
          <a:xfrm>
            <a:off x="-68094" y="237626"/>
            <a:ext cx="12260093" cy="1508105"/>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TS-h3077AFU</a:t>
            </a:r>
            <a:br>
              <a:rPr lang="en-US" altLang="zh-TW" sz="4600" b="1">
                <a:solidFill>
                  <a:schemeClr val="bg1">
                    <a:lumMod val="75000"/>
                  </a:schemeClr>
                </a:solidFill>
                <a:latin typeface="Arial" panose="020B0604020202020204" pitchFamily="34" charset="0"/>
                <a:ea typeface="微軟正黑體"/>
                <a:cs typeface="Arial" panose="020B0604020202020204" pitchFamily="34" charset="0"/>
              </a:rPr>
            </a:b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Easily remove the top cover for upgrades</a:t>
            </a:r>
          </a:p>
        </p:txBody>
      </p:sp>
      <p:sp>
        <p:nvSpPr>
          <p:cNvPr id="34" name="文字方塊 33">
            <a:extLst>
              <a:ext uri="{FF2B5EF4-FFF2-40B4-BE49-F238E27FC236}">
                <a16:creationId xmlns:a16="http://schemas.microsoft.com/office/drawing/2014/main" id="{72BFBCA3-E5F9-FECF-EAE3-68336CD8295A}"/>
              </a:ext>
            </a:extLst>
          </p:cNvPr>
          <p:cNvSpPr txBox="1"/>
          <p:nvPr/>
        </p:nvSpPr>
        <p:spPr>
          <a:xfrm>
            <a:off x="9488458" y="4590422"/>
            <a:ext cx="2123919" cy="1938992"/>
          </a:xfrm>
          <a:prstGeom prst="rect">
            <a:avLst/>
          </a:prstGeom>
          <a:noFill/>
        </p:spPr>
        <p:txBody>
          <a:bodyPr wrap="square" lIns="91440" tIns="45720" rIns="91440" bIns="45720" rtlCol="0" anchor="t">
            <a:spAutoFit/>
          </a:bodyPr>
          <a:lstStyle/>
          <a:p>
            <a:r>
              <a:rPr lang="en-US" sz="1200">
                <a:solidFill>
                  <a:schemeClr val="bg1"/>
                </a:solidFill>
                <a:latin typeface="Arial" panose="020B0604020202020204" pitchFamily="34" charset="0"/>
                <a:ea typeface="微軟正黑體"/>
                <a:cs typeface="Arial" panose="020B0604020202020204" pitchFamily="34" charset="0"/>
              </a:rPr>
              <a:t>4 x </a:t>
            </a:r>
            <a:r>
              <a:rPr lang="en-US" sz="1200" b="1">
                <a:solidFill>
                  <a:srgbClr val="FF0000"/>
                </a:solidFill>
                <a:latin typeface="Arial" panose="020B0604020202020204" pitchFamily="34" charset="0"/>
                <a:ea typeface="微軟正黑體"/>
                <a:cs typeface="Arial" panose="020B0604020202020204" pitchFamily="34" charset="0"/>
              </a:rPr>
              <a:t>DDR5</a:t>
            </a:r>
            <a:r>
              <a:rPr lang="en-US" sz="1200">
                <a:solidFill>
                  <a:schemeClr val="bg1"/>
                </a:solidFill>
                <a:latin typeface="Arial" panose="020B0604020202020204" pitchFamily="34" charset="0"/>
                <a:ea typeface="微軟正黑體"/>
                <a:cs typeface="Arial" panose="020B0604020202020204" pitchFamily="34" charset="0"/>
              </a:rPr>
              <a:t> UDIMM</a:t>
            </a:r>
            <a:r>
              <a:rPr lang="en-US" altLang="zh-TW" sz="1200">
                <a:solidFill>
                  <a:schemeClr val="bg1"/>
                </a:solidFill>
                <a:latin typeface="Arial" panose="020B0604020202020204" pitchFamily="34" charset="0"/>
                <a:ea typeface="微軟正黑體"/>
                <a:cs typeface="Arial" panose="020B0604020202020204" pitchFamily="34" charset="0"/>
              </a:rPr>
              <a:t> RAM Slots</a:t>
            </a:r>
            <a:r>
              <a:rPr lang="en-US" sz="1200">
                <a:solidFill>
                  <a:schemeClr val="bg1"/>
                </a:solidFill>
                <a:latin typeface="Arial" panose="020B0604020202020204" pitchFamily="34" charset="0"/>
                <a:ea typeface="微軟正黑體"/>
                <a:cs typeface="Arial" panose="020B0604020202020204" pitchFamily="34" charset="0"/>
              </a:rPr>
              <a:t>, delivering immense bandwidth and expandable up to a maximum of 128GB. Shipped with non-ECC memory, </a:t>
            </a:r>
            <a:r>
              <a:rPr lang="en-US" altLang="zh-TW" sz="1200">
                <a:solidFill>
                  <a:schemeClr val="bg1"/>
                </a:solidFill>
                <a:latin typeface="Arial" panose="020B0604020202020204" pitchFamily="34" charset="0"/>
                <a:ea typeface="微軟正黑體"/>
                <a:cs typeface="Arial" panose="020B0604020202020204" pitchFamily="34" charset="0"/>
              </a:rPr>
              <a:t>with the option to upgrade to ECC memory. Note: </a:t>
            </a:r>
            <a:r>
              <a:rPr lang="en-US" sz="1200">
                <a:solidFill>
                  <a:schemeClr val="bg1"/>
                </a:solidFill>
                <a:latin typeface="Arial" panose="020B0604020202020204" pitchFamily="34" charset="0"/>
                <a:ea typeface="微軟正黑體"/>
                <a:cs typeface="Arial" panose="020B0604020202020204" pitchFamily="34" charset="0"/>
              </a:rPr>
              <a:t>ECC and non-ECC memory cannot be mixed.</a:t>
            </a:r>
          </a:p>
        </p:txBody>
      </p:sp>
      <p:sp>
        <p:nvSpPr>
          <p:cNvPr id="35" name="文字方塊 34">
            <a:extLst>
              <a:ext uri="{FF2B5EF4-FFF2-40B4-BE49-F238E27FC236}">
                <a16:creationId xmlns:a16="http://schemas.microsoft.com/office/drawing/2014/main" id="{2B68B1F2-969D-E1F4-1985-4ACEC2643B3A}"/>
              </a:ext>
            </a:extLst>
          </p:cNvPr>
          <p:cNvSpPr txBox="1"/>
          <p:nvPr/>
        </p:nvSpPr>
        <p:spPr>
          <a:xfrm>
            <a:off x="9488458" y="2723777"/>
            <a:ext cx="2311655" cy="1569660"/>
          </a:xfrm>
          <a:prstGeom prst="rect">
            <a:avLst/>
          </a:prstGeom>
          <a:noFill/>
        </p:spPr>
        <p:txBody>
          <a:bodyPr wrap="square" lIns="91440" tIns="45720" rIns="91440" bIns="45720" rtlCol="0" anchor="t">
            <a:spAutoFit/>
          </a:bodyPr>
          <a:lstStyle/>
          <a:p>
            <a:r>
              <a:rPr lang="en-US" altLang="zh-TW" sz="1200">
                <a:solidFill>
                  <a:srgbClr val="FF0000"/>
                </a:solidFill>
                <a:latin typeface="Arial" panose="020B0604020202020204" pitchFamily="34" charset="0"/>
                <a:ea typeface="微軟正黑體"/>
                <a:cs typeface="Arial" panose="020B0604020202020204" pitchFamily="34" charset="0"/>
              </a:rPr>
              <a:t>3</a:t>
            </a:r>
            <a:r>
              <a:rPr lang="zh-TW" sz="1200">
                <a:solidFill>
                  <a:srgbClr val="FF0000"/>
                </a:solidFill>
                <a:latin typeface="Arial" panose="020B0604020202020204" pitchFamily="34" charset="0"/>
                <a:ea typeface="微軟正黑體"/>
                <a:cs typeface="Arial" panose="020B0604020202020204" pitchFamily="34" charset="0"/>
              </a:rPr>
              <a:t>x PCIe Gen4</a:t>
            </a:r>
            <a:r>
              <a:rPr lang="zh-TW" sz="1200">
                <a:solidFill>
                  <a:schemeClr val="bg1"/>
                </a:solidFill>
                <a:latin typeface="Arial" panose="020B0604020202020204" pitchFamily="34" charset="0"/>
                <a:ea typeface="微軟正黑體"/>
                <a:cs typeface="Arial" panose="020B0604020202020204" pitchFamily="34" charset="0"/>
              </a:rPr>
              <a:t> expansion Slots</a:t>
            </a:r>
            <a:endParaRPr 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200">
                <a:solidFill>
                  <a:schemeClr val="bg1"/>
                </a:solidFill>
                <a:latin typeface="Arial" panose="020B0604020202020204" pitchFamily="34" charset="0"/>
                <a:ea typeface="微軟正黑體"/>
                <a:cs typeface="Arial" panose="020B0604020202020204" pitchFamily="34" charset="0"/>
              </a:rPr>
              <a:t>(2</a:t>
            </a:r>
            <a:r>
              <a:rPr lang="zh-TW" sz="1200">
                <a:solidFill>
                  <a:schemeClr val="bg1"/>
                </a:solidFill>
                <a:latin typeface="Arial" panose="020B0604020202020204" pitchFamily="34" charset="0"/>
                <a:ea typeface="微軟正黑體"/>
                <a:cs typeface="Arial" panose="020B0604020202020204" pitchFamily="34" charset="0"/>
              </a:rPr>
              <a:t>x PCIe Gen4 x4</a:t>
            </a:r>
            <a:r>
              <a:rPr lang="en-US" altLang="zh-TW" sz="1200">
                <a:solidFill>
                  <a:schemeClr val="bg1"/>
                </a:solidFill>
                <a:latin typeface="Arial" panose="020B0604020202020204" pitchFamily="34" charset="0"/>
                <a:ea typeface="微軟正黑體"/>
                <a:cs typeface="Arial" panose="020B0604020202020204" pitchFamily="34" charset="0"/>
              </a:rPr>
              <a:t>,</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1</a:t>
            </a:r>
            <a:r>
              <a:rPr lang="zh-TW" sz="1200">
                <a:solidFill>
                  <a:schemeClr val="bg1"/>
                </a:solidFill>
                <a:latin typeface="Arial" panose="020B0604020202020204" pitchFamily="34" charset="0"/>
                <a:ea typeface="微軟正黑體"/>
                <a:cs typeface="Arial" panose="020B0604020202020204" pitchFamily="34" charset="0"/>
              </a:rPr>
              <a:t>x PCIe Gen4 x8 or Gen4 x4</a:t>
            </a:r>
            <a:r>
              <a:rPr lang="en-US" altLang="zh-TW" sz="1200">
                <a:solidFill>
                  <a:schemeClr val="bg1"/>
                </a:solidFill>
                <a:latin typeface="Arial" panose="020B0604020202020204" pitchFamily="34" charset="0"/>
                <a:ea typeface="微軟正黑體"/>
                <a:cs typeface="Arial" panose="020B0604020202020204" pitchFamily="34" charset="0"/>
              </a:rPr>
              <a:t>)</a:t>
            </a:r>
            <a:endParaRPr lang="zh-TW" altLang="en-US" sz="1200">
              <a:solidFill>
                <a:schemeClr val="bg1"/>
              </a:solidFill>
              <a:latin typeface="Arial" panose="020B0604020202020204" pitchFamily="34" charset="0"/>
              <a:ea typeface="微軟正黑體"/>
              <a:cs typeface="Arial" panose="020B0604020202020204" pitchFamily="34" charset="0"/>
            </a:endParaRPr>
          </a:p>
          <a:p>
            <a:r>
              <a:rPr lang="zh-TW" sz="1200">
                <a:solidFill>
                  <a:schemeClr val="bg1"/>
                </a:solidFill>
                <a:latin typeface="Arial" panose="020B0604020202020204" pitchFamily="34" charset="0"/>
                <a:ea typeface="微軟正黑體"/>
                <a:cs typeface="Arial" panose="020B0604020202020204" pitchFamily="34" charset="0"/>
              </a:rPr>
              <a:t>Balancing performance and expandability</a:t>
            </a:r>
            <a:r>
              <a:rPr lang="en-US" altLang="zh-TW" sz="1200">
                <a:solidFill>
                  <a:schemeClr val="bg1"/>
                </a:solidFill>
                <a:latin typeface="Arial" panose="020B0604020202020204" pitchFamily="34" charset="0"/>
                <a:ea typeface="微軟正黑體"/>
                <a:cs typeface="Arial" panose="020B0604020202020204" pitchFamily="34" charset="0"/>
              </a:rPr>
              <a:t>,</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offering</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the</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flexibility</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to</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expand</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with</a:t>
            </a:r>
            <a:r>
              <a:rPr lang="zh-TW" altLang="en-US" sz="1200">
                <a:solidFill>
                  <a:schemeClr val="bg1"/>
                </a:solidFill>
                <a:latin typeface="Arial" panose="020B0604020202020204" pitchFamily="34" charset="0"/>
                <a:ea typeface="微軟正黑體"/>
                <a:cs typeface="Arial" panose="020B0604020202020204" pitchFamily="34" charset="0"/>
              </a:rPr>
              <a:t> </a:t>
            </a:r>
            <a:r>
              <a:rPr lang="zh-TW" altLang="en-US" sz="1200">
                <a:solidFill>
                  <a:srgbClr val="FF0000"/>
                </a:solidFill>
                <a:latin typeface="Arial" panose="020B0604020202020204" pitchFamily="34" charset="0"/>
                <a:ea typeface="微軟正黑體"/>
                <a:cs typeface="Arial" panose="020B0604020202020204" pitchFamily="34" charset="0"/>
              </a:rPr>
              <a:t>100GbE</a:t>
            </a:r>
            <a:r>
              <a:rPr lang="zh-TW" altLang="en-US" sz="1200">
                <a:solidFill>
                  <a:schemeClr val="bg1"/>
                </a:solidFill>
                <a:latin typeface="Arial" panose="020B0604020202020204" pitchFamily="34" charset="0"/>
                <a:ea typeface="微軟正黑體"/>
                <a:cs typeface="Arial" panose="020B0604020202020204" pitchFamily="34" charset="0"/>
              </a:rPr>
              <a:t>/</a:t>
            </a:r>
            <a:r>
              <a:rPr lang="en-US" altLang="zh-TW" sz="1200">
                <a:solidFill>
                  <a:schemeClr val="bg1"/>
                </a:solidFill>
                <a:latin typeface="Arial" panose="020B0604020202020204" pitchFamily="34" charset="0"/>
                <a:ea typeface="微軟正黑體"/>
                <a:cs typeface="Arial" panose="020B0604020202020204" pitchFamily="34" charset="0"/>
              </a:rPr>
              <a:t>25GbE</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Smart</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NIC,</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err="1">
                <a:solidFill>
                  <a:schemeClr val="bg1"/>
                </a:solidFill>
                <a:latin typeface="Arial" panose="020B0604020202020204" pitchFamily="34" charset="0"/>
                <a:ea typeface="微軟正黑體"/>
                <a:cs typeface="Arial" panose="020B0604020202020204" pitchFamily="34" charset="0"/>
              </a:rPr>
              <a:t>Fibre</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Channel,</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or</a:t>
            </a:r>
            <a:r>
              <a:rPr lang="zh-TW" altLang="en-US" sz="1200">
                <a:solidFill>
                  <a:schemeClr val="bg1"/>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J</a:t>
            </a:r>
            <a:r>
              <a:rPr lang="zh-TW" sz="1200">
                <a:solidFill>
                  <a:schemeClr val="bg1"/>
                </a:solidFill>
                <a:latin typeface="Arial" panose="020B0604020202020204" pitchFamily="34" charset="0"/>
                <a:ea typeface="微軟正黑體"/>
                <a:cs typeface="Arial" panose="020B0604020202020204" pitchFamily="34" charset="0"/>
              </a:rPr>
              <a:t>B</a:t>
            </a:r>
            <a:r>
              <a:rPr lang="en-US" altLang="zh-TW" sz="1200">
                <a:solidFill>
                  <a:schemeClr val="bg1"/>
                </a:solidFill>
                <a:latin typeface="Arial" panose="020B0604020202020204" pitchFamily="34" charset="0"/>
                <a:ea typeface="微軟正黑體"/>
                <a:cs typeface="Arial" panose="020B0604020202020204" pitchFamily="34" charset="0"/>
              </a:rPr>
              <a:t>OD.</a:t>
            </a:r>
            <a:endParaRPr lang="zh-TW" altLang="en-US" sz="12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52865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DF6B-7A4F-947C-417C-0949F520AD0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74C9B96-C535-6002-D7B8-28450B1E946A}"/>
              </a:ext>
            </a:extLst>
          </p:cNvPr>
          <p:cNvSpPr txBox="1"/>
          <p:nvPr/>
        </p:nvSpPr>
        <p:spPr>
          <a:xfrm>
            <a:off x="7514961" y="2890296"/>
            <a:ext cx="2009115" cy="83099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FF3A00"/>
                </a:solidFill>
                <a:latin typeface="Arial" panose="020B0604020202020204" pitchFamily="34" charset="0"/>
                <a:ea typeface="微軟正黑體"/>
                <a:cs typeface="Arial" panose="020B0604020202020204" pitchFamily="34" charset="0"/>
                <a:sym typeface="Arial"/>
              </a:rPr>
              <a:t>Optional Rail Kit Accessory:</a:t>
            </a:r>
            <a:r>
              <a:rPr lang="en-US" altLang="en-US" sz="1600" b="1">
                <a:solidFill>
                  <a:srgbClr val="FF3A00"/>
                </a:solidFill>
                <a:latin typeface="Arial" panose="020B0604020202020204" pitchFamily="34" charset="0"/>
                <a:ea typeface="微軟正黑體"/>
                <a:cs typeface="Arial" panose="020B0604020202020204" pitchFamily="34" charset="0"/>
                <a:sym typeface="Arial"/>
              </a:rPr>
              <a:t>RAIL-A03-57</a:t>
            </a:r>
            <a:endParaRPr lang="zh-TW" altLang="en-US" sz="1600">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B1655DBD-04CE-7550-8474-4546734E6DAB}"/>
              </a:ext>
            </a:extLst>
          </p:cNvPr>
          <p:cNvSpPr txBox="1"/>
          <p:nvPr/>
        </p:nvSpPr>
        <p:spPr>
          <a:xfrm>
            <a:off x="7582975" y="4053471"/>
            <a:ext cx="3793723" cy="166199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a:solidFill>
                  <a:schemeClr val="bg1"/>
                </a:solidFill>
                <a:latin typeface="Arial" panose="020B0604020202020204" pitchFamily="34" charset="0"/>
                <a:ea typeface="微軟正黑體"/>
                <a:cs typeface="Arial" panose="020B0604020202020204" pitchFamily="34" charset="0"/>
              </a:rPr>
              <a:t>Support Model：</a:t>
            </a:r>
            <a:endParaRPr lang="zh-TW" altLang="en-US" sz="1600">
              <a:solidFill>
                <a:schemeClr val="bg1"/>
              </a:solidFill>
              <a:latin typeface="Arial" panose="020B0604020202020204" pitchFamily="34" charset="0"/>
              <a:ea typeface="微軟正黑體"/>
              <a:cs typeface="Arial" panose="020B0604020202020204" pitchFamily="34" charset="0"/>
            </a:endParaRPr>
          </a:p>
          <a:p>
            <a:r>
              <a:rPr lang="en-US" altLang="zh-CN" sz="1600" b="1">
                <a:solidFill>
                  <a:schemeClr val="bg1"/>
                </a:solidFill>
                <a:latin typeface="Arial" panose="020B0604020202020204" pitchFamily="34" charset="0"/>
                <a:ea typeface="微軟正黑體"/>
                <a:cs typeface="Arial" panose="020B0604020202020204" pitchFamily="34" charset="0"/>
              </a:rPr>
              <a:t>TS-h3077AFU</a:t>
            </a:r>
            <a:endParaRPr lang="en-US" sz="1600">
              <a:solidFill>
                <a:schemeClr val="bg1"/>
              </a:solidFill>
              <a:latin typeface="Arial" panose="020B0604020202020204" pitchFamily="34" charset="0"/>
              <a:cs typeface="Arial" panose="020B0604020202020204" pitchFamily="34" charset="0"/>
            </a:endParaRPr>
          </a:p>
          <a:p>
            <a:r>
              <a:rPr lang="zh-CN" sz="1600" b="1">
                <a:solidFill>
                  <a:schemeClr val="bg1"/>
                </a:solidFill>
                <a:latin typeface="Arial" panose="020B0604020202020204" pitchFamily="34" charset="0"/>
                <a:ea typeface="微軟正黑體"/>
                <a:cs typeface="Arial" panose="020B0604020202020204" pitchFamily="34" charset="0"/>
              </a:rPr>
              <a:t>Max. Load Capacity</a:t>
            </a:r>
            <a:r>
              <a:rPr lang="zh-CN" altLang="en-US" sz="1600" b="1">
                <a:solidFill>
                  <a:schemeClr val="bg1"/>
                </a:solidFill>
                <a:latin typeface="Arial" panose="020B0604020202020204" pitchFamily="34" charset="0"/>
                <a:ea typeface="微軟正黑體"/>
                <a:cs typeface="Arial" panose="020B0604020202020204" pitchFamily="34" charset="0"/>
              </a:rPr>
              <a:t>：</a:t>
            </a:r>
            <a:endParaRPr lang="en-US" altLang="zh-CN" sz="1600" b="1">
              <a:solidFill>
                <a:schemeClr val="bg1"/>
              </a:solidFill>
              <a:latin typeface="Arial" panose="020B0604020202020204" pitchFamily="34" charset="0"/>
              <a:ea typeface="微軟正黑體"/>
              <a:cs typeface="Arial" panose="020B0604020202020204" pitchFamily="34" charset="0"/>
            </a:endParaRPr>
          </a:p>
          <a:p>
            <a:r>
              <a:rPr lang="zh-CN" altLang="en-US" b="1">
                <a:solidFill>
                  <a:schemeClr val="bg1"/>
                </a:solidFill>
                <a:latin typeface="Arial" panose="020B0604020202020204" pitchFamily="34" charset="0"/>
                <a:ea typeface="微軟正黑體"/>
                <a:cs typeface="Arial" panose="020B0604020202020204" pitchFamily="34" charset="0"/>
              </a:rPr>
              <a:t>Handles up to </a:t>
            </a:r>
            <a:r>
              <a:rPr lang="en-US" altLang="zh-CN" sz="3600" b="1">
                <a:solidFill>
                  <a:srgbClr val="FF3A00"/>
                </a:solidFill>
                <a:latin typeface="Arial" panose="020B0604020202020204" pitchFamily="34" charset="0"/>
                <a:ea typeface="微軟正黑體"/>
                <a:cs typeface="Arial" panose="020B0604020202020204" pitchFamily="34" charset="0"/>
              </a:rPr>
              <a:t>57</a:t>
            </a:r>
            <a:r>
              <a:rPr lang="zh-CN" altLang="en-US" b="1">
                <a:solidFill>
                  <a:srgbClr val="FF3A00"/>
                </a:solidFill>
                <a:latin typeface="Arial" panose="020B0604020202020204" pitchFamily="34" charset="0"/>
                <a:ea typeface="微軟正黑體"/>
                <a:cs typeface="Arial" panose="020B0604020202020204" pitchFamily="34" charset="0"/>
              </a:rPr>
              <a:t>kg</a:t>
            </a:r>
            <a:r>
              <a:rPr lang="zh-CN" altLang="en-US" b="1">
                <a:solidFill>
                  <a:schemeClr val="bg1"/>
                </a:solidFill>
                <a:latin typeface="Arial" panose="020B0604020202020204" pitchFamily="34" charset="0"/>
                <a:ea typeface="微軟正黑體"/>
                <a:cs typeface="Arial" panose="020B0604020202020204" pitchFamily="34" charset="0"/>
              </a:rPr>
              <a:t> when fully extended</a:t>
            </a:r>
          </a:p>
        </p:txBody>
      </p:sp>
      <p:sp>
        <p:nvSpPr>
          <p:cNvPr id="11" name="文字方塊 10">
            <a:extLst>
              <a:ext uri="{FF2B5EF4-FFF2-40B4-BE49-F238E27FC236}">
                <a16:creationId xmlns:a16="http://schemas.microsoft.com/office/drawing/2014/main" id="{811A12D1-B833-85AA-7269-1B5427C16DAE}"/>
              </a:ext>
            </a:extLst>
          </p:cNvPr>
          <p:cNvSpPr txBox="1"/>
          <p:nvPr/>
        </p:nvSpPr>
        <p:spPr>
          <a:xfrm>
            <a:off x="-68094" y="540700"/>
            <a:ext cx="12260093" cy="800219"/>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Arial" panose="020B0604020202020204" pitchFamily="34" charset="0"/>
                <a:ea typeface="微軟正黑體"/>
                <a:cs typeface="Arial" panose="020B0604020202020204" pitchFamily="34" charset="0"/>
              </a:rPr>
              <a:t>TS-h3077AFU Dimensions</a:t>
            </a:r>
          </a:p>
        </p:txBody>
      </p:sp>
      <p:pic>
        <p:nvPicPr>
          <p:cNvPr id="13" name="Picture 6">
            <a:extLst>
              <a:ext uri="{FF2B5EF4-FFF2-40B4-BE49-F238E27FC236}">
                <a16:creationId xmlns:a16="http://schemas.microsoft.com/office/drawing/2014/main" id="{4CD92A0E-30EC-0761-8240-175AC2E06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50932">
            <a:off x="9620737" y="3034197"/>
            <a:ext cx="2139257" cy="543196"/>
          </a:xfrm>
          <a:prstGeom prst="rect">
            <a:avLst/>
          </a:prstGeom>
        </p:spPr>
      </p:pic>
    </p:spTree>
    <p:extLst>
      <p:ext uri="{BB962C8B-B14F-4D97-AF65-F5344CB8AC3E}">
        <p14:creationId xmlns:p14="http://schemas.microsoft.com/office/powerpoint/2010/main" val="296945983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8529</Words>
  <Application>Microsoft Office PowerPoint</Application>
  <PresentationFormat>寬螢幕</PresentationFormat>
  <Paragraphs>574</Paragraphs>
  <Slides>33</Slides>
  <Notes>33</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33</vt:i4>
      </vt:variant>
    </vt:vector>
  </HeadingPairs>
  <TitlesOfParts>
    <vt:vector size="41" baseType="lpstr">
      <vt:lpstr>Arial,Sans-Serif</vt:lpstr>
      <vt:lpstr>微軟正黑體</vt:lpstr>
      <vt:lpstr>新細明體</vt:lpstr>
      <vt:lpstr>Arial</vt:lpstr>
      <vt:lpstr>Calibri</vt:lpstr>
      <vt:lpstr>Calibri Light</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EN_TS-h3077AFU</dc:title>
  <dc:creator>QNAP_Copy Su</dc:creator>
  <cp:lastModifiedBy>Sabrina Wang 王儷蓉</cp:lastModifiedBy>
  <cp:revision>6</cp:revision>
  <dcterms:created xsi:type="dcterms:W3CDTF">2021-03-26T08:21:54Z</dcterms:created>
  <dcterms:modified xsi:type="dcterms:W3CDTF">2024-02-29T06:48:36Z</dcterms:modified>
</cp:coreProperties>
</file>