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54"/>
  </p:notesMasterIdLst>
  <p:sldIdLst>
    <p:sldId id="256" r:id="rId5"/>
    <p:sldId id="496" r:id="rId6"/>
    <p:sldId id="1479" r:id="rId7"/>
    <p:sldId id="576" r:id="rId8"/>
    <p:sldId id="543" r:id="rId9"/>
    <p:sldId id="1441" r:id="rId10"/>
    <p:sldId id="575" r:id="rId11"/>
    <p:sldId id="514" r:id="rId12"/>
    <p:sldId id="1434" r:id="rId13"/>
    <p:sldId id="1485" r:id="rId14"/>
    <p:sldId id="1483" r:id="rId15"/>
    <p:sldId id="560" r:id="rId16"/>
    <p:sldId id="1470" r:id="rId17"/>
    <p:sldId id="327" r:id="rId18"/>
    <p:sldId id="579" r:id="rId19"/>
    <p:sldId id="519" r:id="rId20"/>
    <p:sldId id="566" r:id="rId21"/>
    <p:sldId id="269" r:id="rId22"/>
    <p:sldId id="293" r:id="rId23"/>
    <p:sldId id="296" r:id="rId24"/>
    <p:sldId id="331" r:id="rId25"/>
    <p:sldId id="1472" r:id="rId26"/>
    <p:sldId id="1487" r:id="rId27"/>
    <p:sldId id="509" r:id="rId28"/>
    <p:sldId id="511" r:id="rId29"/>
    <p:sldId id="1439" r:id="rId30"/>
    <p:sldId id="1438" r:id="rId31"/>
    <p:sldId id="1484" r:id="rId32"/>
    <p:sldId id="264" r:id="rId33"/>
    <p:sldId id="1490" r:id="rId34"/>
    <p:sldId id="1492" r:id="rId35"/>
    <p:sldId id="577" r:id="rId36"/>
    <p:sldId id="1437" r:id="rId37"/>
    <p:sldId id="1493" r:id="rId38"/>
    <p:sldId id="517" r:id="rId39"/>
    <p:sldId id="1489" r:id="rId40"/>
    <p:sldId id="287" r:id="rId41"/>
    <p:sldId id="286" r:id="rId42"/>
    <p:sldId id="285" r:id="rId43"/>
    <p:sldId id="578" r:id="rId44"/>
    <p:sldId id="528" r:id="rId45"/>
    <p:sldId id="1481" r:id="rId46"/>
    <p:sldId id="273" r:id="rId47"/>
    <p:sldId id="274" r:id="rId48"/>
    <p:sldId id="291" r:id="rId49"/>
    <p:sldId id="329" r:id="rId50"/>
    <p:sldId id="324" r:id="rId51"/>
    <p:sldId id="1488" r:id="rId52"/>
    <p:sldId id="316" r:id="rId53"/>
  </p:sldIdLst>
  <p:sldSz cx="12192000" cy="6858000"/>
  <p:notesSz cx="6858000" cy="9144000"/>
  <p:defaultTex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CC"/>
    <a:srgbClr val="FF6600"/>
    <a:srgbClr val="18C7AE"/>
    <a:srgbClr val="5FEEC0"/>
    <a:srgbClr val="FFF02D"/>
    <a:srgbClr val="FF6602"/>
    <a:srgbClr val="0A0A0A"/>
    <a:srgbClr val="00A97A"/>
    <a:srgbClr val="282E40"/>
    <a:srgbClr val="05318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C94022B-347B-40C1-80AB-FD24C70FDE7C}" v="115" dt="2024-02-21T06:59:59.322"/>
    <p1510:client id="{3AF118E9-5C4C-4410-B652-D0C3584EC083}" v="3" dt="2024-02-21T04:11:30.242"/>
    <p1510:client id="{CB1054DA-BB0D-B2DE-8754-16EA21E161A5}" v="7" dt="2024-02-21T04:01:43.98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50" d="100"/>
          <a:sy n="150" d="100"/>
        </p:scale>
        <p:origin x="654" y="12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tableStyles" Target="tableStyle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heme" Target="theme/theme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TW"/>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74BF98-0B06-974F-A736-BA1542EEE270}" type="datetimeFigureOut">
              <a:rPr lang="en-TW" smtClean="0"/>
              <a:t>02/21/2024</a:t>
            </a:fld>
            <a:endParaRPr lang="en-TW"/>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TW"/>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W"/>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TW"/>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306E2F-3E20-314D-B3E9-F782C6C15328}" type="slidenum">
              <a:rPr lang="en-TW" smtClean="0"/>
              <a:t>‹#›</a:t>
            </a:fld>
            <a:endParaRPr lang="en-TW"/>
          </a:p>
        </p:txBody>
      </p:sp>
    </p:spTree>
    <p:extLst>
      <p:ext uri="{BB962C8B-B14F-4D97-AF65-F5344CB8AC3E}">
        <p14:creationId xmlns:p14="http://schemas.microsoft.com/office/powerpoint/2010/main" val="37233876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6A98F7E5-C7F0-4FB5-AC33-013975F44F1E}" type="slidenum">
              <a:rPr lang="en-US" altLang="zh-TW" smtClean="0"/>
              <a:t>3</a:t>
            </a:fld>
            <a:endParaRPr lang="zh-TW" altLang="en-US"/>
          </a:p>
        </p:txBody>
      </p:sp>
    </p:spTree>
    <p:extLst>
      <p:ext uri="{BB962C8B-B14F-4D97-AF65-F5344CB8AC3E}">
        <p14:creationId xmlns:p14="http://schemas.microsoft.com/office/powerpoint/2010/main" val="12630653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a:p>
        </p:txBody>
      </p:sp>
      <p:sp>
        <p:nvSpPr>
          <p:cNvPr id="4" name="投影片編號版面配置區 3"/>
          <p:cNvSpPr>
            <a:spLocks noGrp="1"/>
          </p:cNvSpPr>
          <p:nvPr>
            <p:ph type="sldNum" sz="quarter" idx="5"/>
          </p:nvPr>
        </p:nvSpPr>
        <p:spPr/>
        <p:txBody>
          <a:bodyPr/>
          <a:lstStyle/>
          <a:p>
            <a:fld id="{6A98F7E5-C7F0-4FB5-AC33-013975F44F1E}" type="slidenum">
              <a:rPr lang="en-US" altLang="zh-TW" smtClean="0"/>
              <a:t>42</a:t>
            </a:fld>
            <a:endParaRPr lang="zh-TW" altLang="en-US"/>
          </a:p>
        </p:txBody>
      </p:sp>
    </p:spTree>
    <p:extLst>
      <p:ext uri="{BB962C8B-B14F-4D97-AF65-F5344CB8AC3E}">
        <p14:creationId xmlns:p14="http://schemas.microsoft.com/office/powerpoint/2010/main" val="21185618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a:t>cost-effective replication solution for backup, data protection &amp; disaster recovery</a:t>
            </a:r>
            <a:endParaRPr lang="zh-TW" altLang="en-US"/>
          </a:p>
        </p:txBody>
      </p:sp>
      <p:sp>
        <p:nvSpPr>
          <p:cNvPr id="4" name="投影片編號版面配置區 3"/>
          <p:cNvSpPr>
            <a:spLocks noGrp="1"/>
          </p:cNvSpPr>
          <p:nvPr>
            <p:ph type="sldNum" sz="quarter" idx="5"/>
          </p:nvPr>
        </p:nvSpPr>
        <p:spPr/>
        <p:txBody>
          <a:bodyPr/>
          <a:lstStyle/>
          <a:p>
            <a:fld id="{A134DBAD-4833-584E-ACDA-B6AB6135B046}" type="slidenum">
              <a:rPr kumimoji="1" lang="zh-TW" altLang="en-US" smtClean="0"/>
              <a:t>9</a:t>
            </a:fld>
            <a:endParaRPr kumimoji="1" lang="zh-TW" altLang="en-US"/>
          </a:p>
        </p:txBody>
      </p:sp>
    </p:spTree>
    <p:extLst>
      <p:ext uri="{BB962C8B-B14F-4D97-AF65-F5344CB8AC3E}">
        <p14:creationId xmlns:p14="http://schemas.microsoft.com/office/powerpoint/2010/main" val="23615338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A134DBAD-4833-584E-ACDA-B6AB6135B046}" type="slidenum">
              <a:rPr kumimoji="1" lang="zh-TW" altLang="en-US" smtClean="0"/>
              <a:t>10</a:t>
            </a:fld>
            <a:endParaRPr kumimoji="1" lang="zh-TW" altLang="en-US"/>
          </a:p>
        </p:txBody>
      </p:sp>
    </p:spTree>
    <p:extLst>
      <p:ext uri="{BB962C8B-B14F-4D97-AF65-F5344CB8AC3E}">
        <p14:creationId xmlns:p14="http://schemas.microsoft.com/office/powerpoint/2010/main" val="30833935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ja-JP" sz="1200" b="1">
                <a:solidFill>
                  <a:srgbClr val="C00000"/>
                </a:solidFill>
                <a:latin typeface="Arial" panose="020B0604020202020204" pitchFamily="34" charset="0"/>
                <a:ea typeface="Microsoft JhengHei"/>
                <a:cs typeface="Arial" panose="020B0604020202020204" pitchFamily="34" charset="0"/>
              </a:rPr>
              <a:t>Also supports QES NAS (QES 2.1.1 v11 or newer) </a:t>
            </a:r>
            <a:r>
              <a:rPr lang="en-US" altLang="ja-JP" sz="1200" b="1" err="1">
                <a:solidFill>
                  <a:srgbClr val="C00000"/>
                </a:solidFill>
                <a:latin typeface="Arial" panose="020B0604020202020204" pitchFamily="34" charset="0"/>
                <a:ea typeface="Microsoft JhengHei"/>
                <a:cs typeface="Arial" panose="020B0604020202020204" pitchFamily="34" charset="0"/>
              </a:rPr>
              <a:t>SnapSync</a:t>
            </a:r>
            <a:r>
              <a:rPr lang="en-US" altLang="ja-JP" sz="1200" b="1">
                <a:solidFill>
                  <a:srgbClr val="C00000"/>
                </a:solidFill>
                <a:latin typeface="Arial" panose="020B0604020202020204" pitchFamily="34" charset="0"/>
                <a:ea typeface="Microsoft JhengHei"/>
                <a:cs typeface="Arial" panose="020B0604020202020204" pitchFamily="34" charset="0"/>
              </a:rPr>
              <a:t> to </a:t>
            </a:r>
            <a:r>
              <a:rPr lang="en-US" altLang="ja-JP" sz="1200" b="1" err="1">
                <a:solidFill>
                  <a:srgbClr val="C00000"/>
                </a:solidFill>
                <a:latin typeface="Arial" panose="020B0604020202020204" pitchFamily="34" charset="0"/>
                <a:ea typeface="Microsoft JhengHei"/>
                <a:cs typeface="Arial" panose="020B0604020202020204" pitchFamily="34" charset="0"/>
              </a:rPr>
              <a:t>QuTS</a:t>
            </a:r>
            <a:r>
              <a:rPr lang="en-US" altLang="ja-JP" sz="1200" b="1">
                <a:solidFill>
                  <a:srgbClr val="C00000"/>
                </a:solidFill>
                <a:latin typeface="Arial" panose="020B0604020202020204" pitchFamily="34" charset="0"/>
                <a:ea typeface="Microsoft JhengHei"/>
                <a:cs typeface="Arial" panose="020B0604020202020204" pitchFamily="34" charset="0"/>
              </a:rPr>
              <a:t> hero NAS</a:t>
            </a:r>
            <a:endParaRPr lang="ja-JP" altLang="en-US" sz="1200" b="1">
              <a:solidFill>
                <a:srgbClr val="C00000"/>
              </a:solidFill>
              <a:latin typeface="Arial" panose="020B0604020202020204" pitchFamily="34" charset="0"/>
              <a:ea typeface="Microsoft JhengHei"/>
              <a:cs typeface="Arial" panose="020B0604020202020204" pitchFamily="34" charset="0"/>
            </a:endParaRPr>
          </a:p>
          <a:p>
            <a:endParaRPr lang="zh-TW" altLang="en-US"/>
          </a:p>
        </p:txBody>
      </p:sp>
      <p:sp>
        <p:nvSpPr>
          <p:cNvPr id="4" name="投影片編號版面配置區 3"/>
          <p:cNvSpPr>
            <a:spLocks noGrp="1"/>
          </p:cNvSpPr>
          <p:nvPr>
            <p:ph type="sldNum" sz="quarter" idx="5"/>
          </p:nvPr>
        </p:nvSpPr>
        <p:spPr/>
        <p:txBody>
          <a:bodyPr/>
          <a:lstStyle/>
          <a:p>
            <a:fld id="{A134DBAD-4833-584E-ACDA-B6AB6135B046}" type="slidenum">
              <a:rPr kumimoji="1" lang="zh-TW" altLang="en-US" smtClean="0"/>
              <a:t>11</a:t>
            </a:fld>
            <a:endParaRPr kumimoji="1" lang="zh-TW" altLang="en-US"/>
          </a:p>
        </p:txBody>
      </p:sp>
    </p:spTree>
    <p:extLst>
      <p:ext uri="{BB962C8B-B14F-4D97-AF65-F5344CB8AC3E}">
        <p14:creationId xmlns:p14="http://schemas.microsoft.com/office/powerpoint/2010/main" val="20279319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A134DBAD-4833-584E-ACDA-B6AB6135B046}" type="slidenum">
              <a:rPr kumimoji="1" lang="zh-TW" altLang="en-US" smtClean="0"/>
              <a:t>26</a:t>
            </a:fld>
            <a:endParaRPr kumimoji="1" lang="zh-TW" altLang="en-US"/>
          </a:p>
        </p:txBody>
      </p:sp>
    </p:spTree>
    <p:extLst>
      <p:ext uri="{BB962C8B-B14F-4D97-AF65-F5344CB8AC3E}">
        <p14:creationId xmlns:p14="http://schemas.microsoft.com/office/powerpoint/2010/main" val="2594601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a:p>
        </p:txBody>
      </p:sp>
      <p:sp>
        <p:nvSpPr>
          <p:cNvPr id="4" name="投影片編號版面配置區 3"/>
          <p:cNvSpPr>
            <a:spLocks noGrp="1"/>
          </p:cNvSpPr>
          <p:nvPr>
            <p:ph type="sldNum" sz="quarter" idx="5"/>
          </p:nvPr>
        </p:nvSpPr>
        <p:spPr/>
        <p:txBody>
          <a:bodyPr/>
          <a:lstStyle/>
          <a:p>
            <a:fld id="{6A98F7E5-C7F0-4FB5-AC33-013975F44F1E}" type="slidenum">
              <a:rPr lang="en-US" altLang="zh-TW" smtClean="0"/>
              <a:t>28</a:t>
            </a:fld>
            <a:endParaRPr lang="zh-TW" altLang="en-US"/>
          </a:p>
        </p:txBody>
      </p:sp>
    </p:spTree>
    <p:extLst>
      <p:ext uri="{BB962C8B-B14F-4D97-AF65-F5344CB8AC3E}">
        <p14:creationId xmlns:p14="http://schemas.microsoft.com/office/powerpoint/2010/main" val="9591046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W"/>
          </a:p>
        </p:txBody>
      </p:sp>
      <p:sp>
        <p:nvSpPr>
          <p:cNvPr id="4" name="Slide Number Placeholder 3"/>
          <p:cNvSpPr>
            <a:spLocks noGrp="1"/>
          </p:cNvSpPr>
          <p:nvPr>
            <p:ph type="sldNum" sz="quarter" idx="5"/>
          </p:nvPr>
        </p:nvSpPr>
        <p:spPr/>
        <p:txBody>
          <a:bodyPr/>
          <a:lstStyle/>
          <a:p>
            <a:fld id="{72306E2F-3E20-314D-B3E9-F782C6C15328}" type="slidenum">
              <a:rPr lang="en-TW" smtClean="0"/>
              <a:t>39</a:t>
            </a:fld>
            <a:endParaRPr lang="en-TW"/>
          </a:p>
        </p:txBody>
      </p:sp>
    </p:spTree>
    <p:extLst>
      <p:ext uri="{BB962C8B-B14F-4D97-AF65-F5344CB8AC3E}">
        <p14:creationId xmlns:p14="http://schemas.microsoft.com/office/powerpoint/2010/main" val="10409165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6A98F7E5-C7F0-4FB5-AC33-013975F44F1E}" type="slidenum">
              <a:rPr lang="en-US" altLang="zh-TW" smtClean="0"/>
              <a:t>40</a:t>
            </a:fld>
            <a:endParaRPr lang="zh-TW" altLang="en-US"/>
          </a:p>
        </p:txBody>
      </p:sp>
    </p:spTree>
    <p:extLst>
      <p:ext uri="{BB962C8B-B14F-4D97-AF65-F5344CB8AC3E}">
        <p14:creationId xmlns:p14="http://schemas.microsoft.com/office/powerpoint/2010/main" val="10969307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6A98F7E5-C7F0-4FB5-AC33-013975F44F1E}" type="slidenum">
              <a:rPr lang="en-US" altLang="zh-TW" smtClean="0"/>
              <a:t>41</a:t>
            </a:fld>
            <a:endParaRPr lang="zh-TW" altLang="en-US"/>
          </a:p>
        </p:txBody>
      </p:sp>
    </p:spTree>
    <p:extLst>
      <p:ext uri="{BB962C8B-B14F-4D97-AF65-F5344CB8AC3E}">
        <p14:creationId xmlns:p14="http://schemas.microsoft.com/office/powerpoint/2010/main" val="25617957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xml"/><Relationship Id="rId4" Type="http://schemas.openxmlformats.org/officeDocument/2006/relationships/image" Target="../media/image23.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E1283-8DE9-CB95-7873-BAD3EF89341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TW"/>
          </a:p>
        </p:txBody>
      </p:sp>
      <p:sp>
        <p:nvSpPr>
          <p:cNvPr id="3" name="Subtitle 2">
            <a:extLst>
              <a:ext uri="{FF2B5EF4-FFF2-40B4-BE49-F238E27FC236}">
                <a16:creationId xmlns:a16="http://schemas.microsoft.com/office/drawing/2014/main" id="{B6876A97-4BD4-163A-FC53-BF82920B146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TW"/>
          </a:p>
        </p:txBody>
      </p:sp>
      <p:sp>
        <p:nvSpPr>
          <p:cNvPr id="4" name="Date Placeholder 3">
            <a:extLst>
              <a:ext uri="{FF2B5EF4-FFF2-40B4-BE49-F238E27FC236}">
                <a16:creationId xmlns:a16="http://schemas.microsoft.com/office/drawing/2014/main" id="{3E63F24E-3275-41C5-CB57-496985BA9CC9}"/>
              </a:ext>
            </a:extLst>
          </p:cNvPr>
          <p:cNvSpPr>
            <a:spLocks noGrp="1"/>
          </p:cNvSpPr>
          <p:nvPr>
            <p:ph type="dt" sz="half" idx="10"/>
          </p:nvPr>
        </p:nvSpPr>
        <p:spPr/>
        <p:txBody>
          <a:bodyPr/>
          <a:lstStyle/>
          <a:p>
            <a:fld id="{320ED938-A676-6E45-8B97-078A1E1B3541}" type="datetimeFigureOut">
              <a:rPr lang="en-TW" smtClean="0"/>
              <a:t>02/21/2024</a:t>
            </a:fld>
            <a:endParaRPr lang="en-TW"/>
          </a:p>
        </p:txBody>
      </p:sp>
      <p:sp>
        <p:nvSpPr>
          <p:cNvPr id="5" name="Footer Placeholder 4">
            <a:extLst>
              <a:ext uri="{FF2B5EF4-FFF2-40B4-BE49-F238E27FC236}">
                <a16:creationId xmlns:a16="http://schemas.microsoft.com/office/drawing/2014/main" id="{D6F82365-A8F9-F023-C5CC-C970EE40EEBF}"/>
              </a:ext>
            </a:extLst>
          </p:cNvPr>
          <p:cNvSpPr>
            <a:spLocks noGrp="1"/>
          </p:cNvSpPr>
          <p:nvPr>
            <p:ph type="ftr" sz="quarter" idx="11"/>
          </p:nvPr>
        </p:nvSpPr>
        <p:spPr/>
        <p:txBody>
          <a:bodyPr/>
          <a:lstStyle/>
          <a:p>
            <a:endParaRPr lang="en-TW"/>
          </a:p>
        </p:txBody>
      </p:sp>
      <p:sp>
        <p:nvSpPr>
          <p:cNvPr id="6" name="Slide Number Placeholder 5">
            <a:extLst>
              <a:ext uri="{FF2B5EF4-FFF2-40B4-BE49-F238E27FC236}">
                <a16:creationId xmlns:a16="http://schemas.microsoft.com/office/drawing/2014/main" id="{CF209049-351C-595F-668B-D36414A04F54}"/>
              </a:ext>
            </a:extLst>
          </p:cNvPr>
          <p:cNvSpPr>
            <a:spLocks noGrp="1"/>
          </p:cNvSpPr>
          <p:nvPr>
            <p:ph type="sldNum" sz="quarter" idx="12"/>
          </p:nvPr>
        </p:nvSpPr>
        <p:spPr/>
        <p:txBody>
          <a:bodyPr/>
          <a:lstStyle/>
          <a:p>
            <a:fld id="{5DDFE356-471E-4041-9DCC-DA71F4D10B39}" type="slidenum">
              <a:rPr lang="en-TW" smtClean="0"/>
              <a:t>‹#›</a:t>
            </a:fld>
            <a:endParaRPr lang="en-TW"/>
          </a:p>
        </p:txBody>
      </p:sp>
    </p:spTree>
    <p:extLst>
      <p:ext uri="{BB962C8B-B14F-4D97-AF65-F5344CB8AC3E}">
        <p14:creationId xmlns:p14="http://schemas.microsoft.com/office/powerpoint/2010/main" val="13671183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19_Blank">
    <p:spTree>
      <p:nvGrpSpPr>
        <p:cNvPr id="1" name=""/>
        <p:cNvGrpSpPr/>
        <p:nvPr/>
      </p:nvGrpSpPr>
      <p:grpSpPr>
        <a:xfrm>
          <a:off x="0" y="0"/>
          <a:ext cx="0" cy="0"/>
          <a:chOff x="0" y="0"/>
          <a:chExt cx="0" cy="0"/>
        </a:xfrm>
      </p:grpSpPr>
      <p:pic>
        <p:nvPicPr>
          <p:cNvPr id="4" name="圖片 3" descr="一張含有 黑色, 霧, 灰色, 黑與白 的圖片&#10;&#10;自動產生的描述">
            <a:extLst>
              <a:ext uri="{FF2B5EF4-FFF2-40B4-BE49-F238E27FC236}">
                <a16:creationId xmlns:a16="http://schemas.microsoft.com/office/drawing/2014/main" id="{F9C65A65-CC12-5D49-0098-DE40F18D25D0}"/>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1239886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18_Blank">
    <p:spTree>
      <p:nvGrpSpPr>
        <p:cNvPr id="1" name=""/>
        <p:cNvGrpSpPr/>
        <p:nvPr/>
      </p:nvGrpSpPr>
      <p:grpSpPr>
        <a:xfrm>
          <a:off x="0" y="0"/>
          <a:ext cx="0" cy="0"/>
          <a:chOff x="0" y="0"/>
          <a:chExt cx="0" cy="0"/>
        </a:xfrm>
      </p:grpSpPr>
      <p:pic>
        <p:nvPicPr>
          <p:cNvPr id="4" name="圖片 3" descr="一張含有 文字, 螢幕擷取畫面, 字型, 標誌 的圖片&#10;&#10;自動產生的描述">
            <a:extLst>
              <a:ext uri="{FF2B5EF4-FFF2-40B4-BE49-F238E27FC236}">
                <a16:creationId xmlns:a16="http://schemas.microsoft.com/office/drawing/2014/main" id="{7B41FFB4-E51D-4E1D-551A-8FFBDA6DA749}"/>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8349462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CE27E1B2-1199-52A1-C025-C875DDAF614B}"/>
              </a:ext>
            </a:extLst>
          </p:cNvPr>
          <p:cNvPicPr>
            <a:picLocks noChangeAspect="1"/>
          </p:cNvPicPr>
          <p:nvPr userDrawn="1"/>
        </p:nvPicPr>
        <p:blipFill>
          <a:blip r:embed="rId2"/>
          <a:stretch>
            <a:fillRect/>
          </a:stretch>
        </p:blipFill>
        <p:spPr>
          <a:xfrm>
            <a:off x="2467" y="0"/>
            <a:ext cx="12187066" cy="6858000"/>
          </a:xfrm>
          <a:prstGeom prst="rect">
            <a:avLst/>
          </a:prstGeom>
        </p:spPr>
      </p:pic>
    </p:spTree>
    <p:extLst>
      <p:ext uri="{BB962C8B-B14F-4D97-AF65-F5344CB8AC3E}">
        <p14:creationId xmlns:p14="http://schemas.microsoft.com/office/powerpoint/2010/main" val="26358572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pic>
        <p:nvPicPr>
          <p:cNvPr id="3" name="圖形 2">
            <a:extLst>
              <a:ext uri="{FF2B5EF4-FFF2-40B4-BE49-F238E27FC236}">
                <a16:creationId xmlns:a16="http://schemas.microsoft.com/office/drawing/2014/main" id="{9E9B74DA-A1F8-8BA3-7BAB-4D0C7565D61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162928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7_Blank">
    <p:spTree>
      <p:nvGrpSpPr>
        <p:cNvPr id="1" name=""/>
        <p:cNvGrpSpPr/>
        <p:nvPr/>
      </p:nvGrpSpPr>
      <p:grpSpPr>
        <a:xfrm>
          <a:off x="0" y="0"/>
          <a:ext cx="0" cy="0"/>
          <a:chOff x="0" y="0"/>
          <a:chExt cx="0" cy="0"/>
        </a:xfrm>
      </p:grpSpPr>
      <p:pic>
        <p:nvPicPr>
          <p:cNvPr id="3" name="圖形 2">
            <a:extLst>
              <a:ext uri="{FF2B5EF4-FFF2-40B4-BE49-F238E27FC236}">
                <a16:creationId xmlns:a16="http://schemas.microsoft.com/office/drawing/2014/main" id="{9E9B74DA-A1F8-8BA3-7BAB-4D0C7565D61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A7CC598-1871-E854-5EFF-5215434AFD01}"/>
              </a:ext>
            </a:extLst>
          </p:cNvPr>
          <p:cNvSpPr>
            <a:spLocks noGrp="1"/>
          </p:cNvSpPr>
          <p:nvPr>
            <p:ph type="title"/>
          </p:nvPr>
        </p:nvSpPr>
        <p:spPr>
          <a:xfrm>
            <a:off x="838200" y="365125"/>
            <a:ext cx="10515600" cy="1325563"/>
          </a:xfrm>
        </p:spPr>
        <p:txBody>
          <a:bodyPr>
            <a:normAutofit/>
          </a:bodyPr>
          <a:lstStyle>
            <a:lvl1pPr>
              <a:defRPr sz="4800" b="1">
                <a:solidFill>
                  <a:srgbClr val="282E40"/>
                </a:solidFill>
                <a:latin typeface="Arial" panose="020B0604020202020204" pitchFamily="34" charset="0"/>
                <a:cs typeface="Arial" panose="020B0604020202020204" pitchFamily="34" charset="0"/>
              </a:defRPr>
            </a:lvl1pPr>
          </a:lstStyle>
          <a:p>
            <a:r>
              <a:rPr lang="en-US"/>
              <a:t>Click to edit Master title style</a:t>
            </a:r>
            <a:endParaRPr lang="en-TW"/>
          </a:p>
        </p:txBody>
      </p:sp>
      <p:sp>
        <p:nvSpPr>
          <p:cNvPr id="4" name="Content Placeholder 2">
            <a:extLst>
              <a:ext uri="{FF2B5EF4-FFF2-40B4-BE49-F238E27FC236}">
                <a16:creationId xmlns:a16="http://schemas.microsoft.com/office/drawing/2014/main" id="{CDA69323-5477-9F7F-57A7-8F64D3A7E299}"/>
              </a:ext>
            </a:extLst>
          </p:cNvPr>
          <p:cNvSpPr>
            <a:spLocks noGrp="1"/>
          </p:cNvSpPr>
          <p:nvPr>
            <p:ph idx="1"/>
          </p:nvPr>
        </p:nvSpPr>
        <p:spPr>
          <a:xfrm>
            <a:off x="838200" y="1825625"/>
            <a:ext cx="10515600" cy="4351338"/>
          </a:xfrm>
        </p:spPr>
        <p:txBody>
          <a:bodyPr/>
          <a:lstStyle>
            <a:lvl1pPr>
              <a:defRPr>
                <a:latin typeface="Arial" panose="020B0604020202020204" pitchFamily="34" charset="0"/>
                <a:cs typeface="Arial" panose="020B0604020202020204" pitchFamily="34" charset="0"/>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W"/>
          </a:p>
        </p:txBody>
      </p:sp>
    </p:spTree>
    <p:extLst>
      <p:ext uri="{BB962C8B-B14F-4D97-AF65-F5344CB8AC3E}">
        <p14:creationId xmlns:p14="http://schemas.microsoft.com/office/powerpoint/2010/main" val="22839231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1_Blank">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09E4490C-A485-89F2-2868-BBEB341CC3EA}"/>
              </a:ext>
            </a:extLst>
          </p:cNvPr>
          <p:cNvSpPr/>
          <p:nvPr userDrawn="1"/>
        </p:nvSpPr>
        <p:spPr>
          <a:xfrm>
            <a:off x="0" y="0"/>
            <a:ext cx="12191999" cy="6858000"/>
          </a:xfrm>
          <a:prstGeom prst="rect">
            <a:avLst/>
          </a:prstGeom>
          <a:gradFill>
            <a:gsLst>
              <a:gs pos="0">
                <a:srgbClr val="1E1EF6"/>
              </a:gs>
              <a:gs pos="100000">
                <a:srgbClr val="05318E"/>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Title 1">
            <a:extLst>
              <a:ext uri="{FF2B5EF4-FFF2-40B4-BE49-F238E27FC236}">
                <a16:creationId xmlns:a16="http://schemas.microsoft.com/office/drawing/2014/main" id="{1A7CC598-1871-E854-5EFF-5215434AFD01}"/>
              </a:ext>
            </a:extLst>
          </p:cNvPr>
          <p:cNvSpPr>
            <a:spLocks noGrp="1"/>
          </p:cNvSpPr>
          <p:nvPr>
            <p:ph type="title"/>
          </p:nvPr>
        </p:nvSpPr>
        <p:spPr>
          <a:xfrm>
            <a:off x="838200" y="365125"/>
            <a:ext cx="10515600" cy="1325563"/>
          </a:xfrm>
        </p:spPr>
        <p:txBody>
          <a:bodyPr>
            <a:normAutofit/>
          </a:bodyPr>
          <a:lstStyle>
            <a:lvl1pPr>
              <a:defRPr sz="4800" b="1">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TW"/>
          </a:p>
        </p:txBody>
      </p:sp>
    </p:spTree>
    <p:extLst>
      <p:ext uri="{BB962C8B-B14F-4D97-AF65-F5344CB8AC3E}">
        <p14:creationId xmlns:p14="http://schemas.microsoft.com/office/powerpoint/2010/main" val="22927092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2_Blank">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068D740A-3BB2-0B60-D8A3-27EC8433BBCA}"/>
              </a:ext>
            </a:extLst>
          </p:cNvPr>
          <p:cNvSpPr/>
          <p:nvPr userDrawn="1"/>
        </p:nvSpPr>
        <p:spPr>
          <a:xfrm>
            <a:off x="0" y="0"/>
            <a:ext cx="12192000" cy="6858000"/>
          </a:xfrm>
          <a:prstGeom prst="rect">
            <a:avLst/>
          </a:prstGeom>
          <a:gradFill>
            <a:gsLst>
              <a:gs pos="0">
                <a:srgbClr val="FE9500"/>
              </a:gs>
              <a:gs pos="100000">
                <a:srgbClr val="FF6600"/>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Title 1">
            <a:extLst>
              <a:ext uri="{FF2B5EF4-FFF2-40B4-BE49-F238E27FC236}">
                <a16:creationId xmlns:a16="http://schemas.microsoft.com/office/drawing/2014/main" id="{1A7CC598-1871-E854-5EFF-5215434AFD01}"/>
              </a:ext>
            </a:extLst>
          </p:cNvPr>
          <p:cNvSpPr>
            <a:spLocks noGrp="1"/>
          </p:cNvSpPr>
          <p:nvPr>
            <p:ph type="title"/>
          </p:nvPr>
        </p:nvSpPr>
        <p:spPr>
          <a:xfrm>
            <a:off x="838200" y="365125"/>
            <a:ext cx="10515600" cy="1325563"/>
          </a:xfrm>
        </p:spPr>
        <p:txBody>
          <a:bodyPr>
            <a:normAutofit/>
          </a:bodyPr>
          <a:lstStyle>
            <a:lvl1pPr>
              <a:defRPr sz="4800" b="1">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TW"/>
          </a:p>
        </p:txBody>
      </p:sp>
    </p:spTree>
    <p:extLst>
      <p:ext uri="{BB962C8B-B14F-4D97-AF65-F5344CB8AC3E}">
        <p14:creationId xmlns:p14="http://schemas.microsoft.com/office/powerpoint/2010/main" val="19669598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5_Blank">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72DDFC54-5117-4AD0-5797-6C8A57FF50F3}"/>
              </a:ext>
            </a:extLst>
          </p:cNvPr>
          <p:cNvSpPr/>
          <p:nvPr userDrawn="1"/>
        </p:nvSpPr>
        <p:spPr>
          <a:xfrm>
            <a:off x="0" y="0"/>
            <a:ext cx="12192000" cy="6858000"/>
          </a:xfrm>
          <a:prstGeom prst="rect">
            <a:avLst/>
          </a:prstGeom>
          <a:gradFill>
            <a:gsLst>
              <a:gs pos="0">
                <a:srgbClr val="5FEEC0"/>
              </a:gs>
              <a:gs pos="100000">
                <a:srgbClr val="00A97A"/>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Title 1">
            <a:extLst>
              <a:ext uri="{FF2B5EF4-FFF2-40B4-BE49-F238E27FC236}">
                <a16:creationId xmlns:a16="http://schemas.microsoft.com/office/drawing/2014/main" id="{1A7CC598-1871-E854-5EFF-5215434AFD01}"/>
              </a:ext>
            </a:extLst>
          </p:cNvPr>
          <p:cNvSpPr>
            <a:spLocks noGrp="1"/>
          </p:cNvSpPr>
          <p:nvPr>
            <p:ph type="title"/>
          </p:nvPr>
        </p:nvSpPr>
        <p:spPr>
          <a:xfrm>
            <a:off x="838200" y="365125"/>
            <a:ext cx="10515600" cy="1325563"/>
          </a:xfrm>
        </p:spPr>
        <p:txBody>
          <a:bodyPr>
            <a:normAutofit/>
          </a:bodyPr>
          <a:lstStyle>
            <a:lvl1pPr>
              <a:defRPr sz="4800" b="1">
                <a:solidFill>
                  <a:srgbClr val="0A0A0A"/>
                </a:solidFill>
                <a:latin typeface="Arial" panose="020B0604020202020204" pitchFamily="34" charset="0"/>
                <a:cs typeface="Arial" panose="020B0604020202020204" pitchFamily="34" charset="0"/>
              </a:defRPr>
            </a:lvl1pPr>
          </a:lstStyle>
          <a:p>
            <a:r>
              <a:rPr lang="en-US"/>
              <a:t>Click to edit Master title style</a:t>
            </a:r>
            <a:endParaRPr lang="en-TW"/>
          </a:p>
        </p:txBody>
      </p:sp>
    </p:spTree>
    <p:extLst>
      <p:ext uri="{BB962C8B-B14F-4D97-AF65-F5344CB8AC3E}">
        <p14:creationId xmlns:p14="http://schemas.microsoft.com/office/powerpoint/2010/main" val="41965407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8_Blank">
    <p:spTree>
      <p:nvGrpSpPr>
        <p:cNvPr id="1" name=""/>
        <p:cNvGrpSpPr/>
        <p:nvPr/>
      </p:nvGrpSpPr>
      <p:grpSpPr>
        <a:xfrm>
          <a:off x="0" y="0"/>
          <a:ext cx="0" cy="0"/>
          <a:chOff x="0" y="0"/>
          <a:chExt cx="0" cy="0"/>
        </a:xfrm>
      </p:grpSpPr>
      <p:pic>
        <p:nvPicPr>
          <p:cNvPr id="6" name="圖形 5">
            <a:extLst>
              <a:ext uri="{FF2B5EF4-FFF2-40B4-BE49-F238E27FC236}">
                <a16:creationId xmlns:a16="http://schemas.microsoft.com/office/drawing/2014/main" id="{1244613E-BCF3-0B69-E395-9949CDB5960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A7CC598-1871-E854-5EFF-5215434AFD01}"/>
              </a:ext>
            </a:extLst>
          </p:cNvPr>
          <p:cNvSpPr>
            <a:spLocks noGrp="1"/>
          </p:cNvSpPr>
          <p:nvPr>
            <p:ph type="title"/>
          </p:nvPr>
        </p:nvSpPr>
        <p:spPr>
          <a:xfrm>
            <a:off x="838200" y="365125"/>
            <a:ext cx="10515600" cy="1325563"/>
          </a:xfrm>
        </p:spPr>
        <p:txBody>
          <a:bodyPr>
            <a:normAutofit/>
          </a:bodyPr>
          <a:lstStyle>
            <a:lvl1pPr>
              <a:defRPr sz="4800" b="1">
                <a:solidFill>
                  <a:srgbClr val="FF6600"/>
                </a:solidFill>
                <a:latin typeface="Arial" panose="020B0604020202020204" pitchFamily="34" charset="0"/>
                <a:cs typeface="Arial" panose="020B0604020202020204" pitchFamily="34" charset="0"/>
              </a:defRPr>
            </a:lvl1pPr>
          </a:lstStyle>
          <a:p>
            <a:r>
              <a:rPr lang="en-US"/>
              <a:t>Click to edit Master title style</a:t>
            </a:r>
            <a:endParaRPr lang="en-TW"/>
          </a:p>
        </p:txBody>
      </p:sp>
      <p:sp>
        <p:nvSpPr>
          <p:cNvPr id="4" name="Content Placeholder 2">
            <a:extLst>
              <a:ext uri="{FF2B5EF4-FFF2-40B4-BE49-F238E27FC236}">
                <a16:creationId xmlns:a16="http://schemas.microsoft.com/office/drawing/2014/main" id="{CDA69323-5477-9F7F-57A7-8F64D3A7E299}"/>
              </a:ext>
            </a:extLst>
          </p:cNvPr>
          <p:cNvSpPr>
            <a:spLocks noGrp="1"/>
          </p:cNvSpPr>
          <p:nvPr>
            <p:ph idx="1"/>
          </p:nvPr>
        </p:nvSpPr>
        <p:spPr>
          <a:xfrm>
            <a:off x="838200" y="1825625"/>
            <a:ext cx="10515600" cy="4351338"/>
          </a:xfrm>
        </p:spPr>
        <p:txBody>
          <a:bodyPr/>
          <a:lstStyle>
            <a:lvl1pPr>
              <a:defRPr>
                <a:solidFill>
                  <a:schemeClr val="bg1"/>
                </a:solidFill>
                <a:latin typeface="Arial" panose="020B0604020202020204" pitchFamily="34"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W"/>
          </a:p>
        </p:txBody>
      </p:sp>
    </p:spTree>
    <p:extLst>
      <p:ext uri="{BB962C8B-B14F-4D97-AF65-F5344CB8AC3E}">
        <p14:creationId xmlns:p14="http://schemas.microsoft.com/office/powerpoint/2010/main" val="11179472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pic>
        <p:nvPicPr>
          <p:cNvPr id="4" name="圖片 3" descr="一張含有 廣場 的圖片&#10;&#10;自動產生的描述">
            <a:extLst>
              <a:ext uri="{FF2B5EF4-FFF2-40B4-BE49-F238E27FC236}">
                <a16:creationId xmlns:a16="http://schemas.microsoft.com/office/drawing/2014/main" id="{B4F00D02-A85D-3DA6-65E9-F15C4B56CD47}"/>
              </a:ext>
            </a:extLst>
          </p:cNvPr>
          <p:cNvPicPr>
            <a:picLocks noChangeAspect="1"/>
          </p:cNvPicPr>
          <p:nvPr userDrawn="1"/>
        </p:nvPicPr>
        <p:blipFill>
          <a:blip r:embed="rId2"/>
          <a:stretch>
            <a:fillRect/>
          </a:stretch>
        </p:blipFill>
        <p:spPr>
          <a:xfrm>
            <a:off x="2466" y="0"/>
            <a:ext cx="12189533" cy="6858000"/>
          </a:xfrm>
          <a:prstGeom prst="rect">
            <a:avLst/>
          </a:prstGeom>
        </p:spPr>
      </p:pic>
    </p:spTree>
    <p:extLst>
      <p:ext uri="{BB962C8B-B14F-4D97-AF65-F5344CB8AC3E}">
        <p14:creationId xmlns:p14="http://schemas.microsoft.com/office/powerpoint/2010/main" val="8475300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C39241A6-D5E5-B0A0-7654-45F0B88D6B98}"/>
              </a:ext>
            </a:extLst>
          </p:cNvPr>
          <p:cNvSpPr>
            <a:spLocks noGrp="1"/>
          </p:cNvSpPr>
          <p:nvPr>
            <p:ph type="title"/>
          </p:nvPr>
        </p:nvSpPr>
        <p:spPr>
          <a:xfrm>
            <a:off x="838200" y="365125"/>
            <a:ext cx="10515600" cy="1325563"/>
          </a:xfrm>
        </p:spPr>
        <p:txBody>
          <a:bodyPr>
            <a:normAutofit/>
          </a:bodyPr>
          <a:lstStyle>
            <a:lvl1pPr>
              <a:defRPr sz="4800" b="1">
                <a:solidFill>
                  <a:srgbClr val="282E40"/>
                </a:solidFill>
                <a:latin typeface="Arial" panose="020B0604020202020204" pitchFamily="34" charset="0"/>
                <a:cs typeface="Arial" panose="020B0604020202020204" pitchFamily="34" charset="0"/>
              </a:defRPr>
            </a:lvl1pPr>
          </a:lstStyle>
          <a:p>
            <a:r>
              <a:rPr lang="en-US"/>
              <a:t>Click to edit Master title style</a:t>
            </a:r>
            <a:endParaRPr lang="en-TW"/>
          </a:p>
        </p:txBody>
      </p:sp>
      <p:sp>
        <p:nvSpPr>
          <p:cNvPr id="8" name="Content Placeholder 2">
            <a:extLst>
              <a:ext uri="{FF2B5EF4-FFF2-40B4-BE49-F238E27FC236}">
                <a16:creationId xmlns:a16="http://schemas.microsoft.com/office/drawing/2014/main" id="{44918002-A913-F723-4A62-CAFCEB58144E}"/>
              </a:ext>
            </a:extLst>
          </p:cNvPr>
          <p:cNvSpPr>
            <a:spLocks noGrp="1"/>
          </p:cNvSpPr>
          <p:nvPr>
            <p:ph idx="1"/>
          </p:nvPr>
        </p:nvSpPr>
        <p:spPr>
          <a:xfrm>
            <a:off x="838200" y="1825625"/>
            <a:ext cx="10515600" cy="4351338"/>
          </a:xfrm>
        </p:spPr>
        <p:txBody>
          <a:bodyPr/>
          <a:lstStyle>
            <a:lvl1pPr>
              <a:defRPr>
                <a:solidFill>
                  <a:schemeClr val="tx1"/>
                </a:solidFill>
                <a:latin typeface="Arial" panose="020B0604020202020204" pitchFamily="34" charset="0"/>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W"/>
          </a:p>
        </p:txBody>
      </p:sp>
    </p:spTree>
    <p:extLst>
      <p:ext uri="{BB962C8B-B14F-4D97-AF65-F5344CB8AC3E}">
        <p14:creationId xmlns:p14="http://schemas.microsoft.com/office/powerpoint/2010/main" val="41187007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B54C4B81-F3AE-3CB3-6F8E-85754991F229}"/>
              </a:ext>
            </a:extLst>
          </p:cNvPr>
          <p:cNvPicPr>
            <a:picLocks noChangeAspect="1"/>
          </p:cNvPicPr>
          <p:nvPr userDrawn="1"/>
        </p:nvPicPr>
        <p:blipFill>
          <a:blip r:embed="rId2"/>
          <a:stretch>
            <a:fillRect/>
          </a:stretch>
        </p:blipFill>
        <p:spPr>
          <a:xfrm>
            <a:off x="2467" y="0"/>
            <a:ext cx="12187066" cy="6858000"/>
          </a:xfrm>
          <a:prstGeom prst="rect">
            <a:avLst/>
          </a:prstGeom>
        </p:spPr>
      </p:pic>
    </p:spTree>
    <p:extLst>
      <p:ext uri="{BB962C8B-B14F-4D97-AF65-F5344CB8AC3E}">
        <p14:creationId xmlns:p14="http://schemas.microsoft.com/office/powerpoint/2010/main" val="21121436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04808359-9EEC-EC50-CCDC-073E9B0144B3}"/>
              </a:ext>
            </a:extLst>
          </p:cNvPr>
          <p:cNvPicPr>
            <a:picLocks noChangeAspect="1"/>
          </p:cNvPicPr>
          <p:nvPr userDrawn="1"/>
        </p:nvPicPr>
        <p:blipFill>
          <a:blip r:embed="rId2"/>
          <a:stretch>
            <a:fillRect/>
          </a:stretch>
        </p:blipFill>
        <p:spPr>
          <a:xfrm>
            <a:off x="2467" y="0"/>
            <a:ext cx="12187066" cy="6858000"/>
          </a:xfrm>
          <a:prstGeom prst="rect">
            <a:avLst/>
          </a:prstGeom>
        </p:spPr>
      </p:pic>
    </p:spTree>
    <p:extLst>
      <p:ext uri="{BB962C8B-B14F-4D97-AF65-F5344CB8AC3E}">
        <p14:creationId xmlns:p14="http://schemas.microsoft.com/office/powerpoint/2010/main" val="13649138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F7F81200-71B4-A126-95D9-929FD4984A7A}"/>
              </a:ext>
            </a:extLst>
          </p:cNvPr>
          <p:cNvPicPr>
            <a:picLocks noChangeAspect="1"/>
          </p:cNvPicPr>
          <p:nvPr userDrawn="1"/>
        </p:nvPicPr>
        <p:blipFill>
          <a:blip r:embed="rId2"/>
          <a:stretch>
            <a:fillRect/>
          </a:stretch>
        </p:blipFill>
        <p:spPr>
          <a:xfrm>
            <a:off x="2466" y="0"/>
            <a:ext cx="12189533" cy="6858000"/>
          </a:xfrm>
          <a:prstGeom prst="rect">
            <a:avLst/>
          </a:prstGeom>
        </p:spPr>
      </p:pic>
    </p:spTree>
    <p:extLst>
      <p:ext uri="{BB962C8B-B14F-4D97-AF65-F5344CB8AC3E}">
        <p14:creationId xmlns:p14="http://schemas.microsoft.com/office/powerpoint/2010/main" val="7359534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2A7B9AFA-A403-F6C4-AD79-270808FB5C64}"/>
              </a:ext>
            </a:extLst>
          </p:cNvPr>
          <p:cNvPicPr>
            <a:picLocks noChangeAspect="1"/>
          </p:cNvPicPr>
          <p:nvPr userDrawn="1"/>
        </p:nvPicPr>
        <p:blipFill>
          <a:blip r:embed="rId2"/>
          <a:stretch>
            <a:fillRect/>
          </a:stretch>
        </p:blipFill>
        <p:spPr>
          <a:xfrm>
            <a:off x="2466" y="0"/>
            <a:ext cx="12189533" cy="6858000"/>
          </a:xfrm>
          <a:prstGeom prst="rect">
            <a:avLst/>
          </a:prstGeom>
        </p:spPr>
      </p:pic>
    </p:spTree>
    <p:extLst>
      <p:ext uri="{BB962C8B-B14F-4D97-AF65-F5344CB8AC3E}">
        <p14:creationId xmlns:p14="http://schemas.microsoft.com/office/powerpoint/2010/main" val="16992323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id="{592E4F43-30F9-55B9-2843-D9C06C880F16}"/>
              </a:ext>
            </a:extLst>
          </p:cNvPr>
          <p:cNvPicPr>
            <a:picLocks noChangeAspect="1"/>
          </p:cNvPicPr>
          <p:nvPr userDrawn="1"/>
        </p:nvPicPr>
        <p:blipFill>
          <a:blip r:embed="rId2"/>
          <a:stretch>
            <a:fillRect/>
          </a:stretch>
        </p:blipFill>
        <p:spPr>
          <a:xfrm>
            <a:off x="2466" y="0"/>
            <a:ext cx="12189533" cy="6858000"/>
          </a:xfrm>
          <a:prstGeom prst="rect">
            <a:avLst/>
          </a:prstGeom>
        </p:spPr>
      </p:pic>
    </p:spTree>
    <p:extLst>
      <p:ext uri="{BB962C8B-B14F-4D97-AF65-F5344CB8AC3E}">
        <p14:creationId xmlns:p14="http://schemas.microsoft.com/office/powerpoint/2010/main" val="2138207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16_Blank">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B6559A20-94F0-C3B1-8323-6D33D0A2CD0E}"/>
              </a:ext>
            </a:extLst>
          </p:cNvPr>
          <p:cNvPicPr>
            <a:picLocks noChangeAspect="1"/>
          </p:cNvPicPr>
          <p:nvPr userDrawn="1"/>
        </p:nvPicPr>
        <p:blipFill>
          <a:blip r:embed="rId2"/>
          <a:stretch>
            <a:fillRect/>
          </a:stretch>
        </p:blipFill>
        <p:spPr>
          <a:xfrm>
            <a:off x="2466" y="0"/>
            <a:ext cx="12189533" cy="6858000"/>
          </a:xfrm>
          <a:prstGeom prst="rect">
            <a:avLst/>
          </a:prstGeom>
        </p:spPr>
      </p:pic>
    </p:spTree>
    <p:extLst>
      <p:ext uri="{BB962C8B-B14F-4D97-AF65-F5344CB8AC3E}">
        <p14:creationId xmlns:p14="http://schemas.microsoft.com/office/powerpoint/2010/main" val="21742135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14_Blank">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799A0C3B-22E6-8229-8EC8-FF3A94B0DC9A}"/>
              </a:ext>
            </a:extLst>
          </p:cNvPr>
          <p:cNvPicPr>
            <a:picLocks noChangeAspect="1"/>
          </p:cNvPicPr>
          <p:nvPr userDrawn="1"/>
        </p:nvPicPr>
        <p:blipFill rotWithShape="1">
          <a:blip r:embed="rId2"/>
          <a:srcRect l="-4" t="731"/>
          <a:stretch/>
        </p:blipFill>
        <p:spPr>
          <a:xfrm>
            <a:off x="0" y="0"/>
            <a:ext cx="12192000" cy="6858000"/>
          </a:xfrm>
          <a:prstGeom prst="rect">
            <a:avLst/>
          </a:prstGeom>
        </p:spPr>
      </p:pic>
    </p:spTree>
    <p:extLst>
      <p:ext uri="{BB962C8B-B14F-4D97-AF65-F5344CB8AC3E}">
        <p14:creationId xmlns:p14="http://schemas.microsoft.com/office/powerpoint/2010/main" val="4690294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25FC5-8CC1-36C1-BDE4-5D50BF52807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TW"/>
          </a:p>
        </p:txBody>
      </p:sp>
      <p:sp>
        <p:nvSpPr>
          <p:cNvPr id="3" name="Content Placeholder 2">
            <a:extLst>
              <a:ext uri="{FF2B5EF4-FFF2-40B4-BE49-F238E27FC236}">
                <a16:creationId xmlns:a16="http://schemas.microsoft.com/office/drawing/2014/main" id="{DCFABB38-5F1C-87C0-77F1-70350E1AC18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W"/>
          </a:p>
        </p:txBody>
      </p:sp>
      <p:sp>
        <p:nvSpPr>
          <p:cNvPr id="4" name="Text Placeholder 3">
            <a:extLst>
              <a:ext uri="{FF2B5EF4-FFF2-40B4-BE49-F238E27FC236}">
                <a16:creationId xmlns:a16="http://schemas.microsoft.com/office/drawing/2014/main" id="{E17C6C87-30E7-ABE7-5C8B-2BEFC423A6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95338A0-FFA7-F241-9A95-051AD81591C3}"/>
              </a:ext>
            </a:extLst>
          </p:cNvPr>
          <p:cNvSpPr>
            <a:spLocks noGrp="1"/>
          </p:cNvSpPr>
          <p:nvPr>
            <p:ph type="dt" sz="half" idx="10"/>
          </p:nvPr>
        </p:nvSpPr>
        <p:spPr/>
        <p:txBody>
          <a:bodyPr/>
          <a:lstStyle/>
          <a:p>
            <a:fld id="{320ED938-A676-6E45-8B97-078A1E1B3541}" type="datetimeFigureOut">
              <a:rPr lang="en-TW" smtClean="0"/>
              <a:t>02/21/2024</a:t>
            </a:fld>
            <a:endParaRPr lang="en-TW"/>
          </a:p>
        </p:txBody>
      </p:sp>
      <p:sp>
        <p:nvSpPr>
          <p:cNvPr id="6" name="Footer Placeholder 5">
            <a:extLst>
              <a:ext uri="{FF2B5EF4-FFF2-40B4-BE49-F238E27FC236}">
                <a16:creationId xmlns:a16="http://schemas.microsoft.com/office/drawing/2014/main" id="{2E48208A-288A-8E0A-5E64-ACB2BEB399F6}"/>
              </a:ext>
            </a:extLst>
          </p:cNvPr>
          <p:cNvSpPr>
            <a:spLocks noGrp="1"/>
          </p:cNvSpPr>
          <p:nvPr>
            <p:ph type="ftr" sz="quarter" idx="11"/>
          </p:nvPr>
        </p:nvSpPr>
        <p:spPr/>
        <p:txBody>
          <a:bodyPr/>
          <a:lstStyle/>
          <a:p>
            <a:endParaRPr lang="en-TW"/>
          </a:p>
        </p:txBody>
      </p:sp>
      <p:sp>
        <p:nvSpPr>
          <p:cNvPr id="7" name="Slide Number Placeholder 6">
            <a:extLst>
              <a:ext uri="{FF2B5EF4-FFF2-40B4-BE49-F238E27FC236}">
                <a16:creationId xmlns:a16="http://schemas.microsoft.com/office/drawing/2014/main" id="{8BB58A59-F812-1C08-ABA4-1BC1CECC4A34}"/>
              </a:ext>
            </a:extLst>
          </p:cNvPr>
          <p:cNvSpPr>
            <a:spLocks noGrp="1"/>
          </p:cNvSpPr>
          <p:nvPr>
            <p:ph type="sldNum" sz="quarter" idx="12"/>
          </p:nvPr>
        </p:nvSpPr>
        <p:spPr/>
        <p:txBody>
          <a:bodyPr/>
          <a:lstStyle/>
          <a:p>
            <a:fld id="{5DDFE356-471E-4041-9DCC-DA71F4D10B39}" type="slidenum">
              <a:rPr lang="en-TW" smtClean="0"/>
              <a:t>‹#›</a:t>
            </a:fld>
            <a:endParaRPr lang="en-TW"/>
          </a:p>
        </p:txBody>
      </p:sp>
    </p:spTree>
    <p:extLst>
      <p:ext uri="{BB962C8B-B14F-4D97-AF65-F5344CB8AC3E}">
        <p14:creationId xmlns:p14="http://schemas.microsoft.com/office/powerpoint/2010/main" val="15169803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40DD5-5A63-271B-FEE4-B242F919F47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TW"/>
          </a:p>
        </p:txBody>
      </p:sp>
      <p:sp>
        <p:nvSpPr>
          <p:cNvPr id="3" name="Picture Placeholder 2">
            <a:extLst>
              <a:ext uri="{FF2B5EF4-FFF2-40B4-BE49-F238E27FC236}">
                <a16:creationId xmlns:a16="http://schemas.microsoft.com/office/drawing/2014/main" id="{827A15B1-CD3D-3462-9BA0-A3AAE1EA276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TW"/>
          </a:p>
        </p:txBody>
      </p:sp>
      <p:sp>
        <p:nvSpPr>
          <p:cNvPr id="4" name="Text Placeholder 3">
            <a:extLst>
              <a:ext uri="{FF2B5EF4-FFF2-40B4-BE49-F238E27FC236}">
                <a16:creationId xmlns:a16="http://schemas.microsoft.com/office/drawing/2014/main" id="{E7BBDF17-C8AD-3B79-8BED-D4186AA77B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81F7A2C-4405-A20F-CEBA-A0F26A20DCBC}"/>
              </a:ext>
            </a:extLst>
          </p:cNvPr>
          <p:cNvSpPr>
            <a:spLocks noGrp="1"/>
          </p:cNvSpPr>
          <p:nvPr>
            <p:ph type="dt" sz="half" idx="10"/>
          </p:nvPr>
        </p:nvSpPr>
        <p:spPr/>
        <p:txBody>
          <a:bodyPr/>
          <a:lstStyle/>
          <a:p>
            <a:fld id="{320ED938-A676-6E45-8B97-078A1E1B3541}" type="datetimeFigureOut">
              <a:rPr lang="en-TW" smtClean="0"/>
              <a:t>02/21/2024</a:t>
            </a:fld>
            <a:endParaRPr lang="en-TW"/>
          </a:p>
        </p:txBody>
      </p:sp>
      <p:sp>
        <p:nvSpPr>
          <p:cNvPr id="6" name="Footer Placeholder 5">
            <a:extLst>
              <a:ext uri="{FF2B5EF4-FFF2-40B4-BE49-F238E27FC236}">
                <a16:creationId xmlns:a16="http://schemas.microsoft.com/office/drawing/2014/main" id="{55762FF1-C99B-D1FB-AF83-4DD3963D41C8}"/>
              </a:ext>
            </a:extLst>
          </p:cNvPr>
          <p:cNvSpPr>
            <a:spLocks noGrp="1"/>
          </p:cNvSpPr>
          <p:nvPr>
            <p:ph type="ftr" sz="quarter" idx="11"/>
          </p:nvPr>
        </p:nvSpPr>
        <p:spPr/>
        <p:txBody>
          <a:bodyPr/>
          <a:lstStyle/>
          <a:p>
            <a:endParaRPr lang="en-TW"/>
          </a:p>
        </p:txBody>
      </p:sp>
      <p:sp>
        <p:nvSpPr>
          <p:cNvPr id="7" name="Slide Number Placeholder 6">
            <a:extLst>
              <a:ext uri="{FF2B5EF4-FFF2-40B4-BE49-F238E27FC236}">
                <a16:creationId xmlns:a16="http://schemas.microsoft.com/office/drawing/2014/main" id="{96DD37EC-B1ED-45B6-DBBD-D322B6FC8F22}"/>
              </a:ext>
            </a:extLst>
          </p:cNvPr>
          <p:cNvSpPr>
            <a:spLocks noGrp="1"/>
          </p:cNvSpPr>
          <p:nvPr>
            <p:ph type="sldNum" sz="quarter" idx="12"/>
          </p:nvPr>
        </p:nvSpPr>
        <p:spPr/>
        <p:txBody>
          <a:bodyPr/>
          <a:lstStyle/>
          <a:p>
            <a:fld id="{5DDFE356-471E-4041-9DCC-DA71F4D10B39}" type="slidenum">
              <a:rPr lang="en-TW" smtClean="0"/>
              <a:t>‹#›</a:t>
            </a:fld>
            <a:endParaRPr lang="en-TW"/>
          </a:p>
        </p:txBody>
      </p:sp>
    </p:spTree>
    <p:extLst>
      <p:ext uri="{BB962C8B-B14F-4D97-AF65-F5344CB8AC3E}">
        <p14:creationId xmlns:p14="http://schemas.microsoft.com/office/powerpoint/2010/main" val="37729514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F9AD1C-ECA8-8CBA-E3EE-E302EC23445F}"/>
              </a:ext>
            </a:extLst>
          </p:cNvPr>
          <p:cNvSpPr>
            <a:spLocks noGrp="1"/>
          </p:cNvSpPr>
          <p:nvPr>
            <p:ph type="title"/>
          </p:nvPr>
        </p:nvSpPr>
        <p:spPr/>
        <p:txBody>
          <a:bodyPr/>
          <a:lstStyle/>
          <a:p>
            <a:r>
              <a:rPr lang="en-US"/>
              <a:t>Click to edit Master title style</a:t>
            </a:r>
            <a:endParaRPr lang="en-TW"/>
          </a:p>
        </p:txBody>
      </p:sp>
      <p:sp>
        <p:nvSpPr>
          <p:cNvPr id="3" name="Vertical Text Placeholder 2">
            <a:extLst>
              <a:ext uri="{FF2B5EF4-FFF2-40B4-BE49-F238E27FC236}">
                <a16:creationId xmlns:a16="http://schemas.microsoft.com/office/drawing/2014/main" id="{B50897E7-9CB8-9377-61AC-8211BDD0352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W"/>
          </a:p>
        </p:txBody>
      </p:sp>
      <p:sp>
        <p:nvSpPr>
          <p:cNvPr id="4" name="Date Placeholder 3">
            <a:extLst>
              <a:ext uri="{FF2B5EF4-FFF2-40B4-BE49-F238E27FC236}">
                <a16:creationId xmlns:a16="http://schemas.microsoft.com/office/drawing/2014/main" id="{A0DC44D7-E84D-4CF8-2A68-1C627BBF5D86}"/>
              </a:ext>
            </a:extLst>
          </p:cNvPr>
          <p:cNvSpPr>
            <a:spLocks noGrp="1"/>
          </p:cNvSpPr>
          <p:nvPr>
            <p:ph type="dt" sz="half" idx="10"/>
          </p:nvPr>
        </p:nvSpPr>
        <p:spPr/>
        <p:txBody>
          <a:bodyPr/>
          <a:lstStyle/>
          <a:p>
            <a:fld id="{320ED938-A676-6E45-8B97-078A1E1B3541}" type="datetimeFigureOut">
              <a:rPr lang="en-TW" smtClean="0"/>
              <a:t>02/21/2024</a:t>
            </a:fld>
            <a:endParaRPr lang="en-TW"/>
          </a:p>
        </p:txBody>
      </p:sp>
      <p:sp>
        <p:nvSpPr>
          <p:cNvPr id="5" name="Footer Placeholder 4">
            <a:extLst>
              <a:ext uri="{FF2B5EF4-FFF2-40B4-BE49-F238E27FC236}">
                <a16:creationId xmlns:a16="http://schemas.microsoft.com/office/drawing/2014/main" id="{27FB6C13-A296-1DD2-010B-8AF3CAD948CF}"/>
              </a:ext>
            </a:extLst>
          </p:cNvPr>
          <p:cNvSpPr>
            <a:spLocks noGrp="1"/>
          </p:cNvSpPr>
          <p:nvPr>
            <p:ph type="ftr" sz="quarter" idx="11"/>
          </p:nvPr>
        </p:nvSpPr>
        <p:spPr/>
        <p:txBody>
          <a:bodyPr/>
          <a:lstStyle/>
          <a:p>
            <a:endParaRPr lang="en-TW"/>
          </a:p>
        </p:txBody>
      </p:sp>
      <p:sp>
        <p:nvSpPr>
          <p:cNvPr id="6" name="Slide Number Placeholder 5">
            <a:extLst>
              <a:ext uri="{FF2B5EF4-FFF2-40B4-BE49-F238E27FC236}">
                <a16:creationId xmlns:a16="http://schemas.microsoft.com/office/drawing/2014/main" id="{E6DD73DB-AE83-EC71-65B7-BAB7B534E2F2}"/>
              </a:ext>
            </a:extLst>
          </p:cNvPr>
          <p:cNvSpPr>
            <a:spLocks noGrp="1"/>
          </p:cNvSpPr>
          <p:nvPr>
            <p:ph type="sldNum" sz="quarter" idx="12"/>
          </p:nvPr>
        </p:nvSpPr>
        <p:spPr/>
        <p:txBody>
          <a:bodyPr/>
          <a:lstStyle/>
          <a:p>
            <a:fld id="{5DDFE356-471E-4041-9DCC-DA71F4D10B39}" type="slidenum">
              <a:rPr lang="en-TW" smtClean="0"/>
              <a:t>‹#›</a:t>
            </a:fld>
            <a:endParaRPr lang="en-TW"/>
          </a:p>
        </p:txBody>
      </p:sp>
    </p:spTree>
    <p:extLst>
      <p:ext uri="{BB962C8B-B14F-4D97-AF65-F5344CB8AC3E}">
        <p14:creationId xmlns:p14="http://schemas.microsoft.com/office/powerpoint/2010/main" val="1740411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4967C-4165-D2D2-8A75-39EB65CE538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TW"/>
          </a:p>
        </p:txBody>
      </p:sp>
      <p:sp>
        <p:nvSpPr>
          <p:cNvPr id="3" name="Text Placeholder 2">
            <a:extLst>
              <a:ext uri="{FF2B5EF4-FFF2-40B4-BE49-F238E27FC236}">
                <a16:creationId xmlns:a16="http://schemas.microsoft.com/office/drawing/2014/main" id="{A09EDEDD-BC57-F97F-254E-7E692AAE3C7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60042C-CB2F-2DA4-3A98-0EB2F0C1DF85}"/>
              </a:ext>
            </a:extLst>
          </p:cNvPr>
          <p:cNvSpPr>
            <a:spLocks noGrp="1"/>
          </p:cNvSpPr>
          <p:nvPr>
            <p:ph type="dt" sz="half" idx="10"/>
          </p:nvPr>
        </p:nvSpPr>
        <p:spPr/>
        <p:txBody>
          <a:bodyPr/>
          <a:lstStyle/>
          <a:p>
            <a:fld id="{320ED938-A676-6E45-8B97-078A1E1B3541}" type="datetimeFigureOut">
              <a:rPr lang="en-TW" smtClean="0"/>
              <a:t>02/21/2024</a:t>
            </a:fld>
            <a:endParaRPr lang="en-TW"/>
          </a:p>
        </p:txBody>
      </p:sp>
      <p:sp>
        <p:nvSpPr>
          <p:cNvPr id="5" name="Footer Placeholder 4">
            <a:extLst>
              <a:ext uri="{FF2B5EF4-FFF2-40B4-BE49-F238E27FC236}">
                <a16:creationId xmlns:a16="http://schemas.microsoft.com/office/drawing/2014/main" id="{4DED0554-A5C4-CDB9-57D3-00C61934F73D}"/>
              </a:ext>
            </a:extLst>
          </p:cNvPr>
          <p:cNvSpPr>
            <a:spLocks noGrp="1"/>
          </p:cNvSpPr>
          <p:nvPr>
            <p:ph type="ftr" sz="quarter" idx="11"/>
          </p:nvPr>
        </p:nvSpPr>
        <p:spPr/>
        <p:txBody>
          <a:bodyPr/>
          <a:lstStyle/>
          <a:p>
            <a:endParaRPr lang="en-TW"/>
          </a:p>
        </p:txBody>
      </p:sp>
      <p:sp>
        <p:nvSpPr>
          <p:cNvPr id="6" name="Slide Number Placeholder 5">
            <a:extLst>
              <a:ext uri="{FF2B5EF4-FFF2-40B4-BE49-F238E27FC236}">
                <a16:creationId xmlns:a16="http://schemas.microsoft.com/office/drawing/2014/main" id="{43383C03-CFEC-C8D1-C78D-3287EEF6AA2A}"/>
              </a:ext>
            </a:extLst>
          </p:cNvPr>
          <p:cNvSpPr>
            <a:spLocks noGrp="1"/>
          </p:cNvSpPr>
          <p:nvPr>
            <p:ph type="sldNum" sz="quarter" idx="12"/>
          </p:nvPr>
        </p:nvSpPr>
        <p:spPr/>
        <p:txBody>
          <a:bodyPr/>
          <a:lstStyle/>
          <a:p>
            <a:fld id="{5DDFE356-471E-4041-9DCC-DA71F4D10B39}" type="slidenum">
              <a:rPr lang="en-TW" smtClean="0"/>
              <a:t>‹#›</a:t>
            </a:fld>
            <a:endParaRPr lang="en-TW"/>
          </a:p>
        </p:txBody>
      </p:sp>
    </p:spTree>
    <p:extLst>
      <p:ext uri="{BB962C8B-B14F-4D97-AF65-F5344CB8AC3E}">
        <p14:creationId xmlns:p14="http://schemas.microsoft.com/office/powerpoint/2010/main" val="26026699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A5565D6-64DF-01FB-4551-318A6665F7C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TW"/>
          </a:p>
        </p:txBody>
      </p:sp>
      <p:sp>
        <p:nvSpPr>
          <p:cNvPr id="3" name="Vertical Text Placeholder 2">
            <a:extLst>
              <a:ext uri="{FF2B5EF4-FFF2-40B4-BE49-F238E27FC236}">
                <a16:creationId xmlns:a16="http://schemas.microsoft.com/office/drawing/2014/main" id="{7BB7B0E9-16FE-B348-0DDE-8CCDB1C7363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W"/>
          </a:p>
        </p:txBody>
      </p:sp>
      <p:sp>
        <p:nvSpPr>
          <p:cNvPr id="4" name="Date Placeholder 3">
            <a:extLst>
              <a:ext uri="{FF2B5EF4-FFF2-40B4-BE49-F238E27FC236}">
                <a16:creationId xmlns:a16="http://schemas.microsoft.com/office/drawing/2014/main" id="{98F85B44-8803-C569-E1A4-87BE3DAF54C0}"/>
              </a:ext>
            </a:extLst>
          </p:cNvPr>
          <p:cNvSpPr>
            <a:spLocks noGrp="1"/>
          </p:cNvSpPr>
          <p:nvPr>
            <p:ph type="dt" sz="half" idx="10"/>
          </p:nvPr>
        </p:nvSpPr>
        <p:spPr/>
        <p:txBody>
          <a:bodyPr/>
          <a:lstStyle/>
          <a:p>
            <a:fld id="{320ED938-A676-6E45-8B97-078A1E1B3541}" type="datetimeFigureOut">
              <a:rPr lang="en-TW" smtClean="0"/>
              <a:t>02/21/2024</a:t>
            </a:fld>
            <a:endParaRPr lang="en-TW"/>
          </a:p>
        </p:txBody>
      </p:sp>
      <p:sp>
        <p:nvSpPr>
          <p:cNvPr id="5" name="Footer Placeholder 4">
            <a:extLst>
              <a:ext uri="{FF2B5EF4-FFF2-40B4-BE49-F238E27FC236}">
                <a16:creationId xmlns:a16="http://schemas.microsoft.com/office/drawing/2014/main" id="{ACCDAAC4-05F0-CB19-E0C3-8C9C2E9270EA}"/>
              </a:ext>
            </a:extLst>
          </p:cNvPr>
          <p:cNvSpPr>
            <a:spLocks noGrp="1"/>
          </p:cNvSpPr>
          <p:nvPr>
            <p:ph type="ftr" sz="quarter" idx="11"/>
          </p:nvPr>
        </p:nvSpPr>
        <p:spPr/>
        <p:txBody>
          <a:bodyPr/>
          <a:lstStyle/>
          <a:p>
            <a:endParaRPr lang="en-TW"/>
          </a:p>
        </p:txBody>
      </p:sp>
      <p:sp>
        <p:nvSpPr>
          <p:cNvPr id="6" name="Slide Number Placeholder 5">
            <a:extLst>
              <a:ext uri="{FF2B5EF4-FFF2-40B4-BE49-F238E27FC236}">
                <a16:creationId xmlns:a16="http://schemas.microsoft.com/office/drawing/2014/main" id="{CF086CAA-DA2E-639A-535D-07AACA247FE5}"/>
              </a:ext>
            </a:extLst>
          </p:cNvPr>
          <p:cNvSpPr>
            <a:spLocks noGrp="1"/>
          </p:cNvSpPr>
          <p:nvPr>
            <p:ph type="sldNum" sz="quarter" idx="12"/>
          </p:nvPr>
        </p:nvSpPr>
        <p:spPr/>
        <p:txBody>
          <a:bodyPr/>
          <a:lstStyle/>
          <a:p>
            <a:fld id="{5DDFE356-471E-4041-9DCC-DA71F4D10B39}" type="slidenum">
              <a:rPr lang="en-TW" smtClean="0"/>
              <a:t>‹#›</a:t>
            </a:fld>
            <a:endParaRPr lang="en-TW"/>
          </a:p>
        </p:txBody>
      </p:sp>
    </p:spTree>
    <p:extLst>
      <p:ext uri="{BB962C8B-B14F-4D97-AF65-F5344CB8AC3E}">
        <p14:creationId xmlns:p14="http://schemas.microsoft.com/office/powerpoint/2010/main" val="223950568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只有標題">
    <p:spTree>
      <p:nvGrpSpPr>
        <p:cNvPr id="1" name=""/>
        <p:cNvGrpSpPr/>
        <p:nvPr/>
      </p:nvGrpSpPr>
      <p:grpSpPr>
        <a:xfrm>
          <a:off x="0" y="0"/>
          <a:ext cx="0" cy="0"/>
          <a:chOff x="0" y="0"/>
          <a:chExt cx="0" cy="0"/>
        </a:xfrm>
      </p:grpSpPr>
      <p:pic>
        <p:nvPicPr>
          <p:cNvPr id="8" name="圖片 7" descr="一張含有 靜止的, 信封 的圖片&#10;&#10;自動產生的描述">
            <a:extLst>
              <a:ext uri="{FF2B5EF4-FFF2-40B4-BE49-F238E27FC236}">
                <a16:creationId xmlns:a16="http://schemas.microsoft.com/office/drawing/2014/main" id="{75ACE4CA-8F9C-6454-6806-8B4E224C6ADD}"/>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7" name="圖片 6" descr="一張含有 路面, 藍色, 坐, 黑暗 的圖片&#10;&#10;自動產生的描述" hidden="1">
            <a:extLst>
              <a:ext uri="{FF2B5EF4-FFF2-40B4-BE49-F238E27FC236}">
                <a16:creationId xmlns:a16="http://schemas.microsoft.com/office/drawing/2014/main" id="{8CB7AF71-4C3D-40A8-A896-9511E42BA9F0}"/>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92" y="0"/>
            <a:ext cx="12191015" cy="6858000"/>
          </a:xfrm>
          <a:prstGeom prst="rect">
            <a:avLst/>
          </a:prstGeom>
        </p:spPr>
      </p:pic>
      <p:sp>
        <p:nvSpPr>
          <p:cNvPr id="10" name="標題版面配置區 1">
            <a:extLst>
              <a:ext uri="{FF2B5EF4-FFF2-40B4-BE49-F238E27FC236}">
                <a16:creationId xmlns:a16="http://schemas.microsoft.com/office/drawing/2014/main" id="{D2C9D98B-F424-40C5-AC5F-A1A3977F3AC5}"/>
              </a:ext>
            </a:extLst>
          </p:cNvPr>
          <p:cNvSpPr>
            <a:spLocks noGrp="1"/>
          </p:cNvSpPr>
          <p:nvPr>
            <p:ph type="title"/>
          </p:nvPr>
        </p:nvSpPr>
        <p:spPr>
          <a:xfrm>
            <a:off x="301580" y="0"/>
            <a:ext cx="11523476" cy="1325563"/>
          </a:xfrm>
          <a:prstGeom prst="rect">
            <a:avLst/>
          </a:prstGeom>
          <a:noFill/>
        </p:spPr>
        <p:txBody>
          <a:bodyPr vert="horz" lIns="91440" tIns="45720" rIns="91440" bIns="45720" rtlCol="0" anchor="ctr">
            <a:normAutofit/>
          </a:bodyPr>
          <a:lstStyle>
            <a:lvl1pPr algn="l">
              <a:defRPr sz="4000" b="1">
                <a:solidFill>
                  <a:schemeClr val="bg1"/>
                </a:solidFill>
                <a:latin typeface="Arial" panose="020B0604020202020204" pitchFamily="34" charset="0"/>
                <a:ea typeface="微軟正黑體" panose="020B0604030504040204" pitchFamily="34" charset="-120"/>
                <a:cs typeface="Arial" panose="020B0604020202020204" pitchFamily="34" charset="0"/>
              </a:defRPr>
            </a:lvl1pPr>
          </a:lstStyle>
          <a:p>
            <a:r>
              <a:rPr lang="en-US" altLang="zh-TW"/>
              <a:t>Click to edit Master title style</a:t>
            </a:r>
            <a:endParaRPr lang="zh-TW" altLang="en-US"/>
          </a:p>
        </p:txBody>
      </p:sp>
    </p:spTree>
    <p:extLst>
      <p:ext uri="{BB962C8B-B14F-4D97-AF65-F5344CB8AC3E}">
        <p14:creationId xmlns:p14="http://schemas.microsoft.com/office/powerpoint/2010/main" val="405994545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3_只有標題">
    <p:spTree>
      <p:nvGrpSpPr>
        <p:cNvPr id="1" name=""/>
        <p:cNvGrpSpPr/>
        <p:nvPr/>
      </p:nvGrpSpPr>
      <p:grpSpPr>
        <a:xfrm>
          <a:off x="0" y="0"/>
          <a:ext cx="0" cy="0"/>
          <a:chOff x="0" y="0"/>
          <a:chExt cx="0" cy="0"/>
        </a:xfrm>
      </p:grpSpPr>
      <p:pic>
        <p:nvPicPr>
          <p:cNvPr id="7" name="圖片 6" descr="一張含有 路面, 藍色, 坐, 黑暗 的圖片&#10;&#10;自動產生的描述" hidden="1">
            <a:extLst>
              <a:ext uri="{FF2B5EF4-FFF2-40B4-BE49-F238E27FC236}">
                <a16:creationId xmlns:a16="http://schemas.microsoft.com/office/drawing/2014/main" id="{8CB7AF71-4C3D-40A8-A896-9511E42BA9F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92" y="0"/>
            <a:ext cx="12191015" cy="6858000"/>
          </a:xfrm>
          <a:prstGeom prst="rect">
            <a:avLst/>
          </a:prstGeom>
        </p:spPr>
      </p:pic>
      <p:pic>
        <p:nvPicPr>
          <p:cNvPr id="5" name="圖片 4" descr="一張含有 螢幕擷取畫面, 文字, 頭戴式耳機, 設計 的圖片&#10;&#10;自動產生的描述">
            <a:extLst>
              <a:ext uri="{FF2B5EF4-FFF2-40B4-BE49-F238E27FC236}">
                <a16:creationId xmlns:a16="http://schemas.microsoft.com/office/drawing/2014/main" id="{E7D8EF9B-95A9-89C6-6DAF-A93C3CBF7D6B}"/>
              </a:ext>
            </a:extLst>
          </p:cNvPr>
          <p:cNvPicPr>
            <a:picLocks noChangeAspect="1"/>
          </p:cNvPicPr>
          <p:nvPr userDrawn="1"/>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1449556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自訂版面配置">
    <p:spTree>
      <p:nvGrpSpPr>
        <p:cNvPr id="1" name=""/>
        <p:cNvGrpSpPr/>
        <p:nvPr/>
      </p:nvGrpSpPr>
      <p:grpSpPr>
        <a:xfrm>
          <a:off x="0" y="0"/>
          <a:ext cx="0" cy="0"/>
          <a:chOff x="0" y="0"/>
          <a:chExt cx="0" cy="0"/>
        </a:xfrm>
      </p:grpSpPr>
      <p:pic>
        <p:nvPicPr>
          <p:cNvPr id="11" name="圖形 10">
            <a:extLst>
              <a:ext uri="{FF2B5EF4-FFF2-40B4-BE49-F238E27FC236}">
                <a16:creationId xmlns:a16="http://schemas.microsoft.com/office/drawing/2014/main" id="{787669FC-2605-4022-9C8A-7FDA15F7F48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85737" y="1533525"/>
            <a:ext cx="11820525" cy="5324474"/>
          </a:xfrm>
          <a:prstGeom prst="rect">
            <a:avLst/>
          </a:prstGeom>
        </p:spPr>
      </p:pic>
      <p:pic>
        <p:nvPicPr>
          <p:cNvPr id="4" name="圖片 3" descr="一張含有 螢幕擷取畫面, 藝術, 設計 的圖片&#10;&#10;自動產生的描述">
            <a:extLst>
              <a:ext uri="{FF2B5EF4-FFF2-40B4-BE49-F238E27FC236}">
                <a16:creationId xmlns:a16="http://schemas.microsoft.com/office/drawing/2014/main" id="{E9B9F7EA-5DF0-BB75-D930-F82BC168B6CC}"/>
              </a:ext>
            </a:extLst>
          </p:cNvPr>
          <p:cNvPicPr>
            <a:picLocks noChangeAspect="1"/>
          </p:cNvPicPr>
          <p:nvPr userDrawn="1"/>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2526333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9A2D3-3A04-033A-F1A2-6B0E7226A34F}"/>
              </a:ext>
            </a:extLst>
          </p:cNvPr>
          <p:cNvSpPr>
            <a:spLocks noGrp="1"/>
          </p:cNvSpPr>
          <p:nvPr>
            <p:ph type="title"/>
          </p:nvPr>
        </p:nvSpPr>
        <p:spPr/>
        <p:txBody>
          <a:bodyPr/>
          <a:lstStyle/>
          <a:p>
            <a:r>
              <a:rPr lang="en-US"/>
              <a:t>Click to edit Master title style</a:t>
            </a:r>
            <a:endParaRPr lang="en-TW"/>
          </a:p>
        </p:txBody>
      </p:sp>
      <p:sp>
        <p:nvSpPr>
          <p:cNvPr id="3" name="Content Placeholder 2">
            <a:extLst>
              <a:ext uri="{FF2B5EF4-FFF2-40B4-BE49-F238E27FC236}">
                <a16:creationId xmlns:a16="http://schemas.microsoft.com/office/drawing/2014/main" id="{D83664D1-26BA-7656-E246-301839463F2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W"/>
          </a:p>
        </p:txBody>
      </p:sp>
      <p:sp>
        <p:nvSpPr>
          <p:cNvPr id="4" name="Content Placeholder 3">
            <a:extLst>
              <a:ext uri="{FF2B5EF4-FFF2-40B4-BE49-F238E27FC236}">
                <a16:creationId xmlns:a16="http://schemas.microsoft.com/office/drawing/2014/main" id="{09E8D1A2-BE6D-9397-C3CE-4458EE3D056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W"/>
          </a:p>
        </p:txBody>
      </p:sp>
      <p:sp>
        <p:nvSpPr>
          <p:cNvPr id="5" name="Date Placeholder 4">
            <a:extLst>
              <a:ext uri="{FF2B5EF4-FFF2-40B4-BE49-F238E27FC236}">
                <a16:creationId xmlns:a16="http://schemas.microsoft.com/office/drawing/2014/main" id="{7AE59110-9373-A515-60F6-CCC2AF018EE5}"/>
              </a:ext>
            </a:extLst>
          </p:cNvPr>
          <p:cNvSpPr>
            <a:spLocks noGrp="1"/>
          </p:cNvSpPr>
          <p:nvPr>
            <p:ph type="dt" sz="half" idx="10"/>
          </p:nvPr>
        </p:nvSpPr>
        <p:spPr/>
        <p:txBody>
          <a:bodyPr/>
          <a:lstStyle/>
          <a:p>
            <a:fld id="{320ED938-A676-6E45-8B97-078A1E1B3541}" type="datetimeFigureOut">
              <a:rPr lang="en-TW" smtClean="0"/>
              <a:t>02/21/2024</a:t>
            </a:fld>
            <a:endParaRPr lang="en-TW"/>
          </a:p>
        </p:txBody>
      </p:sp>
      <p:sp>
        <p:nvSpPr>
          <p:cNvPr id="6" name="Footer Placeholder 5">
            <a:extLst>
              <a:ext uri="{FF2B5EF4-FFF2-40B4-BE49-F238E27FC236}">
                <a16:creationId xmlns:a16="http://schemas.microsoft.com/office/drawing/2014/main" id="{5C7423DE-7437-81E5-DF7E-B9F2C8CA8628}"/>
              </a:ext>
            </a:extLst>
          </p:cNvPr>
          <p:cNvSpPr>
            <a:spLocks noGrp="1"/>
          </p:cNvSpPr>
          <p:nvPr>
            <p:ph type="ftr" sz="quarter" idx="11"/>
          </p:nvPr>
        </p:nvSpPr>
        <p:spPr/>
        <p:txBody>
          <a:bodyPr/>
          <a:lstStyle/>
          <a:p>
            <a:endParaRPr lang="en-TW"/>
          </a:p>
        </p:txBody>
      </p:sp>
      <p:sp>
        <p:nvSpPr>
          <p:cNvPr id="7" name="Slide Number Placeholder 6">
            <a:extLst>
              <a:ext uri="{FF2B5EF4-FFF2-40B4-BE49-F238E27FC236}">
                <a16:creationId xmlns:a16="http://schemas.microsoft.com/office/drawing/2014/main" id="{0988967A-5B5F-710D-1076-2ACB4848E0EC}"/>
              </a:ext>
            </a:extLst>
          </p:cNvPr>
          <p:cNvSpPr>
            <a:spLocks noGrp="1"/>
          </p:cNvSpPr>
          <p:nvPr>
            <p:ph type="sldNum" sz="quarter" idx="12"/>
          </p:nvPr>
        </p:nvSpPr>
        <p:spPr/>
        <p:txBody>
          <a:bodyPr/>
          <a:lstStyle/>
          <a:p>
            <a:fld id="{5DDFE356-471E-4041-9DCC-DA71F4D10B39}" type="slidenum">
              <a:rPr lang="en-TW" smtClean="0"/>
              <a:t>‹#›</a:t>
            </a:fld>
            <a:endParaRPr lang="en-TW"/>
          </a:p>
        </p:txBody>
      </p:sp>
    </p:spTree>
    <p:extLst>
      <p:ext uri="{BB962C8B-B14F-4D97-AF65-F5344CB8AC3E}">
        <p14:creationId xmlns:p14="http://schemas.microsoft.com/office/powerpoint/2010/main" val="25811211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5B881B-5A5E-A985-9974-EE9EA179A53C}"/>
              </a:ext>
            </a:extLst>
          </p:cNvPr>
          <p:cNvSpPr>
            <a:spLocks noGrp="1"/>
          </p:cNvSpPr>
          <p:nvPr>
            <p:ph type="title"/>
          </p:nvPr>
        </p:nvSpPr>
        <p:spPr>
          <a:xfrm>
            <a:off x="839788" y="365125"/>
            <a:ext cx="10515600" cy="1325563"/>
          </a:xfrm>
        </p:spPr>
        <p:txBody>
          <a:bodyPr/>
          <a:lstStyle/>
          <a:p>
            <a:r>
              <a:rPr lang="en-US"/>
              <a:t>Click to edit Master title style</a:t>
            </a:r>
            <a:endParaRPr lang="en-TW"/>
          </a:p>
        </p:txBody>
      </p:sp>
      <p:sp>
        <p:nvSpPr>
          <p:cNvPr id="3" name="Text Placeholder 2">
            <a:extLst>
              <a:ext uri="{FF2B5EF4-FFF2-40B4-BE49-F238E27FC236}">
                <a16:creationId xmlns:a16="http://schemas.microsoft.com/office/drawing/2014/main" id="{0BB8DD96-1035-6532-119F-67880A3E26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DE07EF0-BCF5-3F39-B31C-1211007398C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W"/>
          </a:p>
        </p:txBody>
      </p:sp>
      <p:sp>
        <p:nvSpPr>
          <p:cNvPr id="5" name="Text Placeholder 4">
            <a:extLst>
              <a:ext uri="{FF2B5EF4-FFF2-40B4-BE49-F238E27FC236}">
                <a16:creationId xmlns:a16="http://schemas.microsoft.com/office/drawing/2014/main" id="{09C5CFE4-28FE-BE0F-92AD-2BFB6A98CC6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DFD4B39-C796-B037-C5F6-461CBBD1357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W"/>
          </a:p>
        </p:txBody>
      </p:sp>
      <p:sp>
        <p:nvSpPr>
          <p:cNvPr id="7" name="Date Placeholder 6">
            <a:extLst>
              <a:ext uri="{FF2B5EF4-FFF2-40B4-BE49-F238E27FC236}">
                <a16:creationId xmlns:a16="http://schemas.microsoft.com/office/drawing/2014/main" id="{8AB75285-481C-FE86-86C0-1C9DBE3AD809}"/>
              </a:ext>
            </a:extLst>
          </p:cNvPr>
          <p:cNvSpPr>
            <a:spLocks noGrp="1"/>
          </p:cNvSpPr>
          <p:nvPr>
            <p:ph type="dt" sz="half" idx="10"/>
          </p:nvPr>
        </p:nvSpPr>
        <p:spPr/>
        <p:txBody>
          <a:bodyPr/>
          <a:lstStyle/>
          <a:p>
            <a:fld id="{320ED938-A676-6E45-8B97-078A1E1B3541}" type="datetimeFigureOut">
              <a:rPr lang="en-TW" smtClean="0"/>
              <a:t>02/21/2024</a:t>
            </a:fld>
            <a:endParaRPr lang="en-TW"/>
          </a:p>
        </p:txBody>
      </p:sp>
      <p:sp>
        <p:nvSpPr>
          <p:cNvPr id="8" name="Footer Placeholder 7">
            <a:extLst>
              <a:ext uri="{FF2B5EF4-FFF2-40B4-BE49-F238E27FC236}">
                <a16:creationId xmlns:a16="http://schemas.microsoft.com/office/drawing/2014/main" id="{89B45DD4-DBF1-BF20-63DC-C122358868CC}"/>
              </a:ext>
            </a:extLst>
          </p:cNvPr>
          <p:cNvSpPr>
            <a:spLocks noGrp="1"/>
          </p:cNvSpPr>
          <p:nvPr>
            <p:ph type="ftr" sz="quarter" idx="11"/>
          </p:nvPr>
        </p:nvSpPr>
        <p:spPr/>
        <p:txBody>
          <a:bodyPr/>
          <a:lstStyle/>
          <a:p>
            <a:endParaRPr lang="en-TW"/>
          </a:p>
        </p:txBody>
      </p:sp>
      <p:sp>
        <p:nvSpPr>
          <p:cNvPr id="9" name="Slide Number Placeholder 8">
            <a:extLst>
              <a:ext uri="{FF2B5EF4-FFF2-40B4-BE49-F238E27FC236}">
                <a16:creationId xmlns:a16="http://schemas.microsoft.com/office/drawing/2014/main" id="{3F74A7AA-B835-02D5-E964-FA492337B568}"/>
              </a:ext>
            </a:extLst>
          </p:cNvPr>
          <p:cNvSpPr>
            <a:spLocks noGrp="1"/>
          </p:cNvSpPr>
          <p:nvPr>
            <p:ph type="sldNum" sz="quarter" idx="12"/>
          </p:nvPr>
        </p:nvSpPr>
        <p:spPr/>
        <p:txBody>
          <a:bodyPr/>
          <a:lstStyle/>
          <a:p>
            <a:fld id="{5DDFE356-471E-4041-9DCC-DA71F4D10B39}" type="slidenum">
              <a:rPr lang="en-TW" smtClean="0"/>
              <a:t>‹#›</a:t>
            </a:fld>
            <a:endParaRPr lang="en-TW"/>
          </a:p>
        </p:txBody>
      </p:sp>
    </p:spTree>
    <p:extLst>
      <p:ext uri="{BB962C8B-B14F-4D97-AF65-F5344CB8AC3E}">
        <p14:creationId xmlns:p14="http://schemas.microsoft.com/office/powerpoint/2010/main" val="40221054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74CC5-B8A2-BCA7-E880-6377AF4C66DC}"/>
              </a:ext>
            </a:extLst>
          </p:cNvPr>
          <p:cNvSpPr>
            <a:spLocks noGrp="1"/>
          </p:cNvSpPr>
          <p:nvPr>
            <p:ph type="title"/>
          </p:nvPr>
        </p:nvSpPr>
        <p:spPr/>
        <p:txBody>
          <a:bodyPr/>
          <a:lstStyle/>
          <a:p>
            <a:r>
              <a:rPr lang="en-US"/>
              <a:t>Click to edit Master title style</a:t>
            </a:r>
            <a:endParaRPr lang="en-TW"/>
          </a:p>
        </p:txBody>
      </p:sp>
      <p:sp>
        <p:nvSpPr>
          <p:cNvPr id="3" name="Date Placeholder 2">
            <a:extLst>
              <a:ext uri="{FF2B5EF4-FFF2-40B4-BE49-F238E27FC236}">
                <a16:creationId xmlns:a16="http://schemas.microsoft.com/office/drawing/2014/main" id="{3CF48CF1-E1C6-2F04-1E80-074DB59613BE}"/>
              </a:ext>
            </a:extLst>
          </p:cNvPr>
          <p:cNvSpPr>
            <a:spLocks noGrp="1"/>
          </p:cNvSpPr>
          <p:nvPr>
            <p:ph type="dt" sz="half" idx="10"/>
          </p:nvPr>
        </p:nvSpPr>
        <p:spPr/>
        <p:txBody>
          <a:bodyPr/>
          <a:lstStyle/>
          <a:p>
            <a:fld id="{320ED938-A676-6E45-8B97-078A1E1B3541}" type="datetimeFigureOut">
              <a:rPr lang="en-TW" smtClean="0"/>
              <a:t>02/21/2024</a:t>
            </a:fld>
            <a:endParaRPr lang="en-TW"/>
          </a:p>
        </p:txBody>
      </p:sp>
      <p:sp>
        <p:nvSpPr>
          <p:cNvPr id="4" name="Footer Placeholder 3">
            <a:extLst>
              <a:ext uri="{FF2B5EF4-FFF2-40B4-BE49-F238E27FC236}">
                <a16:creationId xmlns:a16="http://schemas.microsoft.com/office/drawing/2014/main" id="{C4A15FD0-9535-4262-AF61-2BDDE89EA2F5}"/>
              </a:ext>
            </a:extLst>
          </p:cNvPr>
          <p:cNvSpPr>
            <a:spLocks noGrp="1"/>
          </p:cNvSpPr>
          <p:nvPr>
            <p:ph type="ftr" sz="quarter" idx="11"/>
          </p:nvPr>
        </p:nvSpPr>
        <p:spPr/>
        <p:txBody>
          <a:bodyPr/>
          <a:lstStyle/>
          <a:p>
            <a:endParaRPr lang="en-TW"/>
          </a:p>
        </p:txBody>
      </p:sp>
      <p:sp>
        <p:nvSpPr>
          <p:cNvPr id="5" name="Slide Number Placeholder 4">
            <a:extLst>
              <a:ext uri="{FF2B5EF4-FFF2-40B4-BE49-F238E27FC236}">
                <a16:creationId xmlns:a16="http://schemas.microsoft.com/office/drawing/2014/main" id="{F745903A-9EDB-032C-7E18-8D8D13560353}"/>
              </a:ext>
            </a:extLst>
          </p:cNvPr>
          <p:cNvSpPr>
            <a:spLocks noGrp="1"/>
          </p:cNvSpPr>
          <p:nvPr>
            <p:ph type="sldNum" sz="quarter" idx="12"/>
          </p:nvPr>
        </p:nvSpPr>
        <p:spPr/>
        <p:txBody>
          <a:bodyPr/>
          <a:lstStyle/>
          <a:p>
            <a:fld id="{5DDFE356-471E-4041-9DCC-DA71F4D10B39}" type="slidenum">
              <a:rPr lang="en-TW" smtClean="0"/>
              <a:t>‹#›</a:t>
            </a:fld>
            <a:endParaRPr lang="en-TW"/>
          </a:p>
        </p:txBody>
      </p:sp>
    </p:spTree>
    <p:extLst>
      <p:ext uri="{BB962C8B-B14F-4D97-AF65-F5344CB8AC3E}">
        <p14:creationId xmlns:p14="http://schemas.microsoft.com/office/powerpoint/2010/main" val="21636019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FFBCBD5-0419-2512-4DE9-42DBAE2E2624}"/>
              </a:ext>
            </a:extLst>
          </p:cNvPr>
          <p:cNvSpPr>
            <a:spLocks noGrp="1"/>
          </p:cNvSpPr>
          <p:nvPr>
            <p:ph type="dt" sz="half" idx="10"/>
          </p:nvPr>
        </p:nvSpPr>
        <p:spPr/>
        <p:txBody>
          <a:bodyPr/>
          <a:lstStyle/>
          <a:p>
            <a:fld id="{320ED938-A676-6E45-8B97-078A1E1B3541}" type="datetimeFigureOut">
              <a:rPr lang="en-TW" smtClean="0"/>
              <a:t>02/21/2024</a:t>
            </a:fld>
            <a:endParaRPr lang="en-TW"/>
          </a:p>
        </p:txBody>
      </p:sp>
      <p:sp>
        <p:nvSpPr>
          <p:cNvPr id="3" name="Footer Placeholder 2">
            <a:extLst>
              <a:ext uri="{FF2B5EF4-FFF2-40B4-BE49-F238E27FC236}">
                <a16:creationId xmlns:a16="http://schemas.microsoft.com/office/drawing/2014/main" id="{EE1FEA7B-1018-40B7-B744-79AC67921163}"/>
              </a:ext>
            </a:extLst>
          </p:cNvPr>
          <p:cNvSpPr>
            <a:spLocks noGrp="1"/>
          </p:cNvSpPr>
          <p:nvPr>
            <p:ph type="ftr" sz="quarter" idx="11"/>
          </p:nvPr>
        </p:nvSpPr>
        <p:spPr/>
        <p:txBody>
          <a:bodyPr/>
          <a:lstStyle/>
          <a:p>
            <a:endParaRPr lang="en-TW"/>
          </a:p>
        </p:txBody>
      </p:sp>
      <p:sp>
        <p:nvSpPr>
          <p:cNvPr id="4" name="Slide Number Placeholder 3">
            <a:extLst>
              <a:ext uri="{FF2B5EF4-FFF2-40B4-BE49-F238E27FC236}">
                <a16:creationId xmlns:a16="http://schemas.microsoft.com/office/drawing/2014/main" id="{04B0141B-322A-44EC-218C-0C03F9C05D64}"/>
              </a:ext>
            </a:extLst>
          </p:cNvPr>
          <p:cNvSpPr>
            <a:spLocks noGrp="1"/>
          </p:cNvSpPr>
          <p:nvPr>
            <p:ph type="sldNum" sz="quarter" idx="12"/>
          </p:nvPr>
        </p:nvSpPr>
        <p:spPr/>
        <p:txBody>
          <a:bodyPr/>
          <a:lstStyle/>
          <a:p>
            <a:fld id="{5DDFE356-471E-4041-9DCC-DA71F4D10B39}" type="slidenum">
              <a:rPr lang="en-TW" smtClean="0"/>
              <a:t>‹#›</a:t>
            </a:fld>
            <a:endParaRPr lang="en-TW"/>
          </a:p>
        </p:txBody>
      </p:sp>
    </p:spTree>
    <p:extLst>
      <p:ext uri="{BB962C8B-B14F-4D97-AF65-F5344CB8AC3E}">
        <p14:creationId xmlns:p14="http://schemas.microsoft.com/office/powerpoint/2010/main" val="8643386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id="{DD1786F2-6C99-CE37-244C-A26750685EC1}"/>
              </a:ext>
            </a:extLst>
          </p:cNvPr>
          <p:cNvPicPr>
            <a:picLocks noChangeAspect="1"/>
          </p:cNvPicPr>
          <p:nvPr userDrawn="1"/>
        </p:nvPicPr>
        <p:blipFill>
          <a:blip r:embed="rId2"/>
          <a:stretch>
            <a:fillRect/>
          </a:stretch>
        </p:blipFill>
        <p:spPr>
          <a:xfrm>
            <a:off x="2467" y="0"/>
            <a:ext cx="12187066" cy="6858000"/>
          </a:xfrm>
          <a:prstGeom prst="rect">
            <a:avLst/>
          </a:prstGeom>
        </p:spPr>
      </p:pic>
    </p:spTree>
    <p:extLst>
      <p:ext uri="{BB962C8B-B14F-4D97-AF65-F5344CB8AC3E}">
        <p14:creationId xmlns:p14="http://schemas.microsoft.com/office/powerpoint/2010/main" val="20318314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17_Blank">
    <p:spTree>
      <p:nvGrpSpPr>
        <p:cNvPr id="1" name=""/>
        <p:cNvGrpSpPr/>
        <p:nvPr/>
      </p:nvGrpSpPr>
      <p:grpSpPr>
        <a:xfrm>
          <a:off x="0" y="0"/>
          <a:ext cx="0" cy="0"/>
          <a:chOff x="0" y="0"/>
          <a:chExt cx="0" cy="0"/>
        </a:xfrm>
      </p:grpSpPr>
      <p:pic>
        <p:nvPicPr>
          <p:cNvPr id="3" name="圖片 2" descr="一張含有 文字, 設計, 平面設計, 圖形 的圖片&#10;&#10;自動產生的描述">
            <a:extLst>
              <a:ext uri="{FF2B5EF4-FFF2-40B4-BE49-F238E27FC236}">
                <a16:creationId xmlns:a16="http://schemas.microsoft.com/office/drawing/2014/main" id="{9C4DA54E-B348-2F8C-DE3C-8E4CAE5C3CA2}"/>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814644323"/>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FB28E93-16DC-DEF9-3D37-8F2B702EDAB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TW"/>
          </a:p>
        </p:txBody>
      </p:sp>
      <p:sp>
        <p:nvSpPr>
          <p:cNvPr id="3" name="Text Placeholder 2">
            <a:extLst>
              <a:ext uri="{FF2B5EF4-FFF2-40B4-BE49-F238E27FC236}">
                <a16:creationId xmlns:a16="http://schemas.microsoft.com/office/drawing/2014/main" id="{D9762810-48E6-5535-F4B1-E4D60477B6D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W"/>
          </a:p>
        </p:txBody>
      </p:sp>
      <p:sp>
        <p:nvSpPr>
          <p:cNvPr id="4" name="Date Placeholder 3">
            <a:extLst>
              <a:ext uri="{FF2B5EF4-FFF2-40B4-BE49-F238E27FC236}">
                <a16:creationId xmlns:a16="http://schemas.microsoft.com/office/drawing/2014/main" id="{E7BFEB0F-60D6-6C43-7F7D-4AB440ABE3F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0ED938-A676-6E45-8B97-078A1E1B3541}" type="datetimeFigureOut">
              <a:rPr lang="en-TW" smtClean="0"/>
              <a:t>02/21/2024</a:t>
            </a:fld>
            <a:endParaRPr lang="en-TW"/>
          </a:p>
        </p:txBody>
      </p:sp>
      <p:sp>
        <p:nvSpPr>
          <p:cNvPr id="5" name="Footer Placeholder 4">
            <a:extLst>
              <a:ext uri="{FF2B5EF4-FFF2-40B4-BE49-F238E27FC236}">
                <a16:creationId xmlns:a16="http://schemas.microsoft.com/office/drawing/2014/main" id="{551B0650-F22E-0D22-10F6-4B000EF8AE3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TW"/>
          </a:p>
        </p:txBody>
      </p:sp>
      <p:sp>
        <p:nvSpPr>
          <p:cNvPr id="6" name="Slide Number Placeholder 5">
            <a:extLst>
              <a:ext uri="{FF2B5EF4-FFF2-40B4-BE49-F238E27FC236}">
                <a16:creationId xmlns:a16="http://schemas.microsoft.com/office/drawing/2014/main" id="{9121ABAC-E888-8C81-BF8B-9F38B9C4ECC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DFE356-471E-4041-9DCC-DA71F4D10B39}" type="slidenum">
              <a:rPr lang="en-TW" smtClean="0"/>
              <a:t>‹#›</a:t>
            </a:fld>
            <a:endParaRPr lang="en-TW"/>
          </a:p>
        </p:txBody>
      </p:sp>
    </p:spTree>
    <p:extLst>
      <p:ext uri="{BB962C8B-B14F-4D97-AF65-F5344CB8AC3E}">
        <p14:creationId xmlns:p14="http://schemas.microsoft.com/office/powerpoint/2010/main" val="5453304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0" r:id="rId8"/>
    <p:sldLayoutId id="2147483679" r:id="rId9"/>
    <p:sldLayoutId id="2147483681" r:id="rId10"/>
    <p:sldLayoutId id="2147483680" r:id="rId11"/>
    <p:sldLayoutId id="2147483662" r:id="rId12"/>
    <p:sldLayoutId id="2147483665" r:id="rId13"/>
    <p:sldLayoutId id="2147483666" r:id="rId14"/>
    <p:sldLayoutId id="2147483670" r:id="rId15"/>
    <p:sldLayoutId id="2147483671" r:id="rId16"/>
    <p:sldLayoutId id="2147483674" r:id="rId17"/>
    <p:sldLayoutId id="2147483667" r:id="rId18"/>
    <p:sldLayoutId id="2147483664" r:id="rId19"/>
    <p:sldLayoutId id="2147483663" r:id="rId20"/>
    <p:sldLayoutId id="2147483661" r:id="rId21"/>
    <p:sldLayoutId id="2147483672" r:id="rId22"/>
    <p:sldLayoutId id="2147483668" r:id="rId23"/>
    <p:sldLayoutId id="2147483669" r:id="rId24"/>
    <p:sldLayoutId id="2147483675" r:id="rId25"/>
    <p:sldLayoutId id="2147483673" r:id="rId26"/>
    <p:sldLayoutId id="2147483656" r:id="rId27"/>
    <p:sldLayoutId id="2147483657" r:id="rId28"/>
    <p:sldLayoutId id="2147483658" r:id="rId29"/>
    <p:sldLayoutId id="2147483659" r:id="rId30"/>
    <p:sldLayoutId id="2147483676" r:id="rId31"/>
    <p:sldLayoutId id="2147483677" r:id="rId32"/>
    <p:sldLayoutId id="2147483678" r:id="rId3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8" Type="http://schemas.openxmlformats.org/officeDocument/2006/relationships/image" Target="../media/image77.jpeg"/><Relationship Id="rId13" Type="http://schemas.openxmlformats.org/officeDocument/2006/relationships/image" Target="../media/image82.svg"/><Relationship Id="rId3" Type="http://schemas.openxmlformats.org/officeDocument/2006/relationships/image" Target="../media/image69.png"/><Relationship Id="rId7" Type="http://schemas.openxmlformats.org/officeDocument/2006/relationships/image" Target="../media/image76.svg"/><Relationship Id="rId12" Type="http://schemas.openxmlformats.org/officeDocument/2006/relationships/image" Target="../media/image81.png"/><Relationship Id="rId2" Type="http://schemas.openxmlformats.org/officeDocument/2006/relationships/notesSlide" Target="../notesSlides/notesSlide3.xml"/><Relationship Id="rId1" Type="http://schemas.openxmlformats.org/officeDocument/2006/relationships/slideLayout" Target="../slideLayouts/slideLayout31.xml"/><Relationship Id="rId6" Type="http://schemas.openxmlformats.org/officeDocument/2006/relationships/image" Target="../media/image75.png"/><Relationship Id="rId11" Type="http://schemas.openxmlformats.org/officeDocument/2006/relationships/image" Target="../media/image80.png"/><Relationship Id="rId5" Type="http://schemas.openxmlformats.org/officeDocument/2006/relationships/image" Target="../media/image74.png"/><Relationship Id="rId10" Type="http://schemas.openxmlformats.org/officeDocument/2006/relationships/image" Target="../media/image79.png"/><Relationship Id="rId4" Type="http://schemas.microsoft.com/office/2007/relationships/hdphoto" Target="../media/hdphoto2.wdp"/><Relationship Id="rId9" Type="http://schemas.openxmlformats.org/officeDocument/2006/relationships/image" Target="../media/image78.png"/></Relationships>
</file>

<file path=ppt/slides/_rels/slide11.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69.png"/><Relationship Id="rId7" Type="http://schemas.openxmlformats.org/officeDocument/2006/relationships/image" Target="../media/image74.png"/><Relationship Id="rId2" Type="http://schemas.openxmlformats.org/officeDocument/2006/relationships/notesSlide" Target="../notesSlides/notesSlide4.xml"/><Relationship Id="rId1" Type="http://schemas.openxmlformats.org/officeDocument/2006/relationships/slideLayout" Target="../slideLayouts/slideLayout31.xml"/><Relationship Id="rId6" Type="http://schemas.openxmlformats.org/officeDocument/2006/relationships/image" Target="../media/image71.svg"/><Relationship Id="rId5" Type="http://schemas.openxmlformats.org/officeDocument/2006/relationships/image" Target="../media/image70.png"/><Relationship Id="rId4" Type="http://schemas.microsoft.com/office/2007/relationships/hdphoto" Target="../media/hdphoto2.wdp"/><Relationship Id="rId9" Type="http://schemas.openxmlformats.org/officeDocument/2006/relationships/image" Target="../media/image76.sv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3.xml.rels><?xml version="1.0" encoding="UTF-8" standalone="yes"?>
<Relationships xmlns="http://schemas.openxmlformats.org/package/2006/relationships"><Relationship Id="rId8" Type="http://schemas.openxmlformats.org/officeDocument/2006/relationships/image" Target="../media/image88.svg"/><Relationship Id="rId3" Type="http://schemas.microsoft.com/office/2007/relationships/hdphoto" Target="../media/hdphoto3.wdp"/><Relationship Id="rId7" Type="http://schemas.openxmlformats.org/officeDocument/2006/relationships/image" Target="../media/image87.png"/><Relationship Id="rId12" Type="http://schemas.openxmlformats.org/officeDocument/2006/relationships/image" Target="../media/image92.svg"/><Relationship Id="rId2" Type="http://schemas.openxmlformats.org/officeDocument/2006/relationships/image" Target="../media/image83.png"/><Relationship Id="rId1" Type="http://schemas.openxmlformats.org/officeDocument/2006/relationships/slideLayout" Target="../slideLayouts/slideLayout31.xml"/><Relationship Id="rId6" Type="http://schemas.openxmlformats.org/officeDocument/2006/relationships/image" Target="../media/image86.tiff"/><Relationship Id="rId11" Type="http://schemas.openxmlformats.org/officeDocument/2006/relationships/image" Target="../media/image91.png"/><Relationship Id="rId5" Type="http://schemas.openxmlformats.org/officeDocument/2006/relationships/image" Target="../media/image85.png"/><Relationship Id="rId10" Type="http://schemas.openxmlformats.org/officeDocument/2006/relationships/image" Target="../media/image90.svg"/><Relationship Id="rId4" Type="http://schemas.openxmlformats.org/officeDocument/2006/relationships/image" Target="../media/image84.png"/><Relationship Id="rId9" Type="http://schemas.openxmlformats.org/officeDocument/2006/relationships/image" Target="../media/image89.png"/></Relationships>
</file>

<file path=ppt/slides/_rels/slide14.xml.rels><?xml version="1.0" encoding="UTF-8" standalone="yes"?>
<Relationships xmlns="http://schemas.openxmlformats.org/package/2006/relationships"><Relationship Id="rId8" Type="http://schemas.openxmlformats.org/officeDocument/2006/relationships/image" Target="../media/image99.svg"/><Relationship Id="rId13" Type="http://schemas.openxmlformats.org/officeDocument/2006/relationships/image" Target="../media/image104.png"/><Relationship Id="rId18" Type="http://schemas.openxmlformats.org/officeDocument/2006/relationships/image" Target="../media/image109.svg"/><Relationship Id="rId3" Type="http://schemas.openxmlformats.org/officeDocument/2006/relationships/image" Target="../media/image94.png"/><Relationship Id="rId7" Type="http://schemas.openxmlformats.org/officeDocument/2006/relationships/image" Target="../media/image98.png"/><Relationship Id="rId12" Type="http://schemas.openxmlformats.org/officeDocument/2006/relationships/image" Target="../media/image103.svg"/><Relationship Id="rId17" Type="http://schemas.openxmlformats.org/officeDocument/2006/relationships/image" Target="../media/image108.png"/><Relationship Id="rId2" Type="http://schemas.openxmlformats.org/officeDocument/2006/relationships/image" Target="../media/image93.png"/><Relationship Id="rId16" Type="http://schemas.openxmlformats.org/officeDocument/2006/relationships/image" Target="../media/image107.svg"/><Relationship Id="rId20" Type="http://schemas.openxmlformats.org/officeDocument/2006/relationships/image" Target="../media/image111.png"/><Relationship Id="rId1" Type="http://schemas.openxmlformats.org/officeDocument/2006/relationships/slideLayout" Target="../slideLayouts/slideLayout33.xml"/><Relationship Id="rId6" Type="http://schemas.openxmlformats.org/officeDocument/2006/relationships/image" Target="../media/image97.svg"/><Relationship Id="rId11" Type="http://schemas.openxmlformats.org/officeDocument/2006/relationships/image" Target="../media/image102.png"/><Relationship Id="rId5" Type="http://schemas.openxmlformats.org/officeDocument/2006/relationships/image" Target="../media/image96.png"/><Relationship Id="rId15" Type="http://schemas.openxmlformats.org/officeDocument/2006/relationships/image" Target="../media/image106.png"/><Relationship Id="rId10" Type="http://schemas.openxmlformats.org/officeDocument/2006/relationships/image" Target="../media/image101.svg"/><Relationship Id="rId19" Type="http://schemas.openxmlformats.org/officeDocument/2006/relationships/image" Target="../media/image110.png"/><Relationship Id="rId4" Type="http://schemas.openxmlformats.org/officeDocument/2006/relationships/image" Target="../media/image95.svg"/><Relationship Id="rId9" Type="http://schemas.openxmlformats.org/officeDocument/2006/relationships/image" Target="../media/image100.png"/><Relationship Id="rId14" Type="http://schemas.openxmlformats.org/officeDocument/2006/relationships/image" Target="../media/image105.svg"/></Relationships>
</file>

<file path=ppt/slides/_rels/slide15.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image" Target="../media/image113.png"/><Relationship Id="rId7" Type="http://schemas.openxmlformats.org/officeDocument/2006/relationships/image" Target="../media/image117.svg"/><Relationship Id="rId2" Type="http://schemas.openxmlformats.org/officeDocument/2006/relationships/image" Target="../media/image112.png"/><Relationship Id="rId1" Type="http://schemas.openxmlformats.org/officeDocument/2006/relationships/slideLayout" Target="../slideLayouts/slideLayout31.xml"/><Relationship Id="rId6" Type="http://schemas.openxmlformats.org/officeDocument/2006/relationships/image" Target="../media/image116.png"/><Relationship Id="rId11" Type="http://schemas.openxmlformats.org/officeDocument/2006/relationships/image" Target="../media/image121.svg"/><Relationship Id="rId5" Type="http://schemas.openxmlformats.org/officeDocument/2006/relationships/image" Target="../media/image115.svg"/><Relationship Id="rId10" Type="http://schemas.openxmlformats.org/officeDocument/2006/relationships/image" Target="../media/image120.png"/><Relationship Id="rId4" Type="http://schemas.openxmlformats.org/officeDocument/2006/relationships/image" Target="../media/image114.png"/><Relationship Id="rId9" Type="http://schemas.openxmlformats.org/officeDocument/2006/relationships/image" Target="../media/image119.svg"/></Relationships>
</file>

<file path=ppt/slides/_rels/slide1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23.png"/><Relationship Id="rId7" Type="http://schemas.openxmlformats.org/officeDocument/2006/relationships/image" Target="../media/image56.png"/><Relationship Id="rId2" Type="http://schemas.openxmlformats.org/officeDocument/2006/relationships/image" Target="../media/image122.jpeg"/><Relationship Id="rId1" Type="http://schemas.openxmlformats.org/officeDocument/2006/relationships/slideLayout" Target="../slideLayouts/slideLayout31.xml"/><Relationship Id="rId6" Type="http://schemas.openxmlformats.org/officeDocument/2006/relationships/image" Target="../media/image35.svg"/><Relationship Id="rId11" Type="http://schemas.openxmlformats.org/officeDocument/2006/relationships/image" Target="../media/image127.png"/><Relationship Id="rId5" Type="http://schemas.openxmlformats.org/officeDocument/2006/relationships/image" Target="../media/image34.png"/><Relationship Id="rId10" Type="http://schemas.openxmlformats.org/officeDocument/2006/relationships/image" Target="../media/image126.svg"/><Relationship Id="rId4" Type="http://schemas.openxmlformats.org/officeDocument/2006/relationships/image" Target="../media/image124.png"/><Relationship Id="rId9" Type="http://schemas.openxmlformats.org/officeDocument/2006/relationships/image" Target="../media/image125.png"/></Relationships>
</file>

<file path=ppt/slides/_rels/slide17.xml.rels><?xml version="1.0" encoding="UTF-8" standalone="yes"?>
<Relationships xmlns="http://schemas.openxmlformats.org/package/2006/relationships"><Relationship Id="rId8" Type="http://schemas.openxmlformats.org/officeDocument/2006/relationships/image" Target="../media/image134.png"/><Relationship Id="rId13" Type="http://schemas.openxmlformats.org/officeDocument/2006/relationships/image" Target="../media/image139.svg"/><Relationship Id="rId3" Type="http://schemas.openxmlformats.org/officeDocument/2006/relationships/image" Target="../media/image129.png"/><Relationship Id="rId7" Type="http://schemas.openxmlformats.org/officeDocument/2006/relationships/image" Target="../media/image133.png"/><Relationship Id="rId12" Type="http://schemas.openxmlformats.org/officeDocument/2006/relationships/image" Target="../media/image138.png"/><Relationship Id="rId17" Type="http://schemas.openxmlformats.org/officeDocument/2006/relationships/image" Target="../media/image143.png"/><Relationship Id="rId2" Type="http://schemas.openxmlformats.org/officeDocument/2006/relationships/image" Target="../media/image128.png"/><Relationship Id="rId16" Type="http://schemas.openxmlformats.org/officeDocument/2006/relationships/image" Target="../media/image142.png"/><Relationship Id="rId1" Type="http://schemas.openxmlformats.org/officeDocument/2006/relationships/slideLayout" Target="../slideLayouts/slideLayout31.xml"/><Relationship Id="rId6" Type="http://schemas.openxmlformats.org/officeDocument/2006/relationships/image" Target="../media/image132.png"/><Relationship Id="rId11" Type="http://schemas.openxmlformats.org/officeDocument/2006/relationships/image" Target="../media/image137.png"/><Relationship Id="rId5" Type="http://schemas.openxmlformats.org/officeDocument/2006/relationships/image" Target="../media/image131.png"/><Relationship Id="rId15" Type="http://schemas.openxmlformats.org/officeDocument/2006/relationships/image" Target="../media/image141.svg"/><Relationship Id="rId10" Type="http://schemas.openxmlformats.org/officeDocument/2006/relationships/image" Target="../media/image136.png"/><Relationship Id="rId4" Type="http://schemas.openxmlformats.org/officeDocument/2006/relationships/image" Target="../media/image130.png"/><Relationship Id="rId9" Type="http://schemas.openxmlformats.org/officeDocument/2006/relationships/image" Target="../media/image135.png"/><Relationship Id="rId14" Type="http://schemas.openxmlformats.org/officeDocument/2006/relationships/image" Target="../media/image140.png"/></Relationships>
</file>

<file path=ppt/slides/_rels/slide18.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13.xml"/><Relationship Id="rId5" Type="http://schemas.openxmlformats.org/officeDocument/2006/relationships/image" Target="../media/image147.png"/><Relationship Id="rId4" Type="http://schemas.openxmlformats.org/officeDocument/2006/relationships/image" Target="../media/image146.png"/></Relationships>
</file>

<file path=ppt/slides/_rels/slide19.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3.png"/><Relationship Id="rId1" Type="http://schemas.openxmlformats.org/officeDocument/2006/relationships/slideLayout" Target="../slideLayouts/slideLayout13.xml"/><Relationship Id="rId5" Type="http://schemas.openxmlformats.org/officeDocument/2006/relationships/image" Target="../media/image150.png"/><Relationship Id="rId4" Type="http://schemas.openxmlformats.org/officeDocument/2006/relationships/image" Target="../media/image149.png"/></Relationships>
</file>

<file path=ppt/slides/_rels/slide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sv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31.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_rels/slide20.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3.xml.rels><?xml version="1.0" encoding="UTF-8" standalone="yes"?>
<Relationships xmlns="http://schemas.openxmlformats.org/package/2006/relationships"><Relationship Id="rId3" Type="http://schemas.openxmlformats.org/officeDocument/2006/relationships/image" Target="../media/image156.svg"/><Relationship Id="rId2" Type="http://schemas.openxmlformats.org/officeDocument/2006/relationships/image" Target="../media/image155.pn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8" Type="http://schemas.openxmlformats.org/officeDocument/2006/relationships/image" Target="../media/image161.svg"/><Relationship Id="rId3" Type="http://schemas.openxmlformats.org/officeDocument/2006/relationships/image" Target="../media/image125.png"/><Relationship Id="rId7" Type="http://schemas.openxmlformats.org/officeDocument/2006/relationships/image" Target="../media/image160.png"/><Relationship Id="rId2" Type="http://schemas.openxmlformats.org/officeDocument/2006/relationships/image" Target="../media/image157.png"/><Relationship Id="rId1" Type="http://schemas.openxmlformats.org/officeDocument/2006/relationships/slideLayout" Target="../slideLayouts/slideLayout31.xml"/><Relationship Id="rId6" Type="http://schemas.openxmlformats.org/officeDocument/2006/relationships/image" Target="../media/image159.svg"/><Relationship Id="rId5" Type="http://schemas.openxmlformats.org/officeDocument/2006/relationships/image" Target="../media/image158.png"/><Relationship Id="rId4" Type="http://schemas.openxmlformats.org/officeDocument/2006/relationships/image" Target="../media/image126.svg"/></Relationships>
</file>

<file path=ppt/slides/_rels/slide25.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2.png"/><Relationship Id="rId1" Type="http://schemas.openxmlformats.org/officeDocument/2006/relationships/slideLayout" Target="../slideLayouts/slideLayout31.xml"/><Relationship Id="rId4" Type="http://schemas.openxmlformats.org/officeDocument/2006/relationships/image" Target="../media/image164.jpeg"/></Relationships>
</file>

<file path=ppt/slides/_rels/slide26.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5.xml"/><Relationship Id="rId1" Type="http://schemas.openxmlformats.org/officeDocument/2006/relationships/slideLayout" Target="../slideLayouts/slideLayout31.xml"/><Relationship Id="rId4" Type="http://schemas.openxmlformats.org/officeDocument/2006/relationships/image" Target="../media/image166.svg"/></Relationships>
</file>

<file path=ppt/slides/_rels/slide27.xml.rels><?xml version="1.0" encoding="UTF-8" standalone="yes"?>
<Relationships xmlns="http://schemas.openxmlformats.org/package/2006/relationships"><Relationship Id="rId3" Type="http://schemas.openxmlformats.org/officeDocument/2006/relationships/image" Target="../media/image168.svg"/><Relationship Id="rId2" Type="http://schemas.openxmlformats.org/officeDocument/2006/relationships/image" Target="../media/image167.png"/><Relationship Id="rId1" Type="http://schemas.openxmlformats.org/officeDocument/2006/relationships/slideLayout" Target="../slideLayouts/slideLayout31.xml"/></Relationships>
</file>

<file path=ppt/slides/_rels/slide28.xml.rels><?xml version="1.0" encoding="UTF-8" standalone="yes"?>
<Relationships xmlns="http://schemas.openxmlformats.org/package/2006/relationships"><Relationship Id="rId8" Type="http://schemas.openxmlformats.org/officeDocument/2006/relationships/image" Target="../media/image172.png"/><Relationship Id="rId13" Type="http://schemas.openxmlformats.org/officeDocument/2006/relationships/image" Target="../media/image177.svg"/><Relationship Id="rId3" Type="http://schemas.openxmlformats.org/officeDocument/2006/relationships/image" Target="../media/image169.png"/><Relationship Id="rId7" Type="http://schemas.openxmlformats.org/officeDocument/2006/relationships/image" Target="../media/image171.png"/><Relationship Id="rId12" Type="http://schemas.openxmlformats.org/officeDocument/2006/relationships/image" Target="../media/image176.png"/><Relationship Id="rId2" Type="http://schemas.openxmlformats.org/officeDocument/2006/relationships/notesSlide" Target="../notesSlides/notesSlide6.xml"/><Relationship Id="rId1" Type="http://schemas.openxmlformats.org/officeDocument/2006/relationships/slideLayout" Target="../slideLayouts/slideLayout31.xml"/><Relationship Id="rId6" Type="http://schemas.microsoft.com/office/2007/relationships/hdphoto" Target="../media/hdphoto2.wdp"/><Relationship Id="rId11" Type="http://schemas.openxmlformats.org/officeDocument/2006/relationships/image" Target="../media/image175.png"/><Relationship Id="rId5" Type="http://schemas.openxmlformats.org/officeDocument/2006/relationships/image" Target="../media/image69.png"/><Relationship Id="rId10" Type="http://schemas.openxmlformats.org/officeDocument/2006/relationships/image" Target="../media/image174.png"/><Relationship Id="rId4" Type="http://schemas.openxmlformats.org/officeDocument/2006/relationships/image" Target="../media/image170.png"/><Relationship Id="rId9" Type="http://schemas.openxmlformats.org/officeDocument/2006/relationships/image" Target="../media/image173.png"/></Relationships>
</file>

<file path=ppt/slides/_rels/slide29.xml.rels><?xml version="1.0" encoding="UTF-8" standalone="yes"?>
<Relationships xmlns="http://schemas.openxmlformats.org/package/2006/relationships"><Relationship Id="rId3" Type="http://schemas.openxmlformats.org/officeDocument/2006/relationships/image" Target="../media/image179.svg"/><Relationship Id="rId2" Type="http://schemas.openxmlformats.org/officeDocument/2006/relationships/image" Target="../media/image178.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8" Type="http://schemas.openxmlformats.org/officeDocument/2006/relationships/image" Target="../media/image39.svg"/><Relationship Id="rId13" Type="http://schemas.openxmlformats.org/officeDocument/2006/relationships/image" Target="../media/image44.png"/><Relationship Id="rId3" Type="http://schemas.openxmlformats.org/officeDocument/2006/relationships/image" Target="../media/image34.png"/><Relationship Id="rId7" Type="http://schemas.openxmlformats.org/officeDocument/2006/relationships/image" Target="../media/image38.png"/><Relationship Id="rId12" Type="http://schemas.openxmlformats.org/officeDocument/2006/relationships/image" Target="../media/image43.svg"/><Relationship Id="rId2" Type="http://schemas.openxmlformats.org/officeDocument/2006/relationships/notesSlide" Target="../notesSlides/notesSlide1.xml"/><Relationship Id="rId1" Type="http://schemas.openxmlformats.org/officeDocument/2006/relationships/slideLayout" Target="../slideLayouts/slideLayout31.xml"/><Relationship Id="rId6" Type="http://schemas.openxmlformats.org/officeDocument/2006/relationships/image" Target="../media/image37.svg"/><Relationship Id="rId11" Type="http://schemas.openxmlformats.org/officeDocument/2006/relationships/image" Target="../media/image42.png"/><Relationship Id="rId5" Type="http://schemas.openxmlformats.org/officeDocument/2006/relationships/image" Target="../media/image36.png"/><Relationship Id="rId10" Type="http://schemas.openxmlformats.org/officeDocument/2006/relationships/image" Target="../media/image41.svg"/><Relationship Id="rId4" Type="http://schemas.openxmlformats.org/officeDocument/2006/relationships/image" Target="../media/image35.svg"/><Relationship Id="rId9" Type="http://schemas.openxmlformats.org/officeDocument/2006/relationships/image" Target="../media/image40.png"/><Relationship Id="rId14" Type="http://schemas.openxmlformats.org/officeDocument/2006/relationships/image" Target="../media/image45.svg"/></Relationships>
</file>

<file path=ppt/slides/_rels/slide30.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image" Target="../media/image180.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image" Target="../media/image182.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3.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image" Target="../media/image112.png"/><Relationship Id="rId1" Type="http://schemas.openxmlformats.org/officeDocument/2006/relationships/slideLayout" Target="../slideLayouts/slideLayout31.xml"/><Relationship Id="rId4" Type="http://schemas.openxmlformats.org/officeDocument/2006/relationships/image" Target="../media/image185.png"/></Relationships>
</file>

<file path=ppt/slides/_rels/slide34.xml.rels><?xml version="1.0" encoding="UTF-8" standalone="yes"?>
<Relationships xmlns="http://schemas.openxmlformats.org/package/2006/relationships"><Relationship Id="rId2" Type="http://schemas.openxmlformats.org/officeDocument/2006/relationships/image" Target="../media/image186.jpeg"/><Relationship Id="rId1" Type="http://schemas.openxmlformats.org/officeDocument/2006/relationships/slideLayout" Target="../slideLayouts/slideLayout31.xml"/></Relationships>
</file>

<file path=ppt/slides/_rels/slide35.xml.rels><?xml version="1.0" encoding="UTF-8" standalone="yes"?>
<Relationships xmlns="http://schemas.openxmlformats.org/package/2006/relationships"><Relationship Id="rId3" Type="http://schemas.openxmlformats.org/officeDocument/2006/relationships/image" Target="../media/image188.svg"/><Relationship Id="rId2" Type="http://schemas.openxmlformats.org/officeDocument/2006/relationships/image" Target="../media/image187.png"/><Relationship Id="rId1" Type="http://schemas.openxmlformats.org/officeDocument/2006/relationships/slideLayout" Target="../slideLayouts/slideLayout31.xml"/><Relationship Id="rId6" Type="http://schemas.openxmlformats.org/officeDocument/2006/relationships/image" Target="../media/image191.png"/><Relationship Id="rId5" Type="http://schemas.openxmlformats.org/officeDocument/2006/relationships/image" Target="../media/image190.svg"/><Relationship Id="rId4" Type="http://schemas.openxmlformats.org/officeDocument/2006/relationships/image" Target="../media/image18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7.xml.rels><?xml version="1.0" encoding="UTF-8" standalone="yes"?>
<Relationships xmlns="http://schemas.openxmlformats.org/package/2006/relationships"><Relationship Id="rId3" Type="http://schemas.openxmlformats.org/officeDocument/2006/relationships/image" Target="../media/image193.svg"/><Relationship Id="rId2" Type="http://schemas.openxmlformats.org/officeDocument/2006/relationships/image" Target="../media/image192.png"/><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3" Type="http://schemas.openxmlformats.org/officeDocument/2006/relationships/image" Target="../media/image195.svg"/><Relationship Id="rId2" Type="http://schemas.openxmlformats.org/officeDocument/2006/relationships/image" Target="../media/image194.png"/><Relationship Id="rId1" Type="http://schemas.openxmlformats.org/officeDocument/2006/relationships/slideLayout" Target="../slideLayouts/slideLayout14.xml"/><Relationship Id="rId4" Type="http://schemas.openxmlformats.org/officeDocument/2006/relationships/image" Target="../media/image196.png"/></Relationships>
</file>

<file path=ppt/slides/_rels/slide39.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image" Target="../media/image198.sv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2.xml"/></Relationships>
</file>

<file path=ppt/slides/_rels/slide41.xml.rels><?xml version="1.0" encoding="UTF-8" standalone="yes"?>
<Relationships xmlns="http://schemas.openxmlformats.org/package/2006/relationships"><Relationship Id="rId8" Type="http://schemas.openxmlformats.org/officeDocument/2006/relationships/image" Target="../media/image204.png"/><Relationship Id="rId3" Type="http://schemas.openxmlformats.org/officeDocument/2006/relationships/image" Target="../media/image199.png"/><Relationship Id="rId7" Type="http://schemas.openxmlformats.org/officeDocument/2006/relationships/image" Target="../media/image203.svg"/><Relationship Id="rId2" Type="http://schemas.openxmlformats.org/officeDocument/2006/relationships/notesSlide" Target="../notesSlides/notesSlide9.xml"/><Relationship Id="rId1" Type="http://schemas.openxmlformats.org/officeDocument/2006/relationships/slideLayout" Target="../slideLayouts/slideLayout31.xml"/><Relationship Id="rId6" Type="http://schemas.openxmlformats.org/officeDocument/2006/relationships/image" Target="../media/image202.png"/><Relationship Id="rId5" Type="http://schemas.openxmlformats.org/officeDocument/2006/relationships/image" Target="../media/image201.png"/><Relationship Id="rId4" Type="http://schemas.openxmlformats.org/officeDocument/2006/relationships/image" Target="../media/image200.png"/></Relationships>
</file>

<file path=ppt/slides/_rels/slide42.xml.rels><?xml version="1.0" encoding="UTF-8" standalone="yes"?>
<Relationships xmlns="http://schemas.openxmlformats.org/package/2006/relationships"><Relationship Id="rId13" Type="http://schemas.openxmlformats.org/officeDocument/2006/relationships/image" Target="../media/image214.png"/><Relationship Id="rId18" Type="http://schemas.openxmlformats.org/officeDocument/2006/relationships/image" Target="../media/image219.png"/><Relationship Id="rId26" Type="http://schemas.openxmlformats.org/officeDocument/2006/relationships/image" Target="../media/image227.png"/><Relationship Id="rId39" Type="http://schemas.openxmlformats.org/officeDocument/2006/relationships/image" Target="../media/image239.png"/><Relationship Id="rId21" Type="http://schemas.openxmlformats.org/officeDocument/2006/relationships/image" Target="../media/image222.png"/><Relationship Id="rId34" Type="http://schemas.openxmlformats.org/officeDocument/2006/relationships/image" Target="../media/image234.png"/><Relationship Id="rId7" Type="http://schemas.openxmlformats.org/officeDocument/2006/relationships/image" Target="../media/image208.png"/><Relationship Id="rId12" Type="http://schemas.openxmlformats.org/officeDocument/2006/relationships/image" Target="../media/image213.png"/><Relationship Id="rId17" Type="http://schemas.openxmlformats.org/officeDocument/2006/relationships/image" Target="../media/image218.png"/><Relationship Id="rId25" Type="http://schemas.openxmlformats.org/officeDocument/2006/relationships/image" Target="../media/image226.png"/><Relationship Id="rId33" Type="http://schemas.openxmlformats.org/officeDocument/2006/relationships/image" Target="../media/image233.png"/><Relationship Id="rId38" Type="http://schemas.openxmlformats.org/officeDocument/2006/relationships/image" Target="../media/image238.png"/><Relationship Id="rId2" Type="http://schemas.openxmlformats.org/officeDocument/2006/relationships/notesSlide" Target="../notesSlides/notesSlide10.xml"/><Relationship Id="rId16" Type="http://schemas.openxmlformats.org/officeDocument/2006/relationships/image" Target="../media/image217.png"/><Relationship Id="rId20" Type="http://schemas.openxmlformats.org/officeDocument/2006/relationships/image" Target="../media/image221.png"/><Relationship Id="rId29" Type="http://schemas.openxmlformats.org/officeDocument/2006/relationships/image" Target="../media/image230.png"/><Relationship Id="rId1" Type="http://schemas.openxmlformats.org/officeDocument/2006/relationships/slideLayout" Target="../slideLayouts/slideLayout31.xml"/><Relationship Id="rId6" Type="http://schemas.openxmlformats.org/officeDocument/2006/relationships/image" Target="../media/image207.png"/><Relationship Id="rId11" Type="http://schemas.openxmlformats.org/officeDocument/2006/relationships/image" Target="../media/image212.png"/><Relationship Id="rId24" Type="http://schemas.openxmlformats.org/officeDocument/2006/relationships/image" Target="../media/image225.png"/><Relationship Id="rId32" Type="http://schemas.openxmlformats.org/officeDocument/2006/relationships/image" Target="../media/image232.svg"/><Relationship Id="rId37" Type="http://schemas.openxmlformats.org/officeDocument/2006/relationships/image" Target="../media/image237.svg"/><Relationship Id="rId40" Type="http://schemas.openxmlformats.org/officeDocument/2006/relationships/image" Target="../media/image240.png"/><Relationship Id="rId5" Type="http://schemas.openxmlformats.org/officeDocument/2006/relationships/image" Target="../media/image206.png"/><Relationship Id="rId15" Type="http://schemas.openxmlformats.org/officeDocument/2006/relationships/image" Target="../media/image216.png"/><Relationship Id="rId23" Type="http://schemas.openxmlformats.org/officeDocument/2006/relationships/image" Target="../media/image224.png"/><Relationship Id="rId28" Type="http://schemas.openxmlformats.org/officeDocument/2006/relationships/image" Target="../media/image229.png"/><Relationship Id="rId36" Type="http://schemas.openxmlformats.org/officeDocument/2006/relationships/image" Target="../media/image236.png"/><Relationship Id="rId10" Type="http://schemas.openxmlformats.org/officeDocument/2006/relationships/image" Target="../media/image211.png"/><Relationship Id="rId19" Type="http://schemas.openxmlformats.org/officeDocument/2006/relationships/image" Target="../media/image220.png"/><Relationship Id="rId31" Type="http://schemas.openxmlformats.org/officeDocument/2006/relationships/image" Target="../media/image231.png"/><Relationship Id="rId4" Type="http://schemas.microsoft.com/office/2007/relationships/hdphoto" Target="../media/hdphoto4.wdp"/><Relationship Id="rId9" Type="http://schemas.openxmlformats.org/officeDocument/2006/relationships/image" Target="../media/image210.png"/><Relationship Id="rId14" Type="http://schemas.openxmlformats.org/officeDocument/2006/relationships/image" Target="../media/image215.png"/><Relationship Id="rId22" Type="http://schemas.openxmlformats.org/officeDocument/2006/relationships/image" Target="../media/image223.png"/><Relationship Id="rId27" Type="http://schemas.openxmlformats.org/officeDocument/2006/relationships/image" Target="../media/image228.tiff"/><Relationship Id="rId30" Type="http://schemas.openxmlformats.org/officeDocument/2006/relationships/image" Target="../media/image54.png"/><Relationship Id="rId35" Type="http://schemas.openxmlformats.org/officeDocument/2006/relationships/image" Target="../media/image235.svg"/><Relationship Id="rId8" Type="http://schemas.openxmlformats.org/officeDocument/2006/relationships/image" Target="../media/image209.png"/><Relationship Id="rId3" Type="http://schemas.openxmlformats.org/officeDocument/2006/relationships/image" Target="../media/image205.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3" Type="http://schemas.openxmlformats.org/officeDocument/2006/relationships/image" Target="../media/image242.png"/><Relationship Id="rId2" Type="http://schemas.openxmlformats.org/officeDocument/2006/relationships/image" Target="../media/image241.png"/><Relationship Id="rId1" Type="http://schemas.openxmlformats.org/officeDocument/2006/relationships/slideLayout" Target="../slideLayouts/slideLayout14.xml"/><Relationship Id="rId4" Type="http://schemas.openxmlformats.org/officeDocument/2006/relationships/image" Target="../media/image243.svg"/></Relationships>
</file>

<file path=ppt/slides/_rels/slide46.xml.rels><?xml version="1.0" encoding="UTF-8" standalone="yes"?>
<Relationships xmlns="http://schemas.openxmlformats.org/package/2006/relationships"><Relationship Id="rId2" Type="http://schemas.openxmlformats.org/officeDocument/2006/relationships/image" Target="../media/image244.png"/><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2" Type="http://schemas.openxmlformats.org/officeDocument/2006/relationships/image" Target="../media/image245.png"/><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3" Type="http://schemas.openxmlformats.org/officeDocument/2006/relationships/image" Target="../media/image247.png"/><Relationship Id="rId2" Type="http://schemas.openxmlformats.org/officeDocument/2006/relationships/image" Target="../media/image246.png"/><Relationship Id="rId1" Type="http://schemas.openxmlformats.org/officeDocument/2006/relationships/slideLayout" Target="../slideLayouts/slideLayout17.xml"/><Relationship Id="rId6" Type="http://schemas.openxmlformats.org/officeDocument/2006/relationships/image" Target="../media/image250.png"/><Relationship Id="rId5" Type="http://schemas.openxmlformats.org/officeDocument/2006/relationships/image" Target="../media/image249.png"/><Relationship Id="rId4" Type="http://schemas.openxmlformats.org/officeDocument/2006/relationships/image" Target="../media/image248.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46.png"/><Relationship Id="rId1" Type="http://schemas.openxmlformats.org/officeDocument/2006/relationships/slideLayout" Target="../slideLayouts/slideLayout31.xml"/><Relationship Id="rId6" Type="http://schemas.openxmlformats.org/officeDocument/2006/relationships/image" Target="../media/image50.svg"/><Relationship Id="rId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image" Target="../media/image48.svg"/><Relationship Id="rId9" Type="http://schemas.openxmlformats.org/officeDocument/2006/relationships/image" Target="../media/image53.svg"/></Relationships>
</file>

<file path=ppt/slides/_rels/slide6.xml.rels><?xml version="1.0" encoding="UTF-8" standalone="yes"?>
<Relationships xmlns="http://schemas.openxmlformats.org/package/2006/relationships"><Relationship Id="rId8" Type="http://schemas.openxmlformats.org/officeDocument/2006/relationships/image" Target="../media/image60.jpeg"/><Relationship Id="rId13" Type="http://schemas.openxmlformats.org/officeDocument/2006/relationships/image" Target="../media/image64.png"/><Relationship Id="rId3" Type="http://schemas.openxmlformats.org/officeDocument/2006/relationships/image" Target="../media/image56.png"/><Relationship Id="rId7" Type="http://schemas.openxmlformats.org/officeDocument/2006/relationships/image" Target="../media/image59.png"/><Relationship Id="rId12" Type="http://schemas.openxmlformats.org/officeDocument/2006/relationships/image" Target="../media/image63.jpeg"/><Relationship Id="rId2" Type="http://schemas.openxmlformats.org/officeDocument/2006/relationships/image" Target="../media/image55.png"/><Relationship Id="rId1" Type="http://schemas.openxmlformats.org/officeDocument/2006/relationships/slideLayout" Target="../slideLayouts/slideLayout31.xml"/><Relationship Id="rId6" Type="http://schemas.openxmlformats.org/officeDocument/2006/relationships/image" Target="../media/image58.svg"/><Relationship Id="rId11" Type="http://schemas.openxmlformats.org/officeDocument/2006/relationships/image" Target="../media/image54.png"/><Relationship Id="rId5" Type="http://schemas.openxmlformats.org/officeDocument/2006/relationships/image" Target="../media/image57.png"/><Relationship Id="rId15" Type="http://schemas.openxmlformats.org/officeDocument/2006/relationships/image" Target="../media/image66.svg"/><Relationship Id="rId10" Type="http://schemas.openxmlformats.org/officeDocument/2006/relationships/image" Target="../media/image62.jpeg"/><Relationship Id="rId4" Type="http://schemas.microsoft.com/office/2007/relationships/hdphoto" Target="../media/hdphoto1.wdp"/><Relationship Id="rId9" Type="http://schemas.openxmlformats.org/officeDocument/2006/relationships/image" Target="../media/image61.jpeg"/><Relationship Id="rId14" Type="http://schemas.openxmlformats.org/officeDocument/2006/relationships/image" Target="../media/image6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31.xml"/></Relationships>
</file>

<file path=ppt/slides/_rels/slide9.xml.rels><?xml version="1.0" encoding="UTF-8" standalone="yes"?>
<Relationships xmlns="http://schemas.openxmlformats.org/package/2006/relationships"><Relationship Id="rId8" Type="http://schemas.openxmlformats.org/officeDocument/2006/relationships/image" Target="../media/image71.svg"/><Relationship Id="rId3" Type="http://schemas.openxmlformats.org/officeDocument/2006/relationships/image" Target="../media/image34.png"/><Relationship Id="rId7" Type="http://schemas.openxmlformats.org/officeDocument/2006/relationships/image" Target="../media/image70.png"/><Relationship Id="rId2" Type="http://schemas.openxmlformats.org/officeDocument/2006/relationships/notesSlide" Target="../notesSlides/notesSlide2.xml"/><Relationship Id="rId1" Type="http://schemas.openxmlformats.org/officeDocument/2006/relationships/slideLayout" Target="../slideLayouts/slideLayout31.xml"/><Relationship Id="rId6" Type="http://schemas.microsoft.com/office/2007/relationships/hdphoto" Target="../media/hdphoto2.wdp"/><Relationship Id="rId5" Type="http://schemas.openxmlformats.org/officeDocument/2006/relationships/image" Target="../media/image69.png"/><Relationship Id="rId10" Type="http://schemas.openxmlformats.org/officeDocument/2006/relationships/image" Target="../media/image73.svg"/><Relationship Id="rId4" Type="http://schemas.openxmlformats.org/officeDocument/2006/relationships/image" Target="../media/image35.svg"/><Relationship Id="rId9" Type="http://schemas.openxmlformats.org/officeDocument/2006/relationships/image" Target="../media/image7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47343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5" name="矩形: 圓角 53">
            <a:extLst>
              <a:ext uri="{FF2B5EF4-FFF2-40B4-BE49-F238E27FC236}">
                <a16:creationId xmlns:a16="http://schemas.microsoft.com/office/drawing/2014/main" id="{B6F9EA69-6CF8-42F0-8929-0524A557F208}"/>
              </a:ext>
            </a:extLst>
          </p:cNvPr>
          <p:cNvSpPr/>
          <p:nvPr/>
        </p:nvSpPr>
        <p:spPr>
          <a:xfrm>
            <a:off x="6895915" y="1665160"/>
            <a:ext cx="5125889" cy="2285730"/>
          </a:xfrm>
          <a:prstGeom prst="roundRect">
            <a:avLst>
              <a:gd name="adj" fmla="val 5085"/>
            </a:avLst>
          </a:prstGeom>
          <a:noFill/>
          <a:ln w="28575" cap="flat">
            <a:gradFill>
              <a:gsLst>
                <a:gs pos="0">
                  <a:srgbClr val="1563DD"/>
                </a:gs>
                <a:gs pos="77000">
                  <a:srgbClr val="0E9CF4">
                    <a:alpha val="0"/>
                  </a:srgbClr>
                </a:gs>
              </a:gsLst>
              <a:lin ang="5400000" scaled="1"/>
            </a:gradFill>
            <a:prstDash val="solid"/>
            <a:miter/>
          </a:ln>
          <a:effectLst>
            <a:outerShdw blurRad="50800" dist="38100" dir="2700000" algn="tl" rotWithShape="0">
              <a:prstClr val="black">
                <a:alpha val="40000"/>
              </a:prstClr>
            </a:outerShdw>
          </a:effectLst>
        </p:spPr>
        <p:txBody>
          <a:bodyPr rtlCol="0" anchor="ctr"/>
          <a:lstStyle/>
          <a:p>
            <a:endParaRPr lang="zh-TW" altLang="en-US" sz="2400" b="1">
              <a:solidFill>
                <a:schemeClr val="tx1"/>
              </a:solidFill>
              <a:latin typeface="Arial" panose="020B0604020202020204" pitchFamily="34" charset="0"/>
              <a:cs typeface="Arial" panose="020B0604020202020204" pitchFamily="34" charset="0"/>
            </a:endParaRPr>
          </a:p>
        </p:txBody>
      </p:sp>
      <p:pic>
        <p:nvPicPr>
          <p:cNvPr id="46" name="圖片 45">
            <a:extLst>
              <a:ext uri="{FF2B5EF4-FFF2-40B4-BE49-F238E27FC236}">
                <a16:creationId xmlns:a16="http://schemas.microsoft.com/office/drawing/2014/main" id="{9CD8D373-FAE1-419B-AFC0-A222C7E0B458}"/>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rcRect/>
          <a:stretch/>
        </p:blipFill>
        <p:spPr>
          <a:xfrm>
            <a:off x="6969745" y="1667731"/>
            <a:ext cx="4471377" cy="431106"/>
          </a:xfrm>
          <a:prstGeom prst="rect">
            <a:avLst/>
          </a:prstGeom>
          <a:effectLst>
            <a:outerShdw blurRad="50800" dist="38100" dir="2700000" algn="tl" rotWithShape="0">
              <a:prstClr val="black">
                <a:alpha val="40000"/>
              </a:prstClr>
            </a:outerShdw>
          </a:effectLst>
        </p:spPr>
      </p:pic>
      <p:sp>
        <p:nvSpPr>
          <p:cNvPr id="41" name="矩形: 圓角 53">
            <a:extLst>
              <a:ext uri="{FF2B5EF4-FFF2-40B4-BE49-F238E27FC236}">
                <a16:creationId xmlns:a16="http://schemas.microsoft.com/office/drawing/2014/main" id="{A62117BE-EDD8-9140-927B-5307D35F7AF5}"/>
              </a:ext>
            </a:extLst>
          </p:cNvPr>
          <p:cNvSpPr/>
          <p:nvPr/>
        </p:nvSpPr>
        <p:spPr>
          <a:xfrm>
            <a:off x="3153129" y="1672444"/>
            <a:ext cx="3558063" cy="3334937"/>
          </a:xfrm>
          <a:prstGeom prst="roundRect">
            <a:avLst>
              <a:gd name="adj" fmla="val 5085"/>
            </a:avLst>
          </a:prstGeom>
          <a:noFill/>
          <a:ln w="28575" cap="flat">
            <a:gradFill>
              <a:gsLst>
                <a:gs pos="0">
                  <a:srgbClr val="1563DD"/>
                </a:gs>
                <a:gs pos="77000">
                  <a:srgbClr val="0E9CF4">
                    <a:alpha val="0"/>
                  </a:srgbClr>
                </a:gs>
              </a:gsLst>
              <a:lin ang="5400000" scaled="1"/>
            </a:gradFill>
            <a:prstDash val="solid"/>
            <a:miter/>
          </a:ln>
          <a:effectLst>
            <a:outerShdw blurRad="50800" dist="38100" dir="2700000" algn="tl" rotWithShape="0">
              <a:prstClr val="black">
                <a:alpha val="40000"/>
              </a:prstClr>
            </a:outerShdw>
          </a:effectLst>
        </p:spPr>
        <p:txBody>
          <a:bodyPr rtlCol="0" anchor="ctr"/>
          <a:lstStyle/>
          <a:p>
            <a:endParaRPr lang="zh-TW" altLang="en-US" sz="2400" b="1">
              <a:solidFill>
                <a:schemeClr val="tx1"/>
              </a:solidFill>
              <a:latin typeface="Arial" panose="020B0604020202020204" pitchFamily="34" charset="0"/>
              <a:cs typeface="Arial" panose="020B0604020202020204" pitchFamily="34" charset="0"/>
            </a:endParaRPr>
          </a:p>
        </p:txBody>
      </p:sp>
      <p:pic>
        <p:nvPicPr>
          <p:cNvPr id="44" name="圖片 43">
            <a:extLst>
              <a:ext uri="{FF2B5EF4-FFF2-40B4-BE49-F238E27FC236}">
                <a16:creationId xmlns:a16="http://schemas.microsoft.com/office/drawing/2014/main" id="{C2ED61F7-A5FC-4105-9413-A32C4FF6D5B4}"/>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rcRect/>
          <a:stretch/>
        </p:blipFill>
        <p:spPr>
          <a:xfrm>
            <a:off x="3411191" y="1657339"/>
            <a:ext cx="3019750" cy="431106"/>
          </a:xfrm>
          <a:prstGeom prst="rect">
            <a:avLst/>
          </a:prstGeom>
          <a:effectLst>
            <a:outerShdw blurRad="50800" dist="38100" dir="2700000" algn="tl" rotWithShape="0">
              <a:prstClr val="black">
                <a:alpha val="40000"/>
              </a:prstClr>
            </a:outerShdw>
          </a:effectLst>
        </p:spPr>
      </p:pic>
      <p:sp>
        <p:nvSpPr>
          <p:cNvPr id="31" name="矩形: 圓角 53">
            <a:extLst>
              <a:ext uri="{FF2B5EF4-FFF2-40B4-BE49-F238E27FC236}">
                <a16:creationId xmlns:a16="http://schemas.microsoft.com/office/drawing/2014/main" id="{35320154-3F3B-8D44-97B8-027E697E73AD}"/>
              </a:ext>
            </a:extLst>
          </p:cNvPr>
          <p:cNvSpPr/>
          <p:nvPr/>
        </p:nvSpPr>
        <p:spPr>
          <a:xfrm>
            <a:off x="186286" y="1665159"/>
            <a:ext cx="2798710" cy="3334937"/>
          </a:xfrm>
          <a:prstGeom prst="roundRect">
            <a:avLst>
              <a:gd name="adj" fmla="val 5085"/>
            </a:avLst>
          </a:prstGeom>
          <a:noFill/>
          <a:ln w="28575" cap="flat">
            <a:gradFill>
              <a:gsLst>
                <a:gs pos="0">
                  <a:srgbClr val="1563DD"/>
                </a:gs>
                <a:gs pos="77000">
                  <a:srgbClr val="0E9CF4">
                    <a:alpha val="0"/>
                  </a:srgbClr>
                </a:gs>
              </a:gsLst>
              <a:lin ang="5400000" scaled="1"/>
            </a:gradFill>
            <a:prstDash val="solid"/>
            <a:miter/>
          </a:ln>
          <a:effectLst>
            <a:outerShdw blurRad="50800" dist="38100" dir="2700000" algn="tl" rotWithShape="0">
              <a:prstClr val="black">
                <a:alpha val="40000"/>
              </a:prstClr>
            </a:outerShdw>
          </a:effectLst>
        </p:spPr>
        <p:txBody>
          <a:bodyPr rtlCol="0" anchor="ctr"/>
          <a:lstStyle/>
          <a:p>
            <a:endParaRPr lang="zh-TW" altLang="en-US" sz="2400" b="1">
              <a:solidFill>
                <a:schemeClr val="tx1"/>
              </a:solidFill>
              <a:latin typeface="Arial" panose="020B0604020202020204" pitchFamily="34" charset="0"/>
              <a:cs typeface="Arial" panose="020B0604020202020204" pitchFamily="34" charset="0"/>
            </a:endParaRPr>
          </a:p>
        </p:txBody>
      </p:sp>
      <p:pic>
        <p:nvPicPr>
          <p:cNvPr id="37" name="圖片 36">
            <a:extLst>
              <a:ext uri="{FF2B5EF4-FFF2-40B4-BE49-F238E27FC236}">
                <a16:creationId xmlns:a16="http://schemas.microsoft.com/office/drawing/2014/main" id="{4BBA27E8-E0C4-404D-996A-88F93E336498}"/>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rcRect/>
          <a:stretch/>
        </p:blipFill>
        <p:spPr>
          <a:xfrm>
            <a:off x="298695" y="1657338"/>
            <a:ext cx="2585467" cy="562303"/>
          </a:xfrm>
          <a:prstGeom prst="rect">
            <a:avLst/>
          </a:prstGeom>
          <a:effectLst>
            <a:outerShdw blurRad="50800" dist="38100" dir="2700000" algn="tl" rotWithShape="0">
              <a:prstClr val="black">
                <a:alpha val="40000"/>
              </a:prstClr>
            </a:outerShdw>
          </a:effectLst>
        </p:spPr>
      </p:pic>
      <p:sp>
        <p:nvSpPr>
          <p:cNvPr id="2" name="標題 1">
            <a:extLst>
              <a:ext uri="{FF2B5EF4-FFF2-40B4-BE49-F238E27FC236}">
                <a16:creationId xmlns:a16="http://schemas.microsoft.com/office/drawing/2014/main" id="{BB663A84-C7A9-425F-A368-D3B7AE027944}"/>
              </a:ext>
            </a:extLst>
          </p:cNvPr>
          <p:cNvSpPr>
            <a:spLocks noGrp="1"/>
          </p:cNvSpPr>
          <p:nvPr>
            <p:ph type="title"/>
          </p:nvPr>
        </p:nvSpPr>
        <p:spPr>
          <a:xfrm>
            <a:off x="301580" y="0"/>
            <a:ext cx="11523476" cy="1325563"/>
          </a:xfrm>
        </p:spPr>
        <p:txBody>
          <a:bodyPr>
            <a:normAutofit/>
          </a:bodyPr>
          <a:lstStyle/>
          <a:p>
            <a:pPr>
              <a:lnSpc>
                <a:spcPts val="5100"/>
              </a:lnSpc>
            </a:pPr>
            <a:r>
              <a:rPr lang="zh-TW" altLang="en-US">
                <a:latin typeface="Arial"/>
                <a:ea typeface="微軟正黑體"/>
                <a:cs typeface="Arial"/>
              </a:rPr>
              <a:t>How to do when disasters happen</a:t>
            </a:r>
            <a:endParaRPr lang="zh-TW" altLang="en-US">
              <a:latin typeface="Arial"/>
              <a:cs typeface="Arial"/>
            </a:endParaRPr>
          </a:p>
        </p:txBody>
      </p:sp>
      <p:sp>
        <p:nvSpPr>
          <p:cNvPr id="1037" name="文字方塊 1036">
            <a:extLst>
              <a:ext uri="{FF2B5EF4-FFF2-40B4-BE49-F238E27FC236}">
                <a16:creationId xmlns:a16="http://schemas.microsoft.com/office/drawing/2014/main" id="{5DC1F922-346F-41E4-B08A-73BD7B266E29}"/>
              </a:ext>
            </a:extLst>
          </p:cNvPr>
          <p:cNvSpPr txBox="1"/>
          <p:nvPr/>
        </p:nvSpPr>
        <p:spPr>
          <a:xfrm>
            <a:off x="6988160" y="1694698"/>
            <a:ext cx="4343549" cy="338554"/>
          </a:xfrm>
          <a:prstGeom prst="rect">
            <a:avLst/>
          </a:prstGeom>
          <a:noFill/>
        </p:spPr>
        <p:txBody>
          <a:bodyPr wrap="square" lIns="91440" tIns="45720" rIns="91440" bIns="45720" anchor="t">
            <a:spAutoFit/>
          </a:bodyPr>
          <a:lstStyle/>
          <a:p>
            <a:r>
              <a:rPr lang="en-US" altLang="zh-TW" sz="1600" b="1">
                <a:solidFill>
                  <a:schemeClr val="bg1"/>
                </a:solidFill>
                <a:latin typeface="Arial" panose="020B0604020202020204" pitchFamily="34" charset="0"/>
                <a:ea typeface="Microsoft JhengHei" panose="020B0604030504040204" pitchFamily="34" charset="-120"/>
                <a:cs typeface="Arial" panose="020B0604020202020204" pitchFamily="34" charset="0"/>
              </a:rPr>
              <a:t>(2-A) Remount to secondary NAS IP</a:t>
            </a:r>
          </a:p>
        </p:txBody>
      </p:sp>
      <p:sp>
        <p:nvSpPr>
          <p:cNvPr id="5" name="文字方塊 4">
            <a:extLst>
              <a:ext uri="{FF2B5EF4-FFF2-40B4-BE49-F238E27FC236}">
                <a16:creationId xmlns:a16="http://schemas.microsoft.com/office/drawing/2014/main" id="{0CE5EAA2-1713-4B3A-B015-7F0D4CCDD1CF}"/>
              </a:ext>
            </a:extLst>
          </p:cNvPr>
          <p:cNvSpPr txBox="1"/>
          <p:nvPr/>
        </p:nvSpPr>
        <p:spPr>
          <a:xfrm>
            <a:off x="7120755" y="2175397"/>
            <a:ext cx="2564001" cy="307777"/>
          </a:xfrm>
          <a:prstGeom prst="rect">
            <a:avLst/>
          </a:prstGeom>
          <a:noFill/>
        </p:spPr>
        <p:txBody>
          <a:bodyPr wrap="square" lIns="91440" tIns="45720" rIns="91440" bIns="45720" rtlCol="0" anchor="t">
            <a:spAutoFit/>
          </a:bodyPr>
          <a:lstStyle/>
          <a:p>
            <a:r>
              <a:rPr lang="en-US" altLang="zh-TW" sz="1400" b="1">
                <a:solidFill>
                  <a:srgbClr val="C00000"/>
                </a:solidFill>
                <a:latin typeface="Arial" panose="020B0604020202020204" pitchFamily="34" charset="0"/>
                <a:ea typeface="新細明體"/>
                <a:cs typeface="Arial" panose="020B0604020202020204" pitchFamily="34" charset="0"/>
              </a:rPr>
              <a:t>Production Server </a:t>
            </a:r>
            <a:endParaRPr lang="zh-TW" altLang="en-US" sz="1400" b="1">
              <a:solidFill>
                <a:srgbClr val="C00000"/>
              </a:solidFill>
              <a:latin typeface="Arial" panose="020B0604020202020204" pitchFamily="34" charset="0"/>
              <a:cs typeface="Arial" panose="020B0604020202020204" pitchFamily="34" charset="0"/>
            </a:endParaRPr>
          </a:p>
        </p:txBody>
      </p:sp>
      <p:sp>
        <p:nvSpPr>
          <p:cNvPr id="13" name="矩形 901">
            <a:extLst>
              <a:ext uri="{FF2B5EF4-FFF2-40B4-BE49-F238E27FC236}">
                <a16:creationId xmlns:a16="http://schemas.microsoft.com/office/drawing/2014/main" id="{D5032C3F-071C-4094-AB61-187F77300B30}"/>
              </a:ext>
            </a:extLst>
          </p:cNvPr>
          <p:cNvSpPr/>
          <p:nvPr/>
        </p:nvSpPr>
        <p:spPr>
          <a:xfrm>
            <a:off x="8998212" y="2903917"/>
            <a:ext cx="3079003" cy="276999"/>
          </a:xfrm>
          <a:prstGeom prst="rect">
            <a:avLst/>
          </a:prstGeom>
        </p:spPr>
        <p:txBody>
          <a:bodyPr wrap="square" anchor="t">
            <a:spAutoFit/>
          </a:bodyPr>
          <a:lstStyle/>
          <a:p>
            <a:pPr algn="ctr"/>
            <a:r>
              <a:rPr lang="en-US" altLang="zh-TW" sz="1200" b="1">
                <a:solidFill>
                  <a:schemeClr val="accent2">
                    <a:lumMod val="75000"/>
                  </a:schemeClr>
                </a:solidFill>
                <a:latin typeface="Arial" panose="020B0604020202020204" pitchFamily="34" charset="0"/>
                <a:ea typeface="Microsoft JhengHei"/>
                <a:cs typeface="Arial" panose="020B0604020202020204" pitchFamily="34" charset="0"/>
              </a:rPr>
              <a:t>Mount Target = 192.168.100.200</a:t>
            </a:r>
            <a:endParaRPr lang="en-US" sz="1200">
              <a:solidFill>
                <a:schemeClr val="accent2">
                  <a:lumMod val="75000"/>
                </a:schemeClr>
              </a:solidFill>
              <a:latin typeface="Arial" panose="020B0604020202020204" pitchFamily="34" charset="0"/>
              <a:ea typeface="微軟正黑體" panose="020B0604030504040204" pitchFamily="34" charset="-120"/>
              <a:cs typeface="Arial" panose="020B0604020202020204" pitchFamily="34" charset="0"/>
            </a:endParaRPr>
          </a:p>
        </p:txBody>
      </p:sp>
      <p:sp>
        <p:nvSpPr>
          <p:cNvPr id="27" name="文字方塊 26">
            <a:extLst>
              <a:ext uri="{FF2B5EF4-FFF2-40B4-BE49-F238E27FC236}">
                <a16:creationId xmlns:a16="http://schemas.microsoft.com/office/drawing/2014/main" id="{F2A335BC-5870-0647-83C1-15A1B31761A5}"/>
              </a:ext>
            </a:extLst>
          </p:cNvPr>
          <p:cNvSpPr txBox="1"/>
          <p:nvPr/>
        </p:nvSpPr>
        <p:spPr>
          <a:xfrm>
            <a:off x="3191037" y="2147267"/>
            <a:ext cx="1490170" cy="461665"/>
          </a:xfrm>
          <a:prstGeom prst="rect">
            <a:avLst/>
          </a:prstGeom>
          <a:noFill/>
        </p:spPr>
        <p:txBody>
          <a:bodyPr wrap="square" rtlCol="0">
            <a:spAutoFit/>
          </a:bodyPr>
          <a:lstStyle/>
          <a:p>
            <a:pPr algn="ctr"/>
            <a:r>
              <a:rPr lang="en-US" altLang="zh-TW" sz="1200" b="1">
                <a:solidFill>
                  <a:srgbClr val="002060"/>
                </a:solidFill>
                <a:latin typeface="Arial" panose="020B0604020202020204" pitchFamily="34" charset="0"/>
                <a:cs typeface="Arial" panose="020B0604020202020204" pitchFamily="34" charset="0"/>
              </a:rPr>
              <a:t>Primary NAS</a:t>
            </a:r>
          </a:p>
          <a:p>
            <a:pPr algn="ctr"/>
            <a:r>
              <a:rPr lang="en-US" altLang="zh-TW" sz="1100" b="1">
                <a:solidFill>
                  <a:srgbClr val="002060"/>
                </a:solidFill>
                <a:latin typeface="Arial" panose="020B0604020202020204" pitchFamily="34" charset="0"/>
                <a:cs typeface="Arial" panose="020B0604020202020204" pitchFamily="34" charset="0"/>
              </a:rPr>
              <a:t>192.168.100.100</a:t>
            </a:r>
            <a:endParaRPr lang="zh-TW" altLang="en-US" sz="1100" b="1">
              <a:solidFill>
                <a:srgbClr val="002060"/>
              </a:solidFill>
              <a:latin typeface="Arial" panose="020B0604020202020204" pitchFamily="34" charset="0"/>
              <a:cs typeface="Arial" panose="020B0604020202020204" pitchFamily="34" charset="0"/>
            </a:endParaRPr>
          </a:p>
        </p:txBody>
      </p:sp>
      <p:sp>
        <p:nvSpPr>
          <p:cNvPr id="28" name="文字方塊 27">
            <a:extLst>
              <a:ext uri="{FF2B5EF4-FFF2-40B4-BE49-F238E27FC236}">
                <a16:creationId xmlns:a16="http://schemas.microsoft.com/office/drawing/2014/main" id="{5E5E7BBF-1C89-AF4B-A119-F9B42E33BE34}"/>
              </a:ext>
            </a:extLst>
          </p:cNvPr>
          <p:cNvSpPr txBox="1"/>
          <p:nvPr/>
        </p:nvSpPr>
        <p:spPr>
          <a:xfrm>
            <a:off x="4911730" y="2152362"/>
            <a:ext cx="1813150" cy="461665"/>
          </a:xfrm>
          <a:prstGeom prst="rect">
            <a:avLst/>
          </a:prstGeom>
          <a:noFill/>
        </p:spPr>
        <p:txBody>
          <a:bodyPr wrap="square" rtlCol="0">
            <a:spAutoFit/>
          </a:bodyPr>
          <a:lstStyle/>
          <a:p>
            <a:pPr algn="ctr"/>
            <a:r>
              <a:rPr lang="en-US" altLang="zh-TW" sz="1200" b="1">
                <a:solidFill>
                  <a:srgbClr val="002060"/>
                </a:solidFill>
                <a:latin typeface="Arial" panose="020B0604020202020204" pitchFamily="34" charset="0"/>
                <a:cs typeface="Arial" panose="020B0604020202020204" pitchFamily="34" charset="0"/>
              </a:rPr>
              <a:t>Secondary NAS</a:t>
            </a:r>
          </a:p>
          <a:p>
            <a:pPr algn="ctr"/>
            <a:r>
              <a:rPr lang="en-US" altLang="zh-TW" sz="1100" b="1">
                <a:solidFill>
                  <a:srgbClr val="002060"/>
                </a:solidFill>
                <a:latin typeface="Arial" panose="020B0604020202020204" pitchFamily="34" charset="0"/>
                <a:cs typeface="Arial" panose="020B0604020202020204" pitchFamily="34" charset="0"/>
              </a:rPr>
              <a:t>192.168.100.200</a:t>
            </a:r>
            <a:endParaRPr lang="zh-TW" altLang="en-US" sz="1200" b="1">
              <a:solidFill>
                <a:srgbClr val="002060"/>
              </a:solidFill>
              <a:latin typeface="Arial" panose="020B0604020202020204" pitchFamily="34" charset="0"/>
              <a:cs typeface="Arial" panose="020B0604020202020204" pitchFamily="34" charset="0"/>
            </a:endParaRPr>
          </a:p>
        </p:txBody>
      </p:sp>
      <p:sp>
        <p:nvSpPr>
          <p:cNvPr id="32" name="文字方塊 31">
            <a:extLst>
              <a:ext uri="{FF2B5EF4-FFF2-40B4-BE49-F238E27FC236}">
                <a16:creationId xmlns:a16="http://schemas.microsoft.com/office/drawing/2014/main" id="{3D594251-9E7B-CF46-A7B8-5659A558BD4F}"/>
              </a:ext>
            </a:extLst>
          </p:cNvPr>
          <p:cNvSpPr txBox="1"/>
          <p:nvPr/>
        </p:nvSpPr>
        <p:spPr>
          <a:xfrm>
            <a:off x="562437" y="2293035"/>
            <a:ext cx="1870771" cy="307777"/>
          </a:xfrm>
          <a:prstGeom prst="rect">
            <a:avLst/>
          </a:prstGeom>
          <a:noFill/>
        </p:spPr>
        <p:txBody>
          <a:bodyPr wrap="square" lIns="91440" tIns="45720" rIns="91440" bIns="45720" rtlCol="0" anchor="t">
            <a:spAutoFit/>
          </a:bodyPr>
          <a:lstStyle/>
          <a:p>
            <a:r>
              <a:rPr lang="en-US" altLang="zh-TW" sz="1400" b="1">
                <a:solidFill>
                  <a:srgbClr val="C00000"/>
                </a:solidFill>
                <a:latin typeface="Arial" panose="020B0604020202020204" pitchFamily="34" charset="0"/>
                <a:ea typeface="新細明體"/>
                <a:cs typeface="Arial" panose="020B0604020202020204" pitchFamily="34" charset="0"/>
              </a:rPr>
              <a:t>Production Server</a:t>
            </a:r>
            <a:endParaRPr lang="zh-TW" altLang="en-US" sz="1400" b="1">
              <a:solidFill>
                <a:srgbClr val="C00000"/>
              </a:solidFill>
              <a:latin typeface="Arial" panose="020B0604020202020204" pitchFamily="34" charset="0"/>
              <a:cs typeface="Arial" panose="020B0604020202020204" pitchFamily="34" charset="0"/>
            </a:endParaRPr>
          </a:p>
        </p:txBody>
      </p:sp>
      <p:sp>
        <p:nvSpPr>
          <p:cNvPr id="36" name="文字方塊 35">
            <a:extLst>
              <a:ext uri="{FF2B5EF4-FFF2-40B4-BE49-F238E27FC236}">
                <a16:creationId xmlns:a16="http://schemas.microsoft.com/office/drawing/2014/main" id="{8DD01E87-0062-9546-9A4C-CE5B839C7BE7}"/>
              </a:ext>
            </a:extLst>
          </p:cNvPr>
          <p:cNvSpPr txBox="1"/>
          <p:nvPr/>
        </p:nvSpPr>
        <p:spPr>
          <a:xfrm>
            <a:off x="255700" y="1679269"/>
            <a:ext cx="2620032" cy="523220"/>
          </a:xfrm>
          <a:prstGeom prst="rect">
            <a:avLst/>
          </a:prstGeom>
          <a:noFill/>
        </p:spPr>
        <p:txBody>
          <a:bodyPr wrap="square" lIns="91440" tIns="45720" rIns="91440" bIns="45720" anchor="t">
            <a:spAutoFit/>
          </a:bodyPr>
          <a:lstStyle/>
          <a:p>
            <a:pPr algn="ctr"/>
            <a:r>
              <a:rPr lang="en-US" altLang="zh-TW" sz="1400" b="1">
                <a:solidFill>
                  <a:schemeClr val="bg1"/>
                </a:solidFill>
                <a:latin typeface="Arial"/>
                <a:ea typeface="Microsoft JhengHei"/>
                <a:cs typeface="Arial"/>
              </a:rPr>
              <a:t>If unfortunately</a:t>
            </a:r>
            <a:r>
              <a:rPr lang="zh-TW" altLang="en-US" sz="1400" b="1">
                <a:solidFill>
                  <a:schemeClr val="bg1"/>
                </a:solidFill>
                <a:latin typeface="Arial"/>
                <a:ea typeface="Microsoft JhengHei"/>
                <a:cs typeface="Arial"/>
              </a:rPr>
              <a:t> a </a:t>
            </a:r>
            <a:r>
              <a:rPr lang="en-US" altLang="zh-TW" sz="1400" b="1">
                <a:solidFill>
                  <a:schemeClr val="bg1"/>
                </a:solidFill>
                <a:latin typeface="Arial"/>
                <a:ea typeface="Microsoft JhengHei"/>
                <a:cs typeface="Arial"/>
              </a:rPr>
              <a:t>disaster happens</a:t>
            </a:r>
            <a:endParaRPr lang="en-US" altLang="zh-TW" b="1">
              <a:solidFill>
                <a:schemeClr val="bg1"/>
              </a:solidFill>
              <a:latin typeface="Arial"/>
              <a:ea typeface="Microsoft JhengHei"/>
              <a:cs typeface="Arial"/>
            </a:endParaRPr>
          </a:p>
        </p:txBody>
      </p:sp>
      <p:pic>
        <p:nvPicPr>
          <p:cNvPr id="3" name="圖片 2">
            <a:extLst>
              <a:ext uri="{FF2B5EF4-FFF2-40B4-BE49-F238E27FC236}">
                <a16:creationId xmlns:a16="http://schemas.microsoft.com/office/drawing/2014/main" id="{3A74261D-527B-A443-9C71-DF5586FD2E2C}"/>
              </a:ext>
            </a:extLst>
          </p:cNvPr>
          <p:cNvPicPr>
            <a:picLocks noChangeAspect="1"/>
          </p:cNvPicPr>
          <p:nvPr/>
        </p:nvPicPr>
        <p:blipFill>
          <a:blip r:embed="rId5"/>
          <a:stretch>
            <a:fillRect/>
          </a:stretch>
        </p:blipFill>
        <p:spPr>
          <a:xfrm>
            <a:off x="657889" y="2627871"/>
            <a:ext cx="1456232" cy="2413755"/>
          </a:xfrm>
          <a:prstGeom prst="rect">
            <a:avLst/>
          </a:prstGeom>
        </p:spPr>
      </p:pic>
      <p:sp>
        <p:nvSpPr>
          <p:cNvPr id="39" name="文字方塊 38">
            <a:extLst>
              <a:ext uri="{FF2B5EF4-FFF2-40B4-BE49-F238E27FC236}">
                <a16:creationId xmlns:a16="http://schemas.microsoft.com/office/drawing/2014/main" id="{53489FE1-C23C-A146-86B7-435EC47BAF47}"/>
              </a:ext>
            </a:extLst>
          </p:cNvPr>
          <p:cNvSpPr txBox="1"/>
          <p:nvPr/>
        </p:nvSpPr>
        <p:spPr>
          <a:xfrm>
            <a:off x="554410" y="5097888"/>
            <a:ext cx="1852548" cy="276999"/>
          </a:xfrm>
          <a:prstGeom prst="rect">
            <a:avLst/>
          </a:prstGeom>
          <a:noFill/>
        </p:spPr>
        <p:txBody>
          <a:bodyPr wrap="square" rtlCol="0">
            <a:spAutoFit/>
          </a:bodyPr>
          <a:lstStyle/>
          <a:p>
            <a:pPr algn="ctr"/>
            <a:r>
              <a:rPr lang="en-US" altLang="zh-TW" sz="1200" b="1">
                <a:solidFill>
                  <a:srgbClr val="002060"/>
                </a:solidFill>
                <a:latin typeface="Arial" panose="020B0604020202020204" pitchFamily="34" charset="0"/>
                <a:cs typeface="Arial" panose="020B0604020202020204" pitchFamily="34" charset="0"/>
              </a:rPr>
              <a:t>NAS (Shared Storage)</a:t>
            </a:r>
            <a:endParaRPr lang="zh-TW" altLang="en-US" sz="1200" b="1">
              <a:solidFill>
                <a:srgbClr val="002060"/>
              </a:solidFill>
              <a:latin typeface="Arial" panose="020B0604020202020204" pitchFamily="34" charset="0"/>
              <a:cs typeface="Arial" panose="020B0604020202020204" pitchFamily="34" charset="0"/>
            </a:endParaRPr>
          </a:p>
        </p:txBody>
      </p:sp>
      <p:sp>
        <p:nvSpPr>
          <p:cNvPr id="43" name="文字方塊 42">
            <a:extLst>
              <a:ext uri="{FF2B5EF4-FFF2-40B4-BE49-F238E27FC236}">
                <a16:creationId xmlns:a16="http://schemas.microsoft.com/office/drawing/2014/main" id="{C410E2FA-055F-D44A-AA40-88B384A12261}"/>
              </a:ext>
            </a:extLst>
          </p:cNvPr>
          <p:cNvSpPr txBox="1"/>
          <p:nvPr/>
        </p:nvSpPr>
        <p:spPr>
          <a:xfrm>
            <a:off x="3260045" y="1698960"/>
            <a:ext cx="3322042" cy="338554"/>
          </a:xfrm>
          <a:prstGeom prst="rect">
            <a:avLst/>
          </a:prstGeom>
          <a:noFill/>
        </p:spPr>
        <p:txBody>
          <a:bodyPr wrap="square" lIns="91440" tIns="45720" rIns="91440" bIns="45720" anchor="t">
            <a:spAutoFit/>
          </a:bodyPr>
          <a:lstStyle/>
          <a:p>
            <a:pPr algn="ctr"/>
            <a:r>
              <a:rPr lang="en-US" altLang="zh-TW" sz="1600" b="1">
                <a:solidFill>
                  <a:schemeClr val="bg1"/>
                </a:solidFill>
                <a:latin typeface="Arial" panose="020B0604020202020204" pitchFamily="34" charset="0"/>
                <a:ea typeface="Microsoft JhengHei"/>
                <a:cs typeface="Arial" panose="020B0604020202020204" pitchFamily="34" charset="0"/>
              </a:rPr>
              <a:t>(1) Delete </a:t>
            </a:r>
            <a:r>
              <a:rPr lang="en-US" altLang="zh-TW" sz="1600" b="1" err="1">
                <a:solidFill>
                  <a:schemeClr val="bg1"/>
                </a:solidFill>
                <a:latin typeface="Arial" panose="020B0604020202020204" pitchFamily="34" charset="0"/>
                <a:ea typeface="Microsoft JhengHei"/>
                <a:cs typeface="Arial" panose="020B0604020202020204" pitchFamily="34" charset="0"/>
              </a:rPr>
              <a:t>SnapSync</a:t>
            </a:r>
            <a:r>
              <a:rPr lang="en-US" altLang="zh-TW" sz="1600" b="1">
                <a:solidFill>
                  <a:schemeClr val="bg1"/>
                </a:solidFill>
                <a:latin typeface="Arial" panose="020B0604020202020204" pitchFamily="34" charset="0"/>
                <a:ea typeface="Microsoft JhengHei"/>
                <a:cs typeface="Arial" panose="020B0604020202020204" pitchFamily="34" charset="0"/>
              </a:rPr>
              <a:t> task</a:t>
            </a:r>
          </a:p>
        </p:txBody>
      </p:sp>
      <p:sp>
        <p:nvSpPr>
          <p:cNvPr id="7" name="文字方塊 6">
            <a:extLst>
              <a:ext uri="{FF2B5EF4-FFF2-40B4-BE49-F238E27FC236}">
                <a16:creationId xmlns:a16="http://schemas.microsoft.com/office/drawing/2014/main" id="{7CDA050A-5275-FE4E-8934-98A6612452A3}"/>
              </a:ext>
            </a:extLst>
          </p:cNvPr>
          <p:cNvSpPr txBox="1"/>
          <p:nvPr/>
        </p:nvSpPr>
        <p:spPr>
          <a:xfrm>
            <a:off x="3153129" y="4850413"/>
            <a:ext cx="3558063" cy="738664"/>
          </a:xfrm>
          <a:prstGeom prst="rect">
            <a:avLst/>
          </a:prstGeom>
          <a:noFill/>
        </p:spPr>
        <p:txBody>
          <a:bodyPr wrap="square" lIns="91440" tIns="45720" rIns="91440" bIns="45720" rtlCol="0" anchor="t">
            <a:spAutoFit/>
          </a:bodyPr>
          <a:lstStyle/>
          <a:p>
            <a:pPr marL="342900" indent="-342900">
              <a:buFont typeface="Wingdings"/>
              <a:buChar char="§"/>
            </a:pPr>
            <a:r>
              <a:rPr lang="en-US" altLang="zh-TW" sz="1400" b="1">
                <a:solidFill>
                  <a:srgbClr val="002060"/>
                </a:solidFill>
                <a:latin typeface="Arial" panose="020B0604020202020204" pitchFamily="34" charset="0"/>
                <a:ea typeface="Microsoft JhengHei"/>
                <a:cs typeface="Arial" panose="020B0604020202020204" pitchFamily="34" charset="0"/>
              </a:rPr>
              <a:t>The exclusive permissions of the folder will be removed when deleting the </a:t>
            </a:r>
            <a:r>
              <a:rPr lang="en-US" altLang="zh-TW" sz="1400" b="1" err="1">
                <a:solidFill>
                  <a:srgbClr val="002060"/>
                </a:solidFill>
                <a:latin typeface="Arial" panose="020B0604020202020204" pitchFamily="34" charset="0"/>
                <a:ea typeface="Microsoft JhengHei"/>
                <a:cs typeface="Arial" panose="020B0604020202020204" pitchFamily="34" charset="0"/>
              </a:rPr>
              <a:t>SnapSync</a:t>
            </a:r>
            <a:r>
              <a:rPr lang="en-US" altLang="zh-TW" sz="1400" b="1">
                <a:solidFill>
                  <a:srgbClr val="002060"/>
                </a:solidFill>
                <a:latin typeface="Arial" panose="020B0604020202020204" pitchFamily="34" charset="0"/>
                <a:ea typeface="Microsoft JhengHei"/>
                <a:cs typeface="Arial" panose="020B0604020202020204" pitchFamily="34" charset="0"/>
              </a:rPr>
              <a:t> task.</a:t>
            </a:r>
          </a:p>
        </p:txBody>
      </p:sp>
      <p:pic>
        <p:nvPicPr>
          <p:cNvPr id="8" name="圖形 7">
            <a:extLst>
              <a:ext uri="{FF2B5EF4-FFF2-40B4-BE49-F238E27FC236}">
                <a16:creationId xmlns:a16="http://schemas.microsoft.com/office/drawing/2014/main" id="{282C48BA-7198-4D16-8065-99F6AC32562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327009" y="2588710"/>
            <a:ext cx="3202778" cy="309148"/>
          </a:xfrm>
          <a:prstGeom prst="rect">
            <a:avLst/>
          </a:prstGeom>
        </p:spPr>
      </p:pic>
      <p:grpSp>
        <p:nvGrpSpPr>
          <p:cNvPr id="33" name="群組 32">
            <a:extLst>
              <a:ext uri="{FF2B5EF4-FFF2-40B4-BE49-F238E27FC236}">
                <a16:creationId xmlns:a16="http://schemas.microsoft.com/office/drawing/2014/main" id="{71DBD66A-9F3C-4155-9AA4-F40A19CBC344}"/>
              </a:ext>
            </a:extLst>
          </p:cNvPr>
          <p:cNvGrpSpPr/>
          <p:nvPr/>
        </p:nvGrpSpPr>
        <p:grpSpPr>
          <a:xfrm>
            <a:off x="1872983" y="4131634"/>
            <a:ext cx="938568" cy="941855"/>
            <a:chOff x="7914289" y="1570869"/>
            <a:chExt cx="3469946" cy="3400524"/>
          </a:xfrm>
        </p:grpSpPr>
        <p:pic>
          <p:nvPicPr>
            <p:cNvPr id="35" name="圖片 34">
              <a:extLst>
                <a:ext uri="{FF2B5EF4-FFF2-40B4-BE49-F238E27FC236}">
                  <a16:creationId xmlns:a16="http://schemas.microsoft.com/office/drawing/2014/main" id="{52EC9967-8660-4128-AAD6-C4150E2FBE44}"/>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914289" y="1570869"/>
              <a:ext cx="3469946" cy="3400524"/>
            </a:xfrm>
            <a:prstGeom prst="ellipse">
              <a:avLst/>
            </a:prstGeom>
            <a:ln w="104775">
              <a:solidFill>
                <a:srgbClr val="FF3300"/>
              </a:solidFill>
            </a:ln>
          </p:spPr>
        </p:pic>
        <p:cxnSp>
          <p:nvCxnSpPr>
            <p:cNvPr id="38" name="直線接點 37">
              <a:extLst>
                <a:ext uri="{FF2B5EF4-FFF2-40B4-BE49-F238E27FC236}">
                  <a16:creationId xmlns:a16="http://schemas.microsoft.com/office/drawing/2014/main" id="{2ACD430D-FAEA-46BA-89E6-312E3FA039A8}"/>
                </a:ext>
              </a:extLst>
            </p:cNvPr>
            <p:cNvCxnSpPr>
              <a:stCxn id="35" idx="1"/>
            </p:cNvCxnSpPr>
            <p:nvPr/>
          </p:nvCxnSpPr>
          <p:spPr>
            <a:xfrm>
              <a:off x="8422451" y="2068864"/>
              <a:ext cx="2529328" cy="2461095"/>
            </a:xfrm>
            <a:prstGeom prst="line">
              <a:avLst/>
            </a:prstGeom>
            <a:ln w="111125">
              <a:solidFill>
                <a:srgbClr val="FF3300"/>
              </a:solidFill>
            </a:ln>
          </p:spPr>
          <p:style>
            <a:lnRef idx="1">
              <a:schemeClr val="accent1"/>
            </a:lnRef>
            <a:fillRef idx="0">
              <a:schemeClr val="accent1"/>
            </a:fillRef>
            <a:effectRef idx="0">
              <a:schemeClr val="accent1"/>
            </a:effectRef>
            <a:fontRef idx="minor">
              <a:schemeClr val="tx1"/>
            </a:fontRef>
          </p:style>
        </p:cxnSp>
      </p:grpSp>
      <p:sp>
        <p:nvSpPr>
          <p:cNvPr id="52" name="乘號 51">
            <a:extLst>
              <a:ext uri="{FF2B5EF4-FFF2-40B4-BE49-F238E27FC236}">
                <a16:creationId xmlns:a16="http://schemas.microsoft.com/office/drawing/2014/main" id="{58D6AA10-8D4D-47CC-8992-34937F440894}"/>
              </a:ext>
            </a:extLst>
          </p:cNvPr>
          <p:cNvSpPr/>
          <p:nvPr/>
        </p:nvSpPr>
        <p:spPr>
          <a:xfrm>
            <a:off x="4592970" y="2406695"/>
            <a:ext cx="592241" cy="657706"/>
          </a:xfrm>
          <a:prstGeom prst="mathMultiply">
            <a:avLst>
              <a:gd name="adj1" fmla="val 17125"/>
            </a:avLst>
          </a:prstGeom>
          <a:solidFill>
            <a:srgbClr val="FF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pic>
        <p:nvPicPr>
          <p:cNvPr id="6" name="Picture 8">
            <a:extLst>
              <a:ext uri="{FF2B5EF4-FFF2-40B4-BE49-F238E27FC236}">
                <a16:creationId xmlns:a16="http://schemas.microsoft.com/office/drawing/2014/main" id="{9F3E568D-502B-443E-A5BB-84B46E4D556D}"/>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3191741" y="3055624"/>
            <a:ext cx="3401290" cy="1732583"/>
          </a:xfrm>
          <a:prstGeom prst="rect">
            <a:avLst/>
          </a:prstGeom>
        </p:spPr>
      </p:pic>
      <p:pic>
        <p:nvPicPr>
          <p:cNvPr id="10" name="圖片 9">
            <a:extLst>
              <a:ext uri="{FF2B5EF4-FFF2-40B4-BE49-F238E27FC236}">
                <a16:creationId xmlns:a16="http://schemas.microsoft.com/office/drawing/2014/main" id="{1AB06634-7516-4881-A04E-FC29A061AF76}"/>
              </a:ext>
            </a:extLst>
          </p:cNvPr>
          <p:cNvPicPr>
            <a:picLocks noChangeAspect="1"/>
          </p:cNvPicPr>
          <p:nvPr/>
        </p:nvPicPr>
        <p:blipFill>
          <a:blip r:embed="rId10"/>
          <a:stretch>
            <a:fillRect/>
          </a:stretch>
        </p:blipFill>
        <p:spPr>
          <a:xfrm>
            <a:off x="7176166" y="2471028"/>
            <a:ext cx="1918266" cy="1212618"/>
          </a:xfrm>
          <a:prstGeom prst="rect">
            <a:avLst/>
          </a:prstGeom>
        </p:spPr>
      </p:pic>
      <p:sp>
        <p:nvSpPr>
          <p:cNvPr id="53" name="矩形: 圓角 53">
            <a:extLst>
              <a:ext uri="{FF2B5EF4-FFF2-40B4-BE49-F238E27FC236}">
                <a16:creationId xmlns:a16="http://schemas.microsoft.com/office/drawing/2014/main" id="{E094A14B-1D85-4110-B5CC-AE3E4A5D7768}"/>
              </a:ext>
            </a:extLst>
          </p:cNvPr>
          <p:cNvSpPr/>
          <p:nvPr/>
        </p:nvSpPr>
        <p:spPr>
          <a:xfrm>
            <a:off x="6895915" y="4430322"/>
            <a:ext cx="5125889" cy="2285730"/>
          </a:xfrm>
          <a:prstGeom prst="roundRect">
            <a:avLst>
              <a:gd name="adj" fmla="val 5085"/>
            </a:avLst>
          </a:prstGeom>
          <a:noFill/>
          <a:ln w="28575" cap="flat">
            <a:gradFill>
              <a:gsLst>
                <a:gs pos="0">
                  <a:srgbClr val="1563DD"/>
                </a:gs>
                <a:gs pos="77000">
                  <a:srgbClr val="0E9CF4">
                    <a:alpha val="0"/>
                  </a:srgbClr>
                </a:gs>
              </a:gsLst>
              <a:lin ang="5400000" scaled="1"/>
            </a:gradFill>
            <a:prstDash val="solid"/>
            <a:miter/>
          </a:ln>
          <a:effectLst>
            <a:outerShdw blurRad="50800" dist="38100" dir="2700000" algn="tl" rotWithShape="0">
              <a:prstClr val="black">
                <a:alpha val="40000"/>
              </a:prstClr>
            </a:outerShdw>
          </a:effectLst>
        </p:spPr>
        <p:txBody>
          <a:bodyPr rtlCol="0" anchor="ctr"/>
          <a:lstStyle/>
          <a:p>
            <a:endParaRPr lang="zh-TW" altLang="en-US" sz="2400" b="1">
              <a:solidFill>
                <a:schemeClr val="tx1"/>
              </a:solidFill>
              <a:latin typeface="Arial" panose="020B0604020202020204" pitchFamily="34" charset="0"/>
              <a:cs typeface="Arial" panose="020B0604020202020204" pitchFamily="34" charset="0"/>
            </a:endParaRPr>
          </a:p>
        </p:txBody>
      </p:sp>
      <p:pic>
        <p:nvPicPr>
          <p:cNvPr id="54" name="圖片 53">
            <a:extLst>
              <a:ext uri="{FF2B5EF4-FFF2-40B4-BE49-F238E27FC236}">
                <a16:creationId xmlns:a16="http://schemas.microsoft.com/office/drawing/2014/main" id="{8C2F6B85-87CA-48EF-A6E5-76B896EC4C8D}"/>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rcRect/>
          <a:stretch/>
        </p:blipFill>
        <p:spPr>
          <a:xfrm>
            <a:off x="6988160" y="4433718"/>
            <a:ext cx="4471377" cy="698780"/>
          </a:xfrm>
          <a:prstGeom prst="rect">
            <a:avLst/>
          </a:prstGeom>
          <a:effectLst>
            <a:outerShdw blurRad="50800" dist="38100" dir="2700000" algn="tl" rotWithShape="0">
              <a:prstClr val="black">
                <a:alpha val="40000"/>
              </a:prstClr>
            </a:outerShdw>
          </a:effectLst>
        </p:spPr>
      </p:pic>
      <p:sp>
        <p:nvSpPr>
          <p:cNvPr id="55" name="文字方塊 54">
            <a:extLst>
              <a:ext uri="{FF2B5EF4-FFF2-40B4-BE49-F238E27FC236}">
                <a16:creationId xmlns:a16="http://schemas.microsoft.com/office/drawing/2014/main" id="{DF14B225-9508-452C-8CA6-ADE4F6544AED}"/>
              </a:ext>
            </a:extLst>
          </p:cNvPr>
          <p:cNvSpPr txBox="1"/>
          <p:nvPr/>
        </p:nvSpPr>
        <p:spPr>
          <a:xfrm>
            <a:off x="7052770" y="4481076"/>
            <a:ext cx="4343549" cy="584775"/>
          </a:xfrm>
          <a:prstGeom prst="rect">
            <a:avLst/>
          </a:prstGeom>
          <a:noFill/>
        </p:spPr>
        <p:txBody>
          <a:bodyPr wrap="square" lIns="91440" tIns="45720" rIns="91440" bIns="45720" anchor="t">
            <a:spAutoFit/>
          </a:bodyPr>
          <a:lstStyle/>
          <a:p>
            <a:r>
              <a:rPr lang="en-US" altLang="zh-TW" sz="1600" b="1">
                <a:solidFill>
                  <a:schemeClr val="bg1"/>
                </a:solidFill>
                <a:latin typeface="Arial" panose="020B0604020202020204" pitchFamily="34" charset="0"/>
                <a:ea typeface="Microsoft JhengHei" panose="020B0604030504040204" pitchFamily="34" charset="-120"/>
                <a:cs typeface="Arial" panose="020B0604020202020204" pitchFamily="34" charset="0"/>
              </a:rPr>
              <a:t>(2-B) Change the secondary NAS IP as same as original primary NAS.</a:t>
            </a:r>
          </a:p>
        </p:txBody>
      </p:sp>
      <p:sp>
        <p:nvSpPr>
          <p:cNvPr id="59" name="文字方塊 58">
            <a:extLst>
              <a:ext uri="{FF2B5EF4-FFF2-40B4-BE49-F238E27FC236}">
                <a16:creationId xmlns:a16="http://schemas.microsoft.com/office/drawing/2014/main" id="{9AB8BDF6-F5D5-4149-B713-71FF2B6C881B}"/>
              </a:ext>
            </a:extLst>
          </p:cNvPr>
          <p:cNvSpPr txBox="1"/>
          <p:nvPr/>
        </p:nvSpPr>
        <p:spPr>
          <a:xfrm>
            <a:off x="7346904" y="5250585"/>
            <a:ext cx="3048205" cy="523220"/>
          </a:xfrm>
          <a:prstGeom prst="rect">
            <a:avLst/>
          </a:prstGeom>
          <a:noFill/>
        </p:spPr>
        <p:txBody>
          <a:bodyPr wrap="square" rtlCol="0">
            <a:spAutoFit/>
          </a:bodyPr>
          <a:lstStyle/>
          <a:p>
            <a:r>
              <a:rPr lang="en-US" altLang="zh-TW" sz="1400" b="1">
                <a:solidFill>
                  <a:srgbClr val="002060"/>
                </a:solidFill>
                <a:latin typeface="Arial" panose="020B0604020202020204" pitchFamily="34" charset="0"/>
                <a:cs typeface="Arial" panose="020B0604020202020204" pitchFamily="34" charset="0"/>
              </a:rPr>
              <a:t>Secondary NAS</a:t>
            </a:r>
          </a:p>
          <a:p>
            <a:r>
              <a:rPr lang="en-US" altLang="zh-TW" sz="1200" b="1">
                <a:solidFill>
                  <a:srgbClr val="002060"/>
                </a:solidFill>
                <a:latin typeface="Arial" panose="020B0604020202020204" pitchFamily="34" charset="0"/>
                <a:cs typeface="Arial" panose="020B0604020202020204" pitchFamily="34" charset="0"/>
              </a:rPr>
              <a:t>192.168.100.200 =&gt; </a:t>
            </a:r>
            <a:r>
              <a:rPr lang="en-US" altLang="zh-TW" sz="1400" b="1">
                <a:solidFill>
                  <a:schemeClr val="accent2">
                    <a:lumMod val="75000"/>
                  </a:schemeClr>
                </a:solidFill>
                <a:latin typeface="Arial" panose="020B0604020202020204" pitchFamily="34" charset="0"/>
                <a:ea typeface="Microsoft JhengHei"/>
                <a:cs typeface="Arial" panose="020B0604020202020204" pitchFamily="34" charset="0"/>
              </a:rPr>
              <a:t>192.168.100.100</a:t>
            </a:r>
            <a:endParaRPr lang="zh-TW" altLang="en-US" sz="1400" b="1">
              <a:solidFill>
                <a:schemeClr val="accent2">
                  <a:lumMod val="75000"/>
                </a:schemeClr>
              </a:solidFill>
              <a:latin typeface="Arial" panose="020B0604020202020204" pitchFamily="34" charset="0"/>
              <a:ea typeface="Microsoft JhengHei"/>
              <a:cs typeface="Arial" panose="020B0604020202020204" pitchFamily="34" charset="0"/>
            </a:endParaRPr>
          </a:p>
        </p:txBody>
      </p:sp>
      <p:pic>
        <p:nvPicPr>
          <p:cNvPr id="12" name="圖片 11">
            <a:extLst>
              <a:ext uri="{FF2B5EF4-FFF2-40B4-BE49-F238E27FC236}">
                <a16:creationId xmlns:a16="http://schemas.microsoft.com/office/drawing/2014/main" id="{BC6CC476-5C40-47EC-A5EF-9A9664016413}"/>
              </a:ext>
            </a:extLst>
          </p:cNvPr>
          <p:cNvPicPr>
            <a:picLocks noChangeAspect="1"/>
          </p:cNvPicPr>
          <p:nvPr/>
        </p:nvPicPr>
        <p:blipFill>
          <a:blip r:embed="rId11"/>
          <a:stretch>
            <a:fillRect/>
          </a:stretch>
        </p:blipFill>
        <p:spPr>
          <a:xfrm>
            <a:off x="7346904" y="5773805"/>
            <a:ext cx="2038350" cy="514350"/>
          </a:xfrm>
          <a:prstGeom prst="rect">
            <a:avLst/>
          </a:prstGeom>
        </p:spPr>
      </p:pic>
      <p:sp>
        <p:nvSpPr>
          <p:cNvPr id="14" name="文字方塊 13">
            <a:extLst>
              <a:ext uri="{FF2B5EF4-FFF2-40B4-BE49-F238E27FC236}">
                <a16:creationId xmlns:a16="http://schemas.microsoft.com/office/drawing/2014/main" id="{382E8DFF-67F3-479F-83E8-7CC5A1433DDE}"/>
              </a:ext>
            </a:extLst>
          </p:cNvPr>
          <p:cNvSpPr txBox="1"/>
          <p:nvPr/>
        </p:nvSpPr>
        <p:spPr>
          <a:xfrm>
            <a:off x="7018883" y="3859493"/>
            <a:ext cx="543739" cy="461665"/>
          </a:xfrm>
          <a:prstGeom prst="rect">
            <a:avLst/>
          </a:prstGeom>
          <a:noFill/>
        </p:spPr>
        <p:txBody>
          <a:bodyPr wrap="none" rtlCol="0">
            <a:spAutoFit/>
          </a:bodyPr>
          <a:lstStyle/>
          <a:p>
            <a:r>
              <a:rPr lang="en-US" altLang="zh-TW" sz="2400" b="1">
                <a:solidFill>
                  <a:schemeClr val="accent4">
                    <a:lumMod val="75000"/>
                  </a:schemeClr>
                </a:solidFill>
                <a:latin typeface="Arial" panose="020B0604020202020204" pitchFamily="34" charset="0"/>
                <a:cs typeface="Arial" panose="020B0604020202020204" pitchFamily="34" charset="0"/>
              </a:rPr>
              <a:t>Or</a:t>
            </a:r>
            <a:endParaRPr lang="zh-TW" altLang="en-US" sz="2400" b="1">
              <a:solidFill>
                <a:schemeClr val="accent4">
                  <a:lumMod val="75000"/>
                </a:schemeClr>
              </a:solidFill>
              <a:latin typeface="Arial" panose="020B0604020202020204" pitchFamily="34" charset="0"/>
              <a:cs typeface="Arial" panose="020B0604020202020204" pitchFamily="34" charset="0"/>
            </a:endParaRPr>
          </a:p>
        </p:txBody>
      </p:sp>
      <p:sp>
        <p:nvSpPr>
          <p:cNvPr id="15" name="文字方塊 14">
            <a:extLst>
              <a:ext uri="{FF2B5EF4-FFF2-40B4-BE49-F238E27FC236}">
                <a16:creationId xmlns:a16="http://schemas.microsoft.com/office/drawing/2014/main" id="{4F815F73-8BDF-4BB4-8BEC-893289E8A2D5}"/>
              </a:ext>
            </a:extLst>
          </p:cNvPr>
          <p:cNvSpPr txBox="1"/>
          <p:nvPr/>
        </p:nvSpPr>
        <p:spPr>
          <a:xfrm>
            <a:off x="1872984" y="5904146"/>
            <a:ext cx="4092280" cy="523220"/>
          </a:xfrm>
          <a:prstGeom prst="rect">
            <a:avLst/>
          </a:prstGeom>
          <a:noFill/>
        </p:spPr>
        <p:txBody>
          <a:bodyPr wrap="square" lIns="91440" tIns="45720" rIns="91440" bIns="45720" rtlCol="0" anchor="t">
            <a:spAutoFit/>
          </a:bodyPr>
          <a:lstStyle/>
          <a:p>
            <a:r>
              <a:rPr lang="en-US" altLang="zh-TW" sz="1400" b="1">
                <a:solidFill>
                  <a:schemeClr val="accent4">
                    <a:lumMod val="75000"/>
                  </a:schemeClr>
                </a:solidFill>
                <a:latin typeface="Arial"/>
                <a:ea typeface="微軟正黑體"/>
                <a:cs typeface="Arial"/>
              </a:rPr>
              <a:t>Note: Disaster Recovery automation via VMware SRM will be supported in the future.</a:t>
            </a:r>
            <a:endParaRPr lang="zh-TW" altLang="en-US" sz="1400" b="1">
              <a:solidFill>
                <a:schemeClr val="accent4">
                  <a:lumMod val="75000"/>
                </a:schemeClr>
              </a:solidFill>
              <a:latin typeface="Arial"/>
              <a:ea typeface="微軟正黑體"/>
              <a:cs typeface="Arial"/>
            </a:endParaRPr>
          </a:p>
        </p:txBody>
      </p:sp>
      <p:grpSp>
        <p:nvGrpSpPr>
          <p:cNvPr id="19" name="群組 18">
            <a:extLst>
              <a:ext uri="{FF2B5EF4-FFF2-40B4-BE49-F238E27FC236}">
                <a16:creationId xmlns:a16="http://schemas.microsoft.com/office/drawing/2014/main" id="{2182229D-ADA1-4A8F-A311-D65D8A52BD56}"/>
              </a:ext>
            </a:extLst>
          </p:cNvPr>
          <p:cNvGrpSpPr/>
          <p:nvPr/>
        </p:nvGrpSpPr>
        <p:grpSpPr>
          <a:xfrm>
            <a:off x="1335839" y="3704345"/>
            <a:ext cx="481733" cy="523220"/>
            <a:chOff x="-13243" y="4010367"/>
            <a:chExt cx="539582" cy="586051"/>
          </a:xfrm>
        </p:grpSpPr>
        <p:sp>
          <p:nvSpPr>
            <p:cNvPr id="18" name="圖形 16">
              <a:extLst>
                <a:ext uri="{FF2B5EF4-FFF2-40B4-BE49-F238E27FC236}">
                  <a16:creationId xmlns:a16="http://schemas.microsoft.com/office/drawing/2014/main" id="{54AD7B6E-F06D-4933-90BA-74443137E609}"/>
                </a:ext>
              </a:extLst>
            </p:cNvPr>
            <p:cNvSpPr/>
            <p:nvPr/>
          </p:nvSpPr>
          <p:spPr>
            <a:xfrm>
              <a:off x="-13243" y="4042605"/>
              <a:ext cx="539582" cy="483799"/>
            </a:xfrm>
            <a:custGeom>
              <a:avLst/>
              <a:gdLst>
                <a:gd name="connsiteX0" fmla="*/ 331101 w 827449"/>
                <a:gd name="connsiteY0" fmla="*/ 47697 h 741906"/>
                <a:gd name="connsiteX1" fmla="*/ 12918 w 827449"/>
                <a:gd name="connsiteY1" fmla="*/ 598816 h 741906"/>
                <a:gd name="connsiteX2" fmla="*/ 95525 w 827449"/>
                <a:gd name="connsiteY2" fmla="*/ 741906 h 741906"/>
                <a:gd name="connsiteX3" fmla="*/ 731924 w 827449"/>
                <a:gd name="connsiteY3" fmla="*/ 741906 h 741906"/>
                <a:gd name="connsiteX4" fmla="*/ 814531 w 827449"/>
                <a:gd name="connsiteY4" fmla="*/ 598816 h 741906"/>
                <a:gd name="connsiteX5" fmla="*/ 496315 w 827449"/>
                <a:gd name="connsiteY5" fmla="*/ 47697 h 741906"/>
                <a:gd name="connsiteX6" fmla="*/ 331101 w 827449"/>
                <a:gd name="connsiteY6" fmla="*/ 47697 h 741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7449" h="741906">
                  <a:moveTo>
                    <a:pt x="331101" y="47697"/>
                  </a:moveTo>
                  <a:lnTo>
                    <a:pt x="12918" y="598816"/>
                  </a:lnTo>
                  <a:cubicBezTo>
                    <a:pt x="-23784" y="662411"/>
                    <a:pt x="22086" y="741906"/>
                    <a:pt x="95525" y="741906"/>
                  </a:cubicBezTo>
                  <a:lnTo>
                    <a:pt x="731924" y="741906"/>
                  </a:lnTo>
                  <a:cubicBezTo>
                    <a:pt x="805363" y="741906"/>
                    <a:pt x="851234" y="662411"/>
                    <a:pt x="814531" y="598816"/>
                  </a:cubicBezTo>
                  <a:lnTo>
                    <a:pt x="496315" y="47697"/>
                  </a:lnTo>
                  <a:cubicBezTo>
                    <a:pt x="459612" y="-15899"/>
                    <a:pt x="367837" y="-15899"/>
                    <a:pt x="331101" y="47697"/>
                  </a:cubicBezTo>
                  <a:close/>
                </a:path>
              </a:pathLst>
            </a:custGeom>
            <a:solidFill>
              <a:srgbClr val="FDD000"/>
            </a:solidFill>
            <a:ln w="23548" cap="flat">
              <a:solidFill>
                <a:srgbClr val="231815"/>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51" name="文字方塊 468">
              <a:extLst>
                <a:ext uri="{FF2B5EF4-FFF2-40B4-BE49-F238E27FC236}">
                  <a16:creationId xmlns:a16="http://schemas.microsoft.com/office/drawing/2014/main" id="{84955048-20AF-44D3-BA4E-BE29782649C3}"/>
                </a:ext>
              </a:extLst>
            </p:cNvPr>
            <p:cNvSpPr txBox="1"/>
            <p:nvPr/>
          </p:nvSpPr>
          <p:spPr>
            <a:xfrm>
              <a:off x="148171" y="4010367"/>
              <a:ext cx="235300" cy="586051"/>
            </a:xfrm>
            <a:prstGeom prst="rect">
              <a:avLst/>
            </a:prstGeom>
            <a:noFill/>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2800" b="1" i="0" u="none" strike="noStrike" kern="1200" cap="none" spc="0" normalizeH="0" baseline="0" noProof="0">
                  <a:ln>
                    <a:noFill/>
                  </a:ln>
                  <a:effectLst/>
                  <a:uLnTx/>
                  <a:uFillTx/>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a:t>
              </a:r>
              <a:endParaRPr kumimoji="0" lang="zh-TW" altLang="en-US" sz="2800" b="1" i="0" u="none" strike="noStrike" kern="1200" cap="none" spc="0" normalizeH="0" baseline="0" noProof="0">
                <a:ln>
                  <a:noFill/>
                </a:ln>
                <a:effectLst/>
                <a:uLnTx/>
                <a:uFillTx/>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pic>
        <p:nvPicPr>
          <p:cNvPr id="21" name="圖形 20">
            <a:extLst>
              <a:ext uri="{FF2B5EF4-FFF2-40B4-BE49-F238E27FC236}">
                <a16:creationId xmlns:a16="http://schemas.microsoft.com/office/drawing/2014/main" id="{6C8CE883-99DB-4AA7-AF58-55E948CA8963}"/>
              </a:ext>
            </a:extLst>
          </p:cNvPr>
          <p:cNvPicPr>
            <a:picLocks noChangeAspect="1"/>
          </p:cNvPicPr>
          <p:nvPr/>
        </p:nvPicPr>
        <p:blipFill>
          <a:blip r:embed="rId12" cstate="print">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451046" y="5857031"/>
            <a:ext cx="1421937" cy="625395"/>
          </a:xfrm>
          <a:prstGeom prst="rect">
            <a:avLst/>
          </a:prstGeom>
        </p:spPr>
      </p:pic>
    </p:spTree>
    <p:extLst>
      <p:ext uri="{BB962C8B-B14F-4D97-AF65-F5344CB8AC3E}">
        <p14:creationId xmlns:p14="http://schemas.microsoft.com/office/powerpoint/2010/main" val="28137903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5" name="矩形: 圓角 53">
            <a:extLst>
              <a:ext uri="{FF2B5EF4-FFF2-40B4-BE49-F238E27FC236}">
                <a16:creationId xmlns:a16="http://schemas.microsoft.com/office/drawing/2014/main" id="{B6F9EA69-6CF8-42F0-8929-0524A557F208}"/>
              </a:ext>
            </a:extLst>
          </p:cNvPr>
          <p:cNvSpPr/>
          <p:nvPr/>
        </p:nvSpPr>
        <p:spPr>
          <a:xfrm>
            <a:off x="6886987" y="1687459"/>
            <a:ext cx="5125889" cy="3334937"/>
          </a:xfrm>
          <a:prstGeom prst="roundRect">
            <a:avLst>
              <a:gd name="adj" fmla="val 5085"/>
            </a:avLst>
          </a:prstGeom>
          <a:noFill/>
          <a:ln w="28575" cap="flat">
            <a:gradFill>
              <a:gsLst>
                <a:gs pos="0">
                  <a:srgbClr val="1563DD"/>
                </a:gs>
                <a:gs pos="77000">
                  <a:srgbClr val="0E9CF4">
                    <a:alpha val="0"/>
                  </a:srgbClr>
                </a:gs>
              </a:gsLst>
              <a:lin ang="5400000" scaled="1"/>
            </a:gradFill>
            <a:prstDash val="solid"/>
            <a:miter/>
          </a:ln>
          <a:effectLst>
            <a:outerShdw blurRad="50800" dist="38100" dir="2700000" algn="tl" rotWithShape="0">
              <a:prstClr val="black">
                <a:alpha val="40000"/>
              </a:prstClr>
            </a:outerShdw>
          </a:effectLst>
        </p:spPr>
        <p:txBody>
          <a:bodyPr rtlCol="0" anchor="ctr"/>
          <a:lstStyle/>
          <a:p>
            <a:endParaRPr lang="zh-TW" altLang="en-US" sz="2400" b="1">
              <a:solidFill>
                <a:schemeClr val="tx1"/>
              </a:solidFill>
            </a:endParaRPr>
          </a:p>
        </p:txBody>
      </p:sp>
      <p:pic>
        <p:nvPicPr>
          <p:cNvPr id="46" name="圖片 45">
            <a:extLst>
              <a:ext uri="{FF2B5EF4-FFF2-40B4-BE49-F238E27FC236}">
                <a16:creationId xmlns:a16="http://schemas.microsoft.com/office/drawing/2014/main" id="{9CD8D373-FAE1-419B-AFC0-A222C7E0B458}"/>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rcRect/>
          <a:stretch/>
        </p:blipFill>
        <p:spPr>
          <a:xfrm>
            <a:off x="7038133" y="1679639"/>
            <a:ext cx="3544915" cy="431106"/>
          </a:xfrm>
          <a:prstGeom prst="rect">
            <a:avLst/>
          </a:prstGeom>
          <a:effectLst>
            <a:outerShdw blurRad="50800" dist="38100" dir="2700000" algn="tl" rotWithShape="0">
              <a:prstClr val="black">
                <a:alpha val="40000"/>
              </a:prstClr>
            </a:outerShdw>
          </a:effectLst>
        </p:spPr>
      </p:pic>
      <p:sp>
        <p:nvSpPr>
          <p:cNvPr id="41" name="矩形: 圓角 53">
            <a:extLst>
              <a:ext uri="{FF2B5EF4-FFF2-40B4-BE49-F238E27FC236}">
                <a16:creationId xmlns:a16="http://schemas.microsoft.com/office/drawing/2014/main" id="{A62117BE-EDD8-9140-927B-5307D35F7AF5}"/>
              </a:ext>
            </a:extLst>
          </p:cNvPr>
          <p:cNvSpPr/>
          <p:nvPr/>
        </p:nvSpPr>
        <p:spPr>
          <a:xfrm>
            <a:off x="3153129" y="1694744"/>
            <a:ext cx="3558063" cy="3334937"/>
          </a:xfrm>
          <a:prstGeom prst="roundRect">
            <a:avLst>
              <a:gd name="adj" fmla="val 5085"/>
            </a:avLst>
          </a:prstGeom>
          <a:noFill/>
          <a:ln w="28575" cap="flat">
            <a:gradFill>
              <a:gsLst>
                <a:gs pos="0">
                  <a:srgbClr val="1563DD"/>
                </a:gs>
                <a:gs pos="77000">
                  <a:srgbClr val="0E9CF4">
                    <a:alpha val="0"/>
                  </a:srgbClr>
                </a:gs>
              </a:gsLst>
              <a:lin ang="5400000" scaled="1"/>
            </a:gradFill>
            <a:prstDash val="solid"/>
            <a:miter/>
          </a:ln>
          <a:effectLst>
            <a:outerShdw blurRad="50800" dist="38100" dir="2700000" algn="tl" rotWithShape="0">
              <a:prstClr val="black">
                <a:alpha val="40000"/>
              </a:prstClr>
            </a:outerShdw>
          </a:effectLst>
        </p:spPr>
        <p:txBody>
          <a:bodyPr rtlCol="0" anchor="ctr"/>
          <a:lstStyle/>
          <a:p>
            <a:endParaRPr lang="zh-TW" altLang="en-US" sz="2400" b="1">
              <a:solidFill>
                <a:schemeClr val="tx1"/>
              </a:solidFill>
            </a:endParaRPr>
          </a:p>
        </p:txBody>
      </p:sp>
      <p:pic>
        <p:nvPicPr>
          <p:cNvPr id="44" name="圖片 43">
            <a:extLst>
              <a:ext uri="{FF2B5EF4-FFF2-40B4-BE49-F238E27FC236}">
                <a16:creationId xmlns:a16="http://schemas.microsoft.com/office/drawing/2014/main" id="{C2ED61F7-A5FC-4105-9413-A32C4FF6D5B4}"/>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rcRect/>
          <a:stretch/>
        </p:blipFill>
        <p:spPr>
          <a:xfrm>
            <a:off x="3411191" y="1679639"/>
            <a:ext cx="3019750" cy="431106"/>
          </a:xfrm>
          <a:prstGeom prst="rect">
            <a:avLst/>
          </a:prstGeom>
          <a:effectLst>
            <a:outerShdw blurRad="50800" dist="38100" dir="2700000" algn="tl" rotWithShape="0">
              <a:prstClr val="black">
                <a:alpha val="40000"/>
              </a:prstClr>
            </a:outerShdw>
          </a:effectLst>
        </p:spPr>
      </p:pic>
      <p:sp>
        <p:nvSpPr>
          <p:cNvPr id="31" name="矩形: 圓角 53">
            <a:extLst>
              <a:ext uri="{FF2B5EF4-FFF2-40B4-BE49-F238E27FC236}">
                <a16:creationId xmlns:a16="http://schemas.microsoft.com/office/drawing/2014/main" id="{35320154-3F3B-8D44-97B8-027E697E73AD}"/>
              </a:ext>
            </a:extLst>
          </p:cNvPr>
          <p:cNvSpPr/>
          <p:nvPr/>
        </p:nvSpPr>
        <p:spPr>
          <a:xfrm>
            <a:off x="186298" y="1687459"/>
            <a:ext cx="2798710" cy="3334937"/>
          </a:xfrm>
          <a:prstGeom prst="roundRect">
            <a:avLst>
              <a:gd name="adj" fmla="val 5085"/>
            </a:avLst>
          </a:prstGeom>
          <a:noFill/>
          <a:ln w="28575" cap="flat">
            <a:gradFill>
              <a:gsLst>
                <a:gs pos="0">
                  <a:srgbClr val="1563DD"/>
                </a:gs>
                <a:gs pos="77000">
                  <a:srgbClr val="0E9CF4">
                    <a:alpha val="0"/>
                  </a:srgbClr>
                </a:gs>
              </a:gsLst>
              <a:lin ang="5400000" scaled="1"/>
            </a:gradFill>
            <a:prstDash val="solid"/>
            <a:miter/>
          </a:ln>
          <a:effectLst>
            <a:outerShdw blurRad="50800" dist="38100" dir="2700000" algn="tl" rotWithShape="0">
              <a:prstClr val="black">
                <a:alpha val="40000"/>
              </a:prstClr>
            </a:outerShdw>
          </a:effectLst>
        </p:spPr>
        <p:txBody>
          <a:bodyPr rtlCol="0" anchor="ctr"/>
          <a:lstStyle/>
          <a:p>
            <a:endParaRPr lang="zh-TW" altLang="en-US" sz="2400" b="1">
              <a:solidFill>
                <a:schemeClr val="tx1"/>
              </a:solidFill>
            </a:endParaRPr>
          </a:p>
        </p:txBody>
      </p:sp>
      <p:pic>
        <p:nvPicPr>
          <p:cNvPr id="37" name="圖片 36">
            <a:extLst>
              <a:ext uri="{FF2B5EF4-FFF2-40B4-BE49-F238E27FC236}">
                <a16:creationId xmlns:a16="http://schemas.microsoft.com/office/drawing/2014/main" id="{4BBA27E8-E0C4-404D-996A-88F93E336498}"/>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rcRect/>
          <a:stretch/>
        </p:blipFill>
        <p:spPr>
          <a:xfrm>
            <a:off x="298707" y="1679639"/>
            <a:ext cx="2585467" cy="431106"/>
          </a:xfrm>
          <a:prstGeom prst="rect">
            <a:avLst/>
          </a:prstGeom>
          <a:effectLst>
            <a:outerShdw blurRad="50800" dist="38100" dir="2700000" algn="tl" rotWithShape="0">
              <a:prstClr val="black">
                <a:alpha val="40000"/>
              </a:prstClr>
            </a:outerShdw>
          </a:effectLst>
        </p:spPr>
      </p:pic>
      <p:sp>
        <p:nvSpPr>
          <p:cNvPr id="2" name="標題 1">
            <a:extLst>
              <a:ext uri="{FF2B5EF4-FFF2-40B4-BE49-F238E27FC236}">
                <a16:creationId xmlns:a16="http://schemas.microsoft.com/office/drawing/2014/main" id="{BB663A84-C7A9-425F-A368-D3B7AE027944}"/>
              </a:ext>
            </a:extLst>
          </p:cNvPr>
          <p:cNvSpPr>
            <a:spLocks noGrp="1"/>
          </p:cNvSpPr>
          <p:nvPr>
            <p:ph type="title"/>
          </p:nvPr>
        </p:nvSpPr>
        <p:spPr>
          <a:xfrm>
            <a:off x="301580" y="0"/>
            <a:ext cx="11523476" cy="1325563"/>
          </a:xfrm>
        </p:spPr>
        <p:txBody>
          <a:bodyPr>
            <a:normAutofit fontScale="90000"/>
          </a:bodyPr>
          <a:lstStyle/>
          <a:p>
            <a:pPr>
              <a:lnSpc>
                <a:spcPts val="5100"/>
              </a:lnSpc>
            </a:pPr>
            <a:r>
              <a:rPr lang="zh-TW" altLang="en-US">
                <a:latin typeface="Arial"/>
                <a:ea typeface="微軟正黑體"/>
                <a:cs typeface="Arial"/>
              </a:rPr>
              <a:t>Best Practices for the </a:t>
            </a:r>
            <a:r>
              <a:rPr lang="en-US" altLang="zh-TW">
                <a:latin typeface="Arial"/>
                <a:ea typeface="微軟正黑體"/>
                <a:cs typeface="Arial"/>
              </a:rPr>
              <a:t>configuration of Realtime </a:t>
            </a:r>
            <a:r>
              <a:rPr lang="en-US" altLang="zh-TW" err="1">
                <a:latin typeface="Arial"/>
                <a:ea typeface="微軟正黑體"/>
                <a:cs typeface="Arial"/>
              </a:rPr>
              <a:t>SnapSync</a:t>
            </a:r>
            <a:endParaRPr lang="zh-TW" altLang="en-US"/>
          </a:p>
        </p:txBody>
      </p:sp>
      <p:sp>
        <p:nvSpPr>
          <p:cNvPr id="1037" name="文字方塊 1036">
            <a:extLst>
              <a:ext uri="{FF2B5EF4-FFF2-40B4-BE49-F238E27FC236}">
                <a16:creationId xmlns:a16="http://schemas.microsoft.com/office/drawing/2014/main" id="{5DC1F922-346F-41E4-B08A-73BD7B266E29}"/>
              </a:ext>
            </a:extLst>
          </p:cNvPr>
          <p:cNvSpPr txBox="1"/>
          <p:nvPr/>
        </p:nvSpPr>
        <p:spPr>
          <a:xfrm>
            <a:off x="7115988" y="1740420"/>
            <a:ext cx="3467060" cy="307777"/>
          </a:xfrm>
          <a:prstGeom prst="rect">
            <a:avLst/>
          </a:prstGeom>
          <a:noFill/>
        </p:spPr>
        <p:txBody>
          <a:bodyPr wrap="square">
            <a:spAutoFit/>
          </a:bodyPr>
          <a:lstStyle/>
          <a:p>
            <a:pPr algn="ctr"/>
            <a:r>
              <a:rPr lang="en-US" altLang="zh-TW" sz="1400" b="1">
                <a:solidFill>
                  <a:schemeClr val="bg1"/>
                </a:solidFill>
                <a:latin typeface="Arial" panose="020B0604020202020204" pitchFamily="34" charset="0"/>
              </a:rPr>
              <a:t>After Realtime </a:t>
            </a:r>
            <a:r>
              <a:rPr lang="en-US" altLang="zh-TW" sz="1400" b="1" err="1">
                <a:solidFill>
                  <a:schemeClr val="bg1"/>
                </a:solidFill>
                <a:latin typeface="Arial" panose="020B0604020202020204" pitchFamily="34" charset="0"/>
              </a:rPr>
              <a:t>SnapSync</a:t>
            </a:r>
            <a:r>
              <a:rPr lang="en-US" altLang="zh-TW" sz="1400" b="1">
                <a:solidFill>
                  <a:schemeClr val="bg1"/>
                </a:solidFill>
                <a:latin typeface="Arial" panose="020B0604020202020204" pitchFamily="34" charset="0"/>
              </a:rPr>
              <a:t> enabled</a:t>
            </a:r>
          </a:p>
        </p:txBody>
      </p:sp>
      <p:grpSp>
        <p:nvGrpSpPr>
          <p:cNvPr id="4" name="群組 3">
            <a:extLst>
              <a:ext uri="{FF2B5EF4-FFF2-40B4-BE49-F238E27FC236}">
                <a16:creationId xmlns:a16="http://schemas.microsoft.com/office/drawing/2014/main" id="{81027E90-D979-47C3-9446-5605DBA30491}"/>
              </a:ext>
            </a:extLst>
          </p:cNvPr>
          <p:cNvGrpSpPr/>
          <p:nvPr/>
        </p:nvGrpSpPr>
        <p:grpSpPr>
          <a:xfrm>
            <a:off x="7020716" y="2163706"/>
            <a:ext cx="5070971" cy="3442407"/>
            <a:chOff x="7117599" y="2197697"/>
            <a:chExt cx="5386038" cy="3656288"/>
          </a:xfrm>
        </p:grpSpPr>
        <p:pic>
          <p:nvPicPr>
            <p:cNvPr id="148" name="圖形 147">
              <a:extLst>
                <a:ext uri="{FF2B5EF4-FFF2-40B4-BE49-F238E27FC236}">
                  <a16:creationId xmlns:a16="http://schemas.microsoft.com/office/drawing/2014/main" id="{1D09F862-42D8-44B6-989C-3FB1CAB0616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129868" y="2558706"/>
              <a:ext cx="5125888" cy="3248920"/>
            </a:xfrm>
            <a:prstGeom prst="rect">
              <a:avLst/>
            </a:prstGeom>
            <a:effectLst>
              <a:outerShdw blurRad="50800" dist="38100" dir="2700000" algn="tl" rotWithShape="0">
                <a:prstClr val="black">
                  <a:alpha val="40000"/>
                </a:prstClr>
              </a:outerShdw>
            </a:effectLst>
          </p:spPr>
        </p:pic>
        <p:sp>
          <p:nvSpPr>
            <p:cNvPr id="150" name="文字方塊 149">
              <a:extLst>
                <a:ext uri="{FF2B5EF4-FFF2-40B4-BE49-F238E27FC236}">
                  <a16:creationId xmlns:a16="http://schemas.microsoft.com/office/drawing/2014/main" id="{12C211E1-1E34-4125-BE8D-EA8F9A9C4669}"/>
                </a:ext>
              </a:extLst>
            </p:cNvPr>
            <p:cNvSpPr txBox="1"/>
            <p:nvPr/>
          </p:nvSpPr>
          <p:spPr>
            <a:xfrm>
              <a:off x="7117599" y="5564316"/>
              <a:ext cx="1490170" cy="276999"/>
            </a:xfrm>
            <a:prstGeom prst="rect">
              <a:avLst/>
            </a:prstGeom>
            <a:noFill/>
          </p:spPr>
          <p:txBody>
            <a:bodyPr wrap="square" rtlCol="0">
              <a:spAutoFit/>
            </a:bodyPr>
            <a:lstStyle/>
            <a:p>
              <a:pPr algn="ctr"/>
              <a:r>
                <a:rPr lang="en-US" altLang="zh-TW" sz="1200" b="1">
                  <a:solidFill>
                    <a:srgbClr val="002060"/>
                  </a:solidFill>
                  <a:latin typeface="Arial" panose="020B0604020202020204" pitchFamily="34" charset="0"/>
                  <a:cs typeface="Arial" panose="020B0604020202020204" pitchFamily="34" charset="0"/>
                </a:rPr>
                <a:t>Primary NAS</a:t>
              </a:r>
              <a:endParaRPr lang="zh-TW" altLang="en-US" sz="1200" b="1">
                <a:solidFill>
                  <a:srgbClr val="002060"/>
                </a:solidFill>
                <a:latin typeface="Arial" panose="020B0604020202020204" pitchFamily="34" charset="0"/>
                <a:cs typeface="Arial" panose="020B0604020202020204" pitchFamily="34" charset="0"/>
              </a:endParaRPr>
            </a:p>
          </p:txBody>
        </p:sp>
        <p:sp>
          <p:nvSpPr>
            <p:cNvPr id="151" name="文字方塊 150">
              <a:extLst>
                <a:ext uri="{FF2B5EF4-FFF2-40B4-BE49-F238E27FC236}">
                  <a16:creationId xmlns:a16="http://schemas.microsoft.com/office/drawing/2014/main" id="{FBF2598A-C966-4B09-A0A8-610B6CC9F3FE}"/>
                </a:ext>
              </a:extLst>
            </p:cNvPr>
            <p:cNvSpPr txBox="1"/>
            <p:nvPr/>
          </p:nvSpPr>
          <p:spPr>
            <a:xfrm>
              <a:off x="10373149" y="5564316"/>
              <a:ext cx="1813150" cy="276999"/>
            </a:xfrm>
            <a:prstGeom prst="rect">
              <a:avLst/>
            </a:prstGeom>
            <a:noFill/>
          </p:spPr>
          <p:txBody>
            <a:bodyPr wrap="square" rtlCol="0">
              <a:spAutoFit/>
            </a:bodyPr>
            <a:lstStyle/>
            <a:p>
              <a:pPr algn="ctr"/>
              <a:r>
                <a:rPr lang="en-US" altLang="zh-TW" sz="1200" b="1">
                  <a:solidFill>
                    <a:srgbClr val="002060"/>
                  </a:solidFill>
                  <a:latin typeface="Arial" panose="020B0604020202020204" pitchFamily="34" charset="0"/>
                  <a:cs typeface="Arial" panose="020B0604020202020204" pitchFamily="34" charset="0"/>
                </a:rPr>
                <a:t>Secondary NAS</a:t>
              </a:r>
              <a:endParaRPr lang="zh-TW" altLang="en-US" sz="1200" b="1">
                <a:solidFill>
                  <a:srgbClr val="002060"/>
                </a:solidFill>
                <a:latin typeface="Arial" panose="020B0604020202020204" pitchFamily="34" charset="0"/>
                <a:cs typeface="Arial" panose="020B0604020202020204" pitchFamily="34" charset="0"/>
              </a:endParaRPr>
            </a:p>
          </p:txBody>
        </p:sp>
        <p:sp>
          <p:nvSpPr>
            <p:cNvPr id="5" name="文字方塊 4">
              <a:extLst>
                <a:ext uri="{FF2B5EF4-FFF2-40B4-BE49-F238E27FC236}">
                  <a16:creationId xmlns:a16="http://schemas.microsoft.com/office/drawing/2014/main" id="{0CE5EAA2-1713-4B3A-B015-7F0D4CCDD1CF}"/>
                </a:ext>
              </a:extLst>
            </p:cNvPr>
            <p:cNvSpPr txBox="1"/>
            <p:nvPr/>
          </p:nvSpPr>
          <p:spPr>
            <a:xfrm>
              <a:off x="7223036" y="2197697"/>
              <a:ext cx="2669345" cy="307777"/>
            </a:xfrm>
            <a:prstGeom prst="rect">
              <a:avLst/>
            </a:prstGeom>
            <a:noFill/>
          </p:spPr>
          <p:txBody>
            <a:bodyPr wrap="square" lIns="91440" tIns="45720" rIns="91440" bIns="45720" rtlCol="0" anchor="t">
              <a:spAutoFit/>
            </a:bodyPr>
            <a:lstStyle/>
            <a:p>
              <a:r>
                <a:rPr lang="en-US" altLang="zh-TW" sz="1400" b="1">
                  <a:solidFill>
                    <a:srgbClr val="C00000"/>
                  </a:solidFill>
                  <a:latin typeface="Arial"/>
                  <a:ea typeface="新細明體"/>
                  <a:cs typeface="Arial"/>
                </a:rPr>
                <a:t>Production Server </a:t>
              </a:r>
              <a:endParaRPr lang="zh-TW" altLang="en-US" sz="1400" b="1">
                <a:solidFill>
                  <a:srgbClr val="C00000"/>
                </a:solidFill>
                <a:latin typeface="Arial" panose="020B0604020202020204" pitchFamily="34" charset="0"/>
                <a:cs typeface="Arial" panose="020B0604020202020204" pitchFamily="34" charset="0"/>
              </a:endParaRPr>
            </a:p>
          </p:txBody>
        </p:sp>
        <p:sp>
          <p:nvSpPr>
            <p:cNvPr id="13" name="矩形 901">
              <a:extLst>
                <a:ext uri="{FF2B5EF4-FFF2-40B4-BE49-F238E27FC236}">
                  <a16:creationId xmlns:a16="http://schemas.microsoft.com/office/drawing/2014/main" id="{D5032C3F-071C-4094-AB61-187F77300B30}"/>
                </a:ext>
              </a:extLst>
            </p:cNvPr>
            <p:cNvSpPr/>
            <p:nvPr/>
          </p:nvSpPr>
          <p:spPr>
            <a:xfrm>
              <a:off x="8768917" y="4984139"/>
              <a:ext cx="1877630" cy="276999"/>
            </a:xfrm>
            <a:prstGeom prst="rect">
              <a:avLst/>
            </a:prstGeom>
          </p:spPr>
          <p:txBody>
            <a:bodyPr wrap="square" anchor="t">
              <a:spAutoFit/>
            </a:bodyPr>
            <a:lstStyle/>
            <a:p>
              <a:pPr algn="ctr"/>
              <a:r>
                <a:rPr lang="en-US" altLang="zh-TW" sz="1200" b="1">
                  <a:solidFill>
                    <a:schemeClr val="accent2">
                      <a:lumMod val="75000"/>
                    </a:schemeClr>
                  </a:solidFill>
                  <a:latin typeface="Arial" panose="020B0604020202020204" pitchFamily="34" charset="0"/>
                  <a:ea typeface="Microsoft JhengHei"/>
                  <a:cs typeface="Arial" panose="020B0604020202020204" pitchFamily="34" charset="0"/>
                </a:rPr>
                <a:t>Real-time </a:t>
              </a:r>
              <a:r>
                <a:rPr lang="en-US" altLang="zh-TW" sz="1200" b="1" err="1">
                  <a:solidFill>
                    <a:schemeClr val="accent2">
                      <a:lumMod val="75000"/>
                    </a:schemeClr>
                  </a:solidFill>
                  <a:latin typeface="Arial" panose="020B0604020202020204" pitchFamily="34" charset="0"/>
                  <a:ea typeface="Microsoft JhengHei"/>
                  <a:cs typeface="Arial" panose="020B0604020202020204" pitchFamily="34" charset="0"/>
                </a:rPr>
                <a:t>SnapSync</a:t>
              </a:r>
              <a:endParaRPr lang="en-US" sz="1200">
                <a:solidFill>
                  <a:schemeClr val="accent2">
                    <a:lumMod val="75000"/>
                  </a:schemeClr>
                </a:solidFill>
                <a:latin typeface="Arial" panose="020B0604020202020204" pitchFamily="34" charset="0"/>
                <a:ea typeface="微軟正黑體" panose="020B0604030504040204" pitchFamily="34" charset="-120"/>
                <a:cs typeface="Arial" panose="020B0604020202020204" pitchFamily="34" charset="0"/>
              </a:endParaRPr>
            </a:p>
          </p:txBody>
        </p:sp>
        <p:sp>
          <p:nvSpPr>
            <p:cNvPr id="25" name="矩形 901">
              <a:extLst>
                <a:ext uri="{FF2B5EF4-FFF2-40B4-BE49-F238E27FC236}">
                  <a16:creationId xmlns:a16="http://schemas.microsoft.com/office/drawing/2014/main" id="{866887A5-4F14-46BC-8B87-6C72181035BC}"/>
                </a:ext>
              </a:extLst>
            </p:cNvPr>
            <p:cNvSpPr/>
            <p:nvPr/>
          </p:nvSpPr>
          <p:spPr>
            <a:xfrm>
              <a:off x="8902162" y="5453875"/>
              <a:ext cx="1470987" cy="400110"/>
            </a:xfrm>
            <a:prstGeom prst="rect">
              <a:avLst/>
            </a:prstGeom>
          </p:spPr>
          <p:txBody>
            <a:bodyPr wrap="square" anchor="t">
              <a:spAutoFit/>
            </a:bodyPr>
            <a:lstStyle/>
            <a:p>
              <a:r>
                <a:rPr lang="en-US" sz="1000" b="1">
                  <a:solidFill>
                    <a:srgbClr val="C00000"/>
                  </a:solidFill>
                  <a:latin typeface="Arial" panose="020B0604020202020204" pitchFamily="34" charset="0"/>
                  <a:ea typeface="Microsoft JhengHei"/>
                  <a:cs typeface="Arial" panose="020B0604020202020204" pitchFamily="34" charset="0"/>
                </a:rPr>
                <a:t>Direct Connected via 25GbE</a:t>
              </a:r>
              <a:endParaRPr lang="en-US" sz="1000">
                <a:solidFill>
                  <a:srgbClr val="C00000"/>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40" name="矩形 901">
              <a:extLst>
                <a:ext uri="{FF2B5EF4-FFF2-40B4-BE49-F238E27FC236}">
                  <a16:creationId xmlns:a16="http://schemas.microsoft.com/office/drawing/2014/main" id="{8F045050-CEE9-4E32-B407-F6A1F10CB379}"/>
                </a:ext>
              </a:extLst>
            </p:cNvPr>
            <p:cNvSpPr/>
            <p:nvPr/>
          </p:nvSpPr>
          <p:spPr>
            <a:xfrm>
              <a:off x="9029477" y="2573351"/>
              <a:ext cx="3474160" cy="849938"/>
            </a:xfrm>
            <a:prstGeom prst="rect">
              <a:avLst/>
            </a:prstGeom>
          </p:spPr>
          <p:txBody>
            <a:bodyPr wrap="square" anchor="t">
              <a:spAutoFit/>
            </a:bodyPr>
            <a:lstStyle/>
            <a:p>
              <a:r>
                <a:rPr lang="en-US" sz="1600" b="1">
                  <a:solidFill>
                    <a:srgbClr val="0432FF"/>
                  </a:solidFill>
                  <a:latin typeface="Arial" panose="020B0604020202020204" pitchFamily="34" charset="0"/>
                  <a:ea typeface="微軟正黑體" panose="020B0604030504040204" pitchFamily="34" charset="-120"/>
                  <a:cs typeface="Arial" panose="020B0604020202020204" pitchFamily="34" charset="0"/>
                </a:rPr>
                <a:t>10GbE performance when </a:t>
              </a:r>
              <a:r>
                <a:rPr lang="en-US" sz="1600" b="1" err="1">
                  <a:solidFill>
                    <a:srgbClr val="0432FF"/>
                  </a:solidFill>
                  <a:latin typeface="Arial" panose="020B0604020202020204" pitchFamily="34" charset="0"/>
                  <a:ea typeface="微軟正黑體" panose="020B0604030504040204" pitchFamily="34" charset="-120"/>
                  <a:cs typeface="Arial" panose="020B0604020202020204" pitchFamily="34" charset="0"/>
                </a:rPr>
                <a:t>SnapSync</a:t>
              </a:r>
              <a:r>
                <a:rPr lang="en-US" sz="1600" b="1">
                  <a:solidFill>
                    <a:srgbClr val="0432FF"/>
                  </a:solidFill>
                  <a:latin typeface="Arial" panose="020B0604020202020204" pitchFamily="34" charset="0"/>
                  <a:ea typeface="微軟正黑體" panose="020B0604030504040204" pitchFamily="34" charset="-120"/>
                  <a:cs typeface="Arial" panose="020B0604020202020204" pitchFamily="34" charset="0"/>
                </a:rPr>
                <a:t> enabled</a:t>
              </a:r>
              <a:br>
                <a:rPr lang="en-US" sz="1400">
                  <a:solidFill>
                    <a:srgbClr val="0432FF"/>
                  </a:solidFill>
                  <a:latin typeface="Arial" panose="020B0604020202020204" pitchFamily="34" charset="0"/>
                  <a:ea typeface="微軟正黑體" panose="020B0604030504040204" pitchFamily="34" charset="-120"/>
                  <a:cs typeface="Arial" panose="020B0604020202020204" pitchFamily="34" charset="0"/>
                </a:rPr>
              </a:br>
              <a:r>
                <a:rPr lang="en-US" sz="1400">
                  <a:solidFill>
                    <a:srgbClr val="0432FF"/>
                  </a:solidFill>
                  <a:latin typeface="Arial" panose="020B0604020202020204" pitchFamily="34" charset="0"/>
                  <a:ea typeface="微軟正黑體" panose="020B0604030504040204" pitchFamily="34" charset="-120"/>
                  <a:cs typeface="Arial" panose="020B0604020202020204" pitchFamily="34" charset="0"/>
                </a:rPr>
                <a:t>(1000MB/s, decrease around</a:t>
              </a:r>
              <a:r>
                <a:rPr lang="zh-TW" altLang="en-US" sz="1400">
                  <a:solidFill>
                    <a:srgbClr val="0432FF"/>
                  </a:solidFill>
                  <a:latin typeface="Arial" panose="020B0604020202020204" pitchFamily="34" charset="0"/>
                  <a:ea typeface="微軟正黑體" panose="020B0604030504040204" pitchFamily="34" charset="-120"/>
                  <a:cs typeface="Arial" panose="020B0604020202020204" pitchFamily="34" charset="0"/>
                </a:rPr>
                <a:t> </a:t>
              </a:r>
              <a:r>
                <a:rPr lang="en-US" sz="1400">
                  <a:solidFill>
                    <a:srgbClr val="0432FF"/>
                  </a:solidFill>
                  <a:latin typeface="Arial" panose="020B0604020202020204" pitchFamily="34" charset="0"/>
                  <a:ea typeface="微軟正黑體" panose="020B0604030504040204" pitchFamily="34" charset="-120"/>
                  <a:cs typeface="Arial" panose="020B0604020202020204" pitchFamily="34" charset="0"/>
                </a:rPr>
                <a:t>10~15%)</a:t>
              </a:r>
            </a:p>
          </p:txBody>
        </p:sp>
      </p:grpSp>
      <p:sp>
        <p:nvSpPr>
          <p:cNvPr id="27" name="文字方塊 26">
            <a:extLst>
              <a:ext uri="{FF2B5EF4-FFF2-40B4-BE49-F238E27FC236}">
                <a16:creationId xmlns:a16="http://schemas.microsoft.com/office/drawing/2014/main" id="{F2A335BC-5870-0647-83C1-15A1B31761A5}"/>
              </a:ext>
            </a:extLst>
          </p:cNvPr>
          <p:cNvSpPr txBox="1"/>
          <p:nvPr/>
        </p:nvSpPr>
        <p:spPr>
          <a:xfrm>
            <a:off x="3082355" y="2334011"/>
            <a:ext cx="1490170" cy="276999"/>
          </a:xfrm>
          <a:prstGeom prst="rect">
            <a:avLst/>
          </a:prstGeom>
          <a:noFill/>
        </p:spPr>
        <p:txBody>
          <a:bodyPr wrap="square" rtlCol="0">
            <a:spAutoFit/>
          </a:bodyPr>
          <a:lstStyle/>
          <a:p>
            <a:pPr algn="ctr"/>
            <a:r>
              <a:rPr lang="en-US" altLang="zh-TW" sz="1200" b="1">
                <a:solidFill>
                  <a:srgbClr val="002060"/>
                </a:solidFill>
                <a:latin typeface="Arial" panose="020B0604020202020204" pitchFamily="34" charset="0"/>
                <a:cs typeface="Arial" panose="020B0604020202020204" pitchFamily="34" charset="0"/>
              </a:rPr>
              <a:t>Primary NAS</a:t>
            </a:r>
            <a:endParaRPr lang="zh-TW" altLang="en-US" sz="1200" b="1">
              <a:solidFill>
                <a:srgbClr val="002060"/>
              </a:solidFill>
              <a:latin typeface="Arial" panose="020B0604020202020204" pitchFamily="34" charset="0"/>
              <a:cs typeface="Arial" panose="020B0604020202020204" pitchFamily="34" charset="0"/>
            </a:endParaRPr>
          </a:p>
        </p:txBody>
      </p:sp>
      <p:sp>
        <p:nvSpPr>
          <p:cNvPr id="28" name="文字方塊 27">
            <a:extLst>
              <a:ext uri="{FF2B5EF4-FFF2-40B4-BE49-F238E27FC236}">
                <a16:creationId xmlns:a16="http://schemas.microsoft.com/office/drawing/2014/main" id="{5E5E7BBF-1C89-AF4B-A119-F9B42E33BE34}"/>
              </a:ext>
            </a:extLst>
          </p:cNvPr>
          <p:cNvSpPr txBox="1"/>
          <p:nvPr/>
        </p:nvSpPr>
        <p:spPr>
          <a:xfrm>
            <a:off x="4906899" y="2343514"/>
            <a:ext cx="1813150" cy="276999"/>
          </a:xfrm>
          <a:prstGeom prst="rect">
            <a:avLst/>
          </a:prstGeom>
          <a:noFill/>
        </p:spPr>
        <p:txBody>
          <a:bodyPr wrap="square" rtlCol="0">
            <a:spAutoFit/>
          </a:bodyPr>
          <a:lstStyle/>
          <a:p>
            <a:pPr algn="ctr"/>
            <a:r>
              <a:rPr lang="en-US" altLang="zh-TW" sz="1200" b="1">
                <a:solidFill>
                  <a:srgbClr val="002060"/>
                </a:solidFill>
                <a:latin typeface="Arial" panose="020B0604020202020204" pitchFamily="34" charset="0"/>
                <a:cs typeface="Arial" panose="020B0604020202020204" pitchFamily="34" charset="0"/>
              </a:rPr>
              <a:t>Secondary NAS</a:t>
            </a:r>
            <a:endParaRPr lang="zh-TW" altLang="en-US" sz="1200" b="1">
              <a:solidFill>
                <a:srgbClr val="002060"/>
              </a:solidFill>
              <a:latin typeface="Arial" panose="020B0604020202020204" pitchFamily="34" charset="0"/>
              <a:cs typeface="Arial" panose="020B0604020202020204" pitchFamily="34" charset="0"/>
            </a:endParaRPr>
          </a:p>
        </p:txBody>
      </p:sp>
      <p:sp>
        <p:nvSpPr>
          <p:cNvPr id="32" name="文字方塊 31">
            <a:extLst>
              <a:ext uri="{FF2B5EF4-FFF2-40B4-BE49-F238E27FC236}">
                <a16:creationId xmlns:a16="http://schemas.microsoft.com/office/drawing/2014/main" id="{3D594251-9E7B-CF46-A7B8-5659A558BD4F}"/>
              </a:ext>
            </a:extLst>
          </p:cNvPr>
          <p:cNvSpPr txBox="1"/>
          <p:nvPr/>
        </p:nvSpPr>
        <p:spPr>
          <a:xfrm>
            <a:off x="578000" y="2375075"/>
            <a:ext cx="1870771" cy="307777"/>
          </a:xfrm>
          <a:prstGeom prst="rect">
            <a:avLst/>
          </a:prstGeom>
          <a:noFill/>
        </p:spPr>
        <p:txBody>
          <a:bodyPr wrap="square" lIns="91440" tIns="45720" rIns="91440" bIns="45720" rtlCol="0" anchor="t">
            <a:spAutoFit/>
          </a:bodyPr>
          <a:lstStyle/>
          <a:p>
            <a:r>
              <a:rPr lang="en-US" altLang="zh-TW" sz="1400" b="1">
                <a:solidFill>
                  <a:srgbClr val="C00000"/>
                </a:solidFill>
                <a:latin typeface="Arial" panose="020B0604020202020204" pitchFamily="34" charset="0"/>
                <a:ea typeface="新細明體"/>
                <a:cs typeface="Arial" panose="020B0604020202020204" pitchFamily="34" charset="0"/>
              </a:rPr>
              <a:t>Production Server</a:t>
            </a:r>
            <a:endParaRPr lang="zh-TW" altLang="en-US" sz="1400" b="1">
              <a:solidFill>
                <a:srgbClr val="C00000"/>
              </a:solidFill>
              <a:latin typeface="Arial" panose="020B0604020202020204" pitchFamily="34" charset="0"/>
              <a:cs typeface="Arial" panose="020B0604020202020204" pitchFamily="34" charset="0"/>
            </a:endParaRPr>
          </a:p>
        </p:txBody>
      </p:sp>
      <p:sp>
        <p:nvSpPr>
          <p:cNvPr id="34" name="矩形 901">
            <a:extLst>
              <a:ext uri="{FF2B5EF4-FFF2-40B4-BE49-F238E27FC236}">
                <a16:creationId xmlns:a16="http://schemas.microsoft.com/office/drawing/2014/main" id="{89DDAF54-60BC-0A4B-8064-2230CD9877C8}"/>
              </a:ext>
            </a:extLst>
          </p:cNvPr>
          <p:cNvSpPr/>
          <p:nvPr/>
        </p:nvSpPr>
        <p:spPr>
          <a:xfrm>
            <a:off x="3884103" y="2964879"/>
            <a:ext cx="2097247" cy="246221"/>
          </a:xfrm>
          <a:prstGeom prst="rect">
            <a:avLst/>
          </a:prstGeom>
        </p:spPr>
        <p:txBody>
          <a:bodyPr wrap="square" anchor="t">
            <a:spAutoFit/>
          </a:bodyPr>
          <a:lstStyle/>
          <a:p>
            <a:r>
              <a:rPr lang="en-US" sz="1000" b="1">
                <a:solidFill>
                  <a:srgbClr val="0066FF"/>
                </a:solidFill>
                <a:latin typeface="Arial" panose="020B0604020202020204" pitchFamily="34" charset="0"/>
                <a:ea typeface="Microsoft JhengHei"/>
                <a:cs typeface="Arial" panose="020B0604020202020204" pitchFamily="34" charset="0"/>
              </a:rPr>
              <a:t>Direct Connected via 25GbE</a:t>
            </a:r>
            <a:endParaRPr lang="en-US" sz="1000">
              <a:solidFill>
                <a:srgbClr val="0066FF"/>
              </a:solidFill>
              <a:latin typeface="Arial" panose="020B0604020202020204" pitchFamily="34" charset="0"/>
              <a:ea typeface="微軟正黑體" panose="020B0604030504040204" pitchFamily="34" charset="-120"/>
              <a:cs typeface="Arial" panose="020B0604020202020204" pitchFamily="34" charset="0"/>
            </a:endParaRPr>
          </a:p>
        </p:txBody>
      </p:sp>
      <p:sp>
        <p:nvSpPr>
          <p:cNvPr id="36" name="文字方塊 35">
            <a:extLst>
              <a:ext uri="{FF2B5EF4-FFF2-40B4-BE49-F238E27FC236}">
                <a16:creationId xmlns:a16="http://schemas.microsoft.com/office/drawing/2014/main" id="{8DD01E87-0062-9546-9A4C-CE5B839C7BE7}"/>
              </a:ext>
            </a:extLst>
          </p:cNvPr>
          <p:cNvSpPr txBox="1"/>
          <p:nvPr/>
        </p:nvSpPr>
        <p:spPr>
          <a:xfrm>
            <a:off x="264143" y="1721316"/>
            <a:ext cx="2620032" cy="307777"/>
          </a:xfrm>
          <a:prstGeom prst="rect">
            <a:avLst/>
          </a:prstGeom>
          <a:noFill/>
        </p:spPr>
        <p:txBody>
          <a:bodyPr wrap="square">
            <a:spAutoFit/>
          </a:bodyPr>
          <a:lstStyle/>
          <a:p>
            <a:pPr algn="ctr"/>
            <a:r>
              <a:rPr lang="en-US" altLang="zh-TW" sz="1400" b="1">
                <a:solidFill>
                  <a:schemeClr val="bg1"/>
                </a:solidFill>
                <a:latin typeface="Arial" panose="020B0604020202020204" pitchFamily="34" charset="0"/>
              </a:rPr>
              <a:t>Before </a:t>
            </a:r>
            <a:r>
              <a:rPr lang="en-US" altLang="zh-TW" sz="1400" b="1" err="1">
                <a:solidFill>
                  <a:schemeClr val="bg1"/>
                </a:solidFill>
                <a:latin typeface="Arial" panose="020B0604020202020204" pitchFamily="34" charset="0"/>
              </a:rPr>
              <a:t>SnapSync</a:t>
            </a:r>
            <a:r>
              <a:rPr lang="en-US" altLang="zh-TW" sz="1400" b="1">
                <a:solidFill>
                  <a:schemeClr val="bg1"/>
                </a:solidFill>
                <a:latin typeface="Arial" panose="020B0604020202020204" pitchFamily="34" charset="0"/>
              </a:rPr>
              <a:t> Protection</a:t>
            </a:r>
          </a:p>
        </p:txBody>
      </p:sp>
      <p:pic>
        <p:nvPicPr>
          <p:cNvPr id="3" name="圖片 2">
            <a:extLst>
              <a:ext uri="{FF2B5EF4-FFF2-40B4-BE49-F238E27FC236}">
                <a16:creationId xmlns:a16="http://schemas.microsoft.com/office/drawing/2014/main" id="{3A74261D-527B-A443-9C71-DF5586FD2E2C}"/>
              </a:ext>
            </a:extLst>
          </p:cNvPr>
          <p:cNvPicPr>
            <a:picLocks noChangeAspect="1"/>
          </p:cNvPicPr>
          <p:nvPr/>
        </p:nvPicPr>
        <p:blipFill>
          <a:blip r:embed="rId7"/>
          <a:stretch>
            <a:fillRect/>
          </a:stretch>
        </p:blipFill>
        <p:spPr>
          <a:xfrm>
            <a:off x="715703" y="2728260"/>
            <a:ext cx="1456232" cy="2413755"/>
          </a:xfrm>
          <a:prstGeom prst="rect">
            <a:avLst/>
          </a:prstGeom>
        </p:spPr>
      </p:pic>
      <p:sp>
        <p:nvSpPr>
          <p:cNvPr id="39" name="文字方塊 38">
            <a:extLst>
              <a:ext uri="{FF2B5EF4-FFF2-40B4-BE49-F238E27FC236}">
                <a16:creationId xmlns:a16="http://schemas.microsoft.com/office/drawing/2014/main" id="{53489FE1-C23C-A146-86B7-435EC47BAF47}"/>
              </a:ext>
            </a:extLst>
          </p:cNvPr>
          <p:cNvSpPr txBox="1"/>
          <p:nvPr/>
        </p:nvSpPr>
        <p:spPr>
          <a:xfrm>
            <a:off x="578000" y="5249554"/>
            <a:ext cx="1852548" cy="276999"/>
          </a:xfrm>
          <a:prstGeom prst="rect">
            <a:avLst/>
          </a:prstGeom>
          <a:noFill/>
        </p:spPr>
        <p:txBody>
          <a:bodyPr wrap="square" rtlCol="0">
            <a:spAutoFit/>
          </a:bodyPr>
          <a:lstStyle/>
          <a:p>
            <a:pPr algn="ctr"/>
            <a:r>
              <a:rPr lang="en-US" altLang="zh-TW" sz="1200" b="1">
                <a:solidFill>
                  <a:srgbClr val="002060"/>
                </a:solidFill>
                <a:latin typeface="Arial" panose="020B0604020202020204" pitchFamily="34" charset="0"/>
                <a:cs typeface="Arial" panose="020B0604020202020204" pitchFamily="34" charset="0"/>
              </a:rPr>
              <a:t>NAS (Shared Storage)</a:t>
            </a:r>
            <a:endParaRPr lang="zh-TW" altLang="en-US" sz="1200" b="1">
              <a:solidFill>
                <a:srgbClr val="002060"/>
              </a:solidFill>
              <a:latin typeface="Arial" panose="020B0604020202020204" pitchFamily="34" charset="0"/>
              <a:cs typeface="Arial" panose="020B0604020202020204" pitchFamily="34" charset="0"/>
            </a:endParaRPr>
          </a:p>
        </p:txBody>
      </p:sp>
      <p:sp>
        <p:nvSpPr>
          <p:cNvPr id="40" name="矩形 901">
            <a:extLst>
              <a:ext uri="{FF2B5EF4-FFF2-40B4-BE49-F238E27FC236}">
                <a16:creationId xmlns:a16="http://schemas.microsoft.com/office/drawing/2014/main" id="{93FABF7D-5786-034A-B338-A6D9EA4C5F11}"/>
              </a:ext>
            </a:extLst>
          </p:cNvPr>
          <p:cNvSpPr/>
          <p:nvPr/>
        </p:nvSpPr>
        <p:spPr>
          <a:xfrm>
            <a:off x="1564487" y="3950293"/>
            <a:ext cx="1299792" cy="492443"/>
          </a:xfrm>
          <a:prstGeom prst="rect">
            <a:avLst/>
          </a:prstGeom>
        </p:spPr>
        <p:txBody>
          <a:bodyPr wrap="square" anchor="t">
            <a:spAutoFit/>
          </a:bodyPr>
          <a:lstStyle/>
          <a:p>
            <a:r>
              <a:rPr lang="en-US" sz="1400" b="1">
                <a:solidFill>
                  <a:srgbClr val="0432FF"/>
                </a:solidFill>
                <a:latin typeface="Arial" panose="020B0604020202020204" pitchFamily="34" charset="0"/>
                <a:ea typeface="微軟正黑體" panose="020B0604030504040204" pitchFamily="34" charset="-120"/>
                <a:cs typeface="Arial" panose="020B0604020202020204" pitchFamily="34" charset="0"/>
              </a:rPr>
              <a:t>10GbE</a:t>
            </a:r>
            <a:br>
              <a:rPr lang="en-US" sz="1200">
                <a:solidFill>
                  <a:srgbClr val="0432FF"/>
                </a:solidFill>
                <a:latin typeface="Arial" panose="020B0604020202020204" pitchFamily="34" charset="0"/>
                <a:ea typeface="微軟正黑體" panose="020B0604030504040204" pitchFamily="34" charset="-120"/>
                <a:cs typeface="Arial" panose="020B0604020202020204" pitchFamily="34" charset="0"/>
              </a:rPr>
            </a:br>
            <a:r>
              <a:rPr lang="en-US" sz="1200">
                <a:solidFill>
                  <a:srgbClr val="0432FF"/>
                </a:solidFill>
                <a:latin typeface="Arial" panose="020B0604020202020204" pitchFamily="34" charset="0"/>
                <a:ea typeface="微軟正黑體" panose="020B0604030504040204" pitchFamily="34" charset="-120"/>
                <a:cs typeface="Arial" panose="020B0604020202020204" pitchFamily="34" charset="0"/>
              </a:rPr>
              <a:t>(1150MB/s</a:t>
            </a:r>
            <a:r>
              <a:rPr lang="en-US" sz="1050">
                <a:solidFill>
                  <a:srgbClr val="0432FF"/>
                </a:solidFill>
                <a:latin typeface="Arial" panose="020B0604020202020204" pitchFamily="34" charset="0"/>
                <a:ea typeface="微軟正黑體" panose="020B0604030504040204" pitchFamily="34" charset="-120"/>
                <a:cs typeface="Arial" panose="020B0604020202020204" pitchFamily="34" charset="0"/>
              </a:rPr>
              <a:t>)</a:t>
            </a:r>
          </a:p>
        </p:txBody>
      </p:sp>
      <p:sp>
        <p:nvSpPr>
          <p:cNvPr id="43" name="文字方塊 42">
            <a:extLst>
              <a:ext uri="{FF2B5EF4-FFF2-40B4-BE49-F238E27FC236}">
                <a16:creationId xmlns:a16="http://schemas.microsoft.com/office/drawing/2014/main" id="{C410E2FA-055F-D44A-AA40-88B384A12261}"/>
              </a:ext>
            </a:extLst>
          </p:cNvPr>
          <p:cNvSpPr txBox="1"/>
          <p:nvPr/>
        </p:nvSpPr>
        <p:spPr>
          <a:xfrm>
            <a:off x="3260045" y="1721260"/>
            <a:ext cx="3322042" cy="307777"/>
          </a:xfrm>
          <a:prstGeom prst="rect">
            <a:avLst/>
          </a:prstGeom>
          <a:noFill/>
        </p:spPr>
        <p:txBody>
          <a:bodyPr wrap="square">
            <a:spAutoFit/>
          </a:bodyPr>
          <a:lstStyle/>
          <a:p>
            <a:pPr algn="ctr"/>
            <a:r>
              <a:rPr lang="en-US" altLang="zh-TW" sz="1400" b="1">
                <a:solidFill>
                  <a:schemeClr val="bg1"/>
                </a:solidFill>
                <a:latin typeface="Arial" panose="020B0604020202020204" pitchFamily="34" charset="0"/>
              </a:rPr>
              <a:t>Best Practices for Configuration</a:t>
            </a:r>
          </a:p>
        </p:txBody>
      </p:sp>
      <p:sp>
        <p:nvSpPr>
          <p:cNvPr id="7" name="文字方塊 6">
            <a:extLst>
              <a:ext uri="{FF2B5EF4-FFF2-40B4-BE49-F238E27FC236}">
                <a16:creationId xmlns:a16="http://schemas.microsoft.com/office/drawing/2014/main" id="{7CDA050A-5275-FE4E-8934-98A6612452A3}"/>
              </a:ext>
            </a:extLst>
          </p:cNvPr>
          <p:cNvSpPr txBox="1"/>
          <p:nvPr/>
        </p:nvSpPr>
        <p:spPr>
          <a:xfrm>
            <a:off x="3221278" y="3257999"/>
            <a:ext cx="3414240" cy="2435090"/>
          </a:xfrm>
          <a:prstGeom prst="rect">
            <a:avLst/>
          </a:prstGeom>
          <a:noFill/>
        </p:spPr>
        <p:txBody>
          <a:bodyPr wrap="square" rtlCol="0">
            <a:spAutoFit/>
          </a:bodyPr>
          <a:lstStyle/>
          <a:p>
            <a:pPr marL="180000" indent="-180000">
              <a:lnSpc>
                <a:spcPct val="140000"/>
              </a:lnSpc>
              <a:buFont typeface="+mj-lt"/>
              <a:buAutoNum type="arabicPeriod"/>
            </a:pPr>
            <a:r>
              <a:rPr kumimoji="1" lang="en-US" altLang="zh-TW" sz="1100">
                <a:solidFill>
                  <a:srgbClr val="002060"/>
                </a:solidFill>
                <a:latin typeface="Arial" panose="020B0604020202020204" pitchFamily="34" charset="0"/>
                <a:ea typeface="Microsoft JhengHei" panose="020B0604030504040204" pitchFamily="34" charset="-120"/>
                <a:cs typeface="Arial" panose="020B0604020202020204" pitchFamily="34" charset="0"/>
              </a:rPr>
              <a:t>The I/O performance of the secondary NAS should be the same as the primary NAS.</a:t>
            </a:r>
            <a:endParaRPr kumimoji="1" lang="zh-TW" altLang="en-US" sz="1100">
              <a:solidFill>
                <a:srgbClr val="002060"/>
              </a:solidFill>
              <a:latin typeface="Arial" panose="020B0604020202020204" pitchFamily="34" charset="0"/>
              <a:ea typeface="Microsoft JhengHei" panose="020B0604030504040204" pitchFamily="34" charset="-120"/>
              <a:cs typeface="Arial" panose="020B0604020202020204" pitchFamily="34" charset="0"/>
            </a:endParaRPr>
          </a:p>
          <a:p>
            <a:pPr marL="180000" indent="-180000">
              <a:lnSpc>
                <a:spcPct val="140000"/>
              </a:lnSpc>
              <a:buFont typeface="+mj-lt"/>
              <a:buAutoNum type="arabicPeriod"/>
            </a:pPr>
            <a:r>
              <a:rPr kumimoji="1" lang="en-US" altLang="zh-TW" sz="1100">
                <a:solidFill>
                  <a:srgbClr val="002060"/>
                </a:solidFill>
                <a:latin typeface="Arial" panose="020B0604020202020204" pitchFamily="34" charset="0"/>
                <a:ea typeface="Microsoft JhengHei" panose="020B0604030504040204" pitchFamily="34" charset="-120"/>
                <a:cs typeface="Arial" panose="020B0604020202020204" pitchFamily="34" charset="0"/>
              </a:rPr>
              <a:t>Recommended to connect the two networks directly to avoid interference and reduce latency. (If it is a long-distance transmission, the latency should be less than 5ms, and the maximum cannot exceed 10ms, otherwise you can also consider using schedule </a:t>
            </a:r>
            <a:r>
              <a:rPr kumimoji="1" lang="en-US" altLang="zh-TW" sz="1100" err="1">
                <a:solidFill>
                  <a:srgbClr val="002060"/>
                </a:solidFill>
                <a:latin typeface="Arial" panose="020B0604020202020204" pitchFamily="34" charset="0"/>
                <a:ea typeface="Microsoft JhengHei" panose="020B0604030504040204" pitchFamily="34" charset="-120"/>
                <a:cs typeface="Arial" panose="020B0604020202020204" pitchFamily="34" charset="0"/>
              </a:rPr>
              <a:t>SnapSync</a:t>
            </a:r>
            <a:r>
              <a:rPr kumimoji="1" lang="en-US" altLang="zh-TW" sz="1100">
                <a:solidFill>
                  <a:srgbClr val="002060"/>
                </a:solidFill>
                <a:latin typeface="Arial" panose="020B0604020202020204" pitchFamily="34" charset="0"/>
                <a:ea typeface="Microsoft JhengHei" panose="020B0604030504040204" pitchFamily="34" charset="-120"/>
                <a:cs typeface="Arial" panose="020B0604020202020204" pitchFamily="34" charset="0"/>
              </a:rPr>
              <a:t>)</a:t>
            </a:r>
          </a:p>
          <a:p>
            <a:pPr marL="180000" indent="-180000">
              <a:lnSpc>
                <a:spcPct val="140000"/>
              </a:lnSpc>
              <a:buFont typeface="+mj-lt"/>
              <a:buAutoNum type="arabicPeriod"/>
            </a:pPr>
            <a:r>
              <a:rPr kumimoji="1" lang="en-US" altLang="zh-TW" sz="1100">
                <a:solidFill>
                  <a:srgbClr val="002060"/>
                </a:solidFill>
                <a:latin typeface="Arial" panose="020B0604020202020204" pitchFamily="34" charset="0"/>
                <a:ea typeface="Microsoft JhengHei" panose="020B0604030504040204" pitchFamily="34" charset="-120"/>
                <a:cs typeface="Arial" panose="020B0604020202020204" pitchFamily="34" charset="0"/>
              </a:rPr>
              <a:t>QNAP 25GbE is recommended (slightly higher than the transfer rate of production server)</a:t>
            </a:r>
          </a:p>
        </p:txBody>
      </p:sp>
      <p:pic>
        <p:nvPicPr>
          <p:cNvPr id="8" name="圖形 7">
            <a:extLst>
              <a:ext uri="{FF2B5EF4-FFF2-40B4-BE49-F238E27FC236}">
                <a16:creationId xmlns:a16="http://schemas.microsoft.com/office/drawing/2014/main" id="{282C48BA-7198-4D16-8065-99F6AC32562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327009" y="2611010"/>
            <a:ext cx="3202778" cy="309148"/>
          </a:xfrm>
          <a:prstGeom prst="rect">
            <a:avLst/>
          </a:prstGeom>
        </p:spPr>
      </p:pic>
      <p:sp>
        <p:nvSpPr>
          <p:cNvPr id="30" name="TextBox 1">
            <a:extLst>
              <a:ext uri="{FF2B5EF4-FFF2-40B4-BE49-F238E27FC236}">
                <a16:creationId xmlns:a16="http://schemas.microsoft.com/office/drawing/2014/main" id="{F008CBBB-B5B5-42C5-B857-28FEFEDBAD72}"/>
              </a:ext>
            </a:extLst>
          </p:cNvPr>
          <p:cNvSpPr txBox="1"/>
          <p:nvPr/>
        </p:nvSpPr>
        <p:spPr>
          <a:xfrm>
            <a:off x="6980420" y="5919922"/>
            <a:ext cx="3660339"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ja-JP" sz="1600" b="1">
                <a:solidFill>
                  <a:srgbClr val="C00000"/>
                </a:solidFill>
                <a:latin typeface="Arial" panose="020B0604020202020204" pitchFamily="34" charset="0"/>
                <a:ea typeface="Microsoft JhengHei"/>
                <a:cs typeface="Arial" panose="020B0604020202020204" pitchFamily="34" charset="0"/>
              </a:rPr>
              <a:t>Also supports QES NAS </a:t>
            </a:r>
            <a:r>
              <a:rPr lang="en-US" altLang="ja-JP" sz="1600" b="1" err="1">
                <a:solidFill>
                  <a:srgbClr val="C00000"/>
                </a:solidFill>
                <a:latin typeface="Arial" panose="020B0604020202020204" pitchFamily="34" charset="0"/>
                <a:ea typeface="Microsoft JhengHei"/>
                <a:cs typeface="Arial" panose="020B0604020202020204" pitchFamily="34" charset="0"/>
              </a:rPr>
              <a:t>SnapSync</a:t>
            </a:r>
            <a:r>
              <a:rPr lang="en-US" altLang="ja-JP" sz="1600" b="1">
                <a:solidFill>
                  <a:srgbClr val="C00000"/>
                </a:solidFill>
                <a:latin typeface="Arial" panose="020B0604020202020204" pitchFamily="34" charset="0"/>
                <a:ea typeface="Microsoft JhengHei"/>
                <a:cs typeface="Arial" panose="020B0604020202020204" pitchFamily="34" charset="0"/>
              </a:rPr>
              <a:t> to </a:t>
            </a:r>
            <a:r>
              <a:rPr lang="en-US" altLang="ja-JP" sz="1600" b="1" err="1">
                <a:solidFill>
                  <a:srgbClr val="C00000"/>
                </a:solidFill>
                <a:latin typeface="Arial" panose="020B0604020202020204" pitchFamily="34" charset="0"/>
                <a:ea typeface="Microsoft JhengHei"/>
                <a:cs typeface="Arial" panose="020B0604020202020204" pitchFamily="34" charset="0"/>
              </a:rPr>
              <a:t>QuTS</a:t>
            </a:r>
            <a:r>
              <a:rPr lang="en-US" altLang="ja-JP" sz="1600" b="1">
                <a:solidFill>
                  <a:srgbClr val="C00000"/>
                </a:solidFill>
                <a:latin typeface="Arial" panose="020B0604020202020204" pitchFamily="34" charset="0"/>
                <a:ea typeface="Microsoft JhengHei"/>
                <a:cs typeface="Arial" panose="020B0604020202020204" pitchFamily="34" charset="0"/>
              </a:rPr>
              <a:t> hero NAS</a:t>
            </a:r>
            <a:endParaRPr lang="ja-JP" altLang="en-US" sz="1600" b="1">
              <a:solidFill>
                <a:srgbClr val="C00000"/>
              </a:solidFill>
              <a:latin typeface="Arial" panose="020B0604020202020204" pitchFamily="34" charset="0"/>
              <a:ea typeface="Microsoft JhengHei"/>
              <a:cs typeface="Arial" panose="020B0604020202020204" pitchFamily="34" charset="0"/>
            </a:endParaRPr>
          </a:p>
        </p:txBody>
      </p:sp>
      <p:sp>
        <p:nvSpPr>
          <p:cNvPr id="35" name="文字方塊 34">
            <a:extLst>
              <a:ext uri="{FF2B5EF4-FFF2-40B4-BE49-F238E27FC236}">
                <a16:creationId xmlns:a16="http://schemas.microsoft.com/office/drawing/2014/main" id="{708EDF93-A66D-4B4B-8244-FEE4E228E059}"/>
              </a:ext>
            </a:extLst>
          </p:cNvPr>
          <p:cNvSpPr txBox="1"/>
          <p:nvPr/>
        </p:nvSpPr>
        <p:spPr>
          <a:xfrm>
            <a:off x="486831" y="5919922"/>
            <a:ext cx="609525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Pts val="1600"/>
              <a:buFontTx/>
              <a:buNone/>
              <a:tabLst/>
              <a:defRPr/>
            </a:pPr>
            <a:r>
              <a:rPr kumimoji="0" lang="en-US" altLang="zh-TW" sz="1200" b="1" i="0" u="none" strike="noStrike" kern="1200" cap="none" spc="0" normalizeH="0" baseline="0" noProof="0">
                <a:ln>
                  <a:noFill/>
                </a:ln>
                <a:solidFill>
                  <a:srgbClr val="ED7D31"/>
                </a:solidFill>
                <a:effectLst/>
                <a:uLnTx/>
                <a:uFillTx/>
                <a:latin typeface="Arial" panose="020B0604020202020204" pitchFamily="34" charset="0"/>
                <a:ea typeface="微軟正黑體"/>
                <a:cs typeface="Arial" panose="020B0604020202020204" pitchFamily="34" charset="0"/>
                <a:sym typeface="Arial" panose="020B0604020202020204" pitchFamily="34" charset="0"/>
              </a:rPr>
              <a:t>QNAP Lab Test Environment: </a:t>
            </a:r>
          </a:p>
          <a:p>
            <a:pPr marL="0" marR="0" lvl="0" indent="0" algn="l" defTabSz="914400" rtl="0" eaLnBrk="1" fontAlgn="base" latinLnBrk="0" hangingPunct="1">
              <a:lnSpc>
                <a:spcPct val="100000"/>
              </a:lnSpc>
              <a:spcBef>
                <a:spcPts val="0"/>
              </a:spcBef>
              <a:spcAft>
                <a:spcPts val="0"/>
              </a:spcAft>
              <a:buClr>
                <a:srgbClr val="000000"/>
              </a:buClr>
              <a:buSzPts val="1600"/>
              <a:buFontTx/>
              <a:buNone/>
              <a:tabLst/>
              <a:defRPr/>
            </a:pPr>
            <a:r>
              <a:rPr kumimoji="0" lang="en-US" altLang="zh-TW" sz="1200" b="0" i="0" u="none" strike="noStrike" kern="1200" cap="none" spc="0" normalizeH="0" baseline="0" noProof="0">
                <a:ln>
                  <a:noFill/>
                </a:ln>
                <a:solidFill>
                  <a:srgbClr val="ED7D31"/>
                </a:solidFill>
                <a:effectLst/>
                <a:uLnTx/>
                <a:uFillTx/>
                <a:latin typeface="Arial" panose="020B0604020202020204" pitchFamily="34" charset="0"/>
                <a:ea typeface="微軟正黑體"/>
                <a:cs typeface="Arial" panose="020B0604020202020204" pitchFamily="34" charset="0"/>
              </a:rPr>
              <a:t>IO mode: sync = standard, Block size = 128K, Jumbo Frame (MTU) = 9000</a:t>
            </a:r>
          </a:p>
        </p:txBody>
      </p:sp>
      <p:sp>
        <p:nvSpPr>
          <p:cNvPr id="33" name="矩形 901">
            <a:extLst>
              <a:ext uri="{FF2B5EF4-FFF2-40B4-BE49-F238E27FC236}">
                <a16:creationId xmlns:a16="http://schemas.microsoft.com/office/drawing/2014/main" id="{133FAE1A-8315-4B0C-8B61-8D86B67AFC0A}"/>
              </a:ext>
            </a:extLst>
          </p:cNvPr>
          <p:cNvSpPr/>
          <p:nvPr/>
        </p:nvSpPr>
        <p:spPr>
          <a:xfrm>
            <a:off x="7915376" y="3983101"/>
            <a:ext cx="1299792" cy="307777"/>
          </a:xfrm>
          <a:prstGeom prst="rect">
            <a:avLst/>
          </a:prstGeom>
        </p:spPr>
        <p:txBody>
          <a:bodyPr wrap="square" anchor="t">
            <a:spAutoFit/>
          </a:bodyPr>
          <a:lstStyle/>
          <a:p>
            <a:r>
              <a:rPr lang="en-US" sz="1400" b="1">
                <a:solidFill>
                  <a:srgbClr val="0432FF"/>
                </a:solidFill>
                <a:latin typeface="Arial" panose="020B0604020202020204" pitchFamily="34" charset="0"/>
                <a:ea typeface="微軟正黑體" panose="020B0604030504040204" pitchFamily="34" charset="-120"/>
                <a:cs typeface="Arial" panose="020B0604020202020204" pitchFamily="34" charset="0"/>
              </a:rPr>
              <a:t>10GbE</a:t>
            </a:r>
            <a:endParaRPr lang="en-US" sz="1050">
              <a:solidFill>
                <a:srgbClr val="0432FF"/>
              </a:solidFill>
              <a:latin typeface="Arial" panose="020B0604020202020204" pitchFamily="34" charset="0"/>
              <a:ea typeface="微軟正黑體" panose="020B0604030504040204" pitchFamily="34" charset="-120"/>
              <a:cs typeface="Arial" panose="020B0604020202020204" pitchFamily="34" charset="0"/>
            </a:endParaRPr>
          </a:p>
        </p:txBody>
      </p:sp>
    </p:spTree>
    <p:extLst>
      <p:ext uri="{BB962C8B-B14F-4D97-AF65-F5344CB8AC3E}">
        <p14:creationId xmlns:p14="http://schemas.microsoft.com/office/powerpoint/2010/main" val="33447532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BBF61-B1E8-4F64-A802-A9D9EDAD138E}"/>
              </a:ext>
            </a:extLst>
          </p:cNvPr>
          <p:cNvSpPr>
            <a:spLocks noGrp="1"/>
          </p:cNvSpPr>
          <p:nvPr>
            <p:ph type="title"/>
          </p:nvPr>
        </p:nvSpPr>
        <p:spPr>
          <a:xfrm>
            <a:off x="301580" y="0"/>
            <a:ext cx="11839868" cy="1325563"/>
          </a:xfrm>
        </p:spPr>
        <p:txBody>
          <a:bodyPr>
            <a:normAutofit/>
          </a:bodyPr>
          <a:lstStyle/>
          <a:p>
            <a:r>
              <a:rPr lang="en-US" altLang="zh-TW">
                <a:sym typeface="Arial" panose="020B0604020202020204" pitchFamily="34" charset="0"/>
              </a:rPr>
              <a:t>Safer RAID types:</a:t>
            </a:r>
            <a:r>
              <a:rPr lang="zh-TW" altLang="en-US">
                <a:sym typeface="Arial" panose="020B0604020202020204" pitchFamily="34" charset="0"/>
              </a:rPr>
              <a:t> </a:t>
            </a:r>
            <a:r>
              <a:rPr lang="en-US" altLang="zh-TW" b="0">
                <a:sym typeface="Arial" panose="020B0604020202020204" pitchFamily="34" charset="0"/>
              </a:rPr>
              <a:t>Triple Parity &amp; Triple Mirror</a:t>
            </a:r>
            <a:endParaRPr lang="zh-TW" altLang="en-US" b="0">
              <a:sym typeface="Arial" panose="020B0604020202020204" pitchFamily="34" charset="0"/>
            </a:endParaRPr>
          </a:p>
        </p:txBody>
      </p:sp>
      <p:sp>
        <p:nvSpPr>
          <p:cNvPr id="10" name="TextBox 5">
            <a:extLst>
              <a:ext uri="{FF2B5EF4-FFF2-40B4-BE49-F238E27FC236}">
                <a16:creationId xmlns:a16="http://schemas.microsoft.com/office/drawing/2014/main" id="{6E4D60E2-7FC2-4885-BBA5-B9ADF8C519AA}"/>
              </a:ext>
            </a:extLst>
          </p:cNvPr>
          <p:cNvSpPr txBox="1"/>
          <p:nvPr/>
        </p:nvSpPr>
        <p:spPr>
          <a:xfrm>
            <a:off x="306414" y="1554857"/>
            <a:ext cx="6392977" cy="830997"/>
          </a:xfrm>
          <a:prstGeom prst="rect">
            <a:avLst/>
          </a:prstGeom>
          <a:noFill/>
        </p:spPr>
        <p:txBody>
          <a:bodyPr wrap="square" rtlCol="0">
            <a:spAutoFit/>
          </a:bodyPr>
          <a:lstStyle/>
          <a:p>
            <a:r>
              <a:rPr lang="en-US" altLang="zh-TW" sz="16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Even if three hard disks are damaged at the same time, this RAID service can keep going (redundant tolerance of 3 sets of parity information)</a:t>
            </a:r>
            <a:endParaRPr lang="zh-TW" altLang="en-US" sz="16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1" name="TextBox 7">
            <a:extLst>
              <a:ext uri="{FF2B5EF4-FFF2-40B4-BE49-F238E27FC236}">
                <a16:creationId xmlns:a16="http://schemas.microsoft.com/office/drawing/2014/main" id="{0A7A38DC-2A03-4557-ABAD-60010E0B1050}"/>
              </a:ext>
            </a:extLst>
          </p:cNvPr>
          <p:cNvSpPr txBox="1"/>
          <p:nvPr/>
        </p:nvSpPr>
        <p:spPr>
          <a:xfrm>
            <a:off x="7247877" y="1567921"/>
            <a:ext cx="4299890" cy="830997"/>
          </a:xfrm>
          <a:prstGeom prst="rect">
            <a:avLst/>
          </a:prstGeom>
          <a:noFill/>
        </p:spPr>
        <p:txBody>
          <a:bodyPr wrap="square" rtlCol="0">
            <a:spAutoFit/>
          </a:bodyPr>
          <a:lstStyle/>
          <a:p>
            <a:r>
              <a:rPr lang="en-US" altLang="zh-TW" sz="16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3 sets of identical data for</a:t>
            </a:r>
            <a:r>
              <a:rPr lang="zh-TW" altLang="en-US" sz="16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a:t>
            </a:r>
            <a:r>
              <a:rPr lang="en-US" altLang="zh-TW" sz="16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redundant</a:t>
            </a:r>
            <a:r>
              <a:rPr lang="zh-TW" altLang="en-US" sz="16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a:t>
            </a:r>
            <a:r>
              <a:rPr lang="en-US" altLang="zh-TW" sz="16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tolerances, will give you 3 times the protection.</a:t>
            </a:r>
            <a:endParaRPr lang="zh-TW" altLang="en-US" sz="16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8" name="矩形 27">
            <a:extLst>
              <a:ext uri="{FF2B5EF4-FFF2-40B4-BE49-F238E27FC236}">
                <a16:creationId xmlns:a16="http://schemas.microsoft.com/office/drawing/2014/main" id="{45B23532-4C71-4826-838B-7E0A47093ADE}"/>
              </a:ext>
            </a:extLst>
          </p:cNvPr>
          <p:cNvSpPr/>
          <p:nvPr/>
        </p:nvSpPr>
        <p:spPr>
          <a:xfrm>
            <a:off x="596279" y="6126579"/>
            <a:ext cx="864340" cy="369332"/>
          </a:xfrm>
          <a:prstGeom prst="rect">
            <a:avLst/>
          </a:prstGeom>
          <a:ln>
            <a:noFill/>
          </a:ln>
        </p:spPr>
        <p:txBody>
          <a:bodyPr wrap="none">
            <a:spAutoFit/>
          </a:bodyPr>
          <a:lstStyle/>
          <a:p>
            <a:pPr algn="ctr"/>
            <a:r>
              <a:rPr lang="en-US" altLang="zh-TW" b="1">
                <a:solidFill>
                  <a:schemeClr val="bg1"/>
                </a:solidFill>
                <a:latin typeface="Arial" panose="020B0604020202020204" pitchFamily="34" charset="0"/>
                <a:ea typeface="微軟正黑體" panose="020B0604030504040204" pitchFamily="34" charset="-120"/>
                <a:sym typeface="Arial" panose="020B0604020202020204" pitchFamily="34" charset="0"/>
              </a:rPr>
              <a:t>Disk 1</a:t>
            </a:r>
            <a:endParaRPr lang="zh-TW" altLang="en-US" b="1">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45" name="矩形 44">
            <a:extLst>
              <a:ext uri="{FF2B5EF4-FFF2-40B4-BE49-F238E27FC236}">
                <a16:creationId xmlns:a16="http://schemas.microsoft.com/office/drawing/2014/main" id="{24992800-7C34-4C55-AEEA-6AC85AEDE0F8}"/>
              </a:ext>
            </a:extLst>
          </p:cNvPr>
          <p:cNvSpPr/>
          <p:nvPr/>
        </p:nvSpPr>
        <p:spPr>
          <a:xfrm>
            <a:off x="1868586" y="6126579"/>
            <a:ext cx="864340" cy="369332"/>
          </a:xfrm>
          <a:prstGeom prst="rect">
            <a:avLst/>
          </a:prstGeom>
          <a:ln>
            <a:noFill/>
          </a:ln>
        </p:spPr>
        <p:txBody>
          <a:bodyPr wrap="none">
            <a:spAutoFit/>
          </a:bodyPr>
          <a:lstStyle/>
          <a:p>
            <a:pPr algn="ctr"/>
            <a:r>
              <a:rPr lang="en-US" altLang="zh-TW" b="1">
                <a:solidFill>
                  <a:schemeClr val="bg1"/>
                </a:solidFill>
                <a:latin typeface="Arial" panose="020B0604020202020204" pitchFamily="34" charset="0"/>
                <a:ea typeface="微軟正黑體" panose="020B0604030504040204" pitchFamily="34" charset="-120"/>
                <a:sym typeface="Arial" panose="020B0604020202020204" pitchFamily="34" charset="0"/>
              </a:rPr>
              <a:t>Disk 2</a:t>
            </a:r>
            <a:endParaRPr lang="zh-TW" altLang="en-US" b="1">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62" name="矩形 61">
            <a:extLst>
              <a:ext uri="{FF2B5EF4-FFF2-40B4-BE49-F238E27FC236}">
                <a16:creationId xmlns:a16="http://schemas.microsoft.com/office/drawing/2014/main" id="{FF3A0822-E58A-4807-B9DA-CB450FE997FF}"/>
              </a:ext>
            </a:extLst>
          </p:cNvPr>
          <p:cNvSpPr/>
          <p:nvPr/>
        </p:nvSpPr>
        <p:spPr>
          <a:xfrm>
            <a:off x="3164881" y="6126579"/>
            <a:ext cx="864340" cy="369332"/>
          </a:xfrm>
          <a:prstGeom prst="rect">
            <a:avLst/>
          </a:prstGeom>
          <a:ln>
            <a:noFill/>
          </a:ln>
        </p:spPr>
        <p:txBody>
          <a:bodyPr wrap="none">
            <a:spAutoFit/>
          </a:bodyPr>
          <a:lstStyle/>
          <a:p>
            <a:pPr algn="ctr"/>
            <a:r>
              <a:rPr lang="en-US" altLang="zh-TW" b="1">
                <a:solidFill>
                  <a:schemeClr val="bg1"/>
                </a:solidFill>
                <a:latin typeface="Arial" panose="020B0604020202020204" pitchFamily="34" charset="0"/>
                <a:ea typeface="微軟正黑體" panose="020B0604030504040204" pitchFamily="34" charset="-120"/>
                <a:sym typeface="Arial" panose="020B0604020202020204" pitchFamily="34" charset="0"/>
              </a:rPr>
              <a:t>Disk 3</a:t>
            </a:r>
            <a:endParaRPr lang="zh-TW" altLang="en-US" b="1">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79" name="矩形 78">
            <a:extLst>
              <a:ext uri="{FF2B5EF4-FFF2-40B4-BE49-F238E27FC236}">
                <a16:creationId xmlns:a16="http://schemas.microsoft.com/office/drawing/2014/main" id="{50C34A7B-A892-42FC-8468-305D6A5E0C0E}"/>
              </a:ext>
            </a:extLst>
          </p:cNvPr>
          <p:cNvSpPr/>
          <p:nvPr/>
        </p:nvSpPr>
        <p:spPr>
          <a:xfrm>
            <a:off x="4460281" y="6126579"/>
            <a:ext cx="864340" cy="369332"/>
          </a:xfrm>
          <a:prstGeom prst="rect">
            <a:avLst/>
          </a:prstGeom>
          <a:ln>
            <a:noFill/>
          </a:ln>
        </p:spPr>
        <p:txBody>
          <a:bodyPr wrap="none">
            <a:spAutoFit/>
          </a:bodyPr>
          <a:lstStyle/>
          <a:p>
            <a:pPr algn="ctr"/>
            <a:r>
              <a:rPr lang="en-US" altLang="zh-TW" b="1">
                <a:solidFill>
                  <a:schemeClr val="bg1"/>
                </a:solidFill>
                <a:latin typeface="Arial" panose="020B0604020202020204" pitchFamily="34" charset="0"/>
                <a:ea typeface="微軟正黑體" panose="020B0604030504040204" pitchFamily="34" charset="-120"/>
                <a:sym typeface="Arial" panose="020B0604020202020204" pitchFamily="34" charset="0"/>
              </a:rPr>
              <a:t>Disk 4</a:t>
            </a:r>
            <a:endParaRPr lang="zh-TW" altLang="en-US" b="1">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96" name="矩形 95">
            <a:extLst>
              <a:ext uri="{FF2B5EF4-FFF2-40B4-BE49-F238E27FC236}">
                <a16:creationId xmlns:a16="http://schemas.microsoft.com/office/drawing/2014/main" id="{2F92304F-B1E0-4060-A023-2568C84A3122}"/>
              </a:ext>
            </a:extLst>
          </p:cNvPr>
          <p:cNvSpPr/>
          <p:nvPr/>
        </p:nvSpPr>
        <p:spPr>
          <a:xfrm>
            <a:off x="5755681" y="6126579"/>
            <a:ext cx="864340" cy="369332"/>
          </a:xfrm>
          <a:prstGeom prst="rect">
            <a:avLst/>
          </a:prstGeom>
          <a:ln>
            <a:noFill/>
          </a:ln>
        </p:spPr>
        <p:txBody>
          <a:bodyPr wrap="none">
            <a:spAutoFit/>
          </a:bodyPr>
          <a:lstStyle/>
          <a:p>
            <a:pPr algn="ctr"/>
            <a:r>
              <a:rPr lang="en-US" altLang="zh-TW" b="1">
                <a:solidFill>
                  <a:schemeClr val="bg1"/>
                </a:solidFill>
                <a:latin typeface="Arial" panose="020B0604020202020204" pitchFamily="34" charset="0"/>
                <a:ea typeface="微軟正黑體" panose="020B0604030504040204" pitchFamily="34" charset="-120"/>
                <a:sym typeface="Arial" panose="020B0604020202020204" pitchFamily="34" charset="0"/>
              </a:rPr>
              <a:t>Disk 5</a:t>
            </a:r>
            <a:endParaRPr lang="zh-TW" altLang="en-US" b="1">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17" name="矩形 116">
            <a:extLst>
              <a:ext uri="{FF2B5EF4-FFF2-40B4-BE49-F238E27FC236}">
                <a16:creationId xmlns:a16="http://schemas.microsoft.com/office/drawing/2014/main" id="{CB1170FB-DD06-47A5-A5C3-877C7C67551B}"/>
              </a:ext>
            </a:extLst>
          </p:cNvPr>
          <p:cNvSpPr/>
          <p:nvPr/>
        </p:nvSpPr>
        <p:spPr>
          <a:xfrm>
            <a:off x="7683699" y="6126579"/>
            <a:ext cx="864340" cy="369332"/>
          </a:xfrm>
          <a:prstGeom prst="rect">
            <a:avLst/>
          </a:prstGeom>
          <a:ln>
            <a:noFill/>
          </a:ln>
        </p:spPr>
        <p:txBody>
          <a:bodyPr wrap="none">
            <a:spAutoFit/>
          </a:bodyPr>
          <a:lstStyle/>
          <a:p>
            <a:pPr algn="ctr"/>
            <a:r>
              <a:rPr lang="en-US" altLang="zh-TW" b="1">
                <a:solidFill>
                  <a:schemeClr val="bg1"/>
                </a:solidFill>
                <a:latin typeface="Arial" panose="020B0604020202020204" pitchFamily="34" charset="0"/>
                <a:ea typeface="微軟正黑體" panose="020B0604030504040204" pitchFamily="34" charset="-120"/>
                <a:sym typeface="Arial" panose="020B0604020202020204" pitchFamily="34" charset="0"/>
              </a:rPr>
              <a:t>Disk 1</a:t>
            </a:r>
            <a:endParaRPr lang="zh-TW" altLang="en-US" b="1">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32" name="矩形 131">
            <a:extLst>
              <a:ext uri="{FF2B5EF4-FFF2-40B4-BE49-F238E27FC236}">
                <a16:creationId xmlns:a16="http://schemas.microsoft.com/office/drawing/2014/main" id="{D18D8E9D-01B1-4EA1-9839-3EF8FF478647}"/>
              </a:ext>
            </a:extLst>
          </p:cNvPr>
          <p:cNvSpPr/>
          <p:nvPr/>
        </p:nvSpPr>
        <p:spPr>
          <a:xfrm>
            <a:off x="8965652" y="6126579"/>
            <a:ext cx="864340" cy="369332"/>
          </a:xfrm>
          <a:prstGeom prst="rect">
            <a:avLst/>
          </a:prstGeom>
          <a:ln>
            <a:noFill/>
          </a:ln>
        </p:spPr>
        <p:txBody>
          <a:bodyPr wrap="none">
            <a:spAutoFit/>
          </a:bodyPr>
          <a:lstStyle/>
          <a:p>
            <a:pPr algn="ctr"/>
            <a:r>
              <a:rPr lang="en-US" altLang="zh-TW" b="1">
                <a:solidFill>
                  <a:schemeClr val="bg1"/>
                </a:solidFill>
                <a:latin typeface="Arial" panose="020B0604020202020204" pitchFamily="34" charset="0"/>
                <a:ea typeface="微軟正黑體" panose="020B0604030504040204" pitchFamily="34" charset="-120"/>
                <a:sym typeface="Arial" panose="020B0604020202020204" pitchFamily="34" charset="0"/>
              </a:rPr>
              <a:t>Disk 2</a:t>
            </a:r>
            <a:endParaRPr lang="zh-TW" altLang="en-US" b="1">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47" name="矩形 146">
            <a:extLst>
              <a:ext uri="{FF2B5EF4-FFF2-40B4-BE49-F238E27FC236}">
                <a16:creationId xmlns:a16="http://schemas.microsoft.com/office/drawing/2014/main" id="{F2DE9E63-EFF2-4EDB-9A18-919893A5FA3D}"/>
              </a:ext>
            </a:extLst>
          </p:cNvPr>
          <p:cNvSpPr/>
          <p:nvPr/>
        </p:nvSpPr>
        <p:spPr>
          <a:xfrm>
            <a:off x="10249848" y="6126579"/>
            <a:ext cx="864340" cy="369332"/>
          </a:xfrm>
          <a:prstGeom prst="rect">
            <a:avLst/>
          </a:prstGeom>
          <a:ln>
            <a:noFill/>
          </a:ln>
        </p:spPr>
        <p:txBody>
          <a:bodyPr wrap="none">
            <a:spAutoFit/>
          </a:bodyPr>
          <a:lstStyle/>
          <a:p>
            <a:pPr algn="ctr"/>
            <a:r>
              <a:rPr lang="en-US" altLang="zh-TW" b="1">
                <a:solidFill>
                  <a:schemeClr val="bg1"/>
                </a:solidFill>
                <a:latin typeface="Arial" panose="020B0604020202020204" pitchFamily="34" charset="0"/>
                <a:ea typeface="微軟正黑體" panose="020B0604030504040204" pitchFamily="34" charset="-120"/>
                <a:sym typeface="Arial" panose="020B0604020202020204" pitchFamily="34" charset="0"/>
              </a:rPr>
              <a:t>Disk 3</a:t>
            </a:r>
            <a:endParaRPr lang="zh-TW" altLang="en-US" b="1">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60" name="矩形: 圓角 22">
            <a:extLst>
              <a:ext uri="{FF2B5EF4-FFF2-40B4-BE49-F238E27FC236}">
                <a16:creationId xmlns:a16="http://schemas.microsoft.com/office/drawing/2014/main" id="{E71FD6AF-D74C-4A0C-9ED4-525F0DB7D03F}"/>
              </a:ext>
            </a:extLst>
          </p:cNvPr>
          <p:cNvSpPr/>
          <p:nvPr/>
        </p:nvSpPr>
        <p:spPr>
          <a:xfrm>
            <a:off x="7361655" y="2444819"/>
            <a:ext cx="3888065" cy="3847821"/>
          </a:xfrm>
          <a:prstGeom prst="roundRect">
            <a:avLst>
              <a:gd name="adj" fmla="val 3329"/>
            </a:avLst>
          </a:prstGeom>
          <a:gradFill>
            <a:gsLst>
              <a:gs pos="42000">
                <a:srgbClr val="374557"/>
              </a:gs>
              <a:gs pos="0">
                <a:schemeClr val="tx2">
                  <a:lumMod val="50000"/>
                </a:schemeClr>
              </a:gs>
              <a:gs pos="100000">
                <a:schemeClr val="tx1">
                  <a:lumMod val="95000"/>
                  <a:lumOff val="5000"/>
                </a:schemeClr>
              </a:gs>
            </a:gsLst>
            <a:lin ang="5400000" scaled="1"/>
          </a:gradFill>
          <a:ln w="9525">
            <a:gradFill>
              <a:gsLst>
                <a:gs pos="0">
                  <a:schemeClr val="tx2">
                    <a:lumMod val="75000"/>
                  </a:schemeClr>
                </a:gs>
                <a:gs pos="67051">
                  <a:srgbClr val="EE6000"/>
                </a:gs>
                <a:gs pos="37000">
                  <a:srgbClr val="EE6000"/>
                </a:gs>
                <a:gs pos="100000">
                  <a:schemeClr val="tx2">
                    <a:lumMod val="50000"/>
                  </a:schemeClr>
                </a:gs>
              </a:gsLst>
              <a:lin ang="54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sz="1333">
              <a:solidFill>
                <a:srgbClr val="FF6600"/>
              </a:solidFill>
              <a:latin typeface="微軟正黑體" panose="020B0604030504040204" pitchFamily="34" charset="-120"/>
              <a:ea typeface="微軟正黑體" panose="020B0604030504040204" pitchFamily="34" charset="-120"/>
            </a:endParaRPr>
          </a:p>
        </p:txBody>
      </p:sp>
      <p:sp>
        <p:nvSpPr>
          <p:cNvPr id="161" name="矩形: 圓角 22">
            <a:extLst>
              <a:ext uri="{FF2B5EF4-FFF2-40B4-BE49-F238E27FC236}">
                <a16:creationId xmlns:a16="http://schemas.microsoft.com/office/drawing/2014/main" id="{812A57D9-B431-4A1D-81C5-B2768B6F029D}"/>
              </a:ext>
            </a:extLst>
          </p:cNvPr>
          <p:cNvSpPr/>
          <p:nvPr/>
        </p:nvSpPr>
        <p:spPr>
          <a:xfrm>
            <a:off x="301580" y="2444819"/>
            <a:ext cx="6392977" cy="3847821"/>
          </a:xfrm>
          <a:prstGeom prst="roundRect">
            <a:avLst>
              <a:gd name="adj" fmla="val 3329"/>
            </a:avLst>
          </a:prstGeom>
          <a:gradFill>
            <a:gsLst>
              <a:gs pos="42000">
                <a:srgbClr val="374557"/>
              </a:gs>
              <a:gs pos="0">
                <a:schemeClr val="tx2">
                  <a:lumMod val="50000"/>
                </a:schemeClr>
              </a:gs>
              <a:gs pos="100000">
                <a:schemeClr val="tx1">
                  <a:lumMod val="95000"/>
                  <a:lumOff val="5000"/>
                </a:schemeClr>
              </a:gs>
            </a:gsLst>
            <a:lin ang="5400000" scaled="1"/>
          </a:gradFill>
          <a:ln w="9525">
            <a:gradFill>
              <a:gsLst>
                <a:gs pos="0">
                  <a:schemeClr val="tx2">
                    <a:lumMod val="75000"/>
                  </a:schemeClr>
                </a:gs>
                <a:gs pos="67051">
                  <a:srgbClr val="EE6000"/>
                </a:gs>
                <a:gs pos="37000">
                  <a:srgbClr val="EE6000"/>
                </a:gs>
                <a:gs pos="100000">
                  <a:schemeClr val="tx2">
                    <a:lumMod val="50000"/>
                  </a:schemeClr>
                </a:gs>
              </a:gsLst>
              <a:lin ang="54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sz="1333">
              <a:solidFill>
                <a:srgbClr val="FF6600"/>
              </a:solidFill>
              <a:latin typeface="微軟正黑體" panose="020B0604030504040204" pitchFamily="34" charset="-120"/>
              <a:ea typeface="微軟正黑體" panose="020B0604030504040204" pitchFamily="34" charset="-120"/>
            </a:endParaRPr>
          </a:p>
        </p:txBody>
      </p:sp>
      <p:sp>
        <p:nvSpPr>
          <p:cNvPr id="162" name="手繪多邊形: 圖案 161">
            <a:extLst>
              <a:ext uri="{FF2B5EF4-FFF2-40B4-BE49-F238E27FC236}">
                <a16:creationId xmlns:a16="http://schemas.microsoft.com/office/drawing/2014/main" id="{491F2051-63BB-4AA7-A4E0-3DDF9D19643C}"/>
              </a:ext>
            </a:extLst>
          </p:cNvPr>
          <p:cNvSpPr/>
          <p:nvPr/>
        </p:nvSpPr>
        <p:spPr>
          <a:xfrm>
            <a:off x="561503" y="5023214"/>
            <a:ext cx="1081851" cy="845788"/>
          </a:xfrm>
          <a:custGeom>
            <a:avLst/>
            <a:gdLst>
              <a:gd name="connsiteX0" fmla="*/ 0 w 1185036"/>
              <a:gd name="connsiteY0" fmla="*/ 0 h 534573"/>
              <a:gd name="connsiteX1" fmla="*/ 1181686 w 1185036"/>
              <a:gd name="connsiteY1" fmla="*/ 0 h 534573"/>
              <a:gd name="connsiteX2" fmla="*/ 1181686 w 1185036"/>
              <a:gd name="connsiteY2" fmla="*/ 341436 h 534573"/>
              <a:gd name="connsiteX3" fmla="*/ 1185036 w 1185036"/>
              <a:gd name="connsiteY3" fmla="*/ 351693 h 534573"/>
              <a:gd name="connsiteX4" fmla="*/ 592518 w 1185036"/>
              <a:gd name="connsiteY4" fmla="*/ 534573 h 534573"/>
              <a:gd name="connsiteX5" fmla="*/ 0 w 1185036"/>
              <a:gd name="connsiteY5" fmla="*/ 351693 h 534573"/>
              <a:gd name="connsiteX6" fmla="*/ 1 w 1185036"/>
              <a:gd name="connsiteY6" fmla="*/ 351690 h 534573"/>
              <a:gd name="connsiteX7" fmla="*/ 0 w 1185036"/>
              <a:gd name="connsiteY7" fmla="*/ 351690 h 534573"/>
              <a:gd name="connsiteX0" fmla="*/ 0 w 1185036"/>
              <a:gd name="connsiteY0" fmla="*/ 367005 h 901578"/>
              <a:gd name="connsiteX1" fmla="*/ 1156805 w 1185036"/>
              <a:gd name="connsiteY1" fmla="*/ 0 h 901578"/>
              <a:gd name="connsiteX2" fmla="*/ 1181686 w 1185036"/>
              <a:gd name="connsiteY2" fmla="*/ 708441 h 901578"/>
              <a:gd name="connsiteX3" fmla="*/ 1185036 w 1185036"/>
              <a:gd name="connsiteY3" fmla="*/ 718698 h 901578"/>
              <a:gd name="connsiteX4" fmla="*/ 592518 w 1185036"/>
              <a:gd name="connsiteY4" fmla="*/ 901578 h 901578"/>
              <a:gd name="connsiteX5" fmla="*/ 0 w 1185036"/>
              <a:gd name="connsiteY5" fmla="*/ 718698 h 901578"/>
              <a:gd name="connsiteX6" fmla="*/ 1 w 1185036"/>
              <a:gd name="connsiteY6" fmla="*/ 718695 h 901578"/>
              <a:gd name="connsiteX7" fmla="*/ 0 w 1185036"/>
              <a:gd name="connsiteY7" fmla="*/ 718695 h 901578"/>
              <a:gd name="connsiteX8" fmla="*/ 0 w 1185036"/>
              <a:gd name="connsiteY8" fmla="*/ 367005 h 901578"/>
              <a:gd name="connsiteX0" fmla="*/ 18661 w 1185036"/>
              <a:gd name="connsiteY0" fmla="*/ 0 h 926459"/>
              <a:gd name="connsiteX1" fmla="*/ 1156805 w 1185036"/>
              <a:gd name="connsiteY1" fmla="*/ 24881 h 926459"/>
              <a:gd name="connsiteX2" fmla="*/ 1181686 w 1185036"/>
              <a:gd name="connsiteY2" fmla="*/ 733322 h 926459"/>
              <a:gd name="connsiteX3" fmla="*/ 1185036 w 1185036"/>
              <a:gd name="connsiteY3" fmla="*/ 743579 h 926459"/>
              <a:gd name="connsiteX4" fmla="*/ 592518 w 1185036"/>
              <a:gd name="connsiteY4" fmla="*/ 926459 h 926459"/>
              <a:gd name="connsiteX5" fmla="*/ 0 w 1185036"/>
              <a:gd name="connsiteY5" fmla="*/ 743579 h 926459"/>
              <a:gd name="connsiteX6" fmla="*/ 1 w 1185036"/>
              <a:gd name="connsiteY6" fmla="*/ 743576 h 926459"/>
              <a:gd name="connsiteX7" fmla="*/ 0 w 1185036"/>
              <a:gd name="connsiteY7" fmla="*/ 743576 h 926459"/>
              <a:gd name="connsiteX8" fmla="*/ 18661 w 1185036"/>
              <a:gd name="connsiteY8" fmla="*/ 0 h 926459"/>
              <a:gd name="connsiteX0" fmla="*/ 6220 w 1185036"/>
              <a:gd name="connsiteY0" fmla="*/ 0 h 926459"/>
              <a:gd name="connsiteX1" fmla="*/ 1156805 w 1185036"/>
              <a:gd name="connsiteY1" fmla="*/ 24881 h 926459"/>
              <a:gd name="connsiteX2" fmla="*/ 1181686 w 1185036"/>
              <a:gd name="connsiteY2" fmla="*/ 733322 h 926459"/>
              <a:gd name="connsiteX3" fmla="*/ 1185036 w 1185036"/>
              <a:gd name="connsiteY3" fmla="*/ 743579 h 926459"/>
              <a:gd name="connsiteX4" fmla="*/ 592518 w 1185036"/>
              <a:gd name="connsiteY4" fmla="*/ 926459 h 926459"/>
              <a:gd name="connsiteX5" fmla="*/ 0 w 1185036"/>
              <a:gd name="connsiteY5" fmla="*/ 743579 h 926459"/>
              <a:gd name="connsiteX6" fmla="*/ 1 w 1185036"/>
              <a:gd name="connsiteY6" fmla="*/ 743576 h 926459"/>
              <a:gd name="connsiteX7" fmla="*/ 0 w 1185036"/>
              <a:gd name="connsiteY7" fmla="*/ 743576 h 926459"/>
              <a:gd name="connsiteX8" fmla="*/ 6220 w 1185036"/>
              <a:gd name="connsiteY8" fmla="*/ 0 h 926459"/>
              <a:gd name="connsiteX0" fmla="*/ 6220 w 1185036"/>
              <a:gd name="connsiteY0" fmla="*/ 0 h 926459"/>
              <a:gd name="connsiteX1" fmla="*/ 1175466 w 1185036"/>
              <a:gd name="connsiteY1" fmla="*/ 31102 h 926459"/>
              <a:gd name="connsiteX2" fmla="*/ 1181686 w 1185036"/>
              <a:gd name="connsiteY2" fmla="*/ 733322 h 926459"/>
              <a:gd name="connsiteX3" fmla="*/ 1185036 w 1185036"/>
              <a:gd name="connsiteY3" fmla="*/ 743579 h 926459"/>
              <a:gd name="connsiteX4" fmla="*/ 592518 w 1185036"/>
              <a:gd name="connsiteY4" fmla="*/ 926459 h 926459"/>
              <a:gd name="connsiteX5" fmla="*/ 0 w 1185036"/>
              <a:gd name="connsiteY5" fmla="*/ 743579 h 926459"/>
              <a:gd name="connsiteX6" fmla="*/ 1 w 1185036"/>
              <a:gd name="connsiteY6" fmla="*/ 743576 h 926459"/>
              <a:gd name="connsiteX7" fmla="*/ 0 w 1185036"/>
              <a:gd name="connsiteY7" fmla="*/ 743576 h 926459"/>
              <a:gd name="connsiteX8" fmla="*/ 6220 w 1185036"/>
              <a:gd name="connsiteY8" fmla="*/ 0 h 926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5036" h="926459">
                <a:moveTo>
                  <a:pt x="6220" y="0"/>
                </a:moveTo>
                <a:lnTo>
                  <a:pt x="1175466" y="31102"/>
                </a:lnTo>
                <a:cubicBezTo>
                  <a:pt x="1177539" y="265175"/>
                  <a:pt x="1179613" y="499249"/>
                  <a:pt x="1181686" y="733322"/>
                </a:cubicBezTo>
                <a:lnTo>
                  <a:pt x="1185036" y="743579"/>
                </a:lnTo>
                <a:cubicBezTo>
                  <a:pt x="1185036" y="844581"/>
                  <a:pt x="919757" y="926459"/>
                  <a:pt x="592518" y="926459"/>
                </a:cubicBezTo>
                <a:cubicBezTo>
                  <a:pt x="265279" y="926459"/>
                  <a:pt x="0" y="844581"/>
                  <a:pt x="0" y="743579"/>
                </a:cubicBezTo>
                <a:cubicBezTo>
                  <a:pt x="0" y="743578"/>
                  <a:pt x="1" y="743577"/>
                  <a:pt x="1" y="743576"/>
                </a:cubicBezTo>
                <a:lnTo>
                  <a:pt x="0" y="743576"/>
                </a:lnTo>
                <a:cubicBezTo>
                  <a:pt x="2073" y="495717"/>
                  <a:pt x="4147" y="247859"/>
                  <a:pt x="6220" y="0"/>
                </a:cubicBezTo>
                <a:close/>
              </a:path>
            </a:pathLst>
          </a:custGeom>
          <a:gradFill>
            <a:gsLst>
              <a:gs pos="100000">
                <a:srgbClr val="1DBDFF"/>
              </a:gs>
              <a:gs pos="0">
                <a:srgbClr val="031B73">
                  <a:alpha val="23000"/>
                </a:srgbClr>
              </a:gs>
            </a:gsLst>
            <a:lin ang="5400000" scaled="1"/>
          </a:grad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nvGrpSpPr>
          <p:cNvPr id="163" name="群組 162">
            <a:extLst>
              <a:ext uri="{FF2B5EF4-FFF2-40B4-BE49-F238E27FC236}">
                <a16:creationId xmlns:a16="http://schemas.microsoft.com/office/drawing/2014/main" id="{DFCADC7D-7CDC-4A6C-A57A-791FA3098289}"/>
              </a:ext>
            </a:extLst>
          </p:cNvPr>
          <p:cNvGrpSpPr/>
          <p:nvPr/>
        </p:nvGrpSpPr>
        <p:grpSpPr>
          <a:xfrm>
            <a:off x="549975" y="4525605"/>
            <a:ext cx="1086084" cy="670467"/>
            <a:chOff x="-623618" y="2698102"/>
            <a:chExt cx="1189675" cy="734415"/>
          </a:xfrm>
          <a:solidFill>
            <a:srgbClr val="7030A0"/>
          </a:solidFill>
        </p:grpSpPr>
        <p:sp>
          <p:nvSpPr>
            <p:cNvPr id="164" name="手繪多邊形: 圖案 163">
              <a:extLst>
                <a:ext uri="{FF2B5EF4-FFF2-40B4-BE49-F238E27FC236}">
                  <a16:creationId xmlns:a16="http://schemas.microsoft.com/office/drawing/2014/main" id="{51057C75-0BAA-4BFA-AA9D-9C2441533C83}"/>
                </a:ext>
              </a:extLst>
            </p:cNvPr>
            <p:cNvSpPr/>
            <p:nvPr/>
          </p:nvSpPr>
          <p:spPr>
            <a:xfrm>
              <a:off x="-618979" y="2897944"/>
              <a:ext cx="1185036" cy="534573"/>
            </a:xfrm>
            <a:custGeom>
              <a:avLst/>
              <a:gdLst>
                <a:gd name="connsiteX0" fmla="*/ 0 w 1185036"/>
                <a:gd name="connsiteY0" fmla="*/ 0 h 534573"/>
                <a:gd name="connsiteX1" fmla="*/ 1181686 w 1185036"/>
                <a:gd name="connsiteY1" fmla="*/ 0 h 534573"/>
                <a:gd name="connsiteX2" fmla="*/ 1181686 w 1185036"/>
                <a:gd name="connsiteY2" fmla="*/ 341436 h 534573"/>
                <a:gd name="connsiteX3" fmla="*/ 1185036 w 1185036"/>
                <a:gd name="connsiteY3" fmla="*/ 351693 h 534573"/>
                <a:gd name="connsiteX4" fmla="*/ 592518 w 1185036"/>
                <a:gd name="connsiteY4" fmla="*/ 534573 h 534573"/>
                <a:gd name="connsiteX5" fmla="*/ 0 w 1185036"/>
                <a:gd name="connsiteY5" fmla="*/ 351693 h 534573"/>
                <a:gd name="connsiteX6" fmla="*/ 1 w 1185036"/>
                <a:gd name="connsiteY6" fmla="*/ 351690 h 534573"/>
                <a:gd name="connsiteX7" fmla="*/ 0 w 1185036"/>
                <a:gd name="connsiteY7" fmla="*/ 351690 h 53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5036" h="534573">
                  <a:moveTo>
                    <a:pt x="0" y="0"/>
                  </a:moveTo>
                  <a:lnTo>
                    <a:pt x="1181686" y="0"/>
                  </a:lnTo>
                  <a:lnTo>
                    <a:pt x="1181686" y="341436"/>
                  </a:lnTo>
                  <a:lnTo>
                    <a:pt x="1185036" y="351693"/>
                  </a:lnTo>
                  <a:cubicBezTo>
                    <a:pt x="1185036" y="452695"/>
                    <a:pt x="919757" y="534573"/>
                    <a:pt x="592518" y="534573"/>
                  </a:cubicBezTo>
                  <a:cubicBezTo>
                    <a:pt x="265279" y="534573"/>
                    <a:pt x="0" y="452695"/>
                    <a:pt x="0" y="351693"/>
                  </a:cubicBezTo>
                  <a:lnTo>
                    <a:pt x="1" y="351690"/>
                  </a:lnTo>
                  <a:lnTo>
                    <a:pt x="0" y="351690"/>
                  </a:lnTo>
                  <a:close/>
                </a:path>
              </a:pathLst>
            </a:cu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altLang="zh-TW" err="1">
                  <a:latin typeface="Arial" panose="020B0604020202020204" pitchFamily="34" charset="0"/>
                  <a:ea typeface="微軟正黑體" panose="020B0604030504040204" pitchFamily="34" charset="-120"/>
                  <a:sym typeface="Arial" panose="020B0604020202020204" pitchFamily="34" charset="0"/>
                </a:rPr>
                <a:t>Er</a:t>
              </a: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65" name="橢圓 164">
              <a:extLst>
                <a:ext uri="{FF2B5EF4-FFF2-40B4-BE49-F238E27FC236}">
                  <a16:creationId xmlns:a16="http://schemas.microsoft.com/office/drawing/2014/main" id="{7AC8FCA1-F217-4E55-8524-3F4241F3FC08}"/>
                </a:ext>
              </a:extLst>
            </p:cNvPr>
            <p:cNvSpPr/>
            <p:nvPr/>
          </p:nvSpPr>
          <p:spPr>
            <a:xfrm>
              <a:off x="-623618" y="2698102"/>
              <a:ext cx="1185035" cy="365760"/>
            </a:xfrm>
            <a:prstGeom prst="ellipse">
              <a:avLst/>
            </a:pr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grpSp>
        <p:nvGrpSpPr>
          <p:cNvPr id="166" name="群組 165">
            <a:extLst>
              <a:ext uri="{FF2B5EF4-FFF2-40B4-BE49-F238E27FC236}">
                <a16:creationId xmlns:a16="http://schemas.microsoft.com/office/drawing/2014/main" id="{ADB5C1B5-6622-4976-A84C-7C8EA0319388}"/>
              </a:ext>
            </a:extLst>
          </p:cNvPr>
          <p:cNvGrpSpPr/>
          <p:nvPr/>
        </p:nvGrpSpPr>
        <p:grpSpPr>
          <a:xfrm>
            <a:off x="549975" y="4182758"/>
            <a:ext cx="1086084" cy="670467"/>
            <a:chOff x="-623618" y="2698102"/>
            <a:chExt cx="1189675" cy="734415"/>
          </a:xfrm>
          <a:solidFill>
            <a:srgbClr val="01507A"/>
          </a:solidFill>
        </p:grpSpPr>
        <p:sp>
          <p:nvSpPr>
            <p:cNvPr id="167" name="手繪多邊形: 圖案 166">
              <a:extLst>
                <a:ext uri="{FF2B5EF4-FFF2-40B4-BE49-F238E27FC236}">
                  <a16:creationId xmlns:a16="http://schemas.microsoft.com/office/drawing/2014/main" id="{51E702EA-4DE6-4CBC-9544-64A6C933665B}"/>
                </a:ext>
              </a:extLst>
            </p:cNvPr>
            <p:cNvSpPr/>
            <p:nvPr/>
          </p:nvSpPr>
          <p:spPr>
            <a:xfrm>
              <a:off x="-618979" y="2897944"/>
              <a:ext cx="1185036" cy="534573"/>
            </a:xfrm>
            <a:custGeom>
              <a:avLst/>
              <a:gdLst>
                <a:gd name="connsiteX0" fmla="*/ 0 w 1185036"/>
                <a:gd name="connsiteY0" fmla="*/ 0 h 534573"/>
                <a:gd name="connsiteX1" fmla="*/ 1181686 w 1185036"/>
                <a:gd name="connsiteY1" fmla="*/ 0 h 534573"/>
                <a:gd name="connsiteX2" fmla="*/ 1181686 w 1185036"/>
                <a:gd name="connsiteY2" fmla="*/ 341436 h 534573"/>
                <a:gd name="connsiteX3" fmla="*/ 1185036 w 1185036"/>
                <a:gd name="connsiteY3" fmla="*/ 351693 h 534573"/>
                <a:gd name="connsiteX4" fmla="*/ 592518 w 1185036"/>
                <a:gd name="connsiteY4" fmla="*/ 534573 h 534573"/>
                <a:gd name="connsiteX5" fmla="*/ 0 w 1185036"/>
                <a:gd name="connsiteY5" fmla="*/ 351693 h 534573"/>
                <a:gd name="connsiteX6" fmla="*/ 1 w 1185036"/>
                <a:gd name="connsiteY6" fmla="*/ 351690 h 534573"/>
                <a:gd name="connsiteX7" fmla="*/ 0 w 1185036"/>
                <a:gd name="connsiteY7" fmla="*/ 351690 h 53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5036" h="534573">
                  <a:moveTo>
                    <a:pt x="0" y="0"/>
                  </a:moveTo>
                  <a:lnTo>
                    <a:pt x="1181686" y="0"/>
                  </a:lnTo>
                  <a:lnTo>
                    <a:pt x="1181686" y="341436"/>
                  </a:lnTo>
                  <a:lnTo>
                    <a:pt x="1185036" y="351693"/>
                  </a:lnTo>
                  <a:cubicBezTo>
                    <a:pt x="1185036" y="452695"/>
                    <a:pt x="919757" y="534573"/>
                    <a:pt x="592518" y="534573"/>
                  </a:cubicBezTo>
                  <a:cubicBezTo>
                    <a:pt x="265279" y="534573"/>
                    <a:pt x="0" y="452695"/>
                    <a:pt x="0" y="351693"/>
                  </a:cubicBezTo>
                  <a:lnTo>
                    <a:pt x="1" y="351690"/>
                  </a:lnTo>
                  <a:lnTo>
                    <a:pt x="0" y="351690"/>
                  </a:lnTo>
                  <a:close/>
                </a:path>
              </a:pathLst>
            </a:cu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altLang="zh-TW" err="1">
                  <a:latin typeface="Arial" panose="020B0604020202020204" pitchFamily="34" charset="0"/>
                  <a:ea typeface="微軟正黑體" panose="020B0604030504040204" pitchFamily="34" charset="-120"/>
                  <a:sym typeface="Arial" panose="020B0604020202020204" pitchFamily="34" charset="0"/>
                </a:rPr>
                <a:t>Dq</a:t>
              </a: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68" name="橢圓 167">
              <a:extLst>
                <a:ext uri="{FF2B5EF4-FFF2-40B4-BE49-F238E27FC236}">
                  <a16:creationId xmlns:a16="http://schemas.microsoft.com/office/drawing/2014/main" id="{29253022-628C-4F5A-A09D-CCE811D3F3F4}"/>
                </a:ext>
              </a:extLst>
            </p:cNvPr>
            <p:cNvSpPr/>
            <p:nvPr/>
          </p:nvSpPr>
          <p:spPr>
            <a:xfrm>
              <a:off x="-623618" y="2698102"/>
              <a:ext cx="1185035" cy="365760"/>
            </a:xfrm>
            <a:prstGeom prst="ellipse">
              <a:avLst/>
            </a:pr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grpSp>
        <p:nvGrpSpPr>
          <p:cNvPr id="169" name="群組 168">
            <a:extLst>
              <a:ext uri="{FF2B5EF4-FFF2-40B4-BE49-F238E27FC236}">
                <a16:creationId xmlns:a16="http://schemas.microsoft.com/office/drawing/2014/main" id="{4A754B18-9164-43B0-8135-EF9B9BBBD0D8}"/>
              </a:ext>
            </a:extLst>
          </p:cNvPr>
          <p:cNvGrpSpPr/>
          <p:nvPr/>
        </p:nvGrpSpPr>
        <p:grpSpPr>
          <a:xfrm>
            <a:off x="549975" y="3845170"/>
            <a:ext cx="1086084" cy="670467"/>
            <a:chOff x="-623618" y="2698102"/>
            <a:chExt cx="1189675" cy="734415"/>
          </a:xfrm>
          <a:solidFill>
            <a:srgbClr val="0070C0"/>
          </a:solidFill>
        </p:grpSpPr>
        <p:sp>
          <p:nvSpPr>
            <p:cNvPr id="170" name="手繪多邊形: 圖案 169">
              <a:extLst>
                <a:ext uri="{FF2B5EF4-FFF2-40B4-BE49-F238E27FC236}">
                  <a16:creationId xmlns:a16="http://schemas.microsoft.com/office/drawing/2014/main" id="{A50A5572-D3BD-458C-8D70-95706446C706}"/>
                </a:ext>
              </a:extLst>
            </p:cNvPr>
            <p:cNvSpPr/>
            <p:nvPr/>
          </p:nvSpPr>
          <p:spPr>
            <a:xfrm>
              <a:off x="-618979" y="2897944"/>
              <a:ext cx="1185036" cy="534573"/>
            </a:xfrm>
            <a:custGeom>
              <a:avLst/>
              <a:gdLst>
                <a:gd name="connsiteX0" fmla="*/ 0 w 1185036"/>
                <a:gd name="connsiteY0" fmla="*/ 0 h 534573"/>
                <a:gd name="connsiteX1" fmla="*/ 1181686 w 1185036"/>
                <a:gd name="connsiteY1" fmla="*/ 0 h 534573"/>
                <a:gd name="connsiteX2" fmla="*/ 1181686 w 1185036"/>
                <a:gd name="connsiteY2" fmla="*/ 341436 h 534573"/>
                <a:gd name="connsiteX3" fmla="*/ 1185036 w 1185036"/>
                <a:gd name="connsiteY3" fmla="*/ 351693 h 534573"/>
                <a:gd name="connsiteX4" fmla="*/ 592518 w 1185036"/>
                <a:gd name="connsiteY4" fmla="*/ 534573 h 534573"/>
                <a:gd name="connsiteX5" fmla="*/ 0 w 1185036"/>
                <a:gd name="connsiteY5" fmla="*/ 351693 h 534573"/>
                <a:gd name="connsiteX6" fmla="*/ 1 w 1185036"/>
                <a:gd name="connsiteY6" fmla="*/ 351690 h 534573"/>
                <a:gd name="connsiteX7" fmla="*/ 0 w 1185036"/>
                <a:gd name="connsiteY7" fmla="*/ 351690 h 53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5036" h="534573">
                  <a:moveTo>
                    <a:pt x="0" y="0"/>
                  </a:moveTo>
                  <a:lnTo>
                    <a:pt x="1181686" y="0"/>
                  </a:lnTo>
                  <a:lnTo>
                    <a:pt x="1181686" y="341436"/>
                  </a:lnTo>
                  <a:lnTo>
                    <a:pt x="1185036" y="351693"/>
                  </a:lnTo>
                  <a:cubicBezTo>
                    <a:pt x="1185036" y="452695"/>
                    <a:pt x="919757" y="534573"/>
                    <a:pt x="592518" y="534573"/>
                  </a:cubicBezTo>
                  <a:cubicBezTo>
                    <a:pt x="265279" y="534573"/>
                    <a:pt x="0" y="452695"/>
                    <a:pt x="0" y="351693"/>
                  </a:cubicBezTo>
                  <a:lnTo>
                    <a:pt x="1" y="351690"/>
                  </a:lnTo>
                  <a:lnTo>
                    <a:pt x="0" y="351690"/>
                  </a:lnTo>
                  <a:close/>
                </a:path>
              </a:pathLst>
            </a:cu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altLang="zh-TW">
                  <a:solidFill>
                    <a:schemeClr val="tx1"/>
                  </a:solidFill>
                  <a:latin typeface="Arial" panose="020B0604020202020204" pitchFamily="34" charset="0"/>
                  <a:ea typeface="微軟正黑體" panose="020B0604030504040204" pitchFamily="34" charset="-120"/>
                  <a:sym typeface="Arial" panose="020B0604020202020204" pitchFamily="34" charset="0"/>
                </a:rPr>
                <a:t>Cp</a:t>
              </a:r>
              <a:endParaRPr lang="zh-TW" altLang="en-US">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71" name="橢圓 170">
              <a:extLst>
                <a:ext uri="{FF2B5EF4-FFF2-40B4-BE49-F238E27FC236}">
                  <a16:creationId xmlns:a16="http://schemas.microsoft.com/office/drawing/2014/main" id="{4740EB3A-F5CD-4228-BCD5-41DC5CCDB60F}"/>
                </a:ext>
              </a:extLst>
            </p:cNvPr>
            <p:cNvSpPr/>
            <p:nvPr/>
          </p:nvSpPr>
          <p:spPr>
            <a:xfrm>
              <a:off x="-623618" y="2698102"/>
              <a:ext cx="1185035" cy="365760"/>
            </a:xfrm>
            <a:prstGeom prst="ellipse">
              <a:avLst/>
            </a:pr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grpSp>
        <p:nvGrpSpPr>
          <p:cNvPr id="172" name="群組 171">
            <a:extLst>
              <a:ext uri="{FF2B5EF4-FFF2-40B4-BE49-F238E27FC236}">
                <a16:creationId xmlns:a16="http://schemas.microsoft.com/office/drawing/2014/main" id="{6E455064-C658-4AA8-9553-8065856CD4F6}"/>
              </a:ext>
            </a:extLst>
          </p:cNvPr>
          <p:cNvGrpSpPr/>
          <p:nvPr/>
        </p:nvGrpSpPr>
        <p:grpSpPr>
          <a:xfrm>
            <a:off x="549975" y="3516638"/>
            <a:ext cx="1086084" cy="670467"/>
            <a:chOff x="-623618" y="2698102"/>
            <a:chExt cx="1189675" cy="734415"/>
          </a:xfrm>
          <a:solidFill>
            <a:srgbClr val="00B0F0"/>
          </a:solidFill>
        </p:grpSpPr>
        <p:sp>
          <p:nvSpPr>
            <p:cNvPr id="173" name="手繪多邊形: 圖案 172">
              <a:extLst>
                <a:ext uri="{FF2B5EF4-FFF2-40B4-BE49-F238E27FC236}">
                  <a16:creationId xmlns:a16="http://schemas.microsoft.com/office/drawing/2014/main" id="{692402B3-C260-47CA-85EA-1D8CEFB9CC94}"/>
                </a:ext>
              </a:extLst>
            </p:cNvPr>
            <p:cNvSpPr/>
            <p:nvPr/>
          </p:nvSpPr>
          <p:spPr>
            <a:xfrm>
              <a:off x="-618979" y="2897944"/>
              <a:ext cx="1185036" cy="534573"/>
            </a:xfrm>
            <a:custGeom>
              <a:avLst/>
              <a:gdLst>
                <a:gd name="connsiteX0" fmla="*/ 0 w 1185036"/>
                <a:gd name="connsiteY0" fmla="*/ 0 h 534573"/>
                <a:gd name="connsiteX1" fmla="*/ 1181686 w 1185036"/>
                <a:gd name="connsiteY1" fmla="*/ 0 h 534573"/>
                <a:gd name="connsiteX2" fmla="*/ 1181686 w 1185036"/>
                <a:gd name="connsiteY2" fmla="*/ 341436 h 534573"/>
                <a:gd name="connsiteX3" fmla="*/ 1185036 w 1185036"/>
                <a:gd name="connsiteY3" fmla="*/ 351693 h 534573"/>
                <a:gd name="connsiteX4" fmla="*/ 592518 w 1185036"/>
                <a:gd name="connsiteY4" fmla="*/ 534573 h 534573"/>
                <a:gd name="connsiteX5" fmla="*/ 0 w 1185036"/>
                <a:gd name="connsiteY5" fmla="*/ 351693 h 534573"/>
                <a:gd name="connsiteX6" fmla="*/ 1 w 1185036"/>
                <a:gd name="connsiteY6" fmla="*/ 351690 h 534573"/>
                <a:gd name="connsiteX7" fmla="*/ 0 w 1185036"/>
                <a:gd name="connsiteY7" fmla="*/ 351690 h 53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5036" h="534573">
                  <a:moveTo>
                    <a:pt x="0" y="0"/>
                  </a:moveTo>
                  <a:lnTo>
                    <a:pt x="1181686" y="0"/>
                  </a:lnTo>
                  <a:lnTo>
                    <a:pt x="1181686" y="341436"/>
                  </a:lnTo>
                  <a:lnTo>
                    <a:pt x="1185036" y="351693"/>
                  </a:lnTo>
                  <a:cubicBezTo>
                    <a:pt x="1185036" y="452695"/>
                    <a:pt x="919757" y="534573"/>
                    <a:pt x="592518" y="534573"/>
                  </a:cubicBezTo>
                  <a:cubicBezTo>
                    <a:pt x="265279" y="534573"/>
                    <a:pt x="0" y="452695"/>
                    <a:pt x="0" y="351693"/>
                  </a:cubicBezTo>
                  <a:lnTo>
                    <a:pt x="1" y="351690"/>
                  </a:lnTo>
                  <a:lnTo>
                    <a:pt x="0" y="351690"/>
                  </a:lnTo>
                  <a:close/>
                </a:path>
              </a:pathLst>
            </a:cu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altLang="zh-TW">
                  <a:solidFill>
                    <a:schemeClr val="tx1"/>
                  </a:solidFill>
                  <a:latin typeface="Arial" panose="020B0604020202020204" pitchFamily="34" charset="0"/>
                  <a:ea typeface="微軟正黑體" panose="020B0604030504040204" pitchFamily="34" charset="-120"/>
                  <a:sym typeface="Arial" panose="020B0604020202020204" pitchFamily="34" charset="0"/>
                </a:rPr>
                <a:t>B1</a:t>
              </a:r>
              <a:endParaRPr lang="zh-TW" altLang="en-US">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74" name="橢圓 173">
              <a:extLst>
                <a:ext uri="{FF2B5EF4-FFF2-40B4-BE49-F238E27FC236}">
                  <a16:creationId xmlns:a16="http://schemas.microsoft.com/office/drawing/2014/main" id="{C21035B1-E1A2-45C0-A82D-60571F43CD55}"/>
                </a:ext>
              </a:extLst>
            </p:cNvPr>
            <p:cNvSpPr/>
            <p:nvPr/>
          </p:nvSpPr>
          <p:spPr>
            <a:xfrm>
              <a:off x="-623618" y="2698102"/>
              <a:ext cx="1185035" cy="365760"/>
            </a:xfrm>
            <a:prstGeom prst="ellipse">
              <a:avLst/>
            </a:pr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grpSp>
        <p:nvGrpSpPr>
          <p:cNvPr id="175" name="群組 174">
            <a:extLst>
              <a:ext uri="{FF2B5EF4-FFF2-40B4-BE49-F238E27FC236}">
                <a16:creationId xmlns:a16="http://schemas.microsoft.com/office/drawing/2014/main" id="{6F6C7792-4596-4FD8-B24D-5855738E5574}"/>
              </a:ext>
            </a:extLst>
          </p:cNvPr>
          <p:cNvGrpSpPr/>
          <p:nvPr/>
        </p:nvGrpSpPr>
        <p:grpSpPr>
          <a:xfrm>
            <a:off x="549975" y="3177630"/>
            <a:ext cx="1086084" cy="670467"/>
            <a:chOff x="-623618" y="2709825"/>
            <a:chExt cx="1189675" cy="734415"/>
          </a:xfrm>
        </p:grpSpPr>
        <p:sp>
          <p:nvSpPr>
            <p:cNvPr id="176" name="手繪多邊形: 圖案 175">
              <a:extLst>
                <a:ext uri="{FF2B5EF4-FFF2-40B4-BE49-F238E27FC236}">
                  <a16:creationId xmlns:a16="http://schemas.microsoft.com/office/drawing/2014/main" id="{80D857F5-5924-49DD-90AA-3FA08963B699}"/>
                </a:ext>
              </a:extLst>
            </p:cNvPr>
            <p:cNvSpPr/>
            <p:nvPr/>
          </p:nvSpPr>
          <p:spPr>
            <a:xfrm>
              <a:off x="-618979" y="2909667"/>
              <a:ext cx="1185036" cy="534573"/>
            </a:xfrm>
            <a:custGeom>
              <a:avLst/>
              <a:gdLst>
                <a:gd name="connsiteX0" fmla="*/ 0 w 1185036"/>
                <a:gd name="connsiteY0" fmla="*/ 0 h 534573"/>
                <a:gd name="connsiteX1" fmla="*/ 1181686 w 1185036"/>
                <a:gd name="connsiteY1" fmla="*/ 0 h 534573"/>
                <a:gd name="connsiteX2" fmla="*/ 1181686 w 1185036"/>
                <a:gd name="connsiteY2" fmla="*/ 341436 h 534573"/>
                <a:gd name="connsiteX3" fmla="*/ 1185036 w 1185036"/>
                <a:gd name="connsiteY3" fmla="*/ 351693 h 534573"/>
                <a:gd name="connsiteX4" fmla="*/ 592518 w 1185036"/>
                <a:gd name="connsiteY4" fmla="*/ 534573 h 534573"/>
                <a:gd name="connsiteX5" fmla="*/ 0 w 1185036"/>
                <a:gd name="connsiteY5" fmla="*/ 351693 h 534573"/>
                <a:gd name="connsiteX6" fmla="*/ 1 w 1185036"/>
                <a:gd name="connsiteY6" fmla="*/ 351690 h 534573"/>
                <a:gd name="connsiteX7" fmla="*/ 0 w 1185036"/>
                <a:gd name="connsiteY7" fmla="*/ 351690 h 53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5036" h="534573">
                  <a:moveTo>
                    <a:pt x="0" y="0"/>
                  </a:moveTo>
                  <a:lnTo>
                    <a:pt x="1181686" y="0"/>
                  </a:lnTo>
                  <a:lnTo>
                    <a:pt x="1181686" y="341436"/>
                  </a:lnTo>
                  <a:lnTo>
                    <a:pt x="1185036" y="351693"/>
                  </a:lnTo>
                  <a:cubicBezTo>
                    <a:pt x="1185036" y="452695"/>
                    <a:pt x="919757" y="534573"/>
                    <a:pt x="592518" y="534573"/>
                  </a:cubicBezTo>
                  <a:cubicBezTo>
                    <a:pt x="265279" y="534573"/>
                    <a:pt x="0" y="452695"/>
                    <a:pt x="0" y="351693"/>
                  </a:cubicBezTo>
                  <a:lnTo>
                    <a:pt x="1" y="351690"/>
                  </a:lnTo>
                  <a:lnTo>
                    <a:pt x="0" y="351690"/>
                  </a:lnTo>
                  <a:close/>
                </a:path>
              </a:pathLst>
            </a:custGeom>
            <a:solidFill>
              <a:srgbClr val="00FFFF"/>
            </a:solid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altLang="zh-TW">
                  <a:solidFill>
                    <a:schemeClr val="tx1"/>
                  </a:solidFill>
                  <a:latin typeface="Arial" panose="020B0604020202020204" pitchFamily="34" charset="0"/>
                  <a:ea typeface="微軟正黑體" panose="020B0604030504040204" pitchFamily="34" charset="-120"/>
                  <a:sym typeface="Arial" panose="020B0604020202020204" pitchFamily="34" charset="0"/>
                </a:rPr>
                <a:t>A1</a:t>
              </a:r>
              <a:endParaRPr lang="zh-TW" altLang="en-US">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77" name="橢圓 176">
              <a:extLst>
                <a:ext uri="{FF2B5EF4-FFF2-40B4-BE49-F238E27FC236}">
                  <a16:creationId xmlns:a16="http://schemas.microsoft.com/office/drawing/2014/main" id="{6E5F052C-96F2-4D34-BABA-EECB0E165027}"/>
                </a:ext>
              </a:extLst>
            </p:cNvPr>
            <p:cNvSpPr/>
            <p:nvPr/>
          </p:nvSpPr>
          <p:spPr>
            <a:xfrm>
              <a:off x="-623618" y="2709825"/>
              <a:ext cx="1185035" cy="365760"/>
            </a:xfrm>
            <a:prstGeom prst="ellipse">
              <a:avLst/>
            </a:prstGeom>
            <a:solidFill>
              <a:srgbClr val="00FFFF"/>
            </a:solid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sp>
        <p:nvSpPr>
          <p:cNvPr id="178" name="矩形 177">
            <a:extLst>
              <a:ext uri="{FF2B5EF4-FFF2-40B4-BE49-F238E27FC236}">
                <a16:creationId xmlns:a16="http://schemas.microsoft.com/office/drawing/2014/main" id="{0198E11D-4B7D-4ABD-AAC0-486EA5F1331D}"/>
              </a:ext>
            </a:extLst>
          </p:cNvPr>
          <p:cNvSpPr/>
          <p:nvPr/>
        </p:nvSpPr>
        <p:spPr>
          <a:xfrm>
            <a:off x="696655" y="5881660"/>
            <a:ext cx="845275" cy="318100"/>
          </a:xfrm>
          <a:prstGeom prst="rect">
            <a:avLst/>
          </a:prstGeom>
          <a:ln>
            <a:noFill/>
          </a:ln>
        </p:spPr>
        <p:txBody>
          <a:bodyPr wrap="square">
            <a:spAutoFit/>
          </a:bodyPr>
          <a:lstStyle/>
          <a:p>
            <a:pPr algn="ctr"/>
            <a:r>
              <a:rPr lang="en-US" altLang="zh-TW" sz="1467" b="1">
                <a:solidFill>
                  <a:srgbClr val="FF6600"/>
                </a:solidFill>
                <a:latin typeface="Arial" panose="020B0604020202020204" pitchFamily="34" charset="0"/>
                <a:ea typeface="微軟正黑體" panose="020B0604030504040204" pitchFamily="34" charset="-120"/>
                <a:sym typeface="Arial" panose="020B0604020202020204" pitchFamily="34" charset="0"/>
              </a:rPr>
              <a:t>Disk 1</a:t>
            </a:r>
            <a:endParaRPr lang="zh-TW" altLang="en-US" sz="1467" b="1">
              <a:solidFill>
                <a:srgbClr val="FF6600"/>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79" name="手繪多邊形: 圖案 178">
            <a:extLst>
              <a:ext uri="{FF2B5EF4-FFF2-40B4-BE49-F238E27FC236}">
                <a16:creationId xmlns:a16="http://schemas.microsoft.com/office/drawing/2014/main" id="{7F5A6DFD-721B-4D49-A43B-89929FB8B7C9}"/>
              </a:ext>
            </a:extLst>
          </p:cNvPr>
          <p:cNvSpPr/>
          <p:nvPr/>
        </p:nvSpPr>
        <p:spPr>
          <a:xfrm>
            <a:off x="1723025" y="5023214"/>
            <a:ext cx="1081851" cy="845788"/>
          </a:xfrm>
          <a:custGeom>
            <a:avLst/>
            <a:gdLst>
              <a:gd name="connsiteX0" fmla="*/ 0 w 1185036"/>
              <a:gd name="connsiteY0" fmla="*/ 0 h 534573"/>
              <a:gd name="connsiteX1" fmla="*/ 1181686 w 1185036"/>
              <a:gd name="connsiteY1" fmla="*/ 0 h 534573"/>
              <a:gd name="connsiteX2" fmla="*/ 1181686 w 1185036"/>
              <a:gd name="connsiteY2" fmla="*/ 341436 h 534573"/>
              <a:gd name="connsiteX3" fmla="*/ 1185036 w 1185036"/>
              <a:gd name="connsiteY3" fmla="*/ 351693 h 534573"/>
              <a:gd name="connsiteX4" fmla="*/ 592518 w 1185036"/>
              <a:gd name="connsiteY4" fmla="*/ 534573 h 534573"/>
              <a:gd name="connsiteX5" fmla="*/ 0 w 1185036"/>
              <a:gd name="connsiteY5" fmla="*/ 351693 h 534573"/>
              <a:gd name="connsiteX6" fmla="*/ 1 w 1185036"/>
              <a:gd name="connsiteY6" fmla="*/ 351690 h 534573"/>
              <a:gd name="connsiteX7" fmla="*/ 0 w 1185036"/>
              <a:gd name="connsiteY7" fmla="*/ 351690 h 534573"/>
              <a:gd name="connsiteX0" fmla="*/ 0 w 1185036"/>
              <a:gd name="connsiteY0" fmla="*/ 367005 h 901578"/>
              <a:gd name="connsiteX1" fmla="*/ 1156805 w 1185036"/>
              <a:gd name="connsiteY1" fmla="*/ 0 h 901578"/>
              <a:gd name="connsiteX2" fmla="*/ 1181686 w 1185036"/>
              <a:gd name="connsiteY2" fmla="*/ 708441 h 901578"/>
              <a:gd name="connsiteX3" fmla="*/ 1185036 w 1185036"/>
              <a:gd name="connsiteY3" fmla="*/ 718698 h 901578"/>
              <a:gd name="connsiteX4" fmla="*/ 592518 w 1185036"/>
              <a:gd name="connsiteY4" fmla="*/ 901578 h 901578"/>
              <a:gd name="connsiteX5" fmla="*/ 0 w 1185036"/>
              <a:gd name="connsiteY5" fmla="*/ 718698 h 901578"/>
              <a:gd name="connsiteX6" fmla="*/ 1 w 1185036"/>
              <a:gd name="connsiteY6" fmla="*/ 718695 h 901578"/>
              <a:gd name="connsiteX7" fmla="*/ 0 w 1185036"/>
              <a:gd name="connsiteY7" fmla="*/ 718695 h 901578"/>
              <a:gd name="connsiteX8" fmla="*/ 0 w 1185036"/>
              <a:gd name="connsiteY8" fmla="*/ 367005 h 901578"/>
              <a:gd name="connsiteX0" fmla="*/ 18661 w 1185036"/>
              <a:gd name="connsiteY0" fmla="*/ 0 h 926459"/>
              <a:gd name="connsiteX1" fmla="*/ 1156805 w 1185036"/>
              <a:gd name="connsiteY1" fmla="*/ 24881 h 926459"/>
              <a:gd name="connsiteX2" fmla="*/ 1181686 w 1185036"/>
              <a:gd name="connsiteY2" fmla="*/ 733322 h 926459"/>
              <a:gd name="connsiteX3" fmla="*/ 1185036 w 1185036"/>
              <a:gd name="connsiteY3" fmla="*/ 743579 h 926459"/>
              <a:gd name="connsiteX4" fmla="*/ 592518 w 1185036"/>
              <a:gd name="connsiteY4" fmla="*/ 926459 h 926459"/>
              <a:gd name="connsiteX5" fmla="*/ 0 w 1185036"/>
              <a:gd name="connsiteY5" fmla="*/ 743579 h 926459"/>
              <a:gd name="connsiteX6" fmla="*/ 1 w 1185036"/>
              <a:gd name="connsiteY6" fmla="*/ 743576 h 926459"/>
              <a:gd name="connsiteX7" fmla="*/ 0 w 1185036"/>
              <a:gd name="connsiteY7" fmla="*/ 743576 h 926459"/>
              <a:gd name="connsiteX8" fmla="*/ 18661 w 1185036"/>
              <a:gd name="connsiteY8" fmla="*/ 0 h 926459"/>
              <a:gd name="connsiteX0" fmla="*/ 6220 w 1185036"/>
              <a:gd name="connsiteY0" fmla="*/ 0 h 926459"/>
              <a:gd name="connsiteX1" fmla="*/ 1156805 w 1185036"/>
              <a:gd name="connsiteY1" fmla="*/ 24881 h 926459"/>
              <a:gd name="connsiteX2" fmla="*/ 1181686 w 1185036"/>
              <a:gd name="connsiteY2" fmla="*/ 733322 h 926459"/>
              <a:gd name="connsiteX3" fmla="*/ 1185036 w 1185036"/>
              <a:gd name="connsiteY3" fmla="*/ 743579 h 926459"/>
              <a:gd name="connsiteX4" fmla="*/ 592518 w 1185036"/>
              <a:gd name="connsiteY4" fmla="*/ 926459 h 926459"/>
              <a:gd name="connsiteX5" fmla="*/ 0 w 1185036"/>
              <a:gd name="connsiteY5" fmla="*/ 743579 h 926459"/>
              <a:gd name="connsiteX6" fmla="*/ 1 w 1185036"/>
              <a:gd name="connsiteY6" fmla="*/ 743576 h 926459"/>
              <a:gd name="connsiteX7" fmla="*/ 0 w 1185036"/>
              <a:gd name="connsiteY7" fmla="*/ 743576 h 926459"/>
              <a:gd name="connsiteX8" fmla="*/ 6220 w 1185036"/>
              <a:gd name="connsiteY8" fmla="*/ 0 h 926459"/>
              <a:gd name="connsiteX0" fmla="*/ 6220 w 1185036"/>
              <a:gd name="connsiteY0" fmla="*/ 0 h 926459"/>
              <a:gd name="connsiteX1" fmla="*/ 1175466 w 1185036"/>
              <a:gd name="connsiteY1" fmla="*/ 31102 h 926459"/>
              <a:gd name="connsiteX2" fmla="*/ 1181686 w 1185036"/>
              <a:gd name="connsiteY2" fmla="*/ 733322 h 926459"/>
              <a:gd name="connsiteX3" fmla="*/ 1185036 w 1185036"/>
              <a:gd name="connsiteY3" fmla="*/ 743579 h 926459"/>
              <a:gd name="connsiteX4" fmla="*/ 592518 w 1185036"/>
              <a:gd name="connsiteY4" fmla="*/ 926459 h 926459"/>
              <a:gd name="connsiteX5" fmla="*/ 0 w 1185036"/>
              <a:gd name="connsiteY5" fmla="*/ 743579 h 926459"/>
              <a:gd name="connsiteX6" fmla="*/ 1 w 1185036"/>
              <a:gd name="connsiteY6" fmla="*/ 743576 h 926459"/>
              <a:gd name="connsiteX7" fmla="*/ 0 w 1185036"/>
              <a:gd name="connsiteY7" fmla="*/ 743576 h 926459"/>
              <a:gd name="connsiteX8" fmla="*/ 6220 w 1185036"/>
              <a:gd name="connsiteY8" fmla="*/ 0 h 926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5036" h="926459">
                <a:moveTo>
                  <a:pt x="6220" y="0"/>
                </a:moveTo>
                <a:lnTo>
                  <a:pt x="1175466" y="31102"/>
                </a:lnTo>
                <a:cubicBezTo>
                  <a:pt x="1177539" y="265175"/>
                  <a:pt x="1179613" y="499249"/>
                  <a:pt x="1181686" y="733322"/>
                </a:cubicBezTo>
                <a:lnTo>
                  <a:pt x="1185036" y="743579"/>
                </a:lnTo>
                <a:cubicBezTo>
                  <a:pt x="1185036" y="844581"/>
                  <a:pt x="919757" y="926459"/>
                  <a:pt x="592518" y="926459"/>
                </a:cubicBezTo>
                <a:cubicBezTo>
                  <a:pt x="265279" y="926459"/>
                  <a:pt x="0" y="844581"/>
                  <a:pt x="0" y="743579"/>
                </a:cubicBezTo>
                <a:cubicBezTo>
                  <a:pt x="0" y="743578"/>
                  <a:pt x="1" y="743577"/>
                  <a:pt x="1" y="743576"/>
                </a:cubicBezTo>
                <a:lnTo>
                  <a:pt x="0" y="743576"/>
                </a:lnTo>
                <a:cubicBezTo>
                  <a:pt x="2073" y="495717"/>
                  <a:pt x="4147" y="247859"/>
                  <a:pt x="6220" y="0"/>
                </a:cubicBezTo>
                <a:close/>
              </a:path>
            </a:pathLst>
          </a:custGeom>
          <a:gradFill>
            <a:gsLst>
              <a:gs pos="100000">
                <a:srgbClr val="1DBDFF"/>
              </a:gs>
              <a:gs pos="0">
                <a:srgbClr val="031B73">
                  <a:alpha val="23000"/>
                </a:srgbClr>
              </a:gs>
            </a:gsLst>
            <a:lin ang="5400000" scaled="1"/>
          </a:grad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nvGrpSpPr>
          <p:cNvPr id="180" name="群組 179">
            <a:extLst>
              <a:ext uri="{FF2B5EF4-FFF2-40B4-BE49-F238E27FC236}">
                <a16:creationId xmlns:a16="http://schemas.microsoft.com/office/drawing/2014/main" id="{07DD842C-7C6D-4329-B60B-F22B82C10467}"/>
              </a:ext>
            </a:extLst>
          </p:cNvPr>
          <p:cNvGrpSpPr/>
          <p:nvPr/>
        </p:nvGrpSpPr>
        <p:grpSpPr>
          <a:xfrm>
            <a:off x="1711496" y="4525605"/>
            <a:ext cx="1086084" cy="670467"/>
            <a:chOff x="-623618" y="2698102"/>
            <a:chExt cx="1189675" cy="734415"/>
          </a:xfrm>
          <a:solidFill>
            <a:srgbClr val="7030A0"/>
          </a:solidFill>
        </p:grpSpPr>
        <p:sp>
          <p:nvSpPr>
            <p:cNvPr id="181" name="手繪多邊形: 圖案 180">
              <a:extLst>
                <a:ext uri="{FF2B5EF4-FFF2-40B4-BE49-F238E27FC236}">
                  <a16:creationId xmlns:a16="http://schemas.microsoft.com/office/drawing/2014/main" id="{4483B751-0FAA-4F96-89D1-087A98A74081}"/>
                </a:ext>
              </a:extLst>
            </p:cNvPr>
            <p:cNvSpPr/>
            <p:nvPr/>
          </p:nvSpPr>
          <p:spPr>
            <a:xfrm>
              <a:off x="-618979" y="2897944"/>
              <a:ext cx="1185036" cy="534573"/>
            </a:xfrm>
            <a:custGeom>
              <a:avLst/>
              <a:gdLst>
                <a:gd name="connsiteX0" fmla="*/ 0 w 1185036"/>
                <a:gd name="connsiteY0" fmla="*/ 0 h 534573"/>
                <a:gd name="connsiteX1" fmla="*/ 1181686 w 1185036"/>
                <a:gd name="connsiteY1" fmla="*/ 0 h 534573"/>
                <a:gd name="connsiteX2" fmla="*/ 1181686 w 1185036"/>
                <a:gd name="connsiteY2" fmla="*/ 341436 h 534573"/>
                <a:gd name="connsiteX3" fmla="*/ 1185036 w 1185036"/>
                <a:gd name="connsiteY3" fmla="*/ 351693 h 534573"/>
                <a:gd name="connsiteX4" fmla="*/ 592518 w 1185036"/>
                <a:gd name="connsiteY4" fmla="*/ 534573 h 534573"/>
                <a:gd name="connsiteX5" fmla="*/ 0 w 1185036"/>
                <a:gd name="connsiteY5" fmla="*/ 351693 h 534573"/>
                <a:gd name="connsiteX6" fmla="*/ 1 w 1185036"/>
                <a:gd name="connsiteY6" fmla="*/ 351690 h 534573"/>
                <a:gd name="connsiteX7" fmla="*/ 0 w 1185036"/>
                <a:gd name="connsiteY7" fmla="*/ 351690 h 53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5036" h="534573">
                  <a:moveTo>
                    <a:pt x="0" y="0"/>
                  </a:moveTo>
                  <a:lnTo>
                    <a:pt x="1181686" y="0"/>
                  </a:lnTo>
                  <a:lnTo>
                    <a:pt x="1181686" y="341436"/>
                  </a:lnTo>
                  <a:lnTo>
                    <a:pt x="1185036" y="351693"/>
                  </a:lnTo>
                  <a:cubicBezTo>
                    <a:pt x="1185036" y="452695"/>
                    <a:pt x="919757" y="534573"/>
                    <a:pt x="592518" y="534573"/>
                  </a:cubicBezTo>
                  <a:cubicBezTo>
                    <a:pt x="265279" y="534573"/>
                    <a:pt x="0" y="452695"/>
                    <a:pt x="0" y="351693"/>
                  </a:cubicBezTo>
                  <a:lnTo>
                    <a:pt x="1" y="351690"/>
                  </a:lnTo>
                  <a:lnTo>
                    <a:pt x="0" y="351690"/>
                  </a:lnTo>
                  <a:close/>
                </a:path>
              </a:pathLst>
            </a:cu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altLang="zh-TW">
                  <a:latin typeface="Arial" panose="020B0604020202020204" pitchFamily="34" charset="0"/>
                  <a:ea typeface="微軟正黑體" panose="020B0604030504040204" pitchFamily="34" charset="-120"/>
                  <a:sym typeface="Arial" panose="020B0604020202020204" pitchFamily="34" charset="0"/>
                </a:rPr>
                <a:t>E1</a:t>
              </a: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82" name="橢圓 181">
              <a:extLst>
                <a:ext uri="{FF2B5EF4-FFF2-40B4-BE49-F238E27FC236}">
                  <a16:creationId xmlns:a16="http://schemas.microsoft.com/office/drawing/2014/main" id="{A558E538-135C-4A35-B990-38003800E32D}"/>
                </a:ext>
              </a:extLst>
            </p:cNvPr>
            <p:cNvSpPr/>
            <p:nvPr/>
          </p:nvSpPr>
          <p:spPr>
            <a:xfrm>
              <a:off x="-623618" y="2698102"/>
              <a:ext cx="1185035" cy="365760"/>
            </a:xfrm>
            <a:prstGeom prst="ellipse">
              <a:avLst/>
            </a:pr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grpSp>
        <p:nvGrpSpPr>
          <p:cNvPr id="183" name="群組 182">
            <a:extLst>
              <a:ext uri="{FF2B5EF4-FFF2-40B4-BE49-F238E27FC236}">
                <a16:creationId xmlns:a16="http://schemas.microsoft.com/office/drawing/2014/main" id="{E73F30A4-9556-4502-A590-B1AE19E91DA8}"/>
              </a:ext>
            </a:extLst>
          </p:cNvPr>
          <p:cNvGrpSpPr/>
          <p:nvPr/>
        </p:nvGrpSpPr>
        <p:grpSpPr>
          <a:xfrm>
            <a:off x="1711496" y="4182758"/>
            <a:ext cx="1086084" cy="670467"/>
            <a:chOff x="-623618" y="2698102"/>
            <a:chExt cx="1189675" cy="734415"/>
          </a:xfrm>
          <a:solidFill>
            <a:srgbClr val="01507A"/>
          </a:solidFill>
        </p:grpSpPr>
        <p:sp>
          <p:nvSpPr>
            <p:cNvPr id="184" name="手繪多邊形: 圖案 183">
              <a:extLst>
                <a:ext uri="{FF2B5EF4-FFF2-40B4-BE49-F238E27FC236}">
                  <a16:creationId xmlns:a16="http://schemas.microsoft.com/office/drawing/2014/main" id="{1B77CEC7-AABB-449A-B847-2AF6C0F76E93}"/>
                </a:ext>
              </a:extLst>
            </p:cNvPr>
            <p:cNvSpPr/>
            <p:nvPr/>
          </p:nvSpPr>
          <p:spPr>
            <a:xfrm>
              <a:off x="-618979" y="2897944"/>
              <a:ext cx="1185036" cy="534573"/>
            </a:xfrm>
            <a:custGeom>
              <a:avLst/>
              <a:gdLst>
                <a:gd name="connsiteX0" fmla="*/ 0 w 1185036"/>
                <a:gd name="connsiteY0" fmla="*/ 0 h 534573"/>
                <a:gd name="connsiteX1" fmla="*/ 1181686 w 1185036"/>
                <a:gd name="connsiteY1" fmla="*/ 0 h 534573"/>
                <a:gd name="connsiteX2" fmla="*/ 1181686 w 1185036"/>
                <a:gd name="connsiteY2" fmla="*/ 341436 h 534573"/>
                <a:gd name="connsiteX3" fmla="*/ 1185036 w 1185036"/>
                <a:gd name="connsiteY3" fmla="*/ 351693 h 534573"/>
                <a:gd name="connsiteX4" fmla="*/ 592518 w 1185036"/>
                <a:gd name="connsiteY4" fmla="*/ 534573 h 534573"/>
                <a:gd name="connsiteX5" fmla="*/ 0 w 1185036"/>
                <a:gd name="connsiteY5" fmla="*/ 351693 h 534573"/>
                <a:gd name="connsiteX6" fmla="*/ 1 w 1185036"/>
                <a:gd name="connsiteY6" fmla="*/ 351690 h 534573"/>
                <a:gd name="connsiteX7" fmla="*/ 0 w 1185036"/>
                <a:gd name="connsiteY7" fmla="*/ 351690 h 53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5036" h="534573">
                  <a:moveTo>
                    <a:pt x="0" y="0"/>
                  </a:moveTo>
                  <a:lnTo>
                    <a:pt x="1181686" y="0"/>
                  </a:lnTo>
                  <a:lnTo>
                    <a:pt x="1181686" y="341436"/>
                  </a:lnTo>
                  <a:lnTo>
                    <a:pt x="1185036" y="351693"/>
                  </a:lnTo>
                  <a:cubicBezTo>
                    <a:pt x="1185036" y="452695"/>
                    <a:pt x="919757" y="534573"/>
                    <a:pt x="592518" y="534573"/>
                  </a:cubicBezTo>
                  <a:cubicBezTo>
                    <a:pt x="265279" y="534573"/>
                    <a:pt x="0" y="452695"/>
                    <a:pt x="0" y="351693"/>
                  </a:cubicBezTo>
                  <a:lnTo>
                    <a:pt x="1" y="351690"/>
                  </a:lnTo>
                  <a:lnTo>
                    <a:pt x="0" y="351690"/>
                  </a:lnTo>
                  <a:close/>
                </a:path>
              </a:pathLst>
            </a:cu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altLang="zh-TW">
                  <a:latin typeface="Arial" panose="020B0604020202020204" pitchFamily="34" charset="0"/>
                  <a:ea typeface="微軟正黑體" panose="020B0604030504040204" pitchFamily="34" charset="-120"/>
                  <a:sym typeface="Arial" panose="020B0604020202020204" pitchFamily="34" charset="0"/>
                </a:rPr>
                <a:t>Dr</a:t>
              </a: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85" name="橢圓 184">
              <a:extLst>
                <a:ext uri="{FF2B5EF4-FFF2-40B4-BE49-F238E27FC236}">
                  <a16:creationId xmlns:a16="http://schemas.microsoft.com/office/drawing/2014/main" id="{DA8C86E8-2D57-482B-B6AF-A1AE76F6DAE0}"/>
                </a:ext>
              </a:extLst>
            </p:cNvPr>
            <p:cNvSpPr/>
            <p:nvPr/>
          </p:nvSpPr>
          <p:spPr>
            <a:xfrm>
              <a:off x="-623618" y="2698102"/>
              <a:ext cx="1185035" cy="365760"/>
            </a:xfrm>
            <a:prstGeom prst="ellipse">
              <a:avLst/>
            </a:pr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grpSp>
        <p:nvGrpSpPr>
          <p:cNvPr id="186" name="群組 185">
            <a:extLst>
              <a:ext uri="{FF2B5EF4-FFF2-40B4-BE49-F238E27FC236}">
                <a16:creationId xmlns:a16="http://schemas.microsoft.com/office/drawing/2014/main" id="{BD4C410A-3057-4FF8-8B1A-715D46F06E69}"/>
              </a:ext>
            </a:extLst>
          </p:cNvPr>
          <p:cNvGrpSpPr/>
          <p:nvPr/>
        </p:nvGrpSpPr>
        <p:grpSpPr>
          <a:xfrm>
            <a:off x="1711496" y="3845170"/>
            <a:ext cx="1086084" cy="670467"/>
            <a:chOff x="-623618" y="2698102"/>
            <a:chExt cx="1189675" cy="734415"/>
          </a:xfrm>
          <a:solidFill>
            <a:srgbClr val="0070C0"/>
          </a:solidFill>
        </p:grpSpPr>
        <p:sp>
          <p:nvSpPr>
            <p:cNvPr id="187" name="手繪多邊形: 圖案 186">
              <a:extLst>
                <a:ext uri="{FF2B5EF4-FFF2-40B4-BE49-F238E27FC236}">
                  <a16:creationId xmlns:a16="http://schemas.microsoft.com/office/drawing/2014/main" id="{14064497-AE52-4610-BF1B-6ACD07E18F55}"/>
                </a:ext>
              </a:extLst>
            </p:cNvPr>
            <p:cNvSpPr/>
            <p:nvPr/>
          </p:nvSpPr>
          <p:spPr>
            <a:xfrm>
              <a:off x="-618979" y="2897944"/>
              <a:ext cx="1185036" cy="534573"/>
            </a:xfrm>
            <a:custGeom>
              <a:avLst/>
              <a:gdLst>
                <a:gd name="connsiteX0" fmla="*/ 0 w 1185036"/>
                <a:gd name="connsiteY0" fmla="*/ 0 h 534573"/>
                <a:gd name="connsiteX1" fmla="*/ 1181686 w 1185036"/>
                <a:gd name="connsiteY1" fmla="*/ 0 h 534573"/>
                <a:gd name="connsiteX2" fmla="*/ 1181686 w 1185036"/>
                <a:gd name="connsiteY2" fmla="*/ 341436 h 534573"/>
                <a:gd name="connsiteX3" fmla="*/ 1185036 w 1185036"/>
                <a:gd name="connsiteY3" fmla="*/ 351693 h 534573"/>
                <a:gd name="connsiteX4" fmla="*/ 592518 w 1185036"/>
                <a:gd name="connsiteY4" fmla="*/ 534573 h 534573"/>
                <a:gd name="connsiteX5" fmla="*/ 0 w 1185036"/>
                <a:gd name="connsiteY5" fmla="*/ 351693 h 534573"/>
                <a:gd name="connsiteX6" fmla="*/ 1 w 1185036"/>
                <a:gd name="connsiteY6" fmla="*/ 351690 h 534573"/>
                <a:gd name="connsiteX7" fmla="*/ 0 w 1185036"/>
                <a:gd name="connsiteY7" fmla="*/ 351690 h 53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5036" h="534573">
                  <a:moveTo>
                    <a:pt x="0" y="0"/>
                  </a:moveTo>
                  <a:lnTo>
                    <a:pt x="1181686" y="0"/>
                  </a:lnTo>
                  <a:lnTo>
                    <a:pt x="1181686" y="341436"/>
                  </a:lnTo>
                  <a:lnTo>
                    <a:pt x="1185036" y="351693"/>
                  </a:lnTo>
                  <a:cubicBezTo>
                    <a:pt x="1185036" y="452695"/>
                    <a:pt x="919757" y="534573"/>
                    <a:pt x="592518" y="534573"/>
                  </a:cubicBezTo>
                  <a:cubicBezTo>
                    <a:pt x="265279" y="534573"/>
                    <a:pt x="0" y="452695"/>
                    <a:pt x="0" y="351693"/>
                  </a:cubicBezTo>
                  <a:lnTo>
                    <a:pt x="1" y="351690"/>
                  </a:lnTo>
                  <a:lnTo>
                    <a:pt x="0" y="351690"/>
                  </a:lnTo>
                  <a:close/>
                </a:path>
              </a:pathLst>
            </a:cu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altLang="zh-TW" err="1">
                  <a:solidFill>
                    <a:schemeClr val="tx1"/>
                  </a:solidFill>
                  <a:latin typeface="Arial" panose="020B0604020202020204" pitchFamily="34" charset="0"/>
                  <a:ea typeface="微軟正黑體" panose="020B0604030504040204" pitchFamily="34" charset="-120"/>
                  <a:sym typeface="Arial" panose="020B0604020202020204" pitchFamily="34" charset="0"/>
                </a:rPr>
                <a:t>Cq</a:t>
              </a:r>
              <a:endParaRPr lang="zh-TW" altLang="en-US">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88" name="橢圓 187">
              <a:extLst>
                <a:ext uri="{FF2B5EF4-FFF2-40B4-BE49-F238E27FC236}">
                  <a16:creationId xmlns:a16="http://schemas.microsoft.com/office/drawing/2014/main" id="{79AEB5DC-3086-47C8-9C88-7166C75DF159}"/>
                </a:ext>
              </a:extLst>
            </p:cNvPr>
            <p:cNvSpPr/>
            <p:nvPr/>
          </p:nvSpPr>
          <p:spPr>
            <a:xfrm>
              <a:off x="-623618" y="2698102"/>
              <a:ext cx="1185035" cy="365760"/>
            </a:xfrm>
            <a:prstGeom prst="ellipse">
              <a:avLst/>
            </a:pr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grpSp>
        <p:nvGrpSpPr>
          <p:cNvPr id="189" name="群組 188">
            <a:extLst>
              <a:ext uri="{FF2B5EF4-FFF2-40B4-BE49-F238E27FC236}">
                <a16:creationId xmlns:a16="http://schemas.microsoft.com/office/drawing/2014/main" id="{C8FE0A4B-1983-4368-9BCF-8EE24CA2850B}"/>
              </a:ext>
            </a:extLst>
          </p:cNvPr>
          <p:cNvGrpSpPr/>
          <p:nvPr/>
        </p:nvGrpSpPr>
        <p:grpSpPr>
          <a:xfrm>
            <a:off x="1711496" y="3516638"/>
            <a:ext cx="1086084" cy="670467"/>
            <a:chOff x="-623618" y="2698102"/>
            <a:chExt cx="1189675" cy="734415"/>
          </a:xfrm>
          <a:solidFill>
            <a:srgbClr val="00B0F0"/>
          </a:solidFill>
        </p:grpSpPr>
        <p:sp>
          <p:nvSpPr>
            <p:cNvPr id="190" name="手繪多邊形: 圖案 189">
              <a:extLst>
                <a:ext uri="{FF2B5EF4-FFF2-40B4-BE49-F238E27FC236}">
                  <a16:creationId xmlns:a16="http://schemas.microsoft.com/office/drawing/2014/main" id="{113A2213-360D-480A-B308-63397A60ECC7}"/>
                </a:ext>
              </a:extLst>
            </p:cNvPr>
            <p:cNvSpPr/>
            <p:nvPr/>
          </p:nvSpPr>
          <p:spPr>
            <a:xfrm>
              <a:off x="-618979" y="2897944"/>
              <a:ext cx="1185036" cy="534573"/>
            </a:xfrm>
            <a:custGeom>
              <a:avLst/>
              <a:gdLst>
                <a:gd name="connsiteX0" fmla="*/ 0 w 1185036"/>
                <a:gd name="connsiteY0" fmla="*/ 0 h 534573"/>
                <a:gd name="connsiteX1" fmla="*/ 1181686 w 1185036"/>
                <a:gd name="connsiteY1" fmla="*/ 0 h 534573"/>
                <a:gd name="connsiteX2" fmla="*/ 1181686 w 1185036"/>
                <a:gd name="connsiteY2" fmla="*/ 341436 h 534573"/>
                <a:gd name="connsiteX3" fmla="*/ 1185036 w 1185036"/>
                <a:gd name="connsiteY3" fmla="*/ 351693 h 534573"/>
                <a:gd name="connsiteX4" fmla="*/ 592518 w 1185036"/>
                <a:gd name="connsiteY4" fmla="*/ 534573 h 534573"/>
                <a:gd name="connsiteX5" fmla="*/ 0 w 1185036"/>
                <a:gd name="connsiteY5" fmla="*/ 351693 h 534573"/>
                <a:gd name="connsiteX6" fmla="*/ 1 w 1185036"/>
                <a:gd name="connsiteY6" fmla="*/ 351690 h 534573"/>
                <a:gd name="connsiteX7" fmla="*/ 0 w 1185036"/>
                <a:gd name="connsiteY7" fmla="*/ 351690 h 53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5036" h="534573">
                  <a:moveTo>
                    <a:pt x="0" y="0"/>
                  </a:moveTo>
                  <a:lnTo>
                    <a:pt x="1181686" y="0"/>
                  </a:lnTo>
                  <a:lnTo>
                    <a:pt x="1181686" y="341436"/>
                  </a:lnTo>
                  <a:lnTo>
                    <a:pt x="1185036" y="351693"/>
                  </a:lnTo>
                  <a:cubicBezTo>
                    <a:pt x="1185036" y="452695"/>
                    <a:pt x="919757" y="534573"/>
                    <a:pt x="592518" y="534573"/>
                  </a:cubicBezTo>
                  <a:cubicBezTo>
                    <a:pt x="265279" y="534573"/>
                    <a:pt x="0" y="452695"/>
                    <a:pt x="0" y="351693"/>
                  </a:cubicBezTo>
                  <a:lnTo>
                    <a:pt x="1" y="351690"/>
                  </a:lnTo>
                  <a:lnTo>
                    <a:pt x="0" y="351690"/>
                  </a:lnTo>
                  <a:close/>
                </a:path>
              </a:pathLst>
            </a:cu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altLang="zh-TW">
                  <a:solidFill>
                    <a:schemeClr val="tx1"/>
                  </a:solidFill>
                  <a:latin typeface="Arial" panose="020B0604020202020204" pitchFamily="34" charset="0"/>
                  <a:ea typeface="微軟正黑體" panose="020B0604030504040204" pitchFamily="34" charset="-120"/>
                  <a:sym typeface="Arial" panose="020B0604020202020204" pitchFamily="34" charset="0"/>
                </a:rPr>
                <a:t>Bp</a:t>
              </a:r>
              <a:endParaRPr lang="zh-TW" altLang="en-US">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91" name="橢圓 190">
              <a:extLst>
                <a:ext uri="{FF2B5EF4-FFF2-40B4-BE49-F238E27FC236}">
                  <a16:creationId xmlns:a16="http://schemas.microsoft.com/office/drawing/2014/main" id="{3FB81958-0016-48E4-BCF4-DF6632EBB82F}"/>
                </a:ext>
              </a:extLst>
            </p:cNvPr>
            <p:cNvSpPr/>
            <p:nvPr/>
          </p:nvSpPr>
          <p:spPr>
            <a:xfrm>
              <a:off x="-623618" y="2698102"/>
              <a:ext cx="1185035" cy="365760"/>
            </a:xfrm>
            <a:prstGeom prst="ellipse">
              <a:avLst/>
            </a:pr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grpSp>
        <p:nvGrpSpPr>
          <p:cNvPr id="192" name="群組 191">
            <a:extLst>
              <a:ext uri="{FF2B5EF4-FFF2-40B4-BE49-F238E27FC236}">
                <a16:creationId xmlns:a16="http://schemas.microsoft.com/office/drawing/2014/main" id="{7D3A6D34-4E4A-4A92-9DCD-0FEF15D036FA}"/>
              </a:ext>
            </a:extLst>
          </p:cNvPr>
          <p:cNvGrpSpPr/>
          <p:nvPr/>
        </p:nvGrpSpPr>
        <p:grpSpPr>
          <a:xfrm>
            <a:off x="1711496" y="3177630"/>
            <a:ext cx="1086084" cy="670467"/>
            <a:chOff x="-623618" y="2709825"/>
            <a:chExt cx="1189675" cy="734415"/>
          </a:xfrm>
        </p:grpSpPr>
        <p:sp>
          <p:nvSpPr>
            <p:cNvPr id="193" name="手繪多邊形: 圖案 192">
              <a:extLst>
                <a:ext uri="{FF2B5EF4-FFF2-40B4-BE49-F238E27FC236}">
                  <a16:creationId xmlns:a16="http://schemas.microsoft.com/office/drawing/2014/main" id="{EF54A91B-E08B-4641-8852-8E871F894CEA}"/>
                </a:ext>
              </a:extLst>
            </p:cNvPr>
            <p:cNvSpPr/>
            <p:nvPr/>
          </p:nvSpPr>
          <p:spPr>
            <a:xfrm>
              <a:off x="-618979" y="2909667"/>
              <a:ext cx="1185036" cy="534573"/>
            </a:xfrm>
            <a:custGeom>
              <a:avLst/>
              <a:gdLst>
                <a:gd name="connsiteX0" fmla="*/ 0 w 1185036"/>
                <a:gd name="connsiteY0" fmla="*/ 0 h 534573"/>
                <a:gd name="connsiteX1" fmla="*/ 1181686 w 1185036"/>
                <a:gd name="connsiteY1" fmla="*/ 0 h 534573"/>
                <a:gd name="connsiteX2" fmla="*/ 1181686 w 1185036"/>
                <a:gd name="connsiteY2" fmla="*/ 341436 h 534573"/>
                <a:gd name="connsiteX3" fmla="*/ 1185036 w 1185036"/>
                <a:gd name="connsiteY3" fmla="*/ 351693 h 534573"/>
                <a:gd name="connsiteX4" fmla="*/ 592518 w 1185036"/>
                <a:gd name="connsiteY4" fmla="*/ 534573 h 534573"/>
                <a:gd name="connsiteX5" fmla="*/ 0 w 1185036"/>
                <a:gd name="connsiteY5" fmla="*/ 351693 h 534573"/>
                <a:gd name="connsiteX6" fmla="*/ 1 w 1185036"/>
                <a:gd name="connsiteY6" fmla="*/ 351690 h 534573"/>
                <a:gd name="connsiteX7" fmla="*/ 0 w 1185036"/>
                <a:gd name="connsiteY7" fmla="*/ 351690 h 53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5036" h="534573">
                  <a:moveTo>
                    <a:pt x="0" y="0"/>
                  </a:moveTo>
                  <a:lnTo>
                    <a:pt x="1181686" y="0"/>
                  </a:lnTo>
                  <a:lnTo>
                    <a:pt x="1181686" y="341436"/>
                  </a:lnTo>
                  <a:lnTo>
                    <a:pt x="1185036" y="351693"/>
                  </a:lnTo>
                  <a:cubicBezTo>
                    <a:pt x="1185036" y="452695"/>
                    <a:pt x="919757" y="534573"/>
                    <a:pt x="592518" y="534573"/>
                  </a:cubicBezTo>
                  <a:cubicBezTo>
                    <a:pt x="265279" y="534573"/>
                    <a:pt x="0" y="452695"/>
                    <a:pt x="0" y="351693"/>
                  </a:cubicBezTo>
                  <a:lnTo>
                    <a:pt x="1" y="351690"/>
                  </a:lnTo>
                  <a:lnTo>
                    <a:pt x="0" y="351690"/>
                  </a:lnTo>
                  <a:close/>
                </a:path>
              </a:pathLst>
            </a:custGeom>
            <a:solidFill>
              <a:srgbClr val="00FFFF"/>
            </a:solid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altLang="zh-TW">
                  <a:solidFill>
                    <a:schemeClr val="tx1"/>
                  </a:solidFill>
                  <a:latin typeface="Arial" panose="020B0604020202020204" pitchFamily="34" charset="0"/>
                  <a:ea typeface="微軟正黑體" panose="020B0604030504040204" pitchFamily="34" charset="-120"/>
                  <a:sym typeface="Arial" panose="020B0604020202020204" pitchFamily="34" charset="0"/>
                </a:rPr>
                <a:t>A2</a:t>
              </a:r>
              <a:endParaRPr lang="zh-TW" altLang="en-US">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94" name="橢圓 193">
              <a:extLst>
                <a:ext uri="{FF2B5EF4-FFF2-40B4-BE49-F238E27FC236}">
                  <a16:creationId xmlns:a16="http://schemas.microsoft.com/office/drawing/2014/main" id="{F7ABF5E1-153F-4826-830A-E29699620B3D}"/>
                </a:ext>
              </a:extLst>
            </p:cNvPr>
            <p:cNvSpPr/>
            <p:nvPr/>
          </p:nvSpPr>
          <p:spPr>
            <a:xfrm>
              <a:off x="-623618" y="2709825"/>
              <a:ext cx="1185035" cy="365760"/>
            </a:xfrm>
            <a:prstGeom prst="ellipse">
              <a:avLst/>
            </a:prstGeom>
            <a:solidFill>
              <a:srgbClr val="00FFFF"/>
            </a:solid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sp>
        <p:nvSpPr>
          <p:cNvPr id="195" name="矩形 194">
            <a:extLst>
              <a:ext uri="{FF2B5EF4-FFF2-40B4-BE49-F238E27FC236}">
                <a16:creationId xmlns:a16="http://schemas.microsoft.com/office/drawing/2014/main" id="{876B9ABE-C16E-4166-8955-7C167A453B38}"/>
              </a:ext>
            </a:extLst>
          </p:cNvPr>
          <p:cNvSpPr/>
          <p:nvPr/>
        </p:nvSpPr>
        <p:spPr>
          <a:xfrm>
            <a:off x="1858177" y="5881660"/>
            <a:ext cx="845275" cy="318100"/>
          </a:xfrm>
          <a:prstGeom prst="rect">
            <a:avLst/>
          </a:prstGeom>
          <a:ln>
            <a:noFill/>
          </a:ln>
        </p:spPr>
        <p:txBody>
          <a:bodyPr wrap="square">
            <a:spAutoFit/>
          </a:bodyPr>
          <a:lstStyle/>
          <a:p>
            <a:pPr algn="ctr"/>
            <a:r>
              <a:rPr lang="en-US" altLang="zh-TW" sz="1467" b="1">
                <a:solidFill>
                  <a:srgbClr val="FF6600"/>
                </a:solidFill>
                <a:latin typeface="Arial" panose="020B0604020202020204" pitchFamily="34" charset="0"/>
                <a:ea typeface="微軟正黑體" panose="020B0604030504040204" pitchFamily="34" charset="-120"/>
                <a:sym typeface="Arial" panose="020B0604020202020204" pitchFamily="34" charset="0"/>
              </a:rPr>
              <a:t>Disk 2</a:t>
            </a:r>
            <a:endParaRPr lang="zh-TW" altLang="en-US" sz="1467" b="1">
              <a:solidFill>
                <a:srgbClr val="FF6600"/>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96" name="手繪多邊形: 圖案 195">
            <a:extLst>
              <a:ext uri="{FF2B5EF4-FFF2-40B4-BE49-F238E27FC236}">
                <a16:creationId xmlns:a16="http://schemas.microsoft.com/office/drawing/2014/main" id="{4AB527D1-0A4A-4E4A-B597-DC4E8C546C19}"/>
              </a:ext>
            </a:extLst>
          </p:cNvPr>
          <p:cNvSpPr/>
          <p:nvPr/>
        </p:nvSpPr>
        <p:spPr>
          <a:xfrm>
            <a:off x="2906446" y="5023214"/>
            <a:ext cx="1081851" cy="845788"/>
          </a:xfrm>
          <a:custGeom>
            <a:avLst/>
            <a:gdLst>
              <a:gd name="connsiteX0" fmla="*/ 0 w 1185036"/>
              <a:gd name="connsiteY0" fmla="*/ 0 h 534573"/>
              <a:gd name="connsiteX1" fmla="*/ 1181686 w 1185036"/>
              <a:gd name="connsiteY1" fmla="*/ 0 h 534573"/>
              <a:gd name="connsiteX2" fmla="*/ 1181686 w 1185036"/>
              <a:gd name="connsiteY2" fmla="*/ 341436 h 534573"/>
              <a:gd name="connsiteX3" fmla="*/ 1185036 w 1185036"/>
              <a:gd name="connsiteY3" fmla="*/ 351693 h 534573"/>
              <a:gd name="connsiteX4" fmla="*/ 592518 w 1185036"/>
              <a:gd name="connsiteY4" fmla="*/ 534573 h 534573"/>
              <a:gd name="connsiteX5" fmla="*/ 0 w 1185036"/>
              <a:gd name="connsiteY5" fmla="*/ 351693 h 534573"/>
              <a:gd name="connsiteX6" fmla="*/ 1 w 1185036"/>
              <a:gd name="connsiteY6" fmla="*/ 351690 h 534573"/>
              <a:gd name="connsiteX7" fmla="*/ 0 w 1185036"/>
              <a:gd name="connsiteY7" fmla="*/ 351690 h 534573"/>
              <a:gd name="connsiteX0" fmla="*/ 0 w 1185036"/>
              <a:gd name="connsiteY0" fmla="*/ 367005 h 901578"/>
              <a:gd name="connsiteX1" fmla="*/ 1156805 w 1185036"/>
              <a:gd name="connsiteY1" fmla="*/ 0 h 901578"/>
              <a:gd name="connsiteX2" fmla="*/ 1181686 w 1185036"/>
              <a:gd name="connsiteY2" fmla="*/ 708441 h 901578"/>
              <a:gd name="connsiteX3" fmla="*/ 1185036 w 1185036"/>
              <a:gd name="connsiteY3" fmla="*/ 718698 h 901578"/>
              <a:gd name="connsiteX4" fmla="*/ 592518 w 1185036"/>
              <a:gd name="connsiteY4" fmla="*/ 901578 h 901578"/>
              <a:gd name="connsiteX5" fmla="*/ 0 w 1185036"/>
              <a:gd name="connsiteY5" fmla="*/ 718698 h 901578"/>
              <a:gd name="connsiteX6" fmla="*/ 1 w 1185036"/>
              <a:gd name="connsiteY6" fmla="*/ 718695 h 901578"/>
              <a:gd name="connsiteX7" fmla="*/ 0 w 1185036"/>
              <a:gd name="connsiteY7" fmla="*/ 718695 h 901578"/>
              <a:gd name="connsiteX8" fmla="*/ 0 w 1185036"/>
              <a:gd name="connsiteY8" fmla="*/ 367005 h 901578"/>
              <a:gd name="connsiteX0" fmla="*/ 18661 w 1185036"/>
              <a:gd name="connsiteY0" fmla="*/ 0 h 926459"/>
              <a:gd name="connsiteX1" fmla="*/ 1156805 w 1185036"/>
              <a:gd name="connsiteY1" fmla="*/ 24881 h 926459"/>
              <a:gd name="connsiteX2" fmla="*/ 1181686 w 1185036"/>
              <a:gd name="connsiteY2" fmla="*/ 733322 h 926459"/>
              <a:gd name="connsiteX3" fmla="*/ 1185036 w 1185036"/>
              <a:gd name="connsiteY3" fmla="*/ 743579 h 926459"/>
              <a:gd name="connsiteX4" fmla="*/ 592518 w 1185036"/>
              <a:gd name="connsiteY4" fmla="*/ 926459 h 926459"/>
              <a:gd name="connsiteX5" fmla="*/ 0 w 1185036"/>
              <a:gd name="connsiteY5" fmla="*/ 743579 h 926459"/>
              <a:gd name="connsiteX6" fmla="*/ 1 w 1185036"/>
              <a:gd name="connsiteY6" fmla="*/ 743576 h 926459"/>
              <a:gd name="connsiteX7" fmla="*/ 0 w 1185036"/>
              <a:gd name="connsiteY7" fmla="*/ 743576 h 926459"/>
              <a:gd name="connsiteX8" fmla="*/ 18661 w 1185036"/>
              <a:gd name="connsiteY8" fmla="*/ 0 h 926459"/>
              <a:gd name="connsiteX0" fmla="*/ 6220 w 1185036"/>
              <a:gd name="connsiteY0" fmla="*/ 0 h 926459"/>
              <a:gd name="connsiteX1" fmla="*/ 1156805 w 1185036"/>
              <a:gd name="connsiteY1" fmla="*/ 24881 h 926459"/>
              <a:gd name="connsiteX2" fmla="*/ 1181686 w 1185036"/>
              <a:gd name="connsiteY2" fmla="*/ 733322 h 926459"/>
              <a:gd name="connsiteX3" fmla="*/ 1185036 w 1185036"/>
              <a:gd name="connsiteY3" fmla="*/ 743579 h 926459"/>
              <a:gd name="connsiteX4" fmla="*/ 592518 w 1185036"/>
              <a:gd name="connsiteY4" fmla="*/ 926459 h 926459"/>
              <a:gd name="connsiteX5" fmla="*/ 0 w 1185036"/>
              <a:gd name="connsiteY5" fmla="*/ 743579 h 926459"/>
              <a:gd name="connsiteX6" fmla="*/ 1 w 1185036"/>
              <a:gd name="connsiteY6" fmla="*/ 743576 h 926459"/>
              <a:gd name="connsiteX7" fmla="*/ 0 w 1185036"/>
              <a:gd name="connsiteY7" fmla="*/ 743576 h 926459"/>
              <a:gd name="connsiteX8" fmla="*/ 6220 w 1185036"/>
              <a:gd name="connsiteY8" fmla="*/ 0 h 926459"/>
              <a:gd name="connsiteX0" fmla="*/ 6220 w 1185036"/>
              <a:gd name="connsiteY0" fmla="*/ 0 h 926459"/>
              <a:gd name="connsiteX1" fmla="*/ 1175466 w 1185036"/>
              <a:gd name="connsiteY1" fmla="*/ 31102 h 926459"/>
              <a:gd name="connsiteX2" fmla="*/ 1181686 w 1185036"/>
              <a:gd name="connsiteY2" fmla="*/ 733322 h 926459"/>
              <a:gd name="connsiteX3" fmla="*/ 1185036 w 1185036"/>
              <a:gd name="connsiteY3" fmla="*/ 743579 h 926459"/>
              <a:gd name="connsiteX4" fmla="*/ 592518 w 1185036"/>
              <a:gd name="connsiteY4" fmla="*/ 926459 h 926459"/>
              <a:gd name="connsiteX5" fmla="*/ 0 w 1185036"/>
              <a:gd name="connsiteY5" fmla="*/ 743579 h 926459"/>
              <a:gd name="connsiteX6" fmla="*/ 1 w 1185036"/>
              <a:gd name="connsiteY6" fmla="*/ 743576 h 926459"/>
              <a:gd name="connsiteX7" fmla="*/ 0 w 1185036"/>
              <a:gd name="connsiteY7" fmla="*/ 743576 h 926459"/>
              <a:gd name="connsiteX8" fmla="*/ 6220 w 1185036"/>
              <a:gd name="connsiteY8" fmla="*/ 0 h 926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5036" h="926459">
                <a:moveTo>
                  <a:pt x="6220" y="0"/>
                </a:moveTo>
                <a:lnTo>
                  <a:pt x="1175466" y="31102"/>
                </a:lnTo>
                <a:cubicBezTo>
                  <a:pt x="1177539" y="265175"/>
                  <a:pt x="1179613" y="499249"/>
                  <a:pt x="1181686" y="733322"/>
                </a:cubicBezTo>
                <a:lnTo>
                  <a:pt x="1185036" y="743579"/>
                </a:lnTo>
                <a:cubicBezTo>
                  <a:pt x="1185036" y="844581"/>
                  <a:pt x="919757" y="926459"/>
                  <a:pt x="592518" y="926459"/>
                </a:cubicBezTo>
                <a:cubicBezTo>
                  <a:pt x="265279" y="926459"/>
                  <a:pt x="0" y="844581"/>
                  <a:pt x="0" y="743579"/>
                </a:cubicBezTo>
                <a:cubicBezTo>
                  <a:pt x="0" y="743578"/>
                  <a:pt x="1" y="743577"/>
                  <a:pt x="1" y="743576"/>
                </a:cubicBezTo>
                <a:lnTo>
                  <a:pt x="0" y="743576"/>
                </a:lnTo>
                <a:cubicBezTo>
                  <a:pt x="2073" y="495717"/>
                  <a:pt x="4147" y="247859"/>
                  <a:pt x="6220" y="0"/>
                </a:cubicBezTo>
                <a:close/>
              </a:path>
            </a:pathLst>
          </a:custGeom>
          <a:gradFill>
            <a:gsLst>
              <a:gs pos="100000">
                <a:srgbClr val="1DBDFF"/>
              </a:gs>
              <a:gs pos="0">
                <a:srgbClr val="031B73">
                  <a:alpha val="23000"/>
                </a:srgbClr>
              </a:gs>
            </a:gsLst>
            <a:lin ang="5400000" scaled="1"/>
          </a:grad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nvGrpSpPr>
          <p:cNvPr id="197" name="群組 196">
            <a:extLst>
              <a:ext uri="{FF2B5EF4-FFF2-40B4-BE49-F238E27FC236}">
                <a16:creationId xmlns:a16="http://schemas.microsoft.com/office/drawing/2014/main" id="{D054457E-C990-4FE8-A421-F8C5729E1B8A}"/>
              </a:ext>
            </a:extLst>
          </p:cNvPr>
          <p:cNvGrpSpPr/>
          <p:nvPr/>
        </p:nvGrpSpPr>
        <p:grpSpPr>
          <a:xfrm>
            <a:off x="2894919" y="4525605"/>
            <a:ext cx="1086084" cy="670467"/>
            <a:chOff x="-623618" y="2698102"/>
            <a:chExt cx="1189675" cy="734415"/>
          </a:xfrm>
          <a:solidFill>
            <a:srgbClr val="7030A0"/>
          </a:solidFill>
        </p:grpSpPr>
        <p:sp>
          <p:nvSpPr>
            <p:cNvPr id="198" name="手繪多邊形: 圖案 197">
              <a:extLst>
                <a:ext uri="{FF2B5EF4-FFF2-40B4-BE49-F238E27FC236}">
                  <a16:creationId xmlns:a16="http://schemas.microsoft.com/office/drawing/2014/main" id="{A0854E4C-59E0-4080-877B-FC8EB1BF0A82}"/>
                </a:ext>
              </a:extLst>
            </p:cNvPr>
            <p:cNvSpPr/>
            <p:nvPr/>
          </p:nvSpPr>
          <p:spPr>
            <a:xfrm>
              <a:off x="-618979" y="2897944"/>
              <a:ext cx="1185036" cy="534573"/>
            </a:xfrm>
            <a:custGeom>
              <a:avLst/>
              <a:gdLst>
                <a:gd name="connsiteX0" fmla="*/ 0 w 1185036"/>
                <a:gd name="connsiteY0" fmla="*/ 0 h 534573"/>
                <a:gd name="connsiteX1" fmla="*/ 1181686 w 1185036"/>
                <a:gd name="connsiteY1" fmla="*/ 0 h 534573"/>
                <a:gd name="connsiteX2" fmla="*/ 1181686 w 1185036"/>
                <a:gd name="connsiteY2" fmla="*/ 341436 h 534573"/>
                <a:gd name="connsiteX3" fmla="*/ 1185036 w 1185036"/>
                <a:gd name="connsiteY3" fmla="*/ 351693 h 534573"/>
                <a:gd name="connsiteX4" fmla="*/ 592518 w 1185036"/>
                <a:gd name="connsiteY4" fmla="*/ 534573 h 534573"/>
                <a:gd name="connsiteX5" fmla="*/ 0 w 1185036"/>
                <a:gd name="connsiteY5" fmla="*/ 351693 h 534573"/>
                <a:gd name="connsiteX6" fmla="*/ 1 w 1185036"/>
                <a:gd name="connsiteY6" fmla="*/ 351690 h 534573"/>
                <a:gd name="connsiteX7" fmla="*/ 0 w 1185036"/>
                <a:gd name="connsiteY7" fmla="*/ 351690 h 53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5036" h="534573">
                  <a:moveTo>
                    <a:pt x="0" y="0"/>
                  </a:moveTo>
                  <a:lnTo>
                    <a:pt x="1181686" y="0"/>
                  </a:lnTo>
                  <a:lnTo>
                    <a:pt x="1181686" y="341436"/>
                  </a:lnTo>
                  <a:lnTo>
                    <a:pt x="1185036" y="351693"/>
                  </a:lnTo>
                  <a:cubicBezTo>
                    <a:pt x="1185036" y="452695"/>
                    <a:pt x="919757" y="534573"/>
                    <a:pt x="592518" y="534573"/>
                  </a:cubicBezTo>
                  <a:cubicBezTo>
                    <a:pt x="265279" y="534573"/>
                    <a:pt x="0" y="452695"/>
                    <a:pt x="0" y="351693"/>
                  </a:cubicBezTo>
                  <a:lnTo>
                    <a:pt x="1" y="351690"/>
                  </a:lnTo>
                  <a:lnTo>
                    <a:pt x="0" y="351690"/>
                  </a:lnTo>
                  <a:close/>
                </a:path>
              </a:pathLst>
            </a:cu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altLang="zh-TW">
                  <a:latin typeface="Arial" panose="020B0604020202020204" pitchFamily="34" charset="0"/>
                  <a:ea typeface="微軟正黑體" panose="020B0604030504040204" pitchFamily="34" charset="-120"/>
                  <a:sym typeface="Arial" panose="020B0604020202020204" pitchFamily="34" charset="0"/>
                </a:rPr>
                <a:t>E2</a:t>
              </a: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99" name="橢圓 198">
              <a:extLst>
                <a:ext uri="{FF2B5EF4-FFF2-40B4-BE49-F238E27FC236}">
                  <a16:creationId xmlns:a16="http://schemas.microsoft.com/office/drawing/2014/main" id="{5A7B00BC-1330-4B20-96F4-4F43CCF865BC}"/>
                </a:ext>
              </a:extLst>
            </p:cNvPr>
            <p:cNvSpPr/>
            <p:nvPr/>
          </p:nvSpPr>
          <p:spPr>
            <a:xfrm>
              <a:off x="-623618" y="2698102"/>
              <a:ext cx="1185035" cy="365760"/>
            </a:xfrm>
            <a:prstGeom prst="ellipse">
              <a:avLst/>
            </a:pr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grpSp>
        <p:nvGrpSpPr>
          <p:cNvPr id="200" name="群組 199">
            <a:extLst>
              <a:ext uri="{FF2B5EF4-FFF2-40B4-BE49-F238E27FC236}">
                <a16:creationId xmlns:a16="http://schemas.microsoft.com/office/drawing/2014/main" id="{1B3FC26D-0109-497B-AED6-3A859DD75C09}"/>
              </a:ext>
            </a:extLst>
          </p:cNvPr>
          <p:cNvGrpSpPr/>
          <p:nvPr/>
        </p:nvGrpSpPr>
        <p:grpSpPr>
          <a:xfrm>
            <a:off x="2894919" y="4182758"/>
            <a:ext cx="1086084" cy="670467"/>
            <a:chOff x="-623618" y="2698102"/>
            <a:chExt cx="1189675" cy="734415"/>
          </a:xfrm>
          <a:solidFill>
            <a:srgbClr val="01507A"/>
          </a:solidFill>
        </p:grpSpPr>
        <p:sp>
          <p:nvSpPr>
            <p:cNvPr id="201" name="手繪多邊形: 圖案 200">
              <a:extLst>
                <a:ext uri="{FF2B5EF4-FFF2-40B4-BE49-F238E27FC236}">
                  <a16:creationId xmlns:a16="http://schemas.microsoft.com/office/drawing/2014/main" id="{A9A4AD5D-A3C1-441A-BF8C-1E1625100C90}"/>
                </a:ext>
              </a:extLst>
            </p:cNvPr>
            <p:cNvSpPr/>
            <p:nvPr/>
          </p:nvSpPr>
          <p:spPr>
            <a:xfrm>
              <a:off x="-618979" y="2897944"/>
              <a:ext cx="1185036" cy="534573"/>
            </a:xfrm>
            <a:custGeom>
              <a:avLst/>
              <a:gdLst>
                <a:gd name="connsiteX0" fmla="*/ 0 w 1185036"/>
                <a:gd name="connsiteY0" fmla="*/ 0 h 534573"/>
                <a:gd name="connsiteX1" fmla="*/ 1181686 w 1185036"/>
                <a:gd name="connsiteY1" fmla="*/ 0 h 534573"/>
                <a:gd name="connsiteX2" fmla="*/ 1181686 w 1185036"/>
                <a:gd name="connsiteY2" fmla="*/ 341436 h 534573"/>
                <a:gd name="connsiteX3" fmla="*/ 1185036 w 1185036"/>
                <a:gd name="connsiteY3" fmla="*/ 351693 h 534573"/>
                <a:gd name="connsiteX4" fmla="*/ 592518 w 1185036"/>
                <a:gd name="connsiteY4" fmla="*/ 534573 h 534573"/>
                <a:gd name="connsiteX5" fmla="*/ 0 w 1185036"/>
                <a:gd name="connsiteY5" fmla="*/ 351693 h 534573"/>
                <a:gd name="connsiteX6" fmla="*/ 1 w 1185036"/>
                <a:gd name="connsiteY6" fmla="*/ 351690 h 534573"/>
                <a:gd name="connsiteX7" fmla="*/ 0 w 1185036"/>
                <a:gd name="connsiteY7" fmla="*/ 351690 h 53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5036" h="534573">
                  <a:moveTo>
                    <a:pt x="0" y="0"/>
                  </a:moveTo>
                  <a:lnTo>
                    <a:pt x="1181686" y="0"/>
                  </a:lnTo>
                  <a:lnTo>
                    <a:pt x="1181686" y="341436"/>
                  </a:lnTo>
                  <a:lnTo>
                    <a:pt x="1185036" y="351693"/>
                  </a:lnTo>
                  <a:cubicBezTo>
                    <a:pt x="1185036" y="452695"/>
                    <a:pt x="919757" y="534573"/>
                    <a:pt x="592518" y="534573"/>
                  </a:cubicBezTo>
                  <a:cubicBezTo>
                    <a:pt x="265279" y="534573"/>
                    <a:pt x="0" y="452695"/>
                    <a:pt x="0" y="351693"/>
                  </a:cubicBezTo>
                  <a:lnTo>
                    <a:pt x="1" y="351690"/>
                  </a:lnTo>
                  <a:lnTo>
                    <a:pt x="0" y="351690"/>
                  </a:lnTo>
                  <a:close/>
                </a:path>
              </a:pathLst>
            </a:cu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altLang="zh-TW">
                  <a:latin typeface="Arial" panose="020B0604020202020204" pitchFamily="34" charset="0"/>
                  <a:ea typeface="微軟正黑體" panose="020B0604030504040204" pitchFamily="34" charset="-120"/>
                  <a:sym typeface="Arial" panose="020B0604020202020204" pitchFamily="34" charset="0"/>
                </a:rPr>
                <a:t>D1</a:t>
              </a: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202" name="橢圓 201">
              <a:extLst>
                <a:ext uri="{FF2B5EF4-FFF2-40B4-BE49-F238E27FC236}">
                  <a16:creationId xmlns:a16="http://schemas.microsoft.com/office/drawing/2014/main" id="{6BBDB869-3091-4D63-83B5-9D79B645A869}"/>
                </a:ext>
              </a:extLst>
            </p:cNvPr>
            <p:cNvSpPr/>
            <p:nvPr/>
          </p:nvSpPr>
          <p:spPr>
            <a:xfrm>
              <a:off x="-623618" y="2698102"/>
              <a:ext cx="1185035" cy="365760"/>
            </a:xfrm>
            <a:prstGeom prst="ellipse">
              <a:avLst/>
            </a:pr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grpSp>
        <p:nvGrpSpPr>
          <p:cNvPr id="203" name="群組 202">
            <a:extLst>
              <a:ext uri="{FF2B5EF4-FFF2-40B4-BE49-F238E27FC236}">
                <a16:creationId xmlns:a16="http://schemas.microsoft.com/office/drawing/2014/main" id="{D6EE964B-0D84-427F-9070-3690506CEADA}"/>
              </a:ext>
            </a:extLst>
          </p:cNvPr>
          <p:cNvGrpSpPr/>
          <p:nvPr/>
        </p:nvGrpSpPr>
        <p:grpSpPr>
          <a:xfrm>
            <a:off x="2894919" y="3845170"/>
            <a:ext cx="1086084" cy="670467"/>
            <a:chOff x="-623618" y="2698102"/>
            <a:chExt cx="1189675" cy="734415"/>
          </a:xfrm>
          <a:solidFill>
            <a:srgbClr val="0070C0"/>
          </a:solidFill>
        </p:grpSpPr>
        <p:sp>
          <p:nvSpPr>
            <p:cNvPr id="204" name="手繪多邊形: 圖案 203">
              <a:extLst>
                <a:ext uri="{FF2B5EF4-FFF2-40B4-BE49-F238E27FC236}">
                  <a16:creationId xmlns:a16="http://schemas.microsoft.com/office/drawing/2014/main" id="{91665D92-E17F-4445-BD9F-320285A7A9D6}"/>
                </a:ext>
              </a:extLst>
            </p:cNvPr>
            <p:cNvSpPr/>
            <p:nvPr/>
          </p:nvSpPr>
          <p:spPr>
            <a:xfrm>
              <a:off x="-618979" y="2897944"/>
              <a:ext cx="1185036" cy="534573"/>
            </a:xfrm>
            <a:custGeom>
              <a:avLst/>
              <a:gdLst>
                <a:gd name="connsiteX0" fmla="*/ 0 w 1185036"/>
                <a:gd name="connsiteY0" fmla="*/ 0 h 534573"/>
                <a:gd name="connsiteX1" fmla="*/ 1181686 w 1185036"/>
                <a:gd name="connsiteY1" fmla="*/ 0 h 534573"/>
                <a:gd name="connsiteX2" fmla="*/ 1181686 w 1185036"/>
                <a:gd name="connsiteY2" fmla="*/ 341436 h 534573"/>
                <a:gd name="connsiteX3" fmla="*/ 1185036 w 1185036"/>
                <a:gd name="connsiteY3" fmla="*/ 351693 h 534573"/>
                <a:gd name="connsiteX4" fmla="*/ 592518 w 1185036"/>
                <a:gd name="connsiteY4" fmla="*/ 534573 h 534573"/>
                <a:gd name="connsiteX5" fmla="*/ 0 w 1185036"/>
                <a:gd name="connsiteY5" fmla="*/ 351693 h 534573"/>
                <a:gd name="connsiteX6" fmla="*/ 1 w 1185036"/>
                <a:gd name="connsiteY6" fmla="*/ 351690 h 534573"/>
                <a:gd name="connsiteX7" fmla="*/ 0 w 1185036"/>
                <a:gd name="connsiteY7" fmla="*/ 351690 h 53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5036" h="534573">
                  <a:moveTo>
                    <a:pt x="0" y="0"/>
                  </a:moveTo>
                  <a:lnTo>
                    <a:pt x="1181686" y="0"/>
                  </a:lnTo>
                  <a:lnTo>
                    <a:pt x="1181686" y="341436"/>
                  </a:lnTo>
                  <a:lnTo>
                    <a:pt x="1185036" y="351693"/>
                  </a:lnTo>
                  <a:cubicBezTo>
                    <a:pt x="1185036" y="452695"/>
                    <a:pt x="919757" y="534573"/>
                    <a:pt x="592518" y="534573"/>
                  </a:cubicBezTo>
                  <a:cubicBezTo>
                    <a:pt x="265279" y="534573"/>
                    <a:pt x="0" y="452695"/>
                    <a:pt x="0" y="351693"/>
                  </a:cubicBezTo>
                  <a:lnTo>
                    <a:pt x="1" y="351690"/>
                  </a:lnTo>
                  <a:lnTo>
                    <a:pt x="0" y="351690"/>
                  </a:lnTo>
                  <a:close/>
                </a:path>
              </a:pathLst>
            </a:cu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altLang="zh-TW">
                  <a:solidFill>
                    <a:schemeClr val="tx1"/>
                  </a:solidFill>
                  <a:latin typeface="Arial" panose="020B0604020202020204" pitchFamily="34" charset="0"/>
                  <a:ea typeface="微軟正黑體" panose="020B0604030504040204" pitchFamily="34" charset="-120"/>
                  <a:sym typeface="Arial" panose="020B0604020202020204" pitchFamily="34" charset="0"/>
                </a:rPr>
                <a:t>Cr</a:t>
              </a:r>
              <a:endParaRPr lang="zh-TW" altLang="en-US">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05" name="橢圓 204">
              <a:extLst>
                <a:ext uri="{FF2B5EF4-FFF2-40B4-BE49-F238E27FC236}">
                  <a16:creationId xmlns:a16="http://schemas.microsoft.com/office/drawing/2014/main" id="{240A118E-7C04-4E2B-B3A8-72E19D1CA8D8}"/>
                </a:ext>
              </a:extLst>
            </p:cNvPr>
            <p:cNvSpPr/>
            <p:nvPr/>
          </p:nvSpPr>
          <p:spPr>
            <a:xfrm>
              <a:off x="-623618" y="2698102"/>
              <a:ext cx="1185035" cy="365760"/>
            </a:xfrm>
            <a:prstGeom prst="ellipse">
              <a:avLst/>
            </a:pr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grpSp>
        <p:nvGrpSpPr>
          <p:cNvPr id="206" name="群組 205">
            <a:extLst>
              <a:ext uri="{FF2B5EF4-FFF2-40B4-BE49-F238E27FC236}">
                <a16:creationId xmlns:a16="http://schemas.microsoft.com/office/drawing/2014/main" id="{F8647D2B-0B6E-46BC-BA73-8D1B1A4649DD}"/>
              </a:ext>
            </a:extLst>
          </p:cNvPr>
          <p:cNvGrpSpPr/>
          <p:nvPr/>
        </p:nvGrpSpPr>
        <p:grpSpPr>
          <a:xfrm>
            <a:off x="2894919" y="3516638"/>
            <a:ext cx="1086084" cy="670467"/>
            <a:chOff x="-623618" y="2698102"/>
            <a:chExt cx="1189675" cy="734415"/>
          </a:xfrm>
          <a:solidFill>
            <a:srgbClr val="00B0F0"/>
          </a:solidFill>
        </p:grpSpPr>
        <p:sp>
          <p:nvSpPr>
            <p:cNvPr id="207" name="手繪多邊形: 圖案 206">
              <a:extLst>
                <a:ext uri="{FF2B5EF4-FFF2-40B4-BE49-F238E27FC236}">
                  <a16:creationId xmlns:a16="http://schemas.microsoft.com/office/drawing/2014/main" id="{82B1BAAA-C83B-4705-9589-589D60C96CCE}"/>
                </a:ext>
              </a:extLst>
            </p:cNvPr>
            <p:cNvSpPr/>
            <p:nvPr/>
          </p:nvSpPr>
          <p:spPr>
            <a:xfrm>
              <a:off x="-618979" y="2897944"/>
              <a:ext cx="1185036" cy="534573"/>
            </a:xfrm>
            <a:custGeom>
              <a:avLst/>
              <a:gdLst>
                <a:gd name="connsiteX0" fmla="*/ 0 w 1185036"/>
                <a:gd name="connsiteY0" fmla="*/ 0 h 534573"/>
                <a:gd name="connsiteX1" fmla="*/ 1181686 w 1185036"/>
                <a:gd name="connsiteY1" fmla="*/ 0 h 534573"/>
                <a:gd name="connsiteX2" fmla="*/ 1181686 w 1185036"/>
                <a:gd name="connsiteY2" fmla="*/ 341436 h 534573"/>
                <a:gd name="connsiteX3" fmla="*/ 1185036 w 1185036"/>
                <a:gd name="connsiteY3" fmla="*/ 351693 h 534573"/>
                <a:gd name="connsiteX4" fmla="*/ 592518 w 1185036"/>
                <a:gd name="connsiteY4" fmla="*/ 534573 h 534573"/>
                <a:gd name="connsiteX5" fmla="*/ 0 w 1185036"/>
                <a:gd name="connsiteY5" fmla="*/ 351693 h 534573"/>
                <a:gd name="connsiteX6" fmla="*/ 1 w 1185036"/>
                <a:gd name="connsiteY6" fmla="*/ 351690 h 534573"/>
                <a:gd name="connsiteX7" fmla="*/ 0 w 1185036"/>
                <a:gd name="connsiteY7" fmla="*/ 351690 h 53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5036" h="534573">
                  <a:moveTo>
                    <a:pt x="0" y="0"/>
                  </a:moveTo>
                  <a:lnTo>
                    <a:pt x="1181686" y="0"/>
                  </a:lnTo>
                  <a:lnTo>
                    <a:pt x="1181686" y="341436"/>
                  </a:lnTo>
                  <a:lnTo>
                    <a:pt x="1185036" y="351693"/>
                  </a:lnTo>
                  <a:cubicBezTo>
                    <a:pt x="1185036" y="452695"/>
                    <a:pt x="919757" y="534573"/>
                    <a:pt x="592518" y="534573"/>
                  </a:cubicBezTo>
                  <a:cubicBezTo>
                    <a:pt x="265279" y="534573"/>
                    <a:pt x="0" y="452695"/>
                    <a:pt x="0" y="351693"/>
                  </a:cubicBezTo>
                  <a:lnTo>
                    <a:pt x="1" y="351690"/>
                  </a:lnTo>
                  <a:lnTo>
                    <a:pt x="0" y="351690"/>
                  </a:lnTo>
                  <a:close/>
                </a:path>
              </a:pathLst>
            </a:cu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altLang="zh-TW" err="1">
                  <a:solidFill>
                    <a:schemeClr val="tx1"/>
                  </a:solidFill>
                  <a:latin typeface="Arial" panose="020B0604020202020204" pitchFamily="34" charset="0"/>
                  <a:ea typeface="微軟正黑體" panose="020B0604030504040204" pitchFamily="34" charset="-120"/>
                  <a:sym typeface="Arial" panose="020B0604020202020204" pitchFamily="34" charset="0"/>
                </a:rPr>
                <a:t>Bq</a:t>
              </a:r>
              <a:endParaRPr lang="zh-TW" altLang="en-US">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08" name="橢圓 207">
              <a:extLst>
                <a:ext uri="{FF2B5EF4-FFF2-40B4-BE49-F238E27FC236}">
                  <a16:creationId xmlns:a16="http://schemas.microsoft.com/office/drawing/2014/main" id="{B2617F8B-78C8-447E-B9A5-7AA15411479D}"/>
                </a:ext>
              </a:extLst>
            </p:cNvPr>
            <p:cNvSpPr/>
            <p:nvPr/>
          </p:nvSpPr>
          <p:spPr>
            <a:xfrm>
              <a:off x="-623618" y="2698102"/>
              <a:ext cx="1185035" cy="365760"/>
            </a:xfrm>
            <a:prstGeom prst="ellipse">
              <a:avLst/>
            </a:pr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grpSp>
        <p:nvGrpSpPr>
          <p:cNvPr id="209" name="群組 208">
            <a:extLst>
              <a:ext uri="{FF2B5EF4-FFF2-40B4-BE49-F238E27FC236}">
                <a16:creationId xmlns:a16="http://schemas.microsoft.com/office/drawing/2014/main" id="{3E9A6848-1265-4F99-906D-9B1DCE2A79DA}"/>
              </a:ext>
            </a:extLst>
          </p:cNvPr>
          <p:cNvGrpSpPr/>
          <p:nvPr/>
        </p:nvGrpSpPr>
        <p:grpSpPr>
          <a:xfrm>
            <a:off x="2894919" y="3177630"/>
            <a:ext cx="1086084" cy="670467"/>
            <a:chOff x="-623618" y="2709825"/>
            <a:chExt cx="1189675" cy="734415"/>
          </a:xfrm>
        </p:grpSpPr>
        <p:sp>
          <p:nvSpPr>
            <p:cNvPr id="210" name="手繪多邊形: 圖案 209">
              <a:extLst>
                <a:ext uri="{FF2B5EF4-FFF2-40B4-BE49-F238E27FC236}">
                  <a16:creationId xmlns:a16="http://schemas.microsoft.com/office/drawing/2014/main" id="{1ECEF4AD-202E-4FAB-9DAD-35BE7B142FD0}"/>
                </a:ext>
              </a:extLst>
            </p:cNvPr>
            <p:cNvSpPr/>
            <p:nvPr/>
          </p:nvSpPr>
          <p:spPr>
            <a:xfrm>
              <a:off x="-618979" y="2909667"/>
              <a:ext cx="1185036" cy="534573"/>
            </a:xfrm>
            <a:custGeom>
              <a:avLst/>
              <a:gdLst>
                <a:gd name="connsiteX0" fmla="*/ 0 w 1185036"/>
                <a:gd name="connsiteY0" fmla="*/ 0 h 534573"/>
                <a:gd name="connsiteX1" fmla="*/ 1181686 w 1185036"/>
                <a:gd name="connsiteY1" fmla="*/ 0 h 534573"/>
                <a:gd name="connsiteX2" fmla="*/ 1181686 w 1185036"/>
                <a:gd name="connsiteY2" fmla="*/ 341436 h 534573"/>
                <a:gd name="connsiteX3" fmla="*/ 1185036 w 1185036"/>
                <a:gd name="connsiteY3" fmla="*/ 351693 h 534573"/>
                <a:gd name="connsiteX4" fmla="*/ 592518 w 1185036"/>
                <a:gd name="connsiteY4" fmla="*/ 534573 h 534573"/>
                <a:gd name="connsiteX5" fmla="*/ 0 w 1185036"/>
                <a:gd name="connsiteY5" fmla="*/ 351693 h 534573"/>
                <a:gd name="connsiteX6" fmla="*/ 1 w 1185036"/>
                <a:gd name="connsiteY6" fmla="*/ 351690 h 534573"/>
                <a:gd name="connsiteX7" fmla="*/ 0 w 1185036"/>
                <a:gd name="connsiteY7" fmla="*/ 351690 h 53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5036" h="534573">
                  <a:moveTo>
                    <a:pt x="0" y="0"/>
                  </a:moveTo>
                  <a:lnTo>
                    <a:pt x="1181686" y="0"/>
                  </a:lnTo>
                  <a:lnTo>
                    <a:pt x="1181686" y="341436"/>
                  </a:lnTo>
                  <a:lnTo>
                    <a:pt x="1185036" y="351693"/>
                  </a:lnTo>
                  <a:cubicBezTo>
                    <a:pt x="1185036" y="452695"/>
                    <a:pt x="919757" y="534573"/>
                    <a:pt x="592518" y="534573"/>
                  </a:cubicBezTo>
                  <a:cubicBezTo>
                    <a:pt x="265279" y="534573"/>
                    <a:pt x="0" y="452695"/>
                    <a:pt x="0" y="351693"/>
                  </a:cubicBezTo>
                  <a:lnTo>
                    <a:pt x="1" y="351690"/>
                  </a:lnTo>
                  <a:lnTo>
                    <a:pt x="0" y="351690"/>
                  </a:lnTo>
                  <a:close/>
                </a:path>
              </a:pathLst>
            </a:custGeom>
            <a:solidFill>
              <a:srgbClr val="00FFFF"/>
            </a:solid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altLang="zh-TW">
                  <a:solidFill>
                    <a:schemeClr val="tx1"/>
                  </a:solidFill>
                  <a:latin typeface="Arial" panose="020B0604020202020204" pitchFamily="34" charset="0"/>
                  <a:ea typeface="微軟正黑體" panose="020B0604030504040204" pitchFamily="34" charset="-120"/>
                  <a:sym typeface="Arial" panose="020B0604020202020204" pitchFamily="34" charset="0"/>
                </a:rPr>
                <a:t>Ap</a:t>
              </a:r>
              <a:endParaRPr lang="zh-TW" altLang="en-US">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11" name="橢圓 210">
              <a:extLst>
                <a:ext uri="{FF2B5EF4-FFF2-40B4-BE49-F238E27FC236}">
                  <a16:creationId xmlns:a16="http://schemas.microsoft.com/office/drawing/2014/main" id="{179A0AB1-6FD7-494F-AA57-D472D5C9B07C}"/>
                </a:ext>
              </a:extLst>
            </p:cNvPr>
            <p:cNvSpPr/>
            <p:nvPr/>
          </p:nvSpPr>
          <p:spPr>
            <a:xfrm>
              <a:off x="-623618" y="2709825"/>
              <a:ext cx="1185035" cy="365760"/>
            </a:xfrm>
            <a:prstGeom prst="ellipse">
              <a:avLst/>
            </a:prstGeom>
            <a:solidFill>
              <a:srgbClr val="00FFFF"/>
            </a:solid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sp>
        <p:nvSpPr>
          <p:cNvPr id="212" name="矩形 211">
            <a:extLst>
              <a:ext uri="{FF2B5EF4-FFF2-40B4-BE49-F238E27FC236}">
                <a16:creationId xmlns:a16="http://schemas.microsoft.com/office/drawing/2014/main" id="{A264AB0C-5B09-4E06-875C-5BCB6F10CF67}"/>
              </a:ext>
            </a:extLst>
          </p:cNvPr>
          <p:cNvSpPr/>
          <p:nvPr/>
        </p:nvSpPr>
        <p:spPr>
          <a:xfrm>
            <a:off x="3041598" y="5881660"/>
            <a:ext cx="845275" cy="318100"/>
          </a:xfrm>
          <a:prstGeom prst="rect">
            <a:avLst/>
          </a:prstGeom>
          <a:ln>
            <a:noFill/>
          </a:ln>
        </p:spPr>
        <p:txBody>
          <a:bodyPr wrap="square">
            <a:spAutoFit/>
          </a:bodyPr>
          <a:lstStyle/>
          <a:p>
            <a:pPr algn="ctr"/>
            <a:r>
              <a:rPr lang="en-US" altLang="zh-TW" sz="1467" b="1">
                <a:solidFill>
                  <a:srgbClr val="FF6600"/>
                </a:solidFill>
                <a:latin typeface="Arial" panose="020B0604020202020204" pitchFamily="34" charset="0"/>
                <a:ea typeface="微軟正黑體" panose="020B0604030504040204" pitchFamily="34" charset="-120"/>
                <a:sym typeface="Arial" panose="020B0604020202020204" pitchFamily="34" charset="0"/>
              </a:rPr>
              <a:t>Disk 3</a:t>
            </a:r>
            <a:endParaRPr lang="zh-TW" altLang="en-US" sz="1467" b="1">
              <a:solidFill>
                <a:srgbClr val="FF6600"/>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13" name="手繪多邊形: 圖案 212">
            <a:extLst>
              <a:ext uri="{FF2B5EF4-FFF2-40B4-BE49-F238E27FC236}">
                <a16:creationId xmlns:a16="http://schemas.microsoft.com/office/drawing/2014/main" id="{27B33FDF-6DEC-403E-9543-B8D2303E97CF}"/>
              </a:ext>
            </a:extLst>
          </p:cNvPr>
          <p:cNvSpPr/>
          <p:nvPr/>
        </p:nvSpPr>
        <p:spPr>
          <a:xfrm>
            <a:off x="4089050" y="5023214"/>
            <a:ext cx="1081851" cy="845788"/>
          </a:xfrm>
          <a:custGeom>
            <a:avLst/>
            <a:gdLst>
              <a:gd name="connsiteX0" fmla="*/ 0 w 1185036"/>
              <a:gd name="connsiteY0" fmla="*/ 0 h 534573"/>
              <a:gd name="connsiteX1" fmla="*/ 1181686 w 1185036"/>
              <a:gd name="connsiteY1" fmla="*/ 0 h 534573"/>
              <a:gd name="connsiteX2" fmla="*/ 1181686 w 1185036"/>
              <a:gd name="connsiteY2" fmla="*/ 341436 h 534573"/>
              <a:gd name="connsiteX3" fmla="*/ 1185036 w 1185036"/>
              <a:gd name="connsiteY3" fmla="*/ 351693 h 534573"/>
              <a:gd name="connsiteX4" fmla="*/ 592518 w 1185036"/>
              <a:gd name="connsiteY4" fmla="*/ 534573 h 534573"/>
              <a:gd name="connsiteX5" fmla="*/ 0 w 1185036"/>
              <a:gd name="connsiteY5" fmla="*/ 351693 h 534573"/>
              <a:gd name="connsiteX6" fmla="*/ 1 w 1185036"/>
              <a:gd name="connsiteY6" fmla="*/ 351690 h 534573"/>
              <a:gd name="connsiteX7" fmla="*/ 0 w 1185036"/>
              <a:gd name="connsiteY7" fmla="*/ 351690 h 534573"/>
              <a:gd name="connsiteX0" fmla="*/ 0 w 1185036"/>
              <a:gd name="connsiteY0" fmla="*/ 367005 h 901578"/>
              <a:gd name="connsiteX1" fmla="*/ 1156805 w 1185036"/>
              <a:gd name="connsiteY1" fmla="*/ 0 h 901578"/>
              <a:gd name="connsiteX2" fmla="*/ 1181686 w 1185036"/>
              <a:gd name="connsiteY2" fmla="*/ 708441 h 901578"/>
              <a:gd name="connsiteX3" fmla="*/ 1185036 w 1185036"/>
              <a:gd name="connsiteY3" fmla="*/ 718698 h 901578"/>
              <a:gd name="connsiteX4" fmla="*/ 592518 w 1185036"/>
              <a:gd name="connsiteY4" fmla="*/ 901578 h 901578"/>
              <a:gd name="connsiteX5" fmla="*/ 0 w 1185036"/>
              <a:gd name="connsiteY5" fmla="*/ 718698 h 901578"/>
              <a:gd name="connsiteX6" fmla="*/ 1 w 1185036"/>
              <a:gd name="connsiteY6" fmla="*/ 718695 h 901578"/>
              <a:gd name="connsiteX7" fmla="*/ 0 w 1185036"/>
              <a:gd name="connsiteY7" fmla="*/ 718695 h 901578"/>
              <a:gd name="connsiteX8" fmla="*/ 0 w 1185036"/>
              <a:gd name="connsiteY8" fmla="*/ 367005 h 901578"/>
              <a:gd name="connsiteX0" fmla="*/ 18661 w 1185036"/>
              <a:gd name="connsiteY0" fmla="*/ 0 h 926459"/>
              <a:gd name="connsiteX1" fmla="*/ 1156805 w 1185036"/>
              <a:gd name="connsiteY1" fmla="*/ 24881 h 926459"/>
              <a:gd name="connsiteX2" fmla="*/ 1181686 w 1185036"/>
              <a:gd name="connsiteY2" fmla="*/ 733322 h 926459"/>
              <a:gd name="connsiteX3" fmla="*/ 1185036 w 1185036"/>
              <a:gd name="connsiteY3" fmla="*/ 743579 h 926459"/>
              <a:gd name="connsiteX4" fmla="*/ 592518 w 1185036"/>
              <a:gd name="connsiteY4" fmla="*/ 926459 h 926459"/>
              <a:gd name="connsiteX5" fmla="*/ 0 w 1185036"/>
              <a:gd name="connsiteY5" fmla="*/ 743579 h 926459"/>
              <a:gd name="connsiteX6" fmla="*/ 1 w 1185036"/>
              <a:gd name="connsiteY6" fmla="*/ 743576 h 926459"/>
              <a:gd name="connsiteX7" fmla="*/ 0 w 1185036"/>
              <a:gd name="connsiteY7" fmla="*/ 743576 h 926459"/>
              <a:gd name="connsiteX8" fmla="*/ 18661 w 1185036"/>
              <a:gd name="connsiteY8" fmla="*/ 0 h 926459"/>
              <a:gd name="connsiteX0" fmla="*/ 6220 w 1185036"/>
              <a:gd name="connsiteY0" fmla="*/ 0 h 926459"/>
              <a:gd name="connsiteX1" fmla="*/ 1156805 w 1185036"/>
              <a:gd name="connsiteY1" fmla="*/ 24881 h 926459"/>
              <a:gd name="connsiteX2" fmla="*/ 1181686 w 1185036"/>
              <a:gd name="connsiteY2" fmla="*/ 733322 h 926459"/>
              <a:gd name="connsiteX3" fmla="*/ 1185036 w 1185036"/>
              <a:gd name="connsiteY3" fmla="*/ 743579 h 926459"/>
              <a:gd name="connsiteX4" fmla="*/ 592518 w 1185036"/>
              <a:gd name="connsiteY4" fmla="*/ 926459 h 926459"/>
              <a:gd name="connsiteX5" fmla="*/ 0 w 1185036"/>
              <a:gd name="connsiteY5" fmla="*/ 743579 h 926459"/>
              <a:gd name="connsiteX6" fmla="*/ 1 w 1185036"/>
              <a:gd name="connsiteY6" fmla="*/ 743576 h 926459"/>
              <a:gd name="connsiteX7" fmla="*/ 0 w 1185036"/>
              <a:gd name="connsiteY7" fmla="*/ 743576 h 926459"/>
              <a:gd name="connsiteX8" fmla="*/ 6220 w 1185036"/>
              <a:gd name="connsiteY8" fmla="*/ 0 h 926459"/>
              <a:gd name="connsiteX0" fmla="*/ 6220 w 1185036"/>
              <a:gd name="connsiteY0" fmla="*/ 0 h 926459"/>
              <a:gd name="connsiteX1" fmla="*/ 1175466 w 1185036"/>
              <a:gd name="connsiteY1" fmla="*/ 31102 h 926459"/>
              <a:gd name="connsiteX2" fmla="*/ 1181686 w 1185036"/>
              <a:gd name="connsiteY2" fmla="*/ 733322 h 926459"/>
              <a:gd name="connsiteX3" fmla="*/ 1185036 w 1185036"/>
              <a:gd name="connsiteY3" fmla="*/ 743579 h 926459"/>
              <a:gd name="connsiteX4" fmla="*/ 592518 w 1185036"/>
              <a:gd name="connsiteY4" fmla="*/ 926459 h 926459"/>
              <a:gd name="connsiteX5" fmla="*/ 0 w 1185036"/>
              <a:gd name="connsiteY5" fmla="*/ 743579 h 926459"/>
              <a:gd name="connsiteX6" fmla="*/ 1 w 1185036"/>
              <a:gd name="connsiteY6" fmla="*/ 743576 h 926459"/>
              <a:gd name="connsiteX7" fmla="*/ 0 w 1185036"/>
              <a:gd name="connsiteY7" fmla="*/ 743576 h 926459"/>
              <a:gd name="connsiteX8" fmla="*/ 6220 w 1185036"/>
              <a:gd name="connsiteY8" fmla="*/ 0 h 926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5036" h="926459">
                <a:moveTo>
                  <a:pt x="6220" y="0"/>
                </a:moveTo>
                <a:lnTo>
                  <a:pt x="1175466" y="31102"/>
                </a:lnTo>
                <a:cubicBezTo>
                  <a:pt x="1177539" y="265175"/>
                  <a:pt x="1179613" y="499249"/>
                  <a:pt x="1181686" y="733322"/>
                </a:cubicBezTo>
                <a:lnTo>
                  <a:pt x="1185036" y="743579"/>
                </a:lnTo>
                <a:cubicBezTo>
                  <a:pt x="1185036" y="844581"/>
                  <a:pt x="919757" y="926459"/>
                  <a:pt x="592518" y="926459"/>
                </a:cubicBezTo>
                <a:cubicBezTo>
                  <a:pt x="265279" y="926459"/>
                  <a:pt x="0" y="844581"/>
                  <a:pt x="0" y="743579"/>
                </a:cubicBezTo>
                <a:cubicBezTo>
                  <a:pt x="0" y="743578"/>
                  <a:pt x="1" y="743577"/>
                  <a:pt x="1" y="743576"/>
                </a:cubicBezTo>
                <a:lnTo>
                  <a:pt x="0" y="743576"/>
                </a:lnTo>
                <a:cubicBezTo>
                  <a:pt x="2073" y="495717"/>
                  <a:pt x="4147" y="247859"/>
                  <a:pt x="6220" y="0"/>
                </a:cubicBezTo>
                <a:close/>
              </a:path>
            </a:pathLst>
          </a:custGeom>
          <a:gradFill>
            <a:gsLst>
              <a:gs pos="100000">
                <a:srgbClr val="1DBDFF"/>
              </a:gs>
              <a:gs pos="0">
                <a:srgbClr val="031B73">
                  <a:alpha val="23000"/>
                </a:srgbClr>
              </a:gs>
            </a:gsLst>
            <a:lin ang="5400000" scaled="1"/>
          </a:grad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nvGrpSpPr>
          <p:cNvPr id="214" name="群組 213">
            <a:extLst>
              <a:ext uri="{FF2B5EF4-FFF2-40B4-BE49-F238E27FC236}">
                <a16:creationId xmlns:a16="http://schemas.microsoft.com/office/drawing/2014/main" id="{321D35DA-1411-41E4-B249-94B6281A22C4}"/>
              </a:ext>
            </a:extLst>
          </p:cNvPr>
          <p:cNvGrpSpPr/>
          <p:nvPr/>
        </p:nvGrpSpPr>
        <p:grpSpPr>
          <a:xfrm>
            <a:off x="4077523" y="4525605"/>
            <a:ext cx="1086084" cy="670467"/>
            <a:chOff x="-623618" y="2698102"/>
            <a:chExt cx="1189675" cy="734415"/>
          </a:xfrm>
          <a:solidFill>
            <a:srgbClr val="7030A0"/>
          </a:solidFill>
        </p:grpSpPr>
        <p:sp>
          <p:nvSpPr>
            <p:cNvPr id="215" name="手繪多邊形: 圖案 214">
              <a:extLst>
                <a:ext uri="{FF2B5EF4-FFF2-40B4-BE49-F238E27FC236}">
                  <a16:creationId xmlns:a16="http://schemas.microsoft.com/office/drawing/2014/main" id="{07D34038-C820-4519-A096-CEFCC2DAF2D9}"/>
                </a:ext>
              </a:extLst>
            </p:cNvPr>
            <p:cNvSpPr/>
            <p:nvPr/>
          </p:nvSpPr>
          <p:spPr>
            <a:xfrm>
              <a:off x="-618979" y="2897944"/>
              <a:ext cx="1185036" cy="534573"/>
            </a:xfrm>
            <a:custGeom>
              <a:avLst/>
              <a:gdLst>
                <a:gd name="connsiteX0" fmla="*/ 0 w 1185036"/>
                <a:gd name="connsiteY0" fmla="*/ 0 h 534573"/>
                <a:gd name="connsiteX1" fmla="*/ 1181686 w 1185036"/>
                <a:gd name="connsiteY1" fmla="*/ 0 h 534573"/>
                <a:gd name="connsiteX2" fmla="*/ 1181686 w 1185036"/>
                <a:gd name="connsiteY2" fmla="*/ 341436 h 534573"/>
                <a:gd name="connsiteX3" fmla="*/ 1185036 w 1185036"/>
                <a:gd name="connsiteY3" fmla="*/ 351693 h 534573"/>
                <a:gd name="connsiteX4" fmla="*/ 592518 w 1185036"/>
                <a:gd name="connsiteY4" fmla="*/ 534573 h 534573"/>
                <a:gd name="connsiteX5" fmla="*/ 0 w 1185036"/>
                <a:gd name="connsiteY5" fmla="*/ 351693 h 534573"/>
                <a:gd name="connsiteX6" fmla="*/ 1 w 1185036"/>
                <a:gd name="connsiteY6" fmla="*/ 351690 h 534573"/>
                <a:gd name="connsiteX7" fmla="*/ 0 w 1185036"/>
                <a:gd name="connsiteY7" fmla="*/ 351690 h 53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5036" h="534573">
                  <a:moveTo>
                    <a:pt x="0" y="0"/>
                  </a:moveTo>
                  <a:lnTo>
                    <a:pt x="1181686" y="0"/>
                  </a:lnTo>
                  <a:lnTo>
                    <a:pt x="1181686" y="341436"/>
                  </a:lnTo>
                  <a:lnTo>
                    <a:pt x="1185036" y="351693"/>
                  </a:lnTo>
                  <a:cubicBezTo>
                    <a:pt x="1185036" y="452695"/>
                    <a:pt x="919757" y="534573"/>
                    <a:pt x="592518" y="534573"/>
                  </a:cubicBezTo>
                  <a:cubicBezTo>
                    <a:pt x="265279" y="534573"/>
                    <a:pt x="0" y="452695"/>
                    <a:pt x="0" y="351693"/>
                  </a:cubicBezTo>
                  <a:lnTo>
                    <a:pt x="1" y="351690"/>
                  </a:lnTo>
                  <a:lnTo>
                    <a:pt x="0" y="351690"/>
                  </a:lnTo>
                  <a:close/>
                </a:path>
              </a:pathLst>
            </a:cu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altLang="zh-TW">
                  <a:latin typeface="Arial" panose="020B0604020202020204" pitchFamily="34" charset="0"/>
                  <a:ea typeface="微軟正黑體" panose="020B0604030504040204" pitchFamily="34" charset="-120"/>
                  <a:sym typeface="Arial" panose="020B0604020202020204" pitchFamily="34" charset="0"/>
                </a:rPr>
                <a:t>Ep</a:t>
              </a: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216" name="橢圓 215">
              <a:extLst>
                <a:ext uri="{FF2B5EF4-FFF2-40B4-BE49-F238E27FC236}">
                  <a16:creationId xmlns:a16="http://schemas.microsoft.com/office/drawing/2014/main" id="{05847B79-E125-4EC8-AE72-C4D663FD322E}"/>
                </a:ext>
              </a:extLst>
            </p:cNvPr>
            <p:cNvSpPr/>
            <p:nvPr/>
          </p:nvSpPr>
          <p:spPr>
            <a:xfrm>
              <a:off x="-623618" y="2698102"/>
              <a:ext cx="1185035" cy="365760"/>
            </a:xfrm>
            <a:prstGeom prst="ellipse">
              <a:avLst/>
            </a:pr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grpSp>
        <p:nvGrpSpPr>
          <p:cNvPr id="217" name="群組 216">
            <a:extLst>
              <a:ext uri="{FF2B5EF4-FFF2-40B4-BE49-F238E27FC236}">
                <a16:creationId xmlns:a16="http://schemas.microsoft.com/office/drawing/2014/main" id="{E167CBD3-6F76-402A-996A-2EACB566E3F0}"/>
              </a:ext>
            </a:extLst>
          </p:cNvPr>
          <p:cNvGrpSpPr/>
          <p:nvPr/>
        </p:nvGrpSpPr>
        <p:grpSpPr>
          <a:xfrm>
            <a:off x="4077523" y="4182758"/>
            <a:ext cx="1086084" cy="670467"/>
            <a:chOff x="-623618" y="2698102"/>
            <a:chExt cx="1189675" cy="734415"/>
          </a:xfrm>
          <a:solidFill>
            <a:srgbClr val="01507A"/>
          </a:solidFill>
        </p:grpSpPr>
        <p:sp>
          <p:nvSpPr>
            <p:cNvPr id="218" name="手繪多邊形: 圖案 217">
              <a:extLst>
                <a:ext uri="{FF2B5EF4-FFF2-40B4-BE49-F238E27FC236}">
                  <a16:creationId xmlns:a16="http://schemas.microsoft.com/office/drawing/2014/main" id="{54F9C8D5-E862-4F1F-BDEC-003DA5EDE788}"/>
                </a:ext>
              </a:extLst>
            </p:cNvPr>
            <p:cNvSpPr/>
            <p:nvPr/>
          </p:nvSpPr>
          <p:spPr>
            <a:xfrm>
              <a:off x="-618979" y="2897944"/>
              <a:ext cx="1185036" cy="534573"/>
            </a:xfrm>
            <a:custGeom>
              <a:avLst/>
              <a:gdLst>
                <a:gd name="connsiteX0" fmla="*/ 0 w 1185036"/>
                <a:gd name="connsiteY0" fmla="*/ 0 h 534573"/>
                <a:gd name="connsiteX1" fmla="*/ 1181686 w 1185036"/>
                <a:gd name="connsiteY1" fmla="*/ 0 h 534573"/>
                <a:gd name="connsiteX2" fmla="*/ 1181686 w 1185036"/>
                <a:gd name="connsiteY2" fmla="*/ 341436 h 534573"/>
                <a:gd name="connsiteX3" fmla="*/ 1185036 w 1185036"/>
                <a:gd name="connsiteY3" fmla="*/ 351693 h 534573"/>
                <a:gd name="connsiteX4" fmla="*/ 592518 w 1185036"/>
                <a:gd name="connsiteY4" fmla="*/ 534573 h 534573"/>
                <a:gd name="connsiteX5" fmla="*/ 0 w 1185036"/>
                <a:gd name="connsiteY5" fmla="*/ 351693 h 534573"/>
                <a:gd name="connsiteX6" fmla="*/ 1 w 1185036"/>
                <a:gd name="connsiteY6" fmla="*/ 351690 h 534573"/>
                <a:gd name="connsiteX7" fmla="*/ 0 w 1185036"/>
                <a:gd name="connsiteY7" fmla="*/ 351690 h 53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5036" h="534573">
                  <a:moveTo>
                    <a:pt x="0" y="0"/>
                  </a:moveTo>
                  <a:lnTo>
                    <a:pt x="1181686" y="0"/>
                  </a:lnTo>
                  <a:lnTo>
                    <a:pt x="1181686" y="341436"/>
                  </a:lnTo>
                  <a:lnTo>
                    <a:pt x="1185036" y="351693"/>
                  </a:lnTo>
                  <a:cubicBezTo>
                    <a:pt x="1185036" y="452695"/>
                    <a:pt x="919757" y="534573"/>
                    <a:pt x="592518" y="534573"/>
                  </a:cubicBezTo>
                  <a:cubicBezTo>
                    <a:pt x="265279" y="534573"/>
                    <a:pt x="0" y="452695"/>
                    <a:pt x="0" y="351693"/>
                  </a:cubicBezTo>
                  <a:lnTo>
                    <a:pt x="1" y="351690"/>
                  </a:lnTo>
                  <a:lnTo>
                    <a:pt x="0" y="351690"/>
                  </a:lnTo>
                  <a:close/>
                </a:path>
              </a:pathLst>
            </a:cu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altLang="zh-TW">
                  <a:latin typeface="Arial" panose="020B0604020202020204" pitchFamily="34" charset="0"/>
                  <a:ea typeface="微軟正黑體" panose="020B0604030504040204" pitchFamily="34" charset="-120"/>
                  <a:sym typeface="Arial" panose="020B0604020202020204" pitchFamily="34" charset="0"/>
                </a:rPr>
                <a:t>D2</a:t>
              </a: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219" name="橢圓 218">
              <a:extLst>
                <a:ext uri="{FF2B5EF4-FFF2-40B4-BE49-F238E27FC236}">
                  <a16:creationId xmlns:a16="http://schemas.microsoft.com/office/drawing/2014/main" id="{8298DD7B-EAEF-4868-966E-7BF2014843AB}"/>
                </a:ext>
              </a:extLst>
            </p:cNvPr>
            <p:cNvSpPr/>
            <p:nvPr/>
          </p:nvSpPr>
          <p:spPr>
            <a:xfrm>
              <a:off x="-623618" y="2698102"/>
              <a:ext cx="1185035" cy="365760"/>
            </a:xfrm>
            <a:prstGeom prst="ellipse">
              <a:avLst/>
            </a:pr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grpSp>
        <p:nvGrpSpPr>
          <p:cNvPr id="220" name="群組 219">
            <a:extLst>
              <a:ext uri="{FF2B5EF4-FFF2-40B4-BE49-F238E27FC236}">
                <a16:creationId xmlns:a16="http://schemas.microsoft.com/office/drawing/2014/main" id="{BD2BF3BC-FD66-4D65-B9C0-C36178AD4383}"/>
              </a:ext>
            </a:extLst>
          </p:cNvPr>
          <p:cNvGrpSpPr/>
          <p:nvPr/>
        </p:nvGrpSpPr>
        <p:grpSpPr>
          <a:xfrm>
            <a:off x="4077523" y="3845170"/>
            <a:ext cx="1086084" cy="670467"/>
            <a:chOff x="-623618" y="2698102"/>
            <a:chExt cx="1189675" cy="734415"/>
          </a:xfrm>
          <a:solidFill>
            <a:srgbClr val="0070C0"/>
          </a:solidFill>
        </p:grpSpPr>
        <p:sp>
          <p:nvSpPr>
            <p:cNvPr id="221" name="手繪多邊形: 圖案 220">
              <a:extLst>
                <a:ext uri="{FF2B5EF4-FFF2-40B4-BE49-F238E27FC236}">
                  <a16:creationId xmlns:a16="http://schemas.microsoft.com/office/drawing/2014/main" id="{077E1D43-47EB-490E-A880-D58CB0A22C66}"/>
                </a:ext>
              </a:extLst>
            </p:cNvPr>
            <p:cNvSpPr/>
            <p:nvPr/>
          </p:nvSpPr>
          <p:spPr>
            <a:xfrm>
              <a:off x="-618979" y="2897944"/>
              <a:ext cx="1185036" cy="534573"/>
            </a:xfrm>
            <a:custGeom>
              <a:avLst/>
              <a:gdLst>
                <a:gd name="connsiteX0" fmla="*/ 0 w 1185036"/>
                <a:gd name="connsiteY0" fmla="*/ 0 h 534573"/>
                <a:gd name="connsiteX1" fmla="*/ 1181686 w 1185036"/>
                <a:gd name="connsiteY1" fmla="*/ 0 h 534573"/>
                <a:gd name="connsiteX2" fmla="*/ 1181686 w 1185036"/>
                <a:gd name="connsiteY2" fmla="*/ 341436 h 534573"/>
                <a:gd name="connsiteX3" fmla="*/ 1185036 w 1185036"/>
                <a:gd name="connsiteY3" fmla="*/ 351693 h 534573"/>
                <a:gd name="connsiteX4" fmla="*/ 592518 w 1185036"/>
                <a:gd name="connsiteY4" fmla="*/ 534573 h 534573"/>
                <a:gd name="connsiteX5" fmla="*/ 0 w 1185036"/>
                <a:gd name="connsiteY5" fmla="*/ 351693 h 534573"/>
                <a:gd name="connsiteX6" fmla="*/ 1 w 1185036"/>
                <a:gd name="connsiteY6" fmla="*/ 351690 h 534573"/>
                <a:gd name="connsiteX7" fmla="*/ 0 w 1185036"/>
                <a:gd name="connsiteY7" fmla="*/ 351690 h 53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5036" h="534573">
                  <a:moveTo>
                    <a:pt x="0" y="0"/>
                  </a:moveTo>
                  <a:lnTo>
                    <a:pt x="1181686" y="0"/>
                  </a:lnTo>
                  <a:lnTo>
                    <a:pt x="1181686" y="341436"/>
                  </a:lnTo>
                  <a:lnTo>
                    <a:pt x="1185036" y="351693"/>
                  </a:lnTo>
                  <a:cubicBezTo>
                    <a:pt x="1185036" y="452695"/>
                    <a:pt x="919757" y="534573"/>
                    <a:pt x="592518" y="534573"/>
                  </a:cubicBezTo>
                  <a:cubicBezTo>
                    <a:pt x="265279" y="534573"/>
                    <a:pt x="0" y="452695"/>
                    <a:pt x="0" y="351693"/>
                  </a:cubicBezTo>
                  <a:lnTo>
                    <a:pt x="1" y="351690"/>
                  </a:lnTo>
                  <a:lnTo>
                    <a:pt x="0" y="351690"/>
                  </a:lnTo>
                  <a:close/>
                </a:path>
              </a:pathLst>
            </a:cu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altLang="zh-TW">
                  <a:solidFill>
                    <a:schemeClr val="tx1"/>
                  </a:solidFill>
                  <a:latin typeface="Arial" panose="020B0604020202020204" pitchFamily="34" charset="0"/>
                  <a:ea typeface="微軟正黑體" panose="020B0604030504040204" pitchFamily="34" charset="-120"/>
                  <a:sym typeface="Arial" panose="020B0604020202020204" pitchFamily="34" charset="0"/>
                </a:rPr>
                <a:t>C1</a:t>
              </a:r>
              <a:endParaRPr lang="zh-TW" altLang="en-US">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22" name="橢圓 221">
              <a:extLst>
                <a:ext uri="{FF2B5EF4-FFF2-40B4-BE49-F238E27FC236}">
                  <a16:creationId xmlns:a16="http://schemas.microsoft.com/office/drawing/2014/main" id="{664A68FE-9713-41B5-92EE-7D575581E893}"/>
                </a:ext>
              </a:extLst>
            </p:cNvPr>
            <p:cNvSpPr/>
            <p:nvPr/>
          </p:nvSpPr>
          <p:spPr>
            <a:xfrm>
              <a:off x="-623618" y="2698102"/>
              <a:ext cx="1185035" cy="365760"/>
            </a:xfrm>
            <a:prstGeom prst="ellipse">
              <a:avLst/>
            </a:pr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grpSp>
        <p:nvGrpSpPr>
          <p:cNvPr id="223" name="群組 222">
            <a:extLst>
              <a:ext uri="{FF2B5EF4-FFF2-40B4-BE49-F238E27FC236}">
                <a16:creationId xmlns:a16="http://schemas.microsoft.com/office/drawing/2014/main" id="{CDA58243-4DBB-43EC-B98A-5A5631F59EDB}"/>
              </a:ext>
            </a:extLst>
          </p:cNvPr>
          <p:cNvGrpSpPr/>
          <p:nvPr/>
        </p:nvGrpSpPr>
        <p:grpSpPr>
          <a:xfrm>
            <a:off x="4077523" y="3516638"/>
            <a:ext cx="1086084" cy="670467"/>
            <a:chOff x="-623618" y="2698102"/>
            <a:chExt cx="1189675" cy="734415"/>
          </a:xfrm>
          <a:solidFill>
            <a:srgbClr val="00B0F0"/>
          </a:solidFill>
        </p:grpSpPr>
        <p:sp>
          <p:nvSpPr>
            <p:cNvPr id="224" name="手繪多邊形: 圖案 223">
              <a:extLst>
                <a:ext uri="{FF2B5EF4-FFF2-40B4-BE49-F238E27FC236}">
                  <a16:creationId xmlns:a16="http://schemas.microsoft.com/office/drawing/2014/main" id="{AA1F7A17-D5A8-454E-A877-97843FB8889D}"/>
                </a:ext>
              </a:extLst>
            </p:cNvPr>
            <p:cNvSpPr/>
            <p:nvPr/>
          </p:nvSpPr>
          <p:spPr>
            <a:xfrm>
              <a:off x="-618979" y="2897944"/>
              <a:ext cx="1185036" cy="534573"/>
            </a:xfrm>
            <a:custGeom>
              <a:avLst/>
              <a:gdLst>
                <a:gd name="connsiteX0" fmla="*/ 0 w 1185036"/>
                <a:gd name="connsiteY0" fmla="*/ 0 h 534573"/>
                <a:gd name="connsiteX1" fmla="*/ 1181686 w 1185036"/>
                <a:gd name="connsiteY1" fmla="*/ 0 h 534573"/>
                <a:gd name="connsiteX2" fmla="*/ 1181686 w 1185036"/>
                <a:gd name="connsiteY2" fmla="*/ 341436 h 534573"/>
                <a:gd name="connsiteX3" fmla="*/ 1185036 w 1185036"/>
                <a:gd name="connsiteY3" fmla="*/ 351693 h 534573"/>
                <a:gd name="connsiteX4" fmla="*/ 592518 w 1185036"/>
                <a:gd name="connsiteY4" fmla="*/ 534573 h 534573"/>
                <a:gd name="connsiteX5" fmla="*/ 0 w 1185036"/>
                <a:gd name="connsiteY5" fmla="*/ 351693 h 534573"/>
                <a:gd name="connsiteX6" fmla="*/ 1 w 1185036"/>
                <a:gd name="connsiteY6" fmla="*/ 351690 h 534573"/>
                <a:gd name="connsiteX7" fmla="*/ 0 w 1185036"/>
                <a:gd name="connsiteY7" fmla="*/ 351690 h 53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5036" h="534573">
                  <a:moveTo>
                    <a:pt x="0" y="0"/>
                  </a:moveTo>
                  <a:lnTo>
                    <a:pt x="1181686" y="0"/>
                  </a:lnTo>
                  <a:lnTo>
                    <a:pt x="1181686" y="341436"/>
                  </a:lnTo>
                  <a:lnTo>
                    <a:pt x="1185036" y="351693"/>
                  </a:lnTo>
                  <a:cubicBezTo>
                    <a:pt x="1185036" y="452695"/>
                    <a:pt x="919757" y="534573"/>
                    <a:pt x="592518" y="534573"/>
                  </a:cubicBezTo>
                  <a:cubicBezTo>
                    <a:pt x="265279" y="534573"/>
                    <a:pt x="0" y="452695"/>
                    <a:pt x="0" y="351693"/>
                  </a:cubicBezTo>
                  <a:lnTo>
                    <a:pt x="1" y="351690"/>
                  </a:lnTo>
                  <a:lnTo>
                    <a:pt x="0" y="351690"/>
                  </a:lnTo>
                  <a:close/>
                </a:path>
              </a:pathLst>
            </a:cu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altLang="zh-TW">
                  <a:solidFill>
                    <a:schemeClr val="tx1"/>
                  </a:solidFill>
                  <a:latin typeface="Arial" panose="020B0604020202020204" pitchFamily="34" charset="0"/>
                  <a:ea typeface="微軟正黑體" panose="020B0604030504040204" pitchFamily="34" charset="-120"/>
                  <a:sym typeface="Arial" panose="020B0604020202020204" pitchFamily="34" charset="0"/>
                </a:rPr>
                <a:t>Br</a:t>
              </a:r>
              <a:endParaRPr lang="zh-TW" altLang="en-US">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25" name="橢圓 224">
              <a:extLst>
                <a:ext uri="{FF2B5EF4-FFF2-40B4-BE49-F238E27FC236}">
                  <a16:creationId xmlns:a16="http://schemas.microsoft.com/office/drawing/2014/main" id="{FCE4068A-1F1B-4352-AC79-06E7BDC2D996}"/>
                </a:ext>
              </a:extLst>
            </p:cNvPr>
            <p:cNvSpPr/>
            <p:nvPr/>
          </p:nvSpPr>
          <p:spPr>
            <a:xfrm>
              <a:off x="-623618" y="2698102"/>
              <a:ext cx="1185035" cy="365760"/>
            </a:xfrm>
            <a:prstGeom prst="ellipse">
              <a:avLst/>
            </a:pr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grpSp>
        <p:nvGrpSpPr>
          <p:cNvPr id="226" name="群組 225">
            <a:extLst>
              <a:ext uri="{FF2B5EF4-FFF2-40B4-BE49-F238E27FC236}">
                <a16:creationId xmlns:a16="http://schemas.microsoft.com/office/drawing/2014/main" id="{B0F4FB47-ACE8-427C-AAE5-D3DE4B9E51C2}"/>
              </a:ext>
            </a:extLst>
          </p:cNvPr>
          <p:cNvGrpSpPr/>
          <p:nvPr/>
        </p:nvGrpSpPr>
        <p:grpSpPr>
          <a:xfrm>
            <a:off x="4077523" y="3177630"/>
            <a:ext cx="1086084" cy="670467"/>
            <a:chOff x="-623618" y="2709825"/>
            <a:chExt cx="1189675" cy="734415"/>
          </a:xfrm>
        </p:grpSpPr>
        <p:sp>
          <p:nvSpPr>
            <p:cNvPr id="227" name="手繪多邊形: 圖案 226">
              <a:extLst>
                <a:ext uri="{FF2B5EF4-FFF2-40B4-BE49-F238E27FC236}">
                  <a16:creationId xmlns:a16="http://schemas.microsoft.com/office/drawing/2014/main" id="{1141FEAB-301C-4476-BF5D-EF6ED3AB7AED}"/>
                </a:ext>
              </a:extLst>
            </p:cNvPr>
            <p:cNvSpPr/>
            <p:nvPr/>
          </p:nvSpPr>
          <p:spPr>
            <a:xfrm>
              <a:off x="-618979" y="2909667"/>
              <a:ext cx="1185036" cy="534573"/>
            </a:xfrm>
            <a:custGeom>
              <a:avLst/>
              <a:gdLst>
                <a:gd name="connsiteX0" fmla="*/ 0 w 1185036"/>
                <a:gd name="connsiteY0" fmla="*/ 0 h 534573"/>
                <a:gd name="connsiteX1" fmla="*/ 1181686 w 1185036"/>
                <a:gd name="connsiteY1" fmla="*/ 0 h 534573"/>
                <a:gd name="connsiteX2" fmla="*/ 1181686 w 1185036"/>
                <a:gd name="connsiteY2" fmla="*/ 341436 h 534573"/>
                <a:gd name="connsiteX3" fmla="*/ 1185036 w 1185036"/>
                <a:gd name="connsiteY3" fmla="*/ 351693 h 534573"/>
                <a:gd name="connsiteX4" fmla="*/ 592518 w 1185036"/>
                <a:gd name="connsiteY4" fmla="*/ 534573 h 534573"/>
                <a:gd name="connsiteX5" fmla="*/ 0 w 1185036"/>
                <a:gd name="connsiteY5" fmla="*/ 351693 h 534573"/>
                <a:gd name="connsiteX6" fmla="*/ 1 w 1185036"/>
                <a:gd name="connsiteY6" fmla="*/ 351690 h 534573"/>
                <a:gd name="connsiteX7" fmla="*/ 0 w 1185036"/>
                <a:gd name="connsiteY7" fmla="*/ 351690 h 53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5036" h="534573">
                  <a:moveTo>
                    <a:pt x="0" y="0"/>
                  </a:moveTo>
                  <a:lnTo>
                    <a:pt x="1181686" y="0"/>
                  </a:lnTo>
                  <a:lnTo>
                    <a:pt x="1181686" y="341436"/>
                  </a:lnTo>
                  <a:lnTo>
                    <a:pt x="1185036" y="351693"/>
                  </a:lnTo>
                  <a:cubicBezTo>
                    <a:pt x="1185036" y="452695"/>
                    <a:pt x="919757" y="534573"/>
                    <a:pt x="592518" y="534573"/>
                  </a:cubicBezTo>
                  <a:cubicBezTo>
                    <a:pt x="265279" y="534573"/>
                    <a:pt x="0" y="452695"/>
                    <a:pt x="0" y="351693"/>
                  </a:cubicBezTo>
                  <a:lnTo>
                    <a:pt x="1" y="351690"/>
                  </a:lnTo>
                  <a:lnTo>
                    <a:pt x="0" y="351690"/>
                  </a:lnTo>
                  <a:close/>
                </a:path>
              </a:pathLst>
            </a:custGeom>
            <a:solidFill>
              <a:srgbClr val="00FFFF"/>
            </a:solid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altLang="zh-TW" err="1">
                  <a:solidFill>
                    <a:schemeClr val="tx1"/>
                  </a:solidFill>
                  <a:latin typeface="Arial" panose="020B0604020202020204" pitchFamily="34" charset="0"/>
                  <a:ea typeface="微軟正黑體" panose="020B0604030504040204" pitchFamily="34" charset="-120"/>
                  <a:sym typeface="Arial" panose="020B0604020202020204" pitchFamily="34" charset="0"/>
                </a:rPr>
                <a:t>Aq</a:t>
              </a:r>
              <a:endParaRPr lang="zh-TW" altLang="en-US">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28" name="橢圓 227">
              <a:extLst>
                <a:ext uri="{FF2B5EF4-FFF2-40B4-BE49-F238E27FC236}">
                  <a16:creationId xmlns:a16="http://schemas.microsoft.com/office/drawing/2014/main" id="{57E3A6B1-0307-40FD-81D2-95719BF8CCB3}"/>
                </a:ext>
              </a:extLst>
            </p:cNvPr>
            <p:cNvSpPr/>
            <p:nvPr/>
          </p:nvSpPr>
          <p:spPr>
            <a:xfrm>
              <a:off x="-623618" y="2709825"/>
              <a:ext cx="1185035" cy="365760"/>
            </a:xfrm>
            <a:prstGeom prst="ellipse">
              <a:avLst/>
            </a:prstGeom>
            <a:solidFill>
              <a:srgbClr val="00FFFF"/>
            </a:solid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sp>
        <p:nvSpPr>
          <p:cNvPr id="229" name="矩形 228">
            <a:extLst>
              <a:ext uri="{FF2B5EF4-FFF2-40B4-BE49-F238E27FC236}">
                <a16:creationId xmlns:a16="http://schemas.microsoft.com/office/drawing/2014/main" id="{E7BF407E-75E0-4E62-8EDD-F3F4BCCEA54F}"/>
              </a:ext>
            </a:extLst>
          </p:cNvPr>
          <p:cNvSpPr/>
          <p:nvPr/>
        </p:nvSpPr>
        <p:spPr>
          <a:xfrm>
            <a:off x="4224202" y="5881660"/>
            <a:ext cx="845275" cy="318100"/>
          </a:xfrm>
          <a:prstGeom prst="rect">
            <a:avLst/>
          </a:prstGeom>
          <a:ln>
            <a:noFill/>
          </a:ln>
        </p:spPr>
        <p:txBody>
          <a:bodyPr wrap="square">
            <a:spAutoFit/>
          </a:bodyPr>
          <a:lstStyle/>
          <a:p>
            <a:pPr algn="ctr"/>
            <a:r>
              <a:rPr lang="en-US" altLang="zh-TW" sz="1467" b="1">
                <a:solidFill>
                  <a:srgbClr val="FF6600"/>
                </a:solidFill>
                <a:latin typeface="Arial" panose="020B0604020202020204" pitchFamily="34" charset="0"/>
                <a:ea typeface="微軟正黑體" panose="020B0604030504040204" pitchFamily="34" charset="-120"/>
                <a:sym typeface="Arial" panose="020B0604020202020204" pitchFamily="34" charset="0"/>
              </a:rPr>
              <a:t>Disk 4</a:t>
            </a:r>
            <a:endParaRPr lang="zh-TW" altLang="en-US" sz="1467" b="1">
              <a:solidFill>
                <a:srgbClr val="FF6600"/>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30" name="手繪多邊形: 圖案 229">
            <a:extLst>
              <a:ext uri="{FF2B5EF4-FFF2-40B4-BE49-F238E27FC236}">
                <a16:creationId xmlns:a16="http://schemas.microsoft.com/office/drawing/2014/main" id="{E83F8E39-91A1-49C7-A67D-D623C72AA360}"/>
              </a:ext>
            </a:extLst>
          </p:cNvPr>
          <p:cNvSpPr/>
          <p:nvPr/>
        </p:nvSpPr>
        <p:spPr>
          <a:xfrm>
            <a:off x="5261519" y="5023214"/>
            <a:ext cx="1081851" cy="845788"/>
          </a:xfrm>
          <a:custGeom>
            <a:avLst/>
            <a:gdLst>
              <a:gd name="connsiteX0" fmla="*/ 0 w 1185036"/>
              <a:gd name="connsiteY0" fmla="*/ 0 h 534573"/>
              <a:gd name="connsiteX1" fmla="*/ 1181686 w 1185036"/>
              <a:gd name="connsiteY1" fmla="*/ 0 h 534573"/>
              <a:gd name="connsiteX2" fmla="*/ 1181686 w 1185036"/>
              <a:gd name="connsiteY2" fmla="*/ 341436 h 534573"/>
              <a:gd name="connsiteX3" fmla="*/ 1185036 w 1185036"/>
              <a:gd name="connsiteY3" fmla="*/ 351693 h 534573"/>
              <a:gd name="connsiteX4" fmla="*/ 592518 w 1185036"/>
              <a:gd name="connsiteY4" fmla="*/ 534573 h 534573"/>
              <a:gd name="connsiteX5" fmla="*/ 0 w 1185036"/>
              <a:gd name="connsiteY5" fmla="*/ 351693 h 534573"/>
              <a:gd name="connsiteX6" fmla="*/ 1 w 1185036"/>
              <a:gd name="connsiteY6" fmla="*/ 351690 h 534573"/>
              <a:gd name="connsiteX7" fmla="*/ 0 w 1185036"/>
              <a:gd name="connsiteY7" fmla="*/ 351690 h 534573"/>
              <a:gd name="connsiteX0" fmla="*/ 0 w 1185036"/>
              <a:gd name="connsiteY0" fmla="*/ 367005 h 901578"/>
              <a:gd name="connsiteX1" fmla="*/ 1156805 w 1185036"/>
              <a:gd name="connsiteY1" fmla="*/ 0 h 901578"/>
              <a:gd name="connsiteX2" fmla="*/ 1181686 w 1185036"/>
              <a:gd name="connsiteY2" fmla="*/ 708441 h 901578"/>
              <a:gd name="connsiteX3" fmla="*/ 1185036 w 1185036"/>
              <a:gd name="connsiteY3" fmla="*/ 718698 h 901578"/>
              <a:gd name="connsiteX4" fmla="*/ 592518 w 1185036"/>
              <a:gd name="connsiteY4" fmla="*/ 901578 h 901578"/>
              <a:gd name="connsiteX5" fmla="*/ 0 w 1185036"/>
              <a:gd name="connsiteY5" fmla="*/ 718698 h 901578"/>
              <a:gd name="connsiteX6" fmla="*/ 1 w 1185036"/>
              <a:gd name="connsiteY6" fmla="*/ 718695 h 901578"/>
              <a:gd name="connsiteX7" fmla="*/ 0 w 1185036"/>
              <a:gd name="connsiteY7" fmla="*/ 718695 h 901578"/>
              <a:gd name="connsiteX8" fmla="*/ 0 w 1185036"/>
              <a:gd name="connsiteY8" fmla="*/ 367005 h 901578"/>
              <a:gd name="connsiteX0" fmla="*/ 18661 w 1185036"/>
              <a:gd name="connsiteY0" fmla="*/ 0 h 926459"/>
              <a:gd name="connsiteX1" fmla="*/ 1156805 w 1185036"/>
              <a:gd name="connsiteY1" fmla="*/ 24881 h 926459"/>
              <a:gd name="connsiteX2" fmla="*/ 1181686 w 1185036"/>
              <a:gd name="connsiteY2" fmla="*/ 733322 h 926459"/>
              <a:gd name="connsiteX3" fmla="*/ 1185036 w 1185036"/>
              <a:gd name="connsiteY3" fmla="*/ 743579 h 926459"/>
              <a:gd name="connsiteX4" fmla="*/ 592518 w 1185036"/>
              <a:gd name="connsiteY4" fmla="*/ 926459 h 926459"/>
              <a:gd name="connsiteX5" fmla="*/ 0 w 1185036"/>
              <a:gd name="connsiteY5" fmla="*/ 743579 h 926459"/>
              <a:gd name="connsiteX6" fmla="*/ 1 w 1185036"/>
              <a:gd name="connsiteY6" fmla="*/ 743576 h 926459"/>
              <a:gd name="connsiteX7" fmla="*/ 0 w 1185036"/>
              <a:gd name="connsiteY7" fmla="*/ 743576 h 926459"/>
              <a:gd name="connsiteX8" fmla="*/ 18661 w 1185036"/>
              <a:gd name="connsiteY8" fmla="*/ 0 h 926459"/>
              <a:gd name="connsiteX0" fmla="*/ 6220 w 1185036"/>
              <a:gd name="connsiteY0" fmla="*/ 0 h 926459"/>
              <a:gd name="connsiteX1" fmla="*/ 1156805 w 1185036"/>
              <a:gd name="connsiteY1" fmla="*/ 24881 h 926459"/>
              <a:gd name="connsiteX2" fmla="*/ 1181686 w 1185036"/>
              <a:gd name="connsiteY2" fmla="*/ 733322 h 926459"/>
              <a:gd name="connsiteX3" fmla="*/ 1185036 w 1185036"/>
              <a:gd name="connsiteY3" fmla="*/ 743579 h 926459"/>
              <a:gd name="connsiteX4" fmla="*/ 592518 w 1185036"/>
              <a:gd name="connsiteY4" fmla="*/ 926459 h 926459"/>
              <a:gd name="connsiteX5" fmla="*/ 0 w 1185036"/>
              <a:gd name="connsiteY5" fmla="*/ 743579 h 926459"/>
              <a:gd name="connsiteX6" fmla="*/ 1 w 1185036"/>
              <a:gd name="connsiteY6" fmla="*/ 743576 h 926459"/>
              <a:gd name="connsiteX7" fmla="*/ 0 w 1185036"/>
              <a:gd name="connsiteY7" fmla="*/ 743576 h 926459"/>
              <a:gd name="connsiteX8" fmla="*/ 6220 w 1185036"/>
              <a:gd name="connsiteY8" fmla="*/ 0 h 926459"/>
              <a:gd name="connsiteX0" fmla="*/ 6220 w 1185036"/>
              <a:gd name="connsiteY0" fmla="*/ 0 h 926459"/>
              <a:gd name="connsiteX1" fmla="*/ 1175466 w 1185036"/>
              <a:gd name="connsiteY1" fmla="*/ 31102 h 926459"/>
              <a:gd name="connsiteX2" fmla="*/ 1181686 w 1185036"/>
              <a:gd name="connsiteY2" fmla="*/ 733322 h 926459"/>
              <a:gd name="connsiteX3" fmla="*/ 1185036 w 1185036"/>
              <a:gd name="connsiteY3" fmla="*/ 743579 h 926459"/>
              <a:gd name="connsiteX4" fmla="*/ 592518 w 1185036"/>
              <a:gd name="connsiteY4" fmla="*/ 926459 h 926459"/>
              <a:gd name="connsiteX5" fmla="*/ 0 w 1185036"/>
              <a:gd name="connsiteY5" fmla="*/ 743579 h 926459"/>
              <a:gd name="connsiteX6" fmla="*/ 1 w 1185036"/>
              <a:gd name="connsiteY6" fmla="*/ 743576 h 926459"/>
              <a:gd name="connsiteX7" fmla="*/ 0 w 1185036"/>
              <a:gd name="connsiteY7" fmla="*/ 743576 h 926459"/>
              <a:gd name="connsiteX8" fmla="*/ 6220 w 1185036"/>
              <a:gd name="connsiteY8" fmla="*/ 0 h 926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5036" h="926459">
                <a:moveTo>
                  <a:pt x="6220" y="0"/>
                </a:moveTo>
                <a:lnTo>
                  <a:pt x="1175466" y="31102"/>
                </a:lnTo>
                <a:cubicBezTo>
                  <a:pt x="1177539" y="265175"/>
                  <a:pt x="1179613" y="499249"/>
                  <a:pt x="1181686" y="733322"/>
                </a:cubicBezTo>
                <a:lnTo>
                  <a:pt x="1185036" y="743579"/>
                </a:lnTo>
                <a:cubicBezTo>
                  <a:pt x="1185036" y="844581"/>
                  <a:pt x="919757" y="926459"/>
                  <a:pt x="592518" y="926459"/>
                </a:cubicBezTo>
                <a:cubicBezTo>
                  <a:pt x="265279" y="926459"/>
                  <a:pt x="0" y="844581"/>
                  <a:pt x="0" y="743579"/>
                </a:cubicBezTo>
                <a:cubicBezTo>
                  <a:pt x="0" y="743578"/>
                  <a:pt x="1" y="743577"/>
                  <a:pt x="1" y="743576"/>
                </a:cubicBezTo>
                <a:lnTo>
                  <a:pt x="0" y="743576"/>
                </a:lnTo>
                <a:cubicBezTo>
                  <a:pt x="2073" y="495717"/>
                  <a:pt x="4147" y="247859"/>
                  <a:pt x="6220" y="0"/>
                </a:cubicBezTo>
                <a:close/>
              </a:path>
            </a:pathLst>
          </a:custGeom>
          <a:gradFill>
            <a:gsLst>
              <a:gs pos="100000">
                <a:srgbClr val="1DBDFF"/>
              </a:gs>
              <a:gs pos="0">
                <a:srgbClr val="031B73">
                  <a:alpha val="23000"/>
                </a:srgbClr>
              </a:gs>
            </a:gsLst>
            <a:lin ang="5400000" scaled="1"/>
          </a:grad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nvGrpSpPr>
          <p:cNvPr id="231" name="群組 230">
            <a:extLst>
              <a:ext uri="{FF2B5EF4-FFF2-40B4-BE49-F238E27FC236}">
                <a16:creationId xmlns:a16="http://schemas.microsoft.com/office/drawing/2014/main" id="{DAF7F83B-5DE8-4E1D-8C5B-35A199417F34}"/>
              </a:ext>
            </a:extLst>
          </p:cNvPr>
          <p:cNvGrpSpPr/>
          <p:nvPr/>
        </p:nvGrpSpPr>
        <p:grpSpPr>
          <a:xfrm>
            <a:off x="5260127" y="4525605"/>
            <a:ext cx="1086084" cy="670467"/>
            <a:chOff x="-623618" y="2698102"/>
            <a:chExt cx="1189675" cy="734415"/>
          </a:xfrm>
          <a:solidFill>
            <a:srgbClr val="7030A0"/>
          </a:solidFill>
        </p:grpSpPr>
        <p:sp>
          <p:nvSpPr>
            <p:cNvPr id="232" name="手繪多邊形: 圖案 231">
              <a:extLst>
                <a:ext uri="{FF2B5EF4-FFF2-40B4-BE49-F238E27FC236}">
                  <a16:creationId xmlns:a16="http://schemas.microsoft.com/office/drawing/2014/main" id="{968FA3CB-6E26-4331-95C6-C606061685A9}"/>
                </a:ext>
              </a:extLst>
            </p:cNvPr>
            <p:cNvSpPr/>
            <p:nvPr/>
          </p:nvSpPr>
          <p:spPr>
            <a:xfrm>
              <a:off x="-618979" y="2897944"/>
              <a:ext cx="1185036" cy="534573"/>
            </a:xfrm>
            <a:custGeom>
              <a:avLst/>
              <a:gdLst>
                <a:gd name="connsiteX0" fmla="*/ 0 w 1185036"/>
                <a:gd name="connsiteY0" fmla="*/ 0 h 534573"/>
                <a:gd name="connsiteX1" fmla="*/ 1181686 w 1185036"/>
                <a:gd name="connsiteY1" fmla="*/ 0 h 534573"/>
                <a:gd name="connsiteX2" fmla="*/ 1181686 w 1185036"/>
                <a:gd name="connsiteY2" fmla="*/ 341436 h 534573"/>
                <a:gd name="connsiteX3" fmla="*/ 1185036 w 1185036"/>
                <a:gd name="connsiteY3" fmla="*/ 351693 h 534573"/>
                <a:gd name="connsiteX4" fmla="*/ 592518 w 1185036"/>
                <a:gd name="connsiteY4" fmla="*/ 534573 h 534573"/>
                <a:gd name="connsiteX5" fmla="*/ 0 w 1185036"/>
                <a:gd name="connsiteY5" fmla="*/ 351693 h 534573"/>
                <a:gd name="connsiteX6" fmla="*/ 1 w 1185036"/>
                <a:gd name="connsiteY6" fmla="*/ 351690 h 534573"/>
                <a:gd name="connsiteX7" fmla="*/ 0 w 1185036"/>
                <a:gd name="connsiteY7" fmla="*/ 351690 h 53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5036" h="534573">
                  <a:moveTo>
                    <a:pt x="0" y="0"/>
                  </a:moveTo>
                  <a:lnTo>
                    <a:pt x="1181686" y="0"/>
                  </a:lnTo>
                  <a:lnTo>
                    <a:pt x="1181686" y="341436"/>
                  </a:lnTo>
                  <a:lnTo>
                    <a:pt x="1185036" y="351693"/>
                  </a:lnTo>
                  <a:cubicBezTo>
                    <a:pt x="1185036" y="452695"/>
                    <a:pt x="919757" y="534573"/>
                    <a:pt x="592518" y="534573"/>
                  </a:cubicBezTo>
                  <a:cubicBezTo>
                    <a:pt x="265279" y="534573"/>
                    <a:pt x="0" y="452695"/>
                    <a:pt x="0" y="351693"/>
                  </a:cubicBezTo>
                  <a:lnTo>
                    <a:pt x="1" y="351690"/>
                  </a:lnTo>
                  <a:lnTo>
                    <a:pt x="0" y="351690"/>
                  </a:lnTo>
                  <a:close/>
                </a:path>
              </a:pathLst>
            </a:cu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altLang="zh-TW">
                  <a:latin typeface="Arial" panose="020B0604020202020204" pitchFamily="34" charset="0"/>
                  <a:ea typeface="微軟正黑體" panose="020B0604030504040204" pitchFamily="34" charset="-120"/>
                  <a:sym typeface="Arial" panose="020B0604020202020204" pitchFamily="34" charset="0"/>
                </a:rPr>
                <a:t>Eq</a:t>
              </a: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233" name="橢圓 232">
              <a:extLst>
                <a:ext uri="{FF2B5EF4-FFF2-40B4-BE49-F238E27FC236}">
                  <a16:creationId xmlns:a16="http://schemas.microsoft.com/office/drawing/2014/main" id="{A67DD529-93B8-4619-8F69-B0808C2B9ABB}"/>
                </a:ext>
              </a:extLst>
            </p:cNvPr>
            <p:cNvSpPr/>
            <p:nvPr/>
          </p:nvSpPr>
          <p:spPr>
            <a:xfrm>
              <a:off x="-623618" y="2698102"/>
              <a:ext cx="1185035" cy="365760"/>
            </a:xfrm>
            <a:prstGeom prst="ellipse">
              <a:avLst/>
            </a:pr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grpSp>
        <p:nvGrpSpPr>
          <p:cNvPr id="234" name="群組 233">
            <a:extLst>
              <a:ext uri="{FF2B5EF4-FFF2-40B4-BE49-F238E27FC236}">
                <a16:creationId xmlns:a16="http://schemas.microsoft.com/office/drawing/2014/main" id="{80C8FF8E-1BC4-4473-A5E0-0BB89A139385}"/>
              </a:ext>
            </a:extLst>
          </p:cNvPr>
          <p:cNvGrpSpPr/>
          <p:nvPr/>
        </p:nvGrpSpPr>
        <p:grpSpPr>
          <a:xfrm>
            <a:off x="5260127" y="4182758"/>
            <a:ext cx="1086084" cy="670467"/>
            <a:chOff x="-623618" y="2698102"/>
            <a:chExt cx="1189675" cy="734415"/>
          </a:xfrm>
          <a:solidFill>
            <a:srgbClr val="01507A"/>
          </a:solidFill>
        </p:grpSpPr>
        <p:sp>
          <p:nvSpPr>
            <p:cNvPr id="235" name="手繪多邊形: 圖案 234">
              <a:extLst>
                <a:ext uri="{FF2B5EF4-FFF2-40B4-BE49-F238E27FC236}">
                  <a16:creationId xmlns:a16="http://schemas.microsoft.com/office/drawing/2014/main" id="{95BC56DA-0469-4CAC-B9A0-E40AA04F3FC0}"/>
                </a:ext>
              </a:extLst>
            </p:cNvPr>
            <p:cNvSpPr/>
            <p:nvPr/>
          </p:nvSpPr>
          <p:spPr>
            <a:xfrm>
              <a:off x="-618979" y="2897944"/>
              <a:ext cx="1185036" cy="534573"/>
            </a:xfrm>
            <a:custGeom>
              <a:avLst/>
              <a:gdLst>
                <a:gd name="connsiteX0" fmla="*/ 0 w 1185036"/>
                <a:gd name="connsiteY0" fmla="*/ 0 h 534573"/>
                <a:gd name="connsiteX1" fmla="*/ 1181686 w 1185036"/>
                <a:gd name="connsiteY1" fmla="*/ 0 h 534573"/>
                <a:gd name="connsiteX2" fmla="*/ 1181686 w 1185036"/>
                <a:gd name="connsiteY2" fmla="*/ 341436 h 534573"/>
                <a:gd name="connsiteX3" fmla="*/ 1185036 w 1185036"/>
                <a:gd name="connsiteY3" fmla="*/ 351693 h 534573"/>
                <a:gd name="connsiteX4" fmla="*/ 592518 w 1185036"/>
                <a:gd name="connsiteY4" fmla="*/ 534573 h 534573"/>
                <a:gd name="connsiteX5" fmla="*/ 0 w 1185036"/>
                <a:gd name="connsiteY5" fmla="*/ 351693 h 534573"/>
                <a:gd name="connsiteX6" fmla="*/ 1 w 1185036"/>
                <a:gd name="connsiteY6" fmla="*/ 351690 h 534573"/>
                <a:gd name="connsiteX7" fmla="*/ 0 w 1185036"/>
                <a:gd name="connsiteY7" fmla="*/ 351690 h 53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5036" h="534573">
                  <a:moveTo>
                    <a:pt x="0" y="0"/>
                  </a:moveTo>
                  <a:lnTo>
                    <a:pt x="1181686" y="0"/>
                  </a:lnTo>
                  <a:lnTo>
                    <a:pt x="1181686" y="341436"/>
                  </a:lnTo>
                  <a:lnTo>
                    <a:pt x="1185036" y="351693"/>
                  </a:lnTo>
                  <a:cubicBezTo>
                    <a:pt x="1185036" y="452695"/>
                    <a:pt x="919757" y="534573"/>
                    <a:pt x="592518" y="534573"/>
                  </a:cubicBezTo>
                  <a:cubicBezTo>
                    <a:pt x="265279" y="534573"/>
                    <a:pt x="0" y="452695"/>
                    <a:pt x="0" y="351693"/>
                  </a:cubicBezTo>
                  <a:lnTo>
                    <a:pt x="1" y="351690"/>
                  </a:lnTo>
                  <a:lnTo>
                    <a:pt x="0" y="351690"/>
                  </a:lnTo>
                  <a:close/>
                </a:path>
              </a:pathLst>
            </a:cu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altLang="zh-TW" err="1">
                  <a:latin typeface="Arial" panose="020B0604020202020204" pitchFamily="34" charset="0"/>
                  <a:ea typeface="微軟正黑體" panose="020B0604030504040204" pitchFamily="34" charset="-120"/>
                  <a:sym typeface="Arial" panose="020B0604020202020204" pitchFamily="34" charset="0"/>
                </a:rPr>
                <a:t>Dq</a:t>
              </a:r>
              <a:endParaRPr lang="zh-TW" altLang="en-US" err="1">
                <a:latin typeface="Arial" panose="020B0604020202020204" pitchFamily="34" charset="0"/>
                <a:ea typeface="微軟正黑體" panose="020B0604030504040204" pitchFamily="34" charset="-120"/>
                <a:sym typeface="Arial" panose="020B0604020202020204" pitchFamily="34" charset="0"/>
              </a:endParaRPr>
            </a:p>
          </p:txBody>
        </p:sp>
        <p:sp>
          <p:nvSpPr>
            <p:cNvPr id="236" name="橢圓 235">
              <a:extLst>
                <a:ext uri="{FF2B5EF4-FFF2-40B4-BE49-F238E27FC236}">
                  <a16:creationId xmlns:a16="http://schemas.microsoft.com/office/drawing/2014/main" id="{546EA6C4-D7CB-4703-A807-1D61616130E2}"/>
                </a:ext>
              </a:extLst>
            </p:cNvPr>
            <p:cNvSpPr/>
            <p:nvPr/>
          </p:nvSpPr>
          <p:spPr>
            <a:xfrm>
              <a:off x="-623618" y="2698102"/>
              <a:ext cx="1185035" cy="365760"/>
            </a:xfrm>
            <a:prstGeom prst="ellipse">
              <a:avLst/>
            </a:pr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grpSp>
        <p:nvGrpSpPr>
          <p:cNvPr id="237" name="群組 236">
            <a:extLst>
              <a:ext uri="{FF2B5EF4-FFF2-40B4-BE49-F238E27FC236}">
                <a16:creationId xmlns:a16="http://schemas.microsoft.com/office/drawing/2014/main" id="{99F3BAC5-4E14-4B74-8E64-14770024BD6E}"/>
              </a:ext>
            </a:extLst>
          </p:cNvPr>
          <p:cNvGrpSpPr/>
          <p:nvPr/>
        </p:nvGrpSpPr>
        <p:grpSpPr>
          <a:xfrm>
            <a:off x="5260127" y="3845170"/>
            <a:ext cx="1086084" cy="670467"/>
            <a:chOff x="-623618" y="2698102"/>
            <a:chExt cx="1189675" cy="734415"/>
          </a:xfrm>
          <a:solidFill>
            <a:srgbClr val="0070C0"/>
          </a:solidFill>
        </p:grpSpPr>
        <p:sp>
          <p:nvSpPr>
            <p:cNvPr id="238" name="手繪多邊形: 圖案 237">
              <a:extLst>
                <a:ext uri="{FF2B5EF4-FFF2-40B4-BE49-F238E27FC236}">
                  <a16:creationId xmlns:a16="http://schemas.microsoft.com/office/drawing/2014/main" id="{A50857CE-4DDB-4DB8-BAF1-6E1BD2BCB904}"/>
                </a:ext>
              </a:extLst>
            </p:cNvPr>
            <p:cNvSpPr/>
            <p:nvPr/>
          </p:nvSpPr>
          <p:spPr>
            <a:xfrm>
              <a:off x="-618979" y="2897944"/>
              <a:ext cx="1185036" cy="534573"/>
            </a:xfrm>
            <a:custGeom>
              <a:avLst/>
              <a:gdLst>
                <a:gd name="connsiteX0" fmla="*/ 0 w 1185036"/>
                <a:gd name="connsiteY0" fmla="*/ 0 h 534573"/>
                <a:gd name="connsiteX1" fmla="*/ 1181686 w 1185036"/>
                <a:gd name="connsiteY1" fmla="*/ 0 h 534573"/>
                <a:gd name="connsiteX2" fmla="*/ 1181686 w 1185036"/>
                <a:gd name="connsiteY2" fmla="*/ 341436 h 534573"/>
                <a:gd name="connsiteX3" fmla="*/ 1185036 w 1185036"/>
                <a:gd name="connsiteY3" fmla="*/ 351693 h 534573"/>
                <a:gd name="connsiteX4" fmla="*/ 592518 w 1185036"/>
                <a:gd name="connsiteY4" fmla="*/ 534573 h 534573"/>
                <a:gd name="connsiteX5" fmla="*/ 0 w 1185036"/>
                <a:gd name="connsiteY5" fmla="*/ 351693 h 534573"/>
                <a:gd name="connsiteX6" fmla="*/ 1 w 1185036"/>
                <a:gd name="connsiteY6" fmla="*/ 351690 h 534573"/>
                <a:gd name="connsiteX7" fmla="*/ 0 w 1185036"/>
                <a:gd name="connsiteY7" fmla="*/ 351690 h 53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5036" h="534573">
                  <a:moveTo>
                    <a:pt x="0" y="0"/>
                  </a:moveTo>
                  <a:lnTo>
                    <a:pt x="1181686" y="0"/>
                  </a:lnTo>
                  <a:lnTo>
                    <a:pt x="1181686" y="341436"/>
                  </a:lnTo>
                  <a:lnTo>
                    <a:pt x="1185036" y="351693"/>
                  </a:lnTo>
                  <a:cubicBezTo>
                    <a:pt x="1185036" y="452695"/>
                    <a:pt x="919757" y="534573"/>
                    <a:pt x="592518" y="534573"/>
                  </a:cubicBezTo>
                  <a:cubicBezTo>
                    <a:pt x="265279" y="534573"/>
                    <a:pt x="0" y="452695"/>
                    <a:pt x="0" y="351693"/>
                  </a:cubicBezTo>
                  <a:lnTo>
                    <a:pt x="1" y="351690"/>
                  </a:lnTo>
                  <a:lnTo>
                    <a:pt x="0" y="351690"/>
                  </a:lnTo>
                  <a:close/>
                </a:path>
              </a:pathLst>
            </a:cu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altLang="zh-TW">
                  <a:solidFill>
                    <a:schemeClr val="tx1"/>
                  </a:solidFill>
                  <a:latin typeface="Arial" panose="020B0604020202020204" pitchFamily="34" charset="0"/>
                  <a:ea typeface="微軟正黑體" panose="020B0604030504040204" pitchFamily="34" charset="-120"/>
                  <a:sym typeface="Arial" panose="020B0604020202020204" pitchFamily="34" charset="0"/>
                </a:rPr>
                <a:t>C2</a:t>
              </a:r>
              <a:endParaRPr lang="zh-TW" altLang="en-US">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39" name="橢圓 238">
              <a:extLst>
                <a:ext uri="{FF2B5EF4-FFF2-40B4-BE49-F238E27FC236}">
                  <a16:creationId xmlns:a16="http://schemas.microsoft.com/office/drawing/2014/main" id="{50973B59-7C41-42AA-8F39-C1489486CF32}"/>
                </a:ext>
              </a:extLst>
            </p:cNvPr>
            <p:cNvSpPr/>
            <p:nvPr/>
          </p:nvSpPr>
          <p:spPr>
            <a:xfrm>
              <a:off x="-623618" y="2698102"/>
              <a:ext cx="1185035" cy="365760"/>
            </a:xfrm>
            <a:prstGeom prst="ellipse">
              <a:avLst/>
            </a:pr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grpSp>
        <p:nvGrpSpPr>
          <p:cNvPr id="240" name="群組 239">
            <a:extLst>
              <a:ext uri="{FF2B5EF4-FFF2-40B4-BE49-F238E27FC236}">
                <a16:creationId xmlns:a16="http://schemas.microsoft.com/office/drawing/2014/main" id="{7CC08187-375E-4660-AD5E-BED124CD61DA}"/>
              </a:ext>
            </a:extLst>
          </p:cNvPr>
          <p:cNvGrpSpPr/>
          <p:nvPr/>
        </p:nvGrpSpPr>
        <p:grpSpPr>
          <a:xfrm>
            <a:off x="5260127" y="3516638"/>
            <a:ext cx="1086084" cy="670467"/>
            <a:chOff x="-623618" y="2698102"/>
            <a:chExt cx="1189675" cy="734415"/>
          </a:xfrm>
          <a:solidFill>
            <a:srgbClr val="00B0F0"/>
          </a:solidFill>
        </p:grpSpPr>
        <p:sp>
          <p:nvSpPr>
            <p:cNvPr id="241" name="手繪多邊形: 圖案 240">
              <a:extLst>
                <a:ext uri="{FF2B5EF4-FFF2-40B4-BE49-F238E27FC236}">
                  <a16:creationId xmlns:a16="http://schemas.microsoft.com/office/drawing/2014/main" id="{9B6ECF5A-0C66-4E4E-98BB-CC746BB25165}"/>
                </a:ext>
              </a:extLst>
            </p:cNvPr>
            <p:cNvSpPr/>
            <p:nvPr/>
          </p:nvSpPr>
          <p:spPr>
            <a:xfrm>
              <a:off x="-618979" y="2897944"/>
              <a:ext cx="1185036" cy="534573"/>
            </a:xfrm>
            <a:custGeom>
              <a:avLst/>
              <a:gdLst>
                <a:gd name="connsiteX0" fmla="*/ 0 w 1185036"/>
                <a:gd name="connsiteY0" fmla="*/ 0 h 534573"/>
                <a:gd name="connsiteX1" fmla="*/ 1181686 w 1185036"/>
                <a:gd name="connsiteY1" fmla="*/ 0 h 534573"/>
                <a:gd name="connsiteX2" fmla="*/ 1181686 w 1185036"/>
                <a:gd name="connsiteY2" fmla="*/ 341436 h 534573"/>
                <a:gd name="connsiteX3" fmla="*/ 1185036 w 1185036"/>
                <a:gd name="connsiteY3" fmla="*/ 351693 h 534573"/>
                <a:gd name="connsiteX4" fmla="*/ 592518 w 1185036"/>
                <a:gd name="connsiteY4" fmla="*/ 534573 h 534573"/>
                <a:gd name="connsiteX5" fmla="*/ 0 w 1185036"/>
                <a:gd name="connsiteY5" fmla="*/ 351693 h 534573"/>
                <a:gd name="connsiteX6" fmla="*/ 1 w 1185036"/>
                <a:gd name="connsiteY6" fmla="*/ 351690 h 534573"/>
                <a:gd name="connsiteX7" fmla="*/ 0 w 1185036"/>
                <a:gd name="connsiteY7" fmla="*/ 351690 h 53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5036" h="534573">
                  <a:moveTo>
                    <a:pt x="0" y="0"/>
                  </a:moveTo>
                  <a:lnTo>
                    <a:pt x="1181686" y="0"/>
                  </a:lnTo>
                  <a:lnTo>
                    <a:pt x="1181686" y="341436"/>
                  </a:lnTo>
                  <a:lnTo>
                    <a:pt x="1185036" y="351693"/>
                  </a:lnTo>
                  <a:cubicBezTo>
                    <a:pt x="1185036" y="452695"/>
                    <a:pt x="919757" y="534573"/>
                    <a:pt x="592518" y="534573"/>
                  </a:cubicBezTo>
                  <a:cubicBezTo>
                    <a:pt x="265279" y="534573"/>
                    <a:pt x="0" y="452695"/>
                    <a:pt x="0" y="351693"/>
                  </a:cubicBezTo>
                  <a:lnTo>
                    <a:pt x="1" y="351690"/>
                  </a:lnTo>
                  <a:lnTo>
                    <a:pt x="0" y="351690"/>
                  </a:lnTo>
                  <a:close/>
                </a:path>
              </a:pathLst>
            </a:cu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altLang="zh-TW">
                  <a:solidFill>
                    <a:schemeClr val="tx1"/>
                  </a:solidFill>
                  <a:latin typeface="Arial" panose="020B0604020202020204" pitchFamily="34" charset="0"/>
                  <a:ea typeface="微軟正黑體" panose="020B0604030504040204" pitchFamily="34" charset="-120"/>
                  <a:sym typeface="Arial" panose="020B0604020202020204" pitchFamily="34" charset="0"/>
                </a:rPr>
                <a:t>B2</a:t>
              </a:r>
              <a:endParaRPr lang="zh-TW" altLang="en-US">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42" name="橢圓 241">
              <a:extLst>
                <a:ext uri="{FF2B5EF4-FFF2-40B4-BE49-F238E27FC236}">
                  <a16:creationId xmlns:a16="http://schemas.microsoft.com/office/drawing/2014/main" id="{3C486EA3-03B9-4572-BD28-3CDE0A077BDC}"/>
                </a:ext>
              </a:extLst>
            </p:cNvPr>
            <p:cNvSpPr/>
            <p:nvPr/>
          </p:nvSpPr>
          <p:spPr>
            <a:xfrm>
              <a:off x="-623618" y="2698102"/>
              <a:ext cx="1185035" cy="365760"/>
            </a:xfrm>
            <a:prstGeom prst="ellipse">
              <a:avLst/>
            </a:pr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grpSp>
        <p:nvGrpSpPr>
          <p:cNvPr id="243" name="群組 242">
            <a:extLst>
              <a:ext uri="{FF2B5EF4-FFF2-40B4-BE49-F238E27FC236}">
                <a16:creationId xmlns:a16="http://schemas.microsoft.com/office/drawing/2014/main" id="{D9826173-BAEC-43E6-9326-3EA156199B1A}"/>
              </a:ext>
            </a:extLst>
          </p:cNvPr>
          <p:cNvGrpSpPr/>
          <p:nvPr/>
        </p:nvGrpSpPr>
        <p:grpSpPr>
          <a:xfrm>
            <a:off x="5260127" y="3177630"/>
            <a:ext cx="1086084" cy="670467"/>
            <a:chOff x="-623618" y="2709825"/>
            <a:chExt cx="1189675" cy="734415"/>
          </a:xfrm>
        </p:grpSpPr>
        <p:sp>
          <p:nvSpPr>
            <p:cNvPr id="244" name="手繪多邊形: 圖案 243">
              <a:extLst>
                <a:ext uri="{FF2B5EF4-FFF2-40B4-BE49-F238E27FC236}">
                  <a16:creationId xmlns:a16="http://schemas.microsoft.com/office/drawing/2014/main" id="{60B81466-CE09-4649-AAF0-DC10A34183A5}"/>
                </a:ext>
              </a:extLst>
            </p:cNvPr>
            <p:cNvSpPr/>
            <p:nvPr/>
          </p:nvSpPr>
          <p:spPr>
            <a:xfrm>
              <a:off x="-618979" y="2909667"/>
              <a:ext cx="1185036" cy="534573"/>
            </a:xfrm>
            <a:custGeom>
              <a:avLst/>
              <a:gdLst>
                <a:gd name="connsiteX0" fmla="*/ 0 w 1185036"/>
                <a:gd name="connsiteY0" fmla="*/ 0 h 534573"/>
                <a:gd name="connsiteX1" fmla="*/ 1181686 w 1185036"/>
                <a:gd name="connsiteY1" fmla="*/ 0 h 534573"/>
                <a:gd name="connsiteX2" fmla="*/ 1181686 w 1185036"/>
                <a:gd name="connsiteY2" fmla="*/ 341436 h 534573"/>
                <a:gd name="connsiteX3" fmla="*/ 1185036 w 1185036"/>
                <a:gd name="connsiteY3" fmla="*/ 351693 h 534573"/>
                <a:gd name="connsiteX4" fmla="*/ 592518 w 1185036"/>
                <a:gd name="connsiteY4" fmla="*/ 534573 h 534573"/>
                <a:gd name="connsiteX5" fmla="*/ 0 w 1185036"/>
                <a:gd name="connsiteY5" fmla="*/ 351693 h 534573"/>
                <a:gd name="connsiteX6" fmla="*/ 1 w 1185036"/>
                <a:gd name="connsiteY6" fmla="*/ 351690 h 534573"/>
                <a:gd name="connsiteX7" fmla="*/ 0 w 1185036"/>
                <a:gd name="connsiteY7" fmla="*/ 351690 h 53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5036" h="534573">
                  <a:moveTo>
                    <a:pt x="0" y="0"/>
                  </a:moveTo>
                  <a:lnTo>
                    <a:pt x="1181686" y="0"/>
                  </a:lnTo>
                  <a:lnTo>
                    <a:pt x="1181686" y="341436"/>
                  </a:lnTo>
                  <a:lnTo>
                    <a:pt x="1185036" y="351693"/>
                  </a:lnTo>
                  <a:cubicBezTo>
                    <a:pt x="1185036" y="452695"/>
                    <a:pt x="919757" y="534573"/>
                    <a:pt x="592518" y="534573"/>
                  </a:cubicBezTo>
                  <a:cubicBezTo>
                    <a:pt x="265279" y="534573"/>
                    <a:pt x="0" y="452695"/>
                    <a:pt x="0" y="351693"/>
                  </a:cubicBezTo>
                  <a:lnTo>
                    <a:pt x="1" y="351690"/>
                  </a:lnTo>
                  <a:lnTo>
                    <a:pt x="0" y="351690"/>
                  </a:lnTo>
                  <a:close/>
                </a:path>
              </a:pathLst>
            </a:custGeom>
            <a:solidFill>
              <a:srgbClr val="00FFFF"/>
            </a:solid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altLang="zh-TW" err="1">
                  <a:solidFill>
                    <a:schemeClr val="tx1"/>
                  </a:solidFill>
                  <a:latin typeface="Arial" panose="020B0604020202020204" pitchFamily="34" charset="0"/>
                  <a:ea typeface="微軟正黑體" panose="020B0604030504040204" pitchFamily="34" charset="-120"/>
                  <a:sym typeface="Arial" panose="020B0604020202020204" pitchFamily="34" charset="0"/>
                </a:rPr>
                <a:t>Ar</a:t>
              </a:r>
              <a:endParaRPr lang="zh-TW" altLang="en-US" err="1">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45" name="橢圓 244">
              <a:extLst>
                <a:ext uri="{FF2B5EF4-FFF2-40B4-BE49-F238E27FC236}">
                  <a16:creationId xmlns:a16="http://schemas.microsoft.com/office/drawing/2014/main" id="{32B3798E-88E7-4ED2-845A-9C8A3D68F147}"/>
                </a:ext>
              </a:extLst>
            </p:cNvPr>
            <p:cNvSpPr/>
            <p:nvPr/>
          </p:nvSpPr>
          <p:spPr>
            <a:xfrm>
              <a:off x="-623618" y="2709825"/>
              <a:ext cx="1185035" cy="365760"/>
            </a:xfrm>
            <a:prstGeom prst="ellipse">
              <a:avLst/>
            </a:prstGeom>
            <a:solidFill>
              <a:srgbClr val="00FFFF"/>
            </a:solid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sp>
        <p:nvSpPr>
          <p:cNvPr id="246" name="矩形 245">
            <a:extLst>
              <a:ext uri="{FF2B5EF4-FFF2-40B4-BE49-F238E27FC236}">
                <a16:creationId xmlns:a16="http://schemas.microsoft.com/office/drawing/2014/main" id="{CD20C68E-1E85-4633-B484-11D51EB7E90C}"/>
              </a:ext>
            </a:extLst>
          </p:cNvPr>
          <p:cNvSpPr/>
          <p:nvPr/>
        </p:nvSpPr>
        <p:spPr>
          <a:xfrm>
            <a:off x="5406806" y="5881660"/>
            <a:ext cx="845275" cy="318100"/>
          </a:xfrm>
          <a:prstGeom prst="rect">
            <a:avLst/>
          </a:prstGeom>
          <a:ln>
            <a:noFill/>
          </a:ln>
        </p:spPr>
        <p:txBody>
          <a:bodyPr wrap="square">
            <a:spAutoFit/>
          </a:bodyPr>
          <a:lstStyle/>
          <a:p>
            <a:pPr algn="ctr"/>
            <a:r>
              <a:rPr lang="en-US" altLang="zh-TW" sz="1467" b="1">
                <a:solidFill>
                  <a:srgbClr val="FF6600"/>
                </a:solidFill>
                <a:latin typeface="Arial" panose="020B0604020202020204" pitchFamily="34" charset="0"/>
                <a:ea typeface="微軟正黑體" panose="020B0604030504040204" pitchFamily="34" charset="-120"/>
                <a:sym typeface="Arial" panose="020B0604020202020204" pitchFamily="34" charset="0"/>
              </a:rPr>
              <a:t>Disk 5</a:t>
            </a:r>
            <a:endParaRPr lang="zh-TW" altLang="en-US" sz="1467" b="1">
              <a:solidFill>
                <a:srgbClr val="FF6600"/>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47" name="矩形 246">
            <a:extLst>
              <a:ext uri="{FF2B5EF4-FFF2-40B4-BE49-F238E27FC236}">
                <a16:creationId xmlns:a16="http://schemas.microsoft.com/office/drawing/2014/main" id="{C0D43315-DB7B-43E9-A6E0-F4C61F9E077E}"/>
              </a:ext>
            </a:extLst>
          </p:cNvPr>
          <p:cNvSpPr/>
          <p:nvPr/>
        </p:nvSpPr>
        <p:spPr>
          <a:xfrm>
            <a:off x="2280815" y="2488054"/>
            <a:ext cx="2101319" cy="461665"/>
          </a:xfrm>
          <a:prstGeom prst="rect">
            <a:avLst/>
          </a:prstGeom>
        </p:spPr>
        <p:txBody>
          <a:bodyPr wrap="square">
            <a:spAutoFit/>
          </a:bodyPr>
          <a:lstStyle/>
          <a:p>
            <a:pPr algn="ctr"/>
            <a:r>
              <a:rPr lang="en-US" altLang="zh-TW" sz="2400" b="1">
                <a:solidFill>
                  <a:srgbClr val="FF6600"/>
                </a:solidFill>
                <a:latin typeface="Arial" panose="020B0604020202020204" pitchFamily="34" charset="0"/>
                <a:ea typeface="微軟正黑體" panose="020B0604030504040204" pitchFamily="34" charset="-120"/>
                <a:sym typeface="Arial" panose="020B0604020202020204" pitchFamily="34" charset="0"/>
              </a:rPr>
              <a:t>Triple Parity</a:t>
            </a:r>
            <a:endParaRPr lang="zh-TW" altLang="en-US" sz="2400" b="1">
              <a:solidFill>
                <a:srgbClr val="FF6600"/>
              </a:solidFill>
              <a:latin typeface="Arial" panose="020B0604020202020204" pitchFamily="34" charset="0"/>
              <a:ea typeface="微軟正黑體" panose="020B0604030504040204" pitchFamily="34" charset="-120"/>
              <a:sym typeface="Arial" panose="020B0604020202020204" pitchFamily="34" charset="0"/>
            </a:endParaRPr>
          </a:p>
        </p:txBody>
      </p:sp>
      <p:cxnSp>
        <p:nvCxnSpPr>
          <p:cNvPr id="248" name="接點: 肘形 247">
            <a:extLst>
              <a:ext uri="{FF2B5EF4-FFF2-40B4-BE49-F238E27FC236}">
                <a16:creationId xmlns:a16="http://schemas.microsoft.com/office/drawing/2014/main" id="{781D00F0-0BC9-4DF0-8B3A-3782FC77B319}"/>
              </a:ext>
            </a:extLst>
          </p:cNvPr>
          <p:cNvCxnSpPr>
            <a:cxnSpLocks/>
          </p:cNvCxnSpPr>
          <p:nvPr/>
        </p:nvCxnSpPr>
        <p:spPr>
          <a:xfrm>
            <a:off x="3642381" y="2984696"/>
            <a:ext cx="2268887" cy="385283"/>
          </a:xfrm>
          <a:prstGeom prst="bentConnector3">
            <a:avLst>
              <a:gd name="adj1" fmla="val 94340"/>
            </a:avLst>
          </a:prstGeom>
          <a:ln w="25400">
            <a:solidFill>
              <a:srgbClr val="00FFCC"/>
            </a:solidFill>
          </a:ln>
        </p:spPr>
        <p:style>
          <a:lnRef idx="1">
            <a:schemeClr val="accent1"/>
          </a:lnRef>
          <a:fillRef idx="0">
            <a:schemeClr val="accent1"/>
          </a:fillRef>
          <a:effectRef idx="0">
            <a:schemeClr val="accent1"/>
          </a:effectRef>
          <a:fontRef idx="minor">
            <a:schemeClr val="tx1"/>
          </a:fontRef>
        </p:style>
      </p:cxnSp>
      <p:cxnSp>
        <p:nvCxnSpPr>
          <p:cNvPr id="249" name="直線接點 248">
            <a:extLst>
              <a:ext uri="{FF2B5EF4-FFF2-40B4-BE49-F238E27FC236}">
                <a16:creationId xmlns:a16="http://schemas.microsoft.com/office/drawing/2014/main" id="{1CD450A9-E7B2-4C5C-BCB5-BCFC15DA70D7}"/>
              </a:ext>
            </a:extLst>
          </p:cNvPr>
          <p:cNvCxnSpPr>
            <a:cxnSpLocks/>
          </p:cNvCxnSpPr>
          <p:nvPr/>
        </p:nvCxnSpPr>
        <p:spPr>
          <a:xfrm>
            <a:off x="4584182" y="2995399"/>
            <a:ext cx="0" cy="321069"/>
          </a:xfrm>
          <a:prstGeom prst="line">
            <a:avLst/>
          </a:prstGeom>
          <a:ln w="25400">
            <a:solidFill>
              <a:srgbClr val="00FFCC"/>
            </a:solidFill>
          </a:ln>
        </p:spPr>
        <p:style>
          <a:lnRef idx="1">
            <a:schemeClr val="accent1"/>
          </a:lnRef>
          <a:fillRef idx="0">
            <a:schemeClr val="accent1"/>
          </a:fillRef>
          <a:effectRef idx="0">
            <a:schemeClr val="accent1"/>
          </a:effectRef>
          <a:fontRef idx="minor">
            <a:schemeClr val="tx1"/>
          </a:fontRef>
        </p:style>
      </p:cxnSp>
      <p:cxnSp>
        <p:nvCxnSpPr>
          <p:cNvPr id="250" name="接點: 肘形 249">
            <a:extLst>
              <a:ext uri="{FF2B5EF4-FFF2-40B4-BE49-F238E27FC236}">
                <a16:creationId xmlns:a16="http://schemas.microsoft.com/office/drawing/2014/main" id="{5D9C17B0-CEA1-44FD-835B-2B2161F82BF0}"/>
              </a:ext>
            </a:extLst>
          </p:cNvPr>
          <p:cNvCxnSpPr>
            <a:cxnSpLocks/>
          </p:cNvCxnSpPr>
          <p:nvPr/>
        </p:nvCxnSpPr>
        <p:spPr>
          <a:xfrm rot="10800000" flipV="1">
            <a:off x="1105937" y="2984696"/>
            <a:ext cx="2589957" cy="363880"/>
          </a:xfrm>
          <a:prstGeom prst="bentConnector3">
            <a:avLst>
              <a:gd name="adj1" fmla="val 100413"/>
            </a:avLst>
          </a:prstGeom>
          <a:ln w="25400">
            <a:solidFill>
              <a:srgbClr val="00FFCC"/>
            </a:solidFill>
          </a:ln>
        </p:spPr>
        <p:style>
          <a:lnRef idx="1">
            <a:schemeClr val="accent1"/>
          </a:lnRef>
          <a:fillRef idx="0">
            <a:schemeClr val="accent1"/>
          </a:fillRef>
          <a:effectRef idx="0">
            <a:schemeClr val="accent1"/>
          </a:effectRef>
          <a:fontRef idx="minor">
            <a:schemeClr val="tx1"/>
          </a:fontRef>
        </p:style>
      </p:cxnSp>
      <p:cxnSp>
        <p:nvCxnSpPr>
          <p:cNvPr id="251" name="直線接點 250">
            <a:extLst>
              <a:ext uri="{FF2B5EF4-FFF2-40B4-BE49-F238E27FC236}">
                <a16:creationId xmlns:a16="http://schemas.microsoft.com/office/drawing/2014/main" id="{457E320E-7F82-4A6E-BEDF-F13DA1564173}"/>
              </a:ext>
            </a:extLst>
          </p:cNvPr>
          <p:cNvCxnSpPr>
            <a:cxnSpLocks/>
          </p:cNvCxnSpPr>
          <p:nvPr/>
        </p:nvCxnSpPr>
        <p:spPr>
          <a:xfrm flipH="1">
            <a:off x="2236339" y="2995399"/>
            <a:ext cx="0" cy="321069"/>
          </a:xfrm>
          <a:prstGeom prst="line">
            <a:avLst/>
          </a:prstGeom>
          <a:ln w="25400">
            <a:solidFill>
              <a:srgbClr val="00FFCC"/>
            </a:solidFill>
          </a:ln>
        </p:spPr>
        <p:style>
          <a:lnRef idx="1">
            <a:schemeClr val="accent1"/>
          </a:lnRef>
          <a:fillRef idx="0">
            <a:schemeClr val="accent1"/>
          </a:fillRef>
          <a:effectRef idx="0">
            <a:schemeClr val="accent1"/>
          </a:effectRef>
          <a:fontRef idx="minor">
            <a:schemeClr val="tx1"/>
          </a:fontRef>
        </p:style>
      </p:cxnSp>
      <p:cxnSp>
        <p:nvCxnSpPr>
          <p:cNvPr id="252" name="直線接點 251">
            <a:extLst>
              <a:ext uri="{FF2B5EF4-FFF2-40B4-BE49-F238E27FC236}">
                <a16:creationId xmlns:a16="http://schemas.microsoft.com/office/drawing/2014/main" id="{C5F3C1FE-B0F5-4BD4-8A30-70E5AF69BFF6}"/>
              </a:ext>
            </a:extLst>
          </p:cNvPr>
          <p:cNvCxnSpPr>
            <a:cxnSpLocks/>
          </p:cNvCxnSpPr>
          <p:nvPr/>
        </p:nvCxnSpPr>
        <p:spPr>
          <a:xfrm flipH="1">
            <a:off x="3460441" y="2995399"/>
            <a:ext cx="0" cy="321069"/>
          </a:xfrm>
          <a:prstGeom prst="line">
            <a:avLst/>
          </a:prstGeom>
          <a:ln w="25400">
            <a:solidFill>
              <a:srgbClr val="00FFCC"/>
            </a:solidFill>
          </a:ln>
        </p:spPr>
        <p:style>
          <a:lnRef idx="1">
            <a:schemeClr val="accent1"/>
          </a:lnRef>
          <a:fillRef idx="0">
            <a:schemeClr val="accent1"/>
          </a:fillRef>
          <a:effectRef idx="0">
            <a:schemeClr val="accent1"/>
          </a:effectRef>
          <a:fontRef idx="minor">
            <a:schemeClr val="tx1"/>
          </a:fontRef>
        </p:style>
      </p:cxnSp>
      <p:sp>
        <p:nvSpPr>
          <p:cNvPr id="253" name="手繪多邊形: 圖案 252">
            <a:extLst>
              <a:ext uri="{FF2B5EF4-FFF2-40B4-BE49-F238E27FC236}">
                <a16:creationId xmlns:a16="http://schemas.microsoft.com/office/drawing/2014/main" id="{D02AB3C3-2368-4028-9730-5B60DE559B02}"/>
              </a:ext>
            </a:extLst>
          </p:cNvPr>
          <p:cNvSpPr/>
          <p:nvPr/>
        </p:nvSpPr>
        <p:spPr>
          <a:xfrm>
            <a:off x="7547225" y="4665316"/>
            <a:ext cx="1081851" cy="1202867"/>
          </a:xfrm>
          <a:custGeom>
            <a:avLst/>
            <a:gdLst>
              <a:gd name="connsiteX0" fmla="*/ 0 w 1185036"/>
              <a:gd name="connsiteY0" fmla="*/ 0 h 534573"/>
              <a:gd name="connsiteX1" fmla="*/ 1181686 w 1185036"/>
              <a:gd name="connsiteY1" fmla="*/ 0 h 534573"/>
              <a:gd name="connsiteX2" fmla="*/ 1181686 w 1185036"/>
              <a:gd name="connsiteY2" fmla="*/ 341436 h 534573"/>
              <a:gd name="connsiteX3" fmla="*/ 1185036 w 1185036"/>
              <a:gd name="connsiteY3" fmla="*/ 351693 h 534573"/>
              <a:gd name="connsiteX4" fmla="*/ 592518 w 1185036"/>
              <a:gd name="connsiteY4" fmla="*/ 534573 h 534573"/>
              <a:gd name="connsiteX5" fmla="*/ 0 w 1185036"/>
              <a:gd name="connsiteY5" fmla="*/ 351693 h 534573"/>
              <a:gd name="connsiteX6" fmla="*/ 1 w 1185036"/>
              <a:gd name="connsiteY6" fmla="*/ 351690 h 534573"/>
              <a:gd name="connsiteX7" fmla="*/ 0 w 1185036"/>
              <a:gd name="connsiteY7" fmla="*/ 351690 h 534573"/>
              <a:gd name="connsiteX0" fmla="*/ 0 w 1185036"/>
              <a:gd name="connsiteY0" fmla="*/ 367005 h 901578"/>
              <a:gd name="connsiteX1" fmla="*/ 1156805 w 1185036"/>
              <a:gd name="connsiteY1" fmla="*/ 0 h 901578"/>
              <a:gd name="connsiteX2" fmla="*/ 1181686 w 1185036"/>
              <a:gd name="connsiteY2" fmla="*/ 708441 h 901578"/>
              <a:gd name="connsiteX3" fmla="*/ 1185036 w 1185036"/>
              <a:gd name="connsiteY3" fmla="*/ 718698 h 901578"/>
              <a:gd name="connsiteX4" fmla="*/ 592518 w 1185036"/>
              <a:gd name="connsiteY4" fmla="*/ 901578 h 901578"/>
              <a:gd name="connsiteX5" fmla="*/ 0 w 1185036"/>
              <a:gd name="connsiteY5" fmla="*/ 718698 h 901578"/>
              <a:gd name="connsiteX6" fmla="*/ 1 w 1185036"/>
              <a:gd name="connsiteY6" fmla="*/ 718695 h 901578"/>
              <a:gd name="connsiteX7" fmla="*/ 0 w 1185036"/>
              <a:gd name="connsiteY7" fmla="*/ 718695 h 901578"/>
              <a:gd name="connsiteX8" fmla="*/ 0 w 1185036"/>
              <a:gd name="connsiteY8" fmla="*/ 367005 h 901578"/>
              <a:gd name="connsiteX0" fmla="*/ 18661 w 1185036"/>
              <a:gd name="connsiteY0" fmla="*/ 0 h 926459"/>
              <a:gd name="connsiteX1" fmla="*/ 1156805 w 1185036"/>
              <a:gd name="connsiteY1" fmla="*/ 24881 h 926459"/>
              <a:gd name="connsiteX2" fmla="*/ 1181686 w 1185036"/>
              <a:gd name="connsiteY2" fmla="*/ 733322 h 926459"/>
              <a:gd name="connsiteX3" fmla="*/ 1185036 w 1185036"/>
              <a:gd name="connsiteY3" fmla="*/ 743579 h 926459"/>
              <a:gd name="connsiteX4" fmla="*/ 592518 w 1185036"/>
              <a:gd name="connsiteY4" fmla="*/ 926459 h 926459"/>
              <a:gd name="connsiteX5" fmla="*/ 0 w 1185036"/>
              <a:gd name="connsiteY5" fmla="*/ 743579 h 926459"/>
              <a:gd name="connsiteX6" fmla="*/ 1 w 1185036"/>
              <a:gd name="connsiteY6" fmla="*/ 743576 h 926459"/>
              <a:gd name="connsiteX7" fmla="*/ 0 w 1185036"/>
              <a:gd name="connsiteY7" fmla="*/ 743576 h 926459"/>
              <a:gd name="connsiteX8" fmla="*/ 18661 w 1185036"/>
              <a:gd name="connsiteY8" fmla="*/ 0 h 926459"/>
              <a:gd name="connsiteX0" fmla="*/ 6220 w 1185036"/>
              <a:gd name="connsiteY0" fmla="*/ 0 h 926459"/>
              <a:gd name="connsiteX1" fmla="*/ 1156805 w 1185036"/>
              <a:gd name="connsiteY1" fmla="*/ 24881 h 926459"/>
              <a:gd name="connsiteX2" fmla="*/ 1181686 w 1185036"/>
              <a:gd name="connsiteY2" fmla="*/ 733322 h 926459"/>
              <a:gd name="connsiteX3" fmla="*/ 1185036 w 1185036"/>
              <a:gd name="connsiteY3" fmla="*/ 743579 h 926459"/>
              <a:gd name="connsiteX4" fmla="*/ 592518 w 1185036"/>
              <a:gd name="connsiteY4" fmla="*/ 926459 h 926459"/>
              <a:gd name="connsiteX5" fmla="*/ 0 w 1185036"/>
              <a:gd name="connsiteY5" fmla="*/ 743579 h 926459"/>
              <a:gd name="connsiteX6" fmla="*/ 1 w 1185036"/>
              <a:gd name="connsiteY6" fmla="*/ 743576 h 926459"/>
              <a:gd name="connsiteX7" fmla="*/ 0 w 1185036"/>
              <a:gd name="connsiteY7" fmla="*/ 743576 h 926459"/>
              <a:gd name="connsiteX8" fmla="*/ 6220 w 1185036"/>
              <a:gd name="connsiteY8" fmla="*/ 0 h 926459"/>
              <a:gd name="connsiteX0" fmla="*/ 6220 w 1185036"/>
              <a:gd name="connsiteY0" fmla="*/ 0 h 926459"/>
              <a:gd name="connsiteX1" fmla="*/ 1175466 w 1185036"/>
              <a:gd name="connsiteY1" fmla="*/ 31102 h 926459"/>
              <a:gd name="connsiteX2" fmla="*/ 1181686 w 1185036"/>
              <a:gd name="connsiteY2" fmla="*/ 733322 h 926459"/>
              <a:gd name="connsiteX3" fmla="*/ 1185036 w 1185036"/>
              <a:gd name="connsiteY3" fmla="*/ 743579 h 926459"/>
              <a:gd name="connsiteX4" fmla="*/ 592518 w 1185036"/>
              <a:gd name="connsiteY4" fmla="*/ 926459 h 926459"/>
              <a:gd name="connsiteX5" fmla="*/ 0 w 1185036"/>
              <a:gd name="connsiteY5" fmla="*/ 743579 h 926459"/>
              <a:gd name="connsiteX6" fmla="*/ 1 w 1185036"/>
              <a:gd name="connsiteY6" fmla="*/ 743576 h 926459"/>
              <a:gd name="connsiteX7" fmla="*/ 0 w 1185036"/>
              <a:gd name="connsiteY7" fmla="*/ 743576 h 926459"/>
              <a:gd name="connsiteX8" fmla="*/ 6220 w 1185036"/>
              <a:gd name="connsiteY8" fmla="*/ 0 h 926459"/>
              <a:gd name="connsiteX0" fmla="*/ 6220 w 1185036"/>
              <a:gd name="connsiteY0" fmla="*/ 377689 h 1304148"/>
              <a:gd name="connsiteX1" fmla="*/ 1164708 w 1185036"/>
              <a:gd name="connsiteY1" fmla="*/ 0 h 1304148"/>
              <a:gd name="connsiteX2" fmla="*/ 1181686 w 1185036"/>
              <a:gd name="connsiteY2" fmla="*/ 1111011 h 1304148"/>
              <a:gd name="connsiteX3" fmla="*/ 1185036 w 1185036"/>
              <a:gd name="connsiteY3" fmla="*/ 1121268 h 1304148"/>
              <a:gd name="connsiteX4" fmla="*/ 592518 w 1185036"/>
              <a:gd name="connsiteY4" fmla="*/ 1304148 h 1304148"/>
              <a:gd name="connsiteX5" fmla="*/ 0 w 1185036"/>
              <a:gd name="connsiteY5" fmla="*/ 1121268 h 1304148"/>
              <a:gd name="connsiteX6" fmla="*/ 1 w 1185036"/>
              <a:gd name="connsiteY6" fmla="*/ 1121265 h 1304148"/>
              <a:gd name="connsiteX7" fmla="*/ 0 w 1185036"/>
              <a:gd name="connsiteY7" fmla="*/ 1121265 h 1304148"/>
              <a:gd name="connsiteX8" fmla="*/ 6220 w 1185036"/>
              <a:gd name="connsiteY8" fmla="*/ 377689 h 1304148"/>
              <a:gd name="connsiteX0" fmla="*/ 6220 w 1185036"/>
              <a:gd name="connsiteY0" fmla="*/ 0 h 1313734"/>
              <a:gd name="connsiteX1" fmla="*/ 1164708 w 1185036"/>
              <a:gd name="connsiteY1" fmla="*/ 9586 h 1313734"/>
              <a:gd name="connsiteX2" fmla="*/ 1181686 w 1185036"/>
              <a:gd name="connsiteY2" fmla="*/ 1120597 h 1313734"/>
              <a:gd name="connsiteX3" fmla="*/ 1185036 w 1185036"/>
              <a:gd name="connsiteY3" fmla="*/ 1130854 h 1313734"/>
              <a:gd name="connsiteX4" fmla="*/ 592518 w 1185036"/>
              <a:gd name="connsiteY4" fmla="*/ 1313734 h 1313734"/>
              <a:gd name="connsiteX5" fmla="*/ 0 w 1185036"/>
              <a:gd name="connsiteY5" fmla="*/ 1130854 h 1313734"/>
              <a:gd name="connsiteX6" fmla="*/ 1 w 1185036"/>
              <a:gd name="connsiteY6" fmla="*/ 1130851 h 1313734"/>
              <a:gd name="connsiteX7" fmla="*/ 0 w 1185036"/>
              <a:gd name="connsiteY7" fmla="*/ 1130851 h 1313734"/>
              <a:gd name="connsiteX8" fmla="*/ 6220 w 1185036"/>
              <a:gd name="connsiteY8" fmla="*/ 0 h 1313734"/>
              <a:gd name="connsiteX0" fmla="*/ 6220 w 1218572"/>
              <a:gd name="connsiteY0" fmla="*/ 0 h 1313734"/>
              <a:gd name="connsiteX1" fmla="*/ 1218496 w 1218572"/>
              <a:gd name="connsiteY1" fmla="*/ 9586 h 1313734"/>
              <a:gd name="connsiteX2" fmla="*/ 1181686 w 1218572"/>
              <a:gd name="connsiteY2" fmla="*/ 1120597 h 1313734"/>
              <a:gd name="connsiteX3" fmla="*/ 1185036 w 1218572"/>
              <a:gd name="connsiteY3" fmla="*/ 1130854 h 1313734"/>
              <a:gd name="connsiteX4" fmla="*/ 592518 w 1218572"/>
              <a:gd name="connsiteY4" fmla="*/ 1313734 h 1313734"/>
              <a:gd name="connsiteX5" fmla="*/ 0 w 1218572"/>
              <a:gd name="connsiteY5" fmla="*/ 1130854 h 1313734"/>
              <a:gd name="connsiteX6" fmla="*/ 1 w 1218572"/>
              <a:gd name="connsiteY6" fmla="*/ 1130851 h 1313734"/>
              <a:gd name="connsiteX7" fmla="*/ 0 w 1218572"/>
              <a:gd name="connsiteY7" fmla="*/ 1130851 h 1313734"/>
              <a:gd name="connsiteX8" fmla="*/ 6220 w 1218572"/>
              <a:gd name="connsiteY8" fmla="*/ 0 h 1313734"/>
              <a:gd name="connsiteX0" fmla="*/ 6220 w 1218572"/>
              <a:gd name="connsiteY0" fmla="*/ 0 h 1313734"/>
              <a:gd name="connsiteX1" fmla="*/ 1218496 w 1218572"/>
              <a:gd name="connsiteY1" fmla="*/ 9586 h 1313734"/>
              <a:gd name="connsiteX2" fmla="*/ 1181686 w 1218572"/>
              <a:gd name="connsiteY2" fmla="*/ 1120597 h 1313734"/>
              <a:gd name="connsiteX3" fmla="*/ 1185036 w 1218572"/>
              <a:gd name="connsiteY3" fmla="*/ 1130854 h 1313734"/>
              <a:gd name="connsiteX4" fmla="*/ 592518 w 1218572"/>
              <a:gd name="connsiteY4" fmla="*/ 1313734 h 1313734"/>
              <a:gd name="connsiteX5" fmla="*/ 0 w 1218572"/>
              <a:gd name="connsiteY5" fmla="*/ 1130854 h 1313734"/>
              <a:gd name="connsiteX6" fmla="*/ 1 w 1218572"/>
              <a:gd name="connsiteY6" fmla="*/ 1130851 h 1313734"/>
              <a:gd name="connsiteX7" fmla="*/ 0 w 1218572"/>
              <a:gd name="connsiteY7" fmla="*/ 1130851 h 1313734"/>
              <a:gd name="connsiteX8" fmla="*/ 6220 w 1218572"/>
              <a:gd name="connsiteY8" fmla="*/ 0 h 1313734"/>
              <a:gd name="connsiteX0" fmla="*/ 6220 w 1207840"/>
              <a:gd name="connsiteY0" fmla="*/ 0 h 1313734"/>
              <a:gd name="connsiteX1" fmla="*/ 1207738 w 1207840"/>
              <a:gd name="connsiteY1" fmla="*/ 9586 h 1313734"/>
              <a:gd name="connsiteX2" fmla="*/ 1181686 w 1207840"/>
              <a:gd name="connsiteY2" fmla="*/ 1120597 h 1313734"/>
              <a:gd name="connsiteX3" fmla="*/ 1185036 w 1207840"/>
              <a:gd name="connsiteY3" fmla="*/ 1130854 h 1313734"/>
              <a:gd name="connsiteX4" fmla="*/ 592518 w 1207840"/>
              <a:gd name="connsiteY4" fmla="*/ 1313734 h 1313734"/>
              <a:gd name="connsiteX5" fmla="*/ 0 w 1207840"/>
              <a:gd name="connsiteY5" fmla="*/ 1130854 h 1313734"/>
              <a:gd name="connsiteX6" fmla="*/ 1 w 1207840"/>
              <a:gd name="connsiteY6" fmla="*/ 1130851 h 1313734"/>
              <a:gd name="connsiteX7" fmla="*/ 0 w 1207840"/>
              <a:gd name="connsiteY7" fmla="*/ 1130851 h 1313734"/>
              <a:gd name="connsiteX8" fmla="*/ 6220 w 1207840"/>
              <a:gd name="connsiteY8" fmla="*/ 0 h 1313734"/>
              <a:gd name="connsiteX0" fmla="*/ 6220 w 1197136"/>
              <a:gd name="connsiteY0" fmla="*/ 0 h 1313734"/>
              <a:gd name="connsiteX1" fmla="*/ 1196981 w 1197136"/>
              <a:gd name="connsiteY1" fmla="*/ 9586 h 1313734"/>
              <a:gd name="connsiteX2" fmla="*/ 1181686 w 1197136"/>
              <a:gd name="connsiteY2" fmla="*/ 1120597 h 1313734"/>
              <a:gd name="connsiteX3" fmla="*/ 1185036 w 1197136"/>
              <a:gd name="connsiteY3" fmla="*/ 1130854 h 1313734"/>
              <a:gd name="connsiteX4" fmla="*/ 592518 w 1197136"/>
              <a:gd name="connsiteY4" fmla="*/ 1313734 h 1313734"/>
              <a:gd name="connsiteX5" fmla="*/ 0 w 1197136"/>
              <a:gd name="connsiteY5" fmla="*/ 1130854 h 1313734"/>
              <a:gd name="connsiteX6" fmla="*/ 1 w 1197136"/>
              <a:gd name="connsiteY6" fmla="*/ 1130851 h 1313734"/>
              <a:gd name="connsiteX7" fmla="*/ 0 w 1197136"/>
              <a:gd name="connsiteY7" fmla="*/ 1130851 h 1313734"/>
              <a:gd name="connsiteX8" fmla="*/ 6220 w 1197136"/>
              <a:gd name="connsiteY8" fmla="*/ 0 h 1313734"/>
              <a:gd name="connsiteX0" fmla="*/ 6220 w 1185036"/>
              <a:gd name="connsiteY0" fmla="*/ 3861 h 1317595"/>
              <a:gd name="connsiteX1" fmla="*/ 1183534 w 1185036"/>
              <a:gd name="connsiteY1" fmla="*/ 0 h 1317595"/>
              <a:gd name="connsiteX2" fmla="*/ 1181686 w 1185036"/>
              <a:gd name="connsiteY2" fmla="*/ 1124458 h 1317595"/>
              <a:gd name="connsiteX3" fmla="*/ 1185036 w 1185036"/>
              <a:gd name="connsiteY3" fmla="*/ 1134715 h 1317595"/>
              <a:gd name="connsiteX4" fmla="*/ 592518 w 1185036"/>
              <a:gd name="connsiteY4" fmla="*/ 1317595 h 1317595"/>
              <a:gd name="connsiteX5" fmla="*/ 0 w 1185036"/>
              <a:gd name="connsiteY5" fmla="*/ 1134715 h 1317595"/>
              <a:gd name="connsiteX6" fmla="*/ 1 w 1185036"/>
              <a:gd name="connsiteY6" fmla="*/ 1134712 h 1317595"/>
              <a:gd name="connsiteX7" fmla="*/ 0 w 1185036"/>
              <a:gd name="connsiteY7" fmla="*/ 1134712 h 1317595"/>
              <a:gd name="connsiteX8" fmla="*/ 6220 w 1185036"/>
              <a:gd name="connsiteY8" fmla="*/ 3861 h 1317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5036" h="1317595">
                <a:moveTo>
                  <a:pt x="6220" y="3861"/>
                </a:moveTo>
                <a:lnTo>
                  <a:pt x="1183534" y="0"/>
                </a:lnTo>
                <a:cubicBezTo>
                  <a:pt x="1185607" y="234073"/>
                  <a:pt x="1179613" y="890385"/>
                  <a:pt x="1181686" y="1124458"/>
                </a:cubicBezTo>
                <a:lnTo>
                  <a:pt x="1185036" y="1134715"/>
                </a:lnTo>
                <a:cubicBezTo>
                  <a:pt x="1185036" y="1235717"/>
                  <a:pt x="919757" y="1317595"/>
                  <a:pt x="592518" y="1317595"/>
                </a:cubicBezTo>
                <a:cubicBezTo>
                  <a:pt x="265279" y="1317595"/>
                  <a:pt x="0" y="1235717"/>
                  <a:pt x="0" y="1134715"/>
                </a:cubicBezTo>
                <a:cubicBezTo>
                  <a:pt x="0" y="1134714"/>
                  <a:pt x="1" y="1134713"/>
                  <a:pt x="1" y="1134712"/>
                </a:cubicBezTo>
                <a:lnTo>
                  <a:pt x="0" y="1134712"/>
                </a:lnTo>
                <a:cubicBezTo>
                  <a:pt x="2073" y="886853"/>
                  <a:pt x="4147" y="251720"/>
                  <a:pt x="6220" y="3861"/>
                </a:cubicBezTo>
                <a:close/>
              </a:path>
            </a:pathLst>
          </a:custGeom>
          <a:gradFill>
            <a:gsLst>
              <a:gs pos="100000">
                <a:srgbClr val="1DBDFF"/>
              </a:gs>
              <a:gs pos="0">
                <a:srgbClr val="031B73">
                  <a:alpha val="23000"/>
                </a:srgbClr>
              </a:gs>
            </a:gsLst>
            <a:lin ang="5400000" scaled="1"/>
          </a:grad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254" name="橢圓 253">
            <a:extLst>
              <a:ext uri="{FF2B5EF4-FFF2-40B4-BE49-F238E27FC236}">
                <a16:creationId xmlns:a16="http://schemas.microsoft.com/office/drawing/2014/main" id="{5DBA86FB-BECF-4E90-B0A7-6A0620E7811A}"/>
              </a:ext>
            </a:extLst>
          </p:cNvPr>
          <p:cNvSpPr/>
          <p:nvPr/>
        </p:nvSpPr>
        <p:spPr>
          <a:xfrm>
            <a:off x="7535696" y="4524786"/>
            <a:ext cx="1081849" cy="333912"/>
          </a:xfrm>
          <a:prstGeom prst="ellipse">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nvGrpSpPr>
          <p:cNvPr id="255" name="群組 254">
            <a:extLst>
              <a:ext uri="{FF2B5EF4-FFF2-40B4-BE49-F238E27FC236}">
                <a16:creationId xmlns:a16="http://schemas.microsoft.com/office/drawing/2014/main" id="{1D3F6781-7448-4B5E-9A9E-0F05FC9072AE}"/>
              </a:ext>
            </a:extLst>
          </p:cNvPr>
          <p:cNvGrpSpPr/>
          <p:nvPr/>
        </p:nvGrpSpPr>
        <p:grpSpPr>
          <a:xfrm>
            <a:off x="7535696" y="4181941"/>
            <a:ext cx="1086084" cy="670467"/>
            <a:chOff x="-623618" y="2698102"/>
            <a:chExt cx="1189675" cy="734415"/>
          </a:xfrm>
          <a:solidFill>
            <a:srgbClr val="01507A"/>
          </a:solidFill>
        </p:grpSpPr>
        <p:sp>
          <p:nvSpPr>
            <p:cNvPr id="256" name="手繪多邊形: 圖案 255">
              <a:extLst>
                <a:ext uri="{FF2B5EF4-FFF2-40B4-BE49-F238E27FC236}">
                  <a16:creationId xmlns:a16="http://schemas.microsoft.com/office/drawing/2014/main" id="{80869214-26C4-4B9E-AE81-FFD5D3343748}"/>
                </a:ext>
              </a:extLst>
            </p:cNvPr>
            <p:cNvSpPr/>
            <p:nvPr/>
          </p:nvSpPr>
          <p:spPr>
            <a:xfrm>
              <a:off x="-618979" y="2897944"/>
              <a:ext cx="1185036" cy="534573"/>
            </a:xfrm>
            <a:custGeom>
              <a:avLst/>
              <a:gdLst>
                <a:gd name="connsiteX0" fmla="*/ 0 w 1185036"/>
                <a:gd name="connsiteY0" fmla="*/ 0 h 534573"/>
                <a:gd name="connsiteX1" fmla="*/ 1181686 w 1185036"/>
                <a:gd name="connsiteY1" fmla="*/ 0 h 534573"/>
                <a:gd name="connsiteX2" fmla="*/ 1181686 w 1185036"/>
                <a:gd name="connsiteY2" fmla="*/ 341436 h 534573"/>
                <a:gd name="connsiteX3" fmla="*/ 1185036 w 1185036"/>
                <a:gd name="connsiteY3" fmla="*/ 351693 h 534573"/>
                <a:gd name="connsiteX4" fmla="*/ 592518 w 1185036"/>
                <a:gd name="connsiteY4" fmla="*/ 534573 h 534573"/>
                <a:gd name="connsiteX5" fmla="*/ 0 w 1185036"/>
                <a:gd name="connsiteY5" fmla="*/ 351693 h 534573"/>
                <a:gd name="connsiteX6" fmla="*/ 1 w 1185036"/>
                <a:gd name="connsiteY6" fmla="*/ 351690 h 534573"/>
                <a:gd name="connsiteX7" fmla="*/ 0 w 1185036"/>
                <a:gd name="connsiteY7" fmla="*/ 351690 h 53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5036" h="534573">
                  <a:moveTo>
                    <a:pt x="0" y="0"/>
                  </a:moveTo>
                  <a:lnTo>
                    <a:pt x="1181686" y="0"/>
                  </a:lnTo>
                  <a:lnTo>
                    <a:pt x="1181686" y="341436"/>
                  </a:lnTo>
                  <a:lnTo>
                    <a:pt x="1185036" y="351693"/>
                  </a:lnTo>
                  <a:cubicBezTo>
                    <a:pt x="1185036" y="452695"/>
                    <a:pt x="919757" y="534573"/>
                    <a:pt x="592518" y="534573"/>
                  </a:cubicBezTo>
                  <a:cubicBezTo>
                    <a:pt x="265279" y="534573"/>
                    <a:pt x="0" y="452695"/>
                    <a:pt x="0" y="351693"/>
                  </a:cubicBezTo>
                  <a:lnTo>
                    <a:pt x="1" y="351690"/>
                  </a:lnTo>
                  <a:lnTo>
                    <a:pt x="0" y="351690"/>
                  </a:lnTo>
                  <a:close/>
                </a:path>
              </a:pathLst>
            </a:custGeom>
            <a:solidFill>
              <a:srgbClr val="00FFFF"/>
            </a:solid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altLang="zh-TW">
                  <a:solidFill>
                    <a:schemeClr val="tx1"/>
                  </a:solidFill>
                  <a:latin typeface="Arial" panose="020B0604020202020204" pitchFamily="34" charset="0"/>
                  <a:ea typeface="微軟正黑體" panose="020B0604030504040204" pitchFamily="34" charset="-120"/>
                  <a:sym typeface="Arial" panose="020B0604020202020204" pitchFamily="34" charset="0"/>
                </a:rPr>
                <a:t>A4</a:t>
              </a:r>
              <a:endParaRPr lang="zh-TW" altLang="en-US">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57" name="橢圓 256" hidden="1">
              <a:extLst>
                <a:ext uri="{FF2B5EF4-FFF2-40B4-BE49-F238E27FC236}">
                  <a16:creationId xmlns:a16="http://schemas.microsoft.com/office/drawing/2014/main" id="{D45C181A-A3F7-457D-AA7E-598EF24EE3BB}"/>
                </a:ext>
              </a:extLst>
            </p:cNvPr>
            <p:cNvSpPr/>
            <p:nvPr/>
          </p:nvSpPr>
          <p:spPr>
            <a:xfrm>
              <a:off x="-623618" y="2698102"/>
              <a:ext cx="1185035" cy="365760"/>
            </a:xfrm>
            <a:prstGeom prst="ellipse">
              <a:avLst/>
            </a:pr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grpSp>
        <p:nvGrpSpPr>
          <p:cNvPr id="258" name="群組 257">
            <a:extLst>
              <a:ext uri="{FF2B5EF4-FFF2-40B4-BE49-F238E27FC236}">
                <a16:creationId xmlns:a16="http://schemas.microsoft.com/office/drawing/2014/main" id="{D23CC835-2BC4-4B0B-A22E-963DE0BA23F5}"/>
              </a:ext>
            </a:extLst>
          </p:cNvPr>
          <p:cNvGrpSpPr/>
          <p:nvPr/>
        </p:nvGrpSpPr>
        <p:grpSpPr>
          <a:xfrm>
            <a:off x="7535696" y="3844352"/>
            <a:ext cx="1086084" cy="670467"/>
            <a:chOff x="-623618" y="2698102"/>
            <a:chExt cx="1189675" cy="734415"/>
          </a:xfrm>
          <a:solidFill>
            <a:srgbClr val="0070C0"/>
          </a:solidFill>
        </p:grpSpPr>
        <p:sp>
          <p:nvSpPr>
            <p:cNvPr id="259" name="手繪多邊形: 圖案 258">
              <a:extLst>
                <a:ext uri="{FF2B5EF4-FFF2-40B4-BE49-F238E27FC236}">
                  <a16:creationId xmlns:a16="http://schemas.microsoft.com/office/drawing/2014/main" id="{53383054-C6C4-4841-8455-8F2A4DE537CC}"/>
                </a:ext>
              </a:extLst>
            </p:cNvPr>
            <p:cNvSpPr/>
            <p:nvPr/>
          </p:nvSpPr>
          <p:spPr>
            <a:xfrm>
              <a:off x="-618979" y="2897944"/>
              <a:ext cx="1185036" cy="534573"/>
            </a:xfrm>
            <a:custGeom>
              <a:avLst/>
              <a:gdLst>
                <a:gd name="connsiteX0" fmla="*/ 0 w 1185036"/>
                <a:gd name="connsiteY0" fmla="*/ 0 h 534573"/>
                <a:gd name="connsiteX1" fmla="*/ 1181686 w 1185036"/>
                <a:gd name="connsiteY1" fmla="*/ 0 h 534573"/>
                <a:gd name="connsiteX2" fmla="*/ 1181686 w 1185036"/>
                <a:gd name="connsiteY2" fmla="*/ 341436 h 534573"/>
                <a:gd name="connsiteX3" fmla="*/ 1185036 w 1185036"/>
                <a:gd name="connsiteY3" fmla="*/ 351693 h 534573"/>
                <a:gd name="connsiteX4" fmla="*/ 592518 w 1185036"/>
                <a:gd name="connsiteY4" fmla="*/ 534573 h 534573"/>
                <a:gd name="connsiteX5" fmla="*/ 0 w 1185036"/>
                <a:gd name="connsiteY5" fmla="*/ 351693 h 534573"/>
                <a:gd name="connsiteX6" fmla="*/ 1 w 1185036"/>
                <a:gd name="connsiteY6" fmla="*/ 351690 h 534573"/>
                <a:gd name="connsiteX7" fmla="*/ 0 w 1185036"/>
                <a:gd name="connsiteY7" fmla="*/ 351690 h 53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5036" h="534573">
                  <a:moveTo>
                    <a:pt x="0" y="0"/>
                  </a:moveTo>
                  <a:lnTo>
                    <a:pt x="1181686" y="0"/>
                  </a:lnTo>
                  <a:lnTo>
                    <a:pt x="1181686" y="341436"/>
                  </a:lnTo>
                  <a:lnTo>
                    <a:pt x="1185036" y="351693"/>
                  </a:lnTo>
                  <a:cubicBezTo>
                    <a:pt x="1185036" y="452695"/>
                    <a:pt x="919757" y="534573"/>
                    <a:pt x="592518" y="534573"/>
                  </a:cubicBezTo>
                  <a:cubicBezTo>
                    <a:pt x="265279" y="534573"/>
                    <a:pt x="0" y="452695"/>
                    <a:pt x="0" y="351693"/>
                  </a:cubicBezTo>
                  <a:lnTo>
                    <a:pt x="1" y="351690"/>
                  </a:lnTo>
                  <a:lnTo>
                    <a:pt x="0" y="351690"/>
                  </a:lnTo>
                  <a:close/>
                </a:path>
              </a:pathLst>
            </a:custGeom>
            <a:solidFill>
              <a:srgbClr val="00FFFF"/>
            </a:solid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altLang="zh-TW">
                  <a:solidFill>
                    <a:schemeClr val="tx1"/>
                  </a:solidFill>
                  <a:latin typeface="Arial" panose="020B0604020202020204" pitchFamily="34" charset="0"/>
                  <a:ea typeface="微軟正黑體" panose="020B0604030504040204" pitchFamily="34" charset="-120"/>
                  <a:sym typeface="Arial" panose="020B0604020202020204" pitchFamily="34" charset="0"/>
                </a:rPr>
                <a:t>A3</a:t>
              </a:r>
              <a:endParaRPr lang="zh-TW" altLang="en-US">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60" name="橢圓 259">
              <a:extLst>
                <a:ext uri="{FF2B5EF4-FFF2-40B4-BE49-F238E27FC236}">
                  <a16:creationId xmlns:a16="http://schemas.microsoft.com/office/drawing/2014/main" id="{0E8653E2-79C1-4939-958E-85F629470C68}"/>
                </a:ext>
              </a:extLst>
            </p:cNvPr>
            <p:cNvSpPr/>
            <p:nvPr/>
          </p:nvSpPr>
          <p:spPr>
            <a:xfrm>
              <a:off x="-623618" y="2698102"/>
              <a:ext cx="1185035" cy="365760"/>
            </a:xfrm>
            <a:prstGeom prst="ellipse">
              <a:avLst/>
            </a:pr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grpSp>
        <p:nvGrpSpPr>
          <p:cNvPr id="261" name="群組 260">
            <a:extLst>
              <a:ext uri="{FF2B5EF4-FFF2-40B4-BE49-F238E27FC236}">
                <a16:creationId xmlns:a16="http://schemas.microsoft.com/office/drawing/2014/main" id="{C701C3FA-58A6-4FF5-88D4-977278D0968B}"/>
              </a:ext>
            </a:extLst>
          </p:cNvPr>
          <p:cNvGrpSpPr/>
          <p:nvPr/>
        </p:nvGrpSpPr>
        <p:grpSpPr>
          <a:xfrm>
            <a:off x="7535696" y="3515821"/>
            <a:ext cx="1086084" cy="670467"/>
            <a:chOff x="-623618" y="2698102"/>
            <a:chExt cx="1189675" cy="734415"/>
          </a:xfrm>
          <a:solidFill>
            <a:srgbClr val="00B0F0"/>
          </a:solidFill>
        </p:grpSpPr>
        <p:sp>
          <p:nvSpPr>
            <p:cNvPr id="262" name="手繪多邊形: 圖案 261">
              <a:extLst>
                <a:ext uri="{FF2B5EF4-FFF2-40B4-BE49-F238E27FC236}">
                  <a16:creationId xmlns:a16="http://schemas.microsoft.com/office/drawing/2014/main" id="{B148B481-BA74-4C4E-9AC0-A8734B8B43F1}"/>
                </a:ext>
              </a:extLst>
            </p:cNvPr>
            <p:cNvSpPr/>
            <p:nvPr/>
          </p:nvSpPr>
          <p:spPr>
            <a:xfrm>
              <a:off x="-618979" y="2897944"/>
              <a:ext cx="1185036" cy="534573"/>
            </a:xfrm>
            <a:custGeom>
              <a:avLst/>
              <a:gdLst>
                <a:gd name="connsiteX0" fmla="*/ 0 w 1185036"/>
                <a:gd name="connsiteY0" fmla="*/ 0 h 534573"/>
                <a:gd name="connsiteX1" fmla="*/ 1181686 w 1185036"/>
                <a:gd name="connsiteY1" fmla="*/ 0 h 534573"/>
                <a:gd name="connsiteX2" fmla="*/ 1181686 w 1185036"/>
                <a:gd name="connsiteY2" fmla="*/ 341436 h 534573"/>
                <a:gd name="connsiteX3" fmla="*/ 1185036 w 1185036"/>
                <a:gd name="connsiteY3" fmla="*/ 351693 h 534573"/>
                <a:gd name="connsiteX4" fmla="*/ 592518 w 1185036"/>
                <a:gd name="connsiteY4" fmla="*/ 534573 h 534573"/>
                <a:gd name="connsiteX5" fmla="*/ 0 w 1185036"/>
                <a:gd name="connsiteY5" fmla="*/ 351693 h 534573"/>
                <a:gd name="connsiteX6" fmla="*/ 1 w 1185036"/>
                <a:gd name="connsiteY6" fmla="*/ 351690 h 534573"/>
                <a:gd name="connsiteX7" fmla="*/ 0 w 1185036"/>
                <a:gd name="connsiteY7" fmla="*/ 351690 h 53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5036" h="534573">
                  <a:moveTo>
                    <a:pt x="0" y="0"/>
                  </a:moveTo>
                  <a:lnTo>
                    <a:pt x="1181686" y="0"/>
                  </a:lnTo>
                  <a:lnTo>
                    <a:pt x="1181686" y="341436"/>
                  </a:lnTo>
                  <a:lnTo>
                    <a:pt x="1185036" y="351693"/>
                  </a:lnTo>
                  <a:cubicBezTo>
                    <a:pt x="1185036" y="452695"/>
                    <a:pt x="919757" y="534573"/>
                    <a:pt x="592518" y="534573"/>
                  </a:cubicBezTo>
                  <a:cubicBezTo>
                    <a:pt x="265279" y="534573"/>
                    <a:pt x="0" y="452695"/>
                    <a:pt x="0" y="351693"/>
                  </a:cubicBezTo>
                  <a:lnTo>
                    <a:pt x="1" y="351690"/>
                  </a:lnTo>
                  <a:lnTo>
                    <a:pt x="0" y="351690"/>
                  </a:lnTo>
                  <a:close/>
                </a:path>
              </a:pathLst>
            </a:custGeom>
            <a:solidFill>
              <a:srgbClr val="00FFFF"/>
            </a:solid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altLang="zh-TW">
                  <a:solidFill>
                    <a:schemeClr val="tx1"/>
                  </a:solidFill>
                  <a:latin typeface="Arial" panose="020B0604020202020204" pitchFamily="34" charset="0"/>
                  <a:ea typeface="微軟正黑體" panose="020B0604030504040204" pitchFamily="34" charset="-120"/>
                  <a:sym typeface="Arial" panose="020B0604020202020204" pitchFamily="34" charset="0"/>
                </a:rPr>
                <a:t>A2</a:t>
              </a:r>
              <a:endParaRPr lang="zh-TW" altLang="en-US">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63" name="橢圓 262">
              <a:extLst>
                <a:ext uri="{FF2B5EF4-FFF2-40B4-BE49-F238E27FC236}">
                  <a16:creationId xmlns:a16="http://schemas.microsoft.com/office/drawing/2014/main" id="{C3F6AE16-894D-497D-9AAE-249C7A694A9E}"/>
                </a:ext>
              </a:extLst>
            </p:cNvPr>
            <p:cNvSpPr/>
            <p:nvPr/>
          </p:nvSpPr>
          <p:spPr>
            <a:xfrm>
              <a:off x="-623618" y="2698102"/>
              <a:ext cx="1185035" cy="365760"/>
            </a:xfrm>
            <a:prstGeom prst="ellipse">
              <a:avLst/>
            </a:pr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grpSp>
        <p:nvGrpSpPr>
          <p:cNvPr id="264" name="群組 263">
            <a:extLst>
              <a:ext uri="{FF2B5EF4-FFF2-40B4-BE49-F238E27FC236}">
                <a16:creationId xmlns:a16="http://schemas.microsoft.com/office/drawing/2014/main" id="{E538009D-DF13-44D1-9A04-E7C0C0476337}"/>
              </a:ext>
            </a:extLst>
          </p:cNvPr>
          <p:cNvGrpSpPr/>
          <p:nvPr/>
        </p:nvGrpSpPr>
        <p:grpSpPr>
          <a:xfrm>
            <a:off x="7535696" y="3176812"/>
            <a:ext cx="1086084" cy="670467"/>
            <a:chOff x="-623618" y="2709825"/>
            <a:chExt cx="1189675" cy="734415"/>
          </a:xfrm>
          <a:solidFill>
            <a:srgbClr val="00FFFF"/>
          </a:solidFill>
        </p:grpSpPr>
        <p:sp>
          <p:nvSpPr>
            <p:cNvPr id="265" name="手繪多邊形: 圖案 264">
              <a:extLst>
                <a:ext uri="{FF2B5EF4-FFF2-40B4-BE49-F238E27FC236}">
                  <a16:creationId xmlns:a16="http://schemas.microsoft.com/office/drawing/2014/main" id="{407432D5-F882-4716-83CC-BAC6EE13BB8B}"/>
                </a:ext>
              </a:extLst>
            </p:cNvPr>
            <p:cNvSpPr/>
            <p:nvPr/>
          </p:nvSpPr>
          <p:spPr>
            <a:xfrm>
              <a:off x="-618979" y="2909667"/>
              <a:ext cx="1185036" cy="534573"/>
            </a:xfrm>
            <a:custGeom>
              <a:avLst/>
              <a:gdLst>
                <a:gd name="connsiteX0" fmla="*/ 0 w 1185036"/>
                <a:gd name="connsiteY0" fmla="*/ 0 h 534573"/>
                <a:gd name="connsiteX1" fmla="*/ 1181686 w 1185036"/>
                <a:gd name="connsiteY1" fmla="*/ 0 h 534573"/>
                <a:gd name="connsiteX2" fmla="*/ 1181686 w 1185036"/>
                <a:gd name="connsiteY2" fmla="*/ 341436 h 534573"/>
                <a:gd name="connsiteX3" fmla="*/ 1185036 w 1185036"/>
                <a:gd name="connsiteY3" fmla="*/ 351693 h 534573"/>
                <a:gd name="connsiteX4" fmla="*/ 592518 w 1185036"/>
                <a:gd name="connsiteY4" fmla="*/ 534573 h 534573"/>
                <a:gd name="connsiteX5" fmla="*/ 0 w 1185036"/>
                <a:gd name="connsiteY5" fmla="*/ 351693 h 534573"/>
                <a:gd name="connsiteX6" fmla="*/ 1 w 1185036"/>
                <a:gd name="connsiteY6" fmla="*/ 351690 h 534573"/>
                <a:gd name="connsiteX7" fmla="*/ 0 w 1185036"/>
                <a:gd name="connsiteY7" fmla="*/ 351690 h 53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5036" h="534573">
                  <a:moveTo>
                    <a:pt x="0" y="0"/>
                  </a:moveTo>
                  <a:lnTo>
                    <a:pt x="1181686" y="0"/>
                  </a:lnTo>
                  <a:lnTo>
                    <a:pt x="1181686" y="341436"/>
                  </a:lnTo>
                  <a:lnTo>
                    <a:pt x="1185036" y="351693"/>
                  </a:lnTo>
                  <a:cubicBezTo>
                    <a:pt x="1185036" y="452695"/>
                    <a:pt x="919757" y="534573"/>
                    <a:pt x="592518" y="534573"/>
                  </a:cubicBezTo>
                  <a:cubicBezTo>
                    <a:pt x="265279" y="534573"/>
                    <a:pt x="0" y="452695"/>
                    <a:pt x="0" y="351693"/>
                  </a:cubicBezTo>
                  <a:lnTo>
                    <a:pt x="1" y="351690"/>
                  </a:lnTo>
                  <a:lnTo>
                    <a:pt x="0" y="351690"/>
                  </a:lnTo>
                  <a:close/>
                </a:path>
              </a:pathLst>
            </a:cu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altLang="zh-TW">
                  <a:solidFill>
                    <a:schemeClr val="tx1"/>
                  </a:solidFill>
                  <a:latin typeface="Arial" panose="020B0604020202020204" pitchFamily="34" charset="0"/>
                  <a:ea typeface="微軟正黑體" panose="020B0604030504040204" pitchFamily="34" charset="-120"/>
                  <a:sym typeface="Arial" panose="020B0604020202020204" pitchFamily="34" charset="0"/>
                </a:rPr>
                <a:t>A1</a:t>
              </a:r>
              <a:endParaRPr lang="zh-TW" altLang="en-US">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66" name="橢圓 265">
              <a:extLst>
                <a:ext uri="{FF2B5EF4-FFF2-40B4-BE49-F238E27FC236}">
                  <a16:creationId xmlns:a16="http://schemas.microsoft.com/office/drawing/2014/main" id="{77DBCD7F-FD13-4052-9C2D-1AF58B66B3F6}"/>
                </a:ext>
              </a:extLst>
            </p:cNvPr>
            <p:cNvSpPr/>
            <p:nvPr/>
          </p:nvSpPr>
          <p:spPr>
            <a:xfrm>
              <a:off x="-623618" y="2709825"/>
              <a:ext cx="1185035" cy="365760"/>
            </a:xfrm>
            <a:prstGeom prst="ellipse">
              <a:avLst/>
            </a:pr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sp>
        <p:nvSpPr>
          <p:cNvPr id="267" name="矩形 266">
            <a:extLst>
              <a:ext uri="{FF2B5EF4-FFF2-40B4-BE49-F238E27FC236}">
                <a16:creationId xmlns:a16="http://schemas.microsoft.com/office/drawing/2014/main" id="{52759A05-E2CF-4B35-A081-F5E66C5845FB}"/>
              </a:ext>
            </a:extLst>
          </p:cNvPr>
          <p:cNvSpPr/>
          <p:nvPr/>
        </p:nvSpPr>
        <p:spPr>
          <a:xfrm>
            <a:off x="7682375" y="5881660"/>
            <a:ext cx="845275" cy="318100"/>
          </a:xfrm>
          <a:prstGeom prst="rect">
            <a:avLst/>
          </a:prstGeom>
          <a:ln>
            <a:noFill/>
          </a:ln>
        </p:spPr>
        <p:txBody>
          <a:bodyPr wrap="square">
            <a:spAutoFit/>
          </a:bodyPr>
          <a:lstStyle/>
          <a:p>
            <a:pPr algn="ctr"/>
            <a:r>
              <a:rPr lang="en-US" altLang="zh-TW" sz="1467" b="1">
                <a:solidFill>
                  <a:srgbClr val="FF6600"/>
                </a:solidFill>
                <a:latin typeface="Arial" panose="020B0604020202020204" pitchFamily="34" charset="0"/>
                <a:ea typeface="微軟正黑體" panose="020B0604030504040204" pitchFamily="34" charset="-120"/>
                <a:sym typeface="Arial" panose="020B0604020202020204" pitchFamily="34" charset="0"/>
              </a:rPr>
              <a:t>Disk 1</a:t>
            </a:r>
            <a:endParaRPr lang="zh-TW" altLang="en-US" sz="1467" b="1">
              <a:solidFill>
                <a:srgbClr val="FF6600"/>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68" name="手繪多邊形: 圖案 267">
            <a:extLst>
              <a:ext uri="{FF2B5EF4-FFF2-40B4-BE49-F238E27FC236}">
                <a16:creationId xmlns:a16="http://schemas.microsoft.com/office/drawing/2014/main" id="{CB9A76C3-B2CE-4CFC-9950-803EAE943FC1}"/>
              </a:ext>
            </a:extLst>
          </p:cNvPr>
          <p:cNvSpPr/>
          <p:nvPr/>
        </p:nvSpPr>
        <p:spPr>
          <a:xfrm>
            <a:off x="8717551" y="4700098"/>
            <a:ext cx="1081851" cy="1202867"/>
          </a:xfrm>
          <a:custGeom>
            <a:avLst/>
            <a:gdLst>
              <a:gd name="connsiteX0" fmla="*/ 0 w 1185036"/>
              <a:gd name="connsiteY0" fmla="*/ 0 h 534573"/>
              <a:gd name="connsiteX1" fmla="*/ 1181686 w 1185036"/>
              <a:gd name="connsiteY1" fmla="*/ 0 h 534573"/>
              <a:gd name="connsiteX2" fmla="*/ 1181686 w 1185036"/>
              <a:gd name="connsiteY2" fmla="*/ 341436 h 534573"/>
              <a:gd name="connsiteX3" fmla="*/ 1185036 w 1185036"/>
              <a:gd name="connsiteY3" fmla="*/ 351693 h 534573"/>
              <a:gd name="connsiteX4" fmla="*/ 592518 w 1185036"/>
              <a:gd name="connsiteY4" fmla="*/ 534573 h 534573"/>
              <a:gd name="connsiteX5" fmla="*/ 0 w 1185036"/>
              <a:gd name="connsiteY5" fmla="*/ 351693 h 534573"/>
              <a:gd name="connsiteX6" fmla="*/ 1 w 1185036"/>
              <a:gd name="connsiteY6" fmla="*/ 351690 h 534573"/>
              <a:gd name="connsiteX7" fmla="*/ 0 w 1185036"/>
              <a:gd name="connsiteY7" fmla="*/ 351690 h 534573"/>
              <a:gd name="connsiteX0" fmla="*/ 0 w 1185036"/>
              <a:gd name="connsiteY0" fmla="*/ 367005 h 901578"/>
              <a:gd name="connsiteX1" fmla="*/ 1156805 w 1185036"/>
              <a:gd name="connsiteY1" fmla="*/ 0 h 901578"/>
              <a:gd name="connsiteX2" fmla="*/ 1181686 w 1185036"/>
              <a:gd name="connsiteY2" fmla="*/ 708441 h 901578"/>
              <a:gd name="connsiteX3" fmla="*/ 1185036 w 1185036"/>
              <a:gd name="connsiteY3" fmla="*/ 718698 h 901578"/>
              <a:gd name="connsiteX4" fmla="*/ 592518 w 1185036"/>
              <a:gd name="connsiteY4" fmla="*/ 901578 h 901578"/>
              <a:gd name="connsiteX5" fmla="*/ 0 w 1185036"/>
              <a:gd name="connsiteY5" fmla="*/ 718698 h 901578"/>
              <a:gd name="connsiteX6" fmla="*/ 1 w 1185036"/>
              <a:gd name="connsiteY6" fmla="*/ 718695 h 901578"/>
              <a:gd name="connsiteX7" fmla="*/ 0 w 1185036"/>
              <a:gd name="connsiteY7" fmla="*/ 718695 h 901578"/>
              <a:gd name="connsiteX8" fmla="*/ 0 w 1185036"/>
              <a:gd name="connsiteY8" fmla="*/ 367005 h 901578"/>
              <a:gd name="connsiteX0" fmla="*/ 18661 w 1185036"/>
              <a:gd name="connsiteY0" fmla="*/ 0 h 926459"/>
              <a:gd name="connsiteX1" fmla="*/ 1156805 w 1185036"/>
              <a:gd name="connsiteY1" fmla="*/ 24881 h 926459"/>
              <a:gd name="connsiteX2" fmla="*/ 1181686 w 1185036"/>
              <a:gd name="connsiteY2" fmla="*/ 733322 h 926459"/>
              <a:gd name="connsiteX3" fmla="*/ 1185036 w 1185036"/>
              <a:gd name="connsiteY3" fmla="*/ 743579 h 926459"/>
              <a:gd name="connsiteX4" fmla="*/ 592518 w 1185036"/>
              <a:gd name="connsiteY4" fmla="*/ 926459 h 926459"/>
              <a:gd name="connsiteX5" fmla="*/ 0 w 1185036"/>
              <a:gd name="connsiteY5" fmla="*/ 743579 h 926459"/>
              <a:gd name="connsiteX6" fmla="*/ 1 w 1185036"/>
              <a:gd name="connsiteY6" fmla="*/ 743576 h 926459"/>
              <a:gd name="connsiteX7" fmla="*/ 0 w 1185036"/>
              <a:gd name="connsiteY7" fmla="*/ 743576 h 926459"/>
              <a:gd name="connsiteX8" fmla="*/ 18661 w 1185036"/>
              <a:gd name="connsiteY8" fmla="*/ 0 h 926459"/>
              <a:gd name="connsiteX0" fmla="*/ 6220 w 1185036"/>
              <a:gd name="connsiteY0" fmla="*/ 0 h 926459"/>
              <a:gd name="connsiteX1" fmla="*/ 1156805 w 1185036"/>
              <a:gd name="connsiteY1" fmla="*/ 24881 h 926459"/>
              <a:gd name="connsiteX2" fmla="*/ 1181686 w 1185036"/>
              <a:gd name="connsiteY2" fmla="*/ 733322 h 926459"/>
              <a:gd name="connsiteX3" fmla="*/ 1185036 w 1185036"/>
              <a:gd name="connsiteY3" fmla="*/ 743579 h 926459"/>
              <a:gd name="connsiteX4" fmla="*/ 592518 w 1185036"/>
              <a:gd name="connsiteY4" fmla="*/ 926459 h 926459"/>
              <a:gd name="connsiteX5" fmla="*/ 0 w 1185036"/>
              <a:gd name="connsiteY5" fmla="*/ 743579 h 926459"/>
              <a:gd name="connsiteX6" fmla="*/ 1 w 1185036"/>
              <a:gd name="connsiteY6" fmla="*/ 743576 h 926459"/>
              <a:gd name="connsiteX7" fmla="*/ 0 w 1185036"/>
              <a:gd name="connsiteY7" fmla="*/ 743576 h 926459"/>
              <a:gd name="connsiteX8" fmla="*/ 6220 w 1185036"/>
              <a:gd name="connsiteY8" fmla="*/ 0 h 926459"/>
              <a:gd name="connsiteX0" fmla="*/ 6220 w 1185036"/>
              <a:gd name="connsiteY0" fmla="*/ 0 h 926459"/>
              <a:gd name="connsiteX1" fmla="*/ 1175466 w 1185036"/>
              <a:gd name="connsiteY1" fmla="*/ 31102 h 926459"/>
              <a:gd name="connsiteX2" fmla="*/ 1181686 w 1185036"/>
              <a:gd name="connsiteY2" fmla="*/ 733322 h 926459"/>
              <a:gd name="connsiteX3" fmla="*/ 1185036 w 1185036"/>
              <a:gd name="connsiteY3" fmla="*/ 743579 h 926459"/>
              <a:gd name="connsiteX4" fmla="*/ 592518 w 1185036"/>
              <a:gd name="connsiteY4" fmla="*/ 926459 h 926459"/>
              <a:gd name="connsiteX5" fmla="*/ 0 w 1185036"/>
              <a:gd name="connsiteY5" fmla="*/ 743579 h 926459"/>
              <a:gd name="connsiteX6" fmla="*/ 1 w 1185036"/>
              <a:gd name="connsiteY6" fmla="*/ 743576 h 926459"/>
              <a:gd name="connsiteX7" fmla="*/ 0 w 1185036"/>
              <a:gd name="connsiteY7" fmla="*/ 743576 h 926459"/>
              <a:gd name="connsiteX8" fmla="*/ 6220 w 1185036"/>
              <a:gd name="connsiteY8" fmla="*/ 0 h 926459"/>
              <a:gd name="connsiteX0" fmla="*/ 6220 w 1185036"/>
              <a:gd name="connsiteY0" fmla="*/ 377689 h 1304148"/>
              <a:gd name="connsiteX1" fmla="*/ 1164708 w 1185036"/>
              <a:gd name="connsiteY1" fmla="*/ 0 h 1304148"/>
              <a:gd name="connsiteX2" fmla="*/ 1181686 w 1185036"/>
              <a:gd name="connsiteY2" fmla="*/ 1111011 h 1304148"/>
              <a:gd name="connsiteX3" fmla="*/ 1185036 w 1185036"/>
              <a:gd name="connsiteY3" fmla="*/ 1121268 h 1304148"/>
              <a:gd name="connsiteX4" fmla="*/ 592518 w 1185036"/>
              <a:gd name="connsiteY4" fmla="*/ 1304148 h 1304148"/>
              <a:gd name="connsiteX5" fmla="*/ 0 w 1185036"/>
              <a:gd name="connsiteY5" fmla="*/ 1121268 h 1304148"/>
              <a:gd name="connsiteX6" fmla="*/ 1 w 1185036"/>
              <a:gd name="connsiteY6" fmla="*/ 1121265 h 1304148"/>
              <a:gd name="connsiteX7" fmla="*/ 0 w 1185036"/>
              <a:gd name="connsiteY7" fmla="*/ 1121265 h 1304148"/>
              <a:gd name="connsiteX8" fmla="*/ 6220 w 1185036"/>
              <a:gd name="connsiteY8" fmla="*/ 377689 h 1304148"/>
              <a:gd name="connsiteX0" fmla="*/ 6220 w 1185036"/>
              <a:gd name="connsiteY0" fmla="*/ 0 h 1313734"/>
              <a:gd name="connsiteX1" fmla="*/ 1164708 w 1185036"/>
              <a:gd name="connsiteY1" fmla="*/ 9586 h 1313734"/>
              <a:gd name="connsiteX2" fmla="*/ 1181686 w 1185036"/>
              <a:gd name="connsiteY2" fmla="*/ 1120597 h 1313734"/>
              <a:gd name="connsiteX3" fmla="*/ 1185036 w 1185036"/>
              <a:gd name="connsiteY3" fmla="*/ 1130854 h 1313734"/>
              <a:gd name="connsiteX4" fmla="*/ 592518 w 1185036"/>
              <a:gd name="connsiteY4" fmla="*/ 1313734 h 1313734"/>
              <a:gd name="connsiteX5" fmla="*/ 0 w 1185036"/>
              <a:gd name="connsiteY5" fmla="*/ 1130854 h 1313734"/>
              <a:gd name="connsiteX6" fmla="*/ 1 w 1185036"/>
              <a:gd name="connsiteY6" fmla="*/ 1130851 h 1313734"/>
              <a:gd name="connsiteX7" fmla="*/ 0 w 1185036"/>
              <a:gd name="connsiteY7" fmla="*/ 1130851 h 1313734"/>
              <a:gd name="connsiteX8" fmla="*/ 6220 w 1185036"/>
              <a:gd name="connsiteY8" fmla="*/ 0 h 1313734"/>
              <a:gd name="connsiteX0" fmla="*/ 6220 w 1218572"/>
              <a:gd name="connsiteY0" fmla="*/ 0 h 1313734"/>
              <a:gd name="connsiteX1" fmla="*/ 1218496 w 1218572"/>
              <a:gd name="connsiteY1" fmla="*/ 9586 h 1313734"/>
              <a:gd name="connsiteX2" fmla="*/ 1181686 w 1218572"/>
              <a:gd name="connsiteY2" fmla="*/ 1120597 h 1313734"/>
              <a:gd name="connsiteX3" fmla="*/ 1185036 w 1218572"/>
              <a:gd name="connsiteY3" fmla="*/ 1130854 h 1313734"/>
              <a:gd name="connsiteX4" fmla="*/ 592518 w 1218572"/>
              <a:gd name="connsiteY4" fmla="*/ 1313734 h 1313734"/>
              <a:gd name="connsiteX5" fmla="*/ 0 w 1218572"/>
              <a:gd name="connsiteY5" fmla="*/ 1130854 h 1313734"/>
              <a:gd name="connsiteX6" fmla="*/ 1 w 1218572"/>
              <a:gd name="connsiteY6" fmla="*/ 1130851 h 1313734"/>
              <a:gd name="connsiteX7" fmla="*/ 0 w 1218572"/>
              <a:gd name="connsiteY7" fmla="*/ 1130851 h 1313734"/>
              <a:gd name="connsiteX8" fmla="*/ 6220 w 1218572"/>
              <a:gd name="connsiteY8" fmla="*/ 0 h 1313734"/>
              <a:gd name="connsiteX0" fmla="*/ 6220 w 1218572"/>
              <a:gd name="connsiteY0" fmla="*/ 0 h 1313734"/>
              <a:gd name="connsiteX1" fmla="*/ 1218496 w 1218572"/>
              <a:gd name="connsiteY1" fmla="*/ 9586 h 1313734"/>
              <a:gd name="connsiteX2" fmla="*/ 1181686 w 1218572"/>
              <a:gd name="connsiteY2" fmla="*/ 1120597 h 1313734"/>
              <a:gd name="connsiteX3" fmla="*/ 1185036 w 1218572"/>
              <a:gd name="connsiteY3" fmla="*/ 1130854 h 1313734"/>
              <a:gd name="connsiteX4" fmla="*/ 592518 w 1218572"/>
              <a:gd name="connsiteY4" fmla="*/ 1313734 h 1313734"/>
              <a:gd name="connsiteX5" fmla="*/ 0 w 1218572"/>
              <a:gd name="connsiteY5" fmla="*/ 1130854 h 1313734"/>
              <a:gd name="connsiteX6" fmla="*/ 1 w 1218572"/>
              <a:gd name="connsiteY6" fmla="*/ 1130851 h 1313734"/>
              <a:gd name="connsiteX7" fmla="*/ 0 w 1218572"/>
              <a:gd name="connsiteY7" fmla="*/ 1130851 h 1313734"/>
              <a:gd name="connsiteX8" fmla="*/ 6220 w 1218572"/>
              <a:gd name="connsiteY8" fmla="*/ 0 h 1313734"/>
              <a:gd name="connsiteX0" fmla="*/ 6220 w 1207840"/>
              <a:gd name="connsiteY0" fmla="*/ 0 h 1313734"/>
              <a:gd name="connsiteX1" fmla="*/ 1207738 w 1207840"/>
              <a:gd name="connsiteY1" fmla="*/ 9586 h 1313734"/>
              <a:gd name="connsiteX2" fmla="*/ 1181686 w 1207840"/>
              <a:gd name="connsiteY2" fmla="*/ 1120597 h 1313734"/>
              <a:gd name="connsiteX3" fmla="*/ 1185036 w 1207840"/>
              <a:gd name="connsiteY3" fmla="*/ 1130854 h 1313734"/>
              <a:gd name="connsiteX4" fmla="*/ 592518 w 1207840"/>
              <a:gd name="connsiteY4" fmla="*/ 1313734 h 1313734"/>
              <a:gd name="connsiteX5" fmla="*/ 0 w 1207840"/>
              <a:gd name="connsiteY5" fmla="*/ 1130854 h 1313734"/>
              <a:gd name="connsiteX6" fmla="*/ 1 w 1207840"/>
              <a:gd name="connsiteY6" fmla="*/ 1130851 h 1313734"/>
              <a:gd name="connsiteX7" fmla="*/ 0 w 1207840"/>
              <a:gd name="connsiteY7" fmla="*/ 1130851 h 1313734"/>
              <a:gd name="connsiteX8" fmla="*/ 6220 w 1207840"/>
              <a:gd name="connsiteY8" fmla="*/ 0 h 1313734"/>
              <a:gd name="connsiteX0" fmla="*/ 6220 w 1197136"/>
              <a:gd name="connsiteY0" fmla="*/ 0 h 1313734"/>
              <a:gd name="connsiteX1" fmla="*/ 1196981 w 1197136"/>
              <a:gd name="connsiteY1" fmla="*/ 9586 h 1313734"/>
              <a:gd name="connsiteX2" fmla="*/ 1181686 w 1197136"/>
              <a:gd name="connsiteY2" fmla="*/ 1120597 h 1313734"/>
              <a:gd name="connsiteX3" fmla="*/ 1185036 w 1197136"/>
              <a:gd name="connsiteY3" fmla="*/ 1130854 h 1313734"/>
              <a:gd name="connsiteX4" fmla="*/ 592518 w 1197136"/>
              <a:gd name="connsiteY4" fmla="*/ 1313734 h 1313734"/>
              <a:gd name="connsiteX5" fmla="*/ 0 w 1197136"/>
              <a:gd name="connsiteY5" fmla="*/ 1130854 h 1313734"/>
              <a:gd name="connsiteX6" fmla="*/ 1 w 1197136"/>
              <a:gd name="connsiteY6" fmla="*/ 1130851 h 1313734"/>
              <a:gd name="connsiteX7" fmla="*/ 0 w 1197136"/>
              <a:gd name="connsiteY7" fmla="*/ 1130851 h 1313734"/>
              <a:gd name="connsiteX8" fmla="*/ 6220 w 1197136"/>
              <a:gd name="connsiteY8" fmla="*/ 0 h 1313734"/>
              <a:gd name="connsiteX0" fmla="*/ 6220 w 1185036"/>
              <a:gd name="connsiteY0" fmla="*/ 3861 h 1317595"/>
              <a:gd name="connsiteX1" fmla="*/ 1183534 w 1185036"/>
              <a:gd name="connsiteY1" fmla="*/ 0 h 1317595"/>
              <a:gd name="connsiteX2" fmla="*/ 1181686 w 1185036"/>
              <a:gd name="connsiteY2" fmla="*/ 1124458 h 1317595"/>
              <a:gd name="connsiteX3" fmla="*/ 1185036 w 1185036"/>
              <a:gd name="connsiteY3" fmla="*/ 1134715 h 1317595"/>
              <a:gd name="connsiteX4" fmla="*/ 592518 w 1185036"/>
              <a:gd name="connsiteY4" fmla="*/ 1317595 h 1317595"/>
              <a:gd name="connsiteX5" fmla="*/ 0 w 1185036"/>
              <a:gd name="connsiteY5" fmla="*/ 1134715 h 1317595"/>
              <a:gd name="connsiteX6" fmla="*/ 1 w 1185036"/>
              <a:gd name="connsiteY6" fmla="*/ 1134712 h 1317595"/>
              <a:gd name="connsiteX7" fmla="*/ 0 w 1185036"/>
              <a:gd name="connsiteY7" fmla="*/ 1134712 h 1317595"/>
              <a:gd name="connsiteX8" fmla="*/ 6220 w 1185036"/>
              <a:gd name="connsiteY8" fmla="*/ 3861 h 1317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5036" h="1317595">
                <a:moveTo>
                  <a:pt x="6220" y="3861"/>
                </a:moveTo>
                <a:lnTo>
                  <a:pt x="1183534" y="0"/>
                </a:lnTo>
                <a:cubicBezTo>
                  <a:pt x="1185607" y="234073"/>
                  <a:pt x="1179613" y="890385"/>
                  <a:pt x="1181686" y="1124458"/>
                </a:cubicBezTo>
                <a:lnTo>
                  <a:pt x="1185036" y="1134715"/>
                </a:lnTo>
                <a:cubicBezTo>
                  <a:pt x="1185036" y="1235717"/>
                  <a:pt x="919757" y="1317595"/>
                  <a:pt x="592518" y="1317595"/>
                </a:cubicBezTo>
                <a:cubicBezTo>
                  <a:pt x="265279" y="1317595"/>
                  <a:pt x="0" y="1235717"/>
                  <a:pt x="0" y="1134715"/>
                </a:cubicBezTo>
                <a:cubicBezTo>
                  <a:pt x="0" y="1134714"/>
                  <a:pt x="1" y="1134713"/>
                  <a:pt x="1" y="1134712"/>
                </a:cubicBezTo>
                <a:lnTo>
                  <a:pt x="0" y="1134712"/>
                </a:lnTo>
                <a:cubicBezTo>
                  <a:pt x="2073" y="886853"/>
                  <a:pt x="4147" y="251720"/>
                  <a:pt x="6220" y="3861"/>
                </a:cubicBezTo>
                <a:close/>
              </a:path>
            </a:pathLst>
          </a:custGeom>
          <a:gradFill>
            <a:gsLst>
              <a:gs pos="100000">
                <a:srgbClr val="1DBDFF"/>
              </a:gs>
              <a:gs pos="0">
                <a:srgbClr val="031B73">
                  <a:alpha val="23000"/>
                </a:srgbClr>
              </a:gs>
            </a:gsLst>
            <a:lin ang="5400000" scaled="1"/>
          </a:grad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269" name="橢圓 268">
            <a:extLst>
              <a:ext uri="{FF2B5EF4-FFF2-40B4-BE49-F238E27FC236}">
                <a16:creationId xmlns:a16="http://schemas.microsoft.com/office/drawing/2014/main" id="{26E0E08D-1803-48B9-9338-6B20EBE10F19}"/>
              </a:ext>
            </a:extLst>
          </p:cNvPr>
          <p:cNvSpPr/>
          <p:nvPr/>
        </p:nvSpPr>
        <p:spPr>
          <a:xfrm>
            <a:off x="8706026" y="4559569"/>
            <a:ext cx="1081849" cy="333912"/>
          </a:xfrm>
          <a:prstGeom prst="ellipse">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nvGrpSpPr>
          <p:cNvPr id="270" name="群組 269">
            <a:extLst>
              <a:ext uri="{FF2B5EF4-FFF2-40B4-BE49-F238E27FC236}">
                <a16:creationId xmlns:a16="http://schemas.microsoft.com/office/drawing/2014/main" id="{521A3C95-5967-4247-B4CD-5D649021B248}"/>
              </a:ext>
            </a:extLst>
          </p:cNvPr>
          <p:cNvGrpSpPr/>
          <p:nvPr/>
        </p:nvGrpSpPr>
        <p:grpSpPr>
          <a:xfrm>
            <a:off x="8706025" y="4216724"/>
            <a:ext cx="1086084" cy="670467"/>
            <a:chOff x="-623618" y="2698102"/>
            <a:chExt cx="1189675" cy="734415"/>
          </a:xfrm>
          <a:solidFill>
            <a:srgbClr val="01507A"/>
          </a:solidFill>
        </p:grpSpPr>
        <p:sp>
          <p:nvSpPr>
            <p:cNvPr id="271" name="手繪多邊形: 圖案 270">
              <a:extLst>
                <a:ext uri="{FF2B5EF4-FFF2-40B4-BE49-F238E27FC236}">
                  <a16:creationId xmlns:a16="http://schemas.microsoft.com/office/drawing/2014/main" id="{5EBA313B-EA16-45A4-8408-7EEB72595FAE}"/>
                </a:ext>
              </a:extLst>
            </p:cNvPr>
            <p:cNvSpPr/>
            <p:nvPr/>
          </p:nvSpPr>
          <p:spPr>
            <a:xfrm>
              <a:off x="-618979" y="2897944"/>
              <a:ext cx="1185036" cy="534573"/>
            </a:xfrm>
            <a:custGeom>
              <a:avLst/>
              <a:gdLst>
                <a:gd name="connsiteX0" fmla="*/ 0 w 1185036"/>
                <a:gd name="connsiteY0" fmla="*/ 0 h 534573"/>
                <a:gd name="connsiteX1" fmla="*/ 1181686 w 1185036"/>
                <a:gd name="connsiteY1" fmla="*/ 0 h 534573"/>
                <a:gd name="connsiteX2" fmla="*/ 1181686 w 1185036"/>
                <a:gd name="connsiteY2" fmla="*/ 341436 h 534573"/>
                <a:gd name="connsiteX3" fmla="*/ 1185036 w 1185036"/>
                <a:gd name="connsiteY3" fmla="*/ 351693 h 534573"/>
                <a:gd name="connsiteX4" fmla="*/ 592518 w 1185036"/>
                <a:gd name="connsiteY4" fmla="*/ 534573 h 534573"/>
                <a:gd name="connsiteX5" fmla="*/ 0 w 1185036"/>
                <a:gd name="connsiteY5" fmla="*/ 351693 h 534573"/>
                <a:gd name="connsiteX6" fmla="*/ 1 w 1185036"/>
                <a:gd name="connsiteY6" fmla="*/ 351690 h 534573"/>
                <a:gd name="connsiteX7" fmla="*/ 0 w 1185036"/>
                <a:gd name="connsiteY7" fmla="*/ 351690 h 53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5036" h="534573">
                  <a:moveTo>
                    <a:pt x="0" y="0"/>
                  </a:moveTo>
                  <a:lnTo>
                    <a:pt x="1181686" y="0"/>
                  </a:lnTo>
                  <a:lnTo>
                    <a:pt x="1181686" y="341436"/>
                  </a:lnTo>
                  <a:lnTo>
                    <a:pt x="1185036" y="351693"/>
                  </a:lnTo>
                  <a:cubicBezTo>
                    <a:pt x="1185036" y="452695"/>
                    <a:pt x="919757" y="534573"/>
                    <a:pt x="592518" y="534573"/>
                  </a:cubicBezTo>
                  <a:cubicBezTo>
                    <a:pt x="265279" y="534573"/>
                    <a:pt x="0" y="452695"/>
                    <a:pt x="0" y="351693"/>
                  </a:cubicBezTo>
                  <a:lnTo>
                    <a:pt x="1" y="351690"/>
                  </a:lnTo>
                  <a:lnTo>
                    <a:pt x="0" y="351690"/>
                  </a:lnTo>
                  <a:close/>
                </a:path>
              </a:pathLst>
            </a:custGeom>
            <a:solidFill>
              <a:srgbClr val="00FFFF"/>
            </a:solid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altLang="zh-TW">
                  <a:solidFill>
                    <a:schemeClr val="tx1"/>
                  </a:solidFill>
                  <a:latin typeface="Arial" panose="020B0604020202020204" pitchFamily="34" charset="0"/>
                  <a:ea typeface="微軟正黑體" panose="020B0604030504040204" pitchFamily="34" charset="-120"/>
                  <a:sym typeface="Arial" panose="020B0604020202020204" pitchFamily="34" charset="0"/>
                </a:rPr>
                <a:t>A4</a:t>
              </a:r>
              <a:endParaRPr lang="zh-TW" altLang="en-US">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72" name="橢圓 271">
              <a:extLst>
                <a:ext uri="{FF2B5EF4-FFF2-40B4-BE49-F238E27FC236}">
                  <a16:creationId xmlns:a16="http://schemas.microsoft.com/office/drawing/2014/main" id="{E5C00D5C-0124-492C-AD32-53EB12D7320D}"/>
                </a:ext>
              </a:extLst>
            </p:cNvPr>
            <p:cNvSpPr/>
            <p:nvPr/>
          </p:nvSpPr>
          <p:spPr>
            <a:xfrm>
              <a:off x="-623618" y="2698102"/>
              <a:ext cx="1185035" cy="365760"/>
            </a:xfrm>
            <a:prstGeom prst="ellipse">
              <a:avLst/>
            </a:pr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grpSp>
        <p:nvGrpSpPr>
          <p:cNvPr id="273" name="群組 272">
            <a:extLst>
              <a:ext uri="{FF2B5EF4-FFF2-40B4-BE49-F238E27FC236}">
                <a16:creationId xmlns:a16="http://schemas.microsoft.com/office/drawing/2014/main" id="{950062FE-5DD1-4CE7-8828-4AF2BCACC829}"/>
              </a:ext>
            </a:extLst>
          </p:cNvPr>
          <p:cNvGrpSpPr/>
          <p:nvPr/>
        </p:nvGrpSpPr>
        <p:grpSpPr>
          <a:xfrm>
            <a:off x="8706025" y="3879134"/>
            <a:ext cx="1086084" cy="670467"/>
            <a:chOff x="-623618" y="2698102"/>
            <a:chExt cx="1189675" cy="734415"/>
          </a:xfrm>
          <a:solidFill>
            <a:srgbClr val="0070C0"/>
          </a:solidFill>
        </p:grpSpPr>
        <p:sp>
          <p:nvSpPr>
            <p:cNvPr id="274" name="手繪多邊形: 圖案 273">
              <a:extLst>
                <a:ext uri="{FF2B5EF4-FFF2-40B4-BE49-F238E27FC236}">
                  <a16:creationId xmlns:a16="http://schemas.microsoft.com/office/drawing/2014/main" id="{E6B5CB8B-8340-4F74-8325-1AB8B2558AE8}"/>
                </a:ext>
              </a:extLst>
            </p:cNvPr>
            <p:cNvSpPr/>
            <p:nvPr/>
          </p:nvSpPr>
          <p:spPr>
            <a:xfrm>
              <a:off x="-618979" y="2897944"/>
              <a:ext cx="1185036" cy="534573"/>
            </a:xfrm>
            <a:custGeom>
              <a:avLst/>
              <a:gdLst>
                <a:gd name="connsiteX0" fmla="*/ 0 w 1185036"/>
                <a:gd name="connsiteY0" fmla="*/ 0 h 534573"/>
                <a:gd name="connsiteX1" fmla="*/ 1181686 w 1185036"/>
                <a:gd name="connsiteY1" fmla="*/ 0 h 534573"/>
                <a:gd name="connsiteX2" fmla="*/ 1181686 w 1185036"/>
                <a:gd name="connsiteY2" fmla="*/ 341436 h 534573"/>
                <a:gd name="connsiteX3" fmla="*/ 1185036 w 1185036"/>
                <a:gd name="connsiteY3" fmla="*/ 351693 h 534573"/>
                <a:gd name="connsiteX4" fmla="*/ 592518 w 1185036"/>
                <a:gd name="connsiteY4" fmla="*/ 534573 h 534573"/>
                <a:gd name="connsiteX5" fmla="*/ 0 w 1185036"/>
                <a:gd name="connsiteY5" fmla="*/ 351693 h 534573"/>
                <a:gd name="connsiteX6" fmla="*/ 1 w 1185036"/>
                <a:gd name="connsiteY6" fmla="*/ 351690 h 534573"/>
                <a:gd name="connsiteX7" fmla="*/ 0 w 1185036"/>
                <a:gd name="connsiteY7" fmla="*/ 351690 h 53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5036" h="534573">
                  <a:moveTo>
                    <a:pt x="0" y="0"/>
                  </a:moveTo>
                  <a:lnTo>
                    <a:pt x="1181686" y="0"/>
                  </a:lnTo>
                  <a:lnTo>
                    <a:pt x="1181686" y="341436"/>
                  </a:lnTo>
                  <a:lnTo>
                    <a:pt x="1185036" y="351693"/>
                  </a:lnTo>
                  <a:cubicBezTo>
                    <a:pt x="1185036" y="452695"/>
                    <a:pt x="919757" y="534573"/>
                    <a:pt x="592518" y="534573"/>
                  </a:cubicBezTo>
                  <a:cubicBezTo>
                    <a:pt x="265279" y="534573"/>
                    <a:pt x="0" y="452695"/>
                    <a:pt x="0" y="351693"/>
                  </a:cubicBezTo>
                  <a:lnTo>
                    <a:pt x="1" y="351690"/>
                  </a:lnTo>
                  <a:lnTo>
                    <a:pt x="0" y="351690"/>
                  </a:lnTo>
                  <a:close/>
                </a:path>
              </a:pathLst>
            </a:custGeom>
            <a:solidFill>
              <a:srgbClr val="00FFFF"/>
            </a:solid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altLang="zh-TW">
                  <a:solidFill>
                    <a:schemeClr val="tx1"/>
                  </a:solidFill>
                  <a:latin typeface="Arial" panose="020B0604020202020204" pitchFamily="34" charset="0"/>
                  <a:ea typeface="微軟正黑體" panose="020B0604030504040204" pitchFamily="34" charset="-120"/>
                  <a:sym typeface="Arial" panose="020B0604020202020204" pitchFamily="34" charset="0"/>
                </a:rPr>
                <a:t>A3</a:t>
              </a:r>
              <a:endParaRPr lang="zh-TW" altLang="en-US">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75" name="橢圓 274">
              <a:extLst>
                <a:ext uri="{FF2B5EF4-FFF2-40B4-BE49-F238E27FC236}">
                  <a16:creationId xmlns:a16="http://schemas.microsoft.com/office/drawing/2014/main" id="{CCF87F5B-803E-4003-A95F-66297E8B2013}"/>
                </a:ext>
              </a:extLst>
            </p:cNvPr>
            <p:cNvSpPr/>
            <p:nvPr/>
          </p:nvSpPr>
          <p:spPr>
            <a:xfrm>
              <a:off x="-623618" y="2698102"/>
              <a:ext cx="1185035" cy="365760"/>
            </a:xfrm>
            <a:prstGeom prst="ellipse">
              <a:avLst/>
            </a:pr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grpSp>
        <p:nvGrpSpPr>
          <p:cNvPr id="276" name="群組 275">
            <a:extLst>
              <a:ext uri="{FF2B5EF4-FFF2-40B4-BE49-F238E27FC236}">
                <a16:creationId xmlns:a16="http://schemas.microsoft.com/office/drawing/2014/main" id="{050EC6B8-1054-4FF7-AA77-5161272EAAE2}"/>
              </a:ext>
            </a:extLst>
          </p:cNvPr>
          <p:cNvGrpSpPr/>
          <p:nvPr/>
        </p:nvGrpSpPr>
        <p:grpSpPr>
          <a:xfrm>
            <a:off x="8706025" y="3550604"/>
            <a:ext cx="1086084" cy="670467"/>
            <a:chOff x="-623618" y="2698102"/>
            <a:chExt cx="1189675" cy="734415"/>
          </a:xfrm>
          <a:solidFill>
            <a:srgbClr val="00B0F0"/>
          </a:solidFill>
        </p:grpSpPr>
        <p:sp>
          <p:nvSpPr>
            <p:cNvPr id="277" name="手繪多邊形: 圖案 276">
              <a:extLst>
                <a:ext uri="{FF2B5EF4-FFF2-40B4-BE49-F238E27FC236}">
                  <a16:creationId xmlns:a16="http://schemas.microsoft.com/office/drawing/2014/main" id="{DF03649F-AACB-4789-8762-C71B3297F15D}"/>
                </a:ext>
              </a:extLst>
            </p:cNvPr>
            <p:cNvSpPr/>
            <p:nvPr/>
          </p:nvSpPr>
          <p:spPr>
            <a:xfrm>
              <a:off x="-618979" y="2897944"/>
              <a:ext cx="1185036" cy="534573"/>
            </a:xfrm>
            <a:custGeom>
              <a:avLst/>
              <a:gdLst>
                <a:gd name="connsiteX0" fmla="*/ 0 w 1185036"/>
                <a:gd name="connsiteY0" fmla="*/ 0 h 534573"/>
                <a:gd name="connsiteX1" fmla="*/ 1181686 w 1185036"/>
                <a:gd name="connsiteY1" fmla="*/ 0 h 534573"/>
                <a:gd name="connsiteX2" fmla="*/ 1181686 w 1185036"/>
                <a:gd name="connsiteY2" fmla="*/ 341436 h 534573"/>
                <a:gd name="connsiteX3" fmla="*/ 1185036 w 1185036"/>
                <a:gd name="connsiteY3" fmla="*/ 351693 h 534573"/>
                <a:gd name="connsiteX4" fmla="*/ 592518 w 1185036"/>
                <a:gd name="connsiteY4" fmla="*/ 534573 h 534573"/>
                <a:gd name="connsiteX5" fmla="*/ 0 w 1185036"/>
                <a:gd name="connsiteY5" fmla="*/ 351693 h 534573"/>
                <a:gd name="connsiteX6" fmla="*/ 1 w 1185036"/>
                <a:gd name="connsiteY6" fmla="*/ 351690 h 534573"/>
                <a:gd name="connsiteX7" fmla="*/ 0 w 1185036"/>
                <a:gd name="connsiteY7" fmla="*/ 351690 h 53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5036" h="534573">
                  <a:moveTo>
                    <a:pt x="0" y="0"/>
                  </a:moveTo>
                  <a:lnTo>
                    <a:pt x="1181686" y="0"/>
                  </a:lnTo>
                  <a:lnTo>
                    <a:pt x="1181686" y="341436"/>
                  </a:lnTo>
                  <a:lnTo>
                    <a:pt x="1185036" y="351693"/>
                  </a:lnTo>
                  <a:cubicBezTo>
                    <a:pt x="1185036" y="452695"/>
                    <a:pt x="919757" y="534573"/>
                    <a:pt x="592518" y="534573"/>
                  </a:cubicBezTo>
                  <a:cubicBezTo>
                    <a:pt x="265279" y="534573"/>
                    <a:pt x="0" y="452695"/>
                    <a:pt x="0" y="351693"/>
                  </a:cubicBezTo>
                  <a:lnTo>
                    <a:pt x="1" y="351690"/>
                  </a:lnTo>
                  <a:lnTo>
                    <a:pt x="0" y="351690"/>
                  </a:lnTo>
                  <a:close/>
                </a:path>
              </a:pathLst>
            </a:custGeom>
            <a:solidFill>
              <a:srgbClr val="00FFFF"/>
            </a:solid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altLang="zh-TW">
                  <a:solidFill>
                    <a:schemeClr val="tx1"/>
                  </a:solidFill>
                  <a:latin typeface="Arial" panose="020B0604020202020204" pitchFamily="34" charset="0"/>
                  <a:ea typeface="微軟正黑體" panose="020B0604030504040204" pitchFamily="34" charset="-120"/>
                  <a:sym typeface="Arial" panose="020B0604020202020204" pitchFamily="34" charset="0"/>
                </a:rPr>
                <a:t>A2</a:t>
              </a:r>
              <a:endParaRPr lang="zh-TW" altLang="en-US">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78" name="橢圓 277">
              <a:extLst>
                <a:ext uri="{FF2B5EF4-FFF2-40B4-BE49-F238E27FC236}">
                  <a16:creationId xmlns:a16="http://schemas.microsoft.com/office/drawing/2014/main" id="{1C1BE1EE-19AB-42DC-AFB1-2F5C3A9A2D4C}"/>
                </a:ext>
              </a:extLst>
            </p:cNvPr>
            <p:cNvSpPr/>
            <p:nvPr/>
          </p:nvSpPr>
          <p:spPr>
            <a:xfrm>
              <a:off x="-623618" y="2698102"/>
              <a:ext cx="1185035" cy="365760"/>
            </a:xfrm>
            <a:prstGeom prst="ellipse">
              <a:avLst/>
            </a:pr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grpSp>
        <p:nvGrpSpPr>
          <p:cNvPr id="279" name="群組 278">
            <a:extLst>
              <a:ext uri="{FF2B5EF4-FFF2-40B4-BE49-F238E27FC236}">
                <a16:creationId xmlns:a16="http://schemas.microsoft.com/office/drawing/2014/main" id="{E83D6B29-9073-4BC2-9230-49D591EB2B47}"/>
              </a:ext>
            </a:extLst>
          </p:cNvPr>
          <p:cNvGrpSpPr/>
          <p:nvPr/>
        </p:nvGrpSpPr>
        <p:grpSpPr>
          <a:xfrm>
            <a:off x="8706025" y="3211594"/>
            <a:ext cx="1086084" cy="670467"/>
            <a:chOff x="-623618" y="2709825"/>
            <a:chExt cx="1189675" cy="734415"/>
          </a:xfrm>
          <a:solidFill>
            <a:srgbClr val="00FFFF"/>
          </a:solidFill>
        </p:grpSpPr>
        <p:sp>
          <p:nvSpPr>
            <p:cNvPr id="280" name="手繪多邊形: 圖案 279">
              <a:extLst>
                <a:ext uri="{FF2B5EF4-FFF2-40B4-BE49-F238E27FC236}">
                  <a16:creationId xmlns:a16="http://schemas.microsoft.com/office/drawing/2014/main" id="{122DD875-C4C0-4131-90A1-13D7872AC9C7}"/>
                </a:ext>
              </a:extLst>
            </p:cNvPr>
            <p:cNvSpPr/>
            <p:nvPr/>
          </p:nvSpPr>
          <p:spPr>
            <a:xfrm>
              <a:off x="-618979" y="2909667"/>
              <a:ext cx="1185036" cy="534573"/>
            </a:xfrm>
            <a:custGeom>
              <a:avLst/>
              <a:gdLst>
                <a:gd name="connsiteX0" fmla="*/ 0 w 1185036"/>
                <a:gd name="connsiteY0" fmla="*/ 0 h 534573"/>
                <a:gd name="connsiteX1" fmla="*/ 1181686 w 1185036"/>
                <a:gd name="connsiteY1" fmla="*/ 0 h 534573"/>
                <a:gd name="connsiteX2" fmla="*/ 1181686 w 1185036"/>
                <a:gd name="connsiteY2" fmla="*/ 341436 h 534573"/>
                <a:gd name="connsiteX3" fmla="*/ 1185036 w 1185036"/>
                <a:gd name="connsiteY3" fmla="*/ 351693 h 534573"/>
                <a:gd name="connsiteX4" fmla="*/ 592518 w 1185036"/>
                <a:gd name="connsiteY4" fmla="*/ 534573 h 534573"/>
                <a:gd name="connsiteX5" fmla="*/ 0 w 1185036"/>
                <a:gd name="connsiteY5" fmla="*/ 351693 h 534573"/>
                <a:gd name="connsiteX6" fmla="*/ 1 w 1185036"/>
                <a:gd name="connsiteY6" fmla="*/ 351690 h 534573"/>
                <a:gd name="connsiteX7" fmla="*/ 0 w 1185036"/>
                <a:gd name="connsiteY7" fmla="*/ 351690 h 53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5036" h="534573">
                  <a:moveTo>
                    <a:pt x="0" y="0"/>
                  </a:moveTo>
                  <a:lnTo>
                    <a:pt x="1181686" y="0"/>
                  </a:lnTo>
                  <a:lnTo>
                    <a:pt x="1181686" y="341436"/>
                  </a:lnTo>
                  <a:lnTo>
                    <a:pt x="1185036" y="351693"/>
                  </a:lnTo>
                  <a:cubicBezTo>
                    <a:pt x="1185036" y="452695"/>
                    <a:pt x="919757" y="534573"/>
                    <a:pt x="592518" y="534573"/>
                  </a:cubicBezTo>
                  <a:cubicBezTo>
                    <a:pt x="265279" y="534573"/>
                    <a:pt x="0" y="452695"/>
                    <a:pt x="0" y="351693"/>
                  </a:cubicBezTo>
                  <a:lnTo>
                    <a:pt x="1" y="351690"/>
                  </a:lnTo>
                  <a:lnTo>
                    <a:pt x="0" y="351690"/>
                  </a:lnTo>
                  <a:close/>
                </a:path>
              </a:pathLst>
            </a:cu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altLang="zh-TW">
                  <a:solidFill>
                    <a:schemeClr val="tx1"/>
                  </a:solidFill>
                  <a:latin typeface="Arial" panose="020B0604020202020204" pitchFamily="34" charset="0"/>
                  <a:ea typeface="微軟正黑體" panose="020B0604030504040204" pitchFamily="34" charset="-120"/>
                  <a:sym typeface="Arial" panose="020B0604020202020204" pitchFamily="34" charset="0"/>
                </a:rPr>
                <a:t>A1</a:t>
              </a:r>
              <a:endParaRPr lang="zh-TW" altLang="en-US">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81" name="橢圓 280">
              <a:extLst>
                <a:ext uri="{FF2B5EF4-FFF2-40B4-BE49-F238E27FC236}">
                  <a16:creationId xmlns:a16="http://schemas.microsoft.com/office/drawing/2014/main" id="{BA49741E-FBC9-4D9D-B6F1-826BA71B92D8}"/>
                </a:ext>
              </a:extLst>
            </p:cNvPr>
            <p:cNvSpPr/>
            <p:nvPr/>
          </p:nvSpPr>
          <p:spPr>
            <a:xfrm>
              <a:off x="-623618" y="2709825"/>
              <a:ext cx="1185035" cy="365760"/>
            </a:xfrm>
            <a:prstGeom prst="ellipse">
              <a:avLst/>
            </a:pr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sp>
        <p:nvSpPr>
          <p:cNvPr id="282" name="矩形 281">
            <a:extLst>
              <a:ext uri="{FF2B5EF4-FFF2-40B4-BE49-F238E27FC236}">
                <a16:creationId xmlns:a16="http://schemas.microsoft.com/office/drawing/2014/main" id="{EBA26AC1-C77E-41A8-804E-773F0F0C06C8}"/>
              </a:ext>
            </a:extLst>
          </p:cNvPr>
          <p:cNvSpPr/>
          <p:nvPr/>
        </p:nvSpPr>
        <p:spPr>
          <a:xfrm>
            <a:off x="8852703" y="5881660"/>
            <a:ext cx="845275" cy="318100"/>
          </a:xfrm>
          <a:prstGeom prst="rect">
            <a:avLst/>
          </a:prstGeom>
          <a:ln>
            <a:noFill/>
          </a:ln>
        </p:spPr>
        <p:txBody>
          <a:bodyPr wrap="square">
            <a:spAutoFit/>
          </a:bodyPr>
          <a:lstStyle/>
          <a:p>
            <a:pPr algn="ctr"/>
            <a:r>
              <a:rPr lang="en-US" altLang="zh-TW" sz="1467" b="1">
                <a:solidFill>
                  <a:srgbClr val="FF6600"/>
                </a:solidFill>
                <a:latin typeface="Arial" panose="020B0604020202020204" pitchFamily="34" charset="0"/>
                <a:ea typeface="微軟正黑體" panose="020B0604030504040204" pitchFamily="34" charset="-120"/>
                <a:sym typeface="Arial" panose="020B0604020202020204" pitchFamily="34" charset="0"/>
              </a:rPr>
              <a:t>Disk 2</a:t>
            </a:r>
            <a:endParaRPr lang="zh-TW" altLang="en-US" sz="1467" b="1">
              <a:solidFill>
                <a:srgbClr val="FF6600"/>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83" name="手繪多邊形: 圖案 282">
            <a:extLst>
              <a:ext uri="{FF2B5EF4-FFF2-40B4-BE49-F238E27FC236}">
                <a16:creationId xmlns:a16="http://schemas.microsoft.com/office/drawing/2014/main" id="{F0C94E51-F700-4AB4-8F5A-DE671EE18B06}"/>
              </a:ext>
            </a:extLst>
          </p:cNvPr>
          <p:cNvSpPr/>
          <p:nvPr/>
        </p:nvSpPr>
        <p:spPr>
          <a:xfrm>
            <a:off x="9879793" y="4700098"/>
            <a:ext cx="1081851" cy="1202867"/>
          </a:xfrm>
          <a:custGeom>
            <a:avLst/>
            <a:gdLst>
              <a:gd name="connsiteX0" fmla="*/ 0 w 1185036"/>
              <a:gd name="connsiteY0" fmla="*/ 0 h 534573"/>
              <a:gd name="connsiteX1" fmla="*/ 1181686 w 1185036"/>
              <a:gd name="connsiteY1" fmla="*/ 0 h 534573"/>
              <a:gd name="connsiteX2" fmla="*/ 1181686 w 1185036"/>
              <a:gd name="connsiteY2" fmla="*/ 341436 h 534573"/>
              <a:gd name="connsiteX3" fmla="*/ 1185036 w 1185036"/>
              <a:gd name="connsiteY3" fmla="*/ 351693 h 534573"/>
              <a:gd name="connsiteX4" fmla="*/ 592518 w 1185036"/>
              <a:gd name="connsiteY4" fmla="*/ 534573 h 534573"/>
              <a:gd name="connsiteX5" fmla="*/ 0 w 1185036"/>
              <a:gd name="connsiteY5" fmla="*/ 351693 h 534573"/>
              <a:gd name="connsiteX6" fmla="*/ 1 w 1185036"/>
              <a:gd name="connsiteY6" fmla="*/ 351690 h 534573"/>
              <a:gd name="connsiteX7" fmla="*/ 0 w 1185036"/>
              <a:gd name="connsiteY7" fmla="*/ 351690 h 534573"/>
              <a:gd name="connsiteX0" fmla="*/ 0 w 1185036"/>
              <a:gd name="connsiteY0" fmla="*/ 367005 h 901578"/>
              <a:gd name="connsiteX1" fmla="*/ 1156805 w 1185036"/>
              <a:gd name="connsiteY1" fmla="*/ 0 h 901578"/>
              <a:gd name="connsiteX2" fmla="*/ 1181686 w 1185036"/>
              <a:gd name="connsiteY2" fmla="*/ 708441 h 901578"/>
              <a:gd name="connsiteX3" fmla="*/ 1185036 w 1185036"/>
              <a:gd name="connsiteY3" fmla="*/ 718698 h 901578"/>
              <a:gd name="connsiteX4" fmla="*/ 592518 w 1185036"/>
              <a:gd name="connsiteY4" fmla="*/ 901578 h 901578"/>
              <a:gd name="connsiteX5" fmla="*/ 0 w 1185036"/>
              <a:gd name="connsiteY5" fmla="*/ 718698 h 901578"/>
              <a:gd name="connsiteX6" fmla="*/ 1 w 1185036"/>
              <a:gd name="connsiteY6" fmla="*/ 718695 h 901578"/>
              <a:gd name="connsiteX7" fmla="*/ 0 w 1185036"/>
              <a:gd name="connsiteY7" fmla="*/ 718695 h 901578"/>
              <a:gd name="connsiteX8" fmla="*/ 0 w 1185036"/>
              <a:gd name="connsiteY8" fmla="*/ 367005 h 901578"/>
              <a:gd name="connsiteX0" fmla="*/ 18661 w 1185036"/>
              <a:gd name="connsiteY0" fmla="*/ 0 h 926459"/>
              <a:gd name="connsiteX1" fmla="*/ 1156805 w 1185036"/>
              <a:gd name="connsiteY1" fmla="*/ 24881 h 926459"/>
              <a:gd name="connsiteX2" fmla="*/ 1181686 w 1185036"/>
              <a:gd name="connsiteY2" fmla="*/ 733322 h 926459"/>
              <a:gd name="connsiteX3" fmla="*/ 1185036 w 1185036"/>
              <a:gd name="connsiteY3" fmla="*/ 743579 h 926459"/>
              <a:gd name="connsiteX4" fmla="*/ 592518 w 1185036"/>
              <a:gd name="connsiteY4" fmla="*/ 926459 h 926459"/>
              <a:gd name="connsiteX5" fmla="*/ 0 w 1185036"/>
              <a:gd name="connsiteY5" fmla="*/ 743579 h 926459"/>
              <a:gd name="connsiteX6" fmla="*/ 1 w 1185036"/>
              <a:gd name="connsiteY6" fmla="*/ 743576 h 926459"/>
              <a:gd name="connsiteX7" fmla="*/ 0 w 1185036"/>
              <a:gd name="connsiteY7" fmla="*/ 743576 h 926459"/>
              <a:gd name="connsiteX8" fmla="*/ 18661 w 1185036"/>
              <a:gd name="connsiteY8" fmla="*/ 0 h 926459"/>
              <a:gd name="connsiteX0" fmla="*/ 6220 w 1185036"/>
              <a:gd name="connsiteY0" fmla="*/ 0 h 926459"/>
              <a:gd name="connsiteX1" fmla="*/ 1156805 w 1185036"/>
              <a:gd name="connsiteY1" fmla="*/ 24881 h 926459"/>
              <a:gd name="connsiteX2" fmla="*/ 1181686 w 1185036"/>
              <a:gd name="connsiteY2" fmla="*/ 733322 h 926459"/>
              <a:gd name="connsiteX3" fmla="*/ 1185036 w 1185036"/>
              <a:gd name="connsiteY3" fmla="*/ 743579 h 926459"/>
              <a:gd name="connsiteX4" fmla="*/ 592518 w 1185036"/>
              <a:gd name="connsiteY4" fmla="*/ 926459 h 926459"/>
              <a:gd name="connsiteX5" fmla="*/ 0 w 1185036"/>
              <a:gd name="connsiteY5" fmla="*/ 743579 h 926459"/>
              <a:gd name="connsiteX6" fmla="*/ 1 w 1185036"/>
              <a:gd name="connsiteY6" fmla="*/ 743576 h 926459"/>
              <a:gd name="connsiteX7" fmla="*/ 0 w 1185036"/>
              <a:gd name="connsiteY7" fmla="*/ 743576 h 926459"/>
              <a:gd name="connsiteX8" fmla="*/ 6220 w 1185036"/>
              <a:gd name="connsiteY8" fmla="*/ 0 h 926459"/>
              <a:gd name="connsiteX0" fmla="*/ 6220 w 1185036"/>
              <a:gd name="connsiteY0" fmla="*/ 0 h 926459"/>
              <a:gd name="connsiteX1" fmla="*/ 1175466 w 1185036"/>
              <a:gd name="connsiteY1" fmla="*/ 31102 h 926459"/>
              <a:gd name="connsiteX2" fmla="*/ 1181686 w 1185036"/>
              <a:gd name="connsiteY2" fmla="*/ 733322 h 926459"/>
              <a:gd name="connsiteX3" fmla="*/ 1185036 w 1185036"/>
              <a:gd name="connsiteY3" fmla="*/ 743579 h 926459"/>
              <a:gd name="connsiteX4" fmla="*/ 592518 w 1185036"/>
              <a:gd name="connsiteY4" fmla="*/ 926459 h 926459"/>
              <a:gd name="connsiteX5" fmla="*/ 0 w 1185036"/>
              <a:gd name="connsiteY5" fmla="*/ 743579 h 926459"/>
              <a:gd name="connsiteX6" fmla="*/ 1 w 1185036"/>
              <a:gd name="connsiteY6" fmla="*/ 743576 h 926459"/>
              <a:gd name="connsiteX7" fmla="*/ 0 w 1185036"/>
              <a:gd name="connsiteY7" fmla="*/ 743576 h 926459"/>
              <a:gd name="connsiteX8" fmla="*/ 6220 w 1185036"/>
              <a:gd name="connsiteY8" fmla="*/ 0 h 926459"/>
              <a:gd name="connsiteX0" fmla="*/ 6220 w 1185036"/>
              <a:gd name="connsiteY0" fmla="*/ 377689 h 1304148"/>
              <a:gd name="connsiteX1" fmla="*/ 1164708 w 1185036"/>
              <a:gd name="connsiteY1" fmla="*/ 0 h 1304148"/>
              <a:gd name="connsiteX2" fmla="*/ 1181686 w 1185036"/>
              <a:gd name="connsiteY2" fmla="*/ 1111011 h 1304148"/>
              <a:gd name="connsiteX3" fmla="*/ 1185036 w 1185036"/>
              <a:gd name="connsiteY3" fmla="*/ 1121268 h 1304148"/>
              <a:gd name="connsiteX4" fmla="*/ 592518 w 1185036"/>
              <a:gd name="connsiteY4" fmla="*/ 1304148 h 1304148"/>
              <a:gd name="connsiteX5" fmla="*/ 0 w 1185036"/>
              <a:gd name="connsiteY5" fmla="*/ 1121268 h 1304148"/>
              <a:gd name="connsiteX6" fmla="*/ 1 w 1185036"/>
              <a:gd name="connsiteY6" fmla="*/ 1121265 h 1304148"/>
              <a:gd name="connsiteX7" fmla="*/ 0 w 1185036"/>
              <a:gd name="connsiteY7" fmla="*/ 1121265 h 1304148"/>
              <a:gd name="connsiteX8" fmla="*/ 6220 w 1185036"/>
              <a:gd name="connsiteY8" fmla="*/ 377689 h 1304148"/>
              <a:gd name="connsiteX0" fmla="*/ 6220 w 1185036"/>
              <a:gd name="connsiteY0" fmla="*/ 0 h 1313734"/>
              <a:gd name="connsiteX1" fmla="*/ 1164708 w 1185036"/>
              <a:gd name="connsiteY1" fmla="*/ 9586 h 1313734"/>
              <a:gd name="connsiteX2" fmla="*/ 1181686 w 1185036"/>
              <a:gd name="connsiteY2" fmla="*/ 1120597 h 1313734"/>
              <a:gd name="connsiteX3" fmla="*/ 1185036 w 1185036"/>
              <a:gd name="connsiteY3" fmla="*/ 1130854 h 1313734"/>
              <a:gd name="connsiteX4" fmla="*/ 592518 w 1185036"/>
              <a:gd name="connsiteY4" fmla="*/ 1313734 h 1313734"/>
              <a:gd name="connsiteX5" fmla="*/ 0 w 1185036"/>
              <a:gd name="connsiteY5" fmla="*/ 1130854 h 1313734"/>
              <a:gd name="connsiteX6" fmla="*/ 1 w 1185036"/>
              <a:gd name="connsiteY6" fmla="*/ 1130851 h 1313734"/>
              <a:gd name="connsiteX7" fmla="*/ 0 w 1185036"/>
              <a:gd name="connsiteY7" fmla="*/ 1130851 h 1313734"/>
              <a:gd name="connsiteX8" fmla="*/ 6220 w 1185036"/>
              <a:gd name="connsiteY8" fmla="*/ 0 h 1313734"/>
              <a:gd name="connsiteX0" fmla="*/ 6220 w 1218572"/>
              <a:gd name="connsiteY0" fmla="*/ 0 h 1313734"/>
              <a:gd name="connsiteX1" fmla="*/ 1218496 w 1218572"/>
              <a:gd name="connsiteY1" fmla="*/ 9586 h 1313734"/>
              <a:gd name="connsiteX2" fmla="*/ 1181686 w 1218572"/>
              <a:gd name="connsiteY2" fmla="*/ 1120597 h 1313734"/>
              <a:gd name="connsiteX3" fmla="*/ 1185036 w 1218572"/>
              <a:gd name="connsiteY3" fmla="*/ 1130854 h 1313734"/>
              <a:gd name="connsiteX4" fmla="*/ 592518 w 1218572"/>
              <a:gd name="connsiteY4" fmla="*/ 1313734 h 1313734"/>
              <a:gd name="connsiteX5" fmla="*/ 0 w 1218572"/>
              <a:gd name="connsiteY5" fmla="*/ 1130854 h 1313734"/>
              <a:gd name="connsiteX6" fmla="*/ 1 w 1218572"/>
              <a:gd name="connsiteY6" fmla="*/ 1130851 h 1313734"/>
              <a:gd name="connsiteX7" fmla="*/ 0 w 1218572"/>
              <a:gd name="connsiteY7" fmla="*/ 1130851 h 1313734"/>
              <a:gd name="connsiteX8" fmla="*/ 6220 w 1218572"/>
              <a:gd name="connsiteY8" fmla="*/ 0 h 1313734"/>
              <a:gd name="connsiteX0" fmla="*/ 6220 w 1218572"/>
              <a:gd name="connsiteY0" fmla="*/ 0 h 1313734"/>
              <a:gd name="connsiteX1" fmla="*/ 1218496 w 1218572"/>
              <a:gd name="connsiteY1" fmla="*/ 9586 h 1313734"/>
              <a:gd name="connsiteX2" fmla="*/ 1181686 w 1218572"/>
              <a:gd name="connsiteY2" fmla="*/ 1120597 h 1313734"/>
              <a:gd name="connsiteX3" fmla="*/ 1185036 w 1218572"/>
              <a:gd name="connsiteY3" fmla="*/ 1130854 h 1313734"/>
              <a:gd name="connsiteX4" fmla="*/ 592518 w 1218572"/>
              <a:gd name="connsiteY4" fmla="*/ 1313734 h 1313734"/>
              <a:gd name="connsiteX5" fmla="*/ 0 w 1218572"/>
              <a:gd name="connsiteY5" fmla="*/ 1130854 h 1313734"/>
              <a:gd name="connsiteX6" fmla="*/ 1 w 1218572"/>
              <a:gd name="connsiteY6" fmla="*/ 1130851 h 1313734"/>
              <a:gd name="connsiteX7" fmla="*/ 0 w 1218572"/>
              <a:gd name="connsiteY7" fmla="*/ 1130851 h 1313734"/>
              <a:gd name="connsiteX8" fmla="*/ 6220 w 1218572"/>
              <a:gd name="connsiteY8" fmla="*/ 0 h 1313734"/>
              <a:gd name="connsiteX0" fmla="*/ 6220 w 1207840"/>
              <a:gd name="connsiteY0" fmla="*/ 0 h 1313734"/>
              <a:gd name="connsiteX1" fmla="*/ 1207738 w 1207840"/>
              <a:gd name="connsiteY1" fmla="*/ 9586 h 1313734"/>
              <a:gd name="connsiteX2" fmla="*/ 1181686 w 1207840"/>
              <a:gd name="connsiteY2" fmla="*/ 1120597 h 1313734"/>
              <a:gd name="connsiteX3" fmla="*/ 1185036 w 1207840"/>
              <a:gd name="connsiteY3" fmla="*/ 1130854 h 1313734"/>
              <a:gd name="connsiteX4" fmla="*/ 592518 w 1207840"/>
              <a:gd name="connsiteY4" fmla="*/ 1313734 h 1313734"/>
              <a:gd name="connsiteX5" fmla="*/ 0 w 1207840"/>
              <a:gd name="connsiteY5" fmla="*/ 1130854 h 1313734"/>
              <a:gd name="connsiteX6" fmla="*/ 1 w 1207840"/>
              <a:gd name="connsiteY6" fmla="*/ 1130851 h 1313734"/>
              <a:gd name="connsiteX7" fmla="*/ 0 w 1207840"/>
              <a:gd name="connsiteY7" fmla="*/ 1130851 h 1313734"/>
              <a:gd name="connsiteX8" fmla="*/ 6220 w 1207840"/>
              <a:gd name="connsiteY8" fmla="*/ 0 h 1313734"/>
              <a:gd name="connsiteX0" fmla="*/ 6220 w 1197136"/>
              <a:gd name="connsiteY0" fmla="*/ 0 h 1313734"/>
              <a:gd name="connsiteX1" fmla="*/ 1196981 w 1197136"/>
              <a:gd name="connsiteY1" fmla="*/ 9586 h 1313734"/>
              <a:gd name="connsiteX2" fmla="*/ 1181686 w 1197136"/>
              <a:gd name="connsiteY2" fmla="*/ 1120597 h 1313734"/>
              <a:gd name="connsiteX3" fmla="*/ 1185036 w 1197136"/>
              <a:gd name="connsiteY3" fmla="*/ 1130854 h 1313734"/>
              <a:gd name="connsiteX4" fmla="*/ 592518 w 1197136"/>
              <a:gd name="connsiteY4" fmla="*/ 1313734 h 1313734"/>
              <a:gd name="connsiteX5" fmla="*/ 0 w 1197136"/>
              <a:gd name="connsiteY5" fmla="*/ 1130854 h 1313734"/>
              <a:gd name="connsiteX6" fmla="*/ 1 w 1197136"/>
              <a:gd name="connsiteY6" fmla="*/ 1130851 h 1313734"/>
              <a:gd name="connsiteX7" fmla="*/ 0 w 1197136"/>
              <a:gd name="connsiteY7" fmla="*/ 1130851 h 1313734"/>
              <a:gd name="connsiteX8" fmla="*/ 6220 w 1197136"/>
              <a:gd name="connsiteY8" fmla="*/ 0 h 1313734"/>
              <a:gd name="connsiteX0" fmla="*/ 6220 w 1185036"/>
              <a:gd name="connsiteY0" fmla="*/ 3861 h 1317595"/>
              <a:gd name="connsiteX1" fmla="*/ 1183534 w 1185036"/>
              <a:gd name="connsiteY1" fmla="*/ 0 h 1317595"/>
              <a:gd name="connsiteX2" fmla="*/ 1181686 w 1185036"/>
              <a:gd name="connsiteY2" fmla="*/ 1124458 h 1317595"/>
              <a:gd name="connsiteX3" fmla="*/ 1185036 w 1185036"/>
              <a:gd name="connsiteY3" fmla="*/ 1134715 h 1317595"/>
              <a:gd name="connsiteX4" fmla="*/ 592518 w 1185036"/>
              <a:gd name="connsiteY4" fmla="*/ 1317595 h 1317595"/>
              <a:gd name="connsiteX5" fmla="*/ 0 w 1185036"/>
              <a:gd name="connsiteY5" fmla="*/ 1134715 h 1317595"/>
              <a:gd name="connsiteX6" fmla="*/ 1 w 1185036"/>
              <a:gd name="connsiteY6" fmla="*/ 1134712 h 1317595"/>
              <a:gd name="connsiteX7" fmla="*/ 0 w 1185036"/>
              <a:gd name="connsiteY7" fmla="*/ 1134712 h 1317595"/>
              <a:gd name="connsiteX8" fmla="*/ 6220 w 1185036"/>
              <a:gd name="connsiteY8" fmla="*/ 3861 h 1317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5036" h="1317595">
                <a:moveTo>
                  <a:pt x="6220" y="3861"/>
                </a:moveTo>
                <a:lnTo>
                  <a:pt x="1183534" y="0"/>
                </a:lnTo>
                <a:cubicBezTo>
                  <a:pt x="1185607" y="234073"/>
                  <a:pt x="1179613" y="890385"/>
                  <a:pt x="1181686" y="1124458"/>
                </a:cubicBezTo>
                <a:lnTo>
                  <a:pt x="1185036" y="1134715"/>
                </a:lnTo>
                <a:cubicBezTo>
                  <a:pt x="1185036" y="1235717"/>
                  <a:pt x="919757" y="1317595"/>
                  <a:pt x="592518" y="1317595"/>
                </a:cubicBezTo>
                <a:cubicBezTo>
                  <a:pt x="265279" y="1317595"/>
                  <a:pt x="0" y="1235717"/>
                  <a:pt x="0" y="1134715"/>
                </a:cubicBezTo>
                <a:cubicBezTo>
                  <a:pt x="0" y="1134714"/>
                  <a:pt x="1" y="1134713"/>
                  <a:pt x="1" y="1134712"/>
                </a:cubicBezTo>
                <a:lnTo>
                  <a:pt x="0" y="1134712"/>
                </a:lnTo>
                <a:cubicBezTo>
                  <a:pt x="2073" y="886853"/>
                  <a:pt x="4147" y="251720"/>
                  <a:pt x="6220" y="3861"/>
                </a:cubicBezTo>
                <a:close/>
              </a:path>
            </a:pathLst>
          </a:custGeom>
          <a:gradFill>
            <a:gsLst>
              <a:gs pos="100000">
                <a:srgbClr val="1DBDFF"/>
              </a:gs>
              <a:gs pos="0">
                <a:srgbClr val="031B73">
                  <a:alpha val="23000"/>
                </a:srgbClr>
              </a:gs>
            </a:gsLst>
            <a:lin ang="5400000" scaled="1"/>
          </a:grad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284" name="橢圓 283">
            <a:extLst>
              <a:ext uri="{FF2B5EF4-FFF2-40B4-BE49-F238E27FC236}">
                <a16:creationId xmlns:a16="http://schemas.microsoft.com/office/drawing/2014/main" id="{22EA79C7-81A2-4438-B23A-4862DCBA70CF}"/>
              </a:ext>
            </a:extLst>
          </p:cNvPr>
          <p:cNvSpPr/>
          <p:nvPr/>
        </p:nvSpPr>
        <p:spPr>
          <a:xfrm>
            <a:off x="9878400" y="4559569"/>
            <a:ext cx="1081849" cy="333912"/>
          </a:xfrm>
          <a:prstGeom prst="ellipse">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nvGrpSpPr>
          <p:cNvPr id="285" name="群組 284">
            <a:extLst>
              <a:ext uri="{FF2B5EF4-FFF2-40B4-BE49-F238E27FC236}">
                <a16:creationId xmlns:a16="http://schemas.microsoft.com/office/drawing/2014/main" id="{4F52FDE6-A9D1-4E63-A93F-3AD76AD3FC81}"/>
              </a:ext>
            </a:extLst>
          </p:cNvPr>
          <p:cNvGrpSpPr/>
          <p:nvPr/>
        </p:nvGrpSpPr>
        <p:grpSpPr>
          <a:xfrm>
            <a:off x="9878400" y="4216724"/>
            <a:ext cx="1086084" cy="670467"/>
            <a:chOff x="-623618" y="2698102"/>
            <a:chExt cx="1189675" cy="734415"/>
          </a:xfrm>
          <a:solidFill>
            <a:srgbClr val="01507A"/>
          </a:solidFill>
        </p:grpSpPr>
        <p:sp>
          <p:nvSpPr>
            <p:cNvPr id="286" name="手繪多邊形: 圖案 285">
              <a:extLst>
                <a:ext uri="{FF2B5EF4-FFF2-40B4-BE49-F238E27FC236}">
                  <a16:creationId xmlns:a16="http://schemas.microsoft.com/office/drawing/2014/main" id="{D26C5CD7-F3C9-4DAF-8AEB-17CA67CBD689}"/>
                </a:ext>
              </a:extLst>
            </p:cNvPr>
            <p:cNvSpPr/>
            <p:nvPr/>
          </p:nvSpPr>
          <p:spPr>
            <a:xfrm>
              <a:off x="-618979" y="2897944"/>
              <a:ext cx="1185036" cy="534573"/>
            </a:xfrm>
            <a:custGeom>
              <a:avLst/>
              <a:gdLst>
                <a:gd name="connsiteX0" fmla="*/ 0 w 1185036"/>
                <a:gd name="connsiteY0" fmla="*/ 0 h 534573"/>
                <a:gd name="connsiteX1" fmla="*/ 1181686 w 1185036"/>
                <a:gd name="connsiteY1" fmla="*/ 0 h 534573"/>
                <a:gd name="connsiteX2" fmla="*/ 1181686 w 1185036"/>
                <a:gd name="connsiteY2" fmla="*/ 341436 h 534573"/>
                <a:gd name="connsiteX3" fmla="*/ 1185036 w 1185036"/>
                <a:gd name="connsiteY3" fmla="*/ 351693 h 534573"/>
                <a:gd name="connsiteX4" fmla="*/ 592518 w 1185036"/>
                <a:gd name="connsiteY4" fmla="*/ 534573 h 534573"/>
                <a:gd name="connsiteX5" fmla="*/ 0 w 1185036"/>
                <a:gd name="connsiteY5" fmla="*/ 351693 h 534573"/>
                <a:gd name="connsiteX6" fmla="*/ 1 w 1185036"/>
                <a:gd name="connsiteY6" fmla="*/ 351690 h 534573"/>
                <a:gd name="connsiteX7" fmla="*/ 0 w 1185036"/>
                <a:gd name="connsiteY7" fmla="*/ 351690 h 53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5036" h="534573">
                  <a:moveTo>
                    <a:pt x="0" y="0"/>
                  </a:moveTo>
                  <a:lnTo>
                    <a:pt x="1181686" y="0"/>
                  </a:lnTo>
                  <a:lnTo>
                    <a:pt x="1181686" y="341436"/>
                  </a:lnTo>
                  <a:lnTo>
                    <a:pt x="1185036" y="351693"/>
                  </a:lnTo>
                  <a:cubicBezTo>
                    <a:pt x="1185036" y="452695"/>
                    <a:pt x="919757" y="534573"/>
                    <a:pt x="592518" y="534573"/>
                  </a:cubicBezTo>
                  <a:cubicBezTo>
                    <a:pt x="265279" y="534573"/>
                    <a:pt x="0" y="452695"/>
                    <a:pt x="0" y="351693"/>
                  </a:cubicBezTo>
                  <a:lnTo>
                    <a:pt x="1" y="351690"/>
                  </a:lnTo>
                  <a:lnTo>
                    <a:pt x="0" y="351690"/>
                  </a:lnTo>
                  <a:close/>
                </a:path>
              </a:pathLst>
            </a:custGeom>
            <a:solidFill>
              <a:srgbClr val="00FFFF"/>
            </a:solid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altLang="zh-TW">
                  <a:solidFill>
                    <a:schemeClr val="tx1"/>
                  </a:solidFill>
                  <a:latin typeface="Arial" panose="020B0604020202020204" pitchFamily="34" charset="0"/>
                  <a:ea typeface="微軟正黑體" panose="020B0604030504040204" pitchFamily="34" charset="-120"/>
                  <a:sym typeface="Arial" panose="020B0604020202020204" pitchFamily="34" charset="0"/>
                </a:rPr>
                <a:t>A4</a:t>
              </a:r>
              <a:endParaRPr lang="zh-TW" altLang="en-US">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87" name="橢圓 286">
              <a:extLst>
                <a:ext uri="{FF2B5EF4-FFF2-40B4-BE49-F238E27FC236}">
                  <a16:creationId xmlns:a16="http://schemas.microsoft.com/office/drawing/2014/main" id="{54556CEC-BFB6-4BC0-ACAB-4E09308587D4}"/>
                </a:ext>
              </a:extLst>
            </p:cNvPr>
            <p:cNvSpPr/>
            <p:nvPr/>
          </p:nvSpPr>
          <p:spPr>
            <a:xfrm>
              <a:off x="-623618" y="2698102"/>
              <a:ext cx="1185035" cy="365760"/>
            </a:xfrm>
            <a:prstGeom prst="ellipse">
              <a:avLst/>
            </a:pr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grpSp>
        <p:nvGrpSpPr>
          <p:cNvPr id="288" name="群組 287">
            <a:extLst>
              <a:ext uri="{FF2B5EF4-FFF2-40B4-BE49-F238E27FC236}">
                <a16:creationId xmlns:a16="http://schemas.microsoft.com/office/drawing/2014/main" id="{57956BE3-7366-4C04-8F2B-44E1128794A1}"/>
              </a:ext>
            </a:extLst>
          </p:cNvPr>
          <p:cNvGrpSpPr/>
          <p:nvPr/>
        </p:nvGrpSpPr>
        <p:grpSpPr>
          <a:xfrm>
            <a:off x="9878400" y="3879134"/>
            <a:ext cx="1086084" cy="670467"/>
            <a:chOff x="-623618" y="2698102"/>
            <a:chExt cx="1189675" cy="734415"/>
          </a:xfrm>
          <a:solidFill>
            <a:srgbClr val="0070C0"/>
          </a:solidFill>
        </p:grpSpPr>
        <p:sp>
          <p:nvSpPr>
            <p:cNvPr id="289" name="手繪多邊形: 圖案 288">
              <a:extLst>
                <a:ext uri="{FF2B5EF4-FFF2-40B4-BE49-F238E27FC236}">
                  <a16:creationId xmlns:a16="http://schemas.microsoft.com/office/drawing/2014/main" id="{9A2773EF-458E-4BF3-A060-AB25D3EFA51F}"/>
                </a:ext>
              </a:extLst>
            </p:cNvPr>
            <p:cNvSpPr/>
            <p:nvPr/>
          </p:nvSpPr>
          <p:spPr>
            <a:xfrm>
              <a:off x="-618979" y="2897944"/>
              <a:ext cx="1185036" cy="534573"/>
            </a:xfrm>
            <a:custGeom>
              <a:avLst/>
              <a:gdLst>
                <a:gd name="connsiteX0" fmla="*/ 0 w 1185036"/>
                <a:gd name="connsiteY0" fmla="*/ 0 h 534573"/>
                <a:gd name="connsiteX1" fmla="*/ 1181686 w 1185036"/>
                <a:gd name="connsiteY1" fmla="*/ 0 h 534573"/>
                <a:gd name="connsiteX2" fmla="*/ 1181686 w 1185036"/>
                <a:gd name="connsiteY2" fmla="*/ 341436 h 534573"/>
                <a:gd name="connsiteX3" fmla="*/ 1185036 w 1185036"/>
                <a:gd name="connsiteY3" fmla="*/ 351693 h 534573"/>
                <a:gd name="connsiteX4" fmla="*/ 592518 w 1185036"/>
                <a:gd name="connsiteY4" fmla="*/ 534573 h 534573"/>
                <a:gd name="connsiteX5" fmla="*/ 0 w 1185036"/>
                <a:gd name="connsiteY5" fmla="*/ 351693 h 534573"/>
                <a:gd name="connsiteX6" fmla="*/ 1 w 1185036"/>
                <a:gd name="connsiteY6" fmla="*/ 351690 h 534573"/>
                <a:gd name="connsiteX7" fmla="*/ 0 w 1185036"/>
                <a:gd name="connsiteY7" fmla="*/ 351690 h 53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5036" h="534573">
                  <a:moveTo>
                    <a:pt x="0" y="0"/>
                  </a:moveTo>
                  <a:lnTo>
                    <a:pt x="1181686" y="0"/>
                  </a:lnTo>
                  <a:lnTo>
                    <a:pt x="1181686" y="341436"/>
                  </a:lnTo>
                  <a:lnTo>
                    <a:pt x="1185036" y="351693"/>
                  </a:lnTo>
                  <a:cubicBezTo>
                    <a:pt x="1185036" y="452695"/>
                    <a:pt x="919757" y="534573"/>
                    <a:pt x="592518" y="534573"/>
                  </a:cubicBezTo>
                  <a:cubicBezTo>
                    <a:pt x="265279" y="534573"/>
                    <a:pt x="0" y="452695"/>
                    <a:pt x="0" y="351693"/>
                  </a:cubicBezTo>
                  <a:lnTo>
                    <a:pt x="1" y="351690"/>
                  </a:lnTo>
                  <a:lnTo>
                    <a:pt x="0" y="351690"/>
                  </a:lnTo>
                  <a:close/>
                </a:path>
              </a:pathLst>
            </a:custGeom>
            <a:solidFill>
              <a:srgbClr val="00FFFF"/>
            </a:solid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altLang="zh-TW">
                  <a:solidFill>
                    <a:schemeClr val="tx1"/>
                  </a:solidFill>
                  <a:latin typeface="Arial" panose="020B0604020202020204" pitchFamily="34" charset="0"/>
                  <a:ea typeface="微軟正黑體" panose="020B0604030504040204" pitchFamily="34" charset="-120"/>
                  <a:sym typeface="Arial" panose="020B0604020202020204" pitchFamily="34" charset="0"/>
                </a:rPr>
                <a:t>A3</a:t>
              </a:r>
              <a:endParaRPr lang="zh-TW" altLang="en-US">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90" name="橢圓 289">
              <a:extLst>
                <a:ext uri="{FF2B5EF4-FFF2-40B4-BE49-F238E27FC236}">
                  <a16:creationId xmlns:a16="http://schemas.microsoft.com/office/drawing/2014/main" id="{0892D532-9A55-452C-8CEB-5E388AF4D7B5}"/>
                </a:ext>
              </a:extLst>
            </p:cNvPr>
            <p:cNvSpPr/>
            <p:nvPr/>
          </p:nvSpPr>
          <p:spPr>
            <a:xfrm>
              <a:off x="-623618" y="2698102"/>
              <a:ext cx="1185035" cy="365760"/>
            </a:xfrm>
            <a:prstGeom prst="ellipse">
              <a:avLst/>
            </a:pr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grpSp>
        <p:nvGrpSpPr>
          <p:cNvPr id="291" name="群組 290">
            <a:extLst>
              <a:ext uri="{FF2B5EF4-FFF2-40B4-BE49-F238E27FC236}">
                <a16:creationId xmlns:a16="http://schemas.microsoft.com/office/drawing/2014/main" id="{435E1873-B3BB-4DE5-B2DC-CB351E5FBAE7}"/>
              </a:ext>
            </a:extLst>
          </p:cNvPr>
          <p:cNvGrpSpPr/>
          <p:nvPr/>
        </p:nvGrpSpPr>
        <p:grpSpPr>
          <a:xfrm>
            <a:off x="9878400" y="3550604"/>
            <a:ext cx="1086084" cy="670467"/>
            <a:chOff x="-623618" y="2698102"/>
            <a:chExt cx="1189675" cy="734415"/>
          </a:xfrm>
          <a:solidFill>
            <a:srgbClr val="00B0F0"/>
          </a:solidFill>
        </p:grpSpPr>
        <p:sp>
          <p:nvSpPr>
            <p:cNvPr id="292" name="手繪多邊形: 圖案 291">
              <a:extLst>
                <a:ext uri="{FF2B5EF4-FFF2-40B4-BE49-F238E27FC236}">
                  <a16:creationId xmlns:a16="http://schemas.microsoft.com/office/drawing/2014/main" id="{DAF8B2D3-6154-4B2B-B9AF-1C1AC60BCF23}"/>
                </a:ext>
              </a:extLst>
            </p:cNvPr>
            <p:cNvSpPr/>
            <p:nvPr/>
          </p:nvSpPr>
          <p:spPr>
            <a:xfrm>
              <a:off x="-618979" y="2897944"/>
              <a:ext cx="1185036" cy="534573"/>
            </a:xfrm>
            <a:custGeom>
              <a:avLst/>
              <a:gdLst>
                <a:gd name="connsiteX0" fmla="*/ 0 w 1185036"/>
                <a:gd name="connsiteY0" fmla="*/ 0 h 534573"/>
                <a:gd name="connsiteX1" fmla="*/ 1181686 w 1185036"/>
                <a:gd name="connsiteY1" fmla="*/ 0 h 534573"/>
                <a:gd name="connsiteX2" fmla="*/ 1181686 w 1185036"/>
                <a:gd name="connsiteY2" fmla="*/ 341436 h 534573"/>
                <a:gd name="connsiteX3" fmla="*/ 1185036 w 1185036"/>
                <a:gd name="connsiteY3" fmla="*/ 351693 h 534573"/>
                <a:gd name="connsiteX4" fmla="*/ 592518 w 1185036"/>
                <a:gd name="connsiteY4" fmla="*/ 534573 h 534573"/>
                <a:gd name="connsiteX5" fmla="*/ 0 w 1185036"/>
                <a:gd name="connsiteY5" fmla="*/ 351693 h 534573"/>
                <a:gd name="connsiteX6" fmla="*/ 1 w 1185036"/>
                <a:gd name="connsiteY6" fmla="*/ 351690 h 534573"/>
                <a:gd name="connsiteX7" fmla="*/ 0 w 1185036"/>
                <a:gd name="connsiteY7" fmla="*/ 351690 h 53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5036" h="534573">
                  <a:moveTo>
                    <a:pt x="0" y="0"/>
                  </a:moveTo>
                  <a:lnTo>
                    <a:pt x="1181686" y="0"/>
                  </a:lnTo>
                  <a:lnTo>
                    <a:pt x="1181686" y="341436"/>
                  </a:lnTo>
                  <a:lnTo>
                    <a:pt x="1185036" y="351693"/>
                  </a:lnTo>
                  <a:cubicBezTo>
                    <a:pt x="1185036" y="452695"/>
                    <a:pt x="919757" y="534573"/>
                    <a:pt x="592518" y="534573"/>
                  </a:cubicBezTo>
                  <a:cubicBezTo>
                    <a:pt x="265279" y="534573"/>
                    <a:pt x="0" y="452695"/>
                    <a:pt x="0" y="351693"/>
                  </a:cubicBezTo>
                  <a:lnTo>
                    <a:pt x="1" y="351690"/>
                  </a:lnTo>
                  <a:lnTo>
                    <a:pt x="0" y="351690"/>
                  </a:lnTo>
                  <a:close/>
                </a:path>
              </a:pathLst>
            </a:custGeom>
            <a:solidFill>
              <a:srgbClr val="00FFFF"/>
            </a:solid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altLang="zh-TW">
                  <a:solidFill>
                    <a:schemeClr val="tx1"/>
                  </a:solidFill>
                  <a:latin typeface="Arial" panose="020B0604020202020204" pitchFamily="34" charset="0"/>
                  <a:ea typeface="微軟正黑體" panose="020B0604030504040204" pitchFamily="34" charset="-120"/>
                  <a:sym typeface="Arial" panose="020B0604020202020204" pitchFamily="34" charset="0"/>
                </a:rPr>
                <a:t>A2</a:t>
              </a:r>
              <a:endParaRPr lang="zh-TW" altLang="en-US">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93" name="橢圓 292">
              <a:extLst>
                <a:ext uri="{FF2B5EF4-FFF2-40B4-BE49-F238E27FC236}">
                  <a16:creationId xmlns:a16="http://schemas.microsoft.com/office/drawing/2014/main" id="{9D5DD043-FE85-4F99-A918-5B5D8F5F5C1D}"/>
                </a:ext>
              </a:extLst>
            </p:cNvPr>
            <p:cNvSpPr/>
            <p:nvPr/>
          </p:nvSpPr>
          <p:spPr>
            <a:xfrm>
              <a:off x="-623618" y="2698102"/>
              <a:ext cx="1185035" cy="365760"/>
            </a:xfrm>
            <a:prstGeom prst="ellipse">
              <a:avLst/>
            </a:pr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grpSp>
        <p:nvGrpSpPr>
          <p:cNvPr id="294" name="群組 293">
            <a:extLst>
              <a:ext uri="{FF2B5EF4-FFF2-40B4-BE49-F238E27FC236}">
                <a16:creationId xmlns:a16="http://schemas.microsoft.com/office/drawing/2014/main" id="{97C8840F-AB87-4D58-9654-B37CFE5FDAA3}"/>
              </a:ext>
            </a:extLst>
          </p:cNvPr>
          <p:cNvGrpSpPr/>
          <p:nvPr/>
        </p:nvGrpSpPr>
        <p:grpSpPr>
          <a:xfrm>
            <a:off x="9878400" y="3211594"/>
            <a:ext cx="1086084" cy="670467"/>
            <a:chOff x="-623618" y="2709825"/>
            <a:chExt cx="1189675" cy="734415"/>
          </a:xfrm>
        </p:grpSpPr>
        <p:sp>
          <p:nvSpPr>
            <p:cNvPr id="295" name="手繪多邊形: 圖案 294">
              <a:extLst>
                <a:ext uri="{FF2B5EF4-FFF2-40B4-BE49-F238E27FC236}">
                  <a16:creationId xmlns:a16="http://schemas.microsoft.com/office/drawing/2014/main" id="{503E1ED9-646F-4738-A0B8-B51AE43081AA}"/>
                </a:ext>
              </a:extLst>
            </p:cNvPr>
            <p:cNvSpPr/>
            <p:nvPr/>
          </p:nvSpPr>
          <p:spPr>
            <a:xfrm>
              <a:off x="-618979" y="2909667"/>
              <a:ext cx="1185036" cy="534573"/>
            </a:xfrm>
            <a:custGeom>
              <a:avLst/>
              <a:gdLst>
                <a:gd name="connsiteX0" fmla="*/ 0 w 1185036"/>
                <a:gd name="connsiteY0" fmla="*/ 0 h 534573"/>
                <a:gd name="connsiteX1" fmla="*/ 1181686 w 1185036"/>
                <a:gd name="connsiteY1" fmla="*/ 0 h 534573"/>
                <a:gd name="connsiteX2" fmla="*/ 1181686 w 1185036"/>
                <a:gd name="connsiteY2" fmla="*/ 341436 h 534573"/>
                <a:gd name="connsiteX3" fmla="*/ 1185036 w 1185036"/>
                <a:gd name="connsiteY3" fmla="*/ 351693 h 534573"/>
                <a:gd name="connsiteX4" fmla="*/ 592518 w 1185036"/>
                <a:gd name="connsiteY4" fmla="*/ 534573 h 534573"/>
                <a:gd name="connsiteX5" fmla="*/ 0 w 1185036"/>
                <a:gd name="connsiteY5" fmla="*/ 351693 h 534573"/>
                <a:gd name="connsiteX6" fmla="*/ 1 w 1185036"/>
                <a:gd name="connsiteY6" fmla="*/ 351690 h 534573"/>
                <a:gd name="connsiteX7" fmla="*/ 0 w 1185036"/>
                <a:gd name="connsiteY7" fmla="*/ 351690 h 53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5036" h="534573">
                  <a:moveTo>
                    <a:pt x="0" y="0"/>
                  </a:moveTo>
                  <a:lnTo>
                    <a:pt x="1181686" y="0"/>
                  </a:lnTo>
                  <a:lnTo>
                    <a:pt x="1181686" y="341436"/>
                  </a:lnTo>
                  <a:lnTo>
                    <a:pt x="1185036" y="351693"/>
                  </a:lnTo>
                  <a:cubicBezTo>
                    <a:pt x="1185036" y="452695"/>
                    <a:pt x="919757" y="534573"/>
                    <a:pt x="592518" y="534573"/>
                  </a:cubicBezTo>
                  <a:cubicBezTo>
                    <a:pt x="265279" y="534573"/>
                    <a:pt x="0" y="452695"/>
                    <a:pt x="0" y="351693"/>
                  </a:cubicBezTo>
                  <a:lnTo>
                    <a:pt x="1" y="351690"/>
                  </a:lnTo>
                  <a:lnTo>
                    <a:pt x="0" y="351690"/>
                  </a:lnTo>
                  <a:close/>
                </a:path>
              </a:pathLst>
            </a:custGeom>
            <a:solidFill>
              <a:srgbClr val="00FFFF"/>
            </a:solid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altLang="zh-TW">
                  <a:solidFill>
                    <a:schemeClr val="tx1"/>
                  </a:solidFill>
                  <a:latin typeface="Arial" panose="020B0604020202020204" pitchFamily="34" charset="0"/>
                  <a:ea typeface="微軟正黑體" panose="020B0604030504040204" pitchFamily="34" charset="-120"/>
                  <a:sym typeface="Arial" panose="020B0604020202020204" pitchFamily="34" charset="0"/>
                </a:rPr>
                <a:t>A1</a:t>
              </a:r>
              <a:endParaRPr lang="zh-TW" altLang="en-US">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96" name="橢圓 295">
              <a:extLst>
                <a:ext uri="{FF2B5EF4-FFF2-40B4-BE49-F238E27FC236}">
                  <a16:creationId xmlns:a16="http://schemas.microsoft.com/office/drawing/2014/main" id="{7DB609A1-2436-43EF-806B-9DBD73AF66EE}"/>
                </a:ext>
              </a:extLst>
            </p:cNvPr>
            <p:cNvSpPr/>
            <p:nvPr/>
          </p:nvSpPr>
          <p:spPr>
            <a:xfrm>
              <a:off x="-623618" y="2709825"/>
              <a:ext cx="1185035" cy="365760"/>
            </a:xfrm>
            <a:prstGeom prst="ellipse">
              <a:avLst/>
            </a:prstGeom>
            <a:solidFill>
              <a:srgbClr val="00FFFF"/>
            </a:solid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sp>
        <p:nvSpPr>
          <p:cNvPr id="297" name="矩形 296">
            <a:extLst>
              <a:ext uri="{FF2B5EF4-FFF2-40B4-BE49-F238E27FC236}">
                <a16:creationId xmlns:a16="http://schemas.microsoft.com/office/drawing/2014/main" id="{093D1EA6-0221-42C0-B24F-791525C31D56}"/>
              </a:ext>
            </a:extLst>
          </p:cNvPr>
          <p:cNvSpPr/>
          <p:nvPr/>
        </p:nvSpPr>
        <p:spPr>
          <a:xfrm>
            <a:off x="10025079" y="5881660"/>
            <a:ext cx="845275" cy="318100"/>
          </a:xfrm>
          <a:prstGeom prst="rect">
            <a:avLst/>
          </a:prstGeom>
          <a:ln>
            <a:noFill/>
          </a:ln>
        </p:spPr>
        <p:txBody>
          <a:bodyPr wrap="square">
            <a:spAutoFit/>
          </a:bodyPr>
          <a:lstStyle/>
          <a:p>
            <a:pPr algn="ctr"/>
            <a:r>
              <a:rPr lang="en-US" altLang="zh-TW" sz="1467" b="1">
                <a:solidFill>
                  <a:srgbClr val="FF6600"/>
                </a:solidFill>
                <a:latin typeface="Arial" panose="020B0604020202020204" pitchFamily="34" charset="0"/>
                <a:ea typeface="微軟正黑體" panose="020B0604030504040204" pitchFamily="34" charset="-120"/>
                <a:sym typeface="Arial" panose="020B0604020202020204" pitchFamily="34" charset="0"/>
              </a:rPr>
              <a:t>Disk 3</a:t>
            </a:r>
            <a:endParaRPr lang="zh-TW" altLang="en-US" sz="1467" b="1">
              <a:solidFill>
                <a:srgbClr val="FF6600"/>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98" name="矩形 297">
            <a:extLst>
              <a:ext uri="{FF2B5EF4-FFF2-40B4-BE49-F238E27FC236}">
                <a16:creationId xmlns:a16="http://schemas.microsoft.com/office/drawing/2014/main" id="{946243FF-98C4-4924-8728-ECB8D9DA861C}"/>
              </a:ext>
            </a:extLst>
          </p:cNvPr>
          <p:cNvSpPr/>
          <p:nvPr/>
        </p:nvSpPr>
        <p:spPr>
          <a:xfrm>
            <a:off x="8068853" y="2509458"/>
            <a:ext cx="2138392" cy="461665"/>
          </a:xfrm>
          <a:prstGeom prst="rect">
            <a:avLst/>
          </a:prstGeom>
        </p:spPr>
        <p:txBody>
          <a:bodyPr wrap="square">
            <a:spAutoFit/>
          </a:bodyPr>
          <a:lstStyle/>
          <a:p>
            <a:pPr algn="ctr"/>
            <a:r>
              <a:rPr lang="en-US" altLang="zh-TW" sz="2400" b="1">
                <a:solidFill>
                  <a:srgbClr val="FF6600"/>
                </a:solidFill>
                <a:latin typeface="Arial" panose="020B0604020202020204" pitchFamily="34" charset="0"/>
                <a:ea typeface="微軟正黑體" panose="020B0604030504040204" pitchFamily="34" charset="-120"/>
                <a:sym typeface="Arial" panose="020B0604020202020204" pitchFamily="34" charset="0"/>
              </a:rPr>
              <a:t>Triple Mirror</a:t>
            </a:r>
            <a:endParaRPr lang="zh-TW" altLang="en-US" sz="2400" b="1">
              <a:solidFill>
                <a:srgbClr val="FF6600"/>
              </a:solidFill>
              <a:latin typeface="Arial" panose="020B0604020202020204" pitchFamily="34" charset="0"/>
              <a:ea typeface="微軟正黑體" panose="020B0604030504040204" pitchFamily="34" charset="-120"/>
              <a:sym typeface="Arial" panose="020B0604020202020204" pitchFamily="34" charset="0"/>
            </a:endParaRPr>
          </a:p>
        </p:txBody>
      </p:sp>
      <p:cxnSp>
        <p:nvCxnSpPr>
          <p:cNvPr id="299" name="直線接點 298">
            <a:extLst>
              <a:ext uri="{FF2B5EF4-FFF2-40B4-BE49-F238E27FC236}">
                <a16:creationId xmlns:a16="http://schemas.microsoft.com/office/drawing/2014/main" id="{51842626-7C55-4D5F-B713-4B8BA7584821}"/>
              </a:ext>
            </a:extLst>
          </p:cNvPr>
          <p:cNvCxnSpPr>
            <a:cxnSpLocks/>
          </p:cNvCxnSpPr>
          <p:nvPr/>
        </p:nvCxnSpPr>
        <p:spPr>
          <a:xfrm>
            <a:off x="8080413" y="3016803"/>
            <a:ext cx="0" cy="321069"/>
          </a:xfrm>
          <a:prstGeom prst="line">
            <a:avLst/>
          </a:prstGeom>
          <a:ln w="25400">
            <a:solidFill>
              <a:srgbClr val="00FFCC"/>
            </a:solidFill>
          </a:ln>
        </p:spPr>
        <p:style>
          <a:lnRef idx="1">
            <a:schemeClr val="accent1"/>
          </a:lnRef>
          <a:fillRef idx="0">
            <a:schemeClr val="accent1"/>
          </a:fillRef>
          <a:effectRef idx="0">
            <a:schemeClr val="accent1"/>
          </a:effectRef>
          <a:fontRef idx="minor">
            <a:schemeClr val="tx1"/>
          </a:fontRef>
        </p:style>
      </p:cxnSp>
      <p:cxnSp>
        <p:nvCxnSpPr>
          <p:cNvPr id="300" name="接點: 肘形 299">
            <a:extLst>
              <a:ext uri="{FF2B5EF4-FFF2-40B4-BE49-F238E27FC236}">
                <a16:creationId xmlns:a16="http://schemas.microsoft.com/office/drawing/2014/main" id="{A1A6DFCC-3A0D-41B4-B9F5-AA18455AAC5B}"/>
              </a:ext>
            </a:extLst>
          </p:cNvPr>
          <p:cNvCxnSpPr>
            <a:cxnSpLocks/>
          </p:cNvCxnSpPr>
          <p:nvPr/>
        </p:nvCxnSpPr>
        <p:spPr>
          <a:xfrm>
            <a:off x="8069711" y="3006101"/>
            <a:ext cx="2268887" cy="385283"/>
          </a:xfrm>
          <a:prstGeom prst="bentConnector3">
            <a:avLst>
              <a:gd name="adj1" fmla="val 100472"/>
            </a:avLst>
          </a:prstGeom>
          <a:ln w="25400">
            <a:solidFill>
              <a:srgbClr val="00FFCC"/>
            </a:solidFill>
          </a:ln>
        </p:spPr>
        <p:style>
          <a:lnRef idx="1">
            <a:schemeClr val="accent1"/>
          </a:lnRef>
          <a:fillRef idx="0">
            <a:schemeClr val="accent1"/>
          </a:fillRef>
          <a:effectRef idx="0">
            <a:schemeClr val="accent1"/>
          </a:effectRef>
          <a:fontRef idx="minor">
            <a:schemeClr val="tx1"/>
          </a:fontRef>
        </p:style>
      </p:cxnSp>
      <p:cxnSp>
        <p:nvCxnSpPr>
          <p:cNvPr id="301" name="直線接點 300">
            <a:extLst>
              <a:ext uri="{FF2B5EF4-FFF2-40B4-BE49-F238E27FC236}">
                <a16:creationId xmlns:a16="http://schemas.microsoft.com/office/drawing/2014/main" id="{62554A09-8890-4D85-8D73-027F7DE84696}"/>
              </a:ext>
            </a:extLst>
          </p:cNvPr>
          <p:cNvCxnSpPr>
            <a:cxnSpLocks/>
          </p:cNvCxnSpPr>
          <p:nvPr/>
        </p:nvCxnSpPr>
        <p:spPr>
          <a:xfrm>
            <a:off x="9193451" y="3016803"/>
            <a:ext cx="0" cy="321069"/>
          </a:xfrm>
          <a:prstGeom prst="line">
            <a:avLst/>
          </a:prstGeom>
          <a:ln w="25400">
            <a:solidFill>
              <a:srgbClr val="00FFCC"/>
            </a:solidFill>
          </a:ln>
        </p:spPr>
        <p:style>
          <a:lnRef idx="1">
            <a:schemeClr val="accent1"/>
          </a:lnRef>
          <a:fillRef idx="0">
            <a:schemeClr val="accent1"/>
          </a:fillRef>
          <a:effectRef idx="0">
            <a:schemeClr val="accent1"/>
          </a:effectRef>
          <a:fontRef idx="minor">
            <a:schemeClr val="tx1"/>
          </a:fontRef>
        </p:style>
      </p:cxnSp>
      <p:sp>
        <p:nvSpPr>
          <p:cNvPr id="302" name="橢圓 301">
            <a:extLst>
              <a:ext uri="{FF2B5EF4-FFF2-40B4-BE49-F238E27FC236}">
                <a16:creationId xmlns:a16="http://schemas.microsoft.com/office/drawing/2014/main" id="{80BE32F9-F3DD-46A2-8AF7-3A49949ABAB6}"/>
              </a:ext>
            </a:extLst>
          </p:cNvPr>
          <p:cNvSpPr/>
          <p:nvPr/>
        </p:nvSpPr>
        <p:spPr>
          <a:xfrm>
            <a:off x="554255" y="5529592"/>
            <a:ext cx="1081849" cy="333912"/>
          </a:xfrm>
          <a:prstGeom prst="ellipse">
            <a:avLst/>
          </a:prstGeom>
          <a:gradFill>
            <a:gsLst>
              <a:gs pos="100000">
                <a:schemeClr val="bg1">
                  <a:alpha val="0"/>
                </a:schemeClr>
              </a:gs>
              <a:gs pos="0">
                <a:schemeClr val="bg1">
                  <a:alpha val="7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303" name="橢圓 302">
            <a:extLst>
              <a:ext uri="{FF2B5EF4-FFF2-40B4-BE49-F238E27FC236}">
                <a16:creationId xmlns:a16="http://schemas.microsoft.com/office/drawing/2014/main" id="{B1B389AB-477A-4159-B1AF-E20B5F86A616}"/>
              </a:ext>
            </a:extLst>
          </p:cNvPr>
          <p:cNvSpPr/>
          <p:nvPr/>
        </p:nvSpPr>
        <p:spPr>
          <a:xfrm>
            <a:off x="1711496" y="5529592"/>
            <a:ext cx="1081849" cy="333912"/>
          </a:xfrm>
          <a:prstGeom prst="ellipse">
            <a:avLst/>
          </a:prstGeom>
          <a:gradFill>
            <a:gsLst>
              <a:gs pos="100000">
                <a:schemeClr val="bg1">
                  <a:alpha val="0"/>
                </a:schemeClr>
              </a:gs>
              <a:gs pos="0">
                <a:schemeClr val="bg1">
                  <a:alpha val="7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304" name="橢圓 303">
            <a:extLst>
              <a:ext uri="{FF2B5EF4-FFF2-40B4-BE49-F238E27FC236}">
                <a16:creationId xmlns:a16="http://schemas.microsoft.com/office/drawing/2014/main" id="{ECDDE3CA-E45F-43F8-AD8A-32136B273E3D}"/>
              </a:ext>
            </a:extLst>
          </p:cNvPr>
          <p:cNvSpPr/>
          <p:nvPr/>
        </p:nvSpPr>
        <p:spPr>
          <a:xfrm>
            <a:off x="2889211" y="5529592"/>
            <a:ext cx="1081849" cy="333912"/>
          </a:xfrm>
          <a:prstGeom prst="ellipse">
            <a:avLst/>
          </a:prstGeom>
          <a:gradFill>
            <a:gsLst>
              <a:gs pos="100000">
                <a:schemeClr val="bg1">
                  <a:alpha val="0"/>
                </a:schemeClr>
              </a:gs>
              <a:gs pos="0">
                <a:schemeClr val="bg1">
                  <a:alpha val="7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305" name="橢圓 304">
            <a:extLst>
              <a:ext uri="{FF2B5EF4-FFF2-40B4-BE49-F238E27FC236}">
                <a16:creationId xmlns:a16="http://schemas.microsoft.com/office/drawing/2014/main" id="{57EC207C-9EBE-48DB-A353-F9304F7800E0}"/>
              </a:ext>
            </a:extLst>
          </p:cNvPr>
          <p:cNvSpPr/>
          <p:nvPr/>
        </p:nvSpPr>
        <p:spPr>
          <a:xfrm>
            <a:off x="4072912" y="5529592"/>
            <a:ext cx="1081849" cy="333912"/>
          </a:xfrm>
          <a:prstGeom prst="ellipse">
            <a:avLst/>
          </a:prstGeom>
          <a:gradFill>
            <a:gsLst>
              <a:gs pos="100000">
                <a:schemeClr val="bg1">
                  <a:alpha val="0"/>
                </a:schemeClr>
              </a:gs>
              <a:gs pos="0">
                <a:schemeClr val="bg1">
                  <a:alpha val="7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306" name="橢圓 305">
            <a:extLst>
              <a:ext uri="{FF2B5EF4-FFF2-40B4-BE49-F238E27FC236}">
                <a16:creationId xmlns:a16="http://schemas.microsoft.com/office/drawing/2014/main" id="{4F50D3B3-6DD0-4BDE-98DA-EE6A53875CF3}"/>
              </a:ext>
            </a:extLst>
          </p:cNvPr>
          <p:cNvSpPr/>
          <p:nvPr/>
        </p:nvSpPr>
        <p:spPr>
          <a:xfrm>
            <a:off x="5260126" y="5529592"/>
            <a:ext cx="1081849" cy="333912"/>
          </a:xfrm>
          <a:prstGeom prst="ellipse">
            <a:avLst/>
          </a:prstGeom>
          <a:gradFill>
            <a:gsLst>
              <a:gs pos="100000">
                <a:schemeClr val="bg1">
                  <a:alpha val="0"/>
                </a:schemeClr>
              </a:gs>
              <a:gs pos="0">
                <a:schemeClr val="bg1">
                  <a:alpha val="7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307" name="橢圓 306">
            <a:extLst>
              <a:ext uri="{FF2B5EF4-FFF2-40B4-BE49-F238E27FC236}">
                <a16:creationId xmlns:a16="http://schemas.microsoft.com/office/drawing/2014/main" id="{5F87A4F4-1D37-4D80-B39C-78BF0C958673}"/>
              </a:ext>
            </a:extLst>
          </p:cNvPr>
          <p:cNvSpPr/>
          <p:nvPr/>
        </p:nvSpPr>
        <p:spPr>
          <a:xfrm>
            <a:off x="7528787" y="5547748"/>
            <a:ext cx="1081849" cy="333912"/>
          </a:xfrm>
          <a:prstGeom prst="ellipse">
            <a:avLst/>
          </a:prstGeom>
          <a:gradFill>
            <a:gsLst>
              <a:gs pos="100000">
                <a:schemeClr val="bg1">
                  <a:alpha val="0"/>
                </a:schemeClr>
              </a:gs>
              <a:gs pos="0">
                <a:schemeClr val="bg1">
                  <a:alpha val="7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308" name="橢圓 307">
            <a:extLst>
              <a:ext uri="{FF2B5EF4-FFF2-40B4-BE49-F238E27FC236}">
                <a16:creationId xmlns:a16="http://schemas.microsoft.com/office/drawing/2014/main" id="{1F167F28-01A4-4731-B7DD-7D0032CF7D24}"/>
              </a:ext>
            </a:extLst>
          </p:cNvPr>
          <p:cNvSpPr/>
          <p:nvPr/>
        </p:nvSpPr>
        <p:spPr>
          <a:xfrm>
            <a:off x="8712487" y="5547748"/>
            <a:ext cx="1081849" cy="333912"/>
          </a:xfrm>
          <a:prstGeom prst="ellipse">
            <a:avLst/>
          </a:prstGeom>
          <a:gradFill>
            <a:gsLst>
              <a:gs pos="100000">
                <a:schemeClr val="bg1">
                  <a:alpha val="0"/>
                </a:schemeClr>
              </a:gs>
              <a:gs pos="0">
                <a:schemeClr val="bg1">
                  <a:alpha val="7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309" name="橢圓 308">
            <a:extLst>
              <a:ext uri="{FF2B5EF4-FFF2-40B4-BE49-F238E27FC236}">
                <a16:creationId xmlns:a16="http://schemas.microsoft.com/office/drawing/2014/main" id="{38EB4461-82FD-416D-B78B-9B8E4119DE95}"/>
              </a:ext>
            </a:extLst>
          </p:cNvPr>
          <p:cNvSpPr/>
          <p:nvPr/>
        </p:nvSpPr>
        <p:spPr>
          <a:xfrm>
            <a:off x="9874727" y="5547748"/>
            <a:ext cx="1081849" cy="333912"/>
          </a:xfrm>
          <a:prstGeom prst="ellipse">
            <a:avLst/>
          </a:prstGeom>
          <a:gradFill>
            <a:gsLst>
              <a:gs pos="100000">
                <a:schemeClr val="bg1">
                  <a:alpha val="0"/>
                </a:schemeClr>
              </a:gs>
              <a:gs pos="0">
                <a:schemeClr val="bg1">
                  <a:alpha val="7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Tree>
    <p:extLst>
      <p:ext uri="{BB962C8B-B14F-4D97-AF65-F5344CB8AC3E}">
        <p14:creationId xmlns:p14="http://schemas.microsoft.com/office/powerpoint/2010/main" val="4239080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 name="圖片 115">
            <a:extLst>
              <a:ext uri="{FF2B5EF4-FFF2-40B4-BE49-F238E27FC236}">
                <a16:creationId xmlns:a16="http://schemas.microsoft.com/office/drawing/2014/main" id="{261D866B-BFCD-4774-835E-1A0A532E5AA6}"/>
              </a:ext>
            </a:extLst>
          </p:cNvPr>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a:ext>
            </a:extLst>
          </a:blip>
          <a:stretch>
            <a:fillRect/>
          </a:stretch>
        </p:blipFill>
        <p:spPr>
          <a:xfrm flipH="1">
            <a:off x="8445743" y="1431634"/>
            <a:ext cx="3404656" cy="1441149"/>
          </a:xfrm>
          <a:prstGeom prst="rect">
            <a:avLst/>
          </a:prstGeom>
        </p:spPr>
      </p:pic>
      <p:pic>
        <p:nvPicPr>
          <p:cNvPr id="114" name="圖片 113">
            <a:extLst>
              <a:ext uri="{FF2B5EF4-FFF2-40B4-BE49-F238E27FC236}">
                <a16:creationId xmlns:a16="http://schemas.microsoft.com/office/drawing/2014/main" id="{C5D0C88E-630C-4C41-B452-8BBCC41E2F38}"/>
              </a:ext>
            </a:extLst>
          </p:cNvPr>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a:ext>
            </a:extLst>
          </a:blip>
          <a:stretch>
            <a:fillRect/>
          </a:stretch>
        </p:blipFill>
        <p:spPr>
          <a:xfrm flipH="1">
            <a:off x="8358606" y="2493626"/>
            <a:ext cx="3500442" cy="2246540"/>
          </a:xfrm>
          <a:prstGeom prst="rect">
            <a:avLst/>
          </a:prstGeom>
        </p:spPr>
      </p:pic>
      <p:pic>
        <p:nvPicPr>
          <p:cNvPr id="112" name="圖片 111">
            <a:extLst>
              <a:ext uri="{FF2B5EF4-FFF2-40B4-BE49-F238E27FC236}">
                <a16:creationId xmlns:a16="http://schemas.microsoft.com/office/drawing/2014/main" id="{46A74B90-2109-4A9F-95EA-8CA5D3A8B906}"/>
              </a:ext>
            </a:extLst>
          </p:cNvPr>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a:ext>
            </a:extLst>
          </a:blip>
          <a:stretch>
            <a:fillRect/>
          </a:stretch>
        </p:blipFill>
        <p:spPr>
          <a:xfrm flipH="1">
            <a:off x="8496734" y="4252183"/>
            <a:ext cx="3328322" cy="1540712"/>
          </a:xfrm>
          <a:prstGeom prst="rect">
            <a:avLst/>
          </a:prstGeom>
        </p:spPr>
      </p:pic>
      <p:sp>
        <p:nvSpPr>
          <p:cNvPr id="2" name="標題 1">
            <a:extLst>
              <a:ext uri="{FF2B5EF4-FFF2-40B4-BE49-F238E27FC236}">
                <a16:creationId xmlns:a16="http://schemas.microsoft.com/office/drawing/2014/main" id="{BB663A84-C7A9-425F-A368-D3B7AE027944}"/>
              </a:ext>
            </a:extLst>
          </p:cNvPr>
          <p:cNvSpPr>
            <a:spLocks noGrp="1"/>
          </p:cNvSpPr>
          <p:nvPr>
            <p:ph type="title"/>
          </p:nvPr>
        </p:nvSpPr>
        <p:spPr>
          <a:xfrm>
            <a:off x="301580" y="0"/>
            <a:ext cx="11523476" cy="1325563"/>
          </a:xfrm>
        </p:spPr>
        <p:txBody>
          <a:bodyPr>
            <a:noAutofit/>
          </a:bodyPr>
          <a:lstStyle/>
          <a:p>
            <a:pPr>
              <a:lnSpc>
                <a:spcPct val="100000"/>
              </a:lnSpc>
            </a:pPr>
            <a:r>
              <a:rPr lang="en-US" altLang="zh-TW" sz="4000"/>
              <a:t>Three-layer backup solution: </a:t>
            </a:r>
            <a:br>
              <a:rPr lang="en-US" altLang="zh-TW" sz="3600"/>
            </a:br>
            <a:r>
              <a:rPr lang="en-US" altLang="zh-TW" sz="2800" b="0"/>
              <a:t>Provide you the most complete data backup protection</a:t>
            </a:r>
            <a:endParaRPr lang="zh-TW" altLang="en-US" sz="3600" b="0"/>
          </a:p>
        </p:txBody>
      </p:sp>
      <p:sp>
        <p:nvSpPr>
          <p:cNvPr id="3" name="文字方塊 2">
            <a:extLst>
              <a:ext uri="{FF2B5EF4-FFF2-40B4-BE49-F238E27FC236}">
                <a16:creationId xmlns:a16="http://schemas.microsoft.com/office/drawing/2014/main" id="{43B6A619-9153-4132-8AC3-81C0C84205CE}"/>
              </a:ext>
            </a:extLst>
          </p:cNvPr>
          <p:cNvSpPr txBox="1"/>
          <p:nvPr/>
        </p:nvSpPr>
        <p:spPr>
          <a:xfrm>
            <a:off x="8910695" y="1614988"/>
            <a:ext cx="2430489" cy="878638"/>
          </a:xfrm>
          <a:prstGeom prst="rect">
            <a:avLst/>
          </a:prstGeom>
          <a:noFill/>
        </p:spPr>
        <p:txBody>
          <a:bodyPr wrap="square" rtlCol="0" anchor="t">
            <a:spAutoFit/>
          </a:bodyPr>
          <a:lstStyle/>
          <a:p>
            <a:pPr>
              <a:lnSpc>
                <a:spcPts val="2100"/>
              </a:lnSpc>
              <a:spcBef>
                <a:spcPts val="200"/>
              </a:spcBef>
            </a:pPr>
            <a:r>
              <a:rPr lang="en-US" altLang="zh-TW" sz="1600" b="1">
                <a:latin typeface="Arial" panose="020B0604020202020204" pitchFamily="34" charset="0"/>
                <a:ea typeface="微軟正黑體"/>
                <a:cs typeface="Arial" panose="020B0604020202020204" pitchFamily="34" charset="0"/>
              </a:rPr>
              <a:t>HBS 3: </a:t>
            </a:r>
            <a:br>
              <a:rPr lang="en-US" altLang="zh-TW" sz="1400">
                <a:latin typeface="Arial" panose="020B0604020202020204" pitchFamily="34" charset="0"/>
                <a:ea typeface="微軟正黑體"/>
                <a:cs typeface="Arial" panose="020B0604020202020204" pitchFamily="34" charset="0"/>
              </a:rPr>
            </a:br>
            <a:r>
              <a:rPr lang="en-US" altLang="zh-TW" sz="1400">
                <a:latin typeface="Arial" panose="020B0604020202020204" pitchFamily="34" charset="0"/>
                <a:ea typeface="微軟正黑體"/>
                <a:cs typeface="Arial" panose="020B0604020202020204" pitchFamily="34" charset="0"/>
              </a:rPr>
              <a:t>File level, multi-version management</a:t>
            </a:r>
          </a:p>
        </p:txBody>
      </p:sp>
      <p:sp>
        <p:nvSpPr>
          <p:cNvPr id="85" name="文字方塊 84">
            <a:extLst>
              <a:ext uri="{FF2B5EF4-FFF2-40B4-BE49-F238E27FC236}">
                <a16:creationId xmlns:a16="http://schemas.microsoft.com/office/drawing/2014/main" id="{FBAA9CCC-9308-4F75-8FDA-8B2961196F02}"/>
              </a:ext>
            </a:extLst>
          </p:cNvPr>
          <p:cNvSpPr txBox="1"/>
          <p:nvPr/>
        </p:nvSpPr>
        <p:spPr>
          <a:xfrm>
            <a:off x="8942209" y="2719920"/>
            <a:ext cx="2773283" cy="1438855"/>
          </a:xfrm>
          <a:prstGeom prst="rect">
            <a:avLst/>
          </a:prstGeom>
          <a:noFill/>
        </p:spPr>
        <p:txBody>
          <a:bodyPr wrap="square" rtlCol="0" anchor="t">
            <a:spAutoFit/>
          </a:bodyPr>
          <a:lstStyle/>
          <a:p>
            <a:pPr>
              <a:lnSpc>
                <a:spcPts val="2100"/>
              </a:lnSpc>
              <a:spcBef>
                <a:spcPts val="200"/>
              </a:spcBef>
            </a:pPr>
            <a:r>
              <a:rPr lang="en-US" altLang="zh-TW" sz="1600" b="1">
                <a:latin typeface="Arial" panose="020B0604020202020204" pitchFamily="34" charset="0"/>
                <a:ea typeface="Microsoft JhengHei" panose="020B0604030504040204" pitchFamily="34" charset="-120"/>
                <a:cs typeface="Arial" panose="020B0604020202020204" pitchFamily="34" charset="0"/>
              </a:rPr>
              <a:t>Snapshot &amp; Replica</a:t>
            </a:r>
            <a:r>
              <a:rPr lang="en-US" altLang="zh-TW" sz="1600">
                <a:latin typeface="Arial" panose="020B0604020202020204" pitchFamily="34" charset="0"/>
                <a:ea typeface="Microsoft JhengHei" panose="020B0604030504040204" pitchFamily="34" charset="-120"/>
                <a:cs typeface="Arial" panose="020B0604020202020204" pitchFamily="34" charset="0"/>
              </a:rPr>
              <a:t>: </a:t>
            </a:r>
          </a:p>
          <a:p>
            <a:r>
              <a:rPr lang="zh-TW" altLang="en-US" sz="1400">
                <a:latin typeface="Arial" panose="020B0604020202020204" pitchFamily="34" charset="0"/>
                <a:ea typeface="微軟正黑體"/>
                <a:cs typeface="Arial" panose="020B0604020202020204" pitchFamily="34" charset="0"/>
              </a:rPr>
              <a:t>Block level</a:t>
            </a:r>
            <a:r>
              <a:rPr lang="en-US" altLang="zh-TW" sz="1400">
                <a:latin typeface="Arial" panose="020B0604020202020204" pitchFamily="34" charset="0"/>
                <a:ea typeface="微軟正黑體"/>
                <a:cs typeface="Arial" panose="020B0604020202020204" pitchFamily="34" charset="0"/>
              </a:rPr>
              <a:t>, multi-version management, ZFS provides the most lightweight snapshot </a:t>
            </a:r>
            <a:r>
              <a:rPr lang="en-US" altLang="zh-TW" sz="1400">
                <a:latin typeface="Arial" panose="020B0604020202020204" pitchFamily="34" charset="0"/>
                <a:ea typeface="+mn-lt"/>
                <a:cs typeface="Arial" panose="020B0604020202020204" pitchFamily="34" charset="0"/>
              </a:rPr>
              <a:t>without affecting storage performance at all.</a:t>
            </a:r>
            <a:endParaRPr lang="en-US" altLang="zh-TW" sz="1400">
              <a:latin typeface="Arial" panose="020B0604020202020204" pitchFamily="34" charset="0"/>
              <a:ea typeface="微軟正黑體" panose="020B0604030504040204" pitchFamily="34" charset="-120"/>
              <a:cs typeface="Arial" panose="020B0604020202020204" pitchFamily="34" charset="0"/>
            </a:endParaRPr>
          </a:p>
        </p:txBody>
      </p:sp>
      <p:sp>
        <p:nvSpPr>
          <p:cNvPr id="87" name="文字方塊 86">
            <a:extLst>
              <a:ext uri="{FF2B5EF4-FFF2-40B4-BE49-F238E27FC236}">
                <a16:creationId xmlns:a16="http://schemas.microsoft.com/office/drawing/2014/main" id="{8288428A-DE3E-4D54-8FD1-F074E6B4CC19}"/>
              </a:ext>
            </a:extLst>
          </p:cNvPr>
          <p:cNvSpPr txBox="1"/>
          <p:nvPr/>
        </p:nvSpPr>
        <p:spPr>
          <a:xfrm>
            <a:off x="8923144" y="4451444"/>
            <a:ext cx="2829405" cy="873765"/>
          </a:xfrm>
          <a:prstGeom prst="rect">
            <a:avLst/>
          </a:prstGeom>
          <a:noFill/>
        </p:spPr>
        <p:txBody>
          <a:bodyPr wrap="square" rtlCol="0" anchor="t">
            <a:spAutoFit/>
          </a:bodyPr>
          <a:lstStyle/>
          <a:p>
            <a:pPr>
              <a:lnSpc>
                <a:spcPts val="2100"/>
              </a:lnSpc>
              <a:spcBef>
                <a:spcPts val="200"/>
              </a:spcBef>
            </a:pPr>
            <a:r>
              <a:rPr lang="en-US" altLang="zh-TW" sz="1600" b="1" err="1">
                <a:latin typeface="Arial" panose="020B0604020202020204" pitchFamily="34" charset="0"/>
                <a:ea typeface="Microsoft JhengHei" panose="020B0604030504040204" pitchFamily="34" charset="-120"/>
                <a:cs typeface="Arial" panose="020B0604020202020204" pitchFamily="34" charset="0"/>
              </a:rPr>
              <a:t>SnapSync</a:t>
            </a:r>
            <a:r>
              <a:rPr lang="en-US" altLang="zh-TW" sz="1600" b="1">
                <a:latin typeface="Arial" panose="020B0604020202020204" pitchFamily="34" charset="0"/>
                <a:ea typeface="Microsoft JhengHei" panose="020B0604030504040204" pitchFamily="34" charset="-120"/>
                <a:cs typeface="Arial" panose="020B0604020202020204" pitchFamily="34" charset="0"/>
              </a:rPr>
              <a:t>: </a:t>
            </a:r>
            <a:br>
              <a:rPr lang="en-US" altLang="zh-TW" sz="1400" b="1">
                <a:latin typeface="Arial" panose="020B0604020202020204" pitchFamily="34" charset="0"/>
                <a:ea typeface="微軟正黑體" panose="020B0604030504040204" pitchFamily="34" charset="-120"/>
                <a:cs typeface="Arial" panose="020B0604020202020204" pitchFamily="34" charset="0"/>
              </a:rPr>
            </a:br>
            <a:r>
              <a:rPr lang="en-US" altLang="zh-TW" sz="1400">
                <a:latin typeface="Arial" panose="020B0604020202020204" pitchFamily="34" charset="0"/>
                <a:ea typeface="微軟正黑體"/>
                <a:cs typeface="Arial" panose="020B0604020202020204" pitchFamily="34" charset="0"/>
              </a:rPr>
              <a:t>Block level, Mirror the data copy and always kept up to date.</a:t>
            </a:r>
          </a:p>
        </p:txBody>
      </p:sp>
      <p:grpSp>
        <p:nvGrpSpPr>
          <p:cNvPr id="32" name="群組 31">
            <a:extLst>
              <a:ext uri="{FF2B5EF4-FFF2-40B4-BE49-F238E27FC236}">
                <a16:creationId xmlns:a16="http://schemas.microsoft.com/office/drawing/2014/main" id="{EA932699-3B69-4046-B389-50722CD4B146}"/>
              </a:ext>
            </a:extLst>
          </p:cNvPr>
          <p:cNvGrpSpPr/>
          <p:nvPr/>
        </p:nvGrpSpPr>
        <p:grpSpPr>
          <a:xfrm rot="10800000">
            <a:off x="1810817" y="2097543"/>
            <a:ext cx="604753" cy="2772081"/>
            <a:chOff x="1923615" y="2228329"/>
            <a:chExt cx="3103033" cy="2772081"/>
          </a:xfrm>
        </p:grpSpPr>
        <p:cxnSp>
          <p:nvCxnSpPr>
            <p:cNvPr id="33" name="直線單箭頭接點 32">
              <a:extLst>
                <a:ext uri="{FF2B5EF4-FFF2-40B4-BE49-F238E27FC236}">
                  <a16:creationId xmlns:a16="http://schemas.microsoft.com/office/drawing/2014/main" id="{809A62EC-A945-4DD2-8F7C-8D53ACE810F8}"/>
                </a:ext>
              </a:extLst>
            </p:cNvPr>
            <p:cNvCxnSpPr/>
            <p:nvPr/>
          </p:nvCxnSpPr>
          <p:spPr>
            <a:xfrm>
              <a:off x="1923615" y="5000410"/>
              <a:ext cx="3103033" cy="0"/>
            </a:xfrm>
            <a:prstGeom prst="straightConnector1">
              <a:avLst/>
            </a:prstGeom>
            <a:ln w="38100">
              <a:solidFill>
                <a:srgbClr val="32323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4" name="直線單箭頭接點 33">
              <a:extLst>
                <a:ext uri="{FF2B5EF4-FFF2-40B4-BE49-F238E27FC236}">
                  <a16:creationId xmlns:a16="http://schemas.microsoft.com/office/drawing/2014/main" id="{9F897CC6-A6E3-4031-8922-523C832F9C1A}"/>
                </a:ext>
              </a:extLst>
            </p:cNvPr>
            <p:cNvCxnSpPr/>
            <p:nvPr/>
          </p:nvCxnSpPr>
          <p:spPr>
            <a:xfrm>
              <a:off x="1923615" y="2228329"/>
              <a:ext cx="3103033" cy="0"/>
            </a:xfrm>
            <a:prstGeom prst="straightConnector1">
              <a:avLst/>
            </a:prstGeom>
            <a:ln w="38100">
              <a:solidFill>
                <a:srgbClr val="32323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5" name="直線單箭頭接點 34">
              <a:extLst>
                <a:ext uri="{FF2B5EF4-FFF2-40B4-BE49-F238E27FC236}">
                  <a16:creationId xmlns:a16="http://schemas.microsoft.com/office/drawing/2014/main" id="{E4CB0978-CD46-4DD9-ABB9-C2B4C37120FB}"/>
                </a:ext>
              </a:extLst>
            </p:cNvPr>
            <p:cNvCxnSpPr/>
            <p:nvPr/>
          </p:nvCxnSpPr>
          <p:spPr>
            <a:xfrm>
              <a:off x="1923615" y="3637665"/>
              <a:ext cx="3103033" cy="0"/>
            </a:xfrm>
            <a:prstGeom prst="straightConnector1">
              <a:avLst/>
            </a:prstGeom>
            <a:ln w="38100">
              <a:solidFill>
                <a:srgbClr val="32323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36" name="群組 35">
            <a:extLst>
              <a:ext uri="{FF2B5EF4-FFF2-40B4-BE49-F238E27FC236}">
                <a16:creationId xmlns:a16="http://schemas.microsoft.com/office/drawing/2014/main" id="{16FB5407-B094-4871-B073-388BA2328C9D}"/>
              </a:ext>
            </a:extLst>
          </p:cNvPr>
          <p:cNvGrpSpPr/>
          <p:nvPr/>
        </p:nvGrpSpPr>
        <p:grpSpPr>
          <a:xfrm>
            <a:off x="6717015" y="2122460"/>
            <a:ext cx="538742" cy="2772081"/>
            <a:chOff x="1923615" y="2228329"/>
            <a:chExt cx="3103033" cy="2772081"/>
          </a:xfrm>
        </p:grpSpPr>
        <p:cxnSp>
          <p:nvCxnSpPr>
            <p:cNvPr id="37" name="直線單箭頭接點 36">
              <a:extLst>
                <a:ext uri="{FF2B5EF4-FFF2-40B4-BE49-F238E27FC236}">
                  <a16:creationId xmlns:a16="http://schemas.microsoft.com/office/drawing/2014/main" id="{47A13CB7-39C8-448E-B6B5-A3E0DA8D5A1F}"/>
                </a:ext>
              </a:extLst>
            </p:cNvPr>
            <p:cNvCxnSpPr/>
            <p:nvPr/>
          </p:nvCxnSpPr>
          <p:spPr>
            <a:xfrm>
              <a:off x="1923615" y="5000410"/>
              <a:ext cx="3103033" cy="0"/>
            </a:xfrm>
            <a:prstGeom prst="straightConnector1">
              <a:avLst/>
            </a:prstGeom>
            <a:ln w="38100" cap="flat">
              <a:solidFill>
                <a:srgbClr val="323231"/>
              </a:solidFill>
              <a:bevel/>
              <a:tailEnd type="triangle" w="lg" len="lg"/>
            </a:ln>
          </p:spPr>
          <p:style>
            <a:lnRef idx="1">
              <a:schemeClr val="accent1"/>
            </a:lnRef>
            <a:fillRef idx="0">
              <a:schemeClr val="accent1"/>
            </a:fillRef>
            <a:effectRef idx="0">
              <a:schemeClr val="accent1"/>
            </a:effectRef>
            <a:fontRef idx="minor">
              <a:schemeClr val="tx1"/>
            </a:fontRef>
          </p:style>
        </p:cxnSp>
        <p:cxnSp>
          <p:nvCxnSpPr>
            <p:cNvPr id="38" name="直線單箭頭接點 37">
              <a:extLst>
                <a:ext uri="{FF2B5EF4-FFF2-40B4-BE49-F238E27FC236}">
                  <a16:creationId xmlns:a16="http://schemas.microsoft.com/office/drawing/2014/main" id="{7DFFCFBA-2843-4928-968D-B0B4EEEA4C7B}"/>
                </a:ext>
              </a:extLst>
            </p:cNvPr>
            <p:cNvCxnSpPr/>
            <p:nvPr/>
          </p:nvCxnSpPr>
          <p:spPr>
            <a:xfrm>
              <a:off x="1923615" y="2228329"/>
              <a:ext cx="3103033" cy="0"/>
            </a:xfrm>
            <a:prstGeom prst="straightConnector1">
              <a:avLst/>
            </a:prstGeom>
            <a:ln w="38100" cap="flat">
              <a:solidFill>
                <a:srgbClr val="323231"/>
              </a:solidFill>
              <a:bevel/>
              <a:tailEnd type="triangle" w="lg" len="lg"/>
            </a:ln>
          </p:spPr>
          <p:style>
            <a:lnRef idx="1">
              <a:schemeClr val="accent1"/>
            </a:lnRef>
            <a:fillRef idx="0">
              <a:schemeClr val="accent1"/>
            </a:fillRef>
            <a:effectRef idx="0">
              <a:schemeClr val="accent1"/>
            </a:effectRef>
            <a:fontRef idx="minor">
              <a:schemeClr val="tx1"/>
            </a:fontRef>
          </p:style>
        </p:cxnSp>
        <p:cxnSp>
          <p:nvCxnSpPr>
            <p:cNvPr id="39" name="直線單箭頭接點 38">
              <a:extLst>
                <a:ext uri="{FF2B5EF4-FFF2-40B4-BE49-F238E27FC236}">
                  <a16:creationId xmlns:a16="http://schemas.microsoft.com/office/drawing/2014/main" id="{A95D804C-B8BB-4C73-BF25-4B614DD9E711}"/>
                </a:ext>
              </a:extLst>
            </p:cNvPr>
            <p:cNvCxnSpPr/>
            <p:nvPr/>
          </p:nvCxnSpPr>
          <p:spPr>
            <a:xfrm>
              <a:off x="1923615" y="3608673"/>
              <a:ext cx="3103033" cy="0"/>
            </a:xfrm>
            <a:prstGeom prst="straightConnector1">
              <a:avLst/>
            </a:prstGeom>
            <a:ln w="38100" cap="flat">
              <a:solidFill>
                <a:srgbClr val="323231"/>
              </a:solidFill>
              <a:bevel/>
              <a:tailEnd type="triangle" w="lg" len="lg"/>
            </a:ln>
          </p:spPr>
          <p:style>
            <a:lnRef idx="1">
              <a:schemeClr val="accent1"/>
            </a:lnRef>
            <a:fillRef idx="0">
              <a:schemeClr val="accent1"/>
            </a:fillRef>
            <a:effectRef idx="0">
              <a:schemeClr val="accent1"/>
            </a:effectRef>
            <a:fontRef idx="minor">
              <a:schemeClr val="tx1"/>
            </a:fontRef>
          </p:style>
        </p:cxnSp>
      </p:grpSp>
      <p:sp>
        <p:nvSpPr>
          <p:cNvPr id="40" name="矩形: 圓角 39">
            <a:extLst>
              <a:ext uri="{FF2B5EF4-FFF2-40B4-BE49-F238E27FC236}">
                <a16:creationId xmlns:a16="http://schemas.microsoft.com/office/drawing/2014/main" id="{D071CAB8-1755-4D8B-9F2E-45E81409D1EA}"/>
              </a:ext>
            </a:extLst>
          </p:cNvPr>
          <p:cNvSpPr/>
          <p:nvPr/>
        </p:nvSpPr>
        <p:spPr>
          <a:xfrm>
            <a:off x="2413441" y="1776853"/>
            <a:ext cx="4316974" cy="641383"/>
          </a:xfrm>
          <a:prstGeom prst="roundRect">
            <a:avLst>
              <a:gd name="adj" fmla="val 18078"/>
            </a:avLst>
          </a:prstGeom>
          <a:gradFill>
            <a:gsLst>
              <a:gs pos="0">
                <a:srgbClr val="0070C0">
                  <a:alpha val="80000"/>
                </a:srgbClr>
              </a:gs>
              <a:gs pos="100000">
                <a:srgbClr val="031B71"/>
              </a:gs>
            </a:gsLst>
            <a:lin ang="5400000" scaled="0"/>
          </a:gradFill>
          <a:ln w="15875">
            <a:gradFill flip="none" rotWithShape="1">
              <a:gsLst>
                <a:gs pos="0">
                  <a:srgbClr val="FBFCFE">
                    <a:alpha val="0"/>
                  </a:srgbClr>
                </a:gs>
                <a:gs pos="50000">
                  <a:schemeClr val="accent1">
                    <a:lumMod val="5000"/>
                    <a:lumOff val="95000"/>
                  </a:schemeClr>
                </a:gs>
                <a:gs pos="100000">
                  <a:schemeClr val="bg1">
                    <a:alpha val="0"/>
                  </a:schemeClr>
                </a:gs>
              </a:gsLst>
              <a:path path="circle">
                <a:fillToRect l="100000" t="100000"/>
              </a:path>
              <a:tileRect r="-100000" b="-10000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1" name="矩形: 圓角 40">
            <a:extLst>
              <a:ext uri="{FF2B5EF4-FFF2-40B4-BE49-F238E27FC236}">
                <a16:creationId xmlns:a16="http://schemas.microsoft.com/office/drawing/2014/main" id="{003BF71C-3552-40A4-8564-823F2A8FDA25}"/>
              </a:ext>
            </a:extLst>
          </p:cNvPr>
          <p:cNvSpPr/>
          <p:nvPr/>
        </p:nvSpPr>
        <p:spPr>
          <a:xfrm>
            <a:off x="2413441" y="3168526"/>
            <a:ext cx="4316974" cy="641383"/>
          </a:xfrm>
          <a:prstGeom prst="roundRect">
            <a:avLst>
              <a:gd name="adj" fmla="val 18078"/>
            </a:avLst>
          </a:prstGeom>
          <a:gradFill>
            <a:gsLst>
              <a:gs pos="0">
                <a:srgbClr val="0070C0">
                  <a:alpha val="80000"/>
                </a:srgbClr>
              </a:gs>
              <a:gs pos="100000">
                <a:srgbClr val="031B71"/>
              </a:gs>
            </a:gsLst>
            <a:lin ang="5400000" scaled="0"/>
          </a:gradFill>
          <a:ln w="15875">
            <a:gradFill flip="none" rotWithShape="1">
              <a:gsLst>
                <a:gs pos="0">
                  <a:srgbClr val="FBFCFE">
                    <a:alpha val="0"/>
                  </a:srgbClr>
                </a:gs>
                <a:gs pos="50000">
                  <a:schemeClr val="accent1">
                    <a:lumMod val="5000"/>
                    <a:lumOff val="95000"/>
                  </a:schemeClr>
                </a:gs>
                <a:gs pos="100000">
                  <a:schemeClr val="bg1">
                    <a:alpha val="0"/>
                  </a:schemeClr>
                </a:gs>
              </a:gsLst>
              <a:path path="circle">
                <a:fillToRect l="100000" t="100000"/>
              </a:path>
              <a:tileRect r="-100000" b="-10000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2" name="矩形: 圓角 41">
            <a:extLst>
              <a:ext uri="{FF2B5EF4-FFF2-40B4-BE49-F238E27FC236}">
                <a16:creationId xmlns:a16="http://schemas.microsoft.com/office/drawing/2014/main" id="{F0329CAE-D5CB-4808-9497-CD5C77F34B29}"/>
              </a:ext>
            </a:extLst>
          </p:cNvPr>
          <p:cNvSpPr/>
          <p:nvPr/>
        </p:nvSpPr>
        <p:spPr>
          <a:xfrm>
            <a:off x="2413441" y="4560198"/>
            <a:ext cx="4316974" cy="641383"/>
          </a:xfrm>
          <a:prstGeom prst="roundRect">
            <a:avLst>
              <a:gd name="adj" fmla="val 18078"/>
            </a:avLst>
          </a:prstGeom>
          <a:gradFill>
            <a:gsLst>
              <a:gs pos="0">
                <a:srgbClr val="0070C0">
                  <a:alpha val="80000"/>
                </a:srgbClr>
              </a:gs>
              <a:gs pos="100000">
                <a:srgbClr val="031B71"/>
              </a:gs>
            </a:gsLst>
            <a:lin ang="5400000" scaled="0"/>
          </a:gradFill>
          <a:ln w="15875">
            <a:gradFill flip="none" rotWithShape="1">
              <a:gsLst>
                <a:gs pos="0">
                  <a:srgbClr val="FBFCFE">
                    <a:alpha val="0"/>
                  </a:srgbClr>
                </a:gs>
                <a:gs pos="50000">
                  <a:schemeClr val="accent1">
                    <a:lumMod val="5000"/>
                    <a:lumOff val="95000"/>
                  </a:schemeClr>
                </a:gs>
                <a:gs pos="100000">
                  <a:schemeClr val="bg1">
                    <a:alpha val="0"/>
                  </a:schemeClr>
                </a:gs>
              </a:gsLst>
              <a:path path="circle">
                <a:fillToRect l="100000" t="100000"/>
              </a:path>
              <a:tileRect r="-100000" b="-10000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43" name="Google Shape;1027;p60">
            <a:extLst>
              <a:ext uri="{FF2B5EF4-FFF2-40B4-BE49-F238E27FC236}">
                <a16:creationId xmlns:a16="http://schemas.microsoft.com/office/drawing/2014/main" id="{777749B1-716F-46C3-AA4C-AE385F62F0BE}"/>
              </a:ext>
            </a:extLst>
          </p:cNvPr>
          <p:cNvCxnSpPr>
            <a:cxnSpLocks/>
          </p:cNvCxnSpPr>
          <p:nvPr/>
        </p:nvCxnSpPr>
        <p:spPr>
          <a:xfrm flipV="1">
            <a:off x="2432145" y="6385438"/>
            <a:ext cx="4844955" cy="33937"/>
          </a:xfrm>
          <a:prstGeom prst="straightConnector1">
            <a:avLst/>
          </a:prstGeom>
          <a:noFill/>
          <a:ln w="38100" cap="flat" cmpd="sng">
            <a:solidFill>
              <a:schemeClr val="bg1"/>
            </a:solidFill>
            <a:prstDash val="solid"/>
            <a:round/>
            <a:headEnd type="none" w="sm" len="sm"/>
            <a:tailEnd type="none" w="sm" len="sm"/>
          </a:ln>
        </p:spPr>
      </p:cxnSp>
      <p:sp>
        <p:nvSpPr>
          <p:cNvPr id="44" name="Google Shape;1026;p60">
            <a:extLst>
              <a:ext uri="{FF2B5EF4-FFF2-40B4-BE49-F238E27FC236}">
                <a16:creationId xmlns:a16="http://schemas.microsoft.com/office/drawing/2014/main" id="{3D0D8183-4A27-4D4F-A3A0-66A081BE223E}"/>
              </a:ext>
            </a:extLst>
          </p:cNvPr>
          <p:cNvSpPr/>
          <p:nvPr/>
        </p:nvSpPr>
        <p:spPr>
          <a:xfrm>
            <a:off x="1132945" y="6122982"/>
            <a:ext cx="963725" cy="30021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D8D8D8"/>
              </a:buClr>
              <a:buSzPts val="1351"/>
              <a:buFont typeface="Arial"/>
              <a:buNone/>
            </a:pPr>
            <a:r>
              <a:rPr lang="en-US" sz="1351" b="0" i="0" u="none" strike="noStrike" cap="none">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QTS 4.4.x</a:t>
            </a:r>
            <a:endParaRPr>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pic>
        <p:nvPicPr>
          <p:cNvPr id="45" name="Google Shape;1028;p60">
            <a:extLst>
              <a:ext uri="{FF2B5EF4-FFF2-40B4-BE49-F238E27FC236}">
                <a16:creationId xmlns:a16="http://schemas.microsoft.com/office/drawing/2014/main" id="{1FD91843-5056-442E-803C-C40A2D4A1474}"/>
              </a:ext>
            </a:extLst>
          </p:cNvPr>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3568138" y="5607881"/>
            <a:ext cx="2251515" cy="1407197"/>
          </a:xfrm>
          <a:prstGeom prst="rect">
            <a:avLst/>
          </a:prstGeom>
          <a:noFill/>
          <a:ln>
            <a:noFill/>
          </a:ln>
          <a:effectLst>
            <a:outerShdw blurRad="101600" dist="38100" dir="2700000" algn="tl" rotWithShape="0">
              <a:prstClr val="black">
                <a:alpha val="40000"/>
              </a:prstClr>
            </a:outerShdw>
          </a:effectLst>
        </p:spPr>
      </p:pic>
      <p:pic>
        <p:nvPicPr>
          <p:cNvPr id="46" name="圖片 27">
            <a:extLst>
              <a:ext uri="{FF2B5EF4-FFF2-40B4-BE49-F238E27FC236}">
                <a16:creationId xmlns:a16="http://schemas.microsoft.com/office/drawing/2014/main" id="{366EF8F2-C639-4770-955F-DDF67AB5948C}"/>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89650" y="5667620"/>
            <a:ext cx="3258961" cy="1129255"/>
          </a:xfrm>
          <a:prstGeom prst="rect">
            <a:avLst/>
          </a:prstGeom>
          <a:effectLst>
            <a:outerShdw blurRad="101600" dist="38100" dir="2700000" algn="tl" rotWithShape="0">
              <a:prstClr val="black">
                <a:alpha val="40000"/>
              </a:prstClr>
            </a:outerShdw>
          </a:effectLst>
        </p:spPr>
      </p:pic>
      <p:pic>
        <p:nvPicPr>
          <p:cNvPr id="47" name="圖片 46">
            <a:extLst>
              <a:ext uri="{FF2B5EF4-FFF2-40B4-BE49-F238E27FC236}">
                <a16:creationId xmlns:a16="http://schemas.microsoft.com/office/drawing/2014/main" id="{7E331108-968B-4717-A8CA-AB3C0228D655}"/>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6224025" y="5504041"/>
            <a:ext cx="3386056" cy="1292834"/>
          </a:xfrm>
          <a:prstGeom prst="rect">
            <a:avLst/>
          </a:prstGeom>
          <a:effectLst>
            <a:outerShdw blurRad="101600" dist="38100" dir="2700000" algn="tl" rotWithShape="0">
              <a:prstClr val="black">
                <a:alpha val="40000"/>
              </a:prstClr>
            </a:outerShdw>
          </a:effectLst>
        </p:spPr>
      </p:pic>
      <p:sp>
        <p:nvSpPr>
          <p:cNvPr id="48" name="矩形 47">
            <a:extLst>
              <a:ext uri="{FF2B5EF4-FFF2-40B4-BE49-F238E27FC236}">
                <a16:creationId xmlns:a16="http://schemas.microsoft.com/office/drawing/2014/main" id="{4B0AA9A2-FB90-4CA4-92B1-5676F27B12F0}"/>
              </a:ext>
            </a:extLst>
          </p:cNvPr>
          <p:cNvSpPr/>
          <p:nvPr/>
        </p:nvSpPr>
        <p:spPr>
          <a:xfrm>
            <a:off x="3144064" y="4790920"/>
            <a:ext cx="2855729" cy="297517"/>
          </a:xfrm>
          <a:prstGeom prst="rect">
            <a:avLst/>
          </a:prstGeom>
          <a:noFill/>
        </p:spPr>
        <p:txBody>
          <a:bodyPr wrap="square" rtlCol="0" anchor="t">
            <a:spAutoFit/>
          </a:bodyPr>
          <a:lstStyle/>
          <a:p>
            <a:pPr algn="ctr">
              <a:lnSpc>
                <a:spcPts val="1575"/>
              </a:lnSpc>
              <a:spcBef>
                <a:spcPts val="150"/>
              </a:spcBef>
            </a:pPr>
            <a:r>
              <a:rPr lang="en-US" altLang="zh-TW" b="1">
                <a:solidFill>
                  <a:schemeClr val="bg1"/>
                </a:solidFill>
                <a:latin typeface="Arial" panose="020B0604020202020204" pitchFamily="34" charset="0"/>
                <a:ea typeface="微軟正黑體" panose="020B0604030504040204" pitchFamily="34" charset="-120"/>
                <a:cs typeface="Arial" panose="020B0604020202020204" pitchFamily="34" charset="0"/>
              </a:rPr>
              <a:t>RPO: </a:t>
            </a:r>
            <a:r>
              <a:rPr lang="en-US" altLang="zh-TW"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Realtime</a:t>
            </a:r>
            <a:endParaRPr lang="en-US" altLang="zh-TW"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49" name="矩形 48">
            <a:extLst>
              <a:ext uri="{FF2B5EF4-FFF2-40B4-BE49-F238E27FC236}">
                <a16:creationId xmlns:a16="http://schemas.microsoft.com/office/drawing/2014/main" id="{EF9A0AEB-B8DA-4EA8-B3B7-26162409AB84}"/>
              </a:ext>
            </a:extLst>
          </p:cNvPr>
          <p:cNvSpPr/>
          <p:nvPr/>
        </p:nvSpPr>
        <p:spPr>
          <a:xfrm>
            <a:off x="2858827" y="3329945"/>
            <a:ext cx="3426203" cy="297517"/>
          </a:xfrm>
          <a:prstGeom prst="rect">
            <a:avLst/>
          </a:prstGeom>
          <a:noFill/>
        </p:spPr>
        <p:txBody>
          <a:bodyPr wrap="square" rtlCol="0" anchor="t">
            <a:spAutoFit/>
          </a:bodyPr>
          <a:lstStyle/>
          <a:p>
            <a:pPr algn="ctr">
              <a:lnSpc>
                <a:spcPts val="1575"/>
              </a:lnSpc>
              <a:spcBef>
                <a:spcPts val="150"/>
              </a:spcBef>
            </a:pPr>
            <a:r>
              <a:rPr lang="en-US" altLang="zh-TW" b="1">
                <a:solidFill>
                  <a:schemeClr val="bg1"/>
                </a:solidFill>
                <a:latin typeface="Arial" panose="020B0604020202020204" pitchFamily="34" charset="0"/>
                <a:ea typeface="微軟正黑體" panose="020B0604030504040204" pitchFamily="34" charset="-120"/>
                <a:cs typeface="Arial" panose="020B0604020202020204" pitchFamily="34" charset="0"/>
              </a:rPr>
              <a:t>RPO: </a:t>
            </a:r>
            <a:r>
              <a:rPr lang="en-US" altLang="zh-TW"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hourly</a:t>
            </a:r>
            <a:endParaRPr lang="en-US" altLang="zh-TW"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50" name="矩形 49">
            <a:extLst>
              <a:ext uri="{FF2B5EF4-FFF2-40B4-BE49-F238E27FC236}">
                <a16:creationId xmlns:a16="http://schemas.microsoft.com/office/drawing/2014/main" id="{37FD926F-8EE2-499A-845A-05E53437120B}"/>
              </a:ext>
            </a:extLst>
          </p:cNvPr>
          <p:cNvSpPr/>
          <p:nvPr/>
        </p:nvSpPr>
        <p:spPr>
          <a:xfrm>
            <a:off x="2891792" y="1955978"/>
            <a:ext cx="3360272" cy="297517"/>
          </a:xfrm>
          <a:prstGeom prst="rect">
            <a:avLst/>
          </a:prstGeom>
          <a:noFill/>
        </p:spPr>
        <p:txBody>
          <a:bodyPr wrap="square" rtlCol="0" anchor="t">
            <a:spAutoFit/>
          </a:bodyPr>
          <a:lstStyle/>
          <a:p>
            <a:pPr algn="ctr">
              <a:lnSpc>
                <a:spcPts val="1575"/>
              </a:lnSpc>
              <a:spcBef>
                <a:spcPts val="150"/>
              </a:spcBef>
            </a:pPr>
            <a:r>
              <a:rPr lang="en-US" altLang="zh-TW" b="1">
                <a:solidFill>
                  <a:schemeClr val="bg1"/>
                </a:solidFill>
                <a:latin typeface="Arial" panose="020B0604020202020204" pitchFamily="34" charset="0"/>
                <a:ea typeface="微軟正黑體" panose="020B0604030504040204" pitchFamily="34" charset="-120"/>
                <a:cs typeface="Arial" panose="020B0604020202020204" pitchFamily="34" charset="0"/>
              </a:rPr>
              <a:t>RPO: </a:t>
            </a:r>
            <a:r>
              <a:rPr lang="en-US" altLang="zh-TW"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daily</a:t>
            </a:r>
            <a:r>
              <a:rPr lang="zh-TW" altLang="en-US"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a:t>
            </a:r>
            <a:r>
              <a:rPr lang="en-US" altLang="zh-TW"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schedule</a:t>
            </a:r>
          </a:p>
        </p:txBody>
      </p:sp>
      <p:pic>
        <p:nvPicPr>
          <p:cNvPr id="51" name="圖形 50">
            <a:extLst>
              <a:ext uri="{FF2B5EF4-FFF2-40B4-BE49-F238E27FC236}">
                <a16:creationId xmlns:a16="http://schemas.microsoft.com/office/drawing/2014/main" id="{C7AB9B43-2D4C-4F0A-9BB8-036F1481B2F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55815" y="1651475"/>
            <a:ext cx="987525" cy="987525"/>
          </a:xfrm>
          <a:prstGeom prst="rect">
            <a:avLst/>
          </a:prstGeom>
          <a:effectLst>
            <a:glow rad="101600">
              <a:schemeClr val="bg1">
                <a:alpha val="20000"/>
              </a:schemeClr>
            </a:glow>
          </a:effectLst>
        </p:spPr>
      </p:pic>
      <p:pic>
        <p:nvPicPr>
          <p:cNvPr id="52" name="圖形 51">
            <a:extLst>
              <a:ext uri="{FF2B5EF4-FFF2-40B4-BE49-F238E27FC236}">
                <a16:creationId xmlns:a16="http://schemas.microsoft.com/office/drawing/2014/main" id="{F37CE7E4-04EE-4AF3-9E7A-4262772D23B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78754" y="2936099"/>
            <a:ext cx="952671" cy="952671"/>
          </a:xfrm>
          <a:prstGeom prst="rect">
            <a:avLst/>
          </a:prstGeom>
          <a:effectLst>
            <a:glow rad="101600">
              <a:schemeClr val="bg1">
                <a:alpha val="20000"/>
              </a:schemeClr>
            </a:glow>
          </a:effectLst>
        </p:spPr>
      </p:pic>
      <p:pic>
        <p:nvPicPr>
          <p:cNvPr id="53" name="圖形 52">
            <a:extLst>
              <a:ext uri="{FF2B5EF4-FFF2-40B4-BE49-F238E27FC236}">
                <a16:creationId xmlns:a16="http://schemas.microsoft.com/office/drawing/2014/main" id="{70457B10-7FDE-4523-90BA-9574F6E4B44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58377" y="4417178"/>
            <a:ext cx="952671" cy="952671"/>
          </a:xfrm>
          <a:prstGeom prst="rect">
            <a:avLst/>
          </a:prstGeom>
          <a:effectLst>
            <a:glow rad="101600">
              <a:schemeClr val="bg1">
                <a:alpha val="20000"/>
              </a:schemeClr>
            </a:glow>
          </a:effectLst>
        </p:spPr>
      </p:pic>
      <p:pic>
        <p:nvPicPr>
          <p:cNvPr id="55" name="圖形 54">
            <a:extLst>
              <a:ext uri="{FF2B5EF4-FFF2-40B4-BE49-F238E27FC236}">
                <a16:creationId xmlns:a16="http://schemas.microsoft.com/office/drawing/2014/main" id="{B07CDBAC-A151-4F66-AF22-BB53E24F637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483254" y="1652086"/>
            <a:ext cx="987525" cy="987525"/>
          </a:xfrm>
          <a:prstGeom prst="rect">
            <a:avLst/>
          </a:prstGeom>
          <a:effectLst>
            <a:glow rad="101600">
              <a:schemeClr val="bg1">
                <a:alpha val="20000"/>
              </a:schemeClr>
            </a:glow>
          </a:effectLst>
        </p:spPr>
      </p:pic>
      <p:pic>
        <p:nvPicPr>
          <p:cNvPr id="56" name="圖形 55">
            <a:extLst>
              <a:ext uri="{FF2B5EF4-FFF2-40B4-BE49-F238E27FC236}">
                <a16:creationId xmlns:a16="http://schemas.microsoft.com/office/drawing/2014/main" id="{F118C304-931C-4806-BBC0-90122C2E5E3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526277" y="2942167"/>
            <a:ext cx="952671" cy="952671"/>
          </a:xfrm>
          <a:prstGeom prst="rect">
            <a:avLst/>
          </a:prstGeom>
          <a:effectLst>
            <a:glow rad="101600">
              <a:schemeClr val="bg1">
                <a:alpha val="20000"/>
              </a:schemeClr>
            </a:glow>
          </a:effectLst>
        </p:spPr>
      </p:pic>
      <p:pic>
        <p:nvPicPr>
          <p:cNvPr id="57" name="圖形 56">
            <a:extLst>
              <a:ext uri="{FF2B5EF4-FFF2-40B4-BE49-F238E27FC236}">
                <a16:creationId xmlns:a16="http://schemas.microsoft.com/office/drawing/2014/main" id="{D1C64ADC-2AB4-4A60-A82E-3F63605B4B3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526278" y="4411885"/>
            <a:ext cx="952671" cy="952671"/>
          </a:xfrm>
          <a:prstGeom prst="rect">
            <a:avLst/>
          </a:prstGeom>
          <a:effectLst>
            <a:glow rad="101600">
              <a:schemeClr val="bg1">
                <a:alpha val="20000"/>
              </a:schemeClr>
            </a:glow>
          </a:effectLst>
        </p:spPr>
      </p:pic>
    </p:spTree>
    <p:extLst>
      <p:ext uri="{BB962C8B-B14F-4D97-AF65-F5344CB8AC3E}">
        <p14:creationId xmlns:p14="http://schemas.microsoft.com/office/powerpoint/2010/main" val="5975108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alpha val="2934"/>
          </a:schemeClr>
        </a:solidFill>
        <a:effectLst/>
      </p:bgPr>
    </p:bg>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466B6E53-AB05-C299-3C62-C829C4A84E59}"/>
              </a:ext>
            </a:extLst>
          </p:cNvPr>
          <p:cNvSpPr/>
          <p:nvPr/>
        </p:nvSpPr>
        <p:spPr>
          <a:xfrm>
            <a:off x="517989" y="3348706"/>
            <a:ext cx="1370269" cy="2373845"/>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文字方塊 14">
            <a:extLst>
              <a:ext uri="{FF2B5EF4-FFF2-40B4-BE49-F238E27FC236}">
                <a16:creationId xmlns:a16="http://schemas.microsoft.com/office/drawing/2014/main" id="{BAB2353D-AAEF-18ED-182D-59B677D1E067}"/>
              </a:ext>
            </a:extLst>
          </p:cNvPr>
          <p:cNvSpPr txBox="1"/>
          <p:nvPr/>
        </p:nvSpPr>
        <p:spPr>
          <a:xfrm>
            <a:off x="422138" y="103158"/>
            <a:ext cx="7840592" cy="800219"/>
          </a:xfrm>
          <a:prstGeom prst="rect">
            <a:avLst/>
          </a:prstGeom>
          <a:noFill/>
        </p:spPr>
        <p:txBody>
          <a:bodyPr wrap="square" lIns="91440" tIns="45720" rIns="91440" bIns="45720" rtlCol="0" anchor="t">
            <a:spAutoFit/>
          </a:bodyPr>
          <a:lstStyle/>
          <a:p>
            <a:r>
              <a:rPr lang="en-US" altLang="zh-TW" sz="4600" b="1">
                <a:solidFill>
                  <a:srgbClr val="FF6600"/>
                </a:solidFill>
                <a:latin typeface="Arial"/>
                <a:ea typeface="微軟正黑體"/>
                <a:cs typeface="Arial"/>
              </a:rPr>
              <a:t>New Backup Golden Rule </a:t>
            </a:r>
          </a:p>
        </p:txBody>
      </p:sp>
      <p:sp>
        <p:nvSpPr>
          <p:cNvPr id="22" name="文字方塊 21">
            <a:extLst>
              <a:ext uri="{FF2B5EF4-FFF2-40B4-BE49-F238E27FC236}">
                <a16:creationId xmlns:a16="http://schemas.microsoft.com/office/drawing/2014/main" id="{EDFAF61A-6FF3-A7B9-6708-EA6E7AF1C93B}"/>
              </a:ext>
            </a:extLst>
          </p:cNvPr>
          <p:cNvSpPr txBox="1"/>
          <p:nvPr/>
        </p:nvSpPr>
        <p:spPr>
          <a:xfrm>
            <a:off x="422138" y="854806"/>
            <a:ext cx="6086475" cy="461665"/>
          </a:xfrm>
          <a:prstGeom prst="rect">
            <a:avLst/>
          </a:prstGeom>
          <a:noFill/>
        </p:spPr>
        <p:txBody>
          <a:bodyPr wrap="square" lIns="91440" tIns="45720" rIns="91440" bIns="45720" rtlCol="0" anchor="t">
            <a:spAutoFit/>
          </a:bodyPr>
          <a:lstStyle/>
          <a:p>
            <a:r>
              <a:rPr lang="en-US" altLang="zh-TW" sz="2400" b="1">
                <a:solidFill>
                  <a:srgbClr val="00FFCC"/>
                </a:solidFill>
                <a:latin typeface="Arial"/>
                <a:ea typeface="微軟正黑體"/>
                <a:cs typeface="Arial"/>
              </a:rPr>
              <a:t>Backup 3-2-1-1-0</a:t>
            </a:r>
            <a:endParaRPr lang="zh-TW" altLang="en-US" sz="2400" b="1">
              <a:solidFill>
                <a:srgbClr val="00FFCC"/>
              </a:solidFill>
              <a:latin typeface="Arial" panose="020B0604020202020204" pitchFamily="34" charset="0"/>
              <a:ea typeface="微軟正黑體" panose="020B0604030504040204" pitchFamily="34" charset="-120"/>
              <a:cs typeface="Arial" panose="020B0604020202020204" pitchFamily="34" charset="0"/>
            </a:endParaRPr>
          </a:p>
        </p:txBody>
      </p:sp>
      <p:sp>
        <p:nvSpPr>
          <p:cNvPr id="2" name="文字方塊 1">
            <a:extLst>
              <a:ext uri="{FF2B5EF4-FFF2-40B4-BE49-F238E27FC236}">
                <a16:creationId xmlns:a16="http://schemas.microsoft.com/office/drawing/2014/main" id="{CFDA7D8A-7B59-8097-7BBA-9CD91BC6267B}"/>
              </a:ext>
            </a:extLst>
          </p:cNvPr>
          <p:cNvSpPr txBox="1"/>
          <p:nvPr/>
        </p:nvSpPr>
        <p:spPr>
          <a:xfrm>
            <a:off x="5839759" y="1584025"/>
            <a:ext cx="5338179" cy="661720"/>
          </a:xfrm>
          <a:prstGeom prst="rect">
            <a:avLst/>
          </a:prstGeom>
          <a:noFill/>
        </p:spPr>
        <p:txBody>
          <a:bodyPr wrap="square" lIns="91440" tIns="45720" rIns="91440" bIns="45720" rtlCol="0" anchor="t">
            <a:spAutoFit/>
          </a:bodyPr>
          <a:lstStyle/>
          <a:p>
            <a:pPr>
              <a:spcBef>
                <a:spcPts val="600"/>
              </a:spcBef>
            </a:pPr>
            <a:r>
              <a:rPr lang="en-US" sz="1600" spc="100">
                <a:solidFill>
                  <a:schemeClr val="bg1"/>
                </a:solidFill>
                <a:latin typeface="Arial" panose="020B0604020202020204" pitchFamily="34" charset="0"/>
                <a:ea typeface="微軟正黑體" panose="020B0604030504040204" pitchFamily="34" charset="-120"/>
                <a:cs typeface="Arial" panose="020B0604020202020204" pitchFamily="34" charset="0"/>
              </a:rPr>
              <a:t>At least </a:t>
            </a:r>
            <a:r>
              <a:rPr lang="en-US" sz="1600" b="1" spc="100">
                <a:solidFill>
                  <a:srgbClr val="FFFF00"/>
                </a:solidFill>
                <a:latin typeface="Arial" panose="020B0604020202020204" pitchFamily="34" charset="0"/>
                <a:ea typeface="微軟正黑體" panose="020B0604030504040204" pitchFamily="34" charset="-120"/>
                <a:cs typeface="Arial" panose="020B0604020202020204" pitchFamily="34" charset="0"/>
              </a:rPr>
              <a:t>1</a:t>
            </a:r>
            <a:r>
              <a:rPr lang="en-US" sz="1600" spc="100">
                <a:solidFill>
                  <a:schemeClr val="bg1"/>
                </a:solidFill>
                <a:latin typeface="Arial" panose="020B0604020202020204" pitchFamily="34" charset="0"/>
                <a:ea typeface="微軟正黑體" panose="020B0604030504040204" pitchFamily="34" charset="-120"/>
                <a:cs typeface="Arial" panose="020B0604020202020204" pitchFamily="34" charset="0"/>
              </a:rPr>
              <a:t> of the copies offline(immutable backup)</a:t>
            </a:r>
            <a:r>
              <a:rPr lang="en-US" altLang="zh-TW" sz="1600" spc="100">
                <a:solidFill>
                  <a:schemeClr val="bg1"/>
                </a:solidFill>
                <a:latin typeface="Arial" panose="020B0604020202020204" pitchFamily="34" charset="0"/>
                <a:ea typeface="微軟正黑體" panose="020B0604030504040204" pitchFamily="34" charset="-120"/>
                <a:cs typeface="Arial" panose="020B0604020202020204" pitchFamily="34" charset="0"/>
              </a:rPr>
              <a:t>.</a:t>
            </a:r>
            <a:endParaRPr lang="en-US" sz="1600" spc="100">
              <a:solidFill>
                <a:schemeClr val="bg1"/>
              </a:solidFill>
              <a:latin typeface="Arial" panose="020B0604020202020204" pitchFamily="34" charset="0"/>
              <a:ea typeface="微軟正黑體" panose="020B0604030504040204" pitchFamily="34" charset="-120"/>
              <a:cs typeface="Arial" panose="020B0604020202020204" pitchFamily="34" charset="0"/>
            </a:endParaRPr>
          </a:p>
          <a:p>
            <a:pPr>
              <a:spcBef>
                <a:spcPts val="600"/>
              </a:spcBef>
            </a:pPr>
            <a:r>
              <a:rPr lang="en-US" sz="1600" spc="100">
                <a:solidFill>
                  <a:schemeClr val="bg1"/>
                </a:solidFill>
                <a:latin typeface="Arial" panose="020B0604020202020204" pitchFamily="34" charset="0"/>
                <a:ea typeface="微軟正黑體" panose="020B0604030504040204" pitchFamily="34" charset="-120"/>
                <a:cs typeface="Arial" panose="020B0604020202020204" pitchFamily="34" charset="0"/>
              </a:rPr>
              <a:t>Verified backups </a:t>
            </a:r>
            <a:r>
              <a:rPr lang="en-US" sz="1600" b="1" spc="100">
                <a:solidFill>
                  <a:srgbClr val="FFFF00"/>
                </a:solidFill>
                <a:latin typeface="Arial" panose="020B0604020202020204" pitchFamily="34" charset="0"/>
                <a:ea typeface="微軟正黑體" panose="020B0604030504040204" pitchFamily="34" charset="-120"/>
                <a:cs typeface="Arial" panose="020B0604020202020204" pitchFamily="34" charset="0"/>
              </a:rPr>
              <a:t>without</a:t>
            </a:r>
            <a:r>
              <a:rPr lang="en-US" sz="1600" spc="100">
                <a:solidFill>
                  <a:schemeClr val="bg1"/>
                </a:solidFill>
                <a:latin typeface="Arial" panose="020B0604020202020204" pitchFamily="34" charset="0"/>
                <a:ea typeface="微軟正黑體" panose="020B0604030504040204" pitchFamily="34" charset="-120"/>
                <a:cs typeface="Arial" panose="020B0604020202020204" pitchFamily="34" charset="0"/>
              </a:rPr>
              <a:t> errors</a:t>
            </a:r>
            <a:r>
              <a:rPr lang="en-US" altLang="zh-TW" sz="1600" spc="100">
                <a:solidFill>
                  <a:schemeClr val="bg1"/>
                </a:solidFill>
                <a:latin typeface="Arial" panose="020B0604020202020204" pitchFamily="34" charset="0"/>
                <a:ea typeface="微軟正黑體" panose="020B0604030504040204" pitchFamily="34" charset="-120"/>
                <a:cs typeface="Arial" panose="020B0604020202020204" pitchFamily="34" charset="0"/>
              </a:rPr>
              <a:t>.</a:t>
            </a:r>
            <a:endParaRPr lang="en-US" sz="1600" spc="10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pic>
        <p:nvPicPr>
          <p:cNvPr id="4" name="圖片 5" descr="一張含有 圖表 的圖片&#10;&#10;自動產生的描述">
            <a:extLst>
              <a:ext uri="{FF2B5EF4-FFF2-40B4-BE49-F238E27FC236}">
                <a16:creationId xmlns:a16="http://schemas.microsoft.com/office/drawing/2014/main" id="{D1E482A0-9775-4881-BC7E-E91B7A9842FF}"/>
              </a:ext>
            </a:extLst>
          </p:cNvPr>
          <p:cNvPicPr>
            <a:picLocks noChangeAspect="1"/>
          </p:cNvPicPr>
          <p:nvPr/>
        </p:nvPicPr>
        <p:blipFill rotWithShape="1">
          <a:blip r:embed="rId2"/>
          <a:srcRect t="23483" b="196"/>
          <a:stretch/>
        </p:blipFill>
        <p:spPr>
          <a:xfrm>
            <a:off x="2350618" y="7010400"/>
            <a:ext cx="7490764" cy="4441304"/>
          </a:xfrm>
          <a:prstGeom prst="rect">
            <a:avLst/>
          </a:prstGeom>
        </p:spPr>
      </p:pic>
      <p:sp>
        <p:nvSpPr>
          <p:cNvPr id="3" name="文字方塊 2">
            <a:extLst>
              <a:ext uri="{FF2B5EF4-FFF2-40B4-BE49-F238E27FC236}">
                <a16:creationId xmlns:a16="http://schemas.microsoft.com/office/drawing/2014/main" id="{76F64600-B24B-8006-392C-BE154AE6257C}"/>
              </a:ext>
            </a:extLst>
          </p:cNvPr>
          <p:cNvSpPr txBox="1"/>
          <p:nvPr/>
        </p:nvSpPr>
        <p:spPr>
          <a:xfrm>
            <a:off x="463275" y="1584025"/>
            <a:ext cx="5338180" cy="1139286"/>
          </a:xfrm>
          <a:prstGeom prst="rect">
            <a:avLst/>
          </a:prstGeom>
          <a:noFill/>
        </p:spPr>
        <p:txBody>
          <a:bodyPr wrap="square" rtlCol="0">
            <a:spAutoFit/>
          </a:bodyPr>
          <a:lstStyle/>
          <a:p>
            <a:pPr>
              <a:lnSpc>
                <a:spcPts val="2400"/>
              </a:lnSpc>
              <a:spcBef>
                <a:spcPts val="600"/>
              </a:spcBef>
            </a:pPr>
            <a:r>
              <a:rPr lang="en-US" altLang="zh-TW" sz="1600" spc="100">
                <a:solidFill>
                  <a:schemeClr val="bg1"/>
                </a:solidFill>
                <a:latin typeface="Arial" panose="020B0604020202020204" pitchFamily="34" charset="0"/>
                <a:ea typeface="微軟正黑體" panose="020B0604030504040204" pitchFamily="34" charset="-120"/>
                <a:cs typeface="Arial" panose="020B0604020202020204" pitchFamily="34" charset="0"/>
              </a:rPr>
              <a:t>At least </a:t>
            </a:r>
            <a:r>
              <a:rPr lang="en-US" altLang="zh-TW" sz="1600" b="1" spc="100">
                <a:solidFill>
                  <a:srgbClr val="FFFF00"/>
                </a:solidFill>
                <a:latin typeface="Arial" panose="020B0604020202020204" pitchFamily="34" charset="0"/>
                <a:ea typeface="微軟正黑體" panose="020B0604030504040204" pitchFamily="34" charset="-120"/>
                <a:cs typeface="Arial" panose="020B0604020202020204" pitchFamily="34" charset="0"/>
              </a:rPr>
              <a:t>3</a:t>
            </a:r>
            <a:r>
              <a:rPr lang="en-US" altLang="zh-TW" sz="1600" spc="100">
                <a:solidFill>
                  <a:schemeClr val="bg1"/>
                </a:solidFill>
                <a:latin typeface="Arial" panose="020B0604020202020204" pitchFamily="34" charset="0"/>
                <a:ea typeface="微軟正黑體" panose="020B0604030504040204" pitchFamily="34" charset="-120"/>
                <a:cs typeface="Arial" panose="020B0604020202020204" pitchFamily="34" charset="0"/>
              </a:rPr>
              <a:t> copies of your data.</a:t>
            </a:r>
          </a:p>
          <a:p>
            <a:pPr>
              <a:lnSpc>
                <a:spcPts val="2400"/>
              </a:lnSpc>
              <a:spcBef>
                <a:spcPts val="600"/>
              </a:spcBef>
            </a:pPr>
            <a:r>
              <a:rPr lang="en-US" altLang="zh-TW" sz="1600" spc="100">
                <a:solidFill>
                  <a:schemeClr val="bg1"/>
                </a:solidFill>
                <a:latin typeface="Arial" panose="020B0604020202020204" pitchFamily="34" charset="0"/>
                <a:ea typeface="微軟正黑體" panose="020B0604030504040204" pitchFamily="34" charset="-120"/>
                <a:cs typeface="Arial" panose="020B0604020202020204" pitchFamily="34" charset="0"/>
              </a:rPr>
              <a:t>Store the backups on </a:t>
            </a:r>
            <a:r>
              <a:rPr lang="en-US" altLang="zh-TW" sz="1600" b="1" spc="100">
                <a:solidFill>
                  <a:srgbClr val="FFFF00"/>
                </a:solidFill>
                <a:latin typeface="Arial" panose="020B0604020202020204" pitchFamily="34" charset="0"/>
                <a:ea typeface="微軟正黑體" panose="020B0604030504040204" pitchFamily="34" charset="-120"/>
                <a:cs typeface="Arial" panose="020B0604020202020204" pitchFamily="34" charset="0"/>
              </a:rPr>
              <a:t>2</a:t>
            </a:r>
            <a:r>
              <a:rPr lang="en-US" altLang="zh-TW" sz="1600" spc="100">
                <a:solidFill>
                  <a:schemeClr val="bg1"/>
                </a:solidFill>
                <a:latin typeface="Arial" panose="020B0604020202020204" pitchFamily="34" charset="0"/>
                <a:ea typeface="微軟正黑體" panose="020B0604030504040204" pitchFamily="34" charset="-120"/>
                <a:cs typeface="Arial" panose="020B0604020202020204" pitchFamily="34" charset="0"/>
              </a:rPr>
              <a:t> different media.</a:t>
            </a:r>
          </a:p>
          <a:p>
            <a:pPr>
              <a:lnSpc>
                <a:spcPts val="2400"/>
              </a:lnSpc>
              <a:spcBef>
                <a:spcPts val="600"/>
              </a:spcBef>
            </a:pPr>
            <a:r>
              <a:rPr lang="en-US" altLang="zh-TW" sz="1600" spc="100">
                <a:solidFill>
                  <a:schemeClr val="bg1"/>
                </a:solidFill>
                <a:latin typeface="Arial" panose="020B0604020202020204" pitchFamily="34" charset="0"/>
                <a:ea typeface="微軟正黑體" panose="020B0604030504040204" pitchFamily="34" charset="-120"/>
                <a:cs typeface="Arial" panose="020B0604020202020204" pitchFamily="34" charset="0"/>
              </a:rPr>
              <a:t>At least </a:t>
            </a:r>
            <a:r>
              <a:rPr lang="en-US" altLang="zh-TW" sz="1600" b="1" spc="100">
                <a:solidFill>
                  <a:srgbClr val="FFFF00"/>
                </a:solidFill>
                <a:latin typeface="Arial" panose="020B0604020202020204" pitchFamily="34" charset="0"/>
                <a:ea typeface="微軟正黑體" panose="020B0604030504040204" pitchFamily="34" charset="-120"/>
                <a:cs typeface="Arial" panose="020B0604020202020204" pitchFamily="34" charset="0"/>
              </a:rPr>
              <a:t>1</a:t>
            </a:r>
            <a:r>
              <a:rPr lang="en-US" altLang="zh-TW" sz="1600" spc="100">
                <a:solidFill>
                  <a:schemeClr val="bg1"/>
                </a:solidFill>
                <a:latin typeface="Arial" panose="020B0604020202020204" pitchFamily="34" charset="0"/>
                <a:ea typeface="微軟正黑體" panose="020B0604030504040204" pitchFamily="34" charset="-120"/>
                <a:cs typeface="Arial" panose="020B0604020202020204" pitchFamily="34" charset="0"/>
              </a:rPr>
              <a:t> of the copies at an offsite location.</a:t>
            </a:r>
          </a:p>
        </p:txBody>
      </p:sp>
      <p:sp>
        <p:nvSpPr>
          <p:cNvPr id="11" name="文字方塊 10">
            <a:extLst>
              <a:ext uri="{FF2B5EF4-FFF2-40B4-BE49-F238E27FC236}">
                <a16:creationId xmlns:a16="http://schemas.microsoft.com/office/drawing/2014/main" id="{B99397A1-A2B9-682F-B2EB-202E94D79416}"/>
              </a:ext>
            </a:extLst>
          </p:cNvPr>
          <p:cNvSpPr txBox="1"/>
          <p:nvPr/>
        </p:nvSpPr>
        <p:spPr>
          <a:xfrm>
            <a:off x="517989" y="3405950"/>
            <a:ext cx="137026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zh-TW" sz="1400" spc="100">
                <a:solidFill>
                  <a:schemeClr val="bg1"/>
                </a:solidFill>
                <a:latin typeface="Arial" panose="020B0604020202020204" pitchFamily="34" charset="0"/>
                <a:ea typeface="微軟正黑體" panose="020B0604030504040204" pitchFamily="34" charset="-120"/>
                <a:cs typeface="Arial" panose="020B0604020202020204" pitchFamily="34" charset="0"/>
              </a:rPr>
              <a:t>On-site</a:t>
            </a:r>
            <a:endParaRPr lang="zh-TW" altLang="en-US" sz="1400" spc="10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2" name="文字方塊 11">
            <a:extLst>
              <a:ext uri="{FF2B5EF4-FFF2-40B4-BE49-F238E27FC236}">
                <a16:creationId xmlns:a16="http://schemas.microsoft.com/office/drawing/2014/main" id="{FAABCC13-1B64-107F-BFB5-B1F6AF009106}"/>
              </a:ext>
            </a:extLst>
          </p:cNvPr>
          <p:cNvSpPr txBox="1"/>
          <p:nvPr/>
        </p:nvSpPr>
        <p:spPr>
          <a:xfrm>
            <a:off x="517989" y="2895568"/>
            <a:ext cx="137026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zh-TW" b="1">
                <a:solidFill>
                  <a:srgbClr val="00FFCC"/>
                </a:solidFill>
                <a:latin typeface="Arial"/>
                <a:cs typeface="Arial"/>
              </a:rPr>
              <a:t>Copies x3</a:t>
            </a:r>
            <a:endParaRPr lang="zh-TW" altLang="en-US" b="1">
              <a:solidFill>
                <a:srgbClr val="00FFCC"/>
              </a:solidFill>
              <a:latin typeface="Arial"/>
              <a:cs typeface="Arial"/>
            </a:endParaRPr>
          </a:p>
        </p:txBody>
      </p:sp>
      <p:sp>
        <p:nvSpPr>
          <p:cNvPr id="18" name="文字方塊 17">
            <a:extLst>
              <a:ext uri="{FF2B5EF4-FFF2-40B4-BE49-F238E27FC236}">
                <a16:creationId xmlns:a16="http://schemas.microsoft.com/office/drawing/2014/main" id="{4F2E28A6-5C3F-71B6-D9EB-78E1CB3254F8}"/>
              </a:ext>
            </a:extLst>
          </p:cNvPr>
          <p:cNvSpPr txBox="1"/>
          <p:nvPr/>
        </p:nvSpPr>
        <p:spPr>
          <a:xfrm>
            <a:off x="2381318" y="2895568"/>
            <a:ext cx="137026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zh-TW" b="1">
                <a:solidFill>
                  <a:srgbClr val="00FFCC"/>
                </a:solidFill>
                <a:latin typeface="Arial"/>
                <a:cs typeface="Arial"/>
              </a:rPr>
              <a:t>Media x2</a:t>
            </a:r>
            <a:endParaRPr lang="zh-TW" altLang="en-US" b="1">
              <a:solidFill>
                <a:srgbClr val="00FFCC"/>
              </a:solidFill>
              <a:latin typeface="Arial"/>
              <a:cs typeface="Arial"/>
            </a:endParaRPr>
          </a:p>
        </p:txBody>
      </p:sp>
      <p:sp>
        <p:nvSpPr>
          <p:cNvPr id="28" name="文字方塊 27">
            <a:extLst>
              <a:ext uri="{FF2B5EF4-FFF2-40B4-BE49-F238E27FC236}">
                <a16:creationId xmlns:a16="http://schemas.microsoft.com/office/drawing/2014/main" id="{0B7E47EB-E7D3-7D1C-5CC5-B226068A23F4}"/>
              </a:ext>
            </a:extLst>
          </p:cNvPr>
          <p:cNvSpPr txBox="1"/>
          <p:nvPr/>
        </p:nvSpPr>
        <p:spPr>
          <a:xfrm>
            <a:off x="4242916" y="2895568"/>
            <a:ext cx="151531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zh-TW" b="1">
                <a:solidFill>
                  <a:srgbClr val="00FFCC"/>
                </a:solidFill>
                <a:latin typeface="Arial"/>
                <a:cs typeface="Arial"/>
              </a:rPr>
              <a:t>Off-site</a:t>
            </a:r>
          </a:p>
          <a:p>
            <a:pPr algn="ctr"/>
            <a:r>
              <a:rPr lang="en-US" altLang="zh-TW" b="1">
                <a:solidFill>
                  <a:srgbClr val="00FFCC"/>
                </a:solidFill>
                <a:latin typeface="Arial"/>
                <a:cs typeface="Arial"/>
              </a:rPr>
              <a:t>Location x1</a:t>
            </a:r>
            <a:endParaRPr lang="zh-TW" altLang="en-US" b="1">
              <a:solidFill>
                <a:srgbClr val="00FFCC"/>
              </a:solidFill>
              <a:latin typeface="Arial"/>
              <a:cs typeface="Arial"/>
            </a:endParaRPr>
          </a:p>
        </p:txBody>
      </p:sp>
      <p:sp>
        <p:nvSpPr>
          <p:cNvPr id="31" name="文字方塊 30">
            <a:extLst>
              <a:ext uri="{FF2B5EF4-FFF2-40B4-BE49-F238E27FC236}">
                <a16:creationId xmlns:a16="http://schemas.microsoft.com/office/drawing/2014/main" id="{16AB457F-4FD1-3690-D721-8BCE6CF89E40}"/>
              </a:ext>
            </a:extLst>
          </p:cNvPr>
          <p:cNvSpPr txBox="1"/>
          <p:nvPr/>
        </p:nvSpPr>
        <p:spPr>
          <a:xfrm>
            <a:off x="7344425" y="2771720"/>
            <a:ext cx="137026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zh-TW" b="1">
                <a:solidFill>
                  <a:srgbClr val="00FFCC"/>
                </a:solidFill>
                <a:latin typeface="Arial"/>
                <a:cs typeface="Arial"/>
              </a:rPr>
              <a:t>Offline x1</a:t>
            </a:r>
            <a:endParaRPr lang="zh-TW" altLang="en-US" b="1">
              <a:solidFill>
                <a:srgbClr val="00FFCC"/>
              </a:solidFill>
              <a:latin typeface="Arial"/>
              <a:cs typeface="Arial"/>
            </a:endParaRPr>
          </a:p>
        </p:txBody>
      </p:sp>
      <p:pic>
        <p:nvPicPr>
          <p:cNvPr id="37" name="圖形 36">
            <a:extLst>
              <a:ext uri="{FF2B5EF4-FFF2-40B4-BE49-F238E27FC236}">
                <a16:creationId xmlns:a16="http://schemas.microsoft.com/office/drawing/2014/main" id="{B9015F7D-B63D-A425-770F-3A32C0C1217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30683" y="3942855"/>
            <a:ext cx="871537" cy="529012"/>
          </a:xfrm>
          <a:prstGeom prst="rect">
            <a:avLst/>
          </a:prstGeom>
        </p:spPr>
      </p:pic>
      <p:pic>
        <p:nvPicPr>
          <p:cNvPr id="40" name="圖形 39">
            <a:extLst>
              <a:ext uri="{FF2B5EF4-FFF2-40B4-BE49-F238E27FC236}">
                <a16:creationId xmlns:a16="http://schemas.microsoft.com/office/drawing/2014/main" id="{59006F01-464F-55B0-FE57-9C8F0B217AA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509038" y="3840797"/>
            <a:ext cx="983074" cy="639189"/>
          </a:xfrm>
          <a:prstGeom prst="rect">
            <a:avLst/>
          </a:prstGeom>
        </p:spPr>
      </p:pic>
      <p:sp>
        <p:nvSpPr>
          <p:cNvPr id="43" name="文字方塊 42">
            <a:extLst>
              <a:ext uri="{FF2B5EF4-FFF2-40B4-BE49-F238E27FC236}">
                <a16:creationId xmlns:a16="http://schemas.microsoft.com/office/drawing/2014/main" id="{25447E5E-3511-0C48-C6F1-9A0B8A1EA763}"/>
              </a:ext>
            </a:extLst>
          </p:cNvPr>
          <p:cNvSpPr txBox="1"/>
          <p:nvPr/>
        </p:nvSpPr>
        <p:spPr>
          <a:xfrm>
            <a:off x="9205197" y="2771720"/>
            <a:ext cx="137026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zh-TW" b="1">
                <a:solidFill>
                  <a:srgbClr val="00FFCC"/>
                </a:solidFill>
                <a:latin typeface="Arial"/>
                <a:cs typeface="Arial"/>
              </a:rPr>
              <a:t>Error</a:t>
            </a:r>
            <a:r>
              <a:rPr lang="zh-TW" altLang="en-US" b="1">
                <a:solidFill>
                  <a:srgbClr val="00FFCC"/>
                </a:solidFill>
                <a:latin typeface="Arial"/>
                <a:cs typeface="Arial"/>
              </a:rPr>
              <a:t> </a:t>
            </a:r>
            <a:r>
              <a:rPr lang="en-US" altLang="zh-TW" b="1">
                <a:solidFill>
                  <a:srgbClr val="00FFCC"/>
                </a:solidFill>
                <a:latin typeface="Arial"/>
                <a:cs typeface="Arial"/>
              </a:rPr>
              <a:t>=</a:t>
            </a:r>
            <a:r>
              <a:rPr lang="zh-TW" altLang="en-US" b="1">
                <a:solidFill>
                  <a:srgbClr val="00FFCC"/>
                </a:solidFill>
                <a:latin typeface="Arial"/>
                <a:cs typeface="Arial"/>
              </a:rPr>
              <a:t> </a:t>
            </a:r>
            <a:r>
              <a:rPr lang="en-US" altLang="zh-TW" b="1">
                <a:solidFill>
                  <a:srgbClr val="00FFCC"/>
                </a:solidFill>
                <a:latin typeface="Arial"/>
                <a:cs typeface="Arial"/>
              </a:rPr>
              <a:t>O</a:t>
            </a:r>
            <a:endParaRPr lang="zh-TW" altLang="en-US" b="1">
              <a:solidFill>
                <a:srgbClr val="00FFCC"/>
              </a:solidFill>
              <a:latin typeface="Arial"/>
              <a:cs typeface="Arial"/>
            </a:endParaRPr>
          </a:p>
        </p:txBody>
      </p:sp>
      <p:pic>
        <p:nvPicPr>
          <p:cNvPr id="45" name="圖形 44">
            <a:extLst>
              <a:ext uri="{FF2B5EF4-FFF2-40B4-BE49-F238E27FC236}">
                <a16:creationId xmlns:a16="http://schemas.microsoft.com/office/drawing/2014/main" id="{DE729BEB-8DAE-D66E-6898-FF45F5BFF29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495707" y="3770004"/>
            <a:ext cx="789249" cy="586134"/>
          </a:xfrm>
          <a:prstGeom prst="rect">
            <a:avLst/>
          </a:prstGeom>
        </p:spPr>
      </p:pic>
      <p:cxnSp>
        <p:nvCxnSpPr>
          <p:cNvPr id="49" name="接點: 肘形 48">
            <a:extLst>
              <a:ext uri="{FF2B5EF4-FFF2-40B4-BE49-F238E27FC236}">
                <a16:creationId xmlns:a16="http://schemas.microsoft.com/office/drawing/2014/main" id="{62CE77D7-4B26-BC51-0EEB-149790555E41}"/>
              </a:ext>
            </a:extLst>
          </p:cNvPr>
          <p:cNvCxnSpPr>
            <a:cxnSpLocks/>
            <a:stCxn id="9" idx="3"/>
            <a:endCxn id="65" idx="2"/>
          </p:cNvCxnSpPr>
          <p:nvPr/>
        </p:nvCxnSpPr>
        <p:spPr>
          <a:xfrm flipV="1">
            <a:off x="1505234" y="5473387"/>
            <a:ext cx="1559834" cy="834365"/>
          </a:xfrm>
          <a:prstGeom prst="bentConnector2">
            <a:avLst/>
          </a:prstGeom>
          <a:ln w="38100">
            <a:solidFill>
              <a:schemeClr val="bg1"/>
            </a:solidFill>
            <a:prstDash val="sysDot"/>
            <a:headEnd type="none"/>
            <a:tailEnd type="stealth" w="lg" len="lg"/>
          </a:ln>
        </p:spPr>
        <p:style>
          <a:lnRef idx="1">
            <a:schemeClr val="dk1"/>
          </a:lnRef>
          <a:fillRef idx="0">
            <a:schemeClr val="dk1"/>
          </a:fillRef>
          <a:effectRef idx="0">
            <a:schemeClr val="dk1"/>
          </a:effectRef>
          <a:fontRef idx="minor">
            <a:schemeClr val="tx1"/>
          </a:fontRef>
        </p:style>
      </p:cxnSp>
      <p:cxnSp>
        <p:nvCxnSpPr>
          <p:cNvPr id="50" name="接點: 肘形 49">
            <a:extLst>
              <a:ext uri="{FF2B5EF4-FFF2-40B4-BE49-F238E27FC236}">
                <a16:creationId xmlns:a16="http://schemas.microsoft.com/office/drawing/2014/main" id="{4BAF0EF8-0685-6FD4-C0F1-D158C70505AA}"/>
              </a:ext>
            </a:extLst>
          </p:cNvPr>
          <p:cNvCxnSpPr>
            <a:cxnSpLocks/>
            <a:stCxn id="65" idx="3"/>
            <a:endCxn id="40" idx="2"/>
          </p:cNvCxnSpPr>
          <p:nvPr/>
        </p:nvCxnSpPr>
        <p:spPr>
          <a:xfrm flipV="1">
            <a:off x="3499452" y="4479986"/>
            <a:ext cx="1501123" cy="700334"/>
          </a:xfrm>
          <a:prstGeom prst="bentConnector2">
            <a:avLst/>
          </a:prstGeom>
          <a:ln w="38100">
            <a:solidFill>
              <a:schemeClr val="bg1"/>
            </a:solidFill>
            <a:prstDash val="sysDot"/>
            <a:headEnd type="none"/>
            <a:tailEnd type="stealth" w="lg" len="lg"/>
          </a:ln>
        </p:spPr>
        <p:style>
          <a:lnRef idx="1">
            <a:schemeClr val="dk1"/>
          </a:lnRef>
          <a:fillRef idx="0">
            <a:schemeClr val="dk1"/>
          </a:fillRef>
          <a:effectRef idx="0">
            <a:schemeClr val="dk1"/>
          </a:effectRef>
          <a:fontRef idx="minor">
            <a:schemeClr val="tx1"/>
          </a:fontRef>
        </p:style>
      </p:cxnSp>
      <p:pic>
        <p:nvPicPr>
          <p:cNvPr id="65" name="圖形 64">
            <a:extLst>
              <a:ext uri="{FF2B5EF4-FFF2-40B4-BE49-F238E27FC236}">
                <a16:creationId xmlns:a16="http://schemas.microsoft.com/office/drawing/2014/main" id="{AA0B2C7B-36CC-EB2B-BFAE-6063CF8C003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630683" y="4887252"/>
            <a:ext cx="868769" cy="586135"/>
          </a:xfrm>
          <a:prstGeom prst="rect">
            <a:avLst/>
          </a:prstGeom>
        </p:spPr>
      </p:pic>
      <p:pic>
        <p:nvPicPr>
          <p:cNvPr id="7" name="圖形 6">
            <a:extLst>
              <a:ext uri="{FF2B5EF4-FFF2-40B4-BE49-F238E27FC236}">
                <a16:creationId xmlns:a16="http://schemas.microsoft.com/office/drawing/2014/main" id="{E137F1E9-18E5-7BF5-9E45-452B9713977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98157" y="4779031"/>
            <a:ext cx="607077" cy="820200"/>
          </a:xfrm>
          <a:prstGeom prst="rect">
            <a:avLst/>
          </a:prstGeom>
        </p:spPr>
      </p:pic>
      <p:pic>
        <p:nvPicPr>
          <p:cNvPr id="8" name="圖形 7">
            <a:extLst>
              <a:ext uri="{FF2B5EF4-FFF2-40B4-BE49-F238E27FC236}">
                <a16:creationId xmlns:a16="http://schemas.microsoft.com/office/drawing/2014/main" id="{2F448AC3-B57F-FCED-0B84-CD41DCE9C22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98157" y="3805867"/>
            <a:ext cx="607077" cy="820200"/>
          </a:xfrm>
          <a:prstGeom prst="rect">
            <a:avLst/>
          </a:prstGeom>
        </p:spPr>
      </p:pic>
      <p:pic>
        <p:nvPicPr>
          <p:cNvPr id="9" name="圖形 8">
            <a:extLst>
              <a:ext uri="{FF2B5EF4-FFF2-40B4-BE49-F238E27FC236}">
                <a16:creationId xmlns:a16="http://schemas.microsoft.com/office/drawing/2014/main" id="{0E84C528-D848-E761-A6D3-DAE9C6289C8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98157" y="5897652"/>
            <a:ext cx="607077" cy="820200"/>
          </a:xfrm>
          <a:prstGeom prst="rect">
            <a:avLst/>
          </a:prstGeom>
        </p:spPr>
      </p:pic>
      <p:pic>
        <p:nvPicPr>
          <p:cNvPr id="16" name="圖形 15">
            <a:extLst>
              <a:ext uri="{FF2B5EF4-FFF2-40B4-BE49-F238E27FC236}">
                <a16:creationId xmlns:a16="http://schemas.microsoft.com/office/drawing/2014/main" id="{C5199B51-045B-0BD1-B023-0DB10857E2FF}"/>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594618" y="3541899"/>
            <a:ext cx="869881" cy="869881"/>
          </a:xfrm>
          <a:prstGeom prst="rect">
            <a:avLst/>
          </a:prstGeom>
        </p:spPr>
      </p:pic>
      <p:pic>
        <p:nvPicPr>
          <p:cNvPr id="10" name="圖形 19">
            <a:extLst>
              <a:ext uri="{FF2B5EF4-FFF2-40B4-BE49-F238E27FC236}">
                <a16:creationId xmlns:a16="http://schemas.microsoft.com/office/drawing/2014/main" id="{3A7EF0ED-89B2-4C0B-5B6C-5E4CD92151A6}"/>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7123987" y="5564367"/>
            <a:ext cx="951579" cy="724420"/>
          </a:xfrm>
          <a:prstGeom prst="rect">
            <a:avLst/>
          </a:prstGeom>
        </p:spPr>
      </p:pic>
      <p:pic>
        <p:nvPicPr>
          <p:cNvPr id="13" name="圖形 20">
            <a:extLst>
              <a:ext uri="{FF2B5EF4-FFF2-40B4-BE49-F238E27FC236}">
                <a16:creationId xmlns:a16="http://schemas.microsoft.com/office/drawing/2014/main" id="{10DEF0AC-17DE-53FC-55F8-C42755F8B0A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923186" y="4812626"/>
            <a:ext cx="951579" cy="491873"/>
          </a:xfrm>
          <a:prstGeom prst="rect">
            <a:avLst/>
          </a:prstGeom>
        </p:spPr>
      </p:pic>
      <p:pic>
        <p:nvPicPr>
          <p:cNvPr id="14" name="圖形 23">
            <a:extLst>
              <a:ext uri="{FF2B5EF4-FFF2-40B4-BE49-F238E27FC236}">
                <a16:creationId xmlns:a16="http://schemas.microsoft.com/office/drawing/2014/main" id="{0CB9B1BB-FBB2-9944-B846-DA76B1B373BA}"/>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8714694" y="6159261"/>
            <a:ext cx="2089282" cy="249621"/>
          </a:xfrm>
          <a:prstGeom prst="rect">
            <a:avLst/>
          </a:prstGeom>
        </p:spPr>
      </p:pic>
      <p:sp>
        <p:nvSpPr>
          <p:cNvPr id="19" name="文字方塊 26">
            <a:extLst>
              <a:ext uri="{FF2B5EF4-FFF2-40B4-BE49-F238E27FC236}">
                <a16:creationId xmlns:a16="http://schemas.microsoft.com/office/drawing/2014/main" id="{39509175-625B-8569-0CB9-ED2D69083975}"/>
              </a:ext>
            </a:extLst>
          </p:cNvPr>
          <p:cNvSpPr txBox="1"/>
          <p:nvPr/>
        </p:nvSpPr>
        <p:spPr>
          <a:xfrm>
            <a:off x="8923186" y="5344456"/>
            <a:ext cx="95157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zh-TW" sz="1400" spc="100">
                <a:solidFill>
                  <a:schemeClr val="bg1"/>
                </a:solidFill>
                <a:latin typeface="Arial" panose="020B0604020202020204" pitchFamily="34" charset="0"/>
                <a:ea typeface="微軟正黑體" panose="020B0604030504040204" pitchFamily="34" charset="-120"/>
                <a:cs typeface="Arial" panose="020B0604020202020204" pitchFamily="34" charset="0"/>
              </a:rPr>
              <a:t>Multiple Clouds</a:t>
            </a:r>
            <a:endParaRPr lang="zh-TW" altLang="en-US" sz="1400" spc="10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20" name="文字方塊 28">
            <a:extLst>
              <a:ext uri="{FF2B5EF4-FFF2-40B4-BE49-F238E27FC236}">
                <a16:creationId xmlns:a16="http://schemas.microsoft.com/office/drawing/2014/main" id="{4DE304C3-01A2-4C15-2111-4F31F5984655}"/>
              </a:ext>
            </a:extLst>
          </p:cNvPr>
          <p:cNvSpPr txBox="1"/>
          <p:nvPr/>
        </p:nvSpPr>
        <p:spPr>
          <a:xfrm>
            <a:off x="8464499" y="6443196"/>
            <a:ext cx="2254753" cy="1753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zh-TW" sz="1400" spc="100">
                <a:solidFill>
                  <a:schemeClr val="bg1"/>
                </a:solidFill>
                <a:latin typeface="Arial" panose="020B0604020202020204" pitchFamily="34" charset="0"/>
                <a:ea typeface="微軟正黑體" panose="020B0604030504040204" pitchFamily="34" charset="-120"/>
                <a:cs typeface="Arial" panose="020B0604020202020204" pitchFamily="34" charset="0"/>
              </a:rPr>
              <a:t>QNAP</a:t>
            </a:r>
            <a:r>
              <a:rPr lang="zh-TW" altLang="en-US" sz="1400" spc="100">
                <a:solidFill>
                  <a:schemeClr val="bg1"/>
                </a:solidFill>
                <a:latin typeface="Arial" panose="020B0604020202020204" pitchFamily="34" charset="0"/>
                <a:ea typeface="微軟正黑體" panose="020B0604030504040204" pitchFamily="34" charset="-120"/>
                <a:cs typeface="Arial" panose="020B0604020202020204" pitchFamily="34" charset="0"/>
              </a:rPr>
              <a:t> </a:t>
            </a:r>
            <a:r>
              <a:rPr lang="en-US" altLang="zh-TW" sz="1400" spc="100">
                <a:solidFill>
                  <a:schemeClr val="bg1"/>
                </a:solidFill>
                <a:latin typeface="Arial" panose="020B0604020202020204" pitchFamily="34" charset="0"/>
                <a:ea typeface="微軟正黑體" panose="020B0604030504040204" pitchFamily="34" charset="-120"/>
                <a:cs typeface="Arial" panose="020B0604020202020204" pitchFamily="34" charset="0"/>
              </a:rPr>
              <a:t>NAS</a:t>
            </a:r>
            <a:endParaRPr lang="zh-TW" altLang="en-US" sz="1400" spc="10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23" name="文字方塊 31">
            <a:extLst>
              <a:ext uri="{FF2B5EF4-FFF2-40B4-BE49-F238E27FC236}">
                <a16:creationId xmlns:a16="http://schemas.microsoft.com/office/drawing/2014/main" id="{5FAFAE40-3A4D-0034-80DB-AF8C04CE8B1D}"/>
              </a:ext>
            </a:extLst>
          </p:cNvPr>
          <p:cNvSpPr txBox="1"/>
          <p:nvPr/>
        </p:nvSpPr>
        <p:spPr>
          <a:xfrm>
            <a:off x="7123986" y="6337502"/>
            <a:ext cx="951579" cy="1753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zh-TW" sz="1400" spc="100">
                <a:solidFill>
                  <a:schemeClr val="bg1"/>
                </a:solidFill>
                <a:latin typeface="Arial" panose="020B0604020202020204" pitchFamily="34" charset="0"/>
                <a:ea typeface="微軟正黑體" panose="020B0604030504040204" pitchFamily="34" charset="-120"/>
                <a:cs typeface="Arial" panose="020B0604020202020204" pitchFamily="34" charset="0"/>
              </a:rPr>
              <a:t>Local NAS</a:t>
            </a:r>
            <a:endParaRPr lang="zh-TW" altLang="en-US" sz="1400" spc="10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cxnSp>
        <p:nvCxnSpPr>
          <p:cNvPr id="24" name="接點: 肘形 35">
            <a:extLst>
              <a:ext uri="{FF2B5EF4-FFF2-40B4-BE49-F238E27FC236}">
                <a16:creationId xmlns:a16="http://schemas.microsoft.com/office/drawing/2014/main" id="{C0383704-1778-A6AF-459A-5FD6FE91114C}"/>
              </a:ext>
            </a:extLst>
          </p:cNvPr>
          <p:cNvCxnSpPr>
            <a:cxnSpLocks/>
            <a:stCxn id="10" idx="0"/>
            <a:endCxn id="13" idx="1"/>
          </p:cNvCxnSpPr>
          <p:nvPr/>
        </p:nvCxnSpPr>
        <p:spPr>
          <a:xfrm rot="5400000" flipH="1" flipV="1">
            <a:off x="8008579" y="4649760"/>
            <a:ext cx="505805" cy="1323409"/>
          </a:xfrm>
          <a:prstGeom prst="bentConnector2">
            <a:avLst/>
          </a:prstGeom>
          <a:ln w="38100">
            <a:solidFill>
              <a:schemeClr val="bg1"/>
            </a:solidFill>
            <a:prstDash val="sysDot"/>
            <a:headEnd type="none"/>
            <a:tailEnd type="stealth" w="lg" len="lg"/>
          </a:ln>
        </p:spPr>
        <p:style>
          <a:lnRef idx="1">
            <a:schemeClr val="dk1"/>
          </a:lnRef>
          <a:fillRef idx="0">
            <a:schemeClr val="dk1"/>
          </a:fillRef>
          <a:effectRef idx="0">
            <a:schemeClr val="dk1"/>
          </a:effectRef>
          <a:fontRef idx="minor">
            <a:schemeClr val="tx1"/>
          </a:fontRef>
        </p:style>
      </p:cxnSp>
      <p:cxnSp>
        <p:nvCxnSpPr>
          <p:cNvPr id="25" name="直線單箭頭接點 46">
            <a:extLst>
              <a:ext uri="{FF2B5EF4-FFF2-40B4-BE49-F238E27FC236}">
                <a16:creationId xmlns:a16="http://schemas.microsoft.com/office/drawing/2014/main" id="{9AA90CA5-DA63-5784-F9C6-F870AD09EA73}"/>
              </a:ext>
            </a:extLst>
          </p:cNvPr>
          <p:cNvCxnSpPr>
            <a:cxnSpLocks/>
            <a:stCxn id="10" idx="3"/>
            <a:endCxn id="14" idx="1"/>
          </p:cNvCxnSpPr>
          <p:nvPr/>
        </p:nvCxnSpPr>
        <p:spPr>
          <a:xfrm>
            <a:off x="8075566" y="5926577"/>
            <a:ext cx="639128" cy="357495"/>
          </a:xfrm>
          <a:prstGeom prst="straightConnector1">
            <a:avLst/>
          </a:prstGeom>
          <a:ln w="38100">
            <a:solidFill>
              <a:schemeClr val="bg1"/>
            </a:solidFill>
            <a:prstDash val="sysDot"/>
            <a:headEnd type="none"/>
            <a:tailEnd type="stealth" w="lg" len="lg"/>
          </a:ln>
        </p:spPr>
        <p:style>
          <a:lnRef idx="1">
            <a:schemeClr val="dk1"/>
          </a:lnRef>
          <a:fillRef idx="0">
            <a:schemeClr val="dk1"/>
          </a:fillRef>
          <a:effectRef idx="0">
            <a:schemeClr val="dk1"/>
          </a:effectRef>
          <a:fontRef idx="minor">
            <a:schemeClr val="tx1"/>
          </a:fontRef>
        </p:style>
      </p:cxnSp>
      <p:pic>
        <p:nvPicPr>
          <p:cNvPr id="27" name="圖片 61" descr="一張含有 圖形, 圓形, 標誌, 平面設計 的圖片&#10;&#10;自動產生的描述">
            <a:extLst>
              <a:ext uri="{FF2B5EF4-FFF2-40B4-BE49-F238E27FC236}">
                <a16:creationId xmlns:a16="http://schemas.microsoft.com/office/drawing/2014/main" id="{EF72BBCC-9098-887E-8DE0-BE8788CF0155}"/>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6965033" y="5894379"/>
            <a:ext cx="542862" cy="431573"/>
          </a:xfrm>
          <a:prstGeom prst="rect">
            <a:avLst/>
          </a:prstGeom>
        </p:spPr>
      </p:pic>
      <p:pic>
        <p:nvPicPr>
          <p:cNvPr id="32" name="Picture 31">
            <a:extLst>
              <a:ext uri="{FF2B5EF4-FFF2-40B4-BE49-F238E27FC236}">
                <a16:creationId xmlns:a16="http://schemas.microsoft.com/office/drawing/2014/main" id="{93DBB6DC-DD74-A4C0-E7BC-54418F7D268C}"/>
              </a:ext>
            </a:extLst>
          </p:cNvPr>
          <p:cNvPicPr>
            <a:picLocks noChangeAspect="1"/>
          </p:cNvPicPr>
          <p:nvPr/>
        </p:nvPicPr>
        <p:blipFill>
          <a:blip r:embed="rId20"/>
          <a:stretch>
            <a:fillRect/>
          </a:stretch>
        </p:blipFill>
        <p:spPr>
          <a:xfrm>
            <a:off x="9975391" y="4824846"/>
            <a:ext cx="1774718" cy="910834"/>
          </a:xfrm>
          <a:prstGeom prst="rect">
            <a:avLst/>
          </a:prstGeom>
        </p:spPr>
      </p:pic>
    </p:spTree>
    <p:extLst>
      <p:ext uri="{BB962C8B-B14F-4D97-AF65-F5344CB8AC3E}">
        <p14:creationId xmlns:p14="http://schemas.microsoft.com/office/powerpoint/2010/main" val="23638725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a:extLst>
              <a:ext uri="{FF2B5EF4-FFF2-40B4-BE49-F238E27FC236}">
                <a16:creationId xmlns:a16="http://schemas.microsoft.com/office/drawing/2014/main" id="{ED2533F0-220E-4188-A48D-1177184EAEA1}"/>
              </a:ext>
            </a:extLst>
          </p:cNvPr>
          <p:cNvSpPr>
            <a:spLocks noGrp="1"/>
          </p:cNvSpPr>
          <p:nvPr>
            <p:ph type="title"/>
          </p:nvPr>
        </p:nvSpPr>
        <p:spPr>
          <a:xfrm>
            <a:off x="301580" y="0"/>
            <a:ext cx="11523476" cy="1325563"/>
          </a:xfrm>
        </p:spPr>
        <p:txBody>
          <a:bodyPr>
            <a:normAutofit/>
          </a:bodyPr>
          <a:lstStyle/>
          <a:p>
            <a:r>
              <a:rPr lang="en-US" altLang="zh-TW">
                <a:latin typeface="Arial"/>
                <a:ea typeface="微軟正黑體"/>
                <a:cs typeface="Arial"/>
              </a:rPr>
              <a:t>QNAP Patented QSAL technology: preventing </a:t>
            </a:r>
            <a:br>
              <a:rPr lang="en-US" altLang="zh-TW"/>
            </a:br>
            <a:r>
              <a:rPr lang="en-US" altLang="zh-TW">
                <a:latin typeface="Arial"/>
                <a:ea typeface="微軟正黑體"/>
                <a:cs typeface="Arial"/>
              </a:rPr>
              <a:t>multiple SSD malfunctioning at the same time</a:t>
            </a:r>
            <a:endParaRPr lang="zh-TW" altLang="en-US"/>
          </a:p>
        </p:txBody>
      </p:sp>
      <p:grpSp>
        <p:nvGrpSpPr>
          <p:cNvPr id="4" name="群組 3">
            <a:extLst>
              <a:ext uri="{FF2B5EF4-FFF2-40B4-BE49-F238E27FC236}">
                <a16:creationId xmlns:a16="http://schemas.microsoft.com/office/drawing/2014/main" id="{1BE9B095-AB39-4200-9E42-EA95A6040A8B}"/>
              </a:ext>
            </a:extLst>
          </p:cNvPr>
          <p:cNvGrpSpPr/>
          <p:nvPr/>
        </p:nvGrpSpPr>
        <p:grpSpPr>
          <a:xfrm>
            <a:off x="1285862" y="1514587"/>
            <a:ext cx="5439444" cy="1647969"/>
            <a:chOff x="540609" y="1836037"/>
            <a:chExt cx="4079583" cy="1235977"/>
          </a:xfrm>
        </p:grpSpPr>
        <p:pic>
          <p:nvPicPr>
            <p:cNvPr id="5" name="圖片 4">
              <a:extLst>
                <a:ext uri="{FF2B5EF4-FFF2-40B4-BE49-F238E27FC236}">
                  <a16:creationId xmlns:a16="http://schemas.microsoft.com/office/drawing/2014/main" id="{78A0EF4E-5DDB-489F-8CEB-6E6A4BAB7FA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79964" y="2566981"/>
              <a:ext cx="3940228" cy="505033"/>
            </a:xfrm>
            <a:prstGeom prst="rect">
              <a:avLst/>
            </a:prstGeom>
          </p:spPr>
        </p:pic>
        <p:pic>
          <p:nvPicPr>
            <p:cNvPr id="6" name="圖片 5" descr="一張含有 電腦, 桌, 床 的圖片&#10;&#10;自動產生的描述">
              <a:extLst>
                <a:ext uri="{FF2B5EF4-FFF2-40B4-BE49-F238E27FC236}">
                  <a16:creationId xmlns:a16="http://schemas.microsoft.com/office/drawing/2014/main" id="{639A329E-549B-4595-9052-01358C2CCE2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40609" y="1836037"/>
              <a:ext cx="4067336" cy="1077340"/>
            </a:xfrm>
            <a:prstGeom prst="rect">
              <a:avLst/>
            </a:prstGeom>
          </p:spPr>
        </p:pic>
      </p:grpSp>
      <p:sp>
        <p:nvSpPr>
          <p:cNvPr id="7" name="TextBox 7">
            <a:extLst>
              <a:ext uri="{FF2B5EF4-FFF2-40B4-BE49-F238E27FC236}">
                <a16:creationId xmlns:a16="http://schemas.microsoft.com/office/drawing/2014/main" id="{3F0E9672-953E-4590-AFA4-A55D9944E71A}"/>
              </a:ext>
            </a:extLst>
          </p:cNvPr>
          <p:cNvSpPr txBox="1"/>
          <p:nvPr/>
        </p:nvSpPr>
        <p:spPr>
          <a:xfrm>
            <a:off x="6894784" y="5343764"/>
            <a:ext cx="4780942" cy="523220"/>
          </a:xfrm>
          <a:prstGeom prst="rect">
            <a:avLst/>
          </a:prstGeom>
          <a:noFill/>
        </p:spPr>
        <p:txBody>
          <a:bodyPr wrap="square" rtlCol="0">
            <a:spAutoFit/>
          </a:bodyPr>
          <a:lstStyle/>
          <a:p>
            <a:r>
              <a:rPr lang="en-US" altLang="zh-TW" sz="1400" b="1">
                <a:solidFill>
                  <a:srgbClr val="0000FF"/>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For SSD RAID 5 / 6 / 50 / 60 / TP (Triple Parity), QSAL will be enabled by default automatically.</a:t>
            </a:r>
          </a:p>
        </p:txBody>
      </p:sp>
      <p:grpSp>
        <p:nvGrpSpPr>
          <p:cNvPr id="8" name="群組 7">
            <a:extLst>
              <a:ext uri="{FF2B5EF4-FFF2-40B4-BE49-F238E27FC236}">
                <a16:creationId xmlns:a16="http://schemas.microsoft.com/office/drawing/2014/main" id="{E961DA16-6478-4D9D-B8B6-B9D9E587892C}"/>
              </a:ext>
            </a:extLst>
          </p:cNvPr>
          <p:cNvGrpSpPr/>
          <p:nvPr/>
        </p:nvGrpSpPr>
        <p:grpSpPr>
          <a:xfrm>
            <a:off x="291493" y="1680465"/>
            <a:ext cx="1429875" cy="1283056"/>
            <a:chOff x="131648" y="1813613"/>
            <a:chExt cx="1072406" cy="962292"/>
          </a:xfrm>
        </p:grpSpPr>
        <p:grpSp>
          <p:nvGrpSpPr>
            <p:cNvPr id="9" name="群組 8">
              <a:extLst>
                <a:ext uri="{FF2B5EF4-FFF2-40B4-BE49-F238E27FC236}">
                  <a16:creationId xmlns:a16="http://schemas.microsoft.com/office/drawing/2014/main" id="{F3073F46-0E84-4159-BE11-54584457FEE1}"/>
                </a:ext>
              </a:extLst>
            </p:cNvPr>
            <p:cNvGrpSpPr/>
            <p:nvPr/>
          </p:nvGrpSpPr>
          <p:grpSpPr>
            <a:xfrm>
              <a:off x="131648" y="1813613"/>
              <a:ext cx="1072406" cy="962292"/>
              <a:chOff x="2369948" y="1461709"/>
              <a:chExt cx="1232742" cy="1106165"/>
            </a:xfrm>
          </p:grpSpPr>
          <p:pic>
            <p:nvPicPr>
              <p:cNvPr id="12" name="圖形 11">
                <a:extLst>
                  <a:ext uri="{FF2B5EF4-FFF2-40B4-BE49-F238E27FC236}">
                    <a16:creationId xmlns:a16="http://schemas.microsoft.com/office/drawing/2014/main" id="{9C3D977D-E9D4-4785-B8D8-6216DC529320}"/>
                  </a:ext>
                </a:extLst>
              </p:cNvPr>
              <p:cNvPicPr>
                <a:picLocks noChangeAspect="1"/>
              </p:cNvPicPr>
              <p:nvPr/>
            </p:nvPicPr>
            <p:blipFill rotWithShape="1">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b="-11443"/>
              <a:stretch/>
            </p:blipFill>
            <p:spPr>
              <a:xfrm rot="5400000">
                <a:off x="2433236" y="1398421"/>
                <a:ext cx="1106165" cy="1232742"/>
              </a:xfrm>
              <a:prstGeom prst="rect">
                <a:avLst/>
              </a:prstGeom>
              <a:effectLst>
                <a:outerShdw blurRad="215900" dist="190500" dir="780000" sx="94000" sy="94000" algn="tl" rotWithShape="0">
                  <a:prstClr val="black">
                    <a:alpha val="40000"/>
                  </a:prstClr>
                </a:outerShdw>
              </a:effectLst>
            </p:spPr>
          </p:pic>
          <p:sp>
            <p:nvSpPr>
              <p:cNvPr id="13" name="矩形 12">
                <a:extLst>
                  <a:ext uri="{FF2B5EF4-FFF2-40B4-BE49-F238E27FC236}">
                    <a16:creationId xmlns:a16="http://schemas.microsoft.com/office/drawing/2014/main" id="{D5BC6982-FB57-4BEB-9178-21D35A1DDCDE}"/>
                  </a:ext>
                </a:extLst>
              </p:cNvPr>
              <p:cNvSpPr/>
              <p:nvPr/>
            </p:nvSpPr>
            <p:spPr>
              <a:xfrm>
                <a:off x="2507891" y="1659382"/>
                <a:ext cx="1094797" cy="701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kumimoji="1" lang="en-US" altLang="zh-TW" sz="2000" b="1">
                    <a:solidFill>
                      <a:schemeClr val="bg1"/>
                    </a:solidFill>
                    <a:latin typeface="微軟正黑體" panose="020B0604030504040204" pitchFamily="34" charset="-120"/>
                    <a:ea typeface="微軟正黑體" panose="020B0604030504040204" pitchFamily="34" charset="-120"/>
                  </a:rPr>
                  <a:t>QSAL</a:t>
                </a:r>
              </a:p>
              <a:p>
                <a:pPr algn="ctr"/>
                <a:r>
                  <a:rPr kumimoji="1" lang="en-US" altLang="zh-TW" sz="1200" b="1">
                    <a:solidFill>
                      <a:srgbClr val="FF6600"/>
                    </a:solidFill>
                    <a:latin typeface="微軟正黑體"/>
                    <a:ea typeface="微軟正黑體"/>
                  </a:rPr>
                  <a:t>dynamic distribution</a:t>
                </a:r>
                <a:endParaRPr lang="zh-TW" altLang="en-US" sz="1200" b="1">
                  <a:solidFill>
                    <a:srgbClr val="FF6600"/>
                  </a:solidFill>
                  <a:latin typeface="微軟正黑體"/>
                  <a:ea typeface="微軟正黑體"/>
                </a:endParaRPr>
              </a:p>
            </p:txBody>
          </p:sp>
        </p:grpSp>
        <p:pic>
          <p:nvPicPr>
            <p:cNvPr id="10" name="圖形 9">
              <a:extLst>
                <a:ext uri="{FF2B5EF4-FFF2-40B4-BE49-F238E27FC236}">
                  <a16:creationId xmlns:a16="http://schemas.microsoft.com/office/drawing/2014/main" id="{245DE2E8-35E0-406A-9BEB-A0C23A242F3A}"/>
                </a:ext>
              </a:extLst>
            </p:cNvPr>
            <p:cNvPicPr>
              <a:picLocks noChangeAspect="1"/>
            </p:cNvPicPr>
            <p:nvPr/>
          </p:nvPicPr>
          <p:blipFill rotWithShape="1">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rcRect b="71080"/>
            <a:stretch/>
          </p:blipFill>
          <p:spPr>
            <a:xfrm>
              <a:off x="279310" y="1878018"/>
              <a:ext cx="876300" cy="123958"/>
            </a:xfrm>
            <a:prstGeom prst="rect">
              <a:avLst/>
            </a:prstGeom>
          </p:spPr>
        </p:pic>
        <p:pic>
          <p:nvPicPr>
            <p:cNvPr id="11" name="圖形 10">
              <a:extLst>
                <a:ext uri="{FF2B5EF4-FFF2-40B4-BE49-F238E27FC236}">
                  <a16:creationId xmlns:a16="http://schemas.microsoft.com/office/drawing/2014/main" id="{4C0B1E18-0376-4F4C-BFA2-0B423102C1F6}"/>
                </a:ext>
              </a:extLst>
            </p:cNvPr>
            <p:cNvPicPr>
              <a:picLocks noChangeAspect="1"/>
            </p:cNvPicPr>
            <p:nvPr/>
          </p:nvPicPr>
          <p:blipFill rotWithShape="1">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rcRect b="71080"/>
            <a:stretch/>
          </p:blipFill>
          <p:spPr>
            <a:xfrm>
              <a:off x="279310" y="2610221"/>
              <a:ext cx="876300" cy="123958"/>
            </a:xfrm>
            <a:prstGeom prst="rect">
              <a:avLst/>
            </a:prstGeom>
          </p:spPr>
        </p:pic>
      </p:grpSp>
      <p:pic>
        <p:nvPicPr>
          <p:cNvPr id="14" name="圖形 13">
            <a:extLst>
              <a:ext uri="{FF2B5EF4-FFF2-40B4-BE49-F238E27FC236}">
                <a16:creationId xmlns:a16="http://schemas.microsoft.com/office/drawing/2014/main" id="{7F19D34F-9FB3-4763-BEA8-1F2AE4F1C6BE}"/>
              </a:ext>
            </a:extLst>
          </p:cNvPr>
          <p:cNvPicPr>
            <a:picLocks noChangeAspect="1"/>
          </p:cNvPicPr>
          <p:nvPr/>
        </p:nvPicPr>
        <p:blipFill>
          <a:blip r:embed="rId8" cstate="print">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451495" y="4177597"/>
            <a:ext cx="6115711" cy="2374612"/>
          </a:xfrm>
          <a:prstGeom prst="rect">
            <a:avLst/>
          </a:prstGeom>
        </p:spPr>
      </p:pic>
      <p:sp>
        <p:nvSpPr>
          <p:cNvPr id="16" name="TextBox 7">
            <a:extLst>
              <a:ext uri="{FF2B5EF4-FFF2-40B4-BE49-F238E27FC236}">
                <a16:creationId xmlns:a16="http://schemas.microsoft.com/office/drawing/2014/main" id="{DEE824A3-3CC9-7540-9C8B-C1E69F443D04}"/>
              </a:ext>
            </a:extLst>
          </p:cNvPr>
          <p:cNvSpPr txBox="1"/>
          <p:nvPr/>
        </p:nvSpPr>
        <p:spPr>
          <a:xfrm>
            <a:off x="403062" y="3087897"/>
            <a:ext cx="6202920" cy="954107"/>
          </a:xfrm>
          <a:prstGeom prst="rect">
            <a:avLst/>
          </a:prstGeom>
          <a:noFill/>
        </p:spPr>
        <p:txBody>
          <a:bodyPr wrap="square" lIns="91440" tIns="45720" rIns="91440" bIns="45720" rtlCol="0" anchor="t">
            <a:spAutoFit/>
          </a:bodyPr>
          <a:lstStyle/>
          <a:p>
            <a:r>
              <a:rPr lang="en-US" altLang="zh-TW" sz="1400" b="1">
                <a:solidFill>
                  <a:schemeClr val="accent2"/>
                </a:solidFill>
                <a:latin typeface="Arial" panose="020B0604020202020204" pitchFamily="34" charset="0"/>
                <a:ea typeface="微軟正黑體"/>
                <a:cs typeface="Arial" panose="020B0604020202020204" pitchFamily="34" charset="0"/>
              </a:rPr>
              <a:t>QSAL (QNAP SSD Anti-wear Leveling) </a:t>
            </a:r>
            <a:r>
              <a:rPr lang="en-US" altLang="zh-TW" sz="1400">
                <a:latin typeface="Arial" panose="020B0604020202020204" pitchFamily="34" charset="0"/>
                <a:ea typeface="+mn-lt"/>
                <a:cs typeface="Arial" panose="020B0604020202020204" pitchFamily="34" charset="0"/>
              </a:rPr>
              <a:t>When</a:t>
            </a:r>
            <a:r>
              <a:rPr lang="zh-TW" altLang="en-US" sz="1400">
                <a:latin typeface="Arial" panose="020B0604020202020204" pitchFamily="34" charset="0"/>
                <a:ea typeface="+mn-lt"/>
                <a:cs typeface="Arial" panose="020B0604020202020204" pitchFamily="34" charset="0"/>
              </a:rPr>
              <a:t> </a:t>
            </a:r>
            <a:r>
              <a:rPr lang="en-US" altLang="zh-TW" sz="1400">
                <a:latin typeface="Arial" panose="020B0604020202020204" pitchFamily="34" charset="0"/>
                <a:ea typeface="+mn-lt"/>
                <a:cs typeface="Arial" panose="020B0604020202020204" pitchFamily="34" charset="0"/>
              </a:rPr>
              <a:t>SSD</a:t>
            </a:r>
            <a:r>
              <a:rPr lang="zh-TW" altLang="en-US" sz="1400">
                <a:latin typeface="Arial" panose="020B0604020202020204" pitchFamily="34" charset="0"/>
                <a:ea typeface="+mn-lt"/>
                <a:cs typeface="Arial" panose="020B0604020202020204" pitchFamily="34" charset="0"/>
              </a:rPr>
              <a:t> </a:t>
            </a:r>
            <a:r>
              <a:rPr lang="en-US" altLang="zh-TW" sz="1400">
                <a:latin typeface="Arial" panose="020B0604020202020204" pitchFamily="34" charset="0"/>
                <a:ea typeface="+mn-lt"/>
                <a:cs typeface="Arial" panose="020B0604020202020204" pitchFamily="34" charset="0"/>
              </a:rPr>
              <a:t>life</a:t>
            </a:r>
            <a:r>
              <a:rPr lang="zh-TW" altLang="en-US" sz="1400">
                <a:latin typeface="Arial" panose="020B0604020202020204" pitchFamily="34" charset="0"/>
                <a:ea typeface="+mn-lt"/>
                <a:cs typeface="Arial" panose="020B0604020202020204" pitchFamily="34" charset="0"/>
              </a:rPr>
              <a:t> </a:t>
            </a:r>
            <a:r>
              <a:rPr lang="en-US" altLang="zh-TW" sz="1400">
                <a:latin typeface="Arial" panose="020B0604020202020204" pitchFamily="34" charset="0"/>
                <a:ea typeface="+mn-lt"/>
                <a:cs typeface="Arial" panose="020B0604020202020204" pitchFamily="34" charset="0"/>
              </a:rPr>
              <a:t>falls below</a:t>
            </a:r>
            <a:r>
              <a:rPr lang="zh-TW" altLang="en-US" sz="1400">
                <a:latin typeface="Arial" panose="020B0604020202020204" pitchFamily="34" charset="0"/>
                <a:ea typeface="+mn-lt"/>
                <a:cs typeface="Arial" panose="020B0604020202020204" pitchFamily="34" charset="0"/>
              </a:rPr>
              <a:t> </a:t>
            </a:r>
            <a:r>
              <a:rPr lang="en-US" altLang="zh-TW" sz="1400">
                <a:latin typeface="Arial" panose="020B0604020202020204" pitchFamily="34" charset="0"/>
                <a:ea typeface="+mn-lt"/>
                <a:cs typeface="Arial" panose="020B0604020202020204" pitchFamily="34" charset="0"/>
              </a:rPr>
              <a:t>50%,</a:t>
            </a:r>
            <a:r>
              <a:rPr lang="zh-TW" altLang="en-US" sz="1400">
                <a:latin typeface="Arial" panose="020B0604020202020204" pitchFamily="34" charset="0"/>
                <a:ea typeface="+mn-lt"/>
                <a:cs typeface="Arial" panose="020B0604020202020204" pitchFamily="34" charset="0"/>
              </a:rPr>
              <a:t> </a:t>
            </a:r>
            <a:r>
              <a:rPr lang="en-US" altLang="zh-TW" sz="1400">
                <a:latin typeface="Arial" panose="020B0604020202020204" pitchFamily="34" charset="0"/>
                <a:ea typeface="+mn-lt"/>
                <a:cs typeface="Arial" panose="020B0604020202020204" pitchFamily="34" charset="0"/>
              </a:rPr>
              <a:t>the</a:t>
            </a:r>
            <a:r>
              <a:rPr lang="zh-TW" altLang="en-US" sz="1400">
                <a:latin typeface="Arial" panose="020B0604020202020204" pitchFamily="34" charset="0"/>
                <a:ea typeface="+mn-lt"/>
                <a:cs typeface="Arial" panose="020B0604020202020204" pitchFamily="34" charset="0"/>
              </a:rPr>
              <a:t> </a:t>
            </a:r>
            <a:r>
              <a:rPr lang="en-US" altLang="zh-TW" sz="1400">
                <a:latin typeface="Arial" panose="020B0604020202020204" pitchFamily="34" charset="0"/>
                <a:ea typeface="+mn-lt"/>
                <a:cs typeface="Arial" panose="020B0604020202020204" pitchFamily="34" charset="0"/>
              </a:rPr>
              <a:t>SSD</a:t>
            </a:r>
            <a:r>
              <a:rPr lang="zh-TW" altLang="en-US" sz="1400">
                <a:latin typeface="Arial" panose="020B0604020202020204" pitchFamily="34" charset="0"/>
                <a:ea typeface="+mn-lt"/>
                <a:cs typeface="Arial" panose="020B0604020202020204" pitchFamily="34" charset="0"/>
              </a:rPr>
              <a:t> </a:t>
            </a:r>
            <a:r>
              <a:rPr lang="en-US" altLang="zh-TW" sz="1400">
                <a:latin typeface="Arial" panose="020B0604020202020204" pitchFamily="34" charset="0"/>
                <a:ea typeface="+mn-lt"/>
                <a:cs typeface="Arial" panose="020B0604020202020204" pitchFamily="34" charset="0"/>
              </a:rPr>
              <a:t>OP</a:t>
            </a:r>
            <a:r>
              <a:rPr lang="zh-TW" altLang="en-US" sz="1400">
                <a:latin typeface="Arial" panose="020B0604020202020204" pitchFamily="34" charset="0"/>
                <a:ea typeface="+mn-lt"/>
                <a:cs typeface="Arial" panose="020B0604020202020204" pitchFamily="34" charset="0"/>
              </a:rPr>
              <a:t> </a:t>
            </a:r>
            <a:r>
              <a:rPr lang="en-US" altLang="zh-TW" sz="1400">
                <a:latin typeface="Arial" panose="020B0604020202020204" pitchFamily="34" charset="0"/>
                <a:ea typeface="+mn-lt"/>
                <a:cs typeface="Arial" panose="020B0604020202020204" pitchFamily="34" charset="0"/>
              </a:rPr>
              <a:t>would</a:t>
            </a:r>
            <a:r>
              <a:rPr lang="zh-TW" altLang="en-US" sz="1400">
                <a:latin typeface="Arial" panose="020B0604020202020204" pitchFamily="34" charset="0"/>
                <a:ea typeface="+mn-lt"/>
                <a:cs typeface="Arial" panose="020B0604020202020204" pitchFamily="34" charset="0"/>
              </a:rPr>
              <a:t> </a:t>
            </a:r>
            <a:r>
              <a:rPr lang="en-US" altLang="zh-TW" sz="1400">
                <a:latin typeface="Arial" panose="020B0604020202020204" pitchFamily="34" charset="0"/>
                <a:ea typeface="+mn-lt"/>
                <a:cs typeface="Arial" panose="020B0604020202020204" pitchFamily="34" charset="0"/>
              </a:rPr>
              <a:t>be</a:t>
            </a:r>
            <a:r>
              <a:rPr lang="zh-TW" altLang="en-US" sz="1400">
                <a:latin typeface="Arial" panose="020B0604020202020204" pitchFamily="34" charset="0"/>
                <a:ea typeface="+mn-lt"/>
                <a:cs typeface="Arial" panose="020B0604020202020204" pitchFamily="34" charset="0"/>
              </a:rPr>
              <a:t> </a:t>
            </a:r>
            <a:r>
              <a:rPr lang="en-US" altLang="zh-TW" sz="1400">
                <a:latin typeface="Arial" panose="020B0604020202020204" pitchFamily="34" charset="0"/>
                <a:ea typeface="+mn-lt"/>
                <a:cs typeface="Arial" panose="020B0604020202020204" pitchFamily="34" charset="0"/>
              </a:rPr>
              <a:t>dynamically</a:t>
            </a:r>
            <a:r>
              <a:rPr lang="zh-TW" altLang="en-US" sz="1400">
                <a:latin typeface="Arial" panose="020B0604020202020204" pitchFamily="34" charset="0"/>
                <a:ea typeface="+mn-lt"/>
                <a:cs typeface="Arial" panose="020B0604020202020204" pitchFamily="34" charset="0"/>
              </a:rPr>
              <a:t> </a:t>
            </a:r>
            <a:r>
              <a:rPr lang="en-US" altLang="zh-TW" sz="1400">
                <a:latin typeface="Arial" panose="020B0604020202020204" pitchFamily="34" charset="0"/>
                <a:ea typeface="+mn-lt"/>
                <a:cs typeface="Arial" panose="020B0604020202020204" pitchFamily="34" charset="0"/>
              </a:rPr>
              <a:t>adjusted</a:t>
            </a:r>
            <a:r>
              <a:rPr lang="zh-TW" altLang="en-US" sz="1400">
                <a:latin typeface="Arial" panose="020B0604020202020204" pitchFamily="34" charset="0"/>
                <a:ea typeface="+mn-lt"/>
                <a:cs typeface="Arial" panose="020B0604020202020204" pitchFamily="34" charset="0"/>
              </a:rPr>
              <a:t> </a:t>
            </a:r>
            <a:r>
              <a:rPr lang="en-US" altLang="zh-TW" sz="1400">
                <a:latin typeface="Arial" panose="020B0604020202020204" pitchFamily="34" charset="0"/>
                <a:ea typeface="+mn-lt"/>
                <a:cs typeface="Arial" panose="020B0604020202020204" pitchFamily="34" charset="0"/>
              </a:rPr>
              <a:t>to</a:t>
            </a:r>
            <a:r>
              <a:rPr lang="zh-TW" altLang="en-US" sz="1400">
                <a:latin typeface="Arial" panose="020B0604020202020204" pitchFamily="34" charset="0"/>
                <a:ea typeface="+mn-lt"/>
                <a:cs typeface="Arial" panose="020B0604020202020204" pitchFamily="34" charset="0"/>
              </a:rPr>
              <a:t> </a:t>
            </a:r>
            <a:r>
              <a:rPr lang="en-US" altLang="zh-TW" sz="1400">
                <a:latin typeface="Arial" panose="020B0604020202020204" pitchFamily="34" charset="0"/>
                <a:ea typeface="+mn-lt"/>
                <a:cs typeface="Arial" panose="020B0604020202020204" pitchFamily="34" charset="0"/>
              </a:rPr>
              <a:t>achieve</a:t>
            </a:r>
            <a:r>
              <a:rPr lang="zh-TW" altLang="en-US" sz="1400">
                <a:latin typeface="Arial" panose="020B0604020202020204" pitchFamily="34" charset="0"/>
                <a:ea typeface="+mn-lt"/>
                <a:cs typeface="Arial" panose="020B0604020202020204" pitchFamily="34" charset="0"/>
              </a:rPr>
              <a:t> </a:t>
            </a:r>
            <a:r>
              <a:rPr lang="en-US" altLang="zh-TW" sz="1400">
                <a:latin typeface="Arial" panose="020B0604020202020204" pitchFamily="34" charset="0"/>
                <a:ea typeface="+mn-lt"/>
                <a:cs typeface="Arial" panose="020B0604020202020204" pitchFamily="34" charset="0"/>
              </a:rPr>
              <a:t>the</a:t>
            </a:r>
            <a:r>
              <a:rPr lang="zh-TW" altLang="en-US" sz="1400">
                <a:latin typeface="Arial" panose="020B0604020202020204" pitchFamily="34" charset="0"/>
                <a:ea typeface="+mn-lt"/>
                <a:cs typeface="Arial" panose="020B0604020202020204" pitchFamily="34" charset="0"/>
              </a:rPr>
              <a:t> </a:t>
            </a:r>
            <a:r>
              <a:rPr lang="en-US" altLang="zh-TW" sz="1400">
                <a:latin typeface="Arial" panose="020B0604020202020204" pitchFamily="34" charset="0"/>
                <a:ea typeface="+mn-lt"/>
                <a:cs typeface="Arial" panose="020B0604020202020204" pitchFamily="34" charset="0"/>
              </a:rPr>
              <a:t>life</a:t>
            </a:r>
            <a:r>
              <a:rPr lang="zh-TW" altLang="en-US" sz="1400">
                <a:latin typeface="Arial" panose="020B0604020202020204" pitchFamily="34" charset="0"/>
                <a:ea typeface="+mn-lt"/>
                <a:cs typeface="Arial" panose="020B0604020202020204" pitchFamily="34" charset="0"/>
              </a:rPr>
              <a:t> </a:t>
            </a:r>
            <a:r>
              <a:rPr lang="en-US" altLang="zh-TW" sz="1400">
                <a:latin typeface="Arial" panose="020B0604020202020204" pitchFamily="34" charset="0"/>
                <a:ea typeface="+mn-lt"/>
                <a:cs typeface="Arial" panose="020B0604020202020204" pitchFamily="34" charset="0"/>
              </a:rPr>
              <a:t>control</a:t>
            </a:r>
            <a:r>
              <a:rPr lang="zh-TW" altLang="en-US" sz="1400">
                <a:latin typeface="Arial" panose="020B0604020202020204" pitchFamily="34" charset="0"/>
                <a:ea typeface="+mn-lt"/>
                <a:cs typeface="Arial" panose="020B0604020202020204" pitchFamily="34" charset="0"/>
              </a:rPr>
              <a:t> </a:t>
            </a:r>
            <a:r>
              <a:rPr lang="en-US" altLang="zh-TW" sz="1400">
                <a:latin typeface="Arial" panose="020B0604020202020204" pitchFamily="34" charset="0"/>
                <a:ea typeface="+mn-lt"/>
                <a:cs typeface="Arial" panose="020B0604020202020204" pitchFamily="34" charset="0"/>
              </a:rPr>
              <a:t>of</a:t>
            </a:r>
            <a:r>
              <a:rPr lang="zh-TW" altLang="en-US" sz="1400">
                <a:latin typeface="Arial" panose="020B0604020202020204" pitchFamily="34" charset="0"/>
                <a:ea typeface="+mn-lt"/>
                <a:cs typeface="Arial" panose="020B0604020202020204" pitchFamily="34" charset="0"/>
              </a:rPr>
              <a:t> </a:t>
            </a:r>
            <a:r>
              <a:rPr lang="en-US" altLang="zh-TW" sz="1400">
                <a:latin typeface="Arial" panose="020B0604020202020204" pitchFamily="34" charset="0"/>
                <a:ea typeface="+mn-lt"/>
                <a:cs typeface="Arial" panose="020B0604020202020204" pitchFamily="34" charset="0"/>
              </a:rPr>
              <a:t>each</a:t>
            </a:r>
            <a:r>
              <a:rPr lang="zh-TW" altLang="en-US" sz="1400">
                <a:latin typeface="Arial" panose="020B0604020202020204" pitchFamily="34" charset="0"/>
                <a:ea typeface="+mn-lt"/>
                <a:cs typeface="Arial" panose="020B0604020202020204" pitchFamily="34" charset="0"/>
              </a:rPr>
              <a:t> </a:t>
            </a:r>
            <a:r>
              <a:rPr lang="en-US" altLang="zh-TW" sz="1400">
                <a:latin typeface="Arial" panose="020B0604020202020204" pitchFamily="34" charset="0"/>
                <a:ea typeface="+mn-lt"/>
                <a:cs typeface="Arial" panose="020B0604020202020204" pitchFamily="34" charset="0"/>
              </a:rPr>
              <a:t>SSD,</a:t>
            </a:r>
            <a:r>
              <a:rPr lang="zh-TW" altLang="en-US" sz="1400">
                <a:latin typeface="Arial" panose="020B0604020202020204" pitchFamily="34" charset="0"/>
                <a:ea typeface="+mn-lt"/>
                <a:cs typeface="Arial" panose="020B0604020202020204" pitchFamily="34" charset="0"/>
              </a:rPr>
              <a:t> </a:t>
            </a:r>
            <a:r>
              <a:rPr lang="en-US" altLang="zh-TW" sz="1400">
                <a:latin typeface="Arial" panose="020B0604020202020204" pitchFamily="34" charset="0"/>
                <a:ea typeface="+mn-lt"/>
                <a:cs typeface="Arial" panose="020B0604020202020204" pitchFamily="34" charset="0"/>
              </a:rPr>
              <a:t>and</a:t>
            </a:r>
            <a:r>
              <a:rPr lang="zh-TW" altLang="en-US" sz="1400">
                <a:latin typeface="Arial" panose="020B0604020202020204" pitchFamily="34" charset="0"/>
                <a:ea typeface="+mn-lt"/>
                <a:cs typeface="Arial" panose="020B0604020202020204" pitchFamily="34" charset="0"/>
              </a:rPr>
              <a:t> </a:t>
            </a:r>
            <a:r>
              <a:rPr lang="en-US" altLang="zh-TW" sz="1400">
                <a:latin typeface="Arial" panose="020B0604020202020204" pitchFamily="34" charset="0"/>
                <a:ea typeface="+mn-lt"/>
                <a:cs typeface="Arial" panose="020B0604020202020204" pitchFamily="34" charset="0"/>
              </a:rPr>
              <a:t>to</a:t>
            </a:r>
            <a:r>
              <a:rPr lang="zh-TW" altLang="en-US" sz="1400">
                <a:latin typeface="Arial" panose="020B0604020202020204" pitchFamily="34" charset="0"/>
                <a:ea typeface="+mn-lt"/>
                <a:cs typeface="Arial" panose="020B0604020202020204" pitchFamily="34" charset="0"/>
              </a:rPr>
              <a:t> </a:t>
            </a:r>
            <a:r>
              <a:rPr lang="en-US" altLang="zh-TW" sz="1400">
                <a:latin typeface="Arial" panose="020B0604020202020204" pitchFamily="34" charset="0"/>
                <a:ea typeface="+mn-lt"/>
                <a:cs typeface="Arial" panose="020B0604020202020204" pitchFamily="34" charset="0"/>
              </a:rPr>
              <a:t>ensure</a:t>
            </a:r>
            <a:r>
              <a:rPr lang="zh-TW" altLang="en-US" sz="1400">
                <a:latin typeface="Arial" panose="020B0604020202020204" pitchFamily="34" charset="0"/>
                <a:ea typeface="+mn-lt"/>
                <a:cs typeface="Arial" panose="020B0604020202020204" pitchFamily="34" charset="0"/>
              </a:rPr>
              <a:t> </a:t>
            </a:r>
            <a:r>
              <a:rPr lang="en-US" altLang="zh-TW" sz="1400">
                <a:latin typeface="Arial" panose="020B0604020202020204" pitchFamily="34" charset="0"/>
                <a:ea typeface="+mn-lt"/>
                <a:cs typeface="Arial" panose="020B0604020202020204" pitchFamily="34" charset="0"/>
              </a:rPr>
              <a:t>that</a:t>
            </a:r>
            <a:r>
              <a:rPr lang="zh-TW" altLang="en-US" sz="1400">
                <a:latin typeface="Arial" panose="020B0604020202020204" pitchFamily="34" charset="0"/>
                <a:ea typeface="+mn-lt"/>
                <a:cs typeface="Arial" panose="020B0604020202020204" pitchFamily="34" charset="0"/>
              </a:rPr>
              <a:t> </a:t>
            </a:r>
            <a:r>
              <a:rPr lang="en-US" altLang="zh-TW" sz="1400">
                <a:latin typeface="Arial" panose="020B0604020202020204" pitchFamily="34" charset="0"/>
                <a:ea typeface="+mn-lt"/>
                <a:cs typeface="Arial" panose="020B0604020202020204" pitchFamily="34" charset="0"/>
              </a:rPr>
              <a:t>there</a:t>
            </a:r>
            <a:r>
              <a:rPr lang="zh-TW" altLang="en-US" sz="1400">
                <a:latin typeface="Arial" panose="020B0604020202020204" pitchFamily="34" charset="0"/>
                <a:ea typeface="+mn-lt"/>
                <a:cs typeface="Arial" panose="020B0604020202020204" pitchFamily="34" charset="0"/>
              </a:rPr>
              <a:t> </a:t>
            </a:r>
            <a:r>
              <a:rPr lang="en-US" altLang="zh-TW" sz="1400">
                <a:latin typeface="Arial" panose="020B0604020202020204" pitchFamily="34" charset="0"/>
                <a:ea typeface="+mn-lt"/>
                <a:cs typeface="Arial" panose="020B0604020202020204" pitchFamily="34" charset="0"/>
              </a:rPr>
              <a:t>is</a:t>
            </a:r>
            <a:r>
              <a:rPr lang="zh-TW" altLang="en-US" sz="1400">
                <a:latin typeface="Arial" panose="020B0604020202020204" pitchFamily="34" charset="0"/>
                <a:ea typeface="+mn-lt"/>
                <a:cs typeface="Arial" panose="020B0604020202020204" pitchFamily="34" charset="0"/>
              </a:rPr>
              <a:t> </a:t>
            </a:r>
            <a:r>
              <a:rPr lang="en-US" altLang="zh-TW" sz="1400">
                <a:latin typeface="Arial" panose="020B0604020202020204" pitchFamily="34" charset="0"/>
                <a:ea typeface="+mn-lt"/>
                <a:cs typeface="Arial" panose="020B0604020202020204" pitchFamily="34" charset="0"/>
              </a:rPr>
              <a:t>enough</a:t>
            </a:r>
            <a:r>
              <a:rPr lang="zh-TW" altLang="en-US" sz="1400">
                <a:latin typeface="Arial" panose="020B0604020202020204" pitchFamily="34" charset="0"/>
                <a:ea typeface="+mn-lt"/>
                <a:cs typeface="Arial" panose="020B0604020202020204" pitchFamily="34" charset="0"/>
              </a:rPr>
              <a:t> </a:t>
            </a:r>
            <a:r>
              <a:rPr lang="en-US" altLang="zh-TW" sz="1400">
                <a:latin typeface="Arial" panose="020B0604020202020204" pitchFamily="34" charset="0"/>
                <a:ea typeface="+mn-lt"/>
                <a:cs typeface="Arial" panose="020B0604020202020204" pitchFamily="34" charset="0"/>
              </a:rPr>
              <a:t>rebuild</a:t>
            </a:r>
            <a:r>
              <a:rPr lang="zh-TW" altLang="en-US" sz="1400">
                <a:latin typeface="Arial" panose="020B0604020202020204" pitchFamily="34" charset="0"/>
                <a:ea typeface="+mn-lt"/>
                <a:cs typeface="Arial" panose="020B0604020202020204" pitchFamily="34" charset="0"/>
              </a:rPr>
              <a:t> </a:t>
            </a:r>
            <a:r>
              <a:rPr lang="en-US" altLang="zh-TW" sz="1400">
                <a:latin typeface="Arial" panose="020B0604020202020204" pitchFamily="34" charset="0"/>
                <a:ea typeface="+mn-lt"/>
                <a:cs typeface="Arial" panose="020B0604020202020204" pitchFamily="34" charset="0"/>
              </a:rPr>
              <a:t>time</a:t>
            </a:r>
            <a:r>
              <a:rPr lang="zh-TW" altLang="en-US" sz="1400">
                <a:latin typeface="Arial" panose="020B0604020202020204" pitchFamily="34" charset="0"/>
                <a:ea typeface="+mn-lt"/>
                <a:cs typeface="Arial" panose="020B0604020202020204" pitchFamily="34" charset="0"/>
              </a:rPr>
              <a:t> </a:t>
            </a:r>
            <a:r>
              <a:rPr lang="en-US" altLang="zh-TW" sz="1400">
                <a:latin typeface="Arial" panose="020B0604020202020204" pitchFamily="34" charset="0"/>
                <a:ea typeface="+mn-lt"/>
                <a:cs typeface="Arial" panose="020B0604020202020204" pitchFamily="34" charset="0"/>
              </a:rPr>
              <a:t>at</a:t>
            </a:r>
            <a:r>
              <a:rPr lang="zh-TW" altLang="en-US" sz="1400">
                <a:latin typeface="Arial" panose="020B0604020202020204" pitchFamily="34" charset="0"/>
                <a:ea typeface="+mn-lt"/>
                <a:cs typeface="Arial" panose="020B0604020202020204" pitchFamily="34" charset="0"/>
              </a:rPr>
              <a:t> </a:t>
            </a:r>
            <a:r>
              <a:rPr lang="en-US" altLang="zh-TW" sz="1400">
                <a:latin typeface="Arial" panose="020B0604020202020204" pitchFamily="34" charset="0"/>
                <a:ea typeface="+mn-lt"/>
                <a:cs typeface="Arial" panose="020B0604020202020204" pitchFamily="34" charset="0"/>
              </a:rPr>
              <a:t>the</a:t>
            </a:r>
            <a:r>
              <a:rPr lang="zh-TW" altLang="en-US" sz="1400">
                <a:latin typeface="Arial" panose="020B0604020202020204" pitchFamily="34" charset="0"/>
                <a:ea typeface="+mn-lt"/>
                <a:cs typeface="Arial" panose="020B0604020202020204" pitchFamily="34" charset="0"/>
              </a:rPr>
              <a:t> </a:t>
            </a:r>
            <a:r>
              <a:rPr lang="en-US" altLang="zh-TW" sz="1400">
                <a:latin typeface="Arial" panose="020B0604020202020204" pitchFamily="34" charset="0"/>
                <a:ea typeface="+mn-lt"/>
                <a:cs typeface="Arial" panose="020B0604020202020204" pitchFamily="34" charset="0"/>
              </a:rPr>
              <a:t>end</a:t>
            </a:r>
            <a:r>
              <a:rPr lang="zh-TW" altLang="en-US" sz="1400">
                <a:latin typeface="Arial" panose="020B0604020202020204" pitchFamily="34" charset="0"/>
                <a:ea typeface="+mn-lt"/>
                <a:cs typeface="Arial" panose="020B0604020202020204" pitchFamily="34" charset="0"/>
              </a:rPr>
              <a:t> </a:t>
            </a:r>
            <a:r>
              <a:rPr lang="en-US" altLang="zh-TW" sz="1400">
                <a:latin typeface="Arial" panose="020B0604020202020204" pitchFamily="34" charset="0"/>
                <a:ea typeface="+mn-lt"/>
                <a:cs typeface="Arial" panose="020B0604020202020204" pitchFamily="34" charset="0"/>
              </a:rPr>
              <a:t>of</a:t>
            </a:r>
            <a:r>
              <a:rPr lang="zh-TW" altLang="en-US" sz="1400">
                <a:latin typeface="Arial" panose="020B0604020202020204" pitchFamily="34" charset="0"/>
                <a:ea typeface="+mn-lt"/>
                <a:cs typeface="Arial" panose="020B0604020202020204" pitchFamily="34" charset="0"/>
              </a:rPr>
              <a:t> </a:t>
            </a:r>
            <a:r>
              <a:rPr lang="en-US" altLang="zh-TW" sz="1400">
                <a:latin typeface="Arial" panose="020B0604020202020204" pitchFamily="34" charset="0"/>
                <a:ea typeface="+mn-lt"/>
                <a:cs typeface="Arial" panose="020B0604020202020204" pitchFamily="34" charset="0"/>
              </a:rPr>
              <a:t>the</a:t>
            </a:r>
            <a:r>
              <a:rPr lang="zh-TW" altLang="en-US" sz="1400">
                <a:latin typeface="Arial" panose="020B0604020202020204" pitchFamily="34" charset="0"/>
                <a:ea typeface="+mn-lt"/>
                <a:cs typeface="Arial" panose="020B0604020202020204" pitchFamily="34" charset="0"/>
              </a:rPr>
              <a:t> </a:t>
            </a:r>
            <a:r>
              <a:rPr lang="en-US" altLang="zh-TW" sz="1400">
                <a:latin typeface="Arial" panose="020B0604020202020204" pitchFamily="34" charset="0"/>
                <a:ea typeface="+mn-lt"/>
                <a:cs typeface="Arial" panose="020B0604020202020204" pitchFamily="34" charset="0"/>
              </a:rPr>
              <a:t>previous</a:t>
            </a:r>
            <a:r>
              <a:rPr lang="zh-TW" altLang="en-US" sz="1400">
                <a:latin typeface="Arial" panose="020B0604020202020204" pitchFamily="34" charset="0"/>
                <a:ea typeface="+mn-lt"/>
                <a:cs typeface="Arial" panose="020B0604020202020204" pitchFamily="34" charset="0"/>
              </a:rPr>
              <a:t> </a:t>
            </a:r>
            <a:r>
              <a:rPr lang="en-US" altLang="zh-TW" sz="1400">
                <a:latin typeface="Arial" panose="020B0604020202020204" pitchFamily="34" charset="0"/>
                <a:ea typeface="+mn-lt"/>
                <a:cs typeface="Arial" panose="020B0604020202020204" pitchFamily="34" charset="0"/>
              </a:rPr>
              <a:t>SSD</a:t>
            </a:r>
            <a:r>
              <a:rPr lang="zh-TW" altLang="en-US" sz="1400">
                <a:latin typeface="Arial" panose="020B0604020202020204" pitchFamily="34" charset="0"/>
                <a:ea typeface="+mn-lt"/>
                <a:cs typeface="Arial" panose="020B0604020202020204" pitchFamily="34" charset="0"/>
              </a:rPr>
              <a:t> </a:t>
            </a:r>
            <a:r>
              <a:rPr lang="en-US" altLang="zh-TW" sz="1400">
                <a:latin typeface="Arial" panose="020B0604020202020204" pitchFamily="34" charset="0"/>
                <a:ea typeface="+mn-lt"/>
                <a:cs typeface="Arial" panose="020B0604020202020204" pitchFamily="34" charset="0"/>
              </a:rPr>
              <a:t>life</a:t>
            </a:r>
            <a:r>
              <a:rPr lang="zh-TW" altLang="en-US" sz="1400">
                <a:latin typeface="Arial" panose="020B0604020202020204" pitchFamily="34" charset="0"/>
                <a:ea typeface="+mn-lt"/>
                <a:cs typeface="Arial" panose="020B0604020202020204" pitchFamily="34" charset="0"/>
              </a:rPr>
              <a:t> </a:t>
            </a:r>
            <a:r>
              <a:rPr lang="en-US" altLang="zh-TW" sz="1400">
                <a:latin typeface="Arial" panose="020B0604020202020204" pitchFamily="34" charset="0"/>
                <a:ea typeface="+mn-lt"/>
                <a:cs typeface="Arial" panose="020B0604020202020204" pitchFamily="34" charset="0"/>
              </a:rPr>
              <a:t>to</a:t>
            </a:r>
            <a:r>
              <a:rPr lang="zh-TW" altLang="en-US" sz="1400">
                <a:latin typeface="Arial" panose="020B0604020202020204" pitchFamily="34" charset="0"/>
                <a:ea typeface="+mn-lt"/>
                <a:cs typeface="Arial" panose="020B0604020202020204" pitchFamily="34" charset="0"/>
              </a:rPr>
              <a:t> </a:t>
            </a:r>
            <a:r>
              <a:rPr lang="en-US" altLang="zh-TW" sz="1400">
                <a:latin typeface="Arial" panose="020B0604020202020204" pitchFamily="34" charset="0"/>
                <a:ea typeface="+mn-lt"/>
                <a:cs typeface="Arial" panose="020B0604020202020204" pitchFamily="34" charset="0"/>
              </a:rPr>
              <a:t>avoid</a:t>
            </a:r>
            <a:r>
              <a:rPr lang="zh-TW" altLang="en-US" sz="1400">
                <a:latin typeface="Arial" panose="020B0604020202020204" pitchFamily="34" charset="0"/>
                <a:ea typeface="+mn-lt"/>
                <a:cs typeface="Arial" panose="020B0604020202020204" pitchFamily="34" charset="0"/>
              </a:rPr>
              <a:t> </a:t>
            </a:r>
            <a:r>
              <a:rPr lang="en-US" altLang="zh-TW" sz="1400">
                <a:latin typeface="Arial" panose="020B0604020202020204" pitchFamily="34" charset="0"/>
                <a:ea typeface="+mn-lt"/>
                <a:cs typeface="Arial" panose="020B0604020202020204" pitchFamily="34" charset="0"/>
              </a:rPr>
              <a:t>RAID</a:t>
            </a:r>
            <a:r>
              <a:rPr lang="zh-TW" altLang="en-US" sz="1400">
                <a:latin typeface="Arial" panose="020B0604020202020204" pitchFamily="34" charset="0"/>
                <a:ea typeface="+mn-lt"/>
                <a:cs typeface="Arial" panose="020B0604020202020204" pitchFamily="34" charset="0"/>
              </a:rPr>
              <a:t> </a:t>
            </a:r>
            <a:r>
              <a:rPr lang="en-US" altLang="zh-TW" sz="1400">
                <a:latin typeface="Arial" panose="020B0604020202020204" pitchFamily="34" charset="0"/>
                <a:ea typeface="+mn-lt"/>
                <a:cs typeface="Arial" panose="020B0604020202020204" pitchFamily="34" charset="0"/>
              </a:rPr>
              <a:t>damage.</a:t>
            </a:r>
            <a:endParaRPr lang="en-US" altLang="zh-TW" sz="1400">
              <a:solidFill>
                <a:srgbClr val="0000FF"/>
              </a:solidFill>
              <a:latin typeface="Arial" panose="020B0604020202020204" pitchFamily="34" charset="0"/>
              <a:ea typeface="微軟正黑體"/>
              <a:cs typeface="Arial" panose="020B0604020202020204" pitchFamily="34" charset="0"/>
            </a:endParaRPr>
          </a:p>
        </p:txBody>
      </p:sp>
      <p:pic>
        <p:nvPicPr>
          <p:cNvPr id="18" name="圖形 17">
            <a:extLst>
              <a:ext uri="{FF2B5EF4-FFF2-40B4-BE49-F238E27FC236}">
                <a16:creationId xmlns:a16="http://schemas.microsoft.com/office/drawing/2014/main" id="{FE60BFDA-1431-44F7-91AE-8A85D04F96F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009242" y="1766338"/>
            <a:ext cx="4302065" cy="3476826"/>
          </a:xfrm>
          <a:prstGeom prst="rect">
            <a:avLst/>
          </a:prstGeom>
        </p:spPr>
      </p:pic>
    </p:spTree>
    <p:extLst>
      <p:ext uri="{BB962C8B-B14F-4D97-AF65-F5344CB8AC3E}">
        <p14:creationId xmlns:p14="http://schemas.microsoft.com/office/powerpoint/2010/main" val="20789631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8A5082AB-6872-028B-CF8D-F5860D4AE61C}"/>
              </a:ext>
            </a:extLst>
          </p:cNvPr>
          <p:cNvSpPr/>
          <p:nvPr/>
        </p:nvSpPr>
        <p:spPr>
          <a:xfrm rot="16200000">
            <a:off x="1848528" y="313906"/>
            <a:ext cx="2081014" cy="5060348"/>
          </a:xfrm>
          <a:prstGeom prst="rect">
            <a:avLst/>
          </a:prstGeom>
          <a:gradFill>
            <a:gsLst>
              <a:gs pos="0">
                <a:schemeClr val="bg1">
                  <a:alpha val="16000"/>
                </a:schemeClr>
              </a:gs>
              <a:gs pos="100000">
                <a:schemeClr val="bg1"/>
              </a:gs>
            </a:gsLst>
            <a:lin ang="0" scaled="0"/>
          </a:gradFill>
          <a:ln w="28575">
            <a:gradFill>
              <a:gsLst>
                <a:gs pos="0">
                  <a:srgbClr val="FF6600"/>
                </a:gs>
                <a:gs pos="100000">
                  <a:srgbClr val="00FFCC"/>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4" name="圖片 13" descr="一張含有 光, 彩色, 走路中, 傘 的圖片&#10;&#10;自動產生的描述">
            <a:extLst>
              <a:ext uri="{FF2B5EF4-FFF2-40B4-BE49-F238E27FC236}">
                <a16:creationId xmlns:a16="http://schemas.microsoft.com/office/drawing/2014/main" id="{1EC2CEE9-883E-487C-B2D8-AAE5E5CBEB9B}"/>
              </a:ext>
            </a:extLst>
          </p:cNvPr>
          <p:cNvPicPr>
            <a:picLocks noChangeAspect="1"/>
          </p:cNvPicPr>
          <p:nvPr/>
        </p:nvPicPr>
        <p:blipFill>
          <a:blip r:embed="rId2" cstate="print">
            <a:alphaModFix amt="0"/>
            <a:extLst>
              <a:ext uri="{28A0092B-C50C-407E-A947-70E740481C1C}">
                <a14:useLocalDpi xmlns:a14="http://schemas.microsoft.com/office/drawing/2010/main"/>
              </a:ext>
            </a:extLst>
          </a:blip>
          <a:stretch>
            <a:fillRect/>
          </a:stretch>
        </p:blipFill>
        <p:spPr>
          <a:xfrm flipH="1" flipV="1">
            <a:off x="6117304" y="3488724"/>
            <a:ext cx="262192" cy="185352"/>
          </a:xfrm>
          <a:prstGeom prst="rect">
            <a:avLst/>
          </a:prstGeom>
        </p:spPr>
      </p:pic>
      <p:pic>
        <p:nvPicPr>
          <p:cNvPr id="15" name="圖片 14" descr="一張含有 電子用品, 電腦, 立體 的圖片&#10;&#10;自動產生的描述">
            <a:extLst>
              <a:ext uri="{FF2B5EF4-FFF2-40B4-BE49-F238E27FC236}">
                <a16:creationId xmlns:a16="http://schemas.microsoft.com/office/drawing/2014/main" id="{CD2A8251-3D1A-4125-B5AB-BD624CB62E00}"/>
              </a:ext>
            </a:extLst>
          </p:cNvPr>
          <p:cNvPicPr>
            <a:picLocks noChangeAspect="1"/>
          </p:cNvPicPr>
          <p:nvPr/>
        </p:nvPicPr>
        <p:blipFill>
          <a:blip r:embed="rId3" cstate="print">
            <a:alphaModFix amt="0"/>
            <a:extLst>
              <a:ext uri="{28A0092B-C50C-407E-A947-70E740481C1C}">
                <a14:useLocalDpi xmlns:a14="http://schemas.microsoft.com/office/drawing/2010/main"/>
              </a:ext>
            </a:extLst>
          </a:blip>
          <a:stretch>
            <a:fillRect/>
          </a:stretch>
        </p:blipFill>
        <p:spPr>
          <a:xfrm>
            <a:off x="6314322" y="4131274"/>
            <a:ext cx="1477128" cy="369868"/>
          </a:xfrm>
          <a:prstGeom prst="rect">
            <a:avLst/>
          </a:prstGeom>
        </p:spPr>
      </p:pic>
      <p:pic>
        <p:nvPicPr>
          <p:cNvPr id="16" name="圖片 15" descr="一張含有 電子用品, 監視器, 電腦, 相片 的圖片&#10;&#10;自動產生的描述">
            <a:extLst>
              <a:ext uri="{FF2B5EF4-FFF2-40B4-BE49-F238E27FC236}">
                <a16:creationId xmlns:a16="http://schemas.microsoft.com/office/drawing/2014/main" id="{486BC31F-19A2-4C4A-BE45-2DC35F9BC0BD}"/>
              </a:ext>
            </a:extLst>
          </p:cNvPr>
          <p:cNvPicPr>
            <a:picLocks noChangeAspect="1"/>
          </p:cNvPicPr>
          <p:nvPr/>
        </p:nvPicPr>
        <p:blipFill>
          <a:blip r:embed="rId4" cstate="print">
            <a:alphaModFix amt="0"/>
            <a:extLst>
              <a:ext uri="{28A0092B-C50C-407E-A947-70E740481C1C}">
                <a14:useLocalDpi xmlns:a14="http://schemas.microsoft.com/office/drawing/2010/main"/>
              </a:ext>
            </a:extLst>
          </a:blip>
          <a:stretch>
            <a:fillRect/>
          </a:stretch>
        </p:blipFill>
        <p:spPr>
          <a:xfrm>
            <a:off x="4795679" y="4275274"/>
            <a:ext cx="1375956" cy="207835"/>
          </a:xfrm>
          <a:prstGeom prst="rect">
            <a:avLst/>
          </a:prstGeom>
        </p:spPr>
      </p:pic>
      <p:pic>
        <p:nvPicPr>
          <p:cNvPr id="18" name="圖形 17">
            <a:extLst>
              <a:ext uri="{FF2B5EF4-FFF2-40B4-BE49-F238E27FC236}">
                <a16:creationId xmlns:a16="http://schemas.microsoft.com/office/drawing/2014/main" id="{A98B3D2D-26F2-4C95-B19A-1C3A1087F2F4}"/>
              </a:ext>
            </a:extLst>
          </p:cNvPr>
          <p:cNvPicPr>
            <a:picLocks noChangeAspect="1"/>
          </p:cNvPicPr>
          <p:nvPr/>
        </p:nvPicPr>
        <p:blipFill>
          <a:blip r:embed="rId5" cstate="print">
            <a:alphaModFix amt="0"/>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94916" y="6404411"/>
            <a:ext cx="954080" cy="279758"/>
          </a:xfrm>
          <a:prstGeom prst="rect">
            <a:avLst/>
          </a:prstGeom>
        </p:spPr>
      </p:pic>
      <p:pic>
        <p:nvPicPr>
          <p:cNvPr id="13" name="blur" descr="一張含有 監視器, 坐, 汽車, 路面 的圖片&#10;&#10;自動產生的描述">
            <a:extLst>
              <a:ext uri="{FF2B5EF4-FFF2-40B4-BE49-F238E27FC236}">
                <a16:creationId xmlns:a16="http://schemas.microsoft.com/office/drawing/2014/main" id="{4D785549-D58F-4484-BD4F-81BB316FD251}"/>
              </a:ext>
            </a:extLst>
          </p:cNvPr>
          <p:cNvPicPr>
            <a:picLocks noChangeAspect="1"/>
          </p:cNvPicPr>
          <p:nvPr/>
        </p:nvPicPr>
        <p:blipFill>
          <a:blip r:embed="rId7" cstate="print">
            <a:alphaModFix amt="0"/>
            <a:extLst>
              <a:ext uri="{BEBA8EAE-BF5A-486C-A8C5-ECC9F3942E4B}">
                <a14:imgProps xmlns:a14="http://schemas.microsoft.com/office/drawing/2010/main">
                  <a14:imgLayer r:embed="rId8">
                    <a14:imgEffect>
                      <a14:artisticBlur radius="41"/>
                    </a14:imgEffect>
                  </a14:imgLayer>
                </a14:imgProps>
              </a:ext>
              <a:ext uri="{28A0092B-C50C-407E-A947-70E740481C1C}">
                <a14:useLocalDpi xmlns:a14="http://schemas.microsoft.com/office/drawing/2010/main"/>
              </a:ext>
            </a:extLst>
          </a:blip>
          <a:stretch>
            <a:fillRect/>
          </a:stretch>
        </p:blipFill>
        <p:spPr>
          <a:xfrm>
            <a:off x="5419209" y="3104356"/>
            <a:ext cx="1341990" cy="754930"/>
          </a:xfrm>
          <a:prstGeom prst="rect">
            <a:avLst/>
          </a:prstGeom>
          <a:effectLst>
            <a:softEdge rad="1016000"/>
          </a:effectLst>
        </p:spPr>
      </p:pic>
      <p:pic>
        <p:nvPicPr>
          <p:cNvPr id="5" name="圖形 4" hidden="1">
            <a:extLst>
              <a:ext uri="{FF2B5EF4-FFF2-40B4-BE49-F238E27FC236}">
                <a16:creationId xmlns:a16="http://schemas.microsoft.com/office/drawing/2014/main" id="{DE6CA7B3-D1E5-4026-A2E6-0C84D2F1C4A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48498" y="3854402"/>
            <a:ext cx="6099584" cy="56235"/>
          </a:xfrm>
          <a:prstGeom prst="rect">
            <a:avLst/>
          </a:prstGeom>
        </p:spPr>
      </p:pic>
      <p:sp>
        <p:nvSpPr>
          <p:cNvPr id="2" name="標題 1">
            <a:extLst>
              <a:ext uri="{FF2B5EF4-FFF2-40B4-BE49-F238E27FC236}">
                <a16:creationId xmlns:a16="http://schemas.microsoft.com/office/drawing/2014/main" id="{816F0AD9-C47A-4E2F-BA57-700EA826D111}"/>
              </a:ext>
            </a:extLst>
          </p:cNvPr>
          <p:cNvSpPr>
            <a:spLocks noGrp="1"/>
          </p:cNvSpPr>
          <p:nvPr>
            <p:ph type="title"/>
          </p:nvPr>
        </p:nvSpPr>
        <p:spPr>
          <a:xfrm>
            <a:off x="301580" y="62021"/>
            <a:ext cx="11523476" cy="1325563"/>
          </a:xfrm>
        </p:spPr>
        <p:txBody>
          <a:bodyPr>
            <a:normAutofit/>
          </a:bodyPr>
          <a:lstStyle/>
          <a:p>
            <a:r>
              <a:rPr lang="en-US" altLang="zh-TW">
                <a:cs typeface="Microsoft JhengHei"/>
                <a:sym typeface="Arial" panose="020B0604020202020204" pitchFamily="34" charset="0"/>
              </a:rPr>
              <a:t>WORM (Write Once Read Many times)</a:t>
            </a:r>
            <a:endParaRPr lang="zh-TW" altLang="en-US">
              <a:latin typeface="Arial" panose="020B0604020202020204" pitchFamily="34" charset="0"/>
              <a:sym typeface="Arial" panose="020B0604020202020204" pitchFamily="34" charset="0"/>
            </a:endParaRPr>
          </a:p>
        </p:txBody>
      </p:sp>
      <p:sp>
        <p:nvSpPr>
          <p:cNvPr id="3" name="Google Shape;667;p35">
            <a:extLst>
              <a:ext uri="{FF2B5EF4-FFF2-40B4-BE49-F238E27FC236}">
                <a16:creationId xmlns:a16="http://schemas.microsoft.com/office/drawing/2014/main" id="{10D41615-C241-4CF2-8D62-2C8682453D42}"/>
              </a:ext>
            </a:extLst>
          </p:cNvPr>
          <p:cNvSpPr txBox="1"/>
          <p:nvPr/>
        </p:nvSpPr>
        <p:spPr>
          <a:xfrm>
            <a:off x="456721" y="1844671"/>
            <a:ext cx="4338958" cy="2081015"/>
          </a:xfrm>
          <a:prstGeom prst="rect">
            <a:avLst/>
          </a:prstGeom>
          <a:noFill/>
          <a:ln>
            <a:noFill/>
          </a:ln>
        </p:spPr>
        <p:txBody>
          <a:bodyPr spcFirstLastPara="1" wrap="square" lIns="45675" tIns="45675" rIns="45675" bIns="45675" anchor="t" anchorCtr="0">
            <a:noAutofit/>
          </a:bodyPr>
          <a:lstStyle/>
          <a:p>
            <a:pPr>
              <a:lnSpc>
                <a:spcPct val="130000"/>
              </a:lnSpc>
              <a:buClr>
                <a:srgbClr val="F2F2F2"/>
              </a:buClr>
              <a:buSzPts val="2400"/>
            </a:pPr>
            <a:r>
              <a:rPr lang="en-US">
                <a:latin typeface="Arial" panose="020B0604020202020204" pitchFamily="34" charset="0"/>
                <a:ea typeface="微軟正黑體" panose="020B0604030504040204" pitchFamily="34" charset="-120"/>
                <a:cs typeface="Microsoft JhengHei"/>
                <a:sym typeface="Arial" panose="020B0604020202020204" pitchFamily="34" charset="0"/>
              </a:rPr>
              <a:t>WORM is used to avoid modification of saved data. Once this feature is enabled, data in shared folders can only be read and cannot be deleted or modified to ensure data integrity. </a:t>
            </a:r>
          </a:p>
        </p:txBody>
      </p:sp>
      <p:pic>
        <p:nvPicPr>
          <p:cNvPr id="6" name="Picture 6" descr="A screenshot of a cell phone&#10;&#10;Description generated with very high confidence">
            <a:extLst>
              <a:ext uri="{FF2B5EF4-FFF2-40B4-BE49-F238E27FC236}">
                <a16:creationId xmlns:a16="http://schemas.microsoft.com/office/drawing/2014/main" id="{0D037AF3-6625-43C3-88DA-4BA679B58B25}"/>
              </a:ext>
            </a:extLst>
          </p:cNvPr>
          <p:cNvPicPr>
            <a:picLocks noChangeAspect="1"/>
          </p:cNvPicPr>
          <p:nvPr/>
        </p:nvPicPr>
        <p:blipFill>
          <a:blip r:embed="rId11"/>
          <a:stretch>
            <a:fillRect/>
          </a:stretch>
        </p:blipFill>
        <p:spPr>
          <a:xfrm>
            <a:off x="5035447" y="1711751"/>
            <a:ext cx="7156553" cy="3357907"/>
          </a:xfrm>
          <a:prstGeom prst="rect">
            <a:avLst/>
          </a:prstGeom>
          <a:effectLst>
            <a:reflection blurRad="25400" stA="52000" endA="300" endPos="66000" dir="5400000" sy="-100000" algn="bl" rotWithShape="0"/>
          </a:effectLst>
        </p:spPr>
      </p:pic>
      <p:cxnSp>
        <p:nvCxnSpPr>
          <p:cNvPr id="7" name="Straight Connector 11" hidden="1">
            <a:extLst>
              <a:ext uri="{FF2B5EF4-FFF2-40B4-BE49-F238E27FC236}">
                <a16:creationId xmlns:a16="http://schemas.microsoft.com/office/drawing/2014/main" id="{FC69A5DE-B67E-4242-8345-FB880C821E85}"/>
              </a:ext>
            </a:extLst>
          </p:cNvPr>
          <p:cNvCxnSpPr>
            <a:cxnSpLocks/>
          </p:cNvCxnSpPr>
          <p:nvPr/>
        </p:nvCxnSpPr>
        <p:spPr>
          <a:xfrm>
            <a:off x="472183" y="4070078"/>
            <a:ext cx="4582417" cy="0"/>
          </a:xfrm>
          <a:prstGeom prst="line">
            <a:avLst/>
          </a:prstGeom>
          <a:ln w="19050">
            <a:solidFill>
              <a:schemeClr val="bg1">
                <a:lumMod val="65000"/>
                <a:alpha val="67000"/>
              </a:schemeClr>
            </a:solidFill>
            <a:prstDash val="solid"/>
          </a:ln>
        </p:spPr>
        <p:style>
          <a:lnRef idx="1">
            <a:schemeClr val="accent1"/>
          </a:lnRef>
          <a:fillRef idx="0">
            <a:schemeClr val="accent1"/>
          </a:fillRef>
          <a:effectRef idx="0">
            <a:schemeClr val="accent1"/>
          </a:effectRef>
          <a:fontRef idx="minor">
            <a:schemeClr val="tx1"/>
          </a:fontRef>
        </p:style>
      </p:cxnSp>
      <p:sp>
        <p:nvSpPr>
          <p:cNvPr id="24" name="文字方塊 23">
            <a:extLst>
              <a:ext uri="{FF2B5EF4-FFF2-40B4-BE49-F238E27FC236}">
                <a16:creationId xmlns:a16="http://schemas.microsoft.com/office/drawing/2014/main" id="{BF68E583-B59D-4E78-AD5D-71E90E86ABB7}"/>
              </a:ext>
            </a:extLst>
          </p:cNvPr>
          <p:cNvSpPr txBox="1"/>
          <p:nvPr/>
        </p:nvSpPr>
        <p:spPr>
          <a:xfrm>
            <a:off x="278624" y="4173147"/>
            <a:ext cx="4843634" cy="923330"/>
          </a:xfrm>
          <a:prstGeom prst="rect">
            <a:avLst/>
          </a:prstGeom>
          <a:noFill/>
        </p:spPr>
        <p:txBody>
          <a:bodyPr wrap="square">
            <a:spAutoFit/>
          </a:bodyPr>
          <a:lstStyle/>
          <a:p>
            <a:r>
              <a:rPr kumimoji="0" lang="en-US" altLang="zh-TW" b="1" i="0" u="none" strike="noStrike" kern="1200" cap="none" spc="0" normalizeH="0" baseline="0" noProof="0">
                <a:ln>
                  <a:noFill/>
                </a:ln>
                <a:solidFill>
                  <a:srgbClr val="EE6D2B"/>
                </a:solidFill>
                <a:effectLst/>
                <a:uLnTx/>
                <a:uFillTx/>
                <a:latin typeface="Arial" panose="020B0604020202020204" pitchFamily="34" charset="0"/>
                <a:ea typeface="微軟正黑體" panose="020B0604030504040204" pitchFamily="34" charset="-120"/>
                <a:cs typeface="+mn-cs"/>
                <a:sym typeface="Arial" panose="020B0604020202020204" pitchFamily="34" charset="0"/>
              </a:rPr>
              <a:t>Enterprise Mode</a:t>
            </a:r>
            <a:r>
              <a:rPr kumimoji="0" lang="en-US" altLang="zh-TW" b="0" i="0" u="none" strike="noStrike" kern="1200" cap="none" spc="0" normalizeH="0" baseline="0" noProof="0">
                <a:ln>
                  <a:noFill/>
                </a:ln>
                <a:solidFill>
                  <a:srgbClr val="EE6D2B"/>
                </a:solidFill>
                <a:effectLst/>
                <a:uLnTx/>
                <a:uFillTx/>
                <a:latin typeface="Arial" panose="020B0604020202020204" pitchFamily="34" charset="0"/>
                <a:ea typeface="微軟正黑體" panose="020B0604030504040204" pitchFamily="34" charset="-120"/>
                <a:cs typeface="Microsoft JhengHei"/>
                <a:sym typeface="Arial" panose="020B0604020202020204" pitchFamily="34" charset="0"/>
              </a:rPr>
              <a:t>: </a:t>
            </a:r>
            <a:r>
              <a:rPr kumimoji="0" lang="en-US" altLang="zh-TW" b="0"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Microsoft JhengHei"/>
                <a:sym typeface="Arial" panose="020B0604020202020204" pitchFamily="34" charset="0"/>
              </a:rPr>
              <a:t>remove the shared folder through </a:t>
            </a:r>
            <a:r>
              <a:rPr kumimoji="0" lang="en-US" altLang="zh-TW" b="0" i="0" u="none" strike="noStrike" kern="1200" cap="none" spc="0" normalizeH="0" baseline="0" noProof="0" err="1">
                <a:ln>
                  <a:noFill/>
                </a:ln>
                <a:solidFill>
                  <a:prstClr val="black"/>
                </a:solidFill>
                <a:effectLst/>
                <a:uLnTx/>
                <a:uFillTx/>
                <a:latin typeface="Arial" panose="020B0604020202020204" pitchFamily="34" charset="0"/>
                <a:ea typeface="微軟正黑體" panose="020B0604030504040204" pitchFamily="34" charset="-120"/>
                <a:cs typeface="Microsoft JhengHei"/>
                <a:sym typeface="Arial" panose="020B0604020202020204" pitchFamily="34" charset="0"/>
              </a:rPr>
              <a:t>QuTS</a:t>
            </a:r>
            <a:r>
              <a:rPr kumimoji="0" lang="en-US" altLang="zh-TW" b="0"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Microsoft JhengHei"/>
                <a:sym typeface="Arial" panose="020B0604020202020204" pitchFamily="34" charset="0"/>
              </a:rPr>
              <a:t> hero UI or SSH commands (QCLI). </a:t>
            </a:r>
            <a:endParaRPr lang="zh-TW" altLang="en-US"/>
          </a:p>
        </p:txBody>
      </p:sp>
      <p:sp>
        <p:nvSpPr>
          <p:cNvPr id="27" name="文字方塊 26">
            <a:extLst>
              <a:ext uri="{FF2B5EF4-FFF2-40B4-BE49-F238E27FC236}">
                <a16:creationId xmlns:a16="http://schemas.microsoft.com/office/drawing/2014/main" id="{7628E70C-052A-4037-8602-8B41313456CA}"/>
              </a:ext>
            </a:extLst>
          </p:cNvPr>
          <p:cNvSpPr txBox="1"/>
          <p:nvPr/>
        </p:nvSpPr>
        <p:spPr>
          <a:xfrm>
            <a:off x="278624" y="5343939"/>
            <a:ext cx="4962487" cy="923330"/>
          </a:xfrm>
          <a:prstGeom prst="rect">
            <a:avLst/>
          </a:prstGeom>
          <a:noFill/>
        </p:spPr>
        <p:txBody>
          <a:bodyPr wrap="square">
            <a:spAutoFit/>
          </a:bodyPr>
          <a:lstStyle/>
          <a:p>
            <a:r>
              <a:rPr kumimoji="0" lang="en-US" altLang="zh-TW" b="1" i="0" u="none" strike="noStrike" kern="1200" cap="none" spc="0" normalizeH="0" baseline="0" noProof="0">
                <a:ln>
                  <a:noFill/>
                </a:ln>
                <a:solidFill>
                  <a:srgbClr val="EE6D2B"/>
                </a:solidFill>
                <a:effectLst/>
                <a:uLnTx/>
                <a:uFillTx/>
                <a:latin typeface="Arial" panose="020B0604020202020204" pitchFamily="34" charset="0"/>
                <a:ea typeface="微軟正黑體" panose="020B0604030504040204" pitchFamily="34" charset="-120"/>
                <a:cs typeface="Microsoft JhengHei"/>
                <a:sym typeface="Arial" panose="020B0604020202020204" pitchFamily="34" charset="0"/>
              </a:rPr>
              <a:t>Compliance Mode</a:t>
            </a:r>
            <a:r>
              <a:rPr kumimoji="0" lang="en-US" altLang="zh-TW" b="0" i="0" u="none" strike="noStrike" kern="1200" cap="none" spc="0" normalizeH="0" baseline="0" noProof="0">
                <a:ln>
                  <a:noFill/>
                </a:ln>
                <a:solidFill>
                  <a:srgbClr val="EE6D2B"/>
                </a:solidFill>
                <a:effectLst/>
                <a:uLnTx/>
                <a:uFillTx/>
                <a:latin typeface="Arial" panose="020B0604020202020204" pitchFamily="34" charset="0"/>
                <a:ea typeface="微軟正黑體" panose="020B0604030504040204" pitchFamily="34" charset="-120"/>
                <a:cs typeface="Microsoft JhengHei"/>
                <a:sym typeface="Arial" panose="020B0604020202020204" pitchFamily="34" charset="0"/>
              </a:rPr>
              <a:t>: </a:t>
            </a:r>
            <a:r>
              <a:rPr kumimoji="0" lang="en-US" altLang="zh-TW" b="0"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Microsoft JhengHei"/>
                <a:sym typeface="Arial" panose="020B0604020202020204" pitchFamily="34" charset="0"/>
              </a:rPr>
              <a:t>Have to take the Storage Pool offline and remove the Pool if want to destroy data.</a:t>
            </a:r>
            <a:endParaRPr lang="zh-TW" altLang="en-US"/>
          </a:p>
        </p:txBody>
      </p:sp>
    </p:spTree>
    <p:extLst>
      <p:ext uri="{BB962C8B-B14F-4D97-AF65-F5344CB8AC3E}">
        <p14:creationId xmlns:p14="http://schemas.microsoft.com/office/powerpoint/2010/main" val="39198235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9EB55-079D-4E87-9CB4-FE889C0DA144}"/>
              </a:ext>
            </a:extLst>
          </p:cNvPr>
          <p:cNvSpPr>
            <a:spLocks noGrp="1"/>
          </p:cNvSpPr>
          <p:nvPr>
            <p:ph type="title"/>
          </p:nvPr>
        </p:nvSpPr>
        <p:spPr>
          <a:xfrm>
            <a:off x="301580" y="62043"/>
            <a:ext cx="11523476" cy="1325563"/>
          </a:xfrm>
        </p:spPr>
        <p:txBody>
          <a:bodyPr>
            <a:normAutofit/>
          </a:bodyPr>
          <a:lstStyle/>
          <a:p>
            <a:r>
              <a:rPr lang="en-US" altLang="zh-TW">
                <a:sym typeface="Arial" panose="020B0604020202020204" pitchFamily="34" charset="0"/>
              </a:rPr>
              <a:t>AES-NI accelerated for SMB3 Signing and Encryption</a:t>
            </a:r>
            <a:endParaRPr lang="zh-TW" altLang="en-US">
              <a:sym typeface="Arial" panose="020B0604020202020204" pitchFamily="34" charset="0"/>
            </a:endParaRPr>
          </a:p>
        </p:txBody>
      </p:sp>
      <p:sp>
        <p:nvSpPr>
          <p:cNvPr id="4" name="Title 1">
            <a:extLst>
              <a:ext uri="{FF2B5EF4-FFF2-40B4-BE49-F238E27FC236}">
                <a16:creationId xmlns:a16="http://schemas.microsoft.com/office/drawing/2014/main" id="{FE6A3BFC-FD34-45CE-9218-0BAACF33F161}"/>
              </a:ext>
            </a:extLst>
          </p:cNvPr>
          <p:cNvSpPr txBox="1">
            <a:spLocks/>
          </p:cNvSpPr>
          <p:nvPr/>
        </p:nvSpPr>
        <p:spPr>
          <a:xfrm>
            <a:off x="0" y="5745077"/>
            <a:ext cx="12191999" cy="48227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bg1"/>
                </a:solidFill>
                <a:latin typeface="微軟正黑體" panose="020B0604030504040204" pitchFamily="34" charset="-120"/>
                <a:ea typeface="微軟正黑體" panose="020B0604030504040204" pitchFamily="34" charset="-120"/>
                <a:cs typeface="+mj-cs"/>
              </a:defRPr>
            </a:lvl1pPr>
          </a:lstStyle>
          <a:p>
            <a:pPr algn="ctr"/>
            <a:r>
              <a:rPr lang="en-US" altLang="zh-TW" sz="2000">
                <a:solidFill>
                  <a:schemeClr val="accent4">
                    <a:lumMod val="75000"/>
                  </a:schemeClr>
                </a:solidFill>
                <a:latin typeface="Arial" panose="020B0604020202020204" pitchFamily="34" charset="0"/>
                <a:cs typeface="Arial" panose="020B0604020202020204" pitchFamily="34" charset="0"/>
                <a:sym typeface="Arial" panose="020B0604020202020204" pitchFamily="34" charset="0"/>
              </a:rPr>
              <a:t>AES-NI accelerated for SMB3 Signing and Encryption</a:t>
            </a:r>
            <a:endParaRPr lang="zh-TW" altLang="en-US" sz="2000">
              <a:solidFill>
                <a:schemeClr val="accent4">
                  <a:lumMod val="75000"/>
                </a:schemeClr>
              </a:solidFill>
              <a:latin typeface="Arial" panose="020B0604020202020204" pitchFamily="34" charset="0"/>
              <a:cs typeface="Arial" panose="020B0604020202020204" pitchFamily="34" charset="0"/>
              <a:sym typeface="Arial" panose="020B0604020202020204" pitchFamily="34" charset="0"/>
            </a:endParaRPr>
          </a:p>
        </p:txBody>
      </p:sp>
      <p:pic>
        <p:nvPicPr>
          <p:cNvPr id="7" name="Shape 234" descr="C:\Users\user\Desktop\0110\17.png" hidden="1">
            <a:extLst>
              <a:ext uri="{FF2B5EF4-FFF2-40B4-BE49-F238E27FC236}">
                <a16:creationId xmlns:a16="http://schemas.microsoft.com/office/drawing/2014/main" id="{889A04F8-7BA5-42D5-9B18-150C7F4786E6}"/>
              </a:ext>
            </a:extLst>
          </p:cNvPr>
          <p:cNvPicPr preferRelativeResize="0"/>
          <p:nvPr/>
        </p:nvPicPr>
        <p:blipFill rotWithShape="1">
          <a:blip r:embed="rId2" cstate="print">
            <a:alphaModFix/>
            <a:extLst>
              <a:ext uri="{28A0092B-C50C-407E-A947-70E740481C1C}">
                <a14:useLocalDpi xmlns:a14="http://schemas.microsoft.com/office/drawing/2010/main"/>
              </a:ext>
            </a:extLst>
          </a:blip>
          <a:srcRect/>
          <a:stretch/>
        </p:blipFill>
        <p:spPr>
          <a:xfrm>
            <a:off x="732419" y="2957197"/>
            <a:ext cx="1448662" cy="1122648"/>
          </a:xfrm>
          <a:prstGeom prst="rect">
            <a:avLst/>
          </a:prstGeom>
          <a:noFill/>
          <a:ln>
            <a:noFill/>
          </a:ln>
        </p:spPr>
      </p:pic>
      <p:pic>
        <p:nvPicPr>
          <p:cNvPr id="8" name="Shape 235" descr="p38-01.png" hidden="1">
            <a:extLst>
              <a:ext uri="{FF2B5EF4-FFF2-40B4-BE49-F238E27FC236}">
                <a16:creationId xmlns:a16="http://schemas.microsoft.com/office/drawing/2014/main" id="{1D257111-C77E-455B-BAC0-91A964420E5F}"/>
              </a:ext>
            </a:extLst>
          </p:cNvPr>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3490642" y="2815197"/>
            <a:ext cx="5000625" cy="431956"/>
          </a:xfrm>
          <a:prstGeom prst="rect">
            <a:avLst/>
          </a:prstGeom>
          <a:noFill/>
          <a:ln>
            <a:noFill/>
          </a:ln>
        </p:spPr>
      </p:pic>
      <p:pic>
        <p:nvPicPr>
          <p:cNvPr id="15" name="Shape 235" descr="p38-01.png" hidden="1">
            <a:extLst>
              <a:ext uri="{FF2B5EF4-FFF2-40B4-BE49-F238E27FC236}">
                <a16:creationId xmlns:a16="http://schemas.microsoft.com/office/drawing/2014/main" id="{4156105B-FFA6-40B2-A83E-340BB24A9984}"/>
              </a:ext>
            </a:extLst>
          </p:cNvPr>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3490642" y="5219614"/>
            <a:ext cx="5000625" cy="431956"/>
          </a:xfrm>
          <a:prstGeom prst="rect">
            <a:avLst/>
          </a:prstGeom>
          <a:ln w="88900" cap="sq" cmpd="thickThin">
            <a:solidFill>
              <a:schemeClr val="accent4">
                <a:lumMod val="75000"/>
              </a:schemeClr>
            </a:solidFill>
            <a:prstDash val="solid"/>
            <a:miter lim="800000"/>
          </a:ln>
          <a:effectLst>
            <a:innerShdw blurRad="76200">
              <a:srgbClr val="000000"/>
            </a:innerShdw>
          </a:effectLst>
        </p:spPr>
      </p:pic>
      <p:pic>
        <p:nvPicPr>
          <p:cNvPr id="3" name="Picture 2" hidden="1">
            <a:extLst>
              <a:ext uri="{FF2B5EF4-FFF2-40B4-BE49-F238E27FC236}">
                <a16:creationId xmlns:a16="http://schemas.microsoft.com/office/drawing/2014/main" id="{E45598C9-39E6-43E0-A634-CF1E68A3B8BA}"/>
              </a:ext>
            </a:extLst>
          </p:cNvPr>
          <p:cNvPicPr>
            <a:picLocks noChangeAspect="1"/>
          </p:cNvPicPr>
          <p:nvPr/>
        </p:nvPicPr>
        <p:blipFill>
          <a:blip r:embed="rId4"/>
          <a:stretch>
            <a:fillRect/>
          </a:stretch>
        </p:blipFill>
        <p:spPr>
          <a:xfrm>
            <a:off x="2852649" y="4459036"/>
            <a:ext cx="879493" cy="891459"/>
          </a:xfrm>
          <a:prstGeom prst="rect">
            <a:avLst/>
          </a:prstGeom>
        </p:spPr>
      </p:pic>
      <p:pic>
        <p:nvPicPr>
          <p:cNvPr id="19" name="Picture 18" hidden="1">
            <a:extLst>
              <a:ext uri="{FF2B5EF4-FFF2-40B4-BE49-F238E27FC236}">
                <a16:creationId xmlns:a16="http://schemas.microsoft.com/office/drawing/2014/main" id="{521405C2-5EB9-4A05-AD41-D4AB75B24DC7}"/>
              </a:ext>
            </a:extLst>
          </p:cNvPr>
          <p:cNvPicPr>
            <a:picLocks noChangeAspect="1"/>
          </p:cNvPicPr>
          <p:nvPr/>
        </p:nvPicPr>
        <p:blipFill>
          <a:blip r:embed="rId4"/>
          <a:stretch>
            <a:fillRect/>
          </a:stretch>
        </p:blipFill>
        <p:spPr>
          <a:xfrm>
            <a:off x="8336779" y="4448269"/>
            <a:ext cx="879493" cy="891459"/>
          </a:xfrm>
          <a:prstGeom prst="rect">
            <a:avLst/>
          </a:prstGeom>
        </p:spPr>
      </p:pic>
      <p:pic>
        <p:nvPicPr>
          <p:cNvPr id="5124" name="Picture 4" descr="「AES encryption icon」的圖片搜尋結果" hidden="1">
            <a:extLst>
              <a:ext uri="{FF2B5EF4-FFF2-40B4-BE49-F238E27FC236}">
                <a16:creationId xmlns:a16="http://schemas.microsoft.com/office/drawing/2014/main" id="{5A98DE8C-4281-4776-A47A-C2FE22D97634}"/>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2793910" y="2006591"/>
            <a:ext cx="996972" cy="99697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AES encryption icon」的圖片搜尋結果" hidden="1">
            <a:extLst>
              <a:ext uri="{FF2B5EF4-FFF2-40B4-BE49-F238E27FC236}">
                <a16:creationId xmlns:a16="http://schemas.microsoft.com/office/drawing/2014/main" id="{1175CAD3-D23E-484D-88BB-4513939EC1C8}"/>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8210574" y="2006591"/>
            <a:ext cx="996972" cy="996972"/>
          </a:xfrm>
          <a:prstGeom prst="rect">
            <a:avLst/>
          </a:prstGeom>
          <a:noFill/>
          <a:extLst>
            <a:ext uri="{909E8E84-426E-40DD-AFC4-6F175D3DCCD1}">
              <a14:hiddenFill xmlns:a14="http://schemas.microsoft.com/office/drawing/2010/main">
                <a:solidFill>
                  <a:srgbClr val="FFFFFF"/>
                </a:solidFill>
              </a14:hiddenFill>
            </a:ext>
          </a:extLst>
        </p:spPr>
      </p:pic>
      <p:pic>
        <p:nvPicPr>
          <p:cNvPr id="30" name="Shape 505" descr="C:\Users\user\Desktop\0110\15.png" hidden="1">
            <a:extLst>
              <a:ext uri="{FF2B5EF4-FFF2-40B4-BE49-F238E27FC236}">
                <a16:creationId xmlns:a16="http://schemas.microsoft.com/office/drawing/2014/main" id="{1444E6DF-DC66-4D97-BEC5-73BBF6ADE88E}"/>
              </a:ext>
            </a:extLst>
          </p:cNvPr>
          <p:cNvPicPr preferRelativeResize="0"/>
          <p:nvPr/>
        </p:nvPicPr>
        <p:blipFill rotWithShape="1">
          <a:blip r:embed="rId6">
            <a:alphaModFix/>
          </a:blip>
          <a:srcRect/>
          <a:stretch/>
        </p:blipFill>
        <p:spPr>
          <a:xfrm>
            <a:off x="12377355" y="4779118"/>
            <a:ext cx="1745252" cy="1115241"/>
          </a:xfrm>
          <a:prstGeom prst="rect">
            <a:avLst/>
          </a:prstGeom>
          <a:noFill/>
          <a:ln>
            <a:noFill/>
          </a:ln>
        </p:spPr>
      </p:pic>
      <p:pic>
        <p:nvPicPr>
          <p:cNvPr id="31" name="Shape 61" hidden="1">
            <a:extLst>
              <a:ext uri="{FF2B5EF4-FFF2-40B4-BE49-F238E27FC236}">
                <a16:creationId xmlns:a16="http://schemas.microsoft.com/office/drawing/2014/main" id="{76335597-9E15-473C-8CA3-CF5C54E31A7B}"/>
              </a:ext>
            </a:extLst>
          </p:cNvPr>
          <p:cNvPicPr preferRelativeResize="0"/>
          <p:nvPr/>
        </p:nvPicPr>
        <p:blipFill>
          <a:blip r:embed="rId7" cstate="print">
            <a:alphaModFix/>
            <a:extLst>
              <a:ext uri="{28A0092B-C50C-407E-A947-70E740481C1C}">
                <a14:useLocalDpi xmlns:a14="http://schemas.microsoft.com/office/drawing/2010/main"/>
              </a:ext>
            </a:extLst>
          </a:blip>
          <a:stretch>
            <a:fillRect/>
          </a:stretch>
        </p:blipFill>
        <p:spPr>
          <a:xfrm>
            <a:off x="12572251" y="4875148"/>
            <a:ext cx="1296144" cy="938400"/>
          </a:xfrm>
          <a:prstGeom prst="rect">
            <a:avLst/>
          </a:prstGeom>
          <a:noFill/>
          <a:ln>
            <a:noFill/>
          </a:ln>
        </p:spPr>
      </p:pic>
      <p:sp>
        <p:nvSpPr>
          <p:cNvPr id="32" name="Rectangle 31" hidden="1">
            <a:extLst>
              <a:ext uri="{FF2B5EF4-FFF2-40B4-BE49-F238E27FC236}">
                <a16:creationId xmlns:a16="http://schemas.microsoft.com/office/drawing/2014/main" id="{3F7AF219-CF4C-492E-8B7F-E3CE1212BEA9}"/>
              </a:ext>
            </a:extLst>
          </p:cNvPr>
          <p:cNvSpPr/>
          <p:nvPr/>
        </p:nvSpPr>
        <p:spPr>
          <a:xfrm>
            <a:off x="5726360" y="7050758"/>
            <a:ext cx="2237209" cy="1964411"/>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a:solidFill>
                  <a:srgbClr val="002060"/>
                </a:solidFill>
                <a:latin typeface="Arial" panose="020B0604020202020204" pitchFamily="34" charset="0"/>
                <a:ea typeface="微軟正黑體" panose="020B0604030504040204" pitchFamily="34" charset="-120"/>
                <a:sym typeface="Arial" panose="020B0604020202020204" pitchFamily="34" charset="0"/>
              </a:rPr>
              <a:t>PM</a:t>
            </a:r>
            <a:r>
              <a:rPr lang="zh-TW" altLang="en-US" sz="2000">
                <a:solidFill>
                  <a:srgbClr val="002060"/>
                </a:solidFill>
                <a:latin typeface="Arial" panose="020B0604020202020204" pitchFamily="34" charset="0"/>
                <a:ea typeface="微軟正黑體" panose="020B0604030504040204" pitchFamily="34" charset="-120"/>
                <a:sym typeface="Arial" panose="020B0604020202020204" pitchFamily="34" charset="0"/>
              </a:rPr>
              <a:t> 手繪草圖說明</a:t>
            </a:r>
            <a:r>
              <a:rPr lang="en-US" altLang="zh-TW" sz="2000">
                <a:solidFill>
                  <a:srgbClr val="002060"/>
                </a:solidFill>
                <a:latin typeface="Arial" panose="020B0604020202020204" pitchFamily="34" charset="0"/>
                <a:ea typeface="微軟正黑體" panose="020B0604030504040204" pitchFamily="34" charset="-120"/>
                <a:sym typeface="Arial" panose="020B0604020202020204" pitchFamily="34" charset="0"/>
              </a:rPr>
              <a:t>, </a:t>
            </a:r>
            <a:r>
              <a:rPr lang="zh-TW" altLang="en-US" sz="2000">
                <a:solidFill>
                  <a:srgbClr val="002060"/>
                </a:solidFill>
                <a:latin typeface="Arial" panose="020B0604020202020204" pitchFamily="34" charset="0"/>
                <a:ea typeface="微軟正黑體" panose="020B0604030504040204" pitchFamily="34" charset="-120"/>
                <a:sym typeface="Arial" panose="020B0604020202020204" pitchFamily="34" charset="0"/>
              </a:rPr>
              <a:t>再協助微調圖示</a:t>
            </a:r>
          </a:p>
        </p:txBody>
      </p:sp>
      <p:pic>
        <p:nvPicPr>
          <p:cNvPr id="28" name="圖片 17" hidden="1">
            <a:extLst>
              <a:ext uri="{FF2B5EF4-FFF2-40B4-BE49-F238E27FC236}">
                <a16:creationId xmlns:a16="http://schemas.microsoft.com/office/drawing/2014/main" id="{8F58864D-0F09-4900-9869-6C5DAA7C64A4}"/>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2040182" y="4750282"/>
            <a:ext cx="1646645" cy="1646645"/>
          </a:xfrm>
          <a:prstGeom prst="rect">
            <a:avLst/>
          </a:prstGeom>
          <a:noFill/>
          <a:ln>
            <a:noFill/>
          </a:ln>
        </p:spPr>
      </p:pic>
      <p:pic>
        <p:nvPicPr>
          <p:cNvPr id="29" name="圖片 13" hidden="1">
            <a:extLst>
              <a:ext uri="{FF2B5EF4-FFF2-40B4-BE49-F238E27FC236}">
                <a16:creationId xmlns:a16="http://schemas.microsoft.com/office/drawing/2014/main" id="{BFF41324-A38B-4D05-B452-6D59A76E1A0A}"/>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2409020" y="3909718"/>
            <a:ext cx="2067435" cy="2067435"/>
          </a:xfrm>
          <a:prstGeom prst="rect">
            <a:avLst/>
          </a:prstGeom>
          <a:noFill/>
          <a:ln>
            <a:noFill/>
          </a:ln>
        </p:spPr>
      </p:pic>
      <p:pic>
        <p:nvPicPr>
          <p:cNvPr id="48" name="圖片 16" descr="01.png">
            <a:extLst>
              <a:ext uri="{FF2B5EF4-FFF2-40B4-BE49-F238E27FC236}">
                <a16:creationId xmlns:a16="http://schemas.microsoft.com/office/drawing/2014/main" id="{D935CC8C-3075-4E77-9374-79467526C058}"/>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807344" y="1917657"/>
            <a:ext cx="1425718" cy="1311768"/>
          </a:xfrm>
          <a:prstGeom prst="rect">
            <a:avLst/>
          </a:prstGeom>
        </p:spPr>
      </p:pic>
      <p:pic>
        <p:nvPicPr>
          <p:cNvPr id="49" name="Picture 2" descr="\\MARKETING\Marketing\MarketingMaterials\Misc\PPT美化\線上直播PPT\20180130_File Station_PPT直播\image\File station icon.png">
            <a:extLst>
              <a:ext uri="{FF2B5EF4-FFF2-40B4-BE49-F238E27FC236}">
                <a16:creationId xmlns:a16="http://schemas.microsoft.com/office/drawing/2014/main" id="{55575F4D-42E5-48B5-88C1-A6A978C3A393}"/>
              </a:ext>
            </a:extLst>
          </p:cNvPr>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2520387" y="2236233"/>
            <a:ext cx="569480" cy="569480"/>
          </a:xfrm>
          <a:prstGeom prst="rect">
            <a:avLst/>
          </a:prstGeom>
          <a:noFill/>
        </p:spPr>
      </p:pic>
      <p:pic>
        <p:nvPicPr>
          <p:cNvPr id="50" name="圖片 17" descr="01.png">
            <a:extLst>
              <a:ext uri="{FF2B5EF4-FFF2-40B4-BE49-F238E27FC236}">
                <a16:creationId xmlns:a16="http://schemas.microsoft.com/office/drawing/2014/main" id="{42AAA8F1-6BD4-4FFD-A768-C0C337A1ABC9}"/>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0153182" y="1699063"/>
            <a:ext cx="1425718" cy="1311768"/>
          </a:xfrm>
          <a:prstGeom prst="rect">
            <a:avLst/>
          </a:prstGeom>
        </p:spPr>
      </p:pic>
      <p:pic>
        <p:nvPicPr>
          <p:cNvPr id="51" name="Picture 2" descr="\\MARKETING\Marketing\MarketingMaterials\Misc\PPT美化\線上直播PPT\20180130_File Station_PPT直播\image\File station icon.png">
            <a:extLst>
              <a:ext uri="{FF2B5EF4-FFF2-40B4-BE49-F238E27FC236}">
                <a16:creationId xmlns:a16="http://schemas.microsoft.com/office/drawing/2014/main" id="{8F9A0993-98F7-4372-8190-DF733259598B}"/>
              </a:ext>
            </a:extLst>
          </p:cNvPr>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2520387" y="4719198"/>
            <a:ext cx="569480" cy="569480"/>
          </a:xfrm>
          <a:prstGeom prst="rect">
            <a:avLst/>
          </a:prstGeom>
          <a:noFill/>
        </p:spPr>
      </p:pic>
      <p:sp>
        <p:nvSpPr>
          <p:cNvPr id="52" name="Arrow: Down 19">
            <a:extLst>
              <a:ext uri="{FF2B5EF4-FFF2-40B4-BE49-F238E27FC236}">
                <a16:creationId xmlns:a16="http://schemas.microsoft.com/office/drawing/2014/main" id="{F6C802A2-CE0D-4FDB-AF71-EEFDA8D0548F}"/>
              </a:ext>
            </a:extLst>
          </p:cNvPr>
          <p:cNvSpPr/>
          <p:nvPr/>
        </p:nvSpPr>
        <p:spPr>
          <a:xfrm>
            <a:off x="2771517" y="2986429"/>
            <a:ext cx="1873311" cy="1524094"/>
          </a:xfrm>
          <a:prstGeom prst="downArrow">
            <a:avLst/>
          </a:prstGeom>
          <a:gradFill>
            <a:gsLst>
              <a:gs pos="100000">
                <a:srgbClr val="33CCCC">
                  <a:alpha val="90000"/>
                </a:srgbClr>
              </a:gs>
              <a:gs pos="10000">
                <a:srgbClr val="00FFFF">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53" name="TextBox 21">
            <a:extLst>
              <a:ext uri="{FF2B5EF4-FFF2-40B4-BE49-F238E27FC236}">
                <a16:creationId xmlns:a16="http://schemas.microsoft.com/office/drawing/2014/main" id="{9DF6B57B-B8CA-4A6B-8CF4-610D7DBCD72B}"/>
              </a:ext>
            </a:extLst>
          </p:cNvPr>
          <p:cNvSpPr txBox="1"/>
          <p:nvPr/>
        </p:nvSpPr>
        <p:spPr>
          <a:xfrm>
            <a:off x="2937427" y="3387590"/>
            <a:ext cx="1537760" cy="646331"/>
          </a:xfrm>
          <a:prstGeom prst="rect">
            <a:avLst/>
          </a:prstGeom>
          <a:noFill/>
        </p:spPr>
        <p:txBody>
          <a:bodyPr wrap="square" rtlCol="0">
            <a:spAutoFit/>
          </a:bodyPr>
          <a:lstStyle/>
          <a:p>
            <a:pPr algn="ctr"/>
            <a:r>
              <a:rPr lang="en-US" altLang="zh-TW" b="1">
                <a:latin typeface="Arial" panose="020B0604020202020204" pitchFamily="34" charset="0"/>
                <a:ea typeface="微軟正黑體" panose="020B0604030504040204" pitchFamily="34" charset="-120"/>
                <a:sym typeface="Arial" panose="020B0604020202020204" pitchFamily="34" charset="0"/>
              </a:rPr>
              <a:t>H/W</a:t>
            </a:r>
          </a:p>
          <a:p>
            <a:pPr algn="ctr"/>
            <a:r>
              <a:rPr lang="en-US" altLang="zh-TW" b="1">
                <a:latin typeface="Arial" panose="020B0604020202020204" pitchFamily="34" charset="0"/>
                <a:ea typeface="微軟正黑體" panose="020B0604030504040204" pitchFamily="34" charset="-120"/>
                <a:sym typeface="Arial" panose="020B0604020202020204" pitchFamily="34" charset="0"/>
              </a:rPr>
              <a:t>acceleration</a:t>
            </a:r>
            <a:endParaRPr lang="zh-TW" altLang="en-US" b="1">
              <a:latin typeface="Arial" panose="020B0604020202020204" pitchFamily="34" charset="0"/>
              <a:ea typeface="微軟正黑體" panose="020B0604030504040204" pitchFamily="34" charset="-120"/>
              <a:sym typeface="Arial" panose="020B0604020202020204" pitchFamily="34" charset="0"/>
            </a:endParaRPr>
          </a:p>
        </p:txBody>
      </p:sp>
      <p:pic>
        <p:nvPicPr>
          <p:cNvPr id="54" name="圖形 53">
            <a:extLst>
              <a:ext uri="{FF2B5EF4-FFF2-40B4-BE49-F238E27FC236}">
                <a16:creationId xmlns:a16="http://schemas.microsoft.com/office/drawing/2014/main" id="{383385B0-ABD4-4E62-935F-6F7E610F0BD7}"/>
              </a:ext>
            </a:extLst>
          </p:cNvPr>
          <p:cNvPicPr>
            <a:picLocks noChangeAspect="1"/>
          </p:cNvPicPr>
          <p:nvPr/>
        </p:nvPicPr>
        <p:blipFill rotWithShape="1">
          <a:blip r:embed="rId12" cstate="print">
            <a:extLst>
              <a:ext uri="{28A0092B-C50C-407E-A947-70E740481C1C}">
                <a14:useLocalDpi xmlns:a14="http://schemas.microsoft.com/office/drawing/2010/main"/>
              </a:ext>
              <a:ext uri="{96DAC541-7B7A-43D3-8B79-37D633B846F1}">
                <asvg:svgBlip xmlns:asvg="http://schemas.microsoft.com/office/drawing/2016/SVG/main" r:embed="rId13"/>
              </a:ext>
            </a:extLst>
          </a:blip>
          <a:srcRect r="57331"/>
          <a:stretch/>
        </p:blipFill>
        <p:spPr>
          <a:xfrm>
            <a:off x="9075825" y="2805713"/>
            <a:ext cx="1664026" cy="1335781"/>
          </a:xfrm>
          <a:prstGeom prst="rect">
            <a:avLst/>
          </a:prstGeom>
        </p:spPr>
      </p:pic>
      <p:pic>
        <p:nvPicPr>
          <p:cNvPr id="55" name="圖形 54">
            <a:extLst>
              <a:ext uri="{FF2B5EF4-FFF2-40B4-BE49-F238E27FC236}">
                <a16:creationId xmlns:a16="http://schemas.microsoft.com/office/drawing/2014/main" id="{DAD88C28-631F-46DA-8DF8-D2F3ECD7E648}"/>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0123572" y="3337063"/>
            <a:ext cx="1952625" cy="1666875"/>
          </a:xfrm>
          <a:prstGeom prst="rect">
            <a:avLst/>
          </a:prstGeom>
        </p:spPr>
      </p:pic>
      <p:sp>
        <p:nvSpPr>
          <p:cNvPr id="56" name="圖形 15">
            <a:extLst>
              <a:ext uri="{FF2B5EF4-FFF2-40B4-BE49-F238E27FC236}">
                <a16:creationId xmlns:a16="http://schemas.microsoft.com/office/drawing/2014/main" id="{C35EDBBD-F05F-4D97-965D-F2BA2EBC2F6F}"/>
              </a:ext>
            </a:extLst>
          </p:cNvPr>
          <p:cNvSpPr/>
          <p:nvPr/>
        </p:nvSpPr>
        <p:spPr>
          <a:xfrm>
            <a:off x="3270681" y="2077464"/>
            <a:ext cx="435626" cy="582937"/>
          </a:xfrm>
          <a:custGeom>
            <a:avLst/>
            <a:gdLst>
              <a:gd name="connsiteX0" fmla="*/ 504635 w 565880"/>
              <a:gd name="connsiteY0" fmla="*/ 324707 h 757237"/>
              <a:gd name="connsiteX1" fmla="*/ 476917 w 565880"/>
              <a:gd name="connsiteY1" fmla="*/ 324707 h 757237"/>
              <a:gd name="connsiteX2" fmla="*/ 476917 w 565880"/>
              <a:gd name="connsiteY2" fmla="*/ 193929 h 757237"/>
              <a:gd name="connsiteX3" fmla="*/ 282893 w 565880"/>
              <a:gd name="connsiteY3" fmla="*/ 0 h 757237"/>
              <a:gd name="connsiteX4" fmla="*/ 88964 w 565880"/>
              <a:gd name="connsiteY4" fmla="*/ 193929 h 757237"/>
              <a:gd name="connsiteX5" fmla="*/ 88964 w 565880"/>
              <a:gd name="connsiteY5" fmla="*/ 324707 h 757237"/>
              <a:gd name="connsiteX6" fmla="*/ 61246 w 565880"/>
              <a:gd name="connsiteY6" fmla="*/ 324707 h 757237"/>
              <a:gd name="connsiteX7" fmla="*/ 0 w 565880"/>
              <a:gd name="connsiteY7" fmla="*/ 385858 h 757237"/>
              <a:gd name="connsiteX8" fmla="*/ 0 w 565880"/>
              <a:gd name="connsiteY8" fmla="*/ 695992 h 757237"/>
              <a:gd name="connsiteX9" fmla="*/ 61246 w 565880"/>
              <a:gd name="connsiteY9" fmla="*/ 757238 h 757237"/>
              <a:gd name="connsiteX10" fmla="*/ 504635 w 565880"/>
              <a:gd name="connsiteY10" fmla="*/ 757238 h 757237"/>
              <a:gd name="connsiteX11" fmla="*/ 565880 w 565880"/>
              <a:gd name="connsiteY11" fmla="*/ 695992 h 757237"/>
              <a:gd name="connsiteX12" fmla="*/ 565880 w 565880"/>
              <a:gd name="connsiteY12" fmla="*/ 385953 h 757237"/>
              <a:gd name="connsiteX13" fmla="*/ 504635 w 565880"/>
              <a:gd name="connsiteY13" fmla="*/ 324707 h 757237"/>
              <a:gd name="connsiteX14" fmla="*/ 301657 w 565880"/>
              <a:gd name="connsiteY14" fmla="*/ 560165 h 757237"/>
              <a:gd name="connsiteX15" fmla="*/ 301657 w 565880"/>
              <a:gd name="connsiteY15" fmla="*/ 632936 h 757237"/>
              <a:gd name="connsiteX16" fmla="*/ 282893 w 565880"/>
              <a:gd name="connsiteY16" fmla="*/ 651701 h 757237"/>
              <a:gd name="connsiteX17" fmla="*/ 264128 w 565880"/>
              <a:gd name="connsiteY17" fmla="*/ 632936 h 757237"/>
              <a:gd name="connsiteX18" fmla="*/ 264128 w 565880"/>
              <a:gd name="connsiteY18" fmla="*/ 560165 h 757237"/>
              <a:gd name="connsiteX19" fmla="*/ 227838 w 565880"/>
              <a:gd name="connsiteY19" fmla="*/ 508445 h 757237"/>
              <a:gd name="connsiteX20" fmla="*/ 282893 w 565880"/>
              <a:gd name="connsiteY20" fmla="*/ 453390 h 757237"/>
              <a:gd name="connsiteX21" fmla="*/ 337947 w 565880"/>
              <a:gd name="connsiteY21" fmla="*/ 508445 h 757237"/>
              <a:gd name="connsiteX22" fmla="*/ 301657 w 565880"/>
              <a:gd name="connsiteY22" fmla="*/ 560165 h 757237"/>
              <a:gd name="connsiteX23" fmla="*/ 403384 w 565880"/>
              <a:gd name="connsiteY23" fmla="*/ 324707 h 757237"/>
              <a:gd name="connsiteX24" fmla="*/ 162401 w 565880"/>
              <a:gd name="connsiteY24" fmla="*/ 324707 h 757237"/>
              <a:gd name="connsiteX25" fmla="*/ 162401 w 565880"/>
              <a:gd name="connsiteY25" fmla="*/ 193929 h 757237"/>
              <a:gd name="connsiteX26" fmla="*/ 282893 w 565880"/>
              <a:gd name="connsiteY26" fmla="*/ 73438 h 757237"/>
              <a:gd name="connsiteX27" fmla="*/ 403384 w 565880"/>
              <a:gd name="connsiteY27" fmla="*/ 193929 h 757237"/>
              <a:gd name="connsiteX28" fmla="*/ 403384 w 565880"/>
              <a:gd name="connsiteY28" fmla="*/ 324707 h 757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65880" h="757237">
                <a:moveTo>
                  <a:pt x="504635" y="324707"/>
                </a:moveTo>
                <a:lnTo>
                  <a:pt x="476917" y="324707"/>
                </a:lnTo>
                <a:lnTo>
                  <a:pt x="476917" y="193929"/>
                </a:lnTo>
                <a:cubicBezTo>
                  <a:pt x="476822" y="86963"/>
                  <a:pt x="389858" y="0"/>
                  <a:pt x="282893" y="0"/>
                </a:cubicBezTo>
                <a:cubicBezTo>
                  <a:pt x="175927" y="0"/>
                  <a:pt x="88964" y="86963"/>
                  <a:pt x="88964" y="193929"/>
                </a:cubicBezTo>
                <a:lnTo>
                  <a:pt x="88964" y="324707"/>
                </a:lnTo>
                <a:lnTo>
                  <a:pt x="61246" y="324707"/>
                </a:lnTo>
                <a:cubicBezTo>
                  <a:pt x="27432" y="324707"/>
                  <a:pt x="0" y="352139"/>
                  <a:pt x="0" y="385858"/>
                </a:cubicBezTo>
                <a:lnTo>
                  <a:pt x="0" y="695992"/>
                </a:lnTo>
                <a:cubicBezTo>
                  <a:pt x="0" y="729806"/>
                  <a:pt x="27432" y="757238"/>
                  <a:pt x="61246" y="757238"/>
                </a:cubicBezTo>
                <a:lnTo>
                  <a:pt x="504635" y="757238"/>
                </a:lnTo>
                <a:cubicBezTo>
                  <a:pt x="538448" y="757238"/>
                  <a:pt x="565880" y="729806"/>
                  <a:pt x="565880" y="695992"/>
                </a:cubicBezTo>
                <a:lnTo>
                  <a:pt x="565880" y="385953"/>
                </a:lnTo>
                <a:cubicBezTo>
                  <a:pt x="565785" y="352139"/>
                  <a:pt x="538353" y="324707"/>
                  <a:pt x="504635" y="324707"/>
                </a:cubicBezTo>
                <a:close/>
                <a:moveTo>
                  <a:pt x="301657" y="560165"/>
                </a:moveTo>
                <a:lnTo>
                  <a:pt x="301657" y="632936"/>
                </a:lnTo>
                <a:cubicBezTo>
                  <a:pt x="301657" y="643319"/>
                  <a:pt x="293275" y="651701"/>
                  <a:pt x="282893" y="651701"/>
                </a:cubicBezTo>
                <a:cubicBezTo>
                  <a:pt x="272510" y="651701"/>
                  <a:pt x="264128" y="643319"/>
                  <a:pt x="264128" y="632936"/>
                </a:cubicBezTo>
                <a:lnTo>
                  <a:pt x="264128" y="560165"/>
                </a:lnTo>
                <a:cubicBezTo>
                  <a:pt x="242983" y="552450"/>
                  <a:pt x="227838" y="532257"/>
                  <a:pt x="227838" y="508445"/>
                </a:cubicBezTo>
                <a:cubicBezTo>
                  <a:pt x="227838" y="478060"/>
                  <a:pt x="252508" y="453390"/>
                  <a:pt x="282893" y="453390"/>
                </a:cubicBezTo>
                <a:cubicBezTo>
                  <a:pt x="313277" y="453390"/>
                  <a:pt x="337947" y="478060"/>
                  <a:pt x="337947" y="508445"/>
                </a:cubicBezTo>
                <a:cubicBezTo>
                  <a:pt x="337947" y="532352"/>
                  <a:pt x="322802" y="552545"/>
                  <a:pt x="301657" y="560165"/>
                </a:cubicBezTo>
                <a:close/>
                <a:moveTo>
                  <a:pt x="403384" y="324707"/>
                </a:moveTo>
                <a:lnTo>
                  <a:pt x="162401" y="324707"/>
                </a:lnTo>
                <a:lnTo>
                  <a:pt x="162401" y="193929"/>
                </a:lnTo>
                <a:cubicBezTo>
                  <a:pt x="162401" y="127445"/>
                  <a:pt x="216503" y="73438"/>
                  <a:pt x="282893" y="73438"/>
                </a:cubicBezTo>
                <a:cubicBezTo>
                  <a:pt x="349282" y="73438"/>
                  <a:pt x="403384" y="127540"/>
                  <a:pt x="403384" y="193929"/>
                </a:cubicBezTo>
                <a:cubicBezTo>
                  <a:pt x="403384" y="193929"/>
                  <a:pt x="403384" y="324707"/>
                  <a:pt x="403384" y="324707"/>
                </a:cubicBezTo>
                <a:close/>
              </a:path>
            </a:pathLst>
          </a:custGeom>
          <a:solidFill>
            <a:schemeClr val="tx2"/>
          </a:solidFill>
          <a:ln w="9525" cap="flat">
            <a:noFill/>
            <a:prstDash val="solid"/>
            <a:miter/>
          </a:ln>
        </p:spPr>
        <p:txBody>
          <a:bodyPr rtlCol="0" anchor="ctr"/>
          <a:lstStyle/>
          <a:p>
            <a:endParaRPr lang="zh-TW" altLang="en-US"/>
          </a:p>
        </p:txBody>
      </p:sp>
      <p:sp>
        <p:nvSpPr>
          <p:cNvPr id="57" name="文字方塊 56">
            <a:extLst>
              <a:ext uri="{FF2B5EF4-FFF2-40B4-BE49-F238E27FC236}">
                <a16:creationId xmlns:a16="http://schemas.microsoft.com/office/drawing/2014/main" id="{54E65E52-0B96-4EDE-AAA2-755708715F98}"/>
              </a:ext>
            </a:extLst>
          </p:cNvPr>
          <p:cNvSpPr txBox="1"/>
          <p:nvPr/>
        </p:nvSpPr>
        <p:spPr>
          <a:xfrm>
            <a:off x="3206820" y="2638577"/>
            <a:ext cx="569480" cy="307777"/>
          </a:xfrm>
          <a:prstGeom prst="rect">
            <a:avLst/>
          </a:prstGeom>
          <a:noFill/>
        </p:spPr>
        <p:txBody>
          <a:bodyPr wrap="square" rtlCol="0">
            <a:spAutoFit/>
          </a:bodyPr>
          <a:lstStyle/>
          <a:p>
            <a:r>
              <a:rPr lang="en-US" altLang="zh-TW" sz="1400" b="1">
                <a:solidFill>
                  <a:srgbClr val="002060"/>
                </a:solidFill>
                <a:latin typeface="Arial" panose="020B0604020202020204" pitchFamily="34" charset="0"/>
                <a:cs typeface="Arial" panose="020B0604020202020204" pitchFamily="34" charset="0"/>
              </a:rPr>
              <a:t>AES</a:t>
            </a:r>
            <a:endParaRPr lang="zh-TW" altLang="en-US" sz="1400" b="1">
              <a:solidFill>
                <a:srgbClr val="002060"/>
              </a:solidFill>
              <a:latin typeface="Arial" panose="020B0604020202020204" pitchFamily="34" charset="0"/>
              <a:cs typeface="Arial" panose="020B0604020202020204" pitchFamily="34" charset="0"/>
            </a:endParaRPr>
          </a:p>
        </p:txBody>
      </p:sp>
      <p:sp>
        <p:nvSpPr>
          <p:cNvPr id="58" name="圖形 15">
            <a:extLst>
              <a:ext uri="{FF2B5EF4-FFF2-40B4-BE49-F238E27FC236}">
                <a16:creationId xmlns:a16="http://schemas.microsoft.com/office/drawing/2014/main" id="{D3F9ADFB-63F8-4B87-8607-6382C197B26E}"/>
              </a:ext>
            </a:extLst>
          </p:cNvPr>
          <p:cNvSpPr/>
          <p:nvPr/>
        </p:nvSpPr>
        <p:spPr>
          <a:xfrm>
            <a:off x="3270681" y="4612036"/>
            <a:ext cx="435626" cy="582937"/>
          </a:xfrm>
          <a:custGeom>
            <a:avLst/>
            <a:gdLst>
              <a:gd name="connsiteX0" fmla="*/ 504635 w 565880"/>
              <a:gd name="connsiteY0" fmla="*/ 324707 h 757237"/>
              <a:gd name="connsiteX1" fmla="*/ 476917 w 565880"/>
              <a:gd name="connsiteY1" fmla="*/ 324707 h 757237"/>
              <a:gd name="connsiteX2" fmla="*/ 476917 w 565880"/>
              <a:gd name="connsiteY2" fmla="*/ 193929 h 757237"/>
              <a:gd name="connsiteX3" fmla="*/ 282893 w 565880"/>
              <a:gd name="connsiteY3" fmla="*/ 0 h 757237"/>
              <a:gd name="connsiteX4" fmla="*/ 88964 w 565880"/>
              <a:gd name="connsiteY4" fmla="*/ 193929 h 757237"/>
              <a:gd name="connsiteX5" fmla="*/ 88964 w 565880"/>
              <a:gd name="connsiteY5" fmla="*/ 324707 h 757237"/>
              <a:gd name="connsiteX6" fmla="*/ 61246 w 565880"/>
              <a:gd name="connsiteY6" fmla="*/ 324707 h 757237"/>
              <a:gd name="connsiteX7" fmla="*/ 0 w 565880"/>
              <a:gd name="connsiteY7" fmla="*/ 385858 h 757237"/>
              <a:gd name="connsiteX8" fmla="*/ 0 w 565880"/>
              <a:gd name="connsiteY8" fmla="*/ 695992 h 757237"/>
              <a:gd name="connsiteX9" fmla="*/ 61246 w 565880"/>
              <a:gd name="connsiteY9" fmla="*/ 757238 h 757237"/>
              <a:gd name="connsiteX10" fmla="*/ 504635 w 565880"/>
              <a:gd name="connsiteY10" fmla="*/ 757238 h 757237"/>
              <a:gd name="connsiteX11" fmla="*/ 565880 w 565880"/>
              <a:gd name="connsiteY11" fmla="*/ 695992 h 757237"/>
              <a:gd name="connsiteX12" fmla="*/ 565880 w 565880"/>
              <a:gd name="connsiteY12" fmla="*/ 385953 h 757237"/>
              <a:gd name="connsiteX13" fmla="*/ 504635 w 565880"/>
              <a:gd name="connsiteY13" fmla="*/ 324707 h 757237"/>
              <a:gd name="connsiteX14" fmla="*/ 301657 w 565880"/>
              <a:gd name="connsiteY14" fmla="*/ 560165 h 757237"/>
              <a:gd name="connsiteX15" fmla="*/ 301657 w 565880"/>
              <a:gd name="connsiteY15" fmla="*/ 632936 h 757237"/>
              <a:gd name="connsiteX16" fmla="*/ 282893 w 565880"/>
              <a:gd name="connsiteY16" fmla="*/ 651701 h 757237"/>
              <a:gd name="connsiteX17" fmla="*/ 264128 w 565880"/>
              <a:gd name="connsiteY17" fmla="*/ 632936 h 757237"/>
              <a:gd name="connsiteX18" fmla="*/ 264128 w 565880"/>
              <a:gd name="connsiteY18" fmla="*/ 560165 h 757237"/>
              <a:gd name="connsiteX19" fmla="*/ 227838 w 565880"/>
              <a:gd name="connsiteY19" fmla="*/ 508445 h 757237"/>
              <a:gd name="connsiteX20" fmla="*/ 282893 w 565880"/>
              <a:gd name="connsiteY20" fmla="*/ 453390 h 757237"/>
              <a:gd name="connsiteX21" fmla="*/ 337947 w 565880"/>
              <a:gd name="connsiteY21" fmla="*/ 508445 h 757237"/>
              <a:gd name="connsiteX22" fmla="*/ 301657 w 565880"/>
              <a:gd name="connsiteY22" fmla="*/ 560165 h 757237"/>
              <a:gd name="connsiteX23" fmla="*/ 403384 w 565880"/>
              <a:gd name="connsiteY23" fmla="*/ 324707 h 757237"/>
              <a:gd name="connsiteX24" fmla="*/ 162401 w 565880"/>
              <a:gd name="connsiteY24" fmla="*/ 324707 h 757237"/>
              <a:gd name="connsiteX25" fmla="*/ 162401 w 565880"/>
              <a:gd name="connsiteY25" fmla="*/ 193929 h 757237"/>
              <a:gd name="connsiteX26" fmla="*/ 282893 w 565880"/>
              <a:gd name="connsiteY26" fmla="*/ 73438 h 757237"/>
              <a:gd name="connsiteX27" fmla="*/ 403384 w 565880"/>
              <a:gd name="connsiteY27" fmla="*/ 193929 h 757237"/>
              <a:gd name="connsiteX28" fmla="*/ 403384 w 565880"/>
              <a:gd name="connsiteY28" fmla="*/ 324707 h 757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65880" h="757237">
                <a:moveTo>
                  <a:pt x="504635" y="324707"/>
                </a:moveTo>
                <a:lnTo>
                  <a:pt x="476917" y="324707"/>
                </a:lnTo>
                <a:lnTo>
                  <a:pt x="476917" y="193929"/>
                </a:lnTo>
                <a:cubicBezTo>
                  <a:pt x="476822" y="86963"/>
                  <a:pt x="389858" y="0"/>
                  <a:pt x="282893" y="0"/>
                </a:cubicBezTo>
                <a:cubicBezTo>
                  <a:pt x="175927" y="0"/>
                  <a:pt x="88964" y="86963"/>
                  <a:pt x="88964" y="193929"/>
                </a:cubicBezTo>
                <a:lnTo>
                  <a:pt x="88964" y="324707"/>
                </a:lnTo>
                <a:lnTo>
                  <a:pt x="61246" y="324707"/>
                </a:lnTo>
                <a:cubicBezTo>
                  <a:pt x="27432" y="324707"/>
                  <a:pt x="0" y="352139"/>
                  <a:pt x="0" y="385858"/>
                </a:cubicBezTo>
                <a:lnTo>
                  <a:pt x="0" y="695992"/>
                </a:lnTo>
                <a:cubicBezTo>
                  <a:pt x="0" y="729806"/>
                  <a:pt x="27432" y="757238"/>
                  <a:pt x="61246" y="757238"/>
                </a:cubicBezTo>
                <a:lnTo>
                  <a:pt x="504635" y="757238"/>
                </a:lnTo>
                <a:cubicBezTo>
                  <a:pt x="538448" y="757238"/>
                  <a:pt x="565880" y="729806"/>
                  <a:pt x="565880" y="695992"/>
                </a:cubicBezTo>
                <a:lnTo>
                  <a:pt x="565880" y="385953"/>
                </a:lnTo>
                <a:cubicBezTo>
                  <a:pt x="565785" y="352139"/>
                  <a:pt x="538353" y="324707"/>
                  <a:pt x="504635" y="324707"/>
                </a:cubicBezTo>
                <a:close/>
                <a:moveTo>
                  <a:pt x="301657" y="560165"/>
                </a:moveTo>
                <a:lnTo>
                  <a:pt x="301657" y="632936"/>
                </a:lnTo>
                <a:cubicBezTo>
                  <a:pt x="301657" y="643319"/>
                  <a:pt x="293275" y="651701"/>
                  <a:pt x="282893" y="651701"/>
                </a:cubicBezTo>
                <a:cubicBezTo>
                  <a:pt x="272510" y="651701"/>
                  <a:pt x="264128" y="643319"/>
                  <a:pt x="264128" y="632936"/>
                </a:cubicBezTo>
                <a:lnTo>
                  <a:pt x="264128" y="560165"/>
                </a:lnTo>
                <a:cubicBezTo>
                  <a:pt x="242983" y="552450"/>
                  <a:pt x="227838" y="532257"/>
                  <a:pt x="227838" y="508445"/>
                </a:cubicBezTo>
                <a:cubicBezTo>
                  <a:pt x="227838" y="478060"/>
                  <a:pt x="252508" y="453390"/>
                  <a:pt x="282893" y="453390"/>
                </a:cubicBezTo>
                <a:cubicBezTo>
                  <a:pt x="313277" y="453390"/>
                  <a:pt x="337947" y="478060"/>
                  <a:pt x="337947" y="508445"/>
                </a:cubicBezTo>
                <a:cubicBezTo>
                  <a:pt x="337947" y="532352"/>
                  <a:pt x="322802" y="552545"/>
                  <a:pt x="301657" y="560165"/>
                </a:cubicBezTo>
                <a:close/>
                <a:moveTo>
                  <a:pt x="403384" y="324707"/>
                </a:moveTo>
                <a:lnTo>
                  <a:pt x="162401" y="324707"/>
                </a:lnTo>
                <a:lnTo>
                  <a:pt x="162401" y="193929"/>
                </a:lnTo>
                <a:cubicBezTo>
                  <a:pt x="162401" y="127445"/>
                  <a:pt x="216503" y="73438"/>
                  <a:pt x="282893" y="73438"/>
                </a:cubicBezTo>
                <a:cubicBezTo>
                  <a:pt x="349282" y="73438"/>
                  <a:pt x="403384" y="127540"/>
                  <a:pt x="403384" y="193929"/>
                </a:cubicBezTo>
                <a:cubicBezTo>
                  <a:pt x="403384" y="193929"/>
                  <a:pt x="403384" y="324707"/>
                  <a:pt x="403384" y="324707"/>
                </a:cubicBezTo>
                <a:close/>
              </a:path>
            </a:pathLst>
          </a:custGeom>
          <a:solidFill>
            <a:schemeClr val="accent4">
              <a:lumMod val="75000"/>
            </a:schemeClr>
          </a:solidFill>
          <a:ln w="9525" cap="flat">
            <a:noFill/>
            <a:prstDash val="solid"/>
            <a:miter/>
          </a:ln>
        </p:spPr>
        <p:txBody>
          <a:bodyPr rtlCol="0" anchor="ctr"/>
          <a:lstStyle/>
          <a:p>
            <a:endParaRPr lang="zh-TW" altLang="en-US">
              <a:solidFill>
                <a:srgbClr val="FFD41D"/>
              </a:solidFill>
            </a:endParaRPr>
          </a:p>
        </p:txBody>
      </p:sp>
      <p:sp>
        <p:nvSpPr>
          <p:cNvPr id="59" name="文字方塊 58">
            <a:extLst>
              <a:ext uri="{FF2B5EF4-FFF2-40B4-BE49-F238E27FC236}">
                <a16:creationId xmlns:a16="http://schemas.microsoft.com/office/drawing/2014/main" id="{E1C1A531-8F54-433A-836F-A8C0F16CA6A6}"/>
              </a:ext>
            </a:extLst>
          </p:cNvPr>
          <p:cNvSpPr txBox="1"/>
          <p:nvPr/>
        </p:nvSpPr>
        <p:spPr>
          <a:xfrm>
            <a:off x="3072974" y="5173149"/>
            <a:ext cx="827569" cy="307777"/>
          </a:xfrm>
          <a:prstGeom prst="rect">
            <a:avLst/>
          </a:prstGeom>
          <a:noFill/>
        </p:spPr>
        <p:txBody>
          <a:bodyPr wrap="square" rtlCol="0">
            <a:spAutoFit/>
          </a:bodyPr>
          <a:lstStyle/>
          <a:p>
            <a:r>
              <a:rPr lang="en-US" altLang="zh-TW" sz="1400" b="1">
                <a:solidFill>
                  <a:schemeClr val="accent4">
                    <a:lumMod val="75000"/>
                  </a:schemeClr>
                </a:solidFill>
                <a:latin typeface="Arial" panose="020B0604020202020204" pitchFamily="34" charset="0"/>
                <a:cs typeface="Arial" panose="020B0604020202020204" pitchFamily="34" charset="0"/>
              </a:rPr>
              <a:t>AES-NI</a:t>
            </a:r>
            <a:endParaRPr lang="zh-TW" altLang="en-US" sz="1400" b="1">
              <a:solidFill>
                <a:schemeClr val="accent4">
                  <a:lumMod val="75000"/>
                </a:schemeClr>
              </a:solidFill>
              <a:latin typeface="Arial" panose="020B0604020202020204" pitchFamily="34" charset="0"/>
              <a:cs typeface="Arial" panose="020B0604020202020204" pitchFamily="34" charset="0"/>
            </a:endParaRPr>
          </a:p>
        </p:txBody>
      </p:sp>
      <p:grpSp>
        <p:nvGrpSpPr>
          <p:cNvPr id="60" name="群組 59">
            <a:extLst>
              <a:ext uri="{FF2B5EF4-FFF2-40B4-BE49-F238E27FC236}">
                <a16:creationId xmlns:a16="http://schemas.microsoft.com/office/drawing/2014/main" id="{FC2B413C-1874-4A81-8261-FADEB63AB4C3}"/>
              </a:ext>
            </a:extLst>
          </p:cNvPr>
          <p:cNvGrpSpPr/>
          <p:nvPr/>
        </p:nvGrpSpPr>
        <p:grpSpPr>
          <a:xfrm>
            <a:off x="3868738" y="2459305"/>
            <a:ext cx="4383665" cy="2730356"/>
            <a:chOff x="3868795" y="2472554"/>
            <a:chExt cx="4383665" cy="2730356"/>
          </a:xfrm>
        </p:grpSpPr>
        <p:sp>
          <p:nvSpPr>
            <p:cNvPr id="61" name="矩形: 圓角 60">
              <a:extLst>
                <a:ext uri="{FF2B5EF4-FFF2-40B4-BE49-F238E27FC236}">
                  <a16:creationId xmlns:a16="http://schemas.microsoft.com/office/drawing/2014/main" id="{70610544-362C-41E3-BA34-35806556BDB6}"/>
                </a:ext>
              </a:extLst>
            </p:cNvPr>
            <p:cNvSpPr/>
            <p:nvPr/>
          </p:nvSpPr>
          <p:spPr>
            <a:xfrm>
              <a:off x="3868795" y="2472554"/>
              <a:ext cx="4383665" cy="219456"/>
            </a:xfrm>
            <a:prstGeom prst="roundRect">
              <a:avLst>
                <a:gd name="adj" fmla="val 50000"/>
              </a:avLst>
            </a:prstGeom>
            <a:solidFill>
              <a:srgbClr val="000115">
                <a:alpha val="82000"/>
              </a:srgbClr>
            </a:solidFill>
            <a:ln>
              <a:gradFill>
                <a:gsLst>
                  <a:gs pos="0">
                    <a:schemeClr val="accent1">
                      <a:lumMod val="45000"/>
                      <a:lumOff val="55000"/>
                      <a:alpha val="13000"/>
                    </a:schemeClr>
                  </a:gs>
                  <a:gs pos="100000">
                    <a:schemeClr val="accent1">
                      <a:lumMod val="30000"/>
                      <a:lumOff val="70000"/>
                      <a:alpha val="45000"/>
                    </a:scheme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2" name="矩形: 圓角 61">
              <a:extLst>
                <a:ext uri="{FF2B5EF4-FFF2-40B4-BE49-F238E27FC236}">
                  <a16:creationId xmlns:a16="http://schemas.microsoft.com/office/drawing/2014/main" id="{08904F42-774F-4B82-AD5B-A2E21A336A62}"/>
                </a:ext>
              </a:extLst>
            </p:cNvPr>
            <p:cNvSpPr/>
            <p:nvPr/>
          </p:nvSpPr>
          <p:spPr>
            <a:xfrm>
              <a:off x="3890962" y="2495847"/>
              <a:ext cx="1394773" cy="174433"/>
            </a:xfrm>
            <a:prstGeom prst="roundRect">
              <a:avLst>
                <a:gd name="adj" fmla="val 50000"/>
              </a:avLst>
            </a:prstGeom>
            <a:gradFill>
              <a:gsLst>
                <a:gs pos="100000">
                  <a:srgbClr val="33CCCC"/>
                </a:gs>
                <a:gs pos="0">
                  <a:srgbClr val="0070C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3" name="矩形: 圓角 62">
              <a:extLst>
                <a:ext uri="{FF2B5EF4-FFF2-40B4-BE49-F238E27FC236}">
                  <a16:creationId xmlns:a16="http://schemas.microsoft.com/office/drawing/2014/main" id="{6EDD16AA-F7B9-40E4-83A0-294380E967B4}"/>
                </a:ext>
              </a:extLst>
            </p:cNvPr>
            <p:cNvSpPr/>
            <p:nvPr/>
          </p:nvSpPr>
          <p:spPr>
            <a:xfrm>
              <a:off x="3868795" y="4983454"/>
              <a:ext cx="4383665" cy="219456"/>
            </a:xfrm>
            <a:prstGeom prst="roundRect">
              <a:avLst>
                <a:gd name="adj" fmla="val 50000"/>
              </a:avLst>
            </a:prstGeom>
            <a:solidFill>
              <a:srgbClr val="000115"/>
            </a:solidFill>
            <a:ln>
              <a:gradFill>
                <a:gsLst>
                  <a:gs pos="0">
                    <a:schemeClr val="accent1">
                      <a:lumMod val="45000"/>
                      <a:lumOff val="55000"/>
                      <a:alpha val="13000"/>
                    </a:schemeClr>
                  </a:gs>
                  <a:gs pos="100000">
                    <a:schemeClr val="accent1">
                      <a:lumMod val="30000"/>
                      <a:lumOff val="70000"/>
                      <a:alpha val="45000"/>
                    </a:scheme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4" name="矩形: 圓角 63">
              <a:extLst>
                <a:ext uri="{FF2B5EF4-FFF2-40B4-BE49-F238E27FC236}">
                  <a16:creationId xmlns:a16="http://schemas.microsoft.com/office/drawing/2014/main" id="{2EF027EA-4405-4C86-A332-9370E671F020}"/>
                </a:ext>
              </a:extLst>
            </p:cNvPr>
            <p:cNvSpPr/>
            <p:nvPr/>
          </p:nvSpPr>
          <p:spPr>
            <a:xfrm>
              <a:off x="3890961" y="5005365"/>
              <a:ext cx="4345421" cy="175998"/>
            </a:xfrm>
            <a:prstGeom prst="roundRect">
              <a:avLst>
                <a:gd name="adj" fmla="val 50000"/>
              </a:avLst>
            </a:prstGeom>
            <a:gradFill>
              <a:gsLst>
                <a:gs pos="100000">
                  <a:srgbClr val="FFD41D"/>
                </a:gs>
                <a:gs pos="0">
                  <a:schemeClr val="accent4">
                    <a:lumMod val="7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65" name="TextBox 17">
            <a:extLst>
              <a:ext uri="{FF2B5EF4-FFF2-40B4-BE49-F238E27FC236}">
                <a16:creationId xmlns:a16="http://schemas.microsoft.com/office/drawing/2014/main" id="{41FA401B-3C42-42BF-A2F0-051BE9D0EA20}"/>
              </a:ext>
            </a:extLst>
          </p:cNvPr>
          <p:cNvSpPr txBox="1"/>
          <p:nvPr/>
        </p:nvSpPr>
        <p:spPr>
          <a:xfrm>
            <a:off x="4928658" y="1959379"/>
            <a:ext cx="2293793" cy="523220"/>
          </a:xfrm>
          <a:prstGeom prst="rect">
            <a:avLst/>
          </a:prstGeom>
          <a:noFill/>
        </p:spPr>
        <p:txBody>
          <a:bodyPr wrap="square" rtlCol="0">
            <a:spAutoFit/>
          </a:bodyPr>
          <a:lstStyle/>
          <a:p>
            <a:pPr algn="ctr"/>
            <a:r>
              <a:rPr lang="en-US" altLang="zh-TW" sz="2800">
                <a:solidFill>
                  <a:srgbClr val="00B0F0"/>
                </a:solidFill>
                <a:latin typeface="Arial" panose="020B0604020202020204" pitchFamily="34" charset="0"/>
                <a:ea typeface="微軟正黑體" panose="020B0604030504040204" pitchFamily="34" charset="-120"/>
                <a:sym typeface="Arial" panose="020B0604020202020204" pitchFamily="34" charset="0"/>
              </a:rPr>
              <a:t>150 MB/s</a:t>
            </a:r>
            <a:endParaRPr lang="zh-TW" altLang="en-US" sz="2800">
              <a:solidFill>
                <a:srgbClr val="00B0F0"/>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66" name="TextBox 20">
            <a:extLst>
              <a:ext uri="{FF2B5EF4-FFF2-40B4-BE49-F238E27FC236}">
                <a16:creationId xmlns:a16="http://schemas.microsoft.com/office/drawing/2014/main" id="{6C119275-6F29-4A1D-92BD-26D0350939AE}"/>
              </a:ext>
            </a:extLst>
          </p:cNvPr>
          <p:cNvSpPr txBox="1"/>
          <p:nvPr/>
        </p:nvSpPr>
        <p:spPr>
          <a:xfrm>
            <a:off x="4928658" y="4340568"/>
            <a:ext cx="2412546" cy="523220"/>
          </a:xfrm>
          <a:prstGeom prst="rect">
            <a:avLst/>
          </a:prstGeom>
          <a:noFill/>
        </p:spPr>
        <p:txBody>
          <a:bodyPr wrap="square" rtlCol="0">
            <a:spAutoFit/>
          </a:bodyPr>
          <a:lstStyle/>
          <a:p>
            <a:pPr algn="ctr"/>
            <a:r>
              <a:rPr lang="en-US" altLang="zh-TW" sz="2800">
                <a:solidFill>
                  <a:schemeClr val="accent4">
                    <a:lumMod val="75000"/>
                  </a:schemeClr>
                </a:solidFill>
                <a:latin typeface="Arial" panose="020B0604020202020204" pitchFamily="34" charset="0"/>
                <a:ea typeface="微軟正黑體" panose="020B0604030504040204" pitchFamily="34" charset="-120"/>
                <a:sym typeface="Arial" panose="020B0604020202020204" pitchFamily="34" charset="0"/>
              </a:rPr>
              <a:t>450 MB/s</a:t>
            </a:r>
            <a:endParaRPr lang="zh-TW" altLang="en-US" sz="2800">
              <a:solidFill>
                <a:schemeClr val="accent4">
                  <a:lumMod val="75000"/>
                </a:schemeClr>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67" name="圖形 15">
            <a:extLst>
              <a:ext uri="{FF2B5EF4-FFF2-40B4-BE49-F238E27FC236}">
                <a16:creationId xmlns:a16="http://schemas.microsoft.com/office/drawing/2014/main" id="{6AB5BEFE-6364-4CD7-B44A-C642DC645C3D}"/>
              </a:ext>
            </a:extLst>
          </p:cNvPr>
          <p:cNvSpPr/>
          <p:nvPr/>
        </p:nvSpPr>
        <p:spPr>
          <a:xfrm>
            <a:off x="8466242" y="2077464"/>
            <a:ext cx="435626" cy="582937"/>
          </a:xfrm>
          <a:custGeom>
            <a:avLst/>
            <a:gdLst>
              <a:gd name="connsiteX0" fmla="*/ 504635 w 565880"/>
              <a:gd name="connsiteY0" fmla="*/ 324707 h 757237"/>
              <a:gd name="connsiteX1" fmla="*/ 476917 w 565880"/>
              <a:gd name="connsiteY1" fmla="*/ 324707 h 757237"/>
              <a:gd name="connsiteX2" fmla="*/ 476917 w 565880"/>
              <a:gd name="connsiteY2" fmla="*/ 193929 h 757237"/>
              <a:gd name="connsiteX3" fmla="*/ 282893 w 565880"/>
              <a:gd name="connsiteY3" fmla="*/ 0 h 757237"/>
              <a:gd name="connsiteX4" fmla="*/ 88964 w 565880"/>
              <a:gd name="connsiteY4" fmla="*/ 193929 h 757237"/>
              <a:gd name="connsiteX5" fmla="*/ 88964 w 565880"/>
              <a:gd name="connsiteY5" fmla="*/ 324707 h 757237"/>
              <a:gd name="connsiteX6" fmla="*/ 61246 w 565880"/>
              <a:gd name="connsiteY6" fmla="*/ 324707 h 757237"/>
              <a:gd name="connsiteX7" fmla="*/ 0 w 565880"/>
              <a:gd name="connsiteY7" fmla="*/ 385858 h 757237"/>
              <a:gd name="connsiteX8" fmla="*/ 0 w 565880"/>
              <a:gd name="connsiteY8" fmla="*/ 695992 h 757237"/>
              <a:gd name="connsiteX9" fmla="*/ 61246 w 565880"/>
              <a:gd name="connsiteY9" fmla="*/ 757238 h 757237"/>
              <a:gd name="connsiteX10" fmla="*/ 504635 w 565880"/>
              <a:gd name="connsiteY10" fmla="*/ 757238 h 757237"/>
              <a:gd name="connsiteX11" fmla="*/ 565880 w 565880"/>
              <a:gd name="connsiteY11" fmla="*/ 695992 h 757237"/>
              <a:gd name="connsiteX12" fmla="*/ 565880 w 565880"/>
              <a:gd name="connsiteY12" fmla="*/ 385953 h 757237"/>
              <a:gd name="connsiteX13" fmla="*/ 504635 w 565880"/>
              <a:gd name="connsiteY13" fmla="*/ 324707 h 757237"/>
              <a:gd name="connsiteX14" fmla="*/ 301657 w 565880"/>
              <a:gd name="connsiteY14" fmla="*/ 560165 h 757237"/>
              <a:gd name="connsiteX15" fmla="*/ 301657 w 565880"/>
              <a:gd name="connsiteY15" fmla="*/ 632936 h 757237"/>
              <a:gd name="connsiteX16" fmla="*/ 282893 w 565880"/>
              <a:gd name="connsiteY16" fmla="*/ 651701 h 757237"/>
              <a:gd name="connsiteX17" fmla="*/ 264128 w 565880"/>
              <a:gd name="connsiteY17" fmla="*/ 632936 h 757237"/>
              <a:gd name="connsiteX18" fmla="*/ 264128 w 565880"/>
              <a:gd name="connsiteY18" fmla="*/ 560165 h 757237"/>
              <a:gd name="connsiteX19" fmla="*/ 227838 w 565880"/>
              <a:gd name="connsiteY19" fmla="*/ 508445 h 757237"/>
              <a:gd name="connsiteX20" fmla="*/ 282893 w 565880"/>
              <a:gd name="connsiteY20" fmla="*/ 453390 h 757237"/>
              <a:gd name="connsiteX21" fmla="*/ 337947 w 565880"/>
              <a:gd name="connsiteY21" fmla="*/ 508445 h 757237"/>
              <a:gd name="connsiteX22" fmla="*/ 301657 w 565880"/>
              <a:gd name="connsiteY22" fmla="*/ 560165 h 757237"/>
              <a:gd name="connsiteX23" fmla="*/ 403384 w 565880"/>
              <a:gd name="connsiteY23" fmla="*/ 324707 h 757237"/>
              <a:gd name="connsiteX24" fmla="*/ 162401 w 565880"/>
              <a:gd name="connsiteY24" fmla="*/ 324707 h 757237"/>
              <a:gd name="connsiteX25" fmla="*/ 162401 w 565880"/>
              <a:gd name="connsiteY25" fmla="*/ 193929 h 757237"/>
              <a:gd name="connsiteX26" fmla="*/ 282893 w 565880"/>
              <a:gd name="connsiteY26" fmla="*/ 73438 h 757237"/>
              <a:gd name="connsiteX27" fmla="*/ 403384 w 565880"/>
              <a:gd name="connsiteY27" fmla="*/ 193929 h 757237"/>
              <a:gd name="connsiteX28" fmla="*/ 403384 w 565880"/>
              <a:gd name="connsiteY28" fmla="*/ 324707 h 757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65880" h="757237">
                <a:moveTo>
                  <a:pt x="504635" y="324707"/>
                </a:moveTo>
                <a:lnTo>
                  <a:pt x="476917" y="324707"/>
                </a:lnTo>
                <a:lnTo>
                  <a:pt x="476917" y="193929"/>
                </a:lnTo>
                <a:cubicBezTo>
                  <a:pt x="476822" y="86963"/>
                  <a:pt x="389858" y="0"/>
                  <a:pt x="282893" y="0"/>
                </a:cubicBezTo>
                <a:cubicBezTo>
                  <a:pt x="175927" y="0"/>
                  <a:pt x="88964" y="86963"/>
                  <a:pt x="88964" y="193929"/>
                </a:cubicBezTo>
                <a:lnTo>
                  <a:pt x="88964" y="324707"/>
                </a:lnTo>
                <a:lnTo>
                  <a:pt x="61246" y="324707"/>
                </a:lnTo>
                <a:cubicBezTo>
                  <a:pt x="27432" y="324707"/>
                  <a:pt x="0" y="352139"/>
                  <a:pt x="0" y="385858"/>
                </a:cubicBezTo>
                <a:lnTo>
                  <a:pt x="0" y="695992"/>
                </a:lnTo>
                <a:cubicBezTo>
                  <a:pt x="0" y="729806"/>
                  <a:pt x="27432" y="757238"/>
                  <a:pt x="61246" y="757238"/>
                </a:cubicBezTo>
                <a:lnTo>
                  <a:pt x="504635" y="757238"/>
                </a:lnTo>
                <a:cubicBezTo>
                  <a:pt x="538448" y="757238"/>
                  <a:pt x="565880" y="729806"/>
                  <a:pt x="565880" y="695992"/>
                </a:cubicBezTo>
                <a:lnTo>
                  <a:pt x="565880" y="385953"/>
                </a:lnTo>
                <a:cubicBezTo>
                  <a:pt x="565785" y="352139"/>
                  <a:pt x="538353" y="324707"/>
                  <a:pt x="504635" y="324707"/>
                </a:cubicBezTo>
                <a:close/>
                <a:moveTo>
                  <a:pt x="301657" y="560165"/>
                </a:moveTo>
                <a:lnTo>
                  <a:pt x="301657" y="632936"/>
                </a:lnTo>
                <a:cubicBezTo>
                  <a:pt x="301657" y="643319"/>
                  <a:pt x="293275" y="651701"/>
                  <a:pt x="282893" y="651701"/>
                </a:cubicBezTo>
                <a:cubicBezTo>
                  <a:pt x="272510" y="651701"/>
                  <a:pt x="264128" y="643319"/>
                  <a:pt x="264128" y="632936"/>
                </a:cubicBezTo>
                <a:lnTo>
                  <a:pt x="264128" y="560165"/>
                </a:lnTo>
                <a:cubicBezTo>
                  <a:pt x="242983" y="552450"/>
                  <a:pt x="227838" y="532257"/>
                  <a:pt x="227838" y="508445"/>
                </a:cubicBezTo>
                <a:cubicBezTo>
                  <a:pt x="227838" y="478060"/>
                  <a:pt x="252508" y="453390"/>
                  <a:pt x="282893" y="453390"/>
                </a:cubicBezTo>
                <a:cubicBezTo>
                  <a:pt x="313277" y="453390"/>
                  <a:pt x="337947" y="478060"/>
                  <a:pt x="337947" y="508445"/>
                </a:cubicBezTo>
                <a:cubicBezTo>
                  <a:pt x="337947" y="532352"/>
                  <a:pt x="322802" y="552545"/>
                  <a:pt x="301657" y="560165"/>
                </a:cubicBezTo>
                <a:close/>
                <a:moveTo>
                  <a:pt x="403384" y="324707"/>
                </a:moveTo>
                <a:lnTo>
                  <a:pt x="162401" y="324707"/>
                </a:lnTo>
                <a:lnTo>
                  <a:pt x="162401" y="193929"/>
                </a:lnTo>
                <a:cubicBezTo>
                  <a:pt x="162401" y="127445"/>
                  <a:pt x="216503" y="73438"/>
                  <a:pt x="282893" y="73438"/>
                </a:cubicBezTo>
                <a:cubicBezTo>
                  <a:pt x="349282" y="73438"/>
                  <a:pt x="403384" y="127540"/>
                  <a:pt x="403384" y="193929"/>
                </a:cubicBezTo>
                <a:cubicBezTo>
                  <a:pt x="403384" y="193929"/>
                  <a:pt x="403384" y="324707"/>
                  <a:pt x="403384" y="324707"/>
                </a:cubicBezTo>
                <a:close/>
              </a:path>
            </a:pathLst>
          </a:custGeom>
          <a:solidFill>
            <a:schemeClr val="tx2"/>
          </a:solidFill>
          <a:ln w="9525" cap="flat">
            <a:noFill/>
            <a:prstDash val="solid"/>
            <a:miter/>
          </a:ln>
        </p:spPr>
        <p:txBody>
          <a:bodyPr rtlCol="0" anchor="ctr"/>
          <a:lstStyle/>
          <a:p>
            <a:endParaRPr lang="zh-TW" altLang="en-US"/>
          </a:p>
        </p:txBody>
      </p:sp>
      <p:sp>
        <p:nvSpPr>
          <p:cNvPr id="68" name="文字方塊 67">
            <a:extLst>
              <a:ext uri="{FF2B5EF4-FFF2-40B4-BE49-F238E27FC236}">
                <a16:creationId xmlns:a16="http://schemas.microsoft.com/office/drawing/2014/main" id="{E4AF1A8D-B52C-43D5-8E98-A3F6AF1818EB}"/>
              </a:ext>
            </a:extLst>
          </p:cNvPr>
          <p:cNvSpPr txBox="1"/>
          <p:nvPr/>
        </p:nvSpPr>
        <p:spPr>
          <a:xfrm>
            <a:off x="8414835" y="2638577"/>
            <a:ext cx="569480" cy="307777"/>
          </a:xfrm>
          <a:prstGeom prst="rect">
            <a:avLst/>
          </a:prstGeom>
          <a:noFill/>
        </p:spPr>
        <p:txBody>
          <a:bodyPr wrap="square" rtlCol="0">
            <a:spAutoFit/>
          </a:bodyPr>
          <a:lstStyle/>
          <a:p>
            <a:r>
              <a:rPr lang="en-US" altLang="zh-TW" sz="1400" b="1">
                <a:solidFill>
                  <a:srgbClr val="002060"/>
                </a:solidFill>
                <a:latin typeface="Arial" panose="020B0604020202020204" pitchFamily="34" charset="0"/>
                <a:cs typeface="Arial" panose="020B0604020202020204" pitchFamily="34" charset="0"/>
              </a:rPr>
              <a:t>AES</a:t>
            </a:r>
            <a:endParaRPr lang="zh-TW" altLang="en-US" sz="1400" b="1">
              <a:solidFill>
                <a:srgbClr val="002060"/>
              </a:solidFill>
              <a:latin typeface="Arial" panose="020B0604020202020204" pitchFamily="34" charset="0"/>
              <a:cs typeface="Arial" panose="020B0604020202020204" pitchFamily="34" charset="0"/>
            </a:endParaRPr>
          </a:p>
        </p:txBody>
      </p:sp>
      <p:sp>
        <p:nvSpPr>
          <p:cNvPr id="69" name="圖形 15">
            <a:extLst>
              <a:ext uri="{FF2B5EF4-FFF2-40B4-BE49-F238E27FC236}">
                <a16:creationId xmlns:a16="http://schemas.microsoft.com/office/drawing/2014/main" id="{E1E306F3-6BD0-45BB-9C53-875877FB4884}"/>
              </a:ext>
            </a:extLst>
          </p:cNvPr>
          <p:cNvSpPr/>
          <p:nvPr/>
        </p:nvSpPr>
        <p:spPr>
          <a:xfrm>
            <a:off x="8445963" y="4612036"/>
            <a:ext cx="435626" cy="582937"/>
          </a:xfrm>
          <a:custGeom>
            <a:avLst/>
            <a:gdLst>
              <a:gd name="connsiteX0" fmla="*/ 504635 w 565880"/>
              <a:gd name="connsiteY0" fmla="*/ 324707 h 757237"/>
              <a:gd name="connsiteX1" fmla="*/ 476917 w 565880"/>
              <a:gd name="connsiteY1" fmla="*/ 324707 h 757237"/>
              <a:gd name="connsiteX2" fmla="*/ 476917 w 565880"/>
              <a:gd name="connsiteY2" fmla="*/ 193929 h 757237"/>
              <a:gd name="connsiteX3" fmla="*/ 282893 w 565880"/>
              <a:gd name="connsiteY3" fmla="*/ 0 h 757237"/>
              <a:gd name="connsiteX4" fmla="*/ 88964 w 565880"/>
              <a:gd name="connsiteY4" fmla="*/ 193929 h 757237"/>
              <a:gd name="connsiteX5" fmla="*/ 88964 w 565880"/>
              <a:gd name="connsiteY5" fmla="*/ 324707 h 757237"/>
              <a:gd name="connsiteX6" fmla="*/ 61246 w 565880"/>
              <a:gd name="connsiteY6" fmla="*/ 324707 h 757237"/>
              <a:gd name="connsiteX7" fmla="*/ 0 w 565880"/>
              <a:gd name="connsiteY7" fmla="*/ 385858 h 757237"/>
              <a:gd name="connsiteX8" fmla="*/ 0 w 565880"/>
              <a:gd name="connsiteY8" fmla="*/ 695992 h 757237"/>
              <a:gd name="connsiteX9" fmla="*/ 61246 w 565880"/>
              <a:gd name="connsiteY9" fmla="*/ 757238 h 757237"/>
              <a:gd name="connsiteX10" fmla="*/ 504635 w 565880"/>
              <a:gd name="connsiteY10" fmla="*/ 757238 h 757237"/>
              <a:gd name="connsiteX11" fmla="*/ 565880 w 565880"/>
              <a:gd name="connsiteY11" fmla="*/ 695992 h 757237"/>
              <a:gd name="connsiteX12" fmla="*/ 565880 w 565880"/>
              <a:gd name="connsiteY12" fmla="*/ 385953 h 757237"/>
              <a:gd name="connsiteX13" fmla="*/ 504635 w 565880"/>
              <a:gd name="connsiteY13" fmla="*/ 324707 h 757237"/>
              <a:gd name="connsiteX14" fmla="*/ 301657 w 565880"/>
              <a:gd name="connsiteY14" fmla="*/ 560165 h 757237"/>
              <a:gd name="connsiteX15" fmla="*/ 301657 w 565880"/>
              <a:gd name="connsiteY15" fmla="*/ 632936 h 757237"/>
              <a:gd name="connsiteX16" fmla="*/ 282893 w 565880"/>
              <a:gd name="connsiteY16" fmla="*/ 651701 h 757237"/>
              <a:gd name="connsiteX17" fmla="*/ 264128 w 565880"/>
              <a:gd name="connsiteY17" fmla="*/ 632936 h 757237"/>
              <a:gd name="connsiteX18" fmla="*/ 264128 w 565880"/>
              <a:gd name="connsiteY18" fmla="*/ 560165 h 757237"/>
              <a:gd name="connsiteX19" fmla="*/ 227838 w 565880"/>
              <a:gd name="connsiteY19" fmla="*/ 508445 h 757237"/>
              <a:gd name="connsiteX20" fmla="*/ 282893 w 565880"/>
              <a:gd name="connsiteY20" fmla="*/ 453390 h 757237"/>
              <a:gd name="connsiteX21" fmla="*/ 337947 w 565880"/>
              <a:gd name="connsiteY21" fmla="*/ 508445 h 757237"/>
              <a:gd name="connsiteX22" fmla="*/ 301657 w 565880"/>
              <a:gd name="connsiteY22" fmla="*/ 560165 h 757237"/>
              <a:gd name="connsiteX23" fmla="*/ 403384 w 565880"/>
              <a:gd name="connsiteY23" fmla="*/ 324707 h 757237"/>
              <a:gd name="connsiteX24" fmla="*/ 162401 w 565880"/>
              <a:gd name="connsiteY24" fmla="*/ 324707 h 757237"/>
              <a:gd name="connsiteX25" fmla="*/ 162401 w 565880"/>
              <a:gd name="connsiteY25" fmla="*/ 193929 h 757237"/>
              <a:gd name="connsiteX26" fmla="*/ 282893 w 565880"/>
              <a:gd name="connsiteY26" fmla="*/ 73438 h 757237"/>
              <a:gd name="connsiteX27" fmla="*/ 403384 w 565880"/>
              <a:gd name="connsiteY27" fmla="*/ 193929 h 757237"/>
              <a:gd name="connsiteX28" fmla="*/ 403384 w 565880"/>
              <a:gd name="connsiteY28" fmla="*/ 324707 h 757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65880" h="757237">
                <a:moveTo>
                  <a:pt x="504635" y="324707"/>
                </a:moveTo>
                <a:lnTo>
                  <a:pt x="476917" y="324707"/>
                </a:lnTo>
                <a:lnTo>
                  <a:pt x="476917" y="193929"/>
                </a:lnTo>
                <a:cubicBezTo>
                  <a:pt x="476822" y="86963"/>
                  <a:pt x="389858" y="0"/>
                  <a:pt x="282893" y="0"/>
                </a:cubicBezTo>
                <a:cubicBezTo>
                  <a:pt x="175927" y="0"/>
                  <a:pt x="88964" y="86963"/>
                  <a:pt x="88964" y="193929"/>
                </a:cubicBezTo>
                <a:lnTo>
                  <a:pt x="88964" y="324707"/>
                </a:lnTo>
                <a:lnTo>
                  <a:pt x="61246" y="324707"/>
                </a:lnTo>
                <a:cubicBezTo>
                  <a:pt x="27432" y="324707"/>
                  <a:pt x="0" y="352139"/>
                  <a:pt x="0" y="385858"/>
                </a:cubicBezTo>
                <a:lnTo>
                  <a:pt x="0" y="695992"/>
                </a:lnTo>
                <a:cubicBezTo>
                  <a:pt x="0" y="729806"/>
                  <a:pt x="27432" y="757238"/>
                  <a:pt x="61246" y="757238"/>
                </a:cubicBezTo>
                <a:lnTo>
                  <a:pt x="504635" y="757238"/>
                </a:lnTo>
                <a:cubicBezTo>
                  <a:pt x="538448" y="757238"/>
                  <a:pt x="565880" y="729806"/>
                  <a:pt x="565880" y="695992"/>
                </a:cubicBezTo>
                <a:lnTo>
                  <a:pt x="565880" y="385953"/>
                </a:lnTo>
                <a:cubicBezTo>
                  <a:pt x="565785" y="352139"/>
                  <a:pt x="538353" y="324707"/>
                  <a:pt x="504635" y="324707"/>
                </a:cubicBezTo>
                <a:close/>
                <a:moveTo>
                  <a:pt x="301657" y="560165"/>
                </a:moveTo>
                <a:lnTo>
                  <a:pt x="301657" y="632936"/>
                </a:lnTo>
                <a:cubicBezTo>
                  <a:pt x="301657" y="643319"/>
                  <a:pt x="293275" y="651701"/>
                  <a:pt x="282893" y="651701"/>
                </a:cubicBezTo>
                <a:cubicBezTo>
                  <a:pt x="272510" y="651701"/>
                  <a:pt x="264128" y="643319"/>
                  <a:pt x="264128" y="632936"/>
                </a:cubicBezTo>
                <a:lnTo>
                  <a:pt x="264128" y="560165"/>
                </a:lnTo>
                <a:cubicBezTo>
                  <a:pt x="242983" y="552450"/>
                  <a:pt x="227838" y="532257"/>
                  <a:pt x="227838" y="508445"/>
                </a:cubicBezTo>
                <a:cubicBezTo>
                  <a:pt x="227838" y="478060"/>
                  <a:pt x="252508" y="453390"/>
                  <a:pt x="282893" y="453390"/>
                </a:cubicBezTo>
                <a:cubicBezTo>
                  <a:pt x="313277" y="453390"/>
                  <a:pt x="337947" y="478060"/>
                  <a:pt x="337947" y="508445"/>
                </a:cubicBezTo>
                <a:cubicBezTo>
                  <a:pt x="337947" y="532352"/>
                  <a:pt x="322802" y="552545"/>
                  <a:pt x="301657" y="560165"/>
                </a:cubicBezTo>
                <a:close/>
                <a:moveTo>
                  <a:pt x="403384" y="324707"/>
                </a:moveTo>
                <a:lnTo>
                  <a:pt x="162401" y="324707"/>
                </a:lnTo>
                <a:lnTo>
                  <a:pt x="162401" y="193929"/>
                </a:lnTo>
                <a:cubicBezTo>
                  <a:pt x="162401" y="127445"/>
                  <a:pt x="216503" y="73438"/>
                  <a:pt x="282893" y="73438"/>
                </a:cubicBezTo>
                <a:cubicBezTo>
                  <a:pt x="349282" y="73438"/>
                  <a:pt x="403384" y="127540"/>
                  <a:pt x="403384" y="193929"/>
                </a:cubicBezTo>
                <a:cubicBezTo>
                  <a:pt x="403384" y="193929"/>
                  <a:pt x="403384" y="324707"/>
                  <a:pt x="403384" y="324707"/>
                </a:cubicBezTo>
                <a:close/>
              </a:path>
            </a:pathLst>
          </a:custGeom>
          <a:solidFill>
            <a:schemeClr val="accent4">
              <a:lumMod val="75000"/>
            </a:schemeClr>
          </a:solidFill>
          <a:ln w="9525" cap="flat">
            <a:noFill/>
            <a:prstDash val="solid"/>
            <a:miter/>
          </a:ln>
        </p:spPr>
        <p:txBody>
          <a:bodyPr rtlCol="0" anchor="ctr"/>
          <a:lstStyle/>
          <a:p>
            <a:endParaRPr lang="zh-TW" altLang="en-US">
              <a:solidFill>
                <a:srgbClr val="FFD41D"/>
              </a:solidFill>
            </a:endParaRPr>
          </a:p>
        </p:txBody>
      </p:sp>
      <p:sp>
        <p:nvSpPr>
          <p:cNvPr id="70" name="文字方塊 69">
            <a:extLst>
              <a:ext uri="{FF2B5EF4-FFF2-40B4-BE49-F238E27FC236}">
                <a16:creationId xmlns:a16="http://schemas.microsoft.com/office/drawing/2014/main" id="{097B784B-06CE-4B72-95D4-5683211833D0}"/>
              </a:ext>
            </a:extLst>
          </p:cNvPr>
          <p:cNvSpPr txBox="1"/>
          <p:nvPr/>
        </p:nvSpPr>
        <p:spPr>
          <a:xfrm>
            <a:off x="8248256" y="5173149"/>
            <a:ext cx="827569" cy="307777"/>
          </a:xfrm>
          <a:prstGeom prst="rect">
            <a:avLst/>
          </a:prstGeom>
          <a:noFill/>
        </p:spPr>
        <p:txBody>
          <a:bodyPr wrap="square" rtlCol="0">
            <a:spAutoFit/>
          </a:bodyPr>
          <a:lstStyle/>
          <a:p>
            <a:r>
              <a:rPr lang="en-US" altLang="zh-TW" sz="1400" b="1">
                <a:solidFill>
                  <a:schemeClr val="accent4">
                    <a:lumMod val="75000"/>
                  </a:schemeClr>
                </a:solidFill>
                <a:latin typeface="Arial" panose="020B0604020202020204" pitchFamily="34" charset="0"/>
                <a:cs typeface="Arial" panose="020B0604020202020204" pitchFamily="34" charset="0"/>
              </a:rPr>
              <a:t>AES-NI</a:t>
            </a:r>
            <a:endParaRPr lang="zh-TW" altLang="en-US" sz="1400" b="1">
              <a:solidFill>
                <a:schemeClr val="accent4">
                  <a:lumMod val="75000"/>
                </a:schemeClr>
              </a:solidFill>
              <a:latin typeface="Arial" panose="020B0604020202020204" pitchFamily="34" charset="0"/>
              <a:cs typeface="Arial" panose="020B0604020202020204" pitchFamily="34" charset="0"/>
            </a:endParaRPr>
          </a:p>
        </p:txBody>
      </p:sp>
      <p:pic>
        <p:nvPicPr>
          <p:cNvPr id="72" name="圖片 71" descr="一張含有 坐, 桌, 正面, 書 的圖片&#10;&#10;自動產生的描述">
            <a:extLst>
              <a:ext uri="{FF2B5EF4-FFF2-40B4-BE49-F238E27FC236}">
                <a16:creationId xmlns:a16="http://schemas.microsoft.com/office/drawing/2014/main" id="{F4DB49EE-EB74-4184-B6B1-FD457DE717F2}"/>
              </a:ext>
            </a:extLst>
          </p:cNvPr>
          <p:cNvPicPr>
            <a:picLocks noChangeAspect="1"/>
          </p:cNvPicPr>
          <p:nvPr/>
        </p:nvPicPr>
        <p:blipFill rotWithShape="1">
          <a:blip r:embed="rId16" cstate="print">
            <a:extLst>
              <a:ext uri="{28A0092B-C50C-407E-A947-70E740481C1C}">
                <a14:useLocalDpi xmlns:a14="http://schemas.microsoft.com/office/drawing/2010/main"/>
              </a:ext>
            </a:extLst>
          </a:blip>
          <a:srcRect/>
          <a:stretch/>
        </p:blipFill>
        <p:spPr>
          <a:xfrm>
            <a:off x="37574" y="3509825"/>
            <a:ext cx="2930146" cy="914578"/>
          </a:xfrm>
          <a:prstGeom prst="rect">
            <a:avLst/>
          </a:prstGeom>
        </p:spPr>
      </p:pic>
      <p:pic>
        <p:nvPicPr>
          <p:cNvPr id="73" name="圖片 72" descr="一張含有 坐, 螢幕, 膝上型電腦, 電腦 的圖片&#10;&#10;自動產生的描述">
            <a:extLst>
              <a:ext uri="{FF2B5EF4-FFF2-40B4-BE49-F238E27FC236}">
                <a16:creationId xmlns:a16="http://schemas.microsoft.com/office/drawing/2014/main" id="{2A696680-DBAB-4F0A-8F6F-23B39DF64308}"/>
              </a:ext>
            </a:extLst>
          </p:cNvPr>
          <p:cNvPicPr>
            <a:picLocks noChangeAspect="1"/>
          </p:cNvPicPr>
          <p:nvPr/>
        </p:nvPicPr>
        <p:blipFill rotWithShape="1">
          <a:blip r:embed="rId17" cstate="print">
            <a:extLst>
              <a:ext uri="{28A0092B-C50C-407E-A947-70E740481C1C}">
                <a14:useLocalDpi xmlns:a14="http://schemas.microsoft.com/office/drawing/2010/main"/>
              </a:ext>
            </a:extLst>
          </a:blip>
          <a:srcRect/>
          <a:stretch/>
        </p:blipFill>
        <p:spPr>
          <a:xfrm>
            <a:off x="26403" y="3099228"/>
            <a:ext cx="2959269" cy="773281"/>
          </a:xfrm>
          <a:prstGeom prst="rect">
            <a:avLst/>
          </a:prstGeom>
          <a:effectLst>
            <a:outerShdw blurRad="127000" dist="88900" dir="5400000" algn="t" rotWithShape="0">
              <a:prstClr val="black">
                <a:alpha val="72000"/>
              </a:prstClr>
            </a:outerShdw>
          </a:effectLst>
        </p:spPr>
      </p:pic>
      <p:sp>
        <p:nvSpPr>
          <p:cNvPr id="44" name="Arrow: Down 19">
            <a:extLst>
              <a:ext uri="{FF2B5EF4-FFF2-40B4-BE49-F238E27FC236}">
                <a16:creationId xmlns:a16="http://schemas.microsoft.com/office/drawing/2014/main" id="{55275557-9C65-4590-97B0-7F7FFC444BB4}"/>
              </a:ext>
            </a:extLst>
          </p:cNvPr>
          <p:cNvSpPr/>
          <p:nvPr/>
        </p:nvSpPr>
        <p:spPr>
          <a:xfrm>
            <a:off x="7575559" y="2986429"/>
            <a:ext cx="1873311" cy="1524094"/>
          </a:xfrm>
          <a:prstGeom prst="downArrow">
            <a:avLst/>
          </a:prstGeom>
          <a:gradFill>
            <a:gsLst>
              <a:gs pos="100000">
                <a:srgbClr val="33CCCC">
                  <a:alpha val="90000"/>
                </a:srgbClr>
              </a:gs>
              <a:gs pos="10000">
                <a:srgbClr val="00FFFF">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45" name="TextBox 21">
            <a:extLst>
              <a:ext uri="{FF2B5EF4-FFF2-40B4-BE49-F238E27FC236}">
                <a16:creationId xmlns:a16="http://schemas.microsoft.com/office/drawing/2014/main" id="{F017BF80-69DA-4423-B147-4587A98C7AF9}"/>
              </a:ext>
            </a:extLst>
          </p:cNvPr>
          <p:cNvSpPr txBox="1"/>
          <p:nvPr/>
        </p:nvSpPr>
        <p:spPr>
          <a:xfrm>
            <a:off x="7741469" y="3387590"/>
            <a:ext cx="1537760" cy="646331"/>
          </a:xfrm>
          <a:prstGeom prst="rect">
            <a:avLst/>
          </a:prstGeom>
          <a:noFill/>
        </p:spPr>
        <p:txBody>
          <a:bodyPr wrap="square" rtlCol="0">
            <a:spAutoFit/>
          </a:bodyPr>
          <a:lstStyle/>
          <a:p>
            <a:pPr algn="ctr"/>
            <a:r>
              <a:rPr lang="en-US" altLang="zh-TW" b="1">
                <a:latin typeface="Arial" panose="020B0604020202020204" pitchFamily="34" charset="0"/>
                <a:ea typeface="微軟正黑體" panose="020B0604030504040204" pitchFamily="34" charset="-120"/>
                <a:sym typeface="Arial" panose="020B0604020202020204" pitchFamily="34" charset="0"/>
              </a:rPr>
              <a:t>H/W</a:t>
            </a:r>
          </a:p>
          <a:p>
            <a:pPr algn="ctr"/>
            <a:r>
              <a:rPr lang="en-US" altLang="zh-TW" b="1">
                <a:latin typeface="Arial" panose="020B0604020202020204" pitchFamily="34" charset="0"/>
                <a:ea typeface="微軟正黑體" panose="020B0604030504040204" pitchFamily="34" charset="-120"/>
                <a:sym typeface="Arial" panose="020B0604020202020204" pitchFamily="34" charset="0"/>
              </a:rPr>
              <a:t>acceleration</a:t>
            </a:r>
            <a:endParaRPr lang="zh-TW" altLang="en-US" b="1">
              <a:latin typeface="Arial" panose="020B0604020202020204" pitchFamily="34" charset="0"/>
              <a:ea typeface="微軟正黑體" panose="020B0604030504040204" pitchFamily="34" charset="-120"/>
              <a:sym typeface="Arial" panose="020B0604020202020204" pitchFamily="34" charset="0"/>
            </a:endParaRPr>
          </a:p>
        </p:txBody>
      </p:sp>
    </p:spTree>
    <p:extLst>
      <p:ext uri="{BB962C8B-B14F-4D97-AF65-F5344CB8AC3E}">
        <p14:creationId xmlns:p14="http://schemas.microsoft.com/office/powerpoint/2010/main" val="12007290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a:extLst>
              <a:ext uri="{FF2B5EF4-FFF2-40B4-BE49-F238E27FC236}">
                <a16:creationId xmlns:a16="http://schemas.microsoft.com/office/drawing/2014/main" id="{9D8AEE96-B011-71F4-8338-8D3DCBB53D97}"/>
              </a:ext>
            </a:extLst>
          </p:cNvPr>
          <p:cNvSpPr/>
          <p:nvPr/>
        </p:nvSpPr>
        <p:spPr>
          <a:xfrm>
            <a:off x="1" y="2798618"/>
            <a:ext cx="12192000" cy="4059383"/>
          </a:xfrm>
          <a:prstGeom prst="rect">
            <a:avLst/>
          </a:prstGeom>
          <a:gradFill>
            <a:gsLst>
              <a:gs pos="0">
                <a:srgbClr val="2F3243"/>
              </a:gs>
              <a:gs pos="100000">
                <a:schemeClr val="accent1">
                  <a:lumMod val="7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文字方塊 6">
            <a:extLst>
              <a:ext uri="{FF2B5EF4-FFF2-40B4-BE49-F238E27FC236}">
                <a16:creationId xmlns:a16="http://schemas.microsoft.com/office/drawing/2014/main" id="{C0947147-4C6E-115B-1194-73D23E69CD60}"/>
              </a:ext>
            </a:extLst>
          </p:cNvPr>
          <p:cNvSpPr txBox="1"/>
          <p:nvPr/>
        </p:nvSpPr>
        <p:spPr>
          <a:xfrm>
            <a:off x="1310308" y="376928"/>
            <a:ext cx="7653133" cy="1538883"/>
          </a:xfrm>
          <a:prstGeom prst="rect">
            <a:avLst/>
          </a:prstGeom>
          <a:noFill/>
        </p:spPr>
        <p:txBody>
          <a:bodyPr wrap="square" rtlCol="0">
            <a:spAutoFit/>
          </a:bodyPr>
          <a:lstStyle/>
          <a:p>
            <a:r>
              <a:rPr lang="en-US" altLang="zh-TW" sz="4700" b="1">
                <a:solidFill>
                  <a:srgbClr val="282E40"/>
                </a:solidFill>
                <a:latin typeface="Arial" panose="020B0604020202020204" pitchFamily="34" charset="0"/>
                <a:cs typeface="Arial" panose="020B0604020202020204" pitchFamily="34" charset="0"/>
              </a:rPr>
              <a:t>SMB Signing with GMAC: Secure and Fast!</a:t>
            </a:r>
            <a:endParaRPr lang="zh-TW" altLang="en-US" sz="4700" b="1">
              <a:solidFill>
                <a:srgbClr val="282E40"/>
              </a:solidFill>
              <a:latin typeface="Arial" panose="020B0604020202020204" pitchFamily="34" charset="0"/>
              <a:cs typeface="Arial" panose="020B0604020202020204" pitchFamily="34" charset="0"/>
            </a:endParaRPr>
          </a:p>
        </p:txBody>
      </p:sp>
      <p:sp>
        <p:nvSpPr>
          <p:cNvPr id="8" name="Content Placeholder 6">
            <a:extLst>
              <a:ext uri="{FF2B5EF4-FFF2-40B4-BE49-F238E27FC236}">
                <a16:creationId xmlns:a16="http://schemas.microsoft.com/office/drawing/2014/main" id="{C9C87ED7-2687-24FC-4B84-324CF06DD6FE}"/>
              </a:ext>
            </a:extLst>
          </p:cNvPr>
          <p:cNvSpPr txBox="1">
            <a:spLocks/>
          </p:cNvSpPr>
          <p:nvPr/>
        </p:nvSpPr>
        <p:spPr>
          <a:xfrm>
            <a:off x="1310308" y="1866597"/>
            <a:ext cx="9571384" cy="255394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US" sz="1800">
                <a:latin typeface="Arial" panose="020B0604020202020204" pitchFamily="34" charset="0"/>
                <a:cs typeface="Arial" panose="020B0604020202020204" pitchFamily="34" charset="0"/>
              </a:rPr>
              <a:t>In 10 GBs network, </a:t>
            </a:r>
            <a:r>
              <a:rPr lang="en-US" sz="1800">
                <a:solidFill>
                  <a:schemeClr val="accent1"/>
                </a:solidFill>
                <a:latin typeface="Arial" panose="020B0604020202020204" pitchFamily="34" charset="0"/>
                <a:cs typeface="Arial" panose="020B0604020202020204" pitchFamily="34" charset="0"/>
              </a:rPr>
              <a:t>AES-NI enabled CPU</a:t>
            </a:r>
            <a:r>
              <a:rPr lang="en-US" sz="1800">
                <a:latin typeface="Arial" panose="020B0604020202020204" pitchFamily="34" charset="0"/>
                <a:cs typeface="Arial" panose="020B0604020202020204" pitchFamily="34" charset="0"/>
              </a:rPr>
              <a:t>, </a:t>
            </a:r>
            <a:r>
              <a:rPr lang="en-US" sz="1800" b="1">
                <a:solidFill>
                  <a:srgbClr val="FF0000"/>
                </a:solidFill>
                <a:latin typeface="Arial" panose="020B0604020202020204" pitchFamily="34" charset="0"/>
                <a:cs typeface="Arial" panose="020B0604020202020204" pitchFamily="34" charset="0"/>
              </a:rPr>
              <a:t>new GMAC algorithm </a:t>
            </a:r>
            <a:r>
              <a:rPr lang="en-US" sz="1800">
                <a:latin typeface="Arial" panose="020B0604020202020204" pitchFamily="34" charset="0"/>
                <a:cs typeface="Arial" panose="020B0604020202020204" pitchFamily="34" charset="0"/>
              </a:rPr>
              <a:t>outperforms the former CMAC one significantly. </a:t>
            </a:r>
          </a:p>
        </p:txBody>
      </p:sp>
      <p:sp>
        <p:nvSpPr>
          <p:cNvPr id="13" name="文字方塊 12">
            <a:extLst>
              <a:ext uri="{FF2B5EF4-FFF2-40B4-BE49-F238E27FC236}">
                <a16:creationId xmlns:a16="http://schemas.microsoft.com/office/drawing/2014/main" id="{ECDD8AB8-0785-8057-ED04-839A88474BDD}"/>
              </a:ext>
            </a:extLst>
          </p:cNvPr>
          <p:cNvSpPr txBox="1"/>
          <p:nvPr/>
        </p:nvSpPr>
        <p:spPr>
          <a:xfrm>
            <a:off x="6424288" y="2958160"/>
            <a:ext cx="1899204" cy="430887"/>
          </a:xfrm>
          <a:prstGeom prst="rect">
            <a:avLst/>
          </a:prstGeom>
          <a:noFill/>
        </p:spPr>
        <p:txBody>
          <a:bodyPr wrap="square">
            <a:spAutoFit/>
          </a:bodyPr>
          <a:lstStyle/>
          <a:p>
            <a:pPr algn="ctr"/>
            <a:r>
              <a:rPr lang="en-US" altLang="zh-TW" sz="2200" b="1">
                <a:solidFill>
                  <a:srgbClr val="FF6600"/>
                </a:solidFill>
                <a:latin typeface="Arial" panose="020B0604020202020204" pitchFamily="34" charset="0"/>
                <a:cs typeface="Arial" panose="020B0604020202020204" pitchFamily="34" charset="0"/>
              </a:rPr>
              <a:t>GMAC</a:t>
            </a:r>
            <a:endParaRPr lang="zh-TW" altLang="en-US" sz="2200">
              <a:solidFill>
                <a:srgbClr val="FF6600"/>
              </a:solidFill>
            </a:endParaRPr>
          </a:p>
        </p:txBody>
      </p:sp>
      <p:sp>
        <p:nvSpPr>
          <p:cNvPr id="14" name="文字方塊 13">
            <a:extLst>
              <a:ext uri="{FF2B5EF4-FFF2-40B4-BE49-F238E27FC236}">
                <a16:creationId xmlns:a16="http://schemas.microsoft.com/office/drawing/2014/main" id="{78B3B35A-C0B3-15B0-F7DF-5AEC6CE1D2C5}"/>
              </a:ext>
            </a:extLst>
          </p:cNvPr>
          <p:cNvSpPr txBox="1"/>
          <p:nvPr/>
        </p:nvSpPr>
        <p:spPr>
          <a:xfrm>
            <a:off x="3425783" y="2958160"/>
            <a:ext cx="1899204" cy="430887"/>
          </a:xfrm>
          <a:prstGeom prst="rect">
            <a:avLst/>
          </a:prstGeom>
          <a:noFill/>
        </p:spPr>
        <p:txBody>
          <a:bodyPr wrap="square">
            <a:spAutoFit/>
          </a:bodyPr>
          <a:lstStyle/>
          <a:p>
            <a:pPr algn="ctr"/>
            <a:r>
              <a:rPr lang="en-US" altLang="zh-TW" sz="2200" b="1">
                <a:solidFill>
                  <a:schemeClr val="bg1"/>
                </a:solidFill>
                <a:latin typeface="Arial" panose="020B0604020202020204" pitchFamily="34" charset="0"/>
                <a:cs typeface="Arial" panose="020B0604020202020204" pitchFamily="34" charset="0"/>
              </a:rPr>
              <a:t>CMAC</a:t>
            </a:r>
            <a:endParaRPr lang="zh-TW" altLang="en-US" sz="2200">
              <a:solidFill>
                <a:schemeClr val="bg1"/>
              </a:solidFill>
            </a:endParaRPr>
          </a:p>
        </p:txBody>
      </p:sp>
      <p:pic>
        <p:nvPicPr>
          <p:cNvPr id="2" name="Picture 1">
            <a:extLst>
              <a:ext uri="{FF2B5EF4-FFF2-40B4-BE49-F238E27FC236}">
                <a16:creationId xmlns:a16="http://schemas.microsoft.com/office/drawing/2014/main" id="{6A219910-6933-0130-0834-3F0C02CA5582}"/>
              </a:ext>
            </a:extLst>
          </p:cNvPr>
          <p:cNvPicPr>
            <a:picLocks noChangeAspect="1"/>
          </p:cNvPicPr>
          <p:nvPr/>
        </p:nvPicPr>
        <p:blipFill>
          <a:blip r:embed="rId2"/>
          <a:stretch>
            <a:fillRect/>
          </a:stretch>
        </p:blipFill>
        <p:spPr>
          <a:xfrm>
            <a:off x="6446855" y="3540516"/>
            <a:ext cx="1927036" cy="1396516"/>
          </a:xfrm>
          <a:prstGeom prst="rect">
            <a:avLst/>
          </a:prstGeom>
        </p:spPr>
      </p:pic>
      <p:pic>
        <p:nvPicPr>
          <p:cNvPr id="3" name="Picture 2">
            <a:extLst>
              <a:ext uri="{FF2B5EF4-FFF2-40B4-BE49-F238E27FC236}">
                <a16:creationId xmlns:a16="http://schemas.microsoft.com/office/drawing/2014/main" id="{0B4FC11F-822B-50E2-4A0E-C5D04BE864B3}"/>
              </a:ext>
            </a:extLst>
          </p:cNvPr>
          <p:cNvPicPr>
            <a:picLocks noChangeAspect="1"/>
          </p:cNvPicPr>
          <p:nvPr/>
        </p:nvPicPr>
        <p:blipFill>
          <a:blip r:embed="rId3"/>
          <a:stretch>
            <a:fillRect/>
          </a:stretch>
        </p:blipFill>
        <p:spPr>
          <a:xfrm>
            <a:off x="3425783" y="3545572"/>
            <a:ext cx="1927036" cy="1396516"/>
          </a:xfrm>
          <a:prstGeom prst="rect">
            <a:avLst/>
          </a:prstGeom>
        </p:spPr>
      </p:pic>
      <p:pic>
        <p:nvPicPr>
          <p:cNvPr id="6" name="Picture 5">
            <a:extLst>
              <a:ext uri="{FF2B5EF4-FFF2-40B4-BE49-F238E27FC236}">
                <a16:creationId xmlns:a16="http://schemas.microsoft.com/office/drawing/2014/main" id="{401EC02F-4812-132C-EA7C-6BEBDAE620FD}"/>
              </a:ext>
            </a:extLst>
          </p:cNvPr>
          <p:cNvPicPr>
            <a:picLocks noChangeAspect="1"/>
          </p:cNvPicPr>
          <p:nvPr/>
        </p:nvPicPr>
        <p:blipFill>
          <a:blip r:embed="rId4"/>
          <a:stretch>
            <a:fillRect/>
          </a:stretch>
        </p:blipFill>
        <p:spPr>
          <a:xfrm>
            <a:off x="3425783" y="5255137"/>
            <a:ext cx="1927036" cy="1396515"/>
          </a:xfrm>
          <a:prstGeom prst="rect">
            <a:avLst/>
          </a:prstGeom>
        </p:spPr>
      </p:pic>
      <p:pic>
        <p:nvPicPr>
          <p:cNvPr id="9" name="Picture 8">
            <a:extLst>
              <a:ext uri="{FF2B5EF4-FFF2-40B4-BE49-F238E27FC236}">
                <a16:creationId xmlns:a16="http://schemas.microsoft.com/office/drawing/2014/main" id="{9763F417-6F15-DD22-688D-8DA87448C46E}"/>
              </a:ext>
            </a:extLst>
          </p:cNvPr>
          <p:cNvPicPr>
            <a:picLocks noChangeAspect="1"/>
          </p:cNvPicPr>
          <p:nvPr/>
        </p:nvPicPr>
        <p:blipFill>
          <a:blip r:embed="rId5"/>
          <a:stretch>
            <a:fillRect/>
          </a:stretch>
        </p:blipFill>
        <p:spPr>
          <a:xfrm>
            <a:off x="6446855" y="5255137"/>
            <a:ext cx="1927036" cy="1396516"/>
          </a:xfrm>
          <a:prstGeom prst="rect">
            <a:avLst/>
          </a:prstGeom>
        </p:spPr>
      </p:pic>
      <p:sp>
        <p:nvSpPr>
          <p:cNvPr id="10" name="文字方塊 13">
            <a:extLst>
              <a:ext uri="{FF2B5EF4-FFF2-40B4-BE49-F238E27FC236}">
                <a16:creationId xmlns:a16="http://schemas.microsoft.com/office/drawing/2014/main" id="{2D0E6AFD-7E35-6580-7FF9-B7FC4B91A787}"/>
              </a:ext>
            </a:extLst>
          </p:cNvPr>
          <p:cNvSpPr txBox="1"/>
          <p:nvPr/>
        </p:nvSpPr>
        <p:spPr>
          <a:xfrm>
            <a:off x="1114333" y="3978826"/>
            <a:ext cx="1899204" cy="430887"/>
          </a:xfrm>
          <a:prstGeom prst="rect">
            <a:avLst/>
          </a:prstGeom>
          <a:noFill/>
        </p:spPr>
        <p:txBody>
          <a:bodyPr wrap="square">
            <a:spAutoFit/>
          </a:bodyPr>
          <a:lstStyle/>
          <a:p>
            <a:pPr algn="ctr"/>
            <a:r>
              <a:rPr lang="en-US" altLang="zh-TW" sz="2200">
                <a:solidFill>
                  <a:schemeClr val="bg1"/>
                </a:solidFill>
              </a:rPr>
              <a:t>x86</a:t>
            </a:r>
            <a:endParaRPr lang="zh-TW" altLang="en-US" sz="2200">
              <a:solidFill>
                <a:schemeClr val="bg1"/>
              </a:solidFill>
            </a:endParaRPr>
          </a:p>
        </p:txBody>
      </p:sp>
      <p:sp>
        <p:nvSpPr>
          <p:cNvPr id="12" name="文字方塊 13">
            <a:extLst>
              <a:ext uri="{FF2B5EF4-FFF2-40B4-BE49-F238E27FC236}">
                <a16:creationId xmlns:a16="http://schemas.microsoft.com/office/drawing/2014/main" id="{255BCAAF-45AC-F1E7-1639-4D3A93F86BED}"/>
              </a:ext>
            </a:extLst>
          </p:cNvPr>
          <p:cNvSpPr txBox="1"/>
          <p:nvPr/>
        </p:nvSpPr>
        <p:spPr>
          <a:xfrm>
            <a:off x="1035355" y="5520331"/>
            <a:ext cx="1899204" cy="430887"/>
          </a:xfrm>
          <a:prstGeom prst="rect">
            <a:avLst/>
          </a:prstGeom>
          <a:noFill/>
        </p:spPr>
        <p:txBody>
          <a:bodyPr wrap="square">
            <a:spAutoFit/>
          </a:bodyPr>
          <a:lstStyle/>
          <a:p>
            <a:pPr algn="ctr"/>
            <a:r>
              <a:rPr lang="en-US" altLang="zh-TW" sz="2200">
                <a:solidFill>
                  <a:schemeClr val="bg1"/>
                </a:solidFill>
              </a:rPr>
              <a:t>ARM</a:t>
            </a:r>
            <a:r>
              <a:rPr lang="zh-TW" altLang="en-US" sz="2200">
                <a:solidFill>
                  <a:schemeClr val="bg1"/>
                </a:solidFill>
              </a:rPr>
              <a:t> </a:t>
            </a:r>
            <a:r>
              <a:rPr lang="en-US" altLang="zh-TW" sz="2200">
                <a:solidFill>
                  <a:schemeClr val="bg1"/>
                </a:solidFill>
              </a:rPr>
              <a:t>64</a:t>
            </a:r>
            <a:endParaRPr lang="zh-TW" altLang="en-US" sz="2200">
              <a:solidFill>
                <a:schemeClr val="bg1"/>
              </a:solidFill>
            </a:endParaRPr>
          </a:p>
        </p:txBody>
      </p:sp>
      <p:sp>
        <p:nvSpPr>
          <p:cNvPr id="17" name="文字方塊 12">
            <a:extLst>
              <a:ext uri="{FF2B5EF4-FFF2-40B4-BE49-F238E27FC236}">
                <a16:creationId xmlns:a16="http://schemas.microsoft.com/office/drawing/2014/main" id="{0B546BA5-0F95-CF47-B15D-DAD786942A0B}"/>
              </a:ext>
            </a:extLst>
          </p:cNvPr>
          <p:cNvSpPr txBox="1"/>
          <p:nvPr/>
        </p:nvSpPr>
        <p:spPr>
          <a:xfrm>
            <a:off x="9021231" y="4169003"/>
            <a:ext cx="1899204" cy="430887"/>
          </a:xfrm>
          <a:prstGeom prst="rect">
            <a:avLst/>
          </a:prstGeom>
          <a:noFill/>
        </p:spPr>
        <p:txBody>
          <a:bodyPr wrap="square">
            <a:spAutoFit/>
          </a:bodyPr>
          <a:lstStyle/>
          <a:p>
            <a:pPr algn="ctr"/>
            <a:r>
              <a:rPr lang="en-US" altLang="zh-TW" sz="2200" b="1">
                <a:solidFill>
                  <a:srgbClr val="FF6600"/>
                </a:solidFill>
                <a:latin typeface="Arial" panose="020B0604020202020204" pitchFamily="34" charset="0"/>
                <a:cs typeface="Arial" panose="020B0604020202020204" pitchFamily="34" charset="0"/>
              </a:rPr>
              <a:t>X2</a:t>
            </a:r>
            <a:r>
              <a:rPr lang="zh-TW" altLang="en-US" sz="2200" b="1">
                <a:solidFill>
                  <a:srgbClr val="FF6600"/>
                </a:solidFill>
                <a:latin typeface="Arial" panose="020B0604020202020204" pitchFamily="34" charset="0"/>
                <a:cs typeface="Arial" panose="020B0604020202020204" pitchFamily="34" charset="0"/>
              </a:rPr>
              <a:t> </a:t>
            </a:r>
            <a:r>
              <a:rPr lang="en-US" altLang="zh-TW" sz="2200" b="1">
                <a:solidFill>
                  <a:srgbClr val="FF6600"/>
                </a:solidFill>
                <a:latin typeface="Arial" panose="020B0604020202020204" pitchFamily="34" charset="0"/>
                <a:cs typeface="Arial" panose="020B0604020202020204" pitchFamily="34" charset="0"/>
              </a:rPr>
              <a:t>Faster</a:t>
            </a:r>
            <a:endParaRPr lang="zh-TW" altLang="en-US" sz="2200">
              <a:solidFill>
                <a:srgbClr val="FF6600"/>
              </a:solidFill>
            </a:endParaRPr>
          </a:p>
        </p:txBody>
      </p:sp>
      <p:sp>
        <p:nvSpPr>
          <p:cNvPr id="18" name="文字方塊 12">
            <a:extLst>
              <a:ext uri="{FF2B5EF4-FFF2-40B4-BE49-F238E27FC236}">
                <a16:creationId xmlns:a16="http://schemas.microsoft.com/office/drawing/2014/main" id="{7C3C94AF-6A6B-6D82-C85D-BC6F47C25F44}"/>
              </a:ext>
            </a:extLst>
          </p:cNvPr>
          <p:cNvSpPr txBox="1"/>
          <p:nvPr/>
        </p:nvSpPr>
        <p:spPr>
          <a:xfrm>
            <a:off x="9021231" y="5707173"/>
            <a:ext cx="1899204" cy="430887"/>
          </a:xfrm>
          <a:prstGeom prst="rect">
            <a:avLst/>
          </a:prstGeom>
          <a:noFill/>
        </p:spPr>
        <p:txBody>
          <a:bodyPr wrap="square">
            <a:spAutoFit/>
          </a:bodyPr>
          <a:lstStyle/>
          <a:p>
            <a:pPr algn="ctr"/>
            <a:r>
              <a:rPr lang="en-US" altLang="zh-TW" sz="2200" b="1">
                <a:solidFill>
                  <a:srgbClr val="FF6600"/>
                </a:solidFill>
                <a:latin typeface="Arial" panose="020B0604020202020204" pitchFamily="34" charset="0"/>
                <a:cs typeface="Arial" panose="020B0604020202020204" pitchFamily="34" charset="0"/>
              </a:rPr>
              <a:t>X10</a:t>
            </a:r>
            <a:r>
              <a:rPr lang="zh-TW" altLang="en-US" sz="2200" b="1">
                <a:solidFill>
                  <a:srgbClr val="FF6600"/>
                </a:solidFill>
                <a:latin typeface="Arial" panose="020B0604020202020204" pitchFamily="34" charset="0"/>
                <a:cs typeface="Arial" panose="020B0604020202020204" pitchFamily="34" charset="0"/>
              </a:rPr>
              <a:t> </a:t>
            </a:r>
            <a:r>
              <a:rPr lang="en-US" altLang="zh-TW" sz="2200" b="1">
                <a:solidFill>
                  <a:srgbClr val="FF6600"/>
                </a:solidFill>
                <a:latin typeface="Arial" panose="020B0604020202020204" pitchFamily="34" charset="0"/>
                <a:cs typeface="Arial" panose="020B0604020202020204" pitchFamily="34" charset="0"/>
              </a:rPr>
              <a:t>Faster</a:t>
            </a:r>
            <a:endParaRPr lang="zh-TW" altLang="en-US" sz="2200">
              <a:solidFill>
                <a:srgbClr val="FF6600"/>
              </a:solidFill>
            </a:endParaRPr>
          </a:p>
        </p:txBody>
      </p:sp>
      <p:sp>
        <p:nvSpPr>
          <p:cNvPr id="20" name="TextBox 19">
            <a:extLst>
              <a:ext uri="{FF2B5EF4-FFF2-40B4-BE49-F238E27FC236}">
                <a16:creationId xmlns:a16="http://schemas.microsoft.com/office/drawing/2014/main" id="{C326314E-40F8-0668-1CE0-580AC13AEF93}"/>
              </a:ext>
            </a:extLst>
          </p:cNvPr>
          <p:cNvSpPr txBox="1"/>
          <p:nvPr/>
        </p:nvSpPr>
        <p:spPr>
          <a:xfrm>
            <a:off x="100927" y="6348166"/>
            <a:ext cx="1348451" cy="215444"/>
          </a:xfrm>
          <a:prstGeom prst="rect">
            <a:avLst/>
          </a:prstGeom>
          <a:noFill/>
        </p:spPr>
        <p:txBody>
          <a:bodyPr wrap="square">
            <a:spAutoFit/>
          </a:bodyPr>
          <a:lstStyle/>
          <a:p>
            <a:r>
              <a:rPr lang="en-US" sz="800" b="0" i="0">
                <a:solidFill>
                  <a:srgbClr val="18C7AE"/>
                </a:solidFill>
                <a:effectLst/>
                <a:latin typeface="Arial" panose="020B0604020202020204" pitchFamily="34" charset="0"/>
                <a:cs typeface="Arial" panose="020B0604020202020204" pitchFamily="34" charset="0"/>
              </a:rPr>
              <a:t>TS-h1887XU</a:t>
            </a:r>
            <a:endParaRPr lang="en-TW" sz="800">
              <a:solidFill>
                <a:srgbClr val="18C7AE"/>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DDF9668F-DE78-F0B2-C3D7-B4DD4A7230AB}"/>
              </a:ext>
            </a:extLst>
          </p:cNvPr>
          <p:cNvSpPr txBox="1"/>
          <p:nvPr/>
        </p:nvSpPr>
        <p:spPr>
          <a:xfrm>
            <a:off x="100927" y="6563610"/>
            <a:ext cx="1710560" cy="215444"/>
          </a:xfrm>
          <a:prstGeom prst="rect">
            <a:avLst/>
          </a:prstGeom>
          <a:noFill/>
        </p:spPr>
        <p:txBody>
          <a:bodyPr wrap="square">
            <a:spAutoFit/>
          </a:bodyPr>
          <a:lstStyle/>
          <a:p>
            <a:r>
              <a:rPr lang="en-US" sz="800" b="0" i="0">
                <a:solidFill>
                  <a:srgbClr val="18C7AE"/>
                </a:solidFill>
                <a:effectLst/>
                <a:latin typeface="Arial" panose="020B0604020202020204" pitchFamily="34" charset="0"/>
                <a:cs typeface="Arial" panose="020B0604020202020204" pitchFamily="34" charset="0"/>
              </a:rPr>
              <a:t>TS-1232PXU</a:t>
            </a:r>
            <a:endParaRPr lang="en-TW" sz="800">
              <a:solidFill>
                <a:srgbClr val="18C7A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553494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descr="一張含有 黑色, 霧, 灰色, 黑與白 的圖片&#10;&#10;自動產生的描述">
            <a:extLst>
              <a:ext uri="{FF2B5EF4-FFF2-40B4-BE49-F238E27FC236}">
                <a16:creationId xmlns:a16="http://schemas.microsoft.com/office/drawing/2014/main" id="{2265510F-BF7C-3E11-AA02-F69D7335DD01}"/>
              </a:ext>
            </a:extLst>
          </p:cNvPr>
          <p:cNvPicPr>
            <a:picLocks noChangeAspect="1"/>
          </p:cNvPicPr>
          <p:nvPr/>
        </p:nvPicPr>
        <p:blipFill rotWithShape="1">
          <a:blip r:embed="rId2"/>
          <a:srcRect l="56988"/>
          <a:stretch/>
        </p:blipFill>
        <p:spPr>
          <a:xfrm>
            <a:off x="6948054" y="0"/>
            <a:ext cx="5243945" cy="6858000"/>
          </a:xfrm>
          <a:prstGeom prst="rect">
            <a:avLst/>
          </a:prstGeom>
        </p:spPr>
      </p:pic>
      <p:pic>
        <p:nvPicPr>
          <p:cNvPr id="15" name="圖片 14" descr="一張含有 螢幕擷取畫面, 行, 黑色, 黑與白 的圖片&#10;&#10;自動產生的描述">
            <a:extLst>
              <a:ext uri="{FF2B5EF4-FFF2-40B4-BE49-F238E27FC236}">
                <a16:creationId xmlns:a16="http://schemas.microsoft.com/office/drawing/2014/main" id="{01EBE0C5-CCF2-6FB0-B2DE-00719A4930E5}"/>
              </a:ext>
            </a:extLst>
          </p:cNvPr>
          <p:cNvPicPr>
            <a:picLocks noChangeAspect="1"/>
          </p:cNvPicPr>
          <p:nvPr/>
        </p:nvPicPr>
        <p:blipFill rotWithShape="1">
          <a:blip r:embed="rId3"/>
          <a:srcRect t="3543" r="2966"/>
          <a:stretch/>
        </p:blipFill>
        <p:spPr>
          <a:xfrm>
            <a:off x="7782838" y="0"/>
            <a:ext cx="4409162" cy="4376590"/>
          </a:xfrm>
          <a:prstGeom prst="rect">
            <a:avLst/>
          </a:prstGeom>
        </p:spPr>
      </p:pic>
      <p:pic>
        <p:nvPicPr>
          <p:cNvPr id="8" name="Picture 7">
            <a:extLst>
              <a:ext uri="{FF2B5EF4-FFF2-40B4-BE49-F238E27FC236}">
                <a16:creationId xmlns:a16="http://schemas.microsoft.com/office/drawing/2014/main" id="{B0A32AEF-D0BB-E8CE-D6BC-ABD9FF79D0AE}"/>
              </a:ext>
            </a:extLst>
          </p:cNvPr>
          <p:cNvPicPr>
            <a:picLocks noChangeAspect="1"/>
          </p:cNvPicPr>
          <p:nvPr/>
        </p:nvPicPr>
        <p:blipFill>
          <a:blip r:embed="rId4"/>
          <a:stretch>
            <a:fillRect/>
          </a:stretch>
        </p:blipFill>
        <p:spPr>
          <a:xfrm>
            <a:off x="6361255" y="1872028"/>
            <a:ext cx="5830745" cy="3231440"/>
          </a:xfrm>
          <a:prstGeom prst="rect">
            <a:avLst/>
          </a:prstGeom>
          <a:effectLst>
            <a:outerShdw blurRad="228600" dist="495300" dir="8100000" algn="tr" rotWithShape="0">
              <a:prstClr val="black">
                <a:alpha val="15000"/>
              </a:prstClr>
            </a:outerShdw>
          </a:effectLst>
        </p:spPr>
      </p:pic>
      <p:sp>
        <p:nvSpPr>
          <p:cNvPr id="9" name="TextBox 8">
            <a:extLst>
              <a:ext uri="{FF2B5EF4-FFF2-40B4-BE49-F238E27FC236}">
                <a16:creationId xmlns:a16="http://schemas.microsoft.com/office/drawing/2014/main" id="{C6851FE6-2BAA-8915-1904-4748F8C242CB}"/>
              </a:ext>
            </a:extLst>
          </p:cNvPr>
          <p:cNvSpPr txBox="1"/>
          <p:nvPr/>
        </p:nvSpPr>
        <p:spPr>
          <a:xfrm>
            <a:off x="838200" y="2627453"/>
            <a:ext cx="3548605" cy="1200329"/>
          </a:xfrm>
          <a:prstGeom prst="rect">
            <a:avLst/>
          </a:prstGeom>
          <a:noFill/>
        </p:spPr>
        <p:txBody>
          <a:bodyPr wrap="square" rtlCol="0">
            <a:spAutoFit/>
          </a:bodyPr>
          <a:lstStyle/>
          <a:p>
            <a:endParaRPr lang="en-TW"/>
          </a:p>
          <a:p>
            <a:endParaRPr lang="en-TW"/>
          </a:p>
          <a:p>
            <a:endParaRPr lang="en-TW"/>
          </a:p>
          <a:p>
            <a:endParaRPr lang="en-TW"/>
          </a:p>
        </p:txBody>
      </p:sp>
      <p:sp>
        <p:nvSpPr>
          <p:cNvPr id="2" name="文字方塊 1">
            <a:extLst>
              <a:ext uri="{FF2B5EF4-FFF2-40B4-BE49-F238E27FC236}">
                <a16:creationId xmlns:a16="http://schemas.microsoft.com/office/drawing/2014/main" id="{005D7BB5-E38C-AC8E-BEBF-7155EA2CD2E6}"/>
              </a:ext>
            </a:extLst>
          </p:cNvPr>
          <p:cNvSpPr txBox="1"/>
          <p:nvPr/>
        </p:nvSpPr>
        <p:spPr>
          <a:xfrm>
            <a:off x="434610" y="923536"/>
            <a:ext cx="12038862" cy="830997"/>
          </a:xfrm>
          <a:prstGeom prst="rect">
            <a:avLst/>
          </a:prstGeom>
          <a:noFill/>
        </p:spPr>
        <p:txBody>
          <a:bodyPr wrap="square" rtlCol="0">
            <a:spAutoFit/>
          </a:bodyPr>
          <a:lstStyle/>
          <a:p>
            <a:r>
              <a:rPr lang="en-US" altLang="zh-TW" sz="4700" b="1">
                <a:solidFill>
                  <a:srgbClr val="282E40"/>
                </a:solidFill>
                <a:latin typeface="Arial" panose="020B0604020202020204" pitchFamily="34" charset="0"/>
                <a:cs typeface="Arial" panose="020B0604020202020204" pitchFamily="34" charset="0"/>
              </a:rPr>
              <a:t>QNAP Authenticator</a:t>
            </a:r>
            <a:endParaRPr lang="zh-TW" altLang="en-US" sz="4700" b="1">
              <a:solidFill>
                <a:srgbClr val="282E40"/>
              </a:solidFill>
              <a:latin typeface="Arial" panose="020B0604020202020204" pitchFamily="34" charset="0"/>
              <a:cs typeface="Arial" panose="020B0604020202020204" pitchFamily="34" charset="0"/>
            </a:endParaRPr>
          </a:p>
        </p:txBody>
      </p:sp>
      <p:sp>
        <p:nvSpPr>
          <p:cNvPr id="6" name="Content Placeholder 6">
            <a:extLst>
              <a:ext uri="{FF2B5EF4-FFF2-40B4-BE49-F238E27FC236}">
                <a16:creationId xmlns:a16="http://schemas.microsoft.com/office/drawing/2014/main" id="{6375901D-4FAD-90CA-56C4-8BECFC4A87BC}"/>
              </a:ext>
            </a:extLst>
          </p:cNvPr>
          <p:cNvSpPr txBox="1">
            <a:spLocks/>
          </p:cNvSpPr>
          <p:nvPr/>
        </p:nvSpPr>
        <p:spPr>
          <a:xfrm>
            <a:off x="496955" y="2459330"/>
            <a:ext cx="5441742" cy="117521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mj-lt"/>
              <a:buAutoNum type="arabicPeriod"/>
            </a:pPr>
            <a:r>
              <a:rPr lang="en-US" sz="2400" b="1">
                <a:latin typeface="Arial" panose="020B0604020202020204" pitchFamily="34" charset="0"/>
                <a:cs typeface="Arial" panose="020B0604020202020204" pitchFamily="34" charset="0"/>
              </a:rPr>
              <a:t>Password</a:t>
            </a:r>
          </a:p>
          <a:p>
            <a:pPr marL="342900" indent="-342900">
              <a:buFont typeface="+mj-lt"/>
              <a:buAutoNum type="arabicPeriod"/>
            </a:pPr>
            <a:r>
              <a:rPr lang="en-US" sz="2400" b="1">
                <a:latin typeface="Arial" panose="020B0604020202020204" pitchFamily="34" charset="0"/>
                <a:cs typeface="Arial" panose="020B0604020202020204" pitchFamily="34" charset="0"/>
              </a:rPr>
              <a:t>Options with</a:t>
            </a:r>
          </a:p>
        </p:txBody>
      </p:sp>
      <p:sp>
        <p:nvSpPr>
          <p:cNvPr id="10" name="Content Placeholder 6">
            <a:extLst>
              <a:ext uri="{FF2B5EF4-FFF2-40B4-BE49-F238E27FC236}">
                <a16:creationId xmlns:a16="http://schemas.microsoft.com/office/drawing/2014/main" id="{F15A562F-B3EC-4A40-2F95-44B15A250573}"/>
              </a:ext>
            </a:extLst>
          </p:cNvPr>
          <p:cNvSpPr txBox="1">
            <a:spLocks/>
          </p:cNvSpPr>
          <p:nvPr/>
        </p:nvSpPr>
        <p:spPr>
          <a:xfrm>
            <a:off x="496955" y="1725310"/>
            <a:ext cx="5441742" cy="72392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400" b="1">
                <a:solidFill>
                  <a:srgbClr val="FF6600"/>
                </a:solidFill>
                <a:latin typeface="Arial" panose="020B0604020202020204" pitchFamily="34" charset="0"/>
                <a:cs typeface="Arial" panose="020B0604020202020204" pitchFamily="34" charset="0"/>
              </a:rPr>
              <a:t>New 2 Step Verification</a:t>
            </a:r>
          </a:p>
        </p:txBody>
      </p:sp>
      <p:sp>
        <p:nvSpPr>
          <p:cNvPr id="11" name="Content Placeholder 6">
            <a:extLst>
              <a:ext uri="{FF2B5EF4-FFF2-40B4-BE49-F238E27FC236}">
                <a16:creationId xmlns:a16="http://schemas.microsoft.com/office/drawing/2014/main" id="{195A58B6-0988-F313-9529-A9BBBF07CFE7}"/>
              </a:ext>
            </a:extLst>
          </p:cNvPr>
          <p:cNvSpPr txBox="1">
            <a:spLocks/>
          </p:cNvSpPr>
          <p:nvPr/>
        </p:nvSpPr>
        <p:spPr>
          <a:xfrm>
            <a:off x="838200" y="3456862"/>
            <a:ext cx="5441742" cy="31407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000">
                <a:latin typeface="Arial" panose="020B0604020202020204" pitchFamily="34" charset="0"/>
                <a:cs typeface="Arial" panose="020B0604020202020204" pitchFamily="34" charset="0"/>
              </a:rPr>
              <a:t>Security Code (TOTP</a:t>
            </a:r>
            <a:r>
              <a:rPr lang="en-US" sz="2000">
                <a:latin typeface="Arial" panose="020B0604020202020204" pitchFamily="34" charset="0"/>
                <a:cs typeface="Arial" panose="020B0604020202020204" pitchFamily="34" charset="0"/>
              </a:rPr>
              <a:t>, </a:t>
            </a:r>
            <a:r>
              <a:rPr lang="en-US" altLang="zh-TW" sz="2000">
                <a:latin typeface="Arial" panose="020B0604020202020204" pitchFamily="34" charset="0"/>
                <a:cs typeface="Arial" panose="020B0604020202020204" pitchFamily="34" charset="0"/>
              </a:rPr>
              <a:t>Time-based One-Time Password; Mobile device does not need to connect to NAS)</a:t>
            </a:r>
            <a:endParaRPr lang="fr-FR" sz="2000">
              <a:latin typeface="Arial" panose="020B0604020202020204" pitchFamily="34" charset="0"/>
              <a:cs typeface="Arial" panose="020B0604020202020204" pitchFamily="34" charset="0"/>
            </a:endParaRPr>
          </a:p>
          <a:p>
            <a:r>
              <a:rPr lang="fr-FR" sz="2000">
                <a:latin typeface="Arial" panose="020B0604020202020204" pitchFamily="34" charset="0"/>
                <a:cs typeface="Arial" panose="020B0604020202020204" pitchFamily="34" charset="0"/>
              </a:rPr>
              <a:t>QR Code</a:t>
            </a:r>
          </a:p>
          <a:p>
            <a:r>
              <a:rPr lang="fr-FR" sz="2000">
                <a:latin typeface="Arial" panose="020B0604020202020204" pitchFamily="34" charset="0"/>
                <a:cs typeface="Arial" panose="020B0604020202020204" pitchFamily="34" charset="0"/>
              </a:rPr>
              <a:t>Login Approval</a:t>
            </a:r>
          </a:p>
          <a:p>
            <a:r>
              <a:rPr lang="fr-FR" sz="2000">
                <a:latin typeface="Arial" panose="020B0604020202020204" pitchFamily="34" charset="0"/>
                <a:cs typeface="Arial" panose="020B0604020202020204" pitchFamily="34" charset="0"/>
              </a:rPr>
              <a:t>Online Verification Code</a:t>
            </a:r>
          </a:p>
        </p:txBody>
      </p:sp>
      <p:pic>
        <p:nvPicPr>
          <p:cNvPr id="17" name="圖片 16" descr="一張含有 螢幕擷取畫面, 黑與白, 黑白攝影, 黑色 的圖片&#10;&#10;自動產生的描述">
            <a:extLst>
              <a:ext uri="{FF2B5EF4-FFF2-40B4-BE49-F238E27FC236}">
                <a16:creationId xmlns:a16="http://schemas.microsoft.com/office/drawing/2014/main" id="{2865E8FD-CC95-D952-1CAC-99391BA67982}"/>
              </a:ext>
            </a:extLst>
          </p:cNvPr>
          <p:cNvPicPr>
            <a:picLocks noChangeAspect="1"/>
          </p:cNvPicPr>
          <p:nvPr/>
        </p:nvPicPr>
        <p:blipFill>
          <a:blip r:embed="rId5"/>
          <a:stretch>
            <a:fillRect/>
          </a:stretch>
        </p:blipFill>
        <p:spPr>
          <a:xfrm>
            <a:off x="6948053" y="4711348"/>
            <a:ext cx="2141536" cy="2146651"/>
          </a:xfrm>
          <a:prstGeom prst="rect">
            <a:avLst/>
          </a:prstGeom>
        </p:spPr>
      </p:pic>
    </p:spTree>
    <p:extLst>
      <p:ext uri="{BB962C8B-B14F-4D97-AF65-F5344CB8AC3E}">
        <p14:creationId xmlns:p14="http://schemas.microsoft.com/office/powerpoint/2010/main" val="35554821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1" hidden="1">
            <a:extLst>
              <a:ext uri="{FF2B5EF4-FFF2-40B4-BE49-F238E27FC236}">
                <a16:creationId xmlns:a16="http://schemas.microsoft.com/office/drawing/2014/main" id="{EFD7B864-23D3-4102-9407-E5BD1601EDCF}"/>
              </a:ext>
            </a:extLst>
          </p:cNvPr>
          <p:cNvSpPr txBox="1">
            <a:spLocks/>
          </p:cNvSpPr>
          <p:nvPr/>
        </p:nvSpPr>
        <p:spPr>
          <a:xfrm>
            <a:off x="282633" y="182881"/>
            <a:ext cx="11554691" cy="98090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微軟正黑體" panose="020B0604030504040204" pitchFamily="34" charset="-120"/>
                <a:ea typeface="微軟正黑體" panose="020B0604030504040204" pitchFamily="34" charset="-120"/>
                <a:cs typeface="+mj-cs"/>
              </a:defRPr>
            </a:lvl1pPr>
          </a:lstStyle>
          <a:p>
            <a:r>
              <a:rPr lang="en-US" altLang="zh-TW" b="1">
                <a:solidFill>
                  <a:schemeClr val="bg1"/>
                </a:solidFill>
                <a:latin typeface="Arial" panose="020B0604020202020204" pitchFamily="34" charset="0"/>
                <a:sym typeface="Arial" panose="020B0604020202020204" pitchFamily="34" charset="0"/>
              </a:rPr>
              <a:t>QTS hero: </a:t>
            </a:r>
            <a:r>
              <a:rPr lang="en-US" altLang="zh-TW" b="1">
                <a:solidFill>
                  <a:srgbClr val="FFDA2A"/>
                </a:solidFill>
                <a:latin typeface="Arial" panose="020B0604020202020204" pitchFamily="34" charset="0"/>
                <a:sym typeface="Arial" panose="020B0604020202020204" pitchFamily="34" charset="0"/>
              </a:rPr>
              <a:t>Unified Hybrid Storage</a:t>
            </a:r>
            <a:endParaRPr lang="zh-TW" altLang="en-US" b="1">
              <a:solidFill>
                <a:srgbClr val="FFDA2A"/>
              </a:solidFill>
              <a:latin typeface="Arial" panose="020B0604020202020204" pitchFamily="34" charset="0"/>
              <a:sym typeface="Arial" panose="020B0604020202020204" pitchFamily="34" charset="0"/>
            </a:endParaRPr>
          </a:p>
        </p:txBody>
      </p:sp>
      <p:sp>
        <p:nvSpPr>
          <p:cNvPr id="3" name="標題 2">
            <a:extLst>
              <a:ext uri="{FF2B5EF4-FFF2-40B4-BE49-F238E27FC236}">
                <a16:creationId xmlns:a16="http://schemas.microsoft.com/office/drawing/2014/main" id="{5FE84C67-525C-44D0-81B7-CA4F0A8792CC}"/>
              </a:ext>
            </a:extLst>
          </p:cNvPr>
          <p:cNvSpPr>
            <a:spLocks noGrp="1"/>
          </p:cNvSpPr>
          <p:nvPr>
            <p:ph type="title"/>
          </p:nvPr>
        </p:nvSpPr>
        <p:spPr>
          <a:xfrm>
            <a:off x="301579" y="50929"/>
            <a:ext cx="11924617" cy="1325563"/>
          </a:xfrm>
          <a:noFill/>
        </p:spPr>
        <p:txBody>
          <a:bodyPr vert="horz" lIns="91440" tIns="45720" rIns="91440" bIns="45720" rtlCol="0" anchor="ctr">
            <a:normAutofit/>
          </a:bodyPr>
          <a:lstStyle/>
          <a:p>
            <a:r>
              <a:rPr lang="en-US" altLang="zh-TW" err="1">
                <a:latin typeface="Arial" panose="020B0604020202020204" pitchFamily="34" charset="0"/>
                <a:sym typeface="Arial" panose="020B0604020202020204" pitchFamily="34" charset="0"/>
              </a:rPr>
              <a:t>QuTS</a:t>
            </a:r>
            <a:r>
              <a:rPr lang="en-US" altLang="zh-TW">
                <a:latin typeface="Arial" panose="020B0604020202020204" pitchFamily="34" charset="0"/>
                <a:sym typeface="Arial" panose="020B0604020202020204" pitchFamily="34" charset="0"/>
              </a:rPr>
              <a:t> hero: </a:t>
            </a:r>
            <a:br>
              <a:rPr lang="en-US" altLang="zh-TW">
                <a:latin typeface="Arial" panose="020B0604020202020204" pitchFamily="34" charset="0"/>
                <a:sym typeface="Arial" panose="020B0604020202020204" pitchFamily="34" charset="0"/>
              </a:rPr>
            </a:br>
            <a:r>
              <a:rPr lang="en-US" altLang="zh-TW">
                <a:solidFill>
                  <a:srgbClr val="FF6600"/>
                </a:solidFill>
                <a:latin typeface="Arial" panose="020B0604020202020204" pitchFamily="34" charset="0"/>
                <a:sym typeface="Arial" panose="020B0604020202020204" pitchFamily="34" charset="0"/>
              </a:rPr>
              <a:t>The best Unified Hybrid Storage</a:t>
            </a:r>
          </a:p>
        </p:txBody>
      </p:sp>
      <p:grpSp>
        <p:nvGrpSpPr>
          <p:cNvPr id="31" name="群組 30">
            <a:extLst>
              <a:ext uri="{FF2B5EF4-FFF2-40B4-BE49-F238E27FC236}">
                <a16:creationId xmlns:a16="http://schemas.microsoft.com/office/drawing/2014/main" id="{E1FE1F13-8F91-41AF-9D3E-2FAEDDB827CF}"/>
              </a:ext>
            </a:extLst>
          </p:cNvPr>
          <p:cNvGrpSpPr/>
          <p:nvPr/>
        </p:nvGrpSpPr>
        <p:grpSpPr>
          <a:xfrm>
            <a:off x="7975391" y="1659165"/>
            <a:ext cx="3037166" cy="4515547"/>
            <a:chOff x="272088" y="1547562"/>
            <a:chExt cx="3680787" cy="4515547"/>
          </a:xfrm>
        </p:grpSpPr>
        <p:pic>
          <p:nvPicPr>
            <p:cNvPr id="38" name="圖形 37">
              <a:extLst>
                <a:ext uri="{FF2B5EF4-FFF2-40B4-BE49-F238E27FC236}">
                  <a16:creationId xmlns:a16="http://schemas.microsoft.com/office/drawing/2014/main" id="{75D9A31A-B489-4F1C-A0B7-7DE135D4E8C1}"/>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72088" y="1547562"/>
              <a:ext cx="3680787" cy="1337027"/>
            </a:xfrm>
            <a:prstGeom prst="rect">
              <a:avLst/>
            </a:prstGeom>
          </p:spPr>
        </p:pic>
        <p:pic>
          <p:nvPicPr>
            <p:cNvPr id="46" name="圖形 45">
              <a:extLst>
                <a:ext uri="{FF2B5EF4-FFF2-40B4-BE49-F238E27FC236}">
                  <a16:creationId xmlns:a16="http://schemas.microsoft.com/office/drawing/2014/main" id="{8933BE60-0F88-48BF-91BD-C16D76062DA3}"/>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72088" y="3109108"/>
              <a:ext cx="3680787" cy="1337027"/>
            </a:xfrm>
            <a:prstGeom prst="rect">
              <a:avLst/>
            </a:prstGeom>
          </p:spPr>
        </p:pic>
        <p:pic>
          <p:nvPicPr>
            <p:cNvPr id="47" name="圖形 46">
              <a:extLst>
                <a:ext uri="{FF2B5EF4-FFF2-40B4-BE49-F238E27FC236}">
                  <a16:creationId xmlns:a16="http://schemas.microsoft.com/office/drawing/2014/main" id="{01EB5516-3A77-45F4-A080-1C0BE323D4D7}"/>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72088" y="4726082"/>
              <a:ext cx="3680787" cy="1337027"/>
            </a:xfrm>
            <a:prstGeom prst="rect">
              <a:avLst/>
            </a:prstGeom>
          </p:spPr>
        </p:pic>
      </p:grpSp>
      <p:grpSp>
        <p:nvGrpSpPr>
          <p:cNvPr id="48" name="群組 47">
            <a:extLst>
              <a:ext uri="{FF2B5EF4-FFF2-40B4-BE49-F238E27FC236}">
                <a16:creationId xmlns:a16="http://schemas.microsoft.com/office/drawing/2014/main" id="{940AD2A7-F325-40DD-B5DD-961B01B896E0}"/>
              </a:ext>
            </a:extLst>
          </p:cNvPr>
          <p:cNvGrpSpPr/>
          <p:nvPr/>
        </p:nvGrpSpPr>
        <p:grpSpPr>
          <a:xfrm>
            <a:off x="578678" y="1659165"/>
            <a:ext cx="3142541" cy="4515547"/>
            <a:chOff x="272088" y="1547562"/>
            <a:chExt cx="3680787" cy="4515547"/>
          </a:xfrm>
        </p:grpSpPr>
        <p:pic>
          <p:nvPicPr>
            <p:cNvPr id="49" name="圖形 48">
              <a:extLst>
                <a:ext uri="{FF2B5EF4-FFF2-40B4-BE49-F238E27FC236}">
                  <a16:creationId xmlns:a16="http://schemas.microsoft.com/office/drawing/2014/main" id="{FB6A469E-3611-42CF-8D89-F836A5EC0086}"/>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72088" y="1547562"/>
              <a:ext cx="3680787" cy="1337027"/>
            </a:xfrm>
            <a:prstGeom prst="rect">
              <a:avLst/>
            </a:prstGeom>
          </p:spPr>
        </p:pic>
        <p:pic>
          <p:nvPicPr>
            <p:cNvPr id="50" name="圖形 49">
              <a:extLst>
                <a:ext uri="{FF2B5EF4-FFF2-40B4-BE49-F238E27FC236}">
                  <a16:creationId xmlns:a16="http://schemas.microsoft.com/office/drawing/2014/main" id="{5943A546-ECCD-42D2-9978-CE642517617C}"/>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72088" y="3109108"/>
              <a:ext cx="3680787" cy="1337027"/>
            </a:xfrm>
            <a:prstGeom prst="rect">
              <a:avLst/>
            </a:prstGeom>
          </p:spPr>
        </p:pic>
        <p:pic>
          <p:nvPicPr>
            <p:cNvPr id="51" name="圖形 50">
              <a:extLst>
                <a:ext uri="{FF2B5EF4-FFF2-40B4-BE49-F238E27FC236}">
                  <a16:creationId xmlns:a16="http://schemas.microsoft.com/office/drawing/2014/main" id="{DEE03045-78D0-4961-A470-3BD3DB933571}"/>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72088" y="4726082"/>
              <a:ext cx="3680787" cy="1337027"/>
            </a:xfrm>
            <a:prstGeom prst="rect">
              <a:avLst/>
            </a:prstGeom>
          </p:spPr>
        </p:pic>
      </p:grpSp>
      <p:sp>
        <p:nvSpPr>
          <p:cNvPr id="52" name="文字方塊 51">
            <a:extLst>
              <a:ext uri="{FF2B5EF4-FFF2-40B4-BE49-F238E27FC236}">
                <a16:creationId xmlns:a16="http://schemas.microsoft.com/office/drawing/2014/main" id="{749D801A-B89E-4845-A7FA-4C3A910D5A97}"/>
              </a:ext>
            </a:extLst>
          </p:cNvPr>
          <p:cNvSpPr txBox="1"/>
          <p:nvPr/>
        </p:nvSpPr>
        <p:spPr>
          <a:xfrm>
            <a:off x="891584" y="3605981"/>
            <a:ext cx="2533650" cy="492443"/>
          </a:xfrm>
          <a:prstGeom prst="rect">
            <a:avLst/>
          </a:prstGeom>
          <a:noFill/>
        </p:spPr>
        <p:txBody>
          <a:bodyPr wrap="square" rtlCol="0">
            <a:spAutoFit/>
          </a:bodyPr>
          <a:lstStyle/>
          <a:p>
            <a:pPr algn="ctr"/>
            <a:r>
              <a:rPr lang="en-US" altLang="zh-TW" sz="26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Cloud Ready</a:t>
            </a:r>
            <a:endParaRPr lang="zh-TW" altLang="en-US" sz="26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53" name="文字方塊 52">
            <a:extLst>
              <a:ext uri="{FF2B5EF4-FFF2-40B4-BE49-F238E27FC236}">
                <a16:creationId xmlns:a16="http://schemas.microsoft.com/office/drawing/2014/main" id="{422DE527-6A90-4277-86F8-C0586B23FC53}"/>
              </a:ext>
            </a:extLst>
          </p:cNvPr>
          <p:cNvSpPr txBox="1"/>
          <p:nvPr/>
        </p:nvSpPr>
        <p:spPr>
          <a:xfrm>
            <a:off x="644065" y="2037856"/>
            <a:ext cx="3011766" cy="492443"/>
          </a:xfrm>
          <a:prstGeom prst="rect">
            <a:avLst/>
          </a:prstGeom>
          <a:noFill/>
        </p:spPr>
        <p:txBody>
          <a:bodyPr wrap="square" rtlCol="0">
            <a:spAutoFit/>
          </a:bodyPr>
          <a:lstStyle/>
          <a:p>
            <a:pPr algn="ctr"/>
            <a:r>
              <a:rPr lang="en-US" altLang="zh-TW" sz="26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Data Self-healing</a:t>
            </a:r>
            <a:endParaRPr lang="zh-TW" altLang="en-US" sz="26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54" name="文字方塊 53">
            <a:extLst>
              <a:ext uri="{FF2B5EF4-FFF2-40B4-BE49-F238E27FC236}">
                <a16:creationId xmlns:a16="http://schemas.microsoft.com/office/drawing/2014/main" id="{9CF978F9-265F-4450-91C5-85E679A2D58A}"/>
              </a:ext>
            </a:extLst>
          </p:cNvPr>
          <p:cNvSpPr txBox="1"/>
          <p:nvPr/>
        </p:nvSpPr>
        <p:spPr>
          <a:xfrm>
            <a:off x="856523" y="5087942"/>
            <a:ext cx="2533650" cy="892552"/>
          </a:xfrm>
          <a:prstGeom prst="rect">
            <a:avLst/>
          </a:prstGeom>
          <a:noFill/>
        </p:spPr>
        <p:txBody>
          <a:bodyPr wrap="square" rtlCol="0">
            <a:spAutoFit/>
          </a:bodyPr>
          <a:lstStyle/>
          <a:p>
            <a:pPr algn="ctr"/>
            <a:r>
              <a:rPr lang="en-US" altLang="zh-TW" sz="26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Virtualization Ready</a:t>
            </a:r>
            <a:endParaRPr lang="zh-TW" altLang="en-US" sz="26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55" name="文字方塊 54">
            <a:extLst>
              <a:ext uri="{FF2B5EF4-FFF2-40B4-BE49-F238E27FC236}">
                <a16:creationId xmlns:a16="http://schemas.microsoft.com/office/drawing/2014/main" id="{6F0F7DB9-F4F6-4DF8-80ED-97A89F66E260}"/>
              </a:ext>
            </a:extLst>
          </p:cNvPr>
          <p:cNvSpPr txBox="1"/>
          <p:nvPr/>
        </p:nvSpPr>
        <p:spPr>
          <a:xfrm>
            <a:off x="8182123" y="3429000"/>
            <a:ext cx="2680262" cy="892552"/>
          </a:xfrm>
          <a:prstGeom prst="rect">
            <a:avLst/>
          </a:prstGeom>
          <a:noFill/>
        </p:spPr>
        <p:txBody>
          <a:bodyPr wrap="square" rtlCol="0">
            <a:spAutoFit/>
          </a:bodyPr>
          <a:lstStyle/>
          <a:p>
            <a:pPr algn="ctr"/>
            <a:r>
              <a:rPr lang="en-US" altLang="zh-TW" sz="26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Flash Endurance</a:t>
            </a:r>
            <a:endParaRPr lang="zh-TW" altLang="en-US" sz="26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56" name="文字方塊 55">
            <a:extLst>
              <a:ext uri="{FF2B5EF4-FFF2-40B4-BE49-F238E27FC236}">
                <a16:creationId xmlns:a16="http://schemas.microsoft.com/office/drawing/2014/main" id="{407C01B6-EB5E-4DDB-A7FC-D2220EA98DB6}"/>
              </a:ext>
            </a:extLst>
          </p:cNvPr>
          <p:cNvSpPr txBox="1"/>
          <p:nvPr/>
        </p:nvSpPr>
        <p:spPr>
          <a:xfrm>
            <a:off x="8255429" y="2046475"/>
            <a:ext cx="2533650" cy="492443"/>
          </a:xfrm>
          <a:prstGeom prst="rect">
            <a:avLst/>
          </a:prstGeom>
          <a:noFill/>
        </p:spPr>
        <p:txBody>
          <a:bodyPr wrap="square" rtlCol="0">
            <a:spAutoFit/>
          </a:bodyPr>
          <a:lstStyle/>
          <a:p>
            <a:pPr algn="ctr"/>
            <a:r>
              <a:rPr lang="en-US" altLang="zh-TW" sz="26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ZFS on Linux</a:t>
            </a:r>
            <a:endParaRPr lang="zh-TW" altLang="en-US" sz="26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57" name="文字方塊 56">
            <a:extLst>
              <a:ext uri="{FF2B5EF4-FFF2-40B4-BE49-F238E27FC236}">
                <a16:creationId xmlns:a16="http://schemas.microsoft.com/office/drawing/2014/main" id="{076E2A71-581D-422F-ADA9-77D8B89444F5}"/>
              </a:ext>
            </a:extLst>
          </p:cNvPr>
          <p:cNvSpPr txBox="1"/>
          <p:nvPr/>
        </p:nvSpPr>
        <p:spPr>
          <a:xfrm>
            <a:off x="8227149" y="5084310"/>
            <a:ext cx="2533650" cy="892552"/>
          </a:xfrm>
          <a:prstGeom prst="rect">
            <a:avLst/>
          </a:prstGeom>
          <a:noFill/>
        </p:spPr>
        <p:txBody>
          <a:bodyPr wrap="square" rtlCol="0">
            <a:spAutoFit/>
          </a:bodyPr>
          <a:lstStyle/>
          <a:p>
            <a:pPr algn="ctr"/>
            <a:r>
              <a:rPr lang="en-US" altLang="zh-TW" sz="26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65,536</a:t>
            </a:r>
            <a:r>
              <a:rPr lang="zh-TW" altLang="en-US" sz="26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a:t>
            </a:r>
            <a:r>
              <a:rPr lang="en-US" altLang="zh-TW" sz="26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Snapshots</a:t>
            </a:r>
            <a:endParaRPr lang="zh-TW" altLang="en-US" sz="26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pic>
        <p:nvPicPr>
          <p:cNvPr id="58" name="圖片 27">
            <a:extLst>
              <a:ext uri="{FF2B5EF4-FFF2-40B4-BE49-F238E27FC236}">
                <a16:creationId xmlns:a16="http://schemas.microsoft.com/office/drawing/2014/main" id="{A20FA6F8-D7B2-44D1-9D53-BC11968DC98A}"/>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034146" y="2542551"/>
            <a:ext cx="5419039" cy="1877739"/>
          </a:xfrm>
          <a:prstGeom prst="rect">
            <a:avLst/>
          </a:prstGeom>
        </p:spPr>
      </p:pic>
      <p:sp>
        <p:nvSpPr>
          <p:cNvPr id="59" name="Rectangle 24">
            <a:extLst>
              <a:ext uri="{FF2B5EF4-FFF2-40B4-BE49-F238E27FC236}">
                <a16:creationId xmlns:a16="http://schemas.microsoft.com/office/drawing/2014/main" id="{D3F6EAB4-B630-402C-B7BA-EE31585E7B1D}"/>
              </a:ext>
            </a:extLst>
          </p:cNvPr>
          <p:cNvSpPr/>
          <p:nvPr/>
        </p:nvSpPr>
        <p:spPr>
          <a:xfrm>
            <a:off x="4011310" y="1574027"/>
            <a:ext cx="3673990" cy="1015663"/>
          </a:xfrm>
          <a:prstGeom prst="rect">
            <a:avLst/>
          </a:prstGeom>
        </p:spPr>
        <p:txBody>
          <a:bodyPr wrap="square"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3600"/>
              </a:lnSpc>
              <a:spcBef>
                <a:spcPts val="800"/>
              </a:spcBef>
              <a:defRPr/>
            </a:pPr>
            <a:r>
              <a:rPr lang="en-US" altLang="zh-CN" sz="3000" b="1">
                <a:solidFill>
                  <a:srgbClr val="0070C0"/>
                </a:solidFill>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Most Affordable</a:t>
            </a:r>
            <a:br>
              <a:rPr lang="en-US" altLang="zh-CN" sz="3000" b="1">
                <a:solidFill>
                  <a:srgbClr val="0070C0"/>
                </a:solidFill>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br>
            <a:r>
              <a:rPr lang="en-US" altLang="zh-CN" sz="3000" b="1">
                <a:solidFill>
                  <a:srgbClr val="0070C0"/>
                </a:solidFill>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Hybrid Storage</a:t>
            </a:r>
            <a:endParaRPr lang="zh-CN" sz="3000">
              <a:solidFill>
                <a:srgbClr val="0070C0"/>
              </a:solidFill>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nvGrpSpPr>
          <p:cNvPr id="60" name="Group 18">
            <a:extLst>
              <a:ext uri="{FF2B5EF4-FFF2-40B4-BE49-F238E27FC236}">
                <a16:creationId xmlns:a16="http://schemas.microsoft.com/office/drawing/2014/main" id="{049FD83D-C170-4700-BA5E-28D2E0C6C972}"/>
              </a:ext>
            </a:extLst>
          </p:cNvPr>
          <p:cNvGrpSpPr>
            <a:grpSpLocks/>
          </p:cNvGrpSpPr>
          <p:nvPr/>
        </p:nvGrpSpPr>
        <p:grpSpPr bwMode="auto">
          <a:xfrm>
            <a:off x="5413841" y="3923101"/>
            <a:ext cx="1267678" cy="1008000"/>
            <a:chOff x="5646515" y="4205878"/>
            <a:chExt cx="1023768" cy="816280"/>
          </a:xfrm>
        </p:grpSpPr>
        <p:grpSp>
          <p:nvGrpSpPr>
            <p:cNvPr id="61" name="Group 105">
              <a:extLst>
                <a:ext uri="{FF2B5EF4-FFF2-40B4-BE49-F238E27FC236}">
                  <a16:creationId xmlns:a16="http://schemas.microsoft.com/office/drawing/2014/main" id="{87F346E4-2447-44AD-B29C-CFA18559430F}"/>
                </a:ext>
              </a:extLst>
            </p:cNvPr>
            <p:cNvGrpSpPr>
              <a:grpSpLocks/>
            </p:cNvGrpSpPr>
            <p:nvPr/>
          </p:nvGrpSpPr>
          <p:grpSpPr bwMode="auto">
            <a:xfrm>
              <a:off x="5646515" y="4205878"/>
              <a:ext cx="814054" cy="816280"/>
              <a:chOff x="5646002" y="4206228"/>
              <a:chExt cx="910417" cy="756444"/>
            </a:xfrm>
          </p:grpSpPr>
          <p:sp>
            <p:nvSpPr>
              <p:cNvPr id="63" name="Rounded Rectangle 67">
                <a:extLst>
                  <a:ext uri="{FF2B5EF4-FFF2-40B4-BE49-F238E27FC236}">
                    <a16:creationId xmlns:a16="http://schemas.microsoft.com/office/drawing/2014/main" id="{AAEFFCB0-FE79-42C5-85CB-F87962CC06AF}"/>
                  </a:ext>
                </a:extLst>
              </p:cNvPr>
              <p:cNvSpPr/>
              <p:nvPr/>
            </p:nvSpPr>
            <p:spPr bwMode="gray">
              <a:xfrm>
                <a:off x="5646002" y="4206228"/>
                <a:ext cx="910417" cy="756444"/>
              </a:xfrm>
              <a:prstGeom prst="ellipse">
                <a:avLst/>
              </a:prstGeom>
              <a:solidFill>
                <a:schemeClr val="bg1">
                  <a:lumMod val="7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90000"/>
                  </a:lnSpc>
                  <a:defRPr/>
                </a:pPr>
                <a:endParaRPr lang="zh-TW" altLang="en-US" sz="1867">
                  <a:solidFill>
                    <a:srgbClr val="FFFFFF"/>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64" name="Rounded Rectangle 64">
                <a:extLst>
                  <a:ext uri="{FF2B5EF4-FFF2-40B4-BE49-F238E27FC236}">
                    <a16:creationId xmlns:a16="http://schemas.microsoft.com/office/drawing/2014/main" id="{5300E3D1-77E2-4193-A6A7-F4A516AF61A4}"/>
                  </a:ext>
                </a:extLst>
              </p:cNvPr>
              <p:cNvSpPr/>
              <p:nvPr/>
            </p:nvSpPr>
            <p:spPr bwMode="gray">
              <a:xfrm>
                <a:off x="5700517" y="4251840"/>
                <a:ext cx="812873" cy="673221"/>
              </a:xfrm>
              <a:prstGeom prst="ellipse">
                <a:avLst/>
              </a:prstGeom>
              <a:solidFill>
                <a:srgbClr val="1B305E"/>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tabLst>
                    <a:tab pos="154505" algn="l"/>
                  </a:tabLst>
                  <a:defRPr/>
                </a:pPr>
                <a:r>
                  <a:rPr lang="en-US" altLang="zh-TW" sz="2133">
                    <a:solidFill>
                      <a:srgbClr val="FFFFFF"/>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Unified</a:t>
                </a:r>
                <a:endParaRPr lang="en-US" altLang="zh-TW" sz="2400">
                  <a:solidFill>
                    <a:srgbClr val="FFFFFF"/>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pic>
          <p:nvPicPr>
            <p:cNvPr id="62" name="Picture 20">
              <a:extLst>
                <a:ext uri="{FF2B5EF4-FFF2-40B4-BE49-F238E27FC236}">
                  <a16:creationId xmlns:a16="http://schemas.microsoft.com/office/drawing/2014/main" id="{BF1B9FDD-4DB5-43CA-A999-050967A144C4}"/>
                </a:ext>
              </a:extLst>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6264403" y="4637854"/>
              <a:ext cx="405880" cy="381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1" name="群組 70">
            <a:extLst>
              <a:ext uri="{FF2B5EF4-FFF2-40B4-BE49-F238E27FC236}">
                <a16:creationId xmlns:a16="http://schemas.microsoft.com/office/drawing/2014/main" id="{6636C59A-3F5D-434A-A6C3-9CE187D740F8}"/>
              </a:ext>
            </a:extLst>
          </p:cNvPr>
          <p:cNvGrpSpPr/>
          <p:nvPr/>
        </p:nvGrpSpPr>
        <p:grpSpPr>
          <a:xfrm>
            <a:off x="3931765" y="4890880"/>
            <a:ext cx="3957009" cy="1346746"/>
            <a:chOff x="3931766" y="4912421"/>
            <a:chExt cx="3679972" cy="1252458"/>
          </a:xfrm>
        </p:grpSpPr>
        <p:pic>
          <p:nvPicPr>
            <p:cNvPr id="72" name="圖片 71" descr="一張含有 文字 的圖片&#10;&#10;自動產生的描述">
              <a:extLst>
                <a:ext uri="{FF2B5EF4-FFF2-40B4-BE49-F238E27FC236}">
                  <a16:creationId xmlns:a16="http://schemas.microsoft.com/office/drawing/2014/main" id="{5E2DCAD6-B886-4FD7-85D9-723CF78BEC1A}"/>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783880" y="4955600"/>
              <a:ext cx="827858" cy="827858"/>
            </a:xfrm>
            <a:prstGeom prst="rect">
              <a:avLst/>
            </a:prstGeom>
          </p:spPr>
        </p:pic>
        <p:pic>
          <p:nvPicPr>
            <p:cNvPr id="73" name="圖片 72" descr="一張含有 文字, 餐具, 盤, 向量圖形 的圖片&#10;&#10;自動產生的描述">
              <a:extLst>
                <a:ext uri="{FF2B5EF4-FFF2-40B4-BE49-F238E27FC236}">
                  <a16:creationId xmlns:a16="http://schemas.microsoft.com/office/drawing/2014/main" id="{69CF33AA-CFED-4DAE-8912-820C9ABB4FB9}"/>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986990" y="5137902"/>
              <a:ext cx="725840" cy="434294"/>
            </a:xfrm>
            <a:prstGeom prst="rect">
              <a:avLst/>
            </a:prstGeom>
          </p:spPr>
        </p:pic>
        <p:pic>
          <p:nvPicPr>
            <p:cNvPr id="74" name="圖片 73">
              <a:extLst>
                <a:ext uri="{FF2B5EF4-FFF2-40B4-BE49-F238E27FC236}">
                  <a16:creationId xmlns:a16="http://schemas.microsoft.com/office/drawing/2014/main" id="{3BF6F505-CE2B-448B-807B-82B9A9117E63}"/>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790431" y="4912421"/>
              <a:ext cx="1277186" cy="835493"/>
            </a:xfrm>
            <a:prstGeom prst="rect">
              <a:avLst/>
            </a:prstGeom>
          </p:spPr>
        </p:pic>
        <p:pic>
          <p:nvPicPr>
            <p:cNvPr id="75" name="圖片 74">
              <a:extLst>
                <a:ext uri="{FF2B5EF4-FFF2-40B4-BE49-F238E27FC236}">
                  <a16:creationId xmlns:a16="http://schemas.microsoft.com/office/drawing/2014/main" id="{16E2A0C4-BE50-464D-B8E5-9CA15F4EC4C2}"/>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3931766" y="5177536"/>
              <a:ext cx="985746" cy="333182"/>
            </a:xfrm>
            <a:prstGeom prst="rect">
              <a:avLst/>
            </a:prstGeom>
          </p:spPr>
        </p:pic>
        <p:pic>
          <p:nvPicPr>
            <p:cNvPr id="76" name="圖片 75" descr="一張含有 文字 的圖片&#10;&#10;自動產生的描述">
              <a:extLst>
                <a:ext uri="{FF2B5EF4-FFF2-40B4-BE49-F238E27FC236}">
                  <a16:creationId xmlns:a16="http://schemas.microsoft.com/office/drawing/2014/main" id="{2380EA20-DF84-4861-9ACE-E52FCB81E947}"/>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6096000" y="5848063"/>
              <a:ext cx="1375762" cy="316816"/>
            </a:xfrm>
            <a:prstGeom prst="rect">
              <a:avLst/>
            </a:prstGeom>
          </p:spPr>
        </p:pic>
        <p:pic>
          <p:nvPicPr>
            <p:cNvPr id="77" name="圖片 76">
              <a:extLst>
                <a:ext uri="{FF2B5EF4-FFF2-40B4-BE49-F238E27FC236}">
                  <a16:creationId xmlns:a16="http://schemas.microsoft.com/office/drawing/2014/main" id="{F0B1668A-3D5E-4E80-AAD5-61BF9DF35495}"/>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4001257" y="5732677"/>
              <a:ext cx="1775274" cy="379570"/>
            </a:xfrm>
            <a:prstGeom prst="rect">
              <a:avLst/>
            </a:prstGeom>
          </p:spPr>
        </p:pic>
      </p:grpSp>
    </p:spTree>
    <p:extLst>
      <p:ext uri="{BB962C8B-B14F-4D97-AF65-F5344CB8AC3E}">
        <p14:creationId xmlns:p14="http://schemas.microsoft.com/office/powerpoint/2010/main" val="9445605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a:extLst>
              <a:ext uri="{FF2B5EF4-FFF2-40B4-BE49-F238E27FC236}">
                <a16:creationId xmlns:a16="http://schemas.microsoft.com/office/drawing/2014/main" id="{11A2587A-E0D0-B08D-441D-87351E0CB1B8}"/>
              </a:ext>
            </a:extLst>
          </p:cNvPr>
          <p:cNvSpPr/>
          <p:nvPr/>
        </p:nvSpPr>
        <p:spPr>
          <a:xfrm>
            <a:off x="1" y="1461052"/>
            <a:ext cx="12192000" cy="5396949"/>
          </a:xfrm>
          <a:prstGeom prst="rect">
            <a:avLst/>
          </a:prstGeom>
          <a:gradFill>
            <a:gsLst>
              <a:gs pos="0">
                <a:srgbClr val="2F3243"/>
              </a:gs>
              <a:gs pos="100000">
                <a:schemeClr val="accent1">
                  <a:lumMod val="7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Title 1">
            <a:extLst>
              <a:ext uri="{FF2B5EF4-FFF2-40B4-BE49-F238E27FC236}">
                <a16:creationId xmlns:a16="http://schemas.microsoft.com/office/drawing/2014/main" id="{8E45D832-9C1C-EC04-4B56-72DA12B9929F}"/>
              </a:ext>
            </a:extLst>
          </p:cNvPr>
          <p:cNvSpPr>
            <a:spLocks noGrp="1"/>
          </p:cNvSpPr>
          <p:nvPr>
            <p:ph type="title" idx="4294967295"/>
          </p:nvPr>
        </p:nvSpPr>
        <p:spPr>
          <a:xfrm>
            <a:off x="429491" y="135489"/>
            <a:ext cx="10515600" cy="1325563"/>
          </a:xfrm>
        </p:spPr>
        <p:txBody>
          <a:bodyPr/>
          <a:lstStyle/>
          <a:p>
            <a:r>
              <a:rPr lang="en-TW" b="1">
                <a:solidFill>
                  <a:srgbClr val="FF6600"/>
                </a:solidFill>
                <a:latin typeface="Arial" panose="020B0604020202020204" pitchFamily="34" charset="0"/>
                <a:cs typeface="Arial" panose="020B0604020202020204" pitchFamily="34" charset="0"/>
              </a:rPr>
              <a:t>QNAP Authenticator: Passwordless</a:t>
            </a:r>
          </a:p>
        </p:txBody>
      </p:sp>
      <p:sp>
        <p:nvSpPr>
          <p:cNvPr id="3" name="Content Placeholder 2">
            <a:extLst>
              <a:ext uri="{FF2B5EF4-FFF2-40B4-BE49-F238E27FC236}">
                <a16:creationId xmlns:a16="http://schemas.microsoft.com/office/drawing/2014/main" id="{ACA8308E-DBED-4782-0E5A-98D65C73EB97}"/>
              </a:ext>
            </a:extLst>
          </p:cNvPr>
          <p:cNvSpPr>
            <a:spLocks noGrp="1"/>
          </p:cNvSpPr>
          <p:nvPr>
            <p:ph idx="4294967295"/>
          </p:nvPr>
        </p:nvSpPr>
        <p:spPr>
          <a:xfrm>
            <a:off x="629478" y="1789113"/>
            <a:ext cx="10515600" cy="871537"/>
          </a:xfrm>
        </p:spPr>
        <p:txBody>
          <a:bodyPr>
            <a:normAutofit/>
          </a:bodyPr>
          <a:lstStyle/>
          <a:p>
            <a:pPr marL="0" indent="0">
              <a:lnSpc>
                <a:spcPct val="120000"/>
              </a:lnSpc>
              <a:buNone/>
            </a:pPr>
            <a:r>
              <a:rPr lang="en-TW" sz="1800">
                <a:solidFill>
                  <a:schemeClr val="bg1"/>
                </a:solidFill>
              </a:rPr>
              <a:t>If 2 Step Verification is not necessary, QNAP Authenticator can still let you not to memorize password by “Log-in Approval” or QR Code</a:t>
            </a:r>
          </a:p>
        </p:txBody>
      </p:sp>
      <p:pic>
        <p:nvPicPr>
          <p:cNvPr id="11" name="圖片 10">
            <a:extLst>
              <a:ext uri="{FF2B5EF4-FFF2-40B4-BE49-F238E27FC236}">
                <a16:creationId xmlns:a16="http://schemas.microsoft.com/office/drawing/2014/main" id="{3D2B1158-09B9-B7B6-F03D-3BBCE9220825}"/>
              </a:ext>
            </a:extLst>
          </p:cNvPr>
          <p:cNvPicPr>
            <a:picLocks noChangeAspect="1"/>
          </p:cNvPicPr>
          <p:nvPr/>
        </p:nvPicPr>
        <p:blipFill>
          <a:blip r:embed="rId2"/>
          <a:stretch>
            <a:fillRect/>
          </a:stretch>
        </p:blipFill>
        <p:spPr>
          <a:xfrm>
            <a:off x="629478" y="2886738"/>
            <a:ext cx="3657223" cy="3472896"/>
          </a:xfrm>
          <a:prstGeom prst="rect">
            <a:avLst/>
          </a:prstGeom>
        </p:spPr>
      </p:pic>
      <p:pic>
        <p:nvPicPr>
          <p:cNvPr id="14" name="圖片 13">
            <a:extLst>
              <a:ext uri="{FF2B5EF4-FFF2-40B4-BE49-F238E27FC236}">
                <a16:creationId xmlns:a16="http://schemas.microsoft.com/office/drawing/2014/main" id="{0C8BBCA4-4718-58DC-250A-0B19B7BF8F90}"/>
              </a:ext>
            </a:extLst>
          </p:cNvPr>
          <p:cNvPicPr>
            <a:picLocks noChangeAspect="1"/>
          </p:cNvPicPr>
          <p:nvPr/>
        </p:nvPicPr>
        <p:blipFill>
          <a:blip r:embed="rId3"/>
          <a:stretch>
            <a:fillRect/>
          </a:stretch>
        </p:blipFill>
        <p:spPr>
          <a:xfrm>
            <a:off x="4579058" y="2786615"/>
            <a:ext cx="7181060" cy="3610151"/>
          </a:xfrm>
          <a:prstGeom prst="rect">
            <a:avLst/>
          </a:prstGeom>
        </p:spPr>
      </p:pic>
    </p:spTree>
    <p:extLst>
      <p:ext uri="{BB962C8B-B14F-4D97-AF65-F5344CB8AC3E}">
        <p14:creationId xmlns:p14="http://schemas.microsoft.com/office/powerpoint/2010/main" val="11525998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A822EA-B9CF-2EFD-628D-A53B35518160}"/>
              </a:ext>
            </a:extLst>
          </p:cNvPr>
          <p:cNvSpPr>
            <a:spLocks noGrp="1"/>
          </p:cNvSpPr>
          <p:nvPr>
            <p:ph type="title"/>
          </p:nvPr>
        </p:nvSpPr>
        <p:spPr>
          <a:xfrm>
            <a:off x="838200" y="138846"/>
            <a:ext cx="10515600" cy="1325563"/>
          </a:xfrm>
        </p:spPr>
        <p:txBody>
          <a:bodyPr/>
          <a:lstStyle/>
          <a:p>
            <a:r>
              <a:rPr lang="en-TW"/>
              <a:t>Configure from “Login &amp; Security”</a:t>
            </a:r>
          </a:p>
        </p:txBody>
      </p:sp>
      <p:pic>
        <p:nvPicPr>
          <p:cNvPr id="7" name="Content Placeholder 6">
            <a:extLst>
              <a:ext uri="{FF2B5EF4-FFF2-40B4-BE49-F238E27FC236}">
                <a16:creationId xmlns:a16="http://schemas.microsoft.com/office/drawing/2014/main" id="{013A3A3E-70BB-2A5F-471F-78BD40177F9D}"/>
              </a:ext>
            </a:extLst>
          </p:cNvPr>
          <p:cNvPicPr>
            <a:picLocks noGrp="1" noChangeAspect="1"/>
          </p:cNvPicPr>
          <p:nvPr>
            <p:ph idx="1"/>
          </p:nvPr>
        </p:nvPicPr>
        <p:blipFill>
          <a:blip r:embed="rId2"/>
          <a:stretch>
            <a:fillRect/>
          </a:stretch>
        </p:blipFill>
        <p:spPr>
          <a:xfrm>
            <a:off x="0" y="1415826"/>
            <a:ext cx="8199523" cy="4351338"/>
          </a:xfrm>
          <a:prstGeom prst="rect">
            <a:avLst/>
          </a:prstGeom>
        </p:spPr>
      </p:pic>
      <p:sp>
        <p:nvSpPr>
          <p:cNvPr id="9" name="TextBox 8">
            <a:extLst>
              <a:ext uri="{FF2B5EF4-FFF2-40B4-BE49-F238E27FC236}">
                <a16:creationId xmlns:a16="http://schemas.microsoft.com/office/drawing/2014/main" id="{823473A3-DC84-C511-6D66-32F2E3F2DE28}"/>
              </a:ext>
            </a:extLst>
          </p:cNvPr>
          <p:cNvSpPr txBox="1"/>
          <p:nvPr/>
        </p:nvSpPr>
        <p:spPr>
          <a:xfrm>
            <a:off x="6573982" y="5858169"/>
            <a:ext cx="5464868" cy="923330"/>
          </a:xfrm>
          <a:prstGeom prst="rect">
            <a:avLst/>
          </a:prstGeom>
          <a:noFill/>
        </p:spPr>
        <p:txBody>
          <a:bodyPr wrap="square">
            <a:spAutoFit/>
          </a:bodyPr>
          <a:lstStyle/>
          <a:p>
            <a:r>
              <a:rPr lang="en-US" sz="1800">
                <a:solidFill>
                  <a:srgbClr val="C00000"/>
                </a:solidFill>
              </a:rPr>
              <a:t>[Note] to send a recovery email, the QTS should </a:t>
            </a:r>
            <a:r>
              <a:rPr lang="en-US" sz="1800" b="1">
                <a:solidFill>
                  <a:srgbClr val="C00000"/>
                </a:solidFill>
              </a:rPr>
              <a:t>login to QNAP ID</a:t>
            </a:r>
            <a:r>
              <a:rPr lang="en-US" sz="1800">
                <a:solidFill>
                  <a:srgbClr val="C00000"/>
                </a:solidFill>
              </a:rPr>
              <a:t>, or the </a:t>
            </a:r>
            <a:r>
              <a:rPr lang="en-US" sz="1800" b="1">
                <a:solidFill>
                  <a:srgbClr val="C00000"/>
                </a:solidFill>
              </a:rPr>
              <a:t>SMTP service</a:t>
            </a:r>
            <a:r>
              <a:rPr lang="en-US" sz="1800">
                <a:solidFill>
                  <a:srgbClr val="C00000"/>
                </a:solidFill>
              </a:rPr>
              <a:t> should be enabled on Notification Center</a:t>
            </a:r>
            <a:endParaRPr lang="en-TW">
              <a:solidFill>
                <a:srgbClr val="C00000"/>
              </a:solidFill>
            </a:endParaRPr>
          </a:p>
        </p:txBody>
      </p:sp>
      <p:pic>
        <p:nvPicPr>
          <p:cNvPr id="10" name="Picture 9">
            <a:extLst>
              <a:ext uri="{FF2B5EF4-FFF2-40B4-BE49-F238E27FC236}">
                <a16:creationId xmlns:a16="http://schemas.microsoft.com/office/drawing/2014/main" id="{4EBEE161-46D8-DB3F-7CD9-4F93CADE0CD1}"/>
              </a:ext>
            </a:extLst>
          </p:cNvPr>
          <p:cNvPicPr>
            <a:picLocks noChangeAspect="1"/>
          </p:cNvPicPr>
          <p:nvPr/>
        </p:nvPicPr>
        <p:blipFill>
          <a:blip r:embed="rId3"/>
          <a:stretch>
            <a:fillRect/>
          </a:stretch>
        </p:blipFill>
        <p:spPr>
          <a:xfrm>
            <a:off x="6676147" y="2581039"/>
            <a:ext cx="5222475" cy="3186125"/>
          </a:xfrm>
          <a:prstGeom prst="rect">
            <a:avLst/>
          </a:prstGeom>
        </p:spPr>
      </p:pic>
      <p:sp>
        <p:nvSpPr>
          <p:cNvPr id="11" name="Curved Left Arrow 10">
            <a:extLst>
              <a:ext uri="{FF2B5EF4-FFF2-40B4-BE49-F238E27FC236}">
                <a16:creationId xmlns:a16="http://schemas.microsoft.com/office/drawing/2014/main" id="{26CD538F-D6F5-BE86-8217-2E5D5B18866F}"/>
              </a:ext>
            </a:extLst>
          </p:cNvPr>
          <p:cNvSpPr/>
          <p:nvPr/>
        </p:nvSpPr>
        <p:spPr>
          <a:xfrm>
            <a:off x="5604530" y="1684113"/>
            <a:ext cx="752080" cy="2351173"/>
          </a:xfrm>
          <a:prstGeom prst="curvedLeftArrow">
            <a:avLst/>
          </a:prstGeom>
          <a:gradFill>
            <a:gsLst>
              <a:gs pos="0">
                <a:srgbClr val="FF6602">
                  <a:alpha val="0"/>
                </a:srgbClr>
              </a:gs>
              <a:gs pos="25000">
                <a:srgbClr val="FF6602"/>
              </a:gs>
              <a:gs pos="30000">
                <a:schemeClr val="accent1">
                  <a:lumMod val="45000"/>
                  <a:lumOff val="55000"/>
                </a:schemeClr>
              </a:gs>
              <a:gs pos="100000">
                <a:srgbClr val="0070C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solidFill>
                <a:schemeClr val="tx1"/>
              </a:solidFill>
            </a:endParaRPr>
          </a:p>
        </p:txBody>
      </p:sp>
    </p:spTree>
    <p:extLst>
      <p:ext uri="{BB962C8B-B14F-4D97-AF65-F5344CB8AC3E}">
        <p14:creationId xmlns:p14="http://schemas.microsoft.com/office/powerpoint/2010/main" val="3026867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群組 1">
            <a:extLst>
              <a:ext uri="{FF2B5EF4-FFF2-40B4-BE49-F238E27FC236}">
                <a16:creationId xmlns:a16="http://schemas.microsoft.com/office/drawing/2014/main" id="{838E0562-88C8-79EA-27BC-AF0474A3D437}"/>
              </a:ext>
            </a:extLst>
          </p:cNvPr>
          <p:cNvGrpSpPr/>
          <p:nvPr/>
        </p:nvGrpSpPr>
        <p:grpSpPr>
          <a:xfrm>
            <a:off x="1271233" y="2400199"/>
            <a:ext cx="4823534" cy="1017579"/>
            <a:chOff x="1595870" y="1601495"/>
            <a:chExt cx="4290152" cy="905056"/>
          </a:xfrm>
        </p:grpSpPr>
        <p:sp>
          <p:nvSpPr>
            <p:cNvPr id="3" name="副標題 2">
              <a:extLst>
                <a:ext uri="{FF2B5EF4-FFF2-40B4-BE49-F238E27FC236}">
                  <a16:creationId xmlns:a16="http://schemas.microsoft.com/office/drawing/2014/main" id="{59ABDA67-1462-9098-8389-F1993BDA7AF0}"/>
                </a:ext>
              </a:extLst>
            </p:cNvPr>
            <p:cNvSpPr txBox="1">
              <a:spLocks/>
            </p:cNvSpPr>
            <p:nvPr/>
          </p:nvSpPr>
          <p:spPr>
            <a:xfrm>
              <a:off x="1612496" y="1958368"/>
              <a:ext cx="4273526" cy="500334"/>
            </a:xfrm>
            <a:prstGeom prst="rect">
              <a:avLst/>
            </a:prstGeom>
          </p:spPr>
          <p:txBody>
            <a:bodyPr>
              <a:noAutofit/>
            </a:bodyPr>
            <a:lstStyle>
              <a:lvl1pPr marL="0" indent="0" algn="ctr" defTabSz="914400" rtl="0" eaLnBrk="1" latinLnBrk="0" hangingPunct="1">
                <a:lnSpc>
                  <a:spcPct val="90000"/>
                </a:lnSpc>
                <a:spcBef>
                  <a:spcPts val="1000"/>
                </a:spcBef>
                <a:buFont typeface="Arial" panose="020B0604020202020204" pitchFamily="34" charset="0"/>
                <a:buNone/>
                <a:defRPr sz="3600" b="1" kern="1200">
                  <a:solidFill>
                    <a:schemeClr val="tx1"/>
                  </a:solidFill>
                  <a:latin typeface="Arial Narrow" panose="020B0606020202030204" pitchFamily="34" charset="0"/>
                  <a:ea typeface="微軟正黑體" panose="020B0604030504040204" pitchFamily="34" charset="-120"/>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微軟正黑體" panose="020B0604030504040204" pitchFamily="34" charset="-120"/>
                  <a:ea typeface="微軟正黑體" panose="020B0604030504040204" pitchFamily="34" charset="-120"/>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微軟正黑體" panose="020B0604030504040204" pitchFamily="34" charset="-120"/>
                  <a:ea typeface="微軟正黑體" panose="020B0604030504040204" pitchFamily="34" charset="-120"/>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微軟正黑體" panose="020B0604030504040204" pitchFamily="34" charset="-120"/>
                  <a:ea typeface="微軟正黑體" panose="020B0604030504040204" pitchFamily="34" charset="-120"/>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微軟正黑體" panose="020B0604030504040204" pitchFamily="34" charset="-120"/>
                  <a:ea typeface="微軟正黑體" panose="020B0604030504040204" pitchFamily="34" charset="-120"/>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ltLang="zh-TW">
                  <a:solidFill>
                    <a:schemeClr val="bg1"/>
                  </a:solidFill>
                  <a:latin typeface="Arial" panose="020B0604020202020204" pitchFamily="34" charset="0"/>
                  <a:sym typeface="Arial" panose="020B0604020202020204" pitchFamily="34" charset="0"/>
                </a:rPr>
                <a:t>03</a:t>
              </a:r>
              <a:endParaRPr lang="zh-TW" altLang="en-US">
                <a:solidFill>
                  <a:schemeClr val="bg1"/>
                </a:solidFill>
                <a:latin typeface="Arial" panose="020B0604020202020204" pitchFamily="34" charset="0"/>
                <a:sym typeface="Arial" panose="020B0604020202020204" pitchFamily="34" charset="0"/>
              </a:endParaRPr>
            </a:p>
          </p:txBody>
        </p:sp>
        <p:sp>
          <p:nvSpPr>
            <p:cNvPr id="4" name="矩形 3">
              <a:extLst>
                <a:ext uri="{FF2B5EF4-FFF2-40B4-BE49-F238E27FC236}">
                  <a16:creationId xmlns:a16="http://schemas.microsoft.com/office/drawing/2014/main" id="{8825CB48-C13D-DA4F-DA17-D09D38ABEFA8}"/>
                </a:ext>
              </a:extLst>
            </p:cNvPr>
            <p:cNvSpPr/>
            <p:nvPr/>
          </p:nvSpPr>
          <p:spPr>
            <a:xfrm>
              <a:off x="1595870" y="1731485"/>
              <a:ext cx="4281526" cy="775066"/>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5" name="文字方塊 4">
              <a:extLst>
                <a:ext uri="{FF2B5EF4-FFF2-40B4-BE49-F238E27FC236}">
                  <a16:creationId xmlns:a16="http://schemas.microsoft.com/office/drawing/2014/main" id="{D04603E7-518C-5D15-3DCF-5E3BED5DD9D9}"/>
                </a:ext>
              </a:extLst>
            </p:cNvPr>
            <p:cNvSpPr txBox="1"/>
            <p:nvPr/>
          </p:nvSpPr>
          <p:spPr>
            <a:xfrm>
              <a:off x="3054364" y="1601495"/>
              <a:ext cx="1378101" cy="429285"/>
            </a:xfrm>
            <a:prstGeom prst="rect">
              <a:avLst/>
            </a:prstGeom>
            <a:noFill/>
          </p:spPr>
          <p:txBody>
            <a:bodyPr wrap="square" rtlCol="0">
              <a:spAutoFit/>
            </a:bodyPr>
            <a:lstStyle/>
            <a:p>
              <a:pPr algn="ctr">
                <a:lnSpc>
                  <a:spcPts val="3200"/>
                </a:lnSpc>
              </a:pPr>
              <a:r>
                <a:rPr lang="en-US" altLang="zh-TW" sz="10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Chapter</a:t>
              </a:r>
            </a:p>
          </p:txBody>
        </p:sp>
      </p:grpSp>
      <p:sp>
        <p:nvSpPr>
          <p:cNvPr id="6" name="標題 1">
            <a:extLst>
              <a:ext uri="{FF2B5EF4-FFF2-40B4-BE49-F238E27FC236}">
                <a16:creationId xmlns:a16="http://schemas.microsoft.com/office/drawing/2014/main" id="{F152F4BA-5B33-ACFA-7D95-071F51B89A73}"/>
              </a:ext>
            </a:extLst>
          </p:cNvPr>
          <p:cNvSpPr txBox="1">
            <a:spLocks/>
          </p:cNvSpPr>
          <p:nvPr/>
        </p:nvSpPr>
        <p:spPr>
          <a:xfrm>
            <a:off x="939799" y="3640652"/>
            <a:ext cx="5486401" cy="1017579"/>
          </a:xfrm>
          <a:prstGeom prst="rect">
            <a:avLst/>
          </a:prstGeom>
          <a:noFill/>
        </p:spPr>
        <p:txBody>
          <a:bodyPr vert="horz" lIns="91440" tIns="45720" rIns="91440" bIns="45720" rtlCol="0" anchor="t">
            <a:noAutofit/>
          </a:bodyPr>
          <a:lstStyle>
            <a:lvl1pPr algn="l" defTabSz="914400" rtl="0" eaLnBrk="1" latinLnBrk="0" hangingPunct="1">
              <a:lnSpc>
                <a:spcPct val="90000"/>
              </a:lnSpc>
              <a:spcBef>
                <a:spcPct val="0"/>
              </a:spcBef>
              <a:buNone/>
              <a:defRPr sz="4400" b="1" kern="1200">
                <a:gradFill>
                  <a:gsLst>
                    <a:gs pos="17000">
                      <a:srgbClr val="E8EDF7"/>
                    </a:gs>
                    <a:gs pos="56000">
                      <a:schemeClr val="accent1">
                        <a:lumMod val="5000"/>
                        <a:lumOff val="95000"/>
                      </a:schemeClr>
                    </a:gs>
                    <a:gs pos="76000">
                      <a:schemeClr val="accent1">
                        <a:lumMod val="60000"/>
                        <a:lumOff val="40000"/>
                      </a:schemeClr>
                    </a:gs>
                    <a:gs pos="0">
                      <a:schemeClr val="accent1">
                        <a:lumMod val="45000"/>
                        <a:lumOff val="55000"/>
                      </a:schemeClr>
                    </a:gs>
                    <a:gs pos="100000">
                      <a:schemeClr val="accent1">
                        <a:lumMod val="30000"/>
                        <a:lumOff val="70000"/>
                      </a:schemeClr>
                    </a:gs>
                  </a:gsLst>
                  <a:lin ang="5400000" scaled="1"/>
                </a:gradFill>
                <a:latin typeface="微軟正黑體" panose="020B0604030504040204" pitchFamily="34" charset="-120"/>
                <a:ea typeface="微軟正黑體" panose="020B0604030504040204" pitchFamily="34" charset="-120"/>
                <a:cs typeface="+mj-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4000">
                <a:solidFill>
                  <a:schemeClr val="bg1"/>
                </a:solidFill>
                <a:latin typeface="Arial" panose="020B0604020202020204" pitchFamily="34" charset="0"/>
                <a:cs typeface="Arial" panose="020B0604020202020204" pitchFamily="34" charset="0"/>
                <a:sym typeface="Arial" panose="020B0604020202020204" pitchFamily="34" charset="0"/>
              </a:rPr>
              <a:t>DATA</a:t>
            </a:r>
            <a:r>
              <a:rPr lang="zh-TW" altLang="en-US" sz="4000">
                <a:solidFill>
                  <a:schemeClr val="bg1"/>
                </a:solidFill>
                <a:latin typeface="Arial" panose="020B0604020202020204" pitchFamily="34" charset="0"/>
                <a:cs typeface="Arial" panose="020B0604020202020204" pitchFamily="34" charset="0"/>
                <a:sym typeface="Arial" panose="020B0604020202020204" pitchFamily="34" charset="0"/>
              </a:rPr>
              <a:t> </a:t>
            </a:r>
            <a:r>
              <a:rPr lang="en-US" altLang="zh-TW" sz="4000">
                <a:solidFill>
                  <a:schemeClr val="bg1"/>
                </a:solidFill>
                <a:latin typeface="Arial" panose="020B0604020202020204" pitchFamily="34" charset="0"/>
                <a:cs typeface="Arial" panose="020B0604020202020204" pitchFamily="34" charset="0"/>
                <a:sym typeface="Arial" panose="020B0604020202020204" pitchFamily="34" charset="0"/>
              </a:rPr>
              <a:t>EFFICIENCY</a:t>
            </a:r>
            <a:endParaRPr lang="zh-TW" altLang="en-US" sz="4000">
              <a:solidFill>
                <a:schemeClr val="bg1"/>
              </a:solidFill>
              <a:sym typeface="Arial" panose="020B0604020202020204" pitchFamily="34" charset="0"/>
            </a:endParaRPr>
          </a:p>
        </p:txBody>
      </p:sp>
    </p:spTree>
    <p:extLst>
      <p:ext uri="{BB962C8B-B14F-4D97-AF65-F5344CB8AC3E}">
        <p14:creationId xmlns:p14="http://schemas.microsoft.com/office/powerpoint/2010/main" val="12753263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60862C-07AA-29BE-5806-9059616B4D1B}"/>
              </a:ext>
            </a:extLst>
          </p:cNvPr>
          <p:cNvSpPr>
            <a:spLocks noGrp="1"/>
          </p:cNvSpPr>
          <p:nvPr>
            <p:ph type="title"/>
          </p:nvPr>
        </p:nvSpPr>
        <p:spPr>
          <a:xfrm>
            <a:off x="350071" y="303195"/>
            <a:ext cx="10515600" cy="1325563"/>
          </a:xfrm>
        </p:spPr>
        <p:txBody>
          <a:bodyPr>
            <a:normAutofit fontScale="90000"/>
          </a:bodyPr>
          <a:lstStyle/>
          <a:p>
            <a:r>
              <a:rPr lang="en-US" altLang="zh-TW"/>
              <a:t>Data</a:t>
            </a:r>
            <a:r>
              <a:rPr lang="zh-TW" altLang="en-US"/>
              <a:t> </a:t>
            </a:r>
            <a:r>
              <a:rPr lang="en-US" altLang="zh-TW"/>
              <a:t>Efficiency</a:t>
            </a:r>
            <a:r>
              <a:rPr lang="zh-TW" altLang="en-US"/>
              <a:t> </a:t>
            </a:r>
            <a:r>
              <a:rPr lang="en-US" altLang="zh-TW"/>
              <a:t>with</a:t>
            </a:r>
            <a:r>
              <a:rPr lang="zh-TW" altLang="en-US"/>
              <a:t> </a:t>
            </a:r>
            <a:r>
              <a:rPr lang="en-US" altLang="zh-TW"/>
              <a:t>Powerful Data Reduction</a:t>
            </a:r>
            <a:endParaRPr lang="en-TW"/>
          </a:p>
        </p:txBody>
      </p:sp>
      <p:pic>
        <p:nvPicPr>
          <p:cNvPr id="3" name="Graphic 2">
            <a:extLst>
              <a:ext uri="{FF2B5EF4-FFF2-40B4-BE49-F238E27FC236}">
                <a16:creationId xmlns:a16="http://schemas.microsoft.com/office/drawing/2014/main" id="{D8603421-5018-2C1B-7D1D-1A6663CBEBA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750824" y="1971571"/>
            <a:ext cx="7287766" cy="3739037"/>
          </a:xfrm>
          <a:prstGeom prst="rect">
            <a:avLst/>
          </a:prstGeom>
        </p:spPr>
      </p:pic>
      <p:sp>
        <p:nvSpPr>
          <p:cNvPr id="4" name="TextBox 3">
            <a:extLst>
              <a:ext uri="{FF2B5EF4-FFF2-40B4-BE49-F238E27FC236}">
                <a16:creationId xmlns:a16="http://schemas.microsoft.com/office/drawing/2014/main" id="{DAA2681E-194D-A418-1C95-C9B1B4F87EF0}"/>
              </a:ext>
            </a:extLst>
          </p:cNvPr>
          <p:cNvSpPr txBox="1"/>
          <p:nvPr/>
        </p:nvSpPr>
        <p:spPr>
          <a:xfrm>
            <a:off x="350071" y="1710539"/>
            <a:ext cx="3984670" cy="4307205"/>
          </a:xfrm>
          <a:prstGeom prst="rect">
            <a:avLst/>
          </a:prstGeom>
          <a:noFill/>
        </p:spPr>
        <p:txBody>
          <a:bodyPr wrap="square" rtlCol="0">
            <a:spAutoFit/>
          </a:bodyPr>
          <a:lstStyle/>
          <a:p>
            <a:pPr>
              <a:lnSpc>
                <a:spcPts val="2200"/>
              </a:lnSpc>
            </a:pPr>
            <a:r>
              <a:rPr lang="en-US" sz="1600" b="0" i="0">
                <a:solidFill>
                  <a:schemeClr val="bg1">
                    <a:lumMod val="85000"/>
                  </a:schemeClr>
                </a:solidFill>
                <a:effectLst/>
                <a:latin typeface="Roboto" panose="02000000000000000000" pitchFamily="2" charset="0"/>
              </a:rPr>
              <a:t>Inline data deduplication is block-based and runs before data is written to storage. This greatly optimizes storage usage while significantly decreasing storage capacity requirements. Coupled with inline compression and inline compaction technologies, ZFS significantly reduces the overall storage footprint - especially helpful for increasing SSD storage efficiency when highly-repetitive data or massive small files are generated. All-flash solutions thus achieve higher cost efficiency while improving both random write performance and SSD lifespan.</a:t>
            </a:r>
            <a:endParaRPr lang="en-TW" sz="1600">
              <a:solidFill>
                <a:schemeClr val="bg1">
                  <a:lumMod val="85000"/>
                </a:schemeClr>
              </a:solidFill>
            </a:endParaRPr>
          </a:p>
        </p:txBody>
      </p:sp>
      <p:grpSp>
        <p:nvGrpSpPr>
          <p:cNvPr id="6" name="Group 5">
            <a:extLst>
              <a:ext uri="{FF2B5EF4-FFF2-40B4-BE49-F238E27FC236}">
                <a16:creationId xmlns:a16="http://schemas.microsoft.com/office/drawing/2014/main" id="{9F880E26-7A54-5077-DD07-92450FCE270C}"/>
              </a:ext>
            </a:extLst>
          </p:cNvPr>
          <p:cNvGrpSpPr/>
          <p:nvPr/>
        </p:nvGrpSpPr>
        <p:grpSpPr>
          <a:xfrm>
            <a:off x="9301401" y="5775199"/>
            <a:ext cx="2890599" cy="1015324"/>
            <a:chOff x="375448" y="5475624"/>
            <a:chExt cx="2890599" cy="1015324"/>
          </a:xfrm>
        </p:grpSpPr>
        <p:sp>
          <p:nvSpPr>
            <p:cNvPr id="7" name="矩形: 圓角 68">
              <a:extLst>
                <a:ext uri="{FF2B5EF4-FFF2-40B4-BE49-F238E27FC236}">
                  <a16:creationId xmlns:a16="http://schemas.microsoft.com/office/drawing/2014/main" id="{5DDF28FD-7C00-22E6-893D-532B07CC9A72}"/>
                </a:ext>
              </a:extLst>
            </p:cNvPr>
            <p:cNvSpPr/>
            <p:nvPr/>
          </p:nvSpPr>
          <p:spPr>
            <a:xfrm>
              <a:off x="375448" y="5475624"/>
              <a:ext cx="2844492" cy="1015324"/>
            </a:xfrm>
            <a:prstGeom prst="roundRect">
              <a:avLst>
                <a:gd name="adj" fmla="val 2988"/>
              </a:avLst>
            </a:prstGeom>
            <a:gradFill>
              <a:gsLst>
                <a:gs pos="100000">
                  <a:srgbClr val="C42A00"/>
                </a:gs>
                <a:gs pos="0">
                  <a:srgbClr val="F23400"/>
                </a:gs>
              </a:gsLst>
              <a:lin ang="5400000" scaled="0"/>
            </a:gradFill>
            <a:ln w="38100" cmpd="dbl">
              <a:solidFill>
                <a:srgbClr val="C5C5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591">
                <a:latin typeface="Arial" panose="020B0604020202020204" pitchFamily="34" charset="0"/>
                <a:cs typeface="Arial" panose="020B0604020202020204" pitchFamily="34" charset="0"/>
              </a:endParaRPr>
            </a:p>
          </p:txBody>
        </p:sp>
        <p:sp>
          <p:nvSpPr>
            <p:cNvPr id="8" name="Google Shape;426;p24">
              <a:extLst>
                <a:ext uri="{FF2B5EF4-FFF2-40B4-BE49-F238E27FC236}">
                  <a16:creationId xmlns:a16="http://schemas.microsoft.com/office/drawing/2014/main" id="{2395D496-8228-BBE5-C120-2037018EADD2}"/>
                </a:ext>
              </a:extLst>
            </p:cNvPr>
            <p:cNvSpPr txBox="1"/>
            <p:nvPr/>
          </p:nvSpPr>
          <p:spPr>
            <a:xfrm>
              <a:off x="383791" y="5574680"/>
              <a:ext cx="2882256" cy="834487"/>
            </a:xfrm>
            <a:prstGeom prst="rect">
              <a:avLst/>
            </a:prstGeom>
            <a:noFill/>
            <a:ln>
              <a:noFill/>
            </a:ln>
          </p:spPr>
          <p:txBody>
            <a:bodyPr spcFirstLastPara="1" wrap="square" lIns="34256" tIns="34256" rIns="34256" bIns="34256" anchor="ctr" anchorCtr="0">
              <a:noAutofit/>
            </a:bodyPr>
            <a:lstStyle/>
            <a:p>
              <a:pPr marL="84455">
                <a:buClr>
                  <a:schemeClr val="accent2"/>
                </a:buClr>
                <a:buSzPts val="2400"/>
              </a:pPr>
              <a:r>
                <a:rPr lang="en-US" sz="1400" b="1">
                  <a:solidFill>
                    <a:schemeClr val="bg1"/>
                  </a:solidFill>
                  <a:latin typeface="Arial" panose="020B0604020202020204" pitchFamily="34" charset="0"/>
                  <a:ea typeface="Microsoft JhengHei Light"/>
                  <a:cs typeface="Arial" panose="020B0604020202020204" pitchFamily="34" charset="0"/>
                  <a:sym typeface="Arial" panose="020B0604020202020204" pitchFamily="34" charset="0"/>
                </a:rPr>
                <a:t>Deduplication</a:t>
              </a:r>
              <a:r>
                <a:rPr lang="zh-TW" altLang="en-US" sz="1400" b="1">
                  <a:solidFill>
                    <a:schemeClr val="bg1"/>
                  </a:solidFill>
                  <a:latin typeface="Arial" panose="020B0604020202020204" pitchFamily="34" charset="0"/>
                  <a:ea typeface="Microsoft JhengHei Light"/>
                  <a:cs typeface="Arial" panose="020B0604020202020204" pitchFamily="34" charset="0"/>
                  <a:sym typeface="Arial" panose="020B0604020202020204" pitchFamily="34" charset="0"/>
                </a:rPr>
                <a:t> </a:t>
              </a:r>
              <a:r>
                <a:rPr lang="en-US" altLang="zh-TW" sz="1400" b="1">
                  <a:solidFill>
                    <a:schemeClr val="bg1"/>
                  </a:solidFill>
                  <a:latin typeface="Arial" panose="020B0604020202020204" pitchFamily="34" charset="0"/>
                  <a:ea typeface="微軟正黑體"/>
                  <a:cs typeface="Arial" panose="020B0604020202020204" pitchFamily="34" charset="0"/>
                  <a:sym typeface="Arial" panose="020B0604020202020204" pitchFamily="34" charset="0"/>
                </a:rPr>
                <a:t>requirement</a:t>
              </a:r>
              <a:r>
                <a:rPr lang="en-US" altLang="zh-TW" sz="1400" b="1">
                  <a:solidFill>
                    <a:schemeClr val="bg1"/>
                  </a:solidFill>
                  <a:latin typeface="Arial" panose="020B0604020202020204" pitchFamily="34" charset="0"/>
                  <a:ea typeface="Microsoft JhengHei Light"/>
                  <a:cs typeface="Arial" panose="020B0604020202020204" pitchFamily="34" charset="0"/>
                  <a:sym typeface="Arial" panose="020B0604020202020204" pitchFamily="34" charset="0"/>
                </a:rPr>
                <a:t>: </a:t>
              </a:r>
            </a:p>
            <a:p>
              <a:pPr marL="370205" indent="-285750">
                <a:buClr>
                  <a:schemeClr val="bg1"/>
                </a:buClr>
                <a:buSzPct val="100000"/>
                <a:buFont typeface="Wingdings" panose="05000000000000000000" pitchFamily="2" charset="2"/>
                <a:buChar char="l"/>
              </a:pPr>
              <a:r>
                <a:rPr lang="en-US" altLang="zh-TW" sz="1400" b="1">
                  <a:solidFill>
                    <a:schemeClr val="bg1"/>
                  </a:solidFill>
                  <a:latin typeface="Arial" panose="020B0604020202020204" pitchFamily="34" charset="0"/>
                  <a:ea typeface="微軟正黑體"/>
                  <a:cs typeface="Arial" panose="020B0604020202020204" pitchFamily="34" charset="0"/>
                  <a:sym typeface="Arial" panose="020B0604020202020204" pitchFamily="34" charset="0"/>
                </a:rPr>
                <a:t>minimum </a:t>
              </a:r>
              <a:r>
                <a:rPr lang="en-US" altLang="zh-TW" sz="1400" b="1">
                  <a:solidFill>
                    <a:schemeClr val="bg1"/>
                  </a:solidFill>
                  <a:latin typeface="Arial" panose="020B0604020202020204" pitchFamily="34" charset="0"/>
                  <a:ea typeface="Microsoft JhengHei Light"/>
                  <a:cs typeface="Arial" panose="020B0604020202020204" pitchFamily="34" charset="0"/>
                  <a:sym typeface="Arial" panose="020B0604020202020204" pitchFamily="34" charset="0"/>
                </a:rPr>
                <a:t>16GB RAM</a:t>
              </a:r>
            </a:p>
            <a:p>
              <a:pPr marL="370205" indent="-285750">
                <a:buClr>
                  <a:schemeClr val="bg1"/>
                </a:buClr>
                <a:buSzPct val="100000"/>
                <a:buFont typeface="Wingdings" panose="05000000000000000000" pitchFamily="2" charset="2"/>
                <a:buChar char="l"/>
              </a:pPr>
              <a:r>
                <a:rPr lang="en-US" altLang="zh-TW" sz="1400" b="1">
                  <a:solidFill>
                    <a:schemeClr val="bg1"/>
                  </a:solidFill>
                  <a:latin typeface="Arial" panose="020B0604020202020204" pitchFamily="34" charset="0"/>
                  <a:ea typeface="Microsoft JhengHei Light"/>
                  <a:cs typeface="Arial" panose="020B0604020202020204" pitchFamily="34" charset="0"/>
                  <a:sym typeface="Arial" panose="020B0604020202020204" pitchFamily="34" charset="0"/>
                </a:rPr>
                <a:t>Recommended 64GB RAM or more</a:t>
              </a:r>
              <a:endParaRPr lang="zh-TW" altLang="en-US" sz="1400" b="1">
                <a:solidFill>
                  <a:schemeClr val="bg1"/>
                </a:solidFill>
                <a:latin typeface="Arial" panose="020B0604020202020204" pitchFamily="34" charset="0"/>
                <a:ea typeface="Microsoft JhengHei Light"/>
                <a:cs typeface="Arial" panose="020B0604020202020204" pitchFamily="34" charset="0"/>
              </a:endParaRPr>
            </a:p>
          </p:txBody>
        </p:sp>
      </p:grpSp>
    </p:spTree>
    <p:extLst>
      <p:ext uri="{BB962C8B-B14F-4D97-AF65-F5344CB8AC3E}">
        <p14:creationId xmlns:p14="http://schemas.microsoft.com/office/powerpoint/2010/main" val="33583874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矩形 22">
            <a:extLst>
              <a:ext uri="{FF2B5EF4-FFF2-40B4-BE49-F238E27FC236}">
                <a16:creationId xmlns:a16="http://schemas.microsoft.com/office/drawing/2014/main" id="{34B27866-B31F-483A-948C-5A2C67E746A8}"/>
              </a:ext>
            </a:extLst>
          </p:cNvPr>
          <p:cNvSpPr/>
          <p:nvPr/>
        </p:nvSpPr>
        <p:spPr>
          <a:xfrm rot="16200000">
            <a:off x="6702506" y="1925203"/>
            <a:ext cx="1278013" cy="3667533"/>
          </a:xfrm>
          <a:prstGeom prst="rect">
            <a:avLst/>
          </a:prstGeom>
          <a:gradFill>
            <a:gsLst>
              <a:gs pos="40000">
                <a:srgbClr val="040F4C"/>
              </a:gs>
              <a:gs pos="100000">
                <a:srgbClr val="020538">
                  <a:alpha val="0"/>
                </a:srgbClr>
              </a:gs>
            </a:gsLst>
            <a:lin ang="5400000" scaled="1"/>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20" name="矩形 19">
            <a:extLst>
              <a:ext uri="{FF2B5EF4-FFF2-40B4-BE49-F238E27FC236}">
                <a16:creationId xmlns:a16="http://schemas.microsoft.com/office/drawing/2014/main" id="{F414130C-78CF-4CC1-8105-347217029105}"/>
              </a:ext>
            </a:extLst>
          </p:cNvPr>
          <p:cNvSpPr/>
          <p:nvPr/>
        </p:nvSpPr>
        <p:spPr>
          <a:xfrm rot="16200000">
            <a:off x="6751243" y="540501"/>
            <a:ext cx="1180538" cy="3667533"/>
          </a:xfrm>
          <a:prstGeom prst="rect">
            <a:avLst/>
          </a:prstGeom>
          <a:gradFill>
            <a:gsLst>
              <a:gs pos="40000">
                <a:srgbClr val="040F4C"/>
              </a:gs>
              <a:gs pos="100000">
                <a:srgbClr val="020538">
                  <a:alpha val="0"/>
                </a:srgbClr>
              </a:gs>
            </a:gsLst>
            <a:lin ang="5400000" scaled="1"/>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200"/>
          </a:p>
        </p:txBody>
      </p:sp>
      <p:sp>
        <p:nvSpPr>
          <p:cNvPr id="26" name="矩形 25">
            <a:extLst>
              <a:ext uri="{FF2B5EF4-FFF2-40B4-BE49-F238E27FC236}">
                <a16:creationId xmlns:a16="http://schemas.microsoft.com/office/drawing/2014/main" id="{4C2643AE-7D43-49A5-99BF-EDF0F71B53E4}"/>
              </a:ext>
            </a:extLst>
          </p:cNvPr>
          <p:cNvSpPr/>
          <p:nvPr/>
        </p:nvSpPr>
        <p:spPr>
          <a:xfrm rot="5400000">
            <a:off x="8501474" y="1263112"/>
            <a:ext cx="2613978" cy="3667533"/>
          </a:xfrm>
          <a:prstGeom prst="rect">
            <a:avLst/>
          </a:prstGeom>
          <a:gradFill>
            <a:gsLst>
              <a:gs pos="40000">
                <a:srgbClr val="040F4C"/>
              </a:gs>
              <a:gs pos="100000">
                <a:srgbClr val="020538">
                  <a:alpha val="0"/>
                </a:srgbClr>
              </a:gs>
            </a:gsLst>
            <a:lin ang="5400000" scaled="1"/>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4" name="Google Shape;525;p27">
            <a:extLst>
              <a:ext uri="{FF2B5EF4-FFF2-40B4-BE49-F238E27FC236}">
                <a16:creationId xmlns:a16="http://schemas.microsoft.com/office/drawing/2014/main" id="{054DFED7-019D-4244-8B35-AA021E67C8BE}"/>
              </a:ext>
            </a:extLst>
          </p:cNvPr>
          <p:cNvPicPr preferRelativeResize="0"/>
          <p:nvPr/>
        </p:nvPicPr>
        <p:blipFill rotWithShape="1">
          <a:blip r:embed="rId2" cstate="print">
            <a:alphaModFix/>
            <a:extLst>
              <a:ext uri="{28A0092B-C50C-407E-A947-70E740481C1C}">
                <a14:useLocalDpi xmlns:a14="http://schemas.microsoft.com/office/drawing/2010/main"/>
              </a:ext>
            </a:extLst>
          </a:blip>
          <a:srcRect b="26246"/>
          <a:stretch/>
        </p:blipFill>
        <p:spPr>
          <a:xfrm>
            <a:off x="6571250" y="4768649"/>
            <a:ext cx="4331732" cy="1996764"/>
          </a:xfrm>
          <a:prstGeom prst="rect">
            <a:avLst/>
          </a:prstGeom>
          <a:noFill/>
          <a:ln>
            <a:noFill/>
          </a:ln>
        </p:spPr>
      </p:pic>
      <p:sp>
        <p:nvSpPr>
          <p:cNvPr id="9" name="矩形 8">
            <a:extLst>
              <a:ext uri="{FF2B5EF4-FFF2-40B4-BE49-F238E27FC236}">
                <a16:creationId xmlns:a16="http://schemas.microsoft.com/office/drawing/2014/main" id="{9E5B7EA0-C6C3-4DB1-8782-6BC7A5D7BEF5}"/>
              </a:ext>
            </a:extLst>
          </p:cNvPr>
          <p:cNvSpPr/>
          <p:nvPr/>
        </p:nvSpPr>
        <p:spPr>
          <a:xfrm rot="16200000">
            <a:off x="3246349" y="1736858"/>
            <a:ext cx="2233017" cy="8009265"/>
          </a:xfrm>
          <a:prstGeom prst="rect">
            <a:avLst/>
          </a:prstGeom>
          <a:gradFill>
            <a:gsLst>
              <a:gs pos="40000">
                <a:srgbClr val="040F4C"/>
              </a:gs>
              <a:gs pos="100000">
                <a:srgbClr val="020538">
                  <a:alpha val="0"/>
                </a:srgbClr>
              </a:gs>
            </a:gsLst>
            <a:lin ang="5400000" scaled="1"/>
          </a:gradFill>
          <a:ln w="28575">
            <a:gradFill>
              <a:gsLst>
                <a:gs pos="100000">
                  <a:schemeClr val="accent1">
                    <a:lumMod val="45000"/>
                    <a:lumOff val="55000"/>
                    <a:alpha val="0"/>
                  </a:schemeClr>
                </a:gs>
                <a:gs pos="0">
                  <a:schemeClr val="accent1">
                    <a:lumMod val="30000"/>
                    <a:lumOff val="70000"/>
                    <a:alpha val="58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8" name="矩形 7">
            <a:extLst>
              <a:ext uri="{FF2B5EF4-FFF2-40B4-BE49-F238E27FC236}">
                <a16:creationId xmlns:a16="http://schemas.microsoft.com/office/drawing/2014/main" id="{AA9DA022-A71C-42FC-9B44-C5FFD6421D1A}"/>
              </a:ext>
            </a:extLst>
          </p:cNvPr>
          <p:cNvSpPr/>
          <p:nvPr/>
        </p:nvSpPr>
        <p:spPr>
          <a:xfrm rot="16200000">
            <a:off x="3006338" y="-864115"/>
            <a:ext cx="2713037" cy="8009264"/>
          </a:xfrm>
          <a:prstGeom prst="rect">
            <a:avLst/>
          </a:prstGeom>
          <a:gradFill>
            <a:gsLst>
              <a:gs pos="40000">
                <a:srgbClr val="040F4C"/>
              </a:gs>
              <a:gs pos="100000">
                <a:srgbClr val="020538">
                  <a:alpha val="0"/>
                </a:srgbClr>
              </a:gs>
            </a:gsLst>
            <a:lin ang="5400000" scaled="1"/>
          </a:gradFill>
          <a:ln w="28575">
            <a:gradFill>
              <a:gsLst>
                <a:gs pos="100000">
                  <a:schemeClr val="accent1">
                    <a:lumMod val="45000"/>
                    <a:lumOff val="55000"/>
                    <a:alpha val="0"/>
                  </a:schemeClr>
                </a:gs>
                <a:gs pos="0">
                  <a:schemeClr val="accent1">
                    <a:lumMod val="30000"/>
                    <a:lumOff val="70000"/>
                    <a:alpha val="58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標題 1">
            <a:extLst>
              <a:ext uri="{FF2B5EF4-FFF2-40B4-BE49-F238E27FC236}">
                <a16:creationId xmlns:a16="http://schemas.microsoft.com/office/drawing/2014/main" id="{EE862BEB-0B98-46DC-9ADE-BE2B762597A1}"/>
              </a:ext>
            </a:extLst>
          </p:cNvPr>
          <p:cNvSpPr>
            <a:spLocks noGrp="1"/>
          </p:cNvSpPr>
          <p:nvPr>
            <p:ph type="title"/>
          </p:nvPr>
        </p:nvSpPr>
        <p:spPr>
          <a:xfrm>
            <a:off x="301580" y="54436"/>
            <a:ext cx="10276365" cy="1325563"/>
          </a:xfrm>
        </p:spPr>
        <p:txBody>
          <a:bodyPr>
            <a:normAutofit/>
          </a:bodyPr>
          <a:lstStyle/>
          <a:p>
            <a:r>
              <a:rPr lang="en-US" altLang="zh-TW" sz="4000">
                <a:sym typeface="Arial" panose="020B0604020202020204" pitchFamily="34" charset="0"/>
              </a:rPr>
              <a:t>L2ARC cache, and ZIL which provide power loss protection</a:t>
            </a:r>
            <a:endParaRPr lang="zh-TW" altLang="en-US" sz="4000">
              <a:sym typeface="Arial" panose="020B0604020202020204" pitchFamily="34" charset="0"/>
            </a:endParaRPr>
          </a:p>
        </p:txBody>
      </p:sp>
      <p:sp>
        <p:nvSpPr>
          <p:cNvPr id="5" name="矩形 4">
            <a:extLst>
              <a:ext uri="{FF2B5EF4-FFF2-40B4-BE49-F238E27FC236}">
                <a16:creationId xmlns:a16="http://schemas.microsoft.com/office/drawing/2014/main" id="{BDEF6D01-23AF-4374-A7A2-895226659B35}"/>
              </a:ext>
            </a:extLst>
          </p:cNvPr>
          <p:cNvSpPr/>
          <p:nvPr/>
        </p:nvSpPr>
        <p:spPr>
          <a:xfrm>
            <a:off x="5871836" y="3702771"/>
            <a:ext cx="227948" cy="276999"/>
          </a:xfrm>
          <a:prstGeom prst="rect">
            <a:avLst/>
          </a:prstGeom>
        </p:spPr>
        <p:txBody>
          <a:bodyPr wrap="none">
            <a:spAutoFit/>
          </a:bodyPr>
          <a:lstStyle/>
          <a:p>
            <a:r>
              <a:rPr lang="zh-TW" altLang="en-US" sz="1200">
                <a:solidFill>
                  <a:srgbClr val="000000"/>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a:t>
            </a:r>
            <a:endParaRPr lang="zh-TW" altLang="en-US" sz="12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7" name="矩形 6">
            <a:extLst>
              <a:ext uri="{FF2B5EF4-FFF2-40B4-BE49-F238E27FC236}">
                <a16:creationId xmlns:a16="http://schemas.microsoft.com/office/drawing/2014/main" id="{C39DB4C6-CEE1-4253-8E40-4973D2F75C37}"/>
              </a:ext>
            </a:extLst>
          </p:cNvPr>
          <p:cNvSpPr/>
          <p:nvPr/>
        </p:nvSpPr>
        <p:spPr>
          <a:xfrm>
            <a:off x="569233" y="1830983"/>
            <a:ext cx="5183198" cy="5027017"/>
          </a:xfrm>
          <a:prstGeom prst="rect">
            <a:avLst/>
          </a:prstGeom>
        </p:spPr>
        <p:txBody>
          <a:bodyPr wrap="square" anchor="t">
            <a:spAutoFit/>
          </a:bodyPr>
          <a:lstStyle/>
          <a:p>
            <a:pPr fontAlgn="base">
              <a:lnSpc>
                <a:spcPct val="150000"/>
              </a:lnSpc>
              <a:buClr>
                <a:srgbClr val="EB6100"/>
              </a:buClr>
            </a:pPr>
            <a:r>
              <a:rPr lang="en-US" altLang="zh-TW" sz="2400" b="1">
                <a:solidFill>
                  <a:srgbClr val="FFD41D"/>
                </a:solidFill>
                <a:latin typeface="Arial" panose="020B0604020202020204" pitchFamily="34" charset="0"/>
                <a:ea typeface="微軟正黑體" panose="020B0604030504040204" pitchFamily="34" charset="-120"/>
                <a:sym typeface="Arial" panose="020B0604020202020204" pitchFamily="34" charset="0"/>
              </a:rPr>
              <a:t>Layer-2 Adaptive Replacement Cache: (L2ARC)</a:t>
            </a:r>
            <a:r>
              <a:rPr lang="en-US" altLang="zh-TW" sz="2000">
                <a:solidFill>
                  <a:srgbClr val="FFD41D"/>
                </a:solidFill>
                <a:latin typeface="Arial" panose="020B0604020202020204" pitchFamily="34" charset="0"/>
                <a:ea typeface="微軟正黑體" panose="020B0604030504040204" pitchFamily="34" charset="-120"/>
                <a:sym typeface="Arial" panose="020B0604020202020204" pitchFamily="34" charset="0"/>
              </a:rPr>
              <a:t> </a:t>
            </a:r>
            <a:r>
              <a:rPr lang="en-US" altLang="zh-TW" sz="2000">
                <a:solidFill>
                  <a:srgbClr val="FFFFFF"/>
                </a:solidFill>
                <a:latin typeface="Arial" panose="020B0604020202020204" pitchFamily="34" charset="0"/>
                <a:ea typeface="微軟正黑體" panose="020B0604030504040204" pitchFamily="34" charset="-120"/>
                <a:sym typeface="Arial" panose="020B0604020202020204" pitchFamily="34" charset="0"/>
              </a:rPr>
              <a:t>​</a:t>
            </a:r>
          </a:p>
          <a:p>
            <a:pPr marL="552450" indent="-285750" fontAlgn="base">
              <a:lnSpc>
                <a:spcPct val="150000"/>
              </a:lnSpc>
              <a:buSzPct val="50000"/>
              <a:buFont typeface="Wingdings" panose="05000000000000000000" pitchFamily="2" charset="2"/>
              <a:buChar char="u"/>
            </a:pPr>
            <a:r>
              <a:rPr lang="en-US" altLang="zh-TW">
                <a:solidFill>
                  <a:srgbClr val="FFFFFF"/>
                </a:solidFill>
                <a:latin typeface="Arial" panose="020B0604020202020204" pitchFamily="34" charset="0"/>
                <a:ea typeface="微軟正黑體" panose="020B0604030504040204" pitchFamily="34" charset="-120"/>
                <a:sym typeface="Arial" panose="020B0604020202020204" pitchFamily="34" charset="0"/>
              </a:rPr>
              <a:t>Ideal for SSD read cache​​</a:t>
            </a:r>
          </a:p>
          <a:p>
            <a:pPr marL="552450" indent="-285750" fontAlgn="base">
              <a:lnSpc>
                <a:spcPct val="150000"/>
              </a:lnSpc>
              <a:buSzPct val="50000"/>
              <a:buFont typeface="Wingdings" panose="05000000000000000000" pitchFamily="2" charset="2"/>
              <a:buChar char="u"/>
            </a:pPr>
            <a:r>
              <a:rPr lang="en-US" altLang="zh-TW">
                <a:solidFill>
                  <a:srgbClr val="FFFFFF"/>
                </a:solidFill>
                <a:latin typeface="Arial" panose="020B0604020202020204" pitchFamily="34" charset="0"/>
                <a:ea typeface="微軟正黑體" panose="020B0604030504040204" pitchFamily="34" charset="-120"/>
                <a:sym typeface="Arial" panose="020B0604020202020204" pitchFamily="34" charset="0"/>
              </a:rPr>
              <a:t>Large "hybrid" cache​​</a:t>
            </a:r>
          </a:p>
          <a:p>
            <a:pPr marL="552450" indent="-285750" fontAlgn="base">
              <a:lnSpc>
                <a:spcPct val="150000"/>
              </a:lnSpc>
              <a:buSzPct val="50000"/>
              <a:buFont typeface="Wingdings" panose="05000000000000000000" pitchFamily="2" charset="2"/>
              <a:buChar char="u"/>
            </a:pPr>
            <a:r>
              <a:rPr lang="en-US" altLang="zh-TW">
                <a:solidFill>
                  <a:srgbClr val="FFFFFF"/>
                </a:solidFill>
                <a:latin typeface="Arial" panose="020B0604020202020204" pitchFamily="34" charset="0"/>
                <a:ea typeface="微軟正黑體" panose="020B0604030504040204" pitchFamily="34" charset="-120"/>
                <a:sym typeface="Arial" panose="020B0604020202020204" pitchFamily="34" charset="0"/>
              </a:rPr>
              <a:t>Read performance enhancements</a:t>
            </a:r>
          </a:p>
          <a:p>
            <a:pPr marL="266700" fontAlgn="base">
              <a:lnSpc>
                <a:spcPct val="150000"/>
              </a:lnSpc>
              <a:buSzPct val="50000"/>
            </a:pPr>
            <a:endParaRPr lang="en-US" altLang="zh-TW">
              <a:solidFill>
                <a:srgbClr val="FFFFFF"/>
              </a:solidFill>
              <a:latin typeface="Arial" panose="020B0604020202020204" pitchFamily="34" charset="0"/>
              <a:ea typeface="微軟正黑體" panose="020B0604030504040204" pitchFamily="34" charset="-120"/>
              <a:sym typeface="Arial" panose="020B0604020202020204" pitchFamily="34" charset="0"/>
            </a:endParaRPr>
          </a:p>
          <a:p>
            <a:pPr fontAlgn="base">
              <a:lnSpc>
                <a:spcPct val="150000"/>
              </a:lnSpc>
              <a:buClr>
                <a:srgbClr val="EB6100"/>
              </a:buClr>
            </a:pPr>
            <a:r>
              <a:rPr lang="en-US" altLang="zh-TW" sz="2400" b="1">
                <a:solidFill>
                  <a:srgbClr val="FFD41D"/>
                </a:solidFill>
                <a:latin typeface="Arial" panose="020B0604020202020204" pitchFamily="34" charset="0"/>
                <a:ea typeface="微軟正黑體" panose="020B0604030504040204" pitchFamily="34" charset="-120"/>
                <a:sym typeface="Arial" panose="020B0604020202020204" pitchFamily="34" charset="0"/>
              </a:rPr>
              <a:t>ZFS Intent Log: (ZIL) ​</a:t>
            </a:r>
          </a:p>
          <a:p>
            <a:pPr marL="552450" indent="-285750" fontAlgn="base">
              <a:lnSpc>
                <a:spcPct val="150000"/>
              </a:lnSpc>
              <a:buSzPct val="50000"/>
              <a:buFont typeface="Wingdings" panose="05000000000000000000" pitchFamily="2" charset="2"/>
              <a:buChar char="u"/>
            </a:pPr>
            <a:r>
              <a:rPr lang="en-US" altLang="zh-TW">
                <a:solidFill>
                  <a:srgbClr val="FFFFFF"/>
                </a:solidFill>
                <a:latin typeface="Arial" panose="020B0604020202020204" pitchFamily="34" charset="0"/>
                <a:ea typeface="微軟正黑體" panose="020B0604030504040204" pitchFamily="34" charset="-120"/>
                <a:sym typeface="Arial" panose="020B0604020202020204" pitchFamily="34" charset="0"/>
              </a:rPr>
              <a:t>Ideal for SSD write log​</a:t>
            </a:r>
          </a:p>
          <a:p>
            <a:pPr marL="552450" indent="-285750" fontAlgn="base">
              <a:lnSpc>
                <a:spcPct val="150000"/>
              </a:lnSpc>
              <a:buSzPct val="50000"/>
              <a:buFont typeface="Wingdings" panose="05000000000000000000" pitchFamily="2" charset="2"/>
              <a:buChar char="u"/>
            </a:pPr>
            <a:r>
              <a:rPr lang="en-US" altLang="zh-TW">
                <a:solidFill>
                  <a:srgbClr val="FFFFFF"/>
                </a:solidFill>
                <a:latin typeface="Arial" panose="020B0604020202020204" pitchFamily="34" charset="0"/>
                <a:ea typeface="微軟正黑體" panose="020B0604030504040204" pitchFamily="34" charset="-120"/>
                <a:sym typeface="Arial" panose="020B0604020202020204" pitchFamily="34" charset="0"/>
              </a:rPr>
              <a:t>Write Data integrity​ (COW)</a:t>
            </a:r>
          </a:p>
          <a:p>
            <a:pPr marL="552450" indent="-285750" fontAlgn="base">
              <a:lnSpc>
                <a:spcPct val="150000"/>
              </a:lnSpc>
              <a:buSzPct val="50000"/>
              <a:buFont typeface="Wingdings" panose="05000000000000000000" pitchFamily="2" charset="2"/>
              <a:buChar char="u"/>
            </a:pPr>
            <a:r>
              <a:rPr lang="en-US" altLang="zh-TW">
                <a:solidFill>
                  <a:srgbClr val="FFFFFF"/>
                </a:solidFill>
                <a:latin typeface="Arial" panose="020B0604020202020204" pitchFamily="34" charset="0"/>
                <a:ea typeface="微軟正黑體" panose="020B0604030504040204" pitchFamily="34" charset="-120"/>
                <a:sym typeface="Arial" panose="020B0604020202020204" pitchFamily="34" charset="0"/>
              </a:rPr>
              <a:t>Provides the </a:t>
            </a:r>
            <a:r>
              <a:rPr lang="en-US" altLang="zh-TW">
                <a:solidFill>
                  <a:srgbClr val="5BD4FF"/>
                </a:solidFill>
                <a:latin typeface="Arial" panose="020B0604020202020204" pitchFamily="34" charset="0"/>
                <a:ea typeface="微軟正黑體" panose="020B0604030504040204" pitchFamily="34" charset="-120"/>
                <a:sym typeface="Arial" panose="020B0604020202020204" pitchFamily="34" charset="0"/>
              </a:rPr>
              <a:t>power loss protection </a:t>
            </a:r>
            <a:r>
              <a:rPr lang="en-US" altLang="zh-TW">
                <a:solidFill>
                  <a:srgbClr val="FFFFFF"/>
                </a:solidFill>
                <a:latin typeface="Arial" panose="020B0604020202020204" pitchFamily="34" charset="0"/>
                <a:ea typeface="微軟正黑體" panose="020B0604030504040204" pitchFamily="34" charset="-120"/>
                <a:sym typeface="Arial" panose="020B0604020202020204" pitchFamily="34" charset="0"/>
              </a:rPr>
              <a:t>for writing data.</a:t>
            </a:r>
            <a:endParaRPr lang="en-US" altLang="zh-TW">
              <a:solidFill>
                <a:srgbClr val="FFFFFF"/>
              </a:solidFill>
              <a:latin typeface="Arial"/>
              <a:ea typeface="微軟正黑體"/>
              <a:cs typeface="Arial"/>
            </a:endParaRPr>
          </a:p>
        </p:txBody>
      </p:sp>
      <p:pic>
        <p:nvPicPr>
          <p:cNvPr id="6" name="圖形 5" hidden="1">
            <a:extLst>
              <a:ext uri="{FF2B5EF4-FFF2-40B4-BE49-F238E27FC236}">
                <a16:creationId xmlns:a16="http://schemas.microsoft.com/office/drawing/2014/main" id="{166447FC-EE3F-4360-8399-E8C9DF90657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12767" y="3946777"/>
            <a:ext cx="6099584" cy="56235"/>
          </a:xfrm>
          <a:prstGeom prst="rect">
            <a:avLst/>
          </a:prstGeom>
        </p:spPr>
      </p:pic>
      <p:pic>
        <p:nvPicPr>
          <p:cNvPr id="10" name="圖形 9">
            <a:extLst>
              <a:ext uri="{FF2B5EF4-FFF2-40B4-BE49-F238E27FC236}">
                <a16:creationId xmlns:a16="http://schemas.microsoft.com/office/drawing/2014/main" id="{A5006E1A-74CC-4DC3-A623-9828C815D92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309891" y="2485024"/>
            <a:ext cx="977231" cy="721506"/>
          </a:xfrm>
          <a:prstGeom prst="rect">
            <a:avLst/>
          </a:prstGeom>
        </p:spPr>
      </p:pic>
      <p:pic>
        <p:nvPicPr>
          <p:cNvPr id="13" name="圖形 12">
            <a:extLst>
              <a:ext uri="{FF2B5EF4-FFF2-40B4-BE49-F238E27FC236}">
                <a16:creationId xmlns:a16="http://schemas.microsoft.com/office/drawing/2014/main" id="{C8173BB2-F6E3-4358-88BE-61BBECC2E7D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309891" y="3350597"/>
            <a:ext cx="977231" cy="721506"/>
          </a:xfrm>
          <a:prstGeom prst="rect">
            <a:avLst/>
          </a:prstGeom>
        </p:spPr>
      </p:pic>
      <p:pic>
        <p:nvPicPr>
          <p:cNvPr id="14" name="圖形 13">
            <a:extLst>
              <a:ext uri="{FF2B5EF4-FFF2-40B4-BE49-F238E27FC236}">
                <a16:creationId xmlns:a16="http://schemas.microsoft.com/office/drawing/2014/main" id="{74776991-FB08-4A29-9943-1554430BA27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909814" y="3547607"/>
            <a:ext cx="977231" cy="721506"/>
          </a:xfrm>
          <a:prstGeom prst="rect">
            <a:avLst/>
          </a:prstGeom>
        </p:spPr>
      </p:pic>
      <p:sp>
        <p:nvSpPr>
          <p:cNvPr id="17" name="文字方塊 16">
            <a:extLst>
              <a:ext uri="{FF2B5EF4-FFF2-40B4-BE49-F238E27FC236}">
                <a16:creationId xmlns:a16="http://schemas.microsoft.com/office/drawing/2014/main" id="{29D459AD-122C-43BB-8331-FDB79A72E269}"/>
              </a:ext>
            </a:extLst>
          </p:cNvPr>
          <p:cNvSpPr txBox="1"/>
          <p:nvPr/>
        </p:nvSpPr>
        <p:spPr>
          <a:xfrm>
            <a:off x="5590732" y="3152968"/>
            <a:ext cx="1878892" cy="307777"/>
          </a:xfrm>
          <a:prstGeom prst="rect">
            <a:avLst/>
          </a:prstGeom>
          <a:noFill/>
        </p:spPr>
        <p:txBody>
          <a:bodyPr wrap="square" rtlCol="0">
            <a:spAutoFit/>
          </a:bodyPr>
          <a:lstStyle/>
          <a:p>
            <a:r>
              <a:rPr lang="en-US" altLang="zh-TW" sz="1400">
                <a:solidFill>
                  <a:schemeClr val="bg1"/>
                </a:solidFill>
                <a:latin typeface="Arial" panose="020B0604020202020204" pitchFamily="34" charset="0"/>
                <a:cs typeface="Arial" panose="020B0604020202020204" pitchFamily="34" charset="0"/>
              </a:rPr>
              <a:t>SSD Read Cache</a:t>
            </a:r>
            <a:endParaRPr lang="zh-TW" altLang="en-US" sz="1400">
              <a:solidFill>
                <a:schemeClr val="bg1"/>
              </a:solidFill>
              <a:latin typeface="Arial" panose="020B0604020202020204" pitchFamily="34" charset="0"/>
              <a:cs typeface="Arial" panose="020B0604020202020204" pitchFamily="34" charset="0"/>
            </a:endParaRPr>
          </a:p>
        </p:txBody>
      </p:sp>
      <p:sp>
        <p:nvSpPr>
          <p:cNvPr id="19" name="文字方塊 18">
            <a:extLst>
              <a:ext uri="{FF2B5EF4-FFF2-40B4-BE49-F238E27FC236}">
                <a16:creationId xmlns:a16="http://schemas.microsoft.com/office/drawing/2014/main" id="{0B3EA936-25E8-40D9-B89B-E9903272C340}"/>
              </a:ext>
            </a:extLst>
          </p:cNvPr>
          <p:cNvSpPr txBox="1"/>
          <p:nvPr/>
        </p:nvSpPr>
        <p:spPr>
          <a:xfrm>
            <a:off x="9573483" y="2624735"/>
            <a:ext cx="804737" cy="461665"/>
          </a:xfrm>
          <a:prstGeom prst="rect">
            <a:avLst/>
          </a:prstGeom>
          <a:noFill/>
        </p:spPr>
        <p:txBody>
          <a:bodyPr wrap="square" rtlCol="0">
            <a:spAutoFit/>
          </a:bodyPr>
          <a:lstStyle/>
          <a:p>
            <a:r>
              <a:rPr lang="en-US" altLang="zh-TW" sz="1200">
                <a:solidFill>
                  <a:srgbClr val="FFD41D"/>
                </a:solidFill>
                <a:latin typeface="Arial" panose="020B0604020202020204" pitchFamily="34" charset="0"/>
                <a:cs typeface="Arial" panose="020B0604020202020204" pitchFamily="34" charset="0"/>
              </a:rPr>
              <a:t>RAID 1</a:t>
            </a:r>
          </a:p>
          <a:p>
            <a:r>
              <a:rPr lang="en-US" altLang="zh-TW" sz="1200">
                <a:solidFill>
                  <a:srgbClr val="FFD41D"/>
                </a:solidFill>
                <a:latin typeface="Arial" panose="020B0604020202020204" pitchFamily="34" charset="0"/>
                <a:cs typeface="Arial" panose="020B0604020202020204" pitchFamily="34" charset="0"/>
              </a:rPr>
              <a:t>Mirror</a:t>
            </a:r>
            <a:endParaRPr lang="zh-TW" altLang="en-US" sz="1200">
              <a:solidFill>
                <a:srgbClr val="FFD41D"/>
              </a:solidFill>
              <a:latin typeface="Arial" panose="020B0604020202020204" pitchFamily="34" charset="0"/>
              <a:cs typeface="Arial" panose="020B0604020202020204" pitchFamily="34" charset="0"/>
            </a:endParaRPr>
          </a:p>
        </p:txBody>
      </p:sp>
      <p:pic>
        <p:nvPicPr>
          <p:cNvPr id="11" name="圖形 10">
            <a:extLst>
              <a:ext uri="{FF2B5EF4-FFF2-40B4-BE49-F238E27FC236}">
                <a16:creationId xmlns:a16="http://schemas.microsoft.com/office/drawing/2014/main" id="{459AEF63-C2EC-4253-8E2B-DE856FCF32C6}"/>
              </a:ext>
            </a:extLst>
          </p:cNvPr>
          <p:cNvPicPr>
            <a:picLocks noChangeAspect="1"/>
          </p:cNvPicPr>
          <p:nvPr/>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5871836" y="2151910"/>
            <a:ext cx="1100415" cy="852709"/>
          </a:xfrm>
          <a:prstGeom prst="rect">
            <a:avLst/>
          </a:prstGeom>
        </p:spPr>
      </p:pic>
      <p:sp>
        <p:nvSpPr>
          <p:cNvPr id="16" name="文字方塊 15">
            <a:extLst>
              <a:ext uri="{FF2B5EF4-FFF2-40B4-BE49-F238E27FC236}">
                <a16:creationId xmlns:a16="http://schemas.microsoft.com/office/drawing/2014/main" id="{79170282-779E-4CC4-8CC5-31E011AA9266}"/>
              </a:ext>
            </a:extLst>
          </p:cNvPr>
          <p:cNvSpPr txBox="1"/>
          <p:nvPr/>
        </p:nvSpPr>
        <p:spPr>
          <a:xfrm>
            <a:off x="5590732" y="1838209"/>
            <a:ext cx="1878892" cy="307777"/>
          </a:xfrm>
          <a:prstGeom prst="rect">
            <a:avLst/>
          </a:prstGeom>
          <a:noFill/>
        </p:spPr>
        <p:txBody>
          <a:bodyPr wrap="square" rtlCol="0">
            <a:spAutoFit/>
          </a:bodyPr>
          <a:lstStyle/>
          <a:p>
            <a:r>
              <a:rPr lang="en-US" altLang="zh-TW" sz="1400">
                <a:solidFill>
                  <a:schemeClr val="bg1"/>
                </a:solidFill>
                <a:latin typeface="Arial" panose="020B0604020202020204" pitchFamily="34" charset="0"/>
                <a:cs typeface="Arial" panose="020B0604020202020204" pitchFamily="34" charset="0"/>
              </a:rPr>
              <a:t>RAM Read Cache</a:t>
            </a:r>
            <a:endParaRPr lang="zh-TW" altLang="en-US" sz="1400">
              <a:solidFill>
                <a:schemeClr val="bg1"/>
              </a:solidFill>
              <a:latin typeface="Arial" panose="020B0604020202020204" pitchFamily="34" charset="0"/>
              <a:cs typeface="Arial" panose="020B0604020202020204" pitchFamily="34" charset="0"/>
            </a:endParaRPr>
          </a:p>
        </p:txBody>
      </p:sp>
      <p:cxnSp>
        <p:nvCxnSpPr>
          <p:cNvPr id="28" name="直線接點 27">
            <a:extLst>
              <a:ext uri="{FF2B5EF4-FFF2-40B4-BE49-F238E27FC236}">
                <a16:creationId xmlns:a16="http://schemas.microsoft.com/office/drawing/2014/main" id="{E7D134B4-6F4C-4577-AB57-00EBE4E9FC91}"/>
              </a:ext>
            </a:extLst>
          </p:cNvPr>
          <p:cNvCxnSpPr>
            <a:cxnSpLocks/>
          </p:cNvCxnSpPr>
          <p:nvPr/>
        </p:nvCxnSpPr>
        <p:spPr>
          <a:xfrm>
            <a:off x="7174123" y="2643774"/>
            <a:ext cx="96202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直線接點 32">
            <a:extLst>
              <a:ext uri="{FF2B5EF4-FFF2-40B4-BE49-F238E27FC236}">
                <a16:creationId xmlns:a16="http://schemas.microsoft.com/office/drawing/2014/main" id="{D0D0EE61-7B3C-41A4-8A25-17D8BD817E6B}"/>
              </a:ext>
            </a:extLst>
          </p:cNvPr>
          <p:cNvCxnSpPr>
            <a:cxnSpLocks/>
          </p:cNvCxnSpPr>
          <p:nvPr/>
        </p:nvCxnSpPr>
        <p:spPr>
          <a:xfrm>
            <a:off x="7174123" y="3577224"/>
            <a:ext cx="42545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直線接點 34">
            <a:extLst>
              <a:ext uri="{FF2B5EF4-FFF2-40B4-BE49-F238E27FC236}">
                <a16:creationId xmlns:a16="http://schemas.microsoft.com/office/drawing/2014/main" id="{9558CEDD-8F58-4D69-9B28-0189D79AA3AA}"/>
              </a:ext>
            </a:extLst>
          </p:cNvPr>
          <p:cNvCxnSpPr>
            <a:cxnSpLocks/>
          </p:cNvCxnSpPr>
          <p:nvPr/>
        </p:nvCxnSpPr>
        <p:spPr>
          <a:xfrm>
            <a:off x="9599264" y="3577224"/>
            <a:ext cx="710627" cy="0"/>
          </a:xfrm>
          <a:prstGeom prst="line">
            <a:avLst/>
          </a:prstGeom>
          <a:ln w="12700">
            <a:solidFill>
              <a:srgbClr val="FFD41D"/>
            </a:solidFill>
          </a:ln>
        </p:spPr>
        <p:style>
          <a:lnRef idx="1">
            <a:schemeClr val="accent1"/>
          </a:lnRef>
          <a:fillRef idx="0">
            <a:schemeClr val="accent1"/>
          </a:fillRef>
          <a:effectRef idx="0">
            <a:schemeClr val="accent1"/>
          </a:effectRef>
          <a:fontRef idx="minor">
            <a:schemeClr val="tx1"/>
          </a:fontRef>
        </p:style>
      </p:cxnSp>
      <p:cxnSp>
        <p:nvCxnSpPr>
          <p:cNvPr id="41" name="接點: 肘形 40">
            <a:extLst>
              <a:ext uri="{FF2B5EF4-FFF2-40B4-BE49-F238E27FC236}">
                <a16:creationId xmlns:a16="http://schemas.microsoft.com/office/drawing/2014/main" id="{59CE3873-2AB8-4A93-9611-2044D670EBF0}"/>
              </a:ext>
            </a:extLst>
          </p:cNvPr>
          <p:cNvCxnSpPr>
            <a:cxnSpLocks/>
          </p:cNvCxnSpPr>
          <p:nvPr/>
        </p:nvCxnSpPr>
        <p:spPr>
          <a:xfrm rot="5400000">
            <a:off x="9892478" y="3159811"/>
            <a:ext cx="504174" cy="330653"/>
          </a:xfrm>
          <a:prstGeom prst="bentConnector3">
            <a:avLst>
              <a:gd name="adj1" fmla="val 880"/>
            </a:avLst>
          </a:prstGeom>
          <a:ln w="12700">
            <a:solidFill>
              <a:srgbClr val="FFD41D"/>
            </a:solidFill>
          </a:ln>
        </p:spPr>
        <p:style>
          <a:lnRef idx="1">
            <a:schemeClr val="accent1"/>
          </a:lnRef>
          <a:fillRef idx="0">
            <a:schemeClr val="accent1"/>
          </a:fillRef>
          <a:effectRef idx="0">
            <a:schemeClr val="accent1"/>
          </a:effectRef>
          <a:fontRef idx="minor">
            <a:schemeClr val="tx1"/>
          </a:fontRef>
        </p:style>
      </p:cxnSp>
      <p:grpSp>
        <p:nvGrpSpPr>
          <p:cNvPr id="25" name="圖形 4">
            <a:extLst>
              <a:ext uri="{FF2B5EF4-FFF2-40B4-BE49-F238E27FC236}">
                <a16:creationId xmlns:a16="http://schemas.microsoft.com/office/drawing/2014/main" id="{943DA978-1108-4FBD-9690-23C59FD2EDB3}"/>
              </a:ext>
            </a:extLst>
          </p:cNvPr>
          <p:cNvGrpSpPr/>
          <p:nvPr/>
        </p:nvGrpSpPr>
        <p:grpSpPr>
          <a:xfrm>
            <a:off x="6487738" y="1661873"/>
            <a:ext cx="4573835" cy="3961091"/>
            <a:chOff x="6887488" y="1483976"/>
            <a:chExt cx="4573835" cy="3961091"/>
          </a:xfrm>
        </p:grpSpPr>
        <p:sp>
          <p:nvSpPr>
            <p:cNvPr id="27" name="手繪多邊形: 圖案 26">
              <a:extLst>
                <a:ext uri="{FF2B5EF4-FFF2-40B4-BE49-F238E27FC236}">
                  <a16:creationId xmlns:a16="http://schemas.microsoft.com/office/drawing/2014/main" id="{ECC45DA4-43EF-491F-BEA8-4E451991D377}"/>
                </a:ext>
              </a:extLst>
            </p:cNvPr>
            <p:cNvSpPr/>
            <p:nvPr/>
          </p:nvSpPr>
          <p:spPr>
            <a:xfrm>
              <a:off x="6887488" y="1483976"/>
              <a:ext cx="4573835" cy="3961091"/>
            </a:xfrm>
            <a:custGeom>
              <a:avLst/>
              <a:gdLst>
                <a:gd name="connsiteX0" fmla="*/ 2286918 w 4573835"/>
                <a:gd name="connsiteY0" fmla="*/ 0 h 3961091"/>
                <a:gd name="connsiteX1" fmla="*/ 0 w 4573835"/>
                <a:gd name="connsiteY1" fmla="*/ 3961092 h 3961091"/>
                <a:gd name="connsiteX2" fmla="*/ 4573836 w 4573835"/>
                <a:gd name="connsiteY2" fmla="*/ 3961092 h 3961091"/>
              </a:gdLst>
              <a:ahLst/>
              <a:cxnLst>
                <a:cxn ang="0">
                  <a:pos x="connsiteX0" y="connsiteY0"/>
                </a:cxn>
                <a:cxn ang="0">
                  <a:pos x="connsiteX1" y="connsiteY1"/>
                </a:cxn>
                <a:cxn ang="0">
                  <a:pos x="connsiteX2" y="connsiteY2"/>
                </a:cxn>
              </a:cxnLst>
              <a:rect l="l" t="t" r="r" b="b"/>
              <a:pathLst>
                <a:path w="4573835" h="3961091">
                  <a:moveTo>
                    <a:pt x="2286918" y="0"/>
                  </a:moveTo>
                  <a:lnTo>
                    <a:pt x="0" y="3961092"/>
                  </a:lnTo>
                  <a:lnTo>
                    <a:pt x="4573836" y="3961092"/>
                  </a:lnTo>
                  <a:close/>
                </a:path>
              </a:pathLst>
            </a:custGeom>
            <a:noFill/>
            <a:ln w="11336" cap="flat">
              <a:solidFill>
                <a:srgbClr val="FFFFFF"/>
              </a:solidFill>
              <a:prstDash val="solid"/>
              <a:miter/>
            </a:ln>
          </p:spPr>
          <p:txBody>
            <a:bodyPr rtlCol="0" anchor="ctr"/>
            <a:lstStyle/>
            <a:p>
              <a:endParaRPr lang="zh-TW" altLang="en-US"/>
            </a:p>
          </p:txBody>
        </p:sp>
        <p:sp>
          <p:nvSpPr>
            <p:cNvPr id="29" name="手繪多邊形: 圖案 28">
              <a:extLst>
                <a:ext uri="{FF2B5EF4-FFF2-40B4-BE49-F238E27FC236}">
                  <a16:creationId xmlns:a16="http://schemas.microsoft.com/office/drawing/2014/main" id="{6355215C-03CA-4936-BDE7-12BC04FF7425}"/>
                </a:ext>
              </a:extLst>
            </p:cNvPr>
            <p:cNvSpPr/>
            <p:nvPr/>
          </p:nvSpPr>
          <p:spPr>
            <a:xfrm>
              <a:off x="7107920" y="1738444"/>
              <a:ext cx="4132970" cy="3579333"/>
            </a:xfrm>
            <a:custGeom>
              <a:avLst/>
              <a:gdLst>
                <a:gd name="connsiteX0" fmla="*/ 2330596 w 4132970"/>
                <a:gd name="connsiteY0" fmla="*/ 1292871 h 3579333"/>
                <a:gd name="connsiteX1" fmla="*/ 2812870 w 4132970"/>
                <a:gd name="connsiteY1" fmla="*/ 1292871 h 3579333"/>
                <a:gd name="connsiteX2" fmla="*/ 3313070 w 4132970"/>
                <a:gd name="connsiteY2" fmla="*/ 2159286 h 3579333"/>
                <a:gd name="connsiteX3" fmla="*/ 2330596 w 4132970"/>
                <a:gd name="connsiteY3" fmla="*/ 2159286 h 3579333"/>
                <a:gd name="connsiteX4" fmla="*/ 2330596 w 4132970"/>
                <a:gd name="connsiteY4" fmla="*/ 1292871 h 3579333"/>
                <a:gd name="connsiteX5" fmla="*/ 2259576 w 4132970"/>
                <a:gd name="connsiteY5" fmla="*/ 1221852 h 3579333"/>
                <a:gd name="connsiteX6" fmla="*/ 2330596 w 4132970"/>
                <a:gd name="connsiteY6" fmla="*/ 1221852 h 3579333"/>
                <a:gd name="connsiteX7" fmla="*/ 2771915 w 4132970"/>
                <a:gd name="connsiteY7" fmla="*/ 1221852 h 3579333"/>
                <a:gd name="connsiteX8" fmla="*/ 2066485 w 4132970"/>
                <a:gd name="connsiteY8" fmla="*/ 0 h 3579333"/>
                <a:gd name="connsiteX9" fmla="*/ 1361055 w 4132970"/>
                <a:gd name="connsiteY9" fmla="*/ 1221852 h 3579333"/>
                <a:gd name="connsiteX10" fmla="*/ 2259576 w 4132970"/>
                <a:gd name="connsiteY10" fmla="*/ 1221852 h 3579333"/>
                <a:gd name="connsiteX11" fmla="*/ 3354139 w 4132970"/>
                <a:gd name="connsiteY11" fmla="*/ 2230305 h 3579333"/>
                <a:gd name="connsiteX12" fmla="*/ 2330709 w 4132970"/>
                <a:gd name="connsiteY12" fmla="*/ 2230305 h 3579333"/>
                <a:gd name="connsiteX13" fmla="*/ 2259690 w 4132970"/>
                <a:gd name="connsiteY13" fmla="*/ 2230305 h 3579333"/>
                <a:gd name="connsiteX14" fmla="*/ 778832 w 4132970"/>
                <a:gd name="connsiteY14" fmla="*/ 2230305 h 3579333"/>
                <a:gd name="connsiteX15" fmla="*/ 0 w 4132970"/>
                <a:gd name="connsiteY15" fmla="*/ 3579334 h 3579333"/>
                <a:gd name="connsiteX16" fmla="*/ 4132970 w 4132970"/>
                <a:gd name="connsiteY16" fmla="*/ 3579334 h 3579333"/>
                <a:gd name="connsiteX17" fmla="*/ 3354139 w 4132970"/>
                <a:gd name="connsiteY17" fmla="*/ 2230305 h 3579333"/>
                <a:gd name="connsiteX18" fmla="*/ 2259576 w 4132970"/>
                <a:gd name="connsiteY18" fmla="*/ 2159286 h 3579333"/>
                <a:gd name="connsiteX19" fmla="*/ 2259576 w 4132970"/>
                <a:gd name="connsiteY19" fmla="*/ 1292871 h 3579333"/>
                <a:gd name="connsiteX20" fmla="*/ 1319986 w 4132970"/>
                <a:gd name="connsiteY20" fmla="*/ 1292871 h 3579333"/>
                <a:gd name="connsiteX21" fmla="*/ 819787 w 4132970"/>
                <a:gd name="connsiteY21" fmla="*/ 2159286 h 3579333"/>
                <a:gd name="connsiteX22" fmla="*/ 2259576 w 4132970"/>
                <a:gd name="connsiteY22" fmla="*/ 2159286 h 3579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132970" h="3579333">
                  <a:moveTo>
                    <a:pt x="2330596" y="1292871"/>
                  </a:moveTo>
                  <a:lnTo>
                    <a:pt x="2812870" y="1292871"/>
                  </a:lnTo>
                  <a:lnTo>
                    <a:pt x="3313070" y="2159286"/>
                  </a:lnTo>
                  <a:lnTo>
                    <a:pt x="2330596" y="2159286"/>
                  </a:lnTo>
                  <a:lnTo>
                    <a:pt x="2330596" y="1292871"/>
                  </a:lnTo>
                  <a:close/>
                  <a:moveTo>
                    <a:pt x="2259576" y="1221852"/>
                  </a:moveTo>
                  <a:lnTo>
                    <a:pt x="2330596" y="1221852"/>
                  </a:lnTo>
                  <a:lnTo>
                    <a:pt x="2771915" y="1221852"/>
                  </a:lnTo>
                  <a:lnTo>
                    <a:pt x="2066485" y="0"/>
                  </a:lnTo>
                  <a:lnTo>
                    <a:pt x="1361055" y="1221852"/>
                  </a:lnTo>
                  <a:lnTo>
                    <a:pt x="2259576" y="1221852"/>
                  </a:lnTo>
                  <a:close/>
                  <a:moveTo>
                    <a:pt x="3354139" y="2230305"/>
                  </a:moveTo>
                  <a:lnTo>
                    <a:pt x="2330709" y="2230305"/>
                  </a:lnTo>
                  <a:lnTo>
                    <a:pt x="2259690" y="2230305"/>
                  </a:lnTo>
                  <a:lnTo>
                    <a:pt x="778832" y="2230305"/>
                  </a:lnTo>
                  <a:lnTo>
                    <a:pt x="0" y="3579334"/>
                  </a:lnTo>
                  <a:lnTo>
                    <a:pt x="4132970" y="3579334"/>
                  </a:lnTo>
                  <a:lnTo>
                    <a:pt x="3354139" y="2230305"/>
                  </a:lnTo>
                  <a:close/>
                  <a:moveTo>
                    <a:pt x="2259576" y="2159286"/>
                  </a:moveTo>
                  <a:lnTo>
                    <a:pt x="2259576" y="1292871"/>
                  </a:lnTo>
                  <a:lnTo>
                    <a:pt x="1319986" y="1292871"/>
                  </a:lnTo>
                  <a:lnTo>
                    <a:pt x="819787" y="2159286"/>
                  </a:lnTo>
                  <a:lnTo>
                    <a:pt x="2259576" y="2159286"/>
                  </a:lnTo>
                  <a:close/>
                </a:path>
              </a:pathLst>
            </a:custGeom>
            <a:gradFill>
              <a:gsLst>
                <a:gs pos="0">
                  <a:srgbClr val="3C5AA2"/>
                </a:gs>
                <a:gs pos="53000">
                  <a:srgbClr val="00B0F0"/>
                </a:gs>
                <a:gs pos="100000">
                  <a:srgbClr val="2742BA">
                    <a:shade val="100000"/>
                    <a:satMod val="115000"/>
                  </a:srgbClr>
                </a:gs>
              </a:gsLst>
              <a:lin ang="13500000" scaled="1"/>
            </a:gradFill>
            <a:ln w="11336" cap="flat">
              <a:noFill/>
              <a:prstDash val="solid"/>
              <a:miter/>
            </a:ln>
          </p:spPr>
          <p:txBody>
            <a:bodyPr rtlCol="0" anchor="ctr"/>
            <a:lstStyle/>
            <a:p>
              <a:endParaRPr lang="zh-TW" altLang="en-US"/>
            </a:p>
          </p:txBody>
        </p:sp>
        <p:sp>
          <p:nvSpPr>
            <p:cNvPr id="30" name="手繪多邊形: 圖案 29">
              <a:extLst>
                <a:ext uri="{FF2B5EF4-FFF2-40B4-BE49-F238E27FC236}">
                  <a16:creationId xmlns:a16="http://schemas.microsoft.com/office/drawing/2014/main" id="{6807A23E-DEFA-4F0E-890B-2233229CDC7E}"/>
                </a:ext>
              </a:extLst>
            </p:cNvPr>
            <p:cNvSpPr/>
            <p:nvPr/>
          </p:nvSpPr>
          <p:spPr>
            <a:xfrm>
              <a:off x="8905870" y="2396338"/>
              <a:ext cx="630439" cy="509502"/>
            </a:xfrm>
            <a:custGeom>
              <a:avLst/>
              <a:gdLst>
                <a:gd name="connsiteX0" fmla="*/ 0 w 630439"/>
                <a:gd name="connsiteY0" fmla="*/ 0 h 509502"/>
                <a:gd name="connsiteX1" fmla="*/ 630440 w 630439"/>
                <a:gd name="connsiteY1" fmla="*/ 0 h 509502"/>
                <a:gd name="connsiteX2" fmla="*/ 630440 w 630439"/>
                <a:gd name="connsiteY2" fmla="*/ 509502 h 509502"/>
                <a:gd name="connsiteX3" fmla="*/ 0 w 630439"/>
                <a:gd name="connsiteY3" fmla="*/ 509502 h 509502"/>
              </a:gdLst>
              <a:ahLst/>
              <a:cxnLst>
                <a:cxn ang="0">
                  <a:pos x="connsiteX0" y="connsiteY0"/>
                </a:cxn>
                <a:cxn ang="0">
                  <a:pos x="connsiteX1" y="connsiteY1"/>
                </a:cxn>
                <a:cxn ang="0">
                  <a:pos x="connsiteX2" y="connsiteY2"/>
                </a:cxn>
                <a:cxn ang="0">
                  <a:pos x="connsiteX3" y="connsiteY3"/>
                </a:cxn>
              </a:cxnLst>
              <a:rect l="l" t="t" r="r" b="b"/>
              <a:pathLst>
                <a:path w="630439" h="509502">
                  <a:moveTo>
                    <a:pt x="0" y="0"/>
                  </a:moveTo>
                  <a:lnTo>
                    <a:pt x="630440" y="0"/>
                  </a:lnTo>
                  <a:lnTo>
                    <a:pt x="630440" y="509502"/>
                  </a:lnTo>
                  <a:lnTo>
                    <a:pt x="0" y="509502"/>
                  </a:lnTo>
                  <a:close/>
                </a:path>
              </a:pathLst>
            </a:custGeom>
            <a:noFill/>
            <a:ln w="11336" cap="flat">
              <a:noFill/>
              <a:prstDash val="solid"/>
              <a:miter/>
            </a:ln>
          </p:spPr>
          <p:txBody>
            <a:bodyPr rtlCol="0" anchor="ctr"/>
            <a:lstStyle/>
            <a:p>
              <a:endParaRPr lang="zh-TW" altLang="en-US"/>
            </a:p>
          </p:txBody>
        </p:sp>
        <p:sp>
          <p:nvSpPr>
            <p:cNvPr id="31" name="文字方塊 30">
              <a:extLst>
                <a:ext uri="{FF2B5EF4-FFF2-40B4-BE49-F238E27FC236}">
                  <a16:creationId xmlns:a16="http://schemas.microsoft.com/office/drawing/2014/main" id="{AD737666-6557-4C5A-8C59-F62B0C0CD5DC}"/>
                </a:ext>
              </a:extLst>
            </p:cNvPr>
            <p:cNvSpPr txBox="1"/>
            <p:nvPr/>
          </p:nvSpPr>
          <p:spPr>
            <a:xfrm>
              <a:off x="8703866" y="2314276"/>
              <a:ext cx="977027" cy="511203"/>
            </a:xfrm>
            <a:prstGeom prst="rect">
              <a:avLst/>
            </a:prstGeom>
            <a:noFill/>
          </p:spPr>
          <p:txBody>
            <a:bodyPr wrap="none" rtlCol="0">
              <a:spAutoFit/>
            </a:bodyPr>
            <a:lstStyle/>
            <a:p>
              <a:pPr algn="l"/>
              <a:r>
                <a:rPr lang="zh-TW" altLang="en-US" sz="2948" spc="0" baseline="0">
                  <a:solidFill>
                    <a:srgbClr val="FFFFFF"/>
                  </a:solidFill>
                  <a:latin typeface="Arial"/>
                  <a:cs typeface="Arial"/>
                  <a:sym typeface="Arial"/>
                  <a:rtl val="0"/>
                </a:rPr>
                <a:t>ARC</a:t>
              </a:r>
            </a:p>
          </p:txBody>
        </p:sp>
        <p:sp>
          <p:nvSpPr>
            <p:cNvPr id="32" name="手繪多邊形: 圖案 31">
              <a:extLst>
                <a:ext uri="{FF2B5EF4-FFF2-40B4-BE49-F238E27FC236}">
                  <a16:creationId xmlns:a16="http://schemas.microsoft.com/office/drawing/2014/main" id="{C404E2EC-539C-4DAE-8BA8-CD07ECFAA729}"/>
                </a:ext>
              </a:extLst>
            </p:cNvPr>
            <p:cNvSpPr/>
            <p:nvPr/>
          </p:nvSpPr>
          <p:spPr>
            <a:xfrm>
              <a:off x="8444130" y="3299170"/>
              <a:ext cx="825686" cy="509502"/>
            </a:xfrm>
            <a:custGeom>
              <a:avLst/>
              <a:gdLst>
                <a:gd name="connsiteX0" fmla="*/ 0 w 825686"/>
                <a:gd name="connsiteY0" fmla="*/ 0 h 509502"/>
                <a:gd name="connsiteX1" fmla="*/ 825686 w 825686"/>
                <a:gd name="connsiteY1" fmla="*/ 0 h 509502"/>
                <a:gd name="connsiteX2" fmla="*/ 825686 w 825686"/>
                <a:gd name="connsiteY2" fmla="*/ 509502 h 509502"/>
                <a:gd name="connsiteX3" fmla="*/ 0 w 825686"/>
                <a:gd name="connsiteY3" fmla="*/ 509502 h 509502"/>
              </a:gdLst>
              <a:ahLst/>
              <a:cxnLst>
                <a:cxn ang="0">
                  <a:pos x="connsiteX0" y="connsiteY0"/>
                </a:cxn>
                <a:cxn ang="0">
                  <a:pos x="connsiteX1" y="connsiteY1"/>
                </a:cxn>
                <a:cxn ang="0">
                  <a:pos x="connsiteX2" y="connsiteY2"/>
                </a:cxn>
                <a:cxn ang="0">
                  <a:pos x="connsiteX3" y="connsiteY3"/>
                </a:cxn>
              </a:cxnLst>
              <a:rect l="l" t="t" r="r" b="b"/>
              <a:pathLst>
                <a:path w="825686" h="509502">
                  <a:moveTo>
                    <a:pt x="0" y="0"/>
                  </a:moveTo>
                  <a:lnTo>
                    <a:pt x="825686" y="0"/>
                  </a:lnTo>
                  <a:lnTo>
                    <a:pt x="825686" y="509502"/>
                  </a:lnTo>
                  <a:lnTo>
                    <a:pt x="0" y="509502"/>
                  </a:lnTo>
                  <a:close/>
                </a:path>
              </a:pathLst>
            </a:custGeom>
            <a:noFill/>
            <a:ln w="11336" cap="flat">
              <a:noFill/>
              <a:prstDash val="solid"/>
              <a:miter/>
            </a:ln>
          </p:spPr>
          <p:txBody>
            <a:bodyPr rtlCol="0" anchor="ctr"/>
            <a:lstStyle/>
            <a:p>
              <a:endParaRPr lang="zh-TW" altLang="en-US"/>
            </a:p>
          </p:txBody>
        </p:sp>
        <p:sp>
          <p:nvSpPr>
            <p:cNvPr id="34" name="文字方塊 33">
              <a:extLst>
                <a:ext uri="{FF2B5EF4-FFF2-40B4-BE49-F238E27FC236}">
                  <a16:creationId xmlns:a16="http://schemas.microsoft.com/office/drawing/2014/main" id="{210B8722-3DA0-4BCD-8CB6-0554E198E966}"/>
                </a:ext>
              </a:extLst>
            </p:cNvPr>
            <p:cNvSpPr txBox="1"/>
            <p:nvPr/>
          </p:nvSpPr>
          <p:spPr>
            <a:xfrm>
              <a:off x="8056719" y="3240087"/>
              <a:ext cx="1385446" cy="511203"/>
            </a:xfrm>
            <a:prstGeom prst="rect">
              <a:avLst/>
            </a:prstGeom>
            <a:noFill/>
          </p:spPr>
          <p:txBody>
            <a:bodyPr wrap="none" rtlCol="0">
              <a:spAutoFit/>
            </a:bodyPr>
            <a:lstStyle/>
            <a:p>
              <a:pPr algn="l"/>
              <a:r>
                <a:rPr lang="zh-TW" altLang="en-US" sz="2948" spc="0" baseline="0">
                  <a:solidFill>
                    <a:srgbClr val="FFFFFF"/>
                  </a:solidFill>
                  <a:latin typeface="Arial"/>
                  <a:cs typeface="Arial"/>
                  <a:sym typeface="Arial"/>
                  <a:rtl val="0"/>
                </a:rPr>
                <a:t>L2ARC</a:t>
              </a:r>
            </a:p>
          </p:txBody>
        </p:sp>
        <p:sp>
          <p:nvSpPr>
            <p:cNvPr id="36" name="手繪多邊形: 圖案 35">
              <a:extLst>
                <a:ext uri="{FF2B5EF4-FFF2-40B4-BE49-F238E27FC236}">
                  <a16:creationId xmlns:a16="http://schemas.microsoft.com/office/drawing/2014/main" id="{BFF00072-CDFA-41FA-B8F9-0D622A80C848}"/>
                </a:ext>
              </a:extLst>
            </p:cNvPr>
            <p:cNvSpPr/>
            <p:nvPr/>
          </p:nvSpPr>
          <p:spPr>
            <a:xfrm>
              <a:off x="9583618" y="3299170"/>
              <a:ext cx="630439" cy="509502"/>
            </a:xfrm>
            <a:custGeom>
              <a:avLst/>
              <a:gdLst>
                <a:gd name="connsiteX0" fmla="*/ 0 w 630439"/>
                <a:gd name="connsiteY0" fmla="*/ 0 h 509502"/>
                <a:gd name="connsiteX1" fmla="*/ 630440 w 630439"/>
                <a:gd name="connsiteY1" fmla="*/ 0 h 509502"/>
                <a:gd name="connsiteX2" fmla="*/ 630440 w 630439"/>
                <a:gd name="connsiteY2" fmla="*/ 509502 h 509502"/>
                <a:gd name="connsiteX3" fmla="*/ 0 w 630439"/>
                <a:gd name="connsiteY3" fmla="*/ 509502 h 509502"/>
              </a:gdLst>
              <a:ahLst/>
              <a:cxnLst>
                <a:cxn ang="0">
                  <a:pos x="connsiteX0" y="connsiteY0"/>
                </a:cxn>
                <a:cxn ang="0">
                  <a:pos x="connsiteX1" y="connsiteY1"/>
                </a:cxn>
                <a:cxn ang="0">
                  <a:pos x="connsiteX2" y="connsiteY2"/>
                </a:cxn>
                <a:cxn ang="0">
                  <a:pos x="connsiteX3" y="connsiteY3"/>
                </a:cxn>
              </a:cxnLst>
              <a:rect l="l" t="t" r="r" b="b"/>
              <a:pathLst>
                <a:path w="630439" h="509502">
                  <a:moveTo>
                    <a:pt x="0" y="0"/>
                  </a:moveTo>
                  <a:lnTo>
                    <a:pt x="630440" y="0"/>
                  </a:lnTo>
                  <a:lnTo>
                    <a:pt x="630440" y="509502"/>
                  </a:lnTo>
                  <a:lnTo>
                    <a:pt x="0" y="509502"/>
                  </a:lnTo>
                  <a:close/>
                </a:path>
              </a:pathLst>
            </a:custGeom>
            <a:noFill/>
            <a:ln w="11336" cap="flat">
              <a:noFill/>
              <a:prstDash val="solid"/>
              <a:miter/>
            </a:ln>
          </p:spPr>
          <p:txBody>
            <a:bodyPr rtlCol="0" anchor="ctr"/>
            <a:lstStyle/>
            <a:p>
              <a:endParaRPr lang="zh-TW" altLang="en-US"/>
            </a:p>
          </p:txBody>
        </p:sp>
        <p:sp>
          <p:nvSpPr>
            <p:cNvPr id="37" name="文字方塊 36">
              <a:extLst>
                <a:ext uri="{FF2B5EF4-FFF2-40B4-BE49-F238E27FC236}">
                  <a16:creationId xmlns:a16="http://schemas.microsoft.com/office/drawing/2014/main" id="{E1B59464-19D6-4FF1-BD16-814CFF22FE10}"/>
                </a:ext>
              </a:extLst>
            </p:cNvPr>
            <p:cNvSpPr txBox="1"/>
            <p:nvPr/>
          </p:nvSpPr>
          <p:spPr>
            <a:xfrm>
              <a:off x="9492121" y="3229478"/>
              <a:ext cx="716093" cy="511203"/>
            </a:xfrm>
            <a:prstGeom prst="rect">
              <a:avLst/>
            </a:prstGeom>
            <a:noFill/>
          </p:spPr>
          <p:txBody>
            <a:bodyPr wrap="none" rtlCol="0">
              <a:spAutoFit/>
            </a:bodyPr>
            <a:lstStyle/>
            <a:p>
              <a:pPr algn="l"/>
              <a:r>
                <a:rPr lang="zh-TW" altLang="en-US" sz="2948" spc="0" baseline="0">
                  <a:solidFill>
                    <a:srgbClr val="FFFFFF"/>
                  </a:solidFill>
                  <a:latin typeface="Arial"/>
                  <a:cs typeface="Arial"/>
                  <a:sym typeface="Arial"/>
                  <a:rtl val="0"/>
                </a:rPr>
                <a:t>ZIL</a:t>
              </a:r>
            </a:p>
          </p:txBody>
        </p:sp>
        <p:sp>
          <p:nvSpPr>
            <p:cNvPr id="38" name="手繪多邊形: 圖案 37">
              <a:extLst>
                <a:ext uri="{FF2B5EF4-FFF2-40B4-BE49-F238E27FC236}">
                  <a16:creationId xmlns:a16="http://schemas.microsoft.com/office/drawing/2014/main" id="{7077D9D5-5FB1-49C3-951A-BDDB38F59980}"/>
                </a:ext>
              </a:extLst>
            </p:cNvPr>
            <p:cNvSpPr/>
            <p:nvPr/>
          </p:nvSpPr>
          <p:spPr>
            <a:xfrm>
              <a:off x="7986815" y="4202115"/>
              <a:ext cx="2375067" cy="831245"/>
            </a:xfrm>
            <a:custGeom>
              <a:avLst/>
              <a:gdLst>
                <a:gd name="connsiteX0" fmla="*/ 0 w 2375067"/>
                <a:gd name="connsiteY0" fmla="*/ 0 h 831245"/>
                <a:gd name="connsiteX1" fmla="*/ 2375068 w 2375067"/>
                <a:gd name="connsiteY1" fmla="*/ 0 h 831245"/>
                <a:gd name="connsiteX2" fmla="*/ 2375068 w 2375067"/>
                <a:gd name="connsiteY2" fmla="*/ 831245 h 831245"/>
                <a:gd name="connsiteX3" fmla="*/ 0 w 2375067"/>
                <a:gd name="connsiteY3" fmla="*/ 831245 h 831245"/>
              </a:gdLst>
              <a:ahLst/>
              <a:cxnLst>
                <a:cxn ang="0">
                  <a:pos x="connsiteX0" y="connsiteY0"/>
                </a:cxn>
                <a:cxn ang="0">
                  <a:pos x="connsiteX1" y="connsiteY1"/>
                </a:cxn>
                <a:cxn ang="0">
                  <a:pos x="connsiteX2" y="connsiteY2"/>
                </a:cxn>
                <a:cxn ang="0">
                  <a:pos x="connsiteX3" y="connsiteY3"/>
                </a:cxn>
              </a:cxnLst>
              <a:rect l="l" t="t" r="r" b="b"/>
              <a:pathLst>
                <a:path w="2375067" h="831245">
                  <a:moveTo>
                    <a:pt x="0" y="0"/>
                  </a:moveTo>
                  <a:lnTo>
                    <a:pt x="2375068" y="0"/>
                  </a:lnTo>
                  <a:lnTo>
                    <a:pt x="2375068" y="831245"/>
                  </a:lnTo>
                  <a:lnTo>
                    <a:pt x="0" y="831245"/>
                  </a:lnTo>
                  <a:close/>
                </a:path>
              </a:pathLst>
            </a:custGeom>
            <a:noFill/>
            <a:ln w="11336" cap="flat">
              <a:noFill/>
              <a:prstDash val="solid"/>
              <a:miter/>
            </a:ln>
          </p:spPr>
          <p:txBody>
            <a:bodyPr rtlCol="0" anchor="ctr"/>
            <a:lstStyle/>
            <a:p>
              <a:endParaRPr lang="zh-TW" altLang="en-US"/>
            </a:p>
          </p:txBody>
        </p:sp>
        <p:sp>
          <p:nvSpPr>
            <p:cNvPr id="39" name="文字方塊 38">
              <a:extLst>
                <a:ext uri="{FF2B5EF4-FFF2-40B4-BE49-F238E27FC236}">
                  <a16:creationId xmlns:a16="http://schemas.microsoft.com/office/drawing/2014/main" id="{2EECB74F-F44C-447F-9F24-F19704EBAD59}"/>
                </a:ext>
              </a:extLst>
            </p:cNvPr>
            <p:cNvSpPr txBox="1"/>
            <p:nvPr/>
          </p:nvSpPr>
          <p:spPr>
            <a:xfrm>
              <a:off x="8727553" y="4165635"/>
              <a:ext cx="908957" cy="511203"/>
            </a:xfrm>
            <a:prstGeom prst="rect">
              <a:avLst/>
            </a:prstGeom>
            <a:noFill/>
          </p:spPr>
          <p:txBody>
            <a:bodyPr wrap="none" rtlCol="0">
              <a:spAutoFit/>
            </a:bodyPr>
            <a:lstStyle/>
            <a:p>
              <a:pPr algn="l"/>
              <a:r>
                <a:rPr lang="zh-TW" altLang="en-US" sz="2948" spc="0" baseline="0">
                  <a:solidFill>
                    <a:srgbClr val="FFFFFF"/>
                  </a:solidFill>
                  <a:latin typeface="Arial"/>
                  <a:cs typeface="Arial"/>
                  <a:sym typeface="Arial"/>
                  <a:rtl val="0"/>
                </a:rPr>
                <a:t>Disk</a:t>
              </a:r>
            </a:p>
          </p:txBody>
        </p:sp>
        <p:sp>
          <p:nvSpPr>
            <p:cNvPr id="40" name="文字方塊 39">
              <a:extLst>
                <a:ext uri="{FF2B5EF4-FFF2-40B4-BE49-F238E27FC236}">
                  <a16:creationId xmlns:a16="http://schemas.microsoft.com/office/drawing/2014/main" id="{6699C86A-1AF9-4F65-98C4-163926A01ADC}"/>
                </a:ext>
              </a:extLst>
            </p:cNvPr>
            <p:cNvSpPr txBox="1"/>
            <p:nvPr/>
          </p:nvSpPr>
          <p:spPr>
            <a:xfrm>
              <a:off x="8144477" y="4564934"/>
              <a:ext cx="2259008" cy="511203"/>
            </a:xfrm>
            <a:prstGeom prst="rect">
              <a:avLst/>
            </a:prstGeom>
            <a:noFill/>
          </p:spPr>
          <p:txBody>
            <a:bodyPr wrap="none" rtlCol="0">
              <a:spAutoFit/>
            </a:bodyPr>
            <a:lstStyle/>
            <a:p>
              <a:pPr algn="l"/>
              <a:r>
                <a:rPr lang="zh-TW" altLang="en-US" sz="2948" spc="0" baseline="0">
                  <a:solidFill>
                    <a:srgbClr val="FFFFFF"/>
                  </a:solidFill>
                  <a:latin typeface="Arial"/>
                  <a:cs typeface="Arial"/>
                  <a:sym typeface="Arial"/>
                  <a:rtl val="0"/>
                </a:rPr>
                <a:t>Storage Pool</a:t>
              </a:r>
            </a:p>
          </p:txBody>
        </p:sp>
      </p:grpSp>
      <p:sp>
        <p:nvSpPr>
          <p:cNvPr id="42" name="文字方塊 13">
            <a:extLst>
              <a:ext uri="{FF2B5EF4-FFF2-40B4-BE49-F238E27FC236}">
                <a16:creationId xmlns:a16="http://schemas.microsoft.com/office/drawing/2014/main" id="{9883F86E-005A-4AB3-BD99-5A5470766CB6}"/>
              </a:ext>
            </a:extLst>
          </p:cNvPr>
          <p:cNvSpPr txBox="1"/>
          <p:nvPr/>
        </p:nvSpPr>
        <p:spPr>
          <a:xfrm>
            <a:off x="10326686" y="1937000"/>
            <a:ext cx="1035755" cy="523220"/>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a:solidFill>
                  <a:schemeClr val="bg1"/>
                </a:solidFill>
                <a:latin typeface="Arial" panose="020B0604020202020204" pitchFamily="34" charset="0"/>
                <a:cs typeface="Arial" panose="020B0604020202020204" pitchFamily="34" charset="0"/>
              </a:rPr>
              <a:t>SSD write journal</a:t>
            </a:r>
            <a:endParaRPr lang="zh-TW" altLang="en-US" sz="14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586402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圓角 5" hidden="1">
            <a:extLst>
              <a:ext uri="{FF2B5EF4-FFF2-40B4-BE49-F238E27FC236}">
                <a16:creationId xmlns:a16="http://schemas.microsoft.com/office/drawing/2014/main" id="{A19E1E10-A20E-4812-839B-7784572B71EB}"/>
              </a:ext>
            </a:extLst>
          </p:cNvPr>
          <p:cNvSpPr/>
          <p:nvPr/>
        </p:nvSpPr>
        <p:spPr>
          <a:xfrm>
            <a:off x="6478215" y="1493508"/>
            <a:ext cx="3630030" cy="1693991"/>
          </a:xfrm>
          <a:prstGeom prst="roundRect">
            <a:avLst>
              <a:gd name="adj" fmla="val 5546"/>
            </a:avLst>
          </a:prstGeom>
          <a:solidFill>
            <a:schemeClr val="bg1">
              <a:lumMod val="95000"/>
            </a:schemeClr>
          </a:solidFill>
          <a:ln>
            <a:noFill/>
          </a:ln>
          <a:effectLst>
            <a:innerShdw blurRad="1651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2" name="標題 1">
            <a:extLst>
              <a:ext uri="{FF2B5EF4-FFF2-40B4-BE49-F238E27FC236}">
                <a16:creationId xmlns:a16="http://schemas.microsoft.com/office/drawing/2014/main" id="{7ED25CB9-B02A-42D2-815A-E22889BCCE9D}"/>
              </a:ext>
            </a:extLst>
          </p:cNvPr>
          <p:cNvSpPr>
            <a:spLocks noGrp="1"/>
          </p:cNvSpPr>
          <p:nvPr>
            <p:ph type="title"/>
          </p:nvPr>
        </p:nvSpPr>
        <p:spPr>
          <a:xfrm>
            <a:off x="301580" y="71089"/>
            <a:ext cx="7186802" cy="1325563"/>
          </a:xfrm>
        </p:spPr>
        <p:txBody>
          <a:bodyPr>
            <a:normAutofit/>
          </a:bodyPr>
          <a:lstStyle/>
          <a:p>
            <a:r>
              <a:rPr lang="en-US" altLang="zh-TW" sz="4200">
                <a:sym typeface="Arial" panose="020B0604020202020204" pitchFamily="34" charset="0"/>
              </a:rPr>
              <a:t>Write Coalescing: improve the random access</a:t>
            </a:r>
            <a:endParaRPr lang="zh-TW" altLang="en-US" sz="4200">
              <a:sym typeface="Arial" panose="020B0604020202020204" pitchFamily="34" charset="0"/>
            </a:endParaRPr>
          </a:p>
        </p:txBody>
      </p:sp>
      <p:pic>
        <p:nvPicPr>
          <p:cNvPr id="7" name="Google Shape;531;p28" hidden="1">
            <a:extLst>
              <a:ext uri="{FF2B5EF4-FFF2-40B4-BE49-F238E27FC236}">
                <a16:creationId xmlns:a16="http://schemas.microsoft.com/office/drawing/2014/main" id="{6F100AB4-9D25-47EE-A6B1-F2E6D3696727}"/>
              </a:ext>
            </a:extLst>
          </p:cNvPr>
          <p:cNvPicPr preferRelativeResize="0"/>
          <p:nvPr/>
        </p:nvPicPr>
        <p:blipFill rotWithShape="1">
          <a:blip r:embed="rId2">
            <a:alphaModFix/>
          </a:blip>
          <a:srcRect/>
          <a:stretch/>
        </p:blipFill>
        <p:spPr>
          <a:xfrm>
            <a:off x="1970438" y="1297156"/>
            <a:ext cx="1137447" cy="662479"/>
          </a:xfrm>
          <a:prstGeom prst="rect">
            <a:avLst/>
          </a:prstGeom>
          <a:noFill/>
          <a:ln>
            <a:noFill/>
          </a:ln>
        </p:spPr>
      </p:pic>
      <p:pic>
        <p:nvPicPr>
          <p:cNvPr id="66" name="Google Shape;590;p28" hidden="1">
            <a:extLst>
              <a:ext uri="{FF2B5EF4-FFF2-40B4-BE49-F238E27FC236}">
                <a16:creationId xmlns:a16="http://schemas.microsoft.com/office/drawing/2014/main" id="{8837C406-C5AA-4B3E-88FE-7EE4279ECE44}"/>
              </a:ext>
            </a:extLst>
          </p:cNvPr>
          <p:cNvPicPr preferRelativeResize="0"/>
          <p:nvPr/>
        </p:nvPicPr>
        <p:blipFill rotWithShape="1">
          <a:blip r:embed="rId2">
            <a:alphaModFix/>
          </a:blip>
          <a:srcRect/>
          <a:stretch/>
        </p:blipFill>
        <p:spPr>
          <a:xfrm>
            <a:off x="9612283" y="4258279"/>
            <a:ext cx="2031833" cy="1183393"/>
          </a:xfrm>
          <a:prstGeom prst="rect">
            <a:avLst/>
          </a:prstGeom>
          <a:noFill/>
          <a:ln>
            <a:noFill/>
          </a:ln>
        </p:spPr>
      </p:pic>
      <p:pic>
        <p:nvPicPr>
          <p:cNvPr id="5" name="圖片 4" descr="一張含有 玩具, 小, 影片, 螢幕 的圖片&#10;&#10;自動產生的描述">
            <a:extLst>
              <a:ext uri="{FF2B5EF4-FFF2-40B4-BE49-F238E27FC236}">
                <a16:creationId xmlns:a16="http://schemas.microsoft.com/office/drawing/2014/main" id="{0E8B0141-6B3F-4B70-B30A-B85EB35EB0C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114654" y="4042842"/>
            <a:ext cx="4147200" cy="2562006"/>
          </a:xfrm>
          <a:prstGeom prst="rect">
            <a:avLst/>
          </a:prstGeom>
        </p:spPr>
      </p:pic>
      <p:pic>
        <p:nvPicPr>
          <p:cNvPr id="42" name="圖片 41" descr="一張含有 螢幕擷取畫面 的圖片&#10;&#10;自動產生的描述">
            <a:extLst>
              <a:ext uri="{FF2B5EF4-FFF2-40B4-BE49-F238E27FC236}">
                <a16:creationId xmlns:a16="http://schemas.microsoft.com/office/drawing/2014/main" id="{025725EB-C34E-4201-962A-27EDCDA6E872}"/>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252248" y="1750704"/>
            <a:ext cx="5341292" cy="4776004"/>
          </a:xfrm>
          <a:prstGeom prst="rect">
            <a:avLst/>
          </a:prstGeom>
          <a:effectLst>
            <a:outerShdw blurRad="88900" dist="241300" dir="120000" sx="97000" sy="97000" algn="l" rotWithShape="0">
              <a:prstClr val="black">
                <a:alpha val="40000"/>
              </a:prstClr>
            </a:outerShdw>
          </a:effectLst>
        </p:spPr>
      </p:pic>
      <p:sp>
        <p:nvSpPr>
          <p:cNvPr id="44" name="矩形 43">
            <a:extLst>
              <a:ext uri="{FF2B5EF4-FFF2-40B4-BE49-F238E27FC236}">
                <a16:creationId xmlns:a16="http://schemas.microsoft.com/office/drawing/2014/main" id="{CDCA6B24-27AF-4497-B4BD-ADD038169C86}"/>
              </a:ext>
            </a:extLst>
          </p:cNvPr>
          <p:cNvSpPr/>
          <p:nvPr/>
        </p:nvSpPr>
        <p:spPr>
          <a:xfrm>
            <a:off x="1176967" y="1845662"/>
            <a:ext cx="4468788" cy="1938992"/>
          </a:xfrm>
          <a:prstGeom prst="rect">
            <a:avLst/>
          </a:prstGeom>
        </p:spPr>
        <p:txBody>
          <a:bodyPr wrap="square">
            <a:spAutoFit/>
          </a:bodyPr>
          <a:lstStyle/>
          <a:p>
            <a:r>
              <a:rPr lang="en-US" altLang="zh-TW" sz="2400">
                <a:latin typeface="Arial" panose="020B0604020202020204" pitchFamily="34" charset="0"/>
                <a:ea typeface="微軟正黑體" panose="020B0604030504040204" pitchFamily="34" charset="-120"/>
                <a:cs typeface="Arial" panose="020B0604020202020204" pitchFamily="34" charset="0"/>
              </a:rPr>
              <a:t>QNAP exclusive Write Coalescing algorithm that transform all random write to sequential writes along with reduced I/O.</a:t>
            </a:r>
            <a:endParaRPr lang="zh-TW" altLang="en-US" sz="2400">
              <a:latin typeface="Arial" panose="020B0604020202020204" pitchFamily="34" charset="0"/>
              <a:ea typeface="微軟正黑體" panose="020B0604030504040204" pitchFamily="34" charset="-120"/>
              <a:cs typeface="Arial" panose="020B0604020202020204" pitchFamily="34" charset="0"/>
            </a:endParaRPr>
          </a:p>
        </p:txBody>
      </p:sp>
    </p:spTree>
    <p:extLst>
      <p:ext uri="{BB962C8B-B14F-4D97-AF65-F5344CB8AC3E}">
        <p14:creationId xmlns:p14="http://schemas.microsoft.com/office/powerpoint/2010/main" val="22081381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88E7FCA-E71C-4B1C-A792-3B6F22075999}"/>
              </a:ext>
            </a:extLst>
          </p:cNvPr>
          <p:cNvSpPr>
            <a:spLocks noGrp="1"/>
          </p:cNvSpPr>
          <p:nvPr>
            <p:ph type="title"/>
          </p:nvPr>
        </p:nvSpPr>
        <p:spPr>
          <a:xfrm>
            <a:off x="301580" y="55418"/>
            <a:ext cx="11523476" cy="1325563"/>
          </a:xfrm>
        </p:spPr>
        <p:txBody>
          <a:bodyPr>
            <a:noAutofit/>
          </a:bodyPr>
          <a:lstStyle/>
          <a:p>
            <a:pPr>
              <a:lnSpc>
                <a:spcPct val="100000"/>
              </a:lnSpc>
            </a:pPr>
            <a:r>
              <a:rPr lang="en-US" altLang="zh-TW" sz="3600"/>
              <a:t>Pool over-provisioning: Improve the performance for fragmented pool </a:t>
            </a:r>
            <a:r>
              <a:rPr lang="en-US" altLang="zh-TW" sz="2000"/>
              <a:t>(The scenario when big block write to HDD )</a:t>
            </a:r>
            <a:endParaRPr lang="zh-TW" altLang="en-US" sz="2000"/>
          </a:p>
        </p:txBody>
      </p:sp>
      <p:grpSp>
        <p:nvGrpSpPr>
          <p:cNvPr id="3" name="群組 2">
            <a:extLst>
              <a:ext uri="{FF2B5EF4-FFF2-40B4-BE49-F238E27FC236}">
                <a16:creationId xmlns:a16="http://schemas.microsoft.com/office/drawing/2014/main" id="{F22A3971-F683-294C-46B9-DBB04018972B}"/>
              </a:ext>
            </a:extLst>
          </p:cNvPr>
          <p:cNvGrpSpPr/>
          <p:nvPr/>
        </p:nvGrpSpPr>
        <p:grpSpPr>
          <a:xfrm>
            <a:off x="433757" y="1719072"/>
            <a:ext cx="11523473" cy="4849681"/>
            <a:chOff x="72621" y="1462708"/>
            <a:chExt cx="12009973" cy="5054418"/>
          </a:xfrm>
        </p:grpSpPr>
        <p:sp>
          <p:nvSpPr>
            <p:cNvPr id="13" name="文字方塊 12">
              <a:extLst>
                <a:ext uri="{FF2B5EF4-FFF2-40B4-BE49-F238E27FC236}">
                  <a16:creationId xmlns:a16="http://schemas.microsoft.com/office/drawing/2014/main" id="{EDCD4C0E-5D6D-4A0B-915F-12FB647160C8}"/>
                </a:ext>
              </a:extLst>
            </p:cNvPr>
            <p:cNvSpPr txBox="1"/>
            <p:nvPr/>
          </p:nvSpPr>
          <p:spPr>
            <a:xfrm>
              <a:off x="109406" y="1753646"/>
              <a:ext cx="1225015" cy="577850"/>
            </a:xfrm>
            <a:prstGeom prst="rect">
              <a:avLst/>
            </a:prstGeom>
            <a:noFill/>
          </p:spPr>
          <p:txBody>
            <a:bodyPr wrap="none" rtlCol="0">
              <a:spAutoFit/>
            </a:bodyPr>
            <a:lstStyle/>
            <a:p>
              <a:pPr>
                <a:lnSpc>
                  <a:spcPct val="150000"/>
                </a:lnSpc>
                <a:buClr>
                  <a:schemeClr val="tx1"/>
                </a:buClr>
                <a:buSzPct val="90000"/>
              </a:pPr>
              <a:r>
                <a:rPr kumimoji="1" lang="en-US" altLang="zh-TW" sz="2400" b="1">
                  <a:solidFill>
                    <a:schemeClr val="tx1">
                      <a:lumMod val="85000"/>
                      <a:lumOff val="15000"/>
                    </a:schemeClr>
                  </a:solidFill>
                  <a:latin typeface="Arial" panose="020B0604020202020204" pitchFamily="34" charset="0"/>
                  <a:ea typeface="微軟正黑體" panose="020B0604030504040204" pitchFamily="34" charset="-120"/>
                  <a:cs typeface="Arial" panose="020B0604020202020204" pitchFamily="34" charset="0"/>
                </a:rPr>
                <a:t>w/o OP</a:t>
              </a:r>
              <a:endParaRPr kumimoji="1" lang="zh-TW" altLang="en-US" sz="2400" b="1">
                <a:solidFill>
                  <a:schemeClr val="tx1">
                    <a:lumMod val="85000"/>
                    <a:lumOff val="15000"/>
                  </a:schemeClr>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4" name="矩形: 圓角 13">
              <a:extLst>
                <a:ext uri="{FF2B5EF4-FFF2-40B4-BE49-F238E27FC236}">
                  <a16:creationId xmlns:a16="http://schemas.microsoft.com/office/drawing/2014/main" id="{376C7798-D4B6-4FAB-A6F1-D7CE637AD896}"/>
                </a:ext>
              </a:extLst>
            </p:cNvPr>
            <p:cNvSpPr/>
            <p:nvPr/>
          </p:nvSpPr>
          <p:spPr>
            <a:xfrm>
              <a:off x="72621" y="1780727"/>
              <a:ext cx="1233755" cy="555764"/>
            </a:xfrm>
            <a:prstGeom prst="roundRect">
              <a:avLst>
                <a:gd name="adj" fmla="val 7114"/>
              </a:avLst>
            </a:prstGeom>
            <a:noFill/>
            <a:ln w="19050">
              <a:solidFill>
                <a:schemeClr val="tx1">
                  <a:lumMod val="85000"/>
                  <a:lumOff val="1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3400" b="1">
                <a:latin typeface="微軟正黑體" panose="020B0604030504040204" pitchFamily="34" charset="-120"/>
                <a:ea typeface="微軟正黑體" panose="020B0604030504040204" pitchFamily="34" charset="-120"/>
                <a:cs typeface="Calibri"/>
                <a:sym typeface="Arial" panose="020B0604020202020204" pitchFamily="34" charset="0"/>
              </a:endParaRPr>
            </a:p>
          </p:txBody>
        </p:sp>
        <p:sp>
          <p:nvSpPr>
            <p:cNvPr id="164" name="文字方塊 163">
              <a:extLst>
                <a:ext uri="{FF2B5EF4-FFF2-40B4-BE49-F238E27FC236}">
                  <a16:creationId xmlns:a16="http://schemas.microsoft.com/office/drawing/2014/main" id="{43974D95-091D-446E-8C8D-77046CE98FD6}"/>
                </a:ext>
              </a:extLst>
            </p:cNvPr>
            <p:cNvSpPr txBox="1"/>
            <p:nvPr/>
          </p:nvSpPr>
          <p:spPr>
            <a:xfrm>
              <a:off x="10892361" y="1763520"/>
              <a:ext cx="1053494" cy="558102"/>
            </a:xfrm>
            <a:prstGeom prst="rect">
              <a:avLst/>
            </a:prstGeom>
            <a:noFill/>
          </p:spPr>
          <p:txBody>
            <a:bodyPr wrap="none" rtlCol="0">
              <a:spAutoFit/>
            </a:bodyPr>
            <a:lstStyle/>
            <a:p>
              <a:pPr>
                <a:lnSpc>
                  <a:spcPct val="150000"/>
                </a:lnSpc>
                <a:buClr>
                  <a:schemeClr val="tx1"/>
                </a:buClr>
                <a:buSzPct val="90000"/>
              </a:pPr>
              <a:r>
                <a:rPr kumimoji="1" lang="en-US" altLang="zh-TW" sz="2300" b="1">
                  <a:solidFill>
                    <a:schemeClr val="tx1">
                      <a:lumMod val="85000"/>
                      <a:lumOff val="15000"/>
                    </a:schemeClr>
                  </a:solidFill>
                  <a:latin typeface="微軟正黑體" panose="020B0604030504040204" pitchFamily="34" charset="-120"/>
                  <a:ea typeface="微軟正黑體" panose="020B0604030504040204" pitchFamily="34" charset="-120"/>
                  <a:cs typeface="Arial" panose="020B0604020202020204" pitchFamily="34" charset="0"/>
                </a:rPr>
                <a:t>w/ </a:t>
              </a:r>
              <a:r>
                <a:rPr kumimoji="1" lang="en-US" altLang="zh-TW" sz="2300" b="1">
                  <a:solidFill>
                    <a:schemeClr val="tx1">
                      <a:lumMod val="85000"/>
                      <a:lumOff val="15000"/>
                    </a:schemeClr>
                  </a:solidFill>
                  <a:latin typeface="Arial" panose="020B0604020202020204" pitchFamily="34" charset="0"/>
                  <a:ea typeface="微軟正黑體" panose="020B0604030504040204" pitchFamily="34" charset="-120"/>
                  <a:cs typeface="Arial" panose="020B0604020202020204" pitchFamily="34" charset="0"/>
                </a:rPr>
                <a:t>OP</a:t>
              </a:r>
              <a:endParaRPr kumimoji="1" lang="zh-TW" altLang="en-US" sz="2300" b="1">
                <a:solidFill>
                  <a:schemeClr val="tx1">
                    <a:lumMod val="85000"/>
                    <a:lumOff val="15000"/>
                  </a:schemeClr>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66" name="矩形: 圓角 165">
              <a:extLst>
                <a:ext uri="{FF2B5EF4-FFF2-40B4-BE49-F238E27FC236}">
                  <a16:creationId xmlns:a16="http://schemas.microsoft.com/office/drawing/2014/main" id="{991F807C-C116-44B1-9273-F0093DF8F66D}"/>
                </a:ext>
              </a:extLst>
            </p:cNvPr>
            <p:cNvSpPr/>
            <p:nvPr/>
          </p:nvSpPr>
          <p:spPr>
            <a:xfrm>
              <a:off x="10821351" y="1780727"/>
              <a:ext cx="1261243" cy="555090"/>
            </a:xfrm>
            <a:prstGeom prst="roundRect">
              <a:avLst>
                <a:gd name="adj" fmla="val 6697"/>
              </a:avLst>
            </a:prstGeom>
            <a:noFill/>
            <a:ln w="19050">
              <a:solidFill>
                <a:schemeClr val="tx1">
                  <a:lumMod val="75000"/>
                  <a:lumOff val="2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3400" b="1">
                <a:latin typeface="微軟正黑體" panose="020B0604030504040204" pitchFamily="34" charset="-120"/>
                <a:ea typeface="微軟正黑體" panose="020B0604030504040204" pitchFamily="34" charset="-120"/>
                <a:cs typeface="Calibri"/>
                <a:sym typeface="Arial" panose="020B0604020202020204" pitchFamily="34" charset="0"/>
              </a:endParaRPr>
            </a:p>
          </p:txBody>
        </p:sp>
        <p:pic>
          <p:nvPicPr>
            <p:cNvPr id="94" name="圖形 93">
              <a:extLst>
                <a:ext uri="{FF2B5EF4-FFF2-40B4-BE49-F238E27FC236}">
                  <a16:creationId xmlns:a16="http://schemas.microsoft.com/office/drawing/2014/main" id="{91418171-2E8F-48E2-907F-AF87A7CC3D4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46802" y="1462708"/>
              <a:ext cx="9162979" cy="5054418"/>
            </a:xfrm>
            <a:prstGeom prst="rect">
              <a:avLst/>
            </a:prstGeom>
          </p:spPr>
        </p:pic>
      </p:grpSp>
    </p:spTree>
    <p:extLst>
      <p:ext uri="{BB962C8B-B14F-4D97-AF65-F5344CB8AC3E}">
        <p14:creationId xmlns:p14="http://schemas.microsoft.com/office/powerpoint/2010/main" val="32136726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群組 1">
            <a:extLst>
              <a:ext uri="{FF2B5EF4-FFF2-40B4-BE49-F238E27FC236}">
                <a16:creationId xmlns:a16="http://schemas.microsoft.com/office/drawing/2014/main" id="{3CE966DD-76F2-F78C-DD0E-7B7D12BC2B49}"/>
              </a:ext>
            </a:extLst>
          </p:cNvPr>
          <p:cNvGrpSpPr/>
          <p:nvPr/>
        </p:nvGrpSpPr>
        <p:grpSpPr>
          <a:xfrm>
            <a:off x="257493" y="1828233"/>
            <a:ext cx="11677010" cy="4729622"/>
            <a:chOff x="72621" y="1612256"/>
            <a:chExt cx="12009973" cy="4864478"/>
          </a:xfrm>
        </p:grpSpPr>
        <p:sp>
          <p:nvSpPr>
            <p:cNvPr id="72" name="文字方塊 71">
              <a:extLst>
                <a:ext uri="{FF2B5EF4-FFF2-40B4-BE49-F238E27FC236}">
                  <a16:creationId xmlns:a16="http://schemas.microsoft.com/office/drawing/2014/main" id="{01A90C4D-DF38-D84B-B146-031ABC7ABD31}"/>
                </a:ext>
              </a:extLst>
            </p:cNvPr>
            <p:cNvSpPr txBox="1"/>
            <p:nvPr/>
          </p:nvSpPr>
          <p:spPr>
            <a:xfrm>
              <a:off x="109406" y="1753646"/>
              <a:ext cx="1225015" cy="577850"/>
            </a:xfrm>
            <a:prstGeom prst="rect">
              <a:avLst/>
            </a:prstGeom>
            <a:noFill/>
          </p:spPr>
          <p:txBody>
            <a:bodyPr wrap="none" rtlCol="0">
              <a:spAutoFit/>
            </a:bodyPr>
            <a:lstStyle/>
            <a:p>
              <a:pPr>
                <a:lnSpc>
                  <a:spcPct val="150000"/>
                </a:lnSpc>
                <a:buClr>
                  <a:schemeClr val="tx1"/>
                </a:buClr>
                <a:buSzPct val="90000"/>
              </a:pPr>
              <a:r>
                <a:rPr kumimoji="1" lang="en-US" altLang="zh-TW" sz="2400" b="1">
                  <a:solidFill>
                    <a:schemeClr val="tx1">
                      <a:lumMod val="85000"/>
                      <a:lumOff val="15000"/>
                    </a:schemeClr>
                  </a:solidFill>
                  <a:latin typeface="Arial" panose="020B0604020202020204" pitchFamily="34" charset="0"/>
                  <a:ea typeface="微軟正黑體" panose="020B0604030504040204" pitchFamily="34" charset="-120"/>
                  <a:cs typeface="Arial" panose="020B0604020202020204" pitchFamily="34" charset="0"/>
                </a:rPr>
                <a:t>w/o OP</a:t>
              </a:r>
              <a:endParaRPr kumimoji="1" lang="zh-TW" altLang="en-US" sz="2400" b="1">
                <a:solidFill>
                  <a:schemeClr val="tx1">
                    <a:lumMod val="85000"/>
                    <a:lumOff val="15000"/>
                  </a:schemeClr>
                </a:solidFill>
                <a:latin typeface="Arial" panose="020B0604020202020204" pitchFamily="34" charset="0"/>
                <a:ea typeface="微軟正黑體" panose="020B0604030504040204" pitchFamily="34" charset="-120"/>
                <a:cs typeface="Arial" panose="020B0604020202020204" pitchFamily="34" charset="0"/>
              </a:endParaRPr>
            </a:p>
          </p:txBody>
        </p:sp>
        <p:sp>
          <p:nvSpPr>
            <p:cNvPr id="73" name="矩形: 圓角 13">
              <a:extLst>
                <a:ext uri="{FF2B5EF4-FFF2-40B4-BE49-F238E27FC236}">
                  <a16:creationId xmlns:a16="http://schemas.microsoft.com/office/drawing/2014/main" id="{35F6A830-3BE8-8B42-8C9D-E61287C7163A}"/>
                </a:ext>
              </a:extLst>
            </p:cNvPr>
            <p:cNvSpPr/>
            <p:nvPr/>
          </p:nvSpPr>
          <p:spPr>
            <a:xfrm>
              <a:off x="72621" y="1780727"/>
              <a:ext cx="1233755" cy="555764"/>
            </a:xfrm>
            <a:prstGeom prst="roundRect">
              <a:avLst>
                <a:gd name="adj" fmla="val 7114"/>
              </a:avLst>
            </a:prstGeom>
            <a:noFill/>
            <a:ln w="19050">
              <a:solidFill>
                <a:schemeClr val="tx1">
                  <a:lumMod val="85000"/>
                  <a:lumOff val="1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3400" b="1">
                <a:latin typeface="微軟正黑體" panose="020B0604030504040204" pitchFamily="34" charset="-120"/>
                <a:ea typeface="微軟正黑體" panose="020B0604030504040204" pitchFamily="34" charset="-120"/>
                <a:cs typeface="Calibri"/>
                <a:sym typeface="Arial" panose="020B0604020202020204" pitchFamily="34" charset="0"/>
              </a:endParaRPr>
            </a:p>
          </p:txBody>
        </p:sp>
        <p:sp>
          <p:nvSpPr>
            <p:cNvPr id="74" name="文字方塊 73">
              <a:extLst>
                <a:ext uri="{FF2B5EF4-FFF2-40B4-BE49-F238E27FC236}">
                  <a16:creationId xmlns:a16="http://schemas.microsoft.com/office/drawing/2014/main" id="{0CD91A2E-E046-394C-93D7-065276085FA4}"/>
                </a:ext>
              </a:extLst>
            </p:cNvPr>
            <p:cNvSpPr txBox="1"/>
            <p:nvPr/>
          </p:nvSpPr>
          <p:spPr>
            <a:xfrm>
              <a:off x="10892361" y="1763520"/>
              <a:ext cx="1053494" cy="558102"/>
            </a:xfrm>
            <a:prstGeom prst="rect">
              <a:avLst/>
            </a:prstGeom>
            <a:noFill/>
          </p:spPr>
          <p:txBody>
            <a:bodyPr wrap="none" rtlCol="0">
              <a:spAutoFit/>
            </a:bodyPr>
            <a:lstStyle/>
            <a:p>
              <a:pPr>
                <a:lnSpc>
                  <a:spcPct val="150000"/>
                </a:lnSpc>
                <a:buClr>
                  <a:schemeClr val="tx1"/>
                </a:buClr>
                <a:buSzPct val="90000"/>
              </a:pPr>
              <a:r>
                <a:rPr kumimoji="1" lang="en-US" altLang="zh-TW" sz="2300" b="1">
                  <a:solidFill>
                    <a:schemeClr val="tx1">
                      <a:lumMod val="85000"/>
                      <a:lumOff val="15000"/>
                    </a:schemeClr>
                  </a:solidFill>
                  <a:latin typeface="微軟正黑體" panose="020B0604030504040204" pitchFamily="34" charset="-120"/>
                  <a:ea typeface="微軟正黑體" panose="020B0604030504040204" pitchFamily="34" charset="-120"/>
                  <a:cs typeface="Arial" panose="020B0604020202020204" pitchFamily="34" charset="0"/>
                </a:rPr>
                <a:t>w/ </a:t>
              </a:r>
              <a:r>
                <a:rPr kumimoji="1" lang="en-US" altLang="zh-TW" sz="2300" b="1">
                  <a:solidFill>
                    <a:schemeClr val="tx1">
                      <a:lumMod val="85000"/>
                      <a:lumOff val="15000"/>
                    </a:schemeClr>
                  </a:solidFill>
                  <a:latin typeface="Arial" panose="020B0604020202020204" pitchFamily="34" charset="0"/>
                  <a:ea typeface="微軟正黑體" panose="020B0604030504040204" pitchFamily="34" charset="-120"/>
                  <a:cs typeface="Arial" panose="020B0604020202020204" pitchFamily="34" charset="0"/>
                </a:rPr>
                <a:t>OP</a:t>
              </a:r>
              <a:endParaRPr kumimoji="1" lang="zh-TW" altLang="en-US" sz="2300" b="1">
                <a:solidFill>
                  <a:schemeClr val="tx1">
                    <a:lumMod val="85000"/>
                    <a:lumOff val="15000"/>
                  </a:schemeClr>
                </a:solidFill>
                <a:latin typeface="Arial" panose="020B0604020202020204" pitchFamily="34" charset="0"/>
                <a:ea typeface="微軟正黑體" panose="020B0604030504040204" pitchFamily="34" charset="-120"/>
                <a:cs typeface="Arial" panose="020B0604020202020204" pitchFamily="34" charset="0"/>
              </a:endParaRPr>
            </a:p>
          </p:txBody>
        </p:sp>
        <p:sp>
          <p:nvSpPr>
            <p:cNvPr id="75" name="矩形: 圓角 165">
              <a:extLst>
                <a:ext uri="{FF2B5EF4-FFF2-40B4-BE49-F238E27FC236}">
                  <a16:creationId xmlns:a16="http://schemas.microsoft.com/office/drawing/2014/main" id="{43A55AF5-C816-CB4D-802B-077BEECD41AA}"/>
                </a:ext>
              </a:extLst>
            </p:cNvPr>
            <p:cNvSpPr/>
            <p:nvPr/>
          </p:nvSpPr>
          <p:spPr>
            <a:xfrm>
              <a:off x="10821351" y="1780727"/>
              <a:ext cx="1261243" cy="555090"/>
            </a:xfrm>
            <a:prstGeom prst="roundRect">
              <a:avLst>
                <a:gd name="adj" fmla="val 6697"/>
              </a:avLst>
            </a:prstGeom>
            <a:noFill/>
            <a:ln w="19050">
              <a:solidFill>
                <a:schemeClr val="tx1">
                  <a:lumMod val="75000"/>
                  <a:lumOff val="2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3400" b="1">
                <a:latin typeface="微軟正黑體" panose="020B0604030504040204" pitchFamily="34" charset="-120"/>
                <a:ea typeface="微軟正黑體" panose="020B0604030504040204" pitchFamily="34" charset="-120"/>
                <a:cs typeface="Calibri"/>
                <a:sym typeface="Arial" panose="020B0604020202020204" pitchFamily="34" charset="0"/>
              </a:endParaRPr>
            </a:p>
          </p:txBody>
        </p:sp>
        <p:pic>
          <p:nvPicPr>
            <p:cNvPr id="77" name="圖形 76">
              <a:extLst>
                <a:ext uri="{FF2B5EF4-FFF2-40B4-BE49-F238E27FC236}">
                  <a16:creationId xmlns:a16="http://schemas.microsoft.com/office/drawing/2014/main" id="{A2542D98-82B6-4A02-BF27-89443AB907F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638013" y="1612256"/>
              <a:ext cx="8818644" cy="4864478"/>
            </a:xfrm>
            <a:prstGeom prst="rect">
              <a:avLst/>
            </a:prstGeom>
          </p:spPr>
        </p:pic>
      </p:grpSp>
      <p:sp>
        <p:nvSpPr>
          <p:cNvPr id="12" name="標題 1">
            <a:extLst>
              <a:ext uri="{FF2B5EF4-FFF2-40B4-BE49-F238E27FC236}">
                <a16:creationId xmlns:a16="http://schemas.microsoft.com/office/drawing/2014/main" id="{6F61F315-393E-E8D3-C110-871859766C88}"/>
              </a:ext>
            </a:extLst>
          </p:cNvPr>
          <p:cNvSpPr>
            <a:spLocks noGrp="1"/>
          </p:cNvSpPr>
          <p:nvPr>
            <p:ph type="title"/>
          </p:nvPr>
        </p:nvSpPr>
        <p:spPr>
          <a:xfrm>
            <a:off x="301580" y="55418"/>
            <a:ext cx="11523476" cy="1325563"/>
          </a:xfrm>
        </p:spPr>
        <p:txBody>
          <a:bodyPr>
            <a:noAutofit/>
          </a:bodyPr>
          <a:lstStyle/>
          <a:p>
            <a:pPr>
              <a:lnSpc>
                <a:spcPct val="100000"/>
              </a:lnSpc>
            </a:pPr>
            <a:r>
              <a:rPr lang="en-US" altLang="zh-TW" sz="3600"/>
              <a:t>Pool over-provisioning: Improve the performance for fragmented pool </a:t>
            </a:r>
            <a:r>
              <a:rPr lang="en-US" altLang="zh-TW" sz="2000"/>
              <a:t>(The scenario when big block write to HDD )</a:t>
            </a:r>
            <a:endParaRPr lang="zh-TW" altLang="en-US" sz="2000"/>
          </a:p>
        </p:txBody>
      </p:sp>
    </p:spTree>
    <p:extLst>
      <p:ext uri="{BB962C8B-B14F-4D97-AF65-F5344CB8AC3E}">
        <p14:creationId xmlns:p14="http://schemas.microsoft.com/office/powerpoint/2010/main" val="29681174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a:extLst>
              <a:ext uri="{FF2B5EF4-FFF2-40B4-BE49-F238E27FC236}">
                <a16:creationId xmlns:a16="http://schemas.microsoft.com/office/drawing/2014/main" id="{ED2533F0-220E-4188-A48D-1177184EAEA1}"/>
              </a:ext>
            </a:extLst>
          </p:cNvPr>
          <p:cNvSpPr>
            <a:spLocks noGrp="1"/>
          </p:cNvSpPr>
          <p:nvPr>
            <p:ph type="title"/>
          </p:nvPr>
        </p:nvSpPr>
        <p:spPr>
          <a:xfrm>
            <a:off x="301580" y="0"/>
            <a:ext cx="11523476" cy="1325563"/>
          </a:xfrm>
        </p:spPr>
        <p:txBody>
          <a:bodyPr>
            <a:noAutofit/>
          </a:bodyPr>
          <a:lstStyle/>
          <a:p>
            <a:r>
              <a:rPr lang="en-US" altLang="zh-TW" sz="4000">
                <a:ea typeface="微軟正黑體"/>
              </a:rPr>
              <a:t>ZFS structure consideration: </a:t>
            </a:r>
            <a:br>
              <a:rPr lang="en-US" altLang="zh-TW" sz="3600">
                <a:ea typeface="微軟正黑體"/>
              </a:rPr>
            </a:br>
            <a:r>
              <a:rPr lang="en-US" altLang="zh-TW" sz="2800" b="0"/>
              <a:t>Performance dependency between memory size and storage pools</a:t>
            </a:r>
            <a:endParaRPr lang="en-US" altLang="zh-TW" sz="3600" b="0"/>
          </a:p>
        </p:txBody>
      </p:sp>
      <p:pic>
        <p:nvPicPr>
          <p:cNvPr id="92" name="圖片 91" descr="一張含有 電腦, 微波爐, 監視器, 烤箱 的圖片&#10;&#10;自動產生的描述">
            <a:extLst>
              <a:ext uri="{FF2B5EF4-FFF2-40B4-BE49-F238E27FC236}">
                <a16:creationId xmlns:a16="http://schemas.microsoft.com/office/drawing/2014/main" id="{69EE5FD5-CEF1-BB40-8D1B-B83ED667CD9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3591" y="5556679"/>
            <a:ext cx="1719742" cy="1073567"/>
          </a:xfrm>
          <a:prstGeom prst="rect">
            <a:avLst/>
          </a:prstGeom>
        </p:spPr>
      </p:pic>
      <p:grpSp>
        <p:nvGrpSpPr>
          <p:cNvPr id="2" name="群組 1">
            <a:extLst>
              <a:ext uri="{FF2B5EF4-FFF2-40B4-BE49-F238E27FC236}">
                <a16:creationId xmlns:a16="http://schemas.microsoft.com/office/drawing/2014/main" id="{A0908C86-F60D-902B-7FAB-91C3C1DB76CF}"/>
              </a:ext>
            </a:extLst>
          </p:cNvPr>
          <p:cNvGrpSpPr/>
          <p:nvPr/>
        </p:nvGrpSpPr>
        <p:grpSpPr>
          <a:xfrm>
            <a:off x="737419" y="1653783"/>
            <a:ext cx="11256623" cy="4878237"/>
            <a:chOff x="186484" y="1415026"/>
            <a:chExt cx="11807557" cy="5116991"/>
          </a:xfrm>
        </p:grpSpPr>
        <p:pic>
          <p:nvPicPr>
            <p:cNvPr id="48" name="圖形 8">
              <a:extLst>
                <a:ext uri="{FF2B5EF4-FFF2-40B4-BE49-F238E27FC236}">
                  <a16:creationId xmlns:a16="http://schemas.microsoft.com/office/drawing/2014/main" id="{872B42D4-D159-43E5-BFB9-3DEF8D40E29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999016" y="5922579"/>
              <a:ext cx="1765561" cy="535972"/>
            </a:xfrm>
            <a:custGeom>
              <a:avLst/>
              <a:gdLst>
                <a:gd name="connsiteX0" fmla="*/ -433 w 6033644"/>
                <a:gd name="connsiteY0" fmla="*/ -289 h 4022468"/>
                <a:gd name="connsiteX1" fmla="*/ 6033212 w 6033644"/>
                <a:gd name="connsiteY1" fmla="*/ -289 h 4022468"/>
                <a:gd name="connsiteX2" fmla="*/ 6033212 w 6033644"/>
                <a:gd name="connsiteY2" fmla="*/ 4022180 h 4022468"/>
                <a:gd name="connsiteX3" fmla="*/ -433 w 6033644"/>
                <a:gd name="connsiteY3" fmla="*/ 4022180 h 4022468"/>
              </a:gdLst>
              <a:ahLst/>
              <a:cxnLst>
                <a:cxn ang="0">
                  <a:pos x="connsiteX0" y="connsiteY0"/>
                </a:cxn>
                <a:cxn ang="0">
                  <a:pos x="connsiteX1" y="connsiteY1"/>
                </a:cxn>
                <a:cxn ang="0">
                  <a:pos x="connsiteX2" y="connsiteY2"/>
                </a:cxn>
                <a:cxn ang="0">
                  <a:pos x="connsiteX3" y="connsiteY3"/>
                </a:cxn>
              </a:cxnLst>
              <a:rect l="l" t="t" r="r" b="b"/>
              <a:pathLst>
                <a:path w="6033644" h="4022468">
                  <a:moveTo>
                    <a:pt x="-433" y="-289"/>
                  </a:moveTo>
                  <a:lnTo>
                    <a:pt x="6033212" y="-289"/>
                  </a:lnTo>
                  <a:lnTo>
                    <a:pt x="6033212" y="4022180"/>
                  </a:lnTo>
                  <a:lnTo>
                    <a:pt x="-433" y="4022180"/>
                  </a:lnTo>
                  <a:close/>
                </a:path>
              </a:pathLst>
            </a:custGeom>
          </p:spPr>
        </p:pic>
        <p:pic>
          <p:nvPicPr>
            <p:cNvPr id="60" name="圖片 59">
              <a:extLst>
                <a:ext uri="{FF2B5EF4-FFF2-40B4-BE49-F238E27FC236}">
                  <a16:creationId xmlns:a16="http://schemas.microsoft.com/office/drawing/2014/main" id="{C3F3A0A9-BAA4-422B-89E3-17FFBDA4DE9D}"/>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a:ext>
              </a:extLst>
            </a:blip>
            <a:srcRect/>
            <a:stretch/>
          </p:blipFill>
          <p:spPr>
            <a:xfrm>
              <a:off x="7921181" y="4751486"/>
              <a:ext cx="4072860" cy="1541995"/>
            </a:xfrm>
            <a:prstGeom prst="rect">
              <a:avLst/>
            </a:prstGeom>
            <a:effectLst>
              <a:outerShdw blurRad="50800" dist="38100" dir="2700000" algn="tl" rotWithShape="0">
                <a:prstClr val="black">
                  <a:alpha val="40000"/>
                </a:prstClr>
              </a:outerShdw>
            </a:effectLst>
          </p:spPr>
        </p:pic>
        <p:pic>
          <p:nvPicPr>
            <p:cNvPr id="58" name="圖片 57">
              <a:extLst>
                <a:ext uri="{FF2B5EF4-FFF2-40B4-BE49-F238E27FC236}">
                  <a16:creationId xmlns:a16="http://schemas.microsoft.com/office/drawing/2014/main" id="{365280B7-E9E4-409C-8EF2-07FC2F3C4A31}"/>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a:ext>
              </a:extLst>
            </a:blip>
            <a:srcRect/>
            <a:stretch/>
          </p:blipFill>
          <p:spPr>
            <a:xfrm>
              <a:off x="186484" y="1421929"/>
              <a:ext cx="4555358" cy="1033809"/>
            </a:xfrm>
            <a:prstGeom prst="rect">
              <a:avLst/>
            </a:prstGeom>
            <a:effectLst>
              <a:outerShdw blurRad="50800" dist="38100" dir="2700000" algn="tl" rotWithShape="0">
                <a:prstClr val="black">
                  <a:alpha val="40000"/>
                </a:prstClr>
              </a:outerShdw>
            </a:effectLst>
          </p:spPr>
        </p:pic>
        <p:sp>
          <p:nvSpPr>
            <p:cNvPr id="15" name="文字方塊 14">
              <a:extLst>
                <a:ext uri="{FF2B5EF4-FFF2-40B4-BE49-F238E27FC236}">
                  <a16:creationId xmlns:a16="http://schemas.microsoft.com/office/drawing/2014/main" id="{0AB9CE1D-5ED2-45E5-B600-F6E0AFDFD2AB}"/>
                </a:ext>
              </a:extLst>
            </p:cNvPr>
            <p:cNvSpPr txBox="1"/>
            <p:nvPr/>
          </p:nvSpPr>
          <p:spPr>
            <a:xfrm>
              <a:off x="8077956" y="5265956"/>
              <a:ext cx="3760146" cy="8716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600" b="1">
                  <a:solidFill>
                    <a:schemeClr val="accent4">
                      <a:lumMod val="60000"/>
                      <a:lumOff val="40000"/>
                    </a:schemeClr>
                  </a:solidFill>
                  <a:latin typeface="Arial" panose="020B0604020202020204" pitchFamily="34" charset="0"/>
                  <a:ea typeface="微軟正黑體" panose="020B0604030504040204" pitchFamily="34" charset="-120"/>
                  <a:cs typeface="Arial" panose="020B0604020202020204" pitchFamily="34" charset="0"/>
                </a:rPr>
                <a:t>Choose sufficient memory for different storage configurations for better performance.</a:t>
              </a:r>
              <a:endParaRPr lang="zh-TW" sz="1600" b="1">
                <a:solidFill>
                  <a:schemeClr val="accent4">
                    <a:lumMod val="60000"/>
                    <a:lumOff val="40000"/>
                  </a:schemeClr>
                </a:solidFill>
                <a:latin typeface="Arial" panose="020B0604020202020204" pitchFamily="34" charset="0"/>
                <a:ea typeface="微軟正黑體" panose="020B0604030504040204" pitchFamily="34" charset="-120"/>
                <a:cs typeface="Arial" panose="020B0604020202020204" pitchFamily="34" charset="0"/>
              </a:endParaRPr>
            </a:p>
          </p:txBody>
        </p:sp>
        <p:sp>
          <p:nvSpPr>
            <p:cNvPr id="20" name="文字方塊 19">
              <a:extLst>
                <a:ext uri="{FF2B5EF4-FFF2-40B4-BE49-F238E27FC236}">
                  <a16:creationId xmlns:a16="http://schemas.microsoft.com/office/drawing/2014/main" id="{47F67EAA-98F5-384A-9F9C-5C9C02B190CA}"/>
                </a:ext>
              </a:extLst>
            </p:cNvPr>
            <p:cNvSpPr txBox="1"/>
            <p:nvPr/>
          </p:nvSpPr>
          <p:spPr>
            <a:xfrm>
              <a:off x="253622" y="1415026"/>
              <a:ext cx="4488219" cy="891975"/>
            </a:xfrm>
            <a:prstGeom prst="rect">
              <a:avLst/>
            </a:prstGeom>
            <a:noFill/>
          </p:spPr>
          <p:txBody>
            <a:bodyPr wrap="square">
              <a:spAutoFit/>
            </a:bodyPr>
            <a:lstStyle/>
            <a:p>
              <a:pPr>
                <a:lnSpc>
                  <a:spcPct val="150000"/>
                </a:lnSpc>
              </a:pPr>
              <a:r>
                <a:rPr lang="en-US" altLang="zh-TW" sz="1200" b="1">
                  <a:solidFill>
                    <a:schemeClr val="bg1"/>
                  </a:solidFill>
                  <a:latin typeface="Arial" panose="020B0604020202020204" pitchFamily="34" charset="0"/>
                  <a:ea typeface="微軟正黑體" panose="020B0604030504040204" pitchFamily="34" charset="-120"/>
                  <a:cs typeface="Arial" panose="020B0604020202020204" pitchFamily="34" charset="0"/>
                </a:rPr>
                <a:t>Using entry-level model TS-973AX as a reference,</a:t>
              </a:r>
              <a:br>
                <a:rPr lang="en-US" altLang="zh-TW" sz="1400" b="1">
                  <a:solidFill>
                    <a:schemeClr val="bg1"/>
                  </a:solidFill>
                  <a:latin typeface="Arial" panose="020B0604020202020204" pitchFamily="34" charset="0"/>
                  <a:ea typeface="微軟正黑體" panose="020B0604030504040204" pitchFamily="34" charset="-120"/>
                  <a:cs typeface="Arial" panose="020B0604020202020204" pitchFamily="34" charset="0"/>
                </a:rPr>
              </a:br>
              <a:r>
                <a:rPr lang="en-US" altLang="zh-TW" sz="1100">
                  <a:solidFill>
                    <a:schemeClr val="bg1"/>
                  </a:solidFill>
                  <a:latin typeface="Arial" panose="020B0604020202020204" pitchFamily="34" charset="0"/>
                  <a:cs typeface="Arial" panose="020B0604020202020204" pitchFamily="34" charset="0"/>
                </a:rPr>
                <a:t>We already created one SSD pool and one HDD pool around 35TB. The performance difference of the HDD pool is displayed</a:t>
              </a:r>
              <a:endParaRPr lang="en-US" altLang="zh-TW" sz="11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pic>
          <p:nvPicPr>
            <p:cNvPr id="7" name="圖片 6">
              <a:extLst>
                <a:ext uri="{FF2B5EF4-FFF2-40B4-BE49-F238E27FC236}">
                  <a16:creationId xmlns:a16="http://schemas.microsoft.com/office/drawing/2014/main" id="{1977A32F-FF95-4646-9F1B-B84267C0D4A5}"/>
                </a:ext>
              </a:extLst>
            </p:cNvPr>
            <p:cNvPicPr>
              <a:picLocks noChangeAspect="1"/>
            </p:cNvPicPr>
            <p:nvPr/>
          </p:nvPicPr>
          <p:blipFill>
            <a:blip r:embed="rId7" cstate="print">
              <a:extLst>
                <a:ext uri="{28A0092B-C50C-407E-A947-70E740481C1C}">
                  <a14:useLocalDpi xmlns:a14="http://schemas.microsoft.com/office/drawing/2010/main"/>
                </a:ext>
              </a:extLst>
            </a:blip>
            <a:srcRect/>
            <a:stretch/>
          </p:blipFill>
          <p:spPr>
            <a:xfrm>
              <a:off x="3510950" y="5800513"/>
              <a:ext cx="731504" cy="731504"/>
            </a:xfrm>
            <a:prstGeom prst="rect">
              <a:avLst/>
            </a:prstGeom>
            <a:effectLst>
              <a:outerShdw blurRad="63500" sx="102000" sy="102000" algn="ctr" rotWithShape="0">
                <a:prstClr val="black">
                  <a:alpha val="40000"/>
                </a:prstClr>
              </a:outerShdw>
            </a:effectLst>
          </p:spPr>
        </p:pic>
        <p:pic>
          <p:nvPicPr>
            <p:cNvPr id="95" name="圖片 94">
              <a:extLst>
                <a:ext uri="{FF2B5EF4-FFF2-40B4-BE49-F238E27FC236}">
                  <a16:creationId xmlns:a16="http://schemas.microsoft.com/office/drawing/2014/main" id="{ED2C9F6C-B2F3-2043-9F67-A046652BE8E3}"/>
                </a:ext>
              </a:extLst>
            </p:cNvPr>
            <p:cNvPicPr>
              <a:picLocks noChangeAspect="1"/>
            </p:cNvPicPr>
            <p:nvPr/>
          </p:nvPicPr>
          <p:blipFill>
            <a:blip r:embed="rId8" cstate="print">
              <a:extLst>
                <a:ext uri="{28A0092B-C50C-407E-A947-70E740481C1C}">
                  <a14:useLocalDpi xmlns:a14="http://schemas.microsoft.com/office/drawing/2010/main"/>
                </a:ext>
              </a:extLst>
            </a:blip>
            <a:srcRect/>
            <a:stretch/>
          </p:blipFill>
          <p:spPr>
            <a:xfrm>
              <a:off x="2945057" y="5800513"/>
              <a:ext cx="730360" cy="731504"/>
            </a:xfrm>
            <a:prstGeom prst="rect">
              <a:avLst/>
            </a:prstGeom>
            <a:effectLst>
              <a:outerShdw blurRad="63500" sx="102000" sy="102000" algn="ctr" rotWithShape="0">
                <a:prstClr val="black">
                  <a:alpha val="40000"/>
                </a:prstClr>
              </a:outerShdw>
            </a:effectLst>
          </p:spPr>
        </p:pic>
        <p:pic>
          <p:nvPicPr>
            <p:cNvPr id="96" name="圖片 95">
              <a:extLst>
                <a:ext uri="{FF2B5EF4-FFF2-40B4-BE49-F238E27FC236}">
                  <a16:creationId xmlns:a16="http://schemas.microsoft.com/office/drawing/2014/main" id="{41F8B05A-6958-CF41-9ADF-25E77C1F39F6}"/>
                </a:ext>
              </a:extLst>
            </p:cNvPr>
            <p:cNvPicPr>
              <a:picLocks noChangeAspect="1"/>
            </p:cNvPicPr>
            <p:nvPr/>
          </p:nvPicPr>
          <p:blipFill>
            <a:blip r:embed="rId9" cstate="print">
              <a:extLst>
                <a:ext uri="{28A0092B-C50C-407E-A947-70E740481C1C}">
                  <a14:useLocalDpi xmlns:a14="http://schemas.microsoft.com/office/drawing/2010/main"/>
                </a:ext>
              </a:extLst>
            </a:blip>
            <a:srcRect/>
            <a:stretch/>
          </p:blipFill>
          <p:spPr>
            <a:xfrm>
              <a:off x="2341480" y="5794896"/>
              <a:ext cx="730359" cy="730359"/>
            </a:xfrm>
            <a:prstGeom prst="rect">
              <a:avLst/>
            </a:prstGeom>
            <a:effectLst>
              <a:outerShdw blurRad="63500" sx="102000" sy="102000" algn="ctr" rotWithShape="0">
                <a:prstClr val="black">
                  <a:alpha val="40000"/>
                </a:prstClr>
              </a:outerShdw>
            </a:effectLst>
          </p:spPr>
        </p:pic>
        <p:sp>
          <p:nvSpPr>
            <p:cNvPr id="10" name="減 9">
              <a:extLst>
                <a:ext uri="{FF2B5EF4-FFF2-40B4-BE49-F238E27FC236}">
                  <a16:creationId xmlns:a16="http://schemas.microsoft.com/office/drawing/2014/main" id="{3C0B6B3A-9B27-7E49-B3AF-39CB97D8EF16}"/>
                </a:ext>
              </a:extLst>
            </p:cNvPr>
            <p:cNvSpPr/>
            <p:nvPr/>
          </p:nvSpPr>
          <p:spPr>
            <a:xfrm>
              <a:off x="1802695" y="6093463"/>
              <a:ext cx="437191" cy="273612"/>
            </a:xfrm>
            <a:prstGeom prst="mathMinus">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38" name="等於 37">
              <a:extLst>
                <a:ext uri="{FF2B5EF4-FFF2-40B4-BE49-F238E27FC236}">
                  <a16:creationId xmlns:a16="http://schemas.microsoft.com/office/drawing/2014/main" id="{F38E7271-9E63-5943-A1D1-A84B717F43B4}"/>
                </a:ext>
              </a:extLst>
            </p:cNvPr>
            <p:cNvSpPr/>
            <p:nvPr/>
          </p:nvSpPr>
          <p:spPr>
            <a:xfrm>
              <a:off x="4448848" y="6015875"/>
              <a:ext cx="492595" cy="396929"/>
            </a:xfrm>
            <a:prstGeom prst="mathEqual">
              <a:avLst>
                <a:gd name="adj1" fmla="val 16245"/>
                <a:gd name="adj2" fmla="val 28734"/>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pic>
          <p:nvPicPr>
            <p:cNvPr id="1028" name="Picture 4">
              <a:extLst>
                <a:ext uri="{FF2B5EF4-FFF2-40B4-BE49-F238E27FC236}">
                  <a16:creationId xmlns:a16="http://schemas.microsoft.com/office/drawing/2014/main" id="{A03C9813-A9C6-3A44-BB5B-9B156E754259}"/>
                </a:ext>
              </a:extLst>
            </p:cNvPr>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6010158" y="1447330"/>
              <a:ext cx="5981884" cy="370519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A41460B2-E7CD-BA43-854C-CC25DE6FFAAC}"/>
                </a:ext>
              </a:extLst>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186484" y="2396464"/>
              <a:ext cx="4555358" cy="2837640"/>
            </a:xfrm>
            <a:prstGeom prst="rect">
              <a:avLst/>
            </a:prstGeom>
            <a:noFill/>
            <a:extLst>
              <a:ext uri="{909E8E84-426E-40DD-AFC4-6F175D3DCCD1}">
                <a14:hiddenFill xmlns:a14="http://schemas.microsoft.com/office/drawing/2010/main">
                  <a:solidFill>
                    <a:srgbClr val="FFFFFF"/>
                  </a:solidFill>
                </a14:hiddenFill>
              </a:ext>
            </a:extLst>
          </p:spPr>
        </p:pic>
        <p:sp>
          <p:nvSpPr>
            <p:cNvPr id="39" name="文字方塊 38">
              <a:extLst>
                <a:ext uri="{FF2B5EF4-FFF2-40B4-BE49-F238E27FC236}">
                  <a16:creationId xmlns:a16="http://schemas.microsoft.com/office/drawing/2014/main" id="{25E972E3-93D8-0448-8B2E-29D728222A02}"/>
                </a:ext>
              </a:extLst>
            </p:cNvPr>
            <p:cNvSpPr txBox="1"/>
            <p:nvPr/>
          </p:nvSpPr>
          <p:spPr>
            <a:xfrm>
              <a:off x="1576080" y="2894290"/>
              <a:ext cx="624920" cy="230832"/>
            </a:xfrm>
            <a:prstGeom prst="rect">
              <a:avLst/>
            </a:prstGeom>
            <a:noFill/>
          </p:spPr>
          <p:txBody>
            <a:bodyPr wrap="square" rtlCol="0">
              <a:spAutoFit/>
            </a:bodyPr>
            <a:lstStyle/>
            <a:p>
              <a:r>
                <a:rPr kumimoji="1" lang="en-US" altLang="zh-TW" sz="900">
                  <a:latin typeface="Arial" panose="020B0604020202020204" pitchFamily="34" charset="0"/>
                  <a:cs typeface="Arial" panose="020B0604020202020204" pitchFamily="34" charset="0"/>
                </a:rPr>
                <a:t>RAM</a:t>
              </a:r>
              <a:endParaRPr kumimoji="1" lang="zh-TW" altLang="en-US" sz="900">
                <a:latin typeface="Arial" panose="020B0604020202020204" pitchFamily="34" charset="0"/>
                <a:cs typeface="Arial" panose="020B0604020202020204" pitchFamily="34" charset="0"/>
              </a:endParaRPr>
            </a:p>
          </p:txBody>
        </p:sp>
        <p:sp>
          <p:nvSpPr>
            <p:cNvPr id="40" name="文字方塊 39">
              <a:extLst>
                <a:ext uri="{FF2B5EF4-FFF2-40B4-BE49-F238E27FC236}">
                  <a16:creationId xmlns:a16="http://schemas.microsoft.com/office/drawing/2014/main" id="{494D36E7-D230-FA4E-93B6-65632B34CF61}"/>
                </a:ext>
              </a:extLst>
            </p:cNvPr>
            <p:cNvSpPr txBox="1"/>
            <p:nvPr/>
          </p:nvSpPr>
          <p:spPr>
            <a:xfrm>
              <a:off x="1888540" y="4889537"/>
              <a:ext cx="1408370" cy="230832"/>
            </a:xfrm>
            <a:prstGeom prst="rect">
              <a:avLst/>
            </a:prstGeom>
            <a:solidFill>
              <a:schemeClr val="bg1"/>
            </a:solidFill>
          </p:spPr>
          <p:txBody>
            <a:bodyPr wrap="square" rtlCol="0">
              <a:spAutoFit/>
            </a:bodyPr>
            <a:lstStyle/>
            <a:p>
              <a:r>
                <a:rPr kumimoji="1" lang="en-US" altLang="zh-TW" sz="900">
                  <a:latin typeface="Arial" panose="020B0604020202020204" pitchFamily="34" charset="0"/>
                  <a:cs typeface="Arial" panose="020B0604020202020204" pitchFamily="34" charset="0"/>
                </a:rPr>
                <a:t>Used Storage size (TB)</a:t>
              </a:r>
              <a:endParaRPr kumimoji="1" lang="zh-TW" altLang="en-US" sz="900">
                <a:latin typeface="Arial" panose="020B0604020202020204" pitchFamily="34" charset="0"/>
                <a:cs typeface="Arial" panose="020B0604020202020204" pitchFamily="34" charset="0"/>
              </a:endParaRPr>
            </a:p>
          </p:txBody>
        </p:sp>
        <p:grpSp>
          <p:nvGrpSpPr>
            <p:cNvPr id="8" name="群組 7">
              <a:extLst>
                <a:ext uri="{FF2B5EF4-FFF2-40B4-BE49-F238E27FC236}">
                  <a16:creationId xmlns:a16="http://schemas.microsoft.com/office/drawing/2014/main" id="{34A7CB88-C0B1-4F53-A02C-4CE17A4C2E8E}"/>
                </a:ext>
              </a:extLst>
            </p:cNvPr>
            <p:cNvGrpSpPr/>
            <p:nvPr/>
          </p:nvGrpSpPr>
          <p:grpSpPr>
            <a:xfrm>
              <a:off x="1157832" y="5249628"/>
              <a:ext cx="843836" cy="843836"/>
              <a:chOff x="1216572" y="5153132"/>
              <a:chExt cx="828000" cy="828000"/>
            </a:xfrm>
          </p:grpSpPr>
          <p:sp>
            <p:nvSpPr>
              <p:cNvPr id="5" name="橢圓 4">
                <a:extLst>
                  <a:ext uri="{FF2B5EF4-FFF2-40B4-BE49-F238E27FC236}">
                    <a16:creationId xmlns:a16="http://schemas.microsoft.com/office/drawing/2014/main" id="{C97BCB19-2884-4F0F-A887-35AF82540919}"/>
                  </a:ext>
                </a:extLst>
              </p:cNvPr>
              <p:cNvSpPr/>
              <p:nvPr/>
            </p:nvSpPr>
            <p:spPr>
              <a:xfrm>
                <a:off x="1216572" y="5153132"/>
                <a:ext cx="828000" cy="82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4" name="圖形 3">
                <a:extLst>
                  <a:ext uri="{FF2B5EF4-FFF2-40B4-BE49-F238E27FC236}">
                    <a16:creationId xmlns:a16="http://schemas.microsoft.com/office/drawing/2014/main" id="{169C7ECE-2EB1-4CB3-BCED-B093025B5BF6}"/>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232227" y="5168787"/>
                <a:ext cx="796691" cy="796691"/>
              </a:xfrm>
              <a:prstGeom prst="rect">
                <a:avLst/>
              </a:prstGeom>
            </p:spPr>
          </p:pic>
        </p:grpSp>
        <p:grpSp>
          <p:nvGrpSpPr>
            <p:cNvPr id="52" name="群組 51">
              <a:extLst>
                <a:ext uri="{FF2B5EF4-FFF2-40B4-BE49-F238E27FC236}">
                  <a16:creationId xmlns:a16="http://schemas.microsoft.com/office/drawing/2014/main" id="{BCD91564-BFB4-4450-9C1F-1468C965DDBD}"/>
                </a:ext>
              </a:extLst>
            </p:cNvPr>
            <p:cNvGrpSpPr/>
            <p:nvPr/>
          </p:nvGrpSpPr>
          <p:grpSpPr>
            <a:xfrm>
              <a:off x="3805666" y="5249628"/>
              <a:ext cx="843836" cy="843836"/>
              <a:chOff x="1216572" y="5153132"/>
              <a:chExt cx="828000" cy="828000"/>
            </a:xfrm>
          </p:grpSpPr>
          <p:sp>
            <p:nvSpPr>
              <p:cNvPr id="53" name="橢圓 52">
                <a:extLst>
                  <a:ext uri="{FF2B5EF4-FFF2-40B4-BE49-F238E27FC236}">
                    <a16:creationId xmlns:a16="http://schemas.microsoft.com/office/drawing/2014/main" id="{50D795ED-26D5-4710-B323-768D91E5B062}"/>
                  </a:ext>
                </a:extLst>
              </p:cNvPr>
              <p:cNvSpPr/>
              <p:nvPr/>
            </p:nvSpPr>
            <p:spPr>
              <a:xfrm>
                <a:off x="1216572" y="5153132"/>
                <a:ext cx="828000" cy="82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54" name="圖形 53">
                <a:extLst>
                  <a:ext uri="{FF2B5EF4-FFF2-40B4-BE49-F238E27FC236}">
                    <a16:creationId xmlns:a16="http://schemas.microsoft.com/office/drawing/2014/main" id="{D9317D16-17BE-43FB-B9D2-63FB1AD3C44C}"/>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232227" y="5168787"/>
                <a:ext cx="796691" cy="796691"/>
              </a:xfrm>
              <a:prstGeom prst="rect">
                <a:avLst/>
              </a:prstGeom>
            </p:spPr>
          </p:pic>
        </p:grpSp>
        <p:grpSp>
          <p:nvGrpSpPr>
            <p:cNvPr id="55" name="群組 54">
              <a:extLst>
                <a:ext uri="{FF2B5EF4-FFF2-40B4-BE49-F238E27FC236}">
                  <a16:creationId xmlns:a16="http://schemas.microsoft.com/office/drawing/2014/main" id="{78A1A9AF-97A3-4456-BEAD-2A5B54A424F3}"/>
                </a:ext>
              </a:extLst>
            </p:cNvPr>
            <p:cNvGrpSpPr/>
            <p:nvPr/>
          </p:nvGrpSpPr>
          <p:grpSpPr>
            <a:xfrm>
              <a:off x="6288845" y="5249628"/>
              <a:ext cx="843836" cy="843836"/>
              <a:chOff x="1216572" y="5153132"/>
              <a:chExt cx="828000" cy="828000"/>
            </a:xfrm>
          </p:grpSpPr>
          <p:sp>
            <p:nvSpPr>
              <p:cNvPr id="56" name="橢圓 55">
                <a:extLst>
                  <a:ext uri="{FF2B5EF4-FFF2-40B4-BE49-F238E27FC236}">
                    <a16:creationId xmlns:a16="http://schemas.microsoft.com/office/drawing/2014/main" id="{C0788CC3-EDA9-4121-860A-C3AA83625C14}"/>
                  </a:ext>
                </a:extLst>
              </p:cNvPr>
              <p:cNvSpPr/>
              <p:nvPr/>
            </p:nvSpPr>
            <p:spPr>
              <a:xfrm>
                <a:off x="1216572" y="5153132"/>
                <a:ext cx="828000" cy="82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57" name="圖形 56">
                <a:extLst>
                  <a:ext uri="{FF2B5EF4-FFF2-40B4-BE49-F238E27FC236}">
                    <a16:creationId xmlns:a16="http://schemas.microsoft.com/office/drawing/2014/main" id="{AB2F484F-2918-4793-8C72-AF179CD9205B}"/>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232227" y="5168787"/>
                <a:ext cx="796691" cy="796691"/>
              </a:xfrm>
              <a:prstGeom prst="rect">
                <a:avLst/>
              </a:prstGeom>
            </p:spPr>
          </p:pic>
        </p:grpSp>
      </p:grpSp>
    </p:spTree>
    <p:extLst>
      <p:ext uri="{BB962C8B-B14F-4D97-AF65-F5344CB8AC3E}">
        <p14:creationId xmlns:p14="http://schemas.microsoft.com/office/powerpoint/2010/main" val="24887838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矩形: 圓角 22">
            <a:extLst>
              <a:ext uri="{FF2B5EF4-FFF2-40B4-BE49-F238E27FC236}">
                <a16:creationId xmlns:a16="http://schemas.microsoft.com/office/drawing/2014/main" id="{45A7AB65-40C5-3F81-CCC1-86D6DF8866BA}"/>
              </a:ext>
            </a:extLst>
          </p:cNvPr>
          <p:cNvSpPr/>
          <p:nvPr/>
        </p:nvSpPr>
        <p:spPr>
          <a:xfrm>
            <a:off x="5968253" y="2393575"/>
            <a:ext cx="5945841" cy="4155141"/>
          </a:xfrm>
          <a:prstGeom prst="roundRect">
            <a:avLst>
              <a:gd name="adj" fmla="val 7486"/>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 name="矩形: 圓角 21">
            <a:extLst>
              <a:ext uri="{FF2B5EF4-FFF2-40B4-BE49-F238E27FC236}">
                <a16:creationId xmlns:a16="http://schemas.microsoft.com/office/drawing/2014/main" id="{7CA0895F-BACF-C09E-C993-87DBBEACE350}"/>
              </a:ext>
            </a:extLst>
          </p:cNvPr>
          <p:cNvSpPr/>
          <p:nvPr/>
        </p:nvSpPr>
        <p:spPr>
          <a:xfrm>
            <a:off x="274124" y="2393576"/>
            <a:ext cx="5487941" cy="4155141"/>
          </a:xfrm>
          <a:prstGeom prst="roundRect">
            <a:avLst>
              <a:gd name="adj" fmla="val 7486"/>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文字方塊 4">
            <a:extLst>
              <a:ext uri="{FF2B5EF4-FFF2-40B4-BE49-F238E27FC236}">
                <a16:creationId xmlns:a16="http://schemas.microsoft.com/office/drawing/2014/main" id="{301E05AD-915C-D86D-5A21-728D40692EBB}"/>
              </a:ext>
            </a:extLst>
          </p:cNvPr>
          <p:cNvSpPr txBox="1"/>
          <p:nvPr/>
        </p:nvSpPr>
        <p:spPr>
          <a:xfrm>
            <a:off x="563956" y="509602"/>
            <a:ext cx="11066371" cy="830997"/>
          </a:xfrm>
          <a:prstGeom prst="rect">
            <a:avLst/>
          </a:prstGeom>
          <a:noFill/>
        </p:spPr>
        <p:txBody>
          <a:bodyPr wrap="square" rtlCol="0">
            <a:spAutoFit/>
          </a:bodyPr>
          <a:lstStyle/>
          <a:p>
            <a:r>
              <a:rPr lang="en-US" altLang="zh-TW" sz="4800" b="1">
                <a:solidFill>
                  <a:srgbClr val="282E40"/>
                </a:solidFill>
                <a:latin typeface="Arial" panose="020B0604020202020204" pitchFamily="34" charset="0"/>
                <a:cs typeface="Arial" panose="020B0604020202020204" pitchFamily="34" charset="0"/>
              </a:rPr>
              <a:t>SMB Multichannel</a:t>
            </a:r>
            <a:endParaRPr lang="zh-TW" altLang="en-US" sz="4800" b="1">
              <a:solidFill>
                <a:srgbClr val="282E40"/>
              </a:solidFill>
              <a:latin typeface="Arial" panose="020B0604020202020204" pitchFamily="34" charset="0"/>
              <a:cs typeface="Arial" panose="020B0604020202020204" pitchFamily="34" charset="0"/>
            </a:endParaRPr>
          </a:p>
        </p:txBody>
      </p:sp>
      <p:sp>
        <p:nvSpPr>
          <p:cNvPr id="6" name="文字方塊 5">
            <a:extLst>
              <a:ext uri="{FF2B5EF4-FFF2-40B4-BE49-F238E27FC236}">
                <a16:creationId xmlns:a16="http://schemas.microsoft.com/office/drawing/2014/main" id="{C858BB6F-8118-EE4A-91F3-61D3B4CB8EE1}"/>
              </a:ext>
            </a:extLst>
          </p:cNvPr>
          <p:cNvSpPr txBox="1"/>
          <p:nvPr/>
        </p:nvSpPr>
        <p:spPr>
          <a:xfrm>
            <a:off x="563955" y="1340599"/>
            <a:ext cx="10960173" cy="646331"/>
          </a:xfrm>
          <a:prstGeom prst="rect">
            <a:avLst/>
          </a:prstGeom>
          <a:noFill/>
        </p:spPr>
        <p:txBody>
          <a:bodyPr wrap="square" rtlCol="0">
            <a:spAutoFit/>
          </a:bodyPr>
          <a:lstStyle/>
          <a:p>
            <a:r>
              <a:rPr lang="en-TW">
                <a:latin typeface="Arial" panose="020B0604020202020204" pitchFamily="34" charset="0"/>
                <a:cs typeface="Arial" panose="020B0604020202020204" pitchFamily="34" charset="0"/>
              </a:rPr>
              <a:t>A SMB 3 client automatically establishes multiple connections to the SMB server for single SMB session, and with the multiple connections achieves bandwidth aggregation and netowork fault tolerence.</a:t>
            </a:r>
          </a:p>
        </p:txBody>
      </p:sp>
      <p:sp>
        <p:nvSpPr>
          <p:cNvPr id="13" name="文字方塊 12">
            <a:extLst>
              <a:ext uri="{FF2B5EF4-FFF2-40B4-BE49-F238E27FC236}">
                <a16:creationId xmlns:a16="http://schemas.microsoft.com/office/drawing/2014/main" id="{38521A79-6889-975D-3DD2-438FF77B1CF7}"/>
              </a:ext>
            </a:extLst>
          </p:cNvPr>
          <p:cNvSpPr txBox="1"/>
          <p:nvPr/>
        </p:nvSpPr>
        <p:spPr>
          <a:xfrm>
            <a:off x="1798996" y="2605880"/>
            <a:ext cx="2533090" cy="369332"/>
          </a:xfrm>
          <a:prstGeom prst="rect">
            <a:avLst/>
          </a:prstGeom>
          <a:noFill/>
        </p:spPr>
        <p:txBody>
          <a:bodyPr wrap="square">
            <a:spAutoFit/>
          </a:bodyPr>
          <a:lstStyle/>
          <a:p>
            <a:r>
              <a:rPr lang="en-US" altLang="zh-TW" sz="1800" b="1">
                <a:solidFill>
                  <a:schemeClr val="tx1"/>
                </a:solidFill>
                <a:latin typeface="Arial" panose="020B0604020202020204" pitchFamily="34" charset="0"/>
                <a:cs typeface="Arial" panose="020B0604020202020204" pitchFamily="34" charset="0"/>
              </a:rPr>
              <a:t>Without </a:t>
            </a:r>
            <a:r>
              <a:rPr lang="en-TW" altLang="zh-TW" sz="1800" b="1">
                <a:solidFill>
                  <a:schemeClr val="tx1"/>
                </a:solidFill>
                <a:latin typeface="Arial" panose="020B0604020202020204" pitchFamily="34" charset="0"/>
                <a:cs typeface="Arial" panose="020B0604020202020204" pitchFamily="34" charset="0"/>
              </a:rPr>
              <a:t>Multichannel</a:t>
            </a:r>
            <a:endParaRPr lang="zh-TW" altLang="en-US"/>
          </a:p>
        </p:txBody>
      </p:sp>
      <p:sp>
        <p:nvSpPr>
          <p:cNvPr id="14" name="文字方塊 13">
            <a:extLst>
              <a:ext uri="{FF2B5EF4-FFF2-40B4-BE49-F238E27FC236}">
                <a16:creationId xmlns:a16="http://schemas.microsoft.com/office/drawing/2014/main" id="{BE5C7F2D-C4C7-3240-677F-52C6AB79FE3F}"/>
              </a:ext>
            </a:extLst>
          </p:cNvPr>
          <p:cNvSpPr txBox="1"/>
          <p:nvPr/>
        </p:nvSpPr>
        <p:spPr>
          <a:xfrm>
            <a:off x="7908298" y="2605880"/>
            <a:ext cx="2533090" cy="369332"/>
          </a:xfrm>
          <a:prstGeom prst="rect">
            <a:avLst/>
          </a:prstGeom>
          <a:noFill/>
        </p:spPr>
        <p:txBody>
          <a:bodyPr wrap="square">
            <a:spAutoFit/>
          </a:bodyPr>
          <a:lstStyle/>
          <a:p>
            <a:r>
              <a:rPr lang="en-US" altLang="zh-TW" sz="1800" b="1">
                <a:solidFill>
                  <a:schemeClr val="tx1"/>
                </a:solidFill>
                <a:latin typeface="Arial" panose="020B0604020202020204" pitchFamily="34" charset="0"/>
                <a:cs typeface="Arial" panose="020B0604020202020204" pitchFamily="34" charset="0"/>
              </a:rPr>
              <a:t>With </a:t>
            </a:r>
            <a:r>
              <a:rPr lang="en-TW" altLang="zh-TW" sz="1800" b="1">
                <a:solidFill>
                  <a:schemeClr val="tx1"/>
                </a:solidFill>
                <a:latin typeface="Arial" panose="020B0604020202020204" pitchFamily="34" charset="0"/>
                <a:cs typeface="Arial" panose="020B0604020202020204" pitchFamily="34" charset="0"/>
              </a:rPr>
              <a:t>Multichannel</a:t>
            </a:r>
            <a:endParaRPr lang="zh-TW" altLang="en-US"/>
          </a:p>
        </p:txBody>
      </p:sp>
      <p:pic>
        <p:nvPicPr>
          <p:cNvPr id="19" name="圖形 18">
            <a:extLst>
              <a:ext uri="{FF2B5EF4-FFF2-40B4-BE49-F238E27FC236}">
                <a16:creationId xmlns:a16="http://schemas.microsoft.com/office/drawing/2014/main" id="{5894EFB4-1806-CCB9-2E48-DB1A33038C29}"/>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r="52558"/>
          <a:stretch/>
        </p:blipFill>
        <p:spPr>
          <a:xfrm>
            <a:off x="525768" y="3252211"/>
            <a:ext cx="5030021" cy="3149975"/>
          </a:xfrm>
          <a:prstGeom prst="rect">
            <a:avLst/>
          </a:prstGeom>
        </p:spPr>
      </p:pic>
      <p:sp>
        <p:nvSpPr>
          <p:cNvPr id="20" name="文字方塊 19">
            <a:extLst>
              <a:ext uri="{FF2B5EF4-FFF2-40B4-BE49-F238E27FC236}">
                <a16:creationId xmlns:a16="http://schemas.microsoft.com/office/drawing/2014/main" id="{86DB801F-3BBD-C8D7-2BA0-3A37FEF8F1A5}"/>
              </a:ext>
            </a:extLst>
          </p:cNvPr>
          <p:cNvSpPr txBox="1"/>
          <p:nvPr/>
        </p:nvSpPr>
        <p:spPr>
          <a:xfrm>
            <a:off x="10667869" y="4452029"/>
            <a:ext cx="960929" cy="276999"/>
          </a:xfrm>
          <a:prstGeom prst="rect">
            <a:avLst/>
          </a:prstGeom>
          <a:noFill/>
        </p:spPr>
        <p:txBody>
          <a:bodyPr wrap="square">
            <a:spAutoFit/>
          </a:bodyPr>
          <a:lstStyle/>
          <a:p>
            <a:r>
              <a:rPr lang="en-US" altLang="zh-TW" sz="1200" b="1">
                <a:solidFill>
                  <a:schemeClr val="tx1"/>
                </a:solidFill>
                <a:latin typeface="Arial" panose="020B0604020202020204" pitchFamily="34" charset="0"/>
                <a:cs typeface="Arial" panose="020B0604020202020204" pitchFamily="34" charset="0"/>
              </a:rPr>
              <a:t>Faster!</a:t>
            </a:r>
            <a:endParaRPr lang="zh-TW" altLang="en-US" sz="1200"/>
          </a:p>
        </p:txBody>
      </p:sp>
      <p:sp>
        <p:nvSpPr>
          <p:cNvPr id="21" name="文字方塊 20">
            <a:extLst>
              <a:ext uri="{FF2B5EF4-FFF2-40B4-BE49-F238E27FC236}">
                <a16:creationId xmlns:a16="http://schemas.microsoft.com/office/drawing/2014/main" id="{6F7E5802-2724-5C8D-0A32-5BFC5AEFFD58}"/>
              </a:ext>
            </a:extLst>
          </p:cNvPr>
          <p:cNvSpPr txBox="1"/>
          <p:nvPr/>
        </p:nvSpPr>
        <p:spPr>
          <a:xfrm>
            <a:off x="10704003" y="5886733"/>
            <a:ext cx="1640250" cy="461665"/>
          </a:xfrm>
          <a:prstGeom prst="rect">
            <a:avLst/>
          </a:prstGeom>
          <a:noFill/>
        </p:spPr>
        <p:txBody>
          <a:bodyPr wrap="square">
            <a:spAutoFit/>
          </a:bodyPr>
          <a:lstStyle/>
          <a:p>
            <a:r>
              <a:rPr lang="en-US" altLang="zh-TW" sz="1200" b="1">
                <a:solidFill>
                  <a:schemeClr val="tx1"/>
                </a:solidFill>
                <a:latin typeface="Arial" panose="020B0604020202020204" pitchFamily="34" charset="0"/>
                <a:cs typeface="Arial" panose="020B0604020202020204" pitchFamily="34" charset="0"/>
              </a:rPr>
              <a:t>Network fault tolerance!</a:t>
            </a:r>
            <a:endParaRPr lang="zh-TW" altLang="en-US" sz="1200"/>
          </a:p>
        </p:txBody>
      </p:sp>
      <p:pic>
        <p:nvPicPr>
          <p:cNvPr id="24" name="圖形 23">
            <a:extLst>
              <a:ext uri="{FF2B5EF4-FFF2-40B4-BE49-F238E27FC236}">
                <a16:creationId xmlns:a16="http://schemas.microsoft.com/office/drawing/2014/main" id="{8ECC0A52-AA27-B319-0E7B-340218FB2885}"/>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53413" r="-855"/>
          <a:stretch/>
        </p:blipFill>
        <p:spPr>
          <a:xfrm>
            <a:off x="6077283" y="3252210"/>
            <a:ext cx="5030021" cy="3149975"/>
          </a:xfrm>
          <a:prstGeom prst="rect">
            <a:avLst/>
          </a:prstGeom>
        </p:spPr>
      </p:pic>
    </p:spTree>
    <p:extLst>
      <p:ext uri="{BB962C8B-B14F-4D97-AF65-F5344CB8AC3E}">
        <p14:creationId xmlns:p14="http://schemas.microsoft.com/office/powerpoint/2010/main" val="19356819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圖形 37">
            <a:extLst>
              <a:ext uri="{FF2B5EF4-FFF2-40B4-BE49-F238E27FC236}">
                <a16:creationId xmlns:a16="http://schemas.microsoft.com/office/drawing/2014/main" id="{A9F1E344-0A48-417A-B603-2FE3A089E180}"/>
              </a:ext>
            </a:extLst>
          </p:cNvPr>
          <p:cNvPicPr>
            <a:picLocks noChangeAspect="1"/>
          </p:cNvPicPr>
          <p:nvPr/>
        </p:nvPicPr>
        <p:blipFill>
          <a:blip r:embed="rId3" cstate="print">
            <a:alphaModFix amt="0"/>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47316" y="6252011"/>
            <a:ext cx="954080" cy="279758"/>
          </a:xfrm>
          <a:prstGeom prst="rect">
            <a:avLst/>
          </a:prstGeom>
        </p:spPr>
      </p:pic>
      <p:sp>
        <p:nvSpPr>
          <p:cNvPr id="2" name="標題 1">
            <a:extLst>
              <a:ext uri="{FF2B5EF4-FFF2-40B4-BE49-F238E27FC236}">
                <a16:creationId xmlns:a16="http://schemas.microsoft.com/office/drawing/2014/main" id="{282AC9CE-2BDD-440D-BE9C-FACB25E18514}"/>
              </a:ext>
            </a:extLst>
          </p:cNvPr>
          <p:cNvSpPr>
            <a:spLocks noGrp="1"/>
          </p:cNvSpPr>
          <p:nvPr>
            <p:ph type="title"/>
          </p:nvPr>
        </p:nvSpPr>
        <p:spPr>
          <a:xfrm>
            <a:off x="301580" y="0"/>
            <a:ext cx="11523476" cy="1325563"/>
          </a:xfrm>
        </p:spPr>
        <p:txBody>
          <a:bodyPr/>
          <a:lstStyle/>
          <a:p>
            <a:r>
              <a:rPr lang="zh-TW" altLang="en-US">
                <a:sym typeface="Arial" panose="020B0604020202020204" pitchFamily="34" charset="0"/>
              </a:rPr>
              <a:t>Q</a:t>
            </a:r>
            <a:r>
              <a:rPr lang="en-US" altLang="zh-TW">
                <a:sym typeface="Arial" panose="020B0604020202020204" pitchFamily="34" charset="0"/>
              </a:rPr>
              <a:t>u</a:t>
            </a:r>
            <a:r>
              <a:rPr lang="zh-TW" altLang="en-US">
                <a:sym typeface="Arial" panose="020B0604020202020204" pitchFamily="34" charset="0"/>
              </a:rPr>
              <a:t>TS hero </a:t>
            </a:r>
            <a:r>
              <a:rPr lang="en-US" altLang="zh-TW">
                <a:sym typeface="Arial" panose="020B0604020202020204" pitchFamily="34" charset="0"/>
              </a:rPr>
              <a:t>Highlights</a:t>
            </a:r>
            <a:endParaRPr lang="zh-TW" altLang="en-US">
              <a:sym typeface="Arial" panose="020B0604020202020204" pitchFamily="34" charset="0"/>
            </a:endParaRPr>
          </a:p>
        </p:txBody>
      </p:sp>
      <p:sp>
        <p:nvSpPr>
          <p:cNvPr id="30" name="矩形: 圓角 29">
            <a:extLst>
              <a:ext uri="{FF2B5EF4-FFF2-40B4-BE49-F238E27FC236}">
                <a16:creationId xmlns:a16="http://schemas.microsoft.com/office/drawing/2014/main" id="{B26D5E2E-10E6-4A9A-B73A-7E0CEB3C339F}"/>
              </a:ext>
            </a:extLst>
          </p:cNvPr>
          <p:cNvSpPr/>
          <p:nvPr/>
        </p:nvSpPr>
        <p:spPr>
          <a:xfrm>
            <a:off x="7357248" y="1732694"/>
            <a:ext cx="1980000" cy="1708904"/>
          </a:xfrm>
          <a:prstGeom prst="roundRect">
            <a:avLst>
              <a:gd name="adj" fmla="val 14597"/>
            </a:avLst>
          </a:prstGeom>
          <a:gradFill>
            <a:gsLst>
              <a:gs pos="0">
                <a:srgbClr val="0070C0">
                  <a:alpha val="80000"/>
                </a:srgbClr>
              </a:gs>
              <a:gs pos="100000">
                <a:srgbClr val="031B71"/>
              </a:gs>
            </a:gsLst>
            <a:lin ang="5400000" scaled="0"/>
          </a:gradFill>
          <a:ln w="15875">
            <a:gradFill flip="none" rotWithShape="1">
              <a:gsLst>
                <a:gs pos="0">
                  <a:srgbClr val="FBFCFE">
                    <a:alpha val="0"/>
                  </a:srgbClr>
                </a:gs>
                <a:gs pos="50000">
                  <a:schemeClr val="accent1">
                    <a:lumMod val="5000"/>
                    <a:lumOff val="95000"/>
                  </a:schemeClr>
                </a:gs>
                <a:gs pos="100000">
                  <a:schemeClr val="bg1">
                    <a:alpha val="0"/>
                  </a:schemeClr>
                </a:gs>
              </a:gsLst>
              <a:path path="circle">
                <a:fillToRect l="100000" t="100000"/>
              </a:path>
              <a:tileRect r="-100000" b="-10000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1" name="矩形: 圓角 30">
            <a:extLst>
              <a:ext uri="{FF2B5EF4-FFF2-40B4-BE49-F238E27FC236}">
                <a16:creationId xmlns:a16="http://schemas.microsoft.com/office/drawing/2014/main" id="{41B2DF84-1AEF-465C-9DA5-52FB4A2A6077}"/>
              </a:ext>
            </a:extLst>
          </p:cNvPr>
          <p:cNvSpPr/>
          <p:nvPr/>
        </p:nvSpPr>
        <p:spPr>
          <a:xfrm>
            <a:off x="9684133" y="1732694"/>
            <a:ext cx="1980000" cy="1708904"/>
          </a:xfrm>
          <a:prstGeom prst="roundRect">
            <a:avLst>
              <a:gd name="adj" fmla="val 14597"/>
            </a:avLst>
          </a:prstGeom>
          <a:gradFill>
            <a:gsLst>
              <a:gs pos="0">
                <a:srgbClr val="0070C0">
                  <a:alpha val="80000"/>
                </a:srgbClr>
              </a:gs>
              <a:gs pos="100000">
                <a:srgbClr val="031B71"/>
              </a:gs>
            </a:gsLst>
            <a:lin ang="5400000" scaled="0"/>
          </a:gradFill>
          <a:ln w="15875">
            <a:gradFill flip="none" rotWithShape="1">
              <a:gsLst>
                <a:gs pos="0">
                  <a:srgbClr val="FBFCFE">
                    <a:alpha val="0"/>
                  </a:srgbClr>
                </a:gs>
                <a:gs pos="50000">
                  <a:schemeClr val="accent1">
                    <a:lumMod val="5000"/>
                    <a:lumOff val="95000"/>
                  </a:schemeClr>
                </a:gs>
                <a:gs pos="100000">
                  <a:schemeClr val="bg1">
                    <a:alpha val="0"/>
                  </a:schemeClr>
                </a:gs>
              </a:gsLst>
              <a:path path="circle">
                <a:fillToRect l="100000" t="100000"/>
              </a:path>
              <a:tileRect r="-100000" b="-10000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5" name="矩形: 圓角 44">
            <a:extLst>
              <a:ext uri="{FF2B5EF4-FFF2-40B4-BE49-F238E27FC236}">
                <a16:creationId xmlns:a16="http://schemas.microsoft.com/office/drawing/2014/main" id="{DA524A63-8E52-4A90-91F0-BC641DFE61BD}"/>
              </a:ext>
            </a:extLst>
          </p:cNvPr>
          <p:cNvSpPr/>
          <p:nvPr/>
        </p:nvSpPr>
        <p:spPr>
          <a:xfrm>
            <a:off x="2703478" y="1732694"/>
            <a:ext cx="1980000" cy="1708904"/>
          </a:xfrm>
          <a:prstGeom prst="roundRect">
            <a:avLst>
              <a:gd name="adj" fmla="val 14597"/>
            </a:avLst>
          </a:prstGeom>
          <a:gradFill>
            <a:gsLst>
              <a:gs pos="0">
                <a:srgbClr val="0070C0">
                  <a:alpha val="80000"/>
                </a:srgbClr>
              </a:gs>
              <a:gs pos="100000">
                <a:srgbClr val="031B71"/>
              </a:gs>
            </a:gsLst>
            <a:lin ang="5400000" scaled="0"/>
          </a:gradFill>
          <a:ln w="15875">
            <a:gradFill flip="none" rotWithShape="1">
              <a:gsLst>
                <a:gs pos="0">
                  <a:srgbClr val="FBFCFE">
                    <a:alpha val="0"/>
                  </a:srgbClr>
                </a:gs>
                <a:gs pos="50000">
                  <a:schemeClr val="accent1">
                    <a:lumMod val="5000"/>
                    <a:lumOff val="95000"/>
                  </a:schemeClr>
                </a:gs>
                <a:gs pos="100000">
                  <a:schemeClr val="bg1">
                    <a:alpha val="0"/>
                  </a:schemeClr>
                </a:gs>
              </a:gsLst>
              <a:path path="circle">
                <a:fillToRect l="100000" t="100000"/>
              </a:path>
              <a:tileRect r="-100000" b="-10000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1" name="Google Shape;245;p16">
            <a:extLst>
              <a:ext uri="{FF2B5EF4-FFF2-40B4-BE49-F238E27FC236}">
                <a16:creationId xmlns:a16="http://schemas.microsoft.com/office/drawing/2014/main" id="{EA8A87F7-4EB6-4287-95D5-763AD867A349}"/>
              </a:ext>
            </a:extLst>
          </p:cNvPr>
          <p:cNvSpPr txBox="1"/>
          <p:nvPr/>
        </p:nvSpPr>
        <p:spPr>
          <a:xfrm>
            <a:off x="2672848" y="2940732"/>
            <a:ext cx="2069420" cy="338553"/>
          </a:xfrm>
          <a:prstGeom prst="rect">
            <a:avLst/>
          </a:prstGeom>
          <a:noFill/>
          <a:ln>
            <a:noFill/>
          </a:ln>
        </p:spPr>
        <p:txBody>
          <a:bodyPr spcFirstLastPara="1" wrap="square" lIns="91425" tIns="45700" rIns="91425" bIns="45700" anchor="t" anchorCtr="0">
            <a:noAutofit/>
          </a:bodyPr>
          <a:lstStyle/>
          <a:p>
            <a:pPr marR="0" lvl="0" algn="ctr" rtl="0">
              <a:lnSpc>
                <a:spcPct val="100000"/>
              </a:lnSpc>
              <a:spcBef>
                <a:spcPts val="0"/>
              </a:spcBef>
              <a:spcAft>
                <a:spcPts val="0"/>
              </a:spcAft>
              <a:buSzPts val="1152"/>
            </a:pPr>
            <a:r>
              <a:rPr lang="en-US" altLang="zh-TW" sz="1600" b="1">
                <a:solidFill>
                  <a:srgbClr val="FFD41D"/>
                </a:solidFill>
                <a:latin typeface="Arial" panose="020B0604020202020204" pitchFamily="34" charset="0"/>
                <a:ea typeface="微軟正黑體" panose="020B0604030504040204" pitchFamily="34" charset="-120"/>
                <a:cs typeface="Microsoft JhengHei"/>
                <a:sym typeface="Arial" panose="020B0604020202020204" pitchFamily="34" charset="0"/>
              </a:rPr>
              <a:t>Data Protection</a:t>
            </a:r>
            <a:endParaRPr lang="zh-TW" altLang="en-US" sz="1600" b="1">
              <a:solidFill>
                <a:srgbClr val="FFD41D"/>
              </a:solidFill>
              <a:latin typeface="Arial" panose="020B0604020202020204" pitchFamily="34" charset="0"/>
              <a:ea typeface="微軟正黑體" panose="020B0604030504040204" pitchFamily="34" charset="-120"/>
              <a:cs typeface="Microsoft JhengHei"/>
              <a:sym typeface="Arial" panose="020B0604020202020204" pitchFamily="34" charset="0"/>
            </a:endParaRPr>
          </a:p>
        </p:txBody>
      </p:sp>
      <p:sp>
        <p:nvSpPr>
          <p:cNvPr id="52" name="Google Shape;248;p16">
            <a:extLst>
              <a:ext uri="{FF2B5EF4-FFF2-40B4-BE49-F238E27FC236}">
                <a16:creationId xmlns:a16="http://schemas.microsoft.com/office/drawing/2014/main" id="{676E84F8-CB2A-45D4-8CFE-BE2725E7E40B}"/>
              </a:ext>
            </a:extLst>
          </p:cNvPr>
          <p:cNvSpPr txBox="1"/>
          <p:nvPr/>
        </p:nvSpPr>
        <p:spPr>
          <a:xfrm>
            <a:off x="7129144" y="2845937"/>
            <a:ext cx="2435640" cy="338554"/>
          </a:xfrm>
          <a:prstGeom prst="rect">
            <a:avLst/>
          </a:prstGeom>
          <a:noFill/>
          <a:ln>
            <a:noFill/>
          </a:ln>
        </p:spPr>
        <p:txBody>
          <a:bodyPr spcFirstLastPara="1" wrap="square" lIns="91425" tIns="45700" rIns="91425" bIns="45700" anchor="t" anchorCtr="0">
            <a:noAutofit/>
          </a:bodyPr>
          <a:lstStyle/>
          <a:p>
            <a:pPr marR="0" lvl="0" algn="ctr" rtl="0">
              <a:lnSpc>
                <a:spcPct val="100000"/>
              </a:lnSpc>
              <a:spcBef>
                <a:spcPts val="0"/>
              </a:spcBef>
              <a:spcAft>
                <a:spcPts val="0"/>
              </a:spcAft>
              <a:buSzPts val="1152"/>
            </a:pPr>
            <a:r>
              <a:rPr lang="en-US" altLang="zh-TW" sz="1600" b="1">
                <a:solidFill>
                  <a:srgbClr val="FFD41D"/>
                </a:solidFill>
                <a:latin typeface="Arial" panose="020B0604020202020204" pitchFamily="34" charset="0"/>
                <a:ea typeface="微軟正黑體" panose="020B0604030504040204" pitchFamily="34" charset="-120"/>
                <a:cs typeface="Microsoft JhengHei"/>
                <a:sym typeface="Arial" panose="020B0604020202020204" pitchFamily="34" charset="0"/>
              </a:rPr>
              <a:t>Stability </a:t>
            </a:r>
            <a:br>
              <a:rPr lang="en-US" altLang="zh-TW" sz="1600" b="1">
                <a:solidFill>
                  <a:srgbClr val="FFD41D"/>
                </a:solidFill>
                <a:latin typeface="Arial" panose="020B0604020202020204" pitchFamily="34" charset="0"/>
                <a:ea typeface="微軟正黑體" panose="020B0604030504040204" pitchFamily="34" charset="-120"/>
                <a:cs typeface="Microsoft JhengHei"/>
                <a:sym typeface="Arial" panose="020B0604020202020204" pitchFamily="34" charset="0"/>
              </a:rPr>
            </a:br>
            <a:r>
              <a:rPr lang="en-US" altLang="zh-TW" sz="1600" b="1">
                <a:solidFill>
                  <a:srgbClr val="FFD41D"/>
                </a:solidFill>
                <a:latin typeface="Arial" panose="020B0604020202020204" pitchFamily="34" charset="0"/>
                <a:ea typeface="微軟正黑體" panose="020B0604030504040204" pitchFamily="34" charset="-120"/>
                <a:cs typeface="Microsoft JhengHei"/>
                <a:sym typeface="Arial" panose="020B0604020202020204" pitchFamily="34" charset="0"/>
              </a:rPr>
              <a:t>&amp; Scalability</a:t>
            </a:r>
            <a:endParaRPr lang="zh-TW" altLang="en-US" sz="1600" b="1">
              <a:solidFill>
                <a:srgbClr val="FFD41D"/>
              </a:solidFill>
              <a:latin typeface="Arial" panose="020B0604020202020204" pitchFamily="34" charset="0"/>
              <a:ea typeface="微軟正黑體" panose="020B0604030504040204" pitchFamily="34" charset="-120"/>
              <a:cs typeface="Microsoft JhengHei"/>
              <a:sym typeface="Arial" panose="020B0604020202020204" pitchFamily="34" charset="0"/>
            </a:endParaRPr>
          </a:p>
        </p:txBody>
      </p:sp>
      <p:sp>
        <p:nvSpPr>
          <p:cNvPr id="53" name="Google Shape;251;p16">
            <a:extLst>
              <a:ext uri="{FF2B5EF4-FFF2-40B4-BE49-F238E27FC236}">
                <a16:creationId xmlns:a16="http://schemas.microsoft.com/office/drawing/2014/main" id="{6A2EFFEC-D067-4E7D-B6CD-7E6F8A64667D}"/>
              </a:ext>
            </a:extLst>
          </p:cNvPr>
          <p:cNvSpPr txBox="1"/>
          <p:nvPr/>
        </p:nvSpPr>
        <p:spPr>
          <a:xfrm>
            <a:off x="9611591" y="2817720"/>
            <a:ext cx="2160393" cy="338554"/>
          </a:xfrm>
          <a:prstGeom prst="rect">
            <a:avLst/>
          </a:prstGeom>
          <a:noFill/>
          <a:ln>
            <a:noFill/>
          </a:ln>
        </p:spPr>
        <p:txBody>
          <a:bodyPr spcFirstLastPara="1" wrap="square" lIns="91425" tIns="45700" rIns="91425" bIns="45700" anchor="t" anchorCtr="0">
            <a:noAutofit/>
          </a:bodyPr>
          <a:lstStyle/>
          <a:p>
            <a:pPr marR="0" lvl="0" algn="ctr" rtl="0">
              <a:lnSpc>
                <a:spcPct val="100000"/>
              </a:lnSpc>
              <a:spcBef>
                <a:spcPts val="0"/>
              </a:spcBef>
              <a:spcAft>
                <a:spcPts val="0"/>
              </a:spcAft>
              <a:buSzPts val="1600"/>
            </a:pPr>
            <a:r>
              <a:rPr lang="en-US" altLang="zh-TW" sz="1600" b="1">
                <a:solidFill>
                  <a:srgbClr val="FFD41D"/>
                </a:solidFill>
                <a:latin typeface="Arial" panose="020B0604020202020204" pitchFamily="34" charset="0"/>
                <a:ea typeface="微軟正黑體" panose="020B0604030504040204" pitchFamily="34" charset="-120"/>
                <a:cs typeface="Microsoft JhengHei"/>
                <a:sym typeface="Arial" panose="020B0604020202020204" pitchFamily="34" charset="0"/>
              </a:rPr>
              <a:t>Management &amp; Application</a:t>
            </a:r>
            <a:endParaRPr lang="zh-TW" altLang="en-US" sz="1600" b="1">
              <a:solidFill>
                <a:srgbClr val="FFD41D"/>
              </a:solidFill>
              <a:latin typeface="Arial" panose="020B0604020202020204" pitchFamily="34" charset="0"/>
              <a:ea typeface="微軟正黑體" panose="020B0604030504040204" pitchFamily="34" charset="-120"/>
              <a:cs typeface="Microsoft JhengHei"/>
              <a:sym typeface="Arial" panose="020B0604020202020204" pitchFamily="34" charset="0"/>
            </a:endParaRPr>
          </a:p>
        </p:txBody>
      </p:sp>
      <p:sp>
        <p:nvSpPr>
          <p:cNvPr id="46" name="矩形: 圓角 45">
            <a:extLst>
              <a:ext uri="{FF2B5EF4-FFF2-40B4-BE49-F238E27FC236}">
                <a16:creationId xmlns:a16="http://schemas.microsoft.com/office/drawing/2014/main" id="{B5C15758-7AA7-42EA-8C60-F9498431E210}"/>
              </a:ext>
            </a:extLst>
          </p:cNvPr>
          <p:cNvSpPr/>
          <p:nvPr/>
        </p:nvSpPr>
        <p:spPr>
          <a:xfrm>
            <a:off x="4999897" y="1732694"/>
            <a:ext cx="1980000" cy="1708904"/>
          </a:xfrm>
          <a:prstGeom prst="roundRect">
            <a:avLst>
              <a:gd name="adj" fmla="val 14597"/>
            </a:avLst>
          </a:prstGeom>
          <a:gradFill>
            <a:gsLst>
              <a:gs pos="0">
                <a:srgbClr val="0070C0">
                  <a:alpha val="80000"/>
                </a:srgbClr>
              </a:gs>
              <a:gs pos="100000">
                <a:srgbClr val="031B71"/>
              </a:gs>
            </a:gsLst>
            <a:lin ang="5400000" scaled="0"/>
          </a:gradFill>
          <a:ln w="15875">
            <a:gradFill flip="none" rotWithShape="1">
              <a:gsLst>
                <a:gs pos="0">
                  <a:srgbClr val="FBFCFE">
                    <a:alpha val="0"/>
                  </a:srgbClr>
                </a:gs>
                <a:gs pos="50000">
                  <a:schemeClr val="accent1">
                    <a:lumMod val="5000"/>
                    <a:lumOff val="95000"/>
                  </a:schemeClr>
                </a:gs>
                <a:gs pos="100000">
                  <a:schemeClr val="bg1">
                    <a:alpha val="0"/>
                  </a:schemeClr>
                </a:gs>
              </a:gsLst>
              <a:path path="circle">
                <a:fillToRect l="100000" t="100000"/>
              </a:path>
              <a:tileRect r="-100000" b="-10000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8" name="Google Shape;239;p16">
            <a:extLst>
              <a:ext uri="{FF2B5EF4-FFF2-40B4-BE49-F238E27FC236}">
                <a16:creationId xmlns:a16="http://schemas.microsoft.com/office/drawing/2014/main" id="{BA1AAD94-AFEB-4B63-8B54-D9E98B690614}"/>
              </a:ext>
            </a:extLst>
          </p:cNvPr>
          <p:cNvSpPr txBox="1"/>
          <p:nvPr/>
        </p:nvSpPr>
        <p:spPr>
          <a:xfrm>
            <a:off x="4949806" y="2940733"/>
            <a:ext cx="2134257" cy="338553"/>
          </a:xfrm>
          <a:prstGeom prst="rect">
            <a:avLst/>
          </a:prstGeom>
          <a:noFill/>
          <a:ln>
            <a:noFill/>
          </a:ln>
        </p:spPr>
        <p:txBody>
          <a:bodyPr spcFirstLastPara="1" wrap="square" lIns="91425" tIns="45700" rIns="91425" bIns="45700" anchor="t" anchorCtr="0">
            <a:noAutofit/>
          </a:bodyPr>
          <a:lstStyle/>
          <a:p>
            <a:pPr marR="0" lvl="0" algn="ctr" rtl="0">
              <a:lnSpc>
                <a:spcPct val="100000"/>
              </a:lnSpc>
              <a:spcBef>
                <a:spcPts val="0"/>
              </a:spcBef>
              <a:spcAft>
                <a:spcPts val="0"/>
              </a:spcAft>
              <a:buSzPts val="1152"/>
            </a:pPr>
            <a:r>
              <a:rPr lang="en-US" altLang="zh-TW" sz="1600" b="1">
                <a:solidFill>
                  <a:srgbClr val="FFD41D"/>
                </a:solidFill>
                <a:latin typeface="Arial" panose="020B0604020202020204" pitchFamily="34" charset="0"/>
                <a:ea typeface="微軟正黑體" panose="020B0604030504040204" pitchFamily="34" charset="-120"/>
                <a:cs typeface="Microsoft JhengHei"/>
                <a:sym typeface="Arial" panose="020B0604020202020204" pitchFamily="34" charset="0"/>
              </a:rPr>
              <a:t>Data Efficiency</a:t>
            </a:r>
            <a:endParaRPr lang="zh-TW" altLang="en-US" sz="1600" b="1">
              <a:solidFill>
                <a:srgbClr val="FFD41D"/>
              </a:solidFill>
              <a:latin typeface="Arial" panose="020B0604020202020204" pitchFamily="34" charset="0"/>
              <a:ea typeface="微軟正黑體" panose="020B0604030504040204" pitchFamily="34" charset="-120"/>
              <a:cs typeface="Microsoft JhengHei"/>
              <a:sym typeface="Arial" panose="020B0604020202020204" pitchFamily="34" charset="0"/>
            </a:endParaRPr>
          </a:p>
        </p:txBody>
      </p:sp>
      <p:sp>
        <p:nvSpPr>
          <p:cNvPr id="49" name="Google Shape;240;p16">
            <a:extLst>
              <a:ext uri="{FF2B5EF4-FFF2-40B4-BE49-F238E27FC236}">
                <a16:creationId xmlns:a16="http://schemas.microsoft.com/office/drawing/2014/main" id="{8678AC73-EFD7-40CD-9E15-B109192A762B}"/>
              </a:ext>
            </a:extLst>
          </p:cNvPr>
          <p:cNvSpPr/>
          <p:nvPr/>
        </p:nvSpPr>
        <p:spPr>
          <a:xfrm>
            <a:off x="4974493" y="3441598"/>
            <a:ext cx="2170660" cy="1970900"/>
          </a:xfrm>
          <a:prstGeom prst="rect">
            <a:avLst/>
          </a:prstGeom>
          <a:noFill/>
          <a:ln>
            <a:noFill/>
          </a:ln>
        </p:spPr>
        <p:txBody>
          <a:bodyPr spcFirstLastPara="1" wrap="square" lIns="91425" tIns="45700" rIns="91425" bIns="45700" anchor="t" anchorCtr="0">
            <a:noAutofit/>
          </a:bodyPr>
          <a:lstStyle/>
          <a:p>
            <a:pPr marL="285750" lvl="0" indent="-285750">
              <a:spcBef>
                <a:spcPts val="800"/>
              </a:spcBef>
              <a:buSzPct val="50000"/>
              <a:buFont typeface="Wingdings" panose="05000000000000000000" pitchFamily="2" charset="2"/>
              <a:buChar char="l"/>
            </a:pPr>
            <a:r>
              <a:rPr lang="en-US" altLang="zh-TW" sz="12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Offers inline compression,</a:t>
            </a:r>
            <a:r>
              <a:rPr lang="zh-TW" altLang="en-US" sz="12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a:t>
            </a:r>
            <a:r>
              <a:rPr lang="en-US" altLang="zh-TW" sz="12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inline</a:t>
            </a:r>
            <a:r>
              <a:rPr lang="zh-TW" altLang="en-US" sz="12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a:t>
            </a:r>
            <a:r>
              <a:rPr lang="en-US" altLang="zh-TW" sz="12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compaction &amp; inline deduplication for better storage utilization​</a:t>
            </a:r>
          </a:p>
          <a:p>
            <a:pPr marL="285750" indent="-285750">
              <a:spcBef>
                <a:spcPts val="800"/>
              </a:spcBef>
              <a:buSzPct val="50000"/>
              <a:buFont typeface="Wingdings" panose="05000000000000000000" pitchFamily="2" charset="2"/>
              <a:buChar char="l"/>
            </a:pPr>
            <a:r>
              <a:rPr lang="en-US" altLang="zh-TW" sz="12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ZIL &amp; L2ARC</a:t>
            </a:r>
          </a:p>
          <a:p>
            <a:pPr marL="285750" indent="-285750">
              <a:spcBef>
                <a:spcPts val="800"/>
              </a:spcBef>
              <a:buSzPct val="50000"/>
              <a:buFont typeface="Wingdings" panose="05000000000000000000" pitchFamily="2" charset="2"/>
              <a:buChar char="l"/>
            </a:pPr>
            <a:r>
              <a:rPr lang="en-US" altLang="zh-TW" sz="12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Write Coalescing</a:t>
            </a:r>
          </a:p>
          <a:p>
            <a:pPr marL="285750" indent="-285750">
              <a:spcBef>
                <a:spcPts val="800"/>
              </a:spcBef>
              <a:buSzPct val="50000"/>
              <a:buFont typeface="Wingdings" panose="05000000000000000000" pitchFamily="2" charset="2"/>
              <a:buChar char="l"/>
            </a:pPr>
            <a:r>
              <a:rPr lang="en-US" altLang="zh-TW" sz="1200">
                <a:latin typeface="Arial" panose="020B0604020202020204" pitchFamily="34" charset="0"/>
                <a:ea typeface="微軟正黑體" panose="020B0604030504040204" pitchFamily="34" charset="-120"/>
                <a:cs typeface="Arial" panose="020B0604020202020204" pitchFamily="34" charset="0"/>
              </a:rPr>
              <a:t>Pool over provisioning</a:t>
            </a:r>
          </a:p>
          <a:p>
            <a:pPr marL="285750" indent="-285750">
              <a:spcBef>
                <a:spcPts val="800"/>
              </a:spcBef>
              <a:buSzPct val="50000"/>
              <a:buFont typeface="Wingdings" panose="05000000000000000000" pitchFamily="2" charset="2"/>
              <a:buChar char="l"/>
            </a:pPr>
            <a:r>
              <a:rPr lang="en-US" altLang="zh-TW" sz="1200">
                <a:solidFill>
                  <a:srgbClr val="FF0000"/>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SMB Multichannel</a:t>
            </a:r>
          </a:p>
          <a:p>
            <a:pPr marL="285750" indent="-285750">
              <a:spcBef>
                <a:spcPts val="800"/>
              </a:spcBef>
              <a:buSzPct val="50000"/>
              <a:buFont typeface="Wingdings" panose="05000000000000000000" pitchFamily="2" charset="2"/>
              <a:buChar char="l"/>
            </a:pPr>
            <a:r>
              <a:rPr lang="en-US" altLang="zh-TW" sz="1200">
                <a:solidFill>
                  <a:srgbClr val="FF0000"/>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iSCSI Read Zero Copy</a:t>
            </a:r>
          </a:p>
          <a:p>
            <a:pPr marL="285750" indent="-285750">
              <a:spcBef>
                <a:spcPts val="800"/>
              </a:spcBef>
              <a:buSzPct val="50000"/>
              <a:buFont typeface="Wingdings" panose="05000000000000000000" pitchFamily="2" charset="2"/>
              <a:buChar char="l"/>
            </a:pPr>
            <a:r>
              <a:rPr lang="en-US" altLang="zh-TW" sz="1200">
                <a:solidFill>
                  <a:srgbClr val="FF0000"/>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Enhanced performance on encrypted LUN/folder</a:t>
            </a:r>
          </a:p>
          <a:p>
            <a:pPr marL="285750" lvl="0" indent="-285750">
              <a:spcBef>
                <a:spcPts val="800"/>
              </a:spcBef>
              <a:buSzPct val="50000"/>
              <a:buFont typeface="Wingdings" panose="05000000000000000000" pitchFamily="2" charset="2"/>
              <a:buChar char="l"/>
            </a:pPr>
            <a:endParaRPr lang="zh-TW" altLang="en-US" sz="1200" i="0" u="none" strike="noStrike" cap="none">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pic>
        <p:nvPicPr>
          <p:cNvPr id="54" name="圖形 53">
            <a:extLst>
              <a:ext uri="{FF2B5EF4-FFF2-40B4-BE49-F238E27FC236}">
                <a16:creationId xmlns:a16="http://schemas.microsoft.com/office/drawing/2014/main" id="{A84D5B1E-33E8-4AC8-9DC4-84CAB7C4168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580942" y="1956871"/>
            <a:ext cx="920417" cy="911393"/>
          </a:xfrm>
          <a:prstGeom prst="rect">
            <a:avLst/>
          </a:prstGeom>
        </p:spPr>
      </p:pic>
      <p:pic>
        <p:nvPicPr>
          <p:cNvPr id="55" name="圖形 54">
            <a:extLst>
              <a:ext uri="{FF2B5EF4-FFF2-40B4-BE49-F238E27FC236}">
                <a16:creationId xmlns:a16="http://schemas.microsoft.com/office/drawing/2014/main" id="{789C9F8A-7DED-4A5F-ABC4-937156E2413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220063" y="1893664"/>
            <a:ext cx="1031098" cy="1031098"/>
          </a:xfrm>
          <a:prstGeom prst="rect">
            <a:avLst/>
          </a:prstGeom>
        </p:spPr>
      </p:pic>
      <p:sp>
        <p:nvSpPr>
          <p:cNvPr id="32" name="矩形: 圓角 31">
            <a:extLst>
              <a:ext uri="{FF2B5EF4-FFF2-40B4-BE49-F238E27FC236}">
                <a16:creationId xmlns:a16="http://schemas.microsoft.com/office/drawing/2014/main" id="{F4A2E073-0B67-47AE-9B12-E9D7EB607A3A}"/>
              </a:ext>
            </a:extLst>
          </p:cNvPr>
          <p:cNvSpPr/>
          <p:nvPr/>
        </p:nvSpPr>
        <p:spPr>
          <a:xfrm>
            <a:off x="423732" y="1732694"/>
            <a:ext cx="1980000" cy="1708904"/>
          </a:xfrm>
          <a:prstGeom prst="roundRect">
            <a:avLst>
              <a:gd name="adj" fmla="val 14597"/>
            </a:avLst>
          </a:prstGeom>
          <a:gradFill>
            <a:gsLst>
              <a:gs pos="0">
                <a:srgbClr val="0070C0">
                  <a:alpha val="80000"/>
                </a:srgbClr>
              </a:gs>
              <a:gs pos="100000">
                <a:srgbClr val="031B71"/>
              </a:gs>
            </a:gsLst>
            <a:lin ang="5400000" scaled="0"/>
          </a:gradFill>
          <a:ln w="15875">
            <a:gradFill flip="none" rotWithShape="1">
              <a:gsLst>
                <a:gs pos="0">
                  <a:srgbClr val="FBFCFE">
                    <a:alpha val="0"/>
                  </a:srgbClr>
                </a:gs>
                <a:gs pos="50000">
                  <a:schemeClr val="accent1">
                    <a:lumMod val="5000"/>
                    <a:lumOff val="95000"/>
                  </a:schemeClr>
                </a:gs>
                <a:gs pos="100000">
                  <a:schemeClr val="bg1">
                    <a:alpha val="0"/>
                  </a:schemeClr>
                </a:gs>
              </a:gsLst>
              <a:path path="circle">
                <a:fillToRect l="100000" t="100000"/>
              </a:path>
              <a:tileRect r="-100000" b="-10000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0" name="Google Shape;242;p16">
            <a:extLst>
              <a:ext uri="{FF2B5EF4-FFF2-40B4-BE49-F238E27FC236}">
                <a16:creationId xmlns:a16="http://schemas.microsoft.com/office/drawing/2014/main" id="{51F108DB-0664-4E22-BB92-A77A0302492F}"/>
              </a:ext>
            </a:extLst>
          </p:cNvPr>
          <p:cNvSpPr txBox="1"/>
          <p:nvPr/>
        </p:nvSpPr>
        <p:spPr>
          <a:xfrm>
            <a:off x="449725" y="2930857"/>
            <a:ext cx="1945111" cy="338554"/>
          </a:xfrm>
          <a:prstGeom prst="rect">
            <a:avLst/>
          </a:prstGeom>
          <a:noFill/>
          <a:ln>
            <a:noFill/>
          </a:ln>
        </p:spPr>
        <p:txBody>
          <a:bodyPr spcFirstLastPara="1" wrap="square" lIns="91425" tIns="45700" rIns="91425" bIns="45700" anchor="t" anchorCtr="0">
            <a:noAutofit/>
          </a:bodyPr>
          <a:lstStyle/>
          <a:p>
            <a:pPr marR="0" lvl="0" algn="ctr" rtl="0">
              <a:lnSpc>
                <a:spcPct val="100000"/>
              </a:lnSpc>
              <a:spcBef>
                <a:spcPts val="0"/>
              </a:spcBef>
              <a:spcAft>
                <a:spcPts val="0"/>
              </a:spcAft>
              <a:buSzPts val="1152"/>
            </a:pPr>
            <a:r>
              <a:rPr lang="en-US" altLang="zh-TW" sz="1600" b="1">
                <a:solidFill>
                  <a:srgbClr val="FFD41D"/>
                </a:solidFill>
                <a:latin typeface="Arial" panose="020B0604020202020204" pitchFamily="34" charset="0"/>
                <a:ea typeface="微軟正黑體" panose="020B0604030504040204" pitchFamily="34" charset="-120"/>
                <a:cs typeface="Microsoft JhengHei"/>
                <a:sym typeface="Arial" panose="020B0604020202020204" pitchFamily="34" charset="0"/>
              </a:rPr>
              <a:t>Data Integrity</a:t>
            </a:r>
            <a:endParaRPr lang="zh-TW" altLang="en-US" sz="1600" b="1">
              <a:solidFill>
                <a:srgbClr val="FFD41D"/>
              </a:solidFill>
              <a:latin typeface="Arial" panose="020B0604020202020204" pitchFamily="34" charset="0"/>
              <a:ea typeface="微軟正黑體" panose="020B0604030504040204" pitchFamily="34" charset="-120"/>
              <a:cs typeface="Microsoft JhengHei"/>
              <a:sym typeface="Arial" panose="020B0604020202020204" pitchFamily="34" charset="0"/>
            </a:endParaRPr>
          </a:p>
        </p:txBody>
      </p:sp>
      <p:sp>
        <p:nvSpPr>
          <p:cNvPr id="47" name="Google Shape;298;p16">
            <a:extLst>
              <a:ext uri="{FF2B5EF4-FFF2-40B4-BE49-F238E27FC236}">
                <a16:creationId xmlns:a16="http://schemas.microsoft.com/office/drawing/2014/main" id="{D1190658-4ABD-4442-9BE5-C07CB289A137}"/>
              </a:ext>
            </a:extLst>
          </p:cNvPr>
          <p:cNvSpPr/>
          <p:nvPr/>
        </p:nvSpPr>
        <p:spPr>
          <a:xfrm>
            <a:off x="441187" y="3441598"/>
            <a:ext cx="1953650" cy="2512179"/>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85750" indent="-285750">
              <a:spcBef>
                <a:spcPts val="800"/>
              </a:spcBef>
              <a:buClrTx/>
              <a:buSzPct val="50000"/>
              <a:buFont typeface="Wingdings" panose="05000000000000000000" pitchFamily="2" charset="2"/>
              <a:buChar char="l"/>
            </a:pPr>
            <a:r>
              <a:rPr lang="en-US" sz="1200" err="1">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QuTS</a:t>
            </a:r>
            <a:r>
              <a:rPr lang="en-US" sz="1200">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hero no longer needs file system</a:t>
            </a:r>
            <a:r>
              <a:rPr lang="zh-TW" altLang="en-US" sz="1200">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a:t>
            </a:r>
            <a:r>
              <a:rPr lang="en-US" sz="1200">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checks (FSCK), with ZFS Mirror layer, COW (copy on Write) could keep the data integrity.</a:t>
            </a:r>
          </a:p>
        </p:txBody>
      </p:sp>
      <p:pic>
        <p:nvPicPr>
          <p:cNvPr id="56" name="圖形 55">
            <a:extLst>
              <a:ext uri="{FF2B5EF4-FFF2-40B4-BE49-F238E27FC236}">
                <a16:creationId xmlns:a16="http://schemas.microsoft.com/office/drawing/2014/main" id="{B2586895-B0B6-4B7E-A669-9EAE4D94525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87672" y="1911329"/>
            <a:ext cx="869216" cy="869216"/>
          </a:xfrm>
          <a:prstGeom prst="rect">
            <a:avLst/>
          </a:prstGeom>
        </p:spPr>
      </p:pic>
      <p:pic>
        <p:nvPicPr>
          <p:cNvPr id="57" name="圖形 56">
            <a:extLst>
              <a:ext uri="{FF2B5EF4-FFF2-40B4-BE49-F238E27FC236}">
                <a16:creationId xmlns:a16="http://schemas.microsoft.com/office/drawing/2014/main" id="{E4DF788C-C945-4A4A-9172-6B1D5ADC48C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857006" y="1822301"/>
            <a:ext cx="961146" cy="961146"/>
          </a:xfrm>
          <a:prstGeom prst="rect">
            <a:avLst/>
          </a:prstGeom>
        </p:spPr>
      </p:pic>
      <p:pic>
        <p:nvPicPr>
          <p:cNvPr id="65" name="圖形 64">
            <a:extLst>
              <a:ext uri="{FF2B5EF4-FFF2-40B4-BE49-F238E27FC236}">
                <a16:creationId xmlns:a16="http://schemas.microsoft.com/office/drawing/2014/main" id="{3B4E5935-5D96-4919-A69A-1189FF81A494}"/>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0239351" y="1893500"/>
            <a:ext cx="904875" cy="904875"/>
          </a:xfrm>
          <a:prstGeom prst="rect">
            <a:avLst/>
          </a:prstGeom>
        </p:spPr>
      </p:pic>
      <p:sp>
        <p:nvSpPr>
          <p:cNvPr id="68" name="Google Shape;246;p16">
            <a:extLst>
              <a:ext uri="{FF2B5EF4-FFF2-40B4-BE49-F238E27FC236}">
                <a16:creationId xmlns:a16="http://schemas.microsoft.com/office/drawing/2014/main" id="{A75B351A-292D-40C6-A19B-875DCE59BE8A}"/>
              </a:ext>
            </a:extLst>
          </p:cNvPr>
          <p:cNvSpPr/>
          <p:nvPr/>
        </p:nvSpPr>
        <p:spPr>
          <a:xfrm>
            <a:off x="2606932" y="3441598"/>
            <a:ext cx="2422688" cy="3416402"/>
          </a:xfrm>
          <a:prstGeom prst="rect">
            <a:avLst/>
          </a:prstGeom>
          <a:noFill/>
          <a:ln>
            <a:noFill/>
          </a:ln>
        </p:spPr>
        <p:txBody>
          <a:bodyPr spcFirstLastPara="1" wrap="square" lIns="91425" tIns="45700" rIns="91425" bIns="45700" anchor="t" anchorCtr="0">
            <a:noAutofit/>
          </a:bodyPr>
          <a:lstStyle/>
          <a:p>
            <a:pPr marL="285750" lvl="0" indent="-285750">
              <a:spcBef>
                <a:spcPts val="800"/>
              </a:spcBef>
              <a:buSzPct val="50000"/>
              <a:buFont typeface="Wingdings" panose="05000000000000000000" pitchFamily="2" charset="2"/>
              <a:buChar char="l"/>
              <a:tabLst>
                <a:tab pos="88900" algn="l"/>
              </a:tabLst>
            </a:pPr>
            <a:r>
              <a:rPr lang="en-US" sz="12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The native ZFS snapshot feature allows max 65,536 snapshots​ (supports folder/LUN)​</a:t>
            </a:r>
          </a:p>
          <a:p>
            <a:pPr marL="285750" lvl="0" indent="-285750">
              <a:spcBef>
                <a:spcPts val="800"/>
              </a:spcBef>
              <a:buSzPct val="50000"/>
              <a:buFont typeface="Wingdings" panose="05000000000000000000" pitchFamily="2" charset="2"/>
              <a:buChar char="l"/>
              <a:tabLst>
                <a:tab pos="88900" algn="l"/>
              </a:tabLst>
            </a:pPr>
            <a:r>
              <a:rPr lang="en-US" sz="1200" err="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SnapSync</a:t>
            </a:r>
            <a:endParaRPr lang="en-US" sz="12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a:p>
            <a:pPr marL="285750" lvl="0" indent="-285750">
              <a:spcBef>
                <a:spcPts val="800"/>
              </a:spcBef>
              <a:buSzPct val="50000"/>
              <a:buFont typeface="Wingdings" panose="05000000000000000000" pitchFamily="2" charset="2"/>
              <a:buChar char="l"/>
              <a:tabLst>
                <a:tab pos="88900" algn="l"/>
              </a:tabLst>
            </a:pPr>
            <a:r>
              <a:rPr lang="en-US" sz="12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More RAID types available</a:t>
            </a:r>
          </a:p>
          <a:p>
            <a:pPr marL="285750" lvl="0" indent="-285750">
              <a:spcBef>
                <a:spcPts val="800"/>
              </a:spcBef>
              <a:buSzPct val="50000"/>
              <a:buFont typeface="Wingdings" panose="05000000000000000000" pitchFamily="2" charset="2"/>
              <a:buChar char="l"/>
              <a:tabLst>
                <a:tab pos="88900" algn="l"/>
              </a:tabLst>
            </a:pPr>
            <a:r>
              <a:rPr lang="en-US" sz="12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WORM (write once read many)​</a:t>
            </a:r>
          </a:p>
          <a:p>
            <a:pPr marL="285750" indent="-285750">
              <a:spcBef>
                <a:spcPts val="800"/>
              </a:spcBef>
              <a:buSzPct val="50000"/>
              <a:buFont typeface="Wingdings" panose="05000000000000000000" pitchFamily="2" charset="2"/>
              <a:buChar char="l"/>
              <a:tabLst>
                <a:tab pos="180975" algn="l"/>
              </a:tabLst>
            </a:pPr>
            <a:r>
              <a:rPr lang="en-US" sz="12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SMB signing and Encryption AES-NI Acceleration</a:t>
            </a:r>
          </a:p>
          <a:p>
            <a:pPr marL="285750" indent="-285750">
              <a:spcBef>
                <a:spcPts val="800"/>
              </a:spcBef>
              <a:buSzPct val="50000"/>
              <a:buFont typeface="Wingdings" panose="05000000000000000000" pitchFamily="2" charset="2"/>
              <a:buChar char="l"/>
              <a:tabLst>
                <a:tab pos="180975" algn="l"/>
              </a:tabLst>
            </a:pPr>
            <a:r>
              <a:rPr lang="en-US" altLang="zh-TW" sz="1200">
                <a:solidFill>
                  <a:srgbClr val="FF0000"/>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SMB Signing with GMAC </a:t>
            </a:r>
            <a:endParaRPr lang="zh-TW" altLang="en-US" sz="1200">
              <a:solidFill>
                <a:srgbClr val="FF0000"/>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a:p>
            <a:pPr marL="285750" indent="-285750">
              <a:spcBef>
                <a:spcPts val="800"/>
              </a:spcBef>
              <a:buSzPct val="50000"/>
              <a:buFont typeface="Wingdings" panose="05000000000000000000" pitchFamily="2" charset="2"/>
              <a:buChar char="l"/>
              <a:tabLst>
                <a:tab pos="180975" algn="l"/>
              </a:tabLst>
            </a:pPr>
            <a:r>
              <a:rPr lang="en-US" sz="1200">
                <a:solidFill>
                  <a:srgbClr val="FF0000"/>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Authenticator and </a:t>
            </a:r>
            <a:r>
              <a:rPr lang="en-US" sz="1200" err="1">
                <a:solidFill>
                  <a:srgbClr val="FF0000"/>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Passwordless</a:t>
            </a:r>
            <a:endParaRPr lang="en-US" sz="1200">
              <a:solidFill>
                <a:srgbClr val="FF0000"/>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a:p>
            <a:pPr marL="285750" indent="-285750">
              <a:spcBef>
                <a:spcPts val="800"/>
              </a:spcBef>
              <a:buSzPct val="50000"/>
              <a:buFont typeface="Wingdings" panose="05000000000000000000" pitchFamily="2" charset="2"/>
              <a:buChar char="l"/>
              <a:tabLst>
                <a:tab pos="180975" algn="l"/>
              </a:tabLst>
            </a:pPr>
            <a:endParaRPr lang="en-US" sz="1200">
              <a:solidFill>
                <a:srgbClr val="FF0000"/>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a:p>
            <a:pPr marL="285750" marR="0" lvl="0" indent="-285750" algn="l" rtl="0">
              <a:lnSpc>
                <a:spcPct val="100000"/>
              </a:lnSpc>
              <a:spcBef>
                <a:spcPts val="800"/>
              </a:spcBef>
              <a:spcAft>
                <a:spcPts val="0"/>
              </a:spcAft>
              <a:buSzPct val="50000"/>
              <a:buFont typeface="Wingdings" panose="05000000000000000000" pitchFamily="2" charset="2"/>
              <a:buChar char="l"/>
              <a:tabLst>
                <a:tab pos="180975" algn="l"/>
              </a:tabLst>
            </a:pPr>
            <a:endParaRPr lang="zh-TW" altLang="en-US" sz="12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69" name="Google Shape;249;p16">
            <a:extLst>
              <a:ext uri="{FF2B5EF4-FFF2-40B4-BE49-F238E27FC236}">
                <a16:creationId xmlns:a16="http://schemas.microsoft.com/office/drawing/2014/main" id="{77373B03-5155-4F92-8707-13281DB68AA3}"/>
              </a:ext>
            </a:extLst>
          </p:cNvPr>
          <p:cNvSpPr/>
          <p:nvPr/>
        </p:nvSpPr>
        <p:spPr>
          <a:xfrm>
            <a:off x="7306076" y="3441598"/>
            <a:ext cx="2024453" cy="2891238"/>
          </a:xfrm>
          <a:prstGeom prst="rect">
            <a:avLst/>
          </a:prstGeom>
          <a:noFill/>
          <a:ln>
            <a:noFill/>
          </a:ln>
        </p:spPr>
        <p:txBody>
          <a:bodyPr spcFirstLastPara="1" wrap="square" lIns="91425" tIns="45700" rIns="91425" bIns="45700" anchor="t" anchorCtr="0">
            <a:noAutofit/>
          </a:bodyPr>
          <a:lstStyle/>
          <a:p>
            <a:pPr marL="285750" indent="-285750">
              <a:spcBef>
                <a:spcPts val="800"/>
              </a:spcBef>
              <a:buSzPct val="50000"/>
              <a:buFont typeface="Wingdings" panose="05000000000000000000" pitchFamily="2" charset="2"/>
              <a:buChar char="l"/>
            </a:pPr>
            <a:r>
              <a:rPr lang="en-US" altLang="zh-TW" sz="1200">
                <a:latin typeface="Arial" panose="020B0604020202020204" pitchFamily="34" charset="0"/>
                <a:ea typeface="微軟正黑體" panose="020B0604030504040204" pitchFamily="34" charset="-120"/>
                <a:cs typeface="Arial" panose="020B0604020202020204" pitchFamily="34" charset="0"/>
              </a:rPr>
              <a:t>Easily expanded to PB-level storage space.</a:t>
            </a:r>
            <a:endParaRPr lang="en-US" altLang="zh-TW" sz="12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a:p>
            <a:pPr marL="285750" indent="-285750">
              <a:spcBef>
                <a:spcPts val="800"/>
              </a:spcBef>
              <a:buSzPct val="50000"/>
              <a:buFont typeface="Wingdings" panose="05000000000000000000" pitchFamily="2" charset="2"/>
              <a:buChar char="l"/>
            </a:pPr>
            <a:r>
              <a:rPr lang="en-US" altLang="zh-TW" sz="12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Provide ECC RAM supported model to reach the enterprise level stability​</a:t>
            </a:r>
          </a:p>
          <a:p>
            <a:pPr marL="285750" indent="-285750">
              <a:spcBef>
                <a:spcPts val="800"/>
              </a:spcBef>
              <a:buSzPct val="50000"/>
              <a:buFont typeface="Wingdings" panose="05000000000000000000" pitchFamily="2" charset="2"/>
              <a:buChar char="l"/>
            </a:pPr>
            <a:r>
              <a:rPr lang="en-US" altLang="zh-TW" sz="1200">
                <a:solidFill>
                  <a:srgbClr val="FF0000"/>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Expand/Upgrade RAID</a:t>
            </a:r>
          </a:p>
          <a:p>
            <a:pPr marL="285750" indent="-285750">
              <a:spcBef>
                <a:spcPts val="800"/>
              </a:spcBef>
              <a:buSzPct val="50000"/>
              <a:buFont typeface="Wingdings" panose="05000000000000000000" pitchFamily="2" charset="2"/>
              <a:buChar char="l"/>
            </a:pPr>
            <a:r>
              <a:rPr lang="en-US" altLang="zh-TW" sz="12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Provide the service of SSD/HDD life prediction​</a:t>
            </a:r>
          </a:p>
          <a:p>
            <a:pPr marL="285750" indent="-285750">
              <a:spcBef>
                <a:spcPts val="800"/>
              </a:spcBef>
              <a:buSzPct val="50000"/>
              <a:buFont typeface="Wingdings" panose="05000000000000000000" pitchFamily="2" charset="2"/>
              <a:buChar char="l"/>
            </a:pPr>
            <a:r>
              <a:rPr lang="en-US" altLang="zh-TW" sz="1200">
                <a:solidFill>
                  <a:srgbClr val="FF0000"/>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Predictive Migration</a:t>
            </a:r>
          </a:p>
          <a:p>
            <a:pPr marL="285750" indent="-285750">
              <a:spcBef>
                <a:spcPts val="800"/>
              </a:spcBef>
              <a:buSzPct val="50000"/>
              <a:buFont typeface="Wingdings" panose="05000000000000000000" pitchFamily="2" charset="2"/>
              <a:buChar char="l"/>
            </a:pPr>
            <a:endParaRPr lang="en-US" sz="1200">
              <a:latin typeface="Arial" panose="020B0604020202020204" pitchFamily="34" charset="0"/>
              <a:ea typeface="微軟正黑體" panose="020B0604030504040204" pitchFamily="34" charset="-120"/>
              <a:cs typeface="Arial" panose="020B0604020202020204" pitchFamily="34" charset="0"/>
            </a:endParaRPr>
          </a:p>
        </p:txBody>
      </p:sp>
      <p:sp>
        <p:nvSpPr>
          <p:cNvPr id="70" name="Google Shape;252;p16">
            <a:extLst>
              <a:ext uri="{FF2B5EF4-FFF2-40B4-BE49-F238E27FC236}">
                <a16:creationId xmlns:a16="http://schemas.microsoft.com/office/drawing/2014/main" id="{70061C0B-7E1C-4164-AC8E-68806BBA7684}"/>
              </a:ext>
            </a:extLst>
          </p:cNvPr>
          <p:cNvSpPr/>
          <p:nvPr/>
        </p:nvSpPr>
        <p:spPr>
          <a:xfrm>
            <a:off x="9645909" y="3441598"/>
            <a:ext cx="1991010" cy="2891236"/>
          </a:xfrm>
          <a:prstGeom prst="rect">
            <a:avLst/>
          </a:prstGeom>
          <a:noFill/>
          <a:ln>
            <a:noFill/>
          </a:ln>
        </p:spPr>
        <p:txBody>
          <a:bodyPr spcFirstLastPara="1" wrap="square" lIns="91425" tIns="45700" rIns="91425" bIns="45700" anchor="t" anchorCtr="0">
            <a:noAutofit/>
          </a:bodyPr>
          <a:lstStyle/>
          <a:p>
            <a:pPr marL="285750" indent="-285750">
              <a:spcBef>
                <a:spcPts val="800"/>
              </a:spcBef>
              <a:buSzPct val="50000"/>
              <a:buFont typeface="Wingdings" panose="05000000000000000000" pitchFamily="2" charset="2"/>
              <a:buChar char="l"/>
            </a:pPr>
            <a:r>
              <a:rPr lang="en-US" altLang="zh-TW" sz="12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Detailed ACL</a:t>
            </a:r>
          </a:p>
          <a:p>
            <a:pPr marL="285750" indent="-285750">
              <a:spcBef>
                <a:spcPts val="800"/>
              </a:spcBef>
              <a:buSzPct val="50000"/>
              <a:buFont typeface="Wingdings" panose="05000000000000000000" pitchFamily="2" charset="2"/>
              <a:buChar char="l"/>
            </a:pPr>
            <a:r>
              <a:rPr lang="en-US" altLang="zh-TW" sz="12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Protocols &amp; Connection</a:t>
            </a:r>
          </a:p>
          <a:p>
            <a:pPr marL="285750" indent="-285750">
              <a:spcBef>
                <a:spcPts val="800"/>
              </a:spcBef>
              <a:buSzPct val="50000"/>
              <a:buFont typeface="Wingdings" panose="05000000000000000000" pitchFamily="2" charset="2"/>
              <a:buChar char="l"/>
            </a:pPr>
            <a:r>
              <a:rPr lang="en-US" sz="1200">
                <a:solidFill>
                  <a:srgbClr val="FF0000"/>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Delegated Administration</a:t>
            </a:r>
          </a:p>
          <a:p>
            <a:pPr marL="285750" indent="-285750">
              <a:spcBef>
                <a:spcPts val="800"/>
              </a:spcBef>
              <a:buSzPct val="50000"/>
              <a:buFont typeface="Wingdings" panose="05000000000000000000" pitchFamily="2" charset="2"/>
              <a:buChar char="l"/>
            </a:pPr>
            <a:r>
              <a:rPr lang="en-US" sz="1200">
                <a:solidFill>
                  <a:srgbClr val="FF0000"/>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AMIZ cloud</a:t>
            </a:r>
          </a:p>
          <a:p>
            <a:pPr marL="285750" indent="-285750">
              <a:spcBef>
                <a:spcPts val="800"/>
              </a:spcBef>
              <a:buSzPct val="50000"/>
              <a:buFont typeface="Wingdings" panose="05000000000000000000" pitchFamily="2" charset="2"/>
              <a:buChar char="l"/>
            </a:pPr>
            <a:r>
              <a:rPr lang="en-US" sz="1200">
                <a:solidFill>
                  <a:srgbClr val="FF0000"/>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NFS Fixed Ports</a:t>
            </a:r>
          </a:p>
          <a:p>
            <a:pPr marL="285750" indent="-285750">
              <a:spcBef>
                <a:spcPts val="800"/>
              </a:spcBef>
              <a:buSzPct val="50000"/>
              <a:buFont typeface="Wingdings" panose="05000000000000000000" pitchFamily="2" charset="2"/>
              <a:buChar char="l"/>
            </a:pPr>
            <a:endParaRPr lang="en-US" sz="1200">
              <a:solidFill>
                <a:srgbClr val="FF0000"/>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a:p>
            <a:pPr marL="285750" marR="0" lvl="0" indent="-285750" algn="l" rtl="0">
              <a:lnSpc>
                <a:spcPct val="100000"/>
              </a:lnSpc>
              <a:spcBef>
                <a:spcPts val="800"/>
              </a:spcBef>
              <a:spcAft>
                <a:spcPts val="0"/>
              </a:spcAft>
              <a:buSzPct val="50000"/>
              <a:buFont typeface="Wingdings" panose="05000000000000000000" pitchFamily="2" charset="2"/>
              <a:buChar char="l"/>
            </a:pPr>
            <a:endParaRPr lang="en-US" sz="1200" i="0" u="none" strike="noStrike" cap="none">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770726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矩形: 圓角 22">
            <a:extLst>
              <a:ext uri="{FF2B5EF4-FFF2-40B4-BE49-F238E27FC236}">
                <a16:creationId xmlns:a16="http://schemas.microsoft.com/office/drawing/2014/main" id="{45A7AB65-40C5-3F81-CCC1-86D6DF8866BA}"/>
              </a:ext>
            </a:extLst>
          </p:cNvPr>
          <p:cNvSpPr/>
          <p:nvPr/>
        </p:nvSpPr>
        <p:spPr>
          <a:xfrm>
            <a:off x="5968253" y="2700337"/>
            <a:ext cx="5945841" cy="3848379"/>
          </a:xfrm>
          <a:prstGeom prst="roundRect">
            <a:avLst>
              <a:gd name="adj" fmla="val 7486"/>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 name="矩形: 圓角 21">
            <a:extLst>
              <a:ext uri="{FF2B5EF4-FFF2-40B4-BE49-F238E27FC236}">
                <a16:creationId xmlns:a16="http://schemas.microsoft.com/office/drawing/2014/main" id="{7CA0895F-BACF-C09E-C993-87DBBEACE350}"/>
              </a:ext>
            </a:extLst>
          </p:cNvPr>
          <p:cNvSpPr/>
          <p:nvPr/>
        </p:nvSpPr>
        <p:spPr>
          <a:xfrm>
            <a:off x="274124" y="2700338"/>
            <a:ext cx="5487941" cy="3848379"/>
          </a:xfrm>
          <a:prstGeom prst="roundRect">
            <a:avLst>
              <a:gd name="adj" fmla="val 7486"/>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文字方塊 4">
            <a:extLst>
              <a:ext uri="{FF2B5EF4-FFF2-40B4-BE49-F238E27FC236}">
                <a16:creationId xmlns:a16="http://schemas.microsoft.com/office/drawing/2014/main" id="{301E05AD-915C-D86D-5A21-728D40692EBB}"/>
              </a:ext>
            </a:extLst>
          </p:cNvPr>
          <p:cNvSpPr txBox="1"/>
          <p:nvPr/>
        </p:nvSpPr>
        <p:spPr>
          <a:xfrm>
            <a:off x="488166" y="165651"/>
            <a:ext cx="11066371" cy="2308324"/>
          </a:xfrm>
          <a:prstGeom prst="rect">
            <a:avLst/>
          </a:prstGeom>
          <a:noFill/>
        </p:spPr>
        <p:txBody>
          <a:bodyPr wrap="square" rtlCol="0">
            <a:spAutoFit/>
          </a:bodyPr>
          <a:lstStyle/>
          <a:p>
            <a:r>
              <a:rPr lang="en-US" sz="4800" b="1" i="0">
                <a:solidFill>
                  <a:srgbClr val="212529"/>
                </a:solidFill>
                <a:effectLst/>
                <a:latin typeface="Roboto" panose="02000000000000000000" pitchFamily="2" charset="0"/>
              </a:rPr>
              <a:t>Improved iSCSI read performance by </a:t>
            </a:r>
            <a:r>
              <a:rPr lang="en-US" sz="4800" b="1" i="0">
                <a:solidFill>
                  <a:srgbClr val="28817C"/>
                </a:solidFill>
                <a:effectLst/>
                <a:latin typeface="inherit"/>
              </a:rPr>
              <a:t>socket zero-copy</a:t>
            </a:r>
            <a:endParaRPr lang="en-US" sz="4800" b="1" i="0">
              <a:solidFill>
                <a:srgbClr val="212529"/>
              </a:solidFill>
              <a:effectLst/>
              <a:latin typeface="Roboto" panose="02000000000000000000" pitchFamily="2" charset="0"/>
            </a:endParaRPr>
          </a:p>
          <a:p>
            <a:r>
              <a:rPr lang="en-US" altLang="zh-TW" sz="4800" b="1">
                <a:solidFill>
                  <a:srgbClr val="282E40"/>
                </a:solidFill>
                <a:latin typeface="Arial" panose="020B0604020202020204" pitchFamily="34" charset="0"/>
                <a:cs typeface="Arial" panose="020B0604020202020204" pitchFamily="34" charset="0"/>
              </a:rPr>
              <a:t> </a:t>
            </a:r>
            <a:endParaRPr lang="zh-TW" altLang="en-US" sz="4800" b="1">
              <a:solidFill>
                <a:srgbClr val="282E40"/>
              </a:solidFill>
              <a:latin typeface="Arial" panose="020B0604020202020204" pitchFamily="34" charset="0"/>
              <a:cs typeface="Arial" panose="020B0604020202020204" pitchFamily="34" charset="0"/>
            </a:endParaRPr>
          </a:p>
        </p:txBody>
      </p:sp>
      <p:sp>
        <p:nvSpPr>
          <p:cNvPr id="6" name="文字方塊 5">
            <a:extLst>
              <a:ext uri="{FF2B5EF4-FFF2-40B4-BE49-F238E27FC236}">
                <a16:creationId xmlns:a16="http://schemas.microsoft.com/office/drawing/2014/main" id="{C858BB6F-8118-EE4A-91F3-61D3B4CB8EE1}"/>
              </a:ext>
            </a:extLst>
          </p:cNvPr>
          <p:cNvSpPr txBox="1"/>
          <p:nvPr/>
        </p:nvSpPr>
        <p:spPr>
          <a:xfrm>
            <a:off x="488166" y="1701909"/>
            <a:ext cx="11425928" cy="1200329"/>
          </a:xfrm>
          <a:prstGeom prst="rect">
            <a:avLst/>
          </a:prstGeom>
          <a:noFill/>
        </p:spPr>
        <p:txBody>
          <a:bodyPr wrap="square" rtlCol="0">
            <a:spAutoFit/>
          </a:bodyPr>
          <a:lstStyle/>
          <a:p>
            <a:pPr algn="l" fontAlgn="base"/>
            <a:r>
              <a:rPr lang="en-US" b="0" i="0">
                <a:solidFill>
                  <a:srgbClr val="212529"/>
                </a:solidFill>
                <a:effectLst/>
                <a:latin typeface="Roboto" panose="02000000000000000000" pitchFamily="2" charset="0"/>
              </a:rPr>
              <a:t>In high-speed data transmission, iSCSI performance is possibly affected by CPU overhead. </a:t>
            </a:r>
            <a:r>
              <a:rPr lang="en-US" b="0" i="0" err="1">
                <a:solidFill>
                  <a:srgbClr val="212529"/>
                </a:solidFill>
                <a:effectLst/>
                <a:latin typeface="Roboto" panose="02000000000000000000" pitchFamily="2" charset="0"/>
              </a:rPr>
              <a:t>QuTS</a:t>
            </a:r>
            <a:r>
              <a:rPr lang="en-US" b="0" i="0">
                <a:solidFill>
                  <a:srgbClr val="212529"/>
                </a:solidFill>
                <a:effectLst/>
                <a:latin typeface="Roboto" panose="02000000000000000000" pitchFamily="2" charset="0"/>
              </a:rPr>
              <a:t> hero 5.1 supports socket zero-copy technology that significantly offloads CPU resources, thus improving read performance for iSCSI LUN.</a:t>
            </a:r>
            <a:br>
              <a:rPr lang="en-US" b="0" i="0">
                <a:solidFill>
                  <a:srgbClr val="212529"/>
                </a:solidFill>
                <a:effectLst/>
                <a:latin typeface="Roboto" panose="02000000000000000000" pitchFamily="2" charset="0"/>
              </a:rPr>
            </a:br>
            <a:endParaRPr lang="en-US" b="0" i="0">
              <a:solidFill>
                <a:srgbClr val="212529"/>
              </a:solidFill>
              <a:effectLst/>
              <a:latin typeface="Roboto" panose="02000000000000000000" pitchFamily="2" charset="0"/>
            </a:endParaRPr>
          </a:p>
        </p:txBody>
      </p:sp>
      <p:pic>
        <p:nvPicPr>
          <p:cNvPr id="4098" name="Picture 2">
            <a:extLst>
              <a:ext uri="{FF2B5EF4-FFF2-40B4-BE49-F238E27FC236}">
                <a16:creationId xmlns:a16="http://schemas.microsoft.com/office/drawing/2014/main" id="{064369C9-0BD6-1837-0FA3-1EF613E260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124" y="3047464"/>
            <a:ext cx="5345113" cy="342900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a:extLst>
              <a:ext uri="{FF2B5EF4-FFF2-40B4-BE49-F238E27FC236}">
                <a16:creationId xmlns:a16="http://schemas.microsoft.com/office/drawing/2014/main" id="{DEFFF651-03C4-EF18-DB39-E887E56CF5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44041" y="3030231"/>
            <a:ext cx="5345113"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98497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矩形: 圓角 22">
            <a:extLst>
              <a:ext uri="{FF2B5EF4-FFF2-40B4-BE49-F238E27FC236}">
                <a16:creationId xmlns:a16="http://schemas.microsoft.com/office/drawing/2014/main" id="{45A7AB65-40C5-3F81-CCC1-86D6DF8866BA}"/>
              </a:ext>
            </a:extLst>
          </p:cNvPr>
          <p:cNvSpPr/>
          <p:nvPr/>
        </p:nvSpPr>
        <p:spPr>
          <a:xfrm>
            <a:off x="5968253" y="2700337"/>
            <a:ext cx="5945841" cy="3848379"/>
          </a:xfrm>
          <a:prstGeom prst="roundRect">
            <a:avLst>
              <a:gd name="adj" fmla="val 7486"/>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 name="矩形: 圓角 21">
            <a:extLst>
              <a:ext uri="{FF2B5EF4-FFF2-40B4-BE49-F238E27FC236}">
                <a16:creationId xmlns:a16="http://schemas.microsoft.com/office/drawing/2014/main" id="{7CA0895F-BACF-C09E-C993-87DBBEACE350}"/>
              </a:ext>
            </a:extLst>
          </p:cNvPr>
          <p:cNvSpPr/>
          <p:nvPr/>
        </p:nvSpPr>
        <p:spPr>
          <a:xfrm>
            <a:off x="274124" y="2700338"/>
            <a:ext cx="5487941" cy="3848379"/>
          </a:xfrm>
          <a:prstGeom prst="roundRect">
            <a:avLst>
              <a:gd name="adj" fmla="val 7486"/>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文字方塊 4">
            <a:extLst>
              <a:ext uri="{FF2B5EF4-FFF2-40B4-BE49-F238E27FC236}">
                <a16:creationId xmlns:a16="http://schemas.microsoft.com/office/drawing/2014/main" id="{301E05AD-915C-D86D-5A21-728D40692EBB}"/>
              </a:ext>
            </a:extLst>
          </p:cNvPr>
          <p:cNvSpPr txBox="1"/>
          <p:nvPr/>
        </p:nvSpPr>
        <p:spPr>
          <a:xfrm>
            <a:off x="563956" y="509602"/>
            <a:ext cx="11066371" cy="2308324"/>
          </a:xfrm>
          <a:prstGeom prst="rect">
            <a:avLst/>
          </a:prstGeom>
          <a:noFill/>
        </p:spPr>
        <p:txBody>
          <a:bodyPr wrap="square" rtlCol="0">
            <a:spAutoFit/>
          </a:bodyPr>
          <a:lstStyle/>
          <a:p>
            <a:pPr algn="l" fontAlgn="base"/>
            <a:r>
              <a:rPr lang="en-US" sz="4800" b="1" i="0">
                <a:solidFill>
                  <a:srgbClr val="212529"/>
                </a:solidFill>
                <a:effectLst/>
                <a:latin typeface="Roboto" panose="02000000000000000000" pitchFamily="2" charset="0"/>
              </a:rPr>
              <a:t>Enhance the performance of </a:t>
            </a:r>
            <a:r>
              <a:rPr lang="en-US" sz="4800" b="1" i="0">
                <a:solidFill>
                  <a:srgbClr val="6B9DB7"/>
                </a:solidFill>
                <a:effectLst/>
                <a:latin typeface="inherit"/>
              </a:rPr>
              <a:t>encrypted folders/LUNs</a:t>
            </a:r>
            <a:endParaRPr lang="en-US" sz="4800" b="1" i="0">
              <a:solidFill>
                <a:srgbClr val="212529"/>
              </a:solidFill>
              <a:effectLst/>
              <a:latin typeface="Roboto" panose="02000000000000000000" pitchFamily="2" charset="0"/>
            </a:endParaRPr>
          </a:p>
          <a:p>
            <a:r>
              <a:rPr lang="en-US" altLang="zh-TW" sz="4800" b="1">
                <a:solidFill>
                  <a:srgbClr val="282E40"/>
                </a:solidFill>
                <a:latin typeface="Arial" panose="020B0604020202020204" pitchFamily="34" charset="0"/>
                <a:cs typeface="Arial" panose="020B0604020202020204" pitchFamily="34" charset="0"/>
              </a:rPr>
              <a:t> </a:t>
            </a:r>
            <a:endParaRPr lang="zh-TW" altLang="en-US" sz="4800" b="1">
              <a:solidFill>
                <a:srgbClr val="282E40"/>
              </a:solidFill>
              <a:latin typeface="Arial" panose="020B0604020202020204" pitchFamily="34" charset="0"/>
              <a:cs typeface="Arial" panose="020B0604020202020204" pitchFamily="34" charset="0"/>
            </a:endParaRPr>
          </a:p>
        </p:txBody>
      </p:sp>
      <p:sp>
        <p:nvSpPr>
          <p:cNvPr id="6" name="文字方塊 5">
            <a:extLst>
              <a:ext uri="{FF2B5EF4-FFF2-40B4-BE49-F238E27FC236}">
                <a16:creationId xmlns:a16="http://schemas.microsoft.com/office/drawing/2014/main" id="{C858BB6F-8118-EE4A-91F3-61D3B4CB8EE1}"/>
              </a:ext>
            </a:extLst>
          </p:cNvPr>
          <p:cNvSpPr txBox="1"/>
          <p:nvPr/>
        </p:nvSpPr>
        <p:spPr>
          <a:xfrm>
            <a:off x="488166" y="1964723"/>
            <a:ext cx="10960173" cy="923330"/>
          </a:xfrm>
          <a:prstGeom prst="rect">
            <a:avLst/>
          </a:prstGeom>
          <a:noFill/>
        </p:spPr>
        <p:txBody>
          <a:bodyPr wrap="square" rtlCol="0">
            <a:spAutoFit/>
          </a:bodyPr>
          <a:lstStyle/>
          <a:p>
            <a:pPr algn="l" fontAlgn="base"/>
            <a:r>
              <a:rPr lang="en-US" b="0" i="0">
                <a:solidFill>
                  <a:srgbClr val="212529"/>
                </a:solidFill>
                <a:effectLst/>
                <a:latin typeface="Roboto" panose="02000000000000000000" pitchFamily="2" charset="0"/>
              </a:rPr>
              <a:t>You can encrypt the contents of specific shared folders and LUNs to prevent unauthorized access. From </a:t>
            </a:r>
            <a:r>
              <a:rPr lang="en-US" b="0" i="0" err="1">
                <a:solidFill>
                  <a:srgbClr val="212529"/>
                </a:solidFill>
                <a:effectLst/>
                <a:latin typeface="Roboto" panose="02000000000000000000" pitchFamily="2" charset="0"/>
              </a:rPr>
              <a:t>QuTS</a:t>
            </a:r>
            <a:r>
              <a:rPr lang="en-US" b="0" i="0">
                <a:solidFill>
                  <a:srgbClr val="212529"/>
                </a:solidFill>
                <a:effectLst/>
                <a:latin typeface="Roboto" panose="02000000000000000000" pitchFamily="2" charset="0"/>
              </a:rPr>
              <a:t> h5.1, the performance of encrypted shared folders and LUNs has been greatly enhanced.</a:t>
            </a:r>
            <a:br>
              <a:rPr lang="en-US" b="0" i="0">
                <a:solidFill>
                  <a:srgbClr val="212529"/>
                </a:solidFill>
                <a:effectLst/>
                <a:latin typeface="Roboto" panose="02000000000000000000" pitchFamily="2" charset="0"/>
              </a:rPr>
            </a:br>
            <a:endParaRPr lang="en-US" b="0" i="0">
              <a:solidFill>
                <a:srgbClr val="212529"/>
              </a:solidFill>
              <a:effectLst/>
              <a:latin typeface="Roboto" panose="02000000000000000000" pitchFamily="2" charset="0"/>
            </a:endParaRPr>
          </a:p>
        </p:txBody>
      </p:sp>
      <p:pic>
        <p:nvPicPr>
          <p:cNvPr id="2" name="Picture 1">
            <a:extLst>
              <a:ext uri="{FF2B5EF4-FFF2-40B4-BE49-F238E27FC236}">
                <a16:creationId xmlns:a16="http://schemas.microsoft.com/office/drawing/2014/main" id="{26F0056D-9549-65AD-7E12-643BAF3B9B79}"/>
              </a:ext>
            </a:extLst>
          </p:cNvPr>
          <p:cNvPicPr>
            <a:picLocks noChangeAspect="1"/>
          </p:cNvPicPr>
          <p:nvPr/>
        </p:nvPicPr>
        <p:blipFill>
          <a:blip r:embed="rId2"/>
          <a:stretch>
            <a:fillRect/>
          </a:stretch>
        </p:blipFill>
        <p:spPr>
          <a:xfrm>
            <a:off x="319344" y="3623668"/>
            <a:ext cx="5397500" cy="2222500"/>
          </a:xfrm>
          <a:prstGeom prst="rect">
            <a:avLst/>
          </a:prstGeom>
        </p:spPr>
      </p:pic>
      <p:pic>
        <p:nvPicPr>
          <p:cNvPr id="3" name="Picture 2">
            <a:extLst>
              <a:ext uri="{FF2B5EF4-FFF2-40B4-BE49-F238E27FC236}">
                <a16:creationId xmlns:a16="http://schemas.microsoft.com/office/drawing/2014/main" id="{492098E6-4D7D-A83B-251B-D2E536C2FB57}"/>
              </a:ext>
            </a:extLst>
          </p:cNvPr>
          <p:cNvPicPr>
            <a:picLocks noChangeAspect="1"/>
          </p:cNvPicPr>
          <p:nvPr/>
        </p:nvPicPr>
        <p:blipFill>
          <a:blip r:embed="rId3"/>
          <a:stretch>
            <a:fillRect/>
          </a:stretch>
        </p:blipFill>
        <p:spPr>
          <a:xfrm>
            <a:off x="6232827" y="3623668"/>
            <a:ext cx="5397500" cy="2222500"/>
          </a:xfrm>
          <a:prstGeom prst="rect">
            <a:avLst/>
          </a:prstGeom>
        </p:spPr>
      </p:pic>
      <p:sp>
        <p:nvSpPr>
          <p:cNvPr id="7" name="TextBox 6">
            <a:extLst>
              <a:ext uri="{FF2B5EF4-FFF2-40B4-BE49-F238E27FC236}">
                <a16:creationId xmlns:a16="http://schemas.microsoft.com/office/drawing/2014/main" id="{C2B3B76C-44A9-F40E-7A16-ABCF18D9D314}"/>
              </a:ext>
            </a:extLst>
          </p:cNvPr>
          <p:cNvSpPr txBox="1"/>
          <p:nvPr/>
        </p:nvSpPr>
        <p:spPr>
          <a:xfrm>
            <a:off x="7663375" y="6256328"/>
            <a:ext cx="6098344" cy="584775"/>
          </a:xfrm>
          <a:prstGeom prst="rect">
            <a:avLst/>
          </a:prstGeom>
          <a:noFill/>
        </p:spPr>
        <p:txBody>
          <a:bodyPr wrap="square">
            <a:spAutoFit/>
          </a:bodyPr>
          <a:lstStyle/>
          <a:p>
            <a:r>
              <a:rPr lang="en-US" sz="800" b="0" i="0">
                <a:solidFill>
                  <a:srgbClr val="212529"/>
                </a:solidFill>
                <a:effectLst/>
                <a:latin typeface="Roboto" panose="02000000000000000000" pitchFamily="2" charset="0"/>
              </a:rPr>
              <a:t>Test environment:</a:t>
            </a:r>
            <a:br>
              <a:rPr lang="en-US" sz="800"/>
            </a:br>
            <a:r>
              <a:rPr lang="en-US" sz="800" b="0" i="0">
                <a:solidFill>
                  <a:srgbClr val="212529"/>
                </a:solidFill>
                <a:effectLst/>
                <a:latin typeface="Roboto" panose="02000000000000000000" pitchFamily="2" charset="0"/>
              </a:rPr>
              <a:t>Crystal Disk Mark 32GB pattern size</a:t>
            </a:r>
            <a:br>
              <a:rPr lang="en-US" sz="800"/>
            </a:br>
            <a:r>
              <a:rPr lang="en-US" sz="800" b="0" i="0">
                <a:solidFill>
                  <a:srgbClr val="212529"/>
                </a:solidFill>
                <a:effectLst/>
                <a:latin typeface="Roboto" panose="02000000000000000000" pitchFamily="2" charset="0"/>
              </a:rPr>
              <a:t>Client: Windows Server 2022 (AMD EPYC 7232P 3.0GHz, DDR4 128GB) with 1 x 25GbE NIC</a:t>
            </a:r>
            <a:br>
              <a:rPr lang="en-US" sz="800"/>
            </a:br>
            <a:r>
              <a:rPr lang="en-US" sz="800" b="0" i="0">
                <a:solidFill>
                  <a:srgbClr val="212529"/>
                </a:solidFill>
                <a:effectLst/>
                <a:latin typeface="Roboto" panose="02000000000000000000" pitchFamily="2" charset="0"/>
              </a:rPr>
              <a:t>NAS: TVS-h474, </a:t>
            </a:r>
            <a:r>
              <a:rPr lang="en-US" sz="800" b="0" i="0" err="1">
                <a:solidFill>
                  <a:srgbClr val="212529"/>
                </a:solidFill>
                <a:effectLst/>
                <a:latin typeface="Roboto" panose="02000000000000000000" pitchFamily="2" charset="0"/>
              </a:rPr>
              <a:t>QuTS</a:t>
            </a:r>
            <a:r>
              <a:rPr lang="en-US" sz="800" b="0" i="0">
                <a:solidFill>
                  <a:srgbClr val="212529"/>
                </a:solidFill>
                <a:effectLst/>
                <a:latin typeface="Roboto" panose="02000000000000000000" pitchFamily="2" charset="0"/>
              </a:rPr>
              <a:t> hero h5.1, M.2 SSDx2 Raid1 Pool / share folder / encrypt share folder</a:t>
            </a:r>
            <a:endParaRPr lang="en-TW" sz="800"/>
          </a:p>
        </p:txBody>
      </p:sp>
    </p:spTree>
    <p:extLst>
      <p:ext uri="{BB962C8B-B14F-4D97-AF65-F5344CB8AC3E}">
        <p14:creationId xmlns:p14="http://schemas.microsoft.com/office/powerpoint/2010/main" val="34761503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群組 1">
            <a:extLst>
              <a:ext uri="{FF2B5EF4-FFF2-40B4-BE49-F238E27FC236}">
                <a16:creationId xmlns:a16="http://schemas.microsoft.com/office/drawing/2014/main" id="{A50A7260-3CDB-1FB8-83DB-61DD4F27789B}"/>
              </a:ext>
            </a:extLst>
          </p:cNvPr>
          <p:cNvGrpSpPr/>
          <p:nvPr/>
        </p:nvGrpSpPr>
        <p:grpSpPr>
          <a:xfrm>
            <a:off x="1271233" y="2400199"/>
            <a:ext cx="4823534" cy="1017579"/>
            <a:chOff x="1595870" y="1601495"/>
            <a:chExt cx="4290152" cy="905056"/>
          </a:xfrm>
        </p:grpSpPr>
        <p:sp>
          <p:nvSpPr>
            <p:cNvPr id="3" name="副標題 2">
              <a:extLst>
                <a:ext uri="{FF2B5EF4-FFF2-40B4-BE49-F238E27FC236}">
                  <a16:creationId xmlns:a16="http://schemas.microsoft.com/office/drawing/2014/main" id="{CBFF70F1-53B2-9288-6E1D-6286B4D6AF46}"/>
                </a:ext>
              </a:extLst>
            </p:cNvPr>
            <p:cNvSpPr txBox="1">
              <a:spLocks/>
            </p:cNvSpPr>
            <p:nvPr/>
          </p:nvSpPr>
          <p:spPr>
            <a:xfrm>
              <a:off x="1612496" y="1958368"/>
              <a:ext cx="4273526" cy="500334"/>
            </a:xfrm>
            <a:prstGeom prst="rect">
              <a:avLst/>
            </a:prstGeom>
          </p:spPr>
          <p:txBody>
            <a:bodyPr>
              <a:noAutofit/>
            </a:bodyPr>
            <a:lstStyle>
              <a:lvl1pPr marL="0" indent="0" algn="ctr" defTabSz="914400" rtl="0" eaLnBrk="1" latinLnBrk="0" hangingPunct="1">
                <a:lnSpc>
                  <a:spcPct val="90000"/>
                </a:lnSpc>
                <a:spcBef>
                  <a:spcPts val="1000"/>
                </a:spcBef>
                <a:buFont typeface="Arial" panose="020B0604020202020204" pitchFamily="34" charset="0"/>
                <a:buNone/>
                <a:defRPr sz="3600" b="1" kern="1200">
                  <a:solidFill>
                    <a:schemeClr val="tx1"/>
                  </a:solidFill>
                  <a:latin typeface="Arial Narrow" panose="020B0606020202030204" pitchFamily="34" charset="0"/>
                  <a:ea typeface="微軟正黑體" panose="020B0604030504040204" pitchFamily="34" charset="-120"/>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微軟正黑體" panose="020B0604030504040204" pitchFamily="34" charset="-120"/>
                  <a:ea typeface="微軟正黑體" panose="020B0604030504040204" pitchFamily="34" charset="-120"/>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微軟正黑體" panose="020B0604030504040204" pitchFamily="34" charset="-120"/>
                  <a:ea typeface="微軟正黑體" panose="020B0604030504040204" pitchFamily="34" charset="-120"/>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微軟正黑體" panose="020B0604030504040204" pitchFamily="34" charset="-120"/>
                  <a:ea typeface="微軟正黑體" panose="020B0604030504040204" pitchFamily="34" charset="-120"/>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微軟正黑體" panose="020B0604030504040204" pitchFamily="34" charset="-120"/>
                  <a:ea typeface="微軟正黑體" panose="020B0604030504040204" pitchFamily="34" charset="-120"/>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ltLang="zh-TW">
                  <a:solidFill>
                    <a:schemeClr val="bg1"/>
                  </a:solidFill>
                  <a:latin typeface="Arial" panose="020B0604020202020204" pitchFamily="34" charset="0"/>
                  <a:sym typeface="Arial" panose="020B0604020202020204" pitchFamily="34" charset="0"/>
                </a:rPr>
                <a:t>04</a:t>
              </a:r>
              <a:endParaRPr lang="zh-TW" altLang="en-US">
                <a:solidFill>
                  <a:schemeClr val="bg1"/>
                </a:solidFill>
                <a:latin typeface="Arial" panose="020B0604020202020204" pitchFamily="34" charset="0"/>
                <a:sym typeface="Arial" panose="020B0604020202020204" pitchFamily="34" charset="0"/>
              </a:endParaRPr>
            </a:p>
          </p:txBody>
        </p:sp>
        <p:sp>
          <p:nvSpPr>
            <p:cNvPr id="4" name="矩形 3">
              <a:extLst>
                <a:ext uri="{FF2B5EF4-FFF2-40B4-BE49-F238E27FC236}">
                  <a16:creationId xmlns:a16="http://schemas.microsoft.com/office/drawing/2014/main" id="{DC6D78AE-4152-18EC-09FF-5047BF599768}"/>
                </a:ext>
              </a:extLst>
            </p:cNvPr>
            <p:cNvSpPr/>
            <p:nvPr/>
          </p:nvSpPr>
          <p:spPr>
            <a:xfrm>
              <a:off x="1595870" y="1731485"/>
              <a:ext cx="4281526" cy="775066"/>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5" name="文字方塊 4">
              <a:extLst>
                <a:ext uri="{FF2B5EF4-FFF2-40B4-BE49-F238E27FC236}">
                  <a16:creationId xmlns:a16="http://schemas.microsoft.com/office/drawing/2014/main" id="{27BB1700-8634-E975-D9AE-FB0D03637D16}"/>
                </a:ext>
              </a:extLst>
            </p:cNvPr>
            <p:cNvSpPr txBox="1"/>
            <p:nvPr/>
          </p:nvSpPr>
          <p:spPr>
            <a:xfrm>
              <a:off x="3054364" y="1601495"/>
              <a:ext cx="1378101" cy="429285"/>
            </a:xfrm>
            <a:prstGeom prst="rect">
              <a:avLst/>
            </a:prstGeom>
            <a:noFill/>
          </p:spPr>
          <p:txBody>
            <a:bodyPr wrap="square" rtlCol="0">
              <a:spAutoFit/>
            </a:bodyPr>
            <a:lstStyle/>
            <a:p>
              <a:pPr algn="ctr">
                <a:lnSpc>
                  <a:spcPts val="3200"/>
                </a:lnSpc>
              </a:pPr>
              <a:r>
                <a:rPr lang="en-US" altLang="zh-TW" sz="10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Chapter</a:t>
              </a:r>
            </a:p>
          </p:txBody>
        </p:sp>
      </p:grpSp>
      <p:sp>
        <p:nvSpPr>
          <p:cNvPr id="6" name="標題 1">
            <a:extLst>
              <a:ext uri="{FF2B5EF4-FFF2-40B4-BE49-F238E27FC236}">
                <a16:creationId xmlns:a16="http://schemas.microsoft.com/office/drawing/2014/main" id="{7F56FCC7-E90D-2AAA-6B23-75F17C2A2386}"/>
              </a:ext>
            </a:extLst>
          </p:cNvPr>
          <p:cNvSpPr txBox="1">
            <a:spLocks/>
          </p:cNvSpPr>
          <p:nvPr/>
        </p:nvSpPr>
        <p:spPr>
          <a:xfrm>
            <a:off x="939799" y="3640652"/>
            <a:ext cx="5486401" cy="1017579"/>
          </a:xfrm>
          <a:prstGeom prst="rect">
            <a:avLst/>
          </a:prstGeom>
          <a:noFill/>
        </p:spPr>
        <p:txBody>
          <a:bodyPr vert="horz" lIns="91440" tIns="45720" rIns="91440" bIns="45720" rtlCol="0" anchor="t">
            <a:noAutofit/>
          </a:bodyPr>
          <a:lstStyle>
            <a:lvl1pPr algn="l" defTabSz="914400" rtl="0" eaLnBrk="1" latinLnBrk="0" hangingPunct="1">
              <a:lnSpc>
                <a:spcPct val="90000"/>
              </a:lnSpc>
              <a:spcBef>
                <a:spcPct val="0"/>
              </a:spcBef>
              <a:buNone/>
              <a:defRPr sz="4400" b="1" kern="1200">
                <a:gradFill>
                  <a:gsLst>
                    <a:gs pos="17000">
                      <a:srgbClr val="E8EDF7"/>
                    </a:gs>
                    <a:gs pos="56000">
                      <a:schemeClr val="accent1">
                        <a:lumMod val="5000"/>
                        <a:lumOff val="95000"/>
                      </a:schemeClr>
                    </a:gs>
                    <a:gs pos="76000">
                      <a:schemeClr val="accent1">
                        <a:lumMod val="60000"/>
                        <a:lumOff val="40000"/>
                      </a:schemeClr>
                    </a:gs>
                    <a:gs pos="0">
                      <a:schemeClr val="accent1">
                        <a:lumMod val="45000"/>
                        <a:lumOff val="55000"/>
                      </a:schemeClr>
                    </a:gs>
                    <a:gs pos="100000">
                      <a:schemeClr val="accent1">
                        <a:lumMod val="30000"/>
                        <a:lumOff val="70000"/>
                      </a:schemeClr>
                    </a:gs>
                  </a:gsLst>
                  <a:lin ang="5400000" scaled="1"/>
                </a:gradFill>
                <a:latin typeface="微軟正黑體" panose="020B0604030504040204" pitchFamily="34" charset="-120"/>
                <a:ea typeface="微軟正黑體" panose="020B0604030504040204" pitchFamily="34" charset="-120"/>
                <a:cs typeface="+mj-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4000">
                <a:solidFill>
                  <a:schemeClr val="bg1"/>
                </a:solidFill>
                <a:latin typeface="Arial" panose="020B0604020202020204" pitchFamily="34" charset="0"/>
                <a:cs typeface="Arial" panose="020B0604020202020204" pitchFamily="34" charset="0"/>
                <a:sym typeface="Arial" panose="020B0604020202020204" pitchFamily="34" charset="0"/>
              </a:rPr>
              <a:t>STABILITY &amp; SCALABILITY</a:t>
            </a:r>
            <a:endParaRPr lang="zh-TW" altLang="en-US" sz="4000">
              <a:solidFill>
                <a:schemeClr val="bg1"/>
              </a:solidFill>
              <a:sym typeface="Arial" panose="020B0604020202020204" pitchFamily="34" charset="0"/>
            </a:endParaRPr>
          </a:p>
        </p:txBody>
      </p:sp>
    </p:spTree>
    <p:extLst>
      <p:ext uri="{BB962C8B-B14F-4D97-AF65-F5344CB8AC3E}">
        <p14:creationId xmlns:p14="http://schemas.microsoft.com/office/powerpoint/2010/main" val="23109795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矩形: 圓角 8">
            <a:extLst>
              <a:ext uri="{FF2B5EF4-FFF2-40B4-BE49-F238E27FC236}">
                <a16:creationId xmlns:a16="http://schemas.microsoft.com/office/drawing/2014/main" id="{4376A936-023F-439A-AA25-DFB203E75309}"/>
              </a:ext>
            </a:extLst>
          </p:cNvPr>
          <p:cNvSpPr/>
          <p:nvPr/>
        </p:nvSpPr>
        <p:spPr>
          <a:xfrm>
            <a:off x="6470138" y="4074909"/>
            <a:ext cx="5550941" cy="2074607"/>
          </a:xfrm>
          <a:prstGeom prst="roundRect">
            <a:avLst>
              <a:gd name="adj" fmla="val 843"/>
            </a:avLst>
          </a:prstGeom>
          <a:solidFill>
            <a:schemeClr val="bg1">
              <a:alpha val="83000"/>
            </a:schemeClr>
          </a:solidFill>
          <a:ln w="19050">
            <a:solidFill>
              <a:schemeClr val="accent1">
                <a:lumMod val="20000"/>
                <a:lumOff val="80000"/>
              </a:schemeClr>
            </a:solidFill>
          </a:ln>
          <a:effectLst>
            <a:outerShdw blurRad="279400" dist="139700" dir="2520000" algn="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3200">
              <a:solidFill>
                <a:schemeClr val="tx1"/>
              </a:solidFill>
              <a:latin typeface="微軟正黑體" panose="020B0604030504040204" pitchFamily="34" charset="-120"/>
              <a:ea typeface="微軟正黑體" panose="020B0604030504040204" pitchFamily="34" charset="-120"/>
            </a:endParaRPr>
          </a:p>
        </p:txBody>
      </p:sp>
      <p:sp>
        <p:nvSpPr>
          <p:cNvPr id="2" name="標題 1">
            <a:extLst>
              <a:ext uri="{FF2B5EF4-FFF2-40B4-BE49-F238E27FC236}">
                <a16:creationId xmlns:a16="http://schemas.microsoft.com/office/drawing/2014/main" id="{C5E69DDB-80D0-7845-84C5-D165AC9F34DD}"/>
              </a:ext>
            </a:extLst>
          </p:cNvPr>
          <p:cNvSpPr>
            <a:spLocks noGrp="1"/>
          </p:cNvSpPr>
          <p:nvPr>
            <p:ph type="title"/>
          </p:nvPr>
        </p:nvSpPr>
        <p:spPr>
          <a:xfrm>
            <a:off x="301580" y="0"/>
            <a:ext cx="11523476" cy="1325563"/>
          </a:xfrm>
        </p:spPr>
        <p:txBody>
          <a:bodyPr>
            <a:normAutofit/>
          </a:bodyPr>
          <a:lstStyle/>
          <a:p>
            <a:r>
              <a:rPr lang="en-US" altLang="zh-TW"/>
              <a:t>SAS 12Gb/s JBOD</a:t>
            </a:r>
            <a:r>
              <a:rPr lang="zh-TW" altLang="en-US"/>
              <a:t> </a:t>
            </a:r>
            <a:r>
              <a:rPr lang="en-US" altLang="zh-TW"/>
              <a:t>Expansion</a:t>
            </a:r>
            <a:endParaRPr lang="zh-TW" altLang="en-US"/>
          </a:p>
        </p:txBody>
      </p:sp>
      <p:sp>
        <p:nvSpPr>
          <p:cNvPr id="5" name="文字方塊 4">
            <a:extLst>
              <a:ext uri="{FF2B5EF4-FFF2-40B4-BE49-F238E27FC236}">
                <a16:creationId xmlns:a16="http://schemas.microsoft.com/office/drawing/2014/main" id="{7F5831BD-BC06-124F-B6F0-F6FFC22C20B1}"/>
              </a:ext>
            </a:extLst>
          </p:cNvPr>
          <p:cNvSpPr txBox="1"/>
          <p:nvPr/>
        </p:nvSpPr>
        <p:spPr>
          <a:xfrm>
            <a:off x="6198345" y="4323454"/>
            <a:ext cx="5691623" cy="1548309"/>
          </a:xfrm>
          <a:prstGeom prst="rect">
            <a:avLst/>
          </a:prstGeom>
          <a:noFill/>
        </p:spPr>
        <p:txBody>
          <a:bodyPr wrap="square" rtlCol="0" anchor="t">
            <a:spAutoFit/>
          </a:bodyPr>
          <a:lstStyle/>
          <a:p>
            <a:pPr marL="715415" lvl="1" indent="-258227" fontAlgn="base">
              <a:lnSpc>
                <a:spcPts val="2667"/>
              </a:lnSpc>
              <a:spcBef>
                <a:spcPts val="800"/>
              </a:spcBef>
              <a:buSzPct val="80000"/>
              <a:buFont typeface="Arial" panose="020B0604020202020204" pitchFamily="34" charset="0"/>
              <a:buChar char="•"/>
            </a:pPr>
            <a:r>
              <a:rPr lang="en-US" altLang="zh-CN" sz="1867">
                <a:latin typeface="Arial" panose="020B0604020202020204" pitchFamily="34" charset="0"/>
                <a:ea typeface="微軟正黑體" panose="020B0604030504040204" pitchFamily="34" charset="-120"/>
                <a:cs typeface="Arial" panose="020B0604020202020204" pitchFamily="34" charset="0"/>
              </a:rPr>
              <a:t>Each NAS </a:t>
            </a:r>
            <a:r>
              <a:rPr lang="en-US" altLang="zh-TW" sz="1867">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can connect up to </a:t>
            </a:r>
            <a:r>
              <a:rPr lang="en-US" altLang="zh-TW" sz="1867">
                <a:solidFill>
                  <a:srgbClr val="FF6600"/>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16 JBODs</a:t>
            </a:r>
            <a:r>
              <a:rPr lang="en-US" altLang="zh-TW" sz="1867">
                <a:solidFill>
                  <a:srgbClr val="FF6600"/>
                </a:solidFill>
                <a:latin typeface="Arial" panose="020B0604020202020204" pitchFamily="34" charset="0"/>
                <a:ea typeface="微軟正黑體" panose="020B0604030504040204" pitchFamily="34" charset="-120"/>
                <a:cs typeface="Arial" panose="020B0604020202020204" pitchFamily="34" charset="0"/>
              </a:rPr>
              <a:t> </a:t>
            </a:r>
            <a:r>
              <a:rPr lang="en-US" altLang="zh-TW" sz="1867">
                <a:latin typeface="Arial" panose="020B0604020202020204" pitchFamily="34" charset="0"/>
                <a:ea typeface="微軟正黑體" panose="020B0604030504040204" pitchFamily="34" charset="-120"/>
                <a:cs typeface="Arial" panose="020B0604020202020204" pitchFamily="34" charset="0"/>
              </a:rPr>
              <a:t>(REXP/TL-R1220Sep/TL-R1620Sep)</a:t>
            </a:r>
            <a:endParaRPr lang="zh-TW" altLang="en-US" sz="1867">
              <a:latin typeface="Arial" panose="020B0604020202020204" pitchFamily="34" charset="0"/>
              <a:ea typeface="微軟正黑體" panose="020B0604030504040204" pitchFamily="34" charset="-120"/>
              <a:cs typeface="Arial" panose="020B0604020202020204" pitchFamily="34" charset="0"/>
            </a:endParaRPr>
          </a:p>
          <a:p>
            <a:pPr marL="715415" lvl="1" indent="-258227" fontAlgn="base">
              <a:lnSpc>
                <a:spcPts val="2667"/>
              </a:lnSpc>
              <a:spcBef>
                <a:spcPts val="800"/>
              </a:spcBef>
              <a:buSzPct val="80000"/>
              <a:buFont typeface="Arial" panose="020B0604020202020204" pitchFamily="34" charset="0"/>
              <a:buChar char="•"/>
            </a:pPr>
            <a:r>
              <a:rPr lang="en-US" altLang="zh-CN" sz="1867">
                <a:latin typeface="Arial" panose="020B0604020202020204" pitchFamily="34" charset="0"/>
                <a:ea typeface="微軟正黑體" panose="020B0604030504040204" pitchFamily="34" charset="-120"/>
                <a:cs typeface="Arial" panose="020B0604020202020204" pitchFamily="34" charset="0"/>
              </a:rPr>
              <a:t>Each NAS supports </a:t>
            </a:r>
            <a:r>
              <a:rPr lang="en-US" altLang="zh-CN" sz="1867">
                <a:solidFill>
                  <a:srgbClr val="FF6600"/>
                </a:solidFill>
                <a:latin typeface="Arial" panose="020B0604020202020204" pitchFamily="34" charset="0"/>
                <a:ea typeface="微軟正黑體" panose="020B0604030504040204" pitchFamily="34" charset="-120"/>
                <a:cs typeface="Arial" panose="020B0604020202020204" pitchFamily="34" charset="0"/>
              </a:rPr>
              <a:t>256 HDD</a:t>
            </a:r>
            <a:r>
              <a:rPr lang="zh-TW" altLang="en-US" sz="1867">
                <a:solidFill>
                  <a:srgbClr val="FF6600"/>
                </a:solidFill>
                <a:latin typeface="Arial" panose="020B0604020202020204" pitchFamily="34" charset="0"/>
                <a:ea typeface="微軟正黑體" panose="020B0604030504040204" pitchFamily="34" charset="-120"/>
                <a:cs typeface="Arial" panose="020B0604020202020204" pitchFamily="34" charset="0"/>
              </a:rPr>
              <a:t> </a:t>
            </a:r>
            <a:r>
              <a:rPr lang="en-US" altLang="zh-TW" sz="1867">
                <a:solidFill>
                  <a:srgbClr val="FF6600"/>
                </a:solidFill>
                <a:latin typeface="Arial" panose="020B0604020202020204" pitchFamily="34" charset="0"/>
                <a:ea typeface="微軟正黑體" panose="020B0604030504040204" pitchFamily="34" charset="-120"/>
                <a:cs typeface="Arial" panose="020B0604020202020204" pitchFamily="34" charset="0"/>
              </a:rPr>
              <a:t>Drives</a:t>
            </a:r>
            <a:r>
              <a:rPr lang="zh-TW" altLang="en-US" sz="1867">
                <a:solidFill>
                  <a:srgbClr val="FF6600"/>
                </a:solidFill>
                <a:latin typeface="Arial" panose="020B0604020202020204" pitchFamily="34" charset="0"/>
                <a:ea typeface="微軟正黑體" panose="020B0604030504040204" pitchFamily="34" charset="-120"/>
                <a:cs typeface="Arial" panose="020B0604020202020204" pitchFamily="34" charset="0"/>
              </a:rPr>
              <a:t> </a:t>
            </a:r>
            <a:r>
              <a:rPr lang="en-US" altLang="zh-TW" sz="1867">
                <a:solidFill>
                  <a:srgbClr val="FF6600"/>
                </a:solidFill>
                <a:latin typeface="Arial" panose="020B0604020202020204" pitchFamily="34" charset="0"/>
                <a:ea typeface="微軟正黑體" panose="020B0604030504040204" pitchFamily="34" charset="-120"/>
                <a:cs typeface="Arial" panose="020B0604020202020204" pitchFamily="34" charset="0"/>
              </a:rPr>
              <a:t>for </a:t>
            </a:r>
            <a:r>
              <a:rPr lang="en-US" altLang="zh-CN" sz="1867">
                <a:solidFill>
                  <a:srgbClr val="FF6600"/>
                </a:solidFill>
                <a:latin typeface="Arial" panose="020B0604020202020204" pitchFamily="34" charset="0"/>
                <a:ea typeface="微軟正黑體" panose="020B0604030504040204" pitchFamily="34" charset="-120"/>
                <a:cs typeface="Arial" panose="020B0604020202020204" pitchFamily="34" charset="0"/>
              </a:rPr>
              <a:t>4.6PB </a:t>
            </a:r>
            <a:r>
              <a:rPr lang="en-US" altLang="zh-CN" sz="1867">
                <a:latin typeface="Arial" panose="020B0604020202020204" pitchFamily="34" charset="0"/>
                <a:ea typeface="微軟正黑體" panose="020B0604030504040204" pitchFamily="34" charset="-120"/>
                <a:cs typeface="Arial" panose="020B0604020202020204" pitchFamily="34" charset="0"/>
              </a:rPr>
              <a:t>of raw capacity</a:t>
            </a:r>
          </a:p>
        </p:txBody>
      </p:sp>
      <p:sp>
        <p:nvSpPr>
          <p:cNvPr id="6" name="文字方塊 5">
            <a:extLst>
              <a:ext uri="{FF2B5EF4-FFF2-40B4-BE49-F238E27FC236}">
                <a16:creationId xmlns:a16="http://schemas.microsoft.com/office/drawing/2014/main" id="{27F25206-2E59-8D46-AE1D-32786FBBDDD0}"/>
              </a:ext>
            </a:extLst>
          </p:cNvPr>
          <p:cNvSpPr txBox="1"/>
          <p:nvPr/>
        </p:nvSpPr>
        <p:spPr>
          <a:xfrm>
            <a:off x="5840952" y="1853469"/>
            <a:ext cx="6218006" cy="461665"/>
          </a:xfrm>
          <a:prstGeom prst="rect">
            <a:avLst/>
          </a:prstGeom>
          <a:noFill/>
        </p:spPr>
        <p:txBody>
          <a:bodyPr wrap="square" rtlCol="0" anchor="t">
            <a:spAutoFit/>
          </a:bodyPr>
          <a:lstStyle/>
          <a:p>
            <a:pPr lvl="1" fontAlgn="base"/>
            <a:r>
              <a:rPr lang="en-US" altLang="zh-CN" sz="2400" b="1">
                <a:latin typeface="Arial" panose="020B0604020202020204" pitchFamily="34" charset="0"/>
                <a:ea typeface="微軟正黑體"/>
                <a:cs typeface="Arial" panose="020B0604020202020204" pitchFamily="34" charset="0"/>
              </a:rPr>
              <a:t>QXP-1620S SAS</a:t>
            </a:r>
            <a:r>
              <a:rPr lang="zh-TW" altLang="en-US" sz="2400" b="1">
                <a:latin typeface="Arial" panose="020B0604020202020204" pitchFamily="34" charset="0"/>
                <a:ea typeface="Microsoft JhengHei"/>
                <a:cs typeface="Arial" panose="020B0604020202020204" pitchFamily="34" charset="0"/>
              </a:rPr>
              <a:t> </a:t>
            </a:r>
            <a:r>
              <a:rPr lang="en-US" altLang="zh-TW" sz="2400" b="1">
                <a:latin typeface="Arial" panose="020B0604020202020204" pitchFamily="34" charset="0"/>
                <a:ea typeface="Microsoft JhengHei"/>
                <a:cs typeface="Arial" panose="020B0604020202020204" pitchFamily="34" charset="0"/>
              </a:rPr>
              <a:t>HBA</a:t>
            </a:r>
            <a:r>
              <a:rPr lang="zh-TW" altLang="en-US" sz="2400" b="1">
                <a:latin typeface="Arial" panose="020B0604020202020204" pitchFamily="34" charset="0"/>
                <a:ea typeface="Microsoft JhengHei"/>
                <a:cs typeface="Arial" panose="020B0604020202020204" pitchFamily="34" charset="0"/>
              </a:rPr>
              <a:t> </a:t>
            </a:r>
            <a:r>
              <a:rPr lang="en-US" altLang="zh-CN" sz="2400" b="1">
                <a:latin typeface="Arial" panose="020B0604020202020204" pitchFamily="34" charset="0"/>
                <a:ea typeface="微軟正黑體"/>
                <a:cs typeface="Arial" panose="020B0604020202020204" pitchFamily="34" charset="0"/>
              </a:rPr>
              <a:t>(</a:t>
            </a:r>
            <a:r>
              <a:rPr lang="en-US" altLang="zh-TW" sz="2400" b="1">
                <a:latin typeface="Arial" panose="020B0604020202020204" pitchFamily="34" charset="0"/>
                <a:ea typeface="Microsoft JhengHei"/>
                <a:cs typeface="Arial" panose="020B0604020202020204" pitchFamily="34" charset="0"/>
              </a:rPr>
              <a:t>Optional</a:t>
            </a:r>
            <a:r>
              <a:rPr lang="en-US" altLang="zh-CN" sz="2400" b="1">
                <a:latin typeface="Arial" panose="020B0604020202020204" pitchFamily="34" charset="0"/>
                <a:ea typeface="微軟正黑體"/>
                <a:cs typeface="Arial" panose="020B0604020202020204" pitchFamily="34" charset="0"/>
              </a:rPr>
              <a:t>)</a:t>
            </a:r>
          </a:p>
        </p:txBody>
      </p:sp>
      <p:grpSp>
        <p:nvGrpSpPr>
          <p:cNvPr id="42" name="群組 41">
            <a:extLst>
              <a:ext uri="{FF2B5EF4-FFF2-40B4-BE49-F238E27FC236}">
                <a16:creationId xmlns:a16="http://schemas.microsoft.com/office/drawing/2014/main" id="{3CD1F9F1-FE63-4ADD-8772-8EAB76E50AA5}"/>
              </a:ext>
            </a:extLst>
          </p:cNvPr>
          <p:cNvGrpSpPr/>
          <p:nvPr/>
        </p:nvGrpSpPr>
        <p:grpSpPr>
          <a:xfrm>
            <a:off x="6820271" y="2534546"/>
            <a:ext cx="4660376" cy="1869504"/>
            <a:chOff x="5012337" y="1832039"/>
            <a:chExt cx="3931063" cy="1576941"/>
          </a:xfrm>
        </p:grpSpPr>
        <p:pic>
          <p:nvPicPr>
            <p:cNvPr id="36" name="圖片 35">
              <a:extLst>
                <a:ext uri="{FF2B5EF4-FFF2-40B4-BE49-F238E27FC236}">
                  <a16:creationId xmlns:a16="http://schemas.microsoft.com/office/drawing/2014/main" id="{652084FA-A137-4BE1-A4AA-4E911A6882CF}"/>
                </a:ext>
              </a:extLst>
            </p:cNvPr>
            <p:cNvPicPr>
              <a:picLocks noChangeAspect="1"/>
            </p:cNvPicPr>
            <p:nvPr/>
          </p:nvPicPr>
          <p:blipFill>
            <a:blip r:embed="rId2">
              <a:alphaModFix amt="32000"/>
              <a:extLst>
                <a:ext uri="{28A0092B-C50C-407E-A947-70E740481C1C}">
                  <a14:useLocalDpi xmlns:a14="http://schemas.microsoft.com/office/drawing/2010/main"/>
                </a:ext>
              </a:extLst>
            </a:blip>
            <a:stretch>
              <a:fillRect/>
            </a:stretch>
          </p:blipFill>
          <p:spPr>
            <a:xfrm rot="21354687">
              <a:off x="6657178" y="2631375"/>
              <a:ext cx="2286222" cy="603027"/>
            </a:xfrm>
            <a:prstGeom prst="rect">
              <a:avLst/>
            </a:prstGeom>
          </p:spPr>
        </p:pic>
        <p:pic>
          <p:nvPicPr>
            <p:cNvPr id="22" name="圖片 21">
              <a:extLst>
                <a:ext uri="{FF2B5EF4-FFF2-40B4-BE49-F238E27FC236}">
                  <a16:creationId xmlns:a16="http://schemas.microsoft.com/office/drawing/2014/main" id="{0E6F80A3-DEED-4087-831E-A298690F9181}"/>
                </a:ext>
              </a:extLst>
            </p:cNvPr>
            <p:cNvPicPr>
              <a:picLocks noChangeAspect="1"/>
            </p:cNvPicPr>
            <p:nvPr/>
          </p:nvPicPr>
          <p:blipFill>
            <a:blip r:embed="rId2">
              <a:alphaModFix amt="31000"/>
              <a:extLst>
                <a:ext uri="{28A0092B-C50C-407E-A947-70E740481C1C}">
                  <a14:useLocalDpi xmlns:a14="http://schemas.microsoft.com/office/drawing/2010/main"/>
                </a:ext>
              </a:extLst>
            </a:blip>
            <a:stretch>
              <a:fillRect/>
            </a:stretch>
          </p:blipFill>
          <p:spPr>
            <a:xfrm>
              <a:off x="5012337" y="2805953"/>
              <a:ext cx="2286222" cy="603027"/>
            </a:xfrm>
            <a:prstGeom prst="rect">
              <a:avLst/>
            </a:prstGeom>
          </p:spPr>
        </p:pic>
        <p:pic>
          <p:nvPicPr>
            <p:cNvPr id="19" name="圖片 18" descr="一張含有 電腦 的圖片&#10;&#10;自動產生的描述">
              <a:extLst>
                <a:ext uri="{FF2B5EF4-FFF2-40B4-BE49-F238E27FC236}">
                  <a16:creationId xmlns:a16="http://schemas.microsoft.com/office/drawing/2014/main" id="{A3D0B147-E499-4E29-B5DF-CD2DFF0C6FC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005296" y="1832039"/>
              <a:ext cx="2105663" cy="1316742"/>
            </a:xfrm>
            <a:prstGeom prst="rect">
              <a:avLst/>
            </a:prstGeom>
          </p:spPr>
        </p:pic>
      </p:grpSp>
      <p:pic>
        <p:nvPicPr>
          <p:cNvPr id="4" name="Picture 3" descr="A computer screen shot of several different types of software&#10;&#10;Description automatically generated">
            <a:extLst>
              <a:ext uri="{FF2B5EF4-FFF2-40B4-BE49-F238E27FC236}">
                <a16:creationId xmlns:a16="http://schemas.microsoft.com/office/drawing/2014/main" id="{858E69AA-9EB9-9A5E-75A6-4F855D25B9F2}"/>
              </a:ext>
            </a:extLst>
          </p:cNvPr>
          <p:cNvPicPr>
            <a:picLocks noChangeAspect="1"/>
          </p:cNvPicPr>
          <p:nvPr/>
        </p:nvPicPr>
        <p:blipFill>
          <a:blip r:embed="rId4"/>
          <a:stretch>
            <a:fillRect/>
          </a:stretch>
        </p:blipFill>
        <p:spPr>
          <a:xfrm>
            <a:off x="0" y="2967895"/>
            <a:ext cx="6172199" cy="2649801"/>
          </a:xfrm>
          <a:prstGeom prst="rect">
            <a:avLst/>
          </a:prstGeom>
        </p:spPr>
      </p:pic>
    </p:spTree>
    <p:extLst>
      <p:ext uri="{BB962C8B-B14F-4D97-AF65-F5344CB8AC3E}">
        <p14:creationId xmlns:p14="http://schemas.microsoft.com/office/powerpoint/2010/main" val="22508455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5E69DDB-80D0-7845-84C5-D165AC9F34DD}"/>
              </a:ext>
            </a:extLst>
          </p:cNvPr>
          <p:cNvSpPr>
            <a:spLocks noGrp="1"/>
          </p:cNvSpPr>
          <p:nvPr>
            <p:ph type="title"/>
          </p:nvPr>
        </p:nvSpPr>
        <p:spPr>
          <a:xfrm>
            <a:off x="301580" y="0"/>
            <a:ext cx="11523476" cy="1325563"/>
          </a:xfrm>
        </p:spPr>
        <p:txBody>
          <a:bodyPr>
            <a:normAutofit/>
          </a:bodyPr>
          <a:lstStyle/>
          <a:p>
            <a:r>
              <a:rPr lang="en-US" altLang="zh-TW"/>
              <a:t>Up to 5 petabytes capacity per shared folder</a:t>
            </a:r>
            <a:endParaRPr lang="zh-TW" altLang="en-US"/>
          </a:p>
        </p:txBody>
      </p:sp>
      <p:sp>
        <p:nvSpPr>
          <p:cNvPr id="7" name="TextBox 6">
            <a:extLst>
              <a:ext uri="{FF2B5EF4-FFF2-40B4-BE49-F238E27FC236}">
                <a16:creationId xmlns:a16="http://schemas.microsoft.com/office/drawing/2014/main" id="{4CE76A14-C7C9-7D17-92AA-8C155BCF4C8D}"/>
              </a:ext>
            </a:extLst>
          </p:cNvPr>
          <p:cNvSpPr txBox="1"/>
          <p:nvPr/>
        </p:nvSpPr>
        <p:spPr>
          <a:xfrm>
            <a:off x="301580" y="2328777"/>
            <a:ext cx="4631755" cy="3416320"/>
          </a:xfrm>
          <a:prstGeom prst="rect">
            <a:avLst/>
          </a:prstGeom>
          <a:noFill/>
        </p:spPr>
        <p:txBody>
          <a:bodyPr wrap="square">
            <a:spAutoFit/>
          </a:bodyPr>
          <a:lstStyle/>
          <a:p>
            <a:r>
              <a:rPr lang="en-US" b="0" i="0">
                <a:solidFill>
                  <a:srgbClr val="212529"/>
                </a:solidFill>
                <a:effectLst/>
                <a:latin typeface="Roboto" panose="02000000000000000000" pitchFamily="2" charset="0"/>
              </a:rPr>
              <a:t>The 128-bit ZFS filesystem has huge capacity potential and supports native handling of standard RAID levels and additional ZFS RAID layouts (RAID Z). ZFS-based QNAP storage solutions provide up to 5 PB capacity for individual shared folders, enabling enterprises to tackle storage-demanding applications including Big Data analysis, edge computing, and AI. Designed to deal with petabytes of data, RAID Z quickly handles creating ready-to-use high-capacity RAID.</a:t>
            </a:r>
            <a:endParaRPr lang="en-TW"/>
          </a:p>
        </p:txBody>
      </p:sp>
      <p:pic>
        <p:nvPicPr>
          <p:cNvPr id="8194" name="Picture 2">
            <a:extLst>
              <a:ext uri="{FF2B5EF4-FFF2-40B4-BE49-F238E27FC236}">
                <a16:creationId xmlns:a16="http://schemas.microsoft.com/office/drawing/2014/main" id="{CB25A2FA-B294-B38A-A9ED-01C2863521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20211" y="2155286"/>
            <a:ext cx="6871789" cy="3763302"/>
          </a:xfrm>
          <a:prstGeom prst="rect">
            <a:avLst/>
          </a:prstGeom>
          <a:noFill/>
          <a:effectLst>
            <a:outerShdw blurRad="177800" dist="5715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82962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圖形 16">
            <a:extLst>
              <a:ext uri="{FF2B5EF4-FFF2-40B4-BE49-F238E27FC236}">
                <a16:creationId xmlns:a16="http://schemas.microsoft.com/office/drawing/2014/main" id="{40D8A40C-CBC5-476A-971A-9285F909230B}"/>
              </a:ext>
            </a:extLst>
          </p:cNvPr>
          <p:cNvPicPr>
            <a:picLocks noChangeAspect="1"/>
          </p:cNvPicPr>
          <p:nvPr/>
        </p:nvPicPr>
        <p:blipFill rotWithShape="1">
          <a:blip r:embed="rId2" cstate="print">
            <a:alphaModFix amt="60000"/>
            <a:extLst>
              <a:ext uri="{28A0092B-C50C-407E-A947-70E740481C1C}">
                <a14:useLocalDpi xmlns:a14="http://schemas.microsoft.com/office/drawing/2010/main"/>
              </a:ext>
              <a:ext uri="{96DAC541-7B7A-43D3-8B79-37D633B846F1}">
                <asvg:svgBlip xmlns:asvg="http://schemas.microsoft.com/office/drawing/2016/SVG/main" r:embed="rId3"/>
              </a:ext>
            </a:extLst>
          </a:blip>
          <a:srcRect l="13744" t="24483" b="20736"/>
          <a:stretch/>
        </p:blipFill>
        <p:spPr>
          <a:xfrm>
            <a:off x="-1" y="2062096"/>
            <a:ext cx="7971044" cy="3371547"/>
          </a:xfrm>
          <a:prstGeom prst="rect">
            <a:avLst/>
          </a:prstGeom>
        </p:spPr>
      </p:pic>
      <p:pic>
        <p:nvPicPr>
          <p:cNvPr id="11" name="圖形 10" hidden="1">
            <a:extLst>
              <a:ext uri="{FF2B5EF4-FFF2-40B4-BE49-F238E27FC236}">
                <a16:creationId xmlns:a16="http://schemas.microsoft.com/office/drawing/2014/main" id="{55142B8F-DCFF-4DAA-8C57-5EFB1DD6B836}"/>
              </a:ext>
            </a:extLst>
          </p:cNvPr>
          <p:cNvPicPr>
            <a:picLocks noChangeAspect="1"/>
          </p:cNvPicPr>
          <p:nvPr/>
        </p:nvPicPr>
        <p:blipFill rotWithShape="1">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l="42593"/>
          <a:stretch/>
        </p:blipFill>
        <p:spPr>
          <a:xfrm>
            <a:off x="7089862" y="1466602"/>
            <a:ext cx="351135" cy="5390550"/>
          </a:xfrm>
          <a:prstGeom prst="rect">
            <a:avLst/>
          </a:prstGeom>
        </p:spPr>
      </p:pic>
      <p:sp>
        <p:nvSpPr>
          <p:cNvPr id="2" name="標題 1">
            <a:extLst>
              <a:ext uri="{FF2B5EF4-FFF2-40B4-BE49-F238E27FC236}">
                <a16:creationId xmlns:a16="http://schemas.microsoft.com/office/drawing/2014/main" id="{816F0AD9-C47A-4E2F-BA57-700EA826D111}"/>
              </a:ext>
            </a:extLst>
          </p:cNvPr>
          <p:cNvSpPr>
            <a:spLocks noGrp="1"/>
          </p:cNvSpPr>
          <p:nvPr>
            <p:ph type="title"/>
          </p:nvPr>
        </p:nvSpPr>
        <p:spPr>
          <a:xfrm>
            <a:off x="301580" y="0"/>
            <a:ext cx="11523476" cy="1325563"/>
          </a:xfrm>
        </p:spPr>
        <p:txBody>
          <a:bodyPr>
            <a:noAutofit/>
          </a:bodyPr>
          <a:lstStyle/>
          <a:p>
            <a:r>
              <a:rPr lang="en-US" altLang="zh-TW" sz="4000">
                <a:sym typeface="Arial" panose="020B0604020202020204" pitchFamily="34" charset="0"/>
              </a:rPr>
              <a:t>Recommended to use ECC Memory </a:t>
            </a:r>
            <a:br>
              <a:rPr lang="en-US" altLang="zh-TW" sz="4000">
                <a:sym typeface="Arial" panose="020B0604020202020204" pitchFamily="34" charset="0"/>
              </a:rPr>
            </a:br>
            <a:r>
              <a:rPr lang="en-US" altLang="zh-TW" sz="4000">
                <a:sym typeface="Arial" panose="020B0604020202020204" pitchFamily="34" charset="0"/>
              </a:rPr>
              <a:t>(Error Correcting Code)</a:t>
            </a:r>
            <a:endParaRPr lang="zh-TW" altLang="en-US" sz="4000">
              <a:sym typeface="Arial" panose="020B0604020202020204" pitchFamily="34" charset="0"/>
            </a:endParaRPr>
          </a:p>
        </p:txBody>
      </p:sp>
      <p:grpSp>
        <p:nvGrpSpPr>
          <p:cNvPr id="5" name="群組 4">
            <a:extLst>
              <a:ext uri="{FF2B5EF4-FFF2-40B4-BE49-F238E27FC236}">
                <a16:creationId xmlns:a16="http://schemas.microsoft.com/office/drawing/2014/main" id="{51E8A469-FA05-4E34-9808-E4EED5ED64E5}"/>
              </a:ext>
            </a:extLst>
          </p:cNvPr>
          <p:cNvGrpSpPr/>
          <p:nvPr/>
        </p:nvGrpSpPr>
        <p:grpSpPr>
          <a:xfrm>
            <a:off x="6322002" y="1468188"/>
            <a:ext cx="5721181" cy="4048412"/>
            <a:chOff x="6680609" y="2151369"/>
            <a:chExt cx="5233405" cy="3703254"/>
          </a:xfrm>
        </p:grpSpPr>
        <p:sp>
          <p:nvSpPr>
            <p:cNvPr id="8" name="矩形 7">
              <a:extLst>
                <a:ext uri="{FF2B5EF4-FFF2-40B4-BE49-F238E27FC236}">
                  <a16:creationId xmlns:a16="http://schemas.microsoft.com/office/drawing/2014/main" id="{5CB4018E-66F1-43C0-AF80-5ED20468952A}"/>
                </a:ext>
              </a:extLst>
            </p:cNvPr>
            <p:cNvSpPr/>
            <p:nvPr/>
          </p:nvSpPr>
          <p:spPr>
            <a:xfrm>
              <a:off x="6683032" y="5140357"/>
              <a:ext cx="5228559" cy="580138"/>
            </a:xfrm>
            <a:prstGeom prst="rect">
              <a:avLst/>
            </a:prstGeom>
            <a:gradFill>
              <a:gsLst>
                <a:gs pos="0">
                  <a:srgbClr val="0070C0">
                    <a:alpha val="80000"/>
                  </a:srgbClr>
                </a:gs>
                <a:gs pos="100000">
                  <a:srgbClr val="031B71">
                    <a:alpha val="50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Google Shape;697;p38">
              <a:extLst>
                <a:ext uri="{FF2B5EF4-FFF2-40B4-BE49-F238E27FC236}">
                  <a16:creationId xmlns:a16="http://schemas.microsoft.com/office/drawing/2014/main" id="{8DC60412-2861-4362-9AC2-F79BE64630B7}"/>
                </a:ext>
              </a:extLst>
            </p:cNvPr>
            <p:cNvSpPr/>
            <p:nvPr/>
          </p:nvSpPr>
          <p:spPr>
            <a:xfrm>
              <a:off x="6680609" y="5315122"/>
              <a:ext cx="5230981" cy="539501"/>
            </a:xfrm>
            <a:prstGeom prst="rect">
              <a:avLst/>
            </a:prstGeom>
            <a:noFill/>
            <a:ln>
              <a:noFill/>
            </a:ln>
          </p:spPr>
          <p:txBody>
            <a:bodyPr spcFirstLastPara="1" wrap="square" lIns="91425" tIns="45700" rIns="91425" bIns="45700" anchor="t" anchorCtr="0">
              <a:noAutofit/>
            </a:bodyPr>
            <a:lstStyle/>
            <a:p>
              <a:pPr algn="ctr">
                <a:buClr>
                  <a:srgbClr val="D8D8D8"/>
                </a:buClr>
                <a:buSzPts val="1400"/>
              </a:pPr>
              <a:r>
                <a:rPr lang="en-US" altLang="zh-TW" sz="2000" b="1">
                  <a:solidFill>
                    <a:srgbClr val="FFD41D"/>
                  </a:solidFill>
                  <a:latin typeface="Arial" panose="020B0604020202020204" pitchFamily="34" charset="0"/>
                  <a:ea typeface="微軟正黑體" panose="020B0604030504040204" pitchFamily="34" charset="-120"/>
                  <a:sym typeface="Arial" panose="020B0604020202020204" pitchFamily="34" charset="0"/>
                </a:rPr>
                <a:t>Order more</a:t>
              </a:r>
              <a:r>
                <a:rPr lang="zh-TW" altLang="en-US" sz="2000" b="1">
                  <a:solidFill>
                    <a:srgbClr val="FFD41D"/>
                  </a:solidFill>
                  <a:latin typeface="Arial" panose="020B0604020202020204" pitchFamily="34" charset="0"/>
                  <a:ea typeface="微軟正黑體" panose="020B0604030504040204" pitchFamily="34" charset="-120"/>
                  <a:sym typeface="Arial" panose="020B0604020202020204" pitchFamily="34" charset="0"/>
                </a:rPr>
                <a:t> </a:t>
              </a:r>
              <a:r>
                <a:rPr lang="en-US" altLang="zh-TW" sz="2000" b="1">
                  <a:solidFill>
                    <a:srgbClr val="FFD41D"/>
                  </a:solidFill>
                  <a:latin typeface="Arial" panose="020B0604020202020204" pitchFamily="34" charset="0"/>
                  <a:ea typeface="微軟正黑體" panose="020B0604030504040204" pitchFamily="34" charset="-120"/>
                  <a:sym typeface="Arial" panose="020B0604020202020204" pitchFamily="34" charset="0"/>
                </a:rPr>
                <a:t>RAM on QNAP website</a:t>
              </a:r>
              <a:endParaRPr lang="zh-TW" altLang="en-US" sz="2000" b="1">
                <a:solidFill>
                  <a:srgbClr val="FFD41D"/>
                </a:solidFill>
                <a:latin typeface="Arial" panose="020B0604020202020204" pitchFamily="34" charset="0"/>
                <a:ea typeface="微軟正黑體" panose="020B0604030504040204" pitchFamily="34" charset="-120"/>
                <a:sym typeface="Arial" panose="020B0604020202020204" pitchFamily="34" charset="0"/>
              </a:endParaRPr>
            </a:p>
          </p:txBody>
        </p:sp>
        <p:pic>
          <p:nvPicPr>
            <p:cNvPr id="3" name="Google Shape;789;p41">
              <a:extLst>
                <a:ext uri="{FF2B5EF4-FFF2-40B4-BE49-F238E27FC236}">
                  <a16:creationId xmlns:a16="http://schemas.microsoft.com/office/drawing/2014/main" id="{0234DE6E-D7FA-418B-8487-D08D48E9B69C}"/>
                </a:ext>
              </a:extLst>
            </p:cNvPr>
            <p:cNvPicPr preferRelativeResize="0"/>
            <p:nvPr/>
          </p:nvPicPr>
          <p:blipFill rotWithShape="1">
            <a:blip r:embed="rId6">
              <a:alphaModFix/>
            </a:blip>
            <a:srcRect/>
            <a:stretch/>
          </p:blipFill>
          <p:spPr>
            <a:xfrm>
              <a:off x="6685455" y="2151369"/>
              <a:ext cx="5228559" cy="3075014"/>
            </a:xfrm>
            <a:prstGeom prst="rect">
              <a:avLst/>
            </a:prstGeom>
            <a:noFill/>
            <a:ln>
              <a:noFill/>
            </a:ln>
            <a:effectLst>
              <a:outerShdw blurRad="533400" dir="10800000" algn="r" rotWithShape="0">
                <a:prstClr val="black">
                  <a:alpha val="40000"/>
                </a:prstClr>
              </a:outerShdw>
            </a:effectLst>
          </p:spPr>
        </p:pic>
      </p:grpSp>
      <p:grpSp>
        <p:nvGrpSpPr>
          <p:cNvPr id="9" name="群組 8">
            <a:extLst>
              <a:ext uri="{FF2B5EF4-FFF2-40B4-BE49-F238E27FC236}">
                <a16:creationId xmlns:a16="http://schemas.microsoft.com/office/drawing/2014/main" id="{A0FE11B7-CF62-4381-893C-36BB03C82E85}"/>
              </a:ext>
            </a:extLst>
          </p:cNvPr>
          <p:cNvGrpSpPr/>
          <p:nvPr/>
        </p:nvGrpSpPr>
        <p:grpSpPr>
          <a:xfrm>
            <a:off x="349611" y="1584926"/>
            <a:ext cx="5622778" cy="419982"/>
            <a:chOff x="2943158" y="2855795"/>
            <a:chExt cx="5622778" cy="419982"/>
          </a:xfrm>
        </p:grpSpPr>
        <p:sp>
          <p:nvSpPr>
            <p:cNvPr id="10" name="TextBox 6">
              <a:extLst>
                <a:ext uri="{FF2B5EF4-FFF2-40B4-BE49-F238E27FC236}">
                  <a16:creationId xmlns:a16="http://schemas.microsoft.com/office/drawing/2014/main" id="{F2470A42-E59C-4F2B-804F-EED33A11D846}"/>
                </a:ext>
              </a:extLst>
            </p:cNvPr>
            <p:cNvSpPr txBox="1"/>
            <p:nvPr/>
          </p:nvSpPr>
          <p:spPr>
            <a:xfrm>
              <a:off x="4049956" y="2855795"/>
              <a:ext cx="4515980" cy="400110"/>
            </a:xfrm>
            <a:prstGeom prst="rect">
              <a:avLst/>
            </a:prstGeom>
            <a:noFill/>
          </p:spPr>
          <p:txBody>
            <a:bodyPr wrap="none" rtlCol="0" anchor="t">
              <a:spAutoFit/>
            </a:bodyPr>
            <a:lstStyle/>
            <a:p>
              <a:r>
                <a:rPr lang="en-US" altLang="zh-CN" sz="2000" b="1">
                  <a:solidFill>
                    <a:srgbClr val="323231"/>
                  </a:solidFill>
                  <a:latin typeface="+mj-lt"/>
                  <a:ea typeface="微軟正黑體" panose="020B0604030504040204" pitchFamily="34" charset="-120"/>
                </a:rPr>
                <a:t>Higher reliability and data integrity</a:t>
              </a:r>
              <a:endParaRPr lang="en-US" sz="2000" b="1">
                <a:solidFill>
                  <a:srgbClr val="323231"/>
                </a:solidFill>
                <a:latin typeface="+mj-lt"/>
                <a:ea typeface="微軟正黑體" panose="020B0604030504040204" pitchFamily="34" charset="-120"/>
              </a:endParaRPr>
            </a:p>
          </p:txBody>
        </p:sp>
        <p:grpSp>
          <p:nvGrpSpPr>
            <p:cNvPr id="12" name="圖形 3">
              <a:extLst>
                <a:ext uri="{FF2B5EF4-FFF2-40B4-BE49-F238E27FC236}">
                  <a16:creationId xmlns:a16="http://schemas.microsoft.com/office/drawing/2014/main" id="{D493552C-4844-4E73-B1EE-E54DF138611F}"/>
                </a:ext>
              </a:extLst>
            </p:cNvPr>
            <p:cNvGrpSpPr/>
            <p:nvPr/>
          </p:nvGrpSpPr>
          <p:grpSpPr>
            <a:xfrm>
              <a:off x="2943158" y="2888491"/>
              <a:ext cx="1084412" cy="387286"/>
              <a:chOff x="7943850" y="1388633"/>
              <a:chExt cx="1084412" cy="387286"/>
            </a:xfrm>
            <a:solidFill>
              <a:srgbClr val="4D655A"/>
            </a:solidFill>
          </p:grpSpPr>
          <p:sp>
            <p:nvSpPr>
              <p:cNvPr id="13" name="手繪多邊形: 圖案 12">
                <a:extLst>
                  <a:ext uri="{FF2B5EF4-FFF2-40B4-BE49-F238E27FC236}">
                    <a16:creationId xmlns:a16="http://schemas.microsoft.com/office/drawing/2014/main" id="{30ABF18C-3F54-4388-8FEB-FCB4F2AE4C75}"/>
                  </a:ext>
                </a:extLst>
              </p:cNvPr>
              <p:cNvSpPr/>
              <p:nvPr/>
            </p:nvSpPr>
            <p:spPr>
              <a:xfrm>
                <a:off x="7943850" y="1395165"/>
                <a:ext cx="348090" cy="373287"/>
              </a:xfrm>
              <a:custGeom>
                <a:avLst/>
                <a:gdLst>
                  <a:gd name="connsiteX0" fmla="*/ 293964 w 348090"/>
                  <a:gd name="connsiteY0" fmla="*/ 220240 h 373287"/>
                  <a:gd name="connsiteX1" fmla="*/ 132517 w 348090"/>
                  <a:gd name="connsiteY1" fmla="*/ 220240 h 373287"/>
                  <a:gd name="connsiteX2" fmla="*/ 116652 w 348090"/>
                  <a:gd name="connsiteY2" fmla="*/ 295831 h 373287"/>
                  <a:gd name="connsiteX3" fmla="*/ 301430 w 348090"/>
                  <a:gd name="connsiteY3" fmla="*/ 295831 h 373287"/>
                  <a:gd name="connsiteX4" fmla="*/ 273433 w 348090"/>
                  <a:gd name="connsiteY4" fmla="*/ 373288 h 373287"/>
                  <a:gd name="connsiteX5" fmla="*/ 0 w 348090"/>
                  <a:gd name="connsiteY5" fmla="*/ 373288 h 373287"/>
                  <a:gd name="connsiteX6" fmla="*/ 79324 w 348090"/>
                  <a:gd name="connsiteY6" fmla="*/ 0 h 373287"/>
                  <a:gd name="connsiteX7" fmla="*/ 348091 w 348090"/>
                  <a:gd name="connsiteY7" fmla="*/ 0 h 373287"/>
                  <a:gd name="connsiteX8" fmla="*/ 331293 w 348090"/>
                  <a:gd name="connsiteY8" fmla="*/ 77457 h 373287"/>
                  <a:gd name="connsiteX9" fmla="*/ 163313 w 348090"/>
                  <a:gd name="connsiteY9" fmla="*/ 77457 h 373287"/>
                  <a:gd name="connsiteX10" fmla="*/ 149315 w 348090"/>
                  <a:gd name="connsiteY10" fmla="*/ 142783 h 373287"/>
                  <a:gd name="connsiteX11" fmla="*/ 310762 w 348090"/>
                  <a:gd name="connsiteY11" fmla="*/ 142783 h 373287"/>
                  <a:gd name="connsiteX12" fmla="*/ 293964 w 348090"/>
                  <a:gd name="connsiteY12" fmla="*/ 220240 h 373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8090" h="373287">
                    <a:moveTo>
                      <a:pt x="293964" y="220240"/>
                    </a:moveTo>
                    <a:lnTo>
                      <a:pt x="132517" y="220240"/>
                    </a:lnTo>
                    <a:lnTo>
                      <a:pt x="116652" y="295831"/>
                    </a:lnTo>
                    <a:lnTo>
                      <a:pt x="301430" y="295831"/>
                    </a:lnTo>
                    <a:lnTo>
                      <a:pt x="273433" y="373288"/>
                    </a:lnTo>
                    <a:lnTo>
                      <a:pt x="0" y="373288"/>
                    </a:lnTo>
                    <a:lnTo>
                      <a:pt x="79324" y="0"/>
                    </a:lnTo>
                    <a:lnTo>
                      <a:pt x="348091" y="0"/>
                    </a:lnTo>
                    <a:lnTo>
                      <a:pt x="331293" y="77457"/>
                    </a:lnTo>
                    <a:lnTo>
                      <a:pt x="163313" y="77457"/>
                    </a:lnTo>
                    <a:lnTo>
                      <a:pt x="149315" y="142783"/>
                    </a:lnTo>
                    <a:lnTo>
                      <a:pt x="310762" y="142783"/>
                    </a:lnTo>
                    <a:lnTo>
                      <a:pt x="293964" y="220240"/>
                    </a:lnTo>
                    <a:close/>
                  </a:path>
                </a:pathLst>
              </a:custGeom>
              <a:grpFill/>
              <a:ln w="9296" cap="flat">
                <a:noFill/>
                <a:prstDash val="solid"/>
                <a:miter/>
              </a:ln>
            </p:spPr>
            <p:txBody>
              <a:bodyPr rtlCol="0" anchor="ctr"/>
              <a:lstStyle/>
              <a:p>
                <a:endParaRPr lang="zh-TW" altLang="en-US"/>
              </a:p>
            </p:txBody>
          </p:sp>
          <p:sp>
            <p:nvSpPr>
              <p:cNvPr id="15" name="手繪多邊形: 圖案 14">
                <a:extLst>
                  <a:ext uri="{FF2B5EF4-FFF2-40B4-BE49-F238E27FC236}">
                    <a16:creationId xmlns:a16="http://schemas.microsoft.com/office/drawing/2014/main" id="{D65B788E-309B-447A-9F85-F4B8CA5CD4B9}"/>
                  </a:ext>
                </a:extLst>
              </p:cNvPr>
              <p:cNvSpPr/>
              <p:nvPr/>
            </p:nvSpPr>
            <p:spPr>
              <a:xfrm>
                <a:off x="8296606" y="1388633"/>
                <a:ext cx="354635" cy="386353"/>
              </a:xfrm>
              <a:custGeom>
                <a:avLst/>
                <a:gdLst>
                  <a:gd name="connsiteX0" fmla="*/ 330360 w 354635"/>
                  <a:gd name="connsiteY0" fmla="*/ 255702 h 386353"/>
                  <a:gd name="connsiteX1" fmla="*/ 148382 w 354635"/>
                  <a:gd name="connsiteY1" fmla="*/ 386353 h 386353"/>
                  <a:gd name="connsiteX2" fmla="*/ 0 w 354635"/>
                  <a:gd name="connsiteY2" fmla="*/ 233305 h 386353"/>
                  <a:gd name="connsiteX3" fmla="*/ 208108 w 354635"/>
                  <a:gd name="connsiteY3" fmla="*/ 0 h 386353"/>
                  <a:gd name="connsiteX4" fmla="*/ 354623 w 354635"/>
                  <a:gd name="connsiteY4" fmla="*/ 130651 h 386353"/>
                  <a:gd name="connsiteX5" fmla="*/ 249170 w 354635"/>
                  <a:gd name="connsiteY5" fmla="*/ 130651 h 386353"/>
                  <a:gd name="connsiteX6" fmla="*/ 199709 w 354635"/>
                  <a:gd name="connsiteY6" fmla="*/ 75591 h 386353"/>
                  <a:gd name="connsiteX7" fmla="*/ 109187 w 354635"/>
                  <a:gd name="connsiteY7" fmla="*/ 238904 h 386353"/>
                  <a:gd name="connsiteX8" fmla="*/ 159581 w 354635"/>
                  <a:gd name="connsiteY8" fmla="*/ 310762 h 386353"/>
                  <a:gd name="connsiteX9" fmla="*/ 225839 w 354635"/>
                  <a:gd name="connsiteY9" fmla="*/ 255702 h 386353"/>
                  <a:gd name="connsiteX10" fmla="*/ 330360 w 354635"/>
                  <a:gd name="connsiteY10" fmla="*/ 255702 h 386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4635" h="386353">
                    <a:moveTo>
                      <a:pt x="330360" y="255702"/>
                    </a:moveTo>
                    <a:cubicBezTo>
                      <a:pt x="304229" y="345291"/>
                      <a:pt x="239837" y="386353"/>
                      <a:pt x="148382" y="386353"/>
                    </a:cubicBezTo>
                    <a:cubicBezTo>
                      <a:pt x="49461" y="386353"/>
                      <a:pt x="0" y="327560"/>
                      <a:pt x="0" y="233305"/>
                    </a:cubicBezTo>
                    <a:cubicBezTo>
                      <a:pt x="0" y="134384"/>
                      <a:pt x="55993" y="0"/>
                      <a:pt x="208108" y="0"/>
                    </a:cubicBezTo>
                    <a:cubicBezTo>
                      <a:pt x="304229" y="0"/>
                      <a:pt x="355557" y="51327"/>
                      <a:pt x="354623" y="130651"/>
                    </a:cubicBezTo>
                    <a:lnTo>
                      <a:pt x="249170" y="130651"/>
                    </a:lnTo>
                    <a:cubicBezTo>
                      <a:pt x="249170" y="102654"/>
                      <a:pt x="240771" y="75591"/>
                      <a:pt x="199709" y="75591"/>
                    </a:cubicBezTo>
                    <a:cubicBezTo>
                      <a:pt x="137183" y="75591"/>
                      <a:pt x="109187" y="175445"/>
                      <a:pt x="109187" y="238904"/>
                    </a:cubicBezTo>
                    <a:cubicBezTo>
                      <a:pt x="109187" y="279033"/>
                      <a:pt x="121318" y="310762"/>
                      <a:pt x="159581" y="310762"/>
                    </a:cubicBezTo>
                    <a:cubicBezTo>
                      <a:pt x="196909" y="310762"/>
                      <a:pt x="213707" y="286498"/>
                      <a:pt x="225839" y="255702"/>
                    </a:cubicBezTo>
                    <a:lnTo>
                      <a:pt x="330360" y="255702"/>
                    </a:lnTo>
                    <a:close/>
                  </a:path>
                </a:pathLst>
              </a:custGeom>
              <a:grpFill/>
              <a:ln w="9296" cap="flat">
                <a:noFill/>
                <a:prstDash val="solid"/>
                <a:miter/>
              </a:ln>
            </p:spPr>
            <p:txBody>
              <a:bodyPr rtlCol="0" anchor="ctr"/>
              <a:lstStyle/>
              <a:p>
                <a:endParaRPr lang="zh-TW" altLang="en-US"/>
              </a:p>
            </p:txBody>
          </p:sp>
          <p:sp>
            <p:nvSpPr>
              <p:cNvPr id="16" name="手繪多邊形: 圖案 15">
                <a:extLst>
                  <a:ext uri="{FF2B5EF4-FFF2-40B4-BE49-F238E27FC236}">
                    <a16:creationId xmlns:a16="http://schemas.microsoft.com/office/drawing/2014/main" id="{6A5CDCF4-3C69-4B7B-A447-4DC318567BFF}"/>
                  </a:ext>
                </a:extLst>
              </p:cNvPr>
              <p:cNvSpPr/>
              <p:nvPr/>
            </p:nvSpPr>
            <p:spPr>
              <a:xfrm>
                <a:off x="8673627" y="1388633"/>
                <a:ext cx="354635" cy="387286"/>
              </a:xfrm>
              <a:custGeom>
                <a:avLst/>
                <a:gdLst>
                  <a:gd name="connsiteX0" fmla="*/ 331293 w 354635"/>
                  <a:gd name="connsiteY0" fmla="*/ 255702 h 387286"/>
                  <a:gd name="connsiteX1" fmla="*/ 148382 w 354635"/>
                  <a:gd name="connsiteY1" fmla="*/ 387286 h 387286"/>
                  <a:gd name="connsiteX2" fmla="*/ 0 w 354635"/>
                  <a:gd name="connsiteY2" fmla="*/ 233305 h 387286"/>
                  <a:gd name="connsiteX3" fmla="*/ 208108 w 354635"/>
                  <a:gd name="connsiteY3" fmla="*/ 0 h 387286"/>
                  <a:gd name="connsiteX4" fmla="*/ 354623 w 354635"/>
                  <a:gd name="connsiteY4" fmla="*/ 130651 h 387286"/>
                  <a:gd name="connsiteX5" fmla="*/ 249170 w 354635"/>
                  <a:gd name="connsiteY5" fmla="*/ 130651 h 387286"/>
                  <a:gd name="connsiteX6" fmla="*/ 199709 w 354635"/>
                  <a:gd name="connsiteY6" fmla="*/ 75591 h 387286"/>
                  <a:gd name="connsiteX7" fmla="*/ 109187 w 354635"/>
                  <a:gd name="connsiteY7" fmla="*/ 238904 h 387286"/>
                  <a:gd name="connsiteX8" fmla="*/ 159581 w 354635"/>
                  <a:gd name="connsiteY8" fmla="*/ 310762 h 387286"/>
                  <a:gd name="connsiteX9" fmla="*/ 225839 w 354635"/>
                  <a:gd name="connsiteY9" fmla="*/ 255702 h 387286"/>
                  <a:gd name="connsiteX10" fmla="*/ 331293 w 354635"/>
                  <a:gd name="connsiteY10" fmla="*/ 255702 h 387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4635" h="387286">
                    <a:moveTo>
                      <a:pt x="331293" y="255702"/>
                    </a:moveTo>
                    <a:cubicBezTo>
                      <a:pt x="305163" y="345291"/>
                      <a:pt x="240771" y="387286"/>
                      <a:pt x="148382" y="387286"/>
                    </a:cubicBezTo>
                    <a:cubicBezTo>
                      <a:pt x="49461" y="386353"/>
                      <a:pt x="0" y="327560"/>
                      <a:pt x="0" y="233305"/>
                    </a:cubicBezTo>
                    <a:cubicBezTo>
                      <a:pt x="0" y="134384"/>
                      <a:pt x="55993" y="0"/>
                      <a:pt x="208108" y="0"/>
                    </a:cubicBezTo>
                    <a:cubicBezTo>
                      <a:pt x="304230" y="0"/>
                      <a:pt x="355557" y="51327"/>
                      <a:pt x="354623" y="130651"/>
                    </a:cubicBezTo>
                    <a:lnTo>
                      <a:pt x="249170" y="130651"/>
                    </a:lnTo>
                    <a:cubicBezTo>
                      <a:pt x="249170" y="102654"/>
                      <a:pt x="240771" y="75591"/>
                      <a:pt x="199709" y="75591"/>
                    </a:cubicBezTo>
                    <a:cubicBezTo>
                      <a:pt x="137183" y="75591"/>
                      <a:pt x="109187" y="175445"/>
                      <a:pt x="109187" y="238904"/>
                    </a:cubicBezTo>
                    <a:cubicBezTo>
                      <a:pt x="109187" y="279033"/>
                      <a:pt x="121318" y="310762"/>
                      <a:pt x="159581" y="310762"/>
                    </a:cubicBezTo>
                    <a:cubicBezTo>
                      <a:pt x="196909" y="310762"/>
                      <a:pt x="213707" y="286498"/>
                      <a:pt x="225839" y="255702"/>
                    </a:cubicBezTo>
                    <a:lnTo>
                      <a:pt x="331293" y="255702"/>
                    </a:lnTo>
                    <a:close/>
                  </a:path>
                </a:pathLst>
              </a:custGeom>
              <a:grpFill/>
              <a:ln w="9296" cap="flat">
                <a:noFill/>
                <a:prstDash val="solid"/>
                <a:miter/>
              </a:ln>
            </p:spPr>
            <p:txBody>
              <a:bodyPr rtlCol="0" anchor="ctr"/>
              <a:lstStyle/>
              <a:p>
                <a:endParaRPr lang="zh-TW" altLang="en-US"/>
              </a:p>
            </p:txBody>
          </p:sp>
        </p:grpSp>
      </p:grpSp>
      <p:sp>
        <p:nvSpPr>
          <p:cNvPr id="18" name="文字方塊 17">
            <a:extLst>
              <a:ext uri="{FF2B5EF4-FFF2-40B4-BE49-F238E27FC236}">
                <a16:creationId xmlns:a16="http://schemas.microsoft.com/office/drawing/2014/main" id="{19EA6A55-5538-4D60-B458-D1392893D532}"/>
              </a:ext>
            </a:extLst>
          </p:cNvPr>
          <p:cNvSpPr txBox="1"/>
          <p:nvPr/>
        </p:nvSpPr>
        <p:spPr>
          <a:xfrm>
            <a:off x="3068635" y="4287442"/>
            <a:ext cx="184731" cy="369332"/>
          </a:xfrm>
          <a:prstGeom prst="rect">
            <a:avLst/>
          </a:prstGeom>
          <a:noFill/>
        </p:spPr>
        <p:txBody>
          <a:bodyPr wrap="none" rtlCol="0">
            <a:spAutoFit/>
          </a:bodyPr>
          <a:lstStyle/>
          <a:p>
            <a:endParaRPr kumimoji="1" lang="zh-TW" altLang="en-US" sz="1800"/>
          </a:p>
        </p:txBody>
      </p:sp>
      <p:sp>
        <p:nvSpPr>
          <p:cNvPr id="19" name="平行四邊形 18">
            <a:extLst>
              <a:ext uri="{FF2B5EF4-FFF2-40B4-BE49-F238E27FC236}">
                <a16:creationId xmlns:a16="http://schemas.microsoft.com/office/drawing/2014/main" id="{89FB7CF9-1E2A-43C7-B5F6-1EF855334E68}"/>
              </a:ext>
            </a:extLst>
          </p:cNvPr>
          <p:cNvSpPr/>
          <p:nvPr/>
        </p:nvSpPr>
        <p:spPr>
          <a:xfrm>
            <a:off x="-1" y="5711646"/>
            <a:ext cx="10851419" cy="786258"/>
          </a:xfrm>
          <a:prstGeom prst="parallelogram">
            <a:avLst>
              <a:gd name="adj" fmla="val 49849"/>
            </a:avLst>
          </a:prstGeom>
          <a:solidFill>
            <a:srgbClr val="32323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l" defTabSz="914400" rtl="0" eaLnBrk="1" fontAlgn="auto" latinLnBrk="0" hangingPunct="1">
              <a:lnSpc>
                <a:spcPct val="100000"/>
              </a:lnSpc>
              <a:spcBef>
                <a:spcPts val="900"/>
              </a:spcBef>
              <a:spcAft>
                <a:spcPts val="0"/>
              </a:spcAft>
              <a:buClr>
                <a:srgbClr val="000000"/>
              </a:buClr>
              <a:buSzTx/>
              <a:tabLst/>
              <a:defRPr/>
            </a:pPr>
            <a:r>
              <a:rPr kumimoji="0" lang="en-US" altLang="zh-TW" sz="1600" b="1" i="0" u="none" strike="noStrike" kern="0" cap="none" spc="0" normalizeH="0" baseline="0" noProof="0">
                <a:ln>
                  <a:noFill/>
                </a:ln>
                <a:solidFill>
                  <a:schemeClr val="bg1"/>
                </a:solidFill>
                <a:effectLst/>
                <a:uLnTx/>
                <a:uFillTx/>
                <a:latin typeface="+mj-lt"/>
                <a:ea typeface="微軟正黑體" panose="020B0604030504040204" pitchFamily="34" charset="-120"/>
                <a:cs typeface="Arial"/>
                <a:sym typeface="Arial"/>
              </a:rPr>
              <a:t>The NAS supports </a:t>
            </a:r>
            <a:r>
              <a:rPr kumimoji="0" lang="en-US" altLang="zh-CN" sz="1600" b="1" i="0" u="none" strike="noStrike" kern="0" cap="none" spc="0" normalizeH="0" baseline="0" noProof="0">
                <a:ln>
                  <a:noFill/>
                </a:ln>
                <a:solidFill>
                  <a:schemeClr val="bg1"/>
                </a:solidFill>
                <a:effectLst/>
                <a:uLnTx/>
                <a:uFillTx/>
                <a:latin typeface="+mj-lt"/>
                <a:ea typeface="微軟正黑體" panose="020B0604030504040204" pitchFamily="34" charset="-120"/>
                <a:cs typeface="Arial"/>
                <a:sym typeface="Arial"/>
              </a:rPr>
              <a:t>ECC memory for auto error correction.</a:t>
            </a:r>
            <a:r>
              <a:rPr kumimoji="0" lang="zh-TW" altLang="en-US" sz="1600" b="1" i="0" u="none" strike="noStrike" kern="0" cap="none" spc="0" normalizeH="0" baseline="0" noProof="0">
                <a:ln>
                  <a:noFill/>
                </a:ln>
                <a:solidFill>
                  <a:schemeClr val="bg1"/>
                </a:solidFill>
                <a:effectLst/>
                <a:uLnTx/>
                <a:uFillTx/>
                <a:latin typeface="+mj-lt"/>
                <a:ea typeface="微軟正黑體" panose="020B0604030504040204" pitchFamily="34" charset="-120"/>
                <a:cs typeface="Arial"/>
                <a:sym typeface="Arial"/>
              </a:rPr>
              <a:t> </a:t>
            </a:r>
            <a:r>
              <a:rPr lang="en-US" altLang="zh-TW" sz="1600" b="1" kern="0">
                <a:solidFill>
                  <a:schemeClr val="bg1"/>
                </a:solidFill>
                <a:latin typeface="+mj-lt"/>
                <a:ea typeface="微軟正黑體" panose="020B0604030504040204" pitchFamily="34" charset="-120"/>
                <a:cs typeface="Arial"/>
              </a:rPr>
              <a:t>ECC is not mandatory for ZFS. It's just a really, really good idea. It allows ZFS to make its data integrity guarantees that it claims to make. Any data storage on any filesystem will benefit from ECC RAM.</a:t>
            </a:r>
            <a:r>
              <a:rPr lang="zh-TW" altLang="en-US" sz="1600" b="1" kern="0">
                <a:solidFill>
                  <a:schemeClr val="bg1"/>
                </a:solidFill>
                <a:latin typeface="+mj-lt"/>
                <a:ea typeface="微軟正黑體" panose="020B0604030504040204" pitchFamily="34" charset="-120"/>
                <a:cs typeface="Arial"/>
                <a:sym typeface="Arial"/>
              </a:rPr>
              <a:t> </a:t>
            </a:r>
            <a:endParaRPr lang="en-US" altLang="zh-CN" sz="1600" b="1" kern="0">
              <a:solidFill>
                <a:schemeClr val="bg1"/>
              </a:solidFill>
              <a:latin typeface="+mj-lt"/>
              <a:ea typeface="微軟正黑體" panose="020B0604030504040204" pitchFamily="34" charset="-120"/>
              <a:cs typeface="Arial"/>
              <a:sym typeface="Arial"/>
            </a:endParaRPr>
          </a:p>
        </p:txBody>
      </p:sp>
    </p:spTree>
    <p:extLst>
      <p:ext uri="{BB962C8B-B14F-4D97-AF65-F5344CB8AC3E}">
        <p14:creationId xmlns:p14="http://schemas.microsoft.com/office/powerpoint/2010/main" val="12555474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905223-4C50-F9A3-9AB2-E5E13796EC6F}"/>
              </a:ext>
            </a:extLst>
          </p:cNvPr>
          <p:cNvSpPr>
            <a:spLocks noGrp="1"/>
          </p:cNvSpPr>
          <p:nvPr>
            <p:ph type="title"/>
          </p:nvPr>
        </p:nvSpPr>
        <p:spPr>
          <a:xfrm>
            <a:off x="334262" y="157162"/>
            <a:ext cx="11523476" cy="1325563"/>
          </a:xfrm>
        </p:spPr>
        <p:txBody>
          <a:bodyPr/>
          <a:lstStyle/>
          <a:p>
            <a:r>
              <a:rPr lang="en-US" b="1" i="0">
                <a:effectLst/>
                <a:latin typeface="Roboto" panose="02000000000000000000" pitchFamily="2" charset="0"/>
              </a:rPr>
              <a:t>Expand ZFS RAID-Z capacity</a:t>
            </a:r>
            <a:br>
              <a:rPr lang="en-US" b="1" i="0">
                <a:effectLst/>
                <a:latin typeface="Roboto" panose="02000000000000000000" pitchFamily="2" charset="0"/>
              </a:rPr>
            </a:br>
            <a:endParaRPr lang="en-TW"/>
          </a:p>
        </p:txBody>
      </p:sp>
      <p:graphicFrame>
        <p:nvGraphicFramePr>
          <p:cNvPr id="3" name="Table 2">
            <a:extLst>
              <a:ext uri="{FF2B5EF4-FFF2-40B4-BE49-F238E27FC236}">
                <a16:creationId xmlns:a16="http://schemas.microsoft.com/office/drawing/2014/main" id="{E73AF676-8B56-2D7B-6F92-61D0593399A3}"/>
              </a:ext>
            </a:extLst>
          </p:cNvPr>
          <p:cNvGraphicFramePr>
            <a:graphicFrameLocks noGrp="1"/>
          </p:cNvGraphicFramePr>
          <p:nvPr>
            <p:extLst>
              <p:ext uri="{D42A27DB-BD31-4B8C-83A1-F6EECF244321}">
                <p14:modId xmlns:p14="http://schemas.microsoft.com/office/powerpoint/2010/main" val="2261686572"/>
              </p:ext>
            </p:extLst>
          </p:nvPr>
        </p:nvGraphicFramePr>
        <p:xfrm>
          <a:off x="566738" y="3576987"/>
          <a:ext cx="10548939" cy="2695224"/>
        </p:xfrm>
        <a:graphic>
          <a:graphicData uri="http://schemas.openxmlformats.org/drawingml/2006/table">
            <a:tbl>
              <a:tblPr/>
              <a:tblGrid>
                <a:gridCol w="3516313">
                  <a:extLst>
                    <a:ext uri="{9D8B030D-6E8A-4147-A177-3AD203B41FA5}">
                      <a16:colId xmlns:a16="http://schemas.microsoft.com/office/drawing/2014/main" val="2088218601"/>
                    </a:ext>
                  </a:extLst>
                </a:gridCol>
                <a:gridCol w="3516313">
                  <a:extLst>
                    <a:ext uri="{9D8B030D-6E8A-4147-A177-3AD203B41FA5}">
                      <a16:colId xmlns:a16="http://schemas.microsoft.com/office/drawing/2014/main" val="3324581695"/>
                    </a:ext>
                  </a:extLst>
                </a:gridCol>
                <a:gridCol w="3516313">
                  <a:extLst>
                    <a:ext uri="{9D8B030D-6E8A-4147-A177-3AD203B41FA5}">
                      <a16:colId xmlns:a16="http://schemas.microsoft.com/office/drawing/2014/main" val="3853951568"/>
                    </a:ext>
                  </a:extLst>
                </a:gridCol>
              </a:tblGrid>
              <a:tr h="385032">
                <a:tc>
                  <a:txBody>
                    <a:bodyPr/>
                    <a:lstStyle/>
                    <a:p>
                      <a:pPr algn="ctr" fontAlgn="ctr"/>
                      <a:r>
                        <a:rPr lang="en-US" sz="1200" b="1">
                          <a:effectLst/>
                          <a:latin typeface="Arial" panose="020B0604020202020204" pitchFamily="34" charset="0"/>
                          <a:cs typeface="Arial" panose="020B0604020202020204" pitchFamily="34" charset="0"/>
                        </a:rPr>
                        <a:t>Current RAID level</a:t>
                      </a:r>
                    </a:p>
                  </a:txBody>
                  <a:tcPr marL="60813" marR="60813" marT="30407" marB="30407"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8C7AE"/>
                    </a:solidFill>
                  </a:tcPr>
                </a:tc>
                <a:tc>
                  <a:txBody>
                    <a:bodyPr/>
                    <a:lstStyle/>
                    <a:p>
                      <a:pPr algn="ctr" fontAlgn="ctr"/>
                      <a:r>
                        <a:rPr lang="en-US" sz="1200" b="1">
                          <a:effectLst/>
                          <a:latin typeface="Arial" panose="020B0604020202020204" pitchFamily="34" charset="0"/>
                          <a:cs typeface="Arial" panose="020B0604020202020204" pitchFamily="34" charset="0"/>
                        </a:rPr>
                        <a:t>New RAID level</a:t>
                      </a:r>
                    </a:p>
                  </a:txBody>
                  <a:tcPr marL="60813" marR="60813" marT="30407" marB="3040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6600"/>
                    </a:solidFill>
                  </a:tcPr>
                </a:tc>
                <a:tc>
                  <a:txBody>
                    <a:bodyPr/>
                    <a:lstStyle/>
                    <a:p>
                      <a:pPr algn="ctr" fontAlgn="ctr"/>
                      <a:r>
                        <a:rPr lang="en-US" sz="1200" b="1">
                          <a:effectLst/>
                          <a:latin typeface="Arial" panose="020B0604020202020204" pitchFamily="34" charset="0"/>
                          <a:cs typeface="Arial" panose="020B0604020202020204" pitchFamily="34" charset="0"/>
                        </a:rPr>
                        <a:t>Minimum disks required</a:t>
                      </a:r>
                    </a:p>
                  </a:txBody>
                  <a:tcPr marL="60813" marR="60813" marT="30407" marB="30407"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00FFCC"/>
                    </a:solidFill>
                  </a:tcPr>
                </a:tc>
                <a:extLst>
                  <a:ext uri="{0D108BD9-81ED-4DB2-BD59-A6C34878D82A}">
                    <a16:rowId xmlns:a16="http://schemas.microsoft.com/office/drawing/2014/main" val="3726690427"/>
                  </a:ext>
                </a:extLst>
              </a:tr>
              <a:tr h="385032">
                <a:tc>
                  <a:txBody>
                    <a:bodyPr/>
                    <a:lstStyle/>
                    <a:p>
                      <a:pPr algn="ctr" fontAlgn="ctr"/>
                      <a:r>
                        <a:rPr lang="en-US" sz="1200" b="0">
                          <a:effectLst/>
                          <a:latin typeface="Arial" panose="020B0604020202020204" pitchFamily="34" charset="0"/>
                          <a:cs typeface="Arial" panose="020B0604020202020204" pitchFamily="34" charset="0"/>
                        </a:rPr>
                        <a:t>RAID 5 (Z)</a:t>
                      </a:r>
                    </a:p>
                  </a:txBody>
                  <a:tcPr marL="60813" marR="60813" marT="30407" marB="30407"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ctr"/>
                      <a:r>
                        <a:rPr lang="en-US" sz="1200" b="0">
                          <a:effectLst/>
                          <a:latin typeface="Arial" panose="020B0604020202020204" pitchFamily="34" charset="0"/>
                          <a:cs typeface="Arial" panose="020B0604020202020204" pitchFamily="34" charset="0"/>
                        </a:rPr>
                        <a:t>RAID 6 (Z2)</a:t>
                      </a:r>
                    </a:p>
                  </a:txBody>
                  <a:tcPr marL="60813" marR="60813" marT="30407" marB="3040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ctr"/>
                      <a:r>
                        <a:rPr lang="en-TW" sz="1200" b="0">
                          <a:effectLst/>
                          <a:latin typeface="Arial" panose="020B0604020202020204" pitchFamily="34" charset="0"/>
                          <a:cs typeface="Arial" panose="020B0604020202020204" pitchFamily="34" charset="0"/>
                        </a:rPr>
                        <a:t>2</a:t>
                      </a:r>
                    </a:p>
                  </a:txBody>
                  <a:tcPr marL="60813" marR="60813" marT="30407" marB="30407"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837941009"/>
                  </a:ext>
                </a:extLst>
              </a:tr>
              <a:tr h="385032">
                <a:tc>
                  <a:txBody>
                    <a:bodyPr/>
                    <a:lstStyle/>
                    <a:p>
                      <a:pPr algn="ctr" fontAlgn="ctr"/>
                      <a:r>
                        <a:rPr lang="en-US" sz="1200" b="0">
                          <a:effectLst/>
                          <a:latin typeface="Arial" panose="020B0604020202020204" pitchFamily="34" charset="0"/>
                          <a:cs typeface="Arial" panose="020B0604020202020204" pitchFamily="34" charset="0"/>
                        </a:rPr>
                        <a:t>RAID 5 (Z)</a:t>
                      </a:r>
                    </a:p>
                  </a:txBody>
                  <a:tcPr marL="60813" marR="60813" marT="30407" marB="30407"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200" b="0">
                          <a:effectLst/>
                          <a:latin typeface="Arial" panose="020B0604020202020204" pitchFamily="34" charset="0"/>
                          <a:cs typeface="Arial" panose="020B0604020202020204" pitchFamily="34" charset="0"/>
                        </a:rPr>
                        <a:t>RAID TP (Z3)</a:t>
                      </a:r>
                    </a:p>
                  </a:txBody>
                  <a:tcPr marL="60813" marR="60813" marT="30407" marB="3040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TW" sz="1200" b="0">
                          <a:effectLst/>
                          <a:latin typeface="Arial" panose="020B0604020202020204" pitchFamily="34" charset="0"/>
                          <a:cs typeface="Arial" panose="020B0604020202020204" pitchFamily="34" charset="0"/>
                        </a:rPr>
                        <a:t>3</a:t>
                      </a:r>
                    </a:p>
                  </a:txBody>
                  <a:tcPr marL="60813" marR="60813" marT="30407" marB="30407"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03335775"/>
                  </a:ext>
                </a:extLst>
              </a:tr>
              <a:tr h="385032">
                <a:tc>
                  <a:txBody>
                    <a:bodyPr/>
                    <a:lstStyle/>
                    <a:p>
                      <a:pPr algn="ctr" fontAlgn="ctr"/>
                      <a:r>
                        <a:rPr lang="en-US" sz="1200" b="0">
                          <a:effectLst/>
                          <a:latin typeface="Arial" panose="020B0604020202020204" pitchFamily="34" charset="0"/>
                          <a:cs typeface="Arial" panose="020B0604020202020204" pitchFamily="34" charset="0"/>
                        </a:rPr>
                        <a:t>RAID 6 (Z2)</a:t>
                      </a:r>
                    </a:p>
                  </a:txBody>
                  <a:tcPr marL="60813" marR="60813" marT="30407" marB="30407"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ctr"/>
                      <a:r>
                        <a:rPr lang="en-US" sz="1200" b="0">
                          <a:effectLst/>
                          <a:latin typeface="Arial" panose="020B0604020202020204" pitchFamily="34" charset="0"/>
                          <a:cs typeface="Arial" panose="020B0604020202020204" pitchFamily="34" charset="0"/>
                        </a:rPr>
                        <a:t>RAID TP (Z3)</a:t>
                      </a:r>
                    </a:p>
                  </a:txBody>
                  <a:tcPr marL="60813" marR="60813" marT="30407" marB="3040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ctr"/>
                      <a:r>
                        <a:rPr lang="en-TW" sz="1200" b="0">
                          <a:effectLst/>
                          <a:latin typeface="Arial" panose="020B0604020202020204" pitchFamily="34" charset="0"/>
                          <a:cs typeface="Arial" panose="020B0604020202020204" pitchFamily="34" charset="0"/>
                        </a:rPr>
                        <a:t>2</a:t>
                      </a:r>
                    </a:p>
                  </a:txBody>
                  <a:tcPr marL="60813" marR="60813" marT="30407" marB="30407"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56277240"/>
                  </a:ext>
                </a:extLst>
              </a:tr>
              <a:tr h="385032">
                <a:tc>
                  <a:txBody>
                    <a:bodyPr/>
                    <a:lstStyle/>
                    <a:p>
                      <a:pPr algn="ctr" fontAlgn="ctr"/>
                      <a:r>
                        <a:rPr lang="en-US" sz="1200" b="0">
                          <a:effectLst/>
                          <a:latin typeface="Arial" panose="020B0604020202020204" pitchFamily="34" charset="0"/>
                          <a:cs typeface="Arial" panose="020B0604020202020204" pitchFamily="34" charset="0"/>
                        </a:rPr>
                        <a:t>RAID 5 (Z)</a:t>
                      </a:r>
                    </a:p>
                  </a:txBody>
                  <a:tcPr marL="60813" marR="60813" marT="30407" marB="30407"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200" b="0">
                          <a:effectLst/>
                          <a:latin typeface="Arial" panose="020B0604020202020204" pitchFamily="34" charset="0"/>
                          <a:cs typeface="Arial" panose="020B0604020202020204" pitchFamily="34" charset="0"/>
                        </a:rPr>
                        <a:t>RAID 5 (Z)</a:t>
                      </a:r>
                    </a:p>
                  </a:txBody>
                  <a:tcPr marL="60813" marR="60813" marT="30407" marB="3040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TW" sz="1200" b="0">
                          <a:effectLst/>
                          <a:latin typeface="Arial" panose="020B0604020202020204" pitchFamily="34" charset="0"/>
                          <a:cs typeface="Arial" panose="020B0604020202020204" pitchFamily="34" charset="0"/>
                        </a:rPr>
                        <a:t>1</a:t>
                      </a:r>
                    </a:p>
                  </a:txBody>
                  <a:tcPr marL="60813" marR="60813" marT="30407" marB="30407"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70165490"/>
                  </a:ext>
                </a:extLst>
              </a:tr>
              <a:tr h="385032">
                <a:tc>
                  <a:txBody>
                    <a:bodyPr/>
                    <a:lstStyle/>
                    <a:p>
                      <a:pPr algn="ctr" fontAlgn="ctr"/>
                      <a:r>
                        <a:rPr lang="en-US" sz="1200" b="0">
                          <a:effectLst/>
                          <a:latin typeface="Arial" panose="020B0604020202020204" pitchFamily="34" charset="0"/>
                          <a:cs typeface="Arial" panose="020B0604020202020204" pitchFamily="34" charset="0"/>
                        </a:rPr>
                        <a:t>RAID 6 (Z2)</a:t>
                      </a:r>
                    </a:p>
                  </a:txBody>
                  <a:tcPr marL="60813" marR="60813" marT="30407" marB="30407"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ctr"/>
                      <a:r>
                        <a:rPr lang="en-US" sz="1200" b="0">
                          <a:effectLst/>
                          <a:latin typeface="Arial" panose="020B0604020202020204" pitchFamily="34" charset="0"/>
                          <a:cs typeface="Arial" panose="020B0604020202020204" pitchFamily="34" charset="0"/>
                        </a:rPr>
                        <a:t>RAID 6 (Z2)</a:t>
                      </a:r>
                    </a:p>
                  </a:txBody>
                  <a:tcPr marL="60813" marR="60813" marT="30407" marB="3040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ctr"/>
                      <a:r>
                        <a:rPr lang="en-TW" sz="1200" b="0">
                          <a:effectLst/>
                          <a:latin typeface="Arial" panose="020B0604020202020204" pitchFamily="34" charset="0"/>
                          <a:cs typeface="Arial" panose="020B0604020202020204" pitchFamily="34" charset="0"/>
                        </a:rPr>
                        <a:t>1</a:t>
                      </a:r>
                    </a:p>
                  </a:txBody>
                  <a:tcPr marL="60813" marR="60813" marT="30407" marB="30407"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523151334"/>
                  </a:ext>
                </a:extLst>
              </a:tr>
              <a:tr h="385032">
                <a:tc>
                  <a:txBody>
                    <a:bodyPr/>
                    <a:lstStyle/>
                    <a:p>
                      <a:pPr algn="ctr" fontAlgn="ctr"/>
                      <a:r>
                        <a:rPr lang="en-US" sz="1200" b="0">
                          <a:effectLst/>
                          <a:latin typeface="Arial" panose="020B0604020202020204" pitchFamily="34" charset="0"/>
                          <a:cs typeface="Arial" panose="020B0604020202020204" pitchFamily="34" charset="0"/>
                        </a:rPr>
                        <a:t>RAID 1</a:t>
                      </a:r>
                    </a:p>
                  </a:txBody>
                  <a:tcPr marL="60813" marR="60813" marT="30407" marB="30407"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200" b="0">
                          <a:effectLst/>
                          <a:latin typeface="Arial" panose="020B0604020202020204" pitchFamily="34" charset="0"/>
                          <a:cs typeface="Arial" panose="020B0604020202020204" pitchFamily="34" charset="0"/>
                        </a:rPr>
                        <a:t>RAID Triple Mirror</a:t>
                      </a:r>
                    </a:p>
                  </a:txBody>
                  <a:tcPr marL="60813" marR="60813" marT="30407" marB="3040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200" b="0">
                          <a:effectLst/>
                          <a:latin typeface="Arial" panose="020B0604020202020204" pitchFamily="34" charset="0"/>
                          <a:cs typeface="Arial" panose="020B0604020202020204" pitchFamily="34" charset="0"/>
                        </a:rPr>
                        <a:t>1 (only 1 disk can be added)</a:t>
                      </a:r>
                    </a:p>
                  </a:txBody>
                  <a:tcPr marL="60813" marR="60813" marT="30407" marB="30407"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677169740"/>
                  </a:ext>
                </a:extLst>
              </a:tr>
            </a:tbl>
          </a:graphicData>
        </a:graphic>
      </p:graphicFrame>
      <p:sp>
        <p:nvSpPr>
          <p:cNvPr id="6" name="TextBox 5">
            <a:extLst>
              <a:ext uri="{FF2B5EF4-FFF2-40B4-BE49-F238E27FC236}">
                <a16:creationId xmlns:a16="http://schemas.microsoft.com/office/drawing/2014/main" id="{E1369BF3-B035-9642-61DA-2F62C0BF04B2}"/>
              </a:ext>
            </a:extLst>
          </p:cNvPr>
          <p:cNvSpPr txBox="1"/>
          <p:nvPr/>
        </p:nvSpPr>
        <p:spPr>
          <a:xfrm>
            <a:off x="566738" y="1926912"/>
            <a:ext cx="10691813" cy="923330"/>
          </a:xfrm>
          <a:prstGeom prst="rect">
            <a:avLst/>
          </a:prstGeom>
          <a:noFill/>
        </p:spPr>
        <p:txBody>
          <a:bodyPr wrap="square">
            <a:spAutoFit/>
          </a:bodyPr>
          <a:lstStyle/>
          <a:p>
            <a:r>
              <a:rPr lang="en-US" b="0" i="0">
                <a:solidFill>
                  <a:srgbClr val="212529"/>
                </a:solidFill>
                <a:effectLst/>
                <a:latin typeface="Roboto" panose="02000000000000000000" pitchFamily="2" charset="0"/>
              </a:rPr>
              <a:t>Expanding the capacity of a ZFS RAID-Z previously required adding another RAID group. Now, you can simply add a single disk to an existing RAID-Z for storage expansion, or conveniently add 2 to 3 disks for upgrading RAID level with Parity.</a:t>
            </a:r>
            <a:endParaRPr lang="en-TW"/>
          </a:p>
        </p:txBody>
      </p:sp>
      <p:sp>
        <p:nvSpPr>
          <p:cNvPr id="5" name="文字方塊 4">
            <a:extLst>
              <a:ext uri="{FF2B5EF4-FFF2-40B4-BE49-F238E27FC236}">
                <a16:creationId xmlns:a16="http://schemas.microsoft.com/office/drawing/2014/main" id="{EED38526-0E8A-1DF7-99F4-4A72CC1DE6A3}"/>
              </a:ext>
            </a:extLst>
          </p:cNvPr>
          <p:cNvSpPr txBox="1"/>
          <p:nvPr/>
        </p:nvSpPr>
        <p:spPr>
          <a:xfrm>
            <a:off x="505322" y="3059668"/>
            <a:ext cx="10548939" cy="369332"/>
          </a:xfrm>
          <a:prstGeom prst="rect">
            <a:avLst/>
          </a:prstGeom>
          <a:noFill/>
        </p:spPr>
        <p:txBody>
          <a:bodyPr wrap="square" rtlCol="0">
            <a:spAutoFit/>
          </a:bodyPr>
          <a:lstStyle/>
          <a:p>
            <a:r>
              <a:rPr kumimoji="0" lang="en-TW" altLang="en-TW" sz="1800" b="1" i="0" u="none" strike="noStrike" cap="none" normalizeH="0" baseline="0">
                <a:ln>
                  <a:noFill/>
                </a:ln>
                <a:solidFill>
                  <a:srgbClr val="212529"/>
                </a:solidFill>
                <a:effectLst/>
                <a:latin typeface="Arial" panose="020B0604020202020204" pitchFamily="34" charset="0"/>
                <a:ea typeface="Roboto" panose="02000000000000000000" pitchFamily="2" charset="0"/>
              </a:rPr>
              <a:t>The minimum number of disks for expanding RAID capacity:</a:t>
            </a:r>
          </a:p>
        </p:txBody>
      </p:sp>
    </p:spTree>
    <p:extLst>
      <p:ext uri="{BB962C8B-B14F-4D97-AF65-F5344CB8AC3E}">
        <p14:creationId xmlns:p14="http://schemas.microsoft.com/office/powerpoint/2010/main" val="32232685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2D515BE8-99FA-98EB-5649-903DA38656AD}"/>
              </a:ext>
            </a:extLst>
          </p:cNvPr>
          <p:cNvSpPr txBox="1"/>
          <p:nvPr/>
        </p:nvSpPr>
        <p:spPr>
          <a:xfrm>
            <a:off x="589910" y="1988362"/>
            <a:ext cx="6433837" cy="2308324"/>
          </a:xfrm>
          <a:prstGeom prst="rect">
            <a:avLst/>
          </a:prstGeom>
          <a:noFill/>
        </p:spPr>
        <p:txBody>
          <a:bodyPr wrap="square" rtlCol="0">
            <a:spAutoFit/>
          </a:bodyPr>
          <a:lstStyle/>
          <a:p>
            <a:r>
              <a:rPr lang="en-US" altLang="zh-TW" sz="4800" b="1">
                <a:solidFill>
                  <a:srgbClr val="118D7B"/>
                </a:solidFill>
                <a:latin typeface="Arial" panose="020B0604020202020204" pitchFamily="34" charset="0"/>
                <a:cs typeface="Arial" panose="020B0604020202020204" pitchFamily="34" charset="0"/>
              </a:rPr>
              <a:t>AI Prediction for Drive Health - </a:t>
            </a:r>
            <a:br>
              <a:rPr lang="en-US" altLang="zh-TW" sz="4800" b="1">
                <a:solidFill>
                  <a:srgbClr val="118D7B"/>
                </a:solidFill>
                <a:latin typeface="Arial" panose="020B0604020202020204" pitchFamily="34" charset="0"/>
                <a:cs typeface="Arial" panose="020B0604020202020204" pitchFamily="34" charset="0"/>
              </a:rPr>
            </a:br>
            <a:r>
              <a:rPr lang="en-US" altLang="zh-TW" sz="4800" b="1">
                <a:solidFill>
                  <a:srgbClr val="118D7B"/>
                </a:solidFill>
                <a:latin typeface="Arial" panose="020B0604020202020204" pitchFamily="34" charset="0"/>
                <a:cs typeface="Arial" panose="020B0604020202020204" pitchFamily="34" charset="0"/>
              </a:rPr>
              <a:t>DA Drive Analyzer</a:t>
            </a:r>
            <a:endParaRPr lang="zh-TW" altLang="en-US" sz="4800" b="1">
              <a:solidFill>
                <a:srgbClr val="118D7B"/>
              </a:solidFill>
              <a:latin typeface="Arial" panose="020B0604020202020204" pitchFamily="34" charset="0"/>
              <a:cs typeface="Arial" panose="020B0604020202020204" pitchFamily="34" charset="0"/>
            </a:endParaRPr>
          </a:p>
        </p:txBody>
      </p:sp>
      <p:sp>
        <p:nvSpPr>
          <p:cNvPr id="3" name="文字方塊 2">
            <a:extLst>
              <a:ext uri="{FF2B5EF4-FFF2-40B4-BE49-F238E27FC236}">
                <a16:creationId xmlns:a16="http://schemas.microsoft.com/office/drawing/2014/main" id="{8FBA7B10-827B-501A-EE3F-6B0936B80E5E}"/>
              </a:ext>
            </a:extLst>
          </p:cNvPr>
          <p:cNvSpPr txBox="1"/>
          <p:nvPr/>
        </p:nvSpPr>
        <p:spPr>
          <a:xfrm>
            <a:off x="589910" y="4396416"/>
            <a:ext cx="5797732" cy="1107996"/>
          </a:xfrm>
          <a:prstGeom prst="rect">
            <a:avLst/>
          </a:prstGeom>
          <a:noFill/>
        </p:spPr>
        <p:txBody>
          <a:bodyPr wrap="square" rtlCol="0">
            <a:spAutoFit/>
          </a:bodyPr>
          <a:lstStyle/>
          <a:p>
            <a:r>
              <a:rPr lang="en-US" altLang="zh-TW" sz="2200">
                <a:solidFill>
                  <a:schemeClr val="tx1">
                    <a:lumMod val="75000"/>
                    <a:lumOff val="25000"/>
                  </a:schemeClr>
                </a:solidFill>
                <a:latin typeface="Arial" panose="020B0604020202020204" pitchFamily="34" charset="0"/>
                <a:cs typeface="Arial" panose="020B0604020202020204" pitchFamily="34" charset="0"/>
              </a:rPr>
              <a:t>Prevent the long service down time or data loss because of the sudden failure of the drive.</a:t>
            </a:r>
            <a:r>
              <a:rPr lang="zh-TW" altLang="en-US" sz="2200">
                <a:solidFill>
                  <a:schemeClr val="tx1">
                    <a:lumMod val="75000"/>
                    <a:lumOff val="25000"/>
                  </a:schemeClr>
                </a:solidFill>
                <a:latin typeface="Arial" panose="020B0604020202020204" pitchFamily="34" charset="0"/>
                <a:cs typeface="Arial" panose="020B0604020202020204" pitchFamily="34" charset="0"/>
              </a:rPr>
              <a:t> </a:t>
            </a:r>
            <a:r>
              <a:rPr lang="en-US" altLang="zh-TW" sz="2200">
                <a:solidFill>
                  <a:schemeClr val="tx1">
                    <a:lumMod val="75000"/>
                    <a:lumOff val="25000"/>
                  </a:schemeClr>
                </a:solidFill>
                <a:latin typeface="Arial" panose="020B0604020202020204" pitchFamily="34" charset="0"/>
                <a:cs typeface="Arial" panose="020B0604020202020204" pitchFamily="34" charset="0"/>
              </a:rPr>
              <a:t>New improvement to arrive!</a:t>
            </a:r>
          </a:p>
        </p:txBody>
      </p:sp>
      <p:pic>
        <p:nvPicPr>
          <p:cNvPr id="6" name="圖形 5">
            <a:extLst>
              <a:ext uri="{FF2B5EF4-FFF2-40B4-BE49-F238E27FC236}">
                <a16:creationId xmlns:a16="http://schemas.microsoft.com/office/drawing/2014/main" id="{E3A469EF-A349-03E2-7F11-E4E55A27EE3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979338" y="1112381"/>
            <a:ext cx="1652569" cy="1652569"/>
          </a:xfrm>
          <a:prstGeom prst="rect">
            <a:avLst/>
          </a:prstGeom>
          <a:effectLst>
            <a:outerShdw blurRad="368300" dist="342900" dir="8100000" algn="tr" rotWithShape="0">
              <a:prstClr val="black">
                <a:alpha val="40000"/>
              </a:prstClr>
            </a:outerShdw>
          </a:effectLst>
        </p:spPr>
      </p:pic>
    </p:spTree>
    <p:extLst>
      <p:ext uri="{BB962C8B-B14F-4D97-AF65-F5344CB8AC3E}">
        <p14:creationId xmlns:p14="http://schemas.microsoft.com/office/powerpoint/2010/main" val="10322652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a:extLst>
              <a:ext uri="{FF2B5EF4-FFF2-40B4-BE49-F238E27FC236}">
                <a16:creationId xmlns:a16="http://schemas.microsoft.com/office/drawing/2014/main" id="{3855C8EF-789F-14AF-F7C4-9CB1ABD283D3}"/>
              </a:ext>
            </a:extLst>
          </p:cNvPr>
          <p:cNvSpPr/>
          <p:nvPr/>
        </p:nvSpPr>
        <p:spPr>
          <a:xfrm>
            <a:off x="1" y="0"/>
            <a:ext cx="12192000" cy="3165797"/>
          </a:xfrm>
          <a:prstGeom prst="rect">
            <a:avLst/>
          </a:prstGeom>
          <a:gradFill>
            <a:gsLst>
              <a:gs pos="0">
                <a:srgbClr val="2F3243"/>
              </a:gs>
              <a:gs pos="100000">
                <a:schemeClr val="accent1">
                  <a:lumMod val="7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Title 1">
            <a:extLst>
              <a:ext uri="{FF2B5EF4-FFF2-40B4-BE49-F238E27FC236}">
                <a16:creationId xmlns:a16="http://schemas.microsoft.com/office/drawing/2014/main" id="{A146BA57-5AF2-C6D3-01BE-B6170052886B}"/>
              </a:ext>
            </a:extLst>
          </p:cNvPr>
          <p:cNvSpPr>
            <a:spLocks noGrp="1"/>
          </p:cNvSpPr>
          <p:nvPr>
            <p:ph type="title"/>
          </p:nvPr>
        </p:nvSpPr>
        <p:spPr>
          <a:xfrm>
            <a:off x="520148" y="373848"/>
            <a:ext cx="10515600" cy="1377997"/>
          </a:xfrm>
        </p:spPr>
        <p:txBody>
          <a:bodyPr/>
          <a:lstStyle/>
          <a:p>
            <a:r>
              <a:rPr lang="en-TW">
                <a:solidFill>
                  <a:schemeClr val="bg1"/>
                </a:solidFill>
              </a:rPr>
              <a:t>Predictive Migration </a:t>
            </a:r>
          </a:p>
        </p:txBody>
      </p:sp>
      <p:sp>
        <p:nvSpPr>
          <p:cNvPr id="3" name="Content Placeholder 2">
            <a:extLst>
              <a:ext uri="{FF2B5EF4-FFF2-40B4-BE49-F238E27FC236}">
                <a16:creationId xmlns:a16="http://schemas.microsoft.com/office/drawing/2014/main" id="{1D91710B-FE5E-1D0A-E9E9-23F96BDE3266}"/>
              </a:ext>
            </a:extLst>
          </p:cNvPr>
          <p:cNvSpPr>
            <a:spLocks noGrp="1"/>
          </p:cNvSpPr>
          <p:nvPr>
            <p:ph idx="1"/>
          </p:nvPr>
        </p:nvSpPr>
        <p:spPr>
          <a:xfrm>
            <a:off x="520148" y="1621800"/>
            <a:ext cx="10515600" cy="1377997"/>
          </a:xfrm>
        </p:spPr>
        <p:txBody>
          <a:bodyPr/>
          <a:lstStyle/>
          <a:p>
            <a:pPr marL="0" indent="0">
              <a:buNone/>
            </a:pPr>
            <a:r>
              <a:rPr lang="en-US" altLang="zh-TW">
                <a:solidFill>
                  <a:srgbClr val="FF6600"/>
                </a:solidFill>
              </a:rPr>
              <a:t>Depending on the drive health</a:t>
            </a:r>
            <a:r>
              <a:rPr lang="zh-TW" altLang="en-US">
                <a:solidFill>
                  <a:srgbClr val="FF6600"/>
                </a:solidFill>
              </a:rPr>
              <a:t> </a:t>
            </a:r>
            <a:r>
              <a:rPr lang="en-US" altLang="zh-TW">
                <a:solidFill>
                  <a:srgbClr val="FF6600"/>
                </a:solidFill>
              </a:rPr>
              <a:t>analytical tools,</a:t>
            </a:r>
            <a:r>
              <a:rPr lang="zh-TW" altLang="en-US">
                <a:solidFill>
                  <a:srgbClr val="FF6600"/>
                </a:solidFill>
              </a:rPr>
              <a:t> </a:t>
            </a:r>
            <a:r>
              <a:rPr lang="en-US" altLang="zh-TW">
                <a:solidFill>
                  <a:srgbClr val="FF6600"/>
                </a:solidFill>
              </a:rPr>
              <a:t>selected conditions can trigger data migration to the spare disk. </a:t>
            </a:r>
            <a:endParaRPr lang="en-TW">
              <a:solidFill>
                <a:srgbClr val="FF6600"/>
              </a:solidFill>
            </a:endParaRPr>
          </a:p>
        </p:txBody>
      </p:sp>
      <p:sp>
        <p:nvSpPr>
          <p:cNvPr id="13" name="矩形 12">
            <a:extLst>
              <a:ext uri="{FF2B5EF4-FFF2-40B4-BE49-F238E27FC236}">
                <a16:creationId xmlns:a16="http://schemas.microsoft.com/office/drawing/2014/main" id="{5FF55144-837A-9EF7-8ACC-B4CB6BE6B5BC}"/>
              </a:ext>
            </a:extLst>
          </p:cNvPr>
          <p:cNvSpPr/>
          <p:nvPr/>
        </p:nvSpPr>
        <p:spPr>
          <a:xfrm>
            <a:off x="4611756" y="3300080"/>
            <a:ext cx="7463460" cy="3438651"/>
          </a:xfrm>
          <a:prstGeom prst="rect">
            <a:avLst/>
          </a:prstGeom>
          <a:noFill/>
          <a:ln w="254000">
            <a:gradFill>
              <a:gsLst>
                <a:gs pos="0">
                  <a:srgbClr val="1E1EF6"/>
                </a:gs>
                <a:gs pos="100000">
                  <a:schemeClr val="accent1">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2" name="圖形 11">
            <a:extLst>
              <a:ext uri="{FF2B5EF4-FFF2-40B4-BE49-F238E27FC236}">
                <a16:creationId xmlns:a16="http://schemas.microsoft.com/office/drawing/2014/main" id="{E00C941F-ADF6-681F-DD6B-8F543C0DB97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485768" y="3826277"/>
            <a:ext cx="2788111" cy="2788111"/>
          </a:xfrm>
          <a:prstGeom prst="rect">
            <a:avLst/>
          </a:prstGeom>
        </p:spPr>
      </p:pic>
      <p:pic>
        <p:nvPicPr>
          <p:cNvPr id="4" name="Picture 3">
            <a:extLst>
              <a:ext uri="{FF2B5EF4-FFF2-40B4-BE49-F238E27FC236}">
                <a16:creationId xmlns:a16="http://schemas.microsoft.com/office/drawing/2014/main" id="{58B12BDC-2BEE-DDD1-22FD-E7A9295CCEB6}"/>
              </a:ext>
            </a:extLst>
          </p:cNvPr>
          <p:cNvPicPr>
            <a:picLocks noChangeAspect="1"/>
          </p:cNvPicPr>
          <p:nvPr/>
        </p:nvPicPr>
        <p:blipFill>
          <a:blip r:embed="rId4"/>
          <a:stretch>
            <a:fillRect/>
          </a:stretch>
        </p:blipFill>
        <p:spPr>
          <a:xfrm>
            <a:off x="5644918" y="3377660"/>
            <a:ext cx="6381749" cy="3236728"/>
          </a:xfrm>
          <a:prstGeom prst="rect">
            <a:avLst/>
          </a:prstGeom>
          <a:effectLst>
            <a:outerShdw blurRad="723900" dist="520700" dir="8100000" algn="tr" rotWithShape="0">
              <a:prstClr val="black">
                <a:alpha val="40000"/>
              </a:prstClr>
            </a:outerShdw>
          </a:effectLst>
        </p:spPr>
      </p:pic>
      <p:sp>
        <p:nvSpPr>
          <p:cNvPr id="10" name="Content Placeholder 4">
            <a:extLst>
              <a:ext uri="{FF2B5EF4-FFF2-40B4-BE49-F238E27FC236}">
                <a16:creationId xmlns:a16="http://schemas.microsoft.com/office/drawing/2014/main" id="{55FA9816-10CC-F24F-F0C2-B44C996B181A}"/>
              </a:ext>
            </a:extLst>
          </p:cNvPr>
          <p:cNvSpPr txBox="1">
            <a:spLocks/>
          </p:cNvSpPr>
          <p:nvPr/>
        </p:nvSpPr>
        <p:spPr>
          <a:xfrm>
            <a:off x="619539" y="3701934"/>
            <a:ext cx="4290391" cy="21084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F6600"/>
              </a:buClr>
            </a:pPr>
            <a:r>
              <a:rPr lang="en-US" altLang="zh-TW" sz="1800"/>
              <a:t>S.M.A.R.T.</a:t>
            </a:r>
          </a:p>
          <a:p>
            <a:pPr>
              <a:buClr>
                <a:srgbClr val="FF6600"/>
              </a:buClr>
            </a:pPr>
            <a:r>
              <a:rPr lang="en-US" altLang="zh-TW" sz="1800"/>
              <a:t>WDDA</a:t>
            </a:r>
          </a:p>
          <a:p>
            <a:pPr>
              <a:buClr>
                <a:srgbClr val="FF6600"/>
              </a:buClr>
            </a:pPr>
            <a:r>
              <a:rPr lang="en-US" altLang="zh-TW" sz="1800"/>
              <a:t>IHM</a:t>
            </a:r>
          </a:p>
          <a:p>
            <a:pPr>
              <a:buClr>
                <a:srgbClr val="FF6600"/>
              </a:buClr>
            </a:pPr>
            <a:r>
              <a:rPr lang="en-US" altLang="zh-TW" sz="1800"/>
              <a:t>DA Drive Analyzer</a:t>
            </a:r>
          </a:p>
          <a:p>
            <a:pPr>
              <a:buClr>
                <a:srgbClr val="FF6600"/>
              </a:buClr>
            </a:pPr>
            <a:r>
              <a:rPr lang="en-US" altLang="zh-TW" sz="1800"/>
              <a:t>SSD Estimated remaining life</a:t>
            </a:r>
          </a:p>
        </p:txBody>
      </p:sp>
    </p:spTree>
    <p:extLst>
      <p:ext uri="{BB962C8B-B14F-4D97-AF65-F5344CB8AC3E}">
        <p14:creationId xmlns:p14="http://schemas.microsoft.com/office/powerpoint/2010/main" val="42534619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98E44D2-C945-8AC3-A553-1E1920BB1634}"/>
              </a:ext>
            </a:extLst>
          </p:cNvPr>
          <p:cNvSpPr>
            <a:spLocks noGrp="1"/>
          </p:cNvSpPr>
          <p:nvPr>
            <p:ph type="title"/>
          </p:nvPr>
        </p:nvSpPr>
        <p:spPr>
          <a:xfrm>
            <a:off x="487017" y="76890"/>
            <a:ext cx="11519453" cy="1910936"/>
          </a:xfrm>
        </p:spPr>
        <p:txBody>
          <a:bodyPr>
            <a:normAutofit/>
          </a:bodyPr>
          <a:lstStyle/>
          <a:p>
            <a:r>
              <a:rPr lang="en-US" altLang="zh-TW"/>
              <a:t>Predictive</a:t>
            </a:r>
            <a:r>
              <a:rPr lang="zh-TW" altLang="en-US"/>
              <a:t> </a:t>
            </a:r>
            <a:r>
              <a:rPr lang="en-US" altLang="zh-TW"/>
              <a:t>Migration: </a:t>
            </a:r>
            <a:br>
              <a:rPr lang="en-US" altLang="zh-TW"/>
            </a:br>
            <a:r>
              <a:rPr lang="en-US" altLang="zh-TW"/>
              <a:t>Protect Your </a:t>
            </a:r>
            <a:r>
              <a:rPr lang="en-US" altLang="zh-TW" sz="5300"/>
              <a:t>Data</a:t>
            </a:r>
            <a:r>
              <a:rPr lang="en-US" altLang="zh-TW"/>
              <a:t> Before Drive Fails. </a:t>
            </a:r>
            <a:endParaRPr lang="en-TW"/>
          </a:p>
        </p:txBody>
      </p:sp>
      <p:sp>
        <p:nvSpPr>
          <p:cNvPr id="5" name="Content Placeholder 4">
            <a:extLst>
              <a:ext uri="{FF2B5EF4-FFF2-40B4-BE49-F238E27FC236}">
                <a16:creationId xmlns:a16="http://schemas.microsoft.com/office/drawing/2014/main" id="{AB26EFE7-AD0B-8726-1D99-84D67A80DCC1}"/>
              </a:ext>
            </a:extLst>
          </p:cNvPr>
          <p:cNvSpPr>
            <a:spLocks noGrp="1"/>
          </p:cNvSpPr>
          <p:nvPr>
            <p:ph idx="1"/>
          </p:nvPr>
        </p:nvSpPr>
        <p:spPr>
          <a:xfrm>
            <a:off x="4154557" y="2157792"/>
            <a:ext cx="7227676" cy="4351338"/>
          </a:xfrm>
        </p:spPr>
        <p:txBody>
          <a:bodyPr>
            <a:normAutofit fontScale="92500" lnSpcReduction="20000"/>
          </a:bodyPr>
          <a:lstStyle/>
          <a:p>
            <a:pPr>
              <a:lnSpc>
                <a:spcPct val="120000"/>
              </a:lnSpc>
              <a:buClr>
                <a:srgbClr val="FF6600"/>
              </a:buClr>
            </a:pPr>
            <a:r>
              <a:rPr lang="en-US" altLang="zh-TW" sz="2400"/>
              <a:t>When</a:t>
            </a:r>
            <a:r>
              <a:rPr lang="zh-TW" altLang="en-US" sz="2400"/>
              <a:t> </a:t>
            </a:r>
            <a:r>
              <a:rPr lang="en-US" altLang="zh-TW" sz="2400"/>
              <a:t>a</a:t>
            </a:r>
            <a:r>
              <a:rPr lang="zh-TW" altLang="en-US" sz="2400"/>
              <a:t> </a:t>
            </a:r>
            <a:r>
              <a:rPr lang="en-US" altLang="zh-TW" sz="2400"/>
              <a:t>drive</a:t>
            </a:r>
            <a:r>
              <a:rPr lang="zh-TW" altLang="en-US" sz="2400"/>
              <a:t> </a:t>
            </a:r>
            <a:r>
              <a:rPr lang="en-US" altLang="zh-TW" sz="2400"/>
              <a:t>has</a:t>
            </a:r>
            <a:r>
              <a:rPr lang="zh-TW" altLang="en-US" sz="2400"/>
              <a:t> </a:t>
            </a:r>
            <a:r>
              <a:rPr lang="en-US" altLang="zh-TW" sz="2400"/>
              <a:t>failed,</a:t>
            </a:r>
            <a:r>
              <a:rPr lang="zh-TW" altLang="en-US" sz="2400"/>
              <a:t> </a:t>
            </a:r>
            <a:r>
              <a:rPr lang="en-US" altLang="zh-TW" sz="2400"/>
              <a:t>RAID</a:t>
            </a:r>
            <a:r>
              <a:rPr lang="zh-TW" altLang="en-US" sz="2400"/>
              <a:t> </a:t>
            </a:r>
            <a:r>
              <a:rPr lang="en-US" altLang="zh-TW" sz="2400"/>
              <a:t>will rebuild its data to the new drive.</a:t>
            </a:r>
            <a:r>
              <a:rPr lang="zh-TW" altLang="en-US" sz="2400"/>
              <a:t> </a:t>
            </a:r>
            <a:r>
              <a:rPr lang="en-US" altLang="zh-TW" sz="2400"/>
              <a:t>Depending</a:t>
            </a:r>
            <a:r>
              <a:rPr lang="zh-TW" altLang="en-US" sz="2400"/>
              <a:t> </a:t>
            </a:r>
            <a:r>
              <a:rPr lang="en-US" altLang="zh-TW" sz="2400"/>
              <a:t>on</a:t>
            </a:r>
            <a:r>
              <a:rPr lang="zh-TW" altLang="en-US" sz="2400"/>
              <a:t> </a:t>
            </a:r>
            <a:r>
              <a:rPr lang="en-US" altLang="zh-TW" sz="2400"/>
              <a:t>the</a:t>
            </a:r>
            <a:r>
              <a:rPr lang="zh-TW" altLang="en-US" sz="2400"/>
              <a:t> </a:t>
            </a:r>
            <a:r>
              <a:rPr lang="en-US" altLang="zh-TW" sz="2400"/>
              <a:t>CPU</a:t>
            </a:r>
            <a:r>
              <a:rPr lang="zh-TW" altLang="en-US" sz="2400"/>
              <a:t> </a:t>
            </a:r>
            <a:r>
              <a:rPr lang="en-US" altLang="zh-TW" sz="2400"/>
              <a:t>or</a:t>
            </a:r>
            <a:r>
              <a:rPr lang="zh-TW" altLang="en-US" sz="2400"/>
              <a:t> </a:t>
            </a:r>
            <a:r>
              <a:rPr lang="en-US" altLang="zh-TW" sz="2400"/>
              <a:t>Drive</a:t>
            </a:r>
            <a:r>
              <a:rPr lang="zh-TW" altLang="en-US" sz="2400"/>
              <a:t> </a:t>
            </a:r>
            <a:r>
              <a:rPr lang="en-US" altLang="zh-TW" sz="2400"/>
              <a:t>bottlenecks,</a:t>
            </a:r>
            <a:r>
              <a:rPr lang="zh-TW" altLang="en-US" sz="2400"/>
              <a:t> </a:t>
            </a:r>
            <a:r>
              <a:rPr lang="en-US" altLang="zh-TW" sz="2400"/>
              <a:t>RAID</a:t>
            </a:r>
            <a:r>
              <a:rPr lang="zh-TW" altLang="en-US" sz="2400"/>
              <a:t> </a:t>
            </a:r>
            <a:r>
              <a:rPr lang="en-US" altLang="zh-TW" sz="2400"/>
              <a:t>rebuild</a:t>
            </a:r>
            <a:r>
              <a:rPr lang="zh-TW" altLang="en-US" sz="2400"/>
              <a:t> </a:t>
            </a:r>
            <a:r>
              <a:rPr lang="en-US" altLang="zh-TW" sz="2400"/>
              <a:t>can</a:t>
            </a:r>
            <a:r>
              <a:rPr lang="zh-TW" altLang="en-US" sz="2400"/>
              <a:t> </a:t>
            </a:r>
            <a:r>
              <a:rPr lang="en-US" altLang="zh-TW" sz="2400"/>
              <a:t>take</a:t>
            </a:r>
            <a:r>
              <a:rPr lang="zh-TW" altLang="en-US" sz="2400"/>
              <a:t> </a:t>
            </a:r>
            <a:r>
              <a:rPr lang="en-US" altLang="zh-TW" sz="2400"/>
              <a:t>days</a:t>
            </a:r>
            <a:r>
              <a:rPr lang="zh-TW" altLang="en-US" sz="2400"/>
              <a:t> </a:t>
            </a:r>
            <a:r>
              <a:rPr lang="en-US" altLang="zh-TW" sz="2400"/>
              <a:t>to</a:t>
            </a:r>
            <a:r>
              <a:rPr lang="zh-TW" altLang="en-US" sz="2400"/>
              <a:t> </a:t>
            </a:r>
            <a:r>
              <a:rPr lang="en-US" altLang="zh-TW" sz="2400"/>
              <a:t>weeks</a:t>
            </a:r>
            <a:r>
              <a:rPr lang="zh-TW" altLang="en-US" sz="2400"/>
              <a:t> </a:t>
            </a:r>
            <a:r>
              <a:rPr lang="en-US" altLang="zh-TW" sz="2400"/>
              <a:t>to</a:t>
            </a:r>
            <a:r>
              <a:rPr lang="zh-TW" altLang="en-US" sz="2400"/>
              <a:t> </a:t>
            </a:r>
            <a:r>
              <a:rPr lang="en-US" altLang="zh-TW" sz="2400"/>
              <a:t>complete,</a:t>
            </a:r>
            <a:r>
              <a:rPr lang="zh-TW" altLang="en-US" sz="2400"/>
              <a:t> </a:t>
            </a:r>
            <a:r>
              <a:rPr lang="en-US" altLang="zh-TW" sz="2400"/>
              <a:t>due to the process of heavy calculation.</a:t>
            </a:r>
          </a:p>
          <a:p>
            <a:pPr>
              <a:lnSpc>
                <a:spcPct val="120000"/>
              </a:lnSpc>
              <a:buClr>
                <a:srgbClr val="FF6600"/>
              </a:buClr>
            </a:pPr>
            <a:endParaRPr lang="en-US" sz="2400"/>
          </a:p>
          <a:p>
            <a:pPr>
              <a:lnSpc>
                <a:spcPct val="120000"/>
              </a:lnSpc>
              <a:buClr>
                <a:srgbClr val="FF6600"/>
              </a:buClr>
            </a:pPr>
            <a:r>
              <a:rPr lang="en-US" sz="2400"/>
              <a:t>On the other hand, before a drive fails, when the system can detect the risk of drive failing, it may start to migrate the data to the spare drive.</a:t>
            </a:r>
            <a:r>
              <a:rPr lang="en-US" altLang="zh-TW" sz="2400"/>
              <a:t> Such process  should</a:t>
            </a:r>
            <a:r>
              <a:rPr lang="zh-TW" altLang="en-US" sz="2400"/>
              <a:t> </a:t>
            </a:r>
            <a:r>
              <a:rPr lang="en-US" altLang="zh-TW" sz="2400"/>
              <a:t>complete</a:t>
            </a:r>
            <a:r>
              <a:rPr lang="zh-TW" altLang="en-US" sz="2400"/>
              <a:t> </a:t>
            </a:r>
            <a:r>
              <a:rPr lang="en-US" altLang="zh-TW" sz="2400"/>
              <a:t>within</a:t>
            </a:r>
            <a:r>
              <a:rPr lang="zh-TW" altLang="en-US" sz="2400"/>
              <a:t> </a:t>
            </a:r>
            <a:r>
              <a:rPr lang="en-US" altLang="zh-TW" sz="2400"/>
              <a:t>hours, because it copies the files and synchronizes without calculating from the</a:t>
            </a:r>
            <a:r>
              <a:rPr lang="zh-TW" altLang="en-US" sz="2400"/>
              <a:t> </a:t>
            </a:r>
            <a:r>
              <a:rPr lang="en-US" altLang="zh-TW" sz="2400"/>
              <a:t>RAID</a:t>
            </a:r>
            <a:r>
              <a:rPr lang="zh-TW" altLang="en-US" sz="2400"/>
              <a:t> </a:t>
            </a:r>
            <a:r>
              <a:rPr lang="en-US" altLang="zh-TW" sz="2400"/>
              <a:t>strips.</a:t>
            </a:r>
            <a:endParaRPr lang="en-US" sz="2400"/>
          </a:p>
        </p:txBody>
      </p:sp>
      <p:pic>
        <p:nvPicPr>
          <p:cNvPr id="3" name="圖形 2">
            <a:extLst>
              <a:ext uri="{FF2B5EF4-FFF2-40B4-BE49-F238E27FC236}">
                <a16:creationId xmlns:a16="http://schemas.microsoft.com/office/drawing/2014/main" id="{F9C790FD-1D0F-803F-29E5-63CD70AB504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59905" y="1987826"/>
            <a:ext cx="3241966" cy="4870174"/>
          </a:xfrm>
          <a:prstGeom prst="rect">
            <a:avLst/>
          </a:prstGeom>
        </p:spPr>
      </p:pic>
    </p:spTree>
    <p:extLst>
      <p:ext uri="{BB962C8B-B14F-4D97-AF65-F5344CB8AC3E}">
        <p14:creationId xmlns:p14="http://schemas.microsoft.com/office/powerpoint/2010/main" val="26981270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群組 1">
            <a:extLst>
              <a:ext uri="{FF2B5EF4-FFF2-40B4-BE49-F238E27FC236}">
                <a16:creationId xmlns:a16="http://schemas.microsoft.com/office/drawing/2014/main" id="{318F3A3F-1CCC-6E8D-21F8-F24C10A0283D}"/>
              </a:ext>
            </a:extLst>
          </p:cNvPr>
          <p:cNvGrpSpPr/>
          <p:nvPr/>
        </p:nvGrpSpPr>
        <p:grpSpPr>
          <a:xfrm>
            <a:off x="1271233" y="2400199"/>
            <a:ext cx="4823534" cy="1017579"/>
            <a:chOff x="1595870" y="1601495"/>
            <a:chExt cx="4290152" cy="905056"/>
          </a:xfrm>
        </p:grpSpPr>
        <p:sp>
          <p:nvSpPr>
            <p:cNvPr id="3" name="副標題 2">
              <a:extLst>
                <a:ext uri="{FF2B5EF4-FFF2-40B4-BE49-F238E27FC236}">
                  <a16:creationId xmlns:a16="http://schemas.microsoft.com/office/drawing/2014/main" id="{303E8691-6D23-F766-A533-8990DAF98C55}"/>
                </a:ext>
              </a:extLst>
            </p:cNvPr>
            <p:cNvSpPr txBox="1">
              <a:spLocks/>
            </p:cNvSpPr>
            <p:nvPr/>
          </p:nvSpPr>
          <p:spPr>
            <a:xfrm>
              <a:off x="1612496" y="1958368"/>
              <a:ext cx="4273526" cy="500334"/>
            </a:xfrm>
            <a:prstGeom prst="rect">
              <a:avLst/>
            </a:prstGeom>
          </p:spPr>
          <p:txBody>
            <a:bodyPr>
              <a:noAutofit/>
            </a:bodyPr>
            <a:lstStyle>
              <a:lvl1pPr marL="0" indent="0" algn="ctr" defTabSz="914400" rtl="0" eaLnBrk="1" latinLnBrk="0" hangingPunct="1">
                <a:lnSpc>
                  <a:spcPct val="90000"/>
                </a:lnSpc>
                <a:spcBef>
                  <a:spcPts val="1000"/>
                </a:spcBef>
                <a:buFont typeface="Arial" panose="020B0604020202020204" pitchFamily="34" charset="0"/>
                <a:buNone/>
                <a:defRPr sz="3600" b="1" kern="1200">
                  <a:solidFill>
                    <a:schemeClr val="tx1"/>
                  </a:solidFill>
                  <a:latin typeface="Arial Narrow" panose="020B0606020202030204" pitchFamily="34" charset="0"/>
                  <a:ea typeface="微軟正黑體" panose="020B0604030504040204" pitchFamily="34" charset="-120"/>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微軟正黑體" panose="020B0604030504040204" pitchFamily="34" charset="-120"/>
                  <a:ea typeface="微軟正黑體" panose="020B0604030504040204" pitchFamily="34" charset="-120"/>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微軟正黑體" panose="020B0604030504040204" pitchFamily="34" charset="-120"/>
                  <a:ea typeface="微軟正黑體" panose="020B0604030504040204" pitchFamily="34" charset="-120"/>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微軟正黑體" panose="020B0604030504040204" pitchFamily="34" charset="-120"/>
                  <a:ea typeface="微軟正黑體" panose="020B0604030504040204" pitchFamily="34" charset="-120"/>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微軟正黑體" panose="020B0604030504040204" pitchFamily="34" charset="-120"/>
                  <a:ea typeface="微軟正黑體" panose="020B0604030504040204" pitchFamily="34" charset="-120"/>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ltLang="zh-TW">
                  <a:solidFill>
                    <a:schemeClr val="bg1"/>
                  </a:solidFill>
                  <a:latin typeface="Arial" panose="020B0604020202020204" pitchFamily="34" charset="0"/>
                  <a:sym typeface="Arial" panose="020B0604020202020204" pitchFamily="34" charset="0"/>
                </a:rPr>
                <a:t>01</a:t>
              </a:r>
              <a:endParaRPr lang="zh-TW" altLang="en-US">
                <a:solidFill>
                  <a:schemeClr val="bg1"/>
                </a:solidFill>
                <a:latin typeface="Arial" panose="020B0604020202020204" pitchFamily="34" charset="0"/>
                <a:sym typeface="Arial" panose="020B0604020202020204" pitchFamily="34" charset="0"/>
              </a:endParaRPr>
            </a:p>
          </p:txBody>
        </p:sp>
        <p:sp>
          <p:nvSpPr>
            <p:cNvPr id="4" name="矩形 3">
              <a:extLst>
                <a:ext uri="{FF2B5EF4-FFF2-40B4-BE49-F238E27FC236}">
                  <a16:creationId xmlns:a16="http://schemas.microsoft.com/office/drawing/2014/main" id="{09EEF3F1-DB88-06F8-0AF6-7C49CD7D8EE1}"/>
                </a:ext>
              </a:extLst>
            </p:cNvPr>
            <p:cNvSpPr/>
            <p:nvPr/>
          </p:nvSpPr>
          <p:spPr>
            <a:xfrm>
              <a:off x="1595870" y="1731485"/>
              <a:ext cx="4281526" cy="775066"/>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5" name="文字方塊 4">
              <a:extLst>
                <a:ext uri="{FF2B5EF4-FFF2-40B4-BE49-F238E27FC236}">
                  <a16:creationId xmlns:a16="http://schemas.microsoft.com/office/drawing/2014/main" id="{9A125184-985C-A8D3-4370-8B30D9D1446C}"/>
                </a:ext>
              </a:extLst>
            </p:cNvPr>
            <p:cNvSpPr txBox="1"/>
            <p:nvPr/>
          </p:nvSpPr>
          <p:spPr>
            <a:xfrm>
              <a:off x="3054364" y="1601495"/>
              <a:ext cx="1378101" cy="429285"/>
            </a:xfrm>
            <a:prstGeom prst="rect">
              <a:avLst/>
            </a:prstGeom>
            <a:noFill/>
          </p:spPr>
          <p:txBody>
            <a:bodyPr wrap="square" rtlCol="0">
              <a:spAutoFit/>
            </a:bodyPr>
            <a:lstStyle/>
            <a:p>
              <a:pPr algn="ctr">
                <a:lnSpc>
                  <a:spcPts val="3200"/>
                </a:lnSpc>
              </a:pPr>
              <a:r>
                <a:rPr lang="en-US" altLang="zh-TW" sz="10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Chapter</a:t>
              </a:r>
            </a:p>
          </p:txBody>
        </p:sp>
      </p:grpSp>
      <p:sp>
        <p:nvSpPr>
          <p:cNvPr id="6" name="標題 1">
            <a:extLst>
              <a:ext uri="{FF2B5EF4-FFF2-40B4-BE49-F238E27FC236}">
                <a16:creationId xmlns:a16="http://schemas.microsoft.com/office/drawing/2014/main" id="{F5F9F61F-5331-F84E-D6B8-3FF481A59B0F}"/>
              </a:ext>
            </a:extLst>
          </p:cNvPr>
          <p:cNvSpPr txBox="1">
            <a:spLocks/>
          </p:cNvSpPr>
          <p:nvPr/>
        </p:nvSpPr>
        <p:spPr>
          <a:xfrm>
            <a:off x="1143000" y="3640652"/>
            <a:ext cx="4942070" cy="1017579"/>
          </a:xfrm>
          <a:prstGeom prst="rect">
            <a:avLst/>
          </a:prstGeom>
          <a:noFill/>
        </p:spPr>
        <p:txBody>
          <a:bodyPr vert="horz" lIns="91440" tIns="45720" rIns="91440" bIns="45720" rtlCol="0" anchor="t">
            <a:noAutofit/>
          </a:bodyPr>
          <a:lstStyle>
            <a:lvl1pPr algn="l" defTabSz="914400" rtl="0" eaLnBrk="1" latinLnBrk="0" hangingPunct="1">
              <a:lnSpc>
                <a:spcPct val="90000"/>
              </a:lnSpc>
              <a:spcBef>
                <a:spcPct val="0"/>
              </a:spcBef>
              <a:buNone/>
              <a:defRPr sz="4400" b="1" kern="1200">
                <a:gradFill>
                  <a:gsLst>
                    <a:gs pos="17000">
                      <a:srgbClr val="E8EDF7"/>
                    </a:gs>
                    <a:gs pos="56000">
                      <a:schemeClr val="accent1">
                        <a:lumMod val="5000"/>
                        <a:lumOff val="95000"/>
                      </a:schemeClr>
                    </a:gs>
                    <a:gs pos="76000">
                      <a:schemeClr val="accent1">
                        <a:lumMod val="60000"/>
                        <a:lumOff val="40000"/>
                      </a:schemeClr>
                    </a:gs>
                    <a:gs pos="0">
                      <a:schemeClr val="accent1">
                        <a:lumMod val="45000"/>
                        <a:lumOff val="55000"/>
                      </a:schemeClr>
                    </a:gs>
                    <a:gs pos="100000">
                      <a:schemeClr val="accent1">
                        <a:lumMod val="30000"/>
                        <a:lumOff val="70000"/>
                      </a:schemeClr>
                    </a:gs>
                  </a:gsLst>
                  <a:lin ang="5400000" scaled="1"/>
                </a:gradFill>
                <a:latin typeface="微軟正黑體" panose="020B0604030504040204" pitchFamily="34" charset="-120"/>
                <a:ea typeface="微軟正黑體" panose="020B0604030504040204" pitchFamily="34" charset="-120"/>
                <a:cs typeface="+mj-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4000">
                <a:solidFill>
                  <a:schemeClr val="bg1"/>
                </a:solidFill>
                <a:latin typeface="Arial" panose="020B0604020202020204" pitchFamily="34" charset="0"/>
                <a:cs typeface="Arial" panose="020B0604020202020204" pitchFamily="34" charset="0"/>
                <a:sym typeface="Arial" panose="020B0604020202020204" pitchFamily="34" charset="0"/>
              </a:rPr>
              <a:t>DATA</a:t>
            </a:r>
            <a:r>
              <a:rPr lang="zh-TW" altLang="en-US" sz="4000">
                <a:solidFill>
                  <a:schemeClr val="bg1"/>
                </a:solidFill>
                <a:latin typeface="Arial" panose="020B0604020202020204" pitchFamily="34" charset="0"/>
                <a:cs typeface="Arial" panose="020B0604020202020204" pitchFamily="34" charset="0"/>
                <a:sym typeface="Arial" panose="020B0604020202020204" pitchFamily="34" charset="0"/>
              </a:rPr>
              <a:t> </a:t>
            </a:r>
            <a:r>
              <a:rPr lang="en-US" altLang="zh-TW" sz="4000">
                <a:solidFill>
                  <a:schemeClr val="bg1"/>
                </a:solidFill>
                <a:latin typeface="Arial" panose="020B0604020202020204" pitchFamily="34" charset="0"/>
                <a:cs typeface="Arial" panose="020B0604020202020204" pitchFamily="34" charset="0"/>
                <a:sym typeface="Arial" panose="020B0604020202020204" pitchFamily="34" charset="0"/>
              </a:rPr>
              <a:t>INTEGRITY</a:t>
            </a:r>
            <a:endParaRPr lang="zh-TW" altLang="en-US" sz="4000">
              <a:solidFill>
                <a:schemeClr val="bg1"/>
              </a:solidFill>
              <a:sym typeface="Arial" panose="020B0604020202020204" pitchFamily="34" charset="0"/>
            </a:endParaRPr>
          </a:p>
        </p:txBody>
      </p:sp>
    </p:spTree>
    <p:extLst>
      <p:ext uri="{BB962C8B-B14F-4D97-AF65-F5344CB8AC3E}">
        <p14:creationId xmlns:p14="http://schemas.microsoft.com/office/powerpoint/2010/main" val="3035760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群組 5">
            <a:extLst>
              <a:ext uri="{FF2B5EF4-FFF2-40B4-BE49-F238E27FC236}">
                <a16:creationId xmlns:a16="http://schemas.microsoft.com/office/drawing/2014/main" id="{2119DF11-2B4C-4C6F-B3D4-82219261951F}"/>
              </a:ext>
            </a:extLst>
          </p:cNvPr>
          <p:cNvGrpSpPr/>
          <p:nvPr/>
        </p:nvGrpSpPr>
        <p:grpSpPr>
          <a:xfrm>
            <a:off x="1206504" y="2001788"/>
            <a:ext cx="4823534" cy="1017579"/>
            <a:chOff x="1595870" y="1601495"/>
            <a:chExt cx="4290152" cy="905056"/>
          </a:xfrm>
        </p:grpSpPr>
        <p:sp>
          <p:nvSpPr>
            <p:cNvPr id="3" name="副標題 2">
              <a:extLst>
                <a:ext uri="{FF2B5EF4-FFF2-40B4-BE49-F238E27FC236}">
                  <a16:creationId xmlns:a16="http://schemas.microsoft.com/office/drawing/2014/main" id="{BEA5985F-49DF-441E-B050-FB1B42D07E23}"/>
                </a:ext>
              </a:extLst>
            </p:cNvPr>
            <p:cNvSpPr txBox="1">
              <a:spLocks/>
            </p:cNvSpPr>
            <p:nvPr/>
          </p:nvSpPr>
          <p:spPr>
            <a:xfrm>
              <a:off x="1612496" y="1958368"/>
              <a:ext cx="4273526" cy="500334"/>
            </a:xfrm>
            <a:prstGeom prst="rect">
              <a:avLst/>
            </a:prstGeom>
          </p:spPr>
          <p:txBody>
            <a:bodyPr>
              <a:noAutofit/>
            </a:bodyPr>
            <a:lstStyle>
              <a:lvl1pPr marL="0" indent="0" algn="ctr" defTabSz="914400" rtl="0" eaLnBrk="1" latinLnBrk="0" hangingPunct="1">
                <a:lnSpc>
                  <a:spcPct val="90000"/>
                </a:lnSpc>
                <a:spcBef>
                  <a:spcPts val="1000"/>
                </a:spcBef>
                <a:buFont typeface="Arial" panose="020B0604020202020204" pitchFamily="34" charset="0"/>
                <a:buNone/>
                <a:defRPr sz="3600" b="1" kern="1200">
                  <a:solidFill>
                    <a:schemeClr val="tx1"/>
                  </a:solidFill>
                  <a:latin typeface="Arial Narrow" panose="020B0606020202030204" pitchFamily="34" charset="0"/>
                  <a:ea typeface="微軟正黑體" panose="020B0604030504040204" pitchFamily="34" charset="-120"/>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微軟正黑體" panose="020B0604030504040204" pitchFamily="34" charset="-120"/>
                  <a:ea typeface="微軟正黑體" panose="020B0604030504040204" pitchFamily="34" charset="-120"/>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微軟正黑體" panose="020B0604030504040204" pitchFamily="34" charset="-120"/>
                  <a:ea typeface="微軟正黑體" panose="020B0604030504040204" pitchFamily="34" charset="-120"/>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微軟正黑體" panose="020B0604030504040204" pitchFamily="34" charset="-120"/>
                  <a:ea typeface="微軟正黑體" panose="020B0604030504040204" pitchFamily="34" charset="-120"/>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微軟正黑體" panose="020B0604030504040204" pitchFamily="34" charset="-120"/>
                  <a:ea typeface="微軟正黑體" panose="020B0604030504040204" pitchFamily="34" charset="-120"/>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ltLang="zh-TW">
                  <a:solidFill>
                    <a:schemeClr val="bg1"/>
                  </a:solidFill>
                  <a:latin typeface="Arial" panose="020B0604020202020204" pitchFamily="34" charset="0"/>
                  <a:sym typeface="Arial" panose="020B0604020202020204" pitchFamily="34" charset="0"/>
                </a:rPr>
                <a:t>05</a:t>
              </a:r>
              <a:endParaRPr lang="zh-TW" altLang="en-US">
                <a:solidFill>
                  <a:schemeClr val="bg1"/>
                </a:solidFill>
                <a:latin typeface="Arial" panose="020B0604020202020204" pitchFamily="34" charset="0"/>
                <a:sym typeface="Arial" panose="020B0604020202020204" pitchFamily="34" charset="0"/>
              </a:endParaRPr>
            </a:p>
          </p:txBody>
        </p:sp>
        <p:sp>
          <p:nvSpPr>
            <p:cNvPr id="4" name="矩形 3">
              <a:extLst>
                <a:ext uri="{FF2B5EF4-FFF2-40B4-BE49-F238E27FC236}">
                  <a16:creationId xmlns:a16="http://schemas.microsoft.com/office/drawing/2014/main" id="{593BB590-DEF1-4BEA-A7FF-D8E5CA727D29}"/>
                </a:ext>
              </a:extLst>
            </p:cNvPr>
            <p:cNvSpPr/>
            <p:nvPr/>
          </p:nvSpPr>
          <p:spPr>
            <a:xfrm>
              <a:off x="1595870" y="1779250"/>
              <a:ext cx="4281526" cy="727301"/>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5" name="文字方塊 4">
              <a:extLst>
                <a:ext uri="{FF2B5EF4-FFF2-40B4-BE49-F238E27FC236}">
                  <a16:creationId xmlns:a16="http://schemas.microsoft.com/office/drawing/2014/main" id="{072F4288-66B9-47EC-A2E4-5D19EE4E7BDC}"/>
                </a:ext>
              </a:extLst>
            </p:cNvPr>
            <p:cNvSpPr txBox="1"/>
            <p:nvPr/>
          </p:nvSpPr>
          <p:spPr>
            <a:xfrm>
              <a:off x="3054364" y="1601495"/>
              <a:ext cx="1378101" cy="429285"/>
            </a:xfrm>
            <a:prstGeom prst="rect">
              <a:avLst/>
            </a:prstGeom>
            <a:noFill/>
          </p:spPr>
          <p:txBody>
            <a:bodyPr wrap="square" rtlCol="0">
              <a:spAutoFit/>
            </a:bodyPr>
            <a:lstStyle/>
            <a:p>
              <a:pPr algn="ctr">
                <a:lnSpc>
                  <a:spcPts val="3200"/>
                </a:lnSpc>
              </a:pPr>
              <a:r>
                <a:rPr lang="en-US" altLang="zh-TW" sz="10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Chapter</a:t>
              </a:r>
            </a:p>
          </p:txBody>
        </p:sp>
      </p:grpSp>
      <p:sp>
        <p:nvSpPr>
          <p:cNvPr id="8" name="標題 1">
            <a:extLst>
              <a:ext uri="{FF2B5EF4-FFF2-40B4-BE49-F238E27FC236}">
                <a16:creationId xmlns:a16="http://schemas.microsoft.com/office/drawing/2014/main" id="{5B536810-68D3-400B-8F10-BBC0786DCFDF}"/>
              </a:ext>
            </a:extLst>
          </p:cNvPr>
          <p:cNvSpPr txBox="1">
            <a:spLocks/>
          </p:cNvSpPr>
          <p:nvPr/>
        </p:nvSpPr>
        <p:spPr>
          <a:xfrm>
            <a:off x="875070" y="3242241"/>
            <a:ext cx="5486401" cy="1017579"/>
          </a:xfrm>
          <a:prstGeom prst="rect">
            <a:avLst/>
          </a:prstGeom>
          <a:noFill/>
        </p:spPr>
        <p:txBody>
          <a:bodyPr vert="horz" lIns="91440" tIns="45720" rIns="91440" bIns="45720" rtlCol="0" anchor="t">
            <a:noAutofit/>
          </a:bodyPr>
          <a:lstStyle>
            <a:lvl1pPr algn="l" defTabSz="914400" rtl="0" eaLnBrk="1" latinLnBrk="0" hangingPunct="1">
              <a:lnSpc>
                <a:spcPct val="90000"/>
              </a:lnSpc>
              <a:spcBef>
                <a:spcPct val="0"/>
              </a:spcBef>
              <a:buNone/>
              <a:defRPr sz="4400" b="1" kern="1200">
                <a:gradFill>
                  <a:gsLst>
                    <a:gs pos="17000">
                      <a:srgbClr val="E8EDF7"/>
                    </a:gs>
                    <a:gs pos="56000">
                      <a:schemeClr val="accent1">
                        <a:lumMod val="5000"/>
                        <a:lumOff val="95000"/>
                      </a:schemeClr>
                    </a:gs>
                    <a:gs pos="76000">
                      <a:schemeClr val="accent1">
                        <a:lumMod val="60000"/>
                        <a:lumOff val="40000"/>
                      </a:schemeClr>
                    </a:gs>
                    <a:gs pos="0">
                      <a:schemeClr val="accent1">
                        <a:lumMod val="45000"/>
                        <a:lumOff val="55000"/>
                      </a:schemeClr>
                    </a:gs>
                    <a:gs pos="100000">
                      <a:schemeClr val="accent1">
                        <a:lumMod val="30000"/>
                        <a:lumOff val="70000"/>
                      </a:schemeClr>
                    </a:gs>
                  </a:gsLst>
                  <a:lin ang="5400000" scaled="1"/>
                </a:gradFill>
                <a:latin typeface="微軟正黑體" panose="020B0604030504040204" pitchFamily="34" charset="-120"/>
                <a:ea typeface="微軟正黑體" panose="020B0604030504040204" pitchFamily="34" charset="-120"/>
                <a:cs typeface="+mj-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4000">
                <a:solidFill>
                  <a:schemeClr val="bg1"/>
                </a:solidFill>
                <a:latin typeface="Arial" panose="020B0604020202020204" pitchFamily="34" charset="0"/>
                <a:cs typeface="Arial" panose="020B0604020202020204" pitchFamily="34" charset="0"/>
                <a:sym typeface="Arial" panose="020B0604020202020204" pitchFamily="34" charset="0"/>
              </a:rPr>
              <a:t>Management &amp; Application</a:t>
            </a:r>
            <a:endParaRPr lang="zh-TW" altLang="en-US" sz="4000">
              <a:solidFill>
                <a:schemeClr val="bg1"/>
              </a:solidFill>
              <a:sym typeface="Arial" panose="020B0604020202020204" pitchFamily="34" charset="0"/>
            </a:endParaRPr>
          </a:p>
        </p:txBody>
      </p:sp>
    </p:spTree>
    <p:extLst>
      <p:ext uri="{BB962C8B-B14F-4D97-AF65-F5344CB8AC3E}">
        <p14:creationId xmlns:p14="http://schemas.microsoft.com/office/powerpoint/2010/main" val="4242056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群組 6" hidden="1">
            <a:extLst>
              <a:ext uri="{FF2B5EF4-FFF2-40B4-BE49-F238E27FC236}">
                <a16:creationId xmlns:a16="http://schemas.microsoft.com/office/drawing/2014/main" id="{365B4246-0B58-4FA7-8E4C-CFF73A9544FB}"/>
              </a:ext>
            </a:extLst>
          </p:cNvPr>
          <p:cNvGrpSpPr/>
          <p:nvPr/>
        </p:nvGrpSpPr>
        <p:grpSpPr>
          <a:xfrm>
            <a:off x="0" y="2542845"/>
            <a:ext cx="7781889" cy="4673911"/>
            <a:chOff x="847725" y="1319179"/>
            <a:chExt cx="7986713" cy="4796931"/>
          </a:xfrm>
        </p:grpSpPr>
        <p:sp>
          <p:nvSpPr>
            <p:cNvPr id="8" name="矩形 7">
              <a:extLst>
                <a:ext uri="{FF2B5EF4-FFF2-40B4-BE49-F238E27FC236}">
                  <a16:creationId xmlns:a16="http://schemas.microsoft.com/office/drawing/2014/main" id="{B201F7FB-7BD9-476C-B5D8-C0FD7B223117}"/>
                </a:ext>
              </a:extLst>
            </p:cNvPr>
            <p:cNvSpPr/>
            <p:nvPr/>
          </p:nvSpPr>
          <p:spPr>
            <a:xfrm>
              <a:off x="1481138" y="1771650"/>
              <a:ext cx="6248400" cy="39433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pic>
          <p:nvPicPr>
            <p:cNvPr id="10" name="圖片 9">
              <a:extLst>
                <a:ext uri="{FF2B5EF4-FFF2-40B4-BE49-F238E27FC236}">
                  <a16:creationId xmlns:a16="http://schemas.microsoft.com/office/drawing/2014/main" id="{E2A71F60-0A4E-4C3C-83D3-D7BF5855977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6880"/>
            <a:stretch/>
          </p:blipFill>
          <p:spPr>
            <a:xfrm>
              <a:off x="847725" y="1319179"/>
              <a:ext cx="7986713" cy="4796931"/>
            </a:xfrm>
            <a:prstGeom prst="rect">
              <a:avLst/>
            </a:prstGeom>
            <a:effectLst>
              <a:reflection blurRad="50800" stA="53000" endPos="7000" dist="50800" dir="5400000" sy="-100000" algn="bl" rotWithShape="0"/>
            </a:effectLst>
          </p:spPr>
        </p:pic>
      </p:grpSp>
      <p:sp>
        <p:nvSpPr>
          <p:cNvPr id="2" name="標題 1">
            <a:extLst>
              <a:ext uri="{FF2B5EF4-FFF2-40B4-BE49-F238E27FC236}">
                <a16:creationId xmlns:a16="http://schemas.microsoft.com/office/drawing/2014/main" id="{653C1DE6-1A32-4D30-8E59-213471545124}"/>
              </a:ext>
            </a:extLst>
          </p:cNvPr>
          <p:cNvSpPr>
            <a:spLocks noGrp="1"/>
          </p:cNvSpPr>
          <p:nvPr>
            <p:ph type="title"/>
          </p:nvPr>
        </p:nvSpPr>
        <p:spPr>
          <a:xfrm>
            <a:off x="301580" y="0"/>
            <a:ext cx="11523476" cy="1437097"/>
          </a:xfrm>
        </p:spPr>
        <p:txBody>
          <a:bodyPr>
            <a:normAutofit/>
          </a:bodyPr>
          <a:lstStyle/>
          <a:p>
            <a:r>
              <a:rPr lang="en-US" altLang="zh-TW">
                <a:sym typeface="Arial" panose="020B0604020202020204" pitchFamily="34" charset="0"/>
              </a:rPr>
              <a:t>More detailed Access Control</a:t>
            </a:r>
            <a:endParaRPr lang="zh-TW" altLang="en-US">
              <a:sym typeface="Arial" panose="020B0604020202020204" pitchFamily="34" charset="0"/>
            </a:endParaRPr>
          </a:p>
        </p:txBody>
      </p:sp>
      <p:sp>
        <p:nvSpPr>
          <p:cNvPr id="6" name="文字方塊 5">
            <a:extLst>
              <a:ext uri="{FF2B5EF4-FFF2-40B4-BE49-F238E27FC236}">
                <a16:creationId xmlns:a16="http://schemas.microsoft.com/office/drawing/2014/main" id="{71AACB86-1944-4F10-9994-D7646158707B}"/>
              </a:ext>
            </a:extLst>
          </p:cNvPr>
          <p:cNvSpPr txBox="1"/>
          <p:nvPr/>
        </p:nvSpPr>
        <p:spPr>
          <a:xfrm>
            <a:off x="301580" y="1630367"/>
            <a:ext cx="11521633" cy="646331"/>
          </a:xfrm>
          <a:prstGeom prst="rect">
            <a:avLst/>
          </a:prstGeom>
          <a:noFill/>
        </p:spPr>
        <p:txBody>
          <a:bodyPr wrap="square" rtlCol="0" anchor="t">
            <a:spAutoFit/>
          </a:bodyPr>
          <a:lstStyle/>
          <a:p>
            <a:pPr algn="ctr"/>
            <a:r>
              <a:rPr lang="en-US" altLang="zh-TW" sz="3600" b="1">
                <a:solidFill>
                  <a:srgbClr val="FF0000"/>
                </a:solidFill>
                <a:latin typeface="Arial" panose="020B0604020202020204" pitchFamily="34" charset="0"/>
                <a:ea typeface="微軟正黑體" panose="020B0604030504040204" pitchFamily="34" charset="-120"/>
                <a:cs typeface="Microsoft JhengHei"/>
                <a:sym typeface="Arial" panose="020B0604020202020204" pitchFamily="34" charset="0"/>
              </a:rPr>
              <a:t>14 </a:t>
            </a:r>
            <a:r>
              <a:rPr lang="en-US" altLang="zh-TW" sz="3600" b="1">
                <a:latin typeface="Arial" panose="020B0604020202020204" pitchFamily="34" charset="0"/>
                <a:ea typeface="微軟正黑體" panose="020B0604030504040204" pitchFamily="34" charset="-120"/>
                <a:cs typeface="Microsoft JhengHei"/>
                <a:sym typeface="Arial" panose="020B0604020202020204" pitchFamily="34" charset="0"/>
              </a:rPr>
              <a:t>Windows ACL Permission</a:t>
            </a:r>
            <a:endParaRPr lang="zh-TW" altLang="en-US" sz="3600" b="1">
              <a:latin typeface="Arial" panose="020B0604020202020204" pitchFamily="34" charset="0"/>
              <a:ea typeface="微軟正黑體" panose="020B0604030504040204" pitchFamily="34" charset="-120"/>
              <a:sym typeface="Arial" panose="020B0604020202020204" pitchFamily="34" charset="0"/>
            </a:endParaRPr>
          </a:p>
        </p:txBody>
      </p:sp>
      <p:grpSp>
        <p:nvGrpSpPr>
          <p:cNvPr id="4" name="群組 3">
            <a:extLst>
              <a:ext uri="{FF2B5EF4-FFF2-40B4-BE49-F238E27FC236}">
                <a16:creationId xmlns:a16="http://schemas.microsoft.com/office/drawing/2014/main" id="{E2B6D670-92AF-0ACB-8FE0-06DCEC5ABC49}"/>
              </a:ext>
            </a:extLst>
          </p:cNvPr>
          <p:cNvGrpSpPr/>
          <p:nvPr/>
        </p:nvGrpSpPr>
        <p:grpSpPr>
          <a:xfrm>
            <a:off x="189186" y="2391288"/>
            <a:ext cx="11156969" cy="4073623"/>
            <a:chOff x="-720473" y="2086729"/>
            <a:chExt cx="12681976" cy="4630432"/>
          </a:xfrm>
        </p:grpSpPr>
        <p:grpSp>
          <p:nvGrpSpPr>
            <p:cNvPr id="23" name="群組 22">
              <a:extLst>
                <a:ext uri="{FF2B5EF4-FFF2-40B4-BE49-F238E27FC236}">
                  <a16:creationId xmlns:a16="http://schemas.microsoft.com/office/drawing/2014/main" id="{FB71B564-AF08-408A-B104-C9DAFD3AE416}"/>
                </a:ext>
              </a:extLst>
            </p:cNvPr>
            <p:cNvGrpSpPr/>
            <p:nvPr/>
          </p:nvGrpSpPr>
          <p:grpSpPr>
            <a:xfrm>
              <a:off x="3868795" y="2472554"/>
              <a:ext cx="548869" cy="2730356"/>
              <a:chOff x="3868795" y="2472554"/>
              <a:chExt cx="4383665" cy="2730356"/>
            </a:xfrm>
            <a:noFill/>
          </p:grpSpPr>
          <p:sp>
            <p:nvSpPr>
              <p:cNvPr id="24" name="矩形: 圓角 23">
                <a:extLst>
                  <a:ext uri="{FF2B5EF4-FFF2-40B4-BE49-F238E27FC236}">
                    <a16:creationId xmlns:a16="http://schemas.microsoft.com/office/drawing/2014/main" id="{A1B1C811-75BF-409E-83D1-8CF39DFFE48A}"/>
                  </a:ext>
                </a:extLst>
              </p:cNvPr>
              <p:cNvSpPr/>
              <p:nvPr/>
            </p:nvSpPr>
            <p:spPr>
              <a:xfrm>
                <a:off x="3868795" y="2472554"/>
                <a:ext cx="4383665" cy="219456"/>
              </a:xfrm>
              <a:prstGeom prst="roundRect">
                <a:avLst>
                  <a:gd name="adj" fmla="val 50000"/>
                </a:avLst>
              </a:prstGeom>
              <a:grpFill/>
              <a:ln>
                <a:gradFill>
                  <a:gsLst>
                    <a:gs pos="0">
                      <a:schemeClr val="accent1">
                        <a:lumMod val="45000"/>
                        <a:lumOff val="55000"/>
                        <a:alpha val="13000"/>
                      </a:schemeClr>
                    </a:gs>
                    <a:gs pos="100000">
                      <a:schemeClr val="accent1">
                        <a:lumMod val="30000"/>
                        <a:lumOff val="70000"/>
                        <a:alpha val="45000"/>
                      </a:schemeClr>
                    </a:gs>
                  </a:gsLst>
                  <a:lin ang="108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5" name="矩形: 圓角 24">
                <a:extLst>
                  <a:ext uri="{FF2B5EF4-FFF2-40B4-BE49-F238E27FC236}">
                    <a16:creationId xmlns:a16="http://schemas.microsoft.com/office/drawing/2014/main" id="{784D3C93-373B-4E4D-AD1A-42EB0129E852}"/>
                  </a:ext>
                </a:extLst>
              </p:cNvPr>
              <p:cNvSpPr/>
              <p:nvPr/>
            </p:nvSpPr>
            <p:spPr>
              <a:xfrm>
                <a:off x="3890962" y="2494283"/>
                <a:ext cx="1647101" cy="175998"/>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6" name="矩形: 圓角 25">
                <a:extLst>
                  <a:ext uri="{FF2B5EF4-FFF2-40B4-BE49-F238E27FC236}">
                    <a16:creationId xmlns:a16="http://schemas.microsoft.com/office/drawing/2014/main" id="{7E410BE1-3572-4A06-8748-1507F07054E2}"/>
                  </a:ext>
                </a:extLst>
              </p:cNvPr>
              <p:cNvSpPr/>
              <p:nvPr/>
            </p:nvSpPr>
            <p:spPr>
              <a:xfrm>
                <a:off x="3868795" y="4983454"/>
                <a:ext cx="4383665" cy="219456"/>
              </a:xfrm>
              <a:prstGeom prst="roundRect">
                <a:avLst>
                  <a:gd name="adj" fmla="val 50000"/>
                </a:avLst>
              </a:prstGeom>
              <a:grpFill/>
              <a:ln>
                <a:gradFill>
                  <a:gsLst>
                    <a:gs pos="0">
                      <a:schemeClr val="accent1">
                        <a:lumMod val="45000"/>
                        <a:lumOff val="55000"/>
                        <a:alpha val="13000"/>
                      </a:schemeClr>
                    </a:gs>
                    <a:gs pos="100000">
                      <a:schemeClr val="accent1">
                        <a:lumMod val="30000"/>
                        <a:lumOff val="70000"/>
                        <a:alpha val="45000"/>
                      </a:schemeClr>
                    </a:gs>
                  </a:gsLst>
                  <a:lin ang="108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7" name="矩形: 圓角 26">
                <a:extLst>
                  <a:ext uri="{FF2B5EF4-FFF2-40B4-BE49-F238E27FC236}">
                    <a16:creationId xmlns:a16="http://schemas.microsoft.com/office/drawing/2014/main" id="{A5400242-A3A1-4FF1-A4C4-059FB9031ABB}"/>
                  </a:ext>
                </a:extLst>
              </p:cNvPr>
              <p:cNvSpPr/>
              <p:nvPr/>
            </p:nvSpPr>
            <p:spPr>
              <a:xfrm>
                <a:off x="3890961" y="5005183"/>
                <a:ext cx="4345421" cy="175998"/>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pic>
          <p:nvPicPr>
            <p:cNvPr id="11" name="圖片 10" descr="一張含有 監視器, 電子用品, 室內, 黑色 的圖片&#10;&#10;自動產生的描述">
              <a:extLst>
                <a:ext uri="{FF2B5EF4-FFF2-40B4-BE49-F238E27FC236}">
                  <a16:creationId xmlns:a16="http://schemas.microsoft.com/office/drawing/2014/main" id="{847AEFB8-10C3-4747-B23F-580522936EBE}"/>
                </a:ext>
              </a:extLst>
            </p:cNvPr>
            <p:cNvPicPr>
              <a:picLocks noChangeAspect="1"/>
            </p:cNvPicPr>
            <p:nvPr/>
          </p:nvPicPr>
          <p:blipFill rotWithShape="1">
            <a:blip r:embed="rId4"/>
            <a:srcRect l="-744" r="-1"/>
            <a:stretch/>
          </p:blipFill>
          <p:spPr>
            <a:xfrm>
              <a:off x="-720473" y="2086729"/>
              <a:ext cx="8562117" cy="4630432"/>
            </a:xfrm>
            <a:prstGeom prst="rect">
              <a:avLst/>
            </a:prstGeom>
            <a:effectLst>
              <a:reflection blurRad="38100" stA="20000" endPos="90000" dir="5400000" sy="-100000" algn="bl" rotWithShape="0"/>
            </a:effectLst>
          </p:spPr>
        </p:pic>
        <p:sp>
          <p:nvSpPr>
            <p:cNvPr id="14" name="矩形 13">
              <a:extLst>
                <a:ext uri="{FF2B5EF4-FFF2-40B4-BE49-F238E27FC236}">
                  <a16:creationId xmlns:a16="http://schemas.microsoft.com/office/drawing/2014/main" id="{1CE88C0D-23E2-48A6-85FB-6CBD734966B2}"/>
                </a:ext>
              </a:extLst>
            </p:cNvPr>
            <p:cNvSpPr/>
            <p:nvPr/>
          </p:nvSpPr>
          <p:spPr>
            <a:xfrm>
              <a:off x="646113" y="2329310"/>
              <a:ext cx="6155220" cy="38227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pic>
          <p:nvPicPr>
            <p:cNvPr id="3" name="Google Shape;839;p47">
              <a:extLst>
                <a:ext uri="{FF2B5EF4-FFF2-40B4-BE49-F238E27FC236}">
                  <a16:creationId xmlns:a16="http://schemas.microsoft.com/office/drawing/2014/main" id="{549437DB-A8D1-48C9-9526-27829801D4EA}"/>
                </a:ext>
              </a:extLst>
            </p:cNvPr>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521161" y="2329310"/>
              <a:ext cx="6854603" cy="3822700"/>
            </a:xfrm>
            <a:prstGeom prst="rect">
              <a:avLst/>
            </a:prstGeom>
            <a:noFill/>
            <a:ln>
              <a:solidFill>
                <a:schemeClr val="bg1">
                  <a:lumMod val="85000"/>
                </a:schemeClr>
              </a:solidFill>
            </a:ln>
          </p:spPr>
        </p:pic>
        <p:pic>
          <p:nvPicPr>
            <p:cNvPr id="12" name="圖形 11">
              <a:extLst>
                <a:ext uri="{FF2B5EF4-FFF2-40B4-BE49-F238E27FC236}">
                  <a16:creationId xmlns:a16="http://schemas.microsoft.com/office/drawing/2014/main" id="{8EA27688-756D-4D4D-B9DE-28593618A82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0800000">
              <a:off x="5603045" y="2669594"/>
              <a:ext cx="1520265" cy="2938845"/>
            </a:xfrm>
            <a:prstGeom prst="rect">
              <a:avLst/>
            </a:prstGeom>
          </p:spPr>
        </p:pic>
        <p:pic>
          <p:nvPicPr>
            <p:cNvPr id="13" name="Google Shape;840;p47">
              <a:extLst>
                <a:ext uri="{FF2B5EF4-FFF2-40B4-BE49-F238E27FC236}">
                  <a16:creationId xmlns:a16="http://schemas.microsoft.com/office/drawing/2014/main" id="{3FF4B27C-051F-40CF-B6DF-B898111661F0}"/>
                </a:ext>
              </a:extLst>
            </p:cNvPr>
            <p:cNvPicPr preferRelativeResize="0"/>
            <p:nvPr/>
          </p:nvPicPr>
          <p:blipFill rotWithShape="1">
            <a:blip r:embed="rId8" cstate="print">
              <a:alphaModFix/>
              <a:extLst>
                <a:ext uri="{28A0092B-C50C-407E-A947-70E740481C1C}">
                  <a14:useLocalDpi xmlns:a14="http://schemas.microsoft.com/office/drawing/2010/main"/>
                </a:ext>
              </a:extLst>
            </a:blip>
            <a:srcRect l="400" t="1182" r="870" b="1962"/>
            <a:stretch/>
          </p:blipFill>
          <p:spPr>
            <a:xfrm>
              <a:off x="5304148" y="2329310"/>
              <a:ext cx="6657355" cy="3985574"/>
            </a:xfrm>
            <a:prstGeom prst="rect">
              <a:avLst/>
            </a:prstGeom>
            <a:noFill/>
            <a:ln>
              <a:noFill/>
            </a:ln>
            <a:effectLst>
              <a:outerShdw blurRad="152400" dist="139700" dir="10800000" algn="r" rotWithShape="0">
                <a:prstClr val="black">
                  <a:alpha val="40000"/>
                </a:prstClr>
              </a:outerShdw>
            </a:effectLst>
          </p:spPr>
        </p:pic>
      </p:grpSp>
    </p:spTree>
    <p:extLst>
      <p:ext uri="{BB962C8B-B14F-4D97-AF65-F5344CB8AC3E}">
        <p14:creationId xmlns:p14="http://schemas.microsoft.com/office/powerpoint/2010/main" val="14532978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FFD1BAD-3BD6-E942-9C4B-DA18735E45D3}"/>
              </a:ext>
            </a:extLst>
          </p:cNvPr>
          <p:cNvSpPr>
            <a:spLocks noGrp="1"/>
          </p:cNvSpPr>
          <p:nvPr>
            <p:ph type="title"/>
          </p:nvPr>
        </p:nvSpPr>
        <p:spPr>
          <a:xfrm>
            <a:off x="301580" y="0"/>
            <a:ext cx="11523476" cy="1325563"/>
          </a:xfrm>
        </p:spPr>
        <p:txBody>
          <a:bodyPr>
            <a:normAutofit/>
          </a:bodyPr>
          <a:lstStyle/>
          <a:p>
            <a:r>
              <a:rPr lang="en-US" altLang="zh-TW"/>
              <a:t>Convert your local storage to public cloud with different protocols</a:t>
            </a:r>
            <a:endParaRPr lang="zh-TW" altLang="en-US"/>
          </a:p>
        </p:txBody>
      </p:sp>
      <p:grpSp>
        <p:nvGrpSpPr>
          <p:cNvPr id="7" name="群組 6">
            <a:extLst>
              <a:ext uri="{FF2B5EF4-FFF2-40B4-BE49-F238E27FC236}">
                <a16:creationId xmlns:a16="http://schemas.microsoft.com/office/drawing/2014/main" id="{3547885F-B6DC-CF00-440C-82655F6C4065}"/>
              </a:ext>
            </a:extLst>
          </p:cNvPr>
          <p:cNvGrpSpPr/>
          <p:nvPr/>
        </p:nvGrpSpPr>
        <p:grpSpPr>
          <a:xfrm>
            <a:off x="571313" y="1155903"/>
            <a:ext cx="10811391" cy="5564277"/>
            <a:chOff x="213961" y="786533"/>
            <a:chExt cx="11672030" cy="6007220"/>
          </a:xfrm>
        </p:grpSpPr>
        <p:pic>
          <p:nvPicPr>
            <p:cNvPr id="80" name="Picture 3" descr="https://lh3.googleusercontent.com/sKcvTrNGNgGX4oKe4F6jFRMvr0LOJjF7t1rRtVb7J1vKEC0qGZhtl_gfEnDYaPnBvbqRouvayN7ZYTzU-rUvSmt27SzhXhGaDqt7f4H9dHMJvJdjhk5C1HwnAiRx3ZUabNn8eyMlfuo">
              <a:extLst>
                <a:ext uri="{FF2B5EF4-FFF2-40B4-BE49-F238E27FC236}">
                  <a16:creationId xmlns:a16="http://schemas.microsoft.com/office/drawing/2014/main" id="{426F9D8D-47A5-4140-BD1F-11FF62380B0F}"/>
                </a:ext>
              </a:extLst>
            </p:cNvPr>
            <p:cNvPicPr>
              <a:picLocks noChangeAspect="1" noChangeArrowheads="1"/>
            </p:cNvPicPr>
            <p:nvPr/>
          </p:nvPicPr>
          <p:blipFill>
            <a:blip r:embed="rId3">
              <a:grayscl/>
              <a:extLst>
                <a:ext uri="{BEBA8EAE-BF5A-486C-A8C5-ECC9F3942E4B}">
                  <a14:imgProps xmlns:a14="http://schemas.microsoft.com/office/drawing/2010/main">
                    <a14:imgLayer r:embed="rId4">
                      <a14:imgEffect>
                        <a14:saturation sat="0"/>
                      </a14:imgEffect>
                      <a14:imgEffect>
                        <a14:brightnessContrast bright="40000" contrast="-20000"/>
                      </a14:imgEffect>
                    </a14:imgLayer>
                  </a14:imgProps>
                </a:ext>
                <a:ext uri="{28A0092B-C50C-407E-A947-70E740481C1C}">
                  <a14:useLocalDpi xmlns:a14="http://schemas.microsoft.com/office/drawing/2010/main"/>
                </a:ext>
              </a:extLst>
            </a:blip>
            <a:srcRect/>
            <a:stretch>
              <a:fillRect/>
            </a:stretch>
          </p:blipFill>
          <p:spPr bwMode="auto">
            <a:xfrm>
              <a:off x="213961" y="2614231"/>
              <a:ext cx="3643131" cy="3378498"/>
            </a:xfrm>
            <a:prstGeom prst="rect">
              <a:avLst/>
            </a:prstGeom>
            <a:noFill/>
            <a:effectLst>
              <a:outerShdw blurRad="228600" dist="38100" dir="18900000" sx="105000" sy="105000" algn="bl" rotWithShape="0">
                <a:prstClr val="black">
                  <a:alpha val="35000"/>
                </a:prstClr>
              </a:outerShdw>
            </a:effectLst>
            <a:extLst>
              <a:ext uri="{909E8E84-426E-40DD-AFC4-6F175D3DCCD1}">
                <a14:hiddenFill xmlns:a14="http://schemas.microsoft.com/office/drawing/2010/main">
                  <a:solidFill>
                    <a:srgbClr val="FFFFFF"/>
                  </a:solidFill>
                </a14:hiddenFill>
              </a:ext>
            </a:extLst>
          </p:spPr>
        </p:pic>
        <p:pic>
          <p:nvPicPr>
            <p:cNvPr id="46" name="Picture 3" descr="https://lh3.googleusercontent.com/sKcvTrNGNgGX4oKe4F6jFRMvr0LOJjF7t1rRtVb7J1vKEC0qGZhtl_gfEnDYaPnBvbqRouvayN7ZYTzU-rUvSmt27SzhXhGaDqt7f4H9dHMJvJdjhk5C1HwnAiRx3ZUabNn8eyMlfuo">
              <a:extLst>
                <a:ext uri="{FF2B5EF4-FFF2-40B4-BE49-F238E27FC236}">
                  <a16:creationId xmlns:a16="http://schemas.microsoft.com/office/drawing/2014/main" id="{A3BFCE1E-3066-4581-BBF1-91939C8668FC}"/>
                </a:ext>
              </a:extLst>
            </p:cNvPr>
            <p:cNvPicPr>
              <a:picLocks noChangeAspect="1" noChangeArrowheads="1"/>
            </p:cNvPicPr>
            <p:nvPr/>
          </p:nvPicPr>
          <p:blipFill>
            <a:blip r:embed="rId3">
              <a:grayscl/>
              <a:extLst>
                <a:ext uri="{BEBA8EAE-BF5A-486C-A8C5-ECC9F3942E4B}">
                  <a14:imgProps xmlns:a14="http://schemas.microsoft.com/office/drawing/2010/main">
                    <a14:imgLayer r:embed="rId4">
                      <a14:imgEffect>
                        <a14:saturation sat="0"/>
                      </a14:imgEffect>
                      <a14:imgEffect>
                        <a14:brightnessContrast bright="40000" contrast="-20000"/>
                      </a14:imgEffect>
                    </a14:imgLayer>
                  </a14:imgProps>
                </a:ext>
                <a:ext uri="{28A0092B-C50C-407E-A947-70E740481C1C}">
                  <a14:useLocalDpi xmlns:a14="http://schemas.microsoft.com/office/drawing/2010/main"/>
                </a:ext>
              </a:extLst>
            </a:blip>
            <a:srcRect/>
            <a:stretch>
              <a:fillRect/>
            </a:stretch>
          </p:blipFill>
          <p:spPr bwMode="auto">
            <a:xfrm>
              <a:off x="386814" y="786533"/>
              <a:ext cx="3381077" cy="3135479"/>
            </a:xfrm>
            <a:prstGeom prst="rect">
              <a:avLst/>
            </a:prstGeom>
            <a:noFill/>
            <a:effectLst>
              <a:outerShdw blurRad="228600" dist="38100" dir="18900000" sx="105000" sy="105000" algn="bl" rotWithShape="0">
                <a:prstClr val="black">
                  <a:alpha val="35000"/>
                </a:prstClr>
              </a:outerShdw>
            </a:effectLst>
            <a:extLst>
              <a:ext uri="{909E8E84-426E-40DD-AFC4-6F175D3DCCD1}">
                <a14:hiddenFill xmlns:a14="http://schemas.microsoft.com/office/drawing/2010/main">
                  <a:solidFill>
                    <a:srgbClr val="FFFFFF"/>
                  </a:solidFill>
                </a14:hiddenFill>
              </a:ext>
            </a:extLst>
          </p:spPr>
        </p:pic>
        <p:grpSp>
          <p:nvGrpSpPr>
            <p:cNvPr id="47" name="群組 23">
              <a:extLst>
                <a:ext uri="{FF2B5EF4-FFF2-40B4-BE49-F238E27FC236}">
                  <a16:creationId xmlns:a16="http://schemas.microsoft.com/office/drawing/2014/main" id="{C6CE59FA-B81C-4124-9390-07A0896B92BF}"/>
                </a:ext>
              </a:extLst>
            </p:cNvPr>
            <p:cNvGrpSpPr/>
            <p:nvPr/>
          </p:nvGrpSpPr>
          <p:grpSpPr>
            <a:xfrm>
              <a:off x="939099" y="2397606"/>
              <a:ext cx="1745608" cy="703340"/>
              <a:chOff x="1500761" y="1789946"/>
              <a:chExt cx="1691816" cy="681665"/>
            </a:xfrm>
            <a:effectLst>
              <a:outerShdw blurRad="50800" dist="38100" dir="2700000" algn="tl" rotWithShape="0">
                <a:prstClr val="black">
                  <a:alpha val="40000"/>
                </a:prstClr>
              </a:outerShdw>
            </a:effectLst>
          </p:grpSpPr>
          <p:pic>
            <p:nvPicPr>
              <p:cNvPr id="48" name="Picture 4" descr="https://lh4.googleusercontent.com/K9V2IiA9lNjQ1bEivo1ZgqjOHErvSxm5mVIOkLfvS4AV_fruAS_ZGl8d77W240EC3k6e504hgmF0cHbqKzwGjNf5PitpvqSoTAJTXYJRjml246jnOQT5Pi8XFvCM9bHK5-as3-f__KM">
                <a:extLst>
                  <a:ext uri="{FF2B5EF4-FFF2-40B4-BE49-F238E27FC236}">
                    <a16:creationId xmlns:a16="http://schemas.microsoft.com/office/drawing/2014/main" id="{15C18E65-C5C9-4ADA-93B2-5E5FB0BE91F7}"/>
                  </a:ext>
                </a:extLst>
              </p:cNvPr>
              <p:cNvPicPr>
                <a:picLocks noChangeAspect="1" noChangeArrowheads="1"/>
              </p:cNvPicPr>
              <p:nvPr/>
            </p:nvPicPr>
            <p:blipFill>
              <a:blip r:embed="rId5" cstate="print"/>
              <a:srcRect/>
              <a:stretch>
                <a:fillRect/>
              </a:stretch>
            </p:blipFill>
            <p:spPr bwMode="auto">
              <a:xfrm>
                <a:off x="2421112" y="1789946"/>
                <a:ext cx="300202" cy="300202"/>
              </a:xfrm>
              <a:prstGeom prst="rect">
                <a:avLst/>
              </a:prstGeom>
              <a:noFill/>
            </p:spPr>
          </p:pic>
          <p:pic>
            <p:nvPicPr>
              <p:cNvPr id="49" name="Picture 7" descr="https://lh6.googleusercontent.com/SA4uCyR_L2jYMxGHC8JcQTlO_Fi9fvJ01WwSys_hjF9oiyvEopa8yurvBgrShk7u3W0l2n2QRfE8VniYiUpT9MM2LO5_H_HvyxoJmc3E-O73Jp3siIe-6VnvGCawf8RH_MkgmPsSCCc">
                <a:extLst>
                  <a:ext uri="{FF2B5EF4-FFF2-40B4-BE49-F238E27FC236}">
                    <a16:creationId xmlns:a16="http://schemas.microsoft.com/office/drawing/2014/main" id="{0F5B73E8-BC1B-4089-8C6B-A4E6DFED62D4}"/>
                  </a:ext>
                </a:extLst>
              </p:cNvPr>
              <p:cNvPicPr>
                <a:picLocks noChangeAspect="1" noChangeArrowheads="1"/>
              </p:cNvPicPr>
              <p:nvPr/>
            </p:nvPicPr>
            <p:blipFill>
              <a:blip r:embed="rId6" cstate="print"/>
              <a:srcRect/>
              <a:stretch>
                <a:fillRect/>
              </a:stretch>
            </p:blipFill>
            <p:spPr bwMode="auto">
              <a:xfrm>
                <a:off x="2173219" y="2170064"/>
                <a:ext cx="300202" cy="300202"/>
              </a:xfrm>
              <a:prstGeom prst="rect">
                <a:avLst/>
              </a:prstGeom>
              <a:noFill/>
            </p:spPr>
          </p:pic>
          <p:pic>
            <p:nvPicPr>
              <p:cNvPr id="50" name="Picture 8" descr="https://lh5.googleusercontent.com/b23u0ELh4hL_awB9Ww8vAh7Zb4GFaTyM9JSXkjRp0Op_jSl8QgyYQgVBe80qtGNDzwNoQ_JvJG05J8wcqXnnj88_y22ro12VeuppteRlA4uAOloCT_8w_iXv6JburYdSsGUPeN8tvh0">
                <a:extLst>
                  <a:ext uri="{FF2B5EF4-FFF2-40B4-BE49-F238E27FC236}">
                    <a16:creationId xmlns:a16="http://schemas.microsoft.com/office/drawing/2014/main" id="{B6E69A13-BCCA-4C5D-A5CA-7ECAAF0680D0}"/>
                  </a:ext>
                </a:extLst>
              </p:cNvPr>
              <p:cNvPicPr>
                <a:picLocks noChangeAspect="1" noChangeArrowheads="1"/>
              </p:cNvPicPr>
              <p:nvPr/>
            </p:nvPicPr>
            <p:blipFill>
              <a:blip r:embed="rId7" cstate="print"/>
              <a:srcRect/>
              <a:stretch>
                <a:fillRect/>
              </a:stretch>
            </p:blipFill>
            <p:spPr bwMode="auto">
              <a:xfrm>
                <a:off x="2663422" y="2170736"/>
                <a:ext cx="300202" cy="300202"/>
              </a:xfrm>
              <a:prstGeom prst="rect">
                <a:avLst/>
              </a:prstGeom>
              <a:noFill/>
            </p:spPr>
          </p:pic>
          <p:pic>
            <p:nvPicPr>
              <p:cNvPr id="51" name="Picture 10" descr="https://lh5.googleusercontent.com/yDLc8xkAuuVx7crlIE2KNk0ewYBuVYjSKxQ5-0kgPW8S4En-3J4DTgJmPELmxQwN8JbJhTMB-lKlBnEcEA2ejrh6oEbgoTK2g0aeYzDlI4TflzYSmKvfwz4Q5HPlbLA48sdewMmt2yE">
                <a:extLst>
                  <a:ext uri="{FF2B5EF4-FFF2-40B4-BE49-F238E27FC236}">
                    <a16:creationId xmlns:a16="http://schemas.microsoft.com/office/drawing/2014/main" id="{39340916-289D-4367-B890-F021D4CE6146}"/>
                  </a:ext>
                </a:extLst>
              </p:cNvPr>
              <p:cNvPicPr>
                <a:picLocks noChangeAspect="1" noChangeArrowheads="1"/>
              </p:cNvPicPr>
              <p:nvPr/>
            </p:nvPicPr>
            <p:blipFill>
              <a:blip r:embed="rId8" cstate="print"/>
              <a:srcRect/>
              <a:stretch>
                <a:fillRect/>
              </a:stretch>
            </p:blipFill>
            <p:spPr bwMode="auto">
              <a:xfrm>
                <a:off x="1500761" y="1791040"/>
                <a:ext cx="300202" cy="300202"/>
              </a:xfrm>
              <a:prstGeom prst="rect">
                <a:avLst/>
              </a:prstGeom>
              <a:noFill/>
            </p:spPr>
          </p:pic>
          <p:pic>
            <p:nvPicPr>
              <p:cNvPr id="52" name="Picture 12" descr="https://lh6.googleusercontent.com/2xwQyO-ybTkAAlCBIc-utXfwa8yEQQSBOAN-mgL1KmFDhzHTcwDZurEnS8G2FhqCXXCnpOPtRB_CV8CWFBHxHvni3DZq0v5Sk5cCLBPtfAkLh-dgfn7WvbsGNgqzb29qmdTvvAUQc_E">
                <a:extLst>
                  <a:ext uri="{FF2B5EF4-FFF2-40B4-BE49-F238E27FC236}">
                    <a16:creationId xmlns:a16="http://schemas.microsoft.com/office/drawing/2014/main" id="{36C41441-74C8-4EED-AE0C-41EB86E975D2}"/>
                  </a:ext>
                </a:extLst>
              </p:cNvPr>
              <p:cNvPicPr>
                <a:picLocks noChangeAspect="1" noChangeArrowheads="1"/>
              </p:cNvPicPr>
              <p:nvPr/>
            </p:nvPicPr>
            <p:blipFill>
              <a:blip r:embed="rId9" cstate="print"/>
              <a:srcRect/>
              <a:stretch>
                <a:fillRect/>
              </a:stretch>
            </p:blipFill>
            <p:spPr bwMode="auto">
              <a:xfrm>
                <a:off x="2892375" y="1789946"/>
                <a:ext cx="300202" cy="300202"/>
              </a:xfrm>
              <a:prstGeom prst="rect">
                <a:avLst/>
              </a:prstGeom>
              <a:noFill/>
            </p:spPr>
          </p:pic>
          <p:pic>
            <p:nvPicPr>
              <p:cNvPr id="53" name="Picture 2" descr="https://lh3.googleusercontent.com/tt_AoumHnwvy4yDK_XqLGyDQRXd4qwpAD7lhoInKWc-stRPWnIZWWSYYLae7i3UfSpefEhRxYlb5d03ZVA71X7QTHmkwEUknw0I9qEGn5XeMBDgWDCSXJFpOO_4jxFHFhk5qQNgB238">
                <a:extLst>
                  <a:ext uri="{FF2B5EF4-FFF2-40B4-BE49-F238E27FC236}">
                    <a16:creationId xmlns:a16="http://schemas.microsoft.com/office/drawing/2014/main" id="{8365E831-ACA7-4F43-A650-3261612C0504}"/>
                  </a:ext>
                </a:extLst>
              </p:cNvPr>
              <p:cNvPicPr>
                <a:picLocks noChangeAspect="1" noChangeArrowheads="1"/>
              </p:cNvPicPr>
              <p:nvPr/>
            </p:nvPicPr>
            <p:blipFill>
              <a:blip r:embed="rId10" cstate="print"/>
              <a:srcRect/>
              <a:stretch>
                <a:fillRect/>
              </a:stretch>
            </p:blipFill>
            <p:spPr bwMode="auto">
              <a:xfrm>
                <a:off x="1955787" y="1789947"/>
                <a:ext cx="300202" cy="300200"/>
              </a:xfrm>
              <a:prstGeom prst="rect">
                <a:avLst/>
              </a:prstGeom>
              <a:noFill/>
            </p:spPr>
          </p:pic>
          <p:pic>
            <p:nvPicPr>
              <p:cNvPr id="54" name="Picture 25" descr="C:\Users\Josh Chen\Desktop\OneDrive.png">
                <a:extLst>
                  <a:ext uri="{FF2B5EF4-FFF2-40B4-BE49-F238E27FC236}">
                    <a16:creationId xmlns:a16="http://schemas.microsoft.com/office/drawing/2014/main" id="{31183760-DC9F-4589-87A2-2F34B55EDF82}"/>
                  </a:ext>
                </a:extLst>
              </p:cNvPr>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1723468" y="2170453"/>
                <a:ext cx="301158" cy="301158"/>
              </a:xfrm>
              <a:prstGeom prst="rect">
                <a:avLst/>
              </a:prstGeom>
              <a:noFill/>
            </p:spPr>
          </p:pic>
        </p:grpSp>
        <p:pic>
          <p:nvPicPr>
            <p:cNvPr id="55" name="Picture 7" descr="https://lh4.googleusercontent.com/H0XP8Jf23xF4_It_H1HIamwPlS0OZnb3ZwylCZIXa5x1H1pjl1FKTmmTa11CmKxi-TwaH1XwEv7df8G1O0IuSBfh7FZdZEG3Xi9ZVf7j1NH65lhVqI8w79kvWfz-rfCtXFel6RoBJoI">
              <a:extLst>
                <a:ext uri="{FF2B5EF4-FFF2-40B4-BE49-F238E27FC236}">
                  <a16:creationId xmlns:a16="http://schemas.microsoft.com/office/drawing/2014/main" id="{819FCAC7-8689-4AD6-BF05-3BFDC71F1C17}"/>
                </a:ext>
              </a:extLst>
            </p:cNvPr>
            <p:cNvPicPr>
              <a:picLocks noChangeAspect="1" noChangeArrowheads="1"/>
            </p:cNvPicPr>
            <p:nvPr/>
          </p:nvPicPr>
          <p:blipFill>
            <a:blip r:embed="rId12" cstate="print"/>
            <a:srcRect/>
            <a:stretch>
              <a:fillRect/>
            </a:stretch>
          </p:blipFill>
          <p:spPr bwMode="auto">
            <a:xfrm>
              <a:off x="2918460" y="2397050"/>
              <a:ext cx="309602" cy="309600"/>
            </a:xfrm>
            <a:prstGeom prst="rect">
              <a:avLst/>
            </a:prstGeom>
            <a:noFill/>
            <a:effectLst>
              <a:outerShdw blurRad="50800" dist="38100" dir="2700000" algn="tl" rotWithShape="0">
                <a:prstClr val="black">
                  <a:alpha val="40000"/>
                </a:prstClr>
              </a:outerShdw>
            </a:effectLst>
          </p:spPr>
        </p:pic>
        <p:pic>
          <p:nvPicPr>
            <p:cNvPr id="56" name="Picture 23" descr="C:\Users\Josh Chen\Desktop\sharefile.png">
              <a:extLst>
                <a:ext uri="{FF2B5EF4-FFF2-40B4-BE49-F238E27FC236}">
                  <a16:creationId xmlns:a16="http://schemas.microsoft.com/office/drawing/2014/main" id="{D25FAD72-E016-47A1-8F02-39134EE75D74}"/>
                </a:ext>
              </a:extLst>
            </p:cNvPr>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2647375" y="2799386"/>
              <a:ext cx="291600" cy="291600"/>
            </a:xfrm>
            <a:prstGeom prst="rect">
              <a:avLst/>
            </a:prstGeom>
            <a:noFill/>
            <a:effectLst>
              <a:outerShdw blurRad="50800" dist="38100" dir="2700000" algn="tl" rotWithShape="0">
                <a:prstClr val="black">
                  <a:alpha val="40000"/>
                </a:prstClr>
              </a:outerShdw>
            </a:effectLst>
          </p:spPr>
        </p:pic>
        <p:grpSp>
          <p:nvGrpSpPr>
            <p:cNvPr id="10" name="群組 9">
              <a:extLst>
                <a:ext uri="{FF2B5EF4-FFF2-40B4-BE49-F238E27FC236}">
                  <a16:creationId xmlns:a16="http://schemas.microsoft.com/office/drawing/2014/main" id="{F60084E3-5AF2-4BED-8909-610546AB0C7C}"/>
                </a:ext>
              </a:extLst>
            </p:cNvPr>
            <p:cNvGrpSpPr/>
            <p:nvPr/>
          </p:nvGrpSpPr>
          <p:grpSpPr>
            <a:xfrm>
              <a:off x="595864" y="4061323"/>
              <a:ext cx="2812252" cy="746310"/>
              <a:chOff x="881513" y="4149933"/>
              <a:chExt cx="2812252" cy="746310"/>
            </a:xfrm>
          </p:grpSpPr>
          <p:pic>
            <p:nvPicPr>
              <p:cNvPr id="57" name="Picture 6" descr="https://lh4.googleusercontent.com/JLwINZBR99tkGPRx3FA7rWHaz4lrB4beEXvVDTvYNOP5IjDY41yBYtDUGLBFNzd38AYzYdEORsJ-Hu3sSmrbpf6Ffqy12-Oo0oN_j-ZoxY98DIhex5SxovJCSE67G7Vulk2lJvUhbwo">
                <a:extLst>
                  <a:ext uri="{FF2B5EF4-FFF2-40B4-BE49-F238E27FC236}">
                    <a16:creationId xmlns:a16="http://schemas.microsoft.com/office/drawing/2014/main" id="{A58F9F7C-FD60-4297-A734-A340FF2230A9}"/>
                  </a:ext>
                </a:extLst>
              </p:cNvPr>
              <p:cNvPicPr>
                <a:picLocks noChangeAspect="1" noChangeArrowheads="1"/>
              </p:cNvPicPr>
              <p:nvPr/>
            </p:nvPicPr>
            <p:blipFill>
              <a:blip r:embed="rId14" cstate="print"/>
              <a:srcRect/>
              <a:stretch>
                <a:fillRect/>
              </a:stretch>
            </p:blipFill>
            <p:spPr bwMode="auto">
              <a:xfrm>
                <a:off x="2914072" y="4585817"/>
                <a:ext cx="309638" cy="309637"/>
              </a:xfrm>
              <a:prstGeom prst="rect">
                <a:avLst/>
              </a:prstGeom>
              <a:noFill/>
              <a:effectLst>
                <a:outerShdw blurRad="50800" dist="38100" dir="2700000" algn="tl" rotWithShape="0">
                  <a:prstClr val="black">
                    <a:alpha val="40000"/>
                  </a:prstClr>
                </a:outerShdw>
              </a:effectLst>
            </p:spPr>
          </p:pic>
          <p:pic>
            <p:nvPicPr>
              <p:cNvPr id="58" name="Picture 8" descr="https://lh3.googleusercontent.com/hnn68hOWXAfi-2buhync8Ho5N6Mh1Cia1p0BYKEFmgSCSweBZZvfugkqQyrghaN8zyIsBFAl27eld7JprW8x9O13h7UnOZtO0T-xd_Tym8bWTlhrMjby8MzOdHSSIAxcK-61egURb-U">
                <a:extLst>
                  <a:ext uri="{FF2B5EF4-FFF2-40B4-BE49-F238E27FC236}">
                    <a16:creationId xmlns:a16="http://schemas.microsoft.com/office/drawing/2014/main" id="{3DF74BA7-D5D2-416D-A62C-8DD2058AA54B}"/>
                  </a:ext>
                </a:extLst>
              </p:cNvPr>
              <p:cNvPicPr>
                <a:picLocks noChangeAspect="1" noChangeArrowheads="1"/>
              </p:cNvPicPr>
              <p:nvPr/>
            </p:nvPicPr>
            <p:blipFill>
              <a:blip r:embed="rId15" cstate="print"/>
              <a:srcRect/>
              <a:stretch>
                <a:fillRect/>
              </a:stretch>
            </p:blipFill>
            <p:spPr bwMode="auto">
              <a:xfrm>
                <a:off x="2117713" y="4164954"/>
                <a:ext cx="309638" cy="309637"/>
              </a:xfrm>
              <a:prstGeom prst="rect">
                <a:avLst/>
              </a:prstGeom>
              <a:noFill/>
              <a:effectLst>
                <a:outerShdw blurRad="50800" dist="38100" dir="2700000" algn="tl" rotWithShape="0">
                  <a:prstClr val="black">
                    <a:alpha val="40000"/>
                  </a:prstClr>
                </a:outerShdw>
              </a:effectLst>
            </p:spPr>
          </p:pic>
          <p:pic>
            <p:nvPicPr>
              <p:cNvPr id="59" name="Picture 11" descr="https://lh4.googleusercontent.com/mK6k9HxxlQ3iieT8IW0gEWxdyKJgYfYBWwdBvN0lRLu8_cGB7X1lN2KOXLFP9TXD-UMxtXANPXor198AJF-FyeUM35snyzMMvdZbcQ_OmxIfdMdUejC5Cy8R8FjD2RfZBKEHA0hMPus">
                <a:extLst>
                  <a:ext uri="{FF2B5EF4-FFF2-40B4-BE49-F238E27FC236}">
                    <a16:creationId xmlns:a16="http://schemas.microsoft.com/office/drawing/2014/main" id="{D045C347-C216-4A62-9149-6A9A42EF91BE}"/>
                  </a:ext>
                </a:extLst>
              </p:cNvPr>
              <p:cNvPicPr>
                <a:picLocks noChangeAspect="1" noChangeArrowheads="1"/>
              </p:cNvPicPr>
              <p:nvPr/>
            </p:nvPicPr>
            <p:blipFill>
              <a:blip r:embed="rId16" cstate="print"/>
              <a:srcRect/>
              <a:stretch>
                <a:fillRect/>
              </a:stretch>
            </p:blipFill>
            <p:spPr bwMode="auto">
              <a:xfrm>
                <a:off x="1405796" y="4586465"/>
                <a:ext cx="309638" cy="309637"/>
              </a:xfrm>
              <a:prstGeom prst="rect">
                <a:avLst/>
              </a:prstGeom>
              <a:noFill/>
              <a:effectLst>
                <a:outerShdw blurRad="50800" dist="38100" dir="2700000" algn="tl" rotWithShape="0">
                  <a:prstClr val="black">
                    <a:alpha val="40000"/>
                  </a:prstClr>
                </a:outerShdw>
              </a:effectLst>
            </p:spPr>
          </p:pic>
          <p:pic>
            <p:nvPicPr>
              <p:cNvPr id="60" name="Picture 14" descr="https://lh5.googleusercontent.com/c-VuMbfcURQcWQtCVz--q6LxBcxY3slbhaPIm-dpbfmvPNMaYWQ0ipmkTPMv3hgaGWf0TANE0FBtUZDit-HSbunIQrWF1jmbyek1KF3PBDz6g-NiamNTqP8O87dLx0eyXxwaNQ9vD-Y">
                <a:extLst>
                  <a:ext uri="{FF2B5EF4-FFF2-40B4-BE49-F238E27FC236}">
                    <a16:creationId xmlns:a16="http://schemas.microsoft.com/office/drawing/2014/main" id="{0B941F7A-9F14-401D-B228-499D34BEE01E}"/>
                  </a:ext>
                </a:extLst>
              </p:cNvPr>
              <p:cNvPicPr>
                <a:picLocks noChangeAspect="1" noChangeArrowheads="1"/>
              </p:cNvPicPr>
              <p:nvPr/>
            </p:nvPicPr>
            <p:blipFill>
              <a:blip r:embed="rId17" cstate="print"/>
              <a:srcRect/>
              <a:stretch>
                <a:fillRect/>
              </a:stretch>
            </p:blipFill>
            <p:spPr bwMode="auto">
              <a:xfrm>
                <a:off x="3082770" y="4165768"/>
                <a:ext cx="309638" cy="309637"/>
              </a:xfrm>
              <a:prstGeom prst="rect">
                <a:avLst/>
              </a:prstGeom>
              <a:noFill/>
              <a:effectLst>
                <a:outerShdw blurRad="50800" dist="38100" dir="2700000" algn="tl" rotWithShape="0">
                  <a:prstClr val="black">
                    <a:alpha val="40000"/>
                  </a:prstClr>
                </a:outerShdw>
              </a:effectLst>
            </p:spPr>
          </p:pic>
          <p:pic>
            <p:nvPicPr>
              <p:cNvPr id="61" name="Picture 15" descr="https://lh4.googleusercontent.com/jAQgNPnfGRQtJiItDhMyoQENWRIQueXO-SLCN41rfXwPvMZuHJtzjbth4T8SNT5oRKkLFgmEAadaVDCJB13v1Az3VFJT2I3_g54luBgTg4dwUO_hTpbJCci5nMf47m0hNNun4ZJmKe8">
                <a:extLst>
                  <a:ext uri="{FF2B5EF4-FFF2-40B4-BE49-F238E27FC236}">
                    <a16:creationId xmlns:a16="http://schemas.microsoft.com/office/drawing/2014/main" id="{524AB5D8-5337-4667-BDD0-BE5FEC65FF1B}"/>
                  </a:ext>
                </a:extLst>
              </p:cNvPr>
              <p:cNvPicPr>
                <a:picLocks noChangeAspect="1" noChangeArrowheads="1"/>
              </p:cNvPicPr>
              <p:nvPr/>
            </p:nvPicPr>
            <p:blipFill>
              <a:blip r:embed="rId18" cstate="print"/>
              <a:srcRect/>
              <a:stretch>
                <a:fillRect/>
              </a:stretch>
            </p:blipFill>
            <p:spPr bwMode="auto">
              <a:xfrm>
                <a:off x="2425022" y="4585817"/>
                <a:ext cx="309638" cy="309637"/>
              </a:xfrm>
              <a:prstGeom prst="rect">
                <a:avLst/>
              </a:prstGeom>
              <a:noFill/>
              <a:effectLst>
                <a:outerShdw blurRad="50800" dist="38100" dir="2700000" algn="tl" rotWithShape="0">
                  <a:prstClr val="black">
                    <a:alpha val="40000"/>
                  </a:prstClr>
                </a:outerShdw>
              </a:effectLst>
            </p:spPr>
          </p:pic>
          <p:pic>
            <p:nvPicPr>
              <p:cNvPr id="62" name="Picture 16" descr="https://lh3.googleusercontent.com/6NBXHIDeSHzKas-KeL_-8NU77BUwwUodC8lXj_BGNUvuNeIFJ8y0d_XVUE3GGZkgdaAi7g31BOFz7W1nsfAWuDXt_ZNuak58YvwKvtxkNI4xEIRA9sr0IOjH5_EX8BEtt9F1XtuwGe4">
                <a:extLst>
                  <a:ext uri="{FF2B5EF4-FFF2-40B4-BE49-F238E27FC236}">
                    <a16:creationId xmlns:a16="http://schemas.microsoft.com/office/drawing/2014/main" id="{2A7AADDC-90CA-4E6F-8E31-E4C2617F2806}"/>
                  </a:ext>
                </a:extLst>
              </p:cNvPr>
              <p:cNvPicPr>
                <a:picLocks noChangeAspect="1" noChangeArrowheads="1"/>
              </p:cNvPicPr>
              <p:nvPr/>
            </p:nvPicPr>
            <p:blipFill>
              <a:blip r:embed="rId19" cstate="print"/>
              <a:srcRect/>
              <a:stretch>
                <a:fillRect/>
              </a:stretch>
            </p:blipFill>
            <p:spPr bwMode="auto">
              <a:xfrm>
                <a:off x="2586894" y="4164954"/>
                <a:ext cx="309638" cy="309637"/>
              </a:xfrm>
              <a:prstGeom prst="rect">
                <a:avLst/>
              </a:prstGeom>
              <a:noFill/>
              <a:effectLst>
                <a:outerShdw blurRad="50800" dist="38100" dir="2700000" algn="tl" rotWithShape="0">
                  <a:prstClr val="black">
                    <a:alpha val="40000"/>
                  </a:prstClr>
                </a:outerShdw>
              </a:effectLst>
            </p:spPr>
          </p:pic>
          <p:pic>
            <p:nvPicPr>
              <p:cNvPr id="63" name="Picture 17" descr="https://lh5.googleusercontent.com/C8QzIakFcFWiw6MJ3mPEyu4TKurUeb60BiG6wDhqfyOBNvUzPhk8fpG1lpEDSsKBCcuqpuH6rj2PFlRi0SPcQAvS-8RgaQm8Xqw9Gqs6GtdCOCGwoRa_L_cpxFOIQmIEnwV5SWCLxcM">
                <a:extLst>
                  <a:ext uri="{FF2B5EF4-FFF2-40B4-BE49-F238E27FC236}">
                    <a16:creationId xmlns:a16="http://schemas.microsoft.com/office/drawing/2014/main" id="{2EE9F3BD-B1E7-497F-AA2A-BE831E62A0A9}"/>
                  </a:ext>
                </a:extLst>
              </p:cNvPr>
              <p:cNvPicPr>
                <a:picLocks noChangeAspect="1" noChangeArrowheads="1"/>
              </p:cNvPicPr>
              <p:nvPr/>
            </p:nvPicPr>
            <p:blipFill>
              <a:blip r:embed="rId20" cstate="print"/>
              <a:srcRect/>
              <a:stretch>
                <a:fillRect/>
              </a:stretch>
            </p:blipFill>
            <p:spPr bwMode="auto">
              <a:xfrm>
                <a:off x="1611981" y="4153674"/>
                <a:ext cx="309638" cy="309637"/>
              </a:xfrm>
              <a:prstGeom prst="rect">
                <a:avLst/>
              </a:prstGeom>
              <a:noFill/>
              <a:effectLst>
                <a:outerShdw blurRad="50800" dist="38100" dir="2700000" algn="tl" rotWithShape="0">
                  <a:prstClr val="black">
                    <a:alpha val="40000"/>
                  </a:prstClr>
                </a:outerShdw>
              </a:effectLst>
            </p:spPr>
          </p:pic>
          <p:pic>
            <p:nvPicPr>
              <p:cNvPr id="64" name="Picture 18" descr="https://lh6.googleusercontent.com/1Fw3w_v3U-JCXnaUH8XlVuQyMkyy_8VgeJh6BG0241g0x8Qug7joSVqEqrkf7KpGjCj2Gqadcur-sVBW0hsMJcZlMz6ZadniH0IO-8I6aEw5qfIPXR9HtNX2-SkhY3vz4vyaUqDOMlo">
                <a:extLst>
                  <a:ext uri="{FF2B5EF4-FFF2-40B4-BE49-F238E27FC236}">
                    <a16:creationId xmlns:a16="http://schemas.microsoft.com/office/drawing/2014/main" id="{761BD45A-9F13-4E15-B618-35A810ABF422}"/>
                  </a:ext>
                </a:extLst>
              </p:cNvPr>
              <p:cNvPicPr>
                <a:picLocks noChangeAspect="1" noChangeArrowheads="1"/>
              </p:cNvPicPr>
              <p:nvPr/>
            </p:nvPicPr>
            <p:blipFill>
              <a:blip r:embed="rId21" cstate="print"/>
              <a:srcRect/>
              <a:stretch>
                <a:fillRect/>
              </a:stretch>
            </p:blipFill>
            <p:spPr bwMode="auto">
              <a:xfrm>
                <a:off x="3384127" y="4585278"/>
                <a:ext cx="309638" cy="309637"/>
              </a:xfrm>
              <a:prstGeom prst="rect">
                <a:avLst/>
              </a:prstGeom>
              <a:noFill/>
              <a:effectLst>
                <a:outerShdw blurRad="50800" dist="38100" dir="2700000" algn="tl" rotWithShape="0">
                  <a:prstClr val="black">
                    <a:alpha val="40000"/>
                  </a:prstClr>
                </a:outerShdw>
              </a:effectLst>
            </p:spPr>
          </p:pic>
          <p:pic>
            <p:nvPicPr>
              <p:cNvPr id="65" name="Picture 20" descr="Image result for è¯çºé²">
                <a:extLst>
                  <a:ext uri="{FF2B5EF4-FFF2-40B4-BE49-F238E27FC236}">
                    <a16:creationId xmlns:a16="http://schemas.microsoft.com/office/drawing/2014/main" id="{DBB397EC-FCAB-4A87-9C06-CED4EA58FD7A}"/>
                  </a:ext>
                </a:extLst>
              </p:cNvPr>
              <p:cNvPicPr>
                <a:picLocks noChangeAspect="1" noChangeArrowheads="1"/>
              </p:cNvPicPr>
              <p:nvPr/>
            </p:nvPicPr>
            <p:blipFill>
              <a:blip r:embed="rId22" cstate="print">
                <a:extLst>
                  <a:ext uri="{28A0092B-C50C-407E-A947-70E740481C1C}">
                    <a14:useLocalDpi xmlns:a14="http://schemas.microsoft.com/office/drawing/2010/main"/>
                  </a:ext>
                </a:extLst>
              </a:blip>
              <a:srcRect l="32299" t="2107" r="32593" b="45223"/>
              <a:stretch>
                <a:fillRect/>
              </a:stretch>
            </p:blipFill>
            <p:spPr bwMode="auto">
              <a:xfrm>
                <a:off x="1908782" y="4585278"/>
                <a:ext cx="309638" cy="309637"/>
              </a:xfrm>
              <a:prstGeom prst="rect">
                <a:avLst/>
              </a:prstGeom>
              <a:noFill/>
              <a:effectLst>
                <a:outerShdw blurRad="50800" dist="38100" dir="2700000" algn="tl" rotWithShape="0">
                  <a:prstClr val="black">
                    <a:alpha val="40000"/>
                  </a:prstClr>
                </a:outerShdw>
              </a:effectLst>
            </p:spPr>
          </p:pic>
          <p:pic>
            <p:nvPicPr>
              <p:cNvPr id="66" name="Google Shape;106;p17">
                <a:extLst>
                  <a:ext uri="{FF2B5EF4-FFF2-40B4-BE49-F238E27FC236}">
                    <a16:creationId xmlns:a16="http://schemas.microsoft.com/office/drawing/2014/main" id="{A8E367A1-D703-44F2-A46D-41225ECB6E69}"/>
                  </a:ext>
                </a:extLst>
              </p:cNvPr>
              <p:cNvPicPr preferRelativeResize="0"/>
              <p:nvPr/>
            </p:nvPicPr>
            <p:blipFill>
              <a:blip r:embed="rId23"/>
              <a:stretch>
                <a:fillRect/>
              </a:stretch>
            </p:blipFill>
            <p:spPr>
              <a:xfrm>
                <a:off x="881513" y="4574397"/>
                <a:ext cx="321846" cy="321846"/>
              </a:xfrm>
              <a:prstGeom prst="rect">
                <a:avLst/>
              </a:prstGeom>
              <a:noFill/>
              <a:effectLst>
                <a:outerShdw blurRad="50800" dist="38100" dir="2700000" algn="tl" rotWithShape="0">
                  <a:prstClr val="black">
                    <a:alpha val="40000"/>
                  </a:prstClr>
                </a:outerShdw>
              </a:effectLst>
            </p:spPr>
          </p:pic>
          <p:grpSp>
            <p:nvGrpSpPr>
              <p:cNvPr id="68" name="Group 26">
                <a:extLst>
                  <a:ext uri="{FF2B5EF4-FFF2-40B4-BE49-F238E27FC236}">
                    <a16:creationId xmlns:a16="http://schemas.microsoft.com/office/drawing/2014/main" id="{9D9CA736-2467-4E8D-9BF0-A3859D0FA051}"/>
                  </a:ext>
                </a:extLst>
              </p:cNvPr>
              <p:cNvGrpSpPr/>
              <p:nvPr/>
            </p:nvGrpSpPr>
            <p:grpSpPr>
              <a:xfrm>
                <a:off x="1104302" y="4149933"/>
                <a:ext cx="309638" cy="309638"/>
                <a:chOff x="7573530" y="4461400"/>
                <a:chExt cx="288006" cy="288006"/>
              </a:xfrm>
              <a:effectLst>
                <a:outerShdw blurRad="50800" dist="38100" dir="2700000" algn="tl" rotWithShape="0">
                  <a:prstClr val="black">
                    <a:alpha val="40000"/>
                  </a:prstClr>
                </a:outerShdw>
              </a:effectLst>
            </p:grpSpPr>
            <p:sp>
              <p:nvSpPr>
                <p:cNvPr id="69" name="Rounded Rectangle 27">
                  <a:extLst>
                    <a:ext uri="{FF2B5EF4-FFF2-40B4-BE49-F238E27FC236}">
                      <a16:creationId xmlns:a16="http://schemas.microsoft.com/office/drawing/2014/main" id="{38D77E47-323A-4038-B799-0760A6D805A9}"/>
                    </a:ext>
                  </a:extLst>
                </p:cNvPr>
                <p:cNvSpPr/>
                <p:nvPr/>
              </p:nvSpPr>
              <p:spPr>
                <a:xfrm>
                  <a:off x="7573530" y="4461400"/>
                  <a:ext cx="288006" cy="288006"/>
                </a:xfrm>
                <a:prstGeom prst="roundRect">
                  <a:avLst>
                    <a:gd name="adj" fmla="val 21761"/>
                  </a:avLst>
                </a:prstGeom>
                <a:solidFill>
                  <a:schemeClr val="bg1"/>
                </a:solidFill>
                <a:ln w="635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0" name="Picture 28" descr="A picture containing drawing&#10;&#10;Description automatically generated">
                  <a:extLst>
                    <a:ext uri="{FF2B5EF4-FFF2-40B4-BE49-F238E27FC236}">
                      <a16:creationId xmlns:a16="http://schemas.microsoft.com/office/drawing/2014/main" id="{7E1CA9F6-16F0-4ABE-B062-EF3C80064C34}"/>
                    </a:ext>
                  </a:extLst>
                </p:cNvPr>
                <p:cNvPicPr>
                  <a:picLocks noChangeAspect="1"/>
                </p:cNvPicPr>
                <p:nvPr/>
              </p:nvPicPr>
              <p:blipFill rotWithShape="1">
                <a:blip r:embed="rId24" cstate="print">
                  <a:extLst>
                    <a:ext uri="{28A0092B-C50C-407E-A947-70E740481C1C}">
                      <a14:useLocalDpi xmlns:a14="http://schemas.microsoft.com/office/drawing/2010/main"/>
                    </a:ext>
                  </a:extLst>
                </a:blip>
                <a:srcRect/>
                <a:stretch/>
              </p:blipFill>
              <p:spPr>
                <a:xfrm>
                  <a:off x="7597739" y="4629853"/>
                  <a:ext cx="234737" cy="87848"/>
                </a:xfrm>
                <a:prstGeom prst="rect">
                  <a:avLst/>
                </a:prstGeom>
              </p:spPr>
            </p:pic>
            <p:pic>
              <p:nvPicPr>
                <p:cNvPr id="71" name="Picture 29">
                  <a:extLst>
                    <a:ext uri="{FF2B5EF4-FFF2-40B4-BE49-F238E27FC236}">
                      <a16:creationId xmlns:a16="http://schemas.microsoft.com/office/drawing/2014/main" id="{1F3FFBE3-51C8-43E2-97D5-699411C707D7}"/>
                    </a:ext>
                  </a:extLst>
                </p:cNvPr>
                <p:cNvPicPr>
                  <a:picLocks noChangeAspect="1"/>
                </p:cNvPicPr>
                <p:nvPr/>
              </p:nvPicPr>
              <p:blipFill rotWithShape="1">
                <a:blip r:embed="rId25" cstate="print">
                  <a:extLst>
                    <a:ext uri="{28A0092B-C50C-407E-A947-70E740481C1C}">
                      <a14:useLocalDpi xmlns:a14="http://schemas.microsoft.com/office/drawing/2010/main"/>
                    </a:ext>
                  </a:extLst>
                </a:blip>
                <a:srcRect/>
                <a:stretch/>
              </p:blipFill>
              <p:spPr>
                <a:xfrm>
                  <a:off x="7573530" y="4472717"/>
                  <a:ext cx="288006" cy="182410"/>
                </a:xfrm>
                <a:prstGeom prst="rect">
                  <a:avLst/>
                </a:prstGeom>
              </p:spPr>
            </p:pic>
          </p:grpSp>
        </p:grpSp>
        <p:sp>
          <p:nvSpPr>
            <p:cNvPr id="72" name="Rectangle 2">
              <a:extLst>
                <a:ext uri="{FF2B5EF4-FFF2-40B4-BE49-F238E27FC236}">
                  <a16:creationId xmlns:a16="http://schemas.microsoft.com/office/drawing/2014/main" id="{1AEC6254-CB2E-4F02-90EE-54FB46198E78}"/>
                </a:ext>
              </a:extLst>
            </p:cNvPr>
            <p:cNvSpPr/>
            <p:nvPr/>
          </p:nvSpPr>
          <p:spPr>
            <a:xfrm>
              <a:off x="1022033" y="1772975"/>
              <a:ext cx="2037737" cy="400110"/>
            </a:xfrm>
            <a:prstGeom prst="rect">
              <a:avLst/>
            </a:prstGeom>
          </p:spPr>
          <p:txBody>
            <a:bodyPr wrap="none">
              <a:spAutoFit/>
            </a:bodyPr>
            <a:lstStyle/>
            <a:p>
              <a:r>
                <a:rPr lang="en-US" b="1">
                  <a:latin typeface="Arial" panose="020B0604020202020204" pitchFamily="34" charset="0"/>
                  <a:ea typeface="微軟正黑體" panose="020B0604030504040204" pitchFamily="34" charset="-120"/>
                  <a:cs typeface="Arial" panose="020B0604020202020204" pitchFamily="34" charset="0"/>
                </a:rPr>
                <a:t>File based CSP</a:t>
              </a:r>
            </a:p>
          </p:txBody>
        </p:sp>
        <p:sp>
          <p:nvSpPr>
            <p:cNvPr id="73" name="Rectangle 37">
              <a:extLst>
                <a:ext uri="{FF2B5EF4-FFF2-40B4-BE49-F238E27FC236}">
                  <a16:creationId xmlns:a16="http://schemas.microsoft.com/office/drawing/2014/main" id="{3B852C0B-48AF-4492-BEBA-025B095D0C86}"/>
                </a:ext>
              </a:extLst>
            </p:cNvPr>
            <p:cNvSpPr/>
            <p:nvPr/>
          </p:nvSpPr>
          <p:spPr>
            <a:xfrm>
              <a:off x="932691" y="3605873"/>
              <a:ext cx="2393604" cy="400110"/>
            </a:xfrm>
            <a:prstGeom prst="rect">
              <a:avLst/>
            </a:prstGeom>
          </p:spPr>
          <p:txBody>
            <a:bodyPr wrap="none">
              <a:spAutoFit/>
            </a:bodyPr>
            <a:lstStyle/>
            <a:p>
              <a:r>
                <a:rPr lang="en-US" altLang="zh-CN" b="1">
                  <a:latin typeface="Arial" panose="020B0604020202020204" pitchFamily="34" charset="0"/>
                  <a:ea typeface="微軟正黑體" panose="020B0604030504040204" pitchFamily="34" charset="-120"/>
                  <a:cs typeface="Arial" panose="020B0604020202020204" pitchFamily="34" charset="0"/>
                </a:rPr>
                <a:t>Object based CSP</a:t>
              </a:r>
              <a:endParaRPr lang="en-US" b="1">
                <a:latin typeface="Arial" panose="020B0604020202020204" pitchFamily="34" charset="0"/>
                <a:ea typeface="微軟正黑體" panose="020B0604030504040204" pitchFamily="34" charset="-120"/>
                <a:cs typeface="Arial" panose="020B0604020202020204" pitchFamily="34" charset="0"/>
              </a:endParaRPr>
            </a:p>
          </p:txBody>
        </p:sp>
        <p:cxnSp>
          <p:nvCxnSpPr>
            <p:cNvPr id="110" name="接點: 肘形 109">
              <a:extLst>
                <a:ext uri="{FF2B5EF4-FFF2-40B4-BE49-F238E27FC236}">
                  <a16:creationId xmlns:a16="http://schemas.microsoft.com/office/drawing/2014/main" id="{F953504C-EE11-4836-BADA-A55FF92B4072}"/>
                </a:ext>
              </a:extLst>
            </p:cNvPr>
            <p:cNvCxnSpPr>
              <a:cxnSpLocks/>
            </p:cNvCxnSpPr>
            <p:nvPr/>
          </p:nvCxnSpPr>
          <p:spPr>
            <a:xfrm>
              <a:off x="3530977" y="1910357"/>
              <a:ext cx="1543665" cy="486693"/>
            </a:xfrm>
            <a:prstGeom prst="bentConnector3">
              <a:avLst>
                <a:gd name="adj1" fmla="val 50000"/>
              </a:avLst>
            </a:prstGeom>
            <a:ln w="31750">
              <a:solidFill>
                <a:srgbClr val="1574DC"/>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pic>
          <p:nvPicPr>
            <p:cNvPr id="74" name="圖片 73" descr="一張含有 電子用品, 路面, 電腦, 黑色 的圖片&#10;&#10;自動產生的描述">
              <a:extLst>
                <a:ext uri="{FF2B5EF4-FFF2-40B4-BE49-F238E27FC236}">
                  <a16:creationId xmlns:a16="http://schemas.microsoft.com/office/drawing/2014/main" id="{BD4A4C61-DBAF-B443-82A3-AF74E578D826}"/>
                </a:ext>
              </a:extLst>
            </p:cNvPr>
            <p:cNvPicPr>
              <a:picLocks noChangeAspect="1"/>
            </p:cNvPicPr>
            <p:nvPr/>
          </p:nvPicPr>
          <p:blipFill>
            <a:blip r:embed="rId26" cstate="print">
              <a:extLst>
                <a:ext uri="{28A0092B-C50C-407E-A947-70E740481C1C}">
                  <a14:useLocalDpi xmlns:a14="http://schemas.microsoft.com/office/drawing/2010/main"/>
                </a:ext>
              </a:extLst>
            </a:blip>
            <a:stretch>
              <a:fillRect/>
            </a:stretch>
          </p:blipFill>
          <p:spPr>
            <a:xfrm>
              <a:off x="4373654" y="3747199"/>
              <a:ext cx="6492253" cy="1527051"/>
            </a:xfrm>
            <a:prstGeom prst="rect">
              <a:avLst/>
            </a:prstGeom>
          </p:spPr>
        </p:pic>
        <p:pic>
          <p:nvPicPr>
            <p:cNvPr id="5" name="圖片 4">
              <a:extLst>
                <a:ext uri="{FF2B5EF4-FFF2-40B4-BE49-F238E27FC236}">
                  <a16:creationId xmlns:a16="http://schemas.microsoft.com/office/drawing/2014/main" id="{AFDAE46D-935B-B245-BF7C-4E328D7B8B8A}"/>
                </a:ext>
              </a:extLst>
            </p:cNvPr>
            <p:cNvPicPr>
              <a:picLocks noChangeAspect="1"/>
            </p:cNvPicPr>
            <p:nvPr/>
          </p:nvPicPr>
          <p:blipFill>
            <a:blip r:embed="rId27"/>
            <a:stretch>
              <a:fillRect/>
            </a:stretch>
          </p:blipFill>
          <p:spPr>
            <a:xfrm>
              <a:off x="4967000" y="1769705"/>
              <a:ext cx="1625600" cy="1625600"/>
            </a:xfrm>
            <a:prstGeom prst="rect">
              <a:avLst/>
            </a:prstGeom>
          </p:spPr>
        </p:pic>
        <p:sp>
          <p:nvSpPr>
            <p:cNvPr id="75" name="矩形 3">
              <a:extLst>
                <a:ext uri="{FF2B5EF4-FFF2-40B4-BE49-F238E27FC236}">
                  <a16:creationId xmlns:a16="http://schemas.microsoft.com/office/drawing/2014/main" id="{803BA2F3-71D7-DC4F-A659-92678E2F3588}"/>
                </a:ext>
              </a:extLst>
            </p:cNvPr>
            <p:cNvSpPr/>
            <p:nvPr/>
          </p:nvSpPr>
          <p:spPr>
            <a:xfrm>
              <a:off x="4624368" y="3479949"/>
              <a:ext cx="2857582" cy="315663"/>
            </a:xfrm>
            <a:prstGeom prst="rect">
              <a:avLst/>
            </a:prstGeom>
          </p:spPr>
          <p:txBody>
            <a:bodyPr wrap="none">
              <a:spAutoFit/>
            </a:bodyPr>
            <a:lstStyle/>
            <a:p>
              <a:r>
                <a:rPr lang="en-US" altLang="zh-TW" sz="1300" b="1">
                  <a:latin typeface="Arial" panose="020B0604020202020204" pitchFamily="34" charset="0"/>
                  <a:ea typeface="微軟正黑體" panose="020B0604030504040204" pitchFamily="34" charset="-120"/>
                  <a:cs typeface="Arial" panose="020B0604020202020204" pitchFamily="34" charset="0"/>
                </a:rPr>
                <a:t>HDD volume for cloud gateway</a:t>
              </a:r>
            </a:p>
          </p:txBody>
        </p:sp>
        <p:sp>
          <p:nvSpPr>
            <p:cNvPr id="76" name="矩形 3">
              <a:extLst>
                <a:ext uri="{FF2B5EF4-FFF2-40B4-BE49-F238E27FC236}">
                  <a16:creationId xmlns:a16="http://schemas.microsoft.com/office/drawing/2014/main" id="{F55F4E56-2640-1A47-8A91-71372EB6BF72}"/>
                </a:ext>
              </a:extLst>
            </p:cNvPr>
            <p:cNvSpPr/>
            <p:nvPr/>
          </p:nvSpPr>
          <p:spPr>
            <a:xfrm>
              <a:off x="7782500" y="3496286"/>
              <a:ext cx="2674138" cy="315663"/>
            </a:xfrm>
            <a:prstGeom prst="rect">
              <a:avLst/>
            </a:prstGeom>
          </p:spPr>
          <p:txBody>
            <a:bodyPr wrap="none">
              <a:spAutoFit/>
            </a:bodyPr>
            <a:lstStyle/>
            <a:p>
              <a:r>
                <a:rPr lang="en-US" altLang="zh-TW" sz="1300" b="1">
                  <a:latin typeface="Arial" panose="020B0604020202020204" pitchFamily="34" charset="0"/>
                  <a:ea typeface="微軟正黑體" panose="020B0604030504040204" pitchFamily="34" charset="-120"/>
                  <a:cs typeface="Arial" panose="020B0604020202020204" pitchFamily="34" charset="0"/>
                </a:rPr>
                <a:t>SSD volume for local service</a:t>
              </a:r>
            </a:p>
          </p:txBody>
        </p:sp>
        <p:pic>
          <p:nvPicPr>
            <p:cNvPr id="77" name="圖片 76">
              <a:extLst>
                <a:ext uri="{FF2B5EF4-FFF2-40B4-BE49-F238E27FC236}">
                  <a16:creationId xmlns:a16="http://schemas.microsoft.com/office/drawing/2014/main" id="{9303D393-34AE-4650-94E7-91F2DEE6ECC6}"/>
                </a:ext>
              </a:extLst>
            </p:cNvPr>
            <p:cNvPicPr>
              <a:picLocks noChangeAspect="1"/>
            </p:cNvPicPr>
            <p:nvPr/>
          </p:nvPicPr>
          <p:blipFill>
            <a:blip r:embed="rId27"/>
            <a:stretch>
              <a:fillRect/>
            </a:stretch>
          </p:blipFill>
          <p:spPr>
            <a:xfrm>
              <a:off x="7925923" y="1769705"/>
              <a:ext cx="1625600" cy="1625600"/>
            </a:xfrm>
            <a:prstGeom prst="rect">
              <a:avLst/>
            </a:prstGeom>
          </p:spPr>
        </p:pic>
        <p:cxnSp>
          <p:nvCxnSpPr>
            <p:cNvPr id="78" name="接點: 肘形 77">
              <a:extLst>
                <a:ext uri="{FF2B5EF4-FFF2-40B4-BE49-F238E27FC236}">
                  <a16:creationId xmlns:a16="http://schemas.microsoft.com/office/drawing/2014/main" id="{A50EF206-E1B6-4C7C-BCB5-2AF6A5BB9322}"/>
                </a:ext>
              </a:extLst>
            </p:cNvPr>
            <p:cNvCxnSpPr>
              <a:cxnSpLocks/>
            </p:cNvCxnSpPr>
            <p:nvPr/>
          </p:nvCxnSpPr>
          <p:spPr>
            <a:xfrm rot="10800000" flipV="1">
              <a:off x="3490568" y="2782620"/>
              <a:ext cx="1608694" cy="1529608"/>
            </a:xfrm>
            <a:prstGeom prst="bentConnector3">
              <a:avLst>
                <a:gd name="adj1" fmla="val 50000"/>
              </a:avLst>
            </a:prstGeom>
            <a:ln w="31750">
              <a:solidFill>
                <a:srgbClr val="1574DC"/>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pic>
          <p:nvPicPr>
            <p:cNvPr id="79" name="圖片 78">
              <a:extLst>
                <a:ext uri="{FF2B5EF4-FFF2-40B4-BE49-F238E27FC236}">
                  <a16:creationId xmlns:a16="http://schemas.microsoft.com/office/drawing/2014/main" id="{D8FA9EB5-03DB-4EB9-AB92-771143DB2A82}"/>
                </a:ext>
              </a:extLst>
            </p:cNvPr>
            <p:cNvPicPr>
              <a:picLocks noChangeAspect="1"/>
            </p:cNvPicPr>
            <p:nvPr/>
          </p:nvPicPr>
          <p:blipFill>
            <a:blip r:embed="rId28" cstate="print">
              <a:extLst>
                <a:ext uri="{28A0092B-C50C-407E-A947-70E740481C1C}">
                  <a14:useLocalDpi xmlns:a14="http://schemas.microsoft.com/office/drawing/2010/main"/>
                </a:ext>
              </a:extLst>
            </a:blip>
            <a:stretch>
              <a:fillRect/>
            </a:stretch>
          </p:blipFill>
          <p:spPr>
            <a:xfrm>
              <a:off x="8680030" y="2352264"/>
              <a:ext cx="1445322" cy="1136987"/>
            </a:xfrm>
            <a:prstGeom prst="rect">
              <a:avLst/>
            </a:prstGeom>
          </p:spPr>
        </p:pic>
        <p:pic>
          <p:nvPicPr>
            <p:cNvPr id="4" name="圖片 3" descr="一張含有 電子用品, 相片, 室內, 白色 的圖片&#10;&#10;自動產生的描述">
              <a:extLst>
                <a:ext uri="{FF2B5EF4-FFF2-40B4-BE49-F238E27FC236}">
                  <a16:creationId xmlns:a16="http://schemas.microsoft.com/office/drawing/2014/main" id="{D4D91829-7CE0-44F9-A646-55F2CBA0BEE3}"/>
                </a:ext>
              </a:extLst>
            </p:cNvPr>
            <p:cNvPicPr>
              <a:picLocks noChangeAspect="1"/>
            </p:cNvPicPr>
            <p:nvPr/>
          </p:nvPicPr>
          <p:blipFill>
            <a:blip r:embed="rId29" cstate="print">
              <a:extLst>
                <a:ext uri="{28A0092B-C50C-407E-A947-70E740481C1C}">
                  <a14:useLocalDpi xmlns:a14="http://schemas.microsoft.com/office/drawing/2010/main"/>
                </a:ext>
              </a:extLst>
            </a:blip>
            <a:stretch>
              <a:fillRect/>
            </a:stretch>
          </p:blipFill>
          <p:spPr>
            <a:xfrm>
              <a:off x="5613458" y="2191940"/>
              <a:ext cx="1459447" cy="1148098"/>
            </a:xfrm>
            <a:prstGeom prst="rect">
              <a:avLst/>
            </a:prstGeom>
          </p:spPr>
        </p:pic>
        <p:grpSp>
          <p:nvGrpSpPr>
            <p:cNvPr id="8" name="Group 7">
              <a:extLst>
                <a:ext uri="{FF2B5EF4-FFF2-40B4-BE49-F238E27FC236}">
                  <a16:creationId xmlns:a16="http://schemas.microsoft.com/office/drawing/2014/main" id="{2E07ED9F-E43F-122A-598C-16A98B505471}"/>
                </a:ext>
              </a:extLst>
            </p:cNvPr>
            <p:cNvGrpSpPr/>
            <p:nvPr/>
          </p:nvGrpSpPr>
          <p:grpSpPr>
            <a:xfrm>
              <a:off x="2254967" y="5340327"/>
              <a:ext cx="3378342" cy="1289359"/>
              <a:chOff x="907264" y="5268272"/>
              <a:chExt cx="3378342" cy="1289359"/>
            </a:xfrm>
          </p:grpSpPr>
          <p:sp>
            <p:nvSpPr>
              <p:cNvPr id="32" name="矩形 3">
                <a:extLst>
                  <a:ext uri="{FF2B5EF4-FFF2-40B4-BE49-F238E27FC236}">
                    <a16:creationId xmlns:a16="http://schemas.microsoft.com/office/drawing/2014/main" id="{6A52421E-E343-4725-805A-65EA97CB0662}"/>
                  </a:ext>
                </a:extLst>
              </p:cNvPr>
              <p:cNvSpPr/>
              <p:nvPr/>
            </p:nvSpPr>
            <p:spPr>
              <a:xfrm>
                <a:off x="1741552" y="5268272"/>
                <a:ext cx="2400016" cy="307777"/>
              </a:xfrm>
              <a:prstGeom prst="rect">
                <a:avLst/>
              </a:prstGeom>
            </p:spPr>
            <p:txBody>
              <a:bodyPr wrap="none">
                <a:spAutoFit/>
              </a:bodyPr>
              <a:lstStyle/>
              <a:p>
                <a:r>
                  <a:rPr lang="en-US" altLang="zh-TW" sz="1400" b="1">
                    <a:solidFill>
                      <a:schemeClr val="accent2">
                        <a:lumMod val="75000"/>
                      </a:schemeClr>
                    </a:solidFill>
                    <a:latin typeface="Arial" panose="020B0604020202020204" pitchFamily="34" charset="0"/>
                    <a:ea typeface="微軟正黑體" panose="020B0604030504040204" pitchFamily="34" charset="-120"/>
                    <a:cs typeface="Arial" panose="020B0604020202020204" pitchFamily="34" charset="0"/>
                  </a:rPr>
                  <a:t>Support </a:t>
                </a:r>
                <a:r>
                  <a:rPr lang="en-US" altLang="zh-CN" sz="1400" b="1">
                    <a:solidFill>
                      <a:schemeClr val="accent2">
                        <a:lumMod val="75000"/>
                      </a:schemeClr>
                    </a:solidFill>
                    <a:latin typeface="Arial" panose="020B0604020202020204" pitchFamily="34" charset="0"/>
                    <a:ea typeface="微軟正黑體" panose="020B0604030504040204" pitchFamily="34" charset="-120"/>
                    <a:cs typeface="Arial" panose="020B0604020202020204" pitchFamily="34" charset="0"/>
                  </a:rPr>
                  <a:t>different protocol</a:t>
                </a:r>
                <a:endParaRPr lang="en-US" altLang="zh-TW" sz="1400" b="1">
                  <a:solidFill>
                    <a:schemeClr val="accent2">
                      <a:lumMod val="75000"/>
                    </a:schemeClr>
                  </a:solidFill>
                  <a:latin typeface="Arial" panose="020B0604020202020204" pitchFamily="34" charset="0"/>
                  <a:ea typeface="微軟正黑體" panose="020B0604030504040204" pitchFamily="34" charset="-120"/>
                  <a:cs typeface="Arial" panose="020B0604020202020204" pitchFamily="34" charset="0"/>
                </a:endParaRPr>
              </a:p>
            </p:txBody>
          </p:sp>
          <p:pic>
            <p:nvPicPr>
              <p:cNvPr id="6" name="圖片 5">
                <a:extLst>
                  <a:ext uri="{FF2B5EF4-FFF2-40B4-BE49-F238E27FC236}">
                    <a16:creationId xmlns:a16="http://schemas.microsoft.com/office/drawing/2014/main" id="{C9D25510-6691-4F0D-8052-9F0DEB61D7B4}"/>
                  </a:ext>
                </a:extLst>
              </p:cNvPr>
              <p:cNvPicPr>
                <a:picLocks noChangeAspect="1"/>
              </p:cNvPicPr>
              <p:nvPr/>
            </p:nvPicPr>
            <p:blipFill>
              <a:blip r:embed="rId30" cstate="print">
                <a:extLst>
                  <a:ext uri="{28A0092B-C50C-407E-A947-70E740481C1C}">
                    <a14:useLocalDpi xmlns:a14="http://schemas.microsoft.com/office/drawing/2010/main"/>
                  </a:ext>
                </a:extLst>
              </a:blip>
              <a:srcRect/>
              <a:stretch/>
            </p:blipFill>
            <p:spPr>
              <a:xfrm>
                <a:off x="1757068" y="5583029"/>
                <a:ext cx="2528538" cy="974602"/>
              </a:xfrm>
              <a:prstGeom prst="rect">
                <a:avLst/>
              </a:prstGeom>
              <a:effectLst>
                <a:outerShdw blurRad="50800" dist="38100" dir="2700000" algn="tl" rotWithShape="0">
                  <a:prstClr val="black">
                    <a:alpha val="40000"/>
                  </a:prstClr>
                </a:outerShdw>
              </a:effectLst>
            </p:spPr>
          </p:pic>
          <p:sp>
            <p:nvSpPr>
              <p:cNvPr id="43" name="矩形 8">
                <a:extLst>
                  <a:ext uri="{FF2B5EF4-FFF2-40B4-BE49-F238E27FC236}">
                    <a16:creationId xmlns:a16="http://schemas.microsoft.com/office/drawing/2014/main" id="{FD400F95-40A8-4B7C-9F80-879962870C85}"/>
                  </a:ext>
                </a:extLst>
              </p:cNvPr>
              <p:cNvSpPr/>
              <p:nvPr/>
            </p:nvSpPr>
            <p:spPr>
              <a:xfrm>
                <a:off x="1833490" y="5620849"/>
                <a:ext cx="2179717" cy="907254"/>
              </a:xfrm>
              <a:prstGeom prst="rect">
                <a:avLst/>
              </a:prstGeom>
              <a:ln>
                <a:noFill/>
              </a:ln>
            </p:spPr>
            <p:txBody>
              <a:bodyPr wrap="square" anchor="t">
                <a:spAutoFit/>
              </a:bodyPr>
              <a:lstStyle/>
              <a:p>
                <a:pPr>
                  <a:lnSpc>
                    <a:spcPts val="2000"/>
                  </a:lnSpc>
                </a:pPr>
                <a:r>
                  <a:rPr lang="en-US" altLang="zh-TW" sz="1300" b="1">
                    <a:solidFill>
                      <a:schemeClr val="bg1"/>
                    </a:solidFill>
                    <a:latin typeface="Arial"/>
                    <a:ea typeface="微軟正黑體"/>
                    <a:cs typeface="Arial"/>
                  </a:rPr>
                  <a:t>SMB, AFP, NFS, iSCSI, FTP, </a:t>
                </a:r>
                <a:r>
                  <a:rPr lang="en-US" altLang="zh-TW" sz="1300" b="1" err="1">
                    <a:solidFill>
                      <a:schemeClr val="bg1"/>
                    </a:solidFill>
                    <a:latin typeface="Arial"/>
                    <a:ea typeface="微軟正黑體"/>
                    <a:cs typeface="Arial"/>
                  </a:rPr>
                  <a:t>FibreChannel</a:t>
                </a:r>
                <a:r>
                  <a:rPr lang="en-US" altLang="zh-TW" sz="1300" b="1">
                    <a:solidFill>
                      <a:schemeClr val="bg1"/>
                    </a:solidFill>
                    <a:latin typeface="Arial"/>
                    <a:ea typeface="微軟正黑體"/>
                    <a:cs typeface="Arial"/>
                  </a:rPr>
                  <a:t>, S3, WebDAV</a:t>
                </a:r>
                <a:endParaRPr lang="en-US" sz="1300" b="1">
                  <a:solidFill>
                    <a:schemeClr val="bg1"/>
                  </a:solidFill>
                  <a:cs typeface="Calibri"/>
                </a:endParaRPr>
              </a:p>
            </p:txBody>
          </p:sp>
          <p:pic>
            <p:nvPicPr>
              <p:cNvPr id="112" name="圖形 111">
                <a:extLst>
                  <a:ext uri="{FF2B5EF4-FFF2-40B4-BE49-F238E27FC236}">
                    <a16:creationId xmlns:a16="http://schemas.microsoft.com/office/drawing/2014/main" id="{0E72C0FB-CDC4-4C82-A6C9-F9E9CD3035C9}"/>
                  </a:ext>
                </a:extLst>
              </p:cNvPr>
              <p:cNvPicPr>
                <a:picLocks noChangeAspect="1"/>
              </p:cNvPicPr>
              <p:nvPr/>
            </p:nvPicPr>
            <p:blipFill>
              <a:blip r:embed="rId31">
                <a:grayscl/>
                <a:extLst>
                  <a:ext uri="{96DAC541-7B7A-43D3-8B79-37D633B846F1}">
                    <asvg:svgBlip xmlns:asvg="http://schemas.microsoft.com/office/drawing/2016/SVG/main" r:embed="rId32"/>
                  </a:ext>
                </a:extLst>
              </a:blip>
              <a:stretch>
                <a:fillRect/>
              </a:stretch>
            </p:blipFill>
            <p:spPr>
              <a:xfrm>
                <a:off x="907264" y="5330573"/>
                <a:ext cx="883467" cy="1164757"/>
              </a:xfrm>
              <a:prstGeom prst="rect">
                <a:avLst/>
              </a:prstGeom>
            </p:spPr>
          </p:pic>
        </p:grpSp>
        <p:sp>
          <p:nvSpPr>
            <p:cNvPr id="96" name="Google Shape;880;p51">
              <a:extLst>
                <a:ext uri="{FF2B5EF4-FFF2-40B4-BE49-F238E27FC236}">
                  <a16:creationId xmlns:a16="http://schemas.microsoft.com/office/drawing/2014/main" id="{315DC728-6B07-4F2D-A97D-C576BB56242D}"/>
                </a:ext>
              </a:extLst>
            </p:cNvPr>
            <p:cNvSpPr/>
            <p:nvPr/>
          </p:nvSpPr>
          <p:spPr>
            <a:xfrm>
              <a:off x="7843127" y="5959865"/>
              <a:ext cx="1791191" cy="292586"/>
            </a:xfrm>
            <a:prstGeom prst="roundRect">
              <a:avLst>
                <a:gd name="adj" fmla="val 16667"/>
              </a:avLst>
            </a:prstGeom>
            <a:noFill/>
            <a:ln w="9525" cap="flat" cmpd="sng">
              <a:noFill/>
              <a:prstDash val="solid"/>
              <a:round/>
              <a:headEnd type="none" w="sm" len="sm"/>
              <a:tailEnd type="none" w="sm" len="sm"/>
            </a:ln>
          </p:spPr>
          <p:txBody>
            <a:bodyPr spcFirstLastPara="1" wrap="square" lIns="91425" tIns="91425" rIns="91425" bIns="91425" anchor="ctr" anchorCtr="0">
              <a:noAutofit/>
            </a:bodyPr>
            <a:lstStyle/>
            <a:p>
              <a:pPr algn="ctr">
                <a:buClr>
                  <a:srgbClr val="D8D8D8"/>
                </a:buClr>
                <a:buSzPts val="1600"/>
              </a:pPr>
              <a:r>
                <a:rPr lang="en-US" sz="1200" b="1" i="0" u="none" strike="noStrike" cap="none">
                  <a:latin typeface="Arial" panose="020B0604020202020204" pitchFamily="34" charset="0"/>
                  <a:ea typeface="微軟正黑體" panose="020B0604030504040204" pitchFamily="34" charset="-120"/>
                  <a:cs typeface="Helvetica Neue"/>
                  <a:sym typeface="Arial" panose="020B0604020202020204" pitchFamily="34" charset="0"/>
                </a:rPr>
                <a:t>Application Server</a:t>
              </a:r>
              <a:br>
                <a:rPr lang="en-US" sz="1200" b="1" i="0" u="none" strike="noStrike" cap="none">
                  <a:latin typeface="Arial" panose="020B0604020202020204" pitchFamily="34" charset="0"/>
                  <a:ea typeface="微軟正黑體" panose="020B0604030504040204" pitchFamily="34" charset="-120"/>
                  <a:cs typeface="Helvetica Neue"/>
                  <a:sym typeface="Arial" panose="020B0604020202020204" pitchFamily="34" charset="0"/>
                </a:rPr>
              </a:br>
              <a:r>
                <a:rPr lang="en-US" sz="1050" b="1" i="0" u="none" strike="noStrike" cap="none">
                  <a:latin typeface="Arial" panose="020B0604020202020204" pitchFamily="34" charset="0"/>
                  <a:ea typeface="微軟正黑體" panose="020B0604030504040204" pitchFamily="34" charset="-120"/>
                  <a:cs typeface="Helvetica Neue"/>
                  <a:sym typeface="Arial" panose="020B0604020202020204" pitchFamily="34" charset="0"/>
                </a:rPr>
                <a:t>(</a:t>
              </a:r>
              <a:r>
                <a:rPr lang="en-US" altLang="zh-TW" sz="1100" b="1" i="0" u="none" strike="noStrike" cap="none">
                  <a:latin typeface="Arial" panose="020B0604020202020204" pitchFamily="34" charset="0"/>
                  <a:ea typeface="微軟正黑體" panose="020B0604030504040204" pitchFamily="34" charset="-120"/>
                  <a:cs typeface="Helvetica Neue"/>
                  <a:sym typeface="Arial" panose="020B0604020202020204" pitchFamily="34" charset="0"/>
                </a:rPr>
                <a:t>iSCSI Initiator</a:t>
              </a:r>
              <a:r>
                <a:rPr lang="en-US" sz="1100">
                  <a:latin typeface="Arial" panose="020B0604020202020204" pitchFamily="34" charset="0"/>
                  <a:ea typeface="微軟正黑體" panose="020B0604030504040204" pitchFamily="34" charset="-120"/>
                  <a:sym typeface="Arial" panose="020B0604020202020204" pitchFamily="34" charset="0"/>
                </a:rPr>
                <a:t>)</a:t>
              </a:r>
              <a:endParaRPr sz="1400">
                <a:latin typeface="Arial" panose="020B0604020202020204" pitchFamily="34" charset="0"/>
                <a:ea typeface="微軟正黑體" panose="020B0604030504040204" pitchFamily="34" charset="-120"/>
                <a:sym typeface="Arial" panose="020B0604020202020204" pitchFamily="34" charset="0"/>
              </a:endParaRPr>
            </a:p>
          </p:txBody>
        </p:sp>
        <p:cxnSp>
          <p:nvCxnSpPr>
            <p:cNvPr id="99" name="Straight Connector 58">
              <a:extLst>
                <a:ext uri="{FF2B5EF4-FFF2-40B4-BE49-F238E27FC236}">
                  <a16:creationId xmlns:a16="http://schemas.microsoft.com/office/drawing/2014/main" id="{3805D3ED-31C7-4062-919C-905058A040D1}"/>
                </a:ext>
              </a:extLst>
            </p:cNvPr>
            <p:cNvCxnSpPr>
              <a:cxnSpLocks/>
            </p:cNvCxnSpPr>
            <p:nvPr/>
          </p:nvCxnSpPr>
          <p:spPr>
            <a:xfrm>
              <a:off x="9643239" y="5008651"/>
              <a:ext cx="450712" cy="548789"/>
            </a:xfrm>
            <a:prstGeom prst="line">
              <a:avLst/>
            </a:prstGeom>
            <a:ln w="25400">
              <a:solidFill>
                <a:srgbClr val="1574DC"/>
              </a:solidFill>
              <a:prstDash val="sysDot"/>
              <a:headEnd type="triangle" w="lg" len="lg"/>
              <a:tailEnd type="triangle" w="lg" len="lg"/>
            </a:ln>
          </p:spPr>
          <p:style>
            <a:lnRef idx="1">
              <a:schemeClr val="accent1"/>
            </a:lnRef>
            <a:fillRef idx="0">
              <a:schemeClr val="accent1"/>
            </a:fillRef>
            <a:effectRef idx="0">
              <a:schemeClr val="accent1"/>
            </a:effectRef>
            <a:fontRef idx="minor">
              <a:schemeClr val="tx1"/>
            </a:fontRef>
          </p:style>
        </p:cxnSp>
        <p:pic>
          <p:nvPicPr>
            <p:cNvPr id="101" name="圖片 100">
              <a:extLst>
                <a:ext uri="{FF2B5EF4-FFF2-40B4-BE49-F238E27FC236}">
                  <a16:creationId xmlns:a16="http://schemas.microsoft.com/office/drawing/2014/main" id="{8D87FE6E-0CA2-42D9-B81B-0535A67F132C}"/>
                </a:ext>
              </a:extLst>
            </p:cNvPr>
            <p:cNvPicPr>
              <a:picLocks noChangeAspect="1"/>
            </p:cNvPicPr>
            <p:nvPr/>
          </p:nvPicPr>
          <p:blipFill>
            <a:blip r:embed="rId33" cstate="print">
              <a:extLst>
                <a:ext uri="{28A0092B-C50C-407E-A947-70E740481C1C}">
                  <a14:useLocalDpi xmlns:a14="http://schemas.microsoft.com/office/drawing/2010/main"/>
                </a:ext>
              </a:extLst>
            </a:blip>
            <a:srcRect/>
            <a:stretch/>
          </p:blipFill>
          <p:spPr>
            <a:xfrm>
              <a:off x="10445140" y="5074529"/>
              <a:ext cx="1379916" cy="450425"/>
            </a:xfrm>
            <a:prstGeom prst="rect">
              <a:avLst/>
            </a:prstGeom>
            <a:effectLst>
              <a:outerShdw blurRad="50800" dist="38100" dir="2700000" algn="tl" rotWithShape="0">
                <a:prstClr val="black">
                  <a:alpha val="40000"/>
                </a:prstClr>
              </a:outerShdw>
            </a:effectLst>
          </p:spPr>
        </p:pic>
        <p:sp>
          <p:nvSpPr>
            <p:cNvPr id="102" name="文字方塊 101">
              <a:extLst>
                <a:ext uri="{FF2B5EF4-FFF2-40B4-BE49-F238E27FC236}">
                  <a16:creationId xmlns:a16="http://schemas.microsoft.com/office/drawing/2014/main" id="{F935E1E8-F773-4E8B-AC66-575665EC6C86}"/>
                </a:ext>
              </a:extLst>
            </p:cNvPr>
            <p:cNvSpPr txBox="1"/>
            <p:nvPr/>
          </p:nvSpPr>
          <p:spPr>
            <a:xfrm>
              <a:off x="10683480" y="5167252"/>
              <a:ext cx="1202511" cy="261610"/>
            </a:xfrm>
            <a:prstGeom prst="rect">
              <a:avLst/>
            </a:prstGeom>
            <a:noFill/>
          </p:spPr>
          <p:txBody>
            <a:bodyPr wrap="square">
              <a:spAutoFit/>
            </a:bodyPr>
            <a:lstStyle/>
            <a:p>
              <a:r>
                <a:rPr lang="en-US" altLang="zh-TW" sz="1100" b="1" err="1">
                  <a:solidFill>
                    <a:schemeClr val="bg1"/>
                  </a:solidFill>
                  <a:latin typeface="Arial" panose="020B0604020202020204" pitchFamily="34" charset="0"/>
                  <a:cs typeface="Arial" panose="020B0604020202020204" pitchFamily="34" charset="0"/>
                </a:rPr>
                <a:t>QuObject</a:t>
              </a:r>
              <a:endParaRPr lang="en-US" altLang="zh-TW" sz="1100" b="1">
                <a:solidFill>
                  <a:schemeClr val="bg1"/>
                </a:solidFill>
                <a:latin typeface="Arial" panose="020B0604020202020204" pitchFamily="34" charset="0"/>
                <a:cs typeface="Arial" panose="020B0604020202020204" pitchFamily="34" charset="0"/>
              </a:endParaRPr>
            </a:p>
          </p:txBody>
        </p:sp>
        <p:pic>
          <p:nvPicPr>
            <p:cNvPr id="103" name="圖形 29">
              <a:extLst>
                <a:ext uri="{FF2B5EF4-FFF2-40B4-BE49-F238E27FC236}">
                  <a16:creationId xmlns:a16="http://schemas.microsoft.com/office/drawing/2014/main" id="{5F637E4C-F118-48EC-B789-AB3EAD82B075}"/>
                </a:ext>
              </a:extLst>
            </p:cNvPr>
            <p:cNvPicPr>
              <a:picLocks noChangeAspect="1"/>
            </p:cNvPicPr>
            <p:nvPr/>
          </p:nvPicPr>
          <p:blipFill>
            <a:blip r:embed="rId34" cstate="print">
              <a:extLst>
                <a:ext uri="{28A0092B-C50C-407E-A947-70E740481C1C}">
                  <a14:useLocalDpi xmlns:a14="http://schemas.microsoft.com/office/drawing/2010/main"/>
                </a:ext>
                <a:ext uri="{96DAC541-7B7A-43D3-8B79-37D633B846F1}">
                  <asvg:svgBlip xmlns:asvg="http://schemas.microsoft.com/office/drawing/2016/SVG/main" r:embed="rId35"/>
                </a:ext>
              </a:extLst>
            </a:blip>
            <a:stretch>
              <a:fillRect/>
            </a:stretch>
          </p:blipFill>
          <p:spPr>
            <a:xfrm>
              <a:off x="10139658" y="5025664"/>
              <a:ext cx="522432" cy="522432"/>
            </a:xfrm>
            <a:prstGeom prst="rect">
              <a:avLst/>
            </a:prstGeom>
            <a:effectLst>
              <a:outerShdw blurRad="88900" sx="103000" sy="103000" algn="ctr" rotWithShape="0">
                <a:prstClr val="black">
                  <a:alpha val="62000"/>
                </a:prstClr>
              </a:outerShdw>
            </a:effectLst>
          </p:spPr>
        </p:pic>
        <p:pic>
          <p:nvPicPr>
            <p:cNvPr id="104" name="圖形 103">
              <a:extLst>
                <a:ext uri="{FF2B5EF4-FFF2-40B4-BE49-F238E27FC236}">
                  <a16:creationId xmlns:a16="http://schemas.microsoft.com/office/drawing/2014/main" id="{79DA8AAA-0558-4604-9352-40E2698DB1B1}"/>
                </a:ext>
              </a:extLst>
            </p:cNvPr>
            <p:cNvPicPr>
              <a:picLocks noChangeAspect="1"/>
            </p:cNvPicPr>
            <p:nvPr/>
          </p:nvPicPr>
          <p:blipFill>
            <a:blip r:embed="rId36" cstate="print">
              <a:extLst>
                <a:ext uri="{28A0092B-C50C-407E-A947-70E740481C1C}">
                  <a14:useLocalDpi xmlns:a14="http://schemas.microsoft.com/office/drawing/2010/main"/>
                </a:ext>
                <a:ext uri="{96DAC541-7B7A-43D3-8B79-37D633B846F1}">
                  <asvg:svgBlip xmlns:asvg="http://schemas.microsoft.com/office/drawing/2016/SVG/main" r:embed="rId37"/>
                </a:ext>
              </a:extLst>
            </a:blip>
            <a:stretch>
              <a:fillRect/>
            </a:stretch>
          </p:blipFill>
          <p:spPr>
            <a:xfrm flipH="1">
              <a:off x="10101913" y="5642043"/>
              <a:ext cx="1475302" cy="1151710"/>
            </a:xfrm>
            <a:prstGeom prst="rect">
              <a:avLst/>
            </a:prstGeom>
          </p:spPr>
        </p:pic>
        <p:grpSp>
          <p:nvGrpSpPr>
            <p:cNvPr id="3" name="Group 2">
              <a:extLst>
                <a:ext uri="{FF2B5EF4-FFF2-40B4-BE49-F238E27FC236}">
                  <a16:creationId xmlns:a16="http://schemas.microsoft.com/office/drawing/2014/main" id="{CA16F3B8-3A34-F562-C9AE-EECBE28C44C3}"/>
                </a:ext>
              </a:extLst>
            </p:cNvPr>
            <p:cNvGrpSpPr/>
            <p:nvPr/>
          </p:nvGrpSpPr>
          <p:grpSpPr>
            <a:xfrm>
              <a:off x="6700726" y="5028919"/>
              <a:ext cx="2489146" cy="1502787"/>
              <a:chOff x="4435284" y="4985666"/>
              <a:chExt cx="2489146" cy="1502787"/>
            </a:xfrm>
          </p:grpSpPr>
          <p:cxnSp>
            <p:nvCxnSpPr>
              <p:cNvPr id="40" name="Straight Connector 58">
                <a:extLst>
                  <a:ext uri="{FF2B5EF4-FFF2-40B4-BE49-F238E27FC236}">
                    <a16:creationId xmlns:a16="http://schemas.microsoft.com/office/drawing/2014/main" id="{96A0BE37-93C8-4375-9BAA-8CCAE5ABE1DA}"/>
                  </a:ext>
                </a:extLst>
              </p:cNvPr>
              <p:cNvCxnSpPr>
                <a:cxnSpLocks/>
              </p:cNvCxnSpPr>
              <p:nvPr/>
            </p:nvCxnSpPr>
            <p:spPr>
              <a:xfrm flipH="1">
                <a:off x="4993722" y="4985666"/>
                <a:ext cx="4642" cy="556903"/>
              </a:xfrm>
              <a:prstGeom prst="line">
                <a:avLst/>
              </a:prstGeom>
              <a:ln w="25400">
                <a:solidFill>
                  <a:srgbClr val="1574DC"/>
                </a:solidFill>
                <a:prstDash val="sysDot"/>
                <a:headEnd type="triangle" w="lg" len="lg"/>
                <a:tailEnd type="triangle" w="lg" len="lg"/>
              </a:ln>
            </p:spPr>
            <p:style>
              <a:lnRef idx="1">
                <a:schemeClr val="accent1"/>
              </a:lnRef>
              <a:fillRef idx="0">
                <a:schemeClr val="accent1"/>
              </a:fillRef>
              <a:effectRef idx="0">
                <a:schemeClr val="accent1"/>
              </a:effectRef>
              <a:fontRef idx="minor">
                <a:schemeClr val="tx1"/>
              </a:fontRef>
            </p:style>
          </p:cxnSp>
          <p:pic>
            <p:nvPicPr>
              <p:cNvPr id="67" name="圖片 66">
                <a:extLst>
                  <a:ext uri="{FF2B5EF4-FFF2-40B4-BE49-F238E27FC236}">
                    <a16:creationId xmlns:a16="http://schemas.microsoft.com/office/drawing/2014/main" id="{4F438A67-EE59-4E9A-ABDB-EA6E5F43966D}"/>
                  </a:ext>
                </a:extLst>
              </p:cNvPr>
              <p:cNvPicPr>
                <a:picLocks noChangeAspect="1"/>
              </p:cNvPicPr>
              <p:nvPr/>
            </p:nvPicPr>
            <p:blipFill>
              <a:blip r:embed="rId33" cstate="print">
                <a:extLst>
                  <a:ext uri="{28A0092B-C50C-407E-A947-70E740481C1C}">
                    <a14:useLocalDpi xmlns:a14="http://schemas.microsoft.com/office/drawing/2010/main"/>
                  </a:ext>
                </a:extLst>
              </a:blip>
              <a:srcRect/>
              <a:stretch/>
            </p:blipFill>
            <p:spPr>
              <a:xfrm>
                <a:off x="5515834" y="5040944"/>
                <a:ext cx="1379916" cy="450425"/>
              </a:xfrm>
              <a:prstGeom prst="rect">
                <a:avLst/>
              </a:prstGeom>
              <a:effectLst>
                <a:outerShdw blurRad="50800" dist="38100" dir="2700000" algn="tl" rotWithShape="0">
                  <a:prstClr val="black">
                    <a:alpha val="40000"/>
                  </a:prstClr>
                </a:outerShdw>
              </a:effectLst>
            </p:spPr>
          </p:pic>
          <p:pic>
            <p:nvPicPr>
              <p:cNvPr id="81" name="圖片 80" descr="一張含有 畫畫, 標誌 的圖片&#10;&#10;自動產生的描述">
                <a:extLst>
                  <a:ext uri="{FF2B5EF4-FFF2-40B4-BE49-F238E27FC236}">
                    <a16:creationId xmlns:a16="http://schemas.microsoft.com/office/drawing/2014/main" id="{B3DB1C99-9301-42F8-B914-F8C2189EF625}"/>
                  </a:ext>
                </a:extLst>
              </p:cNvPr>
              <p:cNvPicPr>
                <a:picLocks noChangeAspect="1"/>
              </p:cNvPicPr>
              <p:nvPr/>
            </p:nvPicPr>
            <p:blipFill>
              <a:blip r:embed="rId38" cstate="print">
                <a:extLst>
                  <a:ext uri="{28A0092B-C50C-407E-A947-70E740481C1C}">
                    <a14:useLocalDpi xmlns:a14="http://schemas.microsoft.com/office/drawing/2010/main"/>
                  </a:ext>
                </a:extLst>
              </a:blip>
              <a:stretch>
                <a:fillRect/>
              </a:stretch>
            </p:blipFill>
            <p:spPr>
              <a:xfrm>
                <a:off x="5162550" y="5025664"/>
                <a:ext cx="479792" cy="479792"/>
              </a:xfrm>
              <a:prstGeom prst="rect">
                <a:avLst/>
              </a:prstGeom>
              <a:effectLst>
                <a:outerShdw blurRad="50800" dist="38100" dir="2700000" algn="tl" rotWithShape="0">
                  <a:prstClr val="black">
                    <a:alpha val="40000"/>
                  </a:prstClr>
                </a:outerShdw>
              </a:effectLst>
            </p:spPr>
          </p:pic>
          <p:sp>
            <p:nvSpPr>
              <p:cNvPr id="84" name="文字方塊 83">
                <a:extLst>
                  <a:ext uri="{FF2B5EF4-FFF2-40B4-BE49-F238E27FC236}">
                    <a16:creationId xmlns:a16="http://schemas.microsoft.com/office/drawing/2014/main" id="{F6C677A2-52C6-4C65-9FBF-9A0497B51C44}"/>
                  </a:ext>
                </a:extLst>
              </p:cNvPr>
              <p:cNvSpPr txBox="1"/>
              <p:nvPr/>
            </p:nvSpPr>
            <p:spPr>
              <a:xfrm>
                <a:off x="5649213" y="5109664"/>
                <a:ext cx="1275217" cy="276999"/>
              </a:xfrm>
              <a:prstGeom prst="rect">
                <a:avLst/>
              </a:prstGeom>
              <a:noFill/>
            </p:spPr>
            <p:txBody>
              <a:bodyPr wrap="square">
                <a:spAutoFit/>
              </a:bodyPr>
              <a:lstStyle/>
              <a:p>
                <a:r>
                  <a:rPr lang="en-US" altLang="zh-TW" sz="1200" b="1" err="1">
                    <a:solidFill>
                      <a:schemeClr val="bg1"/>
                    </a:solidFill>
                    <a:latin typeface="Arial" panose="020B0604020202020204" pitchFamily="34" charset="0"/>
                    <a:cs typeface="Arial" panose="020B0604020202020204" pitchFamily="34" charset="0"/>
                  </a:rPr>
                  <a:t>HybridMount</a:t>
                </a:r>
                <a:endParaRPr lang="en-US" altLang="zh-TW" sz="1200" b="1">
                  <a:solidFill>
                    <a:schemeClr val="bg1"/>
                  </a:solidFill>
                  <a:latin typeface="Arial" panose="020B0604020202020204" pitchFamily="34" charset="0"/>
                  <a:cs typeface="Arial" panose="020B0604020202020204" pitchFamily="34" charset="0"/>
                </a:endParaRPr>
              </a:p>
            </p:txBody>
          </p:sp>
          <p:grpSp>
            <p:nvGrpSpPr>
              <p:cNvPr id="105" name="群組 104">
                <a:extLst>
                  <a:ext uri="{FF2B5EF4-FFF2-40B4-BE49-F238E27FC236}">
                    <a16:creationId xmlns:a16="http://schemas.microsoft.com/office/drawing/2014/main" id="{C2F05DCA-9C71-4995-A070-5952043DB053}"/>
                  </a:ext>
                </a:extLst>
              </p:cNvPr>
              <p:cNvGrpSpPr/>
              <p:nvPr/>
            </p:nvGrpSpPr>
            <p:grpSpPr>
              <a:xfrm>
                <a:off x="4435284" y="5603782"/>
                <a:ext cx="1327956" cy="884671"/>
                <a:chOff x="1199171" y="2298260"/>
                <a:chExt cx="1066888" cy="710750"/>
              </a:xfrm>
            </p:grpSpPr>
            <p:pic>
              <p:nvPicPr>
                <p:cNvPr id="106" name="圖片 105">
                  <a:extLst>
                    <a:ext uri="{FF2B5EF4-FFF2-40B4-BE49-F238E27FC236}">
                      <a16:creationId xmlns:a16="http://schemas.microsoft.com/office/drawing/2014/main" id="{105A9197-ADA3-4DC0-8FBB-C8875AB119B8}"/>
                    </a:ext>
                  </a:extLst>
                </p:cNvPr>
                <p:cNvPicPr>
                  <a:picLocks noChangeAspect="1"/>
                </p:cNvPicPr>
                <p:nvPr/>
              </p:nvPicPr>
              <p:blipFill>
                <a:blip r:embed="rId39" cstate="print">
                  <a:extLst>
                    <a:ext uri="{28A0092B-C50C-407E-A947-70E740481C1C}">
                      <a14:useLocalDpi xmlns:a14="http://schemas.microsoft.com/office/drawing/2010/main"/>
                    </a:ext>
                  </a:extLst>
                </a:blip>
                <a:srcRect/>
                <a:stretch/>
              </p:blipFill>
              <p:spPr>
                <a:xfrm>
                  <a:off x="1199171" y="2298260"/>
                  <a:ext cx="1066888" cy="710750"/>
                </a:xfrm>
                <a:prstGeom prst="rect">
                  <a:avLst/>
                </a:prstGeom>
              </p:spPr>
            </p:pic>
            <p:sp>
              <p:nvSpPr>
                <p:cNvPr id="107" name="矩形 106">
                  <a:extLst>
                    <a:ext uri="{FF2B5EF4-FFF2-40B4-BE49-F238E27FC236}">
                      <a16:creationId xmlns:a16="http://schemas.microsoft.com/office/drawing/2014/main" id="{852B1B97-DB32-49C3-B176-BF0924230592}"/>
                    </a:ext>
                  </a:extLst>
                </p:cNvPr>
                <p:cNvSpPr/>
                <p:nvPr/>
              </p:nvSpPr>
              <p:spPr>
                <a:xfrm>
                  <a:off x="1309182" y="2331540"/>
                  <a:ext cx="838800" cy="545227"/>
                </a:xfrm>
                <a:prstGeom prst="rect">
                  <a:avLst/>
                </a:prstGeom>
                <a:solidFill>
                  <a:schemeClr val="tx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latin typeface="+mj-lt"/>
                  </a:endParaRPr>
                </a:p>
              </p:txBody>
            </p:sp>
          </p:grpSp>
        </p:grpSp>
        <p:pic>
          <p:nvPicPr>
            <p:cNvPr id="9" name="Picture 8">
              <a:extLst>
                <a:ext uri="{FF2B5EF4-FFF2-40B4-BE49-F238E27FC236}">
                  <a16:creationId xmlns:a16="http://schemas.microsoft.com/office/drawing/2014/main" id="{E7765071-2C3A-61B5-20CF-2BD983C838DF}"/>
                </a:ext>
              </a:extLst>
            </p:cNvPr>
            <p:cNvPicPr>
              <a:picLocks noChangeAspect="1"/>
            </p:cNvPicPr>
            <p:nvPr/>
          </p:nvPicPr>
          <p:blipFill>
            <a:blip r:embed="rId40"/>
            <a:stretch>
              <a:fillRect/>
            </a:stretch>
          </p:blipFill>
          <p:spPr>
            <a:xfrm>
              <a:off x="2397286" y="3192888"/>
              <a:ext cx="1493361" cy="430061"/>
            </a:xfrm>
            <a:prstGeom prst="rect">
              <a:avLst/>
            </a:prstGeom>
          </p:spPr>
        </p:pic>
      </p:grpSp>
    </p:spTree>
    <p:extLst>
      <p:ext uri="{BB962C8B-B14F-4D97-AF65-F5344CB8AC3E}">
        <p14:creationId xmlns:p14="http://schemas.microsoft.com/office/powerpoint/2010/main" val="35662613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圓角 10">
            <a:extLst>
              <a:ext uri="{FF2B5EF4-FFF2-40B4-BE49-F238E27FC236}">
                <a16:creationId xmlns:a16="http://schemas.microsoft.com/office/drawing/2014/main" id="{BDC20367-0B8B-2806-EDE0-C6F8F2221468}"/>
              </a:ext>
            </a:extLst>
          </p:cNvPr>
          <p:cNvSpPr/>
          <p:nvPr/>
        </p:nvSpPr>
        <p:spPr>
          <a:xfrm>
            <a:off x="526774" y="4056475"/>
            <a:ext cx="11221278" cy="2435087"/>
          </a:xfrm>
          <a:prstGeom prst="roundRect">
            <a:avLst>
              <a:gd name="adj" fmla="val 2911"/>
            </a:avLst>
          </a:prstGeom>
          <a:gradFill>
            <a:gsLst>
              <a:gs pos="0">
                <a:srgbClr val="118D7B"/>
              </a:gs>
              <a:gs pos="100000">
                <a:srgbClr val="18C7AE"/>
              </a:gs>
              <a:gs pos="26000">
                <a:srgbClr val="00FFCC"/>
              </a:gs>
            </a:gsLst>
            <a:lin ang="5400000" scaled="1"/>
          </a:gradFill>
          <a:ln>
            <a:noFill/>
          </a:ln>
          <a:effectLst>
            <a:innerShdw blurRad="101600">
              <a:prstClr val="black">
                <a:alpha val="6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矩形: 圓角 8">
            <a:extLst>
              <a:ext uri="{FF2B5EF4-FFF2-40B4-BE49-F238E27FC236}">
                <a16:creationId xmlns:a16="http://schemas.microsoft.com/office/drawing/2014/main" id="{A00B5329-9B80-AAD9-EB24-F101AB6456BA}"/>
              </a:ext>
            </a:extLst>
          </p:cNvPr>
          <p:cNvSpPr/>
          <p:nvPr/>
        </p:nvSpPr>
        <p:spPr>
          <a:xfrm>
            <a:off x="526774" y="1442484"/>
            <a:ext cx="11221278" cy="2051673"/>
          </a:xfrm>
          <a:prstGeom prst="roundRect">
            <a:avLst>
              <a:gd name="adj" fmla="val 2911"/>
            </a:avLst>
          </a:prstGeom>
          <a:gradFill>
            <a:gsLst>
              <a:gs pos="0">
                <a:srgbClr val="B43614"/>
              </a:gs>
              <a:gs pos="100000">
                <a:srgbClr val="FF6600"/>
              </a:gs>
              <a:gs pos="26000">
                <a:srgbClr val="FF6600"/>
              </a:gs>
            </a:gsLst>
            <a:lin ang="5400000" scaled="1"/>
          </a:gradFill>
          <a:ln>
            <a:noFill/>
          </a:ln>
          <a:effectLst>
            <a:innerShdw blurRad="101600">
              <a:prstClr val="black">
                <a:alpha val="6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Title 3">
            <a:extLst>
              <a:ext uri="{FF2B5EF4-FFF2-40B4-BE49-F238E27FC236}">
                <a16:creationId xmlns:a16="http://schemas.microsoft.com/office/drawing/2014/main" id="{8AC44DC7-B600-DB7A-A20A-7621C5A105B3}"/>
              </a:ext>
            </a:extLst>
          </p:cNvPr>
          <p:cNvSpPr>
            <a:spLocks noGrp="1"/>
          </p:cNvSpPr>
          <p:nvPr>
            <p:ph type="title"/>
          </p:nvPr>
        </p:nvSpPr>
        <p:spPr>
          <a:xfrm>
            <a:off x="838200" y="92768"/>
            <a:ext cx="10515600" cy="1325563"/>
          </a:xfrm>
        </p:spPr>
        <p:txBody>
          <a:bodyPr>
            <a:normAutofit/>
          </a:bodyPr>
          <a:lstStyle/>
          <a:p>
            <a:pPr algn="ctr"/>
            <a:r>
              <a:rPr lang="en-TW" sz="4800">
                <a:solidFill>
                  <a:schemeClr val="bg1"/>
                </a:solidFill>
              </a:rPr>
              <a:t>Delegated Administration</a:t>
            </a:r>
          </a:p>
        </p:txBody>
      </p:sp>
      <p:sp>
        <p:nvSpPr>
          <p:cNvPr id="5" name="Content Placeholder 4">
            <a:extLst>
              <a:ext uri="{FF2B5EF4-FFF2-40B4-BE49-F238E27FC236}">
                <a16:creationId xmlns:a16="http://schemas.microsoft.com/office/drawing/2014/main" id="{91E1B4D0-719D-B173-2239-82353407A519}"/>
              </a:ext>
            </a:extLst>
          </p:cNvPr>
          <p:cNvSpPr>
            <a:spLocks noGrp="1"/>
          </p:cNvSpPr>
          <p:nvPr>
            <p:ph idx="1"/>
          </p:nvPr>
        </p:nvSpPr>
        <p:spPr/>
        <p:txBody>
          <a:bodyPr>
            <a:normAutofit/>
          </a:bodyPr>
          <a:lstStyle/>
          <a:p>
            <a:r>
              <a:rPr lang="en-US" altLang="zh-TW"/>
              <a:t>Administrator</a:t>
            </a:r>
            <a:r>
              <a:rPr lang="zh-TW" altLang="en-US"/>
              <a:t> </a:t>
            </a:r>
            <a:r>
              <a:rPr lang="en-US" altLang="zh-TW"/>
              <a:t>group</a:t>
            </a:r>
            <a:r>
              <a:rPr lang="zh-TW" altLang="en-US"/>
              <a:t> </a:t>
            </a:r>
            <a:r>
              <a:rPr lang="en-US" altLang="zh-TW"/>
              <a:t>users</a:t>
            </a:r>
            <a:r>
              <a:rPr lang="zh-TW" altLang="en-US"/>
              <a:t> </a:t>
            </a:r>
            <a:r>
              <a:rPr lang="en-US" altLang="zh-TW"/>
              <a:t>have</a:t>
            </a:r>
            <a:r>
              <a:rPr lang="zh-TW" altLang="en-US"/>
              <a:t> </a:t>
            </a:r>
            <a:r>
              <a:rPr lang="en-US" altLang="zh-TW"/>
              <a:t>the</a:t>
            </a:r>
            <a:r>
              <a:rPr lang="zh-TW" altLang="en-US"/>
              <a:t> </a:t>
            </a:r>
            <a:r>
              <a:rPr lang="en-US" altLang="zh-TW"/>
              <a:t>highest</a:t>
            </a:r>
            <a:r>
              <a:rPr lang="zh-TW" altLang="en-US"/>
              <a:t> </a:t>
            </a:r>
            <a:r>
              <a:rPr lang="en-US" altLang="zh-TW"/>
              <a:t>privileges</a:t>
            </a:r>
            <a:r>
              <a:rPr lang="zh-TW" altLang="en-US"/>
              <a:t> </a:t>
            </a:r>
            <a:r>
              <a:rPr lang="en-US" altLang="zh-TW"/>
              <a:t>including</a:t>
            </a:r>
            <a:r>
              <a:rPr lang="zh-TW" altLang="en-US"/>
              <a:t> </a:t>
            </a:r>
            <a:r>
              <a:rPr lang="en-US" altLang="zh-TW"/>
              <a:t>access</a:t>
            </a:r>
            <a:r>
              <a:rPr lang="zh-TW" altLang="en-US"/>
              <a:t> </a:t>
            </a:r>
            <a:r>
              <a:rPr lang="en-US" altLang="zh-TW"/>
              <a:t>sensitive</a:t>
            </a:r>
            <a:r>
              <a:rPr lang="zh-TW" altLang="en-US"/>
              <a:t> </a:t>
            </a:r>
            <a:r>
              <a:rPr lang="en-US" altLang="zh-TW"/>
              <a:t>data.</a:t>
            </a:r>
          </a:p>
          <a:p>
            <a:r>
              <a:rPr lang="en-US" altLang="zh-TW"/>
              <a:t>User</a:t>
            </a:r>
            <a:r>
              <a:rPr lang="zh-TW" altLang="en-US"/>
              <a:t> </a:t>
            </a:r>
            <a:r>
              <a:rPr lang="en-US" altLang="zh-TW"/>
              <a:t>group</a:t>
            </a:r>
            <a:r>
              <a:rPr lang="zh-TW" altLang="en-US"/>
              <a:t> </a:t>
            </a:r>
            <a:r>
              <a:rPr lang="en-US" altLang="zh-TW"/>
              <a:t>users</a:t>
            </a:r>
            <a:r>
              <a:rPr lang="zh-TW" altLang="en-US"/>
              <a:t> </a:t>
            </a:r>
            <a:r>
              <a:rPr lang="en-US" altLang="zh-TW"/>
              <a:t>have</a:t>
            </a:r>
            <a:r>
              <a:rPr lang="zh-TW" altLang="en-US"/>
              <a:t> </a:t>
            </a:r>
            <a:r>
              <a:rPr lang="en-US" altLang="zh-TW"/>
              <a:t>almost</a:t>
            </a:r>
            <a:r>
              <a:rPr lang="zh-TW" altLang="en-US"/>
              <a:t> </a:t>
            </a:r>
            <a:r>
              <a:rPr lang="en-US" altLang="zh-TW"/>
              <a:t>none</a:t>
            </a:r>
            <a:r>
              <a:rPr lang="zh-TW" altLang="en-US"/>
              <a:t> </a:t>
            </a:r>
            <a:r>
              <a:rPr lang="en-US" altLang="zh-TW"/>
              <a:t>administrative</a:t>
            </a:r>
            <a:r>
              <a:rPr lang="zh-TW" altLang="en-US"/>
              <a:t> </a:t>
            </a:r>
            <a:r>
              <a:rPr lang="en-US" altLang="zh-TW"/>
              <a:t>privileges.</a:t>
            </a:r>
          </a:p>
          <a:p>
            <a:pPr marL="0" indent="0">
              <a:buNone/>
            </a:pPr>
            <a:endParaRPr lang="en-TW"/>
          </a:p>
        </p:txBody>
      </p:sp>
      <p:sp>
        <p:nvSpPr>
          <p:cNvPr id="13" name="Content Placeholder 4">
            <a:extLst>
              <a:ext uri="{FF2B5EF4-FFF2-40B4-BE49-F238E27FC236}">
                <a16:creationId xmlns:a16="http://schemas.microsoft.com/office/drawing/2014/main" id="{96D17795-4999-825D-A4FD-BA374E599A82}"/>
              </a:ext>
            </a:extLst>
          </p:cNvPr>
          <p:cNvSpPr txBox="1">
            <a:spLocks/>
          </p:cNvSpPr>
          <p:nvPr/>
        </p:nvSpPr>
        <p:spPr>
          <a:xfrm>
            <a:off x="838200" y="4520784"/>
            <a:ext cx="10515600" cy="176260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TW"/>
              <a:t>Sole administrator may cause heavy workloads and poor responsiveness.</a:t>
            </a:r>
          </a:p>
          <a:p>
            <a:r>
              <a:rPr lang="en-US" altLang="zh-TW"/>
              <a:t>Many administrators may cause improper authority and pose the risk of data leakage.</a:t>
            </a:r>
          </a:p>
          <a:p>
            <a:endParaRPr lang="en-US" altLang="zh-TW"/>
          </a:p>
        </p:txBody>
      </p:sp>
      <p:sp>
        <p:nvSpPr>
          <p:cNvPr id="14" name="箭號: 向右 13">
            <a:extLst>
              <a:ext uri="{FF2B5EF4-FFF2-40B4-BE49-F238E27FC236}">
                <a16:creationId xmlns:a16="http://schemas.microsoft.com/office/drawing/2014/main" id="{ABBB0A01-459E-3580-4C22-87B293D68E53}"/>
              </a:ext>
            </a:extLst>
          </p:cNvPr>
          <p:cNvSpPr/>
          <p:nvPr/>
        </p:nvSpPr>
        <p:spPr>
          <a:xfrm rot="5400000">
            <a:off x="5332945" y="2555445"/>
            <a:ext cx="1013722" cy="2891147"/>
          </a:xfrm>
          <a:prstGeom prst="rightArrow">
            <a:avLst>
              <a:gd name="adj1" fmla="val 50000"/>
              <a:gd name="adj2" fmla="val 64206"/>
            </a:avLst>
          </a:prstGeom>
          <a:gradFill>
            <a:gsLst>
              <a:gs pos="0">
                <a:srgbClr val="2F3243"/>
              </a:gs>
              <a:gs pos="100000">
                <a:srgbClr val="E9613B"/>
              </a:gs>
              <a:gs pos="26000">
                <a:srgbClr val="E9613B"/>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02023493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090B7673-C0E4-591C-FDC3-F021B924FD0E}"/>
              </a:ext>
            </a:extLst>
          </p:cNvPr>
          <p:cNvSpPr/>
          <p:nvPr/>
        </p:nvSpPr>
        <p:spPr>
          <a:xfrm>
            <a:off x="1" y="2216425"/>
            <a:ext cx="12192000" cy="4397789"/>
          </a:xfrm>
          <a:prstGeom prst="rect">
            <a:avLst/>
          </a:prstGeom>
          <a:gradFill>
            <a:gsLst>
              <a:gs pos="0">
                <a:srgbClr val="2F3243"/>
              </a:gs>
              <a:gs pos="100000">
                <a:schemeClr val="accent1">
                  <a:lumMod val="7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Title 1">
            <a:extLst>
              <a:ext uri="{FF2B5EF4-FFF2-40B4-BE49-F238E27FC236}">
                <a16:creationId xmlns:a16="http://schemas.microsoft.com/office/drawing/2014/main" id="{0503C49D-3254-000C-5970-25952F819C87}"/>
              </a:ext>
            </a:extLst>
          </p:cNvPr>
          <p:cNvSpPr>
            <a:spLocks noGrp="1"/>
          </p:cNvSpPr>
          <p:nvPr>
            <p:ph type="title"/>
          </p:nvPr>
        </p:nvSpPr>
        <p:spPr>
          <a:xfrm>
            <a:off x="917713" y="243785"/>
            <a:ext cx="10515600" cy="1325563"/>
          </a:xfrm>
        </p:spPr>
        <p:txBody>
          <a:bodyPr>
            <a:normAutofit fontScale="90000"/>
          </a:bodyPr>
          <a:lstStyle/>
          <a:p>
            <a:r>
              <a:rPr lang="en-TW"/>
              <a:t>New 8 Roles delegateable to the User group users</a:t>
            </a:r>
          </a:p>
        </p:txBody>
      </p:sp>
      <p:graphicFrame>
        <p:nvGraphicFramePr>
          <p:cNvPr id="4" name="Content Placeholder 3">
            <a:extLst>
              <a:ext uri="{FF2B5EF4-FFF2-40B4-BE49-F238E27FC236}">
                <a16:creationId xmlns:a16="http://schemas.microsoft.com/office/drawing/2014/main" id="{F6E493AD-C294-AE2E-17F0-27ED2BC25AD6}"/>
              </a:ext>
            </a:extLst>
          </p:cNvPr>
          <p:cNvGraphicFramePr>
            <a:graphicFrameLocks noGrp="1"/>
          </p:cNvGraphicFramePr>
          <p:nvPr>
            <p:ph idx="1"/>
            <p:extLst>
              <p:ext uri="{D42A27DB-BD31-4B8C-83A1-F6EECF244321}">
                <p14:modId xmlns:p14="http://schemas.microsoft.com/office/powerpoint/2010/main" val="3861989528"/>
              </p:ext>
            </p:extLst>
          </p:nvPr>
        </p:nvGraphicFramePr>
        <p:xfrm>
          <a:off x="917713" y="1690688"/>
          <a:ext cx="10515598" cy="4923527"/>
        </p:xfrm>
        <a:graphic>
          <a:graphicData uri="http://schemas.openxmlformats.org/drawingml/2006/table">
            <a:tbl>
              <a:tblPr/>
              <a:tblGrid>
                <a:gridCol w="3479982">
                  <a:extLst>
                    <a:ext uri="{9D8B030D-6E8A-4147-A177-3AD203B41FA5}">
                      <a16:colId xmlns:a16="http://schemas.microsoft.com/office/drawing/2014/main" val="133919964"/>
                    </a:ext>
                  </a:extLst>
                </a:gridCol>
                <a:gridCol w="3479982">
                  <a:extLst>
                    <a:ext uri="{9D8B030D-6E8A-4147-A177-3AD203B41FA5}">
                      <a16:colId xmlns:a16="http://schemas.microsoft.com/office/drawing/2014/main" val="725861066"/>
                    </a:ext>
                  </a:extLst>
                </a:gridCol>
                <a:gridCol w="3555634">
                  <a:extLst>
                    <a:ext uri="{9D8B030D-6E8A-4147-A177-3AD203B41FA5}">
                      <a16:colId xmlns:a16="http://schemas.microsoft.com/office/drawing/2014/main" val="2120482146"/>
                    </a:ext>
                  </a:extLst>
                </a:gridCol>
              </a:tblGrid>
              <a:tr h="1893665">
                <a:tc>
                  <a:txBody>
                    <a:bodyPr/>
                    <a:lstStyle/>
                    <a:p>
                      <a:pPr algn="ctr" rtl="0" fontAlgn="base"/>
                      <a:r>
                        <a:rPr lang="en-US" sz="2000" b="1" i="0">
                          <a:effectLst/>
                          <a:latin typeface="Arial" panose="020B0604020202020204" pitchFamily="34" charset="0"/>
                          <a:cs typeface="Arial" panose="020B0604020202020204" pitchFamily="34" charset="0"/>
                        </a:rPr>
                        <a:t>Administrator</a:t>
                      </a:r>
                      <a:r>
                        <a:rPr lang="en-US" sz="2400" b="0" i="0">
                          <a:effectLst/>
                          <a:latin typeface="Arial" panose="020B0604020202020204" pitchFamily="34" charset="0"/>
                          <a:cs typeface="Arial" panose="020B0604020202020204" pitchFamily="34" charset="0"/>
                        </a:rPr>
                        <a:t> </a:t>
                      </a:r>
                    </a:p>
                    <a:p>
                      <a:pPr algn="ctr" rtl="0" fontAlgn="base"/>
                      <a:r>
                        <a:rPr lang="en-US" sz="1100" b="0" i="0">
                          <a:effectLst/>
                          <a:latin typeface="Arial" panose="020B0604020202020204" pitchFamily="34" charset="0"/>
                          <a:cs typeface="Arial" panose="020B0604020202020204" pitchFamily="34" charset="0"/>
                        </a:rPr>
                        <a:t> </a:t>
                      </a:r>
                      <a:endParaRPr lang="en-US" sz="1600" b="0" i="0">
                        <a:effectLst/>
                        <a:latin typeface="Arial" panose="020B0604020202020204" pitchFamily="34" charset="0"/>
                        <a:cs typeface="Arial" panose="020B0604020202020204" pitchFamily="34" charset="0"/>
                      </a:endParaRPr>
                    </a:p>
                    <a:p>
                      <a:pPr algn="ctr" rtl="0" fontAlgn="base"/>
                      <a:r>
                        <a:rPr lang="en-US" sz="1200" b="0" i="0">
                          <a:effectLst/>
                          <a:latin typeface="Arial" panose="020B0604020202020204" pitchFamily="34" charset="0"/>
                          <a:cs typeface="Arial" panose="020B0604020202020204" pitchFamily="34" charset="0"/>
                        </a:rPr>
                        <a:t>Have full authority of the NAS, and the only role who can delegate roles. </a:t>
                      </a:r>
                    </a:p>
                  </a:txBody>
                  <a:tcPr marL="83680" marR="83680" marT="41840" marB="41840" anchor="ctr">
                    <a:lnL w="9525" cap="flat" cmpd="sng" algn="ctr">
                      <a:no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gradFill>
                      <a:gsLst>
                        <a:gs pos="100000">
                          <a:schemeClr val="accent1">
                            <a:lumMod val="60000"/>
                            <a:lumOff val="40000"/>
                          </a:schemeClr>
                        </a:gs>
                        <a:gs pos="5505">
                          <a:schemeClr val="bg1">
                            <a:lumMod val="85000"/>
                          </a:schemeClr>
                        </a:gs>
                        <a:gs pos="92000">
                          <a:srgbClr val="00FFCC"/>
                        </a:gs>
                      </a:gsLst>
                      <a:lin ang="5400000" scaled="0"/>
                    </a:gradFill>
                  </a:tcPr>
                </a:tc>
                <a:tc>
                  <a:txBody>
                    <a:bodyPr/>
                    <a:lstStyle/>
                    <a:p>
                      <a:pPr algn="ctr" rtl="0" fontAlgn="base"/>
                      <a:r>
                        <a:rPr lang="en-US" sz="2000" b="1" i="0">
                          <a:effectLst/>
                          <a:latin typeface="Arial" panose="020B0604020202020204" pitchFamily="34" charset="0"/>
                          <a:cs typeface="Arial" panose="020B0604020202020204" pitchFamily="34" charset="0"/>
                        </a:rPr>
                        <a:t>System Management</a:t>
                      </a:r>
                      <a:r>
                        <a:rPr lang="en-US" sz="2000" b="0" i="0">
                          <a:effectLst/>
                          <a:latin typeface="Arial" panose="020B0604020202020204" pitchFamily="34" charset="0"/>
                          <a:cs typeface="Arial" panose="020B0604020202020204" pitchFamily="34" charset="0"/>
                        </a:rPr>
                        <a:t> </a:t>
                      </a:r>
                    </a:p>
                    <a:p>
                      <a:pPr algn="ctr" rtl="0" fontAlgn="base"/>
                      <a:r>
                        <a:rPr lang="en-US" sz="1100" b="0" i="0">
                          <a:effectLst/>
                          <a:latin typeface="Arial" panose="020B0604020202020204" pitchFamily="34" charset="0"/>
                          <a:cs typeface="Arial" panose="020B0604020202020204" pitchFamily="34" charset="0"/>
                        </a:rPr>
                        <a:t> </a:t>
                      </a:r>
                      <a:endParaRPr lang="en-US" sz="1600" b="0" i="0">
                        <a:effectLst/>
                        <a:latin typeface="Arial" panose="020B0604020202020204" pitchFamily="34" charset="0"/>
                        <a:cs typeface="Arial" panose="020B0604020202020204" pitchFamily="34" charset="0"/>
                      </a:endParaRPr>
                    </a:p>
                    <a:p>
                      <a:pPr algn="ctr" rtl="0" fontAlgn="base"/>
                      <a:r>
                        <a:rPr lang="en-US" sz="1200" b="0" i="0" u="none">
                          <a:solidFill>
                            <a:schemeClr val="tx1"/>
                          </a:solidFill>
                          <a:effectLst/>
                          <a:latin typeface="Arial" panose="020B0604020202020204" pitchFamily="34" charset="0"/>
                          <a:cs typeface="Arial" panose="020B0604020202020204" pitchFamily="34" charset="0"/>
                        </a:rPr>
                        <a:t>Have the most administrative capability under Administrato</a:t>
                      </a:r>
                      <a:r>
                        <a:rPr lang="en-US" sz="1200" b="0" i="0" u="none" strike="noStrike">
                          <a:solidFill>
                            <a:schemeClr val="tx1"/>
                          </a:solidFill>
                          <a:effectLst/>
                          <a:latin typeface="Arial" panose="020B0604020202020204" pitchFamily="34" charset="0"/>
                          <a:cs typeface="Arial" panose="020B0604020202020204" pitchFamily="34" charset="0"/>
                        </a:rPr>
                        <a:t>r </a:t>
                      </a:r>
                      <a:r>
                        <a:rPr lang="en-US" sz="1200" b="0" i="0" u="none">
                          <a:solidFill>
                            <a:schemeClr val="tx1"/>
                          </a:solidFill>
                          <a:effectLst/>
                          <a:latin typeface="Arial" panose="020B0604020202020204" pitchFamily="34" charset="0"/>
                          <a:cs typeface="Arial" panose="020B0604020202020204" pitchFamily="34" charset="0"/>
                        </a:rPr>
                        <a:t>including all privilege of other delegated roles. </a:t>
                      </a:r>
                    </a:p>
                  </a:txBody>
                  <a:tcPr marL="83680" marR="83680" marT="41840" marB="41840"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gradFill>
                      <a:gsLst>
                        <a:gs pos="100000">
                          <a:schemeClr val="accent1">
                            <a:lumMod val="60000"/>
                            <a:lumOff val="40000"/>
                          </a:schemeClr>
                        </a:gs>
                        <a:gs pos="5505">
                          <a:schemeClr val="bg1">
                            <a:lumMod val="85000"/>
                          </a:schemeClr>
                        </a:gs>
                        <a:gs pos="92000">
                          <a:schemeClr val="tx2">
                            <a:lumMod val="40000"/>
                            <a:lumOff val="60000"/>
                          </a:schemeClr>
                        </a:gs>
                      </a:gsLst>
                      <a:lin ang="5400000" scaled="0"/>
                    </a:gradFill>
                  </a:tcPr>
                </a:tc>
                <a:tc>
                  <a:txBody>
                    <a:bodyPr/>
                    <a:lstStyle/>
                    <a:p>
                      <a:pPr algn="ctr" rtl="0" fontAlgn="base"/>
                      <a:r>
                        <a:rPr lang="en-US" sz="2000" b="1" i="0">
                          <a:effectLst/>
                          <a:latin typeface="Arial" panose="020B0604020202020204" pitchFamily="34" charset="0"/>
                          <a:cs typeface="Arial" panose="020B0604020202020204" pitchFamily="34" charset="0"/>
                        </a:rPr>
                        <a:t>Backup Management</a:t>
                      </a:r>
                      <a:r>
                        <a:rPr lang="en-US" sz="2000" b="0" i="0">
                          <a:effectLst/>
                          <a:latin typeface="Arial" panose="020B0604020202020204" pitchFamily="34" charset="0"/>
                          <a:cs typeface="Arial" panose="020B0604020202020204" pitchFamily="34" charset="0"/>
                        </a:rPr>
                        <a:t> </a:t>
                      </a:r>
                    </a:p>
                    <a:p>
                      <a:pPr algn="ctr" rtl="0" fontAlgn="base"/>
                      <a:r>
                        <a:rPr lang="en-US" sz="1100" b="0" i="0">
                          <a:effectLst/>
                          <a:latin typeface="Arial" panose="020B0604020202020204" pitchFamily="34" charset="0"/>
                          <a:cs typeface="Arial" panose="020B0604020202020204" pitchFamily="34" charset="0"/>
                        </a:rPr>
                        <a:t> </a:t>
                      </a:r>
                      <a:endParaRPr lang="en-US" sz="1600" b="0" i="0">
                        <a:effectLst/>
                        <a:latin typeface="Arial" panose="020B0604020202020204" pitchFamily="34" charset="0"/>
                        <a:cs typeface="Arial" panose="020B0604020202020204" pitchFamily="34" charset="0"/>
                      </a:endParaRPr>
                    </a:p>
                    <a:p>
                      <a:pPr algn="ctr" rtl="0" fontAlgn="base"/>
                      <a:r>
                        <a:rPr lang="en-US" sz="1200" b="0" i="0">
                          <a:effectLst/>
                          <a:latin typeface="Arial" panose="020B0604020202020204" pitchFamily="34" charset="0"/>
                          <a:cs typeface="Arial" panose="020B0604020202020204" pitchFamily="34" charset="0"/>
                        </a:rPr>
                        <a:t>Manage and monitor backup jobs of the NAS. </a:t>
                      </a:r>
                    </a:p>
                  </a:txBody>
                  <a:tcPr marL="83680" marR="83680" marT="41840" marB="41840" anchor="ctr">
                    <a:lnL w="19050" cap="flat" cmpd="sng" algn="ctr">
                      <a:solidFill>
                        <a:schemeClr val="bg1">
                          <a:lumMod val="95000"/>
                        </a:schemeClr>
                      </a:solid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gradFill>
                      <a:gsLst>
                        <a:gs pos="100000">
                          <a:schemeClr val="accent1">
                            <a:lumMod val="60000"/>
                            <a:lumOff val="40000"/>
                          </a:schemeClr>
                        </a:gs>
                        <a:gs pos="5505">
                          <a:schemeClr val="bg1">
                            <a:lumMod val="85000"/>
                          </a:schemeClr>
                        </a:gs>
                        <a:gs pos="92000">
                          <a:schemeClr val="tx2">
                            <a:lumMod val="40000"/>
                            <a:lumOff val="60000"/>
                          </a:schemeClr>
                        </a:gs>
                      </a:gsLst>
                      <a:lin ang="5400000" scaled="0"/>
                    </a:gradFill>
                  </a:tcPr>
                </a:tc>
                <a:extLst>
                  <a:ext uri="{0D108BD9-81ED-4DB2-BD59-A6C34878D82A}">
                    <a16:rowId xmlns:a16="http://schemas.microsoft.com/office/drawing/2014/main" val="464575549"/>
                  </a:ext>
                </a:extLst>
              </a:tr>
              <a:tr h="1514931">
                <a:tc>
                  <a:txBody>
                    <a:bodyPr/>
                    <a:lstStyle/>
                    <a:p>
                      <a:pPr algn="ctr" rtl="0" fontAlgn="base"/>
                      <a:r>
                        <a:rPr lang="en-US" sz="2000" b="1" i="0">
                          <a:effectLst/>
                          <a:latin typeface="Arial" panose="020B0604020202020204" pitchFamily="34" charset="0"/>
                          <a:cs typeface="Arial" panose="020B0604020202020204" pitchFamily="34" charset="0"/>
                        </a:rPr>
                        <a:t>Backup Operation</a:t>
                      </a:r>
                      <a:r>
                        <a:rPr lang="en-US" sz="2000" b="0" i="0">
                          <a:effectLst/>
                          <a:latin typeface="Arial" panose="020B0604020202020204" pitchFamily="34" charset="0"/>
                          <a:cs typeface="Arial" panose="020B0604020202020204" pitchFamily="34" charset="0"/>
                        </a:rPr>
                        <a:t> </a:t>
                      </a:r>
                    </a:p>
                    <a:p>
                      <a:pPr algn="ctr" rtl="0" fontAlgn="base"/>
                      <a:r>
                        <a:rPr lang="en-US" sz="1100" b="0" i="0">
                          <a:effectLst/>
                          <a:latin typeface="Arial" panose="020B0604020202020204" pitchFamily="34" charset="0"/>
                          <a:cs typeface="Arial" panose="020B0604020202020204" pitchFamily="34" charset="0"/>
                        </a:rPr>
                        <a:t> </a:t>
                      </a:r>
                      <a:endParaRPr lang="en-US" sz="1600" b="0" i="0">
                        <a:effectLst/>
                        <a:latin typeface="Arial" panose="020B0604020202020204" pitchFamily="34" charset="0"/>
                        <a:cs typeface="Arial" panose="020B0604020202020204" pitchFamily="34" charset="0"/>
                      </a:endParaRPr>
                    </a:p>
                    <a:p>
                      <a:pPr algn="ctr" rtl="0" fontAlgn="base"/>
                      <a:r>
                        <a:rPr lang="en-US" sz="1200" b="0" i="0">
                          <a:effectLst/>
                          <a:latin typeface="Arial" panose="020B0604020202020204" pitchFamily="34" charset="0"/>
                          <a:cs typeface="Arial" panose="020B0604020202020204" pitchFamily="34" charset="0"/>
                        </a:rPr>
                        <a:t>Execute backup jobs of specified shared folders. </a:t>
                      </a:r>
                    </a:p>
                  </a:txBody>
                  <a:tcPr marL="83680" marR="83680" marT="41840" marB="41840" anchor="ctr">
                    <a:lnL w="9525" cap="flat" cmpd="sng" algn="ctr">
                      <a:no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gradFill>
                      <a:gsLst>
                        <a:gs pos="100000">
                          <a:schemeClr val="accent1">
                            <a:lumMod val="60000"/>
                            <a:lumOff val="40000"/>
                          </a:schemeClr>
                        </a:gs>
                        <a:gs pos="5505">
                          <a:schemeClr val="bg1">
                            <a:lumMod val="85000"/>
                          </a:schemeClr>
                        </a:gs>
                        <a:gs pos="92000">
                          <a:schemeClr val="tx2">
                            <a:lumMod val="40000"/>
                            <a:lumOff val="60000"/>
                          </a:schemeClr>
                        </a:gs>
                      </a:gsLst>
                      <a:lin ang="5400000" scaled="0"/>
                    </a:gradFill>
                  </a:tcPr>
                </a:tc>
                <a:tc>
                  <a:txBody>
                    <a:bodyPr/>
                    <a:lstStyle/>
                    <a:p>
                      <a:pPr algn="ctr" rtl="0" fontAlgn="base"/>
                      <a:r>
                        <a:rPr lang="en-US" sz="2000" b="1" i="0">
                          <a:effectLst/>
                          <a:latin typeface="Arial" panose="020B0604020202020204" pitchFamily="34" charset="0"/>
                          <a:cs typeface="Arial" panose="020B0604020202020204" pitchFamily="34" charset="0"/>
                        </a:rPr>
                        <a:t>User and Group Management</a:t>
                      </a:r>
                      <a:r>
                        <a:rPr lang="en-US" sz="2000" b="0" i="0">
                          <a:effectLst/>
                          <a:latin typeface="Arial" panose="020B0604020202020204" pitchFamily="34" charset="0"/>
                          <a:cs typeface="Arial" panose="020B0604020202020204" pitchFamily="34" charset="0"/>
                        </a:rPr>
                        <a:t> </a:t>
                      </a:r>
                    </a:p>
                    <a:p>
                      <a:pPr algn="ctr" rtl="0" fontAlgn="base"/>
                      <a:r>
                        <a:rPr lang="en-US" sz="1100" b="0" i="0">
                          <a:effectLst/>
                          <a:latin typeface="Arial" panose="020B0604020202020204" pitchFamily="34" charset="0"/>
                          <a:cs typeface="Arial" panose="020B0604020202020204" pitchFamily="34" charset="0"/>
                        </a:rPr>
                        <a:t> </a:t>
                      </a:r>
                      <a:endParaRPr lang="en-US" sz="1600" b="0" i="0">
                        <a:effectLst/>
                        <a:latin typeface="Arial" panose="020B0604020202020204" pitchFamily="34" charset="0"/>
                        <a:cs typeface="Arial" panose="020B0604020202020204" pitchFamily="34" charset="0"/>
                      </a:endParaRPr>
                    </a:p>
                    <a:p>
                      <a:pPr algn="ctr" rtl="0" fontAlgn="base"/>
                      <a:r>
                        <a:rPr lang="en-US" sz="1200" b="0" i="0" u="none">
                          <a:solidFill>
                            <a:schemeClr val="tx1"/>
                          </a:solidFill>
                          <a:effectLst/>
                          <a:latin typeface="Arial" panose="020B0604020202020204" pitchFamily="34" charset="0"/>
                          <a:cs typeface="Arial" panose="020B0604020202020204" pitchFamily="34" charset="0"/>
                        </a:rPr>
                        <a:t>Create or delete local accounts for individual users and groups. </a:t>
                      </a:r>
                    </a:p>
                  </a:txBody>
                  <a:tcPr marL="83680" marR="83680" marT="41840" marB="41840"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gradFill>
                      <a:gsLst>
                        <a:gs pos="100000">
                          <a:schemeClr val="accent1">
                            <a:lumMod val="60000"/>
                            <a:lumOff val="40000"/>
                          </a:schemeClr>
                        </a:gs>
                        <a:gs pos="5505">
                          <a:schemeClr val="bg1">
                            <a:lumMod val="85000"/>
                          </a:schemeClr>
                        </a:gs>
                        <a:gs pos="92000">
                          <a:schemeClr val="tx2">
                            <a:lumMod val="40000"/>
                            <a:lumOff val="60000"/>
                          </a:schemeClr>
                        </a:gs>
                      </a:gsLst>
                      <a:lin ang="5400000" scaled="0"/>
                    </a:gradFill>
                  </a:tcPr>
                </a:tc>
                <a:tc>
                  <a:txBody>
                    <a:bodyPr/>
                    <a:lstStyle/>
                    <a:p>
                      <a:pPr algn="ctr" rtl="0" fontAlgn="base"/>
                      <a:r>
                        <a:rPr lang="en-US" sz="2000" b="1" i="0">
                          <a:effectLst/>
                          <a:latin typeface="Arial" panose="020B0604020202020204" pitchFamily="34" charset="0"/>
                          <a:cs typeface="Arial" panose="020B0604020202020204" pitchFamily="34" charset="0"/>
                        </a:rPr>
                        <a:t>Shared Folder Management</a:t>
                      </a:r>
                      <a:r>
                        <a:rPr lang="en-US" sz="2000" b="0" i="0">
                          <a:effectLst/>
                          <a:latin typeface="Arial" panose="020B0604020202020204" pitchFamily="34" charset="0"/>
                          <a:cs typeface="Arial" panose="020B0604020202020204" pitchFamily="34" charset="0"/>
                        </a:rPr>
                        <a:t> </a:t>
                      </a:r>
                    </a:p>
                    <a:p>
                      <a:pPr algn="ctr" rtl="0" fontAlgn="base"/>
                      <a:r>
                        <a:rPr lang="en-US" sz="1100" b="0" i="0">
                          <a:effectLst/>
                          <a:latin typeface="Arial" panose="020B0604020202020204" pitchFamily="34" charset="0"/>
                          <a:cs typeface="Arial" panose="020B0604020202020204" pitchFamily="34" charset="0"/>
                        </a:rPr>
                        <a:t> </a:t>
                      </a:r>
                      <a:endParaRPr lang="en-US" sz="1600" b="0" i="0">
                        <a:effectLst/>
                        <a:latin typeface="Arial" panose="020B0604020202020204" pitchFamily="34" charset="0"/>
                        <a:cs typeface="Arial" panose="020B0604020202020204" pitchFamily="34" charset="0"/>
                      </a:endParaRPr>
                    </a:p>
                    <a:p>
                      <a:pPr algn="ctr" rtl="0" fontAlgn="base"/>
                      <a:r>
                        <a:rPr lang="en-US" sz="1200" b="0" i="0">
                          <a:effectLst/>
                          <a:latin typeface="Arial" panose="020B0604020202020204" pitchFamily="34" charset="0"/>
                          <a:cs typeface="Arial" panose="020B0604020202020204" pitchFamily="34" charset="0"/>
                        </a:rPr>
                        <a:t>Manage shared folders and grant access rights for users or groups. </a:t>
                      </a:r>
                    </a:p>
                  </a:txBody>
                  <a:tcPr marL="83680" marR="83680" marT="41840" marB="41840" anchor="ctr">
                    <a:lnL w="19050" cap="flat" cmpd="sng" algn="ctr">
                      <a:solidFill>
                        <a:schemeClr val="bg1">
                          <a:lumMod val="95000"/>
                        </a:schemeClr>
                      </a:solid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gradFill>
                      <a:gsLst>
                        <a:gs pos="100000">
                          <a:schemeClr val="accent1">
                            <a:lumMod val="60000"/>
                            <a:lumOff val="40000"/>
                          </a:schemeClr>
                        </a:gs>
                        <a:gs pos="5505">
                          <a:schemeClr val="bg1">
                            <a:lumMod val="85000"/>
                          </a:schemeClr>
                        </a:gs>
                        <a:gs pos="92000">
                          <a:schemeClr val="tx2">
                            <a:lumMod val="40000"/>
                            <a:lumOff val="60000"/>
                          </a:schemeClr>
                        </a:gs>
                      </a:gsLst>
                      <a:lin ang="5400000" scaled="0"/>
                    </a:gradFill>
                  </a:tcPr>
                </a:tc>
                <a:extLst>
                  <a:ext uri="{0D108BD9-81ED-4DB2-BD59-A6C34878D82A}">
                    <a16:rowId xmlns:a16="http://schemas.microsoft.com/office/drawing/2014/main" val="4251925911"/>
                  </a:ext>
                </a:extLst>
              </a:tr>
              <a:tr h="1514931">
                <a:tc>
                  <a:txBody>
                    <a:bodyPr/>
                    <a:lstStyle/>
                    <a:p>
                      <a:pPr algn="ctr" rtl="0" fontAlgn="base"/>
                      <a:r>
                        <a:rPr lang="en-US" sz="2000" b="1" i="0">
                          <a:effectLst/>
                          <a:latin typeface="Arial" panose="020B0604020202020204" pitchFamily="34" charset="0"/>
                          <a:cs typeface="Arial" panose="020B0604020202020204" pitchFamily="34" charset="0"/>
                        </a:rPr>
                        <a:t>Application Management</a:t>
                      </a:r>
                      <a:r>
                        <a:rPr lang="en-US" sz="2000" b="0" i="0">
                          <a:effectLst/>
                          <a:latin typeface="Arial" panose="020B0604020202020204" pitchFamily="34" charset="0"/>
                          <a:cs typeface="Arial" panose="020B0604020202020204" pitchFamily="34" charset="0"/>
                        </a:rPr>
                        <a:t> </a:t>
                      </a:r>
                    </a:p>
                    <a:p>
                      <a:pPr algn="ctr" rtl="0" fontAlgn="base"/>
                      <a:r>
                        <a:rPr lang="en-US" sz="1200" b="0" i="0">
                          <a:effectLst/>
                          <a:latin typeface="Arial" panose="020B0604020202020204" pitchFamily="34" charset="0"/>
                          <a:cs typeface="Arial" panose="020B0604020202020204" pitchFamily="34" charset="0"/>
                        </a:rPr>
                        <a:t> </a:t>
                      </a:r>
                    </a:p>
                    <a:p>
                      <a:pPr algn="ctr" rtl="0" fontAlgn="base"/>
                      <a:r>
                        <a:rPr lang="en-US" sz="1200" b="0" i="0">
                          <a:effectLst/>
                          <a:latin typeface="Arial" panose="020B0604020202020204" pitchFamily="34" charset="0"/>
                          <a:cs typeface="Arial" panose="020B0604020202020204" pitchFamily="34" charset="0"/>
                        </a:rPr>
                        <a:t>Install, update, and manage apps in the App Center. </a:t>
                      </a:r>
                    </a:p>
                  </a:txBody>
                  <a:tcPr marL="83680" marR="83680" marT="41840" marB="41840" anchor="ctr">
                    <a:lnL w="9525" cap="flat" cmpd="sng" algn="ctr">
                      <a:no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gradFill>
                      <a:gsLst>
                        <a:gs pos="100000">
                          <a:schemeClr val="accent1">
                            <a:lumMod val="60000"/>
                            <a:lumOff val="40000"/>
                          </a:schemeClr>
                        </a:gs>
                        <a:gs pos="5505">
                          <a:schemeClr val="bg1">
                            <a:lumMod val="85000"/>
                          </a:schemeClr>
                        </a:gs>
                        <a:gs pos="92000">
                          <a:schemeClr val="tx2">
                            <a:lumMod val="40000"/>
                            <a:lumOff val="60000"/>
                          </a:schemeClr>
                        </a:gs>
                      </a:gsLst>
                      <a:lin ang="5400000" scaled="0"/>
                    </a:gradFill>
                  </a:tcPr>
                </a:tc>
                <a:tc>
                  <a:txBody>
                    <a:bodyPr/>
                    <a:lstStyle/>
                    <a:p>
                      <a:pPr algn="ctr" rtl="0" fontAlgn="base"/>
                      <a:r>
                        <a:rPr lang="en-US" sz="2000" b="1" i="0">
                          <a:effectLst/>
                          <a:latin typeface="Arial" panose="020B0604020202020204" pitchFamily="34" charset="0"/>
                          <a:cs typeface="Arial" panose="020B0604020202020204" pitchFamily="34" charset="0"/>
                        </a:rPr>
                        <a:t>Access Management</a:t>
                      </a:r>
                      <a:r>
                        <a:rPr lang="en-US" sz="2000" b="0" i="0">
                          <a:effectLst/>
                          <a:latin typeface="Arial" panose="020B0604020202020204" pitchFamily="34" charset="0"/>
                          <a:cs typeface="Arial" panose="020B0604020202020204" pitchFamily="34" charset="0"/>
                        </a:rPr>
                        <a:t> </a:t>
                      </a:r>
                    </a:p>
                    <a:p>
                      <a:pPr algn="ctr" rtl="0" fontAlgn="base"/>
                      <a:r>
                        <a:rPr lang="en-US" sz="1100" b="0" i="0">
                          <a:effectLst/>
                          <a:latin typeface="Arial" panose="020B0604020202020204" pitchFamily="34" charset="0"/>
                          <a:cs typeface="Arial" panose="020B0604020202020204" pitchFamily="34" charset="0"/>
                        </a:rPr>
                        <a:t> </a:t>
                      </a:r>
                      <a:endParaRPr lang="en-US" sz="1600" b="0" i="0">
                        <a:effectLst/>
                        <a:latin typeface="Arial" panose="020B0604020202020204" pitchFamily="34" charset="0"/>
                        <a:cs typeface="Arial" panose="020B0604020202020204" pitchFamily="34" charset="0"/>
                      </a:endParaRPr>
                    </a:p>
                    <a:p>
                      <a:pPr algn="ctr" rtl="0" fontAlgn="base"/>
                      <a:r>
                        <a:rPr lang="en-US" sz="1200" b="0" i="0" u="none">
                          <a:solidFill>
                            <a:schemeClr val="tx1"/>
                          </a:solidFill>
                          <a:effectLst/>
                          <a:latin typeface="Arial" panose="020B0604020202020204" pitchFamily="34" charset="0"/>
                          <a:cs typeface="Arial" panose="020B0604020202020204" pitchFamily="34" charset="0"/>
                        </a:rPr>
                        <a:t>Manage overall accessibility of the NAS. </a:t>
                      </a:r>
                    </a:p>
                  </a:txBody>
                  <a:tcPr marL="83680" marR="83680" marT="41840" marB="41840"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gradFill>
                      <a:gsLst>
                        <a:gs pos="100000">
                          <a:schemeClr val="accent1">
                            <a:lumMod val="60000"/>
                            <a:lumOff val="40000"/>
                          </a:schemeClr>
                        </a:gs>
                        <a:gs pos="5505">
                          <a:schemeClr val="bg1">
                            <a:lumMod val="85000"/>
                          </a:schemeClr>
                        </a:gs>
                        <a:gs pos="92000">
                          <a:schemeClr val="tx2">
                            <a:lumMod val="40000"/>
                            <a:lumOff val="60000"/>
                          </a:schemeClr>
                        </a:gs>
                      </a:gsLst>
                      <a:lin ang="5400000" scaled="0"/>
                    </a:gradFill>
                  </a:tcPr>
                </a:tc>
                <a:tc>
                  <a:txBody>
                    <a:bodyPr/>
                    <a:lstStyle/>
                    <a:p>
                      <a:pPr algn="ctr" rtl="0" fontAlgn="base"/>
                      <a:r>
                        <a:rPr lang="en-US" sz="2000" b="1" i="0">
                          <a:effectLst/>
                          <a:latin typeface="Arial" panose="020B0604020202020204" pitchFamily="34" charset="0"/>
                          <a:cs typeface="Arial" panose="020B0604020202020204" pitchFamily="34" charset="0"/>
                        </a:rPr>
                        <a:t>System Monitoring</a:t>
                      </a:r>
                      <a:r>
                        <a:rPr lang="en-US" sz="2000" b="0" i="0">
                          <a:effectLst/>
                          <a:latin typeface="Arial" panose="020B0604020202020204" pitchFamily="34" charset="0"/>
                          <a:cs typeface="Arial" panose="020B0604020202020204" pitchFamily="34" charset="0"/>
                        </a:rPr>
                        <a:t> </a:t>
                      </a:r>
                    </a:p>
                    <a:p>
                      <a:pPr algn="ctr" rtl="0" fontAlgn="base"/>
                      <a:r>
                        <a:rPr lang="en-US" sz="1100" b="0" i="0">
                          <a:effectLst/>
                          <a:latin typeface="Arial" panose="020B0604020202020204" pitchFamily="34" charset="0"/>
                          <a:cs typeface="Arial" panose="020B0604020202020204" pitchFamily="34" charset="0"/>
                        </a:rPr>
                        <a:t> </a:t>
                      </a:r>
                      <a:endParaRPr lang="en-US" sz="1600" b="0" i="0">
                        <a:effectLst/>
                        <a:latin typeface="Arial" panose="020B0604020202020204" pitchFamily="34" charset="0"/>
                        <a:cs typeface="Arial" panose="020B0604020202020204" pitchFamily="34" charset="0"/>
                      </a:endParaRPr>
                    </a:p>
                    <a:p>
                      <a:pPr algn="ctr" rtl="0" fontAlgn="base"/>
                      <a:r>
                        <a:rPr lang="en-US" sz="1200" b="0" i="0">
                          <a:effectLst/>
                          <a:latin typeface="Arial" panose="020B0604020202020204" pitchFamily="34" charset="0"/>
                          <a:cs typeface="Arial" panose="020B0604020202020204" pitchFamily="34" charset="0"/>
                        </a:rPr>
                        <a:t>Oversee utilization of NAS system and storage resources. </a:t>
                      </a:r>
                    </a:p>
                  </a:txBody>
                  <a:tcPr marL="83680" marR="83680" marT="41840" marB="41840" anchor="ctr">
                    <a:lnL w="19050" cap="flat" cmpd="sng" algn="ctr">
                      <a:solidFill>
                        <a:schemeClr val="bg1">
                          <a:lumMod val="95000"/>
                        </a:schemeClr>
                      </a:solid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gradFill>
                      <a:gsLst>
                        <a:gs pos="100000">
                          <a:schemeClr val="accent1">
                            <a:lumMod val="60000"/>
                            <a:lumOff val="40000"/>
                          </a:schemeClr>
                        </a:gs>
                        <a:gs pos="5505">
                          <a:schemeClr val="bg1">
                            <a:lumMod val="85000"/>
                          </a:schemeClr>
                        </a:gs>
                        <a:gs pos="92000">
                          <a:schemeClr val="tx2">
                            <a:lumMod val="40000"/>
                            <a:lumOff val="60000"/>
                          </a:schemeClr>
                        </a:gs>
                      </a:gsLst>
                      <a:lin ang="5400000" scaled="0"/>
                    </a:gradFill>
                  </a:tcPr>
                </a:tc>
                <a:extLst>
                  <a:ext uri="{0D108BD9-81ED-4DB2-BD59-A6C34878D82A}">
                    <a16:rowId xmlns:a16="http://schemas.microsoft.com/office/drawing/2014/main" val="2968726366"/>
                  </a:ext>
                </a:extLst>
              </a:tr>
            </a:tbl>
          </a:graphicData>
        </a:graphic>
      </p:graphicFrame>
    </p:spTree>
    <p:extLst>
      <p:ext uri="{BB962C8B-B14F-4D97-AF65-F5344CB8AC3E}">
        <p14:creationId xmlns:p14="http://schemas.microsoft.com/office/powerpoint/2010/main" val="92826202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a:extLst>
              <a:ext uri="{FF2B5EF4-FFF2-40B4-BE49-F238E27FC236}">
                <a16:creationId xmlns:a16="http://schemas.microsoft.com/office/drawing/2014/main" id="{5BFBD7C1-B2A1-E54A-2743-F946883D61EC}"/>
              </a:ext>
            </a:extLst>
          </p:cNvPr>
          <p:cNvSpPr/>
          <p:nvPr/>
        </p:nvSpPr>
        <p:spPr>
          <a:xfrm>
            <a:off x="1" y="0"/>
            <a:ext cx="5506278" cy="6858000"/>
          </a:xfrm>
          <a:prstGeom prst="rect">
            <a:avLst/>
          </a:prstGeom>
          <a:gradFill>
            <a:gsLst>
              <a:gs pos="0">
                <a:srgbClr val="1E1EF6"/>
              </a:gs>
              <a:gs pos="100000">
                <a:srgbClr val="05318E"/>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Title 3">
            <a:extLst>
              <a:ext uri="{FF2B5EF4-FFF2-40B4-BE49-F238E27FC236}">
                <a16:creationId xmlns:a16="http://schemas.microsoft.com/office/drawing/2014/main" id="{85882245-513B-5117-8930-A5C6B7A2EDB4}"/>
              </a:ext>
            </a:extLst>
          </p:cNvPr>
          <p:cNvSpPr>
            <a:spLocks noGrp="1"/>
          </p:cNvSpPr>
          <p:nvPr>
            <p:ph type="title"/>
          </p:nvPr>
        </p:nvSpPr>
        <p:spPr>
          <a:xfrm>
            <a:off x="7557053" y="485360"/>
            <a:ext cx="4817166" cy="1325563"/>
          </a:xfrm>
        </p:spPr>
        <p:txBody>
          <a:bodyPr/>
          <a:lstStyle/>
          <a:p>
            <a:r>
              <a:rPr lang="en-TW"/>
              <a:t>AMIZ Cloud</a:t>
            </a:r>
          </a:p>
        </p:txBody>
      </p:sp>
      <p:sp>
        <p:nvSpPr>
          <p:cNvPr id="6" name="Content Placeholder 4">
            <a:extLst>
              <a:ext uri="{FF2B5EF4-FFF2-40B4-BE49-F238E27FC236}">
                <a16:creationId xmlns:a16="http://schemas.microsoft.com/office/drawing/2014/main" id="{1BA1A73A-5FA6-8D50-8B6B-8A8CBDCF5E13}"/>
              </a:ext>
            </a:extLst>
          </p:cNvPr>
          <p:cNvSpPr txBox="1">
            <a:spLocks/>
          </p:cNvSpPr>
          <p:nvPr/>
        </p:nvSpPr>
        <p:spPr>
          <a:xfrm>
            <a:off x="581638" y="1761228"/>
            <a:ext cx="5363816"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buClr>
                <a:srgbClr val="FF6600"/>
              </a:buClr>
            </a:pPr>
            <a:r>
              <a:rPr lang="en-US" altLang="zh-TW" sz="1900">
                <a:solidFill>
                  <a:schemeClr val="bg1"/>
                </a:solidFill>
              </a:rPr>
              <a:t>One portal, multiple systems.</a:t>
            </a:r>
          </a:p>
          <a:p>
            <a:pPr>
              <a:lnSpc>
                <a:spcPct val="110000"/>
              </a:lnSpc>
              <a:buClr>
                <a:srgbClr val="FF6600"/>
              </a:buClr>
            </a:pPr>
            <a:r>
              <a:rPr lang="en-US" altLang="zh-TW" sz="1900">
                <a:solidFill>
                  <a:schemeClr val="bg1"/>
                </a:solidFill>
              </a:rPr>
              <a:t>Organized management </a:t>
            </a:r>
            <a:br>
              <a:rPr lang="en-US" altLang="zh-TW" sz="1900">
                <a:solidFill>
                  <a:schemeClr val="bg1"/>
                </a:solidFill>
              </a:rPr>
            </a:br>
            <a:r>
              <a:rPr lang="en-US" altLang="zh-TW" sz="1900">
                <a:solidFill>
                  <a:schemeClr val="bg1"/>
                </a:solidFill>
              </a:rPr>
              <a:t>(via Organization Center).</a:t>
            </a:r>
          </a:p>
          <a:p>
            <a:pPr>
              <a:lnSpc>
                <a:spcPct val="110000"/>
              </a:lnSpc>
              <a:buClr>
                <a:srgbClr val="FF6600"/>
              </a:buClr>
            </a:pPr>
            <a:r>
              <a:rPr lang="en-US" altLang="zh-TW" sz="1900">
                <a:solidFill>
                  <a:schemeClr val="bg1"/>
                </a:solidFill>
              </a:rPr>
              <a:t>Dashboard of system health</a:t>
            </a:r>
          </a:p>
          <a:p>
            <a:pPr>
              <a:lnSpc>
                <a:spcPct val="110000"/>
              </a:lnSpc>
              <a:buClr>
                <a:srgbClr val="FF6600"/>
              </a:buClr>
            </a:pPr>
            <a:r>
              <a:rPr lang="en-US" altLang="zh-TW" sz="1900">
                <a:solidFill>
                  <a:schemeClr val="bg1"/>
                </a:solidFill>
              </a:rPr>
              <a:t>Customized threshold alerts with various notification methods</a:t>
            </a:r>
          </a:p>
          <a:p>
            <a:pPr>
              <a:lnSpc>
                <a:spcPct val="110000"/>
              </a:lnSpc>
              <a:buClr>
                <a:srgbClr val="FF6600"/>
              </a:buClr>
            </a:pPr>
            <a:r>
              <a:rPr lang="en-US" altLang="zh-TW" sz="1900">
                <a:solidFill>
                  <a:schemeClr val="bg1"/>
                </a:solidFill>
              </a:rPr>
              <a:t>Central App management</a:t>
            </a:r>
          </a:p>
          <a:p>
            <a:pPr>
              <a:lnSpc>
                <a:spcPct val="110000"/>
              </a:lnSpc>
              <a:buClr>
                <a:srgbClr val="FF6600"/>
              </a:buClr>
            </a:pPr>
            <a:r>
              <a:rPr lang="en-US" altLang="zh-TW" sz="1900">
                <a:solidFill>
                  <a:schemeClr val="bg1"/>
                </a:solidFill>
              </a:rPr>
              <a:t>Basic system management</a:t>
            </a:r>
          </a:p>
          <a:p>
            <a:pPr>
              <a:lnSpc>
                <a:spcPct val="110000"/>
              </a:lnSpc>
              <a:buClr>
                <a:srgbClr val="FF6600"/>
              </a:buClr>
            </a:pPr>
            <a:endParaRPr lang="en-US" altLang="zh-TW" sz="1900">
              <a:solidFill>
                <a:schemeClr val="bg1"/>
              </a:solidFill>
            </a:endParaRPr>
          </a:p>
          <a:p>
            <a:pPr>
              <a:lnSpc>
                <a:spcPct val="110000"/>
              </a:lnSpc>
              <a:buClr>
                <a:srgbClr val="FF6600"/>
              </a:buClr>
            </a:pPr>
            <a:endParaRPr lang="en-US" altLang="zh-TW" sz="1900"/>
          </a:p>
          <a:p>
            <a:pPr>
              <a:lnSpc>
                <a:spcPct val="110000"/>
              </a:lnSpc>
              <a:buClr>
                <a:srgbClr val="FF6600"/>
              </a:buClr>
            </a:pPr>
            <a:endParaRPr lang="en-US" altLang="zh-TW" sz="1900"/>
          </a:p>
        </p:txBody>
      </p:sp>
      <p:pic>
        <p:nvPicPr>
          <p:cNvPr id="15" name="圖片 14" descr="一張含有 文字, 標誌, 向量圖形 的圖片&#10;&#10;自動產生的描述">
            <a:extLst>
              <a:ext uri="{FF2B5EF4-FFF2-40B4-BE49-F238E27FC236}">
                <a16:creationId xmlns:a16="http://schemas.microsoft.com/office/drawing/2014/main" id="{D8302B23-37E7-6B7C-D4B6-76AD9AE37BD1}"/>
              </a:ext>
            </a:extLst>
          </p:cNvPr>
          <p:cNvPicPr>
            <a:picLocks noChangeAspect="1"/>
          </p:cNvPicPr>
          <p:nvPr/>
        </p:nvPicPr>
        <p:blipFill>
          <a:blip r:embed="rId2"/>
          <a:stretch>
            <a:fillRect/>
          </a:stretch>
        </p:blipFill>
        <p:spPr>
          <a:xfrm>
            <a:off x="5945454" y="2216426"/>
            <a:ext cx="6246546" cy="3896140"/>
          </a:xfrm>
          <a:prstGeom prst="rect">
            <a:avLst/>
          </a:prstGeom>
        </p:spPr>
      </p:pic>
      <p:pic>
        <p:nvPicPr>
          <p:cNvPr id="17" name="圖形 16">
            <a:extLst>
              <a:ext uri="{FF2B5EF4-FFF2-40B4-BE49-F238E27FC236}">
                <a16:creationId xmlns:a16="http://schemas.microsoft.com/office/drawing/2014/main" id="{F8C5938D-FABA-E8E3-51B6-4916DCB920F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95758" y="402880"/>
            <a:ext cx="1408043" cy="1408043"/>
          </a:xfrm>
          <a:prstGeom prst="rect">
            <a:avLst/>
          </a:prstGeom>
        </p:spPr>
      </p:pic>
    </p:spTree>
    <p:extLst>
      <p:ext uri="{BB962C8B-B14F-4D97-AF65-F5344CB8AC3E}">
        <p14:creationId xmlns:p14="http://schemas.microsoft.com/office/powerpoint/2010/main" val="279176751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35238-B884-9C7F-431F-60A4E1181945}"/>
              </a:ext>
            </a:extLst>
          </p:cNvPr>
          <p:cNvSpPr>
            <a:spLocks noGrp="1"/>
          </p:cNvSpPr>
          <p:nvPr>
            <p:ph type="title"/>
          </p:nvPr>
        </p:nvSpPr>
        <p:spPr/>
        <p:txBody>
          <a:bodyPr>
            <a:normAutofit fontScale="90000"/>
          </a:bodyPr>
          <a:lstStyle/>
          <a:p>
            <a:r>
              <a:rPr lang="en-TW"/>
              <a:t>Grouped by Organization Center, </a:t>
            </a:r>
            <a:br>
              <a:rPr lang="en-TW"/>
            </a:br>
            <a:r>
              <a:rPr lang="en-TW"/>
              <a:t>Managed in Amiz Cloud </a:t>
            </a:r>
          </a:p>
        </p:txBody>
      </p:sp>
      <p:grpSp>
        <p:nvGrpSpPr>
          <p:cNvPr id="16" name="群組 15">
            <a:extLst>
              <a:ext uri="{FF2B5EF4-FFF2-40B4-BE49-F238E27FC236}">
                <a16:creationId xmlns:a16="http://schemas.microsoft.com/office/drawing/2014/main" id="{368CEBDD-C2DA-D489-32FF-1A54E4DC23A2}"/>
              </a:ext>
            </a:extLst>
          </p:cNvPr>
          <p:cNvGrpSpPr/>
          <p:nvPr/>
        </p:nvGrpSpPr>
        <p:grpSpPr>
          <a:xfrm>
            <a:off x="566216" y="2107286"/>
            <a:ext cx="11059568" cy="4460232"/>
            <a:chOff x="566216" y="2107286"/>
            <a:chExt cx="11059568" cy="4460232"/>
          </a:xfrm>
        </p:grpSpPr>
        <p:pic>
          <p:nvPicPr>
            <p:cNvPr id="15" name="圖片 14" descr="一張含有 圖表 的圖片&#10;&#10;自動產生的描述">
              <a:extLst>
                <a:ext uri="{FF2B5EF4-FFF2-40B4-BE49-F238E27FC236}">
                  <a16:creationId xmlns:a16="http://schemas.microsoft.com/office/drawing/2014/main" id="{A7426D9C-F350-F6A5-0784-5F8A96F8378B}"/>
                </a:ext>
              </a:extLst>
            </p:cNvPr>
            <p:cNvPicPr>
              <a:picLocks noChangeAspect="1"/>
            </p:cNvPicPr>
            <p:nvPr/>
          </p:nvPicPr>
          <p:blipFill>
            <a:blip r:embed="rId2"/>
            <a:stretch>
              <a:fillRect/>
            </a:stretch>
          </p:blipFill>
          <p:spPr>
            <a:xfrm>
              <a:off x="566216" y="2107286"/>
              <a:ext cx="11059568" cy="4460232"/>
            </a:xfrm>
            <a:prstGeom prst="rect">
              <a:avLst/>
            </a:prstGeom>
          </p:spPr>
        </p:pic>
        <p:sp>
          <p:nvSpPr>
            <p:cNvPr id="6" name="TextBox 5">
              <a:extLst>
                <a:ext uri="{FF2B5EF4-FFF2-40B4-BE49-F238E27FC236}">
                  <a16:creationId xmlns:a16="http://schemas.microsoft.com/office/drawing/2014/main" id="{44D7B955-432D-71F3-D51C-DB0DD260FDF2}"/>
                </a:ext>
              </a:extLst>
            </p:cNvPr>
            <p:cNvSpPr txBox="1"/>
            <p:nvPr/>
          </p:nvSpPr>
          <p:spPr>
            <a:xfrm>
              <a:off x="5323045" y="2374811"/>
              <a:ext cx="4289558" cy="307777"/>
            </a:xfrm>
            <a:prstGeom prst="rect">
              <a:avLst/>
            </a:prstGeom>
            <a:noFill/>
            <a:ln>
              <a:noFill/>
            </a:ln>
          </p:spPr>
          <p:txBody>
            <a:bodyPr wrap="square">
              <a:spAutoFit/>
            </a:bodyPr>
            <a:lstStyle/>
            <a:p>
              <a:r>
                <a:rPr lang="en-TW" sz="1400">
                  <a:latin typeface="Arial" panose="020B0604020202020204" pitchFamily="34" charset="0"/>
                  <a:cs typeface="Arial" panose="020B0604020202020204" pitchFamily="34" charset="0"/>
                </a:rPr>
                <a:t>https://www.qnap.com/en/software/amiz-cloud</a:t>
              </a:r>
            </a:p>
          </p:txBody>
        </p:sp>
        <p:sp>
          <p:nvSpPr>
            <p:cNvPr id="8" name="TextBox 7">
              <a:extLst>
                <a:ext uri="{FF2B5EF4-FFF2-40B4-BE49-F238E27FC236}">
                  <a16:creationId xmlns:a16="http://schemas.microsoft.com/office/drawing/2014/main" id="{0D5191B3-68C4-448D-D94B-9B1AD5FF2609}"/>
                </a:ext>
              </a:extLst>
            </p:cNvPr>
            <p:cNvSpPr txBox="1"/>
            <p:nvPr/>
          </p:nvSpPr>
          <p:spPr>
            <a:xfrm>
              <a:off x="7415020" y="4974104"/>
              <a:ext cx="2923707" cy="307777"/>
            </a:xfrm>
            <a:prstGeom prst="rect">
              <a:avLst/>
            </a:prstGeom>
            <a:noFill/>
            <a:ln>
              <a:noFill/>
            </a:ln>
          </p:spPr>
          <p:txBody>
            <a:bodyPr wrap="square">
              <a:spAutoFit/>
            </a:bodyPr>
            <a:lstStyle/>
            <a:p>
              <a:r>
                <a:rPr lang="en-TW" sz="1400">
                  <a:latin typeface="Arial" panose="020B0604020202020204" pitchFamily="34" charset="0"/>
                  <a:cs typeface="Arial" panose="020B0604020202020204" pitchFamily="34" charset="0"/>
                </a:rPr>
                <a:t>https://organization.qnap.com/</a:t>
              </a:r>
            </a:p>
          </p:txBody>
        </p:sp>
      </p:grpSp>
    </p:spTree>
    <p:extLst>
      <p:ext uri="{BB962C8B-B14F-4D97-AF65-F5344CB8AC3E}">
        <p14:creationId xmlns:p14="http://schemas.microsoft.com/office/powerpoint/2010/main" val="298651722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2E96BE7-4F39-0159-1DAF-CA44A93826FB}"/>
              </a:ext>
            </a:extLst>
          </p:cNvPr>
          <p:cNvSpPr>
            <a:spLocks noGrp="1"/>
          </p:cNvSpPr>
          <p:nvPr>
            <p:ph type="title"/>
          </p:nvPr>
        </p:nvSpPr>
        <p:spPr>
          <a:xfrm>
            <a:off x="927652" y="255795"/>
            <a:ext cx="10515600" cy="1325563"/>
          </a:xfrm>
        </p:spPr>
        <p:txBody>
          <a:bodyPr/>
          <a:lstStyle/>
          <a:p>
            <a:r>
              <a:rPr lang="en-TW"/>
              <a:t>Option for Fixed NFS Service Ports</a:t>
            </a:r>
          </a:p>
        </p:txBody>
      </p:sp>
      <p:pic>
        <p:nvPicPr>
          <p:cNvPr id="6" name="Picture 5">
            <a:extLst>
              <a:ext uri="{FF2B5EF4-FFF2-40B4-BE49-F238E27FC236}">
                <a16:creationId xmlns:a16="http://schemas.microsoft.com/office/drawing/2014/main" id="{29A55494-EC26-6E99-86DE-916C2E769798}"/>
              </a:ext>
            </a:extLst>
          </p:cNvPr>
          <p:cNvPicPr>
            <a:picLocks noChangeAspect="1"/>
          </p:cNvPicPr>
          <p:nvPr/>
        </p:nvPicPr>
        <p:blipFill rotWithShape="1">
          <a:blip r:embed="rId2"/>
          <a:srcRect t="363"/>
          <a:stretch/>
        </p:blipFill>
        <p:spPr>
          <a:xfrm>
            <a:off x="1695939" y="2415208"/>
            <a:ext cx="8621217" cy="4442791"/>
          </a:xfrm>
          <a:prstGeom prst="rect">
            <a:avLst/>
          </a:prstGeom>
          <a:effectLst>
            <a:outerShdw blurRad="596900" dist="495300" algn="l" rotWithShape="0">
              <a:prstClr val="black">
                <a:alpha val="40000"/>
              </a:prstClr>
            </a:outerShdw>
          </a:effectLst>
        </p:spPr>
      </p:pic>
      <p:sp>
        <p:nvSpPr>
          <p:cNvPr id="2" name="Content Placeholder 4">
            <a:extLst>
              <a:ext uri="{FF2B5EF4-FFF2-40B4-BE49-F238E27FC236}">
                <a16:creationId xmlns:a16="http://schemas.microsoft.com/office/drawing/2014/main" id="{7596351C-E5E3-8A86-BAE1-324ED87EFBA6}"/>
              </a:ext>
            </a:extLst>
          </p:cNvPr>
          <p:cNvSpPr txBox="1">
            <a:spLocks/>
          </p:cNvSpPr>
          <p:nvPr/>
        </p:nvSpPr>
        <p:spPr>
          <a:xfrm>
            <a:off x="2460861" y="1376307"/>
            <a:ext cx="7270276" cy="913369"/>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0000"/>
              </a:lnSpc>
              <a:buClr>
                <a:srgbClr val="FF6600"/>
              </a:buClr>
              <a:buNone/>
            </a:pPr>
            <a:r>
              <a:rPr lang="en-US" altLang="zh-TW" sz="1900"/>
              <a:t>NFS dynamically assigns service ports which can cause problem of firewall configuration. New advanced option to set the static ports saves the trouble of firewall reconfiguration when NFS restarts.</a:t>
            </a:r>
          </a:p>
        </p:txBody>
      </p:sp>
    </p:spTree>
    <p:extLst>
      <p:ext uri="{BB962C8B-B14F-4D97-AF65-F5344CB8AC3E}">
        <p14:creationId xmlns:p14="http://schemas.microsoft.com/office/powerpoint/2010/main" val="358616659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圓角 3">
            <a:extLst>
              <a:ext uri="{FF2B5EF4-FFF2-40B4-BE49-F238E27FC236}">
                <a16:creationId xmlns:a16="http://schemas.microsoft.com/office/drawing/2014/main" id="{2AD9C565-1765-42F0-A80B-1BC5724D7415}"/>
              </a:ext>
            </a:extLst>
          </p:cNvPr>
          <p:cNvSpPr/>
          <p:nvPr/>
        </p:nvSpPr>
        <p:spPr>
          <a:xfrm>
            <a:off x="760492" y="1376127"/>
            <a:ext cx="10701196" cy="5307369"/>
          </a:xfrm>
          <a:prstGeom prst="roundRect">
            <a:avLst>
              <a:gd name="adj" fmla="val 3810"/>
            </a:avLst>
          </a:prstGeom>
          <a:solidFill>
            <a:schemeClr val="bg1">
              <a:alpha val="76000"/>
            </a:schemeClr>
          </a:solidFill>
          <a:ln>
            <a:gradFill>
              <a:gsLst>
                <a:gs pos="0">
                  <a:schemeClr val="accent1">
                    <a:lumMod val="5000"/>
                    <a:lumOff val="95000"/>
                  </a:schemeClr>
                </a:gs>
                <a:gs pos="83000">
                  <a:srgbClr val="00FFCC"/>
                </a:gs>
                <a:gs pos="100000">
                  <a:schemeClr val="bg1"/>
                </a:gs>
              </a:gsLst>
              <a:lin ang="5400000" scaled="1"/>
            </a:gradFill>
          </a:ln>
          <a:effectLst>
            <a:outerShdw blurRad="304800" dist="469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052" name="Picture 4" descr="TS-h2490FU">
            <a:extLst>
              <a:ext uri="{FF2B5EF4-FFF2-40B4-BE49-F238E27FC236}">
                <a16:creationId xmlns:a16="http://schemas.microsoft.com/office/drawing/2014/main" id="{F84AD620-A954-3073-8FC0-D31C7019D5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9096" y="174504"/>
            <a:ext cx="5007768" cy="376979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TS-h3087XU-RP">
            <a:extLst>
              <a:ext uri="{FF2B5EF4-FFF2-40B4-BE49-F238E27FC236}">
                <a16:creationId xmlns:a16="http://schemas.microsoft.com/office/drawing/2014/main" id="{ED05B52E-ECE1-CC91-8695-A63597E4AE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9096" y="2439726"/>
            <a:ext cx="5950689" cy="440453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TS-h1290FX">
            <a:extLst>
              <a:ext uri="{FF2B5EF4-FFF2-40B4-BE49-F238E27FC236}">
                <a16:creationId xmlns:a16="http://schemas.microsoft.com/office/drawing/2014/main" id="{3B5D7785-F285-81E9-9D5E-284DE5C0C3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17555" y="934058"/>
            <a:ext cx="2821781" cy="2451814"/>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TVS-h874T">
            <a:extLst>
              <a:ext uri="{FF2B5EF4-FFF2-40B4-BE49-F238E27FC236}">
                <a16:creationId xmlns:a16="http://schemas.microsoft.com/office/drawing/2014/main" id="{FCEE0E55-9B23-9D10-DEC8-7BBB9BFD3F2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06535" y="3261203"/>
            <a:ext cx="2033590" cy="176696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F62D5AF8-AE27-8EE7-8516-875C012886D2}"/>
              </a:ext>
            </a:extLst>
          </p:cNvPr>
          <p:cNvPicPr>
            <a:picLocks noChangeAspect="1"/>
          </p:cNvPicPr>
          <p:nvPr/>
        </p:nvPicPr>
        <p:blipFill>
          <a:blip r:embed="rId6"/>
          <a:stretch>
            <a:fillRect/>
          </a:stretch>
        </p:blipFill>
        <p:spPr>
          <a:xfrm>
            <a:off x="7616712" y="5050894"/>
            <a:ext cx="2033590" cy="1270767"/>
          </a:xfrm>
          <a:prstGeom prst="rect">
            <a:avLst/>
          </a:prstGeom>
        </p:spPr>
      </p:pic>
      <p:sp>
        <p:nvSpPr>
          <p:cNvPr id="2" name="Title 1">
            <a:extLst>
              <a:ext uri="{FF2B5EF4-FFF2-40B4-BE49-F238E27FC236}">
                <a16:creationId xmlns:a16="http://schemas.microsoft.com/office/drawing/2014/main" id="{BB897C24-EEE2-2B1A-4240-29DF09B7BDD7}"/>
              </a:ext>
            </a:extLst>
          </p:cNvPr>
          <p:cNvSpPr>
            <a:spLocks noGrp="1"/>
          </p:cNvSpPr>
          <p:nvPr>
            <p:ph type="title"/>
          </p:nvPr>
        </p:nvSpPr>
        <p:spPr>
          <a:xfrm>
            <a:off x="760492" y="175244"/>
            <a:ext cx="10593308" cy="1325563"/>
          </a:xfrm>
        </p:spPr>
        <p:txBody>
          <a:bodyPr/>
          <a:lstStyle/>
          <a:p>
            <a:pPr algn="ctr"/>
            <a:r>
              <a:rPr lang="en-TW"/>
              <a:t>Recomended Models</a:t>
            </a:r>
          </a:p>
        </p:txBody>
      </p:sp>
      <p:sp>
        <p:nvSpPr>
          <p:cNvPr id="7" name="TextBox 6">
            <a:extLst>
              <a:ext uri="{FF2B5EF4-FFF2-40B4-BE49-F238E27FC236}">
                <a16:creationId xmlns:a16="http://schemas.microsoft.com/office/drawing/2014/main" id="{A5333D97-9E7E-33A3-F9BA-49A02F1193C7}"/>
              </a:ext>
            </a:extLst>
          </p:cNvPr>
          <p:cNvSpPr txBox="1"/>
          <p:nvPr/>
        </p:nvSpPr>
        <p:spPr>
          <a:xfrm>
            <a:off x="2637188" y="2526864"/>
            <a:ext cx="2047874" cy="369332"/>
          </a:xfrm>
          <a:prstGeom prst="rect">
            <a:avLst/>
          </a:prstGeom>
          <a:noFill/>
        </p:spPr>
        <p:txBody>
          <a:bodyPr wrap="square" rtlCol="0">
            <a:spAutoFit/>
          </a:bodyPr>
          <a:lstStyle/>
          <a:p>
            <a:r>
              <a:rPr lang="en-US" b="0" i="0">
                <a:solidFill>
                  <a:srgbClr val="212121"/>
                </a:solidFill>
                <a:effectLst/>
                <a:latin typeface="Calibri" panose="020F0502020204030204" pitchFamily="34" charset="0"/>
                <a:cs typeface="Calibri" panose="020F0502020204030204" pitchFamily="34" charset="0"/>
              </a:rPr>
              <a:t>TS-h2490FU </a:t>
            </a:r>
            <a:endParaRPr lang="en-TW">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83AEBA61-0ADD-3877-3133-38F3081C5586}"/>
              </a:ext>
            </a:extLst>
          </p:cNvPr>
          <p:cNvSpPr txBox="1"/>
          <p:nvPr/>
        </p:nvSpPr>
        <p:spPr>
          <a:xfrm>
            <a:off x="2682818" y="6129128"/>
            <a:ext cx="1877615" cy="369332"/>
          </a:xfrm>
          <a:prstGeom prst="rect">
            <a:avLst/>
          </a:prstGeom>
          <a:noFill/>
        </p:spPr>
        <p:txBody>
          <a:bodyPr wrap="square" rtlCol="0">
            <a:spAutoFit/>
          </a:bodyPr>
          <a:lstStyle/>
          <a:p>
            <a:r>
              <a:rPr lang="en-US" b="0" i="0">
                <a:solidFill>
                  <a:srgbClr val="212121"/>
                </a:solidFill>
                <a:effectLst/>
              </a:rPr>
              <a:t>TS-h3087XU-RP</a:t>
            </a:r>
            <a:r>
              <a:rPr lang="en-US" b="0" i="0">
                <a:solidFill>
                  <a:srgbClr val="212121"/>
                </a:solidFill>
                <a:effectLst/>
                <a:latin typeface="Calibri" panose="020F0502020204030204" pitchFamily="34" charset="0"/>
                <a:cs typeface="Calibri" panose="020F0502020204030204" pitchFamily="34" charset="0"/>
              </a:rPr>
              <a:t> </a:t>
            </a:r>
            <a:endParaRPr lang="en-TW">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737D27E0-6B7F-D54A-CAB6-C03F00430E4E}"/>
              </a:ext>
            </a:extLst>
          </p:cNvPr>
          <p:cNvSpPr txBox="1"/>
          <p:nvPr/>
        </p:nvSpPr>
        <p:spPr>
          <a:xfrm>
            <a:off x="7784305" y="2896196"/>
            <a:ext cx="4938712" cy="369332"/>
          </a:xfrm>
          <a:prstGeom prst="rect">
            <a:avLst/>
          </a:prstGeom>
          <a:noFill/>
        </p:spPr>
        <p:txBody>
          <a:bodyPr wrap="square" rtlCol="0">
            <a:spAutoFit/>
          </a:bodyPr>
          <a:lstStyle/>
          <a:p>
            <a:r>
              <a:rPr lang="en-US" b="0" i="0">
                <a:solidFill>
                  <a:srgbClr val="212121"/>
                </a:solidFill>
                <a:effectLst/>
              </a:rPr>
              <a:t>TS-h1290FX</a:t>
            </a:r>
            <a:endParaRPr lang="en-TW">
              <a:cs typeface="Calibri" panose="020F0502020204030204" pitchFamily="34" charset="0"/>
            </a:endParaRPr>
          </a:p>
        </p:txBody>
      </p:sp>
      <p:sp>
        <p:nvSpPr>
          <p:cNvPr id="10" name="TextBox 9">
            <a:extLst>
              <a:ext uri="{FF2B5EF4-FFF2-40B4-BE49-F238E27FC236}">
                <a16:creationId xmlns:a16="http://schemas.microsoft.com/office/drawing/2014/main" id="{CFF6FF0F-EF84-C9B3-7A3E-3100CD4915C0}"/>
              </a:ext>
            </a:extLst>
          </p:cNvPr>
          <p:cNvSpPr txBox="1"/>
          <p:nvPr/>
        </p:nvSpPr>
        <p:spPr>
          <a:xfrm>
            <a:off x="7885252" y="4698035"/>
            <a:ext cx="4938712" cy="369332"/>
          </a:xfrm>
          <a:prstGeom prst="rect">
            <a:avLst/>
          </a:prstGeom>
          <a:noFill/>
        </p:spPr>
        <p:txBody>
          <a:bodyPr wrap="square" rtlCol="0">
            <a:spAutoFit/>
          </a:bodyPr>
          <a:lstStyle/>
          <a:p>
            <a:r>
              <a:rPr lang="en-US" b="0" i="0">
                <a:solidFill>
                  <a:srgbClr val="212121"/>
                </a:solidFill>
                <a:effectLst/>
              </a:rPr>
              <a:t>TVS-h874T</a:t>
            </a:r>
            <a:endParaRPr lang="en-TW">
              <a:cs typeface="Calibri" panose="020F0502020204030204" pitchFamily="34" charset="0"/>
            </a:endParaRPr>
          </a:p>
        </p:txBody>
      </p:sp>
      <p:sp>
        <p:nvSpPr>
          <p:cNvPr id="14" name="TextBox 13">
            <a:extLst>
              <a:ext uri="{FF2B5EF4-FFF2-40B4-BE49-F238E27FC236}">
                <a16:creationId xmlns:a16="http://schemas.microsoft.com/office/drawing/2014/main" id="{D9D74C4E-06FB-9B69-C54E-18A428D4AA47}"/>
              </a:ext>
            </a:extLst>
          </p:cNvPr>
          <p:cNvSpPr txBox="1"/>
          <p:nvPr/>
        </p:nvSpPr>
        <p:spPr>
          <a:xfrm>
            <a:off x="7885252" y="6136995"/>
            <a:ext cx="4938712" cy="369332"/>
          </a:xfrm>
          <a:prstGeom prst="rect">
            <a:avLst/>
          </a:prstGeom>
          <a:noFill/>
        </p:spPr>
        <p:txBody>
          <a:bodyPr wrap="square" rtlCol="0">
            <a:spAutoFit/>
          </a:bodyPr>
          <a:lstStyle/>
          <a:p>
            <a:r>
              <a:rPr lang="en-US" b="0" i="0">
                <a:solidFill>
                  <a:srgbClr val="212121"/>
                </a:solidFill>
                <a:effectLst/>
              </a:rPr>
              <a:t>TBS-574TX</a:t>
            </a:r>
            <a:endParaRPr lang="en-TW">
              <a:cs typeface="Calibri" panose="020F0502020204030204" pitchFamily="34" charset="0"/>
            </a:endParaRPr>
          </a:p>
        </p:txBody>
      </p:sp>
    </p:spTree>
    <p:extLst>
      <p:ext uri="{BB962C8B-B14F-4D97-AF65-F5344CB8AC3E}">
        <p14:creationId xmlns:p14="http://schemas.microsoft.com/office/powerpoint/2010/main" val="278895541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字方塊 4">
            <a:extLst>
              <a:ext uri="{FF2B5EF4-FFF2-40B4-BE49-F238E27FC236}">
                <a16:creationId xmlns:a16="http://schemas.microsoft.com/office/drawing/2014/main" id="{6D69043C-417C-84CE-7746-925F79A07D1B}"/>
              </a:ext>
            </a:extLst>
          </p:cNvPr>
          <p:cNvSpPr txBox="1"/>
          <p:nvPr/>
        </p:nvSpPr>
        <p:spPr>
          <a:xfrm>
            <a:off x="3803948" y="5834663"/>
            <a:ext cx="5206702" cy="628505"/>
          </a:xfrm>
          <a:prstGeom prst="rect">
            <a:avLst/>
          </a:prstGeom>
          <a:noFill/>
        </p:spPr>
        <p:txBody>
          <a:bodyPr wrap="square" rtlCol="0">
            <a:spAutoFit/>
          </a:bodyPr>
          <a:lstStyle/>
          <a:p>
            <a:pPr algn="ctr" fontAlgn="base">
              <a:lnSpc>
                <a:spcPct val="150000"/>
              </a:lnSpc>
            </a:pPr>
            <a:r>
              <a:rPr lang="en-US" altLang="zh-TW" sz="600" spc="150">
                <a:solidFill>
                  <a:schemeClr val="bg1">
                    <a:lumMod val="50000"/>
                  </a:schemeClr>
                </a:solidFill>
                <a:latin typeface="微軟正黑體" panose="020B0604030504040204" pitchFamily="34" charset="-120"/>
                <a:ea typeface="微軟正黑體" panose="020B0604030504040204" pitchFamily="34" charset="-120"/>
              </a:rPr>
              <a:t>Copyright© 2023 QNAP Systems, Inc. All rights reserved. QNAP® and other names of QNAP Products are proprietary marks or registered trademarks of QNAP Systems, Inc. Other products and company names mentioned herein are trademarks of their respective holders.​​​​​​​</a:t>
            </a:r>
          </a:p>
        </p:txBody>
      </p:sp>
    </p:spTree>
    <p:extLst>
      <p:ext uri="{BB962C8B-B14F-4D97-AF65-F5344CB8AC3E}">
        <p14:creationId xmlns:p14="http://schemas.microsoft.com/office/powerpoint/2010/main" val="30798317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矩形 54">
            <a:extLst>
              <a:ext uri="{FF2B5EF4-FFF2-40B4-BE49-F238E27FC236}">
                <a16:creationId xmlns:a16="http://schemas.microsoft.com/office/drawing/2014/main" id="{79F93A18-A0E8-4835-88A2-0A0BA1E3E8A0}"/>
              </a:ext>
            </a:extLst>
          </p:cNvPr>
          <p:cNvSpPr/>
          <p:nvPr/>
        </p:nvSpPr>
        <p:spPr>
          <a:xfrm>
            <a:off x="4210527" y="7684182"/>
            <a:ext cx="2913880" cy="3890759"/>
          </a:xfrm>
          <a:prstGeom prst="rect">
            <a:avLst/>
          </a:prstGeom>
          <a:gradFill>
            <a:gsLst>
              <a:gs pos="40000">
                <a:srgbClr val="040F4C"/>
              </a:gs>
              <a:gs pos="100000">
                <a:srgbClr val="020538">
                  <a:alpha val="0"/>
                </a:srgbClr>
              </a:gs>
            </a:gsLst>
            <a:lin ang="5400000" scaled="1"/>
          </a:gradFill>
          <a:ln w="19050">
            <a:gradFill>
              <a:gsLst>
                <a:gs pos="100000">
                  <a:schemeClr val="accent1">
                    <a:lumMod val="45000"/>
                    <a:lumOff val="55000"/>
                    <a:alpha val="0"/>
                  </a:schemeClr>
                </a:gs>
                <a:gs pos="0">
                  <a:schemeClr val="accent1">
                    <a:lumMod val="30000"/>
                    <a:lumOff val="70000"/>
                    <a:alpha val="58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9" name="矩形 58">
            <a:extLst>
              <a:ext uri="{FF2B5EF4-FFF2-40B4-BE49-F238E27FC236}">
                <a16:creationId xmlns:a16="http://schemas.microsoft.com/office/drawing/2014/main" id="{3F0796FF-AE15-4522-AD3B-4A65716124FD}"/>
              </a:ext>
            </a:extLst>
          </p:cNvPr>
          <p:cNvSpPr/>
          <p:nvPr/>
        </p:nvSpPr>
        <p:spPr>
          <a:xfrm>
            <a:off x="7246008" y="7684182"/>
            <a:ext cx="2821865" cy="3890759"/>
          </a:xfrm>
          <a:prstGeom prst="rect">
            <a:avLst/>
          </a:prstGeom>
          <a:gradFill>
            <a:gsLst>
              <a:gs pos="40000">
                <a:srgbClr val="040F4C"/>
              </a:gs>
              <a:gs pos="100000">
                <a:srgbClr val="020538">
                  <a:alpha val="0"/>
                </a:srgbClr>
              </a:gs>
            </a:gsLst>
            <a:lin ang="5400000" scaled="1"/>
          </a:gradFill>
          <a:ln w="19050">
            <a:gradFill>
              <a:gsLst>
                <a:gs pos="100000">
                  <a:schemeClr val="accent1">
                    <a:lumMod val="45000"/>
                    <a:lumOff val="55000"/>
                    <a:alpha val="0"/>
                  </a:schemeClr>
                </a:gs>
                <a:gs pos="0">
                  <a:schemeClr val="accent1">
                    <a:lumMod val="30000"/>
                    <a:lumOff val="70000"/>
                    <a:alpha val="58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2" name="矩形 51">
            <a:extLst>
              <a:ext uri="{FF2B5EF4-FFF2-40B4-BE49-F238E27FC236}">
                <a16:creationId xmlns:a16="http://schemas.microsoft.com/office/drawing/2014/main" id="{6A9E1FF8-2A2C-45D8-A0B3-B46D249F78AB}"/>
              </a:ext>
            </a:extLst>
          </p:cNvPr>
          <p:cNvSpPr/>
          <p:nvPr/>
        </p:nvSpPr>
        <p:spPr>
          <a:xfrm>
            <a:off x="1278743" y="7684182"/>
            <a:ext cx="2821865" cy="3890759"/>
          </a:xfrm>
          <a:prstGeom prst="rect">
            <a:avLst/>
          </a:prstGeom>
          <a:gradFill>
            <a:gsLst>
              <a:gs pos="40000">
                <a:srgbClr val="040F4C"/>
              </a:gs>
              <a:gs pos="100000">
                <a:srgbClr val="020538">
                  <a:alpha val="0"/>
                </a:srgbClr>
              </a:gs>
            </a:gsLst>
            <a:lin ang="5400000" scaled="1"/>
          </a:gradFill>
          <a:ln w="19050">
            <a:gradFill>
              <a:gsLst>
                <a:gs pos="100000">
                  <a:schemeClr val="accent1">
                    <a:lumMod val="45000"/>
                    <a:lumOff val="55000"/>
                    <a:alpha val="0"/>
                  </a:schemeClr>
                </a:gs>
                <a:gs pos="0">
                  <a:schemeClr val="accent1">
                    <a:lumMod val="30000"/>
                    <a:lumOff val="70000"/>
                    <a:alpha val="58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Title 1">
            <a:extLst>
              <a:ext uri="{FF2B5EF4-FFF2-40B4-BE49-F238E27FC236}">
                <a16:creationId xmlns:a16="http://schemas.microsoft.com/office/drawing/2014/main" id="{115A0A66-3BA6-4B49-841F-9C817DF42937}"/>
              </a:ext>
            </a:extLst>
          </p:cNvPr>
          <p:cNvSpPr>
            <a:spLocks noGrp="1"/>
          </p:cNvSpPr>
          <p:nvPr>
            <p:ph type="title"/>
          </p:nvPr>
        </p:nvSpPr>
        <p:spPr>
          <a:xfrm>
            <a:off x="301580" y="0"/>
            <a:ext cx="11523476" cy="1325563"/>
          </a:xfrm>
        </p:spPr>
        <p:txBody>
          <a:bodyPr>
            <a:normAutofit/>
          </a:bodyPr>
          <a:lstStyle/>
          <a:p>
            <a:r>
              <a:rPr lang="en-US" altLang="zh-TW"/>
              <a:t>Data</a:t>
            </a:r>
            <a:r>
              <a:rPr lang="zh-TW" altLang="en-US"/>
              <a:t> </a:t>
            </a:r>
            <a:r>
              <a:rPr lang="en-US" altLang="zh-TW"/>
              <a:t>Integrity</a:t>
            </a:r>
            <a:r>
              <a:rPr lang="zh-TW" altLang="en-US"/>
              <a:t> </a:t>
            </a:r>
            <a:r>
              <a:rPr lang="en-US" altLang="zh-TW"/>
              <a:t>and</a:t>
            </a:r>
            <a:r>
              <a:rPr lang="zh-TW" altLang="en-US"/>
              <a:t> </a:t>
            </a:r>
            <a:r>
              <a:rPr lang="en-US" altLang="zh-TW"/>
              <a:t>Self</a:t>
            </a:r>
            <a:r>
              <a:rPr lang="zh-TW" altLang="en-US"/>
              <a:t> </a:t>
            </a:r>
            <a:r>
              <a:rPr lang="en-US" altLang="zh-TW"/>
              <a:t>Healing</a:t>
            </a:r>
            <a:endParaRPr lang="ja-JP" altLang="en-US"/>
          </a:p>
        </p:txBody>
      </p:sp>
      <p:pic>
        <p:nvPicPr>
          <p:cNvPr id="3" name="Picture 3" hidden="1">
            <a:extLst>
              <a:ext uri="{FF2B5EF4-FFF2-40B4-BE49-F238E27FC236}">
                <a16:creationId xmlns:a16="http://schemas.microsoft.com/office/drawing/2014/main" id="{48ECA95E-BD63-49E3-B995-92E86C08FB52}"/>
              </a:ext>
            </a:extLst>
          </p:cNvPr>
          <p:cNvPicPr>
            <a:picLocks noChangeAspect="1"/>
          </p:cNvPicPr>
          <p:nvPr/>
        </p:nvPicPr>
        <p:blipFill>
          <a:blip r:embed="rId2"/>
          <a:stretch>
            <a:fillRect/>
          </a:stretch>
        </p:blipFill>
        <p:spPr>
          <a:xfrm>
            <a:off x="12476210" y="1817457"/>
            <a:ext cx="9103749" cy="3620808"/>
          </a:xfrm>
          <a:prstGeom prst="rect">
            <a:avLst/>
          </a:prstGeom>
          <a:effectLst/>
        </p:spPr>
      </p:pic>
      <p:grpSp>
        <p:nvGrpSpPr>
          <p:cNvPr id="7" name="群組 6">
            <a:extLst>
              <a:ext uri="{FF2B5EF4-FFF2-40B4-BE49-F238E27FC236}">
                <a16:creationId xmlns:a16="http://schemas.microsoft.com/office/drawing/2014/main" id="{6CFC2550-04F2-473B-B3ED-EEEA4E10FCF1}"/>
              </a:ext>
            </a:extLst>
          </p:cNvPr>
          <p:cNvGrpSpPr/>
          <p:nvPr/>
        </p:nvGrpSpPr>
        <p:grpSpPr>
          <a:xfrm>
            <a:off x="1284821" y="8008465"/>
            <a:ext cx="8633985" cy="2591650"/>
            <a:chOff x="239037" y="2072004"/>
            <a:chExt cx="8633985" cy="2591650"/>
          </a:xfrm>
        </p:grpSpPr>
        <p:grpSp>
          <p:nvGrpSpPr>
            <p:cNvPr id="8" name="群組 7">
              <a:extLst>
                <a:ext uri="{FF2B5EF4-FFF2-40B4-BE49-F238E27FC236}">
                  <a16:creationId xmlns:a16="http://schemas.microsoft.com/office/drawing/2014/main" id="{1BA3DEBA-B871-46A1-B717-FD941B216A3E}"/>
                </a:ext>
              </a:extLst>
            </p:cNvPr>
            <p:cNvGrpSpPr/>
            <p:nvPr/>
          </p:nvGrpSpPr>
          <p:grpSpPr>
            <a:xfrm>
              <a:off x="6759929" y="3428240"/>
              <a:ext cx="1847268" cy="683987"/>
              <a:chOff x="756833" y="3456247"/>
              <a:chExt cx="1847268" cy="683987"/>
            </a:xfrm>
          </p:grpSpPr>
          <p:cxnSp>
            <p:nvCxnSpPr>
              <p:cNvPr id="64" name="Straight Connector 8">
                <a:extLst>
                  <a:ext uri="{FF2B5EF4-FFF2-40B4-BE49-F238E27FC236}">
                    <a16:creationId xmlns:a16="http://schemas.microsoft.com/office/drawing/2014/main" id="{AE811065-271A-4DFF-86E8-1402DE7F2611}"/>
                  </a:ext>
                </a:extLst>
              </p:cNvPr>
              <p:cNvCxnSpPr>
                <a:cxnSpLocks/>
              </p:cNvCxnSpPr>
              <p:nvPr/>
            </p:nvCxnSpPr>
            <p:spPr>
              <a:xfrm flipH="1">
                <a:off x="756833" y="3456902"/>
                <a:ext cx="894878" cy="562769"/>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10">
                <a:extLst>
                  <a:ext uri="{FF2B5EF4-FFF2-40B4-BE49-F238E27FC236}">
                    <a16:creationId xmlns:a16="http://schemas.microsoft.com/office/drawing/2014/main" id="{A978525B-A5E5-40F5-BC44-AA7FD67E9C6B}"/>
                  </a:ext>
                </a:extLst>
              </p:cNvPr>
              <p:cNvCxnSpPr>
                <a:cxnSpLocks/>
              </p:cNvCxnSpPr>
              <p:nvPr/>
            </p:nvCxnSpPr>
            <p:spPr>
              <a:xfrm>
                <a:off x="1668084" y="3456247"/>
                <a:ext cx="936017" cy="683987"/>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pic>
          <p:nvPicPr>
            <p:cNvPr id="10" name="圖形 9">
              <a:extLst>
                <a:ext uri="{FF2B5EF4-FFF2-40B4-BE49-F238E27FC236}">
                  <a16:creationId xmlns:a16="http://schemas.microsoft.com/office/drawing/2014/main" id="{1170566F-9941-4967-847D-E84CB7F9A62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206662" y="3954538"/>
              <a:ext cx="666360" cy="671486"/>
            </a:xfrm>
            <a:prstGeom prst="rect">
              <a:avLst/>
            </a:prstGeom>
          </p:spPr>
        </p:pic>
        <p:pic>
          <p:nvPicPr>
            <p:cNvPr id="11" name="圖形 10">
              <a:extLst>
                <a:ext uri="{FF2B5EF4-FFF2-40B4-BE49-F238E27FC236}">
                  <a16:creationId xmlns:a16="http://schemas.microsoft.com/office/drawing/2014/main" id="{F1B9359E-0615-4050-A608-55C636D2A9D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515363" y="3964161"/>
              <a:ext cx="666360" cy="671486"/>
            </a:xfrm>
            <a:prstGeom prst="rect">
              <a:avLst/>
            </a:prstGeom>
          </p:spPr>
        </p:pic>
        <p:sp>
          <p:nvSpPr>
            <p:cNvPr id="13" name="Rectangle 20">
              <a:extLst>
                <a:ext uri="{FF2B5EF4-FFF2-40B4-BE49-F238E27FC236}">
                  <a16:creationId xmlns:a16="http://schemas.microsoft.com/office/drawing/2014/main" id="{997BA8EE-D5ED-41AB-9851-B93F7B71BED7}"/>
                </a:ext>
              </a:extLst>
            </p:cNvPr>
            <p:cNvSpPr/>
            <p:nvPr/>
          </p:nvSpPr>
          <p:spPr>
            <a:xfrm>
              <a:off x="8114155" y="4400936"/>
              <a:ext cx="158897" cy="175632"/>
            </a:xfrm>
            <a:prstGeom prst="rect">
              <a:avLst/>
            </a:prstGeom>
            <a:solidFill>
              <a:srgbClr val="00FF99"/>
            </a:solidFill>
            <a:ln>
              <a:solidFill>
                <a:srgbClr val="00B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013"/>
            </a:p>
          </p:txBody>
        </p:sp>
        <p:grpSp>
          <p:nvGrpSpPr>
            <p:cNvPr id="14" name="群組 13">
              <a:extLst>
                <a:ext uri="{FF2B5EF4-FFF2-40B4-BE49-F238E27FC236}">
                  <a16:creationId xmlns:a16="http://schemas.microsoft.com/office/drawing/2014/main" id="{47C532D0-5AAD-4A83-981D-BE24A4BBA27B}"/>
                </a:ext>
              </a:extLst>
            </p:cNvPr>
            <p:cNvGrpSpPr/>
            <p:nvPr/>
          </p:nvGrpSpPr>
          <p:grpSpPr>
            <a:xfrm>
              <a:off x="3302139" y="3437863"/>
              <a:ext cx="2523443" cy="1207407"/>
              <a:chOff x="346483" y="3456247"/>
              <a:chExt cx="2523443" cy="1207407"/>
            </a:xfrm>
          </p:grpSpPr>
          <p:grpSp>
            <p:nvGrpSpPr>
              <p:cNvPr id="54" name="群組 53">
                <a:extLst>
                  <a:ext uri="{FF2B5EF4-FFF2-40B4-BE49-F238E27FC236}">
                    <a16:creationId xmlns:a16="http://schemas.microsoft.com/office/drawing/2014/main" id="{C5DBBF5E-9D3F-4587-8981-9E1105FBD122}"/>
                  </a:ext>
                </a:extLst>
              </p:cNvPr>
              <p:cNvGrpSpPr/>
              <p:nvPr/>
            </p:nvGrpSpPr>
            <p:grpSpPr>
              <a:xfrm>
                <a:off x="756833" y="3456247"/>
                <a:ext cx="1847268" cy="683987"/>
                <a:chOff x="756833" y="3456247"/>
                <a:chExt cx="1847268" cy="683987"/>
              </a:xfrm>
            </p:grpSpPr>
            <p:cxnSp>
              <p:nvCxnSpPr>
                <p:cNvPr id="61" name="Straight Connector 8">
                  <a:extLst>
                    <a:ext uri="{FF2B5EF4-FFF2-40B4-BE49-F238E27FC236}">
                      <a16:creationId xmlns:a16="http://schemas.microsoft.com/office/drawing/2014/main" id="{0758E718-3722-4C5D-A450-7CBF01EDA05C}"/>
                    </a:ext>
                  </a:extLst>
                </p:cNvPr>
                <p:cNvCxnSpPr>
                  <a:cxnSpLocks/>
                </p:cNvCxnSpPr>
                <p:nvPr/>
              </p:nvCxnSpPr>
              <p:spPr>
                <a:xfrm flipH="1">
                  <a:off x="756833" y="3456902"/>
                  <a:ext cx="894878" cy="562769"/>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63" name="Straight Connector 10">
                  <a:extLst>
                    <a:ext uri="{FF2B5EF4-FFF2-40B4-BE49-F238E27FC236}">
                      <a16:creationId xmlns:a16="http://schemas.microsoft.com/office/drawing/2014/main" id="{4B9DFA8A-A875-4E8C-83A4-7059F7B02A45}"/>
                    </a:ext>
                  </a:extLst>
                </p:cNvPr>
                <p:cNvCxnSpPr>
                  <a:cxnSpLocks/>
                </p:cNvCxnSpPr>
                <p:nvPr/>
              </p:nvCxnSpPr>
              <p:spPr>
                <a:xfrm>
                  <a:off x="1668084" y="3456247"/>
                  <a:ext cx="936017" cy="683987"/>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pic>
            <p:nvPicPr>
              <p:cNvPr id="56" name="圖形 55">
                <a:extLst>
                  <a:ext uri="{FF2B5EF4-FFF2-40B4-BE49-F238E27FC236}">
                    <a16:creationId xmlns:a16="http://schemas.microsoft.com/office/drawing/2014/main" id="{FDF1C9E0-85B1-4DA3-B7B4-B857D1A9E66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03566" y="3982545"/>
                <a:ext cx="666360" cy="671486"/>
              </a:xfrm>
              <a:prstGeom prst="rect">
                <a:avLst/>
              </a:prstGeom>
            </p:spPr>
          </p:pic>
          <p:pic>
            <p:nvPicPr>
              <p:cNvPr id="57" name="圖形 56">
                <a:extLst>
                  <a:ext uri="{FF2B5EF4-FFF2-40B4-BE49-F238E27FC236}">
                    <a16:creationId xmlns:a16="http://schemas.microsoft.com/office/drawing/2014/main" id="{48870A07-0113-4D07-8AB8-9E074FBD87B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12267" y="3992168"/>
                <a:ext cx="666360" cy="671486"/>
              </a:xfrm>
              <a:prstGeom prst="rect">
                <a:avLst/>
              </a:prstGeom>
            </p:spPr>
          </p:pic>
          <p:sp>
            <p:nvSpPr>
              <p:cNvPr id="58" name="Rectangle 18">
                <a:extLst>
                  <a:ext uri="{FF2B5EF4-FFF2-40B4-BE49-F238E27FC236}">
                    <a16:creationId xmlns:a16="http://schemas.microsoft.com/office/drawing/2014/main" id="{450E947A-5FAC-408A-A027-6CAD54ABF20F}"/>
                  </a:ext>
                </a:extLst>
              </p:cNvPr>
              <p:cNvSpPr/>
              <p:nvPr/>
            </p:nvSpPr>
            <p:spPr>
              <a:xfrm>
                <a:off x="346483" y="4455144"/>
                <a:ext cx="158897" cy="175632"/>
              </a:xfrm>
              <a:prstGeom prst="rect">
                <a:avLst/>
              </a:prstGeom>
              <a:solidFill>
                <a:srgbClr val="FF0066"/>
              </a:solidFill>
              <a:ln>
                <a:solidFill>
                  <a:srgbClr val="99003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013"/>
              </a:p>
            </p:txBody>
          </p:sp>
          <p:sp>
            <p:nvSpPr>
              <p:cNvPr id="60" name="Rectangle 20">
                <a:extLst>
                  <a:ext uri="{FF2B5EF4-FFF2-40B4-BE49-F238E27FC236}">
                    <a16:creationId xmlns:a16="http://schemas.microsoft.com/office/drawing/2014/main" id="{4B37CAE8-ECBB-4F1E-ABB0-E15BCF3FD05F}"/>
                  </a:ext>
                </a:extLst>
              </p:cNvPr>
              <p:cNvSpPr/>
              <p:nvPr/>
            </p:nvSpPr>
            <p:spPr>
              <a:xfrm>
                <a:off x="2077030" y="4434236"/>
                <a:ext cx="158897" cy="175632"/>
              </a:xfrm>
              <a:prstGeom prst="rect">
                <a:avLst/>
              </a:prstGeom>
              <a:solidFill>
                <a:srgbClr val="00FF99"/>
              </a:solidFill>
              <a:ln>
                <a:solidFill>
                  <a:srgbClr val="00B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013"/>
              </a:p>
            </p:txBody>
          </p:sp>
        </p:grpSp>
        <p:grpSp>
          <p:nvGrpSpPr>
            <p:cNvPr id="15" name="群組 14">
              <a:extLst>
                <a:ext uri="{FF2B5EF4-FFF2-40B4-BE49-F238E27FC236}">
                  <a16:creationId xmlns:a16="http://schemas.microsoft.com/office/drawing/2014/main" id="{EF04BE64-1B6C-4815-B49C-B1E5D61498C6}"/>
                </a:ext>
              </a:extLst>
            </p:cNvPr>
            <p:cNvGrpSpPr/>
            <p:nvPr/>
          </p:nvGrpSpPr>
          <p:grpSpPr>
            <a:xfrm>
              <a:off x="355636" y="3456247"/>
              <a:ext cx="2514290" cy="1207407"/>
              <a:chOff x="355636" y="3456247"/>
              <a:chExt cx="2514290" cy="1207407"/>
            </a:xfrm>
          </p:grpSpPr>
          <p:grpSp>
            <p:nvGrpSpPr>
              <p:cNvPr id="44" name="群組 43">
                <a:extLst>
                  <a:ext uri="{FF2B5EF4-FFF2-40B4-BE49-F238E27FC236}">
                    <a16:creationId xmlns:a16="http://schemas.microsoft.com/office/drawing/2014/main" id="{712C6FE1-9CBE-4C00-B8E7-D8F8232C3DFF}"/>
                  </a:ext>
                </a:extLst>
              </p:cNvPr>
              <p:cNvGrpSpPr/>
              <p:nvPr/>
            </p:nvGrpSpPr>
            <p:grpSpPr>
              <a:xfrm>
                <a:off x="756833" y="3456247"/>
                <a:ext cx="1847268" cy="683987"/>
                <a:chOff x="756833" y="3456247"/>
                <a:chExt cx="1847268" cy="683987"/>
              </a:xfrm>
            </p:grpSpPr>
            <p:cxnSp>
              <p:nvCxnSpPr>
                <p:cNvPr id="51" name="Straight Connector 8">
                  <a:extLst>
                    <a:ext uri="{FF2B5EF4-FFF2-40B4-BE49-F238E27FC236}">
                      <a16:creationId xmlns:a16="http://schemas.microsoft.com/office/drawing/2014/main" id="{8E2B6EA7-1EE8-48D4-91D8-10D5651558C2}"/>
                    </a:ext>
                  </a:extLst>
                </p:cNvPr>
                <p:cNvCxnSpPr>
                  <a:cxnSpLocks/>
                </p:cNvCxnSpPr>
                <p:nvPr/>
              </p:nvCxnSpPr>
              <p:spPr>
                <a:xfrm flipH="1">
                  <a:off x="756833" y="3456902"/>
                  <a:ext cx="894878" cy="562769"/>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10">
                  <a:extLst>
                    <a:ext uri="{FF2B5EF4-FFF2-40B4-BE49-F238E27FC236}">
                      <a16:creationId xmlns:a16="http://schemas.microsoft.com/office/drawing/2014/main" id="{9877181D-DBD9-4326-A774-748E3E4A9433}"/>
                    </a:ext>
                  </a:extLst>
                </p:cNvPr>
                <p:cNvCxnSpPr>
                  <a:cxnSpLocks/>
                </p:cNvCxnSpPr>
                <p:nvPr/>
              </p:nvCxnSpPr>
              <p:spPr>
                <a:xfrm>
                  <a:off x="1668084" y="3456247"/>
                  <a:ext cx="936017" cy="683987"/>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pic>
            <p:nvPicPr>
              <p:cNvPr id="46" name="圖形 45">
                <a:extLst>
                  <a:ext uri="{FF2B5EF4-FFF2-40B4-BE49-F238E27FC236}">
                    <a16:creationId xmlns:a16="http://schemas.microsoft.com/office/drawing/2014/main" id="{A4BCAF82-F219-4A32-8DF5-20E80A48037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03566" y="3982545"/>
                <a:ext cx="666360" cy="671486"/>
              </a:xfrm>
              <a:prstGeom prst="rect">
                <a:avLst/>
              </a:prstGeom>
            </p:spPr>
          </p:pic>
          <p:pic>
            <p:nvPicPr>
              <p:cNvPr id="47" name="圖形 46">
                <a:extLst>
                  <a:ext uri="{FF2B5EF4-FFF2-40B4-BE49-F238E27FC236}">
                    <a16:creationId xmlns:a16="http://schemas.microsoft.com/office/drawing/2014/main" id="{06B7F5A6-135F-4707-BFF4-2FFCFFF7D85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12267" y="3992168"/>
                <a:ext cx="666360" cy="671486"/>
              </a:xfrm>
              <a:prstGeom prst="rect">
                <a:avLst/>
              </a:prstGeom>
            </p:spPr>
          </p:pic>
          <p:sp>
            <p:nvSpPr>
              <p:cNvPr id="48" name="Rectangle 18">
                <a:extLst>
                  <a:ext uri="{FF2B5EF4-FFF2-40B4-BE49-F238E27FC236}">
                    <a16:creationId xmlns:a16="http://schemas.microsoft.com/office/drawing/2014/main" id="{1BC05735-987E-4FC9-9078-44E3F047376D}"/>
                  </a:ext>
                </a:extLst>
              </p:cNvPr>
              <p:cNvSpPr/>
              <p:nvPr/>
            </p:nvSpPr>
            <p:spPr>
              <a:xfrm>
                <a:off x="355636" y="4455899"/>
                <a:ext cx="158897" cy="175632"/>
              </a:xfrm>
              <a:prstGeom prst="rect">
                <a:avLst/>
              </a:prstGeom>
              <a:solidFill>
                <a:srgbClr val="FF0066"/>
              </a:solidFill>
              <a:ln>
                <a:solidFill>
                  <a:srgbClr val="99003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013"/>
              </a:p>
            </p:txBody>
          </p:sp>
          <p:sp>
            <p:nvSpPr>
              <p:cNvPr id="50" name="Rectangle 20">
                <a:extLst>
                  <a:ext uri="{FF2B5EF4-FFF2-40B4-BE49-F238E27FC236}">
                    <a16:creationId xmlns:a16="http://schemas.microsoft.com/office/drawing/2014/main" id="{602A61B5-D12C-4637-97AE-C536DB81A604}"/>
                  </a:ext>
                </a:extLst>
              </p:cNvPr>
              <p:cNvSpPr/>
              <p:nvPr/>
            </p:nvSpPr>
            <p:spPr>
              <a:xfrm>
                <a:off x="2086183" y="4434991"/>
                <a:ext cx="158897" cy="175632"/>
              </a:xfrm>
              <a:prstGeom prst="rect">
                <a:avLst/>
              </a:prstGeom>
              <a:solidFill>
                <a:srgbClr val="00FF99"/>
              </a:solidFill>
              <a:ln>
                <a:solidFill>
                  <a:srgbClr val="00B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013"/>
              </a:p>
            </p:txBody>
          </p:sp>
        </p:grpSp>
        <p:sp>
          <p:nvSpPr>
            <p:cNvPr id="17" name="Rectangle 12">
              <a:extLst>
                <a:ext uri="{FF2B5EF4-FFF2-40B4-BE49-F238E27FC236}">
                  <a16:creationId xmlns:a16="http://schemas.microsoft.com/office/drawing/2014/main" id="{7F6D5036-3E17-4BD1-A8DC-B1B54AD5B946}"/>
                </a:ext>
              </a:extLst>
            </p:cNvPr>
            <p:cNvSpPr/>
            <p:nvPr/>
          </p:nvSpPr>
          <p:spPr>
            <a:xfrm>
              <a:off x="656472" y="2982927"/>
              <a:ext cx="1990475" cy="487227"/>
            </a:xfrm>
            <a:prstGeom prst="rect">
              <a:avLst/>
            </a:prstGeom>
            <a:gradFill>
              <a:gsLst>
                <a:gs pos="0">
                  <a:schemeClr val="bg1">
                    <a:lumMod val="50000"/>
                  </a:schemeClr>
                </a:gs>
                <a:gs pos="100000">
                  <a:schemeClr val="bg1">
                    <a:lumMod val="85000"/>
                  </a:schemeClr>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a:solidFill>
                    <a:schemeClr val="tx1"/>
                  </a:solidFill>
                  <a:latin typeface="Arial" panose="020B0604020202020204" pitchFamily="34" charset="0"/>
                  <a:cs typeface="Arial" panose="020B0604020202020204" pitchFamily="34" charset="0"/>
                </a:rPr>
                <a:t>ZFS mirror</a:t>
              </a:r>
            </a:p>
          </p:txBody>
        </p:sp>
        <p:sp>
          <p:nvSpPr>
            <p:cNvPr id="18" name="Rectangle 13">
              <a:extLst>
                <a:ext uri="{FF2B5EF4-FFF2-40B4-BE49-F238E27FC236}">
                  <a16:creationId xmlns:a16="http://schemas.microsoft.com/office/drawing/2014/main" id="{5F71F1D5-0513-477E-80B7-35A2108ACC0D}"/>
                </a:ext>
              </a:extLst>
            </p:cNvPr>
            <p:cNvSpPr/>
            <p:nvPr/>
          </p:nvSpPr>
          <p:spPr>
            <a:xfrm>
              <a:off x="656472" y="2072004"/>
              <a:ext cx="1990475" cy="487979"/>
            </a:xfrm>
            <a:prstGeom prst="rect">
              <a:avLst/>
            </a:prstGeom>
            <a:gradFill>
              <a:gsLst>
                <a:gs pos="100000">
                  <a:srgbClr val="F10140"/>
                </a:gs>
                <a:gs pos="0">
                  <a:srgbClr val="E5013D"/>
                </a:gs>
              </a:gsLst>
              <a:lin ang="108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a:solidFill>
                    <a:schemeClr val="bg1"/>
                  </a:solidFill>
                  <a:latin typeface="Arial" panose="020B0604020202020204" pitchFamily="34" charset="0"/>
                  <a:cs typeface="Arial" panose="020B0604020202020204" pitchFamily="34" charset="0"/>
                </a:rPr>
                <a:t>Application</a:t>
              </a:r>
            </a:p>
          </p:txBody>
        </p:sp>
        <p:cxnSp>
          <p:nvCxnSpPr>
            <p:cNvPr id="19" name="Straight Connector 17">
              <a:extLst>
                <a:ext uri="{FF2B5EF4-FFF2-40B4-BE49-F238E27FC236}">
                  <a16:creationId xmlns:a16="http://schemas.microsoft.com/office/drawing/2014/main" id="{AF1E04AC-262E-48B9-81EB-96748A3D38A7}"/>
                </a:ext>
              </a:extLst>
            </p:cNvPr>
            <p:cNvCxnSpPr>
              <a:cxnSpLocks/>
              <a:stCxn id="18" idx="2"/>
              <a:endCxn id="17" idx="0"/>
            </p:cNvCxnSpPr>
            <p:nvPr/>
          </p:nvCxnSpPr>
          <p:spPr>
            <a:xfrm>
              <a:off x="1651710" y="2559983"/>
              <a:ext cx="0" cy="422944"/>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20" name="Rectangle 21">
              <a:extLst>
                <a:ext uri="{FF2B5EF4-FFF2-40B4-BE49-F238E27FC236}">
                  <a16:creationId xmlns:a16="http://schemas.microsoft.com/office/drawing/2014/main" id="{37493F10-3285-443C-9C35-7B02202B09CF}"/>
                </a:ext>
              </a:extLst>
            </p:cNvPr>
            <p:cNvSpPr/>
            <p:nvPr/>
          </p:nvSpPr>
          <p:spPr>
            <a:xfrm>
              <a:off x="835636" y="3357681"/>
              <a:ext cx="158897" cy="175632"/>
            </a:xfrm>
            <a:prstGeom prst="rect">
              <a:avLst/>
            </a:prstGeom>
            <a:solidFill>
              <a:srgbClr val="FF0066"/>
            </a:solidFill>
            <a:ln>
              <a:solidFill>
                <a:srgbClr val="99003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013"/>
            </a:p>
          </p:txBody>
        </p:sp>
        <p:pic>
          <p:nvPicPr>
            <p:cNvPr id="23" name="Graphic 33" descr="Warning">
              <a:extLst>
                <a:ext uri="{FF2B5EF4-FFF2-40B4-BE49-F238E27FC236}">
                  <a16:creationId xmlns:a16="http://schemas.microsoft.com/office/drawing/2014/main" id="{52205941-D5B9-4BB0-BA12-72FCA9F83E03}"/>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239037" y="3417424"/>
              <a:ext cx="595164" cy="595164"/>
            </a:xfrm>
            <a:prstGeom prst="rect">
              <a:avLst/>
            </a:prstGeom>
          </p:spPr>
        </p:pic>
        <p:sp>
          <p:nvSpPr>
            <p:cNvPr id="24" name="Rectangle 25">
              <a:extLst>
                <a:ext uri="{FF2B5EF4-FFF2-40B4-BE49-F238E27FC236}">
                  <a16:creationId xmlns:a16="http://schemas.microsoft.com/office/drawing/2014/main" id="{3FD3B5A8-3C89-466A-9384-AFCD964AA969}"/>
                </a:ext>
              </a:extLst>
            </p:cNvPr>
            <p:cNvSpPr/>
            <p:nvPr/>
          </p:nvSpPr>
          <p:spPr>
            <a:xfrm>
              <a:off x="3619896" y="2982927"/>
              <a:ext cx="1990475" cy="487227"/>
            </a:xfrm>
            <a:prstGeom prst="rect">
              <a:avLst/>
            </a:prstGeom>
            <a:gradFill>
              <a:gsLst>
                <a:gs pos="0">
                  <a:schemeClr val="bg1">
                    <a:lumMod val="50000"/>
                  </a:schemeClr>
                </a:gs>
                <a:gs pos="100000">
                  <a:schemeClr val="bg1">
                    <a:lumMod val="85000"/>
                  </a:schemeClr>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a:solidFill>
                    <a:schemeClr val="tx1"/>
                  </a:solidFill>
                  <a:latin typeface="Arial" panose="020B0604020202020204" pitchFamily="34" charset="0"/>
                  <a:cs typeface="Arial" panose="020B0604020202020204" pitchFamily="34" charset="0"/>
                </a:rPr>
                <a:t>ZFS </a:t>
              </a:r>
              <a:r>
                <a:rPr lang="en-US" altLang="zh-TW" sz="1400">
                  <a:solidFill>
                    <a:schemeClr val="tx1"/>
                  </a:solidFill>
                  <a:latin typeface="Arial" panose="020B0604020202020204" pitchFamily="34" charset="0"/>
                  <a:cs typeface="Arial" panose="020B0604020202020204" pitchFamily="34" charset="0"/>
                </a:rPr>
                <a:t>mirror</a:t>
              </a:r>
              <a:endParaRPr lang="en-US" sz="1400">
                <a:solidFill>
                  <a:schemeClr val="tx1"/>
                </a:solidFill>
                <a:latin typeface="Arial" panose="020B0604020202020204" pitchFamily="34" charset="0"/>
                <a:cs typeface="Arial" panose="020B0604020202020204" pitchFamily="34" charset="0"/>
              </a:endParaRPr>
            </a:p>
          </p:txBody>
        </p:sp>
        <p:sp>
          <p:nvSpPr>
            <p:cNvPr id="25" name="Rectangle 26">
              <a:extLst>
                <a:ext uri="{FF2B5EF4-FFF2-40B4-BE49-F238E27FC236}">
                  <a16:creationId xmlns:a16="http://schemas.microsoft.com/office/drawing/2014/main" id="{05CDBDA1-9CC1-44A0-BDF2-186B388879A2}"/>
                </a:ext>
              </a:extLst>
            </p:cNvPr>
            <p:cNvSpPr/>
            <p:nvPr/>
          </p:nvSpPr>
          <p:spPr>
            <a:xfrm>
              <a:off x="3619896" y="2072004"/>
              <a:ext cx="1990475" cy="487979"/>
            </a:xfrm>
            <a:prstGeom prst="rect">
              <a:avLst/>
            </a:prstGeom>
            <a:gradFill>
              <a:gsLst>
                <a:gs pos="100000">
                  <a:srgbClr val="F90142"/>
                </a:gs>
                <a:gs pos="0">
                  <a:srgbClr val="E5013D"/>
                </a:gs>
              </a:gsLst>
              <a:lin ang="108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a:solidFill>
                    <a:schemeClr val="bg1"/>
                  </a:solidFill>
                  <a:latin typeface="Arial" panose="020B0604020202020204" pitchFamily="34" charset="0"/>
                  <a:cs typeface="Arial" panose="020B0604020202020204" pitchFamily="34" charset="0"/>
                </a:rPr>
                <a:t>Application</a:t>
              </a:r>
            </a:p>
          </p:txBody>
        </p:sp>
        <p:cxnSp>
          <p:nvCxnSpPr>
            <p:cNvPr id="26" name="Straight Connector 30">
              <a:extLst>
                <a:ext uri="{FF2B5EF4-FFF2-40B4-BE49-F238E27FC236}">
                  <a16:creationId xmlns:a16="http://schemas.microsoft.com/office/drawing/2014/main" id="{C92D6715-F98B-42A3-982B-5DADD7616B23}"/>
                </a:ext>
              </a:extLst>
            </p:cNvPr>
            <p:cNvCxnSpPr>
              <a:cxnSpLocks/>
              <a:stCxn id="25" idx="2"/>
              <a:endCxn id="24" idx="0"/>
            </p:cNvCxnSpPr>
            <p:nvPr/>
          </p:nvCxnSpPr>
          <p:spPr>
            <a:xfrm>
              <a:off x="4615134" y="2559983"/>
              <a:ext cx="0" cy="422944"/>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29" name="Rectangle 36">
              <a:extLst>
                <a:ext uri="{FF2B5EF4-FFF2-40B4-BE49-F238E27FC236}">
                  <a16:creationId xmlns:a16="http://schemas.microsoft.com/office/drawing/2014/main" id="{936D0798-FC13-46BE-B930-8C2401F15677}"/>
                </a:ext>
              </a:extLst>
            </p:cNvPr>
            <p:cNvSpPr/>
            <p:nvPr/>
          </p:nvSpPr>
          <p:spPr>
            <a:xfrm>
              <a:off x="3824376" y="3357681"/>
              <a:ext cx="158897" cy="175632"/>
            </a:xfrm>
            <a:prstGeom prst="rect">
              <a:avLst/>
            </a:prstGeom>
            <a:solidFill>
              <a:srgbClr val="00FF99"/>
            </a:solidFill>
            <a:ln>
              <a:solidFill>
                <a:srgbClr val="00B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013"/>
            </a:p>
          </p:txBody>
        </p:sp>
        <p:cxnSp>
          <p:nvCxnSpPr>
            <p:cNvPr id="32" name="Straight Connector 39">
              <a:extLst>
                <a:ext uri="{FF2B5EF4-FFF2-40B4-BE49-F238E27FC236}">
                  <a16:creationId xmlns:a16="http://schemas.microsoft.com/office/drawing/2014/main" id="{40700AF8-A0B8-4E5A-8A08-D2643A242DE6}"/>
                </a:ext>
              </a:extLst>
            </p:cNvPr>
            <p:cNvCxnSpPr>
              <a:cxnSpLocks/>
              <a:endCxn id="60" idx="1"/>
            </p:cNvCxnSpPr>
            <p:nvPr/>
          </p:nvCxnSpPr>
          <p:spPr>
            <a:xfrm>
              <a:off x="4023770" y="3571598"/>
              <a:ext cx="1008916" cy="932070"/>
            </a:xfrm>
            <a:prstGeom prst="line">
              <a:avLst/>
            </a:prstGeom>
            <a:ln w="22860">
              <a:solidFill>
                <a:srgbClr val="00FF99"/>
              </a:solidFill>
              <a:prstDash val="sysDash"/>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33" name="Rectangle 40">
              <a:extLst>
                <a:ext uri="{FF2B5EF4-FFF2-40B4-BE49-F238E27FC236}">
                  <a16:creationId xmlns:a16="http://schemas.microsoft.com/office/drawing/2014/main" id="{C7ADC24C-E850-446E-AD02-2ABB35B5D75C}"/>
                </a:ext>
              </a:extLst>
            </p:cNvPr>
            <p:cNvSpPr/>
            <p:nvPr/>
          </p:nvSpPr>
          <p:spPr>
            <a:xfrm>
              <a:off x="6660893" y="2982927"/>
              <a:ext cx="1990475" cy="487227"/>
            </a:xfrm>
            <a:prstGeom prst="rect">
              <a:avLst/>
            </a:prstGeom>
            <a:gradFill>
              <a:gsLst>
                <a:gs pos="0">
                  <a:schemeClr val="bg1">
                    <a:lumMod val="50000"/>
                  </a:schemeClr>
                </a:gs>
                <a:gs pos="100000">
                  <a:schemeClr val="bg1">
                    <a:lumMod val="85000"/>
                  </a:schemeClr>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a:solidFill>
                    <a:schemeClr val="tx1"/>
                  </a:solidFill>
                  <a:latin typeface="Arial" panose="020B0604020202020204" pitchFamily="34" charset="0"/>
                  <a:cs typeface="Arial" panose="020B0604020202020204" pitchFamily="34" charset="0"/>
                </a:rPr>
                <a:t>ZFS </a:t>
              </a:r>
              <a:r>
                <a:rPr lang="en-US" altLang="zh-TW" sz="1400">
                  <a:solidFill>
                    <a:schemeClr val="tx1"/>
                  </a:solidFill>
                  <a:latin typeface="Arial" panose="020B0604020202020204" pitchFamily="34" charset="0"/>
                  <a:cs typeface="Arial" panose="020B0604020202020204" pitchFamily="34" charset="0"/>
                </a:rPr>
                <a:t>mirror</a:t>
              </a:r>
              <a:endParaRPr lang="en-US" sz="1400">
                <a:solidFill>
                  <a:schemeClr val="tx1"/>
                </a:solidFill>
                <a:latin typeface="Arial" panose="020B0604020202020204" pitchFamily="34" charset="0"/>
                <a:cs typeface="Arial" panose="020B0604020202020204" pitchFamily="34" charset="0"/>
              </a:endParaRPr>
            </a:p>
          </p:txBody>
        </p:sp>
        <p:sp>
          <p:nvSpPr>
            <p:cNvPr id="34" name="Rectangle 41">
              <a:extLst>
                <a:ext uri="{FF2B5EF4-FFF2-40B4-BE49-F238E27FC236}">
                  <a16:creationId xmlns:a16="http://schemas.microsoft.com/office/drawing/2014/main" id="{ED1FEE47-76B7-4E73-B7F1-9CD765B86F8A}"/>
                </a:ext>
              </a:extLst>
            </p:cNvPr>
            <p:cNvSpPr/>
            <p:nvPr/>
          </p:nvSpPr>
          <p:spPr>
            <a:xfrm>
              <a:off x="6660893" y="2072004"/>
              <a:ext cx="1990475" cy="487979"/>
            </a:xfrm>
            <a:prstGeom prst="rect">
              <a:avLst/>
            </a:prstGeom>
            <a:gradFill>
              <a:gsLst>
                <a:gs pos="100000">
                  <a:srgbClr val="ED013F"/>
                </a:gs>
                <a:gs pos="0">
                  <a:srgbClr val="E5013D"/>
                </a:gs>
              </a:gsLst>
              <a:lin ang="108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a:solidFill>
                    <a:schemeClr val="bg1"/>
                  </a:solidFill>
                  <a:latin typeface="Arial" panose="020B0604020202020204" pitchFamily="34" charset="0"/>
                  <a:cs typeface="Arial" panose="020B0604020202020204" pitchFamily="34" charset="0"/>
                </a:rPr>
                <a:t>Application</a:t>
              </a:r>
            </a:p>
          </p:txBody>
        </p:sp>
        <p:cxnSp>
          <p:nvCxnSpPr>
            <p:cNvPr id="35" name="Straight Connector 45">
              <a:extLst>
                <a:ext uri="{FF2B5EF4-FFF2-40B4-BE49-F238E27FC236}">
                  <a16:creationId xmlns:a16="http://schemas.microsoft.com/office/drawing/2014/main" id="{45DBF88C-1A64-45E0-9F75-124E6C816014}"/>
                </a:ext>
              </a:extLst>
            </p:cNvPr>
            <p:cNvCxnSpPr>
              <a:cxnSpLocks/>
              <a:stCxn id="34" idx="2"/>
              <a:endCxn id="33" idx="0"/>
            </p:cNvCxnSpPr>
            <p:nvPr/>
          </p:nvCxnSpPr>
          <p:spPr>
            <a:xfrm>
              <a:off x="7656131" y="2559983"/>
              <a:ext cx="0" cy="422944"/>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36" name="Rectangle 46">
              <a:extLst>
                <a:ext uri="{FF2B5EF4-FFF2-40B4-BE49-F238E27FC236}">
                  <a16:creationId xmlns:a16="http://schemas.microsoft.com/office/drawing/2014/main" id="{6CE9B946-56B0-4210-B0C3-F55DF1851634}"/>
                </a:ext>
              </a:extLst>
            </p:cNvPr>
            <p:cNvSpPr/>
            <p:nvPr/>
          </p:nvSpPr>
          <p:spPr>
            <a:xfrm>
              <a:off x="6388283" y="4423500"/>
              <a:ext cx="158897" cy="175632"/>
            </a:xfrm>
            <a:prstGeom prst="rect">
              <a:avLst/>
            </a:prstGeom>
            <a:solidFill>
              <a:srgbClr val="00FF99"/>
            </a:solidFill>
            <a:ln>
              <a:solidFill>
                <a:srgbClr val="00B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013"/>
            </a:p>
          </p:txBody>
        </p:sp>
        <p:cxnSp>
          <p:nvCxnSpPr>
            <p:cNvPr id="37" name="Straight Connector 49">
              <a:extLst>
                <a:ext uri="{FF2B5EF4-FFF2-40B4-BE49-F238E27FC236}">
                  <a16:creationId xmlns:a16="http://schemas.microsoft.com/office/drawing/2014/main" id="{2F1EA549-8BAE-487D-B1CC-AD755A7D0916}"/>
                </a:ext>
              </a:extLst>
            </p:cNvPr>
            <p:cNvCxnSpPr>
              <a:cxnSpLocks/>
              <a:stCxn id="36" idx="0"/>
              <a:endCxn id="67" idx="2"/>
            </p:cNvCxnSpPr>
            <p:nvPr/>
          </p:nvCxnSpPr>
          <p:spPr>
            <a:xfrm flipV="1">
              <a:off x="6467732" y="3544063"/>
              <a:ext cx="427645" cy="879437"/>
            </a:xfrm>
            <a:prstGeom prst="line">
              <a:avLst/>
            </a:prstGeom>
            <a:ln w="22860">
              <a:solidFill>
                <a:srgbClr val="00FF99"/>
              </a:solidFill>
              <a:prstDash val="sysDash"/>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40" name="Rectangle 52">
              <a:extLst>
                <a:ext uri="{FF2B5EF4-FFF2-40B4-BE49-F238E27FC236}">
                  <a16:creationId xmlns:a16="http://schemas.microsoft.com/office/drawing/2014/main" id="{789119A1-92A1-4386-9DB6-34B3C8DE96B1}"/>
                </a:ext>
              </a:extLst>
            </p:cNvPr>
            <p:cNvSpPr/>
            <p:nvPr/>
          </p:nvSpPr>
          <p:spPr>
            <a:xfrm>
              <a:off x="6815928" y="2475866"/>
              <a:ext cx="158897" cy="175632"/>
            </a:xfrm>
            <a:prstGeom prst="rect">
              <a:avLst/>
            </a:prstGeom>
            <a:solidFill>
              <a:srgbClr val="00FF99"/>
            </a:solidFill>
            <a:ln>
              <a:solidFill>
                <a:srgbClr val="00B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013"/>
            </a:p>
          </p:txBody>
        </p:sp>
        <p:cxnSp>
          <p:nvCxnSpPr>
            <p:cNvPr id="41" name="Straight Connector 53">
              <a:extLst>
                <a:ext uri="{FF2B5EF4-FFF2-40B4-BE49-F238E27FC236}">
                  <a16:creationId xmlns:a16="http://schemas.microsoft.com/office/drawing/2014/main" id="{F893E2A7-4F88-4563-A627-B4E3FD4653C7}"/>
                </a:ext>
              </a:extLst>
            </p:cNvPr>
            <p:cNvCxnSpPr>
              <a:cxnSpLocks/>
              <a:endCxn id="67" idx="0"/>
            </p:cNvCxnSpPr>
            <p:nvPr/>
          </p:nvCxnSpPr>
          <p:spPr>
            <a:xfrm>
              <a:off x="6895376" y="2651498"/>
              <a:ext cx="1" cy="716933"/>
            </a:xfrm>
            <a:prstGeom prst="line">
              <a:avLst/>
            </a:prstGeom>
            <a:ln w="22860">
              <a:solidFill>
                <a:srgbClr val="00FF99"/>
              </a:solidFill>
              <a:prstDash val="sysDash"/>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67" name="Rectangle 52">
              <a:extLst>
                <a:ext uri="{FF2B5EF4-FFF2-40B4-BE49-F238E27FC236}">
                  <a16:creationId xmlns:a16="http://schemas.microsoft.com/office/drawing/2014/main" id="{A9D12525-277B-4B2B-8D75-35CEDF2E3C73}"/>
                </a:ext>
              </a:extLst>
            </p:cNvPr>
            <p:cNvSpPr/>
            <p:nvPr/>
          </p:nvSpPr>
          <p:spPr>
            <a:xfrm>
              <a:off x="6815928" y="3368431"/>
              <a:ext cx="158897" cy="175632"/>
            </a:xfrm>
            <a:prstGeom prst="rect">
              <a:avLst/>
            </a:prstGeom>
            <a:solidFill>
              <a:srgbClr val="00FF99"/>
            </a:solidFill>
            <a:ln>
              <a:solidFill>
                <a:srgbClr val="00B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013"/>
            </a:p>
          </p:txBody>
        </p:sp>
      </p:grpSp>
      <p:pic>
        <p:nvPicPr>
          <p:cNvPr id="65" name="圖片 64" descr="一張含有 火車, 電腦 的圖片&#10;&#10;自動產生的描述">
            <a:extLst>
              <a:ext uri="{FF2B5EF4-FFF2-40B4-BE49-F238E27FC236}">
                <a16:creationId xmlns:a16="http://schemas.microsoft.com/office/drawing/2014/main" id="{C27A1076-B43F-412D-8F86-BAA6F100BBEB}"/>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08569" y="3930555"/>
            <a:ext cx="2044171" cy="2762186"/>
          </a:xfrm>
          <a:prstGeom prst="rect">
            <a:avLst/>
          </a:prstGeom>
        </p:spPr>
      </p:pic>
      <p:grpSp>
        <p:nvGrpSpPr>
          <p:cNvPr id="4" name="群組 3">
            <a:extLst>
              <a:ext uri="{FF2B5EF4-FFF2-40B4-BE49-F238E27FC236}">
                <a16:creationId xmlns:a16="http://schemas.microsoft.com/office/drawing/2014/main" id="{F2998140-DF82-8BB7-C0E5-100D8C233401}"/>
              </a:ext>
            </a:extLst>
          </p:cNvPr>
          <p:cNvGrpSpPr/>
          <p:nvPr/>
        </p:nvGrpSpPr>
        <p:grpSpPr>
          <a:xfrm>
            <a:off x="2125110" y="1678901"/>
            <a:ext cx="9527140" cy="4752466"/>
            <a:chOff x="2125110" y="1508438"/>
            <a:chExt cx="9868862" cy="4922929"/>
          </a:xfrm>
        </p:grpSpPr>
        <p:sp>
          <p:nvSpPr>
            <p:cNvPr id="5" name="TextBox 4">
              <a:extLst>
                <a:ext uri="{FF2B5EF4-FFF2-40B4-BE49-F238E27FC236}">
                  <a16:creationId xmlns:a16="http://schemas.microsoft.com/office/drawing/2014/main" id="{57CE231B-486B-44E8-9674-C8AC3F59E576}"/>
                </a:ext>
              </a:extLst>
            </p:cNvPr>
            <p:cNvSpPr txBox="1"/>
            <p:nvPr/>
          </p:nvSpPr>
          <p:spPr>
            <a:xfrm>
              <a:off x="3289675" y="6031257"/>
              <a:ext cx="788625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zh-CN" sz="2000" b="1">
                  <a:solidFill>
                    <a:schemeClr val="accent1">
                      <a:lumMod val="75000"/>
                    </a:schemeClr>
                  </a:solidFill>
                  <a:latin typeface="Arial" panose="020B0604020202020204" pitchFamily="34" charset="0"/>
                  <a:cs typeface="Arial" panose="020B0604020202020204" pitchFamily="34" charset="0"/>
                  <a:sym typeface="Arial" panose="020B0604020202020204" pitchFamily="34" charset="0"/>
                </a:rPr>
                <a:t>Avoid data silent corruption that occurred on running system</a:t>
              </a:r>
            </a:p>
          </p:txBody>
        </p:sp>
        <p:pic>
          <p:nvPicPr>
            <p:cNvPr id="62" name="圖形 61">
              <a:extLst>
                <a:ext uri="{FF2B5EF4-FFF2-40B4-BE49-F238E27FC236}">
                  <a16:creationId xmlns:a16="http://schemas.microsoft.com/office/drawing/2014/main" id="{3C1F3D40-CE72-4754-888C-23CB9349070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152740" y="1508438"/>
              <a:ext cx="9770846" cy="3372004"/>
            </a:xfrm>
            <a:prstGeom prst="rect">
              <a:avLst/>
            </a:prstGeom>
            <a:effectLst>
              <a:outerShdw blurRad="50800" dist="38100" dir="2700000" algn="tl" rotWithShape="0">
                <a:prstClr val="black">
                  <a:alpha val="40000"/>
                </a:prstClr>
              </a:outerShdw>
            </a:effectLst>
          </p:spPr>
        </p:pic>
        <p:pic>
          <p:nvPicPr>
            <p:cNvPr id="68" name="圖片 67">
              <a:extLst>
                <a:ext uri="{FF2B5EF4-FFF2-40B4-BE49-F238E27FC236}">
                  <a16:creationId xmlns:a16="http://schemas.microsoft.com/office/drawing/2014/main" id="{5C2FD9AF-8244-47E2-AB3A-696A17BE12E9}"/>
                </a:ext>
              </a:extLst>
            </p:cNvPr>
            <p:cNvPicPr>
              <a:picLocks noChangeAspect="1"/>
            </p:cNvPicPr>
            <p:nvPr/>
          </p:nvPicPr>
          <p:blipFill>
            <a:blip r:embed="rId10" cstate="print">
              <a:extLst>
                <a:ext uri="{28A0092B-C50C-407E-A947-70E740481C1C}">
                  <a14:useLocalDpi xmlns:a14="http://schemas.microsoft.com/office/drawing/2010/main"/>
                </a:ext>
              </a:extLst>
            </a:blip>
            <a:srcRect/>
            <a:stretch/>
          </p:blipFill>
          <p:spPr>
            <a:xfrm>
              <a:off x="2164868" y="4957665"/>
              <a:ext cx="2895685" cy="859892"/>
            </a:xfrm>
            <a:prstGeom prst="rect">
              <a:avLst/>
            </a:prstGeom>
            <a:effectLst>
              <a:outerShdw blurRad="50800" dist="38100" dir="2700000" algn="tl" rotWithShape="0">
                <a:prstClr val="black">
                  <a:alpha val="40000"/>
                </a:prstClr>
              </a:outerShdw>
            </a:effectLst>
          </p:spPr>
        </p:pic>
        <p:sp>
          <p:nvSpPr>
            <p:cNvPr id="69" name="文字方塊 68">
              <a:extLst>
                <a:ext uri="{FF2B5EF4-FFF2-40B4-BE49-F238E27FC236}">
                  <a16:creationId xmlns:a16="http://schemas.microsoft.com/office/drawing/2014/main" id="{C2DA21B5-8E7C-487B-96C5-32D5EDED23B2}"/>
                </a:ext>
              </a:extLst>
            </p:cNvPr>
            <p:cNvSpPr txBox="1"/>
            <p:nvPr/>
          </p:nvSpPr>
          <p:spPr>
            <a:xfrm>
              <a:off x="2125110" y="4978186"/>
              <a:ext cx="2816171" cy="765159"/>
            </a:xfrm>
            <a:prstGeom prst="rect">
              <a:avLst/>
            </a:prstGeom>
            <a:noFill/>
          </p:spPr>
          <p:txBody>
            <a:bodyPr wrap="square" rtlCol="0">
              <a:spAutoFit/>
            </a:bodyPr>
            <a:lstStyle/>
            <a:p>
              <a:pPr algn="ctr"/>
              <a:r>
                <a:rPr lang="en-US" altLang="zh-TW" sz="1400" b="1">
                  <a:solidFill>
                    <a:schemeClr val="bg1"/>
                  </a:solidFill>
                  <a:latin typeface="Arial" panose="020B0604020202020204" pitchFamily="34" charset="0"/>
                  <a:ea typeface="微軟正黑體" panose="020B0604030504040204" pitchFamily="34" charset="-120"/>
                  <a:cs typeface="Arial" panose="020B0604020202020204" pitchFamily="34" charset="0"/>
                </a:rPr>
                <a:t>Found that checksum and data did not match, the data was damaged.</a:t>
              </a:r>
              <a:endParaRPr lang="zh-TW" altLang="en-US" sz="14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pic>
          <p:nvPicPr>
            <p:cNvPr id="70" name="圖片 69">
              <a:extLst>
                <a:ext uri="{FF2B5EF4-FFF2-40B4-BE49-F238E27FC236}">
                  <a16:creationId xmlns:a16="http://schemas.microsoft.com/office/drawing/2014/main" id="{BC2C9E4E-60A9-45E8-A812-E6512E6231DD}"/>
                </a:ext>
              </a:extLst>
            </p:cNvPr>
            <p:cNvPicPr>
              <a:picLocks noChangeAspect="1"/>
            </p:cNvPicPr>
            <p:nvPr/>
          </p:nvPicPr>
          <p:blipFill>
            <a:blip r:embed="rId10" cstate="print">
              <a:extLst>
                <a:ext uri="{28A0092B-C50C-407E-A947-70E740481C1C}">
                  <a14:useLocalDpi xmlns:a14="http://schemas.microsoft.com/office/drawing/2010/main"/>
                </a:ext>
              </a:extLst>
            </a:blip>
            <a:srcRect/>
            <a:stretch/>
          </p:blipFill>
          <p:spPr>
            <a:xfrm>
              <a:off x="5551122" y="4956833"/>
              <a:ext cx="2895685" cy="859892"/>
            </a:xfrm>
            <a:prstGeom prst="rect">
              <a:avLst/>
            </a:prstGeom>
            <a:effectLst>
              <a:outerShdw blurRad="50800" dist="38100" dir="2700000" algn="tl" rotWithShape="0">
                <a:prstClr val="black">
                  <a:alpha val="40000"/>
                </a:prstClr>
              </a:outerShdw>
            </a:effectLst>
          </p:spPr>
        </p:pic>
        <p:sp>
          <p:nvSpPr>
            <p:cNvPr id="71" name="文字方塊 70">
              <a:extLst>
                <a:ext uri="{FF2B5EF4-FFF2-40B4-BE49-F238E27FC236}">
                  <a16:creationId xmlns:a16="http://schemas.microsoft.com/office/drawing/2014/main" id="{68796A56-7DAB-475F-93C2-D321F91E4C1B}"/>
                </a:ext>
              </a:extLst>
            </p:cNvPr>
            <p:cNvSpPr txBox="1"/>
            <p:nvPr/>
          </p:nvSpPr>
          <p:spPr>
            <a:xfrm>
              <a:off x="5710233" y="5091313"/>
              <a:ext cx="2657060" cy="541987"/>
            </a:xfrm>
            <a:prstGeom prst="rect">
              <a:avLst/>
            </a:prstGeom>
            <a:noFill/>
          </p:spPr>
          <p:txBody>
            <a:bodyPr wrap="square" rtlCol="0">
              <a:spAutoFit/>
            </a:bodyPr>
            <a:lstStyle/>
            <a:p>
              <a:r>
                <a:rPr lang="en-US" altLang="zh-TW" sz="1400" b="1">
                  <a:solidFill>
                    <a:schemeClr val="bg1"/>
                  </a:solidFill>
                  <a:latin typeface="Arial" panose="020B0604020202020204" pitchFamily="34" charset="0"/>
                  <a:ea typeface="微軟正黑體" panose="020B0604030504040204" pitchFamily="34" charset="-120"/>
                  <a:cs typeface="Arial" panose="020B0604020202020204" pitchFamily="34" charset="0"/>
                </a:rPr>
                <a:t>Get the correct data from Data Copy</a:t>
              </a:r>
              <a:endParaRPr lang="zh-TW" altLang="en-US" sz="14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pic>
          <p:nvPicPr>
            <p:cNvPr id="72" name="圖片 71">
              <a:extLst>
                <a:ext uri="{FF2B5EF4-FFF2-40B4-BE49-F238E27FC236}">
                  <a16:creationId xmlns:a16="http://schemas.microsoft.com/office/drawing/2014/main" id="{E3212364-0C51-4938-BD29-C10FE50642F3}"/>
                </a:ext>
              </a:extLst>
            </p:cNvPr>
            <p:cNvPicPr>
              <a:picLocks noChangeAspect="1"/>
            </p:cNvPicPr>
            <p:nvPr/>
          </p:nvPicPr>
          <p:blipFill>
            <a:blip r:embed="rId10" cstate="print">
              <a:extLst>
                <a:ext uri="{28A0092B-C50C-407E-A947-70E740481C1C}">
                  <a14:useLocalDpi xmlns:a14="http://schemas.microsoft.com/office/drawing/2010/main"/>
                </a:ext>
              </a:extLst>
            </a:blip>
            <a:srcRect/>
            <a:stretch/>
          </p:blipFill>
          <p:spPr>
            <a:xfrm>
              <a:off x="8971508" y="4977152"/>
              <a:ext cx="3012304" cy="868963"/>
            </a:xfrm>
            <a:prstGeom prst="rect">
              <a:avLst/>
            </a:prstGeom>
            <a:effectLst>
              <a:outerShdw blurRad="50800" dist="38100" dir="2700000" algn="tl" rotWithShape="0">
                <a:prstClr val="black">
                  <a:alpha val="40000"/>
                </a:prstClr>
              </a:outerShdw>
            </a:effectLst>
          </p:spPr>
        </p:pic>
        <p:sp>
          <p:nvSpPr>
            <p:cNvPr id="73" name="文字方塊 72">
              <a:extLst>
                <a:ext uri="{FF2B5EF4-FFF2-40B4-BE49-F238E27FC236}">
                  <a16:creationId xmlns:a16="http://schemas.microsoft.com/office/drawing/2014/main" id="{64E2B97F-56CB-423A-9B17-C8C42CC24549}"/>
                </a:ext>
              </a:extLst>
            </p:cNvPr>
            <p:cNvSpPr txBox="1"/>
            <p:nvPr/>
          </p:nvSpPr>
          <p:spPr>
            <a:xfrm>
              <a:off x="8976367" y="4977152"/>
              <a:ext cx="3017605" cy="784830"/>
            </a:xfrm>
            <a:prstGeom prst="rect">
              <a:avLst/>
            </a:prstGeom>
            <a:noFill/>
          </p:spPr>
          <p:txBody>
            <a:bodyPr wrap="square" rtlCol="0">
              <a:spAutoFit/>
            </a:bodyPr>
            <a:lstStyle/>
            <a:p>
              <a:r>
                <a:rPr lang="en-US" altLang="zh-TW" sz="1400" b="1">
                  <a:solidFill>
                    <a:schemeClr val="bg1"/>
                  </a:solidFill>
                  <a:latin typeface="Arial" panose="020B0604020202020204" pitchFamily="34" charset="0"/>
                  <a:ea typeface="微軟正黑體" panose="020B0604030504040204" pitchFamily="34" charset="-120"/>
                  <a:cs typeface="Arial" panose="020B0604020202020204" pitchFamily="34" charset="0"/>
                </a:rPr>
                <a:t>Submit the correct data to the application, and automatically repair the damaged data.</a:t>
              </a:r>
              <a:endParaRPr lang="zh-TW" altLang="en-US" sz="14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grpSp>
    </p:spTree>
    <p:extLst>
      <p:ext uri="{BB962C8B-B14F-4D97-AF65-F5344CB8AC3E}">
        <p14:creationId xmlns:p14="http://schemas.microsoft.com/office/powerpoint/2010/main" val="41583715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圓角 10">
            <a:extLst>
              <a:ext uri="{FF2B5EF4-FFF2-40B4-BE49-F238E27FC236}">
                <a16:creationId xmlns:a16="http://schemas.microsoft.com/office/drawing/2014/main" id="{2728DF64-8B48-4B2A-9126-B4CB07D0FC5C}"/>
              </a:ext>
            </a:extLst>
          </p:cNvPr>
          <p:cNvSpPr/>
          <p:nvPr/>
        </p:nvSpPr>
        <p:spPr>
          <a:xfrm>
            <a:off x="4761573" y="4897551"/>
            <a:ext cx="2621835" cy="1473686"/>
          </a:xfrm>
          <a:prstGeom prst="roundRect">
            <a:avLst>
              <a:gd name="adj" fmla="val 1208"/>
            </a:avLst>
          </a:prstGeom>
          <a:gradFill>
            <a:gsLst>
              <a:gs pos="0">
                <a:schemeClr val="bg1"/>
              </a:gs>
              <a:gs pos="100000">
                <a:srgbClr val="D7EBFD"/>
              </a:gs>
            </a:gsLst>
            <a:lin ang="540000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400"/>
              </a:lnSpc>
            </a:pPr>
            <a:endParaRPr lang="zh-TW" altLang="en-US" sz="2650">
              <a:latin typeface="微軟正黑體"/>
              <a:ea typeface="微軟正黑體"/>
            </a:endParaRPr>
          </a:p>
        </p:txBody>
      </p:sp>
      <p:sp>
        <p:nvSpPr>
          <p:cNvPr id="10" name="矩形: 圓角 9">
            <a:extLst>
              <a:ext uri="{FF2B5EF4-FFF2-40B4-BE49-F238E27FC236}">
                <a16:creationId xmlns:a16="http://schemas.microsoft.com/office/drawing/2014/main" id="{FBA64108-C486-4C08-95DA-43FA6F2218DA}"/>
              </a:ext>
            </a:extLst>
          </p:cNvPr>
          <p:cNvSpPr/>
          <p:nvPr/>
        </p:nvSpPr>
        <p:spPr>
          <a:xfrm>
            <a:off x="691256" y="4897551"/>
            <a:ext cx="2621835" cy="1473686"/>
          </a:xfrm>
          <a:prstGeom prst="roundRect">
            <a:avLst>
              <a:gd name="adj" fmla="val 1208"/>
            </a:avLst>
          </a:prstGeom>
          <a:gradFill>
            <a:gsLst>
              <a:gs pos="0">
                <a:schemeClr val="bg1"/>
              </a:gs>
              <a:gs pos="100000">
                <a:srgbClr val="D7EBFD"/>
              </a:gs>
            </a:gsLst>
            <a:lin ang="540000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400"/>
              </a:lnSpc>
            </a:pPr>
            <a:endParaRPr lang="zh-TW" altLang="en-US" sz="2650">
              <a:latin typeface="微軟正黑體"/>
              <a:ea typeface="微軟正黑體"/>
            </a:endParaRPr>
          </a:p>
        </p:txBody>
      </p:sp>
      <p:sp>
        <p:nvSpPr>
          <p:cNvPr id="9" name="矩形: 圓角 8">
            <a:extLst>
              <a:ext uri="{FF2B5EF4-FFF2-40B4-BE49-F238E27FC236}">
                <a16:creationId xmlns:a16="http://schemas.microsoft.com/office/drawing/2014/main" id="{B92C1E1C-A90A-4A4A-B7DA-E6E4F5C5B849}"/>
              </a:ext>
            </a:extLst>
          </p:cNvPr>
          <p:cNvSpPr/>
          <p:nvPr/>
        </p:nvSpPr>
        <p:spPr>
          <a:xfrm>
            <a:off x="4719123" y="2812086"/>
            <a:ext cx="2621835" cy="1473686"/>
          </a:xfrm>
          <a:prstGeom prst="roundRect">
            <a:avLst>
              <a:gd name="adj" fmla="val 1208"/>
            </a:avLst>
          </a:prstGeom>
          <a:gradFill>
            <a:gsLst>
              <a:gs pos="0">
                <a:schemeClr val="bg1"/>
              </a:gs>
              <a:gs pos="100000">
                <a:srgbClr val="D7EBFD"/>
              </a:gs>
            </a:gsLst>
            <a:lin ang="540000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400"/>
              </a:lnSpc>
            </a:pPr>
            <a:endParaRPr lang="zh-TW" altLang="en-US" sz="2650">
              <a:latin typeface="微軟正黑體"/>
              <a:ea typeface="微軟正黑體"/>
            </a:endParaRPr>
          </a:p>
        </p:txBody>
      </p:sp>
      <p:sp>
        <p:nvSpPr>
          <p:cNvPr id="3" name="矩形: 圓角 2">
            <a:extLst>
              <a:ext uri="{FF2B5EF4-FFF2-40B4-BE49-F238E27FC236}">
                <a16:creationId xmlns:a16="http://schemas.microsoft.com/office/drawing/2014/main" id="{0E0EE305-59ED-4836-B995-96C00F59CCC6}"/>
              </a:ext>
            </a:extLst>
          </p:cNvPr>
          <p:cNvSpPr/>
          <p:nvPr/>
        </p:nvSpPr>
        <p:spPr>
          <a:xfrm>
            <a:off x="715405" y="2812086"/>
            <a:ext cx="2621835" cy="1473686"/>
          </a:xfrm>
          <a:prstGeom prst="roundRect">
            <a:avLst>
              <a:gd name="adj" fmla="val 1208"/>
            </a:avLst>
          </a:prstGeom>
          <a:gradFill>
            <a:gsLst>
              <a:gs pos="0">
                <a:schemeClr val="bg1"/>
              </a:gs>
              <a:gs pos="100000">
                <a:srgbClr val="D7EBFD"/>
              </a:gs>
            </a:gsLst>
            <a:lin ang="540000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400"/>
              </a:lnSpc>
            </a:pPr>
            <a:endParaRPr lang="zh-TW" altLang="en-US" sz="2650">
              <a:latin typeface="微軟正黑體"/>
              <a:ea typeface="微軟正黑體"/>
            </a:endParaRPr>
          </a:p>
        </p:txBody>
      </p:sp>
      <p:sp>
        <p:nvSpPr>
          <p:cNvPr id="2" name="標題 1">
            <a:extLst>
              <a:ext uri="{FF2B5EF4-FFF2-40B4-BE49-F238E27FC236}">
                <a16:creationId xmlns:a16="http://schemas.microsoft.com/office/drawing/2014/main" id="{8EF85F0D-897B-472B-8FF3-8CBC2692137E}"/>
              </a:ext>
            </a:extLst>
          </p:cNvPr>
          <p:cNvSpPr>
            <a:spLocks noGrp="1"/>
          </p:cNvSpPr>
          <p:nvPr>
            <p:ph type="title"/>
          </p:nvPr>
        </p:nvSpPr>
        <p:spPr>
          <a:xfrm>
            <a:off x="301580" y="0"/>
            <a:ext cx="11523476" cy="1325563"/>
          </a:xfrm>
        </p:spPr>
        <p:txBody>
          <a:bodyPr>
            <a:normAutofit/>
          </a:bodyPr>
          <a:lstStyle/>
          <a:p>
            <a:pPr>
              <a:lnSpc>
                <a:spcPts val="4800"/>
              </a:lnSpc>
            </a:pPr>
            <a:r>
              <a:rPr lang="en-US" altLang="zh-TW"/>
              <a:t>COW (copy on write) avoid data loss that occurred on power outage</a:t>
            </a:r>
            <a:endParaRPr lang="zh-TW" altLang="en-US"/>
          </a:p>
        </p:txBody>
      </p:sp>
      <p:pic>
        <p:nvPicPr>
          <p:cNvPr id="4" name="圖片 3" descr="一張含有 電子用品, 監視器, 電腦, 相片 的圖片&#10;&#10;自動產生的描述">
            <a:extLst>
              <a:ext uri="{FF2B5EF4-FFF2-40B4-BE49-F238E27FC236}">
                <a16:creationId xmlns:a16="http://schemas.microsoft.com/office/drawing/2014/main" id="{1BE73738-D56F-41F4-9CC4-AD1CB01C63A1}"/>
              </a:ext>
            </a:extLst>
          </p:cNvPr>
          <p:cNvPicPr>
            <a:picLocks noChangeAspect="1"/>
          </p:cNvPicPr>
          <p:nvPr/>
        </p:nvPicPr>
        <p:blipFill>
          <a:blip r:embed="rId2" cstate="print">
            <a:alphaModFix amt="0"/>
            <a:extLst>
              <a:ext uri="{28A0092B-C50C-407E-A947-70E740481C1C}">
                <a14:useLocalDpi xmlns:a14="http://schemas.microsoft.com/office/drawing/2010/main"/>
              </a:ext>
            </a:extLst>
          </a:blip>
          <a:stretch>
            <a:fillRect/>
          </a:stretch>
        </p:blipFill>
        <p:spPr>
          <a:xfrm>
            <a:off x="4940273" y="3779660"/>
            <a:ext cx="1875593" cy="283304"/>
          </a:xfrm>
          <a:prstGeom prst="rect">
            <a:avLst/>
          </a:prstGeom>
        </p:spPr>
      </p:pic>
      <p:pic>
        <p:nvPicPr>
          <p:cNvPr id="5" name="blur" descr="一張含有 監視器, 坐, 汽車, 路面 的圖片&#10;&#10;自動產生的描述">
            <a:extLst>
              <a:ext uri="{FF2B5EF4-FFF2-40B4-BE49-F238E27FC236}">
                <a16:creationId xmlns:a16="http://schemas.microsoft.com/office/drawing/2014/main" id="{98AA73DE-5410-4140-9B3A-123313F5DA89}"/>
              </a:ext>
            </a:extLst>
          </p:cNvPr>
          <p:cNvPicPr>
            <a:picLocks noChangeAspect="1"/>
          </p:cNvPicPr>
          <p:nvPr/>
        </p:nvPicPr>
        <p:blipFill>
          <a:blip r:embed="rId3" cstate="print">
            <a:alphaModFix amt="0"/>
            <a:extLst>
              <a:ext uri="{BEBA8EAE-BF5A-486C-A8C5-ECC9F3942E4B}">
                <a14:imgProps xmlns:a14="http://schemas.microsoft.com/office/drawing/2010/main">
                  <a14:imgLayer r:embed="rId4">
                    <a14:imgEffect>
                      <a14:artisticBlur radius="41"/>
                    </a14:imgEffect>
                  </a14:imgLayer>
                </a14:imgProps>
              </a:ext>
              <a:ext uri="{28A0092B-C50C-407E-A947-70E740481C1C}">
                <a14:useLocalDpi xmlns:a14="http://schemas.microsoft.com/office/drawing/2010/main"/>
              </a:ext>
            </a:extLst>
          </a:blip>
          <a:stretch>
            <a:fillRect/>
          </a:stretch>
        </p:blipFill>
        <p:spPr>
          <a:xfrm>
            <a:off x="2927343" y="2271632"/>
            <a:ext cx="1341990" cy="754930"/>
          </a:xfrm>
          <a:prstGeom prst="rect">
            <a:avLst/>
          </a:prstGeom>
          <a:effectLst>
            <a:softEdge rad="1016000"/>
          </a:effectLst>
        </p:spPr>
      </p:pic>
      <p:grpSp>
        <p:nvGrpSpPr>
          <p:cNvPr id="16" name="群組 15">
            <a:extLst>
              <a:ext uri="{FF2B5EF4-FFF2-40B4-BE49-F238E27FC236}">
                <a16:creationId xmlns:a16="http://schemas.microsoft.com/office/drawing/2014/main" id="{B247AF03-1105-487A-AA61-263D889F4EC6}"/>
              </a:ext>
            </a:extLst>
          </p:cNvPr>
          <p:cNvGrpSpPr/>
          <p:nvPr/>
        </p:nvGrpSpPr>
        <p:grpSpPr>
          <a:xfrm>
            <a:off x="8097281" y="2915934"/>
            <a:ext cx="3330992" cy="2266705"/>
            <a:chOff x="7500938" y="2456128"/>
            <a:chExt cx="4546098" cy="2573072"/>
          </a:xfrm>
        </p:grpSpPr>
        <p:pic>
          <p:nvPicPr>
            <p:cNvPr id="17" name="圖形 16">
              <a:extLst>
                <a:ext uri="{FF2B5EF4-FFF2-40B4-BE49-F238E27FC236}">
                  <a16:creationId xmlns:a16="http://schemas.microsoft.com/office/drawing/2014/main" id="{F1813BC9-FF4C-4AA2-BB4C-89D76AFF445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500938" y="2456128"/>
              <a:ext cx="4546098" cy="2573072"/>
            </a:xfrm>
            <a:prstGeom prst="rect">
              <a:avLst/>
            </a:prstGeom>
          </p:spPr>
        </p:pic>
        <p:pic>
          <p:nvPicPr>
            <p:cNvPr id="18" name="Google Shape;696;p38">
              <a:extLst>
                <a:ext uri="{FF2B5EF4-FFF2-40B4-BE49-F238E27FC236}">
                  <a16:creationId xmlns:a16="http://schemas.microsoft.com/office/drawing/2014/main" id="{8B2F36B6-0A40-475A-936F-77CA1FD6D5D1}"/>
                </a:ext>
              </a:extLst>
            </p:cNvPr>
            <p:cNvPicPr preferRelativeResize="0"/>
            <p:nvPr/>
          </p:nvPicPr>
          <p:blipFill rotWithShape="1">
            <a:blip r:embed="rId7" cstate="print">
              <a:alphaModFix/>
              <a:extLst>
                <a:ext uri="{28A0092B-C50C-407E-A947-70E740481C1C}">
                  <a14:useLocalDpi xmlns:a14="http://schemas.microsoft.com/office/drawing/2010/main"/>
                </a:ext>
              </a:extLst>
            </a:blip>
            <a:srcRect/>
            <a:stretch/>
          </p:blipFill>
          <p:spPr>
            <a:xfrm>
              <a:off x="7771825" y="2773774"/>
              <a:ext cx="4004323" cy="1778288"/>
            </a:xfrm>
            <a:prstGeom prst="rect">
              <a:avLst/>
            </a:prstGeom>
            <a:noFill/>
            <a:ln>
              <a:noFill/>
            </a:ln>
          </p:spPr>
        </p:pic>
      </p:grpSp>
      <p:sp>
        <p:nvSpPr>
          <p:cNvPr id="19" name="文字方塊 18">
            <a:extLst>
              <a:ext uri="{FF2B5EF4-FFF2-40B4-BE49-F238E27FC236}">
                <a16:creationId xmlns:a16="http://schemas.microsoft.com/office/drawing/2014/main" id="{D35FE9A8-023B-4E66-9C0A-10BB5AB07D33}"/>
              </a:ext>
            </a:extLst>
          </p:cNvPr>
          <p:cNvSpPr txBox="1"/>
          <p:nvPr/>
        </p:nvSpPr>
        <p:spPr>
          <a:xfrm>
            <a:off x="528448" y="1505594"/>
            <a:ext cx="11982203" cy="698717"/>
          </a:xfrm>
          <a:prstGeom prst="rect">
            <a:avLst/>
          </a:prstGeom>
          <a:noFill/>
        </p:spPr>
        <p:txBody>
          <a:bodyPr wrap="square" rtlCol="0">
            <a:spAutoFit/>
          </a:bodyPr>
          <a:lstStyle/>
          <a:p>
            <a:pPr marL="271463" indent="-160338">
              <a:lnSpc>
                <a:spcPct val="150000"/>
              </a:lnSpc>
              <a:buClr>
                <a:schemeClr val="tx1"/>
              </a:buClr>
              <a:buSzPct val="90000"/>
              <a:buFont typeface="Arial" panose="020B0604020202020204" pitchFamily="34" charset="0"/>
              <a:buChar char="•"/>
            </a:pPr>
            <a:r>
              <a:rPr lang="en-US" altLang="zh-TW" sz="1400" b="1">
                <a:latin typeface="Arial" panose="020B0604020202020204" pitchFamily="34" charset="0"/>
                <a:ea typeface="微軟正黑體" panose="020B0604030504040204" pitchFamily="34" charset="-120"/>
                <a:cs typeface="Microsoft JhengHei"/>
                <a:sym typeface="Arial" panose="020B0604020202020204" pitchFamily="34" charset="0"/>
              </a:rPr>
              <a:t>ZFS has no need to use traditional journal to protect metadata, because they are never updated in-place.</a:t>
            </a:r>
          </a:p>
          <a:p>
            <a:pPr marL="271463" indent="-160338">
              <a:lnSpc>
                <a:spcPct val="150000"/>
              </a:lnSpc>
              <a:buClr>
                <a:schemeClr val="tx1"/>
              </a:buClr>
              <a:buSzPct val="90000"/>
              <a:buFont typeface="Arial" panose="020B0604020202020204" pitchFamily="34" charset="0"/>
              <a:buChar char="•"/>
            </a:pPr>
            <a:r>
              <a:rPr lang="en-US" altLang="zh-TW" sz="1400" b="1">
                <a:latin typeface="Arial" panose="020B0604020202020204" pitchFamily="34" charset="0"/>
                <a:ea typeface="微軟正黑體" panose="020B0604030504040204" pitchFamily="34" charset="-120"/>
                <a:cs typeface="Microsoft JhengHei"/>
                <a:sym typeface="Arial" panose="020B0604020202020204" pitchFamily="34" charset="0"/>
              </a:rPr>
              <a:t>COW mechanism will copy the written data to the new block and redirect the index to the new block after writing.</a:t>
            </a:r>
          </a:p>
        </p:txBody>
      </p:sp>
      <p:pic>
        <p:nvPicPr>
          <p:cNvPr id="23" name="圖片 22">
            <a:extLst>
              <a:ext uri="{FF2B5EF4-FFF2-40B4-BE49-F238E27FC236}">
                <a16:creationId xmlns:a16="http://schemas.microsoft.com/office/drawing/2014/main" id="{10D84550-CF8D-423E-A7BA-75B9652E2643}"/>
              </a:ext>
            </a:extLst>
          </p:cNvPr>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5025563" y="2966047"/>
            <a:ext cx="1971005" cy="1300025"/>
          </a:xfrm>
          <a:prstGeom prst="rect">
            <a:avLst/>
          </a:prstGeom>
        </p:spPr>
      </p:pic>
      <p:pic>
        <p:nvPicPr>
          <p:cNvPr id="25" name="圖片 24">
            <a:extLst>
              <a:ext uri="{FF2B5EF4-FFF2-40B4-BE49-F238E27FC236}">
                <a16:creationId xmlns:a16="http://schemas.microsoft.com/office/drawing/2014/main" id="{3EED3840-FB6B-478E-A411-EBBC04697B6A}"/>
              </a:ext>
            </a:extLst>
          </p:cNvPr>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068585" y="5062750"/>
            <a:ext cx="1869057" cy="1220199"/>
          </a:xfrm>
          <a:prstGeom prst="rect">
            <a:avLst/>
          </a:prstGeom>
        </p:spPr>
      </p:pic>
      <p:pic>
        <p:nvPicPr>
          <p:cNvPr id="27" name="圖片 26">
            <a:extLst>
              <a:ext uri="{FF2B5EF4-FFF2-40B4-BE49-F238E27FC236}">
                <a16:creationId xmlns:a16="http://schemas.microsoft.com/office/drawing/2014/main" id="{0E57A84C-F1DA-4818-8AF8-BD0D5EEBB267}"/>
              </a:ext>
            </a:extLst>
          </p:cNvPr>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5108936" y="5062751"/>
            <a:ext cx="1894128" cy="1220199"/>
          </a:xfrm>
          <a:prstGeom prst="rect">
            <a:avLst/>
          </a:prstGeom>
        </p:spPr>
      </p:pic>
      <p:pic>
        <p:nvPicPr>
          <p:cNvPr id="29" name="圖片 28">
            <a:extLst>
              <a:ext uri="{FF2B5EF4-FFF2-40B4-BE49-F238E27FC236}">
                <a16:creationId xmlns:a16="http://schemas.microsoft.com/office/drawing/2014/main" id="{38B9932B-B887-4730-8E95-9768080852CD}"/>
              </a:ext>
            </a:extLst>
          </p:cNvPr>
          <p:cNvPicPr>
            <a:picLocks noChangeAspect="1"/>
          </p:cNvPicPr>
          <p:nvPr/>
        </p:nvPicPr>
        <p:blipFill>
          <a:blip r:embed="rId11" cstate="print">
            <a:extLst>
              <a:ext uri="{28A0092B-C50C-407E-A947-70E740481C1C}">
                <a14:useLocalDpi xmlns:a14="http://schemas.microsoft.com/office/drawing/2010/main"/>
              </a:ext>
            </a:extLst>
          </a:blip>
          <a:srcRect/>
          <a:stretch/>
        </p:blipFill>
        <p:spPr>
          <a:xfrm>
            <a:off x="702705" y="2381637"/>
            <a:ext cx="2642249" cy="536911"/>
          </a:xfrm>
          <a:prstGeom prst="rect">
            <a:avLst/>
          </a:prstGeom>
          <a:effectLst>
            <a:outerShdw blurRad="50800" dist="38100" dir="2700000" algn="tl" rotWithShape="0">
              <a:prstClr val="black">
                <a:alpha val="40000"/>
              </a:prstClr>
            </a:outerShdw>
          </a:effectLst>
        </p:spPr>
      </p:pic>
      <p:sp>
        <p:nvSpPr>
          <p:cNvPr id="30" name="文字方塊 29">
            <a:extLst>
              <a:ext uri="{FF2B5EF4-FFF2-40B4-BE49-F238E27FC236}">
                <a16:creationId xmlns:a16="http://schemas.microsoft.com/office/drawing/2014/main" id="{77FF5CB6-6DBB-4211-9912-B5357C40B8A7}"/>
              </a:ext>
            </a:extLst>
          </p:cNvPr>
          <p:cNvSpPr txBox="1"/>
          <p:nvPr/>
        </p:nvSpPr>
        <p:spPr>
          <a:xfrm>
            <a:off x="731066" y="2496836"/>
            <a:ext cx="2561724" cy="323165"/>
          </a:xfrm>
          <a:prstGeom prst="rect">
            <a:avLst/>
          </a:prstGeom>
          <a:noFill/>
        </p:spPr>
        <p:txBody>
          <a:bodyPr wrap="square" rtlCol="0">
            <a:spAutoFit/>
          </a:bodyPr>
          <a:lstStyle/>
          <a:p>
            <a:pPr algn="ctr"/>
            <a:r>
              <a:rPr lang="en-US" altLang="zh-TW" sz="1500" b="1">
                <a:solidFill>
                  <a:schemeClr val="bg1"/>
                </a:solidFill>
                <a:latin typeface="微軟正黑體" panose="020B0604030504040204" pitchFamily="34" charset="-120"/>
                <a:ea typeface="微軟正黑體" panose="020B0604030504040204" pitchFamily="34" charset="-120"/>
              </a:rPr>
              <a:t>Original </a:t>
            </a:r>
            <a:r>
              <a:rPr lang="en-US" altLang="zh-TW" sz="1500" b="1">
                <a:solidFill>
                  <a:schemeClr val="bg1"/>
                </a:solidFill>
                <a:latin typeface="Arial" panose="020B0604020202020204" pitchFamily="34" charset="0"/>
                <a:ea typeface="微軟正黑體" panose="020B0604030504040204" pitchFamily="34" charset="-120"/>
                <a:cs typeface="Arial" panose="020B0604020202020204" pitchFamily="34" charset="0"/>
              </a:rPr>
              <a:t>block</a:t>
            </a:r>
            <a:r>
              <a:rPr lang="en-US" altLang="zh-TW" sz="1500" b="1">
                <a:solidFill>
                  <a:schemeClr val="bg1"/>
                </a:solidFill>
                <a:latin typeface="微軟正黑體" panose="020B0604030504040204" pitchFamily="34" charset="-120"/>
                <a:ea typeface="微軟正黑體" panose="020B0604030504040204" pitchFamily="34" charset="-120"/>
              </a:rPr>
              <a:t> structure</a:t>
            </a:r>
            <a:endParaRPr lang="zh-TW" altLang="en-US" sz="1500" b="1">
              <a:solidFill>
                <a:schemeClr val="bg1"/>
              </a:solidFill>
              <a:latin typeface="微軟正黑體" panose="020B0604030504040204" pitchFamily="34" charset="-120"/>
              <a:ea typeface="微軟正黑體" panose="020B0604030504040204" pitchFamily="34" charset="-120"/>
            </a:endParaRPr>
          </a:p>
        </p:txBody>
      </p:sp>
      <p:pic>
        <p:nvPicPr>
          <p:cNvPr id="32" name="圖片 31">
            <a:extLst>
              <a:ext uri="{FF2B5EF4-FFF2-40B4-BE49-F238E27FC236}">
                <a16:creationId xmlns:a16="http://schemas.microsoft.com/office/drawing/2014/main" id="{D5A65CF2-FA4C-4D18-BEE3-974FDEBA04D2}"/>
              </a:ext>
            </a:extLst>
          </p:cNvPr>
          <p:cNvPicPr>
            <a:picLocks noChangeAspect="1"/>
          </p:cNvPicPr>
          <p:nvPr/>
        </p:nvPicPr>
        <p:blipFill>
          <a:blip r:embed="rId11" cstate="print">
            <a:extLst>
              <a:ext uri="{28A0092B-C50C-407E-A947-70E740481C1C}">
                <a14:useLocalDpi xmlns:a14="http://schemas.microsoft.com/office/drawing/2010/main"/>
              </a:ext>
            </a:extLst>
          </a:blip>
          <a:srcRect/>
          <a:stretch/>
        </p:blipFill>
        <p:spPr>
          <a:xfrm>
            <a:off x="4715402" y="2381636"/>
            <a:ext cx="2642249" cy="536912"/>
          </a:xfrm>
          <a:prstGeom prst="rect">
            <a:avLst/>
          </a:prstGeom>
          <a:effectLst>
            <a:outerShdw blurRad="50800" dist="38100" dir="2700000" algn="tl" rotWithShape="0">
              <a:prstClr val="black">
                <a:alpha val="40000"/>
              </a:prstClr>
            </a:outerShdw>
          </a:effectLst>
        </p:spPr>
      </p:pic>
      <p:sp>
        <p:nvSpPr>
          <p:cNvPr id="34" name="文字方塊 33">
            <a:extLst>
              <a:ext uri="{FF2B5EF4-FFF2-40B4-BE49-F238E27FC236}">
                <a16:creationId xmlns:a16="http://schemas.microsoft.com/office/drawing/2014/main" id="{1FD4E5DC-5FEB-466E-A639-E1ABA9F22A14}"/>
              </a:ext>
            </a:extLst>
          </p:cNvPr>
          <p:cNvSpPr txBox="1"/>
          <p:nvPr/>
        </p:nvSpPr>
        <p:spPr>
          <a:xfrm>
            <a:off x="4720344" y="2361936"/>
            <a:ext cx="2608045" cy="553998"/>
          </a:xfrm>
          <a:prstGeom prst="rect">
            <a:avLst/>
          </a:prstGeom>
          <a:noFill/>
        </p:spPr>
        <p:txBody>
          <a:bodyPr wrap="square" rtlCol="0">
            <a:spAutoFit/>
          </a:bodyPr>
          <a:lstStyle/>
          <a:p>
            <a:pPr algn="ctr"/>
            <a:r>
              <a:rPr lang="en-US" altLang="zh-TW" sz="1500" b="1">
                <a:solidFill>
                  <a:schemeClr val="bg1"/>
                </a:solidFill>
                <a:latin typeface="Arial" panose="020B0604020202020204" pitchFamily="34" charset="0"/>
                <a:ea typeface="微軟正黑體" panose="020B0604030504040204" pitchFamily="34" charset="-120"/>
                <a:cs typeface="Arial" panose="020B0604020202020204" pitchFamily="34" charset="0"/>
              </a:rPr>
              <a:t>COW new block when modifying</a:t>
            </a:r>
            <a:endParaRPr lang="zh-TW" altLang="en-US" sz="15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pic>
        <p:nvPicPr>
          <p:cNvPr id="36" name="圖片 35">
            <a:extLst>
              <a:ext uri="{FF2B5EF4-FFF2-40B4-BE49-F238E27FC236}">
                <a16:creationId xmlns:a16="http://schemas.microsoft.com/office/drawing/2014/main" id="{99C084B7-9A93-4FAA-8743-2EDE39999A5D}"/>
              </a:ext>
            </a:extLst>
          </p:cNvPr>
          <p:cNvPicPr>
            <a:picLocks noChangeAspect="1"/>
          </p:cNvPicPr>
          <p:nvPr/>
        </p:nvPicPr>
        <p:blipFill>
          <a:blip r:embed="rId11" cstate="print">
            <a:extLst>
              <a:ext uri="{28A0092B-C50C-407E-A947-70E740481C1C}">
                <a14:useLocalDpi xmlns:a14="http://schemas.microsoft.com/office/drawing/2010/main"/>
              </a:ext>
            </a:extLst>
          </a:blip>
          <a:srcRect/>
          <a:stretch/>
        </p:blipFill>
        <p:spPr>
          <a:xfrm>
            <a:off x="683523" y="4414232"/>
            <a:ext cx="2642249" cy="544400"/>
          </a:xfrm>
          <a:prstGeom prst="rect">
            <a:avLst/>
          </a:prstGeom>
          <a:effectLst>
            <a:outerShdw blurRad="50800" dist="38100" dir="2700000" algn="tl" rotWithShape="0">
              <a:prstClr val="black">
                <a:alpha val="40000"/>
              </a:prstClr>
            </a:outerShdw>
          </a:effectLst>
        </p:spPr>
      </p:pic>
      <p:sp>
        <p:nvSpPr>
          <p:cNvPr id="38" name="文字方塊 37">
            <a:extLst>
              <a:ext uri="{FF2B5EF4-FFF2-40B4-BE49-F238E27FC236}">
                <a16:creationId xmlns:a16="http://schemas.microsoft.com/office/drawing/2014/main" id="{DC957B21-0A0D-4BC6-9EC4-EE3EC042E9DB}"/>
              </a:ext>
            </a:extLst>
          </p:cNvPr>
          <p:cNvSpPr txBox="1"/>
          <p:nvPr/>
        </p:nvSpPr>
        <p:spPr>
          <a:xfrm>
            <a:off x="661567" y="4389890"/>
            <a:ext cx="2760024" cy="553998"/>
          </a:xfrm>
          <a:prstGeom prst="rect">
            <a:avLst/>
          </a:prstGeom>
          <a:noFill/>
        </p:spPr>
        <p:txBody>
          <a:bodyPr wrap="square" rtlCol="0">
            <a:spAutoFit/>
          </a:bodyPr>
          <a:lstStyle/>
          <a:p>
            <a:pPr algn="ctr"/>
            <a:r>
              <a:rPr lang="en-US" altLang="zh-TW" sz="1500" b="1">
                <a:solidFill>
                  <a:schemeClr val="bg1"/>
                </a:solidFill>
                <a:latin typeface="Arial" panose="020B0604020202020204" pitchFamily="34" charset="0"/>
                <a:ea typeface="微軟正黑體" panose="020B0604030504040204" pitchFamily="34" charset="-120"/>
                <a:cs typeface="Arial" panose="020B0604020202020204" pitchFamily="34" charset="0"/>
              </a:rPr>
              <a:t>Redirect to new block after writing</a:t>
            </a:r>
            <a:endParaRPr lang="zh-TW" altLang="en-US" sz="15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pic>
        <p:nvPicPr>
          <p:cNvPr id="40" name="圖片 39">
            <a:extLst>
              <a:ext uri="{FF2B5EF4-FFF2-40B4-BE49-F238E27FC236}">
                <a16:creationId xmlns:a16="http://schemas.microsoft.com/office/drawing/2014/main" id="{6ED9B333-3253-41A1-8E6B-6E22551B044D}"/>
              </a:ext>
            </a:extLst>
          </p:cNvPr>
          <p:cNvPicPr>
            <a:picLocks noChangeAspect="1"/>
          </p:cNvPicPr>
          <p:nvPr/>
        </p:nvPicPr>
        <p:blipFill>
          <a:blip r:embed="rId11" cstate="print">
            <a:extLst>
              <a:ext uri="{28A0092B-C50C-407E-A947-70E740481C1C}">
                <a14:useLocalDpi xmlns:a14="http://schemas.microsoft.com/office/drawing/2010/main"/>
              </a:ext>
            </a:extLst>
          </a:blip>
          <a:srcRect/>
          <a:stretch/>
        </p:blipFill>
        <p:spPr>
          <a:xfrm>
            <a:off x="4757863" y="4414232"/>
            <a:ext cx="2642249" cy="544400"/>
          </a:xfrm>
          <a:prstGeom prst="rect">
            <a:avLst/>
          </a:prstGeom>
          <a:effectLst>
            <a:outerShdw blurRad="50800" dist="38100" dir="2700000" algn="tl" rotWithShape="0">
              <a:prstClr val="black">
                <a:alpha val="40000"/>
              </a:prstClr>
            </a:outerShdw>
          </a:effectLst>
        </p:spPr>
      </p:pic>
      <p:sp>
        <p:nvSpPr>
          <p:cNvPr id="42" name="文字方塊 41">
            <a:extLst>
              <a:ext uri="{FF2B5EF4-FFF2-40B4-BE49-F238E27FC236}">
                <a16:creationId xmlns:a16="http://schemas.microsoft.com/office/drawing/2014/main" id="{9664A4AF-9D45-4905-B715-61B1F2CE9400}"/>
              </a:ext>
            </a:extLst>
          </p:cNvPr>
          <p:cNvSpPr txBox="1"/>
          <p:nvPr/>
        </p:nvSpPr>
        <p:spPr>
          <a:xfrm>
            <a:off x="4774254" y="4532712"/>
            <a:ext cx="2621835" cy="323165"/>
          </a:xfrm>
          <a:prstGeom prst="rect">
            <a:avLst/>
          </a:prstGeom>
          <a:noFill/>
        </p:spPr>
        <p:txBody>
          <a:bodyPr wrap="square" rtlCol="0">
            <a:spAutoFit/>
          </a:bodyPr>
          <a:lstStyle/>
          <a:p>
            <a:pPr algn="ctr"/>
            <a:r>
              <a:rPr lang="en-US" altLang="zh-TW" sz="1500" b="1">
                <a:solidFill>
                  <a:schemeClr val="bg1"/>
                </a:solidFill>
                <a:latin typeface="Arial" panose="020B0604020202020204" pitchFamily="34" charset="0"/>
                <a:ea typeface="微軟正黑體" panose="020B0604030504040204" pitchFamily="34" charset="-120"/>
                <a:cs typeface="Arial" panose="020B0604020202020204" pitchFamily="34" charset="0"/>
              </a:rPr>
              <a:t>Delete the old block data</a:t>
            </a:r>
            <a:endParaRPr lang="zh-TW" altLang="en-US" sz="15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pic>
        <p:nvPicPr>
          <p:cNvPr id="21" name="圖片 20">
            <a:extLst>
              <a:ext uri="{FF2B5EF4-FFF2-40B4-BE49-F238E27FC236}">
                <a16:creationId xmlns:a16="http://schemas.microsoft.com/office/drawing/2014/main" id="{D567EFDE-B355-47AB-AC53-4FD8D0C206A6}"/>
              </a:ext>
            </a:extLst>
          </p:cNvPr>
          <p:cNvPicPr>
            <a:picLocks noChangeAspect="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065574" y="2980215"/>
            <a:ext cx="1907519" cy="1288622"/>
          </a:xfrm>
          <a:prstGeom prst="rect">
            <a:avLst/>
          </a:prstGeom>
        </p:spPr>
      </p:pic>
      <p:grpSp>
        <p:nvGrpSpPr>
          <p:cNvPr id="35" name="群組 34">
            <a:extLst>
              <a:ext uri="{FF2B5EF4-FFF2-40B4-BE49-F238E27FC236}">
                <a16:creationId xmlns:a16="http://schemas.microsoft.com/office/drawing/2014/main" id="{DA17298B-DD7F-40EC-8933-8027A1698B1E}"/>
              </a:ext>
            </a:extLst>
          </p:cNvPr>
          <p:cNvGrpSpPr/>
          <p:nvPr/>
        </p:nvGrpSpPr>
        <p:grpSpPr>
          <a:xfrm>
            <a:off x="7971068" y="5199816"/>
            <a:ext cx="3559366" cy="785344"/>
            <a:chOff x="162746" y="1744345"/>
            <a:chExt cx="11866508" cy="1155702"/>
          </a:xfrm>
        </p:grpSpPr>
        <p:pic>
          <p:nvPicPr>
            <p:cNvPr id="37" name="圖片 36">
              <a:extLst>
                <a:ext uri="{FF2B5EF4-FFF2-40B4-BE49-F238E27FC236}">
                  <a16:creationId xmlns:a16="http://schemas.microsoft.com/office/drawing/2014/main" id="{F564EDCB-8ED3-4132-B68C-7DD1A3D21891}"/>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a:stretch/>
          </p:blipFill>
          <p:spPr>
            <a:xfrm>
              <a:off x="162746" y="1744345"/>
              <a:ext cx="5933254" cy="1155702"/>
            </a:xfrm>
            <a:prstGeom prst="rect">
              <a:avLst/>
            </a:prstGeom>
          </p:spPr>
        </p:pic>
        <p:pic>
          <p:nvPicPr>
            <p:cNvPr id="39" name="圖片 38">
              <a:extLst>
                <a:ext uri="{FF2B5EF4-FFF2-40B4-BE49-F238E27FC236}">
                  <a16:creationId xmlns:a16="http://schemas.microsoft.com/office/drawing/2014/main" id="{29E720DA-CA54-49E0-82A4-EEBF4D66C285}"/>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a:stretch/>
          </p:blipFill>
          <p:spPr>
            <a:xfrm flipH="1">
              <a:off x="6096000" y="1744345"/>
              <a:ext cx="5933254" cy="1155702"/>
            </a:xfrm>
            <a:prstGeom prst="rect">
              <a:avLst/>
            </a:prstGeom>
          </p:spPr>
        </p:pic>
      </p:grpSp>
      <p:sp>
        <p:nvSpPr>
          <p:cNvPr id="41" name="文字方塊 40">
            <a:extLst>
              <a:ext uri="{FF2B5EF4-FFF2-40B4-BE49-F238E27FC236}">
                <a16:creationId xmlns:a16="http://schemas.microsoft.com/office/drawing/2014/main" id="{B601C1F3-546C-4619-AC53-0A1BB5BE3684}"/>
              </a:ext>
            </a:extLst>
          </p:cNvPr>
          <p:cNvSpPr txBox="1"/>
          <p:nvPr/>
        </p:nvSpPr>
        <p:spPr>
          <a:xfrm>
            <a:off x="7827374" y="5349320"/>
            <a:ext cx="3855674" cy="369332"/>
          </a:xfrm>
          <a:prstGeom prst="rect">
            <a:avLst/>
          </a:prstGeom>
          <a:noFill/>
        </p:spPr>
        <p:txBody>
          <a:bodyPr wrap="square">
            <a:spAutoFit/>
          </a:bodyPr>
          <a:lstStyle/>
          <a:p>
            <a:pPr lvl="0" algn="ctr">
              <a:buClr>
                <a:srgbClr val="D8D8D8"/>
              </a:buClr>
              <a:buSzPts val="1400"/>
            </a:pPr>
            <a:r>
              <a:rPr lang="en-US" altLang="zh-TW" b="1">
                <a:solidFill>
                  <a:srgbClr val="C00000"/>
                </a:solidFill>
                <a:latin typeface="Arial" panose="020B0604020202020204" pitchFamily="34" charset="0"/>
                <a:cs typeface="Arial" panose="020B0604020202020204" pitchFamily="34" charset="0"/>
                <a:sym typeface="Arial" panose="020B0604020202020204" pitchFamily="34" charset="0"/>
              </a:rPr>
              <a:t>No more “check file system”</a:t>
            </a:r>
            <a:endParaRPr lang="zh-TW" altLang="en-US" sz="1600" b="1" spc="300">
              <a:solidFill>
                <a:srgbClr val="C00000"/>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pic>
        <p:nvPicPr>
          <p:cNvPr id="43" name="圖形 42">
            <a:extLst>
              <a:ext uri="{FF2B5EF4-FFF2-40B4-BE49-F238E27FC236}">
                <a16:creationId xmlns:a16="http://schemas.microsoft.com/office/drawing/2014/main" id="{31A7FEEE-C1AC-4816-A998-F0EA1F34AA64}"/>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3313091" y="3071967"/>
            <a:ext cx="1388348" cy="596053"/>
          </a:xfrm>
          <a:prstGeom prst="rect">
            <a:avLst/>
          </a:prstGeom>
        </p:spPr>
      </p:pic>
      <p:pic>
        <p:nvPicPr>
          <p:cNvPr id="44" name="圖形 43">
            <a:extLst>
              <a:ext uri="{FF2B5EF4-FFF2-40B4-BE49-F238E27FC236}">
                <a16:creationId xmlns:a16="http://schemas.microsoft.com/office/drawing/2014/main" id="{13118E7C-29C9-4B8D-952B-7926AFE12895}"/>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3269665" y="5620752"/>
            <a:ext cx="1434667" cy="596053"/>
          </a:xfrm>
          <a:prstGeom prst="rect">
            <a:avLst/>
          </a:prstGeom>
        </p:spPr>
      </p:pic>
      <p:pic>
        <p:nvPicPr>
          <p:cNvPr id="45" name="圖形 44">
            <a:extLst>
              <a:ext uri="{FF2B5EF4-FFF2-40B4-BE49-F238E27FC236}">
                <a16:creationId xmlns:a16="http://schemas.microsoft.com/office/drawing/2014/main" id="{275FFEA1-60B3-4389-903C-B78808D99193}"/>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rot="8558346">
            <a:off x="3447816" y="4318972"/>
            <a:ext cx="1155883" cy="422183"/>
          </a:xfrm>
          <a:prstGeom prst="rect">
            <a:avLst/>
          </a:prstGeom>
        </p:spPr>
      </p:pic>
    </p:spTree>
    <p:extLst>
      <p:ext uri="{BB962C8B-B14F-4D97-AF65-F5344CB8AC3E}">
        <p14:creationId xmlns:p14="http://schemas.microsoft.com/office/powerpoint/2010/main" val="23744622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群組 7">
            <a:extLst>
              <a:ext uri="{FF2B5EF4-FFF2-40B4-BE49-F238E27FC236}">
                <a16:creationId xmlns:a16="http://schemas.microsoft.com/office/drawing/2014/main" id="{8D2D9C4D-F048-45E0-93C1-CE718228882D}"/>
              </a:ext>
            </a:extLst>
          </p:cNvPr>
          <p:cNvGrpSpPr/>
          <p:nvPr/>
        </p:nvGrpSpPr>
        <p:grpSpPr>
          <a:xfrm>
            <a:off x="1271233" y="2400199"/>
            <a:ext cx="4823534" cy="1017579"/>
            <a:chOff x="1595870" y="1601495"/>
            <a:chExt cx="4290152" cy="905056"/>
          </a:xfrm>
        </p:grpSpPr>
        <p:sp>
          <p:nvSpPr>
            <p:cNvPr id="10" name="副標題 2">
              <a:extLst>
                <a:ext uri="{FF2B5EF4-FFF2-40B4-BE49-F238E27FC236}">
                  <a16:creationId xmlns:a16="http://schemas.microsoft.com/office/drawing/2014/main" id="{4F68A36F-C583-4D18-B656-198BEA25D977}"/>
                </a:ext>
              </a:extLst>
            </p:cNvPr>
            <p:cNvSpPr txBox="1">
              <a:spLocks/>
            </p:cNvSpPr>
            <p:nvPr/>
          </p:nvSpPr>
          <p:spPr>
            <a:xfrm>
              <a:off x="1612496" y="1958368"/>
              <a:ext cx="4273526" cy="500334"/>
            </a:xfrm>
            <a:prstGeom prst="rect">
              <a:avLst/>
            </a:prstGeom>
          </p:spPr>
          <p:txBody>
            <a:bodyPr>
              <a:noAutofit/>
            </a:bodyPr>
            <a:lstStyle>
              <a:lvl1pPr marL="0" indent="0" algn="ctr" defTabSz="914400" rtl="0" eaLnBrk="1" latinLnBrk="0" hangingPunct="1">
                <a:lnSpc>
                  <a:spcPct val="90000"/>
                </a:lnSpc>
                <a:spcBef>
                  <a:spcPts val="1000"/>
                </a:spcBef>
                <a:buFont typeface="Arial" panose="020B0604020202020204" pitchFamily="34" charset="0"/>
                <a:buNone/>
                <a:defRPr sz="3600" b="1" kern="1200">
                  <a:solidFill>
                    <a:schemeClr val="tx1"/>
                  </a:solidFill>
                  <a:latin typeface="Arial Narrow" panose="020B0606020202030204" pitchFamily="34" charset="0"/>
                  <a:ea typeface="微軟正黑體" panose="020B0604030504040204" pitchFamily="34" charset="-120"/>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微軟正黑體" panose="020B0604030504040204" pitchFamily="34" charset="-120"/>
                  <a:ea typeface="微軟正黑體" panose="020B0604030504040204" pitchFamily="34" charset="-120"/>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微軟正黑體" panose="020B0604030504040204" pitchFamily="34" charset="-120"/>
                  <a:ea typeface="微軟正黑體" panose="020B0604030504040204" pitchFamily="34" charset="-120"/>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微軟正黑體" panose="020B0604030504040204" pitchFamily="34" charset="-120"/>
                  <a:ea typeface="微軟正黑體" panose="020B0604030504040204" pitchFamily="34" charset="-120"/>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微軟正黑體" panose="020B0604030504040204" pitchFamily="34" charset="-120"/>
                  <a:ea typeface="微軟正黑體" panose="020B0604030504040204" pitchFamily="34" charset="-120"/>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ltLang="zh-TW">
                  <a:solidFill>
                    <a:schemeClr val="bg1"/>
                  </a:solidFill>
                  <a:latin typeface="Arial" panose="020B0604020202020204" pitchFamily="34" charset="0"/>
                  <a:sym typeface="Arial" panose="020B0604020202020204" pitchFamily="34" charset="0"/>
                </a:rPr>
                <a:t>02</a:t>
              </a:r>
              <a:endParaRPr lang="zh-TW" altLang="en-US">
                <a:solidFill>
                  <a:schemeClr val="bg1"/>
                </a:solidFill>
                <a:latin typeface="Arial" panose="020B0604020202020204" pitchFamily="34" charset="0"/>
                <a:sym typeface="Arial" panose="020B0604020202020204" pitchFamily="34" charset="0"/>
              </a:endParaRPr>
            </a:p>
          </p:txBody>
        </p:sp>
        <p:sp>
          <p:nvSpPr>
            <p:cNvPr id="11" name="矩形 10">
              <a:extLst>
                <a:ext uri="{FF2B5EF4-FFF2-40B4-BE49-F238E27FC236}">
                  <a16:creationId xmlns:a16="http://schemas.microsoft.com/office/drawing/2014/main" id="{5D667AF8-61CD-4C48-8363-CD8BCAC95724}"/>
                </a:ext>
              </a:extLst>
            </p:cNvPr>
            <p:cNvSpPr/>
            <p:nvPr/>
          </p:nvSpPr>
          <p:spPr>
            <a:xfrm>
              <a:off x="1595870" y="1731485"/>
              <a:ext cx="4281526" cy="775066"/>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2" name="文字方塊 11">
              <a:extLst>
                <a:ext uri="{FF2B5EF4-FFF2-40B4-BE49-F238E27FC236}">
                  <a16:creationId xmlns:a16="http://schemas.microsoft.com/office/drawing/2014/main" id="{AFC84A00-43E2-488C-95DA-3B8B36F05B81}"/>
                </a:ext>
              </a:extLst>
            </p:cNvPr>
            <p:cNvSpPr txBox="1"/>
            <p:nvPr/>
          </p:nvSpPr>
          <p:spPr>
            <a:xfrm>
              <a:off x="3054364" y="1601495"/>
              <a:ext cx="1378101" cy="429285"/>
            </a:xfrm>
            <a:prstGeom prst="rect">
              <a:avLst/>
            </a:prstGeom>
            <a:noFill/>
          </p:spPr>
          <p:txBody>
            <a:bodyPr wrap="square" rtlCol="0">
              <a:spAutoFit/>
            </a:bodyPr>
            <a:lstStyle/>
            <a:p>
              <a:pPr algn="ctr">
                <a:lnSpc>
                  <a:spcPts val="3200"/>
                </a:lnSpc>
              </a:pPr>
              <a:r>
                <a:rPr lang="en-US" altLang="zh-TW" sz="10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Chapter</a:t>
              </a:r>
            </a:p>
          </p:txBody>
        </p:sp>
      </p:grpSp>
      <p:sp>
        <p:nvSpPr>
          <p:cNvPr id="13" name="標題 1">
            <a:extLst>
              <a:ext uri="{FF2B5EF4-FFF2-40B4-BE49-F238E27FC236}">
                <a16:creationId xmlns:a16="http://schemas.microsoft.com/office/drawing/2014/main" id="{82639B2A-A430-437A-A077-34CC3B1D9D2A}"/>
              </a:ext>
            </a:extLst>
          </p:cNvPr>
          <p:cNvSpPr txBox="1">
            <a:spLocks/>
          </p:cNvSpPr>
          <p:nvPr/>
        </p:nvSpPr>
        <p:spPr>
          <a:xfrm>
            <a:off x="939799" y="3640652"/>
            <a:ext cx="5486401" cy="1017579"/>
          </a:xfrm>
          <a:prstGeom prst="rect">
            <a:avLst/>
          </a:prstGeom>
          <a:noFill/>
        </p:spPr>
        <p:txBody>
          <a:bodyPr vert="horz" lIns="91440" tIns="45720" rIns="91440" bIns="45720" rtlCol="0" anchor="t">
            <a:noAutofit/>
          </a:bodyPr>
          <a:lstStyle>
            <a:lvl1pPr algn="l" defTabSz="914400" rtl="0" eaLnBrk="1" latinLnBrk="0" hangingPunct="1">
              <a:lnSpc>
                <a:spcPct val="90000"/>
              </a:lnSpc>
              <a:spcBef>
                <a:spcPct val="0"/>
              </a:spcBef>
              <a:buNone/>
              <a:defRPr sz="4400" b="1" kern="1200">
                <a:gradFill>
                  <a:gsLst>
                    <a:gs pos="17000">
                      <a:srgbClr val="E8EDF7"/>
                    </a:gs>
                    <a:gs pos="56000">
                      <a:schemeClr val="accent1">
                        <a:lumMod val="5000"/>
                        <a:lumOff val="95000"/>
                      </a:schemeClr>
                    </a:gs>
                    <a:gs pos="76000">
                      <a:schemeClr val="accent1">
                        <a:lumMod val="60000"/>
                        <a:lumOff val="40000"/>
                      </a:schemeClr>
                    </a:gs>
                    <a:gs pos="0">
                      <a:schemeClr val="accent1">
                        <a:lumMod val="45000"/>
                        <a:lumOff val="55000"/>
                      </a:schemeClr>
                    </a:gs>
                    <a:gs pos="100000">
                      <a:schemeClr val="accent1">
                        <a:lumMod val="30000"/>
                        <a:lumOff val="70000"/>
                      </a:schemeClr>
                    </a:gs>
                  </a:gsLst>
                  <a:lin ang="5400000" scaled="1"/>
                </a:gradFill>
                <a:latin typeface="微軟正黑體" panose="020B0604030504040204" pitchFamily="34" charset="-120"/>
                <a:ea typeface="微軟正黑體" panose="020B0604030504040204" pitchFamily="34" charset="-120"/>
                <a:cs typeface="+mj-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4000">
                <a:solidFill>
                  <a:schemeClr val="bg1"/>
                </a:solidFill>
                <a:latin typeface="Arial" panose="020B0604020202020204" pitchFamily="34" charset="0"/>
                <a:cs typeface="Arial" panose="020B0604020202020204" pitchFamily="34" charset="0"/>
                <a:sym typeface="Arial" panose="020B0604020202020204" pitchFamily="34" charset="0"/>
              </a:rPr>
              <a:t>DATA</a:t>
            </a:r>
            <a:r>
              <a:rPr lang="zh-TW" altLang="en-US" sz="4000">
                <a:solidFill>
                  <a:schemeClr val="bg1"/>
                </a:solidFill>
                <a:latin typeface="Arial" panose="020B0604020202020204" pitchFamily="34" charset="0"/>
                <a:cs typeface="Arial" panose="020B0604020202020204" pitchFamily="34" charset="0"/>
                <a:sym typeface="Arial" panose="020B0604020202020204" pitchFamily="34" charset="0"/>
              </a:rPr>
              <a:t> </a:t>
            </a:r>
            <a:r>
              <a:rPr lang="en-US" altLang="zh-TW" sz="4000">
                <a:solidFill>
                  <a:schemeClr val="bg1"/>
                </a:solidFill>
                <a:latin typeface="Arial" panose="020B0604020202020204" pitchFamily="34" charset="0"/>
                <a:cs typeface="Arial" panose="020B0604020202020204" pitchFamily="34" charset="0"/>
                <a:sym typeface="Arial" panose="020B0604020202020204" pitchFamily="34" charset="0"/>
              </a:rPr>
              <a:t>PROTECTION</a:t>
            </a:r>
            <a:endParaRPr lang="zh-TW" altLang="en-US" sz="4000">
              <a:solidFill>
                <a:schemeClr val="bg1"/>
              </a:solidFill>
              <a:sym typeface="Arial" panose="020B0604020202020204" pitchFamily="34" charset="0"/>
            </a:endParaRPr>
          </a:p>
        </p:txBody>
      </p:sp>
    </p:spTree>
    <p:extLst>
      <p:ext uri="{BB962C8B-B14F-4D97-AF65-F5344CB8AC3E}">
        <p14:creationId xmlns:p14="http://schemas.microsoft.com/office/powerpoint/2010/main" val="210586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矩形 35">
            <a:extLst>
              <a:ext uri="{FF2B5EF4-FFF2-40B4-BE49-F238E27FC236}">
                <a16:creationId xmlns:a16="http://schemas.microsoft.com/office/drawing/2014/main" id="{1369E8A5-E595-481D-B01A-48E60C0A1C95}"/>
              </a:ext>
            </a:extLst>
          </p:cNvPr>
          <p:cNvSpPr/>
          <p:nvPr/>
        </p:nvSpPr>
        <p:spPr>
          <a:xfrm rot="16200000">
            <a:off x="1247819" y="2389259"/>
            <a:ext cx="3103708" cy="4687152"/>
          </a:xfrm>
          <a:prstGeom prst="rect">
            <a:avLst/>
          </a:prstGeom>
          <a:gradFill>
            <a:gsLst>
              <a:gs pos="0">
                <a:schemeClr val="bg1">
                  <a:alpha val="16000"/>
                </a:schemeClr>
              </a:gs>
              <a:gs pos="100000">
                <a:schemeClr val="bg1"/>
              </a:gs>
            </a:gsLst>
            <a:lin ang="0" scaled="0"/>
          </a:gradFill>
          <a:ln w="28575">
            <a:gradFill>
              <a:gsLst>
                <a:gs pos="0">
                  <a:srgbClr val="FF6600"/>
                </a:gs>
                <a:gs pos="100000">
                  <a:srgbClr val="00FFCC"/>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7" name="矩形 36">
            <a:extLst>
              <a:ext uri="{FF2B5EF4-FFF2-40B4-BE49-F238E27FC236}">
                <a16:creationId xmlns:a16="http://schemas.microsoft.com/office/drawing/2014/main" id="{211AD257-CD7A-4BB5-9298-DD06660A9F45}"/>
              </a:ext>
            </a:extLst>
          </p:cNvPr>
          <p:cNvSpPr/>
          <p:nvPr/>
        </p:nvSpPr>
        <p:spPr>
          <a:xfrm rot="16200000">
            <a:off x="2530329" y="-342573"/>
            <a:ext cx="538689" cy="4687153"/>
          </a:xfrm>
          <a:prstGeom prst="rect">
            <a:avLst/>
          </a:prstGeom>
          <a:gradFill>
            <a:gsLst>
              <a:gs pos="0">
                <a:schemeClr val="bg1">
                  <a:alpha val="16000"/>
                </a:schemeClr>
              </a:gs>
              <a:gs pos="100000">
                <a:schemeClr val="bg1"/>
              </a:gs>
            </a:gsLst>
            <a:lin ang="0" scaled="0"/>
          </a:gradFill>
          <a:ln w="28575">
            <a:gradFill>
              <a:gsLst>
                <a:gs pos="0">
                  <a:srgbClr val="FF6600"/>
                </a:gs>
                <a:gs pos="100000">
                  <a:srgbClr val="00FFCC"/>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8" name="矩形 37">
            <a:extLst>
              <a:ext uri="{FF2B5EF4-FFF2-40B4-BE49-F238E27FC236}">
                <a16:creationId xmlns:a16="http://schemas.microsoft.com/office/drawing/2014/main" id="{B4EA809B-945B-43E0-9DE0-C053276F17EC}"/>
              </a:ext>
            </a:extLst>
          </p:cNvPr>
          <p:cNvSpPr/>
          <p:nvPr/>
        </p:nvSpPr>
        <p:spPr>
          <a:xfrm rot="16200000">
            <a:off x="2530328" y="355286"/>
            <a:ext cx="538689" cy="4687152"/>
          </a:xfrm>
          <a:prstGeom prst="rect">
            <a:avLst/>
          </a:prstGeom>
          <a:gradFill>
            <a:gsLst>
              <a:gs pos="0">
                <a:schemeClr val="bg1">
                  <a:alpha val="16000"/>
                </a:schemeClr>
              </a:gs>
              <a:gs pos="100000">
                <a:schemeClr val="bg1"/>
              </a:gs>
            </a:gsLst>
            <a:lin ang="0" scaled="0"/>
          </a:gradFill>
          <a:ln w="28575">
            <a:gradFill>
              <a:gsLst>
                <a:gs pos="0">
                  <a:srgbClr val="FF6600"/>
                </a:gs>
                <a:gs pos="100000">
                  <a:srgbClr val="00FFCC"/>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標題 1">
            <a:extLst>
              <a:ext uri="{FF2B5EF4-FFF2-40B4-BE49-F238E27FC236}">
                <a16:creationId xmlns:a16="http://schemas.microsoft.com/office/drawing/2014/main" id="{13B85588-2E03-4C38-AC4B-C56459CC7E92}"/>
              </a:ext>
            </a:extLst>
          </p:cNvPr>
          <p:cNvSpPr>
            <a:spLocks noGrp="1"/>
          </p:cNvSpPr>
          <p:nvPr>
            <p:ph type="title"/>
          </p:nvPr>
        </p:nvSpPr>
        <p:spPr>
          <a:xfrm>
            <a:off x="301580" y="0"/>
            <a:ext cx="11523476" cy="1325563"/>
          </a:xfrm>
        </p:spPr>
        <p:txBody>
          <a:bodyPr>
            <a:normAutofit/>
          </a:bodyPr>
          <a:lstStyle/>
          <a:p>
            <a:r>
              <a:rPr lang="en-US" altLang="zh-CN">
                <a:latin typeface="Arial" panose="020B0604020202020204" pitchFamily="34" charset="0"/>
                <a:cs typeface="Microsoft JhengHei"/>
                <a:sym typeface="Arial" panose="020B0604020202020204" pitchFamily="34" charset="0"/>
              </a:rPr>
              <a:t>Snapshot Protection (65,536)</a:t>
            </a:r>
            <a:endParaRPr lang="zh-TW" altLang="en-US">
              <a:latin typeface="Arial" panose="020B0604020202020204" pitchFamily="34" charset="0"/>
              <a:sym typeface="Arial" panose="020B0604020202020204" pitchFamily="34" charset="0"/>
            </a:endParaRPr>
          </a:p>
        </p:txBody>
      </p:sp>
      <p:sp>
        <p:nvSpPr>
          <p:cNvPr id="29" name="Google Shape;625;p33" hidden="1">
            <a:extLst>
              <a:ext uri="{FF2B5EF4-FFF2-40B4-BE49-F238E27FC236}">
                <a16:creationId xmlns:a16="http://schemas.microsoft.com/office/drawing/2014/main" id="{4B254245-347A-49C1-B908-1F71189477D8}"/>
              </a:ext>
            </a:extLst>
          </p:cNvPr>
          <p:cNvSpPr/>
          <p:nvPr/>
        </p:nvSpPr>
        <p:spPr>
          <a:xfrm>
            <a:off x="423930" y="3021164"/>
            <a:ext cx="4797941" cy="3326883"/>
          </a:xfrm>
          <a:prstGeom prst="roundRect">
            <a:avLst>
              <a:gd name="adj" fmla="val 0"/>
            </a:avLst>
          </a:prstGeom>
          <a:gradFill>
            <a:gsLst>
              <a:gs pos="0">
                <a:srgbClr val="BFBFBF"/>
              </a:gs>
              <a:gs pos="100000">
                <a:srgbClr val="737373"/>
              </a:gs>
            </a:gsLst>
            <a:path path="circle">
              <a:fillToRect l="50000" t="50000" r="50000" b="50000"/>
            </a:path>
          </a:gradFill>
          <a:ln w="25400" cap="flat" cmpd="sng">
            <a:solidFill>
              <a:srgbClr val="14141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latin typeface="Arial" panose="020B0604020202020204" pitchFamily="34" charset="0"/>
              <a:ea typeface="微軟正黑體" panose="020B0604030504040204" pitchFamily="34" charset="-120"/>
              <a:cs typeface="Arial"/>
              <a:sym typeface="Arial" panose="020B0604020202020204" pitchFamily="34" charset="0"/>
            </a:endParaRPr>
          </a:p>
        </p:txBody>
      </p:sp>
      <p:sp>
        <p:nvSpPr>
          <p:cNvPr id="30" name="Google Shape;625;p33" hidden="1">
            <a:extLst>
              <a:ext uri="{FF2B5EF4-FFF2-40B4-BE49-F238E27FC236}">
                <a16:creationId xmlns:a16="http://schemas.microsoft.com/office/drawing/2014/main" id="{B10F2476-F243-4284-9B66-A52A80D20D15}"/>
              </a:ext>
            </a:extLst>
          </p:cNvPr>
          <p:cNvSpPr/>
          <p:nvPr/>
        </p:nvSpPr>
        <p:spPr>
          <a:xfrm>
            <a:off x="423929" y="3021164"/>
            <a:ext cx="4797941" cy="3326883"/>
          </a:xfrm>
          <a:prstGeom prst="roundRect">
            <a:avLst>
              <a:gd name="adj" fmla="val 0"/>
            </a:avLst>
          </a:prstGeom>
          <a:noFill/>
          <a:ln w="25400" cap="flat" cmpd="sng">
            <a:solidFill>
              <a:srgbClr val="14141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latin typeface="Arial" panose="020B0604020202020204" pitchFamily="34" charset="0"/>
              <a:ea typeface="微軟正黑體" panose="020B0604030504040204" pitchFamily="34" charset="-120"/>
              <a:cs typeface="Arial"/>
              <a:sym typeface="Arial" panose="020B0604020202020204" pitchFamily="34" charset="0"/>
            </a:endParaRPr>
          </a:p>
        </p:txBody>
      </p:sp>
      <p:sp>
        <p:nvSpPr>
          <p:cNvPr id="5" name="Google Shape;623;p33">
            <a:extLst>
              <a:ext uri="{FF2B5EF4-FFF2-40B4-BE49-F238E27FC236}">
                <a16:creationId xmlns:a16="http://schemas.microsoft.com/office/drawing/2014/main" id="{D9084D8D-88AA-4A98-BC11-4F639EADB44D}"/>
              </a:ext>
            </a:extLst>
          </p:cNvPr>
          <p:cNvSpPr txBox="1"/>
          <p:nvPr/>
        </p:nvSpPr>
        <p:spPr>
          <a:xfrm>
            <a:off x="371920" y="1577607"/>
            <a:ext cx="4031923" cy="503065"/>
          </a:xfrm>
          <a:prstGeom prst="rect">
            <a:avLst/>
          </a:prstGeom>
          <a:noFill/>
          <a:ln>
            <a:noFill/>
          </a:ln>
        </p:spPr>
        <p:txBody>
          <a:bodyPr spcFirstLastPara="1" wrap="square" lIns="121900" tIns="121900" rIns="121900" bIns="121900" anchor="t" anchorCtr="0">
            <a:noAutofit/>
          </a:bodyPr>
          <a:lstStyle/>
          <a:p>
            <a:pPr marL="101600" marR="0" lvl="0" algn="l" rtl="0">
              <a:lnSpc>
                <a:spcPct val="200000"/>
              </a:lnSpc>
              <a:spcBef>
                <a:spcPts val="0"/>
              </a:spcBef>
              <a:spcAft>
                <a:spcPts val="0"/>
              </a:spcAft>
              <a:buClr>
                <a:srgbClr val="00B0F0"/>
              </a:buClr>
              <a:buSzPct val="50000"/>
            </a:pPr>
            <a:r>
              <a:rPr lang="en-US" sz="1700">
                <a:latin typeface="Arial" panose="020B0604020202020204" pitchFamily="34" charset="0"/>
                <a:ea typeface="微軟正黑體" panose="020B0604030504040204" pitchFamily="34" charset="-120"/>
                <a:cs typeface="Microsoft JhengHei"/>
                <a:sym typeface="Arial" panose="020B0604020202020204" pitchFamily="34" charset="0"/>
              </a:rPr>
              <a:t>Shared Folder Snapshot</a:t>
            </a:r>
          </a:p>
        </p:txBody>
      </p:sp>
      <p:sp>
        <p:nvSpPr>
          <p:cNvPr id="34" name="矩形 33">
            <a:extLst>
              <a:ext uri="{FF2B5EF4-FFF2-40B4-BE49-F238E27FC236}">
                <a16:creationId xmlns:a16="http://schemas.microsoft.com/office/drawing/2014/main" id="{0C9C1433-648F-48C6-8C20-AF7DD8EB97FB}"/>
              </a:ext>
            </a:extLst>
          </p:cNvPr>
          <p:cNvSpPr/>
          <p:nvPr/>
        </p:nvSpPr>
        <p:spPr>
          <a:xfrm>
            <a:off x="574717" y="4052335"/>
            <a:ext cx="1891559" cy="2081831"/>
          </a:xfrm>
          <a:prstGeom prst="rect">
            <a:avLst/>
          </a:prstGeom>
          <a:gradFill>
            <a:gsLst>
              <a:gs pos="0">
                <a:srgbClr val="0070C0">
                  <a:alpha val="80000"/>
                </a:srgbClr>
              </a:gs>
              <a:gs pos="100000">
                <a:srgbClr val="031B71">
                  <a:alpha val="50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5" name="矩形 34">
            <a:extLst>
              <a:ext uri="{FF2B5EF4-FFF2-40B4-BE49-F238E27FC236}">
                <a16:creationId xmlns:a16="http://schemas.microsoft.com/office/drawing/2014/main" id="{8A1AE704-C2D2-464F-B971-AE26BD32FC94}"/>
              </a:ext>
            </a:extLst>
          </p:cNvPr>
          <p:cNvSpPr/>
          <p:nvPr/>
        </p:nvSpPr>
        <p:spPr>
          <a:xfrm>
            <a:off x="2531956" y="4052335"/>
            <a:ext cx="1891559" cy="2081831"/>
          </a:xfrm>
          <a:prstGeom prst="rect">
            <a:avLst/>
          </a:prstGeom>
          <a:gradFill>
            <a:gsLst>
              <a:gs pos="0">
                <a:srgbClr val="0070C0">
                  <a:alpha val="80000"/>
                </a:srgbClr>
              </a:gs>
              <a:gs pos="100000">
                <a:srgbClr val="031B71">
                  <a:alpha val="50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4" name="Google Shape;622;p33" descr="一張含有 螢幕擷取畫面 的圖片&#10;&#10;描述是以非常高的可信度產生">
            <a:extLst>
              <a:ext uri="{FF2B5EF4-FFF2-40B4-BE49-F238E27FC236}">
                <a16:creationId xmlns:a16="http://schemas.microsoft.com/office/drawing/2014/main" id="{8B869F99-6767-4F25-A5D2-581F22F9760D}"/>
              </a:ext>
            </a:extLst>
          </p:cNvPr>
          <p:cNvPicPr preferRelativeResize="0"/>
          <p:nvPr/>
        </p:nvPicPr>
        <p:blipFill rotWithShape="1">
          <a:blip r:embed="rId2">
            <a:alphaModFix/>
          </a:blip>
          <a:srcRect/>
          <a:stretch/>
        </p:blipFill>
        <p:spPr>
          <a:xfrm>
            <a:off x="5441111" y="2819937"/>
            <a:ext cx="6307922" cy="3592763"/>
          </a:xfrm>
          <a:prstGeom prst="rect">
            <a:avLst/>
          </a:prstGeom>
          <a:noFill/>
          <a:ln>
            <a:noFill/>
          </a:ln>
          <a:effectLst>
            <a:outerShdw blurRad="139700" dist="50800" dir="5400000" algn="ctr" rotWithShape="0">
              <a:srgbClr val="000000">
                <a:alpha val="43137"/>
              </a:srgbClr>
            </a:outerShdw>
          </a:effectLst>
        </p:spPr>
      </p:pic>
      <p:sp>
        <p:nvSpPr>
          <p:cNvPr id="28" name="Google Shape;646;p33">
            <a:extLst>
              <a:ext uri="{FF2B5EF4-FFF2-40B4-BE49-F238E27FC236}">
                <a16:creationId xmlns:a16="http://schemas.microsoft.com/office/drawing/2014/main" id="{F4711CB6-62D1-46F0-A8AC-A6219FF208F5}"/>
              </a:ext>
            </a:extLst>
          </p:cNvPr>
          <p:cNvSpPr txBox="1"/>
          <p:nvPr/>
        </p:nvSpPr>
        <p:spPr>
          <a:xfrm>
            <a:off x="5421438" y="1981655"/>
            <a:ext cx="5923090" cy="1319410"/>
          </a:xfrm>
          <a:prstGeom prst="rect">
            <a:avLst/>
          </a:prstGeom>
          <a:noFill/>
          <a:ln>
            <a:noFill/>
          </a:ln>
        </p:spPr>
        <p:txBody>
          <a:bodyPr spcFirstLastPara="1" wrap="square" lIns="0" tIns="0" rIns="0" bIns="0" anchor="t" anchorCtr="0">
            <a:noAutofit/>
          </a:bodyPr>
          <a:lstStyle/>
          <a:p>
            <a:pPr>
              <a:lnSpc>
                <a:spcPts val="2400"/>
              </a:lnSpc>
              <a:buClr>
                <a:srgbClr val="F2F2F2"/>
              </a:buClr>
              <a:buSzPts val="1800"/>
            </a:pPr>
            <a:r>
              <a:rPr lang="en-US" altLang="zh-TW" sz="1700" b="1">
                <a:solidFill>
                  <a:schemeClr val="accent2"/>
                </a:solidFill>
                <a:latin typeface="Arial" panose="020B0604020202020204" pitchFamily="34" charset="0"/>
                <a:ea typeface="微軟正黑體" panose="020B0604030504040204" pitchFamily="34" charset="-120"/>
                <a:cs typeface="Microsoft JhengHei"/>
                <a:sym typeface="Arial" panose="020B0604020202020204" pitchFamily="34" charset="0"/>
              </a:rPr>
              <a:t>Snapshot Manager </a:t>
            </a:r>
            <a:r>
              <a:rPr lang="en-US" altLang="zh-TW" sz="17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is operated based on shared folder.​ With [Clone], [Restore] &amp; [Folder Revert] support.​​</a:t>
            </a:r>
            <a:endParaRPr lang="zh-TW" altLang="en-US" sz="17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a:p>
            <a:pPr marL="0" marR="0" lvl="0" indent="0" algn="l" rtl="0">
              <a:lnSpc>
                <a:spcPct val="90000"/>
              </a:lnSpc>
              <a:spcBef>
                <a:spcPts val="0"/>
              </a:spcBef>
              <a:spcAft>
                <a:spcPts val="0"/>
              </a:spcAft>
              <a:buClr>
                <a:srgbClr val="F2F2F2"/>
              </a:buClr>
              <a:buSzPts val="1800"/>
              <a:buFont typeface="Arial"/>
              <a:buNone/>
            </a:pPr>
            <a:endParaRPr lang="zh-TW" altLang="en-US" sz="1700">
              <a:solidFill>
                <a:srgbClr val="FFFFFF"/>
              </a:solidFill>
              <a:latin typeface="Arial" panose="020B0604020202020204" pitchFamily="34" charset="0"/>
              <a:ea typeface="微軟正黑體" panose="020B0604030504040204" pitchFamily="34" charset="-120"/>
              <a:cs typeface="Verdana"/>
              <a:sym typeface="Arial" panose="020B0604020202020204" pitchFamily="34" charset="0"/>
            </a:endParaRPr>
          </a:p>
          <a:p>
            <a:pPr marL="0" marR="0" lvl="0" indent="0" algn="l" rtl="0">
              <a:lnSpc>
                <a:spcPct val="90000"/>
              </a:lnSpc>
              <a:spcBef>
                <a:spcPts val="0"/>
              </a:spcBef>
              <a:spcAft>
                <a:spcPts val="0"/>
              </a:spcAft>
              <a:buClr>
                <a:srgbClr val="F2F2F2"/>
              </a:buClr>
              <a:buSzPts val="1800"/>
              <a:buFont typeface="Arial"/>
              <a:buNone/>
            </a:pPr>
            <a:endParaRPr lang="zh-TW" altLang="en-US" sz="1700">
              <a:solidFill>
                <a:srgbClr val="FFFFFF"/>
              </a:solidFill>
              <a:latin typeface="Arial" panose="020B0604020202020204" pitchFamily="34" charset="0"/>
              <a:ea typeface="微軟正黑體" panose="020B0604030504040204" pitchFamily="34" charset="-120"/>
              <a:cs typeface="Verdana"/>
              <a:sym typeface="Arial" panose="020B0604020202020204" pitchFamily="34" charset="0"/>
            </a:endParaRPr>
          </a:p>
        </p:txBody>
      </p:sp>
      <p:grpSp>
        <p:nvGrpSpPr>
          <p:cNvPr id="10" name="Google Shape;628;p33">
            <a:extLst>
              <a:ext uri="{FF2B5EF4-FFF2-40B4-BE49-F238E27FC236}">
                <a16:creationId xmlns:a16="http://schemas.microsoft.com/office/drawing/2014/main" id="{696D66C4-51B0-4009-83AB-BFA7D8EF88FC}"/>
              </a:ext>
            </a:extLst>
          </p:cNvPr>
          <p:cNvGrpSpPr/>
          <p:nvPr/>
        </p:nvGrpSpPr>
        <p:grpSpPr>
          <a:xfrm>
            <a:off x="3000663" y="4881748"/>
            <a:ext cx="1084515" cy="378263"/>
            <a:chOff x="5308956" y="3452803"/>
            <a:chExt cx="1046404" cy="343200"/>
          </a:xfrm>
        </p:grpSpPr>
        <p:sp>
          <p:nvSpPr>
            <p:cNvPr id="25" name="Google Shape;629;p33">
              <a:extLst>
                <a:ext uri="{FF2B5EF4-FFF2-40B4-BE49-F238E27FC236}">
                  <a16:creationId xmlns:a16="http://schemas.microsoft.com/office/drawing/2014/main" id="{19FB3E55-6490-4865-B112-179CC593580E}"/>
                </a:ext>
              </a:extLst>
            </p:cNvPr>
            <p:cNvSpPr/>
            <p:nvPr/>
          </p:nvSpPr>
          <p:spPr>
            <a:xfrm>
              <a:off x="5308956" y="3452803"/>
              <a:ext cx="343200" cy="343200"/>
            </a:xfrm>
            <a:prstGeom prst="rect">
              <a:avLst/>
            </a:prstGeom>
            <a:solidFill>
              <a:srgbClr val="CACACA"/>
            </a:solidFill>
            <a:ln w="12700" cap="flat" cmpd="sng">
              <a:solidFill>
                <a:schemeClr val="lt1"/>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867" b="0" i="0" u="none" strike="noStrike" cap="none">
                <a:latin typeface="Arial" panose="020B0604020202020204" pitchFamily="34" charset="0"/>
                <a:ea typeface="微軟正黑體" panose="020B0604030504040204" pitchFamily="34" charset="-120"/>
                <a:cs typeface="Arial"/>
                <a:sym typeface="Arial" panose="020B0604020202020204" pitchFamily="34" charset="0"/>
              </a:endParaRPr>
            </a:p>
          </p:txBody>
        </p:sp>
        <p:sp>
          <p:nvSpPr>
            <p:cNvPr id="26" name="Google Shape;630;p33">
              <a:extLst>
                <a:ext uri="{FF2B5EF4-FFF2-40B4-BE49-F238E27FC236}">
                  <a16:creationId xmlns:a16="http://schemas.microsoft.com/office/drawing/2014/main" id="{1540901D-C4C1-4548-AB3E-E23775C230BE}"/>
                </a:ext>
              </a:extLst>
            </p:cNvPr>
            <p:cNvSpPr/>
            <p:nvPr/>
          </p:nvSpPr>
          <p:spPr>
            <a:xfrm>
              <a:off x="5660558" y="3452803"/>
              <a:ext cx="343200" cy="343200"/>
            </a:xfrm>
            <a:prstGeom prst="rect">
              <a:avLst/>
            </a:prstGeom>
            <a:solidFill>
              <a:srgbClr val="CACACA"/>
            </a:solidFill>
            <a:ln w="12700" cap="flat" cmpd="sng">
              <a:solidFill>
                <a:schemeClr val="lt1"/>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867" b="0" i="0" u="none" strike="noStrike" cap="none">
                <a:latin typeface="Arial" panose="020B0604020202020204" pitchFamily="34" charset="0"/>
                <a:ea typeface="微軟正黑體" panose="020B0604030504040204" pitchFamily="34" charset="-120"/>
                <a:cs typeface="Arial"/>
                <a:sym typeface="Arial" panose="020B0604020202020204" pitchFamily="34" charset="0"/>
              </a:endParaRPr>
            </a:p>
          </p:txBody>
        </p:sp>
        <p:sp>
          <p:nvSpPr>
            <p:cNvPr id="27" name="Google Shape;631;p33">
              <a:extLst>
                <a:ext uri="{FF2B5EF4-FFF2-40B4-BE49-F238E27FC236}">
                  <a16:creationId xmlns:a16="http://schemas.microsoft.com/office/drawing/2014/main" id="{989F3349-B8F8-49A2-8065-BB51EF84E929}"/>
                </a:ext>
              </a:extLst>
            </p:cNvPr>
            <p:cNvSpPr/>
            <p:nvPr/>
          </p:nvSpPr>
          <p:spPr>
            <a:xfrm>
              <a:off x="6012160" y="3452803"/>
              <a:ext cx="343200" cy="343200"/>
            </a:xfrm>
            <a:prstGeom prst="rect">
              <a:avLst/>
            </a:prstGeom>
            <a:solidFill>
              <a:srgbClr val="CACACA"/>
            </a:solidFill>
            <a:ln w="12700" cap="flat" cmpd="sng">
              <a:solidFill>
                <a:schemeClr val="lt1"/>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867" b="0" i="0" u="none" strike="noStrike" cap="none">
                <a:latin typeface="Arial" panose="020B0604020202020204" pitchFamily="34" charset="0"/>
                <a:ea typeface="微軟正黑體" panose="020B0604030504040204" pitchFamily="34" charset="-120"/>
                <a:cs typeface="Arial"/>
                <a:sym typeface="Arial" panose="020B0604020202020204" pitchFamily="34" charset="0"/>
              </a:endParaRPr>
            </a:p>
          </p:txBody>
        </p:sp>
      </p:grpSp>
      <p:grpSp>
        <p:nvGrpSpPr>
          <p:cNvPr id="11" name="Google Shape;632;p33">
            <a:extLst>
              <a:ext uri="{FF2B5EF4-FFF2-40B4-BE49-F238E27FC236}">
                <a16:creationId xmlns:a16="http://schemas.microsoft.com/office/drawing/2014/main" id="{1A8BAAA9-35B1-4746-8108-330330ECD68A}"/>
              </a:ext>
            </a:extLst>
          </p:cNvPr>
          <p:cNvGrpSpPr/>
          <p:nvPr/>
        </p:nvGrpSpPr>
        <p:grpSpPr>
          <a:xfrm>
            <a:off x="3002411" y="5259971"/>
            <a:ext cx="1084515" cy="378263"/>
            <a:chOff x="5308956" y="3452803"/>
            <a:chExt cx="1046404" cy="343200"/>
          </a:xfrm>
        </p:grpSpPr>
        <p:sp>
          <p:nvSpPr>
            <p:cNvPr id="22" name="Google Shape;633;p33">
              <a:extLst>
                <a:ext uri="{FF2B5EF4-FFF2-40B4-BE49-F238E27FC236}">
                  <a16:creationId xmlns:a16="http://schemas.microsoft.com/office/drawing/2014/main" id="{000EC3B4-DD9E-43A4-8A16-12B22C0FE96A}"/>
                </a:ext>
              </a:extLst>
            </p:cNvPr>
            <p:cNvSpPr/>
            <p:nvPr/>
          </p:nvSpPr>
          <p:spPr>
            <a:xfrm>
              <a:off x="5308956" y="3452803"/>
              <a:ext cx="343200" cy="343200"/>
            </a:xfrm>
            <a:prstGeom prst="rect">
              <a:avLst/>
            </a:prstGeom>
            <a:solidFill>
              <a:srgbClr val="91A000"/>
            </a:solidFill>
            <a:ln w="12700" cap="flat" cmpd="sng">
              <a:solidFill>
                <a:schemeClr val="lt1"/>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867" b="0" i="0" u="none" strike="noStrike" cap="none">
                <a:latin typeface="Arial" panose="020B0604020202020204" pitchFamily="34" charset="0"/>
                <a:ea typeface="微軟正黑體" panose="020B0604030504040204" pitchFamily="34" charset="-120"/>
                <a:cs typeface="Arial"/>
                <a:sym typeface="Arial" panose="020B0604020202020204" pitchFamily="34" charset="0"/>
              </a:endParaRPr>
            </a:p>
          </p:txBody>
        </p:sp>
        <p:sp>
          <p:nvSpPr>
            <p:cNvPr id="23" name="Google Shape;634;p33">
              <a:extLst>
                <a:ext uri="{FF2B5EF4-FFF2-40B4-BE49-F238E27FC236}">
                  <a16:creationId xmlns:a16="http://schemas.microsoft.com/office/drawing/2014/main" id="{54EA438E-037F-4479-8A81-D95C02F5F4C1}"/>
                </a:ext>
              </a:extLst>
            </p:cNvPr>
            <p:cNvSpPr/>
            <p:nvPr/>
          </p:nvSpPr>
          <p:spPr>
            <a:xfrm>
              <a:off x="5660558" y="3452803"/>
              <a:ext cx="343200" cy="343200"/>
            </a:xfrm>
            <a:prstGeom prst="rect">
              <a:avLst/>
            </a:prstGeom>
            <a:solidFill>
              <a:srgbClr val="91A000"/>
            </a:solidFill>
            <a:ln w="12700" cap="flat" cmpd="sng">
              <a:solidFill>
                <a:schemeClr val="lt1"/>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867" b="0" i="0" u="none" strike="noStrike" cap="none">
                <a:latin typeface="Arial" panose="020B0604020202020204" pitchFamily="34" charset="0"/>
                <a:ea typeface="微軟正黑體" panose="020B0604030504040204" pitchFamily="34" charset="-120"/>
                <a:cs typeface="Arial"/>
                <a:sym typeface="Arial" panose="020B0604020202020204" pitchFamily="34" charset="0"/>
              </a:endParaRPr>
            </a:p>
          </p:txBody>
        </p:sp>
        <p:sp>
          <p:nvSpPr>
            <p:cNvPr id="24" name="Google Shape;635;p33">
              <a:extLst>
                <a:ext uri="{FF2B5EF4-FFF2-40B4-BE49-F238E27FC236}">
                  <a16:creationId xmlns:a16="http://schemas.microsoft.com/office/drawing/2014/main" id="{B06AECD4-8B73-43FE-BB5A-825D48D7EDB0}"/>
                </a:ext>
              </a:extLst>
            </p:cNvPr>
            <p:cNvSpPr/>
            <p:nvPr/>
          </p:nvSpPr>
          <p:spPr>
            <a:xfrm>
              <a:off x="6012160" y="3452803"/>
              <a:ext cx="343200" cy="343200"/>
            </a:xfrm>
            <a:prstGeom prst="rect">
              <a:avLst/>
            </a:prstGeom>
            <a:solidFill>
              <a:srgbClr val="91A000"/>
            </a:solidFill>
            <a:ln w="12700" cap="flat" cmpd="sng">
              <a:solidFill>
                <a:schemeClr val="lt1"/>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867" b="0" i="0" u="none" strike="noStrike" cap="none">
                <a:latin typeface="Arial" panose="020B0604020202020204" pitchFamily="34" charset="0"/>
                <a:ea typeface="微軟正黑體" panose="020B0604030504040204" pitchFamily="34" charset="-120"/>
                <a:cs typeface="Arial"/>
                <a:sym typeface="Arial" panose="020B0604020202020204" pitchFamily="34" charset="0"/>
              </a:endParaRPr>
            </a:p>
          </p:txBody>
        </p:sp>
      </p:grpSp>
      <p:grpSp>
        <p:nvGrpSpPr>
          <p:cNvPr id="12" name="Google Shape;636;p33">
            <a:extLst>
              <a:ext uri="{FF2B5EF4-FFF2-40B4-BE49-F238E27FC236}">
                <a16:creationId xmlns:a16="http://schemas.microsoft.com/office/drawing/2014/main" id="{38B6BC86-950F-417E-A1AD-D3B0C3A73AF0}"/>
              </a:ext>
            </a:extLst>
          </p:cNvPr>
          <p:cNvGrpSpPr/>
          <p:nvPr/>
        </p:nvGrpSpPr>
        <p:grpSpPr>
          <a:xfrm>
            <a:off x="3000663" y="5645630"/>
            <a:ext cx="1084515" cy="378263"/>
            <a:chOff x="5308956" y="3452803"/>
            <a:chExt cx="1046404" cy="343200"/>
          </a:xfrm>
        </p:grpSpPr>
        <p:sp>
          <p:nvSpPr>
            <p:cNvPr id="19" name="Google Shape;637;p33">
              <a:extLst>
                <a:ext uri="{FF2B5EF4-FFF2-40B4-BE49-F238E27FC236}">
                  <a16:creationId xmlns:a16="http://schemas.microsoft.com/office/drawing/2014/main" id="{703CCD54-7350-4D18-8C76-EFA03D9DE334}"/>
                </a:ext>
              </a:extLst>
            </p:cNvPr>
            <p:cNvSpPr/>
            <p:nvPr/>
          </p:nvSpPr>
          <p:spPr>
            <a:xfrm>
              <a:off x="5308956" y="3452803"/>
              <a:ext cx="343200" cy="343200"/>
            </a:xfrm>
            <a:prstGeom prst="rect">
              <a:avLst/>
            </a:prstGeom>
            <a:solidFill>
              <a:srgbClr val="CACACA"/>
            </a:solidFill>
            <a:ln w="12700" cap="flat" cmpd="sng">
              <a:solidFill>
                <a:schemeClr val="lt1"/>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867" b="0" i="0" u="none" strike="noStrike" cap="none">
                <a:latin typeface="Arial" panose="020B0604020202020204" pitchFamily="34" charset="0"/>
                <a:ea typeface="微軟正黑體" panose="020B0604030504040204" pitchFamily="34" charset="-120"/>
                <a:cs typeface="Arial"/>
                <a:sym typeface="Arial" panose="020B0604020202020204" pitchFamily="34" charset="0"/>
              </a:endParaRPr>
            </a:p>
          </p:txBody>
        </p:sp>
        <p:sp>
          <p:nvSpPr>
            <p:cNvPr id="20" name="Google Shape;638;p33">
              <a:extLst>
                <a:ext uri="{FF2B5EF4-FFF2-40B4-BE49-F238E27FC236}">
                  <a16:creationId xmlns:a16="http://schemas.microsoft.com/office/drawing/2014/main" id="{D1CD6617-6CCD-4D13-B002-5FEFBBF4DF52}"/>
                </a:ext>
              </a:extLst>
            </p:cNvPr>
            <p:cNvSpPr/>
            <p:nvPr/>
          </p:nvSpPr>
          <p:spPr>
            <a:xfrm>
              <a:off x="5660558" y="3452803"/>
              <a:ext cx="343200" cy="343200"/>
            </a:xfrm>
            <a:prstGeom prst="rect">
              <a:avLst/>
            </a:prstGeom>
            <a:solidFill>
              <a:srgbClr val="CACACA"/>
            </a:solidFill>
            <a:ln w="12700" cap="flat" cmpd="sng">
              <a:solidFill>
                <a:schemeClr val="lt1"/>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867" b="0" i="0" u="none" strike="noStrike" cap="none">
                <a:latin typeface="Arial" panose="020B0604020202020204" pitchFamily="34" charset="0"/>
                <a:ea typeface="微軟正黑體" panose="020B0604030504040204" pitchFamily="34" charset="-120"/>
                <a:cs typeface="Arial"/>
                <a:sym typeface="Arial" panose="020B0604020202020204" pitchFamily="34" charset="0"/>
              </a:endParaRPr>
            </a:p>
          </p:txBody>
        </p:sp>
        <p:sp>
          <p:nvSpPr>
            <p:cNvPr id="21" name="Google Shape;639;p33">
              <a:extLst>
                <a:ext uri="{FF2B5EF4-FFF2-40B4-BE49-F238E27FC236}">
                  <a16:creationId xmlns:a16="http://schemas.microsoft.com/office/drawing/2014/main" id="{8C63B4A6-8740-4242-BE93-70FD497BD132}"/>
                </a:ext>
              </a:extLst>
            </p:cNvPr>
            <p:cNvSpPr/>
            <p:nvPr/>
          </p:nvSpPr>
          <p:spPr>
            <a:xfrm>
              <a:off x="6012160" y="3452803"/>
              <a:ext cx="343200" cy="343200"/>
            </a:xfrm>
            <a:prstGeom prst="rect">
              <a:avLst/>
            </a:prstGeom>
            <a:solidFill>
              <a:srgbClr val="CACACA"/>
            </a:solidFill>
            <a:ln w="12700" cap="flat" cmpd="sng">
              <a:solidFill>
                <a:schemeClr val="lt1"/>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867" b="0" i="0" u="none" strike="noStrike" cap="none">
                <a:latin typeface="Arial" panose="020B0604020202020204" pitchFamily="34" charset="0"/>
                <a:ea typeface="微軟正黑體" panose="020B0604030504040204" pitchFamily="34" charset="-120"/>
                <a:cs typeface="Arial"/>
                <a:sym typeface="Arial" panose="020B0604020202020204" pitchFamily="34" charset="0"/>
              </a:endParaRPr>
            </a:p>
          </p:txBody>
        </p:sp>
      </p:grpSp>
      <p:sp>
        <p:nvSpPr>
          <p:cNvPr id="13" name="Google Shape;640;p33">
            <a:extLst>
              <a:ext uri="{FF2B5EF4-FFF2-40B4-BE49-F238E27FC236}">
                <a16:creationId xmlns:a16="http://schemas.microsoft.com/office/drawing/2014/main" id="{AE6B0B03-7678-4FD5-B035-8323E64DE02D}"/>
              </a:ext>
            </a:extLst>
          </p:cNvPr>
          <p:cNvSpPr/>
          <p:nvPr/>
        </p:nvSpPr>
        <p:spPr>
          <a:xfrm>
            <a:off x="3122197" y="5121036"/>
            <a:ext cx="773895" cy="632201"/>
          </a:xfrm>
          <a:custGeom>
            <a:avLst/>
            <a:gdLst/>
            <a:ahLst/>
            <a:cxnLst/>
            <a:rect l="l" t="t" r="r" b="b"/>
            <a:pathLst>
              <a:path w="120000" h="120000" extrusionOk="0">
                <a:moveTo>
                  <a:pt x="72212" y="50082"/>
                </a:moveTo>
                <a:cubicBezTo>
                  <a:pt x="82409" y="50082"/>
                  <a:pt x="90676" y="60844"/>
                  <a:pt x="90676" y="74119"/>
                </a:cubicBezTo>
                <a:cubicBezTo>
                  <a:pt x="90676" y="87395"/>
                  <a:pt x="82409" y="98157"/>
                  <a:pt x="72212" y="98157"/>
                </a:cubicBezTo>
                <a:cubicBezTo>
                  <a:pt x="62015" y="98157"/>
                  <a:pt x="53748" y="87395"/>
                  <a:pt x="53748" y="74119"/>
                </a:cubicBezTo>
                <a:cubicBezTo>
                  <a:pt x="53748" y="60844"/>
                  <a:pt x="62015" y="50082"/>
                  <a:pt x="72212" y="50082"/>
                </a:cubicBezTo>
                <a:close/>
                <a:moveTo>
                  <a:pt x="72212" y="40585"/>
                </a:moveTo>
                <a:cubicBezTo>
                  <a:pt x="57986" y="40585"/>
                  <a:pt x="46453" y="55599"/>
                  <a:pt x="46453" y="74119"/>
                </a:cubicBezTo>
                <a:cubicBezTo>
                  <a:pt x="46453" y="92640"/>
                  <a:pt x="57986" y="107654"/>
                  <a:pt x="72212" y="107654"/>
                </a:cubicBezTo>
                <a:cubicBezTo>
                  <a:pt x="86438" y="107654"/>
                  <a:pt x="97971" y="92640"/>
                  <a:pt x="97971" y="74119"/>
                </a:cubicBezTo>
                <a:cubicBezTo>
                  <a:pt x="97971" y="55599"/>
                  <a:pt x="86438" y="40585"/>
                  <a:pt x="72212" y="40585"/>
                </a:cubicBezTo>
                <a:close/>
                <a:moveTo>
                  <a:pt x="41883" y="33132"/>
                </a:moveTo>
                <a:lnTo>
                  <a:pt x="41883" y="40696"/>
                </a:lnTo>
                <a:lnTo>
                  <a:pt x="50017" y="40696"/>
                </a:lnTo>
                <a:lnTo>
                  <a:pt x="50017" y="33132"/>
                </a:lnTo>
                <a:close/>
                <a:moveTo>
                  <a:pt x="97379" y="30708"/>
                </a:moveTo>
                <a:lnTo>
                  <a:pt x="97379" y="40696"/>
                </a:lnTo>
                <a:lnTo>
                  <a:pt x="113015" y="40696"/>
                </a:lnTo>
                <a:lnTo>
                  <a:pt x="113015" y="30708"/>
                </a:lnTo>
                <a:close/>
                <a:moveTo>
                  <a:pt x="60010" y="5304"/>
                </a:moveTo>
                <a:lnTo>
                  <a:pt x="60010" y="21221"/>
                </a:lnTo>
                <a:lnTo>
                  <a:pt x="84414" y="21221"/>
                </a:lnTo>
                <a:lnTo>
                  <a:pt x="84414" y="5304"/>
                </a:lnTo>
                <a:close/>
                <a:moveTo>
                  <a:pt x="54694" y="0"/>
                </a:moveTo>
                <a:lnTo>
                  <a:pt x="89730" y="0"/>
                </a:lnTo>
                <a:cubicBezTo>
                  <a:pt x="91626" y="0"/>
                  <a:pt x="93163" y="2000"/>
                  <a:pt x="93163" y="4468"/>
                </a:cubicBezTo>
                <a:lnTo>
                  <a:pt x="93163" y="21221"/>
                </a:lnTo>
                <a:lnTo>
                  <a:pt x="110442" y="21221"/>
                </a:lnTo>
                <a:cubicBezTo>
                  <a:pt x="115721" y="21221"/>
                  <a:pt x="120000" y="26792"/>
                  <a:pt x="120000" y="33663"/>
                </a:cubicBezTo>
                <a:lnTo>
                  <a:pt x="120000" y="107557"/>
                </a:lnTo>
                <a:cubicBezTo>
                  <a:pt x="120000" y="114429"/>
                  <a:pt x="115721" y="119999"/>
                  <a:pt x="110442" y="119999"/>
                </a:cubicBezTo>
                <a:lnTo>
                  <a:pt x="9557" y="119999"/>
                </a:lnTo>
                <a:cubicBezTo>
                  <a:pt x="4278" y="119999"/>
                  <a:pt x="0" y="114429"/>
                  <a:pt x="0" y="107557"/>
                </a:cubicBezTo>
                <a:lnTo>
                  <a:pt x="0" y="33663"/>
                </a:lnTo>
                <a:cubicBezTo>
                  <a:pt x="0" y="26792"/>
                  <a:pt x="4278" y="21221"/>
                  <a:pt x="9557" y="21221"/>
                </a:cubicBezTo>
                <a:lnTo>
                  <a:pt x="11563" y="21221"/>
                </a:lnTo>
                <a:lnTo>
                  <a:pt x="11563" y="15351"/>
                </a:lnTo>
                <a:cubicBezTo>
                  <a:pt x="11563" y="14117"/>
                  <a:pt x="12331" y="13117"/>
                  <a:pt x="13279" y="13117"/>
                </a:cubicBezTo>
                <a:lnTo>
                  <a:pt x="30797" y="13117"/>
                </a:lnTo>
                <a:cubicBezTo>
                  <a:pt x="31745" y="13117"/>
                  <a:pt x="32514" y="14117"/>
                  <a:pt x="32514" y="15351"/>
                </a:cubicBezTo>
                <a:lnTo>
                  <a:pt x="32514" y="21221"/>
                </a:lnTo>
                <a:lnTo>
                  <a:pt x="51261" y="21221"/>
                </a:lnTo>
                <a:lnTo>
                  <a:pt x="51261" y="4468"/>
                </a:lnTo>
                <a:cubicBezTo>
                  <a:pt x="51261" y="2000"/>
                  <a:pt x="52798" y="0"/>
                  <a:pt x="54694" y="0"/>
                </a:cubicBezTo>
                <a:close/>
              </a:path>
            </a:pathLst>
          </a:custGeom>
          <a:solidFill>
            <a:schemeClr val="lt1">
              <a:alpha val="69019"/>
            </a:schemeClr>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latin typeface="Arial" panose="020B0604020202020204" pitchFamily="34" charset="0"/>
              <a:ea typeface="微軟正黑體" panose="020B0604030504040204" pitchFamily="34" charset="-120"/>
              <a:cs typeface="Arial"/>
              <a:sym typeface="Arial" panose="020B0604020202020204" pitchFamily="34" charset="0"/>
            </a:endParaRPr>
          </a:p>
        </p:txBody>
      </p:sp>
      <p:sp>
        <p:nvSpPr>
          <p:cNvPr id="14" name="Google Shape;641;p33">
            <a:extLst>
              <a:ext uri="{FF2B5EF4-FFF2-40B4-BE49-F238E27FC236}">
                <a16:creationId xmlns:a16="http://schemas.microsoft.com/office/drawing/2014/main" id="{7C1A22B3-43F3-47ED-9BC6-FD60D5816102}"/>
              </a:ext>
            </a:extLst>
          </p:cNvPr>
          <p:cNvSpPr/>
          <p:nvPr/>
        </p:nvSpPr>
        <p:spPr>
          <a:xfrm>
            <a:off x="2572572" y="4122373"/>
            <a:ext cx="1850944" cy="712218"/>
          </a:xfrm>
          <a:prstGeom prst="rect">
            <a:avLst/>
          </a:prstGeom>
          <a:noFill/>
          <a:ln>
            <a:noFill/>
          </a:ln>
        </p:spPr>
        <p:txBody>
          <a:bodyPr spcFirstLastPara="1" wrap="square" lIns="121900" tIns="60925" rIns="121900" bIns="60925" anchor="t" anchorCtr="0">
            <a:noAutofit/>
          </a:bodyPr>
          <a:lstStyle/>
          <a:p>
            <a:pPr marL="0" marR="0" lvl="1" indent="0" algn="ctr" rtl="0">
              <a:lnSpc>
                <a:spcPct val="100000"/>
              </a:lnSpc>
              <a:spcBef>
                <a:spcPts val="0"/>
              </a:spcBef>
              <a:spcAft>
                <a:spcPts val="0"/>
              </a:spcAft>
              <a:buClr>
                <a:srgbClr val="F2F2F2"/>
              </a:buClr>
              <a:buSzPts val="550"/>
              <a:buFont typeface="Microsoft JhengHei"/>
              <a:buNone/>
            </a:pPr>
            <a:r>
              <a:rPr lang="en-US" sz="2000" b="1" i="0" u="none" strike="noStrike" cap="none">
                <a:solidFill>
                  <a:schemeClr val="bg1"/>
                </a:solidFill>
                <a:latin typeface="Arial" panose="020B0604020202020204" pitchFamily="34" charset="0"/>
                <a:ea typeface="微軟正黑體" panose="020B0604030504040204" pitchFamily="34" charset="-120"/>
                <a:cs typeface="Microsoft JhengHei"/>
                <a:sym typeface="Arial" panose="020B0604020202020204" pitchFamily="34" charset="0"/>
              </a:rPr>
              <a:t>iSCSI LUN Snapshot</a:t>
            </a:r>
            <a:endParaRPr sz="20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5" name="Google Shape;642;p33">
            <a:extLst>
              <a:ext uri="{FF2B5EF4-FFF2-40B4-BE49-F238E27FC236}">
                <a16:creationId xmlns:a16="http://schemas.microsoft.com/office/drawing/2014/main" id="{799DB947-B503-4693-97DF-A8FAE3B92609}"/>
              </a:ext>
            </a:extLst>
          </p:cNvPr>
          <p:cNvSpPr/>
          <p:nvPr/>
        </p:nvSpPr>
        <p:spPr>
          <a:xfrm>
            <a:off x="462563" y="4144782"/>
            <a:ext cx="2103542" cy="568055"/>
          </a:xfrm>
          <a:prstGeom prst="rect">
            <a:avLst/>
          </a:prstGeom>
          <a:noFill/>
          <a:ln>
            <a:noFill/>
          </a:ln>
        </p:spPr>
        <p:txBody>
          <a:bodyPr spcFirstLastPara="1" wrap="square" lIns="121900" tIns="60925" rIns="121900" bIns="60925" anchor="t" anchorCtr="0">
            <a:noAutofit/>
          </a:bodyPr>
          <a:lstStyle/>
          <a:p>
            <a:pPr marL="0" marR="0" lvl="1" indent="0" algn="ctr" rtl="0">
              <a:lnSpc>
                <a:spcPct val="100000"/>
              </a:lnSpc>
              <a:spcBef>
                <a:spcPts val="0"/>
              </a:spcBef>
              <a:spcAft>
                <a:spcPts val="0"/>
              </a:spcAft>
              <a:buClr>
                <a:srgbClr val="F2F2F2"/>
              </a:buClr>
              <a:buSzPts val="550"/>
              <a:buFont typeface="Microsoft JhengHei"/>
              <a:buNone/>
            </a:pPr>
            <a:r>
              <a:rPr lang="en-US" sz="2000" b="1" i="0" u="none" strike="noStrike" cap="none">
                <a:solidFill>
                  <a:schemeClr val="bg1"/>
                </a:solidFill>
                <a:latin typeface="Arial" panose="020B0604020202020204" pitchFamily="34" charset="0"/>
                <a:ea typeface="微軟正黑體" panose="020B0604030504040204" pitchFamily="34" charset="-120"/>
                <a:cs typeface="Microsoft JhengHei"/>
                <a:sym typeface="Arial" panose="020B0604020202020204" pitchFamily="34" charset="0"/>
              </a:rPr>
              <a:t>Shared Folder Snapshot</a:t>
            </a:r>
            <a:endParaRPr sz="2000" b="1" i="0" u="none" strike="noStrike" cap="none">
              <a:solidFill>
                <a:schemeClr val="bg1"/>
              </a:solidFill>
              <a:latin typeface="Arial" panose="020B0604020202020204" pitchFamily="34" charset="0"/>
              <a:ea typeface="微軟正黑體" panose="020B0604030504040204" pitchFamily="34" charset="-120"/>
              <a:cs typeface="Microsoft JhengHei"/>
              <a:sym typeface="Arial" panose="020B0604020202020204" pitchFamily="34" charset="0"/>
            </a:endParaRPr>
          </a:p>
        </p:txBody>
      </p:sp>
      <p:pic>
        <p:nvPicPr>
          <p:cNvPr id="16" name="Google Shape;643;p33">
            <a:extLst>
              <a:ext uri="{FF2B5EF4-FFF2-40B4-BE49-F238E27FC236}">
                <a16:creationId xmlns:a16="http://schemas.microsoft.com/office/drawing/2014/main" id="{618566F9-7632-4B41-8CB6-65A684109E03}"/>
              </a:ext>
            </a:extLst>
          </p:cNvPr>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836211" y="4825156"/>
            <a:ext cx="1243238" cy="1145508"/>
          </a:xfrm>
          <a:prstGeom prst="rect">
            <a:avLst/>
          </a:prstGeom>
          <a:noFill/>
          <a:ln>
            <a:noFill/>
          </a:ln>
        </p:spPr>
      </p:pic>
      <p:sp>
        <p:nvSpPr>
          <p:cNvPr id="17" name="Google Shape;644;p33">
            <a:extLst>
              <a:ext uri="{FF2B5EF4-FFF2-40B4-BE49-F238E27FC236}">
                <a16:creationId xmlns:a16="http://schemas.microsoft.com/office/drawing/2014/main" id="{FD623670-3081-4E8F-A25E-C73B3349942D}"/>
              </a:ext>
            </a:extLst>
          </p:cNvPr>
          <p:cNvSpPr/>
          <p:nvPr/>
        </p:nvSpPr>
        <p:spPr>
          <a:xfrm>
            <a:off x="1198647" y="5168574"/>
            <a:ext cx="984393" cy="804138"/>
          </a:xfrm>
          <a:custGeom>
            <a:avLst/>
            <a:gdLst/>
            <a:ahLst/>
            <a:cxnLst/>
            <a:rect l="l" t="t" r="r" b="b"/>
            <a:pathLst>
              <a:path w="120000" h="120000" extrusionOk="0">
                <a:moveTo>
                  <a:pt x="72212" y="50082"/>
                </a:moveTo>
                <a:cubicBezTo>
                  <a:pt x="82409" y="50082"/>
                  <a:pt x="90676" y="60844"/>
                  <a:pt x="90676" y="74119"/>
                </a:cubicBezTo>
                <a:cubicBezTo>
                  <a:pt x="90676" y="87395"/>
                  <a:pt x="82409" y="98157"/>
                  <a:pt x="72212" y="98157"/>
                </a:cubicBezTo>
                <a:cubicBezTo>
                  <a:pt x="62015" y="98157"/>
                  <a:pt x="53748" y="87395"/>
                  <a:pt x="53748" y="74119"/>
                </a:cubicBezTo>
                <a:cubicBezTo>
                  <a:pt x="53748" y="60844"/>
                  <a:pt x="62015" y="50082"/>
                  <a:pt x="72212" y="50082"/>
                </a:cubicBezTo>
                <a:close/>
                <a:moveTo>
                  <a:pt x="72212" y="40585"/>
                </a:moveTo>
                <a:cubicBezTo>
                  <a:pt x="57986" y="40585"/>
                  <a:pt x="46453" y="55599"/>
                  <a:pt x="46453" y="74119"/>
                </a:cubicBezTo>
                <a:cubicBezTo>
                  <a:pt x="46453" y="92640"/>
                  <a:pt x="57986" y="107654"/>
                  <a:pt x="72212" y="107654"/>
                </a:cubicBezTo>
                <a:cubicBezTo>
                  <a:pt x="86438" y="107654"/>
                  <a:pt x="97971" y="92640"/>
                  <a:pt x="97971" y="74119"/>
                </a:cubicBezTo>
                <a:cubicBezTo>
                  <a:pt x="97971" y="55599"/>
                  <a:pt x="86438" y="40585"/>
                  <a:pt x="72212" y="40585"/>
                </a:cubicBezTo>
                <a:close/>
                <a:moveTo>
                  <a:pt x="41883" y="33132"/>
                </a:moveTo>
                <a:lnTo>
                  <a:pt x="41883" y="40696"/>
                </a:lnTo>
                <a:lnTo>
                  <a:pt x="50017" y="40696"/>
                </a:lnTo>
                <a:lnTo>
                  <a:pt x="50017" y="33132"/>
                </a:lnTo>
                <a:close/>
                <a:moveTo>
                  <a:pt x="97379" y="30708"/>
                </a:moveTo>
                <a:lnTo>
                  <a:pt x="97379" y="40696"/>
                </a:lnTo>
                <a:lnTo>
                  <a:pt x="113015" y="40696"/>
                </a:lnTo>
                <a:lnTo>
                  <a:pt x="113015" y="30708"/>
                </a:lnTo>
                <a:close/>
                <a:moveTo>
                  <a:pt x="60010" y="5304"/>
                </a:moveTo>
                <a:lnTo>
                  <a:pt x="60010" y="21221"/>
                </a:lnTo>
                <a:lnTo>
                  <a:pt x="84414" y="21221"/>
                </a:lnTo>
                <a:lnTo>
                  <a:pt x="84414" y="5304"/>
                </a:lnTo>
                <a:close/>
                <a:moveTo>
                  <a:pt x="54694" y="0"/>
                </a:moveTo>
                <a:lnTo>
                  <a:pt x="89730" y="0"/>
                </a:lnTo>
                <a:cubicBezTo>
                  <a:pt x="91626" y="0"/>
                  <a:pt x="93163" y="2000"/>
                  <a:pt x="93163" y="4468"/>
                </a:cubicBezTo>
                <a:lnTo>
                  <a:pt x="93163" y="21221"/>
                </a:lnTo>
                <a:lnTo>
                  <a:pt x="110442" y="21221"/>
                </a:lnTo>
                <a:cubicBezTo>
                  <a:pt x="115721" y="21221"/>
                  <a:pt x="120000" y="26792"/>
                  <a:pt x="120000" y="33663"/>
                </a:cubicBezTo>
                <a:lnTo>
                  <a:pt x="120000" y="107557"/>
                </a:lnTo>
                <a:cubicBezTo>
                  <a:pt x="120000" y="114429"/>
                  <a:pt x="115721" y="119999"/>
                  <a:pt x="110442" y="119999"/>
                </a:cubicBezTo>
                <a:lnTo>
                  <a:pt x="9557" y="119999"/>
                </a:lnTo>
                <a:cubicBezTo>
                  <a:pt x="4278" y="119999"/>
                  <a:pt x="0" y="114429"/>
                  <a:pt x="0" y="107557"/>
                </a:cubicBezTo>
                <a:lnTo>
                  <a:pt x="0" y="33663"/>
                </a:lnTo>
                <a:cubicBezTo>
                  <a:pt x="0" y="26792"/>
                  <a:pt x="4278" y="21221"/>
                  <a:pt x="9557" y="21221"/>
                </a:cubicBezTo>
                <a:lnTo>
                  <a:pt x="11563" y="21221"/>
                </a:lnTo>
                <a:lnTo>
                  <a:pt x="11563" y="15351"/>
                </a:lnTo>
                <a:cubicBezTo>
                  <a:pt x="11563" y="14117"/>
                  <a:pt x="12331" y="13117"/>
                  <a:pt x="13279" y="13117"/>
                </a:cubicBezTo>
                <a:lnTo>
                  <a:pt x="30797" y="13117"/>
                </a:lnTo>
                <a:cubicBezTo>
                  <a:pt x="31745" y="13117"/>
                  <a:pt x="32514" y="14117"/>
                  <a:pt x="32514" y="15351"/>
                </a:cubicBezTo>
                <a:lnTo>
                  <a:pt x="32514" y="21221"/>
                </a:lnTo>
                <a:lnTo>
                  <a:pt x="51261" y="21221"/>
                </a:lnTo>
                <a:lnTo>
                  <a:pt x="51261" y="4468"/>
                </a:lnTo>
                <a:cubicBezTo>
                  <a:pt x="51261" y="2000"/>
                  <a:pt x="52798" y="0"/>
                  <a:pt x="54694" y="0"/>
                </a:cubicBezTo>
                <a:close/>
              </a:path>
            </a:pathLst>
          </a:custGeom>
          <a:solidFill>
            <a:schemeClr val="lt1">
              <a:alpha val="69019"/>
            </a:schemeClr>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latin typeface="Arial" panose="020B0604020202020204" pitchFamily="34" charset="0"/>
              <a:ea typeface="微軟正黑體" panose="020B0604030504040204" pitchFamily="34" charset="-120"/>
              <a:cs typeface="Arial"/>
              <a:sym typeface="Arial" panose="020B0604020202020204" pitchFamily="34" charset="0"/>
            </a:endParaRPr>
          </a:p>
        </p:txBody>
      </p:sp>
      <p:sp>
        <p:nvSpPr>
          <p:cNvPr id="7" name="文字方塊 6">
            <a:extLst>
              <a:ext uri="{FF2B5EF4-FFF2-40B4-BE49-F238E27FC236}">
                <a16:creationId xmlns:a16="http://schemas.microsoft.com/office/drawing/2014/main" id="{07C45A35-2731-4035-A630-B63315ABAD8C}"/>
              </a:ext>
            </a:extLst>
          </p:cNvPr>
          <p:cNvSpPr txBox="1"/>
          <p:nvPr/>
        </p:nvSpPr>
        <p:spPr>
          <a:xfrm>
            <a:off x="522791" y="3250469"/>
            <a:ext cx="3708690" cy="615553"/>
          </a:xfrm>
          <a:prstGeom prst="rect">
            <a:avLst/>
          </a:prstGeom>
          <a:noFill/>
        </p:spPr>
        <p:txBody>
          <a:bodyPr wrap="square" rtlCol="0">
            <a:spAutoFit/>
          </a:bodyPr>
          <a:lstStyle/>
          <a:p>
            <a:r>
              <a:rPr lang="en-US" altLang="zh-TW" sz="1700">
                <a:latin typeface="Arial" panose="020B0604020202020204" pitchFamily="34" charset="0"/>
                <a:ea typeface="微軟正黑體" panose="020B0604030504040204" pitchFamily="34" charset="-120"/>
                <a:cs typeface="Arial"/>
                <a:sym typeface="Arial" panose="020B0604020202020204" pitchFamily="34" charset="0"/>
              </a:rPr>
              <a:t>NAS Maximum Snapshot </a:t>
            </a:r>
            <a:r>
              <a:rPr lang="en-US" altLang="zh-TW" sz="1700" b="1">
                <a:solidFill>
                  <a:schemeClr val="accent2"/>
                </a:solidFill>
                <a:latin typeface="Arial" panose="020B0604020202020204" pitchFamily="34" charset="0"/>
                <a:ea typeface="微軟正黑體" panose="020B0604030504040204" pitchFamily="34" charset="-120"/>
                <a:sym typeface="Arial" panose="020B0604020202020204" pitchFamily="34" charset="0"/>
              </a:rPr>
              <a:t>65,536</a:t>
            </a:r>
          </a:p>
          <a:p>
            <a:endParaRPr lang="zh-TW" altLang="en-US" sz="1700"/>
          </a:p>
        </p:txBody>
      </p:sp>
      <p:sp>
        <p:nvSpPr>
          <p:cNvPr id="8" name="文字方塊 7">
            <a:extLst>
              <a:ext uri="{FF2B5EF4-FFF2-40B4-BE49-F238E27FC236}">
                <a16:creationId xmlns:a16="http://schemas.microsoft.com/office/drawing/2014/main" id="{76BFABE3-BC3F-8B95-F0EE-1836D96129B7}"/>
              </a:ext>
            </a:extLst>
          </p:cNvPr>
          <p:cNvSpPr txBox="1"/>
          <p:nvPr/>
        </p:nvSpPr>
        <p:spPr>
          <a:xfrm>
            <a:off x="442967" y="2329432"/>
            <a:ext cx="6096000" cy="560410"/>
          </a:xfrm>
          <a:prstGeom prst="rect">
            <a:avLst/>
          </a:prstGeom>
          <a:noFill/>
        </p:spPr>
        <p:txBody>
          <a:bodyPr wrap="square">
            <a:spAutoFit/>
          </a:bodyPr>
          <a:lstStyle/>
          <a:p>
            <a:pPr marL="101600" marR="0" lvl="0" algn="l" rtl="0">
              <a:lnSpc>
                <a:spcPct val="200000"/>
              </a:lnSpc>
              <a:spcBef>
                <a:spcPts val="0"/>
              </a:spcBef>
              <a:spcAft>
                <a:spcPts val="0"/>
              </a:spcAft>
              <a:buClr>
                <a:srgbClr val="00B0F0"/>
              </a:buClr>
              <a:buSzPct val="50000"/>
            </a:pPr>
            <a:r>
              <a:rPr lang="en-US" altLang="zh-TW" sz="1800" i="0" u="none" strike="noStrike" cap="none">
                <a:latin typeface="Arial" panose="020B0604020202020204" pitchFamily="34" charset="0"/>
                <a:ea typeface="微軟正黑體" panose="020B0604030504040204" pitchFamily="34" charset="-120"/>
                <a:cs typeface="Microsoft JhengHei"/>
                <a:sym typeface="Arial" panose="020B0604020202020204" pitchFamily="34" charset="0"/>
              </a:rPr>
              <a:t>LUN </a:t>
            </a:r>
            <a:r>
              <a:rPr lang="en-US" altLang="zh-TW" sz="1800">
                <a:latin typeface="Arial" panose="020B0604020202020204" pitchFamily="34" charset="0"/>
                <a:ea typeface="微軟正黑體" panose="020B0604030504040204" pitchFamily="34" charset="-120"/>
                <a:cs typeface="Microsoft JhengHei"/>
                <a:sym typeface="Arial" panose="020B0604020202020204" pitchFamily="34" charset="0"/>
              </a:rPr>
              <a:t>Snapshot</a:t>
            </a:r>
            <a:endParaRPr lang="zh-TW" altLang="en-US" sz="1800" i="0" u="none" strike="noStrike" cap="none">
              <a:latin typeface="Arial" panose="020B0604020202020204" pitchFamily="34" charset="0"/>
              <a:ea typeface="微軟正黑體" panose="020B0604030504040204" pitchFamily="34" charset="-120"/>
              <a:cs typeface="Microsoft JhengHei"/>
              <a:sym typeface="Arial" panose="020B0604020202020204" pitchFamily="34" charset="0"/>
            </a:endParaRPr>
          </a:p>
        </p:txBody>
      </p:sp>
    </p:spTree>
    <p:extLst>
      <p:ext uri="{BB962C8B-B14F-4D97-AF65-F5344CB8AC3E}">
        <p14:creationId xmlns:p14="http://schemas.microsoft.com/office/powerpoint/2010/main" val="41390890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B663A84-C7A9-425F-A368-D3B7AE027944}"/>
              </a:ext>
            </a:extLst>
          </p:cNvPr>
          <p:cNvSpPr>
            <a:spLocks noGrp="1"/>
          </p:cNvSpPr>
          <p:nvPr>
            <p:ph type="title"/>
          </p:nvPr>
        </p:nvSpPr>
        <p:spPr>
          <a:xfrm>
            <a:off x="301580" y="0"/>
            <a:ext cx="10600386" cy="1325563"/>
          </a:xfrm>
        </p:spPr>
        <p:txBody>
          <a:bodyPr>
            <a:noAutofit/>
          </a:bodyPr>
          <a:lstStyle/>
          <a:p>
            <a:pPr>
              <a:lnSpc>
                <a:spcPts val="5100"/>
              </a:lnSpc>
            </a:pPr>
            <a:r>
              <a:rPr lang="en-US" altLang="zh-TW" sz="3600" err="1"/>
              <a:t>SnapSync</a:t>
            </a:r>
            <a:r>
              <a:rPr lang="en-US" altLang="zh-TW" sz="3600"/>
              <a:t> – cost-effective replication solution for backup, data protection &amp; disaster recovery</a:t>
            </a:r>
            <a:endParaRPr lang="zh-TW" altLang="en-US" sz="3600"/>
          </a:p>
        </p:txBody>
      </p:sp>
      <p:pic>
        <p:nvPicPr>
          <p:cNvPr id="23" name="圖形 22">
            <a:extLst>
              <a:ext uri="{FF2B5EF4-FFF2-40B4-BE49-F238E27FC236}">
                <a16:creationId xmlns:a16="http://schemas.microsoft.com/office/drawing/2014/main" id="{7E1D8E04-E548-42DF-984A-F9E5DF5A444F}"/>
              </a:ext>
            </a:extLst>
          </p:cNvPr>
          <p:cNvPicPr>
            <a:picLocks noChangeAspect="1"/>
          </p:cNvPicPr>
          <p:nvPr/>
        </p:nvPicPr>
        <p:blipFill>
          <a:blip r:embed="rId3" cstate="print">
            <a:alphaModFix amt="0"/>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425137" y="6139617"/>
            <a:ext cx="954080" cy="279758"/>
          </a:xfrm>
          <a:prstGeom prst="rect">
            <a:avLst/>
          </a:prstGeom>
        </p:spPr>
      </p:pic>
      <p:grpSp>
        <p:nvGrpSpPr>
          <p:cNvPr id="249" name="群組 248">
            <a:extLst>
              <a:ext uri="{FF2B5EF4-FFF2-40B4-BE49-F238E27FC236}">
                <a16:creationId xmlns:a16="http://schemas.microsoft.com/office/drawing/2014/main" id="{8A133EF2-9638-42B7-A92D-5A1B28E346BA}"/>
              </a:ext>
            </a:extLst>
          </p:cNvPr>
          <p:cNvGrpSpPr/>
          <p:nvPr/>
        </p:nvGrpSpPr>
        <p:grpSpPr>
          <a:xfrm>
            <a:off x="271754" y="1893450"/>
            <a:ext cx="11654285" cy="4194003"/>
            <a:chOff x="271754" y="1687388"/>
            <a:chExt cx="11654285" cy="4194003"/>
          </a:xfrm>
        </p:grpSpPr>
        <p:sp>
          <p:nvSpPr>
            <p:cNvPr id="261" name="矩形: 圓角 53">
              <a:extLst>
                <a:ext uri="{FF2B5EF4-FFF2-40B4-BE49-F238E27FC236}">
                  <a16:creationId xmlns:a16="http://schemas.microsoft.com/office/drawing/2014/main" id="{A2CB7B7D-28B7-41A0-BD82-C17E6262F877}"/>
                </a:ext>
              </a:extLst>
            </p:cNvPr>
            <p:cNvSpPr/>
            <p:nvPr/>
          </p:nvSpPr>
          <p:spPr>
            <a:xfrm>
              <a:off x="6192008" y="1687459"/>
              <a:ext cx="5734031" cy="3334937"/>
            </a:xfrm>
            <a:prstGeom prst="roundRect">
              <a:avLst>
                <a:gd name="adj" fmla="val 5085"/>
              </a:avLst>
            </a:prstGeom>
            <a:noFill/>
            <a:ln w="28575" cap="flat">
              <a:gradFill>
                <a:gsLst>
                  <a:gs pos="0">
                    <a:srgbClr val="1563DD"/>
                  </a:gs>
                  <a:gs pos="77000">
                    <a:srgbClr val="0E9CF4">
                      <a:alpha val="0"/>
                    </a:srgbClr>
                  </a:gs>
                </a:gsLst>
                <a:lin ang="5400000" scaled="1"/>
              </a:gradFill>
              <a:prstDash val="solid"/>
              <a:miter/>
            </a:ln>
            <a:effectLst>
              <a:outerShdw blurRad="50800" dist="38100" dir="2700000" algn="tl" rotWithShape="0">
                <a:prstClr val="black">
                  <a:alpha val="40000"/>
                </a:prstClr>
              </a:outerShdw>
            </a:effectLst>
          </p:spPr>
          <p:txBody>
            <a:bodyPr rtlCol="0" anchor="ctr"/>
            <a:lstStyle/>
            <a:p>
              <a:endParaRPr lang="zh-TW" altLang="en-US" sz="2400" b="1">
                <a:solidFill>
                  <a:schemeClr val="tx1"/>
                </a:solidFill>
              </a:endParaRPr>
            </a:p>
          </p:txBody>
        </p:sp>
        <p:pic>
          <p:nvPicPr>
            <p:cNvPr id="27" name="圖片 26">
              <a:extLst>
                <a:ext uri="{FF2B5EF4-FFF2-40B4-BE49-F238E27FC236}">
                  <a16:creationId xmlns:a16="http://schemas.microsoft.com/office/drawing/2014/main" id="{9F9CF50B-FC42-46AB-B2AB-B951545CE9AF}"/>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a:ext>
              </a:extLst>
            </a:blip>
            <a:srcRect/>
            <a:stretch/>
          </p:blipFill>
          <p:spPr>
            <a:xfrm>
              <a:off x="6391883" y="1687388"/>
              <a:ext cx="3950141" cy="448591"/>
            </a:xfrm>
            <a:prstGeom prst="rect">
              <a:avLst/>
            </a:prstGeom>
            <a:effectLst>
              <a:outerShdw blurRad="50800" dist="38100" dir="2700000" algn="tl" rotWithShape="0">
                <a:prstClr val="black">
                  <a:alpha val="40000"/>
                </a:prstClr>
              </a:outerShdw>
            </a:effectLst>
          </p:spPr>
        </p:pic>
        <p:pic>
          <p:nvPicPr>
            <p:cNvPr id="250" name="圖形 249">
              <a:extLst>
                <a:ext uri="{FF2B5EF4-FFF2-40B4-BE49-F238E27FC236}">
                  <a16:creationId xmlns:a16="http://schemas.microsoft.com/office/drawing/2014/main" id="{382D699D-C050-40DE-9D81-39592D44A5B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373250" y="2544539"/>
              <a:ext cx="5125888" cy="3248920"/>
            </a:xfrm>
            <a:prstGeom prst="rect">
              <a:avLst/>
            </a:prstGeom>
            <a:effectLst>
              <a:outerShdw blurRad="50800" dist="38100" dir="2700000" algn="tl" rotWithShape="0">
                <a:prstClr val="black">
                  <a:alpha val="40000"/>
                </a:prstClr>
              </a:outerShdw>
            </a:effectLst>
          </p:spPr>
        </p:pic>
        <p:pic>
          <p:nvPicPr>
            <p:cNvPr id="251" name="圖形 250">
              <a:extLst>
                <a:ext uri="{FF2B5EF4-FFF2-40B4-BE49-F238E27FC236}">
                  <a16:creationId xmlns:a16="http://schemas.microsoft.com/office/drawing/2014/main" id="{68373ECE-3237-4864-ABCA-E34671D811A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32676" y="2327438"/>
              <a:ext cx="5620967" cy="3276954"/>
            </a:xfrm>
            <a:prstGeom prst="rect">
              <a:avLst/>
            </a:prstGeom>
            <a:effectLst>
              <a:outerShdw blurRad="50800" dist="38100" dir="2700000" algn="tl" rotWithShape="0">
                <a:prstClr val="black">
                  <a:alpha val="40000"/>
                </a:prstClr>
              </a:outerShdw>
            </a:effectLst>
          </p:spPr>
        </p:pic>
        <p:sp>
          <p:nvSpPr>
            <p:cNvPr id="252" name="文字方塊 251">
              <a:extLst>
                <a:ext uri="{FF2B5EF4-FFF2-40B4-BE49-F238E27FC236}">
                  <a16:creationId xmlns:a16="http://schemas.microsoft.com/office/drawing/2014/main" id="{529BEB01-8B1E-4F17-BD27-34724485D3DF}"/>
                </a:ext>
              </a:extLst>
            </p:cNvPr>
            <p:cNvSpPr txBox="1"/>
            <p:nvPr/>
          </p:nvSpPr>
          <p:spPr>
            <a:xfrm>
              <a:off x="7388701" y="4341908"/>
              <a:ext cx="884835" cy="307777"/>
            </a:xfrm>
            <a:prstGeom prst="rect">
              <a:avLst/>
            </a:prstGeom>
            <a:noFill/>
          </p:spPr>
          <p:txBody>
            <a:bodyPr wrap="square" rtlCol="0">
              <a:spAutoFit/>
            </a:bodyPr>
            <a:lstStyle/>
            <a:p>
              <a:r>
                <a:rPr lang="en-US" altLang="zh-TW" sz="1400">
                  <a:solidFill>
                    <a:srgbClr val="002060"/>
                  </a:solidFill>
                  <a:latin typeface="Arial" panose="020B0604020202020204" pitchFamily="34" charset="0"/>
                  <a:cs typeface="Arial" panose="020B0604020202020204" pitchFamily="34" charset="0"/>
                </a:rPr>
                <a:t>Normal</a:t>
              </a:r>
              <a:endParaRPr lang="zh-TW" altLang="en-US" sz="1400">
                <a:solidFill>
                  <a:srgbClr val="002060"/>
                </a:solidFill>
                <a:latin typeface="Arial" panose="020B0604020202020204" pitchFamily="34" charset="0"/>
                <a:cs typeface="Arial" panose="020B0604020202020204" pitchFamily="34" charset="0"/>
              </a:endParaRPr>
            </a:p>
          </p:txBody>
        </p:sp>
        <p:sp>
          <p:nvSpPr>
            <p:cNvPr id="254" name="文字方塊 253">
              <a:extLst>
                <a:ext uri="{FF2B5EF4-FFF2-40B4-BE49-F238E27FC236}">
                  <a16:creationId xmlns:a16="http://schemas.microsoft.com/office/drawing/2014/main" id="{898E6AC5-02FF-45B8-B550-0D82756D0079}"/>
                </a:ext>
              </a:extLst>
            </p:cNvPr>
            <p:cNvSpPr txBox="1"/>
            <p:nvPr/>
          </p:nvSpPr>
          <p:spPr>
            <a:xfrm>
              <a:off x="6496813" y="5564316"/>
              <a:ext cx="1490170" cy="276999"/>
            </a:xfrm>
            <a:prstGeom prst="rect">
              <a:avLst/>
            </a:prstGeom>
            <a:noFill/>
          </p:spPr>
          <p:txBody>
            <a:bodyPr wrap="square" rtlCol="0">
              <a:spAutoFit/>
            </a:bodyPr>
            <a:lstStyle/>
            <a:p>
              <a:pPr algn="ctr"/>
              <a:r>
                <a:rPr lang="en-US" altLang="zh-TW" sz="1200" b="1">
                  <a:solidFill>
                    <a:srgbClr val="002060"/>
                  </a:solidFill>
                  <a:latin typeface="Arial" panose="020B0604020202020204" pitchFamily="34" charset="0"/>
                  <a:cs typeface="Arial" panose="020B0604020202020204" pitchFamily="34" charset="0"/>
                </a:rPr>
                <a:t>Primary NAS</a:t>
              </a:r>
              <a:endParaRPr lang="zh-TW" altLang="en-US" sz="1200" b="1">
                <a:solidFill>
                  <a:srgbClr val="002060"/>
                </a:solidFill>
                <a:latin typeface="Arial" panose="020B0604020202020204" pitchFamily="34" charset="0"/>
                <a:cs typeface="Arial" panose="020B0604020202020204" pitchFamily="34" charset="0"/>
              </a:endParaRPr>
            </a:p>
          </p:txBody>
        </p:sp>
        <p:sp>
          <p:nvSpPr>
            <p:cNvPr id="255" name="文字方塊 254">
              <a:extLst>
                <a:ext uri="{FF2B5EF4-FFF2-40B4-BE49-F238E27FC236}">
                  <a16:creationId xmlns:a16="http://schemas.microsoft.com/office/drawing/2014/main" id="{9BD3D07C-8526-40A8-89BE-FAE7E809D251}"/>
                </a:ext>
              </a:extLst>
            </p:cNvPr>
            <p:cNvSpPr txBox="1"/>
            <p:nvPr/>
          </p:nvSpPr>
          <p:spPr>
            <a:xfrm>
              <a:off x="9752363" y="5564316"/>
              <a:ext cx="1813150" cy="276999"/>
            </a:xfrm>
            <a:prstGeom prst="rect">
              <a:avLst/>
            </a:prstGeom>
            <a:noFill/>
          </p:spPr>
          <p:txBody>
            <a:bodyPr wrap="square" rtlCol="0">
              <a:spAutoFit/>
            </a:bodyPr>
            <a:lstStyle/>
            <a:p>
              <a:pPr algn="ctr"/>
              <a:r>
                <a:rPr lang="en-US" altLang="zh-TW" sz="1200" b="1">
                  <a:solidFill>
                    <a:srgbClr val="002060"/>
                  </a:solidFill>
                  <a:latin typeface="Arial" panose="020B0604020202020204" pitchFamily="34" charset="0"/>
                  <a:cs typeface="Arial" panose="020B0604020202020204" pitchFamily="34" charset="0"/>
                </a:rPr>
                <a:t>Secondary NAS</a:t>
              </a:r>
              <a:endParaRPr lang="zh-TW" altLang="en-US" sz="1200" b="1">
                <a:solidFill>
                  <a:srgbClr val="002060"/>
                </a:solidFill>
                <a:latin typeface="Arial" panose="020B0604020202020204" pitchFamily="34" charset="0"/>
                <a:cs typeface="Arial" panose="020B0604020202020204" pitchFamily="34" charset="0"/>
              </a:endParaRPr>
            </a:p>
          </p:txBody>
        </p:sp>
        <p:sp>
          <p:nvSpPr>
            <p:cNvPr id="256" name="文字方塊 255">
              <a:extLst>
                <a:ext uri="{FF2B5EF4-FFF2-40B4-BE49-F238E27FC236}">
                  <a16:creationId xmlns:a16="http://schemas.microsoft.com/office/drawing/2014/main" id="{7F43C227-DEB4-4B02-9EF8-9CC6636BBEE9}"/>
                </a:ext>
              </a:extLst>
            </p:cNvPr>
            <p:cNvSpPr txBox="1"/>
            <p:nvPr/>
          </p:nvSpPr>
          <p:spPr>
            <a:xfrm>
              <a:off x="8771767" y="3664343"/>
              <a:ext cx="2036619" cy="523220"/>
            </a:xfrm>
            <a:prstGeom prst="rect">
              <a:avLst/>
            </a:prstGeom>
            <a:noFill/>
          </p:spPr>
          <p:txBody>
            <a:bodyPr wrap="square" rtlCol="0">
              <a:spAutoFit/>
            </a:bodyPr>
            <a:lstStyle/>
            <a:p>
              <a:pPr algn="ctr"/>
              <a:r>
                <a:rPr lang="en-US" altLang="zh-TW" sz="1400">
                  <a:solidFill>
                    <a:srgbClr val="002060"/>
                  </a:solidFill>
                  <a:latin typeface="Arial" panose="020B0604020202020204" pitchFamily="34" charset="0"/>
                  <a:cs typeface="Arial" panose="020B0604020202020204" pitchFamily="34" charset="0"/>
                </a:rPr>
                <a:t>Disaster</a:t>
              </a:r>
              <a:r>
                <a:rPr lang="zh-TW" altLang="en-US" sz="1400">
                  <a:solidFill>
                    <a:srgbClr val="002060"/>
                  </a:solidFill>
                  <a:latin typeface="Arial" panose="020B0604020202020204" pitchFamily="34" charset="0"/>
                  <a:cs typeface="Arial" panose="020B0604020202020204" pitchFamily="34" charset="0"/>
                </a:rPr>
                <a:t> </a:t>
              </a:r>
              <a:r>
                <a:rPr lang="en-US" altLang="zh-TW" sz="1400">
                  <a:solidFill>
                    <a:srgbClr val="002060"/>
                  </a:solidFill>
                  <a:latin typeface="Arial" panose="020B0604020202020204" pitchFamily="34" charset="0"/>
                  <a:cs typeface="Arial" panose="020B0604020202020204" pitchFamily="34" charset="0"/>
                </a:rPr>
                <a:t>Recovery</a:t>
              </a:r>
            </a:p>
            <a:p>
              <a:pPr algn="ctr"/>
              <a:r>
                <a:rPr lang="en-US" altLang="zh-TW" sz="1400">
                  <a:solidFill>
                    <a:srgbClr val="002060"/>
                  </a:solidFill>
                  <a:latin typeface="Arial" panose="020B0604020202020204" pitchFamily="34" charset="0"/>
                  <a:cs typeface="Arial" panose="020B0604020202020204" pitchFamily="34" charset="0"/>
                </a:rPr>
                <a:t>( RPO=0 )</a:t>
              </a:r>
              <a:endParaRPr lang="zh-TW" altLang="en-US" sz="1400">
                <a:solidFill>
                  <a:srgbClr val="002060"/>
                </a:solidFill>
                <a:latin typeface="Arial" panose="020B0604020202020204" pitchFamily="34" charset="0"/>
                <a:cs typeface="Arial" panose="020B0604020202020204" pitchFamily="34" charset="0"/>
              </a:endParaRPr>
            </a:p>
          </p:txBody>
        </p:sp>
        <p:sp>
          <p:nvSpPr>
            <p:cNvPr id="262" name="文字方塊 261">
              <a:extLst>
                <a:ext uri="{FF2B5EF4-FFF2-40B4-BE49-F238E27FC236}">
                  <a16:creationId xmlns:a16="http://schemas.microsoft.com/office/drawing/2014/main" id="{8F41C929-BF6B-4A75-AF5A-03DD644029C0}"/>
                </a:ext>
              </a:extLst>
            </p:cNvPr>
            <p:cNvSpPr txBox="1"/>
            <p:nvPr/>
          </p:nvSpPr>
          <p:spPr>
            <a:xfrm>
              <a:off x="6306875" y="2196345"/>
              <a:ext cx="5565904" cy="307777"/>
            </a:xfrm>
            <a:prstGeom prst="rect">
              <a:avLst/>
            </a:prstGeom>
            <a:noFill/>
          </p:spPr>
          <p:txBody>
            <a:bodyPr wrap="square" lIns="91440" tIns="45720" rIns="91440" bIns="45720" rtlCol="0" anchor="t">
              <a:spAutoFit/>
            </a:bodyPr>
            <a:lstStyle/>
            <a:p>
              <a:r>
                <a:rPr lang="en-US" altLang="zh-TW" sz="1400" b="1">
                  <a:solidFill>
                    <a:srgbClr val="C00000"/>
                  </a:solidFill>
                  <a:latin typeface="Arial"/>
                  <a:ea typeface="新細明體"/>
                  <a:cs typeface="Arial"/>
                </a:rPr>
                <a:t>Production Server (VMware / Windows DFS / </a:t>
              </a:r>
              <a:r>
                <a:rPr lang="en-US" altLang="zh-TW" sz="1400" b="1" err="1">
                  <a:solidFill>
                    <a:srgbClr val="C00000"/>
                  </a:solidFill>
                  <a:latin typeface="Arial"/>
                  <a:ea typeface="新細明體"/>
                  <a:cs typeface="Arial"/>
                </a:rPr>
                <a:t>Proxmox</a:t>
              </a:r>
              <a:r>
                <a:rPr lang="en-US" altLang="zh-TW" sz="1400" b="1">
                  <a:solidFill>
                    <a:srgbClr val="C00000"/>
                  </a:solidFill>
                  <a:latin typeface="Arial"/>
                  <a:ea typeface="新細明體"/>
                  <a:cs typeface="Arial"/>
                </a:rPr>
                <a:t>... etc.)</a:t>
              </a:r>
              <a:endParaRPr lang="zh-TW" altLang="en-US" sz="1400" b="1">
                <a:solidFill>
                  <a:srgbClr val="C00000"/>
                </a:solidFill>
                <a:latin typeface="Arial" panose="020B0604020202020204" pitchFamily="34" charset="0"/>
                <a:cs typeface="Arial" panose="020B0604020202020204" pitchFamily="34" charset="0"/>
              </a:endParaRPr>
            </a:p>
          </p:txBody>
        </p:sp>
        <p:sp>
          <p:nvSpPr>
            <p:cNvPr id="263" name="矩形: 圓角 53">
              <a:extLst>
                <a:ext uri="{FF2B5EF4-FFF2-40B4-BE49-F238E27FC236}">
                  <a16:creationId xmlns:a16="http://schemas.microsoft.com/office/drawing/2014/main" id="{AFEDF057-65C5-4443-B9D6-B6A53B45D37C}"/>
                </a:ext>
              </a:extLst>
            </p:cNvPr>
            <p:cNvSpPr/>
            <p:nvPr/>
          </p:nvSpPr>
          <p:spPr>
            <a:xfrm>
              <a:off x="271754" y="1687458"/>
              <a:ext cx="5734031" cy="3334937"/>
            </a:xfrm>
            <a:prstGeom prst="roundRect">
              <a:avLst>
                <a:gd name="adj" fmla="val 5085"/>
              </a:avLst>
            </a:prstGeom>
            <a:noFill/>
            <a:ln w="28575" cap="flat">
              <a:gradFill>
                <a:gsLst>
                  <a:gs pos="0">
                    <a:srgbClr val="0D0B64"/>
                  </a:gs>
                  <a:gs pos="77000">
                    <a:srgbClr val="274DA5">
                      <a:alpha val="0"/>
                    </a:srgbClr>
                  </a:gs>
                </a:gsLst>
                <a:lin ang="5400000" scaled="1"/>
              </a:gradFill>
              <a:prstDash val="solid"/>
              <a:miter/>
            </a:ln>
            <a:effectLst>
              <a:outerShdw blurRad="50800" dist="38100" dir="2700000" algn="tl" rotWithShape="0">
                <a:prstClr val="black">
                  <a:alpha val="40000"/>
                </a:prstClr>
              </a:outerShdw>
            </a:effectLst>
          </p:spPr>
          <p:txBody>
            <a:bodyPr rtlCol="0" anchor="ctr"/>
            <a:lstStyle/>
            <a:p>
              <a:endParaRPr lang="zh-TW" altLang="en-US" sz="2400" b="1">
                <a:solidFill>
                  <a:schemeClr val="tx1"/>
                </a:solidFill>
              </a:endParaRPr>
            </a:p>
          </p:txBody>
        </p:sp>
        <p:sp>
          <p:nvSpPr>
            <p:cNvPr id="264" name="矩形 901">
              <a:extLst>
                <a:ext uri="{FF2B5EF4-FFF2-40B4-BE49-F238E27FC236}">
                  <a16:creationId xmlns:a16="http://schemas.microsoft.com/office/drawing/2014/main" id="{5E972252-63C0-4B88-9C19-761AE0441B03}"/>
                </a:ext>
              </a:extLst>
            </p:cNvPr>
            <p:cNvSpPr/>
            <p:nvPr/>
          </p:nvSpPr>
          <p:spPr>
            <a:xfrm>
              <a:off x="8005518" y="4984139"/>
              <a:ext cx="1877630" cy="276999"/>
            </a:xfrm>
            <a:prstGeom prst="rect">
              <a:avLst/>
            </a:prstGeom>
          </p:spPr>
          <p:txBody>
            <a:bodyPr wrap="square" lIns="91440" tIns="45720" rIns="91440" bIns="45720" anchor="t">
              <a:spAutoFit/>
            </a:bodyPr>
            <a:lstStyle/>
            <a:p>
              <a:pPr algn="ctr"/>
              <a:r>
                <a:rPr lang="en-US" altLang="zh-TW" sz="1200" b="1">
                  <a:solidFill>
                    <a:schemeClr val="accent2">
                      <a:lumMod val="75000"/>
                    </a:schemeClr>
                  </a:solidFill>
                  <a:latin typeface="Arial"/>
                  <a:ea typeface="Microsoft JhengHei"/>
                  <a:cs typeface="Arial"/>
                </a:rPr>
                <a:t>Real-time </a:t>
              </a:r>
              <a:r>
                <a:rPr lang="en-US" altLang="zh-TW" sz="1200" b="1" err="1">
                  <a:solidFill>
                    <a:schemeClr val="accent2">
                      <a:lumMod val="75000"/>
                    </a:schemeClr>
                  </a:solidFill>
                  <a:latin typeface="Arial"/>
                  <a:ea typeface="Microsoft JhengHei"/>
                  <a:cs typeface="Arial"/>
                </a:rPr>
                <a:t>SnapSync</a:t>
              </a:r>
              <a:endParaRPr lang="en-US" sz="1200" err="1">
                <a:solidFill>
                  <a:schemeClr val="accent2">
                    <a:lumMod val="75000"/>
                  </a:schemeClr>
                </a:solidFill>
                <a:latin typeface="Arial" panose="020B0604020202020204" pitchFamily="34" charset="0"/>
                <a:ea typeface="微軟正黑體" panose="020B0604030504040204" pitchFamily="34" charset="-120"/>
                <a:cs typeface="Arial" panose="020B0604020202020204" pitchFamily="34" charset="0"/>
              </a:endParaRPr>
            </a:p>
          </p:txBody>
        </p:sp>
        <p:sp>
          <p:nvSpPr>
            <p:cNvPr id="265" name="矩形 901">
              <a:extLst>
                <a:ext uri="{FF2B5EF4-FFF2-40B4-BE49-F238E27FC236}">
                  <a16:creationId xmlns:a16="http://schemas.microsoft.com/office/drawing/2014/main" id="{BD9FC8EC-2968-4B42-B41A-E907805EB2CB}"/>
                </a:ext>
              </a:extLst>
            </p:cNvPr>
            <p:cNvSpPr/>
            <p:nvPr/>
          </p:nvSpPr>
          <p:spPr>
            <a:xfrm>
              <a:off x="8168225" y="5420109"/>
              <a:ext cx="1470987" cy="400110"/>
            </a:xfrm>
            <a:prstGeom prst="rect">
              <a:avLst/>
            </a:prstGeom>
          </p:spPr>
          <p:txBody>
            <a:bodyPr wrap="square" anchor="t">
              <a:spAutoFit/>
            </a:bodyPr>
            <a:lstStyle/>
            <a:p>
              <a:r>
                <a:rPr lang="en-US" sz="1000" b="1">
                  <a:solidFill>
                    <a:srgbClr val="0066FF"/>
                  </a:solidFill>
                  <a:latin typeface="Arial" panose="020B0604020202020204" pitchFamily="34" charset="0"/>
                  <a:ea typeface="Microsoft JhengHei"/>
                  <a:cs typeface="Arial" panose="020B0604020202020204" pitchFamily="34" charset="0"/>
                </a:rPr>
                <a:t>Direct Connected via 25GbE</a:t>
              </a:r>
              <a:endParaRPr lang="en-US" sz="1000">
                <a:solidFill>
                  <a:srgbClr val="0066FF"/>
                </a:solidFill>
                <a:latin typeface="Arial" panose="020B0604020202020204" pitchFamily="34" charset="0"/>
                <a:ea typeface="微軟正黑體" panose="020B0604030504040204" pitchFamily="34" charset="-120"/>
                <a:cs typeface="Arial" panose="020B0604020202020204" pitchFamily="34" charset="0"/>
              </a:endParaRPr>
            </a:p>
          </p:txBody>
        </p:sp>
        <p:pic>
          <p:nvPicPr>
            <p:cNvPr id="266" name="圖片 265">
              <a:extLst>
                <a:ext uri="{FF2B5EF4-FFF2-40B4-BE49-F238E27FC236}">
                  <a16:creationId xmlns:a16="http://schemas.microsoft.com/office/drawing/2014/main" id="{33272BF7-286F-484F-9B72-FCE381F4D1DE}"/>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a:ext>
              </a:extLst>
            </a:blip>
            <a:srcRect/>
            <a:stretch/>
          </p:blipFill>
          <p:spPr>
            <a:xfrm>
              <a:off x="449279" y="1687388"/>
              <a:ext cx="3950141" cy="448591"/>
            </a:xfrm>
            <a:prstGeom prst="rect">
              <a:avLst/>
            </a:prstGeom>
            <a:effectLst>
              <a:outerShdw blurRad="50800" dist="38100" dir="2700000" algn="tl" rotWithShape="0">
                <a:prstClr val="black">
                  <a:alpha val="40000"/>
                </a:prstClr>
              </a:outerShdw>
            </a:effectLst>
          </p:spPr>
        </p:pic>
        <p:sp>
          <p:nvSpPr>
            <p:cNvPr id="268" name="文字方塊 267">
              <a:extLst>
                <a:ext uri="{FF2B5EF4-FFF2-40B4-BE49-F238E27FC236}">
                  <a16:creationId xmlns:a16="http://schemas.microsoft.com/office/drawing/2014/main" id="{4A681BDA-FF0A-41DF-B3EC-2CF5D5A35712}"/>
                </a:ext>
              </a:extLst>
            </p:cNvPr>
            <p:cNvSpPr txBox="1"/>
            <p:nvPr/>
          </p:nvSpPr>
          <p:spPr>
            <a:xfrm>
              <a:off x="431349" y="1741369"/>
              <a:ext cx="3950142" cy="353943"/>
            </a:xfrm>
            <a:prstGeom prst="rect">
              <a:avLst/>
            </a:prstGeom>
            <a:noFill/>
          </p:spPr>
          <p:txBody>
            <a:bodyPr wrap="square">
              <a:spAutoFit/>
            </a:bodyPr>
            <a:lstStyle/>
            <a:p>
              <a:pPr algn="ctr"/>
              <a:r>
                <a:rPr lang="en-US" altLang="zh-TW" sz="1700" b="1">
                  <a:solidFill>
                    <a:schemeClr val="bg1"/>
                  </a:solidFill>
                  <a:latin typeface="Arial" panose="020B0604020202020204" pitchFamily="34" charset="0"/>
                </a:rPr>
                <a:t>Scheduled </a:t>
              </a:r>
              <a:r>
                <a:rPr lang="en-US" altLang="zh-TW" sz="1700" b="1" err="1">
                  <a:solidFill>
                    <a:schemeClr val="bg1"/>
                  </a:solidFill>
                  <a:latin typeface="Arial" panose="020B0604020202020204" pitchFamily="34" charset="0"/>
                </a:rPr>
                <a:t>SnapSync</a:t>
              </a:r>
              <a:r>
                <a:rPr lang="en-US" altLang="zh-TW" sz="1700" b="1">
                  <a:solidFill>
                    <a:schemeClr val="bg1"/>
                  </a:solidFill>
                  <a:latin typeface="Arial" panose="020B0604020202020204" pitchFamily="34" charset="0"/>
                </a:rPr>
                <a:t>: 5min~60min</a:t>
              </a:r>
              <a:endParaRPr lang="zh-TW" altLang="en-US" sz="1700" b="1">
                <a:solidFill>
                  <a:schemeClr val="bg1"/>
                </a:solidFill>
              </a:endParaRPr>
            </a:p>
          </p:txBody>
        </p:sp>
        <p:sp>
          <p:nvSpPr>
            <p:cNvPr id="269" name="文字方塊 268">
              <a:extLst>
                <a:ext uri="{FF2B5EF4-FFF2-40B4-BE49-F238E27FC236}">
                  <a16:creationId xmlns:a16="http://schemas.microsoft.com/office/drawing/2014/main" id="{47EEDDCD-802C-46EF-9D62-66D527A4686D}"/>
                </a:ext>
              </a:extLst>
            </p:cNvPr>
            <p:cNvSpPr txBox="1"/>
            <p:nvPr/>
          </p:nvSpPr>
          <p:spPr>
            <a:xfrm>
              <a:off x="6391883" y="1727166"/>
              <a:ext cx="3209847" cy="353943"/>
            </a:xfrm>
            <a:prstGeom prst="rect">
              <a:avLst/>
            </a:prstGeom>
            <a:noFill/>
          </p:spPr>
          <p:txBody>
            <a:bodyPr wrap="square">
              <a:spAutoFit/>
            </a:bodyPr>
            <a:lstStyle/>
            <a:p>
              <a:pPr algn="ctr"/>
              <a:r>
                <a:rPr lang="en-US" altLang="zh-TW" sz="1700" b="1">
                  <a:solidFill>
                    <a:schemeClr val="bg1"/>
                  </a:solidFill>
                  <a:latin typeface="Arial" panose="020B0604020202020204" pitchFamily="34" charset="0"/>
                </a:rPr>
                <a:t>Realtime </a:t>
              </a:r>
              <a:r>
                <a:rPr lang="en-US" altLang="zh-TW" sz="1700" b="1" err="1">
                  <a:solidFill>
                    <a:schemeClr val="bg1"/>
                  </a:solidFill>
                  <a:latin typeface="Arial" panose="020B0604020202020204" pitchFamily="34" charset="0"/>
                </a:rPr>
                <a:t>SnapSync</a:t>
              </a:r>
              <a:r>
                <a:rPr lang="en-US" altLang="zh-TW" sz="1700" b="1">
                  <a:solidFill>
                    <a:schemeClr val="bg1"/>
                  </a:solidFill>
                  <a:latin typeface="Arial" panose="020B0604020202020204" pitchFamily="34" charset="0"/>
                </a:rPr>
                <a:t>: RPO=0</a:t>
              </a:r>
            </a:p>
          </p:txBody>
        </p:sp>
        <p:sp>
          <p:nvSpPr>
            <p:cNvPr id="270" name="矩形 901">
              <a:extLst>
                <a:ext uri="{FF2B5EF4-FFF2-40B4-BE49-F238E27FC236}">
                  <a16:creationId xmlns:a16="http://schemas.microsoft.com/office/drawing/2014/main" id="{4B9211D1-E1BA-4408-85C5-924B1911AE8B}"/>
                </a:ext>
              </a:extLst>
            </p:cNvPr>
            <p:cNvSpPr/>
            <p:nvPr/>
          </p:nvSpPr>
          <p:spPr>
            <a:xfrm>
              <a:off x="6306875" y="3935138"/>
              <a:ext cx="1065067" cy="869469"/>
            </a:xfrm>
            <a:prstGeom prst="rect">
              <a:avLst/>
            </a:prstGeom>
          </p:spPr>
          <p:txBody>
            <a:bodyPr wrap="square" anchor="t">
              <a:spAutoFit/>
            </a:bodyPr>
            <a:lstStyle/>
            <a:p>
              <a:r>
                <a:rPr lang="en-US" sz="1050" b="1">
                  <a:solidFill>
                    <a:schemeClr val="accent2">
                      <a:lumMod val="75000"/>
                    </a:schemeClr>
                  </a:solidFill>
                  <a:latin typeface="Arial" panose="020B0604020202020204" pitchFamily="34" charset="0"/>
                  <a:ea typeface="微軟正黑體" panose="020B0604030504040204" pitchFamily="34" charset="-120"/>
                  <a:cs typeface="Arial" panose="020B0604020202020204" pitchFamily="34" charset="0"/>
                </a:rPr>
                <a:t>10GbE</a:t>
              </a:r>
              <a:br>
                <a:rPr lang="en-US" sz="1000">
                  <a:solidFill>
                    <a:schemeClr val="accent2">
                      <a:lumMod val="75000"/>
                    </a:schemeClr>
                  </a:solidFill>
                  <a:latin typeface="Arial" panose="020B0604020202020204" pitchFamily="34" charset="0"/>
                  <a:ea typeface="微軟正黑體" panose="020B0604030504040204" pitchFamily="34" charset="-120"/>
                  <a:cs typeface="Arial" panose="020B0604020202020204" pitchFamily="34" charset="0"/>
                </a:rPr>
              </a:br>
              <a:r>
                <a:rPr lang="en-US" sz="1000">
                  <a:solidFill>
                    <a:schemeClr val="accent2">
                      <a:lumMod val="75000"/>
                    </a:schemeClr>
                  </a:solidFill>
                  <a:latin typeface="Arial" panose="020B0604020202020204" pitchFamily="34" charset="0"/>
                  <a:ea typeface="微軟正黑體" panose="020B0604030504040204" pitchFamily="34" charset="-120"/>
                  <a:cs typeface="Arial" panose="020B0604020202020204" pitchFamily="34" charset="0"/>
                </a:rPr>
                <a:t>(around 1000MB/s, decreased by 10~15%)</a:t>
              </a:r>
            </a:p>
          </p:txBody>
        </p:sp>
        <p:sp>
          <p:nvSpPr>
            <p:cNvPr id="271" name="矩形 901">
              <a:extLst>
                <a:ext uri="{FF2B5EF4-FFF2-40B4-BE49-F238E27FC236}">
                  <a16:creationId xmlns:a16="http://schemas.microsoft.com/office/drawing/2014/main" id="{6A331090-0456-4BB3-8EA0-55DBAD5CFA7E}"/>
                </a:ext>
              </a:extLst>
            </p:cNvPr>
            <p:cNvSpPr/>
            <p:nvPr/>
          </p:nvSpPr>
          <p:spPr>
            <a:xfrm>
              <a:off x="372257" y="4032053"/>
              <a:ext cx="946317" cy="584775"/>
            </a:xfrm>
            <a:prstGeom prst="rect">
              <a:avLst/>
            </a:prstGeom>
          </p:spPr>
          <p:txBody>
            <a:bodyPr wrap="square" anchor="t">
              <a:spAutoFit/>
            </a:bodyPr>
            <a:lstStyle/>
            <a:p>
              <a:r>
                <a:rPr lang="en-US" sz="1100" b="1">
                  <a:solidFill>
                    <a:schemeClr val="accent2">
                      <a:lumMod val="75000"/>
                    </a:schemeClr>
                  </a:solidFill>
                  <a:latin typeface="Arial" panose="020B0604020202020204" pitchFamily="34" charset="0"/>
                  <a:ea typeface="微軟正黑體" panose="020B0604030504040204" pitchFamily="34" charset="-120"/>
                  <a:cs typeface="Arial" panose="020B0604020202020204" pitchFamily="34" charset="0"/>
                </a:rPr>
                <a:t>10GbE</a:t>
              </a:r>
              <a:br>
                <a:rPr lang="en-US" sz="1050">
                  <a:solidFill>
                    <a:schemeClr val="accent2">
                      <a:lumMod val="75000"/>
                    </a:schemeClr>
                  </a:solidFill>
                  <a:latin typeface="Arial" panose="020B0604020202020204" pitchFamily="34" charset="0"/>
                  <a:ea typeface="微軟正黑體" panose="020B0604030504040204" pitchFamily="34" charset="-120"/>
                  <a:cs typeface="Arial" panose="020B0604020202020204" pitchFamily="34" charset="0"/>
                </a:rPr>
              </a:br>
              <a:r>
                <a:rPr lang="en-US" sz="1050">
                  <a:solidFill>
                    <a:schemeClr val="accent2">
                      <a:lumMod val="75000"/>
                    </a:schemeClr>
                  </a:solidFill>
                  <a:latin typeface="Arial" panose="020B0604020202020204" pitchFamily="34" charset="0"/>
                  <a:ea typeface="微軟正黑體" panose="020B0604030504040204" pitchFamily="34" charset="-120"/>
                  <a:cs typeface="Arial" panose="020B0604020202020204" pitchFamily="34" charset="0"/>
                </a:rPr>
                <a:t>(around 1150MB/s)</a:t>
              </a:r>
            </a:p>
          </p:txBody>
        </p:sp>
        <p:sp>
          <p:nvSpPr>
            <p:cNvPr id="272" name="文字方塊 271">
              <a:extLst>
                <a:ext uri="{FF2B5EF4-FFF2-40B4-BE49-F238E27FC236}">
                  <a16:creationId xmlns:a16="http://schemas.microsoft.com/office/drawing/2014/main" id="{FA8E8074-5844-452E-8BD3-7CC93E5B1DB7}"/>
                </a:ext>
              </a:extLst>
            </p:cNvPr>
            <p:cNvSpPr txBox="1"/>
            <p:nvPr/>
          </p:nvSpPr>
          <p:spPr>
            <a:xfrm>
              <a:off x="1520125" y="4117901"/>
              <a:ext cx="1032089" cy="307777"/>
            </a:xfrm>
            <a:prstGeom prst="rect">
              <a:avLst/>
            </a:prstGeom>
            <a:noFill/>
          </p:spPr>
          <p:txBody>
            <a:bodyPr wrap="square" rtlCol="0">
              <a:spAutoFit/>
            </a:bodyPr>
            <a:lstStyle/>
            <a:p>
              <a:r>
                <a:rPr lang="en-US" altLang="zh-TW" sz="1400">
                  <a:solidFill>
                    <a:srgbClr val="002060"/>
                  </a:solidFill>
                  <a:latin typeface="Arial" panose="020B0604020202020204" pitchFamily="34" charset="0"/>
                  <a:cs typeface="Arial" panose="020B0604020202020204" pitchFamily="34" charset="0"/>
                </a:rPr>
                <a:t>Normal</a:t>
              </a:r>
              <a:endParaRPr lang="zh-TW" altLang="en-US" sz="1400">
                <a:solidFill>
                  <a:srgbClr val="002060"/>
                </a:solidFill>
                <a:latin typeface="Arial" panose="020B0604020202020204" pitchFamily="34" charset="0"/>
                <a:cs typeface="Arial" panose="020B0604020202020204" pitchFamily="34" charset="0"/>
              </a:endParaRPr>
            </a:p>
          </p:txBody>
        </p:sp>
        <p:sp>
          <p:nvSpPr>
            <p:cNvPr id="273" name="文字方塊 272">
              <a:extLst>
                <a:ext uri="{FF2B5EF4-FFF2-40B4-BE49-F238E27FC236}">
                  <a16:creationId xmlns:a16="http://schemas.microsoft.com/office/drawing/2014/main" id="{7C1D4079-83AA-46DA-9CBD-5E00CA6DEE89}"/>
                </a:ext>
              </a:extLst>
            </p:cNvPr>
            <p:cNvSpPr txBox="1"/>
            <p:nvPr/>
          </p:nvSpPr>
          <p:spPr>
            <a:xfrm>
              <a:off x="745828" y="5604392"/>
              <a:ext cx="1348144" cy="276999"/>
            </a:xfrm>
            <a:prstGeom prst="rect">
              <a:avLst/>
            </a:prstGeom>
            <a:noFill/>
          </p:spPr>
          <p:txBody>
            <a:bodyPr wrap="square" rtlCol="0">
              <a:spAutoFit/>
            </a:bodyPr>
            <a:lstStyle/>
            <a:p>
              <a:pPr algn="ctr"/>
              <a:r>
                <a:rPr lang="en-US" altLang="zh-TW" sz="1200" b="1">
                  <a:solidFill>
                    <a:srgbClr val="002060"/>
                  </a:solidFill>
                  <a:latin typeface="Arial" panose="020B0604020202020204" pitchFamily="34" charset="0"/>
                  <a:cs typeface="Arial" panose="020B0604020202020204" pitchFamily="34" charset="0"/>
                </a:rPr>
                <a:t>Primary NAS</a:t>
              </a:r>
              <a:endParaRPr lang="zh-TW" altLang="en-US" sz="1200" b="1">
                <a:solidFill>
                  <a:srgbClr val="002060"/>
                </a:solidFill>
                <a:latin typeface="Arial" panose="020B0604020202020204" pitchFamily="34" charset="0"/>
                <a:cs typeface="Arial" panose="020B0604020202020204" pitchFamily="34" charset="0"/>
              </a:endParaRPr>
            </a:p>
          </p:txBody>
        </p:sp>
        <p:sp>
          <p:nvSpPr>
            <p:cNvPr id="274" name="文字方塊 273">
              <a:extLst>
                <a:ext uri="{FF2B5EF4-FFF2-40B4-BE49-F238E27FC236}">
                  <a16:creationId xmlns:a16="http://schemas.microsoft.com/office/drawing/2014/main" id="{6B98C402-C49D-4D4B-A2FA-78C183A451CF}"/>
                </a:ext>
              </a:extLst>
            </p:cNvPr>
            <p:cNvSpPr txBox="1"/>
            <p:nvPr/>
          </p:nvSpPr>
          <p:spPr>
            <a:xfrm>
              <a:off x="4020856" y="5604392"/>
              <a:ext cx="2075144" cy="276999"/>
            </a:xfrm>
            <a:prstGeom prst="rect">
              <a:avLst/>
            </a:prstGeom>
            <a:noFill/>
          </p:spPr>
          <p:txBody>
            <a:bodyPr wrap="square" rtlCol="0">
              <a:spAutoFit/>
            </a:bodyPr>
            <a:lstStyle/>
            <a:p>
              <a:pPr algn="ctr"/>
              <a:r>
                <a:rPr lang="en-US" altLang="zh-TW" sz="1200" b="1">
                  <a:solidFill>
                    <a:srgbClr val="002060"/>
                  </a:solidFill>
                  <a:latin typeface="Arial" panose="020B0604020202020204" pitchFamily="34" charset="0"/>
                  <a:cs typeface="Arial" panose="020B0604020202020204" pitchFamily="34" charset="0"/>
                </a:rPr>
                <a:t>Secondary NAS</a:t>
              </a:r>
              <a:endParaRPr lang="zh-TW" altLang="en-US" sz="1200" b="1">
                <a:solidFill>
                  <a:srgbClr val="002060"/>
                </a:solidFill>
                <a:latin typeface="Arial" panose="020B0604020202020204" pitchFamily="34" charset="0"/>
                <a:cs typeface="Arial" panose="020B0604020202020204" pitchFamily="34" charset="0"/>
              </a:endParaRPr>
            </a:p>
          </p:txBody>
        </p:sp>
        <p:sp>
          <p:nvSpPr>
            <p:cNvPr id="275" name="文字方塊 274">
              <a:extLst>
                <a:ext uri="{FF2B5EF4-FFF2-40B4-BE49-F238E27FC236}">
                  <a16:creationId xmlns:a16="http://schemas.microsoft.com/office/drawing/2014/main" id="{6313B0D9-1B6E-41A3-AFF0-14E95C9A57DB}"/>
                </a:ext>
              </a:extLst>
            </p:cNvPr>
            <p:cNvSpPr txBox="1"/>
            <p:nvPr/>
          </p:nvSpPr>
          <p:spPr>
            <a:xfrm>
              <a:off x="2399171" y="5429857"/>
              <a:ext cx="1733672" cy="307777"/>
            </a:xfrm>
            <a:prstGeom prst="rect">
              <a:avLst/>
            </a:prstGeom>
            <a:noFill/>
          </p:spPr>
          <p:txBody>
            <a:bodyPr wrap="square" rtlCol="0">
              <a:spAutoFit/>
            </a:bodyPr>
            <a:lstStyle/>
            <a:p>
              <a:pPr algn="ctr"/>
              <a:r>
                <a:rPr lang="en-US" altLang="zh-TW" sz="1400">
                  <a:solidFill>
                    <a:srgbClr val="002060"/>
                  </a:solidFill>
                  <a:latin typeface="Arial" panose="020B0604020202020204" pitchFamily="34" charset="0"/>
                  <a:cs typeface="Arial" panose="020B0604020202020204" pitchFamily="34" charset="0"/>
                </a:rPr>
                <a:t>Snapshot send</a:t>
              </a:r>
              <a:endParaRPr lang="zh-TW" altLang="en-US" sz="1400">
                <a:solidFill>
                  <a:srgbClr val="002060"/>
                </a:solidFill>
                <a:latin typeface="Arial" panose="020B0604020202020204" pitchFamily="34" charset="0"/>
                <a:cs typeface="Arial" panose="020B0604020202020204" pitchFamily="34" charset="0"/>
              </a:endParaRPr>
            </a:p>
          </p:txBody>
        </p:sp>
        <p:sp>
          <p:nvSpPr>
            <p:cNvPr id="276" name="文字方塊 275">
              <a:extLst>
                <a:ext uri="{FF2B5EF4-FFF2-40B4-BE49-F238E27FC236}">
                  <a16:creationId xmlns:a16="http://schemas.microsoft.com/office/drawing/2014/main" id="{A72DAA84-F4A3-4B33-8242-019055DAA621}"/>
                </a:ext>
              </a:extLst>
            </p:cNvPr>
            <p:cNvSpPr txBox="1"/>
            <p:nvPr/>
          </p:nvSpPr>
          <p:spPr>
            <a:xfrm>
              <a:off x="2399170" y="4889245"/>
              <a:ext cx="1733677" cy="338554"/>
            </a:xfrm>
            <a:prstGeom prst="rect">
              <a:avLst/>
            </a:prstGeom>
            <a:noFill/>
          </p:spPr>
          <p:txBody>
            <a:bodyPr wrap="square" rtlCol="0">
              <a:spAutoFit/>
            </a:bodyPr>
            <a:lstStyle/>
            <a:p>
              <a:pPr algn="ctr"/>
              <a:r>
                <a:rPr lang="en-US" altLang="zh-TW" sz="1600" b="1">
                  <a:solidFill>
                    <a:schemeClr val="accent2">
                      <a:lumMod val="75000"/>
                    </a:schemeClr>
                  </a:solidFill>
                  <a:latin typeface="Arial" panose="020B0604020202020204" pitchFamily="34" charset="0"/>
                  <a:cs typeface="Arial" panose="020B0604020202020204" pitchFamily="34" charset="0"/>
                </a:rPr>
                <a:t>by Schedule</a:t>
              </a:r>
              <a:endParaRPr lang="zh-TW" altLang="en-US" sz="1600" b="1">
                <a:solidFill>
                  <a:schemeClr val="accent2">
                    <a:lumMod val="75000"/>
                  </a:schemeClr>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49236022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文件" ma:contentTypeID="0x0101000F0F1535630DA84DBFDA44CB524E2BF0" ma:contentTypeVersion="17" ma:contentTypeDescription="建立新的文件。" ma:contentTypeScope="" ma:versionID="cd20d685ac69da4972dae1e230d32659">
  <xsd:schema xmlns:xsd="http://www.w3.org/2001/XMLSchema" xmlns:xs="http://www.w3.org/2001/XMLSchema" xmlns:p="http://schemas.microsoft.com/office/2006/metadata/properties" xmlns:ns3="29c5fea7-4369-443d-ad37-e7f2d0302a9d" xmlns:ns4="031bced3-c074-4e98-b792-e19f8ce1b1c9" targetNamespace="http://schemas.microsoft.com/office/2006/metadata/properties" ma:root="true" ma:fieldsID="92b8efc80076f9c4959d914229d3cc49" ns3:_="" ns4:_="">
    <xsd:import namespace="29c5fea7-4369-443d-ad37-e7f2d0302a9d"/>
    <xsd:import namespace="031bced3-c074-4e98-b792-e19f8ce1b1c9"/>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4:SharingHintHash"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LengthInSeconds" minOccurs="0"/>
                <xsd:element ref="ns3:_activity" minOccurs="0"/>
                <xsd:element ref="ns3:MediaServiceObjectDetectorVersions"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9c5fea7-4369-443d-ad37-e7f2d0302a9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_activity" ma:index="21" nillable="true" ma:displayName="_activity" ma:hidden="true" ma:internalName="_activity">
      <xsd:simpleType>
        <xsd:restriction base="dms:Note"/>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ystemTags" ma:index="23" nillable="true" ma:displayName="MediaServiceSystemTags" ma:hidden="true" ma:internalName="MediaServiceSystemTags" ma:readOnly="true">
      <xsd:simpleType>
        <xsd:restriction base="dms:Note"/>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31bced3-c074-4e98-b792-e19f8ce1b1c9" elementFormDefault="qualified">
    <xsd:import namespace="http://schemas.microsoft.com/office/2006/documentManagement/types"/>
    <xsd:import namespace="http://schemas.microsoft.com/office/infopath/2007/PartnerControls"/>
    <xsd:element name="SharedWithUsers" ma:index="12" nillable="true" ma:displayName="共用對象:"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共用詳細資料" ma:internalName="SharedWithDetails" ma:readOnly="true">
      <xsd:simpleType>
        <xsd:restriction base="dms:Note">
          <xsd:maxLength value="255"/>
        </xsd:restriction>
      </xsd:simpleType>
    </xsd:element>
    <xsd:element name="SharingHintHash" ma:index="14" nillable="true" ma:displayName="共用提示雜湊"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內容類型"/>
        <xsd:element ref="dc:title" minOccurs="0" maxOccurs="1" ma:index="4" ma:displayName="標題"/>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29c5fea7-4369-443d-ad37-e7f2d0302a9d" xsi:nil="true"/>
  </documentManagement>
</p:properties>
</file>

<file path=customXml/itemProps1.xml><?xml version="1.0" encoding="utf-8"?>
<ds:datastoreItem xmlns:ds="http://schemas.openxmlformats.org/officeDocument/2006/customXml" ds:itemID="{ADCF99F7-9941-4909-ABC6-B613BC32D1F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9c5fea7-4369-443d-ad37-e7f2d0302a9d"/>
    <ds:schemaRef ds:uri="031bced3-c074-4e98-b792-e19f8ce1b1c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18C78A9-C516-49FB-B956-35F4B2F8E1F0}">
  <ds:schemaRefs>
    <ds:schemaRef ds:uri="http://schemas.microsoft.com/sharepoint/v3/contenttype/forms"/>
  </ds:schemaRefs>
</ds:datastoreItem>
</file>

<file path=customXml/itemProps3.xml><?xml version="1.0" encoding="utf-8"?>
<ds:datastoreItem xmlns:ds="http://schemas.openxmlformats.org/officeDocument/2006/customXml" ds:itemID="{BB0CF4A3-F6DB-4FEF-B658-E3D2D8F7FD7D}">
  <ds:schemaRefs>
    <ds:schemaRef ds:uri="http://schemas.microsoft.com/office/infopath/2007/PartnerControls"/>
    <ds:schemaRef ds:uri="http://schemas.microsoft.com/office/2006/metadata/properties"/>
    <ds:schemaRef ds:uri="http://www.w3.org/XML/1998/namespace"/>
    <ds:schemaRef ds:uri="http://purl.org/dc/dcmitype/"/>
    <ds:schemaRef ds:uri="http://schemas.microsoft.com/office/2006/documentManagement/types"/>
    <ds:schemaRef ds:uri="http://purl.org/dc/elements/1.1/"/>
    <ds:schemaRef ds:uri="http://purl.org/dc/terms/"/>
    <ds:schemaRef ds:uri="http://schemas.openxmlformats.org/package/2006/metadata/core-properties"/>
    <ds:schemaRef ds:uri="031bced3-c074-4e98-b792-e19f8ce1b1c9"/>
    <ds:schemaRef ds:uri="29c5fea7-4369-443d-ad37-e7f2d0302a9d"/>
  </ds:schemaRefs>
</ds:datastoreItem>
</file>

<file path=docProps/app.xml><?xml version="1.0" encoding="utf-8"?>
<Properties xmlns="http://schemas.openxmlformats.org/officeDocument/2006/extended-properties" xmlns:vt="http://schemas.openxmlformats.org/officeDocument/2006/docPropsVTypes">
  <TotalTime>0</TotalTime>
  <Words>2851</Words>
  <Application>Microsoft Office PowerPoint</Application>
  <PresentationFormat>寬螢幕</PresentationFormat>
  <Paragraphs>448</Paragraphs>
  <Slides>49</Slides>
  <Notes>10</Notes>
  <HiddenSlides>0</HiddenSlides>
  <MMClips>0</MMClips>
  <ScaleCrop>false</ScaleCrop>
  <HeadingPairs>
    <vt:vector size="6" baseType="variant">
      <vt:variant>
        <vt:lpstr>使用字型</vt:lpstr>
      </vt:variant>
      <vt:variant>
        <vt:i4>8</vt:i4>
      </vt:variant>
      <vt:variant>
        <vt:lpstr>佈景主題</vt:lpstr>
      </vt:variant>
      <vt:variant>
        <vt:i4>1</vt:i4>
      </vt:variant>
      <vt:variant>
        <vt:lpstr>投影片標題</vt:lpstr>
      </vt:variant>
      <vt:variant>
        <vt:i4>49</vt:i4>
      </vt:variant>
    </vt:vector>
  </HeadingPairs>
  <TitlesOfParts>
    <vt:vector size="58" baseType="lpstr">
      <vt:lpstr>inherit</vt:lpstr>
      <vt:lpstr>Microsoft JhengHei</vt:lpstr>
      <vt:lpstr>Microsoft JhengHei</vt:lpstr>
      <vt:lpstr>Arial</vt:lpstr>
      <vt:lpstr>Calibri</vt:lpstr>
      <vt:lpstr>Calibri Light</vt:lpstr>
      <vt:lpstr>Roboto</vt:lpstr>
      <vt:lpstr>Wingdings</vt:lpstr>
      <vt:lpstr>Office Theme</vt:lpstr>
      <vt:lpstr>PowerPoint 簡報</vt:lpstr>
      <vt:lpstr>QuTS hero:  The best Unified Hybrid Storage</vt:lpstr>
      <vt:lpstr>QuTS hero Highlights</vt:lpstr>
      <vt:lpstr>PowerPoint 簡報</vt:lpstr>
      <vt:lpstr>Data Integrity and Self Healing</vt:lpstr>
      <vt:lpstr>COW (copy on write) avoid data loss that occurred on power outage</vt:lpstr>
      <vt:lpstr>PowerPoint 簡報</vt:lpstr>
      <vt:lpstr>Snapshot Protection (65,536)</vt:lpstr>
      <vt:lpstr>SnapSync – cost-effective replication solution for backup, data protection &amp; disaster recovery</vt:lpstr>
      <vt:lpstr>How to do when disasters happen</vt:lpstr>
      <vt:lpstr>Best Practices for the configuration of Realtime SnapSync</vt:lpstr>
      <vt:lpstr>Safer RAID types: Triple Parity &amp; Triple Mirror</vt:lpstr>
      <vt:lpstr>Three-layer backup solution:  Provide you the most complete data backup protection</vt:lpstr>
      <vt:lpstr>PowerPoint 簡報</vt:lpstr>
      <vt:lpstr>QNAP Patented QSAL technology: preventing  multiple SSD malfunctioning at the same time</vt:lpstr>
      <vt:lpstr>WORM (Write Once Read Many times)</vt:lpstr>
      <vt:lpstr>AES-NI accelerated for SMB3 Signing and Encryption</vt:lpstr>
      <vt:lpstr>PowerPoint 簡報</vt:lpstr>
      <vt:lpstr>PowerPoint 簡報</vt:lpstr>
      <vt:lpstr>QNAP Authenticator: Passwordless</vt:lpstr>
      <vt:lpstr>Configure from “Login &amp; Security”</vt:lpstr>
      <vt:lpstr>PowerPoint 簡報</vt:lpstr>
      <vt:lpstr>Data Efficiency with Powerful Data Reduction</vt:lpstr>
      <vt:lpstr>L2ARC cache, and ZIL which provide power loss protection</vt:lpstr>
      <vt:lpstr>Write Coalescing: improve the random access</vt:lpstr>
      <vt:lpstr>Pool over-provisioning: Improve the performance for fragmented pool (The scenario when big block write to HDD )</vt:lpstr>
      <vt:lpstr>Pool over-provisioning: Improve the performance for fragmented pool (The scenario when big block write to HDD )</vt:lpstr>
      <vt:lpstr>ZFS structure consideration:  Performance dependency between memory size and storage pools</vt:lpstr>
      <vt:lpstr>PowerPoint 簡報</vt:lpstr>
      <vt:lpstr>PowerPoint 簡報</vt:lpstr>
      <vt:lpstr>PowerPoint 簡報</vt:lpstr>
      <vt:lpstr>PowerPoint 簡報</vt:lpstr>
      <vt:lpstr>SAS 12Gb/s JBOD Expansion</vt:lpstr>
      <vt:lpstr>Up to 5 petabytes capacity per shared folder</vt:lpstr>
      <vt:lpstr>Recommended to use ECC Memory  (Error Correcting Code)</vt:lpstr>
      <vt:lpstr>Expand ZFS RAID-Z capacity </vt:lpstr>
      <vt:lpstr>PowerPoint 簡報</vt:lpstr>
      <vt:lpstr>Predictive Migration </vt:lpstr>
      <vt:lpstr>Predictive Migration:  Protect Your Data Before Drive Fails. </vt:lpstr>
      <vt:lpstr>PowerPoint 簡報</vt:lpstr>
      <vt:lpstr>More detailed Access Control</vt:lpstr>
      <vt:lpstr>Convert your local storage to public cloud with different protocols</vt:lpstr>
      <vt:lpstr>Delegated Administration</vt:lpstr>
      <vt:lpstr>New 8 Roles delegateable to the User group users</vt:lpstr>
      <vt:lpstr>AMIZ Cloud</vt:lpstr>
      <vt:lpstr>Grouped by Organization Center,  Managed in Amiz Cloud </vt:lpstr>
      <vt:lpstr>Option for Fixed NFS Service Ports</vt:lpstr>
      <vt:lpstr>Recomended Models</vt:lpstr>
      <vt:lpstr>PowerPoint 簡報</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202402_QuTS-hero_5.1.0</dc:title>
  <dc:creator>Tim Lin 林欣昌</dc:creator>
  <cp:lastModifiedBy>Copy Su 蘇衍印</cp:lastModifiedBy>
  <cp:revision>2</cp:revision>
  <dcterms:created xsi:type="dcterms:W3CDTF">2022-12-26T03:34:50Z</dcterms:created>
  <dcterms:modified xsi:type="dcterms:W3CDTF">2024-02-21T07:00:01Z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0x0101000F0F1535630DA84DBFDA44CB524E2BF0</vt:lpwstr>
  </property>
</Properties>
</file>