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handoutMasterIdLst>
    <p:handoutMasterId r:id="rId89"/>
  </p:handoutMasterIdLst>
  <p:sldIdLst>
    <p:sldId id="270" r:id="rId5"/>
    <p:sldId id="293" r:id="rId6"/>
    <p:sldId id="276" r:id="rId7"/>
    <p:sldId id="331" r:id="rId8"/>
    <p:sldId id="284" r:id="rId9"/>
    <p:sldId id="332" r:id="rId10"/>
    <p:sldId id="441" r:id="rId11"/>
    <p:sldId id="440" r:id="rId12"/>
    <p:sldId id="445" r:id="rId13"/>
    <p:sldId id="338" r:id="rId14"/>
    <p:sldId id="383" r:id="rId15"/>
    <p:sldId id="384" r:id="rId16"/>
    <p:sldId id="385" r:id="rId17"/>
    <p:sldId id="424" r:id="rId18"/>
    <p:sldId id="425" r:id="rId19"/>
    <p:sldId id="426" r:id="rId20"/>
    <p:sldId id="427" r:id="rId21"/>
    <p:sldId id="391" r:id="rId22"/>
    <p:sldId id="354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357" r:id="rId31"/>
    <p:sldId id="396" r:id="rId32"/>
    <p:sldId id="397" r:id="rId33"/>
    <p:sldId id="442" r:id="rId34"/>
    <p:sldId id="398" r:id="rId35"/>
    <p:sldId id="399" r:id="rId36"/>
    <p:sldId id="318" r:id="rId37"/>
    <p:sldId id="443" r:id="rId38"/>
    <p:sldId id="444" r:id="rId39"/>
    <p:sldId id="403" r:id="rId40"/>
    <p:sldId id="401" r:id="rId41"/>
    <p:sldId id="439" r:id="rId42"/>
    <p:sldId id="402" r:id="rId43"/>
    <p:sldId id="322" r:id="rId44"/>
    <p:sldId id="404" r:id="rId45"/>
    <p:sldId id="405" r:id="rId46"/>
    <p:sldId id="355" r:id="rId47"/>
    <p:sldId id="347" r:id="rId48"/>
    <p:sldId id="336" r:id="rId49"/>
    <p:sldId id="348" r:id="rId50"/>
    <p:sldId id="428" r:id="rId51"/>
    <p:sldId id="350" r:id="rId52"/>
    <p:sldId id="351" r:id="rId53"/>
    <p:sldId id="370" r:id="rId54"/>
    <p:sldId id="352" r:id="rId55"/>
    <p:sldId id="406" r:id="rId56"/>
    <p:sldId id="431" r:id="rId57"/>
    <p:sldId id="416" r:id="rId58"/>
    <p:sldId id="429" r:id="rId59"/>
    <p:sldId id="412" r:id="rId60"/>
    <p:sldId id="433" r:id="rId61"/>
    <p:sldId id="411" r:id="rId62"/>
    <p:sldId id="432" r:id="rId63"/>
    <p:sldId id="434" r:id="rId64"/>
    <p:sldId id="410" r:id="rId65"/>
    <p:sldId id="409" r:id="rId66"/>
    <p:sldId id="437" r:id="rId67"/>
    <p:sldId id="413" r:id="rId68"/>
    <p:sldId id="436" r:id="rId69"/>
    <p:sldId id="367" r:id="rId70"/>
    <p:sldId id="435" r:id="rId71"/>
    <p:sldId id="356" r:id="rId72"/>
    <p:sldId id="353" r:id="rId73"/>
    <p:sldId id="371" r:id="rId74"/>
    <p:sldId id="373" r:id="rId75"/>
    <p:sldId id="374" r:id="rId76"/>
    <p:sldId id="375" r:id="rId77"/>
    <p:sldId id="372" r:id="rId78"/>
    <p:sldId id="377" r:id="rId79"/>
    <p:sldId id="376" r:id="rId80"/>
    <p:sldId id="378" r:id="rId81"/>
    <p:sldId id="379" r:id="rId82"/>
    <p:sldId id="380" r:id="rId83"/>
    <p:sldId id="381" r:id="rId84"/>
    <p:sldId id="382" r:id="rId85"/>
    <p:sldId id="296" r:id="rId86"/>
    <p:sldId id="261" r:id="rId8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orient="horz" pos="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360"/>
    <a:srgbClr val="073F51"/>
    <a:srgbClr val="F0F0F0"/>
    <a:srgbClr val="09556D"/>
    <a:srgbClr val="0C6C8A"/>
    <a:srgbClr val="0E82AF"/>
    <a:srgbClr val="042942"/>
    <a:srgbClr val="F3F2F1"/>
    <a:srgbClr val="28A09D"/>
    <a:srgbClr val="2AA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3"/>
    <p:restoredTop sz="94678"/>
  </p:normalViewPr>
  <p:slideViewPr>
    <p:cSldViewPr snapToGrid="0">
      <p:cViewPr varScale="1">
        <p:scale>
          <a:sx n="112" d="100"/>
          <a:sy n="112" d="100"/>
        </p:scale>
        <p:origin x="1118" y="91"/>
      </p:cViewPr>
      <p:guideLst>
        <p:guide pos="529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0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5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05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11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00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430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8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107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028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95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73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929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647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515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660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625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82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31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5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92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37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6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90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8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451"/>
            <a:ext cx="12189628" cy="68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5F31AE8-343B-C116-15A9-CC9020A0D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版面配置區 1">
            <a:extLst>
              <a:ext uri="{FF2B5EF4-FFF2-40B4-BE49-F238E27FC236}">
                <a16:creationId xmlns:a16="http://schemas.microsoft.com/office/drawing/2014/main" id="{404FF937-1C64-75DF-F94F-616A8AA9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150D70BA-6498-4F89-FC4E-7B68EE41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6" y="1996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0E6FD71-D621-9BF3-EF22-0627D14D8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95267F0-3DDB-1FA0-6D1E-D0B2E128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959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53ED848D-26A6-43DF-A0F3-01810F4B4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488" y="203275"/>
            <a:ext cx="11205019" cy="6451449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C1AAAA1-687C-4816-B4B8-D6ED22D8946E}"/>
              </a:ext>
            </a:extLst>
          </p:cNvPr>
          <p:cNvCxnSpPr/>
          <p:nvPr userDrawn="1"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9959412-FE44-4520-B5A3-593CFEC3460C}"/>
              </a:ext>
            </a:extLst>
          </p:cNvPr>
          <p:cNvCxnSpPr/>
          <p:nvPr userDrawn="1"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30" cy="685666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463E36-229E-4887-B763-EE77FD7D171D}"/>
              </a:ext>
            </a:extLst>
          </p:cNvPr>
          <p:cNvSpPr/>
          <p:nvPr userDrawn="1"/>
        </p:nvSpPr>
        <p:spPr>
          <a:xfrm>
            <a:off x="185737" y="1636296"/>
            <a:ext cx="11820525" cy="5221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8B0BC42A-13E5-4F47-BF00-A12ECD35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67C9DE-BFCA-78CC-649E-299EF361C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279555-58B7-690C-F097-C5E9CFA128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07BD7C4-BD7C-5D3C-5E67-475FACD05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E939A6B8-9606-4646-1A09-BC86DE611FB8}"/>
              </a:ext>
            </a:extLst>
          </p:cNvPr>
          <p:cNvGrpSpPr/>
          <p:nvPr userDrawn="1"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E3ED5DD5-A19E-87C4-133E-4CEB04A3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D6D327FE-0A69-6FE9-5493-BE08345D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23" name="圖形 22">
            <a:extLst>
              <a:ext uri="{FF2B5EF4-FFF2-40B4-BE49-F238E27FC236}">
                <a16:creationId xmlns:a16="http://schemas.microsoft.com/office/drawing/2014/main" id="{DD9938DC-5E7D-F9B6-CDA6-69C11C22F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CDDCB141-3A1A-77AA-D2B4-27AA1E85CF4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E8DB33CC-40FE-CB6C-2EA7-D9A48C5925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8971396" y="2479449"/>
            <a:ext cx="1710927" cy="80732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DE09C19-824C-EA8D-D9D5-63676C33BA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B8C787-BC31-2847-FDE7-12D8F5D211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49DF5A-96F9-265D-26FD-D580E7777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40991" y="1476359"/>
            <a:ext cx="8655433" cy="47938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A791EEBE-CDE0-3286-EB35-6B8CF867A1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6813" y="5164666"/>
            <a:ext cx="1229772" cy="7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8" r:id="rId3"/>
    <p:sldLayoutId id="2147483677" r:id="rId4"/>
    <p:sldLayoutId id="2147483663" r:id="rId5"/>
    <p:sldLayoutId id="2147483675" r:id="rId6"/>
    <p:sldLayoutId id="2147483669" r:id="rId7"/>
    <p:sldLayoutId id="2147483676" r:id="rId8"/>
    <p:sldLayoutId id="2147483670" r:id="rId9"/>
    <p:sldLayoutId id="2147483671" r:id="rId10"/>
    <p:sldLayoutId id="2147483666" r:id="rId11"/>
    <p:sldLayoutId id="2147483674" r:id="rId12"/>
    <p:sldLayoutId id="2147483673" r:id="rId13"/>
    <p:sldLayoutId id="214748367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7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jpe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124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3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jpeg"/><Relationship Id="rId11" Type="http://schemas.openxmlformats.org/officeDocument/2006/relationships/image" Target="../media/image137.png"/><Relationship Id="rId5" Type="http://schemas.openxmlformats.org/officeDocument/2006/relationships/image" Target="../media/image132.jpeg"/><Relationship Id="rId10" Type="http://schemas.openxmlformats.org/officeDocument/2006/relationships/image" Target="../media/image136.png"/><Relationship Id="rId4" Type="http://schemas.openxmlformats.org/officeDocument/2006/relationships/image" Target="../media/image131.jpeg"/><Relationship Id="rId9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9.png"/><Relationship Id="rId7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11" Type="http://schemas.openxmlformats.org/officeDocument/2006/relationships/image" Target="../media/image144.jpeg"/><Relationship Id="rId5" Type="http://schemas.openxmlformats.org/officeDocument/2006/relationships/image" Target="../media/image139.png"/><Relationship Id="rId10" Type="http://schemas.openxmlformats.org/officeDocument/2006/relationships/image" Target="../media/image143.jpeg"/><Relationship Id="rId4" Type="http://schemas.openxmlformats.org/officeDocument/2006/relationships/image" Target="../media/image138.jpeg"/><Relationship Id="rId9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0.png"/><Relationship Id="rId7" Type="http://schemas.openxmlformats.org/officeDocument/2006/relationships/image" Target="../media/image147.png"/><Relationship Id="rId12" Type="http://schemas.openxmlformats.org/officeDocument/2006/relationships/image" Target="../media/image1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png"/><Relationship Id="rId11" Type="http://schemas.openxmlformats.org/officeDocument/2006/relationships/image" Target="../media/image150.jpeg"/><Relationship Id="rId5" Type="http://schemas.openxmlformats.org/officeDocument/2006/relationships/image" Target="../media/image145.png"/><Relationship Id="rId10" Type="http://schemas.openxmlformats.org/officeDocument/2006/relationships/image" Target="../media/image149.jpeg"/><Relationship Id="rId4" Type="http://schemas.openxmlformats.org/officeDocument/2006/relationships/image" Target="../media/image129.png"/><Relationship Id="rId9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jpeg"/><Relationship Id="rId3" Type="http://schemas.openxmlformats.org/officeDocument/2006/relationships/image" Target="../media/image129.png"/><Relationship Id="rId7" Type="http://schemas.openxmlformats.org/officeDocument/2006/relationships/image" Target="../media/image154.png"/><Relationship Id="rId12" Type="http://schemas.openxmlformats.org/officeDocument/2006/relationships/image" Target="../media/image159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35.png"/><Relationship Id="rId10" Type="http://schemas.openxmlformats.org/officeDocument/2006/relationships/image" Target="../media/image157.png"/><Relationship Id="rId4" Type="http://schemas.openxmlformats.org/officeDocument/2006/relationships/image" Target="../media/image152.jpeg"/><Relationship Id="rId9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30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166.jpeg"/><Relationship Id="rId5" Type="http://schemas.openxmlformats.org/officeDocument/2006/relationships/image" Target="../media/image129.png"/><Relationship Id="rId10" Type="http://schemas.openxmlformats.org/officeDocument/2006/relationships/image" Target="../media/image165.jpeg"/><Relationship Id="rId4" Type="http://schemas.openxmlformats.org/officeDocument/2006/relationships/image" Target="../media/image161.jpeg"/><Relationship Id="rId9" Type="http://schemas.openxmlformats.org/officeDocument/2006/relationships/image" Target="../media/image1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74.png"/><Relationship Id="rId3" Type="http://schemas.openxmlformats.org/officeDocument/2006/relationships/image" Target="../media/image130.png"/><Relationship Id="rId7" Type="http://schemas.openxmlformats.org/officeDocument/2006/relationships/image" Target="../media/image169.jpe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8.jpeg"/><Relationship Id="rId11" Type="http://schemas.openxmlformats.org/officeDocument/2006/relationships/image" Target="../media/image172.png"/><Relationship Id="rId5" Type="http://schemas.openxmlformats.org/officeDocument/2006/relationships/image" Target="../media/image129.png"/><Relationship Id="rId10" Type="http://schemas.openxmlformats.org/officeDocument/2006/relationships/image" Target="../media/image171.png"/><Relationship Id="rId4" Type="http://schemas.openxmlformats.org/officeDocument/2006/relationships/image" Target="../media/image167.jpe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29.png"/><Relationship Id="rId7" Type="http://schemas.openxmlformats.org/officeDocument/2006/relationships/image" Target="../media/image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8.jpeg"/><Relationship Id="rId11" Type="http://schemas.openxmlformats.org/officeDocument/2006/relationships/image" Target="../media/image182.png"/><Relationship Id="rId5" Type="http://schemas.openxmlformats.org/officeDocument/2006/relationships/image" Target="../media/image177.jpeg"/><Relationship Id="rId10" Type="http://schemas.openxmlformats.org/officeDocument/2006/relationships/image" Target="../media/image181.png"/><Relationship Id="rId4" Type="http://schemas.openxmlformats.org/officeDocument/2006/relationships/image" Target="../media/image176.jpeg"/><Relationship Id="rId9" Type="http://schemas.openxmlformats.org/officeDocument/2006/relationships/image" Target="../media/image1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svg"/><Relationship Id="rId3" Type="http://schemas.openxmlformats.org/officeDocument/2006/relationships/image" Target="../media/image184.png"/><Relationship Id="rId7" Type="http://schemas.openxmlformats.org/officeDocument/2006/relationships/image" Target="../media/image186.svg"/><Relationship Id="rId12" Type="http://schemas.openxmlformats.org/officeDocument/2006/relationships/image" Target="../media/image19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5.png"/><Relationship Id="rId11" Type="http://schemas.openxmlformats.org/officeDocument/2006/relationships/image" Target="../media/image190.svg"/><Relationship Id="rId5" Type="http://schemas.openxmlformats.org/officeDocument/2006/relationships/image" Target="../media/image17.svg"/><Relationship Id="rId10" Type="http://schemas.openxmlformats.org/officeDocument/2006/relationships/image" Target="../media/image189.png"/><Relationship Id="rId4" Type="http://schemas.openxmlformats.org/officeDocument/2006/relationships/image" Target="../media/image16.png"/><Relationship Id="rId9" Type="http://schemas.openxmlformats.org/officeDocument/2006/relationships/image" Target="../media/image188.svg"/><Relationship Id="rId14" Type="http://schemas.openxmlformats.org/officeDocument/2006/relationships/image" Target="../media/image1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17.svg"/><Relationship Id="rId3" Type="http://schemas.openxmlformats.org/officeDocument/2006/relationships/image" Target="../media/image195.svg"/><Relationship Id="rId7" Type="http://schemas.openxmlformats.org/officeDocument/2006/relationships/image" Target="../media/image199.svg"/><Relationship Id="rId12" Type="http://schemas.openxmlformats.org/officeDocument/2006/relationships/image" Target="../media/image16.png"/><Relationship Id="rId2" Type="http://schemas.openxmlformats.org/officeDocument/2006/relationships/image" Target="../media/image194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svg"/><Relationship Id="rId15" Type="http://schemas.openxmlformats.org/officeDocument/2006/relationships/image" Target="../media/image205.sv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svg"/><Relationship Id="rId14" Type="http://schemas.openxmlformats.org/officeDocument/2006/relationships/image" Target="../media/image2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sv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svg"/><Relationship Id="rId3" Type="http://schemas.openxmlformats.org/officeDocument/2006/relationships/image" Target="../media/image212.png"/><Relationship Id="rId7" Type="http://schemas.openxmlformats.org/officeDocument/2006/relationships/image" Target="../media/image21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22.svg"/><Relationship Id="rId4" Type="http://schemas.openxmlformats.org/officeDocument/2006/relationships/image" Target="../media/image213.png"/><Relationship Id="rId9" Type="http://schemas.openxmlformats.org/officeDocument/2006/relationships/image" Target="../media/image2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27.png"/><Relationship Id="rId3" Type="http://schemas.openxmlformats.org/officeDocument/2006/relationships/image" Target="../media/image224.png"/><Relationship Id="rId7" Type="http://schemas.microsoft.com/office/2007/relationships/hdphoto" Target="../media/hdphoto3.wdp"/><Relationship Id="rId12" Type="http://schemas.openxmlformats.org/officeDocument/2006/relationships/image" Target="../media/image222.sv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5.png"/><Relationship Id="rId11" Type="http://schemas.openxmlformats.org/officeDocument/2006/relationships/image" Target="../media/image221.png"/><Relationship Id="rId5" Type="http://schemas.openxmlformats.org/officeDocument/2006/relationships/image" Target="../media/image17.svg"/><Relationship Id="rId10" Type="http://schemas.openxmlformats.org/officeDocument/2006/relationships/image" Target="../media/image220.svg"/><Relationship Id="rId4" Type="http://schemas.openxmlformats.org/officeDocument/2006/relationships/image" Target="../media/image16.png"/><Relationship Id="rId9" Type="http://schemas.openxmlformats.org/officeDocument/2006/relationships/image" Target="../media/image219.png"/><Relationship Id="rId14" Type="http://schemas.openxmlformats.org/officeDocument/2006/relationships/image" Target="../media/image2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17.svg"/><Relationship Id="rId3" Type="http://schemas.openxmlformats.org/officeDocument/2006/relationships/image" Target="../media/image229.svg"/><Relationship Id="rId7" Type="http://schemas.openxmlformats.org/officeDocument/2006/relationships/image" Target="../media/image233.svg"/><Relationship Id="rId12" Type="http://schemas.openxmlformats.org/officeDocument/2006/relationships/image" Target="../media/image1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sv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svg"/><Relationship Id="rId14" Type="http://schemas.openxmlformats.org/officeDocument/2006/relationships/image" Target="../media/image2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svg"/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12" Type="http://schemas.openxmlformats.org/officeDocument/2006/relationships/image" Target="../media/image245.png"/><Relationship Id="rId2" Type="http://schemas.openxmlformats.org/officeDocument/2006/relationships/image" Target="../media/image10.png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44.svg"/><Relationship Id="rId5" Type="http://schemas.openxmlformats.org/officeDocument/2006/relationships/image" Target="../media/image240.svg"/><Relationship Id="rId15" Type="http://schemas.openxmlformats.org/officeDocument/2006/relationships/image" Target="../media/image248.svg"/><Relationship Id="rId10" Type="http://schemas.openxmlformats.org/officeDocument/2006/relationships/image" Target="../media/image243.png"/><Relationship Id="rId4" Type="http://schemas.openxmlformats.org/officeDocument/2006/relationships/image" Target="../media/image239.png"/><Relationship Id="rId9" Type="http://schemas.openxmlformats.org/officeDocument/2006/relationships/image" Target="../media/image242.svg"/><Relationship Id="rId14" Type="http://schemas.openxmlformats.org/officeDocument/2006/relationships/image" Target="../media/image2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svg"/><Relationship Id="rId3" Type="http://schemas.openxmlformats.org/officeDocument/2006/relationships/image" Target="../media/image251.svg"/><Relationship Id="rId7" Type="http://schemas.openxmlformats.org/officeDocument/2006/relationships/image" Target="../media/image255.png"/><Relationship Id="rId12" Type="http://schemas.openxmlformats.org/officeDocument/2006/relationships/image" Target="../media/image17.sv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4.png"/><Relationship Id="rId11" Type="http://schemas.openxmlformats.org/officeDocument/2006/relationships/image" Target="../media/image16.png"/><Relationship Id="rId5" Type="http://schemas.openxmlformats.org/officeDocument/2006/relationships/image" Target="../media/image253.svg"/><Relationship Id="rId10" Type="http://schemas.openxmlformats.org/officeDocument/2006/relationships/image" Target="../media/image258.sv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sv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12" Type="http://schemas.openxmlformats.org/officeDocument/2006/relationships/image" Target="../media/image2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2.sv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0" Type="http://schemas.openxmlformats.org/officeDocument/2006/relationships/image" Target="../media/image266.svg"/><Relationship Id="rId4" Type="http://schemas.openxmlformats.org/officeDocument/2006/relationships/image" Target="../media/image260.svg"/><Relationship Id="rId9" Type="http://schemas.openxmlformats.org/officeDocument/2006/relationships/image" Target="../media/image2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svg"/><Relationship Id="rId18" Type="http://schemas.openxmlformats.org/officeDocument/2006/relationships/image" Target="../media/image279.png"/><Relationship Id="rId3" Type="http://schemas.openxmlformats.org/officeDocument/2006/relationships/image" Target="../media/image13.svg"/><Relationship Id="rId7" Type="http://schemas.openxmlformats.org/officeDocument/2006/relationships/image" Target="../media/image270.svg"/><Relationship Id="rId12" Type="http://schemas.openxmlformats.org/officeDocument/2006/relationships/image" Target="../media/image275.png"/><Relationship Id="rId17" Type="http://schemas.openxmlformats.org/officeDocument/2006/relationships/image" Target="../media/image38.svg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9.png"/><Relationship Id="rId11" Type="http://schemas.openxmlformats.org/officeDocument/2006/relationships/image" Target="../media/image274.svg"/><Relationship Id="rId5" Type="http://schemas.openxmlformats.org/officeDocument/2006/relationships/image" Target="../media/image9.svg"/><Relationship Id="rId15" Type="http://schemas.openxmlformats.org/officeDocument/2006/relationships/image" Target="../media/image278.svg"/><Relationship Id="rId10" Type="http://schemas.openxmlformats.org/officeDocument/2006/relationships/image" Target="../media/image273.png"/><Relationship Id="rId4" Type="http://schemas.openxmlformats.org/officeDocument/2006/relationships/image" Target="../media/image8.png"/><Relationship Id="rId9" Type="http://schemas.openxmlformats.org/officeDocument/2006/relationships/image" Target="../media/image272.svg"/><Relationship Id="rId14" Type="http://schemas.openxmlformats.org/officeDocument/2006/relationships/image" Target="../media/image2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svg"/><Relationship Id="rId13" Type="http://schemas.openxmlformats.org/officeDocument/2006/relationships/image" Target="../media/image289.png"/><Relationship Id="rId3" Type="http://schemas.openxmlformats.org/officeDocument/2006/relationships/image" Target="../media/image280.png"/><Relationship Id="rId7" Type="http://schemas.openxmlformats.org/officeDocument/2006/relationships/image" Target="../media/image283.png"/><Relationship Id="rId12" Type="http://schemas.openxmlformats.org/officeDocument/2006/relationships/image" Target="../media/image288.svg"/><Relationship Id="rId17" Type="http://schemas.openxmlformats.org/officeDocument/2006/relationships/image" Target="../media/image29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81.png"/><Relationship Id="rId15" Type="http://schemas.openxmlformats.org/officeDocument/2006/relationships/image" Target="../media/image16.png"/><Relationship Id="rId10" Type="http://schemas.openxmlformats.org/officeDocument/2006/relationships/image" Target="../media/image286.svg"/><Relationship Id="rId4" Type="http://schemas.openxmlformats.org/officeDocument/2006/relationships/image" Target="../media/image237.png"/><Relationship Id="rId9" Type="http://schemas.openxmlformats.org/officeDocument/2006/relationships/image" Target="../media/image285.png"/><Relationship Id="rId14" Type="http://schemas.openxmlformats.org/officeDocument/2006/relationships/image" Target="../media/image29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svg"/><Relationship Id="rId13" Type="http://schemas.openxmlformats.org/officeDocument/2006/relationships/image" Target="../media/image300.png"/><Relationship Id="rId18" Type="http://schemas.openxmlformats.org/officeDocument/2006/relationships/image" Target="../media/image305.png"/><Relationship Id="rId3" Type="http://schemas.openxmlformats.org/officeDocument/2006/relationships/image" Target="../media/image293.svg"/><Relationship Id="rId7" Type="http://schemas.openxmlformats.org/officeDocument/2006/relationships/image" Target="../media/image294.png"/><Relationship Id="rId12" Type="http://schemas.openxmlformats.org/officeDocument/2006/relationships/image" Target="../media/image299.svg"/><Relationship Id="rId17" Type="http://schemas.openxmlformats.org/officeDocument/2006/relationships/image" Target="../media/image304.png"/><Relationship Id="rId2" Type="http://schemas.openxmlformats.org/officeDocument/2006/relationships/image" Target="../media/image292.png"/><Relationship Id="rId16" Type="http://schemas.openxmlformats.org/officeDocument/2006/relationships/image" Target="../media/image303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7.png"/><Relationship Id="rId11" Type="http://schemas.openxmlformats.org/officeDocument/2006/relationships/image" Target="../media/image298.png"/><Relationship Id="rId5" Type="http://schemas.openxmlformats.org/officeDocument/2006/relationships/image" Target="../media/image11.svg"/><Relationship Id="rId15" Type="http://schemas.openxmlformats.org/officeDocument/2006/relationships/image" Target="../media/image302.png"/><Relationship Id="rId10" Type="http://schemas.openxmlformats.org/officeDocument/2006/relationships/image" Target="../media/image297.svg"/><Relationship Id="rId4" Type="http://schemas.openxmlformats.org/officeDocument/2006/relationships/image" Target="../media/image10.png"/><Relationship Id="rId9" Type="http://schemas.openxmlformats.org/officeDocument/2006/relationships/image" Target="../media/image296.png"/><Relationship Id="rId14" Type="http://schemas.openxmlformats.org/officeDocument/2006/relationships/image" Target="../media/image30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svg"/><Relationship Id="rId3" Type="http://schemas.openxmlformats.org/officeDocument/2006/relationships/image" Target="../media/image306.png"/><Relationship Id="rId7" Type="http://schemas.openxmlformats.org/officeDocument/2006/relationships/image" Target="../media/image310.svg"/><Relationship Id="rId12" Type="http://schemas.openxmlformats.org/officeDocument/2006/relationships/image" Target="../media/image3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9.png"/><Relationship Id="rId11" Type="http://schemas.openxmlformats.org/officeDocument/2006/relationships/image" Target="../media/image314.svg"/><Relationship Id="rId5" Type="http://schemas.openxmlformats.org/officeDocument/2006/relationships/image" Target="../media/image308.svg"/><Relationship Id="rId15" Type="http://schemas.openxmlformats.org/officeDocument/2006/relationships/image" Target="../media/image318.svg"/><Relationship Id="rId10" Type="http://schemas.openxmlformats.org/officeDocument/2006/relationships/image" Target="../media/image313.png"/><Relationship Id="rId4" Type="http://schemas.openxmlformats.org/officeDocument/2006/relationships/image" Target="../media/image307.png"/><Relationship Id="rId9" Type="http://schemas.openxmlformats.org/officeDocument/2006/relationships/image" Target="../media/image312.svg"/><Relationship Id="rId14" Type="http://schemas.openxmlformats.org/officeDocument/2006/relationships/image" Target="../media/image3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7" Type="http://schemas.openxmlformats.org/officeDocument/2006/relationships/image" Target="../media/image32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2.png"/><Relationship Id="rId5" Type="http://schemas.openxmlformats.org/officeDocument/2006/relationships/image" Target="../media/image321.svg"/><Relationship Id="rId4" Type="http://schemas.openxmlformats.org/officeDocument/2006/relationships/image" Target="../media/image3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34.svg"/><Relationship Id="rId3" Type="http://schemas.openxmlformats.org/officeDocument/2006/relationships/image" Target="../media/image324.png"/><Relationship Id="rId7" Type="http://schemas.openxmlformats.org/officeDocument/2006/relationships/image" Target="../media/image328.svg"/><Relationship Id="rId12" Type="http://schemas.openxmlformats.org/officeDocument/2006/relationships/image" Target="../media/image3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7.png"/><Relationship Id="rId11" Type="http://schemas.openxmlformats.org/officeDocument/2006/relationships/image" Target="../media/image332.svg"/><Relationship Id="rId5" Type="http://schemas.openxmlformats.org/officeDocument/2006/relationships/image" Target="../media/image326.svg"/><Relationship Id="rId10" Type="http://schemas.openxmlformats.org/officeDocument/2006/relationships/image" Target="../media/image331.png"/><Relationship Id="rId4" Type="http://schemas.openxmlformats.org/officeDocument/2006/relationships/image" Target="../media/image325.png"/><Relationship Id="rId9" Type="http://schemas.openxmlformats.org/officeDocument/2006/relationships/image" Target="../media/image33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6.jpeg"/><Relationship Id="rId7" Type="http://schemas.openxmlformats.org/officeDocument/2006/relationships/image" Target="../media/image34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9.jpeg"/><Relationship Id="rId5" Type="http://schemas.openxmlformats.org/officeDocument/2006/relationships/image" Target="../media/image338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7.svg"/><Relationship Id="rId5" Type="http://schemas.openxmlformats.org/officeDocument/2006/relationships/image" Target="../media/image346.png"/><Relationship Id="rId4" Type="http://schemas.openxmlformats.org/officeDocument/2006/relationships/image" Target="../media/image34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7.svg"/><Relationship Id="rId5" Type="http://schemas.openxmlformats.org/officeDocument/2006/relationships/image" Target="../media/image356.png"/><Relationship Id="rId4" Type="http://schemas.openxmlformats.org/officeDocument/2006/relationships/image" Target="../media/image35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3" Type="http://schemas.openxmlformats.org/officeDocument/2006/relationships/image" Target="../media/image359.svg"/><Relationship Id="rId7" Type="http://schemas.openxmlformats.org/officeDocument/2006/relationships/image" Target="../media/image363.svg"/><Relationship Id="rId12" Type="http://schemas.openxmlformats.org/officeDocument/2006/relationships/image" Target="../media/image368.sv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svg"/><Relationship Id="rId10" Type="http://schemas.openxmlformats.org/officeDocument/2006/relationships/image" Target="../media/image366.png"/><Relationship Id="rId4" Type="http://schemas.openxmlformats.org/officeDocument/2006/relationships/image" Target="../media/image360.png"/><Relationship Id="rId9" Type="http://schemas.openxmlformats.org/officeDocument/2006/relationships/image" Target="../media/image365.svg"/><Relationship Id="rId14" Type="http://schemas.openxmlformats.org/officeDocument/2006/relationships/image" Target="../media/image3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34.sv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17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406.png"/><Relationship Id="rId7" Type="http://schemas.openxmlformats.org/officeDocument/2006/relationships/image" Target="../media/image410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9.png"/><Relationship Id="rId11" Type="http://schemas.openxmlformats.org/officeDocument/2006/relationships/image" Target="../media/image414.png"/><Relationship Id="rId5" Type="http://schemas.openxmlformats.org/officeDocument/2006/relationships/image" Target="../media/image408.png"/><Relationship Id="rId10" Type="http://schemas.openxmlformats.org/officeDocument/2006/relationships/image" Target="../media/image413.png"/><Relationship Id="rId4" Type="http://schemas.openxmlformats.org/officeDocument/2006/relationships/image" Target="../media/image407.png"/><Relationship Id="rId9" Type="http://schemas.openxmlformats.org/officeDocument/2006/relationships/image" Target="../media/image41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416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418.png"/><Relationship Id="rId10" Type="http://schemas.openxmlformats.org/officeDocument/2006/relationships/image" Target="../media/image42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9.png"/><Relationship Id="rId4" Type="http://schemas.openxmlformats.org/officeDocument/2006/relationships/image" Target="../media/image4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35.png"/><Relationship Id="rId7" Type="http://schemas.openxmlformats.org/officeDocument/2006/relationships/image" Target="../media/image439.jpeg"/><Relationship Id="rId12" Type="http://schemas.microsoft.com/office/2007/relationships/hdphoto" Target="../media/hdphoto4.wdp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8.png"/><Relationship Id="rId11" Type="http://schemas.openxmlformats.org/officeDocument/2006/relationships/image" Target="../media/image443.png"/><Relationship Id="rId5" Type="http://schemas.openxmlformats.org/officeDocument/2006/relationships/image" Target="../media/image437.png"/><Relationship Id="rId10" Type="http://schemas.openxmlformats.org/officeDocument/2006/relationships/image" Target="../media/image442.png"/><Relationship Id="rId4" Type="http://schemas.openxmlformats.org/officeDocument/2006/relationships/image" Target="../media/image436.png"/><Relationship Id="rId9" Type="http://schemas.openxmlformats.org/officeDocument/2006/relationships/image" Target="../media/image44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sv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3.png"/><Relationship Id="rId4" Type="http://schemas.openxmlformats.org/officeDocument/2006/relationships/image" Target="../media/image45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459.svg"/><Relationship Id="rId26" Type="http://schemas.openxmlformats.org/officeDocument/2006/relationships/image" Target="../media/image467.png"/><Relationship Id="rId3" Type="http://schemas.openxmlformats.org/officeDocument/2006/relationships/image" Target="../media/image9.svg"/><Relationship Id="rId21" Type="http://schemas.openxmlformats.org/officeDocument/2006/relationships/image" Target="../media/image462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458.png"/><Relationship Id="rId25" Type="http://schemas.openxmlformats.org/officeDocument/2006/relationships/image" Target="../media/image466.svg"/><Relationship Id="rId2" Type="http://schemas.openxmlformats.org/officeDocument/2006/relationships/image" Target="../media/image8.png"/><Relationship Id="rId16" Type="http://schemas.openxmlformats.org/officeDocument/2006/relationships/image" Target="../media/image457.svg"/><Relationship Id="rId20" Type="http://schemas.openxmlformats.org/officeDocument/2006/relationships/image" Target="../media/image461.png"/><Relationship Id="rId29" Type="http://schemas.openxmlformats.org/officeDocument/2006/relationships/image" Target="../media/image4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465.png"/><Relationship Id="rId5" Type="http://schemas.openxmlformats.org/officeDocument/2006/relationships/image" Target="../media/image11.svg"/><Relationship Id="rId15" Type="http://schemas.openxmlformats.org/officeDocument/2006/relationships/image" Target="../media/image456.png"/><Relationship Id="rId23" Type="http://schemas.openxmlformats.org/officeDocument/2006/relationships/image" Target="../media/image464.png"/><Relationship Id="rId28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460.png"/><Relationship Id="rId4" Type="http://schemas.openxmlformats.org/officeDocument/2006/relationships/image" Target="../media/image10.png"/><Relationship Id="rId9" Type="http://schemas.openxmlformats.org/officeDocument/2006/relationships/image" Target="../media/image454.svg"/><Relationship Id="rId14" Type="http://schemas.openxmlformats.org/officeDocument/2006/relationships/image" Target="../media/image455.png"/><Relationship Id="rId22" Type="http://schemas.openxmlformats.org/officeDocument/2006/relationships/image" Target="../media/image463.png"/><Relationship Id="rId27" Type="http://schemas.openxmlformats.org/officeDocument/2006/relationships/image" Target="../media/image20.png"/><Relationship Id="rId30" Type="http://schemas.openxmlformats.org/officeDocument/2006/relationships/image" Target="../media/image469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19410" y="2490281"/>
            <a:ext cx="86080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cs typeface="+mn-ea"/>
                <a:sym typeface="+mn-lt"/>
              </a:rPr>
              <a:t>QNAP</a:t>
            </a:r>
            <a:r>
              <a:rPr lang="zh-TW" altLang="en-US" sz="6000" b="1" dirty="0">
                <a:cs typeface="+mn-ea"/>
                <a:sym typeface="+mn-lt"/>
              </a:rPr>
              <a:t> 公司簡介</a:t>
            </a:r>
            <a:endParaRPr lang="en-US" altLang="zh-TW" sz="6000" b="1" dirty="0">
              <a:cs typeface="+mn-ea"/>
              <a:sym typeface="+mn-lt"/>
            </a:endParaRPr>
          </a:p>
          <a:p>
            <a:r>
              <a:rPr lang="en-US" altLang="zh-TW" sz="5000" spc="3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2024</a:t>
            </a:r>
            <a:endParaRPr lang="zh-TW" altLang="en-US" sz="5000" spc="3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A5618C6-F4AD-4FC5-87BB-F38BA538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95484"/>
            <a:ext cx="1335645" cy="2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C7D4B1F-3801-2820-87DA-0003566AAF9B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C44795C-8105-274B-2AA1-572E5AA0BF5A}"/>
              </a:ext>
            </a:extLst>
          </p:cNvPr>
          <p:cNvSpPr txBox="1"/>
          <p:nvPr/>
        </p:nvSpPr>
        <p:spPr>
          <a:xfrm>
            <a:off x="947322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代理商 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Google Shape;1114;gc428d55399_0_337">
            <a:extLst>
              <a:ext uri="{FF2B5EF4-FFF2-40B4-BE49-F238E27FC236}">
                <a16:creationId xmlns:a16="http://schemas.microsoft.com/office/drawing/2014/main" id="{C0BD76B5-0FEF-026C-BE1C-5215BA055D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14;gc428d55399_0_337">
            <a:extLst>
              <a:ext uri="{FF2B5EF4-FFF2-40B4-BE49-F238E27FC236}">
                <a16:creationId xmlns:a16="http://schemas.microsoft.com/office/drawing/2014/main" id="{8A552C67-872E-A49D-0BA8-5EFBEA63B07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14;gc428d55399_0_337">
            <a:extLst>
              <a:ext uri="{FF2B5EF4-FFF2-40B4-BE49-F238E27FC236}">
                <a16:creationId xmlns:a16="http://schemas.microsoft.com/office/drawing/2014/main" id="{1C6F8A20-DF2F-C727-ADBE-FE8F2D104A9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EC05A51B-1DCD-B55A-17B6-6BBDD5D7A24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14;gc428d55399_0_337">
            <a:extLst>
              <a:ext uri="{FF2B5EF4-FFF2-40B4-BE49-F238E27FC236}">
                <a16:creationId xmlns:a16="http://schemas.microsoft.com/office/drawing/2014/main" id="{A1EABD1F-B65A-AD01-DD11-BF65BCE1776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99A3DF19-F107-55E4-5D0F-DE520094E3C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FB3AB28C-14F9-1ED7-F8E6-C20A8DD12AA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9D24486C-865C-2573-8490-12A163ABAB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07A95D59-0480-0A2A-62A9-350405BCD9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26BD6998-A89C-CDD7-1EF3-749DE905F7A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7E0DF4A0-1D43-4ACF-7C5B-9ED781A4560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D7632C8-6788-B7D8-135C-3ADBB709DD0A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CB5A550-7BB4-4440-BF4D-C7F219BA17D0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25054D3-DFA2-9BA5-2076-E204BD5A859A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A1EFE67-6FC1-89B8-4572-8B5B6048CFCA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B0CEEDC-B020-CDE0-2997-B16B15B0BCA2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B1282E-4E23-E403-F8CD-3BE29A7FEA90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91C09-F277-B540-475E-0AEFB80DB7D7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8FF0796-61AF-1E53-C06D-45BC5C33E01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095A92E-038F-822F-111F-75AC6DB0FB3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D082533-4A80-EA48-0C7A-2F0239C56A7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BFFE2A8-7363-8410-6EF0-0CD80FBA00AE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2482E3-1999-DFC0-C204-E95DBAA5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082" y="3027787"/>
            <a:ext cx="1399492" cy="3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A297057-EB19-0ADB-F33C-0426D316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3448" y="2850844"/>
            <a:ext cx="1275541" cy="4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3804BFD-F954-F69C-11E4-11643E85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183" y="4278340"/>
            <a:ext cx="1423579" cy="4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7EE74F3-07FC-CC04-AC6D-FB43E4B5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189" y="4166181"/>
            <a:ext cx="960038" cy="6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C8D1AC5-A141-9ED5-3013-FFBE5936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496" y="2900863"/>
            <a:ext cx="1159116" cy="4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C6BB65F-951B-783A-EABD-9897A1F4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500" y="2863195"/>
            <a:ext cx="1026490" cy="5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B41DDB1-F853-5990-A283-6C39E75C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042" y="4176035"/>
            <a:ext cx="547816" cy="6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622BF6BA-7233-1F62-FB7F-A0302402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741" y="4278340"/>
            <a:ext cx="1218575" cy="4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3B3A8886-CF37-540F-E42F-1CCDB241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087" y="5798482"/>
            <a:ext cx="1288550" cy="3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0C0E431-EAC8-2E17-420F-7C0D1DE2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716" y="4318666"/>
            <a:ext cx="1200114" cy="3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4749E4DB-ED80-8C0C-0111-5F6EBB42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645" y="2932550"/>
            <a:ext cx="1627731" cy="4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6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1114;gc428d55399_0_337">
            <a:extLst>
              <a:ext uri="{FF2B5EF4-FFF2-40B4-BE49-F238E27FC236}">
                <a16:creationId xmlns:a16="http://schemas.microsoft.com/office/drawing/2014/main" id="{63453AE3-2DAE-2C78-0066-99339B9AC6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03699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114;gc428d55399_0_337">
            <a:extLst>
              <a:ext uri="{FF2B5EF4-FFF2-40B4-BE49-F238E27FC236}">
                <a16:creationId xmlns:a16="http://schemas.microsoft.com/office/drawing/2014/main" id="{C819AC0F-668A-A69E-397F-1D570DF5F3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43963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E4A18DC8-F370-835B-0BB7-5146831BCE19}"/>
              </a:ext>
            </a:extLst>
          </p:cNvPr>
          <p:cNvSpPr/>
          <p:nvPr/>
        </p:nvSpPr>
        <p:spPr>
          <a:xfrm>
            <a:off x="9342537" y="528809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1DF811F-3B7B-9BCA-685F-7522243538CA}"/>
              </a:ext>
            </a:extLst>
          </p:cNvPr>
          <p:cNvSpPr/>
          <p:nvPr/>
        </p:nvSpPr>
        <p:spPr>
          <a:xfrm>
            <a:off x="7306621" y="529990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Google Shape;1114;gc428d55399_0_337">
            <a:extLst>
              <a:ext uri="{FF2B5EF4-FFF2-40B4-BE49-F238E27FC236}">
                <a16:creationId xmlns:a16="http://schemas.microsoft.com/office/drawing/2014/main" id="{F4A9AB1A-7FCE-A231-6762-D3F5104C3BC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78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F0C2B58-EC70-D3CC-3231-22C91D5B1D39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E3678-1C2B-6749-C588-5054F517F1C2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 err="1">
                <a:solidFill>
                  <a:schemeClr val="bg1"/>
                </a:solidFill>
                <a:effectLst/>
                <a:cs typeface="+mn-ea"/>
                <a:sym typeface="+mn-lt"/>
              </a:rPr>
              <a:t>eShop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51BACAF4-7B7D-A496-E0FB-BEBBE21BDEA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114;gc428d55399_0_337">
            <a:extLst>
              <a:ext uri="{FF2B5EF4-FFF2-40B4-BE49-F238E27FC236}">
                <a16:creationId xmlns:a16="http://schemas.microsoft.com/office/drawing/2014/main" id="{4A79DE84-C4D4-AAA2-22CA-871AF54455B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AB35E691-7C48-3FBF-106C-C8698FDFE35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4D035B1A-474C-F68B-7AC4-CF22FE39346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CC4C5437-125E-A3CD-09EF-9FDA0A40782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8071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B73B9A44-399C-A46B-FB48-8F89A7B9D47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69C1A559-50C7-5E5E-FD34-3560322871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3881153C-ED89-98C4-50FB-162915CF39E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7273E2BB-4B8C-6A27-BDDE-A9F5A05F3DF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0C193550-6D2E-F25A-D92C-13EF81396CC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F07539AF-C734-EA91-93B5-F1F17F2312F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14;gc428d55399_0_337">
            <a:extLst>
              <a:ext uri="{FF2B5EF4-FFF2-40B4-BE49-F238E27FC236}">
                <a16:creationId xmlns:a16="http://schemas.microsoft.com/office/drawing/2014/main" id="{3231C70A-CD5A-4C63-60ED-FE20621F2FD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C1CA3CC-4993-B668-E806-E0EF6EBB38B5}"/>
              </a:ext>
            </a:extLst>
          </p:cNvPr>
          <p:cNvSpPr/>
          <p:nvPr/>
        </p:nvSpPr>
        <p:spPr>
          <a:xfrm>
            <a:off x="5246645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6CA7F44-41CB-FD77-71A5-03F7BCADCF5B}"/>
              </a:ext>
            </a:extLst>
          </p:cNvPr>
          <p:cNvSpPr/>
          <p:nvPr/>
        </p:nvSpPr>
        <p:spPr>
          <a:xfrm>
            <a:off x="3210729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CCFA3AF-F678-D9CF-E833-42A7E7978DD5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7119512-FE40-7BA0-6690-11A5D2DFE0B9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64E5B1C-8ADF-2FB6-6BDD-4D4D104BF944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C7DC12D-ECD6-4284-09A7-A3918D04F356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128996C-BFDB-DC18-9200-D1850D90E749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7248685-5736-1EF5-8A77-D9AEB667051B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B244AA8-5344-BF6D-8FB2-079F545F0414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9B58549-9A0F-776A-E6ED-F4F4851FD83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D64F47-4E32-BDE4-D7AE-58A01D7A002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214A207-5D5C-E31B-2DCD-06B97AEBF59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C5415A7-38EE-FFD4-5B13-463EFEA3FFAB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C3CA6F-93C8-BCB5-8EFC-76EE71DB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8485" y="3038765"/>
            <a:ext cx="1301468" cy="1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F6D27AD-339F-2D0C-A19A-7BD76820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5" b="30539"/>
          <a:stretch/>
        </p:blipFill>
        <p:spPr bwMode="auto">
          <a:xfrm>
            <a:off x="3390891" y="2985879"/>
            <a:ext cx="1480105" cy="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4D3AD4E-2BE2-57B8-BE58-17BBA0CF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3098" y="3038765"/>
            <a:ext cx="1034087" cy="3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520A7A-3ADC-167A-C7FB-7B17F58B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3917" y="2791578"/>
            <a:ext cx="910007" cy="7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78736EF-E63F-DD24-8E77-354C861B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0962" y="2870730"/>
            <a:ext cx="973543" cy="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4584ED9-C08B-1222-6B40-E839FEDF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578" y="4446645"/>
            <a:ext cx="1264059" cy="3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453FE583-6811-3AD0-A355-6401351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4071" y="5860664"/>
            <a:ext cx="1372623" cy="2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C9EE805A-3526-2E94-A65F-51135320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218" y="4342346"/>
            <a:ext cx="1225912" cy="4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656CD60E-4ABA-5A18-F444-459EC566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2029" y="5920544"/>
            <a:ext cx="1281373" cy="1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A89B8046-7E14-7DB3-44D5-772983127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134" y="5547195"/>
            <a:ext cx="1477400" cy="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BB9DDBEE-D816-5F01-B8B4-E2B0DEFA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318" y="5851134"/>
            <a:ext cx="1379513" cy="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12F3CB10-FAF6-E315-EBF1-CCCA61CD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9156" y="4342346"/>
            <a:ext cx="99484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79882487-8A26-9614-D0A2-0200B9DB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2422" y="4230632"/>
            <a:ext cx="628029" cy="62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FFFAB584-F238-2BDC-0A97-B2F715054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8329" y="5808581"/>
            <a:ext cx="1349993" cy="2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AC2B717E-F928-25A0-BECF-B66E9BED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7233" y="6049084"/>
            <a:ext cx="1333404" cy="3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710BFE9B-1D0E-9525-91C8-021D0EFA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8539" y="4290015"/>
            <a:ext cx="1048226" cy="4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7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8D5F1CF-0554-46E2-8737-518E68154146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AADC393-CC6B-75F3-D496-166F04D0892C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Retailer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553122CC-C273-C8C9-0A3A-322AA48D90B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444388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0E752083-DB7E-52FE-728E-359C0DD097B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9858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BF907237-DF4E-C6E1-31FE-73B669A9A39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37665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0ECA87B1-AE95-0CA0-FEB3-2928F7E6237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D0DD6A81-D0D3-5BBE-4B02-C889137567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43423BEF-57CD-A131-724E-9A10ED5A024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B97D7938-FC2B-8D53-B29C-4230FBBF22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14;gc428d55399_0_337">
            <a:extLst>
              <a:ext uri="{FF2B5EF4-FFF2-40B4-BE49-F238E27FC236}">
                <a16:creationId xmlns:a16="http://schemas.microsoft.com/office/drawing/2014/main" id="{5342A131-EA79-626B-9B2B-C3533D10FFC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98584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114;gc428d55399_0_337">
            <a:extLst>
              <a:ext uri="{FF2B5EF4-FFF2-40B4-BE49-F238E27FC236}">
                <a16:creationId xmlns:a16="http://schemas.microsoft.com/office/drawing/2014/main" id="{67CC6FEA-807A-52F8-BDCB-9DCCDB726FFF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376653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BD39554F-15CD-934A-CB5B-EA2866A6A3A8}"/>
              </a:ext>
            </a:extLst>
          </p:cNvPr>
          <p:cNvSpPr/>
          <p:nvPr/>
        </p:nvSpPr>
        <p:spPr>
          <a:xfrm>
            <a:off x="7314237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8201D80-E34A-1B3B-BE55-1530087EDC81}"/>
              </a:ext>
            </a:extLst>
          </p:cNvPr>
          <p:cNvSpPr/>
          <p:nvPr/>
        </p:nvSpPr>
        <p:spPr>
          <a:xfrm>
            <a:off x="5270705" y="442567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190B3FF-9BD2-18B2-DC75-7C758BE4C5C3}"/>
              </a:ext>
            </a:extLst>
          </p:cNvPr>
          <p:cNvSpPr/>
          <p:nvPr/>
        </p:nvSpPr>
        <p:spPr>
          <a:xfrm>
            <a:off x="3234789" y="443749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A951274-3465-0E4D-2B0E-E775DAF706F6}"/>
              </a:ext>
            </a:extLst>
          </p:cNvPr>
          <p:cNvSpPr/>
          <p:nvPr/>
        </p:nvSpPr>
        <p:spPr>
          <a:xfrm>
            <a:off x="1198873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B8578EE-A36B-540D-2E1B-A29AE2DC3D96}"/>
              </a:ext>
            </a:extLst>
          </p:cNvPr>
          <p:cNvSpPr/>
          <p:nvPr/>
        </p:nvSpPr>
        <p:spPr>
          <a:xfrm>
            <a:off x="9342536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387F59C-AAA1-8459-B73E-2886DB9F6192}"/>
              </a:ext>
            </a:extLst>
          </p:cNvPr>
          <p:cNvSpPr/>
          <p:nvPr/>
        </p:nvSpPr>
        <p:spPr>
          <a:xfrm>
            <a:off x="7306621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D0A2E30-6708-AB0B-9B39-2CE35D41AB79}"/>
              </a:ext>
            </a:extLst>
          </p:cNvPr>
          <p:cNvSpPr/>
          <p:nvPr/>
        </p:nvSpPr>
        <p:spPr>
          <a:xfrm>
            <a:off x="5263089" y="28114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B590A85-6428-CEC9-CE6A-8E7D1A48F7C1}"/>
              </a:ext>
            </a:extLst>
          </p:cNvPr>
          <p:cNvSpPr/>
          <p:nvPr/>
        </p:nvSpPr>
        <p:spPr>
          <a:xfrm>
            <a:off x="3227172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283B5E4-BC8C-273C-4FE7-6070B73A1337}"/>
              </a:ext>
            </a:extLst>
          </p:cNvPr>
          <p:cNvSpPr/>
          <p:nvPr/>
        </p:nvSpPr>
        <p:spPr>
          <a:xfrm>
            <a:off x="1191256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1A5F555-6186-F03A-635E-F0FEDA15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298" y="3158039"/>
            <a:ext cx="836917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7AB9DAB-1E6D-993C-993B-32C77C09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3196" y="4825808"/>
            <a:ext cx="1343196" cy="3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5820940-1CDC-120B-C78B-7574DCC1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328" y="3244840"/>
            <a:ext cx="1272260" cy="3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9959F83-52D0-93B9-0BF7-7DDCCAAC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9198" y="3229431"/>
            <a:ext cx="966509" cy="4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02625AEC-3B80-87B2-00DD-17F0BF17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5412" y="4825808"/>
            <a:ext cx="1322447" cy="3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985183A-E6F5-E0E2-DC49-8B5858F2A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0620" y="4920026"/>
            <a:ext cx="1419696" cy="2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5FD3B9CC-6DBD-D16B-7519-C0AC250F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970" y="3267832"/>
            <a:ext cx="1373180" cy="3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C1CFCB70-BEE5-1653-7671-C8421B541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0134" y="3267832"/>
            <a:ext cx="1331810" cy="3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9584BA0A-3DCD-F90E-C2A5-D5B61B3B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1111" y="4781346"/>
            <a:ext cx="1365590" cy="4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9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114;gc428d55399_0_337">
            <a:extLst>
              <a:ext uri="{FF2B5EF4-FFF2-40B4-BE49-F238E27FC236}">
                <a16:creationId xmlns:a16="http://schemas.microsoft.com/office/drawing/2014/main" id="{5C94C3FE-9D09-57BA-4CA6-A1635C84139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5182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114;gc428d55399_0_337">
            <a:extLst>
              <a:ext uri="{FF2B5EF4-FFF2-40B4-BE49-F238E27FC236}">
                <a16:creationId xmlns:a16="http://schemas.microsoft.com/office/drawing/2014/main" id="{E4C5586B-F989-FCFF-1121-621CB80C81A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2781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114;gc428d55399_0_337">
            <a:extLst>
              <a:ext uri="{FF2B5EF4-FFF2-40B4-BE49-F238E27FC236}">
                <a16:creationId xmlns:a16="http://schemas.microsoft.com/office/drawing/2014/main" id="{DECC3559-046A-146A-B07C-F43F0F16C59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41074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114;gc428d55399_0_337">
            <a:extLst>
              <a:ext uri="{FF2B5EF4-FFF2-40B4-BE49-F238E27FC236}">
                <a16:creationId xmlns:a16="http://schemas.microsoft.com/office/drawing/2014/main" id="{2EAD882B-56F9-A937-66E0-A43EF852D47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38673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114;gc428d55399_0_337">
            <a:extLst>
              <a:ext uri="{FF2B5EF4-FFF2-40B4-BE49-F238E27FC236}">
                <a16:creationId xmlns:a16="http://schemas.microsoft.com/office/drawing/2014/main" id="{6CE3AA2B-D71F-E99B-ECE5-958534FF8EA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4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114;gc428d55399_0_337">
            <a:extLst>
              <a:ext uri="{FF2B5EF4-FFF2-40B4-BE49-F238E27FC236}">
                <a16:creationId xmlns:a16="http://schemas.microsoft.com/office/drawing/2014/main" id="{D0453785-B469-E728-46E2-F2222C05145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11692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14;gc428d55399_0_337">
            <a:extLst>
              <a:ext uri="{FF2B5EF4-FFF2-40B4-BE49-F238E27FC236}">
                <a16:creationId xmlns:a16="http://schemas.microsoft.com/office/drawing/2014/main" id="{41118101-DDEB-FF64-A5D3-79A5D416F24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291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114;gc428d55399_0_337">
            <a:extLst>
              <a:ext uri="{FF2B5EF4-FFF2-40B4-BE49-F238E27FC236}">
                <a16:creationId xmlns:a16="http://schemas.microsoft.com/office/drawing/2014/main" id="{9BD78618-B266-ACB5-9382-2A779CAA995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519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114;gc428d55399_0_337">
            <a:extLst>
              <a:ext uri="{FF2B5EF4-FFF2-40B4-BE49-F238E27FC236}">
                <a16:creationId xmlns:a16="http://schemas.microsoft.com/office/drawing/2014/main" id="{D2339684-23CF-1487-42EF-E91D81C4A20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4804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114;gc428d55399_0_337">
            <a:extLst>
              <a:ext uri="{FF2B5EF4-FFF2-40B4-BE49-F238E27FC236}">
                <a16:creationId xmlns:a16="http://schemas.microsoft.com/office/drawing/2014/main" id="{D5AD71E4-FCCE-BBA2-8C49-36E73A99D24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403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114;gc428d55399_0_337">
            <a:extLst>
              <a:ext uri="{FF2B5EF4-FFF2-40B4-BE49-F238E27FC236}">
                <a16:creationId xmlns:a16="http://schemas.microsoft.com/office/drawing/2014/main" id="{5315536A-579D-1C7D-D06F-0D94641B84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331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114;gc428d55399_0_337">
            <a:extLst>
              <a:ext uri="{FF2B5EF4-FFF2-40B4-BE49-F238E27FC236}">
                <a16:creationId xmlns:a16="http://schemas.microsoft.com/office/drawing/2014/main" id="{23A7CE97-40BF-B633-5611-C2EA6D45923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5616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C050A122-066B-2909-A5D8-4378F05536E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215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F180EF1-1004-6EBF-E5FD-D7EC72F36494}"/>
              </a:ext>
            </a:extLst>
          </p:cNvPr>
          <p:cNvSpPr/>
          <p:nvPr/>
        </p:nvSpPr>
        <p:spPr>
          <a:xfrm>
            <a:off x="5307981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C464EE-0BA2-21F1-B1D1-D06A45AEF0BD}"/>
              </a:ext>
            </a:extLst>
          </p:cNvPr>
          <p:cNvSpPr/>
          <p:nvPr/>
        </p:nvSpPr>
        <p:spPr>
          <a:xfrm>
            <a:off x="3272065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2A5C81-0335-7120-0768-958A29EA4EC5}"/>
              </a:ext>
            </a:extLst>
          </p:cNvPr>
          <p:cNvSpPr/>
          <p:nvPr/>
        </p:nvSpPr>
        <p:spPr>
          <a:xfrm>
            <a:off x="1236149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FF58B9E-93FA-85FB-2793-8AA3A35201F3}"/>
              </a:ext>
            </a:extLst>
          </p:cNvPr>
          <p:cNvSpPr/>
          <p:nvPr/>
        </p:nvSpPr>
        <p:spPr>
          <a:xfrm>
            <a:off x="94114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2E30FF4-1E35-F08B-EE93-2984CFBCFBE4}"/>
              </a:ext>
            </a:extLst>
          </p:cNvPr>
          <p:cNvSpPr/>
          <p:nvPr/>
        </p:nvSpPr>
        <p:spPr>
          <a:xfrm>
            <a:off x="73755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E13C4B9-F834-CF76-4F45-67FD1A41AEA3}"/>
              </a:ext>
            </a:extLst>
          </p:cNvPr>
          <p:cNvSpPr/>
          <p:nvPr/>
        </p:nvSpPr>
        <p:spPr>
          <a:xfrm>
            <a:off x="5332041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BE88738-FA82-E468-2F0E-FC096E5B36EC}"/>
              </a:ext>
            </a:extLst>
          </p:cNvPr>
          <p:cNvSpPr/>
          <p:nvPr/>
        </p:nvSpPr>
        <p:spPr>
          <a:xfrm>
            <a:off x="3296125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611B4D-71FB-C814-D2F5-95D5F1794401}"/>
              </a:ext>
            </a:extLst>
          </p:cNvPr>
          <p:cNvSpPr/>
          <p:nvPr/>
        </p:nvSpPr>
        <p:spPr>
          <a:xfrm>
            <a:off x="1260209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729B85-7C7E-4861-BDD6-B5A58BAB9191}"/>
              </a:ext>
            </a:extLst>
          </p:cNvPr>
          <p:cNvSpPr/>
          <p:nvPr/>
        </p:nvSpPr>
        <p:spPr>
          <a:xfrm>
            <a:off x="94038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09D286F-846E-AFD1-7AE5-835A7760981C}"/>
              </a:ext>
            </a:extLst>
          </p:cNvPr>
          <p:cNvSpPr/>
          <p:nvPr/>
        </p:nvSpPr>
        <p:spPr>
          <a:xfrm>
            <a:off x="7367957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15672BE-178A-B433-9A5B-82808E2E188B}"/>
              </a:ext>
            </a:extLst>
          </p:cNvPr>
          <p:cNvSpPr/>
          <p:nvPr/>
        </p:nvSpPr>
        <p:spPr>
          <a:xfrm>
            <a:off x="5324425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368261B-3E1B-A2CF-46FB-6631E2FB4D52}"/>
              </a:ext>
            </a:extLst>
          </p:cNvPr>
          <p:cNvSpPr/>
          <p:nvPr/>
        </p:nvSpPr>
        <p:spPr>
          <a:xfrm>
            <a:off x="3288508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FDD32F-622C-20FF-641B-27644627BB9C}"/>
              </a:ext>
            </a:extLst>
          </p:cNvPr>
          <p:cNvSpPr/>
          <p:nvPr/>
        </p:nvSpPr>
        <p:spPr>
          <a:xfrm>
            <a:off x="1252592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19FDD6-BA40-BDA0-48A1-DDCB2FA5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9786" y="2804379"/>
            <a:ext cx="1298254" cy="6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5AF3782-E248-16D6-06CA-649CC590E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6574" y="2804379"/>
            <a:ext cx="1617864" cy="5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8FDD578-DD35-B774-D0DE-9343C453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1256" y="4295520"/>
            <a:ext cx="1807040" cy="4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76CB07F-8B96-C5AF-3789-B20A51E4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944" y="4143432"/>
            <a:ext cx="1609690" cy="6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ADE4FB0-964B-4CC7-D13B-8EF5D69C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0657" y="4261086"/>
            <a:ext cx="1160690" cy="5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959C94A-C567-D57B-A07F-CE5C413D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459" y="2790440"/>
            <a:ext cx="1148699" cy="6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7490AC51-9E3C-2D6F-BEFC-18EE554C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617" y="2994396"/>
            <a:ext cx="1408678" cy="2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3C63740B-1280-CF64-5726-15755BA5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8377" y="2876725"/>
            <a:ext cx="1340729" cy="4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23C99705-0E84-2D3C-4D48-AC37D3D3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332" y="4167217"/>
            <a:ext cx="1219687" cy="6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D62A558C-AE88-FBC5-E3DF-65A04BB8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4448" y="5608783"/>
            <a:ext cx="62348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>
            <a:extLst>
              <a:ext uri="{FF2B5EF4-FFF2-40B4-BE49-F238E27FC236}">
                <a16:creationId xmlns:a16="http://schemas.microsoft.com/office/drawing/2014/main" id="{98E36F0D-0E47-05B4-4214-6C167C5B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6674" y="4167217"/>
            <a:ext cx="757665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AFFA4923-6911-407D-1486-CD08267E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685" y="5707677"/>
            <a:ext cx="1372578" cy="42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54A6FB9D-BE3E-72B7-4F34-57F143FF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723" y="5763819"/>
            <a:ext cx="1332170" cy="3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4BC9A19-C03A-CE8C-EFE7-0A28283A4948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D01040F-D631-7285-4CE2-EB774A9615AF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Reseller</a:t>
            </a:r>
          </a:p>
        </p:txBody>
      </p:sp>
    </p:spTree>
    <p:extLst>
      <p:ext uri="{BB962C8B-B14F-4D97-AF65-F5344CB8AC3E}">
        <p14:creationId xmlns:p14="http://schemas.microsoft.com/office/powerpoint/2010/main" val="69007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AA51B5D9-A43D-D59A-7CDC-B8AD93CC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4957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7BF6400-0097-A5A8-973D-92EB56F405C8}"/>
              </a:ext>
            </a:extLst>
          </p:cNvPr>
          <p:cNvSpPr txBox="1"/>
          <p:nvPr/>
        </p:nvSpPr>
        <p:spPr>
          <a:xfrm>
            <a:off x="821069" y="2740875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456 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7399A3-3D1D-B4EC-659B-54DF9F40DC51}"/>
              </a:ext>
            </a:extLst>
          </p:cNvPr>
          <p:cNvSpPr txBox="1"/>
          <p:nvPr/>
        </p:nvSpPr>
        <p:spPr>
          <a:xfrm>
            <a:off x="821069" y="4117606"/>
            <a:ext cx="1678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行政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總務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財務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法務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FDB55EC-3DD5-3F9F-B667-542B7C46C9B2}"/>
              </a:ext>
            </a:extLst>
          </p:cNvPr>
          <p:cNvSpPr txBox="1"/>
          <p:nvPr/>
        </p:nvSpPr>
        <p:spPr>
          <a:xfrm>
            <a:off x="2180609" y="4117606"/>
            <a:ext cx="2188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資訊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業務行銷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FA9129C-264F-37E3-4C24-9713E8B349D7}"/>
              </a:ext>
            </a:extLst>
          </p:cNvPr>
          <p:cNvSpPr txBox="1"/>
          <p:nvPr/>
        </p:nvSpPr>
        <p:spPr>
          <a:xfrm>
            <a:off x="3990994" y="4117606"/>
            <a:ext cx="2094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測試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運籌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95B6FBD-DAB0-D9AC-A63B-B02728F26E0D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汐止總部 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1518C92C-EF3A-FBCB-82E8-3298DDB45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圖片 12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3CE3B939-8997-B816-7D85-18B666A45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039" y="1706470"/>
            <a:ext cx="3984034" cy="5352455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ACAD85-2293-B02F-C556-805E76CC3DFE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C2A49AE-969D-724A-33E1-8C788CCBB0EA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BE47348-7473-5552-71E4-3B8138645537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52D181A-3D64-1440-79D6-208D5B6142AC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B1BB33C-1680-2A59-39CD-4E799C443B7C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0C5C032-429B-D9AD-B284-B833BB5D1323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CC6D0A7-C105-4CC6-7BF2-343D102684B6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新生辦公室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7D48325-163B-2755-9169-DBE7D56783D0}"/>
              </a:ext>
            </a:extLst>
          </p:cNvPr>
          <p:cNvSpPr/>
          <p:nvPr/>
        </p:nvSpPr>
        <p:spPr>
          <a:xfrm>
            <a:off x="823016" y="217652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AC9AB1-9B29-F613-CFE9-035CD0763137}"/>
              </a:ext>
            </a:extLst>
          </p:cNvPr>
          <p:cNvSpPr txBox="1"/>
          <p:nvPr/>
        </p:nvSpPr>
        <p:spPr>
          <a:xfrm>
            <a:off x="823016" y="2688610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E50ADB4-C3B5-2297-7953-7832FBF3D2BD}"/>
              </a:ext>
            </a:extLst>
          </p:cNvPr>
          <p:cNvSpPr txBox="1"/>
          <p:nvPr/>
        </p:nvSpPr>
        <p:spPr>
          <a:xfrm>
            <a:off x="823016" y="4099499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061F722-567B-F95F-3F15-034136C16198}"/>
              </a:ext>
            </a:extLst>
          </p:cNvPr>
          <p:cNvSpPr/>
          <p:nvPr/>
        </p:nvSpPr>
        <p:spPr>
          <a:xfrm>
            <a:off x="823016" y="352230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68A687F-FE5A-A109-7C68-5573D897D276}"/>
              </a:ext>
            </a:extLst>
          </p:cNvPr>
          <p:cNvSpPr txBox="1"/>
          <p:nvPr/>
        </p:nvSpPr>
        <p:spPr>
          <a:xfrm>
            <a:off x="823016" y="2186281"/>
            <a:ext cx="1441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人數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AF6F166-6CB4-02D3-6151-70B9AEF94E66}"/>
              </a:ext>
            </a:extLst>
          </p:cNvPr>
          <p:cNvSpPr txBox="1"/>
          <p:nvPr/>
        </p:nvSpPr>
        <p:spPr>
          <a:xfrm>
            <a:off x="882616" y="3539403"/>
            <a:ext cx="14951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業務範圍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F7200F6-69DC-AD9A-0D95-D87824DED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5" y="1778872"/>
            <a:ext cx="4417085" cy="5402804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27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E49A79-83EF-5DE4-4DC8-ABC50A3DB66A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新竹辦公室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558D3E-A15E-C6D6-3C51-87EEB10A198D}"/>
              </a:ext>
            </a:extLst>
          </p:cNvPr>
          <p:cNvSpPr txBox="1"/>
          <p:nvPr/>
        </p:nvSpPr>
        <p:spPr>
          <a:xfrm>
            <a:off x="823016" y="2740783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1DA36E1-C124-45F9-FACC-D1450B6E88B8}"/>
              </a:ext>
            </a:extLst>
          </p:cNvPr>
          <p:cNvSpPr txBox="1"/>
          <p:nvPr/>
        </p:nvSpPr>
        <p:spPr>
          <a:xfrm>
            <a:off x="777324" y="413244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3380EA3-C24D-9C7F-FF3F-089736FADC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713" y="1728072"/>
            <a:ext cx="4208904" cy="5413997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267BE95-6EB6-91E1-98DB-047ADBA46370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E7347DA6-7CBD-B87C-0698-820326D9FE23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AB009F8-F7CF-3170-9BF2-4AC4C95C6AD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C7D6870-7C26-CE53-9A9C-4DDC9309625E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CDB5614-1D53-316E-1AC1-96A0A0AFF8DB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5101796-6FF0-03B3-4670-663317EAE52F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40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84AB68-FF1A-9CD9-8810-0E9D733A6018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台中辦公室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30D997B-84F0-AFC4-EAB2-C3C0A6F9383F}"/>
              </a:ext>
            </a:extLst>
          </p:cNvPr>
          <p:cNvSpPr txBox="1"/>
          <p:nvPr/>
        </p:nvSpPr>
        <p:spPr>
          <a:xfrm>
            <a:off x="792544" y="2707434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069800B-A233-A318-023E-E4E5FFAFE45F}"/>
              </a:ext>
            </a:extLst>
          </p:cNvPr>
          <p:cNvSpPr txBox="1"/>
          <p:nvPr/>
        </p:nvSpPr>
        <p:spPr>
          <a:xfrm>
            <a:off x="792544" y="413249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F28CB6B-1B86-2EC4-9B35-3D913E92D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153" y="1692203"/>
            <a:ext cx="4176048" cy="5451868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553184BD-B0A5-966A-FE17-D5CFCAA81F4B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2A8D7D4E-32D3-ACBB-E326-1BEF34E430E2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D81D35F-499B-5E0F-0AF3-7F13A1FE157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A0DE423-DB3E-CD3B-09B1-247F558826A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992F63D7-12F7-FED6-7E4C-27695DAC1093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B56B51C-7428-04ED-F3C7-91754ADAAF9C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4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74159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高雄辦公室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766B57-AFD6-399D-315E-1AD84AC7367F}"/>
              </a:ext>
            </a:extLst>
          </p:cNvPr>
          <p:cNvSpPr txBox="1"/>
          <p:nvPr/>
        </p:nvSpPr>
        <p:spPr>
          <a:xfrm>
            <a:off x="814416" y="2749942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57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B7562E7-4AB3-D80A-D3FE-AD381FFDDF93}"/>
              </a:ext>
            </a:extLst>
          </p:cNvPr>
          <p:cNvSpPr txBox="1"/>
          <p:nvPr/>
        </p:nvSpPr>
        <p:spPr>
          <a:xfrm>
            <a:off x="767089" y="4103064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D432F7CE-900A-85EC-0DA8-95F50F60B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 bwMode="auto">
          <a:xfrm>
            <a:off x="5053738" y="1731870"/>
            <a:ext cx="4180879" cy="5109196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6E65533-DEE7-2FE1-CE76-722D68096034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A0C6E921-7476-C038-D5C4-C221788F38A8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BD9DC30-CBA3-C5A7-F9E8-7E6E64CD742F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916E4FE-D34B-82E7-63CA-6B3BE58D8E3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207E96CD-51B8-E01C-B2EA-3E4D02602F47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D1741E3-BFD8-1D60-6B88-ACBEBD9FD272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1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產品應用領域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6C8154DA-17AD-6D8D-97AA-EB781508AD34}"/>
              </a:ext>
            </a:extLst>
          </p:cNvPr>
          <p:cNvSpPr txBox="1"/>
          <p:nvPr/>
        </p:nvSpPr>
        <p:spPr>
          <a:xfrm>
            <a:off x="907249" y="1620177"/>
            <a:ext cx="7273446" cy="406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關於威聯通科技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產品應用領域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TW" sz="2500">
                <a:cs typeface="+mn-ea"/>
                <a:sym typeface="+mn-lt"/>
              </a:rPr>
              <a:t>QNAP</a:t>
            </a:r>
            <a:r>
              <a:rPr lang="zh-TW" altLang="en-US" sz="2500">
                <a:cs typeface="+mn-ea"/>
                <a:sym typeface="+mn-lt"/>
              </a:rPr>
              <a:t> 全系列商品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營運永續性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全球布局圖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生產與品管流程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zh-TW" altLang="en-US" sz="25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96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5DA9B86-F463-10EE-EA0E-D4355CE11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13" name="圖片 12" descr="一張含有 文字, 電腦, 電子用品 的圖片&#10;&#10;自動產生的描述">
            <a:extLst>
              <a:ext uri="{FF2B5EF4-FFF2-40B4-BE49-F238E27FC236}">
                <a16:creationId xmlns:a16="http://schemas.microsoft.com/office/drawing/2014/main" id="{786CFDBC-D756-FD46-9D01-2BE2B5A36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195" y="1608344"/>
            <a:ext cx="5905680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資訊工程領域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C3374E-4C03-EEF9-B20A-58DAFEA5B8DC}"/>
              </a:ext>
            </a:extLst>
          </p:cNvPr>
          <p:cNvSpPr txBox="1"/>
          <p:nvPr/>
        </p:nvSpPr>
        <p:spPr>
          <a:xfrm>
            <a:off x="746149" y="1767763"/>
            <a:ext cx="3705201" cy="309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IT </a:t>
            </a:r>
            <a:r>
              <a:rPr lang="zh-TW" altLang="en-US" sz="2200">
                <a:cs typeface="+mn-ea"/>
                <a:sym typeface="+mn-lt"/>
              </a:rPr>
              <a:t>儲存架構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資料備援及還原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基礎架構即服務 </a:t>
            </a:r>
            <a:r>
              <a:rPr lang="en-US" altLang="zh-TW" sz="2200">
                <a:cs typeface="+mn-ea"/>
                <a:sym typeface="+mn-lt"/>
              </a:rPr>
              <a:t>(IaaS)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工作區協同作業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網路基礎架構 </a:t>
            </a:r>
          </a:p>
          <a:p>
            <a:pPr>
              <a:lnSpc>
                <a:spcPts val="4000"/>
              </a:lnSpc>
            </a:pPr>
            <a:endParaRPr lang="zh-TW" altLang="en-US" sz="2200">
              <a:cs typeface="+mn-ea"/>
              <a:sym typeface="+mn-lt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93847C77-DBF2-6B49-11AC-389C60ECD7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789" y="2302316"/>
            <a:ext cx="1727027" cy="97908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A7A2974-BF7E-7ABC-F5C9-231C71DAF2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074" y="3484788"/>
            <a:ext cx="1707742" cy="105393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D1780A3-2BC8-A2FF-8967-D66343A7488F}"/>
              </a:ext>
            </a:extLst>
          </p:cNvPr>
          <p:cNvGrpSpPr/>
          <p:nvPr/>
        </p:nvGrpSpPr>
        <p:grpSpPr>
          <a:xfrm>
            <a:off x="248404" y="5085911"/>
            <a:ext cx="5478891" cy="1933701"/>
            <a:chOff x="2467567" y="4342155"/>
            <a:chExt cx="9059121" cy="319729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FB69CA4-EF42-A84E-D0B9-83D1944E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21233" y="6394001"/>
              <a:ext cx="4415313" cy="49512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47C5900-D61E-2848-3B34-FAE9545D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27334" y="6407683"/>
              <a:ext cx="4415313" cy="495126"/>
            </a:xfrm>
            <a:prstGeom prst="rect">
              <a:avLst/>
            </a:prstGeom>
          </p:spPr>
        </p:pic>
        <p:pic>
          <p:nvPicPr>
            <p:cNvPr id="5" name="圖片 4" descr="一張含有 室內, 電腦 的圖片&#10;&#10;自動產生的描述">
              <a:extLst>
                <a:ext uri="{FF2B5EF4-FFF2-40B4-BE49-F238E27FC236}">
                  <a16:creationId xmlns:a16="http://schemas.microsoft.com/office/drawing/2014/main" id="{78204A52-038C-982E-4D81-AC8640A9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238" y="4363820"/>
              <a:ext cx="4304944" cy="269106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93D73982-C2FC-EE61-F2E6-E9D8AB24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55054" y="6314541"/>
              <a:ext cx="4415314" cy="4951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678D97B-A8F6-6158-733E-FB9B8A7D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16965" y="4823975"/>
              <a:ext cx="4415313" cy="495126"/>
            </a:xfrm>
            <a:prstGeom prst="rect">
              <a:avLst/>
            </a:prstGeom>
          </p:spPr>
        </p:pic>
        <p:pic>
          <p:nvPicPr>
            <p:cNvPr id="9" name="圖片 8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CEDEF06D-02C0-F054-6055-12861E7E1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8732" y="4342155"/>
              <a:ext cx="4727956" cy="132335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FE4B1C8-B316-F314-0396-A15CD72D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59214" y="4830934"/>
              <a:ext cx="4415313" cy="495126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68FC273-625C-4F95-C8C0-94C07287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567" y="5836314"/>
              <a:ext cx="4949233" cy="1703136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AD7018EC-0482-D3A9-60B8-E097B65F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683143" y="6269453"/>
              <a:ext cx="4415314" cy="495126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838A83A-675C-E5CC-AB18-D0D99EFB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504045" y="5531693"/>
              <a:ext cx="4415313" cy="495126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B7307AE6-0945-BCFD-C747-7ADE7CE1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13694" y="5529767"/>
              <a:ext cx="4415313" cy="495126"/>
            </a:xfrm>
            <a:prstGeom prst="rect">
              <a:avLst/>
            </a:prstGeom>
          </p:spPr>
        </p:pic>
        <p:pic>
          <p:nvPicPr>
            <p:cNvPr id="25" name="圖片 2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E36F6B4-CAEB-F76C-656D-A162E9869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8329" y="5014091"/>
              <a:ext cx="4415313" cy="881667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630B0C1F-AEC8-6762-E071-F88F2DDFD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225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14FE8CA1-7DF4-86C2-FA75-DD57446DC8FE}"/>
              </a:ext>
            </a:extLst>
          </p:cNvPr>
          <p:cNvGrpSpPr/>
          <p:nvPr/>
        </p:nvGrpSpPr>
        <p:grpSpPr>
          <a:xfrm>
            <a:off x="758461" y="4617703"/>
            <a:ext cx="3842029" cy="2158525"/>
            <a:chOff x="758461" y="4617703"/>
            <a:chExt cx="3842029" cy="2158525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912" y="5472511"/>
              <a:ext cx="2085578" cy="1303717"/>
            </a:xfrm>
            <a:prstGeom prst="rect">
              <a:avLst/>
            </a:prstGeom>
          </p:spPr>
        </p:pic>
        <p:pic>
          <p:nvPicPr>
            <p:cNvPr id="35" name="圖片 3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7486" y="4619994"/>
              <a:ext cx="1688669" cy="1055606"/>
            </a:xfrm>
            <a:prstGeom prst="rect">
              <a:avLst/>
            </a:prstGeom>
          </p:spPr>
        </p:pic>
        <p:pic>
          <p:nvPicPr>
            <p:cNvPr id="36" name="圖片 35" descr="一張含有 文字, 電子用品, 黑色 的圖片&#10;&#10;自動產生的描述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61" y="5536138"/>
              <a:ext cx="1734910" cy="108451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5894" y="6388402"/>
              <a:ext cx="1734910" cy="31726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6972" y="5457805"/>
              <a:ext cx="1502027" cy="3172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8236" y="6388402"/>
              <a:ext cx="2133004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79712" y="5454562"/>
              <a:ext cx="1130859" cy="317263"/>
            </a:xfrm>
            <a:prstGeom prst="rect">
              <a:avLst/>
            </a:prstGeom>
          </p:spPr>
        </p:pic>
        <p:pic>
          <p:nvPicPr>
            <p:cNvPr id="41" name="圖片 4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35" y="4617703"/>
              <a:ext cx="1688669" cy="1055606"/>
            </a:xfrm>
            <a:prstGeom prst="rect">
              <a:avLst/>
            </a:prstGeom>
          </p:spPr>
        </p:pic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C4BF471-59B6-0B58-904F-FACEAFC707C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視訊監控及遠距會議系統 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61417" y="1765624"/>
            <a:ext cx="400471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即時影像及監控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智慧 </a:t>
            </a: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錄影事件搜尋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高可用錄影故障接管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高畫質無線投影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多點視訊會議系統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714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780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67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D2E44F73-5A40-1925-045C-20CD19FB5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718B86-DB3C-6364-0422-BB39213DC4C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內容創作者及影視剪輯領域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003A9E2-AC4A-7C95-93A8-993D8C853882}"/>
              </a:ext>
            </a:extLst>
          </p:cNvPr>
          <p:cNvSpPr txBox="1"/>
          <p:nvPr/>
        </p:nvSpPr>
        <p:spPr>
          <a:xfrm>
            <a:off x="752950" y="1765624"/>
            <a:ext cx="3946046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4K </a:t>
            </a:r>
            <a:r>
              <a:rPr lang="zh-TW" altLang="en-US" sz="2200">
                <a:cs typeface="+mn-ea"/>
                <a:sym typeface="+mn-lt"/>
              </a:rPr>
              <a:t>高解析度在線編輯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Thunderbolt </a:t>
            </a:r>
            <a:r>
              <a:rPr lang="zh-TW" altLang="en-US" sz="2200">
                <a:cs typeface="+mn-ea"/>
                <a:sym typeface="+mn-lt"/>
              </a:rPr>
              <a:t>高速傳輸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PB </a:t>
            </a:r>
            <a:r>
              <a:rPr lang="zh-TW" altLang="en-US" sz="2200">
                <a:cs typeface="+mn-ea"/>
                <a:sym typeface="+mn-lt"/>
              </a:rPr>
              <a:t>級檔案儲存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整合非線性編輯應用程式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直連式儲存設備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A9A0DC-5560-F0B6-9CE8-47D570E5190F}"/>
              </a:ext>
            </a:extLst>
          </p:cNvPr>
          <p:cNvGrpSpPr/>
          <p:nvPr/>
        </p:nvGrpSpPr>
        <p:grpSpPr>
          <a:xfrm>
            <a:off x="697006" y="4666045"/>
            <a:ext cx="5268273" cy="2075277"/>
            <a:chOff x="612762" y="7787378"/>
            <a:chExt cx="5268273" cy="2075277"/>
          </a:xfrm>
        </p:grpSpPr>
        <p:pic>
          <p:nvPicPr>
            <p:cNvPr id="35" name="圖片 34" descr="一張含有 室內 的圖片&#10;&#10;自動產生的描述">
              <a:extLst>
                <a:ext uri="{FF2B5EF4-FFF2-40B4-BE49-F238E27FC236}">
                  <a16:creationId xmlns:a16="http://schemas.microsoft.com/office/drawing/2014/main" id="{7A0B6036-2BB2-5199-967E-ED23453A2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2992" y="8558953"/>
              <a:ext cx="3432083" cy="1124693"/>
            </a:xfrm>
            <a:prstGeom prst="rect">
              <a:avLst/>
            </a:prstGeom>
          </p:spPr>
        </p:pic>
        <p:pic>
          <p:nvPicPr>
            <p:cNvPr id="36" name="圖片 3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790E3F5-AFD6-BDC8-9D21-0D230FFF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09" y="8706349"/>
              <a:ext cx="1672284" cy="1045364"/>
            </a:xfrm>
            <a:prstGeom prst="rect">
              <a:avLst/>
            </a:prstGeom>
          </p:spPr>
        </p:pic>
        <p:pic>
          <p:nvPicPr>
            <p:cNvPr id="37" name="圖片 36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BA5EED3-F572-4D79-CA19-2CC1E1AB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499" y="7800817"/>
              <a:ext cx="1620503" cy="1012994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F9501B5A-73AA-4701-CBFE-1C8FAC75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7499" y="8609023"/>
              <a:ext cx="1542062" cy="30581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E499DE7-4BE9-1EE6-D890-ABBF232D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12762" y="9527418"/>
              <a:ext cx="1720231" cy="305811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7F41156-86C6-C42A-2316-E8D9EF9F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1700" y="9504795"/>
              <a:ext cx="3549335" cy="35786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8792A34-33D2-FD3E-EA88-D34B763B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297876" y="8578539"/>
              <a:ext cx="1062217" cy="305811"/>
            </a:xfrm>
            <a:prstGeom prst="rect">
              <a:avLst/>
            </a:prstGeom>
          </p:spPr>
        </p:pic>
        <p:pic>
          <p:nvPicPr>
            <p:cNvPr id="42" name="圖片 41" descr="一張含有 文字, 電子用品, 遊戲, 遙控 的圖片&#10;&#10;自動產生的描述">
              <a:extLst>
                <a:ext uri="{FF2B5EF4-FFF2-40B4-BE49-F238E27FC236}">
                  <a16:creationId xmlns:a16="http://schemas.microsoft.com/office/drawing/2014/main" id="{3811067D-BAB4-923D-029B-F05860E9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7877" y="7787378"/>
              <a:ext cx="972964" cy="1022180"/>
            </a:xfrm>
            <a:prstGeom prst="rect">
              <a:avLst/>
            </a:prstGeom>
          </p:spPr>
        </p:pic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BDFAB6C8-D40D-EFF6-C9E5-A579F27373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158" y="1637638"/>
            <a:ext cx="6119104" cy="508272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786627DB-C732-1B2D-BEA0-D4F0F3328A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27"/>
          <a:stretch/>
        </p:blipFill>
        <p:spPr>
          <a:xfrm>
            <a:off x="4454485" y="2530841"/>
            <a:ext cx="1666383" cy="103098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9608F84-B21F-1232-AF62-3DFDD4F1CF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467" y="3740845"/>
            <a:ext cx="1706233" cy="100847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9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>
            <a:extLst>
              <a:ext uri="{FF2B5EF4-FFF2-40B4-BE49-F238E27FC236}">
                <a16:creationId xmlns:a16="http://schemas.microsoft.com/office/drawing/2014/main" id="{EE32F134-2DF4-C699-DF50-C4D8EAFD4F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351D175C-25AF-E929-7E49-D2D69DB5814A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零售及百貨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7D8CC7C-3EB9-6ED3-6184-30F9A69AB322}"/>
              </a:ext>
            </a:extLst>
          </p:cNvPr>
          <p:cNvSpPr txBox="1"/>
          <p:nvPr/>
        </p:nvSpPr>
        <p:spPr>
          <a:xfrm>
            <a:off x="879954" y="1824893"/>
            <a:ext cx="359024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智慧零售數據分析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跨攝影機人像辨識追蹤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人流熱區地圖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停留率和轉化率運算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集中式雲端管理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8775485-A06A-930E-F6AA-4C60F5A2BF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978" y="1593575"/>
            <a:ext cx="5957307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3087E6B0-58C4-D5EF-510A-CCAAF0CA3EC0}"/>
              </a:ext>
            </a:extLst>
          </p:cNvPr>
          <p:cNvGrpSpPr/>
          <p:nvPr/>
        </p:nvGrpSpPr>
        <p:grpSpPr>
          <a:xfrm>
            <a:off x="262791" y="4898990"/>
            <a:ext cx="5524915" cy="1668533"/>
            <a:chOff x="1123286" y="3517370"/>
            <a:chExt cx="11068713" cy="334276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15A5F49-E350-EDF5-4716-DE7E0951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6348891"/>
              <a:ext cx="5655839" cy="495126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3286E5FC-85A0-B907-5021-A75505D7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6160" y="6332770"/>
              <a:ext cx="5655839" cy="495126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F40FC0AA-4BF3-8E6F-6782-D940000D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5957" y="6365011"/>
              <a:ext cx="5655839" cy="495126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CDD3CC64-230C-B83B-D3B3-DFBB6663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5746289"/>
              <a:ext cx="5655839" cy="495126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F8215028-37B3-E751-82E3-5DDB2C9C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783303" y="5110133"/>
              <a:ext cx="2995600" cy="495126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0F5F93B2-3CCA-86F1-5A8E-E60FEE74A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345" y="5644217"/>
              <a:ext cx="5280529" cy="104885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2EDFA6B3-F88C-1DD1-A2BF-1F71B5D13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818" y="6036950"/>
              <a:ext cx="5280528" cy="656122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8BC8C9D0-364F-9FE9-A7D0-F6C3A4B0B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125" y="5153559"/>
              <a:ext cx="5280526" cy="636198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6739A250-DC7D-66C7-49D1-7860785A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599" y="5450269"/>
              <a:ext cx="5280526" cy="636198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26B96444-C395-FEBC-A0D4-EDF90D9F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837799" y="4857519"/>
              <a:ext cx="2915884" cy="495126"/>
            </a:xfrm>
            <a:prstGeom prst="rect">
              <a:avLst/>
            </a:prstGeom>
          </p:spPr>
        </p:pic>
        <p:pic>
          <p:nvPicPr>
            <p:cNvPr id="54" name="圖片 5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37D9CB23-867B-5B43-3AE8-802660A7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022" y="3517370"/>
              <a:ext cx="2915661" cy="1822612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0CE010D5-A1D0-7823-4512-6DEAA3D79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3303" y="5002215"/>
              <a:ext cx="3145061" cy="573353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A9B5AA8C-7341-FA2C-E18E-3883094CCA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19247" y="3645911"/>
            <a:ext cx="1748682" cy="10792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76558E55-4096-A4B8-352A-7368E12D9C6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149" y="2411860"/>
            <a:ext cx="1718915" cy="106083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5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>
            <a:extLst>
              <a:ext uri="{FF2B5EF4-FFF2-40B4-BE49-F238E27FC236}">
                <a16:creationId xmlns:a16="http://schemas.microsoft.com/office/drawing/2014/main" id="{C69963C4-2488-F58D-2824-82725B6C1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 descr="一張含有 個人 的圖片&#10;&#10;自動產生的描述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45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51685EA-B60E-4EA1-5B43-E3B224C8E924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醫療領域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2DF48F9-AF96-0DA4-1517-4E9280BAF571}"/>
              </a:ext>
            </a:extLst>
          </p:cNvPr>
          <p:cNvSpPr txBox="1"/>
          <p:nvPr/>
        </p:nvSpPr>
        <p:spPr>
          <a:xfrm>
            <a:off x="778355" y="1791025"/>
            <a:ext cx="4131823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機敏資料儲存與備份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醫療影像機器學習模型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醫療期刊文件擷取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遠距醫療互動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 </a:t>
            </a:r>
            <a:r>
              <a:rPr lang="en-US" altLang="zh-TW" sz="2200">
                <a:cs typeface="+mn-ea"/>
                <a:sym typeface="+mn-lt"/>
              </a:rPr>
              <a:t>DICOM </a:t>
            </a:r>
            <a:r>
              <a:rPr lang="zh-TW" altLang="en-US" sz="2200">
                <a:cs typeface="+mn-ea"/>
                <a:sym typeface="+mn-lt"/>
              </a:rPr>
              <a:t>圖像 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BAC5355D-696D-ACA8-7DB0-66A71C8FB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5889" y="6180056"/>
            <a:ext cx="1333418" cy="264434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CD59ECA-CE44-2CFE-DB78-6922EC440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280" y="4769959"/>
            <a:ext cx="1695147" cy="1915615"/>
          </a:xfrm>
          <a:prstGeom prst="rect">
            <a:avLst/>
          </a:prstGeom>
        </p:spPr>
      </p:pic>
      <p:pic>
        <p:nvPicPr>
          <p:cNvPr id="52" name="圖片 51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00A0F6B5-745F-D4AF-A0FA-B9E3030EC2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05" y="5291708"/>
            <a:ext cx="1764678" cy="1103119"/>
          </a:xfrm>
          <a:prstGeom prst="rect">
            <a:avLst/>
          </a:prstGeom>
        </p:spPr>
      </p:pic>
      <p:pic>
        <p:nvPicPr>
          <p:cNvPr id="53" name="圖片 52" descr="一張含有 文字, 電子用品, 室內, 印表機 的圖片&#10;&#10;自動產生的描述">
            <a:extLst>
              <a:ext uri="{FF2B5EF4-FFF2-40B4-BE49-F238E27FC236}">
                <a16:creationId xmlns:a16="http://schemas.microsoft.com/office/drawing/2014/main" id="{ACDD5C3A-FD81-D2F0-FAD5-B7475A6714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864" y="5852848"/>
            <a:ext cx="1417268" cy="88595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4F52C06E-57F9-3D17-1B49-D320467C9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85857" y="6354369"/>
            <a:ext cx="1498411" cy="264434"/>
          </a:xfrm>
          <a:prstGeom prst="rect">
            <a:avLst/>
          </a:prstGeom>
        </p:spPr>
      </p:pic>
      <p:pic>
        <p:nvPicPr>
          <p:cNvPr id="28" name="圖片 27" descr="一張含有 個人, 室內, 嬰兒, 幼兒 的圖片&#10;&#10;自動產生的描述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2393139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3672003"/>
            <a:ext cx="1765600" cy="103879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6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E6C5F7C2-8BF4-6FF5-3EE8-3270E61E8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30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239" y="2359271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92" y="3627297"/>
            <a:ext cx="1752600" cy="10695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A2C78B1-C7FE-FE80-C044-080F7285DE7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教育領域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A417241-7129-C7F9-05ED-81C8AAA054FD}"/>
              </a:ext>
            </a:extLst>
          </p:cNvPr>
          <p:cNvSpPr txBox="1"/>
          <p:nvPr/>
        </p:nvSpPr>
        <p:spPr>
          <a:xfrm>
            <a:off x="708955" y="1824893"/>
            <a:ext cx="3287312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多點資料共享同步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FTP </a:t>
            </a:r>
            <a:r>
              <a:rPr lang="zh-TW" altLang="en-US" sz="2200">
                <a:cs typeface="+mn-ea"/>
                <a:sym typeface="+mn-lt"/>
              </a:rPr>
              <a:t>檔案管理系統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短機箱教室儲存設備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遠距教學互動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校園安全監控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C955AC0-010D-D725-295B-A2F2E7AD08DF}"/>
              </a:ext>
            </a:extLst>
          </p:cNvPr>
          <p:cNvSpPr txBox="1"/>
          <p:nvPr/>
        </p:nvSpPr>
        <p:spPr>
          <a:xfrm>
            <a:off x="622392" y="7370172"/>
            <a:ext cx="7841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短機箱 rackmount 機種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-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TS-873AeU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/ TS-864eU-RP / TS-435XeU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桌上型 NAS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 – TVS-672XT / TS-h973AX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KoiBox</a:t>
            </a:r>
            <a:endParaRPr lang="zh-TW" altLang="en-US"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A3089B4-1FEA-7126-2511-FC244695B042}"/>
              </a:ext>
            </a:extLst>
          </p:cNvPr>
          <p:cNvGrpSpPr/>
          <p:nvPr/>
        </p:nvGrpSpPr>
        <p:grpSpPr>
          <a:xfrm>
            <a:off x="439194" y="4805431"/>
            <a:ext cx="5352007" cy="1935891"/>
            <a:chOff x="-382074" y="4788215"/>
            <a:chExt cx="5427079" cy="1963046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8126239-D19B-30DA-3973-B998A09F4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82074" y="6469859"/>
              <a:ext cx="2823095" cy="247141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F7E9205-8CD0-C255-5946-8544B5DB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21910" y="6496490"/>
              <a:ext cx="2823095" cy="247141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698073CA-5195-1DBD-9ED4-6C4EC6EB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295" y="6057811"/>
              <a:ext cx="2635760" cy="52353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0E30A74-51B3-0B84-AB6D-AAADC1852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2574" y="5895393"/>
              <a:ext cx="2635760" cy="855868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73A90CB-BA3C-6DFA-1CD6-2F47E033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62684" y="6025200"/>
              <a:ext cx="2563746" cy="24714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94118AD-11AF-5E99-5937-4BA4E5D5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075" y="5786134"/>
              <a:ext cx="2635759" cy="317556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71F33B4-574B-D32F-2FFA-DC1AFFE6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999182" y="5973296"/>
              <a:ext cx="1374284" cy="247141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67263BB-A4A5-7E7E-4BF2-77EF2872E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74432" y="5701337"/>
              <a:ext cx="1289470" cy="295194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00A0F6B5-745F-D4AF-A0FA-B9E3030E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927" y="5184085"/>
              <a:ext cx="1535663" cy="959518"/>
            </a:xfrm>
            <a:prstGeom prst="rect">
              <a:avLst/>
            </a:prstGeom>
          </p:spPr>
        </p:pic>
        <p:pic>
          <p:nvPicPr>
            <p:cNvPr id="44" name="圖片 4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720D5A11-FF3A-B5C2-4FE8-FD37F67FF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6684" y="4979148"/>
              <a:ext cx="1439144" cy="899625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1F7DFA4-43CE-03A7-402D-6C2CFC4A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824" y="4788215"/>
              <a:ext cx="1344835" cy="1519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78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B495D455-66FE-5421-BE6E-D5C95C7C2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583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49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43263" y="1925871"/>
            <a:ext cx="3701341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寬溫寬電壓供電 </a:t>
            </a:r>
            <a:r>
              <a:rPr lang="en-US" altLang="zh-TW" sz="2200">
                <a:cs typeface="+mn-ea"/>
                <a:sym typeface="+mn-lt"/>
              </a:rPr>
              <a:t>NAS </a:t>
            </a:r>
            <a:r>
              <a:rPr lang="zh-TW" altLang="en-US" sz="2200">
                <a:cs typeface="+mn-ea"/>
                <a:sym typeface="+mn-lt"/>
              </a:rPr>
              <a:t>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工規網管型網路交換器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目標式勒索病毒資安防禦系統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PoE++ / PoE+ </a:t>
            </a:r>
            <a:r>
              <a:rPr lang="zh-TW" altLang="en-US" sz="2200">
                <a:cs typeface="+mn-ea"/>
                <a:sym typeface="+mn-lt"/>
              </a:rPr>
              <a:t>乙太網路供電交換器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IoT </a:t>
            </a:r>
            <a:r>
              <a:rPr lang="zh-TW" altLang="en-US" sz="2200">
                <a:cs typeface="+mn-ea"/>
                <a:sym typeface="+mn-lt"/>
              </a:rPr>
              <a:t>私有雲平台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538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604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14C6B9-1E26-27B7-8F20-00040B2F766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工業製造領域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D836C2-384F-4915-0DB8-A1294FFAE809}"/>
              </a:ext>
            </a:extLst>
          </p:cNvPr>
          <p:cNvSpPr txBox="1"/>
          <p:nvPr/>
        </p:nvSpPr>
        <p:spPr>
          <a:xfrm>
            <a:off x="697006" y="7189802"/>
            <a:ext cx="7645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en-US" altLang="zh-TW">
                <a:cs typeface="+mn-ea"/>
                <a:sym typeface="+mn-lt"/>
              </a:rPr>
              <a:t>TS-i410X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QSW-IM1200-8C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ADRA-3010P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QGD-1602P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768F84E-54F0-B0DB-AAFE-7FD4676280EE}"/>
              </a:ext>
            </a:extLst>
          </p:cNvPr>
          <p:cNvGrpSpPr/>
          <p:nvPr/>
        </p:nvGrpSpPr>
        <p:grpSpPr>
          <a:xfrm>
            <a:off x="465128" y="5381716"/>
            <a:ext cx="5310463" cy="1351139"/>
            <a:chOff x="741378" y="5521824"/>
            <a:chExt cx="4566462" cy="1161843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51630" y="6192212"/>
              <a:ext cx="1855774" cy="317263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1378" y="6192214"/>
              <a:ext cx="2994748" cy="317263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7486" y="5628061"/>
              <a:ext cx="1686588" cy="105560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331" y="5836777"/>
              <a:ext cx="2746181" cy="63817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1721" y="5889869"/>
              <a:ext cx="2754653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76981" y="5889868"/>
              <a:ext cx="1130859" cy="2339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899" y="5588198"/>
              <a:ext cx="2757043" cy="55972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9103" y="5521824"/>
              <a:ext cx="964284" cy="602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9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2376" y="2790567"/>
            <a:ext cx="684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全系列商品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8CB16BE2-B3D1-4D84-A951-485B48A05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46998" y="163090"/>
            <a:ext cx="328587" cy="1900236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8" y="2649796"/>
            <a:ext cx="11207777" cy="400428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0E2D558-DA26-4711-BB43-791E242AC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99" y="2767012"/>
            <a:ext cx="757781" cy="419405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463358" y="4125345"/>
            <a:ext cx="4140289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cs typeface="+mn-ea"/>
                <a:sym typeface="+mn-lt"/>
              </a:rPr>
              <a:t>寫入放大 </a:t>
            </a:r>
            <a:r>
              <a:rPr lang="en-US" altLang="zh-TW" sz="800" dirty="0">
                <a:cs typeface="+mn-ea"/>
                <a:sym typeface="+mn-lt"/>
              </a:rPr>
              <a:t>(Write Amplification) </a:t>
            </a:r>
            <a:r>
              <a:rPr lang="zh-TW" altLang="en-US" sz="800" dirty="0">
                <a:cs typeface="+mn-ea"/>
                <a:sym typeface="+mn-lt"/>
              </a:rPr>
              <a:t>可說是 </a:t>
            </a:r>
            <a:r>
              <a:rPr lang="en-US" altLang="zh-TW" sz="800" dirty="0">
                <a:cs typeface="+mn-ea"/>
                <a:sym typeface="+mn-lt"/>
              </a:rPr>
              <a:t>SSD </a:t>
            </a:r>
            <a:r>
              <a:rPr lang="zh-TW" altLang="en-US" sz="800" dirty="0">
                <a:cs typeface="+mn-ea"/>
                <a:sym typeface="+mn-lt"/>
              </a:rPr>
              <a:t>先天的弱點，對於快閃記憶體效能以及耐用性造成極大挑戰。</a:t>
            </a:r>
            <a:r>
              <a:rPr lang="en-US" altLang="zh-TW" sz="800" dirty="0">
                <a:cs typeface="+mn-ea"/>
                <a:sym typeface="+mn-lt"/>
              </a:rPr>
              <a:t>QNAP </a:t>
            </a:r>
            <a:r>
              <a:rPr lang="zh-TW" altLang="en-US" sz="800" dirty="0">
                <a:cs typeface="+mn-ea"/>
                <a:sym typeface="+mn-lt"/>
              </a:rPr>
              <a:t>獨家研發的 </a:t>
            </a:r>
            <a:r>
              <a:rPr lang="en-US" altLang="zh-TW" sz="800" dirty="0">
                <a:cs typeface="+mn-ea"/>
                <a:sym typeface="+mn-lt"/>
              </a:rPr>
              <a:t>Write Coalescing (</a:t>
            </a:r>
            <a:r>
              <a:rPr lang="zh-TW" altLang="en-US" sz="800" dirty="0">
                <a:cs typeface="+mn-ea"/>
                <a:sym typeface="+mn-lt"/>
              </a:rPr>
              <a:t>寫入聚合</a:t>
            </a:r>
            <a:r>
              <a:rPr lang="en-US" altLang="zh-TW" sz="800" dirty="0">
                <a:cs typeface="+mn-ea"/>
                <a:sym typeface="+mn-lt"/>
              </a:rPr>
              <a:t>) </a:t>
            </a:r>
            <a:r>
              <a:rPr lang="zh-TW" altLang="en-US" sz="800" dirty="0">
                <a:cs typeface="+mn-ea"/>
                <a:sym typeface="+mn-lt"/>
              </a:rPr>
              <a:t>演算法，可將零散而隨機寫入的數據進行循序整理，並合併寫入區塊，進而減少 </a:t>
            </a:r>
            <a:r>
              <a:rPr lang="en-US" altLang="zh-TW" sz="800" dirty="0">
                <a:cs typeface="+mn-ea"/>
                <a:sym typeface="+mn-lt"/>
              </a:rPr>
              <a:t>I/O </a:t>
            </a:r>
            <a:r>
              <a:rPr lang="zh-TW" altLang="en-US" sz="800" dirty="0">
                <a:cs typeface="+mn-ea"/>
                <a:sym typeface="+mn-lt"/>
              </a:rPr>
              <a:t>數量，不僅顯著提升全快閃配置的寫入效能，對 </a:t>
            </a:r>
            <a:r>
              <a:rPr lang="en-US" altLang="zh-TW" sz="800" dirty="0">
                <a:cs typeface="+mn-ea"/>
                <a:sym typeface="+mn-lt"/>
              </a:rPr>
              <a:t>SSD </a:t>
            </a:r>
            <a:r>
              <a:rPr lang="zh-TW" altLang="en-US" sz="800" dirty="0">
                <a:cs typeface="+mn-ea"/>
                <a:sym typeface="+mn-lt"/>
              </a:rPr>
              <a:t>的耐用性與使用壽命亦有幫助。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463358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最佳化快閃儲存效率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1463358" y="5478868"/>
            <a:ext cx="4140289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服務品質 </a:t>
            </a:r>
            <a:r>
              <a:rPr lang="en-US" altLang="zh-TW" sz="800">
                <a:cs typeface="+mn-ea"/>
                <a:sym typeface="+mn-lt"/>
              </a:rPr>
              <a:t>(Quality of Service</a:t>
            </a:r>
            <a:r>
              <a:rPr lang="zh-TW" altLang="en-US" sz="800">
                <a:cs typeface="+mn-ea"/>
                <a:sym typeface="+mn-lt"/>
              </a:rPr>
              <a:t>，</a:t>
            </a:r>
            <a:r>
              <a:rPr lang="en-US" altLang="zh-TW" sz="800">
                <a:cs typeface="+mn-ea"/>
                <a:sym typeface="+mn-lt"/>
              </a:rPr>
              <a:t>QoS) </a:t>
            </a:r>
            <a:r>
              <a:rPr lang="zh-TW" altLang="en-US" sz="800">
                <a:cs typeface="+mn-ea"/>
                <a:sym typeface="+mn-lt"/>
              </a:rPr>
              <a:t>管理功能，可針對 </a:t>
            </a:r>
            <a:r>
              <a:rPr lang="en-US" altLang="zh-TW" sz="800">
                <a:cs typeface="+mn-ea"/>
                <a:sym typeface="+mn-lt"/>
              </a:rPr>
              <a:t>LUN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Shared Folder </a:t>
            </a:r>
            <a:r>
              <a:rPr lang="zh-TW" altLang="en-US" sz="800">
                <a:cs typeface="+mn-ea"/>
                <a:sym typeface="+mn-lt"/>
              </a:rPr>
              <a:t>妥善分配效能資源，例如：</a:t>
            </a:r>
            <a:r>
              <a:rPr lang="en-US" altLang="zh-TW" sz="800">
                <a:cs typeface="+mn-ea"/>
                <a:sym typeface="+mn-lt"/>
              </a:rPr>
              <a:t>I/O </a:t>
            </a:r>
            <a:r>
              <a:rPr lang="zh-TW" altLang="en-US" sz="800">
                <a:cs typeface="+mn-ea"/>
                <a:sym typeface="+mn-lt"/>
              </a:rPr>
              <a:t>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</a:t>
            </a:r>
            <a:r>
              <a:rPr lang="en-US" altLang="zh-TW" sz="800">
                <a:cs typeface="+mn-ea"/>
                <a:sym typeface="+mn-lt"/>
              </a:rPr>
              <a:t>IOPS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Throughput) </a:t>
            </a:r>
            <a:r>
              <a:rPr lang="zh-TW" altLang="en-US" sz="800">
                <a:cs typeface="+mn-ea"/>
                <a:sym typeface="+mn-lt"/>
              </a:rPr>
              <a:t>和傳輸頻寬設定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包含：傳輸量最大值、最小值、高載 </a:t>
            </a:r>
            <a:r>
              <a:rPr lang="en-US" altLang="zh-TW" sz="800">
                <a:cs typeface="+mn-ea"/>
                <a:sym typeface="+mn-lt"/>
              </a:rPr>
              <a:t>(Burst) </a:t>
            </a:r>
            <a:r>
              <a:rPr lang="zh-TW" altLang="en-US" sz="800">
                <a:cs typeface="+mn-ea"/>
                <a:sym typeface="+mn-lt"/>
              </a:rPr>
              <a:t>或高載時間</a:t>
            </a:r>
            <a:r>
              <a:rPr lang="en-US" altLang="zh-TW" sz="800">
                <a:cs typeface="+mn-ea"/>
                <a:sym typeface="+mn-lt"/>
              </a:rPr>
              <a:t>)</a:t>
            </a:r>
            <a:r>
              <a:rPr lang="zh-TW" altLang="en-US" sz="800">
                <a:cs typeface="+mn-ea"/>
                <a:sym typeface="+mn-lt"/>
              </a:rPr>
              <a:t>，讓真正需要效能的應用獲得足夠資源，避免相鄰干擾 </a:t>
            </a:r>
            <a:r>
              <a:rPr lang="en-US" altLang="zh-TW" sz="800">
                <a:cs typeface="+mn-ea"/>
                <a:sym typeface="+mn-lt"/>
              </a:rPr>
              <a:t>(Noisy Neighbor) </a:t>
            </a:r>
            <a:r>
              <a:rPr lang="zh-TW" altLang="en-US" sz="800">
                <a:cs typeface="+mn-ea"/>
                <a:sym typeface="+mn-lt"/>
              </a:rPr>
              <a:t>影響效能和穩定性。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1463358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服務品質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7057623" y="4125345"/>
            <a:ext cx="4057791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線上即時資料壓縮 </a:t>
            </a:r>
            <a:r>
              <a:rPr lang="en-US" altLang="zh-TW" sz="800">
                <a:cs typeface="+mn-ea"/>
                <a:sym typeface="+mn-lt"/>
              </a:rPr>
              <a:t>(Inline Data Compression) </a:t>
            </a:r>
            <a:r>
              <a:rPr lang="zh-TW" altLang="en-US" sz="800">
                <a:cs typeface="+mn-ea"/>
                <a:sym typeface="+mn-lt"/>
              </a:rPr>
              <a:t>讓大檔變小檔，有助於降低實際的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寫入次數，獲得存取加速的效果，同時也提升了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預留空間的靈活性。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7057623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即時資料壓縮與壓實加快資料寫入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7057623" y="5478868"/>
            <a:ext cx="4057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>
                <a:cs typeface="+mn-ea"/>
              </a:rPr>
              <a:t>隨著</a:t>
            </a:r>
            <a:r>
              <a:rPr lang="en-US" altLang="zh-TW" sz="800">
                <a:cs typeface="+mn-ea"/>
              </a:rPr>
              <a:t> SSD </a:t>
            </a:r>
            <a:r>
              <a:rPr lang="zh-TW" altLang="zh-TW" sz="800">
                <a:cs typeface="+mn-ea"/>
              </a:rPr>
              <a:t>數據寫入的越多，性能也就會越來越差，而</a:t>
            </a:r>
            <a:r>
              <a:rPr lang="en-US" altLang="zh-TW" sz="800">
                <a:cs typeface="+mn-ea"/>
              </a:rPr>
              <a:t> TRIM </a:t>
            </a:r>
            <a:r>
              <a:rPr lang="zh-TW" altLang="zh-TW" sz="800">
                <a:cs typeface="+mn-ea"/>
              </a:rPr>
              <a:t>指令可以避免寫入掉速問題。</a:t>
            </a:r>
            <a:r>
              <a:rPr lang="en-US" altLang="zh-TW" sz="800">
                <a:cs typeface="+mn-ea"/>
              </a:rPr>
              <a:t>SSD TRIM </a:t>
            </a:r>
            <a:r>
              <a:rPr lang="zh-TW" altLang="zh-TW" sz="800">
                <a:cs typeface="+mn-ea"/>
              </a:rPr>
              <a:t>讓系統告知 </a:t>
            </a:r>
            <a:r>
              <a:rPr lang="en-US" altLang="zh-TW" sz="800">
                <a:cs typeface="+mn-ea"/>
              </a:rPr>
              <a:t>SSD </a:t>
            </a:r>
            <a:r>
              <a:rPr lang="zh-TW" altLang="zh-TW" sz="800">
                <a:cs typeface="+mn-ea"/>
              </a:rPr>
              <a:t>有哪些資料區塊已經不再使用可安全清除，並在閒置期間清除資料來節省時間，省去在寫入過程中必須先移除無效資料的額外時間，因而有效避免新資料寫入速度變慢的問題。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7057623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SSD TRIM</a:t>
            </a:r>
            <a:endParaRPr lang="zh-TW" altLang="zh-TW" sz="1200" b="1">
              <a:cs typeface="+mn-ea"/>
              <a:sym typeface="+mn-l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形 5">
            <a:extLst>
              <a:ext uri="{FF2B5EF4-FFF2-40B4-BE49-F238E27FC236}">
                <a16:creationId xmlns:a16="http://schemas.microsoft.com/office/drawing/2014/main" id="{96996853-F457-489B-8B64-F6FD013910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34785" y="2835816"/>
            <a:ext cx="1229772" cy="701898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6B55F82B-511E-465F-828E-38D0AF46F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6135" y="5331229"/>
            <a:ext cx="252000" cy="32550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95115C6-0680-40E9-86EB-C1E6BCBD4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953" y="3935962"/>
            <a:ext cx="314182" cy="3240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12077C41-1269-445A-B099-A28DF1D4C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6747" y="3917811"/>
            <a:ext cx="294545" cy="3240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557969AA-1BD4-4FFF-9E3C-7303F6D549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7292" y="5331229"/>
            <a:ext cx="324000" cy="274909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1571" y="1707776"/>
            <a:ext cx="1363493" cy="778220"/>
          </a:xfrm>
          <a:prstGeom prst="rect">
            <a:avLst/>
          </a:prstGeom>
        </p:spPr>
      </p:pic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47" y="1266178"/>
            <a:ext cx="8926159" cy="234299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1687091" y="527974"/>
            <a:ext cx="975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全快閃高效儲存、極致效能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1685872" y="1187814"/>
            <a:ext cx="9110539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檔案系統強大的資料精簡能力，搭配 </a:t>
            </a: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多重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最佳化技術，增強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效能並延長使用壽命，為企業級資料管理與關鍵任務運行提供更具成本效益的全快閃 </a:t>
            </a:r>
            <a:r>
              <a:rPr lang="en-US" altLang="zh-TW" sz="1200">
                <a:cs typeface="+mn-ea"/>
                <a:sym typeface="+mn-lt"/>
              </a:rPr>
              <a:t>(All Flash) </a:t>
            </a:r>
            <a:r>
              <a:rPr lang="zh-TW" altLang="en-US" sz="1200">
                <a:cs typeface="+mn-ea"/>
                <a:sym typeface="+mn-lt"/>
              </a:rPr>
              <a:t>儲存解決方案。</a:t>
            </a:r>
            <a:endParaRPr lang="zh-TW" altLang="zh-TW" sz="12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04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圖形 60">
            <a:extLst>
              <a:ext uri="{FF2B5EF4-FFF2-40B4-BE49-F238E27FC236}">
                <a16:creationId xmlns:a16="http://schemas.microsoft.com/office/drawing/2014/main" id="{EFA53D7A-B346-48D7-826A-A1E66EB035FD}"/>
              </a:ext>
            </a:extLst>
          </p:cNvPr>
          <p:cNvSpPr/>
          <p:nvPr/>
        </p:nvSpPr>
        <p:spPr>
          <a:xfrm>
            <a:off x="493488" y="3633742"/>
            <a:ext cx="11207777" cy="3020338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357760" y="4191646"/>
            <a:ext cx="4167156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cs typeface="+mn-ea"/>
                <a:sym typeface="+mn-lt"/>
              </a:rPr>
              <a:t>線上即時處理的區塊層級 </a:t>
            </a:r>
            <a:r>
              <a:rPr lang="en-US" altLang="zh-TW" sz="800" dirty="0">
                <a:cs typeface="+mn-ea"/>
                <a:sym typeface="+mn-lt"/>
              </a:rPr>
              <a:t>(Block-based) </a:t>
            </a:r>
            <a:r>
              <a:rPr lang="zh-TW" altLang="en-US" sz="800" dirty="0">
                <a:cs typeface="+mn-ea"/>
                <a:sym typeface="+mn-lt"/>
              </a:rPr>
              <a:t>資料重複刪除機制 </a:t>
            </a:r>
            <a:r>
              <a:rPr lang="en-US" altLang="zh-TW" sz="800" dirty="0">
                <a:cs typeface="+mn-ea"/>
                <a:sym typeface="+mn-lt"/>
              </a:rPr>
              <a:t>(Inline Data Deduplication)</a:t>
            </a:r>
            <a:r>
              <a:rPr lang="zh-TW" altLang="en-US" sz="800" dirty="0">
                <a:cs typeface="+mn-ea"/>
                <a:sym typeface="+mn-lt"/>
              </a:rPr>
              <a:t>，讓資料在寫入磁碟前就已經過刪減演算，大幅節省儲存空間占用；加上讓大檔變小檔的資料壓縮 </a:t>
            </a:r>
            <a:r>
              <a:rPr lang="en-US" altLang="zh-TW" sz="800" dirty="0">
                <a:cs typeface="+mn-ea"/>
                <a:sym typeface="+mn-lt"/>
              </a:rPr>
              <a:t>(Inline Compression)</a:t>
            </a:r>
            <a:r>
              <a:rPr lang="zh-TW" altLang="en-US" sz="800" dirty="0">
                <a:cs typeface="+mn-ea"/>
                <a:sym typeface="+mn-lt"/>
              </a:rPr>
              <a:t>，以及先進的即時資料壓實 </a:t>
            </a:r>
            <a:r>
              <a:rPr lang="en-US" altLang="zh-TW" sz="800" dirty="0">
                <a:cs typeface="+mn-ea"/>
                <a:sym typeface="+mn-lt"/>
              </a:rPr>
              <a:t>(Inline Compaction) </a:t>
            </a:r>
            <a:r>
              <a:rPr lang="zh-TW" altLang="en-US" sz="800" dirty="0">
                <a:cs typeface="+mn-ea"/>
                <a:sym typeface="+mn-lt"/>
              </a:rPr>
              <a:t>技術，對於儲存空間的節省程度帶來重大的突破。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357760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強大的即時資料縮減技術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357760" y="5632926"/>
            <a:ext cx="414028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iSCSI LUN </a:t>
            </a:r>
            <a:r>
              <a:rPr lang="zh-TW" altLang="en-US" sz="800">
                <a:cs typeface="+mn-ea"/>
                <a:sym typeface="+mn-lt"/>
              </a:rPr>
              <a:t>與共用資料夾的快照，快照數量高達 </a:t>
            </a:r>
            <a:r>
              <a:rPr lang="en-US" altLang="zh-TW" sz="800">
                <a:cs typeface="+mn-ea"/>
                <a:sym typeface="+mn-lt"/>
              </a:rPr>
              <a:t>65,535 </a:t>
            </a:r>
            <a:r>
              <a:rPr lang="zh-TW" altLang="en-US" sz="800">
                <a:cs typeface="+mn-ea"/>
                <a:sym typeface="+mn-lt"/>
              </a:rPr>
              <a:t>份。假設每小時拍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張快照，一天 </a:t>
            </a:r>
            <a:r>
              <a:rPr lang="en-US" altLang="zh-TW" sz="800">
                <a:cs typeface="+mn-ea"/>
                <a:sym typeface="+mn-lt"/>
              </a:rPr>
              <a:t>24 </a:t>
            </a:r>
            <a:r>
              <a:rPr lang="zh-TW" altLang="en-US" sz="800">
                <a:cs typeface="+mn-ea"/>
                <a:sym typeface="+mn-lt"/>
              </a:rPr>
              <a:t>張，可維持 </a:t>
            </a:r>
            <a:r>
              <a:rPr lang="en-US" altLang="zh-TW" sz="800">
                <a:cs typeface="+mn-ea"/>
                <a:sym typeface="+mn-lt"/>
              </a:rPr>
              <a:t>7 </a:t>
            </a:r>
            <a:r>
              <a:rPr lang="zh-TW" altLang="en-US" sz="800">
                <a:cs typeface="+mn-ea"/>
                <a:sym typeface="+mn-lt"/>
              </a:rPr>
              <a:t>年不用刪除！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357760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近乎無限的秒速快照，多版本更安心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6" y="560202"/>
            <a:ext cx="4820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採用 </a:t>
            </a:r>
            <a:r>
              <a:rPr lang="en-US" altLang="zh-TW" sz="4000" b="1">
                <a:cs typeface="+mn-ea"/>
                <a:sym typeface="+mn-lt"/>
              </a:rPr>
              <a:t>ZFS </a:t>
            </a:r>
            <a:r>
              <a:rPr lang="zh-TW" altLang="en-US" sz="4000" b="1">
                <a:cs typeface="+mn-ea"/>
                <a:sym typeface="+mn-lt"/>
              </a:rPr>
              <a:t>檔案系統，注重資料安全，可靠度更高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565700"/>
            <a:ext cx="4969651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 err="1">
                <a:cs typeface="+mn-ea"/>
                <a:sym typeface="+mn-lt"/>
              </a:rPr>
              <a:t>QuTS</a:t>
            </a:r>
            <a:r>
              <a:rPr lang="en-US" altLang="zh-TW" sz="1200">
                <a:cs typeface="+mn-ea"/>
                <a:sym typeface="+mn-lt"/>
              </a:rPr>
              <a:t> hero</a:t>
            </a:r>
            <a:r>
              <a:rPr lang="zh-TW" altLang="en-US" sz="1200">
                <a:cs typeface="+mn-ea"/>
                <a:sym typeface="+mn-lt"/>
              </a:rPr>
              <a:t> 作業系統，進階整合了強大的 </a:t>
            </a:r>
            <a:r>
              <a:rPr lang="en-US" altLang="zh-TW" sz="1200">
                <a:cs typeface="+mn-ea"/>
                <a:sym typeface="+mn-lt"/>
              </a:rPr>
              <a:t>128 </a:t>
            </a:r>
            <a:r>
              <a:rPr lang="zh-TW" altLang="en-US" sz="1200">
                <a:cs typeface="+mn-ea"/>
                <a:sym typeface="+mn-lt"/>
              </a:rPr>
              <a:t>位元 </a:t>
            </a: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7057623" y="4191646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128 </a:t>
            </a:r>
            <a:r>
              <a:rPr lang="zh-TW" altLang="en-US" sz="800">
                <a:cs typeface="+mn-ea"/>
                <a:sym typeface="+mn-lt"/>
              </a:rPr>
              <a:t>位元的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檔案系統擁有巨大的儲存潛力，且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原生就有強大的 </a:t>
            </a:r>
            <a:r>
              <a:rPr lang="en-US" altLang="zh-TW" sz="800">
                <a:cs typeface="+mn-ea"/>
                <a:sym typeface="+mn-lt"/>
              </a:rPr>
              <a:t>RAID </a:t>
            </a:r>
            <a:r>
              <a:rPr lang="zh-TW" altLang="en-US" sz="800">
                <a:cs typeface="+mn-ea"/>
                <a:sym typeface="+mn-lt"/>
              </a:rPr>
              <a:t>邏輯磁碟管理功能。基於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檔案系統的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儲存方案，單一共享資料夾空間高達 </a:t>
            </a:r>
            <a:r>
              <a:rPr lang="en-US" altLang="zh-TW" sz="800">
                <a:cs typeface="+mn-ea"/>
                <a:sym typeface="+mn-lt"/>
              </a:rPr>
              <a:t>1 PB </a:t>
            </a:r>
            <a:r>
              <a:rPr lang="zh-TW" altLang="en-US" sz="800">
                <a:cs typeface="+mn-ea"/>
                <a:sym typeface="+mn-lt"/>
              </a:rPr>
              <a:t>容量，更能協助企業克服當前大數據分析、邊緣預算、</a:t>
            </a:r>
            <a:r>
              <a:rPr lang="en-US" altLang="zh-TW" sz="800">
                <a:cs typeface="+mn-ea"/>
                <a:sym typeface="+mn-lt"/>
              </a:rPr>
              <a:t>AI </a:t>
            </a:r>
            <a:r>
              <a:rPr lang="zh-TW" altLang="en-US" sz="800">
                <a:cs typeface="+mn-ea"/>
                <a:sym typeface="+mn-lt"/>
              </a:rPr>
              <a:t>應用等巨量資料儲存的挑戰。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7057623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突破想像的 </a:t>
            </a:r>
            <a:r>
              <a:rPr lang="en-US" altLang="zh-TW" sz="1200" b="1">
                <a:cs typeface="+mn-ea"/>
                <a:sym typeface="+mn-lt"/>
              </a:rPr>
              <a:t>PB </a:t>
            </a:r>
            <a:r>
              <a:rPr lang="zh-TW" altLang="en-US" sz="1200" b="1">
                <a:cs typeface="+mn-ea"/>
                <a:sym typeface="+mn-lt"/>
              </a:rPr>
              <a:t>級巨量儲存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057623" y="5632926"/>
            <a:ext cx="405779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進階的區塊層級 </a:t>
            </a:r>
            <a:r>
              <a:rPr lang="en-US" altLang="zh-TW" sz="800">
                <a:cs typeface="+mn-ea"/>
                <a:sym typeface="+mn-lt"/>
              </a:rPr>
              <a:t>Real-time </a:t>
            </a:r>
            <a:r>
              <a:rPr lang="en-US" altLang="zh-TW" sz="800" err="1">
                <a:cs typeface="+mn-ea"/>
                <a:sym typeface="+mn-lt"/>
              </a:rPr>
              <a:t>SnapSync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即時快照同步功能，讓本地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與備援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隨時隨地保持資料同步，關鍵資料得以獲得最新、最完整而即時的備份；在關鍵時刻，備援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亦可即刻啟用，企業維運 </a:t>
            </a:r>
            <a:r>
              <a:rPr lang="en-US" altLang="zh-TW" sz="800">
                <a:cs typeface="+mn-ea"/>
                <a:sym typeface="+mn-lt"/>
              </a:rPr>
              <a:t>Non-Stop</a:t>
            </a:r>
            <a:r>
              <a:rPr lang="zh-TW" altLang="en-US" sz="800">
                <a:cs typeface="+mn-ea"/>
                <a:sym typeface="+mn-lt"/>
              </a:rPr>
              <a:t>！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057623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零秒瞬間，即時的 </a:t>
            </a:r>
            <a:r>
              <a:rPr lang="en-US" altLang="zh-TW" sz="1200" b="1" err="1">
                <a:cs typeface="+mn-ea"/>
                <a:sym typeface="+mn-lt"/>
              </a:rPr>
              <a:t>SnapSync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快照同步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B6B19EB4-ECB7-4168-BC82-6DA69B6C7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070" y="4043324"/>
            <a:ext cx="314325" cy="314325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6FABFE43-5427-4243-A16A-9F1F46A2A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038" y="5500638"/>
            <a:ext cx="354462" cy="288000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5BF09CA4-550B-40F5-A87A-4C85FC45A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0799" y="5500637"/>
            <a:ext cx="360000" cy="360000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F46506C1-3EF7-4ACE-B210-ADBD83E60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60799" y="4071902"/>
            <a:ext cx="337500" cy="360000"/>
          </a:xfrm>
          <a:prstGeom prst="rect">
            <a:avLst/>
          </a:prstGeom>
        </p:spPr>
      </p:pic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3A17E0D3-3086-4111-B78B-E5DB440D074E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52F755E6-6F3E-4018-B09C-CCD658DC81F0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 descr="一張含有 鮮豔, 螢幕擷取畫面, 圖形, 平面設計 的圖片&#10;&#10;自動產生的描述">
            <a:extLst>
              <a:ext uri="{FF2B5EF4-FFF2-40B4-BE49-F238E27FC236}">
                <a16:creationId xmlns:a16="http://schemas.microsoft.com/office/drawing/2014/main" id="{24B97570-0207-4349-49D8-B5BC607E22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862" y="1551879"/>
            <a:ext cx="5055119" cy="2415545"/>
          </a:xfrm>
          <a:prstGeom prst="rect">
            <a:avLst/>
          </a:prstGeom>
        </p:spPr>
      </p:pic>
      <p:pic>
        <p:nvPicPr>
          <p:cNvPr id="3" name="圖形 11">
            <a:extLst>
              <a:ext uri="{FF2B5EF4-FFF2-40B4-BE49-F238E27FC236}">
                <a16:creationId xmlns:a16="http://schemas.microsoft.com/office/drawing/2014/main" id="{4764316F-3383-4E8B-4799-53F4852955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433" y="878444"/>
            <a:ext cx="761772" cy="77749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DD3416C-FA43-B88A-4923-EBD06E428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8664998" y="2705930"/>
            <a:ext cx="1323681" cy="75549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C2DA9F4-777C-046C-44C4-C84B56BE2C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3330"/>
          <a:stretch/>
        </p:blipFill>
        <p:spPr>
          <a:xfrm>
            <a:off x="9452788" y="239023"/>
            <a:ext cx="2245724" cy="1978371"/>
          </a:xfrm>
          <a:prstGeom prst="rect">
            <a:avLst/>
          </a:prstGeom>
        </p:spPr>
      </p:pic>
      <p:pic>
        <p:nvPicPr>
          <p:cNvPr id="9" name="圖片 8" descr="一張含有 電子產品, 電子裝置, 機器, 設計 的圖片&#10;&#10;自動產生的描述">
            <a:extLst>
              <a:ext uri="{FF2B5EF4-FFF2-40B4-BE49-F238E27FC236}">
                <a16:creationId xmlns:a16="http://schemas.microsoft.com/office/drawing/2014/main" id="{F6F5FD3A-C39D-7893-9825-6DC9CB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342" y="2188770"/>
            <a:ext cx="4229045" cy="1626716"/>
          </a:xfrm>
          <a:prstGeom prst="rect">
            <a:avLst/>
          </a:prstGeom>
          <a:effectLst>
            <a:outerShdw blurRad="330200" dist="1905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81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關於威聯通科技 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686B07-8137-4933-A4FF-8863278582BA}"/>
              </a:ext>
            </a:extLst>
          </p:cNvPr>
          <p:cNvSpPr txBox="1"/>
          <p:nvPr/>
        </p:nvSpPr>
        <p:spPr>
          <a:xfrm>
            <a:off x="771526" y="2575893"/>
            <a:ext cx="7216774" cy="12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700" dirty="0">
                <a:cs typeface="+mn-ea"/>
                <a:sym typeface="+mn-lt"/>
              </a:rPr>
              <a:t>QNAP </a:t>
            </a:r>
            <a:r>
              <a:rPr lang="zh-TW" altLang="en-US" sz="1700" dirty="0">
                <a:cs typeface="+mn-ea"/>
                <a:sym typeface="+mn-lt"/>
              </a:rPr>
              <a:t>命名源自於高品質網路設備製造商（</a:t>
            </a:r>
            <a:r>
              <a:rPr lang="en-US" altLang="zh-TW" sz="1700" dirty="0">
                <a:cs typeface="+mn-ea"/>
                <a:sym typeface="+mn-lt"/>
              </a:rPr>
              <a:t>Quality Network Appliance Provider</a:t>
            </a:r>
            <a:r>
              <a:rPr lang="zh-TW" altLang="en-US" sz="1700" dirty="0">
                <a:cs typeface="+mn-ea"/>
                <a:sym typeface="+mn-lt"/>
              </a:rPr>
              <a:t>），我們致力研發軟體應用，匠心優化硬體設計，並設立自有生產線以提供全面而先進的科技解決方案。 </a:t>
            </a:r>
            <a:endParaRPr lang="zh-TW" altLang="zh-TW" sz="1700" dirty="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93A1DFE-842E-1B39-3540-77181ECAC679}"/>
              </a:ext>
            </a:extLst>
          </p:cNvPr>
          <p:cNvSpPr txBox="1"/>
          <p:nvPr/>
        </p:nvSpPr>
        <p:spPr>
          <a:xfrm>
            <a:off x="771526" y="4020831"/>
            <a:ext cx="837247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100" dirty="0">
                <a:cs typeface="+mn-ea"/>
                <a:sym typeface="+mn-lt"/>
              </a:rPr>
              <a:t>QNAP </a:t>
            </a:r>
            <a:r>
              <a:rPr lang="zh-TW" altLang="en-US" sz="2100" dirty="0">
                <a:cs typeface="+mn-ea"/>
                <a:sym typeface="+mn-lt"/>
              </a:rPr>
              <a:t>設立於 </a:t>
            </a:r>
            <a:r>
              <a:rPr lang="en-US" altLang="zh-TW" sz="2100" dirty="0">
                <a:cs typeface="+mn-ea"/>
                <a:sym typeface="+mn-lt"/>
              </a:rPr>
              <a:t>2004</a:t>
            </a: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10 </a:t>
            </a:r>
            <a:r>
              <a:rPr lang="zh-TW" altLang="en-US" sz="2100" dirty="0">
                <a:cs typeface="+mn-ea"/>
                <a:sym typeface="+mn-lt"/>
              </a:rPr>
              <a:t>個子公司 </a:t>
            </a:r>
            <a:r>
              <a:rPr lang="en-US" altLang="zh-TW" sz="2100" dirty="0">
                <a:cs typeface="+mn-ea"/>
                <a:sym typeface="+mn-lt"/>
              </a:rPr>
              <a:t>/ 7 </a:t>
            </a:r>
            <a:r>
              <a:rPr lang="zh-TW" altLang="en-US" sz="2100" dirty="0">
                <a:cs typeface="+mn-ea"/>
                <a:sym typeface="+mn-lt"/>
              </a:rPr>
              <a:t>個辦事處在全球 </a:t>
            </a:r>
            <a:r>
              <a:rPr lang="en-US" altLang="zh-TW" sz="2100" dirty="0">
                <a:cs typeface="+mn-ea"/>
                <a:sym typeface="+mn-lt"/>
              </a:rPr>
              <a:t>25 </a:t>
            </a:r>
            <a:r>
              <a:rPr lang="zh-TW" altLang="en-US" sz="2100" dirty="0">
                <a:cs typeface="+mn-ea"/>
                <a:sym typeface="+mn-lt"/>
              </a:rPr>
              <a:t>個國家為客戶服務</a:t>
            </a:r>
            <a:endParaRPr lang="en-US" altLang="zh-TW" sz="2100" dirty="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1300+ </a:t>
            </a:r>
            <a:r>
              <a:rPr lang="zh-TW" altLang="en-US" sz="2100" dirty="0">
                <a:cs typeface="+mn-ea"/>
                <a:sym typeface="+mn-lt"/>
              </a:rPr>
              <a:t>位優秀員工任職於 </a:t>
            </a:r>
            <a:r>
              <a:rPr lang="en-US" altLang="zh-TW" sz="2100" dirty="0">
                <a:cs typeface="+mn-ea"/>
                <a:sym typeface="+mn-lt"/>
              </a:rPr>
              <a:t>QNAP </a:t>
            </a:r>
            <a:r>
              <a:rPr lang="zh-TW" altLang="en-US" sz="2100" dirty="0">
                <a:cs typeface="+mn-ea"/>
                <a:sym typeface="+mn-lt"/>
              </a:rPr>
              <a:t>全球據點</a:t>
            </a:r>
            <a:endParaRPr lang="en-US" altLang="zh-TW" sz="2100" dirty="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600+ </a:t>
            </a:r>
            <a:r>
              <a:rPr lang="zh-TW" altLang="en-US" sz="2100" dirty="0">
                <a:cs typeface="+mn-ea"/>
                <a:sym typeface="+mn-lt"/>
              </a:rPr>
              <a:t>位 </a:t>
            </a:r>
            <a:r>
              <a:rPr lang="en-US" altLang="zh-TW" sz="2100" dirty="0">
                <a:cs typeface="+mn-ea"/>
                <a:sym typeface="+mn-lt"/>
              </a:rPr>
              <a:t>R&amp;D </a:t>
            </a:r>
            <a:r>
              <a:rPr lang="zh-TW" altLang="en-US" sz="2100" dirty="0">
                <a:cs typeface="+mn-ea"/>
                <a:sym typeface="+mn-lt"/>
              </a:rPr>
              <a:t>工程師致力研發創新</a:t>
            </a:r>
            <a:endParaRPr lang="zh-TW" altLang="zh-TW" sz="2100" dirty="0">
              <a:cs typeface="+mn-ea"/>
              <a:sym typeface="+mn-lt"/>
            </a:endParaRPr>
          </a:p>
          <a:p>
            <a:endParaRPr lang="zh-TW" altLang="en-US" sz="2100" dirty="0"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AC74FB-F330-9BC7-A3AF-F68A3A56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189"/>
          <a:stretch/>
        </p:blipFill>
        <p:spPr>
          <a:xfrm>
            <a:off x="7588393" y="652587"/>
            <a:ext cx="4603608" cy="4894670"/>
          </a:xfrm>
          <a:prstGeom prst="rect">
            <a:avLst/>
          </a:prstGeom>
          <a:effectLst>
            <a:outerShdw blurRad="762000" dist="749300" dir="5700000" sx="94000" sy="94000" algn="t" rotWithShape="0">
              <a:prstClr val="black">
                <a:alpha val="11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51A227F-23F8-F8D1-F063-7D319641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788" y="2080951"/>
            <a:ext cx="2229448" cy="3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3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073CD3F9-1B85-0A8E-0A4E-A9AB1418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50234" y="2548556"/>
            <a:ext cx="757781" cy="5065762"/>
          </a:xfrm>
          <a:prstGeom prst="rect">
            <a:avLst/>
          </a:prstGeom>
        </p:spPr>
      </p:pic>
      <p:sp>
        <p:nvSpPr>
          <p:cNvPr id="20" name="圖形 60">
            <a:extLst>
              <a:ext uri="{FF2B5EF4-FFF2-40B4-BE49-F238E27FC236}">
                <a16:creationId xmlns:a16="http://schemas.microsoft.com/office/drawing/2014/main" id="{3FA5923C-FB81-3C1E-CE29-204E61FE2985}"/>
              </a:ext>
            </a:extLst>
          </p:cNvPr>
          <p:cNvSpPr/>
          <p:nvPr/>
        </p:nvSpPr>
        <p:spPr>
          <a:xfrm>
            <a:off x="6266934" y="2531660"/>
            <a:ext cx="5434331" cy="4122420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94353DD-C8B1-7702-9F95-A0AEA5EBFEEE}"/>
              </a:ext>
            </a:extLst>
          </p:cNvPr>
          <p:cNvSpPr txBox="1"/>
          <p:nvPr/>
        </p:nvSpPr>
        <p:spPr>
          <a:xfrm>
            <a:off x="713599" y="1077902"/>
            <a:ext cx="5549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迎向 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100G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超高速網路新時代！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A19B54-F53F-DE80-6595-5E5A9CC3A2B7}"/>
              </a:ext>
            </a:extLst>
          </p:cNvPr>
          <p:cNvSpPr txBox="1"/>
          <p:nvPr/>
        </p:nvSpPr>
        <p:spPr>
          <a:xfrm>
            <a:off x="736721" y="2567347"/>
            <a:ext cx="5284717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根據國際科技市調機構研究調查，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100G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超高速網路交換器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2023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市場營收大幅成長，無論是企業、超大規模雲服務商、服務提供商等都紛紛投資更高速的建構超高速網路架構，以滿足市場上的伺服器超高頻寬需求如生成式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等各式應用。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9F3A482-319A-CE5B-A649-AD079E531C06}"/>
              </a:ext>
            </a:extLst>
          </p:cNvPr>
          <p:cNvSpPr txBox="1"/>
          <p:nvPr/>
        </p:nvSpPr>
        <p:spPr>
          <a:xfrm>
            <a:off x="7248274" y="3442345"/>
            <a:ext cx="4333923" cy="9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L2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網管型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100GbE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交換器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QSW-M7308R-4X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提供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4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埠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100GbE QSFP28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與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8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埠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25GbE SFP28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，可上傳連接機房的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100G/25G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伺服器與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NAS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，或再串接其他 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100G/25G/10G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交換器，加速新世代高速儲存、影像編輯、虛擬化應用與人工智慧應用。</a:t>
            </a:r>
            <a:r>
              <a:rPr lang="en-US" altLang="zh-TW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QSW-M7308R-4X </a:t>
            </a:r>
            <a:r>
              <a:rPr lang="zh-TW" altLang="en-US" sz="8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較市面同級交換器更加經濟實惠且省空間，協助企業快速升級超高速骨幹網路架構，打造超高速網路儲存與傳輸方案。</a:t>
            </a:r>
            <a:endParaRPr lang="zh-TW" altLang="en-US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09B38D-572A-4140-0E2C-AE0BE083D90D}"/>
              </a:ext>
            </a:extLst>
          </p:cNvPr>
          <p:cNvSpPr txBox="1"/>
          <p:nvPr/>
        </p:nvSpPr>
        <p:spPr>
          <a:xfrm>
            <a:off x="7248274" y="320215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半機架式超高速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100GbE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網管型交換器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CD29722-8A41-0430-685A-F468E0630C05}"/>
              </a:ext>
            </a:extLst>
          </p:cNvPr>
          <p:cNvSpPr txBox="1"/>
          <p:nvPr/>
        </p:nvSpPr>
        <p:spPr>
          <a:xfrm>
            <a:off x="7180244" y="47422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雙埠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 GbE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7007CE-6DEC-777A-121E-CDDFED21BBC8}"/>
              </a:ext>
            </a:extLst>
          </p:cNvPr>
          <p:cNvSpPr txBox="1"/>
          <p:nvPr/>
        </p:nvSpPr>
        <p:spPr>
          <a:xfrm>
            <a:off x="7186858" y="5026411"/>
            <a:ext cx="4456753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雙埠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乙太網路卡，支援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4.0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、總頻寬高達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100Gbps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，提供更大頻寬突破效能瓶頸；強化虛擬化應用網路資源的配置彈性，適用於講究高效能、密集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I/O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吞吐、低延遲的虛擬化與資料庫應用，搭配全快閃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(All-Flash)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儲存展現極致效能爆發力，解決嚴苛的企業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挑戰。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8DBAFE35-4089-10C5-94E4-55EBAB3BB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263" y="4804438"/>
            <a:ext cx="462602" cy="27699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4C84C64-5E8A-2C0F-82FD-1FEFECCFB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0187" y="3296998"/>
            <a:ext cx="785812" cy="77803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59F2CA2-F326-8891-2C70-FA96B044C14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535804E-5061-87FF-7A35-93CB693DFF39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00E38EB-A86C-A7A4-5A5D-748047B59194}"/>
              </a:ext>
            </a:extLst>
          </p:cNvPr>
          <p:cNvGrpSpPr/>
          <p:nvPr/>
        </p:nvGrpSpPr>
        <p:grpSpPr>
          <a:xfrm>
            <a:off x="6269198" y="1105469"/>
            <a:ext cx="5429314" cy="1975801"/>
            <a:chOff x="3372953" y="2281541"/>
            <a:chExt cx="5343484" cy="252440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43CD6E2-5C56-B514-D0CF-B607C72A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953" y="2281541"/>
              <a:ext cx="5343484" cy="2524405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B49E254-2EE7-5AFD-F75C-009226309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445" y="2654407"/>
              <a:ext cx="4456185" cy="1383475"/>
            </a:xfrm>
            <a:prstGeom prst="rect">
              <a:avLst/>
            </a:prstGeom>
          </p:spPr>
        </p:pic>
      </p:grpSp>
      <p:pic>
        <p:nvPicPr>
          <p:cNvPr id="25" name="圖片 24" descr="一張含有 螢幕擷取畫面 的圖片&#10;&#10;自動產生的描述">
            <a:extLst>
              <a:ext uri="{FF2B5EF4-FFF2-40B4-BE49-F238E27FC236}">
                <a16:creationId xmlns:a16="http://schemas.microsoft.com/office/drawing/2014/main" id="{75B260C1-6D88-0C86-32FE-8B06C9344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619" y="-22259"/>
            <a:ext cx="4741891" cy="2917393"/>
          </a:xfrm>
          <a:prstGeom prst="rect">
            <a:avLst/>
          </a:prstGeom>
          <a:effectLst>
            <a:outerShdw blurRad="2159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 descr="一張含有 電子產品, 電子工程, 電路, 設計 的圖片&#10;&#10;自動產生的描述">
            <a:extLst>
              <a:ext uri="{FF2B5EF4-FFF2-40B4-BE49-F238E27FC236}">
                <a16:creationId xmlns:a16="http://schemas.microsoft.com/office/drawing/2014/main" id="{8F2D08A1-3D6C-EC7C-D3B1-362BC9F495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80" y="5318251"/>
            <a:ext cx="5663639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3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5ACF9C35-9513-49B8-99B2-712FB9F26C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802" y="184597"/>
            <a:ext cx="1849853" cy="2706241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A061AC3-AC8F-4C45-A0EE-92B0CF0D8DA6}"/>
              </a:ext>
            </a:extLst>
          </p:cNvPr>
          <p:cNvGrpSpPr/>
          <p:nvPr/>
        </p:nvGrpSpPr>
        <p:grpSpPr>
          <a:xfrm>
            <a:off x="489197" y="3818306"/>
            <a:ext cx="5263904" cy="1915606"/>
            <a:chOff x="3372953" y="2281541"/>
            <a:chExt cx="5343484" cy="252440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93272D3-72BB-4633-A6DB-8DF99EFC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953" y="2281541"/>
              <a:ext cx="5343484" cy="252440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80D8607-5838-4C53-9F4D-C1C62896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445" y="2654407"/>
              <a:ext cx="4456185" cy="1383475"/>
            </a:xfrm>
            <a:prstGeom prst="rect">
              <a:avLst/>
            </a:prstGeom>
          </p:spPr>
        </p:pic>
      </p:grpSp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6609820" y="2276476"/>
            <a:ext cx="5088690" cy="4360437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350024" y="2584272"/>
            <a:ext cx="4286502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TS-h3088XU-RP </a:t>
            </a:r>
            <a:r>
              <a:rPr lang="zh-TW" altLang="en-US" sz="800">
                <a:cs typeface="+mn-ea"/>
                <a:sym typeface="+mn-lt"/>
              </a:rPr>
              <a:t>預載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張雙埠 </a:t>
            </a:r>
            <a:r>
              <a:rPr lang="en-US" altLang="zh-TW" sz="800">
                <a:cs typeface="+mn-ea"/>
                <a:sym typeface="+mn-lt"/>
              </a:rPr>
              <a:t>25GbE SFP28 </a:t>
            </a:r>
            <a:r>
              <a:rPr lang="zh-TW" altLang="en-US" sz="800">
                <a:cs typeface="+mn-ea"/>
                <a:sym typeface="+mn-lt"/>
              </a:rPr>
              <a:t>網路擴充卡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25/10/1GbE)</a:t>
            </a:r>
            <a:r>
              <a:rPr lang="zh-TW" altLang="en-US" sz="800">
                <a:cs typeface="+mn-ea"/>
                <a:sym typeface="+mn-lt"/>
              </a:rPr>
              <a:t>，其採用</a:t>
            </a:r>
            <a:r>
              <a:rPr lang="en-US" altLang="zh-TW" sz="800">
                <a:cs typeface="+mn-ea"/>
                <a:sym typeface="+mn-lt"/>
              </a:rPr>
              <a:t>NVIDIA® Mellanox ConnectX-4 Lx </a:t>
            </a:r>
            <a:r>
              <a:rPr lang="en-US" altLang="zh-TW" sz="800" err="1">
                <a:cs typeface="+mn-ea"/>
                <a:sym typeface="+mn-lt"/>
              </a:rPr>
              <a:t>SmartNIC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智慧型網路晶片，可支援 </a:t>
            </a:r>
            <a:r>
              <a:rPr lang="en-US" altLang="zh-TW" sz="800" err="1">
                <a:cs typeface="+mn-ea"/>
                <a:sym typeface="+mn-lt"/>
              </a:rPr>
              <a:t>iSER</a:t>
            </a:r>
            <a:r>
              <a:rPr lang="en-US" altLang="zh-TW" sz="800">
                <a:cs typeface="+mn-ea"/>
                <a:sym typeface="+mn-lt"/>
              </a:rPr>
              <a:t> (iSCSI Extensions for RDMA) </a:t>
            </a:r>
            <a:r>
              <a:rPr lang="zh-TW" altLang="en-US" sz="800">
                <a:cs typeface="+mn-ea"/>
                <a:sym typeface="+mn-lt"/>
              </a:rPr>
              <a:t>協定提升 </a:t>
            </a:r>
            <a:r>
              <a:rPr lang="en-US" altLang="zh-TW" sz="800">
                <a:cs typeface="+mn-ea"/>
                <a:sym typeface="+mn-lt"/>
              </a:rPr>
              <a:t>VMware® </a:t>
            </a:r>
            <a:r>
              <a:rPr lang="en-US" altLang="zh-TW" sz="800" err="1">
                <a:cs typeface="+mn-ea"/>
                <a:sym typeface="+mn-lt"/>
              </a:rPr>
              <a:t>ESXi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環境傳輸效能並大幅降低 </a:t>
            </a:r>
            <a:r>
              <a:rPr lang="en-US" altLang="zh-TW" sz="800">
                <a:cs typeface="+mn-ea"/>
                <a:sym typeface="+mn-lt"/>
              </a:rPr>
              <a:t>CPU </a:t>
            </a:r>
            <a:r>
              <a:rPr lang="zh-TW" altLang="en-US" sz="800">
                <a:cs typeface="+mn-ea"/>
                <a:sym typeface="+mn-lt"/>
              </a:rPr>
              <a:t>負載。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350023" y="236005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25GbE</a:t>
            </a:r>
            <a:r>
              <a:rPr lang="zh-TW" altLang="en-US" sz="1200" b="1">
                <a:cs typeface="+mn-ea"/>
                <a:sym typeface="+mn-lt"/>
              </a:rPr>
              <a:t> 就緒全快閃</a:t>
            </a:r>
            <a:r>
              <a:rPr lang="en-US" altLang="zh-TW" sz="1200" b="1">
                <a:cs typeface="+mn-ea"/>
                <a:sym typeface="+mn-lt"/>
              </a:rPr>
              <a:t> 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7389707" y="3765529"/>
            <a:ext cx="4019510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cs typeface="+mn-ea"/>
                <a:sym typeface="+mn-lt"/>
              </a:rPr>
              <a:t>QSW-M5216-1T 25GbE </a:t>
            </a:r>
            <a:r>
              <a:rPr lang="zh-TW" altLang="en-US" sz="800" dirty="0">
                <a:cs typeface="+mn-ea"/>
                <a:sym typeface="+mn-lt"/>
              </a:rPr>
              <a:t>第二層 </a:t>
            </a:r>
            <a:r>
              <a:rPr lang="en-US" altLang="zh-TW" sz="800" dirty="0">
                <a:cs typeface="+mn-ea"/>
                <a:sym typeface="+mn-lt"/>
              </a:rPr>
              <a:t>(L2) SFP28 </a:t>
            </a:r>
            <a:r>
              <a:rPr lang="zh-TW" altLang="en-US" sz="800" dirty="0">
                <a:cs typeface="+mn-ea"/>
                <a:sym typeface="+mn-lt"/>
              </a:rPr>
              <a:t>光纖網管型交換器，以經濟實惠的價格提供多元網路介面與及高度相容性，讓中小企業快速整合至既有網路架構，無痛升級超高速骨幹網路。</a:t>
            </a:r>
            <a:endParaRPr lang="en-US" altLang="zh-TW" sz="800" dirty="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7389706" y="354130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經濟實惠</a:t>
            </a:r>
            <a:r>
              <a:rPr lang="en-US" altLang="zh-TW" sz="1200" b="1">
                <a:cs typeface="+mn-ea"/>
                <a:sym typeface="+mn-lt"/>
              </a:rPr>
              <a:t> 25GbE </a:t>
            </a:r>
            <a:r>
              <a:rPr lang="zh-TW" altLang="en-US" sz="1200" b="1">
                <a:cs typeface="+mn-ea"/>
                <a:sym typeface="+mn-lt"/>
              </a:rPr>
              <a:t>網管型交換器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96" y="4795623"/>
            <a:ext cx="7600946" cy="153853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713474" y="569147"/>
            <a:ext cx="933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25GbE </a:t>
            </a:r>
            <a:r>
              <a:rPr lang="zh-TW" altLang="en-US" sz="4400" b="1">
                <a:cs typeface="+mn-ea"/>
                <a:sym typeface="+mn-lt"/>
              </a:rPr>
              <a:t>高速網路解決方案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753013" y="1418825"/>
            <a:ext cx="6004837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提升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效能密度，滿足企業對虛擬化應用、大量檔案存取、備份和復原等高頻寬作業的需求。</a:t>
            </a:r>
            <a:endParaRPr lang="zh-TW" altLang="zh-TW" sz="1200">
              <a:cs typeface="+mn-ea"/>
              <a:sym typeface="+mn-lt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64DC87BC-FB25-49A0-8932-E894BE88B72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F57CB991-0AD8-4D21-B50D-709F2E5925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485" y="1665167"/>
            <a:ext cx="5286731" cy="184322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23E159B7-62F7-49EC-9A0E-8C06139E0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410" y="2438377"/>
            <a:ext cx="396000" cy="29178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F9A6608A-C06D-4F37-9DE0-53AB662B4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6039" y="3607144"/>
            <a:ext cx="360000" cy="2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6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6C679EB6-6FF6-4501-9FAD-2A1D3C084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7" y="692149"/>
            <a:ext cx="2547849" cy="2460625"/>
          </a:xfrm>
          <a:prstGeom prst="rect">
            <a:avLst/>
          </a:prstGeom>
        </p:spPr>
      </p:pic>
      <p:pic>
        <p:nvPicPr>
          <p:cNvPr id="34" name="圖片 33" descr="一張含有 文字 的圖片&#10;&#10;自動產生的描述">
            <a:extLst>
              <a:ext uri="{FF2B5EF4-FFF2-40B4-BE49-F238E27FC236}">
                <a16:creationId xmlns:a16="http://schemas.microsoft.com/office/drawing/2014/main" id="{FED33D41-67F7-48F4-AE0B-2CCFA0BDF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85" y="-90220"/>
            <a:ext cx="1768653" cy="3788048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9" y="3697828"/>
            <a:ext cx="11205020" cy="2956252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1452673" y="4595051"/>
            <a:ext cx="4057791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cs typeface="+mn-ea"/>
                <a:sym typeface="+mn-lt"/>
              </a:rPr>
              <a:t>QNAP </a:t>
            </a:r>
            <a:r>
              <a:rPr lang="zh-TW" altLang="en-US" sz="800" dirty="0">
                <a:cs typeface="+mn-ea"/>
                <a:sym typeface="+mn-lt"/>
              </a:rPr>
              <a:t>提供一系列整合軟硬體的 </a:t>
            </a:r>
            <a:r>
              <a:rPr lang="en-US" altLang="zh-TW" sz="800" dirty="0">
                <a:cs typeface="+mn-ea"/>
                <a:sym typeface="+mn-lt"/>
              </a:rPr>
              <a:t>NAS </a:t>
            </a:r>
            <a:r>
              <a:rPr lang="zh-TW" altLang="en-US" sz="800" dirty="0">
                <a:cs typeface="+mn-ea"/>
                <a:sym typeface="+mn-lt"/>
              </a:rPr>
              <a:t>解決方案，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包含內建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10Gb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乙太網路埠和可擴充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10Gb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的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NAS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，適用數位大檔傳輸、儲存與備份，給您順暢、可靠、高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C/P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值的高效網路儲存環境。</a:t>
            </a:r>
            <a:endParaRPr lang="zh-TW" altLang="en-US" sz="800" dirty="0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1452673" y="437082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NAS </a:t>
            </a:r>
            <a:r>
              <a:rPr lang="zh-TW" altLang="en-US" sz="1200" b="1">
                <a:cs typeface="+mn-ea"/>
                <a:sym typeface="+mn-lt"/>
              </a:rPr>
              <a:t>解決方案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1452673" y="5499992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提供 </a:t>
            </a:r>
            <a:r>
              <a:rPr lang="en-US" altLang="zh-TW" sz="800">
                <a:cs typeface="+mn-ea"/>
                <a:sym typeface="+mn-lt"/>
              </a:rPr>
              <a:t>10GbE PCIe </a:t>
            </a:r>
            <a:r>
              <a:rPr lang="zh-TW" altLang="en-US" sz="800">
                <a:cs typeface="+mn-ea"/>
                <a:sym typeface="+mn-lt"/>
              </a:rPr>
              <a:t>擴充卡及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對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網路轉換器，使設備輕鬆連接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高速網路。</a:t>
            </a:r>
            <a:r>
              <a:rPr lang="en-US" altLang="zh-TW" sz="800">
                <a:cs typeface="+mn-ea"/>
                <a:sym typeface="+mn-lt"/>
              </a:rPr>
              <a:t>QM2 </a:t>
            </a:r>
            <a:r>
              <a:rPr lang="zh-TW" altLang="en-US" sz="800">
                <a:cs typeface="+mn-ea"/>
                <a:sym typeface="+mn-lt"/>
              </a:rPr>
              <a:t>擴充卡能為您的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或工作站增添 </a:t>
            </a:r>
            <a:r>
              <a:rPr lang="en-US" altLang="zh-TW" sz="800">
                <a:cs typeface="+mn-ea"/>
                <a:sym typeface="+mn-lt"/>
              </a:rPr>
              <a:t>M.2 SSD </a:t>
            </a:r>
            <a:r>
              <a:rPr lang="zh-TW" altLang="en-US" sz="800">
                <a:cs typeface="+mn-ea"/>
                <a:sym typeface="+mn-lt"/>
              </a:rPr>
              <a:t>配置與擴充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網路連線。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1452673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網路轉換器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7029" y="2642648"/>
            <a:ext cx="1363493" cy="778220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6BEA6AE-0034-409E-A238-A562BA68AAC4}"/>
              </a:ext>
            </a:extLst>
          </p:cNvPr>
          <p:cNvSpPr txBox="1"/>
          <p:nvPr/>
        </p:nvSpPr>
        <p:spPr>
          <a:xfrm>
            <a:off x="6946917" y="5499992"/>
            <a:ext cx="412948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cs typeface="+mn-ea"/>
                <a:sym typeface="+mn-lt"/>
              </a:rPr>
              <a:t>QNAP </a:t>
            </a:r>
            <a:r>
              <a:rPr lang="zh-TW" altLang="en-US" sz="800" dirty="0">
                <a:cs typeface="+mn-ea"/>
                <a:sym typeface="+mn-lt"/>
              </a:rPr>
              <a:t>的 </a:t>
            </a:r>
            <a:r>
              <a:rPr lang="en-US" altLang="zh-TW" sz="800" dirty="0">
                <a:cs typeface="+mn-ea"/>
                <a:sym typeface="+mn-lt"/>
              </a:rPr>
              <a:t>QSW </a:t>
            </a:r>
            <a:r>
              <a:rPr lang="zh-TW" altLang="en-US" sz="800" dirty="0">
                <a:cs typeface="+mn-ea"/>
                <a:sym typeface="+mn-lt"/>
              </a:rPr>
              <a:t>系列 </a:t>
            </a:r>
            <a:r>
              <a:rPr lang="en-US" altLang="zh-TW" sz="800" dirty="0">
                <a:cs typeface="+mn-ea"/>
                <a:sym typeface="+mn-lt"/>
              </a:rPr>
              <a:t>10GbE </a:t>
            </a:r>
            <a:r>
              <a:rPr lang="zh-TW" altLang="en-US" sz="800" dirty="0">
                <a:cs typeface="+mn-ea"/>
                <a:sym typeface="+mn-lt"/>
              </a:rPr>
              <a:t>交換器支援 </a:t>
            </a:r>
            <a:r>
              <a:rPr lang="en-US" altLang="zh-TW" sz="800" dirty="0">
                <a:cs typeface="+mn-ea"/>
                <a:sym typeface="+mn-lt"/>
              </a:rPr>
              <a:t>10GBASE-T </a:t>
            </a:r>
            <a:r>
              <a:rPr lang="zh-TW" altLang="en-US" sz="800" dirty="0">
                <a:cs typeface="+mn-ea"/>
                <a:sym typeface="+mn-lt"/>
              </a:rPr>
              <a:t>和 </a:t>
            </a:r>
            <a:r>
              <a:rPr lang="en-US" altLang="zh-TW" sz="800" dirty="0">
                <a:cs typeface="+mn-ea"/>
                <a:sym typeface="+mn-lt"/>
              </a:rPr>
              <a:t>NBASE-T™ </a:t>
            </a:r>
            <a:r>
              <a:rPr lang="zh-TW" altLang="en-US" sz="800" dirty="0">
                <a:cs typeface="+mn-ea"/>
                <a:sym typeface="+mn-lt"/>
              </a:rPr>
              <a:t>標準，只要運用原有的 </a:t>
            </a:r>
            <a:r>
              <a:rPr lang="en-US" altLang="zh-TW" sz="800" dirty="0">
                <a:cs typeface="+mn-ea"/>
                <a:sym typeface="+mn-lt"/>
              </a:rPr>
              <a:t>Cat 5e </a:t>
            </a:r>
            <a:r>
              <a:rPr lang="zh-TW" altLang="en-US" sz="800" dirty="0">
                <a:cs typeface="+mn-ea"/>
                <a:sym typeface="+mn-lt"/>
              </a:rPr>
              <a:t>和 </a:t>
            </a:r>
            <a:r>
              <a:rPr lang="en-US" altLang="zh-TW" sz="800" dirty="0">
                <a:cs typeface="+mn-ea"/>
                <a:sym typeface="+mn-lt"/>
              </a:rPr>
              <a:t>6a </a:t>
            </a:r>
            <a:r>
              <a:rPr lang="zh-TW" altLang="en-US" sz="800" dirty="0">
                <a:cs typeface="+mn-ea"/>
                <a:sym typeface="+mn-lt"/>
              </a:rPr>
              <a:t>線材即可有感推升網路速度。同時具備 </a:t>
            </a:r>
            <a:r>
              <a:rPr lang="en-US" altLang="zh-TW" sz="800" dirty="0">
                <a:cs typeface="+mn-ea"/>
                <a:sym typeface="+mn-lt"/>
              </a:rPr>
              <a:t>SFP+ (</a:t>
            </a:r>
            <a:r>
              <a:rPr lang="zh-TW" altLang="en-US" sz="800" dirty="0">
                <a:cs typeface="+mn-ea"/>
                <a:sym typeface="+mn-lt"/>
              </a:rPr>
              <a:t>光纖</a:t>
            </a:r>
            <a:r>
              <a:rPr lang="en-US" altLang="zh-TW" sz="800" dirty="0">
                <a:cs typeface="+mn-ea"/>
                <a:sym typeface="+mn-lt"/>
              </a:rPr>
              <a:t>) </a:t>
            </a:r>
            <a:r>
              <a:rPr lang="zh-TW" altLang="en-US" sz="800" dirty="0">
                <a:cs typeface="+mn-ea"/>
                <a:sym typeface="+mn-lt"/>
              </a:rPr>
              <a:t>和 </a:t>
            </a:r>
            <a:r>
              <a:rPr lang="en-US" altLang="zh-TW" sz="800" dirty="0">
                <a:cs typeface="+mn-ea"/>
                <a:sym typeface="+mn-lt"/>
              </a:rPr>
              <a:t>RJ45 (</a:t>
            </a:r>
            <a:r>
              <a:rPr lang="zh-TW" altLang="en-US" sz="800" dirty="0">
                <a:cs typeface="+mn-ea"/>
                <a:sym typeface="+mn-lt"/>
              </a:rPr>
              <a:t>銅纜</a:t>
            </a:r>
            <a:r>
              <a:rPr lang="en-US" altLang="zh-TW" sz="800" dirty="0">
                <a:cs typeface="+mn-ea"/>
                <a:sym typeface="+mn-lt"/>
              </a:rPr>
              <a:t>) </a:t>
            </a:r>
            <a:r>
              <a:rPr lang="zh-TW" altLang="en-US" sz="800" dirty="0">
                <a:cs typeface="+mn-ea"/>
                <a:sym typeface="+mn-lt"/>
              </a:rPr>
              <a:t>連接埠可滿足各種網路需求。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3D41909-8BE2-4400-854A-FC5B274780CE}"/>
              </a:ext>
            </a:extLst>
          </p:cNvPr>
          <p:cNvSpPr txBox="1"/>
          <p:nvPr/>
        </p:nvSpPr>
        <p:spPr>
          <a:xfrm>
            <a:off x="6946917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33" name="圖片 3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44363743-FC9C-4A15-A7B6-A16CFD364E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87"/>
          <a:stretch/>
        </p:blipFill>
        <p:spPr>
          <a:xfrm>
            <a:off x="497780" y="2714506"/>
            <a:ext cx="6559843" cy="1632769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5CB9380B-24A3-4480-8A66-9E395239B780}"/>
              </a:ext>
            </a:extLst>
          </p:cNvPr>
          <p:cNvSpPr txBox="1"/>
          <p:nvPr/>
        </p:nvSpPr>
        <p:spPr>
          <a:xfrm>
            <a:off x="3567049" y="547915"/>
            <a:ext cx="7023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升級 </a:t>
            </a:r>
            <a:r>
              <a:rPr lang="en-US" altLang="zh-TW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高速網路傳輸：立即與未來接軌！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0122B7A-1B63-4B4B-B300-051F8EC75EF9}"/>
              </a:ext>
            </a:extLst>
          </p:cNvPr>
          <p:cNvSpPr txBox="1"/>
          <p:nvPr/>
        </p:nvSpPr>
        <p:spPr>
          <a:xfrm>
            <a:off x="3618989" y="1957275"/>
            <a:ext cx="6474243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高速網路傳輸不再只是適用於高階企業網路與資料中心。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提供多元的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NAS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解決方案，以合理的價格提供小型企業和家庭使用者打造安全又可靠的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網路儲存環境，滿足企業更多應用部署的可能性。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473A63-8C8A-473E-8959-8A3031D16E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06" y="3437133"/>
            <a:ext cx="5015147" cy="174800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2ECD3DE2-4067-4636-83CD-F90C370C7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8359" y="4457606"/>
            <a:ext cx="396000" cy="29178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8C702E57-4F93-47FE-9477-4AF76D7A5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8700" y="5373091"/>
            <a:ext cx="360000" cy="243871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4F33BDA9-DE9E-4634-9753-76A02804C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5593" y="5309404"/>
            <a:ext cx="324000" cy="2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711240" y="202841"/>
            <a:ext cx="4987272" cy="6452317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7433602" y="2606567"/>
            <a:ext cx="4140289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提供多款支援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 / 5G / 2.5G / 1G / 100M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五速網路的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 及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交換器配備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連接埠，您可沿用既有線材立即將網路環境全面升級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網速。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7433602" y="238234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7395493" y="3740363"/>
            <a:ext cx="4140289" cy="2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網路傳輸速度是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倍，提升整體網路效能和日常工作效率。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7395492" y="3508094"/>
            <a:ext cx="3930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網速加快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倍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658667" y="1623909"/>
            <a:ext cx="391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進入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2.5GbE 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時代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658667" y="2304206"/>
            <a:ext cx="5931558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過去因市面上缺乏價格親民的交換器，導致高速的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/ 5GbE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環境僅限高階企業享有。現在，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提供多款支援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10G/5G/2.5G/1G/100M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五速網路的經濟型交換器，讓您用較低的門檻邁入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世代。</a:t>
            </a:r>
            <a:endParaRPr lang="en-US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7395492" y="4719565"/>
            <a:ext cx="4057791" cy="2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透過既有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CAT5e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網路線，即可輕鬆將原有的網路布局與儲存體驗直接升級。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7395492" y="449534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無痛升級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353471" y="5635320"/>
            <a:ext cx="4057791" cy="2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比起一下跳級至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的高網速架構，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是理想且可負擔的網速升級跳板。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353471" y="5403051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價格親民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336B970D-4CD6-B4DE-4DDF-E3C54D21D891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2D2AC2A-288D-A674-EF3D-6AD64E68B657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形 8">
            <a:extLst>
              <a:ext uri="{FF2B5EF4-FFF2-40B4-BE49-F238E27FC236}">
                <a16:creationId xmlns:a16="http://schemas.microsoft.com/office/drawing/2014/main" id="{0964582C-2B92-0557-575E-24D86D33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4548" y="2460801"/>
            <a:ext cx="425143" cy="2880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242C566-0D0E-D030-E693-6FAB6FBB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4548" y="3578363"/>
            <a:ext cx="348923" cy="32400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40E5235-3C67-6DF4-8E7D-9719A355F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47690" y="4500735"/>
            <a:ext cx="326118" cy="3960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9579C1D-4B76-883C-5060-A3BA6CED7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2757" y="5437320"/>
            <a:ext cx="321081" cy="396000"/>
          </a:xfrm>
          <a:prstGeom prst="rect">
            <a:avLst/>
          </a:prstGeom>
        </p:spPr>
      </p:pic>
      <p:pic>
        <p:nvPicPr>
          <p:cNvPr id="32" name="圖片 31" descr="一張含有 文字, 電子裝置, 小工具, 電子產品 的圖片&#10;&#10;自動產生的描述">
            <a:extLst>
              <a:ext uri="{FF2B5EF4-FFF2-40B4-BE49-F238E27FC236}">
                <a16:creationId xmlns:a16="http://schemas.microsoft.com/office/drawing/2014/main" id="{1F49DAA4-EDAD-6AB4-5813-FC999D622A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95" y="3080553"/>
            <a:ext cx="5002821" cy="377744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02C8D85-0BE8-029D-DF84-E61EE5413C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5447102" y="21049"/>
            <a:ext cx="1987908" cy="2367565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72B4ADB4-8655-F285-93D2-61AB2B5898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5053" y="4712612"/>
            <a:ext cx="1250996" cy="714011"/>
          </a:xfrm>
          <a:prstGeom prst="rect">
            <a:avLst/>
          </a:prstGeom>
        </p:spPr>
      </p:pic>
      <p:pic>
        <p:nvPicPr>
          <p:cNvPr id="36" name="圖片 35" descr="一張含有 電子產品, 駕駛, 夜晚 的圖片&#10;&#10;自動產生的描述">
            <a:extLst>
              <a:ext uri="{FF2B5EF4-FFF2-40B4-BE49-F238E27FC236}">
                <a16:creationId xmlns:a16="http://schemas.microsoft.com/office/drawing/2014/main" id="{7586F7D3-D65D-6237-391D-BA67ECE332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551" y="1038901"/>
            <a:ext cx="5987958" cy="856716"/>
          </a:xfrm>
          <a:prstGeom prst="rect">
            <a:avLst/>
          </a:prstGeom>
          <a:effectLst>
            <a:outerShdw blurRad="393700" dist="266700" dir="864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91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AD2AA-F3BB-11A9-E154-2685950D9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2457948B-5249-4375-1E56-A53B7ED56E1E}"/>
              </a:ext>
            </a:extLst>
          </p:cNvPr>
          <p:cNvSpPr/>
          <p:nvPr/>
        </p:nvSpPr>
        <p:spPr>
          <a:xfrm>
            <a:off x="493488" y="3409526"/>
            <a:ext cx="11207777" cy="324455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E0094FB-17D6-476E-584B-B5C2C66E520B}"/>
              </a:ext>
            </a:extLst>
          </p:cNvPr>
          <p:cNvSpPr txBox="1"/>
          <p:nvPr/>
        </p:nvSpPr>
        <p:spPr>
          <a:xfrm>
            <a:off x="1357760" y="3891512"/>
            <a:ext cx="4140289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4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高達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40Gbps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傳輸速度，大幅提升影像大檔傳輸速率，讓您毫不費力在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中存取及編輯檔案，讓相片與影片的編輯和拷貝工作大有效率。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FEA07E7-4631-80E1-C150-FF0077F66A61}"/>
              </a:ext>
            </a:extLst>
          </p:cNvPr>
          <p:cNvSpPr txBox="1"/>
          <p:nvPr/>
        </p:nvSpPr>
        <p:spPr>
          <a:xfrm>
            <a:off x="1357760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超高速檔案傳輸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22E155F-C588-C6AE-3B64-B064A606BBEE}"/>
              </a:ext>
            </a:extLst>
          </p:cNvPr>
          <p:cNvSpPr txBox="1"/>
          <p:nvPr/>
        </p:nvSpPr>
        <p:spPr>
          <a:xfrm>
            <a:off x="1357760" y="5454810"/>
            <a:ext cx="414028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不必煩惱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電腦的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埠不敷使用，菊鏈串接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(Daisy Chain)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高達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台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裝置，最後一台裝置的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Type-C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埠可支援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配件，如：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擴充座，或讓您連接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滑鼠、鍵盤。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3E3C20B-CA04-31EE-8328-341B8514B1FE}"/>
              </a:ext>
            </a:extLst>
          </p:cNvPr>
          <p:cNvSpPr txBox="1"/>
          <p:nvPr/>
        </p:nvSpPr>
        <p:spPr>
          <a:xfrm>
            <a:off x="1357759" y="5222541"/>
            <a:ext cx="3930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Daisy Chain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連接多種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周邊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72FA21F-6489-E2A9-AD23-6452AB91482E}"/>
              </a:ext>
            </a:extLst>
          </p:cNvPr>
          <p:cNvSpPr txBox="1"/>
          <p:nvPr/>
        </p:nvSpPr>
        <p:spPr>
          <a:xfrm>
            <a:off x="737355" y="904521"/>
            <a:ext cx="610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Thunderbolt</a:t>
            </a:r>
            <a:r>
              <a:rPr lang="en-US" altLang="zh-TW" sz="36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  <a:r>
              <a:rPr lang="zh-TW" altLang="en-US" sz="3600" b="1" dirty="0">
                <a:cs typeface="+mn-ea"/>
                <a:sym typeface="+mn-lt"/>
              </a:rPr>
              <a:t>打造高速、高效能的協作環境</a:t>
            </a:r>
            <a:endParaRPr lang="zh-TW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A3F849-DB3A-C604-C1CE-19170C3C5CDF}"/>
              </a:ext>
            </a:extLst>
          </p:cNvPr>
          <p:cNvSpPr txBox="1"/>
          <p:nvPr/>
        </p:nvSpPr>
        <p:spPr>
          <a:xfrm>
            <a:off x="734430" y="2195675"/>
            <a:ext cx="5929576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QNAP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提供完善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Thunderbolt™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產品線，搭配多種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RAID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磁碟陣列保護，為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Mac®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與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Windows®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影像工作者打造高速高效、高擴充力與高安全性的協作環境。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F1F658-97B6-AF40-051C-81D6B2A25A82}"/>
              </a:ext>
            </a:extLst>
          </p:cNvPr>
          <p:cNvSpPr txBox="1"/>
          <p:nvPr/>
        </p:nvSpPr>
        <p:spPr>
          <a:xfrm>
            <a:off x="6316435" y="3891512"/>
            <a:ext cx="4057791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4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相容於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Type-C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連接埠，讓您無須更換傳輸線，只需透過一條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Type-C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即可從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到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裝置無縫銜接，輕鬆完成檔案集中儲存與快速分享。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096EEA9-1EB2-9D16-D4D9-62B04856FD86}"/>
              </a:ext>
            </a:extLst>
          </p:cNvPr>
          <p:cNvSpPr txBox="1"/>
          <p:nvPr/>
        </p:nvSpPr>
        <p:spPr>
          <a:xfrm>
            <a:off x="6316435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高可用性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Type-C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A39ED6-282C-6A48-A486-35B8C8B4ED9C}"/>
              </a:ext>
            </a:extLst>
          </p:cNvPr>
          <p:cNvSpPr txBox="1"/>
          <p:nvPr/>
        </p:nvSpPr>
        <p:spPr>
          <a:xfrm>
            <a:off x="6316435" y="5454810"/>
            <a:ext cx="4057791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NAS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可另外直連多台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Thunderbolt™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Mac®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Windows®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工作站，享高效率進行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影像作業、檔案儲存與快速分享。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485C278-BF4A-506B-07F3-A388676E1A3C}"/>
              </a:ext>
            </a:extLst>
          </p:cNvPr>
          <p:cNvSpPr txBox="1"/>
          <p:nvPr/>
        </p:nvSpPr>
        <p:spPr>
          <a:xfrm>
            <a:off x="6316435" y="5222541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流暢協作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186AE492-05B8-D58D-C193-2E63C0FF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921604" y="190500"/>
            <a:ext cx="773378" cy="646358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ACF39985-CC70-5662-43DE-D3FD14011D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886" y="1891159"/>
            <a:ext cx="1186096" cy="2372191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2A401BA8-121D-476E-57B6-2AA6962AE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503886" y="4010294"/>
            <a:ext cx="1598474" cy="4690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F5D77BF5-8FAA-AC07-DDB3-375516044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301401" y="3440661"/>
            <a:ext cx="1598474" cy="46904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AD4B4B51-2F4B-FA39-4ED7-CD5A8E548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2391" y="5191424"/>
            <a:ext cx="342900" cy="3524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7DADA7F-2CE3-E0AF-C31F-713B174EF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8626" y="3781973"/>
            <a:ext cx="342900" cy="1047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278B024-6825-5307-7A78-DCBA1ABD1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6936" y="3744105"/>
            <a:ext cx="381000" cy="28575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D183FE4F-28DB-7E4E-7038-EC7952BB0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4085" y="5191764"/>
            <a:ext cx="250839" cy="324000"/>
          </a:xfrm>
          <a:prstGeom prst="rect">
            <a:avLst/>
          </a:prstGeom>
        </p:spPr>
      </p:pic>
      <p:pic>
        <p:nvPicPr>
          <p:cNvPr id="4" name="圖片 3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4D34C54F-1436-C8EC-6D24-3A156BAF11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467" y="732971"/>
            <a:ext cx="4940336" cy="2587377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40ED5C64-6C32-81C8-EC0D-8EAFC1CC0D5F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247DD78-F29F-8A7A-DAEE-178CC9001A76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75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形 60">
            <a:extLst>
              <a:ext uri="{FF2B5EF4-FFF2-40B4-BE49-F238E27FC236}">
                <a16:creationId xmlns:a16="http://schemas.microsoft.com/office/drawing/2014/main" id="{8ADEEEC5-088B-24EA-EC5C-609471067CF4}"/>
              </a:ext>
            </a:extLst>
          </p:cNvPr>
          <p:cNvSpPr/>
          <p:nvPr/>
        </p:nvSpPr>
        <p:spPr>
          <a:xfrm>
            <a:off x="489197" y="3357349"/>
            <a:ext cx="11212068" cy="3296730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B9E3EB52-D2D6-8DBA-2AEE-E968A982B76C}"/>
              </a:ext>
            </a:extLst>
          </p:cNvPr>
          <p:cNvSpPr txBox="1"/>
          <p:nvPr/>
        </p:nvSpPr>
        <p:spPr>
          <a:xfrm>
            <a:off x="771274" y="600272"/>
            <a:ext cx="5556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myQNAPcloud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 Storage</a:t>
            </a:r>
            <a:endParaRPr lang="zh-TW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F592A6-AFFD-E795-8430-6A320D1DA5AD}"/>
              </a:ext>
            </a:extLst>
          </p:cNvPr>
          <p:cNvSpPr txBox="1"/>
          <p:nvPr/>
        </p:nvSpPr>
        <p:spPr>
          <a:xfrm>
            <a:off x="771275" y="2036074"/>
            <a:ext cx="4918464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將您的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資料備份到值得信賴的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雲儲存空間。</a:t>
            </a: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專為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用戶所設計，輕鬆實現異地備份，滿足災害復原需求。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FD66B00-76DA-B81F-95D7-CB7127F9A19C}"/>
              </a:ext>
            </a:extLst>
          </p:cNvPr>
          <p:cNvSpPr txBox="1"/>
          <p:nvPr/>
        </p:nvSpPr>
        <p:spPr>
          <a:xfrm>
            <a:off x="1387254" y="4417277"/>
            <a:ext cx="4390186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混合雲解決方案全面支援 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，包含：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 Backup Sync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 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，讓您輕鬆執行備份、還原、掛載及同步任務。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CABC6AE-C6A5-409B-1033-AEB0EC736ECF}"/>
              </a:ext>
            </a:extLst>
          </p:cNvPr>
          <p:cNvSpPr txBox="1"/>
          <p:nvPr/>
        </p:nvSpPr>
        <p:spPr>
          <a:xfrm>
            <a:off x="1357760" y="41984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完美搭配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眾多備份解決方案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B2CFA9-EAA3-957C-1656-A094EDDA0A34}"/>
              </a:ext>
            </a:extLst>
          </p:cNvPr>
          <p:cNvSpPr txBox="1"/>
          <p:nvPr/>
        </p:nvSpPr>
        <p:spPr>
          <a:xfrm>
            <a:off x="1340085" y="5592329"/>
            <a:ext cx="4349654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支援大多數檔案類型，包括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Office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iWork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Adobe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RAW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影像格式。照片及影片不會經壓縮或處理，因此 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相當適合儲存高解析度多媒體內容。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1CE5F2-8D81-2C30-520E-3D9F9FC2ED2A}"/>
              </a:ext>
            </a:extLst>
          </p:cNvPr>
          <p:cNvSpPr txBox="1"/>
          <p:nvPr/>
        </p:nvSpPr>
        <p:spPr>
          <a:xfrm>
            <a:off x="1340084" y="5360060"/>
            <a:ext cx="3930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作為雲端硬碟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F019308-CFB7-714A-EB8F-F07CD381C52F}"/>
              </a:ext>
            </a:extLst>
          </p:cNvPr>
          <p:cNvSpPr txBox="1"/>
          <p:nvPr/>
        </p:nvSpPr>
        <p:spPr>
          <a:xfrm>
            <a:off x="6334197" y="4417277"/>
            <a:ext cx="4521740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為使用者提供更快速的雲儲存服務。對於跨國企業而言，這些資料中心可用於總部與分公司之間的資料運用。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79A8EE9-31B6-4F8F-D7BC-86E6CE44DA47}"/>
              </a:ext>
            </a:extLst>
          </p:cNvPr>
          <p:cNvSpPr txBox="1"/>
          <p:nvPr/>
        </p:nvSpPr>
        <p:spPr>
          <a:xfrm>
            <a:off x="6298760" y="5592329"/>
            <a:ext cx="452173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Amazon S3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Azure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Cloud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還要優惠。我們只收取儲存空間的費用，傳輸資料完全免費。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是跨國企業處理大量資料的理想解決方案。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7A95567-3209-6D3D-D55C-283CFFBFC329}"/>
              </a:ext>
            </a:extLst>
          </p:cNvPr>
          <p:cNvSpPr txBox="1"/>
          <p:nvPr/>
        </p:nvSpPr>
        <p:spPr>
          <a:xfrm>
            <a:off x="6298760" y="536006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資料傳輸，免費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545941F4-1693-4F42-6BD7-C52135956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56" y="4296697"/>
            <a:ext cx="313200" cy="43200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6A1FEB26-9C1B-EDEC-E455-BA2425191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6969" y="4282170"/>
            <a:ext cx="285516" cy="360000"/>
          </a:xfrm>
          <a:prstGeom prst="rect">
            <a:avLst/>
          </a:prstGeom>
        </p:spPr>
      </p:pic>
      <p:pic>
        <p:nvPicPr>
          <p:cNvPr id="43" name="圖片 42" descr="一張含有 文字, 螢幕擷取畫面, 軟體, 人員 的圖片&#10;&#10;自動產生的描述">
            <a:extLst>
              <a:ext uri="{FF2B5EF4-FFF2-40B4-BE49-F238E27FC236}">
                <a16:creationId xmlns:a16="http://schemas.microsoft.com/office/drawing/2014/main" id="{C2DCAD76-1863-B16E-6C95-09093BBC0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070" y="0"/>
            <a:ext cx="5969442" cy="4477081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654422AD-B1EC-5B96-EF81-BB0B71CA9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156" y="5403059"/>
            <a:ext cx="379459" cy="46800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D4C4C63F-D4FA-CFF6-966F-D76BF9C8B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5799" y="5358329"/>
            <a:ext cx="383999" cy="468000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C82C25B9-07C8-02C4-45B8-4F25981AF5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505365" y="279053"/>
            <a:ext cx="1363493" cy="77822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90EB490C-9351-0372-60DF-3CB31A98ABA5}"/>
              </a:ext>
            </a:extLst>
          </p:cNvPr>
          <p:cNvSpPr txBox="1"/>
          <p:nvPr/>
        </p:nvSpPr>
        <p:spPr>
          <a:xfrm>
            <a:off x="6327473" y="41984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覆蓋全球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個資料中心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83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700467" y="184597"/>
            <a:ext cx="6000797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擁有許多功能，但他的核心是保護您的數位資產的檔案備份解決方案。用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定期備份資料，讓資料遺失成為過去式。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cs typeface="+mn-ea"/>
                <a:sym typeface="+mn-lt"/>
              </a:rPr>
              <a:t>簡單、快速，大容量滿足所有備份需求</a:t>
            </a:r>
            <a:endParaRPr lang="zh-TW" altLang="zh-TW" sz="1200" b="1" dirty="0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2131870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 提供多種多媒體應用程式，包括 </a:t>
            </a:r>
            <a:r>
              <a:rPr lang="en-US" altLang="zh-TW" sz="800">
                <a:cs typeface="+mn-ea"/>
                <a:sym typeface="+mn-lt"/>
              </a:rPr>
              <a:t>Photo Station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Video Station </a:t>
            </a:r>
            <a:r>
              <a:rPr lang="zh-TW" altLang="en-US" sz="800">
                <a:cs typeface="+mn-ea"/>
                <a:sym typeface="+mn-lt"/>
              </a:rPr>
              <a:t>以及 </a:t>
            </a:r>
            <a:r>
              <a:rPr lang="en-US" altLang="zh-TW" sz="800">
                <a:cs typeface="+mn-ea"/>
                <a:sym typeface="+mn-lt"/>
              </a:rPr>
              <a:t>Music Station</a:t>
            </a:r>
            <a:r>
              <a:rPr lang="zh-TW" altLang="en-US" sz="800">
                <a:cs typeface="+mn-ea"/>
                <a:sym typeface="+mn-lt"/>
              </a:rPr>
              <a:t>，讓您輕鬆管理及播放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中的照片、音樂及影片。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870777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多媒體影音體驗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 dirty="0">
                <a:cs typeface="+mn-ea"/>
                <a:sym typeface="+mn-lt"/>
              </a:rPr>
              <a:t>打造私有雲，存取檔案不受限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3311" y="2012394"/>
            <a:ext cx="4681879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相較於公有雲有限的儲存空間及安全性疑慮，擁有大儲存空間的 </a:t>
            </a:r>
            <a:r>
              <a:rPr lang="en-US" altLang="zh-TW" sz="1200">
                <a:cs typeface="+mn-ea"/>
                <a:sym typeface="+mn-lt"/>
              </a:rPr>
              <a:t>QNAP NAS</a:t>
            </a:r>
            <a:r>
              <a:rPr lang="zh-TW" altLang="en-US" sz="1200">
                <a:cs typeface="+mn-ea"/>
                <a:sym typeface="+mn-lt"/>
              </a:rPr>
              <a:t>，讓您不僅可以恣意存放資料，還能夠輕易、安全地將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內的檔案即時分享，不受時空限制。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3365238"/>
            <a:ext cx="4603976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err="1">
                <a:cs typeface="+mn-ea"/>
                <a:sym typeface="+mn-lt"/>
              </a:rPr>
              <a:t>myQNAPcloud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提供更簡單、更安全的方式存取擺放於家中或辦公室的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資料。擁有專屬的私有雲空間，帶給您比 </a:t>
            </a:r>
            <a:r>
              <a:rPr lang="en-US" altLang="zh-TW" sz="800">
                <a:cs typeface="+mn-ea"/>
                <a:sym typeface="+mn-lt"/>
              </a:rPr>
              <a:t>USB </a:t>
            </a:r>
            <a:r>
              <a:rPr lang="zh-TW" altLang="en-US" sz="800">
                <a:cs typeface="+mn-ea"/>
                <a:sym typeface="+mn-lt"/>
              </a:rPr>
              <a:t>隨身碟更方便的檔案存取與分享體驗。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3141016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 err="1">
                <a:cs typeface="+mn-ea"/>
                <a:sym typeface="+mn-lt"/>
              </a:rPr>
              <a:t>myQNAPcloud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遠端存取 </a:t>
            </a:r>
            <a:r>
              <a:rPr lang="en-US" altLang="zh-TW" sz="1200" b="1">
                <a:cs typeface="+mn-ea"/>
                <a:sym typeface="+mn-lt"/>
              </a:rPr>
              <a:t>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562261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快照 </a:t>
            </a:r>
            <a:r>
              <a:rPr lang="en-US" altLang="zh-TW" sz="800">
                <a:cs typeface="+mn-ea"/>
                <a:sym typeface="+mn-lt"/>
              </a:rPr>
              <a:t>(Snapshot) </a:t>
            </a:r>
            <a:r>
              <a:rPr lang="zh-TW" altLang="en-US" sz="800">
                <a:cs typeface="+mn-ea"/>
                <a:sym typeface="+mn-lt"/>
              </a:rPr>
              <a:t>是保護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資料的重要利器，可快速還原大量檔案，更透過區塊層級 </a:t>
            </a:r>
            <a:r>
              <a:rPr lang="en-US" altLang="zh-TW" sz="800">
                <a:cs typeface="+mn-ea"/>
                <a:sym typeface="+mn-lt"/>
              </a:rPr>
              <a:t>(Block-based) </a:t>
            </a:r>
            <a:r>
              <a:rPr lang="zh-TW" altLang="en-US" sz="800">
                <a:cs typeface="+mn-ea"/>
                <a:sym typeface="+mn-lt"/>
              </a:rPr>
              <a:t>運作，在加密勒索軟體危機四伏的網路環境中，帶來可靠的保障。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433803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備份電腦資料、快照雙重保護的安全檔案中心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718349"/>
            <a:ext cx="467702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將 </a:t>
            </a: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連結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顯示器，即可享有多種使用方式，不論是觀賞多媒體影音檔案、開啟瀏覽器上網、管理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系統、即時觀看</a:t>
            </a:r>
            <a:r>
              <a:rPr lang="en-US" altLang="zh-TW" sz="800">
                <a:cs typeface="+mn-ea"/>
                <a:sym typeface="+mn-lt"/>
              </a:rPr>
              <a:t>/</a:t>
            </a:r>
            <a:r>
              <a:rPr lang="zh-TW" altLang="en-US" sz="800">
                <a:cs typeface="+mn-ea"/>
                <a:sym typeface="+mn-lt"/>
              </a:rPr>
              <a:t>回放監控影像，都可輕鬆達成！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49412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支援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輸出，大螢幕投放更過癮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078F70E-A137-42F0-80A7-DCEA28DF9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1502" y="677608"/>
            <a:ext cx="352507" cy="307022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01F7213-9BF0-4B8A-AB2C-55DA213FF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8886" y="1891537"/>
            <a:ext cx="317739" cy="32833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33DEDDE-D8A2-4B0F-B7B0-3F70685E5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5286" y="3126775"/>
            <a:ext cx="404939" cy="328329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939BEAAB-632A-4262-96A6-032F75479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1967" y="4362011"/>
            <a:ext cx="351576" cy="276999"/>
          </a:xfrm>
          <a:prstGeom prst="rect">
            <a:avLst/>
          </a:prstGeom>
        </p:spPr>
      </p:pic>
      <p:pic>
        <p:nvPicPr>
          <p:cNvPr id="2" name="圖形 33">
            <a:extLst>
              <a:ext uri="{FF2B5EF4-FFF2-40B4-BE49-F238E27FC236}">
                <a16:creationId xmlns:a16="http://schemas.microsoft.com/office/drawing/2014/main" id="{9008088B-2F77-C46F-F291-CC549907115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286" y="5548923"/>
            <a:ext cx="482400" cy="192960"/>
          </a:xfrm>
          <a:prstGeom prst="rect">
            <a:avLst/>
          </a:prstGeom>
        </p:spPr>
      </p:pic>
      <p:pic>
        <p:nvPicPr>
          <p:cNvPr id="4" name="圖片 3" descr="一張含有 文字, 螢幕擷取畫面, 作業系統, 軟體 的圖片&#10;&#10;自動產生的描述">
            <a:extLst>
              <a:ext uri="{FF2B5EF4-FFF2-40B4-BE49-F238E27FC236}">
                <a16:creationId xmlns:a16="http://schemas.microsoft.com/office/drawing/2014/main" id="{915413C5-4DA2-EE29-2473-3145E3161B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" y="2416053"/>
            <a:ext cx="4618572" cy="44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C024FDFE-411E-4049-B5E5-7C68B1B40F51}"/>
              </a:ext>
            </a:extLst>
          </p:cNvPr>
          <p:cNvGrpSpPr/>
          <p:nvPr/>
        </p:nvGrpSpPr>
        <p:grpSpPr>
          <a:xfrm>
            <a:off x="506348" y="4139808"/>
            <a:ext cx="2494025" cy="2494025"/>
            <a:chOff x="552068" y="3232392"/>
            <a:chExt cx="1533525" cy="1533525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F9F5CFB8-A569-43D4-85BF-87B5282E7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EC53611-4683-4C24-AEA0-E256FF17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09840E7-CFA3-4E9D-90FC-A16706F8014B}"/>
              </a:ext>
            </a:extLst>
          </p:cNvPr>
          <p:cNvSpPr/>
          <p:nvPr/>
        </p:nvSpPr>
        <p:spPr>
          <a:xfrm>
            <a:off x="2281347" y="3908723"/>
            <a:ext cx="2105033" cy="1807970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2B0D41C5-9848-4B10-8B42-D8480C83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75" y="3662056"/>
            <a:ext cx="1276725" cy="1150905"/>
          </a:xfrm>
          <a:prstGeom prst="rect">
            <a:avLst/>
          </a:prstGeom>
        </p:spPr>
      </p:pic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600699" y="184597"/>
            <a:ext cx="6100565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可透過相連的電腦主機建立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磁碟陣列，增加硬碟的容錯機制，當少數硬碟壞掉的時候，仍能夠將資料找回來，給資料多一層保護。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資料保護，你我安心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1877825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Windows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使用者可透過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External RAID Manager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輕鬆管理硬碟儲存空間和健康狀態，透過即時桌面訊息通知，隨時掌握硬碟狀況。</a:t>
            </a:r>
            <a:endParaRPr lang="en-US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616732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簡單管理，輕鬆享有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高效經濟、彈性擴充儲存空間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23788" y="1987700"/>
            <a:ext cx="4588744" cy="10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直連儲存裝置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(Direct Attached Storage)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，能直接與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連接，輕鬆賦予電腦海量儲存空間。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不需透過網路連接，能省去心煩的網路設定和連不上裝置的無助感。此外，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也具備三大制勝關鍵，用最簡單的方式提升您的儲存效率與安全。</a:t>
            </a:r>
            <a:endParaRPr lang="zh-TW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2960417"/>
            <a:ext cx="4603976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系列提供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 2 Type-C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兩種傳輸介面，讓儲存與備份任務更加流暢快速，並可透過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QTS 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hero Storage &amp; Snapshots (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儲存與快照總管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系列進行設定和儲存管理，無痛串接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273619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184732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DAS </a:t>
            </a:r>
            <a:r>
              <a:rPr lang="zh-TW" altLang="en-US" sz="800">
                <a:cs typeface="+mn-ea"/>
                <a:sym typeface="+mn-lt"/>
              </a:rPr>
              <a:t>即插即用，免除複雜的網路設定，</a:t>
            </a:r>
            <a:r>
              <a:rPr lang="en-US" altLang="zh-TW" sz="800">
                <a:cs typeface="+mn-ea"/>
                <a:sym typeface="+mn-lt"/>
              </a:rPr>
              <a:t>PC </a:t>
            </a:r>
            <a:r>
              <a:rPr lang="zh-TW" altLang="en-US" sz="800">
                <a:cs typeface="+mn-ea"/>
                <a:sym typeface="+mn-lt"/>
              </a:rPr>
              <a:t>擴充輕鬆完成。具備退出快捷鍵，備份完成後，只要按下按鍵，即可安全地將 </a:t>
            </a:r>
            <a:r>
              <a:rPr lang="en-US" altLang="zh-TW" sz="800">
                <a:cs typeface="+mn-ea"/>
                <a:sym typeface="+mn-lt"/>
              </a:rPr>
              <a:t>DAS</a:t>
            </a:r>
            <a:r>
              <a:rPr lang="zh-TW" altLang="en-US" sz="800">
                <a:cs typeface="+mn-ea"/>
                <a:sym typeface="+mn-lt"/>
              </a:rPr>
              <a:t> 從電腦中退出。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396051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免除繁雜設定，簡易上手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334044"/>
            <a:ext cx="4677023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系列磁碟陣列外接盒是您擴充電腦儲存空間的全新選擇。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3.2 Gen 1 Type-C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傳輸介面，快速完成儲存與備份任務，並同時支援軟、硬體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組態設置，設定簡單又彈性。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079C9EE-BF78-4514-B5CE-1B99F1F8F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2687" y="772343"/>
            <a:ext cx="334800" cy="324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FD821D8-8E64-4B40-9205-E4C79CC3B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3160" y="1693705"/>
            <a:ext cx="324000" cy="243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CCED631-EC3A-403B-89E1-6EDCB2553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7922" y="2836592"/>
            <a:ext cx="288000" cy="27733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50F9D63-5A01-42B6-898D-4C63F5A98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57923" y="4004482"/>
            <a:ext cx="288000" cy="28800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F1FB6ED3-EE8F-483E-BB14-5AAAAF1675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8397" y="5224505"/>
            <a:ext cx="317739" cy="25200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CC22C3F2-9087-4ECE-913E-F8C75671FF8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1308" y="4070340"/>
            <a:ext cx="388990" cy="696087"/>
          </a:xfrm>
          <a:prstGeom prst="rect">
            <a:avLst/>
          </a:prstGeom>
        </p:spPr>
      </p:pic>
      <p:pic>
        <p:nvPicPr>
          <p:cNvPr id="32" name="圖片 31" descr="一張含有 文字, 電子用品, 計算機 的圖片&#10;&#10;自動產生的描述">
            <a:extLst>
              <a:ext uri="{FF2B5EF4-FFF2-40B4-BE49-F238E27FC236}">
                <a16:creationId xmlns:a16="http://schemas.microsoft.com/office/drawing/2014/main" id="{573A39E9-C6D3-4C10-885E-7F8CAB37F34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9" y="3701503"/>
            <a:ext cx="4985292" cy="29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5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856800" y="1337733"/>
            <a:ext cx="5841712" cy="5325622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ADRA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網路偵測及應變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(Network Detection and Response, NDR) 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設備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29028" y="3013105"/>
            <a:ext cx="4671117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QNAP ADRA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快篩網路偵測及應變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(Network Detection and Response, NDR)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解決方案可選擇性過濾網路流量，並偵測惡意軟體的橫向移動擴散，有效阻止惡意攻擊者活動將您的資料外洩或加密。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9B562D9-8DF9-83F3-4DB3-CA8CFBCE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115334" y="-272807"/>
            <a:ext cx="384820" cy="209071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9D0B715E-A7D6-204B-054F-B65E00CFAE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7131186" y="4788427"/>
            <a:ext cx="1987908" cy="2367565"/>
          </a:xfrm>
          <a:prstGeom prst="rect">
            <a:avLst/>
          </a:prstGeom>
        </p:spPr>
      </p:pic>
      <p:pic>
        <p:nvPicPr>
          <p:cNvPr id="42" name="圖片 41" descr="一張含有 黑暗, 光 的圖片&#10;&#10;自動產生的描述">
            <a:extLst>
              <a:ext uri="{FF2B5EF4-FFF2-40B4-BE49-F238E27FC236}">
                <a16:creationId xmlns:a16="http://schemas.microsoft.com/office/drawing/2014/main" id="{8E325B5F-36F1-97FB-B7A8-7180BEA760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415" y="365010"/>
            <a:ext cx="1270452" cy="82803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F4E5BCA3-1FC3-EFDD-26EE-6DF102FFF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460" y="465666"/>
            <a:ext cx="6420912" cy="1884664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>
            <a:cxnSpLocks/>
          </p:cNvCxnSpPr>
          <p:nvPr/>
        </p:nvCxnSpPr>
        <p:spPr>
          <a:xfrm>
            <a:off x="493488" y="188830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8830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149865" y="4380440"/>
            <a:ext cx="4387180" cy="80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可精準偵測區網內的惡意軟體活動，且不影響網路效能。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自行研發的快篩機制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Threat Watch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，依照一系列條件過濾可疑網路活動並加以分析，再根據您設定的應變原則處理異常事件及風險。此方式不僅能大幅提升網路安全等級，更可確保通訊順暢無阻，不影響速度且不造成延遲。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149864" y="4156218"/>
            <a:ext cx="458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主動防禦快篩偵測內網擴散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834098" y="2001882"/>
            <a:ext cx="4448435" cy="9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還可模擬多種常見網路服務成為威脅陷阱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Threat Trap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，形成主動防禦，等待目標式勒索病毒發動攻擊。一旦惡意軟體發作，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就可偵測到惡意行為，並進行後續分析及應變動作。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偵測到可疑活動後，便會透過深度分析進行比對，確認威脅的類型及威脅程度，同時亦會將不同時間點的偵測事件交互進行關聯分析，作為判斷風險等級的進一步條件，形成穩固可靠的內網保護。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834098" y="1798369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威脅偵測機制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834098" y="3369596"/>
            <a:ext cx="440775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當威脅偵測功能發現可疑活動後，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會分析網路流量封包，並比對一系列已知規則來判斷攻擊類型。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會對一段時間內偵測到的不同可疑活動進行交叉分析，確認其是否互相關聯，以作為推定相關風險等級的額外條件。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834098" y="3176387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威脅分析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834098" y="4363217"/>
            <a:ext cx="440775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自動隔離受惡意軟體影響的裝置，將攻擊控制在最小範圍，且未中毒裝置不會受影響，不須切斷所有網路連線。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管理人員可手動進行多種動作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包括隔離及暫時放行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，靈活應對各種營運需求。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834098" y="4164641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威脅回應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D9FB9E7-3707-E8FF-DB82-E62F3A163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833" y="4223277"/>
            <a:ext cx="314325" cy="3143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8F292C1-E49E-3640-B43F-11AD4FDAF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0426" y="1837848"/>
            <a:ext cx="266700" cy="33337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FE8654DB-1478-CFE6-0A9E-6F572D568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85663" y="3191748"/>
            <a:ext cx="276225" cy="3714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EFA2FA3-9277-54D2-B132-62FB389305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14214" y="4156218"/>
            <a:ext cx="619125" cy="200025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F696C424-3D0D-D88E-052A-8B3F402DA50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0800" y="5394704"/>
            <a:ext cx="1250996" cy="714011"/>
          </a:xfrm>
          <a:prstGeom prst="rect">
            <a:avLst/>
          </a:prstGeom>
        </p:spPr>
      </p:pic>
      <p:pic>
        <p:nvPicPr>
          <p:cNvPr id="44" name="圖片 4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399733A0-6174-B3BB-1CDD-0AEE4C0DCF4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2" y="5394704"/>
            <a:ext cx="8044299" cy="20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972300" y="184597"/>
            <a:ext cx="4728964" cy="6458405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AB3F7E1D-A464-4074-B188-F3392708C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240" r="25643" b="1"/>
          <a:stretch/>
        </p:blipFill>
        <p:spPr>
          <a:xfrm rot="5400000">
            <a:off x="9191817" y="3004312"/>
            <a:ext cx="1606922" cy="3406481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81B3299-8C5D-42A9-9DCC-8F1B6BBE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8972948" y="3507327"/>
            <a:ext cx="722178" cy="4728962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92E16497-583A-42E8-B001-5ACEC8D24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8972950" y="3917432"/>
            <a:ext cx="722178" cy="4728961"/>
          </a:xfrm>
          <a:prstGeom prst="rect">
            <a:avLst/>
          </a:prstGeom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3BF2629-959E-48E8-9A7B-75C04A003D94}"/>
              </a:ext>
            </a:extLst>
          </p:cNvPr>
          <p:cNvSpPr/>
          <p:nvPr/>
        </p:nvSpPr>
        <p:spPr>
          <a:xfrm>
            <a:off x="7445242" y="3535555"/>
            <a:ext cx="3773671" cy="3438406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70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299296" y="3997886"/>
            <a:ext cx="5010437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Smart Client </a:t>
            </a:r>
            <a:r>
              <a:rPr lang="zh-TW" altLang="en-US" sz="800">
                <a:cs typeface="+mn-ea"/>
                <a:sym typeface="+mn-lt"/>
              </a:rPr>
              <a:t>適用於具備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QNAP NAS</a:t>
            </a:r>
            <a:r>
              <a:rPr lang="zh-TW" altLang="en-US" sz="800">
                <a:cs typeface="+mn-ea"/>
                <a:sym typeface="+mn-lt"/>
              </a:rPr>
              <a:t>，讓您無須透過電腦即可直接將畫面透過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輸出大螢幕瀏覽，在介面上輕鬆執行 </a:t>
            </a:r>
            <a:r>
              <a:rPr lang="en-US" altLang="zh-TW" sz="800">
                <a:cs typeface="+mn-ea"/>
                <a:sym typeface="+mn-lt"/>
              </a:rPr>
              <a:t>Smart Search </a:t>
            </a:r>
            <a:r>
              <a:rPr lang="zh-TW" altLang="en-US" sz="800">
                <a:cs typeface="+mn-ea"/>
                <a:sym typeface="+mn-lt"/>
              </a:rPr>
              <a:t>搜尋，並且在時間軸 </a:t>
            </a:r>
            <a:r>
              <a:rPr lang="en-US" altLang="zh-TW" sz="800">
                <a:cs typeface="+mn-ea"/>
                <a:sym typeface="+mn-lt"/>
              </a:rPr>
              <a:t>(Timeline) </a:t>
            </a:r>
            <a:r>
              <a:rPr lang="zh-TW" altLang="en-US" sz="800">
                <a:cs typeface="+mn-ea"/>
                <a:sym typeface="+mn-lt"/>
              </a:rPr>
              <a:t>輕鬆查看搜尋結果。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299297" y="3773664"/>
            <a:ext cx="4653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299297" y="4960493"/>
            <a:ext cx="495983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可整合各式 </a:t>
            </a:r>
            <a:r>
              <a:rPr lang="en-US" altLang="zh-TW" sz="800">
                <a:cs typeface="+mn-ea"/>
                <a:sym typeface="+mn-lt"/>
              </a:rPr>
              <a:t>QNAP AI </a:t>
            </a:r>
            <a:r>
              <a:rPr lang="zh-TW" altLang="en-US" sz="800">
                <a:cs typeface="+mn-ea"/>
                <a:sym typeface="+mn-lt"/>
              </a:rPr>
              <a:t>影像分析應用，如：</a:t>
            </a:r>
            <a:r>
              <a:rPr lang="en-US" altLang="zh-TW" sz="800">
                <a:cs typeface="+mn-ea"/>
                <a:sym typeface="+mn-lt"/>
              </a:rPr>
              <a:t>QVR Face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Human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</a:t>
            </a:r>
            <a:r>
              <a:rPr lang="en-US" altLang="zh-TW" sz="800" err="1">
                <a:cs typeface="+mn-ea"/>
                <a:sym typeface="+mn-lt"/>
              </a:rPr>
              <a:t>DoorAccess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等，將您監控系統輕鬆變為門禁系統、人臉辨識系統、人流偵測系統等，讓您在安全監控同時，系統自動從錄影畫面中找出新的商業機會。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299297" y="4699400"/>
            <a:ext cx="458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AI </a:t>
            </a:r>
            <a:r>
              <a:rPr lang="zh-TW" altLang="en-US" sz="1200" b="1">
                <a:cs typeface="+mn-ea"/>
                <a:sym typeface="+mn-lt"/>
              </a:rPr>
              <a:t>運算：智慧運用監控影像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6100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新世代的智慧監控與遠端備份方案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295476"/>
            <a:ext cx="552427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新一代 </a:t>
            </a:r>
            <a:r>
              <a:rPr lang="en-US" altLang="zh-TW" sz="1200">
                <a:cs typeface="+mn-ea"/>
                <a:sym typeface="+mn-lt"/>
              </a:rPr>
              <a:t>QVR Elite </a:t>
            </a:r>
            <a:r>
              <a:rPr lang="zh-TW" altLang="en-US" sz="1200">
                <a:cs typeface="+mn-ea"/>
                <a:sym typeface="+mn-lt"/>
              </a:rPr>
              <a:t>安全監控方案，提供彈性的訂閱型授權，讓您依照攝影機頻道數量彈性購買、輕鬆啟用，並隨時依照部署需求靈活調整訂閱方案。您可在 </a:t>
            </a:r>
            <a:r>
              <a:rPr lang="en-US" altLang="zh-TW" sz="1200">
                <a:cs typeface="+mn-ea"/>
                <a:sym typeface="+mn-lt"/>
              </a:rPr>
              <a:t>QNAP NAS </a:t>
            </a:r>
            <a:r>
              <a:rPr lang="zh-TW" altLang="en-US" sz="1200">
                <a:cs typeface="+mn-ea"/>
                <a:sym typeface="+mn-lt"/>
              </a:rPr>
              <a:t>上建立獨立監控環境，並享有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的高可擴充儲存空間，進行攝影機管理、錄影空間規劃、即時監控，及錄影回放。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1276121" y="6043085"/>
            <a:ext cx="503578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Pro Client </a:t>
            </a:r>
            <a:r>
              <a:rPr lang="zh-TW" altLang="en-US" sz="800">
                <a:cs typeface="+mn-ea"/>
                <a:sym typeface="+mn-lt"/>
              </a:rPr>
              <a:t>能夠讓您在遠端同時監看多個頻道，並自由切換即時影像或回放模式，輕鬆掌握所有監控的區域。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1276120" y="5818863"/>
            <a:ext cx="460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QVR Pro Client: </a:t>
            </a:r>
            <a:r>
              <a:rPr lang="zh-TW" altLang="en-US" sz="1200" b="1">
                <a:cs typeface="+mn-ea"/>
                <a:sym typeface="+mn-lt"/>
              </a:rPr>
              <a:t>集中監控及管理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680656" y="1740264"/>
            <a:ext cx="375691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可輕鬆建立多重錄影空間，且當儲存需求增加或 </a:t>
            </a: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錄影空間不足時，您可串接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儲存擴充設備輕鬆為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擴充容量。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680655" y="1516043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輕鬆擴充儲存空間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7680656" y="2757406"/>
            <a:ext cx="3816526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獨創中小企業「訂閱制」的監控系統方案，提供月訂閱期、一年訂閱期、三年訂閱期選擇，讓中小企業以每月每頻道最低 </a:t>
            </a:r>
            <a:r>
              <a:rPr lang="en-US" altLang="zh-TW" sz="800">
                <a:cs typeface="+mn-ea"/>
                <a:sym typeface="+mn-lt"/>
              </a:rPr>
              <a:t>US $ 1.99 </a:t>
            </a:r>
            <a:r>
              <a:rPr lang="zh-TW" altLang="en-US" sz="800">
                <a:cs typeface="+mn-ea"/>
                <a:sym typeface="+mn-lt"/>
              </a:rPr>
              <a:t>起的超低月付佈建監控系統，大幅降低建置成本，並可根據需求即時做出頻道增減調整，達到高效的彈性成本控管。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7680655" y="2533185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低成本：每月彈性訂閱制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3D83322-BC60-4D11-898E-225B3B984CE8}"/>
              </a:ext>
            </a:extLst>
          </p:cNvPr>
          <p:cNvSpPr txBox="1"/>
          <p:nvPr/>
        </p:nvSpPr>
        <p:spPr>
          <a:xfrm>
            <a:off x="7680656" y="588193"/>
            <a:ext cx="375691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QVR Elite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錄影檔為標準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MP4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媒體格式，可在各裝置順暢播放。此外透過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 Backup Sync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HybridMount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可輕鬆備份至其他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QTS/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hero NAS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或雲端儲存空間，為用戶帶來更高便利性。</a:t>
            </a:r>
            <a:endParaRPr lang="zh-TW" altLang="en-US" sz="800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44526C-C0C1-45A2-8E68-A9421F666AE3}"/>
              </a:ext>
            </a:extLst>
          </p:cNvPr>
          <p:cNvSpPr txBox="1"/>
          <p:nvPr/>
        </p:nvSpPr>
        <p:spPr>
          <a:xfrm>
            <a:off x="7680655" y="363972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標準 </a:t>
            </a:r>
            <a:r>
              <a:rPr lang="en-US" altLang="zh-TW" sz="1200" b="1">
                <a:cs typeface="+mn-ea"/>
                <a:sym typeface="+mn-lt"/>
              </a:rPr>
              <a:t>MP4 </a:t>
            </a:r>
            <a:r>
              <a:rPr lang="zh-TW" altLang="en-US" sz="1200" b="1">
                <a:cs typeface="+mn-ea"/>
                <a:sym typeface="+mn-lt"/>
              </a:rPr>
              <a:t>錄影檔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3C1F53-A2C7-46D2-A9F3-1CA93AE2EA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42" y="3835939"/>
            <a:ext cx="481186" cy="19247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0316A88-2C17-4BB9-8FB5-137508ACE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935" y="4694767"/>
            <a:ext cx="324000" cy="35345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9BCB657-9D5D-4B2C-9E82-76E48A187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935" y="5852301"/>
            <a:ext cx="288000" cy="2880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26BF9947-AB0F-4E10-82C5-33A82DD5C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83242" y="426850"/>
            <a:ext cx="324000" cy="25083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0FCA328C-4022-432D-9F0A-D24146322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01242" y="1544616"/>
            <a:ext cx="288000" cy="28800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9579DEA9-7522-4DA2-B4AF-444A5DF6BE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83242" y="2542515"/>
            <a:ext cx="324000" cy="394875"/>
          </a:xfrm>
          <a:prstGeom prst="rect">
            <a:avLst/>
          </a:prstGeom>
        </p:spPr>
      </p:pic>
      <p:pic>
        <p:nvPicPr>
          <p:cNvPr id="2" name="圖片 1" descr="一張含有 電子產品, 電子裝置, 多媒體, 文字 的圖片&#10;&#10;自動產生的描述">
            <a:extLst>
              <a:ext uri="{FF2B5EF4-FFF2-40B4-BE49-F238E27FC236}">
                <a16:creationId xmlns:a16="http://schemas.microsoft.com/office/drawing/2014/main" id="{A149FC0B-33C1-6CFA-003C-DA8F4E0028B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474" y="3717503"/>
            <a:ext cx="3014113" cy="1260000"/>
          </a:xfrm>
          <a:prstGeom prst="rect">
            <a:avLst/>
          </a:prstGeom>
        </p:spPr>
      </p:pic>
      <p:pic>
        <p:nvPicPr>
          <p:cNvPr id="3" name="圖片 2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0C3FB4CA-78E9-EA8F-457A-204EB8E983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732" y="5129671"/>
            <a:ext cx="3701679" cy="17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2A73D348-BBD2-FE98-31D3-056B7775F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29842" y="5861285"/>
            <a:ext cx="6697529" cy="696654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233721BF-AE7D-8D8A-6233-2FBBC5C45C67}"/>
              </a:ext>
            </a:extLst>
          </p:cNvPr>
          <p:cNvSpPr/>
          <p:nvPr/>
        </p:nvSpPr>
        <p:spPr>
          <a:xfrm>
            <a:off x="1014454" y="116441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FB11724-2209-9FD7-E2D9-2A895026272E}"/>
              </a:ext>
            </a:extLst>
          </p:cNvPr>
          <p:cNvSpPr txBox="1"/>
          <p:nvPr/>
        </p:nvSpPr>
        <p:spPr>
          <a:xfrm>
            <a:off x="950487" y="1817089"/>
            <a:ext cx="6329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智能創新，重新定義儲存、網通、視訊整合解決方案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3948A7-21C8-F199-0B31-36002D46696A}"/>
              </a:ext>
            </a:extLst>
          </p:cNvPr>
          <p:cNvSpPr txBox="1"/>
          <p:nvPr/>
        </p:nvSpPr>
        <p:spPr>
          <a:xfrm>
            <a:off x="950487" y="3208801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以軟體定義開發架構，建立可適應未來的數位資訊流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1D37695-2308-7568-F640-28A0AABC035F}"/>
              </a:ext>
            </a:extLst>
          </p:cNvPr>
          <p:cNvSpPr txBox="1"/>
          <p:nvPr/>
        </p:nvSpPr>
        <p:spPr>
          <a:xfrm>
            <a:off x="986429" y="4619339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以創新資料技術，驅動企業數位轉型 </a:t>
            </a:r>
            <a:endParaRPr lang="zh-TW" altLang="zh-TW" b="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0" name="圖片 49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06A0316-BB2E-283B-C65A-E3615A9D4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173" y="4659505"/>
            <a:ext cx="5795741" cy="1521305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59B776D6-DAF9-0E43-89C4-68F12325A443}"/>
              </a:ext>
            </a:extLst>
          </p:cNvPr>
          <p:cNvSpPr/>
          <p:nvPr/>
        </p:nvSpPr>
        <p:spPr>
          <a:xfrm>
            <a:off x="8031963" y="3184695"/>
            <a:ext cx="2457761" cy="2110921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14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C47B2919-30E4-895A-FC43-96475CFC2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7694" y="3964911"/>
            <a:ext cx="292348" cy="523149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0832D094-53C7-F2AA-B6D5-4EA3A4E09555}"/>
              </a:ext>
            </a:extLst>
          </p:cNvPr>
          <p:cNvGrpSpPr/>
          <p:nvPr/>
        </p:nvGrpSpPr>
        <p:grpSpPr>
          <a:xfrm>
            <a:off x="8147805" y="3561825"/>
            <a:ext cx="2306727" cy="1779904"/>
            <a:chOff x="4458992" y="3777113"/>
            <a:chExt cx="3041393" cy="2346784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97E65484-BE74-77F4-C61F-7FF0F8827018}"/>
                </a:ext>
              </a:extLst>
            </p:cNvPr>
            <p:cNvSpPr/>
            <p:nvPr/>
          </p:nvSpPr>
          <p:spPr>
            <a:xfrm>
              <a:off x="4458992" y="4017635"/>
              <a:ext cx="3041393" cy="2106262"/>
            </a:xfrm>
            <a:prstGeom prst="roundRect">
              <a:avLst>
                <a:gd name="adj" fmla="val 4881"/>
              </a:avLst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65" name="圖片 64" descr="一張含有 文字, 電腦 的圖片&#10;&#10;自動產生的描述">
              <a:extLst>
                <a:ext uri="{FF2B5EF4-FFF2-40B4-BE49-F238E27FC236}">
                  <a16:creationId xmlns:a16="http://schemas.microsoft.com/office/drawing/2014/main" id="{765D24EE-8947-3D96-5D79-6B9F42914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0"/>
            <a:stretch/>
          </p:blipFill>
          <p:spPr>
            <a:xfrm>
              <a:off x="4739669" y="3777113"/>
              <a:ext cx="2625477" cy="2062209"/>
            </a:xfrm>
            <a:prstGeom prst="rect">
              <a:avLst/>
            </a:prstGeom>
          </p:spPr>
        </p:pic>
      </p:grp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8CC9104F-91A1-167B-A24D-D8072BD7C4E4}"/>
              </a:ext>
            </a:extLst>
          </p:cNvPr>
          <p:cNvSpPr/>
          <p:nvPr/>
        </p:nvSpPr>
        <p:spPr>
          <a:xfrm>
            <a:off x="986429" y="25101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509816D6-4A0E-408C-C640-B6CD8E684032}"/>
              </a:ext>
            </a:extLst>
          </p:cNvPr>
          <p:cNvSpPr/>
          <p:nvPr/>
        </p:nvSpPr>
        <p:spPr>
          <a:xfrm>
            <a:off x="1014453" y="390513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0F283E5-2F65-DF60-84B0-C256385C4F36}"/>
              </a:ext>
            </a:extLst>
          </p:cNvPr>
          <p:cNvSpPr txBox="1"/>
          <p:nvPr/>
        </p:nvSpPr>
        <p:spPr>
          <a:xfrm>
            <a:off x="417025" y="117390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Values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AD3A45E-E268-EAD2-6211-B70B4687A19A}"/>
              </a:ext>
            </a:extLst>
          </p:cNvPr>
          <p:cNvSpPr txBox="1"/>
          <p:nvPr/>
        </p:nvSpPr>
        <p:spPr>
          <a:xfrm>
            <a:off x="1105630" y="2510189"/>
            <a:ext cx="121676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Vision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CC0CD47-37AD-A60A-96E8-EEF8899D02A7}"/>
              </a:ext>
            </a:extLst>
          </p:cNvPr>
          <p:cNvSpPr txBox="1"/>
          <p:nvPr/>
        </p:nvSpPr>
        <p:spPr>
          <a:xfrm>
            <a:off x="485909" y="389489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Mission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714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187B26-4F95-4314-B65F-2354CDC59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859" y="541150"/>
            <a:ext cx="5632944" cy="3309441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2088179" y="5124547"/>
            <a:ext cx="36487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能自動建立網狀式虛擬私人網路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(Auto Mesh VPN)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，而不需對每一台設備逐一設定大量的靜態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路由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2088178" y="490032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自動化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部署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5D20194-543A-475D-9017-AB0B5FE3E4C7}"/>
              </a:ext>
            </a:extLst>
          </p:cNvPr>
          <p:cNvSpPr txBox="1"/>
          <p:nvPr/>
        </p:nvSpPr>
        <p:spPr>
          <a:xfrm>
            <a:off x="2088177" y="5963896"/>
            <a:ext cx="3521529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總部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人員能透過便利的雲端平台，輕易於遠端集中部署與管理各分點網路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6AD2880-0D85-41C9-B88E-2415F2B85F8E}"/>
              </a:ext>
            </a:extLst>
          </p:cNvPr>
          <p:cNvSpPr txBox="1"/>
          <p:nvPr/>
        </p:nvSpPr>
        <p:spPr>
          <a:xfrm>
            <a:off x="2088178" y="573967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雲端集中管理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DB53BE99-B992-4C53-B343-3FEA479FC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6881" y="4863849"/>
            <a:ext cx="419780" cy="39179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89FF4801-CA7B-410A-AEC4-12EF5F629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196" y="5779417"/>
            <a:ext cx="700825" cy="207062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C4459D4-129C-4E87-9775-0AA02DF94DC6}"/>
              </a:ext>
            </a:extLst>
          </p:cNvPr>
          <p:cNvSpPr txBox="1"/>
          <p:nvPr/>
        </p:nvSpPr>
        <p:spPr>
          <a:xfrm>
            <a:off x="6843959" y="4259667"/>
            <a:ext cx="36456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採用深度封包檢測技術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(DPI, Deep Packet Inspection)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，具防火牆功能可自動偵測惡意封包，將特定應用列為黑名單，保障企業網路安全性。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A70F084-0576-4A3D-87E4-9D937512AD2D}"/>
              </a:ext>
            </a:extLst>
          </p:cNvPr>
          <p:cNvSpPr txBox="1"/>
          <p:nvPr/>
        </p:nvSpPr>
        <p:spPr>
          <a:xfrm>
            <a:off x="6843959" y="403544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網路資安防護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F4511926-F11D-4209-9AFE-7B75CE609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0684" y="3957349"/>
            <a:ext cx="489472" cy="438838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032CDDEE-5B50-48CD-B7FD-8D4C194747C4}"/>
              </a:ext>
            </a:extLst>
          </p:cNvPr>
          <p:cNvSpPr txBox="1"/>
          <p:nvPr/>
        </p:nvSpPr>
        <p:spPr>
          <a:xfrm>
            <a:off x="6831096" y="5124547"/>
            <a:ext cx="36487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QuWAN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智慧化配置所有網路頻寬，採用頻寬聚合、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QoS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負載平衡達成外網頻寬加總、頻寬優先使用權以及網路加速</a:t>
            </a:r>
            <a:endParaRPr lang="zh-TW" altLang="en-US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2C6D7D2-FCC5-46B9-A189-8EB3C3C7DBDC}"/>
              </a:ext>
            </a:extLst>
          </p:cNvPr>
          <p:cNvSpPr txBox="1"/>
          <p:nvPr/>
        </p:nvSpPr>
        <p:spPr>
          <a:xfrm>
            <a:off x="6831097" y="4900325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智慧優化頻寬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114589D-4DB6-438F-A7A3-DB9F60C958A1}"/>
              </a:ext>
            </a:extLst>
          </p:cNvPr>
          <p:cNvSpPr txBox="1"/>
          <p:nvPr/>
        </p:nvSpPr>
        <p:spPr>
          <a:xfrm>
            <a:off x="6831096" y="5963896"/>
            <a:ext cx="3862374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將一般光纖或寬頻網路傳輸效益最大化，讓您省去複雜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硬體設備佈建與頻寬支出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0BB32FF-C003-4847-8B55-96C7F726000D}"/>
              </a:ext>
            </a:extLst>
          </p:cNvPr>
          <p:cNvSpPr txBox="1"/>
          <p:nvPr/>
        </p:nvSpPr>
        <p:spPr>
          <a:xfrm>
            <a:off x="6831097" y="5739674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節省成本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3AD61FF8-B35E-4E1D-AA43-D04DBD129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06068" y="4875590"/>
            <a:ext cx="368311" cy="368311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6D2A4F0E-ED7D-43D1-92D6-48500876B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2277" y="5595174"/>
            <a:ext cx="466660" cy="575548"/>
          </a:xfrm>
          <a:prstGeom prst="rect">
            <a:avLst/>
          </a:prstGeom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725326" y="541150"/>
            <a:ext cx="8375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SD-WAN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網路優化解決方案，為中小企業打造全新的敏捷 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架構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744377" y="2014520"/>
            <a:ext cx="5556307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獨家的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SD-WAN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智慧網路優化方案，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支援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SAML SSO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單一帳號登入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VPN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，減輕密碼管理負擔，遠距工作連線更輕鬆；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多分點自動組建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IPsec 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加密網路及雲端集中管理，可雲端部署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終端裝置連線，並可運行於各式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硬體設備或是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</a:t>
            </a: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ESXi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等自有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Hypervisor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平台上，讓中小企業以高成本效益的預算，超前部署靈活可靠的全新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架構，因應企業數位轉型、商業拓展與遠距工作型態。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B7F1414-2C46-737A-919A-19DC054158B4}"/>
              </a:ext>
            </a:extLst>
          </p:cNvPr>
          <p:cNvSpPr txBox="1"/>
          <p:nvPr/>
        </p:nvSpPr>
        <p:spPr>
          <a:xfrm>
            <a:off x="2089049" y="4262808"/>
            <a:ext cx="3645680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QuWAN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支援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Authentication Server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和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SAML SSO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，讓使用者直接利用公司的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E-mail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即可加入 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VPN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，快速又方便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459732-31E1-6143-EBAC-7F662D891071}"/>
              </a:ext>
            </a:extLst>
          </p:cNvPr>
          <p:cNvSpPr txBox="1"/>
          <p:nvPr/>
        </p:nvSpPr>
        <p:spPr>
          <a:xfrm>
            <a:off x="2089049" y="4038586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單一帳號登入，好方便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59C21806-47F2-4431-ADBA-1AFE213040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35386" y="4074016"/>
            <a:ext cx="441032" cy="2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38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F1F04A3-8AD2-4877-A89C-7DA8DD0D108B}"/>
              </a:ext>
            </a:extLst>
          </p:cNvPr>
          <p:cNvGrpSpPr/>
          <p:nvPr/>
        </p:nvGrpSpPr>
        <p:grpSpPr>
          <a:xfrm>
            <a:off x="493488" y="541150"/>
            <a:ext cx="6386625" cy="3309441"/>
            <a:chOff x="493488" y="541150"/>
            <a:chExt cx="6386625" cy="330944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A187B26-4F95-4314-B65F-2354CDC59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488" y="541150"/>
              <a:ext cx="6386624" cy="330944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7D09A-3AEF-410A-A5E6-A602225917E4}"/>
                </a:ext>
              </a:extLst>
            </p:cNvPr>
            <p:cNvSpPr/>
            <p:nvPr/>
          </p:nvSpPr>
          <p:spPr>
            <a:xfrm>
              <a:off x="6358271" y="2401696"/>
              <a:ext cx="521842" cy="1277169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>
            <a:cxnSpLocks/>
          </p:cNvCxnSpPr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541241" y="4704802"/>
            <a:ext cx="4052574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cs typeface="+mn-ea"/>
                <a:sym typeface="+mn-lt"/>
              </a:rPr>
              <a:t>住家格局造成 </a:t>
            </a:r>
            <a:r>
              <a:rPr lang="en-US" altLang="zh-TW" sz="800" dirty="0">
                <a:cs typeface="+mn-ea"/>
                <a:sym typeface="+mn-lt"/>
              </a:rPr>
              <a:t>Wi-Fi </a:t>
            </a:r>
            <a:r>
              <a:rPr lang="zh-TW" altLang="en-US" sz="800" dirty="0">
                <a:cs typeface="+mn-ea"/>
                <a:sym typeface="+mn-lt"/>
              </a:rPr>
              <a:t>訊號不良？沒問題，您只要配置多個節點設備組成網狀路由，透過 </a:t>
            </a:r>
            <a:r>
              <a:rPr lang="en-US" altLang="zh-TW" sz="800" dirty="0">
                <a:cs typeface="+mn-ea"/>
                <a:sym typeface="+mn-lt"/>
              </a:rPr>
              <a:t>QMiroPlus-201W / QMiro-201W </a:t>
            </a:r>
            <a:r>
              <a:rPr lang="zh-TW" altLang="en-US" sz="800" dirty="0">
                <a:cs typeface="+mn-ea"/>
                <a:sym typeface="+mn-lt"/>
              </a:rPr>
              <a:t>內建 </a:t>
            </a:r>
            <a:r>
              <a:rPr lang="en-US" altLang="zh-TW" sz="800" dirty="0">
                <a:cs typeface="+mn-ea"/>
                <a:sym typeface="+mn-lt"/>
              </a:rPr>
              <a:t>Mesh Wi-Fi </a:t>
            </a:r>
            <a:r>
              <a:rPr lang="zh-TW" altLang="en-US" sz="800" dirty="0">
                <a:cs typeface="+mn-ea"/>
                <a:sym typeface="+mn-lt"/>
              </a:rPr>
              <a:t>無縫切換 </a:t>
            </a:r>
            <a:r>
              <a:rPr lang="en-US" altLang="zh-TW" sz="800" dirty="0">
                <a:cs typeface="+mn-ea"/>
                <a:sym typeface="+mn-lt"/>
              </a:rPr>
              <a:t>(Handover) </a:t>
            </a:r>
            <a:r>
              <a:rPr lang="zh-TW" altLang="en-US" sz="800" dirty="0">
                <a:cs typeface="+mn-ea"/>
                <a:sym typeface="+mn-lt"/>
              </a:rPr>
              <a:t>技術，讓您在不同房間甚至是不同樓層移動時，不須重新選擇網路存取點即能自動切換連上最近的 </a:t>
            </a:r>
            <a:r>
              <a:rPr lang="en-US" altLang="zh-TW" sz="800" dirty="0">
                <a:cs typeface="+mn-ea"/>
                <a:sym typeface="+mn-lt"/>
              </a:rPr>
              <a:t>Mesh Wi-Fi </a:t>
            </a:r>
            <a:r>
              <a:rPr lang="zh-TW" altLang="en-US" sz="800" dirty="0">
                <a:cs typeface="+mn-ea"/>
                <a:sym typeface="+mn-lt"/>
              </a:rPr>
              <a:t>路由器，確保最佳訊號品質不斷線。</a:t>
            </a:r>
            <a:endParaRPr lang="en-US" altLang="zh-TW" sz="800" dirty="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541242" y="4305123"/>
            <a:ext cx="3977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+mj-ea"/>
                <a:ea typeface="+mj-ea"/>
                <a:cs typeface="+mn-ea"/>
                <a:sym typeface="+mn-lt"/>
              </a:rPr>
              <a:t>高覆蓋率 </a:t>
            </a:r>
            <a:r>
              <a:rPr lang="en-US" altLang="zh-TW" sz="1200" b="1" dirty="0">
                <a:latin typeface="+mj-ea"/>
                <a:ea typeface="+mj-ea"/>
                <a:cs typeface="+mn-ea"/>
                <a:sym typeface="+mn-lt"/>
              </a:rPr>
              <a:t>Mesh Wi-Fi</a:t>
            </a:r>
            <a:r>
              <a:rPr lang="zh-TW" altLang="en-US" sz="1200" b="1" dirty="0">
                <a:latin typeface="+mj-ea"/>
                <a:ea typeface="+mj-ea"/>
                <a:cs typeface="+mn-ea"/>
                <a:sym typeface="+mn-lt"/>
              </a:rPr>
              <a:t>，家中每個角落皆可輕鬆連線</a:t>
            </a:r>
            <a:endParaRPr lang="zh-TW" altLang="zh-TW" sz="1200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6096000" y="739279"/>
            <a:ext cx="6287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高覆蓋率的家庭 </a:t>
            </a:r>
            <a:endParaRPr lang="en-US" altLang="zh-TW" sz="4400" b="1">
              <a:cs typeface="+mn-ea"/>
              <a:sym typeface="+mn-lt"/>
            </a:endParaRPr>
          </a:p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Mesh Wi-Fi </a:t>
            </a:r>
            <a:r>
              <a:rPr lang="zh-TW" altLang="en-US" sz="4400" b="1">
                <a:cs typeface="+mn-ea"/>
                <a:sym typeface="+mn-lt"/>
              </a:rPr>
              <a:t>網路環境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6137180" y="2104449"/>
            <a:ext cx="4976275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QMiro-201W </a:t>
            </a:r>
            <a:r>
              <a:rPr lang="zh-TW" altLang="en-US" sz="1200">
                <a:cs typeface="+mn-ea"/>
                <a:sym typeface="+mn-lt"/>
              </a:rPr>
              <a:t>和 </a:t>
            </a:r>
            <a:r>
              <a:rPr lang="en-US" altLang="zh-TW" sz="1200">
                <a:cs typeface="+mn-ea"/>
                <a:sym typeface="+mn-lt"/>
              </a:rPr>
              <a:t>QMiroPlus-201W </a:t>
            </a:r>
            <a:r>
              <a:rPr lang="zh-TW" altLang="en-US" sz="1200">
                <a:cs typeface="+mn-ea"/>
                <a:sym typeface="+mn-lt"/>
              </a:rPr>
              <a:t>支援三頻 </a:t>
            </a:r>
            <a:r>
              <a:rPr lang="en-US" altLang="zh-TW" sz="1200">
                <a:cs typeface="+mn-ea"/>
                <a:sym typeface="+mn-lt"/>
              </a:rPr>
              <a:t>Wi-Fi 5 </a:t>
            </a:r>
            <a:r>
              <a:rPr lang="zh-TW" altLang="en-US" sz="1200">
                <a:cs typeface="+mn-ea"/>
                <a:sym typeface="+mn-lt"/>
              </a:rPr>
              <a:t>無線傳輸及 </a:t>
            </a:r>
            <a:r>
              <a:rPr lang="en-US" altLang="zh-TW" sz="1200">
                <a:cs typeface="+mn-ea"/>
                <a:sym typeface="+mn-lt"/>
              </a:rPr>
              <a:t>Mesh Wi-Fi </a:t>
            </a:r>
            <a:r>
              <a:rPr lang="zh-TW" altLang="en-US" sz="1200">
                <a:cs typeface="+mn-ea"/>
                <a:sym typeface="+mn-lt"/>
              </a:rPr>
              <a:t>無縫切换 </a:t>
            </a:r>
            <a:r>
              <a:rPr lang="en-US" altLang="zh-TW" sz="1200">
                <a:cs typeface="+mn-ea"/>
                <a:sym typeface="+mn-lt"/>
              </a:rPr>
              <a:t>(Handover)</a:t>
            </a:r>
            <a:r>
              <a:rPr lang="zh-TW" altLang="en-US" sz="1200">
                <a:cs typeface="+mn-ea"/>
                <a:sym typeface="+mn-lt"/>
              </a:rPr>
              <a:t>，提供穩定的 </a:t>
            </a:r>
            <a:r>
              <a:rPr lang="en-US" altLang="zh-TW" sz="1200">
                <a:cs typeface="+mn-ea"/>
                <a:sym typeface="+mn-lt"/>
              </a:rPr>
              <a:t>Wi-Fi </a:t>
            </a:r>
            <a:r>
              <a:rPr lang="zh-TW" altLang="en-US" sz="1200">
                <a:cs typeface="+mn-ea"/>
                <a:sym typeface="+mn-lt"/>
              </a:rPr>
              <a:t>連線，並確保最佳訊號品質不斷線。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A7A0908-5A97-4C30-A8BB-F45B5BCDBDBA}"/>
              </a:ext>
            </a:extLst>
          </p:cNvPr>
          <p:cNvSpPr txBox="1"/>
          <p:nvPr/>
        </p:nvSpPr>
        <p:spPr>
          <a:xfrm>
            <a:off x="6598184" y="4704802"/>
            <a:ext cx="4052573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QMiroPlus-201W / QMiro-201W </a:t>
            </a:r>
            <a:r>
              <a:rPr lang="zh-TW" altLang="en-US" sz="800">
                <a:cs typeface="+mn-ea"/>
                <a:sym typeface="+mn-lt"/>
              </a:rPr>
              <a:t>支援三頻 </a:t>
            </a:r>
            <a:r>
              <a:rPr lang="en-US" altLang="zh-TW" sz="800">
                <a:cs typeface="+mn-ea"/>
                <a:sym typeface="+mn-lt"/>
              </a:rPr>
              <a:t>Wi-Fi</a:t>
            </a:r>
            <a:r>
              <a:rPr lang="zh-TW" altLang="en-US" sz="800">
                <a:cs typeface="+mn-ea"/>
                <a:sym typeface="+mn-lt"/>
              </a:rPr>
              <a:t>，除了 </a:t>
            </a:r>
            <a:r>
              <a:rPr lang="en-US" altLang="zh-TW" sz="800">
                <a:cs typeface="+mn-ea"/>
                <a:sym typeface="+mn-lt"/>
              </a:rPr>
              <a:t>2.4GHz/5GHz </a:t>
            </a:r>
            <a:r>
              <a:rPr lang="zh-TW" altLang="en-US" sz="800">
                <a:cs typeface="+mn-ea"/>
                <a:sym typeface="+mn-lt"/>
              </a:rPr>
              <a:t>雙頻段外，內建專屬 </a:t>
            </a:r>
            <a:r>
              <a:rPr lang="en-US" altLang="zh-TW" sz="800">
                <a:cs typeface="+mn-ea"/>
                <a:sym typeface="+mn-lt"/>
              </a:rPr>
              <a:t>Mesh Wi-Fi 5GHz </a:t>
            </a:r>
            <a:r>
              <a:rPr lang="zh-TW" altLang="en-US" sz="800">
                <a:cs typeface="+mn-ea"/>
                <a:sym typeface="+mn-lt"/>
              </a:rPr>
              <a:t>高速頻段，提供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路由器間高頻寬連線，相較一般雙頻的 </a:t>
            </a:r>
            <a:r>
              <a:rPr lang="en-US" altLang="zh-TW" sz="800">
                <a:cs typeface="+mn-ea"/>
                <a:sym typeface="+mn-lt"/>
              </a:rPr>
              <a:t>Mesh </a:t>
            </a:r>
            <a:r>
              <a:rPr lang="zh-TW" altLang="en-US" sz="800">
                <a:cs typeface="+mn-ea"/>
                <a:sym typeface="+mn-lt"/>
              </a:rPr>
              <a:t>路由器，路由器之間的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頻段不需與供給無線裝置的 </a:t>
            </a:r>
            <a:r>
              <a:rPr lang="en-US" altLang="zh-TW" sz="800">
                <a:cs typeface="+mn-ea"/>
                <a:sym typeface="+mn-lt"/>
              </a:rPr>
              <a:t>5GHz </a:t>
            </a:r>
            <a:r>
              <a:rPr lang="zh-TW" altLang="en-US" sz="800">
                <a:cs typeface="+mn-ea"/>
                <a:sym typeface="+mn-lt"/>
              </a:rPr>
              <a:t>頻段共用，讓無線網路更穩定不壅塞。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E7B6E1E-3A18-4591-8558-2DEFD52D2925}"/>
              </a:ext>
            </a:extLst>
          </p:cNvPr>
          <p:cNvSpPr txBox="1"/>
          <p:nvPr/>
        </p:nvSpPr>
        <p:spPr>
          <a:xfrm>
            <a:off x="6598184" y="4305123"/>
            <a:ext cx="441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cs typeface="+mn-ea"/>
                <a:sym typeface="+mn-lt"/>
              </a:rPr>
              <a:t>專屬三頻 </a:t>
            </a:r>
            <a:r>
              <a:rPr lang="en-US" altLang="zh-TW" sz="1200" b="1" dirty="0">
                <a:cs typeface="+mn-ea"/>
                <a:sym typeface="+mn-lt"/>
              </a:rPr>
              <a:t>Mesh Wi-Fi</a:t>
            </a:r>
            <a:r>
              <a:rPr lang="zh-TW" altLang="en-US" sz="1200" b="1" dirty="0">
                <a:cs typeface="+mn-ea"/>
                <a:sym typeface="+mn-lt"/>
              </a:rPr>
              <a:t>，網路不再壅塞</a:t>
            </a:r>
            <a:endParaRPr lang="zh-TW" altLang="zh-TW" sz="1200" b="1" dirty="0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F5CEC40-0BB5-40CC-88DB-CF146B6F8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289" y="4231653"/>
            <a:ext cx="699247" cy="60860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D691D91-2947-4EE6-84D9-A085C39C3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7180" y="4274845"/>
            <a:ext cx="460235" cy="4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1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050904" y="184597"/>
            <a:ext cx="5650359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760920" y="915218"/>
            <a:ext cx="4580800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高畫質視訊會議系統，支援無線投影與跨平台多方通話，並可錄影直存本機，適合中小型會議室配置。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760920" y="690996"/>
            <a:ext cx="4498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KoiBox-100W </a:t>
            </a:r>
            <a:r>
              <a:rPr lang="zh-TW" altLang="en-US" sz="1200" b="1">
                <a:cs typeface="+mn-ea"/>
                <a:sym typeface="+mn-lt"/>
              </a:rPr>
              <a:t>搭載 </a:t>
            </a:r>
            <a:r>
              <a:rPr lang="en-US" altLang="zh-TW" sz="1200" b="1" err="1">
                <a:cs typeface="+mn-ea"/>
                <a:sym typeface="+mn-lt"/>
              </a:rPr>
              <a:t>KoiMeeter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視訊會議作業系統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760920" y="2047578"/>
            <a:ext cx="4653846" cy="25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4K </a:t>
            </a:r>
            <a:r>
              <a:rPr lang="zh-TW" altLang="en-US" sz="800">
                <a:cs typeface="+mn-ea"/>
                <a:sym typeface="+mn-lt"/>
              </a:rPr>
              <a:t>無線投影方案不需接線，也不用額外安裝軟體，免去繁雜的佈線及額外添購投影設備的成本。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760920" y="1786485"/>
            <a:ext cx="4126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4K </a:t>
            </a:r>
            <a:r>
              <a:rPr lang="zh-TW" altLang="en-US" sz="1200" b="1">
                <a:cs typeface="+mn-ea"/>
                <a:sym typeface="+mn-lt"/>
              </a:rPr>
              <a:t>無線投影，沒有「線」制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3911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智慧視訊會議解決方案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1932934"/>
            <a:ext cx="4721552" cy="91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cs typeface="+mn-ea"/>
                <a:sym typeface="+mn-lt"/>
              </a:rPr>
              <a:t>撥打視訊、無線投影、錄製會議，一氣呵成</a:t>
            </a:r>
            <a:endParaRPr lang="en-US" altLang="zh-TW" sz="1200">
              <a:cs typeface="+mn-ea"/>
              <a:sym typeface="+mn-lt"/>
            </a:endParaRPr>
          </a:p>
          <a:p>
            <a:endParaRPr lang="en-US" altLang="zh-TW" sz="120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智慧視訊會議解決方案是高畫質視訊會議系統，支援無線投影與跨平台多方通話，並可錄影直存本機，適合中小型會議室配置</a:t>
            </a:r>
            <a:endParaRPr lang="en-US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737744" y="3143067"/>
            <a:ext cx="460397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KoiBox-100W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手機 </a:t>
            </a:r>
            <a:r>
              <a:rPr lang="en-US" altLang="zh-TW" sz="800">
                <a:cs typeface="+mn-ea"/>
                <a:sym typeface="+mn-lt"/>
              </a:rPr>
              <a:t>App</a:t>
            </a:r>
            <a:r>
              <a:rPr lang="zh-TW" altLang="en-US" sz="800">
                <a:cs typeface="+mn-ea"/>
                <a:sym typeface="+mn-lt"/>
              </a:rPr>
              <a:t>和其他 </a:t>
            </a:r>
            <a:r>
              <a:rPr lang="en-US" altLang="zh-TW" sz="800">
                <a:cs typeface="+mn-ea"/>
                <a:sym typeface="+mn-lt"/>
              </a:rPr>
              <a:t>SIP </a:t>
            </a:r>
            <a:r>
              <a:rPr lang="zh-TW" altLang="en-US" sz="800">
                <a:cs typeface="+mn-ea"/>
                <a:sym typeface="+mn-lt"/>
              </a:rPr>
              <a:t>視訊通話系統與雲端會議系統，跨平台開會通暢無阻。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737743" y="2918845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 </a:t>
            </a:r>
            <a:r>
              <a:rPr lang="zh-TW" altLang="en-US" sz="1200" b="1">
                <a:cs typeface="+mn-ea"/>
                <a:sym typeface="+mn-lt"/>
              </a:rPr>
              <a:t>方通話，溝通無礙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737743" y="4238556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KoiBox-100W </a:t>
            </a:r>
            <a:r>
              <a:rPr lang="zh-TW" altLang="en-US" sz="800">
                <a:cs typeface="+mn-ea"/>
                <a:sym typeface="+mn-lt"/>
              </a:rPr>
              <a:t>具備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個 </a:t>
            </a:r>
            <a:r>
              <a:rPr lang="en-US" altLang="zh-TW" sz="800">
                <a:cs typeface="+mn-ea"/>
                <a:sym typeface="+mn-lt"/>
              </a:rPr>
              <a:t>2.5 </a:t>
            </a:r>
            <a:r>
              <a:rPr lang="zh-TW" altLang="en-US" sz="800">
                <a:cs typeface="+mn-ea"/>
                <a:sym typeface="+mn-lt"/>
              </a:rPr>
              <a:t>吋 </a:t>
            </a:r>
            <a:r>
              <a:rPr lang="en-US" altLang="zh-TW" sz="800">
                <a:cs typeface="+mn-ea"/>
                <a:sym typeface="+mn-lt"/>
              </a:rPr>
              <a:t>HDD/ SSD </a:t>
            </a:r>
            <a:r>
              <a:rPr lang="zh-TW" altLang="en-US" sz="800">
                <a:cs typeface="+mn-ea"/>
                <a:sym typeface="+mn-lt"/>
              </a:rPr>
              <a:t>插槽，可儲存會議影音、無線投影畫面與分享檔案，供隨時調閱，或作為後續教育訓練使用。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737743" y="401433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會議記錄儲存本機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737743" y="5334044"/>
            <a:ext cx="4677023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智慧視訊會議解決方案支援時下流行的雲端會議服務，例如 </a:t>
            </a:r>
            <a:r>
              <a:rPr lang="en-US" altLang="zh-TW" sz="800">
                <a:cs typeface="+mn-ea"/>
                <a:sym typeface="+mn-lt"/>
              </a:rPr>
              <a:t>Zoom®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Skype™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Microsoft Teams®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Cisco Webex®</a:t>
            </a:r>
            <a:r>
              <a:rPr lang="zh-TW" altLang="en-US" sz="800">
                <a:cs typeface="+mn-ea"/>
                <a:sym typeface="+mn-lt"/>
              </a:rPr>
              <a:t>以及　</a:t>
            </a:r>
            <a:r>
              <a:rPr lang="en-US" altLang="zh-TW" sz="800">
                <a:cs typeface="+mn-ea"/>
                <a:sym typeface="+mn-lt"/>
              </a:rPr>
              <a:t>Google Meet™ </a:t>
            </a:r>
            <a:r>
              <a:rPr lang="zh-TW" altLang="en-US" sz="800">
                <a:cs typeface="+mn-ea"/>
                <a:sym typeface="+mn-lt"/>
              </a:rPr>
              <a:t>等視訊通話系統與雲端會議系統，讓跨平台開會暢通無阻。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737743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最佳化雲端會議體驗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4CF543-027D-4F40-B313-B8F21870E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4" y="2805244"/>
            <a:ext cx="5460504" cy="39009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67456B9-675C-4B15-9A6B-D16F9CEEC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9925" y="684880"/>
            <a:ext cx="416725" cy="32832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9D28C54-E126-458A-AE2F-BA4862EF6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9925" y="1800340"/>
            <a:ext cx="416725" cy="265189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A6C0D305-4B7F-43C5-B8AA-4A9F1DCB5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9925" y="2909082"/>
            <a:ext cx="416725" cy="312544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6D1C0E52-9989-46EB-9976-0FB97709B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1279" y="3998858"/>
            <a:ext cx="254016" cy="332175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9CDAB04C-01E3-49EB-B9CE-9B5BAFCBB9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75383" y="5066781"/>
            <a:ext cx="405808" cy="332025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00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營運永續性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1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ISO </a:t>
            </a:r>
            <a:r>
              <a:rPr lang="zh-TW" altLang="en-US" sz="5000" b="1">
                <a:cs typeface="+mn-ea"/>
                <a:sym typeface="+mn-lt"/>
              </a:rPr>
              <a:t>全球品管流程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B76D30-FC3E-357F-BC76-06FA71EEAD8D}"/>
              </a:ext>
            </a:extLst>
          </p:cNvPr>
          <p:cNvSpPr txBox="1"/>
          <p:nvPr/>
        </p:nvSpPr>
        <p:spPr>
          <a:xfrm>
            <a:off x="735346" y="1842573"/>
            <a:ext cx="82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通過國際性的品質認證確保 </a:t>
            </a: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的產品與服務符合高品質的水準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2E5022-6953-2582-548F-9A941BC1A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7" y="2542954"/>
            <a:ext cx="2116917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547472-003A-2BD9-5402-B9119D6D2E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638" y="2545765"/>
            <a:ext cx="2114189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A98073C-8745-9646-7A10-24D51ECCC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701" y="2830562"/>
            <a:ext cx="1404302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0E49C8-169D-1F2E-8E49-4058EB26CD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542" y="2815920"/>
            <a:ext cx="1527614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6DD51B-FD7B-5119-9F80-923649E164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31" y="2830562"/>
            <a:ext cx="1536648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FE7A763-26DB-7CCA-EF50-04ABFF9BC4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54" y="2850293"/>
            <a:ext cx="1540170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5B36D2-5C4B-26F9-A381-38F38BF41D81}"/>
              </a:ext>
            </a:extLst>
          </p:cNvPr>
          <p:cNvSpPr txBox="1"/>
          <p:nvPr/>
        </p:nvSpPr>
        <p:spPr>
          <a:xfrm>
            <a:off x="760747" y="5678902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9001 </a:t>
            </a:r>
          </a:p>
          <a:p>
            <a:r>
              <a:rPr lang="zh-TW" altLang="en-US" sz="1400" b="1">
                <a:cs typeface="+mn-ea"/>
                <a:sym typeface="+mn-lt"/>
              </a:rPr>
              <a:t>品質管理系統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7E98D0B-411C-AE64-C600-2183980846F8}"/>
              </a:ext>
            </a:extLst>
          </p:cNvPr>
          <p:cNvSpPr txBox="1"/>
          <p:nvPr/>
        </p:nvSpPr>
        <p:spPr>
          <a:xfrm>
            <a:off x="3008224" y="5678902"/>
            <a:ext cx="1957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27001 </a:t>
            </a:r>
          </a:p>
          <a:p>
            <a:r>
              <a:rPr lang="zh-TW" altLang="en-US" sz="1400" b="1">
                <a:cs typeface="+mn-ea"/>
                <a:sym typeface="+mn-lt"/>
              </a:rPr>
              <a:t>資訊安全管理系統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33D86A-4EF1-3BED-09F6-1238A688EACB}"/>
              </a:ext>
            </a:extLst>
          </p:cNvPr>
          <p:cNvSpPr txBox="1"/>
          <p:nvPr/>
        </p:nvSpPr>
        <p:spPr>
          <a:xfrm>
            <a:off x="5217907" y="5128695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14001</a:t>
            </a:r>
          </a:p>
          <a:p>
            <a:r>
              <a:rPr lang="zh-TW" altLang="en-US" sz="1400" b="1">
                <a:cs typeface="+mn-ea"/>
                <a:sym typeface="+mn-lt"/>
              </a:rPr>
              <a:t>環境管理系統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2E6E6B-8532-B5A6-7728-BC88C948A7AF}"/>
              </a:ext>
            </a:extLst>
          </p:cNvPr>
          <p:cNvSpPr txBox="1"/>
          <p:nvPr/>
        </p:nvSpPr>
        <p:spPr>
          <a:xfrm>
            <a:off x="6787136" y="5135723"/>
            <a:ext cx="16044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45001</a:t>
            </a:r>
          </a:p>
          <a:p>
            <a:r>
              <a:rPr lang="zh-TW" altLang="en-US" sz="1400" b="1">
                <a:cs typeface="+mn-ea"/>
                <a:sym typeface="+mn-lt"/>
              </a:rPr>
              <a:t>職業安全衛生管理系統</a:t>
            </a:r>
          </a:p>
          <a:p>
            <a:r>
              <a:rPr lang="zh-TW" altLang="en-US" sz="1400" b="1">
                <a:cs typeface="+mn-ea"/>
                <a:sym typeface="+mn-lt"/>
              </a:rPr>
              <a:t>社會責任驗證</a:t>
            </a:r>
            <a:endParaRPr lang="en-US" altLang="zh-TW" sz="1400" b="1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3B7B2A1-C985-CACD-1A10-5948FCBF3185}"/>
              </a:ext>
            </a:extLst>
          </p:cNvPr>
          <p:cNvSpPr txBox="1"/>
          <p:nvPr/>
        </p:nvSpPr>
        <p:spPr>
          <a:xfrm>
            <a:off x="8527045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27017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雲服務資訊安全管理</a:t>
            </a:r>
            <a:endParaRPr lang="en-US" altLang="zh-TW" sz="1400" b="1" i="0">
              <a:solidFill>
                <a:srgbClr val="333333"/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7024C19-8EB3-8485-3846-91E91C4CE1B2}"/>
              </a:ext>
            </a:extLst>
          </p:cNvPr>
          <p:cNvSpPr txBox="1"/>
          <p:nvPr/>
        </p:nvSpPr>
        <p:spPr>
          <a:xfrm>
            <a:off x="10266953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27018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雲服務個人資料保護管理</a:t>
            </a:r>
            <a:r>
              <a:rPr lang="en-US" altLang="zh-TW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73A18C9-C360-D139-71EC-A817226D38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75" y="2006258"/>
            <a:ext cx="1404803" cy="691426"/>
          </a:xfrm>
          <a:prstGeom prst="rect">
            <a:avLst/>
          </a:prstGeom>
        </p:spPr>
      </p:pic>
      <p:pic>
        <p:nvPicPr>
          <p:cNvPr id="26" name="圖片 2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A70FAAF-0B2A-5894-CFF4-AEB3EC0A27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571" y="1995978"/>
            <a:ext cx="1263226" cy="5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2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</a:t>
            </a:r>
            <a:r>
              <a:rPr lang="en-US" altLang="zh-TW" sz="5000" b="1">
                <a:cs typeface="+mn-ea"/>
                <a:sym typeface="+mn-lt"/>
              </a:rPr>
              <a:t>ESG</a:t>
            </a:r>
            <a:r>
              <a:rPr lang="zh-TW" altLang="en-US" sz="5000" b="1">
                <a:cs typeface="+mn-ea"/>
                <a:sym typeface="+mn-lt"/>
              </a:rPr>
              <a:t> 執行準則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697006" y="1762599"/>
            <a:ext cx="10051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環境保護、員工健康安全、社會參與是企業履行社會責任及追求永續經營的準則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79AE5E-1AAA-38EF-0538-9475B50ACC26}"/>
              </a:ext>
            </a:extLst>
          </p:cNvPr>
          <p:cNvSpPr txBox="1"/>
          <p:nvPr/>
        </p:nvSpPr>
        <p:spPr>
          <a:xfrm>
            <a:off x="826030" y="2883363"/>
            <a:ext cx="22053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環境永續政策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營運減碳管理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永續採購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環境發展教育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供應鏈管理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能源和廢棄物管理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CBA16E-F6D3-3765-D80D-83623F9DE003}"/>
              </a:ext>
            </a:extLst>
          </p:cNvPr>
          <p:cNvSpPr txBox="1"/>
          <p:nvPr/>
        </p:nvSpPr>
        <p:spPr>
          <a:xfrm>
            <a:off x="826030" y="5303408"/>
            <a:ext cx="2745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產品和服務責任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確保客戶資料的安全性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顧客關係維護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綠色產品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B025E2-9D4B-20C9-72D5-82914CDAE33B}"/>
              </a:ext>
            </a:extLst>
          </p:cNvPr>
          <p:cNvSpPr txBox="1"/>
          <p:nvPr/>
        </p:nvSpPr>
        <p:spPr>
          <a:xfrm>
            <a:off x="3305670" y="2872350"/>
            <a:ext cx="27454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員工薪酬與福利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勞工權益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工作環境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人力資源管理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勞資關係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職能發展與教育訓練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6DADAF-FC4C-264D-DA86-CC815EB058B8}"/>
              </a:ext>
            </a:extLst>
          </p:cNvPr>
          <p:cNvSpPr txBox="1"/>
          <p:nvPr/>
        </p:nvSpPr>
        <p:spPr>
          <a:xfrm>
            <a:off x="3305670" y="5303408"/>
            <a:ext cx="2394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社會關懷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社區參與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公益策略規劃與執行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公司形象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F4F2D0-2BBA-412B-8F46-798EC0D2544B}"/>
              </a:ext>
            </a:extLst>
          </p:cNvPr>
          <p:cNvSpPr txBox="1"/>
          <p:nvPr/>
        </p:nvSpPr>
        <p:spPr>
          <a:xfrm>
            <a:off x="5700478" y="2883363"/>
            <a:ext cx="2157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誠信經營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組織策略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法令遵循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資訊透明度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內部稽核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利益關係人溝通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1F6802F-AEB2-050A-91FC-4073A255520A}"/>
              </a:ext>
            </a:extLst>
          </p:cNvPr>
          <p:cNvSpPr/>
          <p:nvPr/>
        </p:nvSpPr>
        <p:spPr>
          <a:xfrm>
            <a:off x="826030" y="229917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58A6D9-6B88-10E1-901E-10F276EB7415}"/>
              </a:ext>
            </a:extLst>
          </p:cNvPr>
          <p:cNvSpPr txBox="1"/>
          <p:nvPr/>
        </p:nvSpPr>
        <p:spPr>
          <a:xfrm>
            <a:off x="275876" y="2308930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環境永續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C81402D-160F-462C-06C5-779A413A17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821" y="2365210"/>
            <a:ext cx="5146577" cy="4327179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DC7EA8E-4FA5-9A8E-FA20-A4CF070FC5EA}"/>
              </a:ext>
            </a:extLst>
          </p:cNvPr>
          <p:cNvSpPr/>
          <p:nvPr/>
        </p:nvSpPr>
        <p:spPr>
          <a:xfrm>
            <a:off x="826030" y="473339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B254D9-BCBF-919B-6553-B77A88EC5F3F}"/>
              </a:ext>
            </a:extLst>
          </p:cNvPr>
          <p:cNvSpPr txBox="1"/>
          <p:nvPr/>
        </p:nvSpPr>
        <p:spPr>
          <a:xfrm>
            <a:off x="275876" y="4743151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客戶參與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A4765E1-F3B8-5B02-2E02-014830B52D13}"/>
              </a:ext>
            </a:extLst>
          </p:cNvPr>
          <p:cNvSpPr/>
          <p:nvPr/>
        </p:nvSpPr>
        <p:spPr>
          <a:xfrm>
            <a:off x="3305671" y="23215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283DA62-ACF3-A5FF-7B57-BAD55B6DDACD}"/>
              </a:ext>
            </a:extLst>
          </p:cNvPr>
          <p:cNvSpPr txBox="1"/>
          <p:nvPr/>
        </p:nvSpPr>
        <p:spPr>
          <a:xfrm>
            <a:off x="2834028" y="2331343"/>
            <a:ext cx="25576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員工照護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E06B418-F4E4-B270-C847-226B0FB9D436}"/>
              </a:ext>
            </a:extLst>
          </p:cNvPr>
          <p:cNvSpPr/>
          <p:nvPr/>
        </p:nvSpPr>
        <p:spPr>
          <a:xfrm>
            <a:off x="3305671" y="475581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7BB4ED-8250-3D85-3B70-A57836027331}"/>
              </a:ext>
            </a:extLst>
          </p:cNvPr>
          <p:cNvSpPr txBox="1"/>
          <p:nvPr/>
        </p:nvSpPr>
        <p:spPr>
          <a:xfrm>
            <a:off x="2755517" y="476556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社會參與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57FAB11-482B-37CB-72E4-9723B83EFBEA}"/>
              </a:ext>
            </a:extLst>
          </p:cNvPr>
          <p:cNvSpPr/>
          <p:nvPr/>
        </p:nvSpPr>
        <p:spPr>
          <a:xfrm>
            <a:off x="5700478" y="230893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E639CE-917B-D76A-811F-4B4C0D488347}"/>
              </a:ext>
            </a:extLst>
          </p:cNvPr>
          <p:cNvSpPr txBox="1"/>
          <p:nvPr/>
        </p:nvSpPr>
        <p:spPr>
          <a:xfrm>
            <a:off x="5553698" y="2313807"/>
            <a:ext cx="18938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公司治理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0C0E8D80-87C7-B74A-B9F5-E5A0662F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994" y="1965100"/>
            <a:ext cx="805531" cy="1393569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215EC164-4180-DFC8-71F8-B929B4D14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4143" y="2584421"/>
            <a:ext cx="753492" cy="9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7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綠色產品設計管理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785139" y="1738777"/>
            <a:ext cx="10924261" cy="79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以聯合國永續發展目標 </a:t>
            </a:r>
            <a:r>
              <a:rPr lang="en-US" altLang="zh-TW" sz="2000">
                <a:cs typeface="+mn-ea"/>
                <a:sym typeface="+mn-lt"/>
              </a:rPr>
              <a:t>(SDG 12) </a:t>
            </a:r>
            <a:r>
              <a:rPr lang="zh-TW" altLang="en-US" sz="2000">
                <a:cs typeface="+mn-ea"/>
                <a:sym typeface="+mn-lt"/>
              </a:rPr>
              <a:t>為理念，將地球永續視為公司發展願景，從產品設計、削減有害物質與包裝設計等方面著手，透過創新的思維、開發低耗能與低關聯物質等綠色產品。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8F4B5B-3C68-A4ED-35F4-5C99EE211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7" y="5655665"/>
            <a:ext cx="1293182" cy="77591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A549F1FC-7D7D-2618-EBE3-5326996954B3}"/>
              </a:ext>
            </a:extLst>
          </p:cNvPr>
          <p:cNvSpPr/>
          <p:nvPr/>
        </p:nvSpPr>
        <p:spPr>
          <a:xfrm>
            <a:off x="845280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09362C-CEF0-3F45-AD39-13DC642920F8}"/>
              </a:ext>
            </a:extLst>
          </p:cNvPr>
          <p:cNvSpPr txBox="1"/>
          <p:nvPr/>
        </p:nvSpPr>
        <p:spPr>
          <a:xfrm>
            <a:off x="295126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綠色物料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878FBE-4936-056C-7F2F-985112E1A097}"/>
              </a:ext>
            </a:extLst>
          </p:cNvPr>
          <p:cNvSpPr txBox="1"/>
          <p:nvPr/>
        </p:nvSpPr>
        <p:spPr>
          <a:xfrm>
            <a:off x="845280" y="3351865"/>
            <a:ext cx="4159857" cy="213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II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China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REACH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United States “TSCA” regulation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Taiwan EPA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Conflict Free Minerals Policy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</a:t>
            </a:r>
            <a:r>
              <a:rPr lang="zh-TW" altLang="en-US" sz="1700">
                <a:cs typeface="+mn-ea"/>
                <a:sym typeface="+mn-lt"/>
              </a:rPr>
              <a:t> </a:t>
            </a:r>
            <a:r>
              <a:rPr lang="en-US" altLang="zh-TW" sz="1700">
                <a:cs typeface="+mn-ea"/>
                <a:sym typeface="+mn-lt"/>
              </a:rPr>
              <a:t>Deca-BDE, PFOS </a:t>
            </a:r>
            <a:r>
              <a:rPr lang="zh-TW" altLang="en-US" sz="1700">
                <a:cs typeface="+mn-ea"/>
                <a:sym typeface="+mn-lt"/>
              </a:rPr>
              <a:t>以及 </a:t>
            </a:r>
            <a:r>
              <a:rPr lang="en-US" altLang="zh-TW" sz="1700">
                <a:cs typeface="+mn-ea"/>
                <a:sym typeface="+mn-lt"/>
              </a:rPr>
              <a:t>DMF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2C24BD7-DA53-D351-BFA7-708B69472EE8}"/>
              </a:ext>
            </a:extLst>
          </p:cNvPr>
          <p:cNvSpPr/>
          <p:nvPr/>
        </p:nvSpPr>
        <p:spPr>
          <a:xfrm>
            <a:off x="5022369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3F0DB0-B915-A91C-1684-95C614788944}"/>
              </a:ext>
            </a:extLst>
          </p:cNvPr>
          <p:cNvSpPr txBox="1"/>
          <p:nvPr/>
        </p:nvSpPr>
        <p:spPr>
          <a:xfrm>
            <a:off x="4472215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綠色包裝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5A7C4B-8A0B-6ACE-3470-46DD6D2BE9B1}"/>
              </a:ext>
            </a:extLst>
          </p:cNvPr>
          <p:cNvSpPr txBox="1"/>
          <p:nvPr/>
        </p:nvSpPr>
        <p:spPr>
          <a:xfrm>
            <a:off x="5005138" y="3426300"/>
            <a:ext cx="2791326" cy="196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 Packaging and Packaging Waste Directive 94/62/EC</a:t>
            </a:r>
          </a:p>
          <a:p>
            <a:pPr marL="182563" indent="-18256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TW" sz="500">
              <a:cs typeface="+mn-ea"/>
              <a:sym typeface="+mn-lt"/>
            </a:endParaRP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Pb, Cd. Hg, Hexavalent Cr </a:t>
            </a:r>
            <a:r>
              <a:rPr lang="zh-TW" altLang="en-US" sz="1700">
                <a:cs typeface="+mn-ea"/>
                <a:sym typeface="+mn-lt"/>
              </a:rPr>
              <a:t>的總量不超過 </a:t>
            </a:r>
            <a:r>
              <a:rPr lang="en-US" altLang="zh-TW" sz="1700">
                <a:cs typeface="+mn-ea"/>
                <a:sym typeface="+mn-lt"/>
              </a:rPr>
              <a:t>100mg/kg(ppm)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692BF24-4650-695F-5955-7CC3CB4A6DBC}"/>
              </a:ext>
            </a:extLst>
          </p:cNvPr>
          <p:cNvSpPr/>
          <p:nvPr/>
        </p:nvSpPr>
        <p:spPr>
          <a:xfrm>
            <a:off x="8392286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73FBE75-19EA-EAE3-C14B-677CD14D09AD}"/>
              </a:ext>
            </a:extLst>
          </p:cNvPr>
          <p:cNvSpPr txBox="1"/>
          <p:nvPr/>
        </p:nvSpPr>
        <p:spPr>
          <a:xfrm>
            <a:off x="7842132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產品回收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353BD52-38A8-C395-98B7-C10ED522C0FB}"/>
              </a:ext>
            </a:extLst>
          </p:cNvPr>
          <p:cNvSpPr txBox="1"/>
          <p:nvPr/>
        </p:nvSpPr>
        <p:spPr>
          <a:xfrm>
            <a:off x="8375054" y="3426300"/>
            <a:ext cx="3150831" cy="95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Waste Electrical and Electronic Equipment (WEEE) Directive</a:t>
            </a:r>
          </a:p>
        </p:txBody>
      </p:sp>
      <p:pic>
        <p:nvPicPr>
          <p:cNvPr id="24" name="圖片 23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15743AA2-9554-F4B2-3692-5330F60A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47"/>
          <a:stretch/>
        </p:blipFill>
        <p:spPr>
          <a:xfrm>
            <a:off x="1589743" y="5689414"/>
            <a:ext cx="941702" cy="775910"/>
          </a:xfrm>
          <a:prstGeom prst="rect">
            <a:avLst/>
          </a:prstGeom>
        </p:spPr>
      </p:pic>
      <p:pic>
        <p:nvPicPr>
          <p:cNvPr id="25" name="圖片 24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506EFCE7-2C93-7409-C378-434AFA85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81"/>
          <a:stretch/>
        </p:blipFill>
        <p:spPr>
          <a:xfrm>
            <a:off x="2338939" y="5689414"/>
            <a:ext cx="941671" cy="842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99147DD-D8A4-764D-B00A-5C7E0AF52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44"/>
          <a:stretch/>
        </p:blipFill>
        <p:spPr>
          <a:xfrm>
            <a:off x="5022369" y="5693678"/>
            <a:ext cx="2664077" cy="81631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71B5812-0AC2-497D-87A5-69401812E6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798" y="5532329"/>
            <a:ext cx="699180" cy="9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9352E53-1E22-7C69-C589-A892CF058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938">
            <a:off x="6929251" y="1979109"/>
            <a:ext cx="3383986" cy="3298437"/>
          </a:xfrm>
          <a:prstGeom prst="rect">
            <a:avLst/>
          </a:prstGeom>
        </p:spPr>
      </p:pic>
      <p:sp>
        <p:nvSpPr>
          <p:cNvPr id="55" name="箭號: 向下 54">
            <a:extLst>
              <a:ext uri="{FF2B5EF4-FFF2-40B4-BE49-F238E27FC236}">
                <a16:creationId xmlns:a16="http://schemas.microsoft.com/office/drawing/2014/main" id="{EEFB9C4C-2969-A771-A001-1BB3CEDEF61C}"/>
              </a:ext>
            </a:extLst>
          </p:cNvPr>
          <p:cNvSpPr/>
          <p:nvPr/>
        </p:nvSpPr>
        <p:spPr>
          <a:xfrm rot="20466979">
            <a:off x="10206242" y="3143444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A92A8856-116F-C6E0-271F-42F5116D1B3B}"/>
              </a:ext>
            </a:extLst>
          </p:cNvPr>
          <p:cNvSpPr/>
          <p:nvPr/>
        </p:nvSpPr>
        <p:spPr>
          <a:xfrm rot="3532468">
            <a:off x="9338832" y="5261663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54145A09-281D-C288-C5E6-A2C97B0DEBDD}"/>
              </a:ext>
            </a:extLst>
          </p:cNvPr>
          <p:cNvSpPr/>
          <p:nvPr/>
        </p:nvSpPr>
        <p:spPr>
          <a:xfrm rot="12460659">
            <a:off x="10152664" y="439762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5204E87F-787E-6CE6-3E63-5C7F66412470}"/>
              </a:ext>
            </a:extLst>
          </p:cNvPr>
          <p:cNvSpPr/>
          <p:nvPr/>
        </p:nvSpPr>
        <p:spPr>
          <a:xfrm rot="9949141">
            <a:off x="6829565" y="417338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箭號: 向下 63">
            <a:extLst>
              <a:ext uri="{FF2B5EF4-FFF2-40B4-BE49-F238E27FC236}">
                <a16:creationId xmlns:a16="http://schemas.microsoft.com/office/drawing/2014/main" id="{7714CB92-65D4-84D2-56E5-FFD57077ACCC}"/>
              </a:ext>
            </a:extLst>
          </p:cNvPr>
          <p:cNvSpPr/>
          <p:nvPr/>
        </p:nvSpPr>
        <p:spPr>
          <a:xfrm rot="17683575">
            <a:off x="7541655" y="516523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EC2C76E-5F2C-4394-79E3-736B54818F50}"/>
              </a:ext>
            </a:extLst>
          </p:cNvPr>
          <p:cNvCxnSpPr/>
          <p:nvPr/>
        </p:nvCxnSpPr>
        <p:spPr>
          <a:xfrm>
            <a:off x="2339902" y="2835554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9A6C6D8-7C12-19E2-3D0B-A7B9F433A082}"/>
              </a:ext>
            </a:extLst>
          </p:cNvPr>
          <p:cNvCxnSpPr>
            <a:cxnSpLocks/>
          </p:cNvCxnSpPr>
          <p:nvPr/>
        </p:nvCxnSpPr>
        <p:spPr>
          <a:xfrm flipH="1">
            <a:off x="3390539" y="2901134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72BEEE8-5495-C883-1FA7-8EDA143C4584}"/>
              </a:ext>
            </a:extLst>
          </p:cNvPr>
          <p:cNvCxnSpPr>
            <a:cxnSpLocks/>
          </p:cNvCxnSpPr>
          <p:nvPr/>
        </p:nvCxnSpPr>
        <p:spPr>
          <a:xfrm flipV="1">
            <a:off x="1651332" y="3979840"/>
            <a:ext cx="3004958" cy="31407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0CD6077A-2A7E-C3BF-8697-72FA537A698C}"/>
              </a:ext>
            </a:extLst>
          </p:cNvPr>
          <p:cNvCxnSpPr>
            <a:cxnSpLocks/>
          </p:cNvCxnSpPr>
          <p:nvPr/>
        </p:nvCxnSpPr>
        <p:spPr>
          <a:xfrm flipH="1">
            <a:off x="2113822" y="4582079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452181E3-A21E-5127-96A0-928B1A2D83A5}"/>
              </a:ext>
            </a:extLst>
          </p:cNvPr>
          <p:cNvCxnSpPr/>
          <p:nvPr/>
        </p:nvCxnSpPr>
        <p:spPr>
          <a:xfrm>
            <a:off x="3544120" y="4527830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574866C-2063-9BC4-DD34-6CEDBD01CB76}"/>
              </a:ext>
            </a:extLst>
          </p:cNvPr>
          <p:cNvSpPr/>
          <p:nvPr/>
        </p:nvSpPr>
        <p:spPr>
          <a:xfrm>
            <a:off x="536242" y="3640848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遵守 </a:t>
            </a:r>
            <a:r>
              <a:rPr lang="en-US" altLang="zh-TW" sz="5000" b="1">
                <a:cs typeface="+mn-ea"/>
                <a:sym typeface="+mn-lt"/>
              </a:rPr>
              <a:t>RoHS </a:t>
            </a:r>
            <a:r>
              <a:rPr lang="zh-TW" altLang="en-US" sz="5000" b="1">
                <a:cs typeface="+mn-ea"/>
                <a:sym typeface="+mn-lt"/>
              </a:rPr>
              <a:t>規範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F9A265E-3319-EA11-46C6-92BB20CF3308}"/>
              </a:ext>
            </a:extLst>
          </p:cNvPr>
          <p:cNvSpPr/>
          <p:nvPr/>
        </p:nvSpPr>
        <p:spPr>
          <a:xfrm>
            <a:off x="2221813" y="3173278"/>
            <a:ext cx="1888927" cy="1888927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76BCD72-2E6C-5CB2-5163-DEE4730BD5BB}"/>
              </a:ext>
            </a:extLst>
          </p:cNvPr>
          <p:cNvSpPr txBox="1"/>
          <p:nvPr/>
        </p:nvSpPr>
        <p:spPr>
          <a:xfrm>
            <a:off x="2221784" y="3597924"/>
            <a:ext cx="1888927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敏捷優勢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敏捷企業整合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79D4DDA-3792-D00E-8AED-4A09C78E4CC8}"/>
              </a:ext>
            </a:extLst>
          </p:cNvPr>
          <p:cNvSpPr/>
          <p:nvPr/>
        </p:nvSpPr>
        <p:spPr>
          <a:xfrm>
            <a:off x="126427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F9CBAE6-9EB3-7712-602B-C9775E0837C4}"/>
              </a:ext>
            </a:extLst>
          </p:cNvPr>
          <p:cNvSpPr txBox="1"/>
          <p:nvPr/>
        </p:nvSpPr>
        <p:spPr>
          <a:xfrm>
            <a:off x="1350117" y="2454727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程序管理 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17D7C28-B79A-9EAD-6D0C-0B20528A1E12}"/>
              </a:ext>
            </a:extLst>
          </p:cNvPr>
          <p:cNvSpPr/>
          <p:nvPr/>
        </p:nvSpPr>
        <p:spPr>
          <a:xfrm>
            <a:off x="3843515" y="5162286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08688A-E1B1-5F9E-7442-2E0B79A93BEE}"/>
              </a:ext>
            </a:extLst>
          </p:cNvPr>
          <p:cNvSpPr txBox="1"/>
          <p:nvPr/>
        </p:nvSpPr>
        <p:spPr>
          <a:xfrm>
            <a:off x="3929362" y="5346194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品質管理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650DDB6-A8CD-9CFB-6A3B-9B52DB3739A8}"/>
              </a:ext>
            </a:extLst>
          </p:cNvPr>
          <p:cNvSpPr/>
          <p:nvPr/>
        </p:nvSpPr>
        <p:spPr>
          <a:xfrm>
            <a:off x="4384769" y="3645447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F0D6456-4957-2707-DE5B-D6857D3E72BB}"/>
              </a:ext>
            </a:extLst>
          </p:cNvPr>
          <p:cNvSpPr txBox="1"/>
          <p:nvPr/>
        </p:nvSpPr>
        <p:spPr>
          <a:xfrm>
            <a:off x="4470616" y="3676977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文件管理及控制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74FA7B-7753-5C9B-1661-D8A6C5AC09E9}"/>
              </a:ext>
            </a:extLst>
          </p:cNvPr>
          <p:cNvSpPr txBox="1"/>
          <p:nvPr/>
        </p:nvSpPr>
        <p:spPr>
          <a:xfrm>
            <a:off x="614979" y="3829355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產品來源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972DB2F-C480-4842-E296-C40D4557F6D8}"/>
              </a:ext>
            </a:extLst>
          </p:cNvPr>
          <p:cNvSpPr/>
          <p:nvPr/>
        </p:nvSpPr>
        <p:spPr>
          <a:xfrm>
            <a:off x="381082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1695C83-8DE7-75EC-090C-E8D7F467EC4B}"/>
              </a:ext>
            </a:extLst>
          </p:cNvPr>
          <p:cNvSpPr txBox="1"/>
          <p:nvPr/>
        </p:nvSpPr>
        <p:spPr>
          <a:xfrm>
            <a:off x="3896667" y="2329281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產品記錄管理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7B2E5EA-3005-0A4E-452A-2569176F3A04}"/>
              </a:ext>
            </a:extLst>
          </p:cNvPr>
          <p:cNvSpPr/>
          <p:nvPr/>
        </p:nvSpPr>
        <p:spPr>
          <a:xfrm>
            <a:off x="1166603" y="5154842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441D5CC-F2DA-7FB1-6BF9-85D6820AFD24}"/>
              </a:ext>
            </a:extLst>
          </p:cNvPr>
          <p:cNvSpPr txBox="1"/>
          <p:nvPr/>
        </p:nvSpPr>
        <p:spPr>
          <a:xfrm>
            <a:off x="1154783" y="5338750"/>
            <a:ext cx="134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檢視及標記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144F94E-CCAB-6EBB-25E3-1A7231FA8A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163" y="3429000"/>
            <a:ext cx="1509232" cy="32355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E553FF7F-0318-C467-C875-B50BA1AB3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367" y="3203303"/>
            <a:ext cx="1123376" cy="900452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6CE80326-C872-1A3B-1AFB-4F9D0573EE63}"/>
              </a:ext>
            </a:extLst>
          </p:cNvPr>
          <p:cNvSpPr txBox="1"/>
          <p:nvPr/>
        </p:nvSpPr>
        <p:spPr>
          <a:xfrm>
            <a:off x="7748248" y="3154744"/>
            <a:ext cx="1871340" cy="1388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>
                <a:cs typeface="+mn-ea"/>
                <a:sym typeface="+mn-lt"/>
              </a:rPr>
              <a:t>PLM</a:t>
            </a:r>
            <a:r>
              <a:rPr lang="zh-TW" altLang="en-US">
                <a:cs typeface="+mn-ea"/>
                <a:sym typeface="+mn-lt"/>
              </a:rPr>
              <a:t>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規範資料庫提供詳細的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管理資訊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F259028E-4FE6-9933-47A5-7EBEDCCD8DA3}"/>
              </a:ext>
            </a:extLst>
          </p:cNvPr>
          <p:cNvSpPr txBox="1"/>
          <p:nvPr/>
        </p:nvSpPr>
        <p:spPr>
          <a:xfrm>
            <a:off x="10802027" y="3229793"/>
            <a:ext cx="1134978" cy="87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符合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IEI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無鉛生產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544A8AE-27E7-9C09-D8A4-8F4CA5ADB27B}"/>
              </a:ext>
            </a:extLst>
          </p:cNvPr>
          <p:cNvSpPr txBox="1"/>
          <p:nvPr/>
        </p:nvSpPr>
        <p:spPr>
          <a:xfrm>
            <a:off x="10129132" y="4750196"/>
            <a:ext cx="1782558" cy="1134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入倉的原料經過危險性測試，尤其是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Cr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、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PBB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以及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PBDE</a:t>
            </a:r>
            <a:endParaRPr lang="zh-TW" altLang="en-US" sz="1600">
              <a:solidFill>
                <a:srgbClr val="0B607B"/>
              </a:solidFill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7AC2C0E-BB9F-14D0-66EB-B2AC7145F7A3}"/>
              </a:ext>
            </a:extLst>
          </p:cNvPr>
          <p:cNvSpPr txBox="1"/>
          <p:nvPr/>
        </p:nvSpPr>
        <p:spPr>
          <a:xfrm>
            <a:off x="6260647" y="4613474"/>
            <a:ext cx="859765" cy="606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 b="1">
                <a:solidFill>
                  <a:srgbClr val="0B607B"/>
                </a:solidFill>
                <a:cs typeface="+mn-ea"/>
                <a:sym typeface="+mn-lt"/>
              </a:rPr>
              <a:t>規範</a:t>
            </a:r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7752D0D2-4277-52AC-E3E5-1F9F39C02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237" y="5138696"/>
            <a:ext cx="1079885" cy="421418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C96FDBA4-7D06-A2AC-4EE9-689B276177A1}"/>
              </a:ext>
            </a:extLst>
          </p:cNvPr>
          <p:cNvSpPr txBox="1"/>
          <p:nvPr/>
        </p:nvSpPr>
        <p:spPr>
          <a:xfrm>
            <a:off x="7308846" y="5695858"/>
            <a:ext cx="2571617" cy="70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SPECTRO</a:t>
            </a:r>
            <a:r>
              <a:rPr lang="zh-TW" altLang="en-US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XEPOS</a:t>
            </a:r>
          </a:p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Benchtop X-Ray Fluorescence Spectrometer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A7C167C-A6B2-0520-FB50-405775A03A48}"/>
              </a:ext>
            </a:extLst>
          </p:cNvPr>
          <p:cNvSpPr txBox="1"/>
          <p:nvPr/>
        </p:nvSpPr>
        <p:spPr>
          <a:xfrm>
            <a:off x="9752951" y="4039089"/>
            <a:ext cx="1072786" cy="317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rgbClr val="0B607B"/>
                </a:solidFill>
                <a:cs typeface="+mn-ea"/>
                <a:sym typeface="+mn-lt"/>
              </a:rPr>
              <a:t>綠能製造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D021997-1D8C-19B9-263C-3E244446F0A6}"/>
              </a:ext>
            </a:extLst>
          </p:cNvPr>
          <p:cNvSpPr/>
          <p:nvPr/>
        </p:nvSpPr>
        <p:spPr>
          <a:xfrm>
            <a:off x="9819400" y="4873411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DEDFC447-54FF-4242-FC9C-21AB716B41B9}"/>
              </a:ext>
            </a:extLst>
          </p:cNvPr>
          <p:cNvSpPr/>
          <p:nvPr/>
        </p:nvSpPr>
        <p:spPr>
          <a:xfrm>
            <a:off x="7020123" y="4640932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61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環境保護責任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1140DC-AD1F-9702-B89A-9B634E582C95}"/>
              </a:ext>
            </a:extLst>
          </p:cNvPr>
          <p:cNvSpPr txBox="1"/>
          <p:nvPr/>
        </p:nvSpPr>
        <p:spPr>
          <a:xfrm>
            <a:off x="821336" y="1702715"/>
            <a:ext cx="10549327" cy="42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計畫於 </a:t>
            </a:r>
            <a:r>
              <a:rPr lang="en-US" altLang="zh-TW" sz="2000">
                <a:cs typeface="+mn-ea"/>
                <a:sym typeface="+mn-lt"/>
              </a:rPr>
              <a:t>5 </a:t>
            </a:r>
            <a:r>
              <a:rPr lang="zh-TW" altLang="en-US" sz="2000">
                <a:cs typeface="+mn-ea"/>
                <a:sym typeface="+mn-lt"/>
              </a:rPr>
              <a:t>年內降低 </a:t>
            </a:r>
            <a:r>
              <a:rPr lang="en-US" altLang="zh-TW" sz="2000">
                <a:cs typeface="+mn-ea"/>
                <a:sym typeface="+mn-lt"/>
              </a:rPr>
              <a:t>4%</a:t>
            </a:r>
            <a:r>
              <a:rPr lang="zh-TW" altLang="en-US" sz="2000">
                <a:cs typeface="+mn-ea"/>
                <a:sym typeface="+mn-lt"/>
              </a:rPr>
              <a:t> </a:t>
            </a:r>
            <a:r>
              <a:rPr lang="en-US" altLang="zh-TW" sz="2000">
                <a:cs typeface="+mn-ea"/>
                <a:sym typeface="+mn-lt"/>
              </a:rPr>
              <a:t>Co2 </a:t>
            </a:r>
            <a:r>
              <a:rPr lang="zh-TW" altLang="en-US" sz="2000">
                <a:cs typeface="+mn-ea"/>
                <a:sym typeface="+mn-lt"/>
              </a:rPr>
              <a:t>排放量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5FB8869C-7F00-45FF-FA4C-8D9E59D41D71}"/>
              </a:ext>
            </a:extLst>
          </p:cNvPr>
          <p:cNvSpPr/>
          <p:nvPr/>
        </p:nvSpPr>
        <p:spPr>
          <a:xfrm>
            <a:off x="935637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B75BA2EA-A920-1FF9-0CC5-4D872F219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169" y="4723327"/>
            <a:ext cx="673694" cy="631588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098243B0-FBD9-2812-7672-54E4562D1811}"/>
              </a:ext>
            </a:extLst>
          </p:cNvPr>
          <p:cNvSpPr/>
          <p:nvPr/>
        </p:nvSpPr>
        <p:spPr>
          <a:xfrm>
            <a:off x="2328450" y="4497917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5D25D75B-3237-D12D-6112-4C7EF23F74F8}"/>
              </a:ext>
            </a:extLst>
          </p:cNvPr>
          <p:cNvSpPr/>
          <p:nvPr/>
        </p:nvSpPr>
        <p:spPr>
          <a:xfrm>
            <a:off x="3714057" y="4495693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354D9BCB-81C7-6D2C-C145-27008A5EAC42}"/>
              </a:ext>
            </a:extLst>
          </p:cNvPr>
          <p:cNvSpPr/>
          <p:nvPr/>
        </p:nvSpPr>
        <p:spPr>
          <a:xfrm>
            <a:off x="5092459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03A135A-403D-E4B1-1676-652C2FD04BAB}"/>
              </a:ext>
            </a:extLst>
          </p:cNvPr>
          <p:cNvSpPr txBox="1"/>
          <p:nvPr/>
        </p:nvSpPr>
        <p:spPr>
          <a:xfrm>
            <a:off x="115381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廢汽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ABE9DFE-6081-B587-E65F-4540A05E34E1}"/>
              </a:ext>
            </a:extLst>
          </p:cNvPr>
          <p:cNvSpPr txBox="1"/>
          <p:nvPr/>
        </p:nvSpPr>
        <p:spPr>
          <a:xfrm>
            <a:off x="257440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廢水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1FDA08-679A-2850-3414-D2758E950BC2}"/>
              </a:ext>
            </a:extLst>
          </p:cNvPr>
          <p:cNvSpPr txBox="1"/>
          <p:nvPr/>
        </p:nvSpPr>
        <p:spPr>
          <a:xfrm>
            <a:off x="3924661" y="5738276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垃圾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787CC8-D545-8DF0-6F3C-807E6266B5DC}"/>
              </a:ext>
            </a:extLst>
          </p:cNvPr>
          <p:cNvSpPr txBox="1"/>
          <p:nvPr/>
        </p:nvSpPr>
        <p:spPr>
          <a:xfrm>
            <a:off x="5086109" y="5738276"/>
            <a:ext cx="111784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碳排放量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2123F46-3150-F456-10DF-4F5F1175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9182" y="4668415"/>
            <a:ext cx="824396" cy="644060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5491A466-2F78-D74B-4133-4835AEFD1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1911" y="4722215"/>
            <a:ext cx="651390" cy="664417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BDD1891C-EA99-67C2-9AC6-6CE57388B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1621" y="4728435"/>
            <a:ext cx="730893" cy="6264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F7142A96-E3E0-34DE-8590-C9F91431F2AB}"/>
              </a:ext>
            </a:extLst>
          </p:cNvPr>
          <p:cNvSpPr txBox="1"/>
          <p:nvPr/>
        </p:nvSpPr>
        <p:spPr>
          <a:xfrm>
            <a:off x="776154" y="2399399"/>
            <a:ext cx="6247250" cy="1564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執行準則將以 </a:t>
            </a:r>
            <a:r>
              <a:rPr lang="en-US" altLang="zh-TW" sz="2100">
                <a:cs typeface="+mn-ea"/>
                <a:sym typeface="+mn-lt"/>
              </a:rPr>
              <a:t>ISO 14001</a:t>
            </a:r>
            <a:r>
              <a:rPr lang="zh-TW" altLang="en-US" sz="2100">
                <a:cs typeface="+mn-ea"/>
                <a:sym typeface="+mn-lt"/>
              </a:rPr>
              <a:t> 環境管理系統為主</a:t>
            </a:r>
            <a:endParaRPr lang="en-US" altLang="zh-TW" sz="2100">
              <a:cs typeface="+mn-ea"/>
              <a:sym typeface="+mn-lt"/>
            </a:endParaRP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更新節能設備、</a:t>
            </a:r>
            <a:r>
              <a:rPr lang="en-US" altLang="zh-TW" sz="2100">
                <a:cs typeface="+mn-ea"/>
                <a:sym typeface="+mn-lt"/>
              </a:rPr>
              <a:t>Co2 </a:t>
            </a:r>
            <a:r>
              <a:rPr lang="zh-TW" altLang="en-US" sz="2100">
                <a:cs typeface="+mn-ea"/>
                <a:sym typeface="+mn-lt"/>
              </a:rPr>
              <a:t>排放追踪</a:t>
            </a: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全公司使用 </a:t>
            </a:r>
            <a:r>
              <a:rPr lang="en-US" altLang="zh-TW" sz="2100">
                <a:cs typeface="+mn-ea"/>
                <a:sym typeface="+mn-lt"/>
              </a:rPr>
              <a:t>LED </a:t>
            </a:r>
            <a:r>
              <a:rPr lang="zh-TW" altLang="en-US" sz="2100">
                <a:cs typeface="+mn-ea"/>
                <a:sym typeface="+mn-lt"/>
              </a:rPr>
              <a:t>燈和變頻空調來減少用電量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FE6B2C3-CF08-A192-4742-CFA5331DCA9D}"/>
              </a:ext>
            </a:extLst>
          </p:cNvPr>
          <p:cNvGrpSpPr/>
          <p:nvPr/>
        </p:nvGrpSpPr>
        <p:grpSpPr>
          <a:xfrm>
            <a:off x="6813852" y="1983507"/>
            <a:ext cx="2797773" cy="902781"/>
            <a:chOff x="7120926" y="1983507"/>
            <a:chExt cx="3676425" cy="11863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CF430B-0EAC-FC2A-C07E-20023709B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926" y="2011763"/>
              <a:ext cx="1158047" cy="115804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C61F1CB-6648-819F-3865-B8703543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98927" y="2120597"/>
              <a:ext cx="1098424" cy="94037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327AD20-2DFD-9479-0564-29946C542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161" y="1983507"/>
              <a:ext cx="1614829" cy="1130380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</p:grpSp>
      <p:pic>
        <p:nvPicPr>
          <p:cNvPr id="9" name="圖片 8" descr="一張含有 個人, 手 的圖片&#10;&#10;自動產生的描述">
            <a:extLst>
              <a:ext uri="{FF2B5EF4-FFF2-40B4-BE49-F238E27FC236}">
                <a16:creationId xmlns:a16="http://schemas.microsoft.com/office/drawing/2014/main" id="{9047CD41-3F9A-C988-AFA3-493601144A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71" y="3181728"/>
            <a:ext cx="7029256" cy="3581400"/>
          </a:xfrm>
          <a:prstGeom prst="rect">
            <a:avLst/>
          </a:prstGeom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74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供應鏈管理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FA5A57-26DD-6C44-5F46-748622E27A46}"/>
              </a:ext>
            </a:extLst>
          </p:cNvPr>
          <p:cNvSpPr txBox="1"/>
          <p:nvPr/>
        </p:nvSpPr>
        <p:spPr>
          <a:xfrm>
            <a:off x="697006" y="1809865"/>
            <a:ext cx="985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cs typeface="+mn-ea"/>
                <a:sym typeface="+mn-lt"/>
              </a:rPr>
              <a:t>QNAP </a:t>
            </a:r>
            <a:r>
              <a:rPr lang="zh-TW" altLang="en-US">
                <a:cs typeface="+mn-ea"/>
                <a:sym typeface="+mn-lt"/>
              </a:rPr>
              <a:t>擁有經驗豐富的供應鏈管理團隊，使用先進的 </a:t>
            </a:r>
            <a:r>
              <a:rPr lang="en-US" altLang="zh-TW">
                <a:cs typeface="+mn-ea"/>
                <a:sym typeface="+mn-lt"/>
              </a:rPr>
              <a:t>ERP </a:t>
            </a:r>
            <a:r>
              <a:rPr lang="zh-TW" altLang="en-US">
                <a:cs typeface="+mn-ea"/>
                <a:sym typeface="+mn-lt"/>
              </a:rPr>
              <a:t>工具幫助客戶獲得競爭優勢。</a:t>
            </a:r>
            <a:endParaRPr lang="en-US" altLang="zh-TW">
              <a:cs typeface="+mn-ea"/>
              <a:sym typeface="+mn-lt"/>
            </a:endParaRPr>
          </a:p>
          <a:p>
            <a:endParaRPr lang="en-US" altLang="zh-TW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8AD6CF65-1A6C-1B5D-380C-5BD9869C8DBA}"/>
              </a:ext>
            </a:extLst>
          </p:cNvPr>
          <p:cNvSpPr/>
          <p:nvPr/>
        </p:nvSpPr>
        <p:spPr>
          <a:xfrm>
            <a:off x="813196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D2EBE28-A4B4-7BF8-BBAE-C1981559DEEC}"/>
              </a:ext>
            </a:extLst>
          </p:cNvPr>
          <p:cNvSpPr/>
          <p:nvPr/>
        </p:nvSpPr>
        <p:spPr>
          <a:xfrm>
            <a:off x="826903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9892208-F455-CF71-C6BC-98A4786895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851" y="3892106"/>
            <a:ext cx="875462" cy="897465"/>
          </a:xfrm>
          <a:prstGeom prst="rect">
            <a:avLst/>
          </a:prstGeom>
          <a:effectLst/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E6B47A1-FA3E-C279-DFB1-8F08F453B9E4}"/>
              </a:ext>
            </a:extLst>
          </p:cNvPr>
          <p:cNvSpPr txBox="1"/>
          <p:nvPr/>
        </p:nvSpPr>
        <p:spPr>
          <a:xfrm>
            <a:off x="8356103" y="5337596"/>
            <a:ext cx="10448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競爭性的成本 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5BCFB99-5BC7-61CE-8B78-045A2A0E8E76}"/>
              </a:ext>
            </a:extLst>
          </p:cNvPr>
          <p:cNvSpPr/>
          <p:nvPr/>
        </p:nvSpPr>
        <p:spPr>
          <a:xfrm>
            <a:off x="1020206" y="3654649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12C23CA-D6C0-8355-71F0-1FB2B1040984}"/>
              </a:ext>
            </a:extLst>
          </p:cNvPr>
          <p:cNvSpPr/>
          <p:nvPr/>
        </p:nvSpPr>
        <p:spPr>
          <a:xfrm>
            <a:off x="1157270" y="3791713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5E28F64-1F8E-1839-6E55-E153559163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961" y="3968315"/>
            <a:ext cx="801121" cy="821256"/>
          </a:xfrm>
          <a:prstGeom prst="rect">
            <a:avLst/>
          </a:prstGeom>
          <a:effectLst/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9B5368-C4E0-4B26-C430-6EA799EF1C3C}"/>
              </a:ext>
            </a:extLst>
          </p:cNvPr>
          <p:cNvSpPr txBox="1"/>
          <p:nvPr/>
        </p:nvSpPr>
        <p:spPr>
          <a:xfrm>
            <a:off x="1157270" y="5456845"/>
            <a:ext cx="12190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降低投資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18E6107-6011-7DEF-77E9-4336F5078B64}"/>
              </a:ext>
            </a:extLst>
          </p:cNvPr>
          <p:cNvSpPr/>
          <p:nvPr/>
        </p:nvSpPr>
        <p:spPr>
          <a:xfrm>
            <a:off x="278710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4D029128-B7E0-5D7C-B6F5-A677FB7CE150}"/>
              </a:ext>
            </a:extLst>
          </p:cNvPr>
          <p:cNvSpPr/>
          <p:nvPr/>
        </p:nvSpPr>
        <p:spPr>
          <a:xfrm>
            <a:off x="292417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C98C178-D364-4F21-A0C8-3B2C2F4F2C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595" y="3892106"/>
            <a:ext cx="959260" cy="983367"/>
          </a:xfrm>
          <a:prstGeom prst="rect">
            <a:avLst/>
          </a:prstGeom>
          <a:effectLst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19751B-FA8D-B817-3A2B-8BA2D11A5143}"/>
              </a:ext>
            </a:extLst>
          </p:cNvPr>
          <p:cNvSpPr txBox="1"/>
          <p:nvPr/>
        </p:nvSpPr>
        <p:spPr>
          <a:xfrm>
            <a:off x="2778640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穩定的品質 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E950CABC-4A3B-B5CB-DE01-F9DC4104A28F}"/>
              </a:ext>
            </a:extLst>
          </p:cNvPr>
          <p:cNvSpPr/>
          <p:nvPr/>
        </p:nvSpPr>
        <p:spPr>
          <a:xfrm>
            <a:off x="4577196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812F351C-2A92-7E5A-5774-7F10B74FBD2A}"/>
              </a:ext>
            </a:extLst>
          </p:cNvPr>
          <p:cNvSpPr/>
          <p:nvPr/>
        </p:nvSpPr>
        <p:spPr>
          <a:xfrm>
            <a:off x="4714260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606862F-971F-614D-B771-A34B38C65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019" y="3909040"/>
            <a:ext cx="875462" cy="897465"/>
          </a:xfrm>
          <a:prstGeom prst="rect">
            <a:avLst/>
          </a:prstGeom>
          <a:effectLst/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882FC7D-C58F-185B-540F-09524275AD9F}"/>
              </a:ext>
            </a:extLst>
          </p:cNvPr>
          <p:cNvSpPr txBox="1"/>
          <p:nvPr/>
        </p:nvSpPr>
        <p:spPr>
          <a:xfrm>
            <a:off x="4568728" y="5464372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上市時間</a:t>
            </a: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53C9CFD-A574-7661-6880-4261EAA385E2}"/>
              </a:ext>
            </a:extLst>
          </p:cNvPr>
          <p:cNvSpPr/>
          <p:nvPr/>
        </p:nvSpPr>
        <p:spPr>
          <a:xfrm>
            <a:off x="6358816" y="3648752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E16E512F-E296-4BEA-271A-1351C37D4D3A}"/>
              </a:ext>
            </a:extLst>
          </p:cNvPr>
          <p:cNvSpPr/>
          <p:nvPr/>
        </p:nvSpPr>
        <p:spPr>
          <a:xfrm>
            <a:off x="6495880" y="3785816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C577A84-1A13-D9EB-2D76-BAB28D3489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043" y="3923856"/>
            <a:ext cx="966130" cy="990411"/>
          </a:xfrm>
          <a:prstGeom prst="rect">
            <a:avLst/>
          </a:prstGeom>
          <a:effectLst/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7208E79-13F4-A798-1605-7589742583DD}"/>
              </a:ext>
            </a:extLst>
          </p:cNvPr>
          <p:cNvSpPr txBox="1"/>
          <p:nvPr/>
        </p:nvSpPr>
        <p:spPr>
          <a:xfrm>
            <a:off x="6350348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可靠的來源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B5A85339-F245-F9B3-03F2-2A4E918FA210}"/>
              </a:ext>
            </a:extLst>
          </p:cNvPr>
          <p:cNvSpPr/>
          <p:nvPr/>
        </p:nvSpPr>
        <p:spPr>
          <a:xfrm>
            <a:off x="9907178" y="3647123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8CCE8C49-7596-3C89-6675-3B36AFC561C1}"/>
              </a:ext>
            </a:extLst>
          </p:cNvPr>
          <p:cNvSpPr/>
          <p:nvPr/>
        </p:nvSpPr>
        <p:spPr>
          <a:xfrm>
            <a:off x="10044242" y="3784187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858BAC07-0E41-24DF-9AE4-CC5453D4B6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828" y="3906560"/>
            <a:ext cx="875462" cy="897464"/>
          </a:xfrm>
          <a:prstGeom prst="rect">
            <a:avLst/>
          </a:prstGeom>
          <a:effectLst/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C910F18B-AAFB-111F-297E-79E440B12C98}"/>
              </a:ext>
            </a:extLst>
          </p:cNvPr>
          <p:cNvSpPr txBox="1"/>
          <p:nvPr/>
        </p:nvSpPr>
        <p:spPr>
          <a:xfrm>
            <a:off x="10009038" y="5313654"/>
            <a:ext cx="12190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衝突礦產採購策略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385E4DB-CE3E-7001-884F-4DCDAFF9E999}"/>
              </a:ext>
            </a:extLst>
          </p:cNvPr>
          <p:cNvSpPr txBox="1"/>
          <p:nvPr/>
        </p:nvSpPr>
        <p:spPr>
          <a:xfrm>
            <a:off x="1020206" y="2707448"/>
            <a:ext cx="10180938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QNAP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確保顧客依據下列的準則降低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TCO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(Total cost of ownership)</a:t>
            </a:r>
            <a:endParaRPr lang="zh-TW" altLang="en-US" sz="2000">
              <a:solidFill>
                <a:srgbClr val="0B607B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422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three pillars of QNAP to help its clients accelerate digital transformation: Intelligent Storage, Smart Networking, and Smart Video. QNAP complies with the trend to invest in new IT infrastructure technologies and devotes to providing our client future-proof total solutions.">
            <a:extLst>
              <a:ext uri="{FF2B5EF4-FFF2-40B4-BE49-F238E27FC236}">
                <a16:creationId xmlns:a16="http://schemas.microsoft.com/office/drawing/2014/main" id="{576F5168-427D-4157-AE66-5775ECD9CAFA}"/>
              </a:ext>
            </a:extLst>
          </p:cNvPr>
          <p:cNvSpPr txBox="1"/>
          <p:nvPr/>
        </p:nvSpPr>
        <p:spPr>
          <a:xfrm>
            <a:off x="918165" y="2368001"/>
            <a:ext cx="5876243" cy="2753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儲存及網通虛擬化應用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混合雲整合及 </a:t>
            </a:r>
            <a:r>
              <a:rPr lang="en-US" altLang="zh-TW" sz="2400">
                <a:cs typeface="+mn-ea"/>
                <a:sym typeface="+mn-lt"/>
              </a:rPr>
              <a:t>AI </a:t>
            </a:r>
            <a:r>
              <a:rPr lang="zh-TW" altLang="en-US" sz="2400">
                <a:cs typeface="+mn-ea"/>
                <a:sym typeface="+mn-lt"/>
              </a:rPr>
              <a:t>資料加值技術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自有生產基地及全製程生產線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高滲透率的行業垂直市場佈局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全球分點子公司在地化售前售後服務 </a:t>
            </a:r>
            <a:endParaRPr lang="zh-TW" altLang="zh-TW" sz="2400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0B11BA-843C-4D29-9396-4464420C9DBE}"/>
              </a:ext>
            </a:extLst>
          </p:cNvPr>
          <p:cNvSpPr txBox="1"/>
          <p:nvPr/>
        </p:nvSpPr>
        <p:spPr>
          <a:xfrm>
            <a:off x="754740" y="385208"/>
            <a:ext cx="62030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核心競爭力</a:t>
            </a:r>
            <a:endParaRPr lang="zh-TW" altLang="zh-TW" sz="5500" b="1">
              <a:cs typeface="+mn-ea"/>
              <a:sym typeface="+mn-lt"/>
            </a:endParaRPr>
          </a:p>
        </p:txBody>
      </p:sp>
      <p:pic>
        <p:nvPicPr>
          <p:cNvPr id="5" name="Innovate toward Digital Transformation.jpg" descr="Innovate toward Digital Transformation.jpg">
            <a:extLst>
              <a:ext uri="{FF2B5EF4-FFF2-40B4-BE49-F238E27FC236}">
                <a16:creationId xmlns:a16="http://schemas.microsoft.com/office/drawing/2014/main" id="{CE88D33A-56B3-0FC0-F21C-89220A25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79" y="1"/>
            <a:ext cx="5543350" cy="685800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425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6000" b="1">
                <a:cs typeface="+mn-ea"/>
              </a:rPr>
              <a:t>QNAP 全球布局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6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七堵工廠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636690-6B8C-B2AF-4AD1-D1459CBB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05" y="2917758"/>
            <a:ext cx="11152472" cy="424343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1712583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1400">
                <a:cs typeface="+mn-ea"/>
                <a:sym typeface="+mn-lt"/>
              </a:rPr>
              <a:t>建築面積</a:t>
            </a:r>
            <a:endParaRPr lang="en-US" altLang="zh-TW" sz="1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19,180</a:t>
            </a:r>
          </a:p>
          <a:p>
            <a:r>
              <a:rPr lang="zh-TW" altLang="en-US" sz="1400">
                <a:cs typeface="+mn-ea"/>
                <a:sym typeface="+mn-lt"/>
              </a:rPr>
              <a:t>平方米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883C5D-6FE9-62A0-94C2-A6918594CCA2}"/>
              </a:ext>
            </a:extLst>
          </p:cNvPr>
          <p:cNvSpPr txBox="1"/>
          <p:nvPr/>
        </p:nvSpPr>
        <p:spPr>
          <a:xfrm>
            <a:off x="4415078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 </a:t>
            </a:r>
            <a:r>
              <a:rPr lang="en-US" altLang="zh-TW" sz="1400">
                <a:cs typeface="+mn-ea"/>
                <a:sym typeface="+mn-lt"/>
              </a:rPr>
              <a:t>PCBA </a:t>
            </a:r>
            <a:r>
              <a:rPr lang="zh-TW" altLang="en-US" sz="1400">
                <a:cs typeface="+mn-ea"/>
                <a:sym typeface="+mn-lt"/>
              </a:rPr>
              <a:t>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30K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en-US" altLang="zh-TW" sz="1400">
                <a:cs typeface="+mn-ea"/>
                <a:sym typeface="+mn-lt"/>
              </a:rPr>
              <a:t>SMD</a:t>
            </a:r>
            <a:r>
              <a:rPr lang="zh-TW" altLang="en-US" sz="1400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x5 &amp; DIP x2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ADBE600-3278-C68A-D98A-65A3F6A9BA10}"/>
              </a:ext>
            </a:extLst>
          </p:cNvPr>
          <p:cNvSpPr txBox="1"/>
          <p:nvPr/>
        </p:nvSpPr>
        <p:spPr>
          <a:xfrm>
            <a:off x="7403069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年系統產能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28K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zh-TW" altLang="en-US" sz="1400">
                <a:cs typeface="+mn-ea"/>
                <a:sym typeface="+mn-lt"/>
              </a:rPr>
              <a:t>組裝線 </a:t>
            </a:r>
            <a:r>
              <a:rPr lang="en-US" altLang="zh-TW" sz="1400">
                <a:cs typeface="+mn-ea"/>
                <a:sym typeface="+mn-lt"/>
              </a:rPr>
              <a:t>x13</a:t>
            </a:r>
            <a:endParaRPr lang="zh-TW" altLang="en-US" sz="1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764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2009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86808"/>
            <a:chOff x="7766988" y="2101432"/>
            <a:chExt cx="1614343" cy="486808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83834" y="2111057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738F2D-606B-EC48-AD3B-FC5E2C5FD2C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A285E1-4E03-3642-7199-4A4BBEEC85C4}"/>
              </a:ext>
            </a:extLst>
          </p:cNvPr>
          <p:cNvSpPr txBox="1"/>
          <p:nvPr/>
        </p:nvSpPr>
        <p:spPr>
          <a:xfrm>
            <a:off x="913099" y="4045198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Pomona CA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1DE0FA-7CAB-2060-6F0D-6F577478789D}"/>
              </a:ext>
            </a:extLst>
          </p:cNvPr>
          <p:cNvGrpSpPr/>
          <p:nvPr/>
        </p:nvGrpSpPr>
        <p:grpSpPr>
          <a:xfrm>
            <a:off x="913099" y="3585409"/>
            <a:ext cx="1044470" cy="496304"/>
            <a:chOff x="7766989" y="2101432"/>
            <a:chExt cx="1044470" cy="496304"/>
          </a:xfrm>
        </p:grpSpPr>
        <p:sp>
          <p:nvSpPr>
            <p:cNvPr id="21" name="矩形: 圓角 26">
              <a:extLst>
                <a:ext uri="{FF2B5EF4-FFF2-40B4-BE49-F238E27FC236}">
                  <a16:creationId xmlns:a16="http://schemas.microsoft.com/office/drawing/2014/main" id="{8D52BBC2-F6B7-A51C-D686-5B8B05DC59D0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6BDA4B1-6DE5-4969-F870-3ABCFB67ED3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576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47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130196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2022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C3EA1A2-E100-FF35-0972-A042E091204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D71C829-E505-B181-AC9A-A1DAA7C1AE3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0881215-6EEE-0155-6ACD-B0166143085D}"/>
              </a:ext>
            </a:extLst>
          </p:cNvPr>
          <p:cNvSpPr txBox="1"/>
          <p:nvPr/>
        </p:nvSpPr>
        <p:spPr>
          <a:xfrm>
            <a:off x="960102" y="3976436"/>
            <a:ext cx="137377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 err="1">
                <a:cs typeface="+mn-ea"/>
                <a:sym typeface="+mn-lt"/>
              </a:rPr>
              <a:t>Willich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9F945FE-23A4-95AF-2D60-E32BE796E105}"/>
              </a:ext>
            </a:extLst>
          </p:cNvPr>
          <p:cNvGrpSpPr/>
          <p:nvPr/>
        </p:nvGrpSpPr>
        <p:grpSpPr>
          <a:xfrm>
            <a:off x="913099" y="353310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8A70564C-17EF-F4F5-FC84-EDB101E9968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334BC782-E4D1-DFB5-8E00-6E88556555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932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1166077"/>
            <a:ext cx="6720000" cy="448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50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74856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8E1929-F88A-FCF5-76A1-8786F1F90775}"/>
              </a:ext>
            </a:extLst>
          </p:cNvPr>
          <p:cNvSpPr txBox="1"/>
          <p:nvPr/>
        </p:nvSpPr>
        <p:spPr>
          <a:xfrm>
            <a:off x="865362" y="4006356"/>
            <a:ext cx="2746842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Markham, Ontario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2577EF5-6672-51A5-C6B5-F22F653AA403}"/>
              </a:ext>
            </a:extLst>
          </p:cNvPr>
          <p:cNvGrpSpPr/>
          <p:nvPr/>
        </p:nvGrpSpPr>
        <p:grpSpPr>
          <a:xfrm>
            <a:off x="912738" y="3546567"/>
            <a:ext cx="1044470" cy="496304"/>
            <a:chOff x="7766989" y="2101432"/>
            <a:chExt cx="1044470" cy="496304"/>
          </a:xfrm>
        </p:grpSpPr>
        <p:sp>
          <p:nvSpPr>
            <p:cNvPr id="22" name="矩形: 圓角 26">
              <a:extLst>
                <a:ext uri="{FF2B5EF4-FFF2-40B4-BE49-F238E27FC236}">
                  <a16:creationId xmlns:a16="http://schemas.microsoft.com/office/drawing/2014/main" id="{A55D3A65-8099-563D-324D-EF1922950B93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5260A52-7287-65DF-00ED-FB9B189900F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415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11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624892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" b="778"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33AD7E2-507F-FA44-0B74-B9E8F8AB72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606E641-9883-3427-6C1E-23D6021CD63C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B634A3F-AEAA-454B-CF3F-B8167919012E}"/>
              </a:ext>
            </a:extLst>
          </p:cNvPr>
          <p:cNvSpPr txBox="1"/>
          <p:nvPr/>
        </p:nvSpPr>
        <p:spPr>
          <a:xfrm>
            <a:off x="874558" y="3991457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Roma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FD43DD8-4AC2-2BF0-60DE-5B11D33789A1}"/>
              </a:ext>
            </a:extLst>
          </p:cNvPr>
          <p:cNvGrpSpPr/>
          <p:nvPr/>
        </p:nvGrpSpPr>
        <p:grpSpPr>
          <a:xfrm>
            <a:off x="921934" y="353166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7254BF7-ED31-D940-9A6E-54D8F2A3DF2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0D11DCA-B760-CAD4-8E26-41C49B68992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570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8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760701" y="4196948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</p:spTree>
    <p:extLst>
      <p:ext uri="{BB962C8B-B14F-4D97-AF65-F5344CB8AC3E}">
        <p14:creationId xmlns:p14="http://schemas.microsoft.com/office/powerpoint/2010/main" val="424228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">
            <a:extLst>
              <a:ext uri="{FF2B5EF4-FFF2-40B4-BE49-F238E27FC236}">
                <a16:creationId xmlns:a16="http://schemas.microsoft.com/office/drawing/2014/main" id="{21E97071-46F3-1D23-EDC5-145FDF71D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243" y="1917571"/>
            <a:ext cx="892084" cy="531559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29BB988-D8CB-26EE-DBE6-47EC77DD6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290" y="2255361"/>
            <a:ext cx="751967" cy="129244"/>
          </a:xfrm>
          <a:prstGeom prst="rect">
            <a:avLst/>
          </a:prstGeom>
        </p:spPr>
      </p:pic>
      <p:pic>
        <p:nvPicPr>
          <p:cNvPr id="75" name="圖片 74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DC507DA8-FFA4-E3C4-0B31-806F04018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1164379" y="1885887"/>
            <a:ext cx="412088" cy="580887"/>
          </a:xfrm>
          <a:prstGeom prst="rect">
            <a:avLst/>
          </a:prstGeom>
          <a:effectLst>
            <a:outerShdw blurRad="431800" dist="127000" dir="5760000" sx="106000" sy="106000" rotWithShape="0">
              <a:prstClr val="black">
                <a:alpha val="34000"/>
              </a:prstClr>
            </a:outerShdw>
          </a:effec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48E6A8F2-9B23-5525-1C79-C44F33AED890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1501" y="1942874"/>
            <a:ext cx="751966" cy="479051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id="{0DE1B576-AC8C-42B0-64F6-C3254210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6618" y="5846198"/>
            <a:ext cx="797853" cy="51634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圓角矩形 28">
            <a:extLst>
              <a:ext uri="{FF2B5EF4-FFF2-40B4-BE49-F238E27FC236}">
                <a16:creationId xmlns:a16="http://schemas.microsoft.com/office/drawing/2014/main" id="{9C915FEB-4EBF-650D-3F5A-41E78AC4C468}"/>
              </a:ext>
            </a:extLst>
          </p:cNvPr>
          <p:cNvSpPr/>
          <p:nvPr/>
        </p:nvSpPr>
        <p:spPr>
          <a:xfrm>
            <a:off x="8870830" y="4774976"/>
            <a:ext cx="2328287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0" name="圓角矩形 28">
            <a:extLst>
              <a:ext uri="{FF2B5EF4-FFF2-40B4-BE49-F238E27FC236}">
                <a16:creationId xmlns:a16="http://schemas.microsoft.com/office/drawing/2014/main" id="{D387C150-C033-0E97-A3DB-D81BB82198DA}"/>
              </a:ext>
            </a:extLst>
          </p:cNvPr>
          <p:cNvSpPr/>
          <p:nvPr/>
        </p:nvSpPr>
        <p:spPr>
          <a:xfrm>
            <a:off x="6061663" y="4774922"/>
            <a:ext cx="2328287" cy="60423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2" name="圓角矩形 28">
            <a:extLst>
              <a:ext uri="{FF2B5EF4-FFF2-40B4-BE49-F238E27FC236}">
                <a16:creationId xmlns:a16="http://schemas.microsoft.com/office/drawing/2014/main" id="{0992560D-8B2E-8C14-CB2A-889D6BFC84B5}"/>
              </a:ext>
            </a:extLst>
          </p:cNvPr>
          <p:cNvSpPr/>
          <p:nvPr/>
        </p:nvSpPr>
        <p:spPr>
          <a:xfrm>
            <a:off x="894868" y="4795344"/>
            <a:ext cx="1905132" cy="84786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1" name="圓角矩形 28">
            <a:extLst>
              <a:ext uri="{FF2B5EF4-FFF2-40B4-BE49-F238E27FC236}">
                <a16:creationId xmlns:a16="http://schemas.microsoft.com/office/drawing/2014/main" id="{3C704C6E-B19C-BE08-234D-A307AC1961AA}"/>
              </a:ext>
            </a:extLst>
          </p:cNvPr>
          <p:cNvSpPr/>
          <p:nvPr/>
        </p:nvSpPr>
        <p:spPr>
          <a:xfrm>
            <a:off x="291529" y="2521583"/>
            <a:ext cx="1284938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7" name="圓角矩形 28">
            <a:extLst>
              <a:ext uri="{FF2B5EF4-FFF2-40B4-BE49-F238E27FC236}">
                <a16:creationId xmlns:a16="http://schemas.microsoft.com/office/drawing/2014/main" id="{1F50616A-3C6A-74C9-3998-D1B4BD335254}"/>
              </a:ext>
            </a:extLst>
          </p:cNvPr>
          <p:cNvSpPr/>
          <p:nvPr/>
        </p:nvSpPr>
        <p:spPr>
          <a:xfrm>
            <a:off x="4520743" y="2511762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4" name="圓角矩形 28">
            <a:extLst>
              <a:ext uri="{FF2B5EF4-FFF2-40B4-BE49-F238E27FC236}">
                <a16:creationId xmlns:a16="http://schemas.microsoft.com/office/drawing/2014/main" id="{E34F068E-6029-DAFF-8C69-47F90A1EC82F}"/>
              </a:ext>
            </a:extLst>
          </p:cNvPr>
          <p:cNvSpPr/>
          <p:nvPr/>
        </p:nvSpPr>
        <p:spPr>
          <a:xfrm>
            <a:off x="2187027" y="2521583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5" name="圓角矩形 28">
            <a:extLst>
              <a:ext uri="{FF2B5EF4-FFF2-40B4-BE49-F238E27FC236}">
                <a16:creationId xmlns:a16="http://schemas.microsoft.com/office/drawing/2014/main" id="{3FBBA533-9DAB-EF45-0AB8-E7B7EABF5EA6}"/>
              </a:ext>
            </a:extLst>
          </p:cNvPr>
          <p:cNvSpPr/>
          <p:nvPr/>
        </p:nvSpPr>
        <p:spPr>
          <a:xfrm>
            <a:off x="6738700" y="1795956"/>
            <a:ext cx="2898340" cy="160775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2" name="圓角矩形 28">
            <a:extLst>
              <a:ext uri="{FF2B5EF4-FFF2-40B4-BE49-F238E27FC236}">
                <a16:creationId xmlns:a16="http://schemas.microsoft.com/office/drawing/2014/main" id="{A437F3DB-D41F-B26D-E8C8-DCA8A29A995D}"/>
              </a:ext>
            </a:extLst>
          </p:cNvPr>
          <p:cNvSpPr/>
          <p:nvPr/>
        </p:nvSpPr>
        <p:spPr>
          <a:xfrm>
            <a:off x="3073781" y="4776789"/>
            <a:ext cx="2771888" cy="183001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8AECED-FC12-7168-0BD0-CD6C1D506F37}"/>
              </a:ext>
            </a:extLst>
          </p:cNvPr>
          <p:cNvSpPr txBox="1"/>
          <p:nvPr/>
        </p:nvSpPr>
        <p:spPr>
          <a:xfrm>
            <a:off x="743324" y="302559"/>
            <a:ext cx="6858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500" b="1" dirty="0">
                <a:cs typeface="+mn-ea"/>
                <a:sym typeface="+mn-lt"/>
              </a:rPr>
              <a:t>記事年鑑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2993EE-6051-1420-D6CC-67A798EC8327}"/>
              </a:ext>
            </a:extLst>
          </p:cNvPr>
          <p:cNvSpPr txBox="1"/>
          <p:nvPr/>
        </p:nvSpPr>
        <p:spPr>
          <a:xfrm>
            <a:off x="1027445" y="4895641"/>
            <a:ext cx="1787957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US office/Warehouse</a:t>
            </a:r>
            <a:r>
              <a:rPr lang="zh-TW" altLang="en-US" sz="1250">
                <a:cs typeface="+mn-ea"/>
                <a:sym typeface="+mn-lt"/>
              </a:rPr>
              <a:t>設立於加州 </a:t>
            </a:r>
            <a:r>
              <a:rPr lang="en-US" altLang="zh-TW" sz="1250">
                <a:cs typeface="+mn-ea"/>
                <a:sym typeface="+mn-lt"/>
              </a:rPr>
              <a:t>Pomona</a:t>
            </a:r>
            <a:r>
              <a:rPr lang="zh-TW" altLang="en-US" sz="1250">
                <a:cs typeface="+mn-ea"/>
                <a:sym typeface="+mn-lt"/>
              </a:rPr>
              <a:t>，主要服務美洲區客戶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647E44-CBB6-3269-362E-E3C5BD40CA40}"/>
              </a:ext>
            </a:extLst>
          </p:cNvPr>
          <p:cNvSpPr txBox="1"/>
          <p:nvPr/>
        </p:nvSpPr>
        <p:spPr>
          <a:xfrm>
            <a:off x="3320505" y="4877932"/>
            <a:ext cx="2525163" cy="172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CA office</a:t>
            </a:r>
            <a:r>
              <a:rPr lang="en-US" altLang="zh-TW" sz="1250"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 設立於加拿大 </a:t>
            </a:r>
            <a:r>
              <a:rPr lang="en-US" altLang="zh-TW" sz="1250">
                <a:cs typeface="+mn-ea"/>
                <a:sym typeface="+mn-lt"/>
              </a:rPr>
              <a:t>Markham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DE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德國辦公室及倉庫設立於  </a:t>
            </a:r>
            <a:r>
              <a:rPr lang="en-US" altLang="zh-TW" sz="1250" err="1">
                <a:cs typeface="+mn-ea"/>
                <a:sym typeface="+mn-lt"/>
              </a:rPr>
              <a:t>Willich</a:t>
            </a:r>
            <a:r>
              <a:rPr lang="zh-TW" altLang="en-US" sz="1250">
                <a:cs typeface="+mn-ea"/>
                <a:sym typeface="+mn-lt"/>
              </a:rPr>
              <a:t>，提供高階機種給歐陸國家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IT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位於義大利羅馬，提供售前及售後服務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7460A3-94C9-7EE7-2E88-55A2876C07B7}"/>
              </a:ext>
            </a:extLst>
          </p:cNvPr>
          <p:cNvSpPr txBox="1"/>
          <p:nvPr/>
        </p:nvSpPr>
        <p:spPr>
          <a:xfrm>
            <a:off x="6157939" y="4872332"/>
            <a:ext cx="2166584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QIN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設立於印度</a:t>
            </a:r>
            <a:r>
              <a:rPr lang="en-US" altLang="zh-TW" sz="1250">
                <a:cs typeface="+mn-ea"/>
                <a:sym typeface="+mn-lt"/>
              </a:rPr>
              <a:t>Bengaluru</a:t>
            </a:r>
            <a:r>
              <a:rPr lang="zh-TW" altLang="en-US" sz="1250">
                <a:cs typeface="+mn-ea"/>
                <a:sym typeface="+mn-lt"/>
              </a:rPr>
              <a:t>，提供研發及售後服務中心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F6246FE-A7FC-90A8-FB3E-4AFF4FEE29B2}"/>
              </a:ext>
            </a:extLst>
          </p:cNvPr>
          <p:cNvSpPr txBox="1"/>
          <p:nvPr/>
        </p:nvSpPr>
        <p:spPr>
          <a:xfrm>
            <a:off x="6854459" y="1890438"/>
            <a:ext cx="2936475" cy="1510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 dirty="0">
                <a:solidFill>
                  <a:srgbClr val="0C6C8A"/>
                </a:solidFill>
                <a:cs typeface="+mn-ea"/>
                <a:sym typeface="+mn-lt"/>
              </a:rPr>
              <a:t>TH office</a:t>
            </a:r>
            <a:r>
              <a:rPr lang="en-US" altLang="zh-TW" sz="1250" dirty="0">
                <a:cs typeface="+mn-ea"/>
                <a:sym typeface="+mn-lt"/>
              </a:rPr>
              <a:t>:</a:t>
            </a:r>
            <a:r>
              <a:rPr lang="zh-TW" altLang="en-US" sz="1250" dirty="0">
                <a:cs typeface="+mn-ea"/>
                <a:sym typeface="+mn-lt"/>
              </a:rPr>
              <a:t>設立於泰國曼谷，提供售前及售後服務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 dirty="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 dirty="0">
                <a:solidFill>
                  <a:srgbClr val="0C6C8A"/>
                </a:solidFill>
                <a:cs typeface="+mn-ea"/>
                <a:sym typeface="+mn-lt"/>
              </a:rPr>
              <a:t>UK office</a:t>
            </a:r>
            <a:r>
              <a:rPr lang="en-US" altLang="zh-TW" sz="1250" b="1" dirty="0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 dirty="0">
                <a:cs typeface="+mn-ea"/>
                <a:sym typeface="+mn-lt"/>
              </a:rPr>
              <a:t>英國辦公室及倉儲中心設立於 </a:t>
            </a:r>
            <a:r>
              <a:rPr lang="en-US" altLang="zh-TW" sz="1250" dirty="0">
                <a:cs typeface="+mn-ea"/>
                <a:sym typeface="+mn-lt"/>
              </a:rPr>
              <a:t>Swindon</a:t>
            </a:r>
            <a:r>
              <a:rPr lang="zh-TW" altLang="en-US" sz="1250" dirty="0">
                <a:cs typeface="+mn-ea"/>
                <a:sym typeface="+mn-lt"/>
              </a:rPr>
              <a:t>，服務英國及愛爾蘭客戶 </a:t>
            </a:r>
          </a:p>
          <a:p>
            <a:pPr>
              <a:lnSpc>
                <a:spcPts val="500"/>
              </a:lnSpc>
            </a:pPr>
            <a:r>
              <a:rPr lang="zh-TW" altLang="en-US" sz="1250" dirty="0">
                <a:cs typeface="+mn-ea"/>
                <a:sym typeface="+mn-lt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en-US" altLang="zh-TW" sz="1250" b="1" dirty="0">
                <a:solidFill>
                  <a:srgbClr val="0C6C8A"/>
                </a:solidFill>
                <a:cs typeface="+mn-ea"/>
                <a:sym typeface="+mn-lt"/>
              </a:rPr>
              <a:t>HK office</a:t>
            </a:r>
            <a:r>
              <a:rPr lang="en-US" altLang="zh-TW" sz="1250" b="1" dirty="0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 b="1" dirty="0">
                <a:solidFill>
                  <a:srgbClr val="105451"/>
                </a:solidFill>
                <a:cs typeface="+mn-ea"/>
                <a:sym typeface="+mn-lt"/>
              </a:rPr>
              <a:t> </a:t>
            </a:r>
            <a:r>
              <a:rPr lang="zh-TW" altLang="en-US" sz="1250" dirty="0">
                <a:cs typeface="+mn-ea"/>
                <a:sym typeface="+mn-lt"/>
              </a:rPr>
              <a:t>設立於香港九龍灣，提供港澳地區售前售後服務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44097C6-21A2-A827-9CE7-6AC9E5144BA9}"/>
              </a:ext>
            </a:extLst>
          </p:cNvPr>
          <p:cNvSpPr txBox="1"/>
          <p:nvPr/>
        </p:nvSpPr>
        <p:spPr>
          <a:xfrm>
            <a:off x="9003786" y="4858747"/>
            <a:ext cx="2232223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25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  <a:r>
              <a:rPr lang="en-US" altLang="zh-TW" sz="1250" dirty="0">
                <a:cs typeface="+mn-ea"/>
                <a:sym typeface="+mn-lt"/>
              </a:rPr>
              <a:t>: </a:t>
            </a:r>
            <a:r>
              <a:rPr lang="zh-TW" altLang="en-US" sz="1250" dirty="0">
                <a:cs typeface="+mn-ea"/>
                <a:sym typeface="+mn-lt"/>
              </a:rPr>
              <a:t>歐洲總部設立於德國 </a:t>
            </a:r>
            <a:r>
              <a:rPr lang="en-US" altLang="zh-TW" sz="1250" dirty="0" err="1">
                <a:cs typeface="+mn-ea"/>
                <a:sym typeface="+mn-lt"/>
              </a:rPr>
              <a:t>Willich</a:t>
            </a:r>
            <a:r>
              <a:rPr lang="zh-TW" altLang="en-US" sz="1250" dirty="0">
                <a:cs typeface="+mn-ea"/>
                <a:sym typeface="+mn-lt"/>
              </a:rPr>
              <a:t>，建立倉儲及服務中心，服務歐洲客戶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457AE9-1457-E60E-B21B-4FC9C02E94FA}"/>
              </a:ext>
            </a:extLst>
          </p:cNvPr>
          <p:cNvSpPr txBox="1"/>
          <p:nvPr/>
        </p:nvSpPr>
        <p:spPr>
          <a:xfrm>
            <a:off x="434480" y="3488830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2004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8480E98-2851-F2B8-D15F-8E1FD0BBC94D}"/>
              </a:ext>
            </a:extLst>
          </p:cNvPr>
          <p:cNvSpPr txBox="1"/>
          <p:nvPr/>
        </p:nvSpPr>
        <p:spPr>
          <a:xfrm>
            <a:off x="2640051" y="3489036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2012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118482A-6783-7125-94B0-075EA885A0AB}"/>
              </a:ext>
            </a:extLst>
          </p:cNvPr>
          <p:cNvSpPr txBox="1"/>
          <p:nvPr/>
        </p:nvSpPr>
        <p:spPr>
          <a:xfrm>
            <a:off x="1576467" y="440007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2009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06E10CF7-8693-2B86-D546-9DC13258F13D}"/>
              </a:ext>
            </a:extLst>
          </p:cNvPr>
          <p:cNvCxnSpPr>
            <a:cxnSpLocks/>
          </p:cNvCxnSpPr>
          <p:nvPr/>
        </p:nvCxnSpPr>
        <p:spPr>
          <a:xfrm flipV="1">
            <a:off x="992883" y="4960105"/>
            <a:ext cx="0" cy="847866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97D5638-4979-4A4D-32C8-745829841CE6}"/>
              </a:ext>
            </a:extLst>
          </p:cNvPr>
          <p:cNvSpPr txBox="1"/>
          <p:nvPr/>
        </p:nvSpPr>
        <p:spPr>
          <a:xfrm>
            <a:off x="3828017" y="4426823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2015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EA670E0-3B9D-2F81-26A4-C67E58AFD4FA}"/>
              </a:ext>
            </a:extLst>
          </p:cNvPr>
          <p:cNvSpPr txBox="1"/>
          <p:nvPr/>
        </p:nvSpPr>
        <p:spPr>
          <a:xfrm>
            <a:off x="4958179" y="350950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2016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4D9C018-CA94-EE11-73AD-4F3B6568761B}"/>
              </a:ext>
            </a:extLst>
          </p:cNvPr>
          <p:cNvSpPr txBox="1"/>
          <p:nvPr/>
        </p:nvSpPr>
        <p:spPr>
          <a:xfrm>
            <a:off x="6189931" y="438517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2017</a:t>
            </a: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0CD3C6D-1882-B3D2-2FB9-73D20C524EA9}"/>
              </a:ext>
            </a:extLst>
          </p:cNvPr>
          <p:cNvCxnSpPr>
            <a:cxnSpLocks/>
          </p:cNvCxnSpPr>
          <p:nvPr/>
        </p:nvCxnSpPr>
        <p:spPr>
          <a:xfrm flipV="1">
            <a:off x="6157939" y="4895641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28E172-2D44-5B7B-1B64-BB1DEC236356}"/>
              </a:ext>
            </a:extLst>
          </p:cNvPr>
          <p:cNvSpPr txBox="1"/>
          <p:nvPr/>
        </p:nvSpPr>
        <p:spPr>
          <a:xfrm>
            <a:off x="9100260" y="4378587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0C6C8A"/>
                </a:solidFill>
                <a:cs typeface="+mn-ea"/>
                <a:sym typeface="+mn-lt"/>
              </a:rPr>
              <a:t>2022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2FF50916-1FFF-BC59-3297-98CDB9AEEC16}"/>
              </a:ext>
            </a:extLst>
          </p:cNvPr>
          <p:cNvSpPr txBox="1"/>
          <p:nvPr/>
        </p:nvSpPr>
        <p:spPr>
          <a:xfrm>
            <a:off x="7093172" y="351178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0C6C8A"/>
                </a:solidFill>
                <a:cs typeface="+mn-ea"/>
                <a:sym typeface="+mn-lt"/>
              </a:rPr>
              <a:t>2018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DC3EA8B5-3502-76CC-7B64-001CB93F537C}"/>
              </a:ext>
            </a:extLst>
          </p:cNvPr>
          <p:cNvCxnSpPr>
            <a:stCxn id="74" idx="0"/>
          </p:cNvCxnSpPr>
          <p:nvPr/>
        </p:nvCxnSpPr>
        <p:spPr>
          <a:xfrm flipV="1">
            <a:off x="774214" y="3839633"/>
            <a:ext cx="0" cy="16652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橢圓 73">
            <a:extLst>
              <a:ext uri="{FF2B5EF4-FFF2-40B4-BE49-F238E27FC236}">
                <a16:creationId xmlns:a16="http://schemas.microsoft.com/office/drawing/2014/main" id="{688191B8-519C-0154-E5D6-AB89B335691F}"/>
              </a:ext>
            </a:extLst>
          </p:cNvPr>
          <p:cNvSpPr/>
          <p:nvPr/>
        </p:nvSpPr>
        <p:spPr>
          <a:xfrm>
            <a:off x="674543" y="4006159"/>
            <a:ext cx="199342" cy="199342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9BBA64B4-7CA4-1C74-D981-A6EFD795CA12}"/>
              </a:ext>
            </a:extLst>
          </p:cNvPr>
          <p:cNvCxnSpPr>
            <a:stCxn id="84" idx="0"/>
          </p:cNvCxnSpPr>
          <p:nvPr/>
        </p:nvCxnSpPr>
        <p:spPr>
          <a:xfrm flipV="1">
            <a:off x="2996199" y="383963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橢圓 83">
            <a:extLst>
              <a:ext uri="{FF2B5EF4-FFF2-40B4-BE49-F238E27FC236}">
                <a16:creationId xmlns:a16="http://schemas.microsoft.com/office/drawing/2014/main" id="{B06719D4-804E-F5B9-9CFE-5575939DE857}"/>
              </a:ext>
            </a:extLst>
          </p:cNvPr>
          <p:cNvSpPr/>
          <p:nvPr/>
        </p:nvSpPr>
        <p:spPr>
          <a:xfrm>
            <a:off x="2896528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9A919083-D2A7-0D36-689D-9A24595CAB2B}"/>
              </a:ext>
            </a:extLst>
          </p:cNvPr>
          <p:cNvCxnSpPr>
            <a:cxnSpLocks/>
          </p:cNvCxnSpPr>
          <p:nvPr/>
        </p:nvCxnSpPr>
        <p:spPr>
          <a:xfrm>
            <a:off x="562862" y="4105829"/>
            <a:ext cx="111681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3C09E0EC-74FA-A1C5-E258-061733DFDC57}"/>
              </a:ext>
            </a:extLst>
          </p:cNvPr>
          <p:cNvCxnSpPr>
            <a:cxnSpLocks/>
            <a:stCxn id="74" idx="6"/>
            <a:endCxn id="94" idx="2"/>
          </p:cNvCxnSpPr>
          <p:nvPr/>
        </p:nvCxnSpPr>
        <p:spPr>
          <a:xfrm>
            <a:off x="873885" y="4105830"/>
            <a:ext cx="971024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8E342151-F115-2DC1-81A3-64CD6140B918}"/>
              </a:ext>
            </a:extLst>
          </p:cNvPr>
          <p:cNvCxnSpPr>
            <a:cxnSpLocks/>
            <a:stCxn id="84" idx="6"/>
            <a:endCxn id="102" idx="2"/>
          </p:cNvCxnSpPr>
          <p:nvPr/>
        </p:nvCxnSpPr>
        <p:spPr>
          <a:xfrm flipV="1">
            <a:off x="3095870" y="4103834"/>
            <a:ext cx="977981" cy="199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6BB5FFD0-F954-6B8A-928F-FB8027A9E81E}"/>
              </a:ext>
            </a:extLst>
          </p:cNvPr>
          <p:cNvCxnSpPr>
            <a:cxnSpLocks/>
          </p:cNvCxnSpPr>
          <p:nvPr/>
        </p:nvCxnSpPr>
        <p:spPr>
          <a:xfrm flipV="1">
            <a:off x="1944580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橢圓 93">
            <a:extLst>
              <a:ext uri="{FF2B5EF4-FFF2-40B4-BE49-F238E27FC236}">
                <a16:creationId xmlns:a16="http://schemas.microsoft.com/office/drawing/2014/main" id="{09544177-7AED-3C8E-24AE-25585A381F94}"/>
              </a:ext>
            </a:extLst>
          </p:cNvPr>
          <p:cNvSpPr/>
          <p:nvPr/>
        </p:nvSpPr>
        <p:spPr>
          <a:xfrm>
            <a:off x="1844909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D2DF9E5-69A1-E1F0-F0DB-A6F338833426}"/>
              </a:ext>
            </a:extLst>
          </p:cNvPr>
          <p:cNvCxnSpPr>
            <a:cxnSpLocks/>
            <a:stCxn id="94" idx="6"/>
            <a:endCxn id="84" idx="2"/>
          </p:cNvCxnSpPr>
          <p:nvPr/>
        </p:nvCxnSpPr>
        <p:spPr>
          <a:xfrm>
            <a:off x="2044251" y="4105830"/>
            <a:ext cx="852277" cy="0"/>
          </a:xfrm>
          <a:prstGeom prst="line">
            <a:avLst/>
          </a:prstGeom>
          <a:ln w="38100" cap="rnd">
            <a:gradFill>
              <a:gsLst>
                <a:gs pos="100000">
                  <a:srgbClr val="2AB5AA"/>
                </a:gs>
                <a:gs pos="0">
                  <a:srgbClr val="0E82AF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DDA66D84-552B-ED04-0F2F-D8B0AE60498B}"/>
              </a:ext>
            </a:extLst>
          </p:cNvPr>
          <p:cNvCxnSpPr>
            <a:cxnSpLocks/>
          </p:cNvCxnSpPr>
          <p:nvPr/>
        </p:nvCxnSpPr>
        <p:spPr>
          <a:xfrm flipV="1">
            <a:off x="4173522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橢圓 101">
            <a:extLst>
              <a:ext uri="{FF2B5EF4-FFF2-40B4-BE49-F238E27FC236}">
                <a16:creationId xmlns:a16="http://schemas.microsoft.com/office/drawing/2014/main" id="{4EB0888D-57BA-55E8-9E2B-967A1826A73C}"/>
              </a:ext>
            </a:extLst>
          </p:cNvPr>
          <p:cNvSpPr/>
          <p:nvPr/>
        </p:nvSpPr>
        <p:spPr>
          <a:xfrm>
            <a:off x="4073851" y="4004162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105451"/>
              </a:solidFill>
              <a:cs typeface="+mn-ea"/>
              <a:sym typeface="+mn-lt"/>
            </a:endParaRPr>
          </a:p>
        </p:txBody>
      </p: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9DD1CD0B-2619-4BED-E83F-08D5E78C1559}"/>
              </a:ext>
            </a:extLst>
          </p:cNvPr>
          <p:cNvCxnSpPr>
            <a:cxnSpLocks/>
          </p:cNvCxnSpPr>
          <p:nvPr/>
        </p:nvCxnSpPr>
        <p:spPr>
          <a:xfrm flipV="1">
            <a:off x="6423944" y="421454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橢圓 103">
            <a:extLst>
              <a:ext uri="{FF2B5EF4-FFF2-40B4-BE49-F238E27FC236}">
                <a16:creationId xmlns:a16="http://schemas.microsoft.com/office/drawing/2014/main" id="{DB6D78A2-3218-603F-0553-9116F9811474}"/>
              </a:ext>
            </a:extLst>
          </p:cNvPr>
          <p:cNvSpPr/>
          <p:nvPr/>
        </p:nvSpPr>
        <p:spPr>
          <a:xfrm>
            <a:off x="6324273" y="4001753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70BD142-3CB7-01C9-893B-9AF81BF0C0EF}"/>
              </a:ext>
            </a:extLst>
          </p:cNvPr>
          <p:cNvCxnSpPr>
            <a:cxnSpLocks/>
          </p:cNvCxnSpPr>
          <p:nvPr/>
        </p:nvCxnSpPr>
        <p:spPr>
          <a:xfrm flipV="1">
            <a:off x="9419017" y="421185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12B59A"/>
                </a:gs>
                <a:gs pos="100000">
                  <a:srgbClr val="0E82A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橢圓 105">
            <a:extLst>
              <a:ext uri="{FF2B5EF4-FFF2-40B4-BE49-F238E27FC236}">
                <a16:creationId xmlns:a16="http://schemas.microsoft.com/office/drawing/2014/main" id="{F43454D1-1F4E-081F-0983-9E5B9C1BA66A}"/>
              </a:ext>
            </a:extLst>
          </p:cNvPr>
          <p:cNvSpPr/>
          <p:nvPr/>
        </p:nvSpPr>
        <p:spPr>
          <a:xfrm>
            <a:off x="9319346" y="4003544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FA15F07-386A-BAA4-40F9-46983B5080B5}"/>
              </a:ext>
            </a:extLst>
          </p:cNvPr>
          <p:cNvCxnSpPr>
            <a:cxnSpLocks/>
          </p:cNvCxnSpPr>
          <p:nvPr/>
        </p:nvCxnSpPr>
        <p:spPr>
          <a:xfrm flipV="1">
            <a:off x="5318987" y="382357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橢圓 107">
            <a:extLst>
              <a:ext uri="{FF2B5EF4-FFF2-40B4-BE49-F238E27FC236}">
                <a16:creationId xmlns:a16="http://schemas.microsoft.com/office/drawing/2014/main" id="{4D3EF055-0122-3BEB-55D2-5C2CD6C0FFA0}"/>
              </a:ext>
            </a:extLst>
          </p:cNvPr>
          <p:cNvSpPr/>
          <p:nvPr/>
        </p:nvSpPr>
        <p:spPr>
          <a:xfrm>
            <a:off x="5219316" y="4000496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0E2AB3C5-FF91-8D08-836B-6DFB65979BE1}"/>
              </a:ext>
            </a:extLst>
          </p:cNvPr>
          <p:cNvCxnSpPr>
            <a:stCxn id="110" idx="0"/>
          </p:cNvCxnSpPr>
          <p:nvPr/>
        </p:nvCxnSpPr>
        <p:spPr>
          <a:xfrm flipV="1">
            <a:off x="7471310" y="383611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橢圓 109">
            <a:extLst>
              <a:ext uri="{FF2B5EF4-FFF2-40B4-BE49-F238E27FC236}">
                <a16:creationId xmlns:a16="http://schemas.microsoft.com/office/drawing/2014/main" id="{A56F25E4-FB58-4B95-0788-2B3B9CCA67AF}"/>
              </a:ext>
            </a:extLst>
          </p:cNvPr>
          <p:cNvSpPr/>
          <p:nvPr/>
        </p:nvSpPr>
        <p:spPr>
          <a:xfrm>
            <a:off x="7371639" y="4002637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FE630547-6F2C-0904-76DC-0E0558208326}"/>
              </a:ext>
            </a:extLst>
          </p:cNvPr>
          <p:cNvCxnSpPr>
            <a:cxnSpLocks/>
            <a:stCxn id="102" idx="6"/>
            <a:endCxn id="108" idx="2"/>
          </p:cNvCxnSpPr>
          <p:nvPr/>
        </p:nvCxnSpPr>
        <p:spPr>
          <a:xfrm flipV="1">
            <a:off x="4273193" y="4100168"/>
            <a:ext cx="946123" cy="366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D09F7115-B8E5-F2A0-AC22-C9FB7A9518B5}"/>
              </a:ext>
            </a:extLst>
          </p:cNvPr>
          <p:cNvCxnSpPr>
            <a:cxnSpLocks/>
            <a:stCxn id="108" idx="6"/>
            <a:endCxn id="104" idx="2"/>
          </p:cNvCxnSpPr>
          <p:nvPr/>
        </p:nvCxnSpPr>
        <p:spPr>
          <a:xfrm>
            <a:off x="5418658" y="4100168"/>
            <a:ext cx="905615" cy="125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接點 117">
            <a:extLst>
              <a:ext uri="{FF2B5EF4-FFF2-40B4-BE49-F238E27FC236}">
                <a16:creationId xmlns:a16="http://schemas.microsoft.com/office/drawing/2014/main" id="{96F6454A-4134-17C2-8228-01B4F520E15A}"/>
              </a:ext>
            </a:extLst>
          </p:cNvPr>
          <p:cNvCxnSpPr>
            <a:cxnSpLocks/>
            <a:stCxn id="104" idx="6"/>
            <a:endCxn id="110" idx="2"/>
          </p:cNvCxnSpPr>
          <p:nvPr/>
        </p:nvCxnSpPr>
        <p:spPr>
          <a:xfrm>
            <a:off x="6523615" y="4101425"/>
            <a:ext cx="848024" cy="884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>
            <a:extLst>
              <a:ext uri="{FF2B5EF4-FFF2-40B4-BE49-F238E27FC236}">
                <a16:creationId xmlns:a16="http://schemas.microsoft.com/office/drawing/2014/main" id="{63D6A501-1C3A-B78F-D630-BE21AE12E513}"/>
              </a:ext>
            </a:extLst>
          </p:cNvPr>
          <p:cNvCxnSpPr>
            <a:cxnSpLocks/>
            <a:stCxn id="110" idx="6"/>
            <a:endCxn id="106" idx="2"/>
          </p:cNvCxnSpPr>
          <p:nvPr/>
        </p:nvCxnSpPr>
        <p:spPr>
          <a:xfrm>
            <a:off x="7570981" y="4102309"/>
            <a:ext cx="1748365" cy="90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9B7FBFC0-9956-9C6A-9FC7-A5E57552F2BB}"/>
              </a:ext>
            </a:extLst>
          </p:cNvPr>
          <p:cNvCxnSpPr>
            <a:cxnSpLocks/>
          </p:cNvCxnSpPr>
          <p:nvPr/>
        </p:nvCxnSpPr>
        <p:spPr>
          <a:xfrm>
            <a:off x="9543993" y="4100166"/>
            <a:ext cx="946123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5636BC1F-378D-60B8-BB4C-CDF07B43CDC4}"/>
              </a:ext>
            </a:extLst>
          </p:cNvPr>
          <p:cNvCxnSpPr>
            <a:cxnSpLocks/>
          </p:cNvCxnSpPr>
          <p:nvPr/>
        </p:nvCxnSpPr>
        <p:spPr>
          <a:xfrm flipV="1">
            <a:off x="6840725" y="203900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30B7940D-8336-2793-2174-3161AE69F9DD}"/>
              </a:ext>
            </a:extLst>
          </p:cNvPr>
          <p:cNvCxnSpPr>
            <a:cxnSpLocks/>
          </p:cNvCxnSpPr>
          <p:nvPr/>
        </p:nvCxnSpPr>
        <p:spPr>
          <a:xfrm flipV="1">
            <a:off x="432360" y="2747493"/>
            <a:ext cx="0" cy="457037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單箭頭接點 165">
            <a:extLst>
              <a:ext uri="{FF2B5EF4-FFF2-40B4-BE49-F238E27FC236}">
                <a16:creationId xmlns:a16="http://schemas.microsoft.com/office/drawing/2014/main" id="{1ED14F73-2274-0C14-3EF7-945FAB643566}"/>
              </a:ext>
            </a:extLst>
          </p:cNvPr>
          <p:cNvCxnSpPr>
            <a:cxnSpLocks/>
          </p:cNvCxnSpPr>
          <p:nvPr/>
        </p:nvCxnSpPr>
        <p:spPr>
          <a:xfrm flipV="1">
            <a:off x="8985705" y="4966455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E94244FF-3B97-72E9-7C28-1B7CF1C0C9AD}"/>
              </a:ext>
            </a:extLst>
          </p:cNvPr>
          <p:cNvCxnSpPr>
            <a:cxnSpLocks/>
          </p:cNvCxnSpPr>
          <p:nvPr/>
        </p:nvCxnSpPr>
        <p:spPr>
          <a:xfrm flipV="1">
            <a:off x="4628701" y="27178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ED0108DA-D7AA-E130-12C1-9840FC0100C0}"/>
              </a:ext>
            </a:extLst>
          </p:cNvPr>
          <p:cNvCxnSpPr>
            <a:cxnSpLocks/>
          </p:cNvCxnSpPr>
          <p:nvPr/>
        </p:nvCxnSpPr>
        <p:spPr>
          <a:xfrm flipV="1">
            <a:off x="2272851" y="26924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F4B82337-A86F-1A25-AF77-AC69F91D7021}"/>
              </a:ext>
            </a:extLst>
          </p:cNvPr>
          <p:cNvCxnSpPr>
            <a:cxnSpLocks/>
          </p:cNvCxnSpPr>
          <p:nvPr/>
        </p:nvCxnSpPr>
        <p:spPr>
          <a:xfrm flipV="1">
            <a:off x="3153532" y="496692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4">
            <a:extLst>
              <a:ext uri="{FF2B5EF4-FFF2-40B4-BE49-F238E27FC236}">
                <a16:creationId xmlns:a16="http://schemas.microsoft.com/office/drawing/2014/main" id="{303F250B-2FDF-D035-9531-8256B5082D0E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4683" y="5535176"/>
            <a:ext cx="751966" cy="495525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>
            <a:extLst>
              <a:ext uri="{FF2B5EF4-FFF2-40B4-BE49-F238E27FC236}">
                <a16:creationId xmlns:a16="http://schemas.microsoft.com/office/drawing/2014/main" id="{DA80B9AF-B77E-863F-B850-D71E805FE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5348" y="5817635"/>
            <a:ext cx="748443" cy="465996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AE31FE-1508-3D71-1462-963B1F51C50C}"/>
              </a:ext>
            </a:extLst>
          </p:cNvPr>
          <p:cNvSpPr txBox="1"/>
          <p:nvPr/>
        </p:nvSpPr>
        <p:spPr>
          <a:xfrm>
            <a:off x="2312693" y="2589317"/>
            <a:ext cx="1823798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NL Warehouse</a:t>
            </a:r>
            <a:endParaRPr lang="en-US" altLang="zh-TW" sz="1250">
              <a:solidFill>
                <a:srgbClr val="0C6C8A"/>
              </a:solidFill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設立於荷蘭 </a:t>
            </a:r>
            <a:r>
              <a:rPr lang="en-US" altLang="zh-TW" sz="1250" err="1">
                <a:cs typeface="+mn-ea"/>
                <a:sym typeface="+mn-lt"/>
              </a:rPr>
              <a:t>Bleiswijk</a:t>
            </a:r>
            <a:r>
              <a:rPr lang="zh-TW" altLang="en-US" sz="1250">
                <a:cs typeface="+mn-ea"/>
                <a:sym typeface="+mn-lt"/>
              </a:rPr>
              <a:t> ，主要出貨給歐洲各國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18985BB-3B39-5612-99E8-AF947BA5A52B}"/>
              </a:ext>
            </a:extLst>
          </p:cNvPr>
          <p:cNvSpPr txBox="1"/>
          <p:nvPr/>
        </p:nvSpPr>
        <p:spPr>
          <a:xfrm>
            <a:off x="4677186" y="2608131"/>
            <a:ext cx="1777154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JP office</a:t>
            </a: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設立於日本 </a:t>
            </a:r>
            <a:r>
              <a:rPr lang="en-US" altLang="zh-TW" sz="1250">
                <a:cs typeface="+mn-ea"/>
                <a:sym typeface="+mn-lt"/>
              </a:rPr>
              <a:t>Tokyo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4E9937-0860-50E4-2049-4BE8CADC200D}"/>
              </a:ext>
            </a:extLst>
          </p:cNvPr>
          <p:cNvSpPr txBox="1"/>
          <p:nvPr/>
        </p:nvSpPr>
        <p:spPr>
          <a:xfrm>
            <a:off x="484578" y="2717858"/>
            <a:ext cx="1091889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QNAP </a:t>
            </a:r>
            <a:r>
              <a:rPr lang="zh-TW" altLang="en-US" sz="1250" b="1">
                <a:solidFill>
                  <a:srgbClr val="0C6C8A"/>
                </a:solidFill>
                <a:cs typeface="+mn-ea"/>
                <a:sym typeface="+mn-lt"/>
              </a:rPr>
              <a:t>總部</a:t>
            </a:r>
            <a:r>
              <a:rPr lang="zh-TW" altLang="en-US" sz="1250">
                <a:cs typeface="+mn-ea"/>
                <a:sym typeface="+mn-lt"/>
              </a:rPr>
              <a:t>設立於台北</a:t>
            </a:r>
          </a:p>
        </p:txBody>
      </p:sp>
      <p:sp>
        <p:nvSpPr>
          <p:cNvPr id="85" name="箭號: 向下 84">
            <a:extLst>
              <a:ext uri="{FF2B5EF4-FFF2-40B4-BE49-F238E27FC236}">
                <a16:creationId xmlns:a16="http://schemas.microsoft.com/office/drawing/2014/main" id="{F66DC648-AEBE-CD70-E0EF-E6A300D9A4B7}"/>
              </a:ext>
            </a:extLst>
          </p:cNvPr>
          <p:cNvSpPr/>
          <p:nvPr/>
        </p:nvSpPr>
        <p:spPr>
          <a:xfrm rot="16200000">
            <a:off x="11659040" y="4028844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FCA50F8A-6416-62DD-B141-121353DB56BF}"/>
              </a:ext>
            </a:extLst>
          </p:cNvPr>
          <p:cNvSpPr/>
          <p:nvPr/>
        </p:nvSpPr>
        <p:spPr>
          <a:xfrm rot="16200000">
            <a:off x="11835344" y="402479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4BF84DD-F078-E8E8-A8EA-76CE296DBDD6}"/>
              </a:ext>
            </a:extLst>
          </p:cNvPr>
          <p:cNvCxnSpPr>
            <a:cxnSpLocks/>
          </p:cNvCxnSpPr>
          <p:nvPr/>
        </p:nvCxnSpPr>
        <p:spPr>
          <a:xfrm flipV="1">
            <a:off x="10589787" y="3822564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12B59A"/>
                </a:gs>
                <a:gs pos="100000">
                  <a:srgbClr val="0E82A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>
            <a:extLst>
              <a:ext uri="{FF2B5EF4-FFF2-40B4-BE49-F238E27FC236}">
                <a16:creationId xmlns:a16="http://schemas.microsoft.com/office/drawing/2014/main" id="{F743104B-7730-2E9D-18A1-AF40DA9429DC}"/>
              </a:ext>
            </a:extLst>
          </p:cNvPr>
          <p:cNvSpPr/>
          <p:nvPr/>
        </p:nvSpPr>
        <p:spPr>
          <a:xfrm>
            <a:off x="10490116" y="4007439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74AC78B-7FBF-4AF1-9D9C-01943671E052}"/>
              </a:ext>
            </a:extLst>
          </p:cNvPr>
          <p:cNvCxnSpPr>
            <a:cxnSpLocks/>
          </p:cNvCxnSpPr>
          <p:nvPr/>
        </p:nvCxnSpPr>
        <p:spPr>
          <a:xfrm>
            <a:off x="10726055" y="4107110"/>
            <a:ext cx="946123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2A919F-FA84-768E-674B-3616D0C85FC5}"/>
              </a:ext>
            </a:extLst>
          </p:cNvPr>
          <p:cNvSpPr txBox="1"/>
          <p:nvPr/>
        </p:nvSpPr>
        <p:spPr>
          <a:xfrm>
            <a:off x="10221674" y="3473341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0C6C8A"/>
                </a:solidFill>
                <a:cs typeface="+mn-ea"/>
                <a:sym typeface="+mn-lt"/>
              </a:rPr>
              <a:t>2024</a:t>
            </a:r>
          </a:p>
        </p:txBody>
      </p:sp>
      <p:sp>
        <p:nvSpPr>
          <p:cNvPr id="9" name="圓角矩形 28">
            <a:extLst>
              <a:ext uri="{FF2B5EF4-FFF2-40B4-BE49-F238E27FC236}">
                <a16:creationId xmlns:a16="http://schemas.microsoft.com/office/drawing/2014/main" id="{82269864-060F-0E7F-A9E3-7825B3340ACB}"/>
              </a:ext>
            </a:extLst>
          </p:cNvPr>
          <p:cNvSpPr/>
          <p:nvPr/>
        </p:nvSpPr>
        <p:spPr>
          <a:xfrm>
            <a:off x="9919149" y="2589318"/>
            <a:ext cx="1730247" cy="82535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9486229-60C3-E110-299F-AF8BB84F1388}"/>
              </a:ext>
            </a:extLst>
          </p:cNvPr>
          <p:cNvCxnSpPr>
            <a:cxnSpLocks/>
          </p:cNvCxnSpPr>
          <p:nvPr/>
        </p:nvCxnSpPr>
        <p:spPr>
          <a:xfrm flipV="1">
            <a:off x="10017054" y="279848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3FF8F2-FDD7-A951-39B3-A55B387F9603}"/>
              </a:ext>
            </a:extLst>
          </p:cNvPr>
          <p:cNvSpPr txBox="1"/>
          <p:nvPr/>
        </p:nvSpPr>
        <p:spPr>
          <a:xfrm>
            <a:off x="10071958" y="2798488"/>
            <a:ext cx="158703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TW" sz="1100" b="1" dirty="0">
                <a:solidFill>
                  <a:srgbClr val="0C6C8A"/>
                </a:solidFill>
                <a:cs typeface="+mn-ea"/>
                <a:sym typeface="+mn-lt"/>
              </a:rPr>
              <a:t>QKR</a:t>
            </a:r>
            <a:r>
              <a:rPr lang="en-US" sz="1100" dirty="0">
                <a:cs typeface="+mn-ea"/>
                <a:sym typeface="+mn-lt"/>
              </a:rPr>
              <a:t>: </a:t>
            </a:r>
            <a:r>
              <a:rPr lang="zh-TW" altLang="en-US" sz="1250" dirty="0">
                <a:cs typeface="+mn-ea"/>
                <a:sym typeface="+mn-lt"/>
              </a:rPr>
              <a:t>設立於韓國首爾，提供</a:t>
            </a:r>
            <a:r>
              <a:rPr lang="zh-TW" altLang="en-US" sz="1250" dirty="0"/>
              <a:t>售前售後服務 </a:t>
            </a:r>
            <a:endParaRPr lang="en-US" sz="125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392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76918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2016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5110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70B21D60-4BB2-9405-558B-32CCD9CC08A2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093698"/>
            <a:ext cx="6822000" cy="5431508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AF46A00-A83C-070D-D3FC-FD5E2489F01D}"/>
              </a:ext>
            </a:extLst>
          </p:cNvPr>
          <p:cNvSpPr txBox="1"/>
          <p:nvPr/>
        </p:nvSpPr>
        <p:spPr>
          <a:xfrm>
            <a:off x="976918" y="3976571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Tokyo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584EB44-8DA2-7B62-351B-3CC3A00C6EFF}"/>
              </a:ext>
            </a:extLst>
          </p:cNvPr>
          <p:cNvGrpSpPr/>
          <p:nvPr/>
        </p:nvGrpSpPr>
        <p:grpSpPr>
          <a:xfrm>
            <a:off x="915110" y="3516782"/>
            <a:ext cx="1044470" cy="496304"/>
            <a:chOff x="7766989" y="2101432"/>
            <a:chExt cx="1044470" cy="496304"/>
          </a:xfrm>
        </p:grpSpPr>
        <p:sp>
          <p:nvSpPr>
            <p:cNvPr id="28" name="矩形: 圓角 26">
              <a:extLst>
                <a:ext uri="{FF2B5EF4-FFF2-40B4-BE49-F238E27FC236}">
                  <a16:creationId xmlns:a16="http://schemas.microsoft.com/office/drawing/2014/main" id="{A48583DE-D628-3794-51E4-D4839C8F0526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927DFEE-C5FD-BF67-9DAB-828D5A4A6D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981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832" y="1146306"/>
            <a:ext cx="6717469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13099" y="2451652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13099" y="3686070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13099" y="2931177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15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13099" y="4218004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</p:spTree>
    <p:extLst>
      <p:ext uri="{BB962C8B-B14F-4D97-AF65-F5344CB8AC3E}">
        <p14:creationId xmlns:p14="http://schemas.microsoft.com/office/powerpoint/2010/main" val="130094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345419"/>
            <a:ext cx="6821999" cy="4641773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2017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A73B86-FAA7-CDA8-F57D-F689C0FF536A}"/>
              </a:ext>
            </a:extLst>
          </p:cNvPr>
          <p:cNvSpPr txBox="1"/>
          <p:nvPr/>
        </p:nvSpPr>
        <p:spPr>
          <a:xfrm>
            <a:off x="858256" y="3986067"/>
            <a:ext cx="3188305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Bengaluru (Bangalore)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2DE010B-C6BF-6D13-643C-75BF25068859}"/>
              </a:ext>
            </a:extLst>
          </p:cNvPr>
          <p:cNvGrpSpPr/>
          <p:nvPr/>
        </p:nvGrpSpPr>
        <p:grpSpPr>
          <a:xfrm>
            <a:off x="905632" y="352627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2BE4E696-B52C-3686-EF72-12E5B14CA1AC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937C0E7-EC34-B215-A350-7238831AF72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628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06275" y="2417536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06275" y="3651954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06275" y="2897061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48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06275" y="4183888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研發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pic>
        <p:nvPicPr>
          <p:cNvPr id="14" name="圖片 13" descr="一張含有 個人, 直立的, 團體, 人 的圖片&#10;&#10;自動產生的描述">
            <a:extLst>
              <a:ext uri="{FF2B5EF4-FFF2-40B4-BE49-F238E27FC236}">
                <a16:creationId xmlns:a16="http://schemas.microsoft.com/office/drawing/2014/main" id="{1EB9649B-639D-5EBC-64C8-3D92D4800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567" y="1146307"/>
            <a:ext cx="6822000" cy="503999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235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"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677EC64-9248-8462-0B78-CD1ACEAB8FEB}"/>
              </a:ext>
            </a:extLst>
          </p:cNvPr>
          <p:cNvSpPr txBox="1"/>
          <p:nvPr/>
        </p:nvSpPr>
        <p:spPr>
          <a:xfrm>
            <a:off x="865723" y="3975610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Swindon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9500FAA-0B6A-FCD9-9DC5-754B2EA8E590}"/>
              </a:ext>
            </a:extLst>
          </p:cNvPr>
          <p:cNvGrpSpPr/>
          <p:nvPr/>
        </p:nvGrpSpPr>
        <p:grpSpPr>
          <a:xfrm>
            <a:off x="913099" y="351582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4FF2A126-CBAB-185D-3EEF-7715C28CD97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F8981A7-7EDF-54D8-A4B4-A1D8C836922F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79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885804" y="2478951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885804" y="3713369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885804" y="295847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13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885804" y="4245303"/>
            <a:ext cx="3506910" cy="1060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  <a:endParaRPr lang="en-US" altLang="zh-TW" sz="2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倉儲中心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</p:spTree>
    <p:extLst>
      <p:ext uri="{BB962C8B-B14F-4D97-AF65-F5344CB8AC3E}">
        <p14:creationId xmlns:p14="http://schemas.microsoft.com/office/powerpoint/2010/main" val="132959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283" y="1148486"/>
            <a:ext cx="6822000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D8C742F-8A6E-B527-3201-0C7AA46F16E2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563926-BDEB-EBD5-8C2E-3E3463556759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2634448-49E2-C05E-9506-F0F169941C03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B86F009-02E3-4968-2FFF-FAAA05644D14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D273559-39ED-9AEE-895D-C70E5C1158CD}"/>
              </a:ext>
            </a:extLst>
          </p:cNvPr>
          <p:cNvSpPr txBox="1"/>
          <p:nvPr/>
        </p:nvSpPr>
        <p:spPr>
          <a:xfrm>
            <a:off x="898558" y="4074380"/>
            <a:ext cx="1848203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九龍灣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4B3AE26F-8557-5B4E-5D79-DECAA7134885}"/>
              </a:ext>
            </a:extLst>
          </p:cNvPr>
          <p:cNvGrpSpPr/>
          <p:nvPr/>
        </p:nvGrpSpPr>
        <p:grpSpPr>
          <a:xfrm>
            <a:off x="913099" y="3614591"/>
            <a:ext cx="1044470" cy="496304"/>
            <a:chOff x="7766989" y="2101432"/>
            <a:chExt cx="1044470" cy="496304"/>
          </a:xfrm>
        </p:grpSpPr>
        <p:sp>
          <p:nvSpPr>
            <p:cNvPr id="29" name="矩形: 圓角 26">
              <a:extLst>
                <a:ext uri="{FF2B5EF4-FFF2-40B4-BE49-F238E27FC236}">
                  <a16:creationId xmlns:a16="http://schemas.microsoft.com/office/drawing/2014/main" id="{BADA5075-70E6-5E06-0181-5F812784CE5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3E6E33B1-D058-2FF7-0F76-4F07FFEC1102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346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977" y="1148486"/>
            <a:ext cx="6718611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C9001094-8E65-2584-490D-97AFD9A59728}"/>
              </a:ext>
            </a:extLst>
          </p:cNvPr>
          <p:cNvGrpSpPr/>
          <p:nvPr/>
        </p:nvGrpSpPr>
        <p:grpSpPr>
          <a:xfrm>
            <a:off x="913099" y="2431181"/>
            <a:ext cx="1614343" cy="486808"/>
            <a:chOff x="7793459" y="377137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6B3822E-F8F6-1623-2D36-6E981675FFDB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2763D53-5591-5A90-82BA-128AD2CAC9A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C2DC528-8568-FFD5-B7F4-4089343AB465}"/>
              </a:ext>
            </a:extLst>
          </p:cNvPr>
          <p:cNvGrpSpPr/>
          <p:nvPr/>
        </p:nvGrpSpPr>
        <p:grpSpPr>
          <a:xfrm>
            <a:off x="913099" y="3665599"/>
            <a:ext cx="1614343" cy="496075"/>
            <a:chOff x="7840735" y="5168928"/>
            <a:chExt cx="1614343" cy="496075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099006B6-18A7-F1B0-AA87-0D5F8D941DC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CCB077F-56D9-0BE1-F61F-ECDBBAE0E7B6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F25B3-5998-A25E-6F0D-4763CE0CE219}"/>
              </a:ext>
            </a:extLst>
          </p:cNvPr>
          <p:cNvSpPr txBox="1"/>
          <p:nvPr/>
        </p:nvSpPr>
        <p:spPr>
          <a:xfrm>
            <a:off x="913099" y="291070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7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051B4F-AB01-E318-2256-2C28C0DCE511}"/>
              </a:ext>
            </a:extLst>
          </p:cNvPr>
          <p:cNvSpPr txBox="1"/>
          <p:nvPr/>
        </p:nvSpPr>
        <p:spPr>
          <a:xfrm>
            <a:off x="913099" y="4197533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</p:spTree>
    <p:extLst>
      <p:ext uri="{BB962C8B-B14F-4D97-AF65-F5344CB8AC3E}">
        <p14:creationId xmlns:p14="http://schemas.microsoft.com/office/powerpoint/2010/main" val="27788828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1867238"/>
            <a:ext cx="6256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品質管理與生產流程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81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3F53359-9884-20E3-412A-FEF5A03789E9}"/>
              </a:ext>
            </a:extLst>
          </p:cNvPr>
          <p:cNvSpPr/>
          <p:nvPr/>
        </p:nvSpPr>
        <p:spPr>
          <a:xfrm>
            <a:off x="1203032" y="1840258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</a:t>
            </a:r>
            <a:r>
              <a:rPr lang="zh-TW" altLang="en-US" sz="5000" b="1">
                <a:cs typeface="+mn-ea"/>
                <a:sym typeface="+mn-lt"/>
              </a:rPr>
              <a:t>品質控制管理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6A5E6BE-4841-47C4-C64F-CC583EAE3D9C}"/>
              </a:ext>
            </a:extLst>
          </p:cNvPr>
          <p:cNvSpPr/>
          <p:nvPr/>
        </p:nvSpPr>
        <p:spPr>
          <a:xfrm>
            <a:off x="4555195" y="1825635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B887133-001E-4B79-A6A2-40A426A9B847}"/>
              </a:ext>
            </a:extLst>
          </p:cNvPr>
          <p:cNvSpPr/>
          <p:nvPr/>
        </p:nvSpPr>
        <p:spPr>
          <a:xfrm>
            <a:off x="7871968" y="1840258"/>
            <a:ext cx="3092292" cy="4655792"/>
          </a:xfrm>
          <a:prstGeom prst="roundRect">
            <a:avLst>
              <a:gd name="adj" fmla="val 3629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8C2640-DB69-3DA2-A546-413284825338}"/>
              </a:ext>
            </a:extLst>
          </p:cNvPr>
          <p:cNvSpPr txBox="1"/>
          <p:nvPr/>
        </p:nvSpPr>
        <p:spPr>
          <a:xfrm>
            <a:off x="1727795" y="1933858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Design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08DAF69-1CDD-ADC1-A6E0-5BF2F728AC94}"/>
              </a:ext>
            </a:extLst>
          </p:cNvPr>
          <p:cNvSpPr txBox="1"/>
          <p:nvPr/>
        </p:nvSpPr>
        <p:spPr>
          <a:xfrm>
            <a:off x="1588368" y="2373939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B9265D-8B35-2065-3C99-06F5D1D255C7}"/>
              </a:ext>
            </a:extLst>
          </p:cNvPr>
          <p:cNvSpPr txBox="1"/>
          <p:nvPr/>
        </p:nvSpPr>
        <p:spPr>
          <a:xfrm>
            <a:off x="4843877" y="1924219"/>
            <a:ext cx="25253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Manufacturing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332553A-0CB5-6A35-F7E9-92BCE27CE7D5}"/>
              </a:ext>
            </a:extLst>
          </p:cNvPr>
          <p:cNvSpPr txBox="1"/>
          <p:nvPr/>
        </p:nvSpPr>
        <p:spPr>
          <a:xfrm>
            <a:off x="4885111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FAEBDC8-A2BC-5862-C866-9E4B47AEA41E}"/>
              </a:ext>
            </a:extLst>
          </p:cNvPr>
          <p:cNvSpPr txBox="1"/>
          <p:nvPr/>
        </p:nvSpPr>
        <p:spPr>
          <a:xfrm>
            <a:off x="8420521" y="1924219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BD7671-BF40-81FD-1BC7-2F24B4AB1EC8}"/>
              </a:ext>
            </a:extLst>
          </p:cNvPr>
          <p:cNvSpPr txBox="1"/>
          <p:nvPr/>
        </p:nvSpPr>
        <p:spPr>
          <a:xfrm>
            <a:off x="8281094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2BC41C-AF34-C609-4272-E0F51AEE4D7A}"/>
              </a:ext>
            </a:extLst>
          </p:cNvPr>
          <p:cNvSpPr txBox="1"/>
          <p:nvPr/>
        </p:nvSpPr>
        <p:spPr>
          <a:xfrm>
            <a:off x="1398493" y="3402253"/>
            <a:ext cx="2444750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NPI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ECR/ECN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P/N approval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32E9040-A8DF-1BC3-116C-7321209844E1}"/>
              </a:ext>
            </a:extLst>
          </p:cNvPr>
          <p:cNvSpPr txBox="1"/>
          <p:nvPr/>
        </p:nvSpPr>
        <p:spPr>
          <a:xfrm>
            <a:off x="1384360" y="5048070"/>
            <a:ext cx="2910964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Mechanical/signal/environmental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Networking products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Certifications (EMC/Safety)</a:t>
            </a:r>
            <a:endParaRPr lang="zh-TW" altLang="en-US" sz="13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10FD5EE-E6EF-8950-D29E-A28FA22A1ADC}"/>
              </a:ext>
            </a:extLst>
          </p:cNvPr>
          <p:cNvSpPr txBox="1"/>
          <p:nvPr/>
        </p:nvSpPr>
        <p:spPr>
          <a:xfrm>
            <a:off x="4878966" y="3993317"/>
            <a:ext cx="244475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First article inspection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On line audit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F55CCCB-F6AA-827B-9BF0-60F0418C4A83}"/>
              </a:ext>
            </a:extLst>
          </p:cNvPr>
          <p:cNvSpPr/>
          <p:nvPr/>
        </p:nvSpPr>
        <p:spPr>
          <a:xfrm>
            <a:off x="1203032" y="283060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02EFE67-5D0B-631C-1237-3200D690A09A}"/>
              </a:ext>
            </a:extLst>
          </p:cNvPr>
          <p:cNvSpPr/>
          <p:nvPr/>
        </p:nvSpPr>
        <p:spPr>
          <a:xfrm>
            <a:off x="1203032" y="447114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3CFF48B-217C-BEF6-E63C-1FBD7F964A53}"/>
              </a:ext>
            </a:extLst>
          </p:cNvPr>
          <p:cNvSpPr/>
          <p:nvPr/>
        </p:nvSpPr>
        <p:spPr>
          <a:xfrm>
            <a:off x="4556452" y="2829819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CE1A960-C930-418F-71EE-1143E0E544DA}"/>
              </a:ext>
            </a:extLst>
          </p:cNvPr>
          <p:cNvSpPr/>
          <p:nvPr/>
        </p:nvSpPr>
        <p:spPr>
          <a:xfrm>
            <a:off x="4555195" y="3580470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4359BA3-09DD-62B3-8A66-7AC6DA6F5D09}"/>
              </a:ext>
            </a:extLst>
          </p:cNvPr>
          <p:cNvSpPr/>
          <p:nvPr/>
        </p:nvSpPr>
        <p:spPr>
          <a:xfrm>
            <a:off x="4563975" y="4523836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CA4A40B-ED05-0105-EF0E-8C12711A607D}"/>
              </a:ext>
            </a:extLst>
          </p:cNvPr>
          <p:cNvSpPr/>
          <p:nvPr/>
        </p:nvSpPr>
        <p:spPr>
          <a:xfrm>
            <a:off x="4554971" y="527281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B9C6AB2-5608-4B90-1393-4CE420C987A3}"/>
              </a:ext>
            </a:extLst>
          </p:cNvPr>
          <p:cNvSpPr txBox="1"/>
          <p:nvPr/>
        </p:nvSpPr>
        <p:spPr>
          <a:xfrm>
            <a:off x="4857577" y="5675393"/>
            <a:ext cx="2444750" cy="74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Analysis defect symptom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Feedback issues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Track improvement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37F669-AC75-C1BC-4DB3-03380D55749F}"/>
              </a:ext>
            </a:extLst>
          </p:cNvPr>
          <p:cNvSpPr txBox="1"/>
          <p:nvPr/>
        </p:nvSpPr>
        <p:spPr>
          <a:xfrm>
            <a:off x="1145878" y="284078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R&amp;D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4D96328-94DA-1A0A-317D-841CCAFBD5EF}"/>
              </a:ext>
            </a:extLst>
          </p:cNvPr>
          <p:cNvSpPr txBox="1"/>
          <p:nvPr/>
        </p:nvSpPr>
        <p:spPr>
          <a:xfrm>
            <a:off x="1145878" y="4480373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QA Lab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DAD923E-9832-60F5-A9F3-79A04D965AD1}"/>
              </a:ext>
            </a:extLst>
          </p:cNvPr>
          <p:cNvSpPr txBox="1"/>
          <p:nvPr/>
        </p:nvSpPr>
        <p:spPr>
          <a:xfrm>
            <a:off x="4648200" y="3583651"/>
            <a:ext cx="289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LQC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C3B8B19-756D-FA0E-862E-D8652F99E7CC}"/>
              </a:ext>
            </a:extLst>
          </p:cNvPr>
          <p:cNvSpPr txBox="1"/>
          <p:nvPr/>
        </p:nvSpPr>
        <p:spPr>
          <a:xfrm>
            <a:off x="4506821" y="4532412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OQC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C0A83FC-5250-D99F-205B-95C08AB91124}"/>
              </a:ext>
            </a:extLst>
          </p:cNvPr>
          <p:cNvSpPr txBox="1"/>
          <p:nvPr/>
        </p:nvSpPr>
        <p:spPr>
          <a:xfrm>
            <a:off x="4476652" y="5291576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QE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20632FF-AAD1-9109-ABB6-F0ABE43ACD18}"/>
              </a:ext>
            </a:extLst>
          </p:cNvPr>
          <p:cNvSpPr txBox="1"/>
          <p:nvPr/>
        </p:nvSpPr>
        <p:spPr>
          <a:xfrm>
            <a:off x="4499298" y="285333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IQC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C9135CC-214A-16A6-B784-8CF07359C240}"/>
              </a:ext>
            </a:extLst>
          </p:cNvPr>
          <p:cNvSpPr txBox="1"/>
          <p:nvPr/>
        </p:nvSpPr>
        <p:spPr>
          <a:xfrm>
            <a:off x="4880223" y="3248809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Component yield rate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5364AB6-F2B0-2933-95B6-2578A91E4505}"/>
              </a:ext>
            </a:extLst>
          </p:cNvPr>
          <p:cNvSpPr txBox="1"/>
          <p:nvPr/>
        </p:nvSpPr>
        <p:spPr>
          <a:xfrm>
            <a:off x="4887746" y="4940498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Finish goods yield rate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B5FC8C3-2FD9-8819-2E4C-3F512812C364}"/>
              </a:ext>
            </a:extLst>
          </p:cNvPr>
          <p:cNvSpPr/>
          <p:nvPr/>
        </p:nvSpPr>
        <p:spPr>
          <a:xfrm>
            <a:off x="7883508" y="2824948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DBB6B18-6334-DE1B-85D4-EC30803E06E0}"/>
              </a:ext>
            </a:extLst>
          </p:cNvPr>
          <p:cNvSpPr txBox="1"/>
          <p:nvPr/>
        </p:nvSpPr>
        <p:spPr>
          <a:xfrm>
            <a:off x="8055435" y="3275651"/>
            <a:ext cx="28449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Annual customer satisfaction survey &amp; feedback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51AB419-A9B5-17A3-6CE7-40C12BC8811B}"/>
              </a:ext>
            </a:extLst>
          </p:cNvPr>
          <p:cNvSpPr txBox="1"/>
          <p:nvPr/>
        </p:nvSpPr>
        <p:spPr>
          <a:xfrm>
            <a:off x="7805189" y="2843709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529531C2-9035-5FF5-96F2-426607EDB4A0}"/>
              </a:ext>
            </a:extLst>
          </p:cNvPr>
          <p:cNvSpPr/>
          <p:nvPr/>
        </p:nvSpPr>
        <p:spPr>
          <a:xfrm>
            <a:off x="7883508" y="384643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CD618A1-40C4-42B7-C365-E7D68E9AA8FE}"/>
              </a:ext>
            </a:extLst>
          </p:cNvPr>
          <p:cNvSpPr txBox="1"/>
          <p:nvPr/>
        </p:nvSpPr>
        <p:spPr>
          <a:xfrm>
            <a:off x="8055435" y="4403014"/>
            <a:ext cx="284492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Customer application service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Return product analysis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Technical support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DOA &amp; RMA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 lifecycle management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Production traceability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Quality traceability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5F5C9F7-AF98-F6D0-8367-7CE3D119C8D4}"/>
              </a:ext>
            </a:extLst>
          </p:cNvPr>
          <p:cNvSpPr txBox="1"/>
          <p:nvPr/>
        </p:nvSpPr>
        <p:spPr>
          <a:xfrm>
            <a:off x="7805189" y="386519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FAE &amp; RMA</a:t>
            </a:r>
          </a:p>
        </p:txBody>
      </p:sp>
    </p:spTree>
    <p:extLst>
      <p:ext uri="{BB962C8B-B14F-4D97-AF65-F5344CB8AC3E}">
        <p14:creationId xmlns:p14="http://schemas.microsoft.com/office/powerpoint/2010/main" val="263453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A3BAD05-4490-70B4-A238-827381A42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392" y="3418356"/>
            <a:ext cx="4736439" cy="172059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cs typeface="+mn-ea"/>
                <a:sym typeface="+mn-lt"/>
              </a:rPr>
              <a:t>獲獎榮耀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31F5523-2825-DBA5-A492-0828C573D0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2499" y="1902173"/>
            <a:ext cx="1229772" cy="70189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0CA0091-AAA4-95A5-64BA-86E325B29669}"/>
              </a:ext>
            </a:extLst>
          </p:cNvPr>
          <p:cNvGrpSpPr/>
          <p:nvPr/>
        </p:nvGrpSpPr>
        <p:grpSpPr>
          <a:xfrm>
            <a:off x="294291" y="5076997"/>
            <a:ext cx="2266810" cy="1002058"/>
            <a:chOff x="7873465" y="5199962"/>
            <a:chExt cx="3938403" cy="174099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FE0ADA6-B25D-E0D9-7F96-5D79EE3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873465" y="6244303"/>
              <a:ext cx="3938403" cy="696654"/>
            </a:xfrm>
            <a:prstGeom prst="rect">
              <a:avLst/>
            </a:prstGeom>
          </p:spPr>
        </p:pic>
        <p:pic>
          <p:nvPicPr>
            <p:cNvPr id="6" name="圖片 5" descr="一張含有 文字, 電子用品, 室內, 監視器 的圖片&#10;&#10;自動產生的描述">
              <a:extLst>
                <a:ext uri="{FF2B5EF4-FFF2-40B4-BE49-F238E27FC236}">
                  <a16:creationId xmlns:a16="http://schemas.microsoft.com/office/drawing/2014/main" id="{43972E87-EE0A-EBCF-A75C-CC85649E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8162" y="5199962"/>
              <a:ext cx="2652389" cy="1658038"/>
            </a:xfrm>
            <a:prstGeom prst="rect">
              <a:avLst/>
            </a:prstGeom>
          </p:spPr>
        </p:pic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12F11C-906F-F59D-0307-02C435C013CC}"/>
              </a:ext>
            </a:extLst>
          </p:cNvPr>
          <p:cNvSpPr txBox="1"/>
          <p:nvPr/>
        </p:nvSpPr>
        <p:spPr>
          <a:xfrm>
            <a:off x="690378" y="1667823"/>
            <a:ext cx="225877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2018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4F3B5DF-032E-A0F8-38E0-03BA35F6DF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2327" y="3221770"/>
            <a:ext cx="1196744" cy="8920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B5A74AE-91BC-5C0A-36C9-E7B828EB8D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84" y="2478327"/>
            <a:ext cx="1294537" cy="80922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E2EFFBB-95AA-41D2-F439-EB5119609FD5}"/>
              </a:ext>
            </a:extLst>
          </p:cNvPr>
          <p:cNvSpPr txBox="1"/>
          <p:nvPr/>
        </p:nvSpPr>
        <p:spPr>
          <a:xfrm>
            <a:off x="690378" y="3436879"/>
            <a:ext cx="1935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TVS-951X 9-bay 10GbE </a:t>
            </a:r>
            <a:r>
              <a:rPr lang="zh-TW" altLang="en-US" sz="1200" dirty="0">
                <a:cs typeface="+mn-ea"/>
                <a:sym typeface="+mn-lt"/>
              </a:rPr>
              <a:t>多媒體 </a:t>
            </a:r>
            <a:r>
              <a:rPr lang="en-US" altLang="zh-TW" sz="1200" dirty="0">
                <a:cs typeface="+mn-ea"/>
                <a:sym typeface="+mn-lt"/>
              </a:rPr>
              <a:t>NAS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1F13E2A-A9DD-D66B-0A4E-92F6BC6D27F7}"/>
              </a:ext>
            </a:extLst>
          </p:cNvPr>
          <p:cNvSpPr txBox="1"/>
          <p:nvPr/>
        </p:nvSpPr>
        <p:spPr>
          <a:xfrm>
            <a:off x="533751" y="6042355"/>
            <a:ext cx="237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TS-h1290FX </a:t>
            </a:r>
            <a:r>
              <a:rPr lang="zh-TW" altLang="en-US" sz="1200" dirty="0">
                <a:cs typeface="+mn-ea"/>
                <a:sym typeface="+mn-lt"/>
              </a:rPr>
              <a:t>桌上型 </a:t>
            </a:r>
            <a:r>
              <a:rPr lang="en-US" altLang="zh-TW" sz="1200" dirty="0">
                <a:cs typeface="+mn-ea"/>
                <a:sym typeface="+mn-lt"/>
              </a:rPr>
              <a:t>12-bay </a:t>
            </a:r>
            <a:r>
              <a:rPr lang="zh-TW" altLang="en-US" sz="1200" dirty="0">
                <a:cs typeface="+mn-ea"/>
                <a:sym typeface="+mn-lt"/>
              </a:rPr>
              <a:t>全快閃 </a:t>
            </a:r>
            <a:r>
              <a:rPr lang="en-US" altLang="zh-TW" sz="1200" dirty="0">
                <a:cs typeface="+mn-ea"/>
                <a:sym typeface="+mn-lt"/>
              </a:rPr>
              <a:t>NAS</a:t>
            </a:r>
            <a:endParaRPr lang="zh-TW" altLang="en-US" sz="1200" dirty="0">
              <a:cs typeface="+mn-ea"/>
              <a:sym typeface="+mn-lt"/>
            </a:endParaRPr>
          </a:p>
        </p:txBody>
      </p:sp>
      <p:pic>
        <p:nvPicPr>
          <p:cNvPr id="35" name="圖片 34" descr="一張含有 文字, 賭場 的圖片&#10;&#10;自動產生的描述">
            <a:extLst>
              <a:ext uri="{FF2B5EF4-FFF2-40B4-BE49-F238E27FC236}">
                <a16:creationId xmlns:a16="http://schemas.microsoft.com/office/drawing/2014/main" id="{231FA88F-80AC-9BEC-4FB0-2016FFE389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431" y="5468277"/>
            <a:ext cx="786075" cy="415859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9609BED6-F039-8DF5-C9E5-18E1B1A4516E}"/>
              </a:ext>
            </a:extLst>
          </p:cNvPr>
          <p:cNvSpPr txBox="1"/>
          <p:nvPr/>
        </p:nvSpPr>
        <p:spPr>
          <a:xfrm>
            <a:off x="2869212" y="1667823"/>
            <a:ext cx="2134302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2019 CES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創新獎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F3CF336-36AE-00B7-8A3D-4218E2527FDD}"/>
              </a:ext>
            </a:extLst>
          </p:cNvPr>
          <p:cNvGrpSpPr/>
          <p:nvPr/>
        </p:nvGrpSpPr>
        <p:grpSpPr>
          <a:xfrm>
            <a:off x="2756469" y="2678376"/>
            <a:ext cx="1559327" cy="876112"/>
            <a:chOff x="3431453" y="1786422"/>
            <a:chExt cx="1751288" cy="983966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526A3E98-8E72-18A6-32B3-9813795B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31453" y="2202728"/>
              <a:ext cx="1751288" cy="486948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8E0EB4A6-6744-C671-0116-34AB8A47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666" y="1786422"/>
              <a:ext cx="1574068" cy="983966"/>
            </a:xfrm>
            <a:prstGeom prst="rect">
              <a:avLst/>
            </a:prstGeom>
          </p:spPr>
        </p:pic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6D1A3C5-72D4-55CF-CD6B-E0DA40C30DCE}"/>
              </a:ext>
            </a:extLst>
          </p:cNvPr>
          <p:cNvSpPr txBox="1"/>
          <p:nvPr/>
        </p:nvSpPr>
        <p:spPr>
          <a:xfrm>
            <a:off x="2869211" y="3436879"/>
            <a:ext cx="1848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HS-453DX </a:t>
            </a:r>
            <a:r>
              <a:rPr lang="zh-TW" altLang="en-US" sz="1200" dirty="0">
                <a:cs typeface="+mn-ea"/>
                <a:sym typeface="+mn-lt"/>
              </a:rPr>
              <a:t>無風扇 </a:t>
            </a:r>
            <a:r>
              <a:rPr lang="en-US" altLang="zh-TW" sz="1200" dirty="0">
                <a:cs typeface="+mn-ea"/>
                <a:sym typeface="+mn-lt"/>
              </a:rPr>
              <a:t>NAS </a:t>
            </a:r>
            <a:endParaRPr lang="zh-TW" altLang="en-US" sz="1200" dirty="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86E01956-24F3-4011-CB82-3006B9B1D0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090898" y="3263869"/>
            <a:ext cx="1633269" cy="102759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34E5AC31-CC4A-7171-49D9-8277F140F507}"/>
              </a:ext>
            </a:extLst>
          </p:cNvPr>
          <p:cNvSpPr txBox="1"/>
          <p:nvPr/>
        </p:nvSpPr>
        <p:spPr>
          <a:xfrm>
            <a:off x="5084314" y="1667823"/>
            <a:ext cx="2283650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2021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紅點創新產品設計大獎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8FAA5299-1750-EB46-8F9C-AAA5ED887E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693" y="2502790"/>
            <a:ext cx="1453899" cy="908848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BE80D64A-8A0F-DBAA-1919-5DB54AA7C297}"/>
              </a:ext>
            </a:extLst>
          </p:cNvPr>
          <p:cNvSpPr txBox="1"/>
          <p:nvPr/>
        </p:nvSpPr>
        <p:spPr>
          <a:xfrm>
            <a:off x="5084313" y="3436879"/>
            <a:ext cx="2023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QGD-3014-16PT </a:t>
            </a:r>
            <a:r>
              <a:rPr lang="zh-TW" altLang="en-US" sz="1200" dirty="0">
                <a:cs typeface="+mn-ea"/>
                <a:sym typeface="+mn-lt"/>
              </a:rPr>
              <a:t>桌上型智能終端 </a:t>
            </a:r>
            <a:r>
              <a:rPr lang="en-US" altLang="zh-TW" sz="1200" dirty="0">
                <a:cs typeface="+mn-ea"/>
                <a:sym typeface="+mn-lt"/>
              </a:rPr>
              <a:t>PoE </a:t>
            </a:r>
            <a:r>
              <a:rPr lang="zh-TW" altLang="en-US" sz="1200" dirty="0">
                <a:cs typeface="+mn-ea"/>
                <a:sym typeface="+mn-lt"/>
              </a:rPr>
              <a:t>交換器</a:t>
            </a:r>
          </a:p>
        </p:txBody>
      </p:sp>
      <p:pic>
        <p:nvPicPr>
          <p:cNvPr id="55" name="圖片 54" descr="一張含有 文字, 賭場, 美工圖案 的圖片&#10;&#10;自動產生的描述">
            <a:extLst>
              <a:ext uri="{FF2B5EF4-FFF2-40B4-BE49-F238E27FC236}">
                <a16:creationId xmlns:a16="http://schemas.microsoft.com/office/drawing/2014/main" id="{3810F40A-0BDA-0350-F70C-93919997F7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071" y="2592880"/>
            <a:ext cx="787403" cy="53486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DD16342-FB0D-BED8-C709-51C78AFB39F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63" y="2503298"/>
            <a:ext cx="737660" cy="948049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8F58D2C9-5410-35DA-793F-A33C080F2F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460" y="2678376"/>
            <a:ext cx="951743" cy="652940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F78F80C-0782-28B7-0880-1946E28AD9F4}"/>
              </a:ext>
            </a:extLst>
          </p:cNvPr>
          <p:cNvSpPr txBox="1"/>
          <p:nvPr/>
        </p:nvSpPr>
        <p:spPr>
          <a:xfrm>
            <a:off x="589411" y="4063872"/>
            <a:ext cx="2258776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2022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11FD58-2E97-2BA3-B1F2-56501AEA9F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137" y="5043365"/>
            <a:ext cx="1371044" cy="9108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0EFDCC7-63E8-F221-1E8A-B9EBE1075822}"/>
              </a:ext>
            </a:extLst>
          </p:cNvPr>
          <p:cNvSpPr txBox="1"/>
          <p:nvPr/>
        </p:nvSpPr>
        <p:spPr>
          <a:xfrm>
            <a:off x="8200931" y="5924138"/>
            <a:ext cx="450596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dirty="0">
                <a:cs typeface="+mn-ea"/>
                <a:sym typeface="+mn-lt"/>
              </a:rPr>
              <a:t>TBS-h574TX Thunderbolt™ 4 </a:t>
            </a:r>
            <a:r>
              <a:rPr lang="zh-TW" altLang="en-US" sz="1300" dirty="0">
                <a:cs typeface="+mn-ea"/>
                <a:sym typeface="+mn-lt"/>
              </a:rPr>
              <a:t>全快閃</a:t>
            </a:r>
            <a:r>
              <a:rPr lang="en-US" altLang="zh-TW" sz="1300" dirty="0">
                <a:cs typeface="+mn-ea"/>
                <a:sym typeface="+mn-lt"/>
              </a:rPr>
              <a:t> </a:t>
            </a:r>
            <a:r>
              <a:rPr lang="en-US" altLang="zh-TW" sz="1300" dirty="0" err="1">
                <a:cs typeface="+mn-ea"/>
                <a:sym typeface="+mn-lt"/>
              </a:rPr>
              <a:t>NASbook</a:t>
            </a:r>
            <a:endParaRPr lang="zh-TW" altLang="en-US" sz="1300" dirty="0"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F8DB368-554E-1CAD-2483-DF422E5B32A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463" y="5403850"/>
            <a:ext cx="629001" cy="48634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950AFBE-8DB8-0A4C-4953-EE08E59705FB}"/>
              </a:ext>
            </a:extLst>
          </p:cNvPr>
          <p:cNvSpPr txBox="1"/>
          <p:nvPr/>
        </p:nvSpPr>
        <p:spPr>
          <a:xfrm>
            <a:off x="8200931" y="5282612"/>
            <a:ext cx="3737691" cy="68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b="1" dirty="0">
                <a:solidFill>
                  <a:srgbClr val="0C6C8A"/>
                </a:solidFill>
                <a:cs typeface="+mn-ea"/>
                <a:sym typeface="+mn-lt"/>
              </a:rPr>
              <a:t>2024 TechRadar Pro Picks Award for CES 2024</a:t>
            </a:r>
            <a:endParaRPr lang="en-US" altLang="zh-TW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78D82DE-8498-98A5-39DD-3D38749B89AC}"/>
              </a:ext>
            </a:extLst>
          </p:cNvPr>
          <p:cNvSpPr txBox="1"/>
          <p:nvPr/>
        </p:nvSpPr>
        <p:spPr>
          <a:xfrm>
            <a:off x="2811336" y="6051042"/>
            <a:ext cx="2051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TS-464 </a:t>
            </a:r>
            <a:r>
              <a:rPr lang="zh-TW" altLang="en-US" sz="1200" dirty="0">
                <a:cs typeface="+mn-ea"/>
                <a:sym typeface="+mn-lt"/>
              </a:rPr>
              <a:t>四核心雙埠 </a:t>
            </a:r>
            <a:r>
              <a:rPr lang="en-US" altLang="zh-TW" sz="1200" dirty="0">
                <a:cs typeface="+mn-ea"/>
                <a:sym typeface="+mn-lt"/>
              </a:rPr>
              <a:t>2.5GbE NAS 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DF9566E-F0A5-90DC-8EA6-89A1D54C3B21}"/>
              </a:ext>
            </a:extLst>
          </p:cNvPr>
          <p:cNvSpPr txBox="1"/>
          <p:nvPr/>
        </p:nvSpPr>
        <p:spPr>
          <a:xfrm>
            <a:off x="2797617" y="4033339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0C6C8A"/>
                </a:solidFill>
                <a:cs typeface="+mn-ea"/>
                <a:sym typeface="+mn-lt"/>
              </a:rPr>
              <a:t>2023 TechRadar Pro Picks Award Winner for CES 2023 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EF3E141-4CEA-396F-93CD-C6D80D0CCF77}"/>
              </a:ext>
            </a:extLst>
          </p:cNvPr>
          <p:cNvSpPr txBox="1"/>
          <p:nvPr/>
        </p:nvSpPr>
        <p:spPr>
          <a:xfrm>
            <a:off x="5125771" y="6045429"/>
            <a:ext cx="237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TVS-h874T</a:t>
            </a:r>
          </a:p>
          <a:p>
            <a:r>
              <a:rPr lang="en-US" altLang="zh-TW" sz="1200" dirty="0">
                <a:cs typeface="+mn-ea"/>
                <a:sym typeface="+mn-lt"/>
              </a:rPr>
              <a:t>Thunderbolt™ 4-bay NAS.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FA30AFC-85DE-0356-3636-950EBC54060F}"/>
              </a:ext>
            </a:extLst>
          </p:cNvPr>
          <p:cNvSpPr txBox="1"/>
          <p:nvPr/>
        </p:nvSpPr>
        <p:spPr>
          <a:xfrm>
            <a:off x="5112052" y="4027726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0C6C8A"/>
                </a:solidFill>
                <a:cs typeface="+mn-ea"/>
                <a:sym typeface="+mn-lt"/>
              </a:rPr>
              <a:t>202</a:t>
            </a: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4</a:t>
            </a:r>
            <a:r>
              <a:rPr lang="en-US" sz="1600" b="1" dirty="0">
                <a:solidFill>
                  <a:srgbClr val="0C6C8A"/>
                </a:solidFill>
                <a:cs typeface="+mn-ea"/>
                <a:sym typeface="+mn-lt"/>
              </a:rPr>
              <a:t> TechRadar Pro Picks Award for CES 2024</a:t>
            </a:r>
          </a:p>
        </p:txBody>
      </p:sp>
      <p:pic>
        <p:nvPicPr>
          <p:cNvPr id="25" name="圖片 24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D3599B2D-434B-6509-DBF9-0B6A1343991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474" y="5097730"/>
            <a:ext cx="1439744" cy="856435"/>
          </a:xfrm>
          <a:prstGeom prst="rect">
            <a:avLst/>
          </a:prstGeom>
          <a:effectLst/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2016895A-AEA2-CB3A-6529-59D17DF7B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97948" y="5903238"/>
            <a:ext cx="1633269" cy="102759"/>
          </a:xfrm>
          <a:prstGeom prst="rect">
            <a:avLst/>
          </a:prstGeom>
        </p:spPr>
      </p:pic>
      <p:pic>
        <p:nvPicPr>
          <p:cNvPr id="42" name="圖片 41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173BB273-B207-C55B-60DC-F22B466AABF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93" y="5346420"/>
            <a:ext cx="721440" cy="601200"/>
          </a:xfrm>
          <a:prstGeom prst="rect">
            <a:avLst/>
          </a:prstGeom>
        </p:spPr>
      </p:pic>
      <p:pic>
        <p:nvPicPr>
          <p:cNvPr id="56" name="圖片 55" descr="一張含有 電子產品, 投影機 的圖片&#10;&#10;自動產生的描述">
            <a:extLst>
              <a:ext uri="{FF2B5EF4-FFF2-40B4-BE49-F238E27FC236}">
                <a16:creationId xmlns:a16="http://schemas.microsoft.com/office/drawing/2014/main" id="{85E854C4-85EB-6632-3D9D-7D0A036DD5E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308" y="3132772"/>
            <a:ext cx="3916434" cy="1910593"/>
          </a:xfrm>
          <a:prstGeom prst="rect">
            <a:avLst/>
          </a:prstGeom>
          <a:effectLst>
            <a:reflection blurRad="6350" stA="53000" endPos="11000" dir="5400000" sy="-100000" algn="bl" rotWithShape="0"/>
          </a:effectLst>
        </p:spPr>
      </p:pic>
      <p:pic>
        <p:nvPicPr>
          <p:cNvPr id="60" name="圖片 59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EFE668D7-F8FB-2A59-6BA1-61DF6018BB2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119" y="2323930"/>
            <a:ext cx="1267693" cy="10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品管測試設備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4060498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落摔測試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7DCA384-558F-F10E-69B9-E61D99A7B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014" y="4311953"/>
            <a:ext cx="2303038" cy="167084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14" name="圖片 13" descr="一張含有 室內, 投影機, 銑床 的圖片&#10;&#10;自動產生的描述">
            <a:extLst>
              <a:ext uri="{FF2B5EF4-FFF2-40B4-BE49-F238E27FC236}">
                <a16:creationId xmlns:a16="http://schemas.microsoft.com/office/drawing/2014/main" id="{5C8407FA-3344-1CEE-F7EF-51C0E605F3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93" y="2049544"/>
            <a:ext cx="1803223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D49F4911-4723-A486-0424-7523BEC67E40}"/>
              </a:ext>
            </a:extLst>
          </p:cNvPr>
          <p:cNvSpPr/>
          <p:nvPr/>
        </p:nvSpPr>
        <p:spPr>
          <a:xfrm>
            <a:off x="204601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1425248" y="3646576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7A140DE-1C9F-9877-B8F4-A87CCD4EC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2049544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3EC6A090-74B5-7DED-152F-F74309718448}"/>
              </a:ext>
            </a:extLst>
          </p:cNvPr>
          <p:cNvSpPr/>
          <p:nvPr/>
        </p:nvSpPr>
        <p:spPr>
          <a:xfrm>
            <a:off x="468126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C49674CA-2EB1-47F8-BC9C-356723ACAD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084" y="1681281"/>
            <a:ext cx="1612900" cy="1866879"/>
          </a:xfrm>
          <a:prstGeom prst="rect">
            <a:avLst/>
          </a:prstGeom>
        </p:spPr>
      </p:pic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C1CF5E7-74D1-2463-D34D-29C4745DCD41}"/>
              </a:ext>
            </a:extLst>
          </p:cNvPr>
          <p:cNvSpPr/>
          <p:nvPr/>
        </p:nvSpPr>
        <p:spPr>
          <a:xfrm>
            <a:off x="7431286" y="353486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A3CE83D-5131-2455-EEB6-B522822AE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411" y="2156259"/>
            <a:ext cx="838737" cy="1258158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935E112E-9B26-AE7B-305C-069686269C07}"/>
              </a:ext>
            </a:extLst>
          </p:cNvPr>
          <p:cNvSpPr/>
          <p:nvPr/>
        </p:nvSpPr>
        <p:spPr>
          <a:xfrm>
            <a:off x="10013313" y="354151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596BD80F-BC37-374A-C347-2103C4A6D7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811" y="4580882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AF30A208-A5D8-D8A2-5F20-B3982C803CAD}"/>
              </a:ext>
            </a:extLst>
          </p:cNvPr>
          <p:cNvSpPr/>
          <p:nvPr/>
        </p:nvSpPr>
        <p:spPr>
          <a:xfrm>
            <a:off x="2049732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B485D651-615F-8B32-4AEF-B1727D9FE6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4585809"/>
            <a:ext cx="1803222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1" name="箭號: 向下 40">
            <a:extLst>
              <a:ext uri="{FF2B5EF4-FFF2-40B4-BE49-F238E27FC236}">
                <a16:creationId xmlns:a16="http://schemas.microsoft.com/office/drawing/2014/main" id="{A3F01CB1-C251-1BEF-45CF-AF56484B3E24}"/>
              </a:ext>
            </a:extLst>
          </p:cNvPr>
          <p:cNvSpPr/>
          <p:nvPr/>
        </p:nvSpPr>
        <p:spPr>
          <a:xfrm>
            <a:off x="4681264" y="606247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2AD3063-D2FF-8367-A820-0C13EC9800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541" y="4587404"/>
            <a:ext cx="1803221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CF1AFFB1-D5FA-B54B-02A0-2FAFB98267E9}"/>
              </a:ext>
            </a:extLst>
          </p:cNvPr>
          <p:cNvSpPr/>
          <p:nvPr/>
        </p:nvSpPr>
        <p:spPr>
          <a:xfrm>
            <a:off x="10099462" y="606406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1231365" y="6190366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熱感分析實驗室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3790918" y="6190366"/>
            <a:ext cx="213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6810520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9102358" y="3708674"/>
            <a:ext cx="19804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3D</a:t>
            </a:r>
            <a:r>
              <a:rPr lang="zh-TW" altLang="en-US" sz="1600">
                <a:cs typeface="+mn-ea"/>
                <a:sym typeface="+mn-lt"/>
              </a:rPr>
              <a:t> 列印 RP 樣品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6649742" y="6216750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紅外線熱像儀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9332240" y="6216750"/>
            <a:ext cx="169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數據採集儀</a:t>
            </a:r>
          </a:p>
        </p:txBody>
      </p:sp>
      <p:sp>
        <p:nvSpPr>
          <p:cNvPr id="44" name="箭號: 向下 43">
            <a:extLst>
              <a:ext uri="{FF2B5EF4-FFF2-40B4-BE49-F238E27FC236}">
                <a16:creationId xmlns:a16="http://schemas.microsoft.com/office/drawing/2014/main" id="{FF35DBB4-809E-90D9-9E5A-86DA51EF9AF0}"/>
              </a:ext>
            </a:extLst>
          </p:cNvPr>
          <p:cNvSpPr/>
          <p:nvPr/>
        </p:nvSpPr>
        <p:spPr>
          <a:xfrm>
            <a:off x="7543639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263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28">
            <a:extLst>
              <a:ext uri="{FF2B5EF4-FFF2-40B4-BE49-F238E27FC236}">
                <a16:creationId xmlns:a16="http://schemas.microsoft.com/office/drawing/2014/main" id="{5A5EE7E7-2CE3-DD8D-ACFE-BDA0337ECB09}"/>
              </a:ext>
            </a:extLst>
          </p:cNvPr>
          <p:cNvSpPr/>
          <p:nvPr/>
        </p:nvSpPr>
        <p:spPr>
          <a:xfrm>
            <a:off x="1094536" y="4753795"/>
            <a:ext cx="2086124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8" name="圓角矩形 28">
            <a:extLst>
              <a:ext uri="{FF2B5EF4-FFF2-40B4-BE49-F238E27FC236}">
                <a16:creationId xmlns:a16="http://schemas.microsoft.com/office/drawing/2014/main" id="{7CB41675-FD5A-9678-D57A-F976D20E6852}"/>
              </a:ext>
            </a:extLst>
          </p:cNvPr>
          <p:cNvSpPr/>
          <p:nvPr/>
        </p:nvSpPr>
        <p:spPr>
          <a:xfrm>
            <a:off x="3706191" y="4735282"/>
            <a:ext cx="7941496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熱流量測技術</a:t>
            </a:r>
            <a:endParaRPr lang="zh-TW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C95E1F7-6A8E-BEFB-9A62-64D3BC99AAB3}"/>
              </a:ext>
            </a:extLst>
          </p:cNvPr>
          <p:cNvSpPr txBox="1"/>
          <p:nvPr/>
        </p:nvSpPr>
        <p:spPr>
          <a:xfrm>
            <a:off x="935050" y="2565556"/>
            <a:ext cx="1624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耗電量</a:t>
            </a:r>
            <a:endParaRPr lang="en-US" altLang="zh-TW">
              <a:cs typeface="+mn-ea"/>
              <a:sym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機械製圖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材質特性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組件規格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顧客需求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EFD44FA-E3F2-AE2B-89E0-2DBD2A8C726B}"/>
              </a:ext>
            </a:extLst>
          </p:cNvPr>
          <p:cNvSpPr txBox="1"/>
          <p:nvPr/>
        </p:nvSpPr>
        <p:spPr>
          <a:xfrm>
            <a:off x="2990894" y="2541133"/>
            <a:ext cx="2138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幾何簡化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材質屬性設置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條件設定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89B8A42-F6A0-D57B-2391-92831BA7F23E}"/>
              </a:ext>
            </a:extLst>
          </p:cNvPr>
          <p:cNvSpPr txBox="1"/>
          <p:nvPr/>
        </p:nvSpPr>
        <p:spPr>
          <a:xfrm>
            <a:off x="5203788" y="2497155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網格生成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網格品質提升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模型檢查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C6B0407-1C24-CD0B-5020-1E30CFF6FC30}"/>
              </a:ext>
            </a:extLst>
          </p:cNvPr>
          <p:cNvSpPr txBox="1"/>
          <p:nvPr/>
        </p:nvSpPr>
        <p:spPr>
          <a:xfrm>
            <a:off x="7527689" y="2479013"/>
            <a:ext cx="249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氣流剖面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C0CBB48-01BE-B478-4845-4D57205CBA21}"/>
              </a:ext>
            </a:extLst>
          </p:cNvPr>
          <p:cNvSpPr txBox="1"/>
          <p:nvPr/>
        </p:nvSpPr>
        <p:spPr>
          <a:xfrm>
            <a:off x="9692185" y="2438732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溫度結論 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流場剖面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D814D50-1495-9075-AE9A-E3C3076D92DA}"/>
              </a:ext>
            </a:extLst>
          </p:cNvPr>
          <p:cNvSpPr txBox="1"/>
          <p:nvPr/>
        </p:nvSpPr>
        <p:spPr>
          <a:xfrm>
            <a:off x="1541694" y="4307863"/>
            <a:ext cx="162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散熱片模擬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8A99C4-8035-22C5-AA61-0C4AF32E5E75}"/>
              </a:ext>
            </a:extLst>
          </p:cNvPr>
          <p:cNvSpPr txBox="1"/>
          <p:nvPr/>
        </p:nvSpPr>
        <p:spPr>
          <a:xfrm>
            <a:off x="6740841" y="4272268"/>
            <a:ext cx="23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熱流模擬系統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2099E97-9DD2-7847-53A9-4477D85C809F}"/>
              </a:ext>
            </a:extLst>
          </p:cNvPr>
          <p:cNvSpPr/>
          <p:nvPr/>
        </p:nvSpPr>
        <p:spPr>
          <a:xfrm>
            <a:off x="895068" y="182675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4667B63-6F4D-F663-48B4-459E123F4840}"/>
              </a:ext>
            </a:extLst>
          </p:cNvPr>
          <p:cNvSpPr txBox="1"/>
          <p:nvPr/>
        </p:nvSpPr>
        <p:spPr>
          <a:xfrm>
            <a:off x="344914" y="1865383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數據收集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A288DB4-6EEE-EF0C-7EC9-E8DDFE778035}"/>
              </a:ext>
            </a:extLst>
          </p:cNvPr>
          <p:cNvSpPr/>
          <p:nvPr/>
        </p:nvSpPr>
        <p:spPr>
          <a:xfrm>
            <a:off x="3059565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DF23B6-72CD-0B7E-47AB-148E77FA7FB3}"/>
              </a:ext>
            </a:extLst>
          </p:cNvPr>
          <p:cNvSpPr txBox="1"/>
          <p:nvPr/>
        </p:nvSpPr>
        <p:spPr>
          <a:xfrm>
            <a:off x="2509411" y="1862891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模型建立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92B0BFC-CB20-D6EC-CEFB-DEFD4DF96C95}"/>
              </a:ext>
            </a:extLst>
          </p:cNvPr>
          <p:cNvSpPr/>
          <p:nvPr/>
        </p:nvSpPr>
        <p:spPr>
          <a:xfrm>
            <a:off x="5082199" y="1827597"/>
            <a:ext cx="1997217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2326B60-E27A-2728-704C-B22F1F3F531D}"/>
              </a:ext>
            </a:extLst>
          </p:cNvPr>
          <p:cNvSpPr txBox="1"/>
          <p:nvPr/>
        </p:nvSpPr>
        <p:spPr>
          <a:xfrm>
            <a:off x="4709381" y="187591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運行和排除錯誤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A8EFD4E-9FE8-72AD-5451-5B6215457BC7}"/>
              </a:ext>
            </a:extLst>
          </p:cNvPr>
          <p:cNvSpPr/>
          <p:nvPr/>
        </p:nvSpPr>
        <p:spPr>
          <a:xfrm>
            <a:off x="7487707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D66B194-6207-12A9-651F-BF1C98DFD196}"/>
              </a:ext>
            </a:extLst>
          </p:cNvPr>
          <p:cNvSpPr txBox="1"/>
          <p:nvPr/>
        </p:nvSpPr>
        <p:spPr>
          <a:xfrm>
            <a:off x="6937553" y="1871358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後期處理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F3396A7-D66A-C92C-0EE8-7E8F9147C054}"/>
              </a:ext>
            </a:extLst>
          </p:cNvPr>
          <p:cNvSpPr/>
          <p:nvPr/>
        </p:nvSpPr>
        <p:spPr>
          <a:xfrm>
            <a:off x="9558821" y="1819542"/>
            <a:ext cx="1801249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F6A20E1-AC74-6DB3-8C81-3D8611177A16}"/>
              </a:ext>
            </a:extLst>
          </p:cNvPr>
          <p:cNvSpPr txBox="1"/>
          <p:nvPr/>
        </p:nvSpPr>
        <p:spPr>
          <a:xfrm>
            <a:off x="9093582" y="1858625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熱流模擬報告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981383B7-356E-893F-84C0-62214FCFED8D}"/>
              </a:ext>
            </a:extLst>
          </p:cNvPr>
          <p:cNvSpPr/>
          <p:nvPr/>
        </p:nvSpPr>
        <p:spPr>
          <a:xfrm rot="16200000">
            <a:off x="265666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B7DEF178-4AB2-A9C9-9727-8035E53D43C1}"/>
              </a:ext>
            </a:extLst>
          </p:cNvPr>
          <p:cNvSpPr/>
          <p:nvPr/>
        </p:nvSpPr>
        <p:spPr>
          <a:xfrm rot="16200000">
            <a:off x="475964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2A7E0CD5-E9C8-0045-FEA7-B8E6474602AB}"/>
              </a:ext>
            </a:extLst>
          </p:cNvPr>
          <p:cNvSpPr/>
          <p:nvPr/>
        </p:nvSpPr>
        <p:spPr>
          <a:xfrm rot="16200000">
            <a:off x="7174109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1EADF6AD-CA0E-5133-539C-73617F892B29}"/>
              </a:ext>
            </a:extLst>
          </p:cNvPr>
          <p:cNvSpPr/>
          <p:nvPr/>
        </p:nvSpPr>
        <p:spPr>
          <a:xfrm rot="16200000">
            <a:off x="9208353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2524E2D5-C0E4-255F-B33A-B6223453E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03" y="4814961"/>
            <a:ext cx="2714650" cy="178234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91A3357E-FF01-FC06-5C97-37BB00CC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681" y="4972000"/>
            <a:ext cx="7318270" cy="1310378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808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環境可靠度設備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771487" y="3719066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濕熱衝擊試驗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3050350" y="3702639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err="1">
                <a:cs typeface="+mn-ea"/>
                <a:sym typeface="+mn-lt"/>
              </a:rPr>
              <a:t>Hosedown</a:t>
            </a:r>
            <a:r>
              <a:rPr lang="en-US" altLang="zh-TW" sz="1600">
                <a:cs typeface="+mn-ea"/>
                <a:sym typeface="+mn-lt"/>
              </a:rPr>
              <a:t> IPX6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5434400" y="3687976"/>
            <a:ext cx="161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空氣滲漏試驗</a:t>
            </a:r>
            <a:endParaRPr lang="en-US" altLang="zh-TW" sz="1600">
              <a:cs typeface="+mn-ea"/>
              <a:sym typeface="+mn-lt"/>
            </a:endParaRPr>
          </a:p>
          <a:p>
            <a:pPr algn="ctr"/>
            <a:r>
              <a:rPr lang="en-US" altLang="zh-TW" sz="1600">
                <a:cs typeface="+mn-ea"/>
                <a:sym typeface="+mn-lt"/>
              </a:rPr>
              <a:t>IPX7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/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IP69K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7386295" y="3721991"/>
            <a:ext cx="207123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落塵測試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680168" y="6329844"/>
            <a:ext cx="205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噪音測試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5173909" y="6329844"/>
            <a:ext cx="224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10124161" y="3702639"/>
            <a:ext cx="134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LCD</a:t>
            </a:r>
            <a:r>
              <a:rPr lang="zh-TW" altLang="en-US" sz="1600">
                <a:cs typeface="+mn-ea"/>
                <a:sym typeface="+mn-lt"/>
              </a:rPr>
              <a:t>顯示及相容性測試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2975075" y="6314392"/>
            <a:ext cx="19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鹽霧試驗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33235EA-EF18-056A-CBD4-8AEF026522B0}"/>
              </a:ext>
            </a:extLst>
          </p:cNvPr>
          <p:cNvSpPr txBox="1"/>
          <p:nvPr/>
        </p:nvSpPr>
        <p:spPr>
          <a:xfrm>
            <a:off x="8042245" y="6346911"/>
            <a:ext cx="266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壁掛系統於內部環境測試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C39628A-57D1-1F47-62D5-64B49F426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2043597"/>
            <a:ext cx="1802879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48202FFD-9A33-5132-3C20-E1AB1DA84F9F}"/>
              </a:ext>
            </a:extLst>
          </p:cNvPr>
          <p:cNvSpPr/>
          <p:nvPr/>
        </p:nvSpPr>
        <p:spPr>
          <a:xfrm>
            <a:off x="1629781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CB3DD30-D872-1AD7-576B-701CB6653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0" y="2043597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DFB27017-6A00-7599-C306-9183AA55BA67}"/>
              </a:ext>
            </a:extLst>
          </p:cNvPr>
          <p:cNvSpPr/>
          <p:nvPr/>
        </p:nvSpPr>
        <p:spPr>
          <a:xfrm>
            <a:off x="3870099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3156A7A-B6CB-2E9E-805D-C4790CEFD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289" y="2043597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D665785A-DB1E-7CBA-D9F0-274368A1C76A}"/>
              </a:ext>
            </a:extLst>
          </p:cNvPr>
          <p:cNvSpPr/>
          <p:nvPr/>
        </p:nvSpPr>
        <p:spPr>
          <a:xfrm>
            <a:off x="10719037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B13109A-5C89-3DD2-F02A-E3DB8C91A1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4645902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E998F907-856E-07DD-6FCA-640D3C6BDDEF}"/>
              </a:ext>
            </a:extLst>
          </p:cNvPr>
          <p:cNvSpPr/>
          <p:nvPr/>
        </p:nvSpPr>
        <p:spPr>
          <a:xfrm>
            <a:off x="1629781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84C34AE-444E-8836-EB37-66E848DA29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1" y="4645902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6" name="箭號: 向下 25">
            <a:extLst>
              <a:ext uri="{FF2B5EF4-FFF2-40B4-BE49-F238E27FC236}">
                <a16:creationId xmlns:a16="http://schemas.microsoft.com/office/drawing/2014/main" id="{3B67AFC9-131F-B907-FFE2-43919839854A}"/>
              </a:ext>
            </a:extLst>
          </p:cNvPr>
          <p:cNvSpPr/>
          <p:nvPr/>
        </p:nvSpPr>
        <p:spPr>
          <a:xfrm>
            <a:off x="3870099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5B982BB-4651-E66B-3795-7A4232C01E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817" y="2043597"/>
            <a:ext cx="1802877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176BCBE1-1B87-F8E8-257C-452CF65E3D84}"/>
              </a:ext>
            </a:extLst>
          </p:cNvPr>
          <p:cNvSpPr/>
          <p:nvPr/>
        </p:nvSpPr>
        <p:spPr>
          <a:xfrm>
            <a:off x="8421565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11A7315-CCE9-7C3B-127E-A5C36A578E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964" y="4646034"/>
            <a:ext cx="1802877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0" name="箭號: 向下 29">
            <a:extLst>
              <a:ext uri="{FF2B5EF4-FFF2-40B4-BE49-F238E27FC236}">
                <a16:creationId xmlns:a16="http://schemas.microsoft.com/office/drawing/2014/main" id="{38910E76-81D1-7756-41FD-7464502B3CF9}"/>
              </a:ext>
            </a:extLst>
          </p:cNvPr>
          <p:cNvSpPr/>
          <p:nvPr/>
        </p:nvSpPr>
        <p:spPr>
          <a:xfrm>
            <a:off x="6117712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2A0E9B1-CB8C-5FFB-C643-C37D1D1ED3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815" y="4627133"/>
            <a:ext cx="1802876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2" name="箭號: 向下 31">
            <a:extLst>
              <a:ext uri="{FF2B5EF4-FFF2-40B4-BE49-F238E27FC236}">
                <a16:creationId xmlns:a16="http://schemas.microsoft.com/office/drawing/2014/main" id="{2E900EAD-CDDA-F8F4-5349-E3C288EA3C73}"/>
              </a:ext>
            </a:extLst>
          </p:cNvPr>
          <p:cNvSpPr/>
          <p:nvPr/>
        </p:nvSpPr>
        <p:spPr>
          <a:xfrm>
            <a:off x="8595913" y="610366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01F5D97-AC8C-4780-7BD1-2D0C3D08F13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026" y="2020643"/>
            <a:ext cx="1120294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EE1E05A6-7BC2-6DD7-C973-B34B5B3D2560}"/>
              </a:ext>
            </a:extLst>
          </p:cNvPr>
          <p:cNvSpPr/>
          <p:nvPr/>
        </p:nvSpPr>
        <p:spPr>
          <a:xfrm>
            <a:off x="6139483" y="34973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7CB7374-2C56-7337-D458-0C34345153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777" y="4626868"/>
            <a:ext cx="1120294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4B251AAD-E11A-886C-F56D-632C45988BC9}"/>
              </a:ext>
            </a:extLst>
          </p:cNvPr>
          <p:cNvSpPr/>
          <p:nvPr/>
        </p:nvSpPr>
        <p:spPr>
          <a:xfrm>
            <a:off x="10096414" y="609419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2044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訊號驗證測試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82D9B1D-609A-9AAE-5D23-1C7E104EEB8B}"/>
              </a:ext>
            </a:extLst>
          </p:cNvPr>
          <p:cNvSpPr/>
          <p:nvPr/>
        </p:nvSpPr>
        <p:spPr>
          <a:xfrm>
            <a:off x="895068" y="1792833"/>
            <a:ext cx="2011761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B9595F-12EC-3929-CECA-37732C572539}"/>
              </a:ext>
            </a:extLst>
          </p:cNvPr>
          <p:cNvSpPr txBox="1"/>
          <p:nvPr/>
        </p:nvSpPr>
        <p:spPr>
          <a:xfrm>
            <a:off x="533998" y="183146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無線射頻測試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D478126-8591-E715-4487-90A5BF75BD73}"/>
              </a:ext>
            </a:extLst>
          </p:cNvPr>
          <p:cNvSpPr/>
          <p:nvPr/>
        </p:nvSpPr>
        <p:spPr>
          <a:xfrm>
            <a:off x="895069" y="4221373"/>
            <a:ext cx="232886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DAEF584-38E3-120C-D9F8-EFD389B45F38}"/>
              </a:ext>
            </a:extLst>
          </p:cNvPr>
          <p:cNvSpPr txBox="1"/>
          <p:nvPr/>
        </p:nvSpPr>
        <p:spPr>
          <a:xfrm>
            <a:off x="886338" y="4260002"/>
            <a:ext cx="2354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訊號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功率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頻譜</a:t>
            </a:r>
          </a:p>
        </p:txBody>
      </p:sp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E3E424-72A9-CBD7-8D58-53975ABF5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9" y="2564203"/>
            <a:ext cx="1694129" cy="31341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A131498-72DD-9801-5948-5F5216EE826D}"/>
              </a:ext>
            </a:extLst>
          </p:cNvPr>
          <p:cNvSpPr/>
          <p:nvPr/>
        </p:nvSpPr>
        <p:spPr>
          <a:xfrm>
            <a:off x="934389" y="3051031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7FC26C0-293C-37EF-3F3B-DE94FD229F7E}"/>
              </a:ext>
            </a:extLst>
          </p:cNvPr>
          <p:cNvSpPr txBox="1"/>
          <p:nvPr/>
        </p:nvSpPr>
        <p:spPr>
          <a:xfrm>
            <a:off x="918100" y="3036506"/>
            <a:ext cx="1771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Impedance Test</a:t>
            </a: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BD58782-67C2-5070-8447-69E88C699F4F}"/>
              </a:ext>
            </a:extLst>
          </p:cNvPr>
          <p:cNvSpPr/>
          <p:nvPr/>
        </p:nvSpPr>
        <p:spPr>
          <a:xfrm>
            <a:off x="1737593" y="350203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082951-C75F-7958-DB51-5094B7D50F0B}"/>
              </a:ext>
            </a:extLst>
          </p:cNvPr>
          <p:cNvSpPr txBox="1"/>
          <p:nvPr/>
        </p:nvSpPr>
        <p:spPr>
          <a:xfrm>
            <a:off x="601458" y="3632414"/>
            <a:ext cx="2450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Network Analyzer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613E74E-D14B-0513-C0AA-73FB3B639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648" y="2356429"/>
            <a:ext cx="1711590" cy="71082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9224643-F198-19EF-B146-563D8E16072B}"/>
              </a:ext>
            </a:extLst>
          </p:cNvPr>
          <p:cNvSpPr/>
          <p:nvPr/>
        </p:nvSpPr>
        <p:spPr>
          <a:xfrm>
            <a:off x="3228126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88ACED2-1759-3412-B51D-F648457464E2}"/>
              </a:ext>
            </a:extLst>
          </p:cNvPr>
          <p:cNvSpPr txBox="1"/>
          <p:nvPr/>
        </p:nvSpPr>
        <p:spPr>
          <a:xfrm>
            <a:off x="3013406" y="3028185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Bluetooth</a:t>
            </a:r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1B6DDED0-95B0-E48A-407F-54691EB7892C}"/>
              </a:ext>
            </a:extLst>
          </p:cNvPr>
          <p:cNvSpPr/>
          <p:nvPr/>
        </p:nvSpPr>
        <p:spPr>
          <a:xfrm>
            <a:off x="4003704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C383F73-507A-FF6E-DF48-9207D9A3C8C8}"/>
              </a:ext>
            </a:extLst>
          </p:cNvPr>
          <p:cNvSpPr txBox="1"/>
          <p:nvPr/>
        </p:nvSpPr>
        <p:spPr>
          <a:xfrm>
            <a:off x="3104957" y="3649265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MT8852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2C06F83-4086-7DAF-121C-22D31F89C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072" y="2121028"/>
            <a:ext cx="1886774" cy="92533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98E3F2D-29D7-53CC-96B3-416F32FE6799}"/>
              </a:ext>
            </a:extLst>
          </p:cNvPr>
          <p:cNvSpPr/>
          <p:nvPr/>
        </p:nvSpPr>
        <p:spPr>
          <a:xfrm>
            <a:off x="5580290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24C40C7-4D26-E0E4-7D06-F83AA581BC70}"/>
              </a:ext>
            </a:extLst>
          </p:cNvPr>
          <p:cNvSpPr txBox="1"/>
          <p:nvPr/>
        </p:nvSpPr>
        <p:spPr>
          <a:xfrm>
            <a:off x="5365570" y="3036652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WLAN</a:t>
            </a:r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490AA029-D3DF-D0C0-B429-095D716B12FC}"/>
              </a:ext>
            </a:extLst>
          </p:cNvPr>
          <p:cNvSpPr/>
          <p:nvPr/>
        </p:nvSpPr>
        <p:spPr>
          <a:xfrm>
            <a:off x="6436410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D4B7DB1-481E-B252-2073-6556CDAF5715}"/>
              </a:ext>
            </a:extLst>
          </p:cNvPr>
          <p:cNvSpPr txBox="1"/>
          <p:nvPr/>
        </p:nvSpPr>
        <p:spPr>
          <a:xfrm>
            <a:off x="5500193" y="3667279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MT8860C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767B7C4-06F0-7384-862C-1C516A6645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045" y="2213034"/>
            <a:ext cx="1623564" cy="75157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6C99F3C-C93E-58EB-A843-0407BFB9CF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0825" y="2468942"/>
            <a:ext cx="1886774" cy="36803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A044625A-921F-7912-3CAB-7AF781565605}"/>
              </a:ext>
            </a:extLst>
          </p:cNvPr>
          <p:cNvSpPr/>
          <p:nvPr/>
        </p:nvSpPr>
        <p:spPr>
          <a:xfrm>
            <a:off x="7929116" y="3034746"/>
            <a:ext cx="3478483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CC32BEE-738C-FEE5-DD61-4E484D1CABD0}"/>
              </a:ext>
            </a:extLst>
          </p:cNvPr>
          <p:cNvSpPr txBox="1"/>
          <p:nvPr/>
        </p:nvSpPr>
        <p:spPr>
          <a:xfrm>
            <a:off x="8205927" y="3667278"/>
            <a:ext cx="2814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err="1">
                <a:cs typeface="+mn-ea"/>
                <a:sym typeface="+mn-lt"/>
              </a:rPr>
              <a:t>IxChariot</a:t>
            </a:r>
            <a:r>
              <a:rPr lang="en-US" altLang="zh-TW" sz="1400">
                <a:cs typeface="+mn-ea"/>
                <a:sym typeface="+mn-lt"/>
              </a:rPr>
              <a:t> / </a:t>
            </a:r>
            <a:r>
              <a:rPr lang="en-US" altLang="zh-TW" sz="1400" err="1">
                <a:cs typeface="+mn-ea"/>
                <a:sym typeface="+mn-lt"/>
              </a:rPr>
              <a:t>LitePoint</a:t>
            </a:r>
            <a:r>
              <a:rPr lang="en-US" altLang="zh-TW" sz="1400">
                <a:cs typeface="+mn-ea"/>
                <a:sym typeface="+mn-lt"/>
              </a:rPr>
              <a:t> </a:t>
            </a:r>
            <a:r>
              <a:rPr lang="en-US" altLang="zh-TW" sz="1400" err="1">
                <a:cs typeface="+mn-ea"/>
                <a:sym typeface="+mn-lt"/>
              </a:rPr>
              <a:t>IQxel</a:t>
            </a:r>
            <a:endParaRPr lang="en-US" altLang="zh-TW" sz="14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E20869B-0CFA-C0DC-775E-1CB9FA9B82D2}"/>
              </a:ext>
            </a:extLst>
          </p:cNvPr>
          <p:cNvSpPr txBox="1"/>
          <p:nvPr/>
        </p:nvSpPr>
        <p:spPr>
          <a:xfrm>
            <a:off x="8567827" y="3028688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Throughput Test</a:t>
            </a:r>
          </a:p>
        </p:txBody>
      </p:sp>
      <p:sp>
        <p:nvSpPr>
          <p:cNvPr id="53" name="箭號: 向下 52">
            <a:extLst>
              <a:ext uri="{FF2B5EF4-FFF2-40B4-BE49-F238E27FC236}">
                <a16:creationId xmlns:a16="http://schemas.microsoft.com/office/drawing/2014/main" id="{C4C7BE4E-A3D4-529E-C312-E67E46B01FC2}"/>
              </a:ext>
            </a:extLst>
          </p:cNvPr>
          <p:cNvSpPr/>
          <p:nvPr/>
        </p:nvSpPr>
        <p:spPr>
          <a:xfrm>
            <a:off x="9533871" y="35316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C931E460-30EC-DB2F-B5CA-C2D95A97B8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95" y="4914449"/>
            <a:ext cx="1695060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C7932291-784B-438A-4663-B7FE4735B99C}"/>
              </a:ext>
            </a:extLst>
          </p:cNvPr>
          <p:cNvSpPr/>
          <p:nvPr/>
        </p:nvSpPr>
        <p:spPr>
          <a:xfrm>
            <a:off x="1611570" y="592879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59D61F-4468-A25B-1D37-7AE59A90A7BA}"/>
              </a:ext>
            </a:extLst>
          </p:cNvPr>
          <p:cNvSpPr txBox="1"/>
          <p:nvPr/>
        </p:nvSpPr>
        <p:spPr>
          <a:xfrm>
            <a:off x="675353" y="6108250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Signal Gen.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2DBBC4FB-9DC0-F670-B4D0-47AF72C67B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933" y="4896605"/>
            <a:ext cx="1297899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C414C504-D6BC-196A-3567-599262CE8B4F}"/>
              </a:ext>
            </a:extLst>
          </p:cNvPr>
          <p:cNvSpPr/>
          <p:nvPr/>
        </p:nvSpPr>
        <p:spPr>
          <a:xfrm>
            <a:off x="3793634" y="591095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1EBAE02-CF8C-3A72-5949-B0733DEF3C15}"/>
              </a:ext>
            </a:extLst>
          </p:cNvPr>
          <p:cNvSpPr txBox="1"/>
          <p:nvPr/>
        </p:nvSpPr>
        <p:spPr>
          <a:xfrm>
            <a:off x="2909362" y="6133108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Power Meter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614BC6-6EE2-B7A7-09C9-9B49A0B0B1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296" y="5055434"/>
            <a:ext cx="1663796" cy="59826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974D2D81-1AFB-F77B-18B7-D69C7C77E71B}"/>
              </a:ext>
            </a:extLst>
          </p:cNvPr>
          <p:cNvSpPr/>
          <p:nvPr/>
        </p:nvSpPr>
        <p:spPr>
          <a:xfrm>
            <a:off x="5853041" y="592168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2E0436-E079-0ECD-2EB5-64F4F530CA23}"/>
              </a:ext>
            </a:extLst>
          </p:cNvPr>
          <p:cNvSpPr txBox="1"/>
          <p:nvPr/>
        </p:nvSpPr>
        <p:spPr>
          <a:xfrm>
            <a:off x="4916824" y="6095370"/>
            <a:ext cx="2030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Spectrum Analyzer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A48E6A42-3D43-6D46-2B61-4959CC11C8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698" y="4643887"/>
            <a:ext cx="1753773" cy="107472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5" name="箭號: 向下 64">
            <a:extLst>
              <a:ext uri="{FF2B5EF4-FFF2-40B4-BE49-F238E27FC236}">
                <a16:creationId xmlns:a16="http://schemas.microsoft.com/office/drawing/2014/main" id="{7FAE274E-1C5F-CFF2-4C19-8376C95058EB}"/>
              </a:ext>
            </a:extLst>
          </p:cNvPr>
          <p:cNvSpPr/>
          <p:nvPr/>
        </p:nvSpPr>
        <p:spPr>
          <a:xfrm>
            <a:off x="7972015" y="591417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03E56AE-ED17-48BC-EDF4-E0E6EE1DD1FC}"/>
              </a:ext>
            </a:extLst>
          </p:cNvPr>
          <p:cNvSpPr txBox="1"/>
          <p:nvPr/>
        </p:nvSpPr>
        <p:spPr>
          <a:xfrm>
            <a:off x="7035798" y="6046695"/>
            <a:ext cx="203093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Tektronix Signal Measurement Labe</a:t>
            </a:r>
          </a:p>
          <a:p>
            <a:pPr algn="ctr"/>
            <a:r>
              <a:rPr lang="en-US" altLang="zh-TW" sz="1050">
                <a:cs typeface="+mn-ea"/>
                <a:sym typeface="+mn-lt"/>
              </a:rPr>
              <a:t>(4 channel 200GS/s)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34D5575A-130D-4526-85E4-A95A709D4C7F}"/>
              </a:ext>
            </a:extLst>
          </p:cNvPr>
          <p:cNvSpPr txBox="1"/>
          <p:nvPr/>
        </p:nvSpPr>
        <p:spPr>
          <a:xfrm>
            <a:off x="9518171" y="5999190"/>
            <a:ext cx="1892082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altLang="zh-TW" sz="1400">
                <a:cs typeface="+mn-ea"/>
                <a:sym typeface="+mn-lt"/>
              </a:rPr>
              <a:t>Sifos POE Tester PSE &amp; PD</a:t>
            </a:r>
          </a:p>
          <a:p>
            <a:pPr algn="ctr"/>
            <a:r>
              <a:rPr lang="da-DK" altLang="zh-TW" sz="1050">
                <a:cs typeface="+mn-ea"/>
                <a:sym typeface="+mn-lt"/>
              </a:rPr>
              <a:t>(802.3/at/af/bt compliance)</a:t>
            </a:r>
            <a:endParaRPr lang="en-US" altLang="zh-TW" sz="1050">
              <a:cs typeface="+mn-ea"/>
              <a:sym typeface="+mn-lt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9CA421D-1677-21BD-0E3D-729A8BF1DA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4557" y="4917963"/>
            <a:ext cx="1617636" cy="67715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9B82ECC9-9DA2-3F0A-E4E8-8DE1DCCC04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169" y="4350850"/>
            <a:ext cx="1328048" cy="69768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8" name="箭號: 向下 67">
            <a:extLst>
              <a:ext uri="{FF2B5EF4-FFF2-40B4-BE49-F238E27FC236}">
                <a16:creationId xmlns:a16="http://schemas.microsoft.com/office/drawing/2014/main" id="{9C772677-AE52-14BB-477B-7AF66FDCA097}"/>
              </a:ext>
            </a:extLst>
          </p:cNvPr>
          <p:cNvSpPr/>
          <p:nvPr/>
        </p:nvSpPr>
        <p:spPr>
          <a:xfrm>
            <a:off x="10347135" y="582950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5408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6" name="矩形: 圓角 24">
            <a:extLst>
              <a:ext uri="{FF2B5EF4-FFF2-40B4-BE49-F238E27FC236}">
                <a16:creationId xmlns:a16="http://schemas.microsoft.com/office/drawing/2014/main" id="{598F9586-D445-2304-57DA-2D895238C3E5}"/>
              </a:ext>
            </a:extLst>
          </p:cNvPr>
          <p:cNvSpPr/>
          <p:nvPr/>
        </p:nvSpPr>
        <p:spPr>
          <a:xfrm>
            <a:off x="43418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F2B56189-5C0C-6123-0732-18EA6D80E329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DE4A1C-0C56-B70C-1F6C-B2DA56E2A386}"/>
              </a:ext>
            </a:extLst>
          </p:cNvPr>
          <p:cNvSpPr/>
          <p:nvPr/>
        </p:nvSpPr>
        <p:spPr>
          <a:xfrm>
            <a:off x="1387841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07E826-A2F3-FFCF-6EE7-2DCD2C4EAF48}"/>
              </a:ext>
            </a:extLst>
          </p:cNvPr>
          <p:cNvSpPr txBox="1"/>
          <p:nvPr/>
        </p:nvSpPr>
        <p:spPr>
          <a:xfrm>
            <a:off x="1497962" y="1943420"/>
            <a:ext cx="13885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測試中心</a:t>
            </a:r>
          </a:p>
        </p:txBody>
      </p:sp>
      <p:sp>
        <p:nvSpPr>
          <p:cNvPr id="20" name="矩形: 圓角 24">
            <a:extLst>
              <a:ext uri="{FF2B5EF4-FFF2-40B4-BE49-F238E27FC236}">
                <a16:creationId xmlns:a16="http://schemas.microsoft.com/office/drawing/2014/main" id="{B02E9E6E-1A50-ECE9-16AB-4DAD18DCB9E3}"/>
              </a:ext>
            </a:extLst>
          </p:cNvPr>
          <p:cNvSpPr/>
          <p:nvPr/>
        </p:nvSpPr>
        <p:spPr>
          <a:xfrm>
            <a:off x="316627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Shape 317">
            <a:extLst>
              <a:ext uri="{FF2B5EF4-FFF2-40B4-BE49-F238E27FC236}">
                <a16:creationId xmlns:a16="http://schemas.microsoft.com/office/drawing/2014/main" id="{3FB3E1E0-6D6F-9A2D-A573-1C02E515AE4C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1301264-61E0-D124-C4D8-B05ACB70F0C8}"/>
              </a:ext>
            </a:extLst>
          </p:cNvPr>
          <p:cNvSpPr/>
          <p:nvPr/>
        </p:nvSpPr>
        <p:spPr>
          <a:xfrm>
            <a:off x="4119930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8C19BE6-13FB-53CA-4CCA-CF738BC6D364}"/>
              </a:ext>
            </a:extLst>
          </p:cNvPr>
          <p:cNvSpPr txBox="1"/>
          <p:nvPr/>
        </p:nvSpPr>
        <p:spPr>
          <a:xfrm>
            <a:off x="4142635" y="1943420"/>
            <a:ext cx="1533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6881EAC7-F14D-5DD1-2887-6563AA85C09A}"/>
              </a:ext>
            </a:extLst>
          </p:cNvPr>
          <p:cNvSpPr/>
          <p:nvPr/>
        </p:nvSpPr>
        <p:spPr>
          <a:xfrm>
            <a:off x="5872127" y="110937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66807EF9-5A87-6197-C416-D9C1BB99FB55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AAF36FE-C37B-E725-8D90-BC2171F00011}"/>
              </a:ext>
            </a:extLst>
          </p:cNvPr>
          <p:cNvSpPr/>
          <p:nvPr/>
        </p:nvSpPr>
        <p:spPr>
          <a:xfrm>
            <a:off x="6825783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DB455E1-A953-BA9E-6D30-08482C74BCDF}"/>
              </a:ext>
            </a:extLst>
          </p:cNvPr>
          <p:cNvSpPr txBox="1"/>
          <p:nvPr/>
        </p:nvSpPr>
        <p:spPr>
          <a:xfrm>
            <a:off x="6885796" y="1943420"/>
            <a:ext cx="1498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4" name="矩形: 圓角 24">
            <a:extLst>
              <a:ext uri="{FF2B5EF4-FFF2-40B4-BE49-F238E27FC236}">
                <a16:creationId xmlns:a16="http://schemas.microsoft.com/office/drawing/2014/main" id="{BB2912E5-C5A8-143C-0010-42EA2264811C}"/>
              </a:ext>
            </a:extLst>
          </p:cNvPr>
          <p:cNvSpPr/>
          <p:nvPr/>
        </p:nvSpPr>
        <p:spPr>
          <a:xfrm>
            <a:off x="8572647" y="110937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Shape 317">
            <a:extLst>
              <a:ext uri="{FF2B5EF4-FFF2-40B4-BE49-F238E27FC236}">
                <a16:creationId xmlns:a16="http://schemas.microsoft.com/office/drawing/2014/main" id="{7D90977C-C91C-D62C-FA8C-9D457D6344D9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1821FF6F-4232-2FF9-B3D1-1306610185C2}"/>
              </a:ext>
            </a:extLst>
          </p:cNvPr>
          <p:cNvSpPr/>
          <p:nvPr/>
        </p:nvSpPr>
        <p:spPr>
          <a:xfrm>
            <a:off x="9410799" y="1863446"/>
            <a:ext cx="1830190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ED0915-89D7-263A-3ACA-7D31E2E2F249}"/>
              </a:ext>
            </a:extLst>
          </p:cNvPr>
          <p:cNvSpPr txBox="1"/>
          <p:nvPr/>
        </p:nvSpPr>
        <p:spPr>
          <a:xfrm>
            <a:off x="9300930" y="1943420"/>
            <a:ext cx="2043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Spirent 400G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DC0BEC10-3098-F30D-A5AD-87E2A776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930" y="2558761"/>
            <a:ext cx="1617045" cy="111743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417F14F-8B94-76A1-7A13-D0D9F153A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65" y="2598624"/>
            <a:ext cx="1391808" cy="108765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C16C096-5AE0-E7D8-4CD7-008B215BD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2546" y="2648533"/>
            <a:ext cx="2605713" cy="78927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6EA7AED-41CD-77D9-282E-E7E7B97148CB}"/>
              </a:ext>
            </a:extLst>
          </p:cNvPr>
          <p:cNvSpPr txBox="1"/>
          <p:nvPr/>
        </p:nvSpPr>
        <p:spPr>
          <a:xfrm>
            <a:off x="1061898" y="4369660"/>
            <a:ext cx="2429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(SFP+)*3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10G/5G/1G/100M/10M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 err="1">
                <a:cs typeface="+mn-ea"/>
                <a:sym typeface="+mn-lt"/>
              </a:rPr>
              <a:t>WiFi</a:t>
            </a:r>
            <a:r>
              <a:rPr lang="en-US" altLang="zh-TW" sz="1150">
                <a:cs typeface="+mn-ea"/>
                <a:sym typeface="+mn-lt"/>
              </a:rPr>
              <a:t>-modules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07EA351-738C-BE8D-013B-85AF2360BFD5}"/>
              </a:ext>
            </a:extLst>
          </p:cNvPr>
          <p:cNvSpPr txBox="1"/>
          <p:nvPr/>
        </p:nvSpPr>
        <p:spPr>
          <a:xfrm>
            <a:off x="6475802" y="4378352"/>
            <a:ext cx="242993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76D8A57-3429-EEFF-CED9-33223808F07E}"/>
              </a:ext>
            </a:extLst>
          </p:cNvPr>
          <p:cNvSpPr txBox="1"/>
          <p:nvPr/>
        </p:nvSpPr>
        <p:spPr>
          <a:xfrm>
            <a:off x="3775283" y="4391667"/>
            <a:ext cx="24299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10/100/1G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36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BEB92AC-A078-FA49-8A42-0F637549F32A}"/>
              </a:ext>
            </a:extLst>
          </p:cNvPr>
          <p:cNvSpPr txBox="1"/>
          <p:nvPr/>
        </p:nvSpPr>
        <p:spPr>
          <a:xfrm>
            <a:off x="9147587" y="4369660"/>
            <a:ext cx="24299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PAM4: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8 x 400GbE, 16 x 200GbE, 32 x 100GAUI-2, 64 x 50GAUI-1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NRZ(25G)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16 x 100GAUI-4, 32 x 50GAUI-2, 32 x 25GAUI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NRX(Others): 16 x 40GbE, 32 x 10GbE</a:t>
            </a:r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81813BA1-E3A2-E078-C82B-10140B09BFD5}"/>
              </a:ext>
            </a:extLst>
          </p:cNvPr>
          <p:cNvSpPr/>
          <p:nvPr/>
        </p:nvSpPr>
        <p:spPr>
          <a:xfrm>
            <a:off x="2124282" y="4193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下 49">
            <a:extLst>
              <a:ext uri="{FF2B5EF4-FFF2-40B4-BE49-F238E27FC236}">
                <a16:creationId xmlns:a16="http://schemas.microsoft.com/office/drawing/2014/main" id="{0B9DC7DD-4732-67AC-7BBB-6FB0F0369B9F}"/>
              </a:ext>
            </a:extLst>
          </p:cNvPr>
          <p:cNvSpPr/>
          <p:nvPr/>
        </p:nvSpPr>
        <p:spPr>
          <a:xfrm>
            <a:off x="4829462" y="41864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下 50">
            <a:extLst>
              <a:ext uri="{FF2B5EF4-FFF2-40B4-BE49-F238E27FC236}">
                <a16:creationId xmlns:a16="http://schemas.microsoft.com/office/drawing/2014/main" id="{6ED57A80-844C-A06A-28EF-A1B11C7D3322}"/>
              </a:ext>
            </a:extLst>
          </p:cNvPr>
          <p:cNvSpPr/>
          <p:nvPr/>
        </p:nvSpPr>
        <p:spPr>
          <a:xfrm>
            <a:off x="7541719" y="417542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下 51">
            <a:extLst>
              <a:ext uri="{FF2B5EF4-FFF2-40B4-BE49-F238E27FC236}">
                <a16:creationId xmlns:a16="http://schemas.microsoft.com/office/drawing/2014/main" id="{06328BDC-5183-4568-B4BD-FF147B3B315B}"/>
              </a:ext>
            </a:extLst>
          </p:cNvPr>
          <p:cNvSpPr/>
          <p:nvPr/>
        </p:nvSpPr>
        <p:spPr>
          <a:xfrm>
            <a:off x="10304650" y="41721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00B15BCE-B83D-564F-D733-063B25B73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468" y="2579257"/>
            <a:ext cx="1327120" cy="111757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DB380BD-D929-5774-7CE8-095ED9927722}"/>
              </a:ext>
            </a:extLst>
          </p:cNvPr>
          <p:cNvSpPr txBox="1"/>
          <p:nvPr/>
        </p:nvSpPr>
        <p:spPr>
          <a:xfrm>
            <a:off x="3839090" y="3782358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CHS-9000A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AE52C03-12E3-F871-9827-2A2AC596377C}"/>
              </a:ext>
            </a:extLst>
          </p:cNvPr>
          <p:cNvSpPr txBox="1"/>
          <p:nvPr/>
        </p:nvSpPr>
        <p:spPr>
          <a:xfrm>
            <a:off x="6697564" y="3780867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N11U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28B2E44-3DF7-24FA-4F5F-D4200467CA56}"/>
              </a:ext>
            </a:extLst>
          </p:cNvPr>
          <p:cNvSpPr txBox="1"/>
          <p:nvPr/>
        </p:nvSpPr>
        <p:spPr>
          <a:xfrm>
            <a:off x="9046525" y="3573953"/>
            <a:ext cx="254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dX3 G400G</a:t>
            </a:r>
          </a:p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Seven-Speed Appliance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CEFE436-A5C4-27DF-1942-7BFFE46E9166}"/>
              </a:ext>
            </a:extLst>
          </p:cNvPr>
          <p:cNvSpPr txBox="1"/>
          <p:nvPr/>
        </p:nvSpPr>
        <p:spPr>
          <a:xfrm>
            <a:off x="1280248" y="379878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</a:t>
            </a:r>
            <a:r>
              <a:rPr lang="zh-TW" altLang="en-US" sz="1400" b="1">
                <a:solidFill>
                  <a:srgbClr val="0C6C8A"/>
                </a:solidFill>
                <a:cs typeface="+mn-ea"/>
                <a:sym typeface="+mn-lt"/>
              </a:rPr>
              <a:t>測試中心</a:t>
            </a:r>
          </a:p>
        </p:txBody>
      </p:sp>
    </p:spTree>
    <p:extLst>
      <p:ext uri="{BB962C8B-B14F-4D97-AF65-F5344CB8AC3E}">
        <p14:creationId xmlns:p14="http://schemas.microsoft.com/office/powerpoint/2010/main" val="25123301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2" name="矩形: 圓角 24">
            <a:extLst>
              <a:ext uri="{FF2B5EF4-FFF2-40B4-BE49-F238E27FC236}">
                <a16:creationId xmlns:a16="http://schemas.microsoft.com/office/drawing/2014/main" id="{A3A94C82-1199-FFFC-1916-C7E241649901}"/>
              </a:ext>
            </a:extLst>
          </p:cNvPr>
          <p:cNvSpPr/>
          <p:nvPr/>
        </p:nvSpPr>
        <p:spPr>
          <a:xfrm>
            <a:off x="36293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Shape 317">
            <a:extLst>
              <a:ext uri="{FF2B5EF4-FFF2-40B4-BE49-F238E27FC236}">
                <a16:creationId xmlns:a16="http://schemas.microsoft.com/office/drawing/2014/main" id="{8CE94D34-A1B7-960B-2B23-B8C3B562AA9C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81DDB48-0116-4E67-2542-23A32218A764}"/>
              </a:ext>
            </a:extLst>
          </p:cNvPr>
          <p:cNvSpPr/>
          <p:nvPr/>
        </p:nvSpPr>
        <p:spPr>
          <a:xfrm>
            <a:off x="1233901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5E5A0C9-5735-717F-84A4-B0F976ACF8F4}"/>
              </a:ext>
            </a:extLst>
          </p:cNvPr>
          <p:cNvSpPr txBox="1"/>
          <p:nvPr/>
        </p:nvSpPr>
        <p:spPr>
          <a:xfrm>
            <a:off x="1234000" y="1943420"/>
            <a:ext cx="196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圓角 24">
            <a:extLst>
              <a:ext uri="{FF2B5EF4-FFF2-40B4-BE49-F238E27FC236}">
                <a16:creationId xmlns:a16="http://schemas.microsoft.com/office/drawing/2014/main" id="{DFD4F634-2C5A-9B2D-9730-AA88434B70C5}"/>
              </a:ext>
            </a:extLst>
          </p:cNvPr>
          <p:cNvSpPr/>
          <p:nvPr/>
        </p:nvSpPr>
        <p:spPr>
          <a:xfrm>
            <a:off x="309502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BB466694-8C25-C44E-BF5A-D530F76AA28F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3D7F2F9-2208-66FE-7692-AF8980A996B0}"/>
              </a:ext>
            </a:extLst>
          </p:cNvPr>
          <p:cNvSpPr/>
          <p:nvPr/>
        </p:nvSpPr>
        <p:spPr>
          <a:xfrm>
            <a:off x="3955687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CD7EA6-7F77-F2F8-CF65-EDA02D56263F}"/>
              </a:ext>
            </a:extLst>
          </p:cNvPr>
          <p:cNvSpPr txBox="1"/>
          <p:nvPr/>
        </p:nvSpPr>
        <p:spPr>
          <a:xfrm>
            <a:off x="4021354" y="1943420"/>
            <a:ext cx="1813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: 圓角 24">
            <a:extLst>
              <a:ext uri="{FF2B5EF4-FFF2-40B4-BE49-F238E27FC236}">
                <a16:creationId xmlns:a16="http://schemas.microsoft.com/office/drawing/2014/main" id="{3036D7D5-F6D8-D1C0-1D29-187FD0A38565}"/>
              </a:ext>
            </a:extLst>
          </p:cNvPr>
          <p:cNvSpPr/>
          <p:nvPr/>
        </p:nvSpPr>
        <p:spPr>
          <a:xfrm>
            <a:off x="5800875" y="115318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Shape 317">
            <a:extLst>
              <a:ext uri="{FF2B5EF4-FFF2-40B4-BE49-F238E27FC236}">
                <a16:creationId xmlns:a16="http://schemas.microsoft.com/office/drawing/2014/main" id="{B9800A09-DE3F-78C0-2DB2-D0CFBAA5EBB8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45D22A7-61A5-261F-865E-544539C4CC78}"/>
              </a:ext>
            </a:extLst>
          </p:cNvPr>
          <p:cNvSpPr/>
          <p:nvPr/>
        </p:nvSpPr>
        <p:spPr>
          <a:xfrm>
            <a:off x="6647360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C53E1DE-5E74-4752-CD3F-A87048850D1F}"/>
              </a:ext>
            </a:extLst>
          </p:cNvPr>
          <p:cNvSpPr txBox="1"/>
          <p:nvPr/>
        </p:nvSpPr>
        <p:spPr>
          <a:xfrm>
            <a:off x="6633872" y="1943420"/>
            <a:ext cx="20062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B5A26932-59F6-2A46-5CBE-F077EADAABC7}"/>
              </a:ext>
            </a:extLst>
          </p:cNvPr>
          <p:cNvSpPr/>
          <p:nvPr/>
        </p:nvSpPr>
        <p:spPr>
          <a:xfrm>
            <a:off x="8501395" y="115318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2F5A4AD5-E2E2-2175-CB3B-FAA52B5F4F38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CC02511-B15E-FA5F-E3E4-60CAE3C2B17E}"/>
              </a:ext>
            </a:extLst>
          </p:cNvPr>
          <p:cNvSpPr/>
          <p:nvPr/>
        </p:nvSpPr>
        <p:spPr>
          <a:xfrm>
            <a:off x="9228458" y="1863446"/>
            <a:ext cx="222637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FBE652-0BF4-8EE0-0E3E-03E1A00A01F3}"/>
              </a:ext>
            </a:extLst>
          </p:cNvPr>
          <p:cNvSpPr txBox="1"/>
          <p:nvPr/>
        </p:nvSpPr>
        <p:spPr>
          <a:xfrm>
            <a:off x="9130323" y="1943420"/>
            <a:ext cx="242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400G Real Time Signal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1E73A74-2D1A-337A-74AE-930F82480018}"/>
              </a:ext>
            </a:extLst>
          </p:cNvPr>
          <p:cNvSpPr txBox="1"/>
          <p:nvPr/>
        </p:nvSpPr>
        <p:spPr>
          <a:xfrm>
            <a:off x="1280248" y="373302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NOVUS 100GE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D87B69C-7880-292D-3F7C-E22FB671935F}"/>
              </a:ext>
            </a:extLst>
          </p:cNvPr>
          <p:cNvSpPr txBox="1"/>
          <p:nvPr/>
        </p:nvSpPr>
        <p:spPr>
          <a:xfrm>
            <a:off x="3839090" y="3739375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XENA 10/40/100-GigE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A9F351C-905E-D66B-8FDC-365A790A3ED9}"/>
              </a:ext>
            </a:extLst>
          </p:cNvPr>
          <p:cNvSpPr txBox="1"/>
          <p:nvPr/>
        </p:nvSpPr>
        <p:spPr>
          <a:xfrm>
            <a:off x="1059780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Enable high-density multi-rate native 100/50/40/25/10 GE testing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Leverage affordable lower-density 4-port full feature configuration with field-upgradable option to 8-ports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A65ABE6-8C5B-F471-0391-727B48C46D72}"/>
              </a:ext>
            </a:extLst>
          </p:cNvPr>
          <p:cNvSpPr txBox="1"/>
          <p:nvPr/>
        </p:nvSpPr>
        <p:spPr>
          <a:xfrm>
            <a:off x="6585443" y="3738197"/>
            <a:ext cx="211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CF20 L4-L7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70E3427-0AB5-B5C7-1894-0A7662BA434F}"/>
              </a:ext>
            </a:extLst>
          </p:cNvPr>
          <p:cNvSpPr txBox="1"/>
          <p:nvPr/>
        </p:nvSpPr>
        <p:spPr>
          <a:xfrm>
            <a:off x="9071926" y="3734904"/>
            <a:ext cx="254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Tektronix DPS77004SX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2DBB68B-70BA-9CEB-45BA-11505D71ADA8}"/>
              </a:ext>
            </a:extLst>
          </p:cNvPr>
          <p:cNvSpPr txBox="1"/>
          <p:nvPr/>
        </p:nvSpPr>
        <p:spPr>
          <a:xfrm>
            <a:off x="6524485" y="4340252"/>
            <a:ext cx="2429934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1G/10G/40G and 100G interfaces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Web-based test controller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EB6E0C9-9EC4-850B-47F1-256726EE2455}"/>
              </a:ext>
            </a:extLst>
          </p:cNvPr>
          <p:cNvSpPr txBox="1"/>
          <p:nvPr/>
        </p:nvSpPr>
        <p:spPr>
          <a:xfrm>
            <a:off x="3798566" y="4353567"/>
            <a:ext cx="2429934" cy="164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12 slots in a 4U form factor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High port density e.g. 144x10GE ports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Support copper and optical Gigabit Ethernet and 0/40/100/200/400-Gigabit Ethernet modules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DFF21FF-B3CD-9C7B-6258-BDE9D543505F}"/>
              </a:ext>
            </a:extLst>
          </p:cNvPr>
          <p:cNvSpPr txBox="1"/>
          <p:nvPr/>
        </p:nvSpPr>
        <p:spPr>
          <a:xfrm>
            <a:off x="9162403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70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GHz ATI Performance Oscilloscope Systems: 2 x 70 GHz, 200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GS/s or 4 x 33 GHz, 100GS/s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2 x DPS77004SX required for 400GbE PAM4 real-time signals</a:t>
            </a:r>
          </a:p>
        </p:txBody>
      </p:sp>
      <p:sp>
        <p:nvSpPr>
          <p:cNvPr id="46" name="箭號: 向下 45">
            <a:extLst>
              <a:ext uri="{FF2B5EF4-FFF2-40B4-BE49-F238E27FC236}">
                <a16:creationId xmlns:a16="http://schemas.microsoft.com/office/drawing/2014/main" id="{0201B5C7-727D-722C-5B0C-64296688D1F2}"/>
              </a:ext>
            </a:extLst>
          </p:cNvPr>
          <p:cNvSpPr/>
          <p:nvPr/>
        </p:nvSpPr>
        <p:spPr>
          <a:xfrm>
            <a:off x="2124282" y="41551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DD9E64D7-917B-7AE0-CD56-56EC6F64651C}"/>
              </a:ext>
            </a:extLst>
          </p:cNvPr>
          <p:cNvSpPr/>
          <p:nvPr/>
        </p:nvSpPr>
        <p:spPr>
          <a:xfrm>
            <a:off x="4829462" y="41610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D1B2F63E-E67E-9DC4-80BA-5B036F33287E}"/>
              </a:ext>
            </a:extLst>
          </p:cNvPr>
          <p:cNvSpPr/>
          <p:nvPr/>
        </p:nvSpPr>
        <p:spPr>
          <a:xfrm>
            <a:off x="7541719" y="415637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C7F237A4-2105-072D-8ECB-EA2B0A412B31}"/>
              </a:ext>
            </a:extLst>
          </p:cNvPr>
          <p:cNvSpPr/>
          <p:nvPr/>
        </p:nvSpPr>
        <p:spPr>
          <a:xfrm>
            <a:off x="10304650" y="41594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0779FFB-3E3A-D674-9424-4EED45A74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706" y="2828071"/>
            <a:ext cx="1945477" cy="62295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209A75C2-2F08-BF11-7EDD-08A694A5D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785" y="2853996"/>
            <a:ext cx="1907651" cy="64334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074FC25E-891F-788E-C2C8-295728F292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556" y="2777404"/>
            <a:ext cx="1863672" cy="75524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99BA44D-E762-AFCF-2863-EB24B8E63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933" y="2667631"/>
            <a:ext cx="1336361" cy="84216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511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>
            <a:extLst>
              <a:ext uri="{FF2B5EF4-FFF2-40B4-BE49-F238E27FC236}">
                <a16:creationId xmlns:a16="http://schemas.microsoft.com/office/drawing/2014/main" id="{8E1F09F6-0672-48A8-422B-091F9C3F6D2A}"/>
              </a:ext>
            </a:extLst>
          </p:cNvPr>
          <p:cNvGrpSpPr/>
          <p:nvPr/>
        </p:nvGrpSpPr>
        <p:grpSpPr>
          <a:xfrm>
            <a:off x="173254" y="4024339"/>
            <a:ext cx="12108584" cy="2511878"/>
            <a:chOff x="173254" y="6903430"/>
            <a:chExt cx="12108584" cy="2555358"/>
          </a:xfrm>
        </p:grpSpPr>
        <p:sp>
          <p:nvSpPr>
            <p:cNvPr id="85" name="矩形: 圓角 24">
              <a:extLst>
                <a:ext uri="{FF2B5EF4-FFF2-40B4-BE49-F238E27FC236}">
                  <a16:creationId xmlns:a16="http://schemas.microsoft.com/office/drawing/2014/main" id="{F4278F9E-36F3-1B60-CCEE-737074A29771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6" name="Shape 317">
              <a:extLst>
                <a:ext uri="{FF2B5EF4-FFF2-40B4-BE49-F238E27FC236}">
                  <a16:creationId xmlns:a16="http://schemas.microsoft.com/office/drawing/2014/main" id="{90737586-21EC-3666-387D-05B72E76EB3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7" name="矩形: 圓角 24">
              <a:extLst>
                <a:ext uri="{FF2B5EF4-FFF2-40B4-BE49-F238E27FC236}">
                  <a16:creationId xmlns:a16="http://schemas.microsoft.com/office/drawing/2014/main" id="{B4D5BB33-C85D-7424-1489-A4ED68F9D2FA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64AA5A51-8129-E06A-C2D6-8FE0DE69C196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24">
              <a:extLst>
                <a:ext uri="{FF2B5EF4-FFF2-40B4-BE49-F238E27FC236}">
                  <a16:creationId xmlns:a16="http://schemas.microsoft.com/office/drawing/2014/main" id="{C1C0C0FC-AF44-104D-3A83-69DAA03C59F6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0" name="Shape 317">
              <a:extLst>
                <a:ext uri="{FF2B5EF4-FFF2-40B4-BE49-F238E27FC236}">
                  <a16:creationId xmlns:a16="http://schemas.microsoft.com/office/drawing/2014/main" id="{73EF2D4B-7D3D-7DC5-F3D9-7981347B50DD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1" name="矩形: 圓角 24">
              <a:extLst>
                <a:ext uri="{FF2B5EF4-FFF2-40B4-BE49-F238E27FC236}">
                  <a16:creationId xmlns:a16="http://schemas.microsoft.com/office/drawing/2014/main" id="{3B0F2E09-D308-3DB3-ACEF-CE3A9D60B0B4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2" name="Shape 317">
              <a:extLst>
                <a:ext uri="{FF2B5EF4-FFF2-40B4-BE49-F238E27FC236}">
                  <a16:creationId xmlns:a16="http://schemas.microsoft.com/office/drawing/2014/main" id="{E3A45F2B-A897-6CEB-7D57-D1BEB83DE14D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3" name="矩形: 圓角 24">
              <a:extLst>
                <a:ext uri="{FF2B5EF4-FFF2-40B4-BE49-F238E27FC236}">
                  <a16:creationId xmlns:a16="http://schemas.microsoft.com/office/drawing/2014/main" id="{CD355E96-4150-8192-8F5C-590C38DE8FBA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4" name="Shape 317">
              <a:extLst>
                <a:ext uri="{FF2B5EF4-FFF2-40B4-BE49-F238E27FC236}">
                  <a16:creationId xmlns:a16="http://schemas.microsoft.com/office/drawing/2014/main" id="{C456D753-431F-909B-6ABB-C8D8D775DDAE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4081B28-5B9C-BB02-8E35-C3981729FAE3}"/>
              </a:ext>
            </a:extLst>
          </p:cNvPr>
          <p:cNvGrpSpPr/>
          <p:nvPr/>
        </p:nvGrpSpPr>
        <p:grpSpPr>
          <a:xfrm>
            <a:off x="173254" y="1446204"/>
            <a:ext cx="12108584" cy="2511878"/>
            <a:chOff x="173254" y="6903430"/>
            <a:chExt cx="12108584" cy="2555358"/>
          </a:xfrm>
        </p:grpSpPr>
        <p:sp>
          <p:nvSpPr>
            <p:cNvPr id="26" name="矩形: 圓角 24">
              <a:extLst>
                <a:ext uri="{FF2B5EF4-FFF2-40B4-BE49-F238E27FC236}">
                  <a16:creationId xmlns:a16="http://schemas.microsoft.com/office/drawing/2014/main" id="{A341CA70-675A-55D6-D073-C0530B4AE09A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7" name="Shape 317">
              <a:extLst>
                <a:ext uri="{FF2B5EF4-FFF2-40B4-BE49-F238E27FC236}">
                  <a16:creationId xmlns:a16="http://schemas.microsoft.com/office/drawing/2014/main" id="{F4AA6D0F-0CE0-3062-691C-D765744317E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4" name="矩形: 圓角 24">
              <a:extLst>
                <a:ext uri="{FF2B5EF4-FFF2-40B4-BE49-F238E27FC236}">
                  <a16:creationId xmlns:a16="http://schemas.microsoft.com/office/drawing/2014/main" id="{27333CB2-AC22-A720-1594-1302370A4FE1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Shape 317">
              <a:extLst>
                <a:ext uri="{FF2B5EF4-FFF2-40B4-BE49-F238E27FC236}">
                  <a16:creationId xmlns:a16="http://schemas.microsoft.com/office/drawing/2014/main" id="{117B16B5-C4F3-2E0E-D0D5-FC690D65B392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8" name="矩形: 圓角 24">
              <a:extLst>
                <a:ext uri="{FF2B5EF4-FFF2-40B4-BE49-F238E27FC236}">
                  <a16:creationId xmlns:a16="http://schemas.microsoft.com/office/drawing/2014/main" id="{6CADAC44-556A-CABD-17AD-2E4C7922CA3A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Shape 317">
              <a:extLst>
                <a:ext uri="{FF2B5EF4-FFF2-40B4-BE49-F238E27FC236}">
                  <a16:creationId xmlns:a16="http://schemas.microsoft.com/office/drawing/2014/main" id="{FEFA2C8A-C751-9BD3-925A-837D40029CB1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0" name="矩形: 圓角 24">
              <a:extLst>
                <a:ext uri="{FF2B5EF4-FFF2-40B4-BE49-F238E27FC236}">
                  <a16:creationId xmlns:a16="http://schemas.microsoft.com/office/drawing/2014/main" id="{76C3D271-A7D7-32B3-975B-A29759CB82D0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1" name="Shape 317">
              <a:extLst>
                <a:ext uri="{FF2B5EF4-FFF2-40B4-BE49-F238E27FC236}">
                  <a16:creationId xmlns:a16="http://schemas.microsoft.com/office/drawing/2014/main" id="{FEAD5409-4DC1-FD5C-F4A3-51D64D282429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: 圓角 24">
              <a:extLst>
                <a:ext uri="{FF2B5EF4-FFF2-40B4-BE49-F238E27FC236}">
                  <a16:creationId xmlns:a16="http://schemas.microsoft.com/office/drawing/2014/main" id="{0620454B-FC02-32DC-63F8-24FD208017B3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3" name="Shape 317">
              <a:extLst>
                <a:ext uri="{FF2B5EF4-FFF2-40B4-BE49-F238E27FC236}">
                  <a16:creationId xmlns:a16="http://schemas.microsoft.com/office/drawing/2014/main" id="{FCCC9BD7-07F4-260D-91C9-8C56200CE6F8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10776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高可靠度的 </a:t>
            </a:r>
            <a:r>
              <a:rPr lang="en-US" altLang="zh-TW" sz="5000" b="1">
                <a:cs typeface="+mn-ea"/>
                <a:sym typeface="+mn-lt"/>
              </a:rPr>
              <a:t>PCBA </a:t>
            </a:r>
            <a:r>
              <a:rPr lang="zh-TW" altLang="en-US" sz="5000" b="1">
                <a:cs typeface="+mn-ea"/>
                <a:sym typeface="+mn-lt"/>
              </a:rPr>
              <a:t>生產 </a:t>
            </a:r>
            <a:r>
              <a:rPr lang="en-US" altLang="zh-TW" sz="5000" b="1">
                <a:cs typeface="+mn-ea"/>
                <a:sym typeface="+mn-lt"/>
              </a:rPr>
              <a:t>&amp; </a:t>
            </a:r>
            <a:r>
              <a:rPr lang="zh-TW" altLang="en-US" sz="5000" b="1">
                <a:cs typeface="+mn-ea"/>
                <a:sym typeface="+mn-lt"/>
              </a:rPr>
              <a:t>品質管理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837948-A273-4A43-0FBB-2301DD02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806" y="1913460"/>
            <a:ext cx="1657969" cy="14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4A95CD7-B2F4-0473-5F31-7C6232720D25}"/>
              </a:ext>
            </a:extLst>
          </p:cNvPr>
          <p:cNvSpPr txBox="1"/>
          <p:nvPr/>
        </p:nvSpPr>
        <p:spPr>
          <a:xfrm>
            <a:off x="283650" y="3764062"/>
            <a:ext cx="23706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>
                <a:cs typeface="+mn-ea"/>
                <a:sym typeface="+mn-lt"/>
              </a:rPr>
              <a:t>Omron VT-X750</a:t>
            </a:r>
          </a:p>
          <a:p>
            <a:pPr algn="ctr"/>
            <a:r>
              <a:rPr lang="en-US" altLang="zh-TW" sz="1300" dirty="0">
                <a:cs typeface="+mn-ea"/>
                <a:sym typeface="+mn-lt"/>
              </a:rPr>
              <a:t>High-speed automated X-ray CT inspection system</a:t>
            </a:r>
            <a:endParaRPr lang="zh-TW" altLang="en-US" sz="1300" dirty="0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FB2B5E2-9172-6662-C0C4-3FCCF407B2F7}"/>
              </a:ext>
            </a:extLst>
          </p:cNvPr>
          <p:cNvSpPr txBox="1"/>
          <p:nvPr/>
        </p:nvSpPr>
        <p:spPr>
          <a:xfrm>
            <a:off x="2624550" y="3798050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ERKA SERIO 8000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A613A54-60A1-414C-5948-EC0CB6A9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75" y="1827679"/>
            <a:ext cx="2139623" cy="17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E720A1E-3C7A-9EE7-0F61-44051C4D65B5}"/>
              </a:ext>
            </a:extLst>
          </p:cNvPr>
          <p:cNvSpPr txBox="1"/>
          <p:nvPr/>
        </p:nvSpPr>
        <p:spPr>
          <a:xfrm>
            <a:off x="5073666" y="3728092"/>
            <a:ext cx="2078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3D Solder Paste Inspection (SPI)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4F7CD04-0E59-A7A5-DFFC-9FA63B75C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5484" y="1735493"/>
            <a:ext cx="1721794" cy="17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85F068A-F65E-8B9A-7857-7E8159DD9E3A}"/>
              </a:ext>
            </a:extLst>
          </p:cNvPr>
          <p:cNvSpPr txBox="1"/>
          <p:nvPr/>
        </p:nvSpPr>
        <p:spPr>
          <a:xfrm>
            <a:off x="7389691" y="3764062"/>
            <a:ext cx="18075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Panasonic NPM-W2 / NPM-W2S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A2FEF2A-4A7D-7814-160C-BF4DB192F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0612" y="2137423"/>
            <a:ext cx="1769085" cy="10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8726671-E991-4537-1983-1CDAD46A571B}"/>
              </a:ext>
            </a:extLst>
          </p:cNvPr>
          <p:cNvSpPr txBox="1"/>
          <p:nvPr/>
        </p:nvSpPr>
        <p:spPr>
          <a:xfrm>
            <a:off x="9434438" y="3787679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err="1">
                <a:cs typeface="+mn-ea"/>
                <a:sym typeface="+mn-lt"/>
              </a:rPr>
              <a:t>Pyramax</a:t>
            </a:r>
            <a:r>
              <a:rPr lang="en-US" altLang="zh-TW" sz="1300">
                <a:cs typeface="+mn-ea"/>
                <a:sym typeface="+mn-lt"/>
              </a:rPr>
              <a:t> 150A z12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4635E864-CFB2-8198-0364-5FC68F0271E0}"/>
              </a:ext>
            </a:extLst>
          </p:cNvPr>
          <p:cNvSpPr/>
          <p:nvPr/>
        </p:nvSpPr>
        <p:spPr>
          <a:xfrm>
            <a:off x="1389736" y="363533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C2A6EDC-A6DB-56F3-91D5-9D96EBE5CC2C}"/>
              </a:ext>
            </a:extLst>
          </p:cNvPr>
          <p:cNvSpPr/>
          <p:nvPr/>
        </p:nvSpPr>
        <p:spPr>
          <a:xfrm>
            <a:off x="3728246" y="363635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6CA8B2DE-BC51-E2EE-06B1-8135B7B23267}"/>
              </a:ext>
            </a:extLst>
          </p:cNvPr>
          <p:cNvSpPr/>
          <p:nvPr/>
        </p:nvSpPr>
        <p:spPr>
          <a:xfrm>
            <a:off x="6017091" y="363522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0C441033-810F-22AF-599E-92F422C96854}"/>
              </a:ext>
            </a:extLst>
          </p:cNvPr>
          <p:cNvSpPr/>
          <p:nvPr/>
        </p:nvSpPr>
        <p:spPr>
          <a:xfrm>
            <a:off x="8238361" y="362752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D2C1612F-D444-0A55-255F-F6747D8EEE18}"/>
              </a:ext>
            </a:extLst>
          </p:cNvPr>
          <p:cNvSpPr/>
          <p:nvPr/>
        </p:nvSpPr>
        <p:spPr>
          <a:xfrm>
            <a:off x="10545418" y="36384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4116ECA-5116-F65C-091B-A066CA9FF492}"/>
              </a:ext>
            </a:extLst>
          </p:cNvPr>
          <p:cNvSpPr txBox="1"/>
          <p:nvPr/>
        </p:nvSpPr>
        <p:spPr>
          <a:xfrm>
            <a:off x="348241" y="6355208"/>
            <a:ext cx="23706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TR7700 SIII Plus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C0D07D3-7669-9EB8-1F31-E6CCB93A6680}"/>
              </a:ext>
            </a:extLst>
          </p:cNvPr>
          <p:cNvSpPr txBox="1"/>
          <p:nvPr/>
        </p:nvSpPr>
        <p:spPr>
          <a:xfrm>
            <a:off x="2654317" y="6352718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TR7006L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382870E-E6A2-4240-BA37-FED4DF8EC476}"/>
              </a:ext>
            </a:extLst>
          </p:cNvPr>
          <p:cNvSpPr txBox="1"/>
          <p:nvPr/>
        </p:nvSpPr>
        <p:spPr>
          <a:xfrm>
            <a:off x="4928337" y="6356333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YG100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0EAA5F09-AD1C-2A3A-F1C4-CD7C41011D25}"/>
              </a:ext>
            </a:extLst>
          </p:cNvPr>
          <p:cNvSpPr txBox="1"/>
          <p:nvPr/>
        </p:nvSpPr>
        <p:spPr>
          <a:xfrm>
            <a:off x="7431938" y="6356320"/>
            <a:ext cx="18075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TR7500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D77C5DE-6884-D9A7-8D1A-9EA0A8D5E528}"/>
              </a:ext>
            </a:extLst>
          </p:cNvPr>
          <p:cNvSpPr txBox="1"/>
          <p:nvPr/>
        </p:nvSpPr>
        <p:spPr>
          <a:xfrm>
            <a:off x="9468342" y="6353283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YG88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95" name="箭號: 向下 94">
            <a:extLst>
              <a:ext uri="{FF2B5EF4-FFF2-40B4-BE49-F238E27FC236}">
                <a16:creationId xmlns:a16="http://schemas.microsoft.com/office/drawing/2014/main" id="{AFE3CD4D-9E7B-E2A8-98E7-18D8A5BC6E7B}"/>
              </a:ext>
            </a:extLst>
          </p:cNvPr>
          <p:cNvSpPr/>
          <p:nvPr/>
        </p:nvSpPr>
        <p:spPr>
          <a:xfrm>
            <a:off x="1389736" y="621347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箭號: 向下 95">
            <a:extLst>
              <a:ext uri="{FF2B5EF4-FFF2-40B4-BE49-F238E27FC236}">
                <a16:creationId xmlns:a16="http://schemas.microsoft.com/office/drawing/2014/main" id="{B85F5D8E-61DE-8026-4877-A01DB405146E}"/>
              </a:ext>
            </a:extLst>
          </p:cNvPr>
          <p:cNvSpPr/>
          <p:nvPr/>
        </p:nvSpPr>
        <p:spPr>
          <a:xfrm>
            <a:off x="3728246" y="621448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箭號: 向下 96">
            <a:extLst>
              <a:ext uri="{FF2B5EF4-FFF2-40B4-BE49-F238E27FC236}">
                <a16:creationId xmlns:a16="http://schemas.microsoft.com/office/drawing/2014/main" id="{60F4BF65-096C-8B86-8EC8-C2ABA0AD8C50}"/>
              </a:ext>
            </a:extLst>
          </p:cNvPr>
          <p:cNvSpPr/>
          <p:nvPr/>
        </p:nvSpPr>
        <p:spPr>
          <a:xfrm>
            <a:off x="6017091" y="621336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4B98AB6E-C866-349E-653E-805DAD0AAE8F}"/>
              </a:ext>
            </a:extLst>
          </p:cNvPr>
          <p:cNvSpPr/>
          <p:nvPr/>
        </p:nvSpPr>
        <p:spPr>
          <a:xfrm>
            <a:off x="8238361" y="62056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箭號: 向下 98">
            <a:extLst>
              <a:ext uri="{FF2B5EF4-FFF2-40B4-BE49-F238E27FC236}">
                <a16:creationId xmlns:a16="http://schemas.microsoft.com/office/drawing/2014/main" id="{52565670-B2FB-0870-5C8E-6DB2362BAE9F}"/>
              </a:ext>
            </a:extLst>
          </p:cNvPr>
          <p:cNvSpPr/>
          <p:nvPr/>
        </p:nvSpPr>
        <p:spPr>
          <a:xfrm>
            <a:off x="10545418" y="62166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052DAA35-A161-0ED3-0B4C-5A0C8F18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013" y="4527092"/>
            <a:ext cx="1722087" cy="1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F28C290-FDBE-2BAD-3EAC-55DA1F23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644" y="4527092"/>
            <a:ext cx="1409696" cy="13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893D9A3-9FA1-83C2-44D6-2AAF11630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870" y="4527092"/>
            <a:ext cx="1396264" cy="13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F53BEB1-701C-3CE0-A34C-8E925391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6745" y="4608721"/>
            <a:ext cx="1236135" cy="13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93A46DE-C86D-1E4B-90FD-B6FDF0E2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46" y="4382975"/>
            <a:ext cx="1811182" cy="18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廚房電器 的圖片&#10;&#10;自動產生的描述">
            <a:extLst>
              <a:ext uri="{FF2B5EF4-FFF2-40B4-BE49-F238E27FC236}">
                <a16:creationId xmlns:a16="http://schemas.microsoft.com/office/drawing/2014/main" id="{DE26E407-4A74-4D63-5431-697B4DBBF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848" y1="10101" x2="34848" y2="19697"/>
                        <a14:foregroundMark x1="54545" y1="51515" x2="54040" y2="82323"/>
                        <a14:backgroundMark x1="23737" y1="75758" x2="67677" y2="90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2" y="1766945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925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生產歷史管理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D82272B-A2CB-173B-CB07-2B18FBD8EB29}"/>
              </a:ext>
            </a:extLst>
          </p:cNvPr>
          <p:cNvSpPr txBox="1"/>
          <p:nvPr/>
        </p:nvSpPr>
        <p:spPr>
          <a:xfrm>
            <a:off x="917571" y="2282477"/>
            <a:ext cx="2975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(cosmetic)</a:t>
            </a:r>
          </a:p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Functional test (simulation test)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1CA549D-C832-6724-283C-21A280F18AB5}"/>
              </a:ext>
            </a:extLst>
          </p:cNvPr>
          <p:cNvSpPr txBox="1"/>
          <p:nvPr/>
        </p:nvSpPr>
        <p:spPr>
          <a:xfrm>
            <a:off x="3190478" y="1901657"/>
            <a:ext cx="808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28A09D"/>
                </a:solidFill>
                <a:cs typeface="+mn-ea"/>
                <a:sym typeface="+mn-lt"/>
              </a:rPr>
              <a:t>生產</a:t>
            </a:r>
            <a:endParaRPr lang="en-US" altLang="zh-TW" sz="2000" b="1">
              <a:solidFill>
                <a:srgbClr val="28A09D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187BC29-A660-54AA-DF70-4A7D76E3193E}"/>
              </a:ext>
            </a:extLst>
          </p:cNvPr>
          <p:cNvSpPr txBox="1"/>
          <p:nvPr/>
        </p:nvSpPr>
        <p:spPr>
          <a:xfrm>
            <a:off x="754482" y="3500894"/>
            <a:ext cx="3103409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Analyze defects symptom and take action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Feedback to related department for future improvement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Track improvement efficiency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AA455EA-9D44-F615-FF31-684169FB8F6A}"/>
              </a:ext>
            </a:extLst>
          </p:cNvPr>
          <p:cNvSpPr txBox="1"/>
          <p:nvPr/>
        </p:nvSpPr>
        <p:spPr>
          <a:xfrm>
            <a:off x="2491748" y="3138085"/>
            <a:ext cx="1400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168AB2"/>
                </a:solidFill>
                <a:cs typeface="+mn-ea"/>
                <a:sym typeface="+mn-lt"/>
              </a:rPr>
              <a:t>品質工程</a:t>
            </a:r>
            <a:endParaRPr lang="en-US" altLang="zh-TW" sz="2000" b="1">
              <a:solidFill>
                <a:srgbClr val="168AB2"/>
              </a:solidFill>
              <a:cs typeface="+mn-ea"/>
              <a:sym typeface="+mn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39F292A-632F-0457-9885-9B3E8FDA0307}"/>
              </a:ext>
            </a:extLst>
          </p:cNvPr>
          <p:cNvSpPr txBox="1"/>
          <p:nvPr/>
        </p:nvSpPr>
        <p:spPr>
          <a:xfrm>
            <a:off x="754482" y="5382978"/>
            <a:ext cx="3103409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Lead team members push quality improvement for quality yield rate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4M management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Follow up customer requirements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0867FB4-2177-F086-A3F0-E65C505D79D8}"/>
              </a:ext>
            </a:extLst>
          </p:cNvPr>
          <p:cNvSpPr txBox="1"/>
          <p:nvPr/>
        </p:nvSpPr>
        <p:spPr>
          <a:xfrm>
            <a:off x="1998134" y="4976519"/>
            <a:ext cx="1894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076781"/>
                </a:solidFill>
                <a:cs typeface="+mn-ea"/>
                <a:sym typeface="+mn-lt"/>
              </a:rPr>
              <a:t>項目質量管理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E76229F-009E-8DCB-0937-EB172CAF46F9}"/>
              </a:ext>
            </a:extLst>
          </p:cNvPr>
          <p:cNvSpPr txBox="1"/>
          <p:nvPr/>
        </p:nvSpPr>
        <p:spPr>
          <a:xfrm>
            <a:off x="8388765" y="2368048"/>
            <a:ext cx="33206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First article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On line audit according to checklist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LQC-SMT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LQC-DIP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LQC-ASSY 100% inspection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7079E1-7730-A248-7F6F-FBEE956D1F21}"/>
              </a:ext>
            </a:extLst>
          </p:cNvPr>
          <p:cNvSpPr txBox="1"/>
          <p:nvPr/>
        </p:nvSpPr>
        <p:spPr>
          <a:xfrm>
            <a:off x="8354441" y="193878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666666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8DD7AA6-27C2-4301-0701-9842FED51CFC}"/>
              </a:ext>
            </a:extLst>
          </p:cNvPr>
          <p:cNvSpPr txBox="1"/>
          <p:nvPr/>
        </p:nvSpPr>
        <p:spPr>
          <a:xfrm>
            <a:off x="8388766" y="4562198"/>
            <a:ext cx="3538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(AOI)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ECN change review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ORT test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FCT test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28D438F8-8BB7-A435-3EF2-07147CDE388D}"/>
              </a:ext>
            </a:extLst>
          </p:cNvPr>
          <p:cNvSpPr txBox="1"/>
          <p:nvPr/>
        </p:nvSpPr>
        <p:spPr>
          <a:xfrm>
            <a:off x="8348091" y="412023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4D547A"/>
                </a:solidFill>
                <a:cs typeface="+mn-ea"/>
                <a:sym typeface="+mn-lt"/>
              </a:rPr>
              <a:t>成品出廠檢驗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650095DE-7283-2E68-B810-B09F666AC303}"/>
              </a:ext>
            </a:extLst>
          </p:cNvPr>
          <p:cNvCxnSpPr>
            <a:cxnSpLocks/>
          </p:cNvCxnSpPr>
          <p:nvPr/>
        </p:nvCxnSpPr>
        <p:spPr>
          <a:xfrm>
            <a:off x="2349500" y="5353345"/>
            <a:ext cx="1431528" cy="0"/>
          </a:xfrm>
          <a:prstGeom prst="line">
            <a:avLst/>
          </a:prstGeom>
          <a:ln w="10160" cap="rnd">
            <a:solidFill>
              <a:srgbClr val="0874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1947814D-59B1-B932-D5F3-BF33F4A948E5}"/>
              </a:ext>
            </a:extLst>
          </p:cNvPr>
          <p:cNvCxnSpPr>
            <a:cxnSpLocks/>
          </p:cNvCxnSpPr>
          <p:nvPr/>
        </p:nvCxnSpPr>
        <p:spPr>
          <a:xfrm>
            <a:off x="2857500" y="3518844"/>
            <a:ext cx="917178" cy="0"/>
          </a:xfrm>
          <a:prstGeom prst="line">
            <a:avLst/>
          </a:prstGeom>
          <a:ln w="10160" cap="rnd">
            <a:solidFill>
              <a:srgbClr val="409EB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360E6C7A-F22F-2989-1BD6-A33967F8FF89}"/>
              </a:ext>
            </a:extLst>
          </p:cNvPr>
          <p:cNvCxnSpPr>
            <a:cxnSpLocks/>
          </p:cNvCxnSpPr>
          <p:nvPr/>
        </p:nvCxnSpPr>
        <p:spPr>
          <a:xfrm>
            <a:off x="3316089" y="2289771"/>
            <a:ext cx="465600" cy="0"/>
          </a:xfrm>
          <a:prstGeom prst="line">
            <a:avLst/>
          </a:prstGeom>
          <a:ln w="10160" cap="rnd">
            <a:solidFill>
              <a:srgbClr val="2AB5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3314983-FB88-FABD-5110-A2624A31D74E}"/>
              </a:ext>
            </a:extLst>
          </p:cNvPr>
          <p:cNvCxnSpPr>
            <a:cxnSpLocks/>
          </p:cNvCxnSpPr>
          <p:nvPr/>
        </p:nvCxnSpPr>
        <p:spPr>
          <a:xfrm>
            <a:off x="8489950" y="2336298"/>
            <a:ext cx="1708150" cy="0"/>
          </a:xfrm>
          <a:prstGeom prst="line">
            <a:avLst/>
          </a:prstGeom>
          <a:ln w="10160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1C105C6A-9AA6-7927-6B56-2185C1015E67}"/>
              </a:ext>
            </a:extLst>
          </p:cNvPr>
          <p:cNvCxnSpPr>
            <a:cxnSpLocks/>
          </p:cNvCxnSpPr>
          <p:nvPr/>
        </p:nvCxnSpPr>
        <p:spPr>
          <a:xfrm>
            <a:off x="8471297" y="4524098"/>
            <a:ext cx="1491853" cy="0"/>
          </a:xfrm>
          <a:prstGeom prst="line">
            <a:avLst/>
          </a:prstGeom>
          <a:ln w="10160" cap="rnd">
            <a:solidFill>
              <a:srgbClr val="6D76A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 72">
            <a:extLst>
              <a:ext uri="{FF2B5EF4-FFF2-40B4-BE49-F238E27FC236}">
                <a16:creationId xmlns:a16="http://schemas.microsoft.com/office/drawing/2014/main" id="{95FED54E-0DA5-19D6-6E7F-3BFE18E287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1160">
            <a:off x="4166419" y="1786466"/>
            <a:ext cx="3960901" cy="396090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D945D0F-6C36-D62E-BAB4-32B00F97FBCC}"/>
              </a:ext>
            </a:extLst>
          </p:cNvPr>
          <p:cNvSpPr txBox="1"/>
          <p:nvPr/>
        </p:nvSpPr>
        <p:spPr>
          <a:xfrm>
            <a:off x="5042492" y="2340174"/>
            <a:ext cx="822247" cy="357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 產</a:t>
            </a:r>
            <a:endParaRPr lang="en-US" altLang="zh-TW" sz="175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3C897EB-941C-3600-CE26-9A0955974B51}"/>
              </a:ext>
            </a:extLst>
          </p:cNvPr>
          <p:cNvSpPr txBox="1"/>
          <p:nvPr/>
        </p:nvSpPr>
        <p:spPr>
          <a:xfrm>
            <a:off x="6562855" y="234740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861C55F-56E5-880E-E70D-D9BB34D4FC20}"/>
              </a:ext>
            </a:extLst>
          </p:cNvPr>
          <p:cNvSpPr txBox="1"/>
          <p:nvPr/>
        </p:nvSpPr>
        <p:spPr>
          <a:xfrm>
            <a:off x="7053024" y="3967464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成品出廠檢驗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C94191-880E-DDB5-2058-8A6135BD4E9F}"/>
              </a:ext>
            </a:extLst>
          </p:cNvPr>
          <p:cNvSpPr txBox="1"/>
          <p:nvPr/>
        </p:nvSpPr>
        <p:spPr>
          <a:xfrm>
            <a:off x="4412015" y="3840381"/>
            <a:ext cx="682485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品質工程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FD6BC2D-AF04-3E3E-912C-6D799587471A}"/>
              </a:ext>
            </a:extLst>
          </p:cNvPr>
          <p:cNvSpPr txBox="1"/>
          <p:nvPr/>
        </p:nvSpPr>
        <p:spPr>
          <a:xfrm>
            <a:off x="5654722" y="491012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項目質量管理</a:t>
            </a: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5865F1A1-17E6-146C-C066-F9A5E373E7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18" y="5780712"/>
            <a:ext cx="1220813" cy="590387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A0BB0C41-8A08-7032-3925-D136E2AA5AAE}"/>
              </a:ext>
            </a:extLst>
          </p:cNvPr>
          <p:cNvSpPr txBox="1"/>
          <p:nvPr/>
        </p:nvSpPr>
        <p:spPr>
          <a:xfrm>
            <a:off x="5404723" y="6359722"/>
            <a:ext cx="1559738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50" b="1">
                <a:solidFill>
                  <a:srgbClr val="164360"/>
                </a:solidFill>
                <a:cs typeface="+mn-ea"/>
                <a:sym typeface="+mn-lt"/>
              </a:rPr>
              <a:t>顧 客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82696469-80AE-EF3F-2B55-C473AC57E8A2}"/>
              </a:ext>
            </a:extLst>
          </p:cNvPr>
          <p:cNvSpPr txBox="1"/>
          <p:nvPr/>
        </p:nvSpPr>
        <p:spPr>
          <a:xfrm>
            <a:off x="5624376" y="5858683"/>
            <a:ext cx="1093609" cy="31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50" b="1">
                <a:solidFill>
                  <a:schemeClr val="bg1"/>
                </a:solidFill>
                <a:cs typeface="+mn-ea"/>
                <a:sym typeface="+mn-lt"/>
              </a:rPr>
              <a:t>良好品質</a:t>
            </a:r>
          </a:p>
        </p:txBody>
      </p:sp>
    </p:spTree>
    <p:extLst>
      <p:ext uri="{BB962C8B-B14F-4D97-AF65-F5344CB8AC3E}">
        <p14:creationId xmlns:p14="http://schemas.microsoft.com/office/powerpoint/2010/main" val="2094271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產品可追溯性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7CA9D115-012C-7126-82A4-8EABCC622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28" y="2357525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0" name="圖片 39" descr="一張含有 箭 的圖片&#10;&#10;自動產生的描述">
            <a:extLst>
              <a:ext uri="{FF2B5EF4-FFF2-40B4-BE49-F238E27FC236}">
                <a16:creationId xmlns:a16="http://schemas.microsoft.com/office/drawing/2014/main" id="{8A9E2A9C-295F-44F0-5307-62EDAABA7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533" y="444793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60B178E-DC2C-CCC5-BFD0-6DAF2D715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7" y="236410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9" name="圖片 38" descr="一張含有 箭 的圖片&#10;&#10;自動產生的描述">
            <a:extLst>
              <a:ext uri="{FF2B5EF4-FFF2-40B4-BE49-F238E27FC236}">
                <a16:creationId xmlns:a16="http://schemas.microsoft.com/office/drawing/2014/main" id="{894A98F5-6E62-6811-B8A0-5CCFB720F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3" y="4446927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66D176F-6322-F39A-E62F-A91A04DEAC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20" y="236517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8" name="圖片 37" descr="一張含有 箭 的圖片&#10;&#10;自動產生的描述">
            <a:extLst>
              <a:ext uri="{FF2B5EF4-FFF2-40B4-BE49-F238E27FC236}">
                <a16:creationId xmlns:a16="http://schemas.microsoft.com/office/drawing/2014/main" id="{806D9B1F-2114-5348-C5F2-D9E0D1866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73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FC58F41-767A-8977-2010-BCF066697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53" y="2358438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6" name="圖片 35" descr="一張含有 箭 的圖片&#10;&#10;自動產生的描述">
            <a:extLst>
              <a:ext uri="{FF2B5EF4-FFF2-40B4-BE49-F238E27FC236}">
                <a16:creationId xmlns:a16="http://schemas.microsoft.com/office/drawing/2014/main" id="{057CC7B1-9928-A953-F696-7BD864E997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789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16255DF-4A27-7394-941A-46BBAA9B3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486" y="2364792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9" name="圖片 28" descr="一張含有 箭 的圖片&#10;&#10;自動產生的描述">
            <a:extLst>
              <a:ext uri="{FF2B5EF4-FFF2-40B4-BE49-F238E27FC236}">
                <a16:creationId xmlns:a16="http://schemas.microsoft.com/office/drawing/2014/main" id="{BBFB81C0-6F69-4F25-3DAC-05FDB3A6E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059" y="4448953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40939FE-7DB3-FEED-EA7A-0A1712F4F840}"/>
              </a:ext>
            </a:extLst>
          </p:cNvPr>
          <p:cNvSpPr/>
          <p:nvPr/>
        </p:nvSpPr>
        <p:spPr>
          <a:xfrm>
            <a:off x="5419649" y="1774660"/>
            <a:ext cx="1629581" cy="423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029CAFC-59D4-36C8-B837-65AF98813AA0}"/>
              </a:ext>
            </a:extLst>
          </p:cNvPr>
          <p:cNvSpPr txBox="1"/>
          <p:nvPr/>
        </p:nvSpPr>
        <p:spPr>
          <a:xfrm>
            <a:off x="5317033" y="1774660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資料收集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7D9AD43E-DAB3-4BCF-C096-AAEE4ECE904C}"/>
              </a:ext>
            </a:extLst>
          </p:cNvPr>
          <p:cNvSpPr/>
          <p:nvPr/>
        </p:nvSpPr>
        <p:spPr>
          <a:xfrm>
            <a:off x="5419649" y="6191863"/>
            <a:ext cx="1631803" cy="413324"/>
          </a:xfrm>
          <a:prstGeom prst="roundRect">
            <a:avLst>
              <a:gd name="adj" fmla="val 1541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5A17C9D-2B39-F6F1-FBF7-0EEC6A1ED34F}"/>
              </a:ext>
            </a:extLst>
          </p:cNvPr>
          <p:cNvSpPr txBox="1"/>
          <p:nvPr/>
        </p:nvSpPr>
        <p:spPr>
          <a:xfrm>
            <a:off x="5317033" y="6202984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可追溯性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9002E3-4157-E48C-A782-2C7C41B4EDE5}"/>
              </a:ext>
            </a:extLst>
          </p:cNvPr>
          <p:cNvSpPr txBox="1"/>
          <p:nvPr/>
        </p:nvSpPr>
        <p:spPr>
          <a:xfrm>
            <a:off x="1963355" y="2974647"/>
            <a:ext cx="122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Data code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Incoming lot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>
                <a:solidFill>
                  <a:srgbClr val="385723"/>
                </a:solidFill>
              </a:rPr>
              <a:t>Reel ID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Vendor Info</a:t>
            </a:r>
            <a:endParaRPr lang="zh-TW" altLang="en-US" sz="11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14B28C-5FBC-40C7-AA17-4D1B3DE31E75}"/>
              </a:ext>
            </a:extLst>
          </p:cNvPr>
          <p:cNvSpPr txBox="1"/>
          <p:nvPr/>
        </p:nvSpPr>
        <p:spPr>
          <a:xfrm>
            <a:off x="3921892" y="2938541"/>
            <a:ext cx="94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Storage</a:t>
            </a:r>
            <a:endParaRPr lang="zh-TW" altLang="en-US" sz="1400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0E6207-B242-9054-7D6D-510134C0FC16}"/>
              </a:ext>
            </a:extLst>
          </p:cNvPr>
          <p:cNvSpPr txBox="1"/>
          <p:nvPr/>
        </p:nvSpPr>
        <p:spPr>
          <a:xfrm>
            <a:off x="5651418" y="2791380"/>
            <a:ext cx="1652598" cy="80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en-US" altLang="zh-TW" sz="1300" b="1">
                <a:solidFill>
                  <a:schemeClr val="bg1"/>
                </a:solidFill>
              </a:rPr>
              <a:t>FIFO control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</a:rPr>
              <a:t>Working order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rgbClr val="D1EFD3"/>
                </a:solidFill>
              </a:rPr>
              <a:t>Reel ID</a:t>
            </a:r>
            <a:endParaRPr lang="zh-TW" altLang="en-US" sz="1300">
              <a:solidFill>
                <a:srgbClr val="D1EFD3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A6F0E6-55A0-95FA-920D-81A663250FCC}"/>
              </a:ext>
            </a:extLst>
          </p:cNvPr>
          <p:cNvSpPr txBox="1"/>
          <p:nvPr/>
        </p:nvSpPr>
        <p:spPr>
          <a:xfrm>
            <a:off x="7486949" y="2939896"/>
            <a:ext cx="131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Production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A101651-7374-4F78-3F58-9DF485D13CE9}"/>
              </a:ext>
            </a:extLst>
          </p:cNvPr>
          <p:cNvSpPr txBox="1"/>
          <p:nvPr/>
        </p:nvSpPr>
        <p:spPr>
          <a:xfrm>
            <a:off x="9532056" y="2870888"/>
            <a:ext cx="130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Use the product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FD01B65-67B5-5FC6-85BA-93F3F56E011B}"/>
              </a:ext>
            </a:extLst>
          </p:cNvPr>
          <p:cNvSpPr txBox="1"/>
          <p:nvPr/>
        </p:nvSpPr>
        <p:spPr>
          <a:xfrm>
            <a:off x="1930703" y="2525297"/>
            <a:ext cx="136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Inspection</a:t>
            </a:r>
          </a:p>
          <a:p>
            <a:r>
              <a:rPr lang="en-US" altLang="zh-TW" sz="1400" b="1"/>
              <a:t>Record date</a:t>
            </a:r>
            <a:endParaRPr lang="zh-TW" altLang="en-US" sz="140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2E3CC3A-6C18-BDC1-D616-589380E38DE8}"/>
              </a:ext>
            </a:extLst>
          </p:cNvPr>
          <p:cNvSpPr txBox="1"/>
          <p:nvPr/>
        </p:nvSpPr>
        <p:spPr>
          <a:xfrm>
            <a:off x="2158016" y="4190295"/>
            <a:ext cx="649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IQC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9D810B2-93F5-084B-417B-6902C5F10472}"/>
              </a:ext>
            </a:extLst>
          </p:cNvPr>
          <p:cNvSpPr txBox="1"/>
          <p:nvPr/>
        </p:nvSpPr>
        <p:spPr>
          <a:xfrm>
            <a:off x="3678617" y="4190295"/>
            <a:ext cx="1633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Warehouse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817288-8621-05CE-7846-CA5DAD872DA7}"/>
              </a:ext>
            </a:extLst>
          </p:cNvPr>
          <p:cNvSpPr txBox="1"/>
          <p:nvPr/>
        </p:nvSpPr>
        <p:spPr>
          <a:xfrm>
            <a:off x="5492162" y="4201655"/>
            <a:ext cx="2112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Part Release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75BBAE28-CF73-430E-6995-52F0BD07551A}"/>
              </a:ext>
            </a:extLst>
          </p:cNvPr>
          <p:cNvSpPr txBox="1"/>
          <p:nvPr/>
        </p:nvSpPr>
        <p:spPr>
          <a:xfrm>
            <a:off x="7586410" y="4187695"/>
            <a:ext cx="1111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MFG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7CABB20-2C8B-50DD-C3B6-EC0869F56F57}"/>
              </a:ext>
            </a:extLst>
          </p:cNvPr>
          <p:cNvSpPr txBox="1"/>
          <p:nvPr/>
        </p:nvSpPr>
        <p:spPr>
          <a:xfrm>
            <a:off x="9263274" y="4187695"/>
            <a:ext cx="2079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Customer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30AD69D-474A-5B8A-74F4-D2322813E4DF}"/>
              </a:ext>
            </a:extLst>
          </p:cNvPr>
          <p:cNvSpPr txBox="1"/>
          <p:nvPr/>
        </p:nvSpPr>
        <p:spPr>
          <a:xfrm>
            <a:off x="1925230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6F7FA9D0-5357-A3F6-88A1-343FB933DDE8}"/>
              </a:ext>
            </a:extLst>
          </p:cNvPr>
          <p:cNvSpPr txBox="1"/>
          <p:nvPr/>
        </p:nvSpPr>
        <p:spPr>
          <a:xfrm>
            <a:off x="3717926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97F34A9D-3A69-2457-3732-9C05D2AC8A0D}"/>
              </a:ext>
            </a:extLst>
          </p:cNvPr>
          <p:cNvSpPr txBox="1"/>
          <p:nvPr/>
        </p:nvSpPr>
        <p:spPr>
          <a:xfrm>
            <a:off x="5575393" y="5331499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572C07E-FBF4-5A06-4194-89421B68FC4C}"/>
              </a:ext>
            </a:extLst>
          </p:cNvPr>
          <p:cNvSpPr txBox="1"/>
          <p:nvPr/>
        </p:nvSpPr>
        <p:spPr>
          <a:xfrm>
            <a:off x="1995771" y="5018586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239BAAE-9658-BB65-1C3F-7BE3DC15F401}"/>
              </a:ext>
            </a:extLst>
          </p:cNvPr>
          <p:cNvSpPr txBox="1"/>
          <p:nvPr/>
        </p:nvSpPr>
        <p:spPr>
          <a:xfrm>
            <a:off x="3835734" y="5084184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6EDBDC8-FB85-11FF-ACA4-164FFE685B27}"/>
              </a:ext>
            </a:extLst>
          </p:cNvPr>
          <p:cNvSpPr txBox="1"/>
          <p:nvPr/>
        </p:nvSpPr>
        <p:spPr>
          <a:xfrm>
            <a:off x="5623887" y="500599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C7B542B2-915E-E781-EED0-BC96BE886DA5}"/>
              </a:ext>
            </a:extLst>
          </p:cNvPr>
          <p:cNvSpPr txBox="1"/>
          <p:nvPr/>
        </p:nvSpPr>
        <p:spPr>
          <a:xfrm>
            <a:off x="1601518" y="5292999"/>
            <a:ext cx="15762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Part information DC, Lot, Vendor</a:t>
            </a:r>
            <a:endParaRPr lang="zh-TW" altLang="en-US" sz="1300" b="1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5CF87C-A1D6-0361-1488-12E7A66FF67A}"/>
              </a:ext>
            </a:extLst>
          </p:cNvPr>
          <p:cNvSpPr txBox="1"/>
          <p:nvPr/>
        </p:nvSpPr>
        <p:spPr>
          <a:xfrm>
            <a:off x="3612351" y="540884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Storage date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087AFC1-51E2-963A-20C1-417AEB62A983}"/>
              </a:ext>
            </a:extLst>
          </p:cNvPr>
          <p:cNvSpPr txBox="1"/>
          <p:nvPr/>
        </p:nvSpPr>
        <p:spPr>
          <a:xfrm>
            <a:off x="5430057" y="470402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Working Order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71419E88-5A6A-8630-E24F-C344A0D705D1}"/>
              </a:ext>
            </a:extLst>
          </p:cNvPr>
          <p:cNvSpPr txBox="1"/>
          <p:nvPr/>
        </p:nvSpPr>
        <p:spPr>
          <a:xfrm>
            <a:off x="7452013" y="500611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Trace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569468-8978-7A0D-06E2-E6E2DB4CEF72}"/>
              </a:ext>
            </a:extLst>
          </p:cNvPr>
          <p:cNvSpPr txBox="1"/>
          <p:nvPr/>
        </p:nvSpPr>
        <p:spPr>
          <a:xfrm>
            <a:off x="7494663" y="4733021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46E01A5-03DF-9ED3-B1C8-D65AC6BF6209}"/>
              </a:ext>
            </a:extLst>
          </p:cNvPr>
          <p:cNvSpPr txBox="1"/>
          <p:nvPr/>
        </p:nvSpPr>
        <p:spPr>
          <a:xfrm>
            <a:off x="7183299" y="5284534"/>
            <a:ext cx="14617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Working order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6DA03E8A-B6F6-D0FD-7788-1EE5216811AB}"/>
              </a:ext>
            </a:extLst>
          </p:cNvPr>
          <p:cNvSpPr txBox="1"/>
          <p:nvPr/>
        </p:nvSpPr>
        <p:spPr>
          <a:xfrm>
            <a:off x="8830614" y="4893043"/>
            <a:ext cx="155941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Request feedback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B01E391-85D0-214E-7EEF-A91E07B003A0}"/>
              </a:ext>
            </a:extLst>
          </p:cNvPr>
          <p:cNvSpPr txBox="1"/>
          <p:nvPr/>
        </p:nvSpPr>
        <p:spPr>
          <a:xfrm>
            <a:off x="8989652" y="5230378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SN, symptom</a:t>
            </a:r>
          </a:p>
        </p:txBody>
      </p:sp>
    </p:spTree>
    <p:extLst>
      <p:ext uri="{BB962C8B-B14F-4D97-AF65-F5344CB8AC3E}">
        <p14:creationId xmlns:p14="http://schemas.microsoft.com/office/powerpoint/2010/main" val="1549564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7043E6B5-B093-C961-6703-2D0F73F358F9}"/>
              </a:ext>
            </a:extLst>
          </p:cNvPr>
          <p:cNvSpPr/>
          <p:nvPr/>
        </p:nvSpPr>
        <p:spPr>
          <a:xfrm>
            <a:off x="5062142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72CFFD0-19CB-102F-6546-38EFAEAA577A}"/>
              </a:ext>
            </a:extLst>
          </p:cNvPr>
          <p:cNvSpPr/>
          <p:nvPr/>
        </p:nvSpPr>
        <p:spPr>
          <a:xfrm>
            <a:off x="5062142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43CB7F49-4F3C-884C-2696-D0F2A45EF2F1}"/>
              </a:ext>
            </a:extLst>
          </p:cNvPr>
          <p:cNvSpPr/>
          <p:nvPr/>
        </p:nvSpPr>
        <p:spPr>
          <a:xfrm>
            <a:off x="6576798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297AADAD-6EA4-6A17-2A16-B4DCC19DA23D}"/>
              </a:ext>
            </a:extLst>
          </p:cNvPr>
          <p:cNvSpPr/>
          <p:nvPr/>
        </p:nvSpPr>
        <p:spPr>
          <a:xfrm>
            <a:off x="6576798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C8CEA59-FBD7-DF84-732A-2CE90425E6FE}"/>
              </a:ext>
            </a:extLst>
          </p:cNvPr>
          <p:cNvSpPr/>
          <p:nvPr/>
        </p:nvSpPr>
        <p:spPr>
          <a:xfrm>
            <a:off x="8091455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3590DEF7-E549-0B00-F0C0-4E709BF4324B}"/>
              </a:ext>
            </a:extLst>
          </p:cNvPr>
          <p:cNvSpPr/>
          <p:nvPr/>
        </p:nvSpPr>
        <p:spPr>
          <a:xfrm>
            <a:off x="5062142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33B79321-ADC5-A1E1-AB1D-6BC4FAF5AB89}"/>
              </a:ext>
            </a:extLst>
          </p:cNvPr>
          <p:cNvSpPr/>
          <p:nvPr/>
        </p:nvSpPr>
        <p:spPr>
          <a:xfrm>
            <a:off x="5062142" y="594825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B3A9A3EB-0427-BD21-12B3-89E31D24D347}"/>
              </a:ext>
            </a:extLst>
          </p:cNvPr>
          <p:cNvSpPr/>
          <p:nvPr/>
        </p:nvSpPr>
        <p:spPr>
          <a:xfrm>
            <a:off x="6576798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99E03859-F21C-C4F7-ED8E-64E2EBD2B335}"/>
              </a:ext>
            </a:extLst>
          </p:cNvPr>
          <p:cNvSpPr/>
          <p:nvPr/>
        </p:nvSpPr>
        <p:spPr>
          <a:xfrm>
            <a:off x="506214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63CE215-537E-9C19-C1A0-B1208ECE0E06}"/>
              </a:ext>
            </a:extLst>
          </p:cNvPr>
          <p:cNvSpPr/>
          <p:nvPr/>
        </p:nvSpPr>
        <p:spPr>
          <a:xfrm>
            <a:off x="5062143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6D45C5EA-83BB-9591-5563-1C44F5AE8658}"/>
              </a:ext>
            </a:extLst>
          </p:cNvPr>
          <p:cNvSpPr/>
          <p:nvPr/>
        </p:nvSpPr>
        <p:spPr>
          <a:xfrm>
            <a:off x="6563248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738DA89-DAE8-052D-FFD8-F47AF7804690}"/>
              </a:ext>
            </a:extLst>
          </p:cNvPr>
          <p:cNvSpPr/>
          <p:nvPr/>
        </p:nvSpPr>
        <p:spPr>
          <a:xfrm>
            <a:off x="6563248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740B93B6-47C2-9522-7C2D-F1D5F805D064}"/>
              </a:ext>
            </a:extLst>
          </p:cNvPr>
          <p:cNvSpPr/>
          <p:nvPr/>
        </p:nvSpPr>
        <p:spPr>
          <a:xfrm>
            <a:off x="969631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2D018E8D-852A-4001-947C-A44CDF5DC435}"/>
              </a:ext>
            </a:extLst>
          </p:cNvPr>
          <p:cNvSpPr/>
          <p:nvPr/>
        </p:nvSpPr>
        <p:spPr>
          <a:xfrm>
            <a:off x="9696313" y="3615219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產品歷史管理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C9BC26-14DF-C438-0678-920BF3F5277E}"/>
              </a:ext>
            </a:extLst>
          </p:cNvPr>
          <p:cNvSpPr txBox="1"/>
          <p:nvPr/>
        </p:nvSpPr>
        <p:spPr>
          <a:xfrm>
            <a:off x="9786702" y="5543683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>
                <a:solidFill>
                  <a:srgbClr val="13334B"/>
                </a:solidFill>
              </a:rPr>
              <a:t>使用條碼掃描器在主要組裝站追蹤產品序列號，並輸入錯誤信息以進行產品控制和品質問題的追蹤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6F81B0B-BE90-F8FC-B73B-CE0E9094F8FD}"/>
              </a:ext>
            </a:extLst>
          </p:cNvPr>
          <p:cNvSpPr/>
          <p:nvPr/>
        </p:nvSpPr>
        <p:spPr>
          <a:xfrm>
            <a:off x="999064" y="3545479"/>
            <a:ext cx="1283433" cy="1007743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991DEA-0345-374C-43AD-F904438B904C}"/>
              </a:ext>
            </a:extLst>
          </p:cNvPr>
          <p:cNvSpPr/>
          <p:nvPr/>
        </p:nvSpPr>
        <p:spPr>
          <a:xfrm>
            <a:off x="3166047" y="1955482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11CF6FD6-A116-81E4-0DE2-6EA93037C10F}"/>
              </a:ext>
            </a:extLst>
          </p:cNvPr>
          <p:cNvSpPr/>
          <p:nvPr/>
        </p:nvSpPr>
        <p:spPr>
          <a:xfrm>
            <a:off x="3166047" y="3126999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42524BFD-9446-94B8-1C02-9178466456DB}"/>
              </a:ext>
            </a:extLst>
          </p:cNvPr>
          <p:cNvSpPr/>
          <p:nvPr/>
        </p:nvSpPr>
        <p:spPr>
          <a:xfrm>
            <a:off x="3157043" y="4298516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E2BFBD9A-E3BE-4827-FE0A-7C17A336E7E9}"/>
              </a:ext>
            </a:extLst>
          </p:cNvPr>
          <p:cNvSpPr/>
          <p:nvPr/>
        </p:nvSpPr>
        <p:spPr>
          <a:xfrm>
            <a:off x="3166047" y="5470033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1199289-A6D0-3B8B-562E-6E48AFC60B45}"/>
              </a:ext>
            </a:extLst>
          </p:cNvPr>
          <p:cNvSpPr/>
          <p:nvPr/>
        </p:nvSpPr>
        <p:spPr>
          <a:xfrm>
            <a:off x="5081954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561B6861-1BF0-0B9A-C0C3-6E1AD0665307}"/>
              </a:ext>
            </a:extLst>
          </p:cNvPr>
          <p:cNvSpPr/>
          <p:nvPr/>
        </p:nvSpPr>
        <p:spPr>
          <a:xfrm>
            <a:off x="5081954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02B9F7A9-9A7F-7ED2-D14C-AADE9344CAF1}"/>
              </a:ext>
            </a:extLst>
          </p:cNvPr>
          <p:cNvSpPr/>
          <p:nvPr/>
        </p:nvSpPr>
        <p:spPr>
          <a:xfrm>
            <a:off x="6566986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511454D-7F27-DAF4-425A-C4B1C80DD7F7}"/>
              </a:ext>
            </a:extLst>
          </p:cNvPr>
          <p:cNvSpPr/>
          <p:nvPr/>
        </p:nvSpPr>
        <p:spPr>
          <a:xfrm>
            <a:off x="6566986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A4D77738-6D2A-A84E-9302-AA99B5314852}"/>
              </a:ext>
            </a:extLst>
          </p:cNvPr>
          <p:cNvSpPr/>
          <p:nvPr/>
        </p:nvSpPr>
        <p:spPr>
          <a:xfrm>
            <a:off x="8052018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2DECB148-0E01-16AD-23AD-BF9A788EC464}"/>
              </a:ext>
            </a:extLst>
          </p:cNvPr>
          <p:cNvSpPr/>
          <p:nvPr/>
        </p:nvSpPr>
        <p:spPr>
          <a:xfrm rot="16200000">
            <a:off x="2597435" y="2311289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箭號: 向下 56">
            <a:extLst>
              <a:ext uri="{FF2B5EF4-FFF2-40B4-BE49-F238E27FC236}">
                <a16:creationId xmlns:a16="http://schemas.microsoft.com/office/drawing/2014/main" id="{CA3C12D5-9326-F442-86E2-E636E7F14DFD}"/>
              </a:ext>
            </a:extLst>
          </p:cNvPr>
          <p:cNvSpPr/>
          <p:nvPr/>
        </p:nvSpPr>
        <p:spPr>
          <a:xfrm rot="16200000">
            <a:off x="4584525" y="227761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箭號: 向下 57">
            <a:extLst>
              <a:ext uri="{FF2B5EF4-FFF2-40B4-BE49-F238E27FC236}">
                <a16:creationId xmlns:a16="http://schemas.microsoft.com/office/drawing/2014/main" id="{EEA61139-7523-317A-2FB7-86DE6A5AF8ED}"/>
              </a:ext>
            </a:extLst>
          </p:cNvPr>
          <p:cNvSpPr/>
          <p:nvPr/>
        </p:nvSpPr>
        <p:spPr>
          <a:xfrm rot="16200000">
            <a:off x="2608692" y="347740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25EEBED9-D8EA-E4A1-99E2-93B1D866CAA7}"/>
              </a:ext>
            </a:extLst>
          </p:cNvPr>
          <p:cNvSpPr/>
          <p:nvPr/>
        </p:nvSpPr>
        <p:spPr>
          <a:xfrm rot="16200000">
            <a:off x="2608692" y="4638958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箭號: 向下 59">
            <a:extLst>
              <a:ext uri="{FF2B5EF4-FFF2-40B4-BE49-F238E27FC236}">
                <a16:creationId xmlns:a16="http://schemas.microsoft.com/office/drawing/2014/main" id="{D081D815-5EDD-BDBE-9437-4040F6969C65}"/>
              </a:ext>
            </a:extLst>
          </p:cNvPr>
          <p:cNvSpPr/>
          <p:nvPr/>
        </p:nvSpPr>
        <p:spPr>
          <a:xfrm rot="16200000">
            <a:off x="2619949" y="5754274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8484D7-0745-FE5B-28F3-04B9D8FEE502}"/>
              </a:ext>
            </a:extLst>
          </p:cNvPr>
          <p:cNvSpPr txBox="1"/>
          <p:nvPr/>
        </p:nvSpPr>
        <p:spPr>
          <a:xfrm>
            <a:off x="1169142" y="3677177"/>
            <a:ext cx="943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</a:rPr>
              <a:t>產品序號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0616B68F-8624-404A-1489-B9406370A670}"/>
              </a:ext>
            </a:extLst>
          </p:cNvPr>
          <p:cNvSpPr txBox="1"/>
          <p:nvPr/>
        </p:nvSpPr>
        <p:spPr>
          <a:xfrm>
            <a:off x="3334064" y="206349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產品歷史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B72E7C5-BBD2-5605-4F23-E7CB0D5972F6}"/>
              </a:ext>
            </a:extLst>
          </p:cNvPr>
          <p:cNvSpPr txBox="1"/>
          <p:nvPr/>
        </p:nvSpPr>
        <p:spPr>
          <a:xfrm>
            <a:off x="3281225" y="3377710"/>
            <a:ext cx="893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零組件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47F23CF-1384-B8E3-CAC9-24FBC3469CF8}"/>
              </a:ext>
            </a:extLst>
          </p:cNvPr>
          <p:cNvSpPr txBox="1"/>
          <p:nvPr/>
        </p:nvSpPr>
        <p:spPr>
          <a:xfrm>
            <a:off x="3334064" y="441072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品質資料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60020AE-77C9-1F37-E67C-D39E7FF84006}"/>
              </a:ext>
            </a:extLst>
          </p:cNvPr>
          <p:cNvSpPr txBox="1"/>
          <p:nvPr/>
        </p:nvSpPr>
        <p:spPr>
          <a:xfrm>
            <a:off x="3334064" y="5701634"/>
            <a:ext cx="769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</a:rPr>
              <a:t>出貨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00363D5-2FF8-D3BD-A234-2F4CA7080C51}"/>
              </a:ext>
            </a:extLst>
          </p:cNvPr>
          <p:cNvSpPr txBox="1"/>
          <p:nvPr/>
        </p:nvSpPr>
        <p:spPr>
          <a:xfrm>
            <a:off x="5145875" y="1964405"/>
            <a:ext cx="10600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生產線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26081F05-4DF4-7F45-ABE4-29C8ACA8262A}"/>
              </a:ext>
            </a:extLst>
          </p:cNvPr>
          <p:cNvSpPr txBox="1"/>
          <p:nvPr/>
        </p:nvSpPr>
        <p:spPr>
          <a:xfrm>
            <a:off x="5144648" y="2439093"/>
            <a:ext cx="1061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程 序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68A6FC2-677B-63CF-4B99-B7A64840A04B}"/>
              </a:ext>
            </a:extLst>
          </p:cNvPr>
          <p:cNvSpPr txBox="1"/>
          <p:nvPr/>
        </p:nvSpPr>
        <p:spPr>
          <a:xfrm>
            <a:off x="6563248" y="196440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工單 </a:t>
            </a:r>
            <a:r>
              <a:rPr lang="en-US" altLang="zh-TW" sz="1600" b="1">
                <a:solidFill>
                  <a:schemeClr val="bg1"/>
                </a:solidFill>
              </a:rPr>
              <a:t>/ </a:t>
            </a:r>
            <a:r>
              <a:rPr lang="zh-TW" altLang="en-US" sz="1600" b="1">
                <a:solidFill>
                  <a:schemeClr val="bg1"/>
                </a:solidFill>
              </a:rPr>
              <a:t>修訂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9A09A89-20DD-CFF5-0804-C304DE136587}"/>
              </a:ext>
            </a:extLst>
          </p:cNvPr>
          <p:cNvSpPr txBox="1"/>
          <p:nvPr/>
        </p:nvSpPr>
        <p:spPr>
          <a:xfrm>
            <a:off x="6692659" y="2439093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時 程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DEC8BE9-AC0F-9F1F-4FC0-932C04878862}"/>
              </a:ext>
            </a:extLst>
          </p:cNvPr>
          <p:cNvSpPr txBox="1"/>
          <p:nvPr/>
        </p:nvSpPr>
        <p:spPr>
          <a:xfrm>
            <a:off x="8155847" y="197277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員 工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76" name="箭號: 向下 75">
            <a:extLst>
              <a:ext uri="{FF2B5EF4-FFF2-40B4-BE49-F238E27FC236}">
                <a16:creationId xmlns:a16="http://schemas.microsoft.com/office/drawing/2014/main" id="{597E5468-346A-0CC1-7604-9CEAB9D06AD1}"/>
              </a:ext>
            </a:extLst>
          </p:cNvPr>
          <p:cNvSpPr/>
          <p:nvPr/>
        </p:nvSpPr>
        <p:spPr>
          <a:xfrm rot="16200000">
            <a:off x="4564713" y="345589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7A30FE3-2F3F-5C62-14DD-D42953DF6B3D}"/>
              </a:ext>
            </a:extLst>
          </p:cNvPr>
          <p:cNvSpPr txBox="1"/>
          <p:nvPr/>
        </p:nvSpPr>
        <p:spPr>
          <a:xfrm>
            <a:off x="5154642" y="3110938"/>
            <a:ext cx="1122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Part No. / Desc. / Revision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780441A6-F443-8060-8BF1-15A60662B96C}"/>
              </a:ext>
            </a:extLst>
          </p:cNvPr>
          <p:cNvSpPr txBox="1"/>
          <p:nvPr/>
        </p:nvSpPr>
        <p:spPr>
          <a:xfrm>
            <a:off x="5146461" y="3604672"/>
            <a:ext cx="1128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S/N </a:t>
            </a:r>
            <a:r>
              <a:rPr lang="zh-TW" altLang="pt-BR" sz="1000" b="1">
                <a:solidFill>
                  <a:schemeClr val="bg1"/>
                </a:solidFill>
              </a:rPr>
              <a:t>或 </a:t>
            </a:r>
            <a:r>
              <a:rPr lang="pt-BR" altLang="zh-TW" sz="1000" b="1">
                <a:solidFill>
                  <a:schemeClr val="bg1"/>
                </a:solidFill>
              </a:rPr>
              <a:t>Date code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E8EC1C8A-9335-E3BD-12F5-E6E8E77E8331}"/>
              </a:ext>
            </a:extLst>
          </p:cNvPr>
          <p:cNvSpPr txBox="1"/>
          <p:nvPr/>
        </p:nvSpPr>
        <p:spPr>
          <a:xfrm>
            <a:off x="6550780" y="314268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RoHS </a:t>
            </a:r>
            <a:r>
              <a:rPr lang="zh-TW" altLang="en-US" sz="1600" b="1">
                <a:solidFill>
                  <a:schemeClr val="bg1"/>
                </a:solidFill>
              </a:rPr>
              <a:t>驗證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89DA1A58-239E-4B40-D414-192EAE16186C}"/>
              </a:ext>
            </a:extLst>
          </p:cNvPr>
          <p:cNvSpPr txBox="1"/>
          <p:nvPr/>
        </p:nvSpPr>
        <p:spPr>
          <a:xfrm>
            <a:off x="6592101" y="3617373"/>
            <a:ext cx="1134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MAC </a:t>
            </a:r>
            <a:r>
              <a:rPr lang="zh-TW" altLang="en-US" sz="1600" b="1">
                <a:solidFill>
                  <a:schemeClr val="bg1"/>
                </a:solidFill>
              </a:rPr>
              <a:t>位址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522E5881-9EAF-BAD5-5301-CF353EE67159}"/>
              </a:ext>
            </a:extLst>
          </p:cNvPr>
          <p:cNvSpPr txBox="1"/>
          <p:nvPr/>
        </p:nvSpPr>
        <p:spPr>
          <a:xfrm>
            <a:off x="9596730" y="3151055"/>
            <a:ext cx="1437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賣方 </a:t>
            </a:r>
            <a:r>
              <a:rPr lang="en-US" altLang="zh-TW" sz="1600" b="1">
                <a:solidFill>
                  <a:schemeClr val="bg1"/>
                </a:solidFill>
              </a:rPr>
              <a:t>/ AML</a:t>
            </a:r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236C2D7E-3DCB-28AE-618B-E966555CBA3B}"/>
              </a:ext>
            </a:extLst>
          </p:cNvPr>
          <p:cNvSpPr/>
          <p:nvPr/>
        </p:nvSpPr>
        <p:spPr>
          <a:xfrm rot="16200000">
            <a:off x="4564712" y="4621833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C607A">
                  <a:alpha val="0"/>
                </a:srgbClr>
              </a:gs>
              <a:gs pos="0">
                <a:srgbClr val="074155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0855AC77-95E5-C25C-2327-FB1490A89E42}"/>
              </a:ext>
            </a:extLst>
          </p:cNvPr>
          <p:cNvSpPr txBox="1"/>
          <p:nvPr/>
        </p:nvSpPr>
        <p:spPr>
          <a:xfrm>
            <a:off x="5137657" y="4306954"/>
            <a:ext cx="114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IQC / LQC / OQC </a:t>
            </a:r>
            <a:r>
              <a:rPr lang="zh-TW" altLang="en-US" sz="1000" b="1">
                <a:solidFill>
                  <a:schemeClr val="bg1"/>
                </a:solidFill>
              </a:rPr>
              <a:t>資料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E29CB4D6-FBEF-C84A-8B16-2BA898A7768F}"/>
              </a:ext>
            </a:extLst>
          </p:cNvPr>
          <p:cNvSpPr txBox="1"/>
          <p:nvPr/>
        </p:nvSpPr>
        <p:spPr>
          <a:xfrm>
            <a:off x="5206701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瑕疵統計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68D09D21-83B9-0F6C-59A2-76E4A3D17C53}"/>
              </a:ext>
            </a:extLst>
          </p:cNvPr>
          <p:cNvSpPr txBox="1"/>
          <p:nvPr/>
        </p:nvSpPr>
        <p:spPr>
          <a:xfrm>
            <a:off x="6607013" y="4325557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原因分析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90F18D59-DA0D-2795-0DBD-746245C2151A}"/>
              </a:ext>
            </a:extLst>
          </p:cNvPr>
          <p:cNvSpPr txBox="1"/>
          <p:nvPr/>
        </p:nvSpPr>
        <p:spPr>
          <a:xfrm>
            <a:off x="6693469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職責分析</a:t>
            </a: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A944BB-ED13-484F-0227-12B32E5F0741}"/>
              </a:ext>
            </a:extLst>
          </p:cNvPr>
          <p:cNvSpPr txBox="1"/>
          <p:nvPr/>
        </p:nvSpPr>
        <p:spPr>
          <a:xfrm>
            <a:off x="8220023" y="4327577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維修歷史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CF4794D2-B9B9-FEF1-CFA7-BA024C6E8715}"/>
              </a:ext>
            </a:extLst>
          </p:cNvPr>
          <p:cNvSpPr/>
          <p:nvPr/>
        </p:nvSpPr>
        <p:spPr>
          <a:xfrm rot="16200000">
            <a:off x="4564712" y="5783492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1E4F74">
                  <a:alpha val="0"/>
                </a:srgbClr>
              </a:gs>
              <a:gs pos="0">
                <a:srgbClr val="133249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85E9155F-02FC-6B79-0C92-53E5E49A064E}"/>
              </a:ext>
            </a:extLst>
          </p:cNvPr>
          <p:cNvSpPr txBox="1"/>
          <p:nvPr/>
        </p:nvSpPr>
        <p:spPr>
          <a:xfrm>
            <a:off x="5197031" y="5487216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出貨序號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3254D7BF-854A-C275-AF5F-41494DD4D7DA}"/>
              </a:ext>
            </a:extLst>
          </p:cNvPr>
          <p:cNvSpPr txBox="1"/>
          <p:nvPr/>
        </p:nvSpPr>
        <p:spPr>
          <a:xfrm>
            <a:off x="5034937" y="5995772"/>
            <a:ext cx="1287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</a:rPr>
              <a:t>出貨日期及保固</a:t>
            </a:r>
            <a:endParaRPr lang="en-US" altLang="zh-TW" sz="1200" b="1">
              <a:solidFill>
                <a:schemeClr val="bg1"/>
              </a:solidFill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2C197613-C471-0833-25D6-214F98F4663A}"/>
              </a:ext>
            </a:extLst>
          </p:cNvPr>
          <p:cNvSpPr txBox="1"/>
          <p:nvPr/>
        </p:nvSpPr>
        <p:spPr>
          <a:xfrm>
            <a:off x="6462997" y="5499916"/>
            <a:ext cx="145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</a:rPr>
              <a:t>原始訂單編號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2EB2B6CE-A363-F5D1-0236-F595AE8ED1B0}"/>
              </a:ext>
            </a:extLst>
          </p:cNvPr>
          <p:cNvSpPr txBox="1"/>
          <p:nvPr/>
        </p:nvSpPr>
        <p:spPr>
          <a:xfrm>
            <a:off x="9666579" y="3629054"/>
            <a:ext cx="126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半成品歷史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6" name="箭號: 向下 105">
            <a:extLst>
              <a:ext uri="{FF2B5EF4-FFF2-40B4-BE49-F238E27FC236}">
                <a16:creationId xmlns:a16="http://schemas.microsoft.com/office/drawing/2014/main" id="{22CB2C8C-49F6-74A5-5499-1F0C472288E0}"/>
              </a:ext>
            </a:extLst>
          </p:cNvPr>
          <p:cNvSpPr/>
          <p:nvPr/>
        </p:nvSpPr>
        <p:spPr>
          <a:xfrm rot="16200000">
            <a:off x="8613433" y="2946508"/>
            <a:ext cx="222155" cy="1231734"/>
          </a:xfrm>
          <a:prstGeom prst="downArrow">
            <a:avLst>
              <a:gd name="adj1" fmla="val 50455"/>
              <a:gd name="adj2" fmla="val 79039"/>
            </a:avLst>
          </a:prstGeom>
          <a:gradFill>
            <a:gsLst>
              <a:gs pos="44000">
                <a:srgbClr val="5997A4">
                  <a:alpha val="49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118F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1" name="圖片 110">
            <a:extLst>
              <a:ext uri="{FF2B5EF4-FFF2-40B4-BE49-F238E27FC236}">
                <a16:creationId xmlns:a16="http://schemas.microsoft.com/office/drawing/2014/main" id="{27232D36-DD82-001B-4710-CA635CE96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681" y="5387724"/>
            <a:ext cx="1806019" cy="1216095"/>
          </a:xfrm>
          <a:prstGeom prst="rect">
            <a:avLst/>
          </a:prstGeom>
        </p:spPr>
      </p:pic>
      <p:sp>
        <p:nvSpPr>
          <p:cNvPr id="112" name="箭號: 向下 111">
            <a:extLst>
              <a:ext uri="{FF2B5EF4-FFF2-40B4-BE49-F238E27FC236}">
                <a16:creationId xmlns:a16="http://schemas.microsoft.com/office/drawing/2014/main" id="{82F6B4C8-1C3F-8C8B-8F62-EAAFC5B051B9}"/>
              </a:ext>
            </a:extLst>
          </p:cNvPr>
          <p:cNvSpPr/>
          <p:nvPr/>
        </p:nvSpPr>
        <p:spPr>
          <a:xfrm rot="14505539">
            <a:off x="8591329" y="5551924"/>
            <a:ext cx="170415" cy="944862"/>
          </a:xfrm>
          <a:prstGeom prst="downArrow">
            <a:avLst>
              <a:gd name="adj1" fmla="val 20089"/>
              <a:gd name="adj2" fmla="val 77875"/>
            </a:avLst>
          </a:prstGeom>
          <a:gradFill>
            <a:gsLst>
              <a:gs pos="44000">
                <a:srgbClr val="C6F1F1">
                  <a:alpha val="50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03EB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29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735584E8-33D6-1F28-0FC8-A0E568D42C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1111" y="2126284"/>
            <a:ext cx="7758112" cy="457348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3D20473-A31A-2D13-5680-91D5B1CFEDB3}"/>
              </a:ext>
            </a:extLst>
          </p:cNvPr>
          <p:cNvSpPr txBox="1"/>
          <p:nvPr/>
        </p:nvSpPr>
        <p:spPr>
          <a:xfrm>
            <a:off x="750706" y="1549631"/>
            <a:ext cx="87166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900" dirty="0">
                <a:cs typeface="+mn-ea"/>
                <a:sym typeface="+mn-lt"/>
              </a:rPr>
              <a:t>目前 </a:t>
            </a:r>
            <a:r>
              <a:rPr lang="en-US" altLang="zh-TW" sz="1900" dirty="0">
                <a:cs typeface="+mn-ea"/>
                <a:sym typeface="+mn-lt"/>
              </a:rPr>
              <a:t>QNAP </a:t>
            </a:r>
            <a:r>
              <a:rPr lang="zh-TW" altLang="en-US" sz="1900" dirty="0">
                <a:cs typeface="+mn-ea"/>
                <a:sym typeface="+mn-lt"/>
              </a:rPr>
              <a:t>全球子公司分佈情況如下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AEAB37-4E9A-2549-C988-29DC138A32C7}"/>
              </a:ext>
            </a:extLst>
          </p:cNvPr>
          <p:cNvSpPr txBox="1"/>
          <p:nvPr/>
        </p:nvSpPr>
        <p:spPr>
          <a:xfrm>
            <a:off x="697005" y="381000"/>
            <a:ext cx="1137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cs typeface="+mn-ea"/>
                <a:sym typeface="+mn-lt"/>
              </a:rPr>
              <a:t>全球子公司佈局 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5E1D3C-FA88-338B-DE21-F25860B0077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12616" y="4226936"/>
            <a:ext cx="2396380" cy="671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BB23B21-1A24-57F8-A136-1318D30FC96A}"/>
              </a:ext>
            </a:extLst>
          </p:cNvPr>
          <p:cNvSpPr txBox="1"/>
          <p:nvPr/>
        </p:nvSpPr>
        <p:spPr>
          <a:xfrm>
            <a:off x="569859" y="3931959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美國</a:t>
            </a:r>
            <a:r>
              <a:rPr lang="en-US" sz="1500" b="0" i="0" dirty="0">
                <a:solidFill>
                  <a:srgbClr val="0C6C8A"/>
                </a:solidFill>
                <a:cs typeface="+mn-ea"/>
                <a:sym typeface="+mn-lt"/>
              </a:rPr>
              <a:t> 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4C43563-0534-06B4-5CD2-93C412CE80C6}"/>
              </a:ext>
            </a:extLst>
          </p:cNvPr>
          <p:cNvSpPr txBox="1"/>
          <p:nvPr/>
        </p:nvSpPr>
        <p:spPr>
          <a:xfrm>
            <a:off x="569859" y="4243773"/>
            <a:ext cx="2473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EC374A-B9E8-4898-5BE3-3D9F4BE92B0E}"/>
              </a:ext>
            </a:extLst>
          </p:cNvPr>
          <p:cNvSpPr txBox="1"/>
          <p:nvPr/>
        </p:nvSpPr>
        <p:spPr>
          <a:xfrm>
            <a:off x="1000929" y="3988866"/>
            <a:ext cx="12890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Pomona  2009 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FA82CFD-468C-CC3D-E898-31815F7770B8}"/>
              </a:ext>
            </a:extLst>
          </p:cNvPr>
          <p:cNvCxnSpPr>
            <a:cxnSpLocks/>
          </p:cNvCxnSpPr>
          <p:nvPr/>
        </p:nvCxnSpPr>
        <p:spPr>
          <a:xfrm flipH="1">
            <a:off x="8609375" y="3389677"/>
            <a:ext cx="3049191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橢圓 39">
            <a:extLst>
              <a:ext uri="{FF2B5EF4-FFF2-40B4-BE49-F238E27FC236}">
                <a16:creationId xmlns:a16="http://schemas.microsoft.com/office/drawing/2014/main" id="{98827B3F-B0D6-4574-EE49-2F2FA06D9588}"/>
              </a:ext>
            </a:extLst>
          </p:cNvPr>
          <p:cNvSpPr/>
          <p:nvPr/>
        </p:nvSpPr>
        <p:spPr>
          <a:xfrm>
            <a:off x="6034797" y="4050883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E2FDD8E5-660A-BC0E-1912-41838FF88645}"/>
              </a:ext>
            </a:extLst>
          </p:cNvPr>
          <p:cNvSpPr/>
          <p:nvPr/>
        </p:nvSpPr>
        <p:spPr>
          <a:xfrm>
            <a:off x="7536924" y="4675802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BA341F86-8A26-C23E-2B6B-32E8161EBA4A}"/>
              </a:ext>
            </a:extLst>
          </p:cNvPr>
          <p:cNvSpPr/>
          <p:nvPr/>
        </p:nvSpPr>
        <p:spPr>
          <a:xfrm>
            <a:off x="5639298" y="3669667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A277A2EB-427D-5807-D16E-66982063DD4B}"/>
              </a:ext>
            </a:extLst>
          </p:cNvPr>
          <p:cNvSpPr/>
          <p:nvPr/>
        </p:nvSpPr>
        <p:spPr>
          <a:xfrm>
            <a:off x="8380534" y="4509598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66682C3B-0CBF-1756-459E-9FDD055E4245}"/>
              </a:ext>
            </a:extLst>
          </p:cNvPr>
          <p:cNvSpPr/>
          <p:nvPr/>
        </p:nvSpPr>
        <p:spPr>
          <a:xfrm>
            <a:off x="8537575" y="4474819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99DAF6B0-73A6-FABF-9CAD-18F7B9CECCA7}"/>
              </a:ext>
            </a:extLst>
          </p:cNvPr>
          <p:cNvCxnSpPr>
            <a:cxnSpLocks/>
          </p:cNvCxnSpPr>
          <p:nvPr/>
        </p:nvCxnSpPr>
        <p:spPr>
          <a:xfrm flipH="1" flipV="1">
            <a:off x="639233" y="3405427"/>
            <a:ext cx="2548245" cy="13284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8164EE6-CE9D-97CD-8EFF-6946CA323CC1}"/>
              </a:ext>
            </a:extLst>
          </p:cNvPr>
          <p:cNvSpPr txBox="1"/>
          <p:nvPr/>
        </p:nvSpPr>
        <p:spPr>
          <a:xfrm>
            <a:off x="569859" y="3088709"/>
            <a:ext cx="969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加拿大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5B4F809-7148-FCE4-248D-14529C2F874C}"/>
              </a:ext>
            </a:extLst>
          </p:cNvPr>
          <p:cNvSpPr txBox="1"/>
          <p:nvPr/>
        </p:nvSpPr>
        <p:spPr>
          <a:xfrm>
            <a:off x="569859" y="3415751"/>
            <a:ext cx="19004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D96F121-1B6E-8EE2-FD75-EC112B113E91}"/>
              </a:ext>
            </a:extLst>
          </p:cNvPr>
          <p:cNvSpPr txBox="1"/>
          <p:nvPr/>
        </p:nvSpPr>
        <p:spPr>
          <a:xfrm>
            <a:off x="1150149" y="3122120"/>
            <a:ext cx="11212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Ontario  2015 </a:t>
            </a: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B32807EE-1AA4-0DA2-6086-FC5BA4A4EC1A}"/>
              </a:ext>
            </a:extLst>
          </p:cNvPr>
          <p:cNvCxnSpPr>
            <a:cxnSpLocks/>
          </p:cNvCxnSpPr>
          <p:nvPr/>
        </p:nvCxnSpPr>
        <p:spPr>
          <a:xfrm flipH="1" flipV="1">
            <a:off x="654672" y="2401954"/>
            <a:ext cx="5049860" cy="905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4DE8842E-EE38-2F97-1FB1-D73F2A66D9C7}"/>
              </a:ext>
            </a:extLst>
          </p:cNvPr>
          <p:cNvSpPr txBox="1"/>
          <p:nvPr/>
        </p:nvSpPr>
        <p:spPr>
          <a:xfrm>
            <a:off x="569859" y="2091586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英國</a:t>
            </a:r>
            <a:r>
              <a:rPr lang="en-US" sz="1500" b="1" i="0" dirty="0">
                <a:solidFill>
                  <a:srgbClr val="0C6C8A"/>
                </a:solidFill>
                <a:cs typeface="+mn-ea"/>
                <a:sym typeface="+mn-lt"/>
              </a:rPr>
              <a:t> 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2B26F38-077B-4880-BAE8-57C5AA1FB015}"/>
              </a:ext>
            </a:extLst>
          </p:cNvPr>
          <p:cNvSpPr txBox="1"/>
          <p:nvPr/>
        </p:nvSpPr>
        <p:spPr>
          <a:xfrm>
            <a:off x="587689" y="2415570"/>
            <a:ext cx="20807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DBD30D5-C55F-6A4E-6C4D-83EEF65CEC5D}"/>
              </a:ext>
            </a:extLst>
          </p:cNvPr>
          <p:cNvSpPr txBox="1"/>
          <p:nvPr/>
        </p:nvSpPr>
        <p:spPr>
          <a:xfrm>
            <a:off x="979218" y="2156661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Swindon  2018 </a:t>
            </a: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A7456FD9-0056-D345-8F2E-E01B36FB87DA}"/>
              </a:ext>
            </a:extLst>
          </p:cNvPr>
          <p:cNvCxnSpPr>
            <a:cxnSpLocks/>
          </p:cNvCxnSpPr>
          <p:nvPr/>
        </p:nvCxnSpPr>
        <p:spPr>
          <a:xfrm flipV="1">
            <a:off x="5705879" y="2411004"/>
            <a:ext cx="12795" cy="1257176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49C8D891-2D4C-8ACD-451C-03731C03CD93}"/>
              </a:ext>
            </a:extLst>
          </p:cNvPr>
          <p:cNvCxnSpPr>
            <a:cxnSpLocks/>
          </p:cNvCxnSpPr>
          <p:nvPr/>
        </p:nvCxnSpPr>
        <p:spPr>
          <a:xfrm flipV="1">
            <a:off x="6117037" y="4192397"/>
            <a:ext cx="0" cy="803672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67467EB-9B87-E7D7-DB2D-3349C7A1A81B}"/>
              </a:ext>
            </a:extLst>
          </p:cNvPr>
          <p:cNvSpPr txBox="1"/>
          <p:nvPr/>
        </p:nvSpPr>
        <p:spPr>
          <a:xfrm>
            <a:off x="592398" y="4677865"/>
            <a:ext cx="853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義大利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EE9F9306-A0E3-0B31-2DDE-FA78E807DF91}"/>
              </a:ext>
            </a:extLst>
          </p:cNvPr>
          <p:cNvSpPr txBox="1"/>
          <p:nvPr/>
        </p:nvSpPr>
        <p:spPr>
          <a:xfrm>
            <a:off x="592398" y="5004907"/>
            <a:ext cx="3091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E00FC9F-7393-3150-24CB-C2737F4E3A8A}"/>
              </a:ext>
            </a:extLst>
          </p:cNvPr>
          <p:cNvSpPr txBox="1"/>
          <p:nvPr/>
        </p:nvSpPr>
        <p:spPr>
          <a:xfrm>
            <a:off x="1205548" y="4743297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Roma  2015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2B29D790-4ACC-072A-742A-DD9C9E0B9274}"/>
              </a:ext>
            </a:extLst>
          </p:cNvPr>
          <p:cNvSpPr txBox="1"/>
          <p:nvPr/>
        </p:nvSpPr>
        <p:spPr>
          <a:xfrm>
            <a:off x="8157351" y="3071647"/>
            <a:ext cx="361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台灣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總部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)</a:t>
            </a:r>
            <a:endParaRPr lang="zh-TW" altLang="en-US" sz="1400" b="1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934114D-34AA-99F3-6A30-D1A0EA866B4C}"/>
              </a:ext>
            </a:extLst>
          </p:cNvPr>
          <p:cNvSpPr txBox="1"/>
          <p:nvPr/>
        </p:nvSpPr>
        <p:spPr>
          <a:xfrm>
            <a:off x="8885877" y="3384499"/>
            <a:ext cx="2886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研發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測試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 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行銷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技術支援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 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倉儲</a:t>
            </a:r>
            <a:endParaRPr lang="en-US" altLang="zh-TW" sz="1050" b="0" i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3B795E08-E98F-DF77-8B86-6E22D27A6CD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987799" y="2418271"/>
            <a:ext cx="2368" cy="1353736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B3F6EDF-93CC-6A03-0370-347B2427075C}"/>
              </a:ext>
            </a:extLst>
          </p:cNvPr>
          <p:cNvCxnSpPr>
            <a:cxnSpLocks/>
          </p:cNvCxnSpPr>
          <p:nvPr/>
        </p:nvCxnSpPr>
        <p:spPr>
          <a:xfrm flipH="1">
            <a:off x="5990167" y="2401954"/>
            <a:ext cx="5661542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195DBFEA-8786-D106-69A9-5709A5B0C13A}"/>
              </a:ext>
            </a:extLst>
          </p:cNvPr>
          <p:cNvSpPr txBox="1"/>
          <p:nvPr/>
        </p:nvSpPr>
        <p:spPr>
          <a:xfrm>
            <a:off x="9163420" y="3100593"/>
            <a:ext cx="1745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2004 New Taipei City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E3E1B2C4-4506-7F2C-F394-56F2A2DA4092}"/>
              </a:ext>
            </a:extLst>
          </p:cNvPr>
          <p:cNvSpPr txBox="1"/>
          <p:nvPr/>
        </p:nvSpPr>
        <p:spPr>
          <a:xfrm>
            <a:off x="7525135" y="2084762"/>
            <a:ext cx="4247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德國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歐洲總部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) 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8BB1397-BC05-A06D-C997-3BE7A15D94E9}"/>
              </a:ext>
            </a:extLst>
          </p:cNvPr>
          <p:cNvSpPr txBox="1"/>
          <p:nvPr/>
        </p:nvSpPr>
        <p:spPr>
          <a:xfrm>
            <a:off x="9445068" y="2428474"/>
            <a:ext cx="23087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FBF2D95F-80AA-C558-3B68-B5F6019E294E}"/>
              </a:ext>
            </a:extLst>
          </p:cNvPr>
          <p:cNvSpPr txBox="1"/>
          <p:nvPr/>
        </p:nvSpPr>
        <p:spPr>
          <a:xfrm>
            <a:off x="9498490" y="2123310"/>
            <a:ext cx="108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n-US" sz="1100" b="0" i="0" dirty="0">
                <a:solidFill>
                  <a:srgbClr val="333333"/>
                </a:solidFill>
                <a:cs typeface="+mn-ea"/>
                <a:sym typeface="+mn-lt"/>
              </a:rPr>
              <a:t>2022  Willich  </a:t>
            </a:r>
          </a:p>
        </p:txBody>
      </p: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05E1E791-E666-5D74-E044-2C795A91493E}"/>
              </a:ext>
            </a:extLst>
          </p:cNvPr>
          <p:cNvCxnSpPr>
            <a:cxnSpLocks/>
          </p:cNvCxnSpPr>
          <p:nvPr/>
        </p:nvCxnSpPr>
        <p:spPr>
          <a:xfrm flipV="1">
            <a:off x="8609375" y="3389677"/>
            <a:ext cx="0" cy="1088295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AEDAC41D-B6DF-1B91-15B9-5C432087C096}"/>
              </a:ext>
            </a:extLst>
          </p:cNvPr>
          <p:cNvCxnSpPr>
            <a:cxnSpLocks/>
          </p:cNvCxnSpPr>
          <p:nvPr/>
        </p:nvCxnSpPr>
        <p:spPr>
          <a:xfrm flipH="1" flipV="1">
            <a:off x="9021095" y="4182440"/>
            <a:ext cx="2630614" cy="4375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14D300F-F123-AEAE-EC0B-EE5646353374}"/>
              </a:ext>
            </a:extLst>
          </p:cNvPr>
          <p:cNvSpPr txBox="1"/>
          <p:nvPr/>
        </p:nvSpPr>
        <p:spPr>
          <a:xfrm>
            <a:off x="10919474" y="3853843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日本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DE3C9BB0-C32D-F96E-DF19-93852AD5F35D}"/>
              </a:ext>
            </a:extLst>
          </p:cNvPr>
          <p:cNvSpPr txBox="1"/>
          <p:nvPr/>
        </p:nvSpPr>
        <p:spPr>
          <a:xfrm>
            <a:off x="9189971" y="4175616"/>
            <a:ext cx="2582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30B3E356-E82A-D1C0-512B-7A4B2C8C1859}"/>
              </a:ext>
            </a:extLst>
          </p:cNvPr>
          <p:cNvSpPr txBox="1"/>
          <p:nvPr/>
        </p:nvSpPr>
        <p:spPr>
          <a:xfrm>
            <a:off x="10255705" y="3897481"/>
            <a:ext cx="1154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2016  Tokyo   </a:t>
            </a: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631BA683-22E7-1783-0EE2-BF6A66293185}"/>
              </a:ext>
            </a:extLst>
          </p:cNvPr>
          <p:cNvSpPr txBox="1"/>
          <p:nvPr/>
        </p:nvSpPr>
        <p:spPr>
          <a:xfrm>
            <a:off x="11075158" y="5261556"/>
            <a:ext cx="64844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香港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35BBFD64-63F4-46D3-A0F7-566B01458051}"/>
              </a:ext>
            </a:extLst>
          </p:cNvPr>
          <p:cNvSpPr txBox="1"/>
          <p:nvPr/>
        </p:nvSpPr>
        <p:spPr>
          <a:xfrm>
            <a:off x="9097964" y="5603618"/>
            <a:ext cx="2701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A5F4D744-15D4-5AB5-4BAF-9CA8D94277AC}"/>
              </a:ext>
            </a:extLst>
          </p:cNvPr>
          <p:cNvSpPr txBox="1"/>
          <p:nvPr/>
        </p:nvSpPr>
        <p:spPr>
          <a:xfrm>
            <a:off x="9874488" y="5294709"/>
            <a:ext cx="1449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2018  Kowloon Bay  </a:t>
            </a:r>
          </a:p>
        </p:txBody>
      </p: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DD2DF813-895B-214E-DF35-2F76CCB40AC0}"/>
              </a:ext>
            </a:extLst>
          </p:cNvPr>
          <p:cNvCxnSpPr>
            <a:cxnSpLocks/>
          </p:cNvCxnSpPr>
          <p:nvPr/>
        </p:nvCxnSpPr>
        <p:spPr>
          <a:xfrm flipH="1">
            <a:off x="8452335" y="5568634"/>
            <a:ext cx="31790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0E65A6E-D0AC-51C2-D7F9-A07B538E7677}"/>
              </a:ext>
            </a:extLst>
          </p:cNvPr>
          <p:cNvCxnSpPr>
            <a:cxnSpLocks/>
          </p:cNvCxnSpPr>
          <p:nvPr/>
        </p:nvCxnSpPr>
        <p:spPr>
          <a:xfrm flipV="1">
            <a:off x="8452335" y="4653200"/>
            <a:ext cx="0" cy="915434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接點 137">
            <a:extLst>
              <a:ext uri="{FF2B5EF4-FFF2-40B4-BE49-F238E27FC236}">
                <a16:creationId xmlns:a16="http://schemas.microsoft.com/office/drawing/2014/main" id="{9451687D-6CFB-DB62-9E57-C4C7237423D8}"/>
              </a:ext>
            </a:extLst>
          </p:cNvPr>
          <p:cNvCxnSpPr>
            <a:cxnSpLocks/>
          </p:cNvCxnSpPr>
          <p:nvPr/>
        </p:nvCxnSpPr>
        <p:spPr>
          <a:xfrm flipH="1">
            <a:off x="607357" y="5791007"/>
            <a:ext cx="70000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BC798F7C-5937-C2F4-17CA-7284B44EB629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7608924" y="4819802"/>
            <a:ext cx="0" cy="971205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EF9AB557-C95A-96BD-179B-A64D32AC9A33}"/>
              </a:ext>
            </a:extLst>
          </p:cNvPr>
          <p:cNvSpPr txBox="1"/>
          <p:nvPr/>
        </p:nvSpPr>
        <p:spPr>
          <a:xfrm>
            <a:off x="569859" y="5452453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印度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2E661CD-2A0C-BB2B-EC0B-76991C8A30A4}"/>
              </a:ext>
            </a:extLst>
          </p:cNvPr>
          <p:cNvSpPr txBox="1"/>
          <p:nvPr/>
        </p:nvSpPr>
        <p:spPr>
          <a:xfrm>
            <a:off x="569859" y="5831541"/>
            <a:ext cx="3225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3288ECF9-351D-3D33-A55D-2995044D9A82}"/>
              </a:ext>
            </a:extLst>
          </p:cNvPr>
          <p:cNvSpPr txBox="1"/>
          <p:nvPr/>
        </p:nvSpPr>
        <p:spPr>
          <a:xfrm>
            <a:off x="966469" y="5492225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 2017 Bengaluru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1CEFC0D-A241-6A28-909C-9AB62B545136}"/>
              </a:ext>
            </a:extLst>
          </p:cNvPr>
          <p:cNvCxnSpPr>
            <a:cxnSpLocks/>
          </p:cNvCxnSpPr>
          <p:nvPr/>
        </p:nvCxnSpPr>
        <p:spPr>
          <a:xfrm flipH="1">
            <a:off x="622606" y="4987883"/>
            <a:ext cx="5484191" cy="0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466BD0BB-9673-896F-E67D-3DF2528AE587}"/>
              </a:ext>
            </a:extLst>
          </p:cNvPr>
          <p:cNvSpPr/>
          <p:nvPr/>
        </p:nvSpPr>
        <p:spPr>
          <a:xfrm>
            <a:off x="3193725" y="3340069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010ADD60-D596-2AEC-8EBD-07A807FB8A6C}"/>
              </a:ext>
            </a:extLst>
          </p:cNvPr>
          <p:cNvSpPr/>
          <p:nvPr/>
        </p:nvSpPr>
        <p:spPr>
          <a:xfrm>
            <a:off x="3008996" y="4154936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280D18DF-D225-C992-8A18-139ADE4A194A}"/>
              </a:ext>
            </a:extLst>
          </p:cNvPr>
          <p:cNvSpPr/>
          <p:nvPr/>
        </p:nvSpPr>
        <p:spPr>
          <a:xfrm>
            <a:off x="8877494" y="4097424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969438E-874F-F1FB-439B-F15BD70B5455}"/>
              </a:ext>
            </a:extLst>
          </p:cNvPr>
          <p:cNvSpPr/>
          <p:nvPr/>
        </p:nvSpPr>
        <p:spPr>
          <a:xfrm>
            <a:off x="5915799" y="3772007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FA422917-5123-B03C-D4FE-A958EBE72A34}"/>
              </a:ext>
            </a:extLst>
          </p:cNvPr>
          <p:cNvSpPr/>
          <p:nvPr/>
        </p:nvSpPr>
        <p:spPr>
          <a:xfrm>
            <a:off x="8629213" y="4091787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190D14F-B853-86FA-1EDE-C37B20D341D1}"/>
              </a:ext>
            </a:extLst>
          </p:cNvPr>
          <p:cNvCxnSpPr>
            <a:cxnSpLocks/>
          </p:cNvCxnSpPr>
          <p:nvPr/>
        </p:nvCxnSpPr>
        <p:spPr>
          <a:xfrm flipH="1">
            <a:off x="8721306" y="4791065"/>
            <a:ext cx="2937260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99F3C244-8DAE-B86A-87B7-15DDE3CD98AF}"/>
              </a:ext>
            </a:extLst>
          </p:cNvPr>
          <p:cNvCxnSpPr>
            <a:cxnSpLocks/>
          </p:cNvCxnSpPr>
          <p:nvPr/>
        </p:nvCxnSpPr>
        <p:spPr>
          <a:xfrm flipV="1">
            <a:off x="8721306" y="4226936"/>
            <a:ext cx="0" cy="564129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E53B654-77CC-F14D-5B9F-2A20E953D8CA}"/>
              </a:ext>
            </a:extLst>
          </p:cNvPr>
          <p:cNvSpPr txBox="1"/>
          <p:nvPr/>
        </p:nvSpPr>
        <p:spPr>
          <a:xfrm>
            <a:off x="10113338" y="4472693"/>
            <a:ext cx="16591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韓國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9B42AB80-C8E3-62C5-FC27-FD0D5AF5EEF0}"/>
              </a:ext>
            </a:extLst>
          </p:cNvPr>
          <p:cNvSpPr txBox="1"/>
          <p:nvPr/>
        </p:nvSpPr>
        <p:spPr>
          <a:xfrm>
            <a:off x="9064941" y="4808455"/>
            <a:ext cx="2701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endParaRPr lang="en-US" sz="1050" b="0" i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E30CAE4-3819-BFD9-6104-243CD5F6EECE}"/>
              </a:ext>
            </a:extLst>
          </p:cNvPr>
          <p:cNvSpPr txBox="1"/>
          <p:nvPr/>
        </p:nvSpPr>
        <p:spPr>
          <a:xfrm>
            <a:off x="9879463" y="4521761"/>
            <a:ext cx="1449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1100" dirty="0">
                <a:cs typeface="+mn-ea"/>
                <a:sym typeface="+mn-lt"/>
              </a:rPr>
              <a:t>2024</a:t>
            </a:r>
            <a:r>
              <a:rPr lang="zh-TW" altLang="en-US" sz="1100" dirty="0">
                <a:cs typeface="+mn-ea"/>
                <a:sym typeface="+mn-lt"/>
              </a:rPr>
              <a:t> </a:t>
            </a:r>
            <a:r>
              <a:rPr lang="en-US" altLang="zh-TW" sz="1100" dirty="0">
                <a:cs typeface="+mn-ea"/>
                <a:sym typeface="+mn-lt"/>
              </a:rPr>
              <a:t>Seoul</a:t>
            </a:r>
            <a:endParaRPr lang="en-US" sz="11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9768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5F35CA3-AD82-7F4F-F676-1ECBAC91FDD6}"/>
              </a:ext>
            </a:extLst>
          </p:cNvPr>
          <p:cNvCxnSpPr>
            <a:cxnSpLocks/>
          </p:cNvCxnSpPr>
          <p:nvPr/>
        </p:nvCxnSpPr>
        <p:spPr>
          <a:xfrm flipV="1">
            <a:off x="6095439" y="3568689"/>
            <a:ext cx="0" cy="301635"/>
          </a:xfrm>
          <a:prstGeom prst="line">
            <a:avLst/>
          </a:prstGeom>
          <a:ln w="25400">
            <a:gradFill>
              <a:gsLst>
                <a:gs pos="0">
                  <a:srgbClr val="1A3147">
                    <a:alpha val="0"/>
                  </a:srgbClr>
                </a:gs>
                <a:gs pos="100000">
                  <a:srgbClr val="1A3147"/>
                </a:gs>
              </a:gsLst>
              <a:lin ang="5400000" scaled="1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EFB67523-9359-4806-C9D9-C9E5929D97C9}"/>
              </a:ext>
            </a:extLst>
          </p:cNvPr>
          <p:cNvSpPr/>
          <p:nvPr/>
        </p:nvSpPr>
        <p:spPr>
          <a:xfrm rot="10800000">
            <a:off x="7325649" y="4400243"/>
            <a:ext cx="179053" cy="907383"/>
          </a:xfrm>
          <a:prstGeom prst="downArrow">
            <a:avLst>
              <a:gd name="adj1" fmla="val 36269"/>
              <a:gd name="adj2" fmla="val 0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文字, 時鐘, 量表, 手錶 的圖片&#10;&#10;自動產生的描述">
            <a:extLst>
              <a:ext uri="{FF2B5EF4-FFF2-40B4-BE49-F238E27FC236}">
                <a16:creationId xmlns:a16="http://schemas.microsoft.com/office/drawing/2014/main" id="{A5D47228-1650-B7F2-3A2F-1A308F3F1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8" y="2208932"/>
            <a:ext cx="10782479" cy="400286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40123C4-42DC-5215-E4A5-7EF3351B0576}"/>
              </a:ext>
            </a:extLst>
          </p:cNvPr>
          <p:cNvSpPr/>
          <p:nvPr/>
        </p:nvSpPr>
        <p:spPr>
          <a:xfrm rot="5400000">
            <a:off x="6499779" y="5172022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04F3DE3A-B56F-55C5-D0B3-2C3F552851F4}"/>
              </a:ext>
            </a:extLst>
          </p:cNvPr>
          <p:cNvSpPr/>
          <p:nvPr/>
        </p:nvSpPr>
        <p:spPr>
          <a:xfrm rot="10800000">
            <a:off x="5444834" y="4652259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RMA</a:t>
            </a:r>
            <a:r>
              <a:rPr lang="zh-TW" altLang="en-US" sz="5000" b="1">
                <a:cs typeface="+mn-ea"/>
                <a:sym typeface="+mn-lt"/>
              </a:rPr>
              <a:t> 服務流程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1E4C90-A55E-577B-349D-516CF340BDF5}"/>
              </a:ext>
            </a:extLst>
          </p:cNvPr>
          <p:cNvSpPr txBox="1"/>
          <p:nvPr/>
        </p:nvSpPr>
        <p:spPr>
          <a:xfrm>
            <a:off x="1428749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顧客回到產品瑕疵 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81CD22-0773-C805-7BB1-7F2156196D18}"/>
              </a:ext>
            </a:extLst>
          </p:cNvPr>
          <p:cNvSpPr txBox="1"/>
          <p:nvPr/>
        </p:nvSpPr>
        <p:spPr>
          <a:xfrm>
            <a:off x="3801436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rgbClr val="1A3147"/>
                </a:solidFill>
              </a:rPr>
              <a:t>RMA No. </a:t>
            </a:r>
            <a:r>
              <a:rPr lang="zh-TW" altLang="en-US" sz="1400" b="1">
                <a:solidFill>
                  <a:srgbClr val="1A3147"/>
                </a:solidFill>
              </a:rPr>
              <a:t>產生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ADAAF5-6B24-CA3B-0DBB-350C6D05FC93}"/>
              </a:ext>
            </a:extLst>
          </p:cNvPr>
          <p:cNvSpPr txBox="1"/>
          <p:nvPr/>
        </p:nvSpPr>
        <p:spPr>
          <a:xfrm>
            <a:off x="6174123" y="2553153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檢視運輸文件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411E0E-069F-CB17-FD54-61CEDA0F1552}"/>
              </a:ext>
            </a:extLst>
          </p:cNvPr>
          <p:cNvSpPr txBox="1"/>
          <p:nvPr/>
        </p:nvSpPr>
        <p:spPr>
          <a:xfrm>
            <a:off x="8529550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顧客寄回商品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5CC15F7-6E26-C891-8687-B664ABD79919}"/>
              </a:ext>
            </a:extLst>
          </p:cNvPr>
          <p:cNvSpPr txBox="1"/>
          <p:nvPr/>
        </p:nvSpPr>
        <p:spPr>
          <a:xfrm>
            <a:off x="10765054" y="3091636"/>
            <a:ext cx="870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檢視收到商品 </a:t>
            </a:r>
            <a:r>
              <a:rPr lang="en-US" altLang="zh-TW" sz="1400" b="1">
                <a:solidFill>
                  <a:srgbClr val="1A3147"/>
                </a:solidFill>
              </a:rPr>
              <a:t>(</a:t>
            </a:r>
            <a:r>
              <a:rPr lang="zh-TW" altLang="en-US" sz="1400" b="1">
                <a:solidFill>
                  <a:srgbClr val="1A3147"/>
                </a:solidFill>
              </a:rPr>
              <a:t>型號、數量等</a:t>
            </a:r>
            <a:r>
              <a:rPr lang="en-US" altLang="zh-TW" sz="1400" b="1">
                <a:solidFill>
                  <a:srgbClr val="1A3147"/>
                </a:solidFill>
              </a:rPr>
              <a:t>)</a:t>
            </a:r>
            <a:endParaRPr lang="zh-TW" altLang="en-US" sz="1400" b="1">
              <a:solidFill>
                <a:srgbClr val="1A3147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EEE517-ADED-A7BE-1FF7-D15A3AA3E1DB}"/>
              </a:ext>
            </a:extLst>
          </p:cNvPr>
          <p:cNvSpPr txBox="1"/>
          <p:nvPr/>
        </p:nvSpPr>
        <p:spPr>
          <a:xfrm>
            <a:off x="8357647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複製與分析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0FEDA9-8A8B-146D-46CE-45F1F53B0BD9}"/>
              </a:ext>
            </a:extLst>
          </p:cNvPr>
          <p:cNvSpPr txBox="1"/>
          <p:nvPr/>
        </p:nvSpPr>
        <p:spPr>
          <a:xfrm>
            <a:off x="6478128" y="405647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 保固查詢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994B169-446C-F6DD-F377-556246032D7C}"/>
              </a:ext>
            </a:extLst>
          </p:cNvPr>
          <p:cNvSpPr txBox="1"/>
          <p:nvPr/>
        </p:nvSpPr>
        <p:spPr>
          <a:xfrm>
            <a:off x="5566802" y="326091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在保固期內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995806-0EC7-1DAB-2465-CDF73BF6A729}"/>
              </a:ext>
            </a:extLst>
          </p:cNvPr>
          <p:cNvSpPr txBox="1"/>
          <p:nvPr/>
        </p:nvSpPr>
        <p:spPr>
          <a:xfrm>
            <a:off x="2519502" y="3948752"/>
            <a:ext cx="1204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功能檢測及最後檢修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1AD09D2-57DA-8BF2-271E-F0DD7552C3F4}"/>
              </a:ext>
            </a:extLst>
          </p:cNvPr>
          <p:cNvSpPr txBox="1"/>
          <p:nvPr/>
        </p:nvSpPr>
        <p:spPr>
          <a:xfrm>
            <a:off x="1075793" y="4784407"/>
            <a:ext cx="70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維修報告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74647C-12B2-3ABA-9AD5-35517EA7496A}"/>
              </a:ext>
            </a:extLst>
          </p:cNvPr>
          <p:cNvSpPr txBox="1"/>
          <p:nvPr/>
        </p:nvSpPr>
        <p:spPr>
          <a:xfrm>
            <a:off x="2792698" y="5468817"/>
            <a:ext cx="100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寄回產品給顧客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83572B2-BFF9-953D-7657-27D8BD2656A7}"/>
              </a:ext>
            </a:extLst>
          </p:cNvPr>
          <p:cNvSpPr txBox="1"/>
          <p:nvPr/>
        </p:nvSpPr>
        <p:spPr>
          <a:xfrm>
            <a:off x="4439866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開始檢修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947A45-104A-8D06-A905-55BC4379533F}"/>
              </a:ext>
            </a:extLst>
          </p:cNvPr>
          <p:cNvSpPr txBox="1"/>
          <p:nvPr/>
        </p:nvSpPr>
        <p:spPr>
          <a:xfrm>
            <a:off x="7467589" y="478172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保固期外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93E9026-79CA-4070-45A4-D441647F484F}"/>
              </a:ext>
            </a:extLst>
          </p:cNvPr>
          <p:cNvSpPr/>
          <p:nvPr/>
        </p:nvSpPr>
        <p:spPr>
          <a:xfrm>
            <a:off x="5244393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8972C44-2727-1025-31AA-1628707788C8}"/>
              </a:ext>
            </a:extLst>
          </p:cNvPr>
          <p:cNvSpPr/>
          <p:nvPr/>
        </p:nvSpPr>
        <p:spPr>
          <a:xfrm>
            <a:off x="6758862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5AB3C53-0770-36EB-675A-7D4D12E32E1B}"/>
              </a:ext>
            </a:extLst>
          </p:cNvPr>
          <p:cNvSpPr txBox="1"/>
          <p:nvPr/>
        </p:nvSpPr>
        <p:spPr>
          <a:xfrm>
            <a:off x="5266459" y="5255041"/>
            <a:ext cx="128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提供維修報價單給顧客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0B11225-8179-5887-77EC-B427F333A119}"/>
              </a:ext>
            </a:extLst>
          </p:cNvPr>
          <p:cNvSpPr txBox="1"/>
          <p:nvPr/>
        </p:nvSpPr>
        <p:spPr>
          <a:xfrm>
            <a:off x="6859651" y="5247259"/>
            <a:ext cx="1121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維修報價單簽回</a:t>
            </a:r>
            <a:endParaRPr lang="en-US" altLang="zh-TW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26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5968A1B8-CDE5-804C-23F8-AC64C5C190E2}"/>
              </a:ext>
            </a:extLst>
          </p:cNvPr>
          <p:cNvSpPr/>
          <p:nvPr/>
        </p:nvSpPr>
        <p:spPr>
          <a:xfrm>
            <a:off x="10037598" y="5794064"/>
            <a:ext cx="1586316" cy="728765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D93EE57-604B-7B08-E4BD-E67479E43131}"/>
              </a:ext>
            </a:extLst>
          </p:cNvPr>
          <p:cNvSpPr/>
          <p:nvPr/>
        </p:nvSpPr>
        <p:spPr>
          <a:xfrm>
            <a:off x="2914649" y="2195396"/>
            <a:ext cx="4728209" cy="415979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CCF2FC">
                  <a:alpha val="52000"/>
                </a:srgbClr>
              </a:gs>
              <a:gs pos="100000">
                <a:srgbClr val="CCF2FC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D688F13-EEA8-5D84-D3C6-6FDD1B362218}"/>
              </a:ext>
            </a:extLst>
          </p:cNvPr>
          <p:cNvSpPr/>
          <p:nvPr/>
        </p:nvSpPr>
        <p:spPr>
          <a:xfrm>
            <a:off x="3378200" y="2304750"/>
            <a:ext cx="3840747" cy="358133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5CBCDE">
                  <a:alpha val="36000"/>
                </a:srgbClr>
              </a:gs>
              <a:gs pos="100000">
                <a:srgbClr val="5CBCDE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FC4DF88-988A-3236-66D1-F515DFDCC44F}"/>
              </a:ext>
            </a:extLst>
          </p:cNvPr>
          <p:cNvSpPr/>
          <p:nvPr/>
        </p:nvSpPr>
        <p:spPr>
          <a:xfrm>
            <a:off x="4025765" y="2450657"/>
            <a:ext cx="2781701" cy="3026385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IT </a:t>
            </a:r>
            <a:r>
              <a:rPr lang="zh-TW" altLang="en-US" sz="5000" b="1">
                <a:cs typeface="+mn-ea"/>
                <a:sym typeface="+mn-lt"/>
              </a:rPr>
              <a:t>結構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AD3BF4-6C06-CEA9-3313-0CEB4F8AB515}"/>
              </a:ext>
            </a:extLst>
          </p:cNvPr>
          <p:cNvSpPr txBox="1"/>
          <p:nvPr/>
        </p:nvSpPr>
        <p:spPr>
          <a:xfrm>
            <a:off x="3619127" y="6437596"/>
            <a:ext cx="4316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rgbClr val="042942"/>
                </a:solidFill>
              </a:rPr>
              <a:t>WMS:</a:t>
            </a:r>
            <a:r>
              <a:rPr lang="zh-TW" altLang="en-US" sz="1200">
                <a:solidFill>
                  <a:srgbClr val="042942"/>
                </a:solidFill>
              </a:rPr>
              <a:t> 倉庫管理系統</a:t>
            </a:r>
            <a:r>
              <a:rPr lang="en-US" altLang="zh-TW" sz="1200">
                <a:solidFill>
                  <a:srgbClr val="042942"/>
                </a:solidFill>
              </a:rPr>
              <a:t>, </a:t>
            </a:r>
            <a:r>
              <a:rPr lang="zh-TW" altLang="en-US" sz="1200">
                <a:solidFill>
                  <a:srgbClr val="042942"/>
                </a:solidFill>
              </a:rPr>
              <a:t> </a:t>
            </a:r>
            <a:r>
              <a:rPr lang="en-US" altLang="zh-TW" sz="1200">
                <a:solidFill>
                  <a:srgbClr val="042942"/>
                </a:solidFill>
              </a:rPr>
              <a:t>ASCP: </a:t>
            </a:r>
            <a:r>
              <a:rPr lang="zh-TW" altLang="en-US" sz="1200">
                <a:solidFill>
                  <a:srgbClr val="042942"/>
                </a:solidFill>
              </a:rPr>
              <a:t>進階供應鏈計劃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63B6829-24A4-FFD6-0ABB-0EF0F7B69713}"/>
              </a:ext>
            </a:extLst>
          </p:cNvPr>
          <p:cNvSpPr txBox="1"/>
          <p:nvPr/>
        </p:nvSpPr>
        <p:spPr>
          <a:xfrm>
            <a:off x="10108030" y="5835280"/>
            <a:ext cx="144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資料檢索來源來自 </a:t>
            </a:r>
            <a:r>
              <a:rPr lang="en-US" altLang="zh-TW" sz="1200">
                <a:solidFill>
                  <a:schemeClr val="bg1"/>
                </a:solidFill>
              </a:rPr>
              <a:t>QNAP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MES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/ ERP / EIP </a:t>
            </a:r>
            <a:r>
              <a:rPr lang="zh-TW" altLang="en-US" sz="1200">
                <a:solidFill>
                  <a:schemeClr val="bg1"/>
                </a:solidFill>
              </a:rPr>
              <a:t>系統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3D3915-F173-9296-A8E2-A6C7D1D1ECC5}"/>
              </a:ext>
            </a:extLst>
          </p:cNvPr>
          <p:cNvSpPr txBox="1"/>
          <p:nvPr/>
        </p:nvSpPr>
        <p:spPr>
          <a:xfrm>
            <a:off x="1763469" y="1761282"/>
            <a:ext cx="145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賣  方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AD2CA8C-73A3-2EB8-2D11-D429EAD454EC}"/>
              </a:ext>
            </a:extLst>
          </p:cNvPr>
          <p:cNvSpPr txBox="1"/>
          <p:nvPr/>
        </p:nvSpPr>
        <p:spPr>
          <a:xfrm>
            <a:off x="8908081" y="176128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顧  客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EDB661F-1327-EBE9-D9AE-7C12E203D3E9}"/>
              </a:ext>
            </a:extLst>
          </p:cNvPr>
          <p:cNvSpPr txBox="1"/>
          <p:nvPr/>
        </p:nvSpPr>
        <p:spPr>
          <a:xfrm>
            <a:off x="5107516" y="1725316"/>
            <a:ext cx="1386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042942"/>
                </a:solidFill>
              </a:rPr>
              <a:t>QNAP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8E0A001-761A-1E8C-6254-FB149C5FE087}"/>
              </a:ext>
            </a:extLst>
          </p:cNvPr>
          <p:cNvSpPr/>
          <p:nvPr/>
        </p:nvSpPr>
        <p:spPr>
          <a:xfrm>
            <a:off x="1545224" y="3687558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81F1B5C-B977-596A-47B1-7585F6BF658E}"/>
              </a:ext>
            </a:extLst>
          </p:cNvPr>
          <p:cNvSpPr/>
          <p:nvPr/>
        </p:nvSpPr>
        <p:spPr>
          <a:xfrm>
            <a:off x="1545223" y="4437353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6A5966A-84B3-28FC-05A1-1EC39EBE390C}"/>
              </a:ext>
            </a:extLst>
          </p:cNvPr>
          <p:cNvSpPr/>
          <p:nvPr/>
        </p:nvSpPr>
        <p:spPr>
          <a:xfrm>
            <a:off x="1545223" y="2935442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6B6B6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A82F4CF-5887-95D7-728A-F81E364F327D}"/>
              </a:ext>
            </a:extLst>
          </p:cNvPr>
          <p:cNvSpPr/>
          <p:nvPr/>
        </p:nvSpPr>
        <p:spPr>
          <a:xfrm>
            <a:off x="4186989" y="2926074"/>
            <a:ext cx="2781701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EBEBE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E95A904-8948-4818-BE20-16CE0E137CB8}"/>
              </a:ext>
            </a:extLst>
          </p:cNvPr>
          <p:cNvSpPr txBox="1"/>
          <p:nvPr/>
        </p:nvSpPr>
        <p:spPr>
          <a:xfrm>
            <a:off x="1545223" y="3077853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設計工程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F098EC0-4D80-B49B-F3C7-640858B86139}"/>
              </a:ext>
            </a:extLst>
          </p:cNvPr>
          <p:cNvSpPr txBox="1"/>
          <p:nvPr/>
        </p:nvSpPr>
        <p:spPr>
          <a:xfrm>
            <a:off x="1528169" y="3819146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物料規劃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874E149-F9C4-D2C2-821C-8C938BB7428C}"/>
              </a:ext>
            </a:extLst>
          </p:cNvPr>
          <p:cNvSpPr txBox="1"/>
          <p:nvPr/>
        </p:nvSpPr>
        <p:spPr>
          <a:xfrm>
            <a:off x="1536079" y="4562097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    流</a:t>
            </a:r>
          </a:p>
        </p:txBody>
      </p:sp>
      <p:sp>
        <p:nvSpPr>
          <p:cNvPr id="36" name="箭號: 左-右雙向 35">
            <a:extLst>
              <a:ext uri="{FF2B5EF4-FFF2-40B4-BE49-F238E27FC236}">
                <a16:creationId xmlns:a16="http://schemas.microsoft.com/office/drawing/2014/main" id="{4C48F765-3EF2-694D-BBE0-DFAB8D589C83}"/>
              </a:ext>
            </a:extLst>
          </p:cNvPr>
          <p:cNvSpPr/>
          <p:nvPr/>
        </p:nvSpPr>
        <p:spPr>
          <a:xfrm>
            <a:off x="2914650" y="3058603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左-右雙向 36">
            <a:extLst>
              <a:ext uri="{FF2B5EF4-FFF2-40B4-BE49-F238E27FC236}">
                <a16:creationId xmlns:a16="http://schemas.microsoft.com/office/drawing/2014/main" id="{4E91F53E-E5F5-25A9-F598-5463C2B6EDA5}"/>
              </a:ext>
            </a:extLst>
          </p:cNvPr>
          <p:cNvSpPr/>
          <p:nvPr/>
        </p:nvSpPr>
        <p:spPr>
          <a:xfrm>
            <a:off x="2914649" y="377564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1F140C67-DB81-7991-91F7-E388B1202BF3}"/>
              </a:ext>
            </a:extLst>
          </p:cNvPr>
          <p:cNvSpPr/>
          <p:nvPr/>
        </p:nvSpPr>
        <p:spPr>
          <a:xfrm>
            <a:off x="2922722" y="450820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FA7B454-F8DF-6821-6F01-5F40ACB5F587}"/>
              </a:ext>
            </a:extLst>
          </p:cNvPr>
          <p:cNvSpPr txBox="1"/>
          <p:nvPr/>
        </p:nvSpPr>
        <p:spPr>
          <a:xfrm>
            <a:off x="3178877" y="3140759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64F1F01-2403-A62E-56C6-C608CE756DFA}"/>
              </a:ext>
            </a:extLst>
          </p:cNvPr>
          <p:cNvSpPr txBox="1"/>
          <p:nvPr/>
        </p:nvSpPr>
        <p:spPr>
          <a:xfrm>
            <a:off x="3159120" y="3861958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e-P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2DE85F9-9D97-F945-5929-28F3AC548A45}"/>
              </a:ext>
            </a:extLst>
          </p:cNvPr>
          <p:cNvSpPr txBox="1"/>
          <p:nvPr/>
        </p:nvSpPr>
        <p:spPr>
          <a:xfrm>
            <a:off x="2861761" y="459765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ASN QC </a:t>
            </a:r>
            <a:r>
              <a:rPr lang="zh-TW" altLang="en-US" sz="1000" b="1">
                <a:solidFill>
                  <a:schemeClr val="bg1"/>
                </a:solidFill>
              </a:rPr>
              <a:t>報告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7884E12-E1C1-B2BB-0FD9-75453095CF75}"/>
              </a:ext>
            </a:extLst>
          </p:cNvPr>
          <p:cNvSpPr/>
          <p:nvPr/>
        </p:nvSpPr>
        <p:spPr>
          <a:xfrm>
            <a:off x="4186990" y="3682552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98D796C-5343-9F0C-75C8-F7EEDDC7FA6F}"/>
              </a:ext>
            </a:extLst>
          </p:cNvPr>
          <p:cNvSpPr/>
          <p:nvPr/>
        </p:nvSpPr>
        <p:spPr>
          <a:xfrm>
            <a:off x="4186989" y="4432347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2A80902-F741-B7B3-992F-E2DF2D84C611}"/>
              </a:ext>
            </a:extLst>
          </p:cNvPr>
          <p:cNvSpPr/>
          <p:nvPr/>
        </p:nvSpPr>
        <p:spPr>
          <a:xfrm>
            <a:off x="6968691" y="2450658"/>
            <a:ext cx="549709" cy="3129130"/>
          </a:xfrm>
          <a:prstGeom prst="roundRect">
            <a:avLst>
              <a:gd name="adj" fmla="val 8874"/>
            </a:avLst>
          </a:prstGeom>
          <a:gradFill>
            <a:gsLst>
              <a:gs pos="89000">
                <a:srgbClr val="404868"/>
              </a:gs>
              <a:gs pos="10000">
                <a:srgbClr val="4F5981"/>
              </a:gs>
            </a:gsLst>
            <a:lin ang="54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CC79FA2-7454-EC75-1384-85564B6A9FD3}"/>
              </a:ext>
            </a:extLst>
          </p:cNvPr>
          <p:cNvSpPr txBox="1"/>
          <p:nvPr/>
        </p:nvSpPr>
        <p:spPr>
          <a:xfrm>
            <a:off x="5078747" y="251703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CRM/SRM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5919DB0-8C20-ACBC-24A1-5BDF0378E9C0}"/>
              </a:ext>
            </a:extLst>
          </p:cNvPr>
          <p:cNvSpPr txBox="1"/>
          <p:nvPr/>
        </p:nvSpPr>
        <p:spPr>
          <a:xfrm>
            <a:off x="4554062" y="3068318"/>
            <a:ext cx="263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Jira / PLM / PDM / CIS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C7E2BED-B351-FD06-FB42-00399919B118}"/>
              </a:ext>
            </a:extLst>
          </p:cNvPr>
          <p:cNvSpPr txBox="1"/>
          <p:nvPr/>
        </p:nvSpPr>
        <p:spPr>
          <a:xfrm>
            <a:off x="4992374" y="3810024"/>
            <a:ext cx="1684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ERP / ASCP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009FC9E-C622-4724-A52E-3F285BFBD3E2}"/>
              </a:ext>
            </a:extLst>
          </p:cNvPr>
          <p:cNvSpPr txBox="1"/>
          <p:nvPr/>
        </p:nvSpPr>
        <p:spPr>
          <a:xfrm>
            <a:off x="4227643" y="4528779"/>
            <a:ext cx="3251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MES / WMS / HMS / </a:t>
            </a:r>
            <a:r>
              <a:rPr lang="en-US" altLang="zh-TW" sz="1600" err="1">
                <a:solidFill>
                  <a:schemeClr val="bg1"/>
                </a:solidFill>
              </a:rPr>
              <a:t>gRMA</a:t>
            </a:r>
            <a:endParaRPr lang="en-US" altLang="zh-TW" sz="1600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9A36449-DBA1-B899-0F1E-5AEA771B0611}"/>
              </a:ext>
            </a:extLst>
          </p:cNvPr>
          <p:cNvSpPr txBox="1"/>
          <p:nvPr/>
        </p:nvSpPr>
        <p:spPr>
          <a:xfrm>
            <a:off x="5160215" y="507338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BI / EIP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72AB0F3-84D7-56F6-623A-AFFC5918FE49}"/>
              </a:ext>
            </a:extLst>
          </p:cNvPr>
          <p:cNvSpPr txBox="1"/>
          <p:nvPr/>
        </p:nvSpPr>
        <p:spPr>
          <a:xfrm>
            <a:off x="4464330" y="5509440"/>
            <a:ext cx="247965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Notes (Workflow &amp; KM)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80EB78A-6FBA-5456-EA2F-884826AEC691}"/>
              </a:ext>
            </a:extLst>
          </p:cNvPr>
          <p:cNvSpPr txBox="1"/>
          <p:nvPr/>
        </p:nvSpPr>
        <p:spPr>
          <a:xfrm>
            <a:off x="4809915" y="5938372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tx1">
                    <a:lumMod val="85000"/>
                    <a:lumOff val="15000"/>
                  </a:schemeClr>
                </a:solidFill>
              </a:rPr>
              <a:t>Global System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B2EE4A-24E2-FCC7-03CB-45E25E15598F}"/>
              </a:ext>
            </a:extLst>
          </p:cNvPr>
          <p:cNvSpPr txBox="1"/>
          <p:nvPr/>
        </p:nvSpPr>
        <p:spPr>
          <a:xfrm rot="5400000">
            <a:off x="5805704" y="3906323"/>
            <a:ext cx="284848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50">
                <a:solidFill>
                  <a:schemeClr val="bg1"/>
                </a:solidFill>
              </a:rPr>
              <a:t>Enterprise Portal / B2B / B2C / RMA</a:t>
            </a:r>
            <a:endParaRPr lang="zh-TW" altLang="en-US" sz="1250">
              <a:solidFill>
                <a:schemeClr val="bg1"/>
              </a:solidFill>
            </a:endParaRPr>
          </a:p>
        </p:txBody>
      </p:sp>
      <p:sp>
        <p:nvSpPr>
          <p:cNvPr id="51" name="箭號: 左-右雙向 50">
            <a:extLst>
              <a:ext uri="{FF2B5EF4-FFF2-40B4-BE49-F238E27FC236}">
                <a16:creationId xmlns:a16="http://schemas.microsoft.com/office/drawing/2014/main" id="{2810F7D2-E8A5-4033-CF44-BBB59449BCA0}"/>
              </a:ext>
            </a:extLst>
          </p:cNvPr>
          <p:cNvSpPr/>
          <p:nvPr/>
        </p:nvSpPr>
        <p:spPr>
          <a:xfrm>
            <a:off x="7587199" y="306831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左-右雙向 51">
            <a:extLst>
              <a:ext uri="{FF2B5EF4-FFF2-40B4-BE49-F238E27FC236}">
                <a16:creationId xmlns:a16="http://schemas.microsoft.com/office/drawing/2014/main" id="{E7D5D5E7-DD83-F360-9115-DB497854B45C}"/>
              </a:ext>
            </a:extLst>
          </p:cNvPr>
          <p:cNvSpPr/>
          <p:nvPr/>
        </p:nvSpPr>
        <p:spPr>
          <a:xfrm>
            <a:off x="7587198" y="378536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箭號: 左-右雙向 52">
            <a:extLst>
              <a:ext uri="{FF2B5EF4-FFF2-40B4-BE49-F238E27FC236}">
                <a16:creationId xmlns:a16="http://schemas.microsoft.com/office/drawing/2014/main" id="{D4CCCA6B-337A-78AD-63C0-56442834E9A7}"/>
              </a:ext>
            </a:extLst>
          </p:cNvPr>
          <p:cNvSpPr/>
          <p:nvPr/>
        </p:nvSpPr>
        <p:spPr>
          <a:xfrm>
            <a:off x="7595271" y="451791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116EBA-C163-8729-3AF4-6586AC47EB7E}"/>
              </a:ext>
            </a:extLst>
          </p:cNvPr>
          <p:cNvSpPr txBox="1"/>
          <p:nvPr/>
        </p:nvSpPr>
        <p:spPr>
          <a:xfrm>
            <a:off x="7851426" y="3150474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F4A9D13F-2C90-3CA1-78E7-B723B2FD0C25}"/>
              </a:ext>
            </a:extLst>
          </p:cNvPr>
          <p:cNvSpPr txBox="1"/>
          <p:nvPr/>
        </p:nvSpPr>
        <p:spPr>
          <a:xfrm>
            <a:off x="7435204" y="3863206"/>
            <a:ext cx="15132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eCommerce /EDI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5358478-5FB5-FA4C-589B-E2DAF8C627EF}"/>
              </a:ext>
            </a:extLst>
          </p:cNvPr>
          <p:cNvSpPr txBox="1"/>
          <p:nvPr/>
        </p:nvSpPr>
        <p:spPr>
          <a:xfrm>
            <a:off x="7525843" y="4598905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運送 </a:t>
            </a:r>
            <a:r>
              <a:rPr lang="en-US" altLang="zh-TW" sz="1000" b="1">
                <a:solidFill>
                  <a:schemeClr val="bg1"/>
                </a:solidFill>
              </a:rPr>
              <a:t>/ </a:t>
            </a:r>
            <a:r>
              <a:rPr lang="zh-TW" altLang="en-US" sz="1000" b="1">
                <a:solidFill>
                  <a:schemeClr val="bg1"/>
                </a:solidFill>
              </a:rPr>
              <a:t>品質 </a:t>
            </a:r>
            <a:r>
              <a:rPr lang="en-US" altLang="zh-TW" sz="1000" b="1">
                <a:solidFill>
                  <a:schemeClr val="bg1"/>
                </a:solidFill>
              </a:rPr>
              <a:t>RMA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7" name="箭號: 左-右雙向 56">
            <a:extLst>
              <a:ext uri="{FF2B5EF4-FFF2-40B4-BE49-F238E27FC236}">
                <a16:creationId xmlns:a16="http://schemas.microsoft.com/office/drawing/2014/main" id="{95AC6A1C-C08E-FCD6-D162-FC93C2807697}"/>
              </a:ext>
            </a:extLst>
          </p:cNvPr>
          <p:cNvSpPr/>
          <p:nvPr/>
        </p:nvSpPr>
        <p:spPr>
          <a:xfrm>
            <a:off x="7587828" y="517934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5AB4D5"/>
              </a:gs>
              <a:gs pos="10000">
                <a:srgbClr val="277B9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597342B-422D-3A41-2568-AA9394115A01}"/>
              </a:ext>
            </a:extLst>
          </p:cNvPr>
          <p:cNvSpPr txBox="1"/>
          <p:nvPr/>
        </p:nvSpPr>
        <p:spPr>
          <a:xfrm>
            <a:off x="7518400" y="526033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VIP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Portal</a:t>
            </a:r>
            <a:endParaRPr lang="zh-TW" altLang="en-US" sz="1000" b="1" dirty="0">
              <a:solidFill>
                <a:schemeClr val="bg1"/>
              </a:solidFill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57FF71E6-7265-DE19-3A1E-6641105A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948" y="2731809"/>
            <a:ext cx="1012871" cy="86229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7CEC5ED5-D86D-220B-A49F-8E74E337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039" y="5085091"/>
            <a:ext cx="970688" cy="79567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115E0B95-DA67-D19B-E81E-1E5F6F765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028" y="3567716"/>
            <a:ext cx="970688" cy="72876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4C13FD2-AEFD-943A-F41E-C7E445FC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577" y="4286996"/>
            <a:ext cx="913018" cy="7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24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形 66">
            <a:extLst>
              <a:ext uri="{FF2B5EF4-FFF2-40B4-BE49-F238E27FC236}">
                <a16:creationId xmlns:a16="http://schemas.microsoft.com/office/drawing/2014/main" id="{D4D29A31-E203-4B26-82DE-8502FD76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011698AF-E692-4608-82F2-675A6A3E8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670A1BA8-003E-4B6B-A49C-5B02DED89CDC}"/>
              </a:ext>
            </a:extLst>
          </p:cNvPr>
          <p:cNvGrpSpPr/>
          <p:nvPr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4AE8B4C0-239D-4F9B-A778-5C81D939D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9C66202E-0B21-497E-AA58-3C33961D6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676215CE-2BF0-4A5B-AF9B-8EC805FA44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11A06EBB-3909-4C0A-85ED-4BFE15D99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4422DD5C-68B1-44F9-B2F0-84949A2EBD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971396" y="2589269"/>
            <a:ext cx="1710927" cy="80732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4EE9A904-2263-495B-846C-D80D7A00B2F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4984511"/>
            <a:ext cx="1099852" cy="1099852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AF8E5704-11EB-41CD-9B40-AA22D3A90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2697" y="5362186"/>
            <a:ext cx="344503" cy="34450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8E87EE20-C837-4112-8AAC-5B23EB02EB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70452" y="3775857"/>
            <a:ext cx="372306" cy="37230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ABF9787-A80F-4D4B-92DA-A3FCA1D2F1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4" y="3412084"/>
            <a:ext cx="1099852" cy="1099852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B16B4FB0-45F2-4622-A8CC-9AEB92A77C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2697" y="3832513"/>
            <a:ext cx="372306" cy="258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AA2F913-4619-446F-A9C5-C0504E6FB7E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3412084"/>
            <a:ext cx="1099852" cy="10998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CF2CF78-B15E-448E-926B-2C936E2845C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6" y="1884678"/>
            <a:ext cx="1099852" cy="109985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8C1016A-45C4-4104-8D04-BA040DA381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70452" y="2248451"/>
            <a:ext cx="372306" cy="3723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034842-BD33-4621-9091-51AB18566192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21" y="1884678"/>
            <a:ext cx="1099852" cy="109985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F7321D7-5012-40BC-ADBF-B2B30B03FF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40993" y="1433383"/>
            <a:ext cx="11351007" cy="55607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74418D-3E19-4761-BFF0-42D2032229F8}"/>
              </a:ext>
            </a:extLst>
          </p:cNvPr>
          <p:cNvSpPr txBox="1"/>
          <p:nvPr/>
        </p:nvSpPr>
        <p:spPr>
          <a:xfrm>
            <a:off x="840993" y="454237"/>
            <a:ext cx="1145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cs typeface="+mn-ea"/>
                <a:sym typeface="+mn-lt"/>
              </a:rPr>
              <a:t>Get </a:t>
            </a:r>
            <a:r>
              <a:rPr lang="en-US" altLang="zh-TW" sz="4400" b="1">
                <a:cs typeface="+mn-ea"/>
                <a:sym typeface="+mn-lt"/>
              </a:rPr>
              <a:t>in Touch</a:t>
            </a:r>
            <a:endParaRPr lang="zh-TW" altLang="en-US" sz="4400" b="1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80682A-21DB-4BDE-872B-7D0016E4F86F}"/>
              </a:ext>
            </a:extLst>
          </p:cNvPr>
          <p:cNvSpPr txBox="1"/>
          <p:nvPr/>
        </p:nvSpPr>
        <p:spPr>
          <a:xfrm>
            <a:off x="1303543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www.qnap.com</a:t>
            </a:r>
            <a:endParaRPr lang="zh-TW" altLang="zh-TW" sz="1600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8CB57BA-36F6-4E8C-BEEE-2562F805FE9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86599" y="2262353"/>
            <a:ext cx="344503" cy="34450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EA341FA-344B-420F-B463-B7C3D242E81D}"/>
              </a:ext>
            </a:extLst>
          </p:cNvPr>
          <p:cNvSpPr txBox="1"/>
          <p:nvPr/>
        </p:nvSpPr>
        <p:spPr>
          <a:xfrm>
            <a:off x="5487641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Facebook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3CA78BF-9F5B-49B8-97A7-283594A68C5A}"/>
              </a:ext>
            </a:extLst>
          </p:cNvPr>
          <p:cNvSpPr txBox="1"/>
          <p:nvPr/>
        </p:nvSpPr>
        <p:spPr>
          <a:xfrm>
            <a:off x="1303543" y="3792733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YouTube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EE82323-27AD-454D-80A4-E81DF8CDF2EC}"/>
              </a:ext>
            </a:extLst>
          </p:cNvPr>
          <p:cNvSpPr txBox="1"/>
          <p:nvPr/>
        </p:nvSpPr>
        <p:spPr>
          <a:xfrm>
            <a:off x="5462725" y="379976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Instagram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C0B2221-329F-40A1-980B-0330EF4D7BAF}"/>
              </a:ext>
            </a:extLst>
          </p:cNvPr>
          <p:cNvSpPr txBox="1"/>
          <p:nvPr/>
        </p:nvSpPr>
        <p:spPr>
          <a:xfrm>
            <a:off x="1303543" y="5365160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Subscribe</a:t>
            </a:r>
            <a:endParaRPr lang="zh-TW" altLang="zh-TW" sz="16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619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076201"/>
            <a:ext cx="7197626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cs typeface="+mn-ea"/>
                <a:sym typeface="+mn-lt"/>
              </a:rPr>
              <a:t>Copyright© 2024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557592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5969285"/>
            <a:ext cx="70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B262EE3-A3EB-B360-BBB6-DB40BE1C51FD}"/>
              </a:ext>
            </a:extLst>
          </p:cNvPr>
          <p:cNvSpPr txBox="1"/>
          <p:nvPr/>
        </p:nvSpPr>
        <p:spPr>
          <a:xfrm>
            <a:off x="697005" y="381000"/>
            <a:ext cx="82022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cs typeface="+mn-ea"/>
                <a:sym typeface="+mn-lt"/>
              </a:rPr>
              <a:t>公司主要負責人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E98E52-1C77-933A-D0BF-08AEDCEB44A7}"/>
              </a:ext>
            </a:extLst>
          </p:cNvPr>
          <p:cNvSpPr txBox="1"/>
          <p:nvPr/>
        </p:nvSpPr>
        <p:spPr>
          <a:xfrm>
            <a:off x="1704574" y="5535415"/>
            <a:ext cx="1346546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張中全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dirty="0" err="1">
                <a:solidFill>
                  <a:srgbClr val="0B607B"/>
                </a:solidFill>
                <a:cs typeface="+mn-ea"/>
                <a:sym typeface="+mn-lt"/>
              </a:rPr>
              <a:t>Banson</a:t>
            </a: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 Chang)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業務副總</a:t>
            </a:r>
            <a:endParaRPr lang="en-US" altLang="zh-TW" sz="1200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EFC79D-FFDD-784E-F183-B4A67E323E88}"/>
              </a:ext>
            </a:extLst>
          </p:cNvPr>
          <p:cNvSpPr txBox="1"/>
          <p:nvPr/>
        </p:nvSpPr>
        <p:spPr>
          <a:xfrm>
            <a:off x="7078438" y="5535415"/>
            <a:ext cx="1402582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周國青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(Tony Chou) 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南歐區經理 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7525450-23AB-0A30-F844-8272A8A2FF17}"/>
              </a:ext>
            </a:extLst>
          </p:cNvPr>
          <p:cNvSpPr txBox="1"/>
          <p:nvPr/>
        </p:nvSpPr>
        <p:spPr>
          <a:xfrm>
            <a:off x="8345509" y="5535415"/>
            <a:ext cx="1297619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楊正安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(Jack Yang) 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日韓區副總 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583ED00-6FF2-2CDD-AE3A-F7480EBCACF7}"/>
              </a:ext>
            </a:extLst>
          </p:cNvPr>
          <p:cNvSpPr txBox="1"/>
          <p:nvPr/>
        </p:nvSpPr>
        <p:spPr>
          <a:xfrm>
            <a:off x="5823399" y="5535415"/>
            <a:ext cx="1083289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陳彥文 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(Dale Chen) 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歐洲區副總  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64AF1E4-7AE6-9837-53D5-074196001306}"/>
              </a:ext>
            </a:extLst>
          </p:cNvPr>
          <p:cNvSpPr txBox="1"/>
          <p:nvPr/>
        </p:nvSpPr>
        <p:spPr>
          <a:xfrm>
            <a:off x="9577967" y="5535415"/>
            <a:ext cx="1216646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王柏森 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(Posen Wang)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英國區經理 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239BAEB-57C3-7D4D-0C72-C1B3285A7787}"/>
              </a:ext>
            </a:extLst>
          </p:cNvPr>
          <p:cNvGrpSpPr/>
          <p:nvPr/>
        </p:nvGrpSpPr>
        <p:grpSpPr>
          <a:xfrm>
            <a:off x="5901088" y="4557853"/>
            <a:ext cx="718849" cy="946835"/>
            <a:chOff x="4209737" y="4628108"/>
            <a:chExt cx="718849" cy="946835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8161CE9A-BC11-550F-CDD6-53EAF2A64D38}"/>
                </a:ext>
              </a:extLst>
            </p:cNvPr>
            <p:cNvSpPr/>
            <p:nvPr/>
          </p:nvSpPr>
          <p:spPr>
            <a:xfrm>
              <a:off x="4209737" y="5358173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QDE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098BCD36-BF16-3792-EA0B-0901A2BCF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4977" y="4628108"/>
              <a:ext cx="548368" cy="548368"/>
            </a:xfrm>
            <a:prstGeom prst="rect">
              <a:avLst/>
            </a:prstGeom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CC501FE-92C1-EFA6-7C93-CB4AEB788E66}"/>
              </a:ext>
            </a:extLst>
          </p:cNvPr>
          <p:cNvSpPr txBox="1"/>
          <p:nvPr/>
        </p:nvSpPr>
        <p:spPr>
          <a:xfrm>
            <a:off x="4578828" y="5535415"/>
            <a:ext cx="1169664" cy="71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蔡慶燁 </a:t>
            </a: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dirty="0" err="1">
                <a:solidFill>
                  <a:srgbClr val="0B607B"/>
                </a:solidFill>
                <a:cs typeface="+mn-ea"/>
                <a:sym typeface="+mn-lt"/>
              </a:rPr>
              <a:t>Siimon</a:t>
            </a: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 Tsai)</a:t>
            </a:r>
          </a:p>
          <a:p>
            <a:pPr>
              <a:lnSpc>
                <a:spcPts val="1800"/>
              </a:lnSpc>
            </a:pPr>
            <a:r>
              <a:rPr lang="zh-TW" altLang="en-US" sz="1200" dirty="0">
                <a:cs typeface="+mn-ea"/>
                <a:sym typeface="+mn-lt"/>
              </a:rPr>
              <a:t>美加區副總 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A844CD6-85B1-3F2A-3ED4-666281938F9C}"/>
              </a:ext>
            </a:extLst>
          </p:cNvPr>
          <p:cNvGrpSpPr/>
          <p:nvPr/>
        </p:nvGrpSpPr>
        <p:grpSpPr>
          <a:xfrm>
            <a:off x="4653742" y="4557853"/>
            <a:ext cx="718849" cy="945839"/>
            <a:chOff x="3197261" y="4628108"/>
            <a:chExt cx="718849" cy="945839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C8AEC27-6E1A-216C-B4D5-16925EC83FEC}"/>
                </a:ext>
              </a:extLst>
            </p:cNvPr>
            <p:cNvSpPr/>
            <p:nvPr/>
          </p:nvSpPr>
          <p:spPr>
            <a:xfrm>
              <a:off x="3197261" y="5357177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QCA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23656C2B-60C8-9373-E364-F2CC5CDB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2501" y="4628108"/>
              <a:ext cx="548368" cy="548368"/>
            </a:xfrm>
            <a:prstGeom prst="rect">
              <a:avLst/>
            </a:prstGeom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</p:pic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CDDF836-0C7B-AFDE-D24A-777125BDE0C7}"/>
              </a:ext>
            </a:extLst>
          </p:cNvPr>
          <p:cNvSpPr txBox="1"/>
          <p:nvPr/>
        </p:nvSpPr>
        <p:spPr>
          <a:xfrm>
            <a:off x="3303268" y="5535415"/>
            <a:ext cx="1107295" cy="48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James Wu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美加區副總 </a:t>
            </a:r>
            <a:endParaRPr lang="en-US" altLang="zh-TW" sz="1200" b="1" dirty="0">
              <a:solidFill>
                <a:srgbClr val="0B607B"/>
              </a:solidFill>
              <a:cs typeface="+mn-ea"/>
              <a:sym typeface="+mn-lt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350F693-7DD4-122B-B792-380DC928F304}"/>
              </a:ext>
            </a:extLst>
          </p:cNvPr>
          <p:cNvGrpSpPr/>
          <p:nvPr/>
        </p:nvGrpSpPr>
        <p:grpSpPr>
          <a:xfrm>
            <a:off x="3406396" y="4557853"/>
            <a:ext cx="718849" cy="947558"/>
            <a:chOff x="2095125" y="4628108"/>
            <a:chExt cx="718849" cy="947558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4EA7798B-BC69-766D-F51D-FC96421DDC33}"/>
                </a:ext>
              </a:extLst>
            </p:cNvPr>
            <p:cNvSpPr/>
            <p:nvPr/>
          </p:nvSpPr>
          <p:spPr>
            <a:xfrm>
              <a:off x="2095125" y="5358896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QUS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A95BE43D-5DFA-F5A1-9A5D-8A00299B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0365" y="4628108"/>
              <a:ext cx="548368" cy="548368"/>
            </a:xfrm>
            <a:prstGeom prst="ellipse">
              <a:avLst/>
            </a:prstGeom>
            <a:noFill/>
            <a:ln w="63500" cap="rnd">
              <a:noFill/>
            </a:ln>
            <a:effectLst>
              <a:outerShdw blurRad="368300" dist="355600" dir="2040000" rotWithShape="0">
                <a:srgbClr val="000000">
                  <a:alpha val="23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3096737-B1AB-376B-938F-96D06FEF9CF6}"/>
              </a:ext>
            </a:extLst>
          </p:cNvPr>
          <p:cNvGrpSpPr/>
          <p:nvPr/>
        </p:nvGrpSpPr>
        <p:grpSpPr>
          <a:xfrm>
            <a:off x="9643128" y="4557853"/>
            <a:ext cx="718849" cy="935254"/>
            <a:chOff x="8318048" y="4628108"/>
            <a:chExt cx="718849" cy="935254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F60725F8-E7FD-F8BE-9DCA-55F4D466968A}"/>
                </a:ext>
              </a:extLst>
            </p:cNvPr>
            <p:cNvSpPr/>
            <p:nvPr/>
          </p:nvSpPr>
          <p:spPr>
            <a:xfrm>
              <a:off x="8318048" y="5346592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QUK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FA8B93EF-73C1-BE28-659F-928C9CA0D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3288" y="4628108"/>
              <a:ext cx="548368" cy="548368"/>
            </a:xfrm>
            <a:prstGeom prst="rect">
              <a:avLst/>
            </a:prstGeom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8C039BD-548F-6582-E94B-B54E4D09B62F}"/>
              </a:ext>
            </a:extLst>
          </p:cNvPr>
          <p:cNvGrpSpPr/>
          <p:nvPr/>
        </p:nvGrpSpPr>
        <p:grpSpPr>
          <a:xfrm>
            <a:off x="8395780" y="4557853"/>
            <a:ext cx="718849" cy="940673"/>
            <a:chOff x="7269341" y="4628108"/>
            <a:chExt cx="718849" cy="940673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83B2873D-52D0-1809-5D7B-F1145F4FC22B}"/>
                </a:ext>
              </a:extLst>
            </p:cNvPr>
            <p:cNvSpPr/>
            <p:nvPr/>
          </p:nvSpPr>
          <p:spPr>
            <a:xfrm>
              <a:off x="7269341" y="5352011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QJP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697985D0-F1DB-834D-6F1B-4D2467874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4581" y="4628108"/>
              <a:ext cx="548368" cy="548368"/>
            </a:xfrm>
            <a:prstGeom prst="rect">
              <a:avLst/>
            </a:prstGeom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1343418-5AF8-C4A9-355A-9B03FFB92196}"/>
              </a:ext>
            </a:extLst>
          </p:cNvPr>
          <p:cNvGrpSpPr/>
          <p:nvPr/>
        </p:nvGrpSpPr>
        <p:grpSpPr>
          <a:xfrm>
            <a:off x="1682475" y="4557853"/>
            <a:ext cx="1287012" cy="950252"/>
            <a:chOff x="1682475" y="4557853"/>
            <a:chExt cx="1287012" cy="950252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085A1CC8-C462-4178-E02D-065EBC10FEE2}"/>
                </a:ext>
              </a:extLst>
            </p:cNvPr>
            <p:cNvSpPr/>
            <p:nvPr/>
          </p:nvSpPr>
          <p:spPr>
            <a:xfrm>
              <a:off x="1682475" y="5291335"/>
              <a:ext cx="1287012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Headquarter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9C661615-0A30-8A22-E36F-2AC98432E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1797" y="4557853"/>
              <a:ext cx="548368" cy="548368"/>
            </a:xfrm>
            <a:prstGeom prst="rect">
              <a:avLst/>
            </a:prstGeom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0776D97-35DF-26DC-2D18-BE4D1EEAD5C5}"/>
              </a:ext>
            </a:extLst>
          </p:cNvPr>
          <p:cNvGrpSpPr/>
          <p:nvPr/>
        </p:nvGrpSpPr>
        <p:grpSpPr>
          <a:xfrm>
            <a:off x="7148434" y="4557853"/>
            <a:ext cx="718849" cy="945927"/>
            <a:chOff x="6190584" y="4628108"/>
            <a:chExt cx="718849" cy="945927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6B5FC49E-604D-9F38-7313-527DD915C65B}"/>
                </a:ext>
              </a:extLst>
            </p:cNvPr>
            <p:cNvSpPr/>
            <p:nvPr/>
          </p:nvSpPr>
          <p:spPr>
            <a:xfrm>
              <a:off x="6190584" y="5357265"/>
              <a:ext cx="718849" cy="21677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cs typeface="+mn-ea"/>
                  <a:sym typeface="+mn-lt"/>
                </a:rPr>
                <a:t>QIT</a:t>
              </a:r>
              <a:endParaRPr lang="zh-TW" altLang="en-US" sz="1400" b="1" dirty="0">
                <a:cs typeface="+mn-ea"/>
                <a:sym typeface="+mn-lt"/>
              </a:endParaRPr>
            </a:p>
          </p:txBody>
        </p:sp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2D3656F7-BF15-A1FF-0B91-1700C3687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5824" y="4628108"/>
              <a:ext cx="548368" cy="548368"/>
            </a:xfrm>
            <a:prstGeom prst="ellipse">
              <a:avLst/>
            </a:prstGeom>
            <a:ln w="63500" cap="rnd">
              <a:noFill/>
            </a:ln>
            <a:effectLst>
              <a:outerShdw blurRad="431800" dist="355600" dir="1740000" rotWithShape="0">
                <a:srgbClr val="000000">
                  <a:alpha val="23000"/>
                </a:srgb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  <a:sp3d>
              <a:bevelT w="0" h="0"/>
              <a:contourClr>
                <a:srgbClr val="333333"/>
              </a:contourClr>
            </a:sp3d>
          </p:spPr>
        </p:pic>
      </p:grp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C9AC7722-D31D-573E-83AF-9B083D1EC432}"/>
              </a:ext>
            </a:extLst>
          </p:cNvPr>
          <p:cNvCxnSpPr>
            <a:cxnSpLocks/>
          </p:cNvCxnSpPr>
          <p:nvPr/>
        </p:nvCxnSpPr>
        <p:spPr>
          <a:xfrm flipH="1">
            <a:off x="1245832" y="4294718"/>
            <a:ext cx="9642682" cy="0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415B9D85-2928-1AF0-04F9-A27A7CBF9F3E}"/>
              </a:ext>
            </a:extLst>
          </p:cNvPr>
          <p:cNvCxnSpPr>
            <a:cxnSpLocks/>
          </p:cNvCxnSpPr>
          <p:nvPr/>
        </p:nvCxnSpPr>
        <p:spPr>
          <a:xfrm>
            <a:off x="6072114" y="3993516"/>
            <a:ext cx="0" cy="296122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954B373-437D-B269-FD81-3B1F4B96E5AA}"/>
              </a:ext>
            </a:extLst>
          </p:cNvPr>
          <p:cNvCxnSpPr>
            <a:cxnSpLocks/>
          </p:cNvCxnSpPr>
          <p:nvPr/>
        </p:nvCxnSpPr>
        <p:spPr>
          <a:xfrm>
            <a:off x="6052777" y="2732218"/>
            <a:ext cx="0" cy="296122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0DDC3D5-E300-AAAA-CE53-F4083D6822FF}"/>
              </a:ext>
            </a:extLst>
          </p:cNvPr>
          <p:cNvSpPr txBox="1"/>
          <p:nvPr/>
        </p:nvSpPr>
        <p:spPr>
          <a:xfrm>
            <a:off x="5417995" y="2254873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 dirty="0">
                <a:solidFill>
                  <a:srgbClr val="0B607B"/>
                </a:solidFill>
                <a:cs typeface="+mn-ea"/>
                <a:sym typeface="+mn-lt"/>
              </a:rPr>
              <a:t>張明智 </a:t>
            </a:r>
            <a:r>
              <a:rPr lang="en-US" altLang="zh-TW" sz="1650" b="1" dirty="0">
                <a:solidFill>
                  <a:srgbClr val="0B607B"/>
                </a:solidFill>
                <a:cs typeface="+mn-ea"/>
                <a:sym typeface="+mn-lt"/>
              </a:rPr>
              <a:t>(Meiji Chang) 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6B5BF72-EF43-D75F-395F-4904EB978F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048" y="1748188"/>
            <a:ext cx="806592" cy="80659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0D9A09D-79BE-BAD6-5277-DD5EF6C0F4DE}"/>
              </a:ext>
            </a:extLst>
          </p:cNvPr>
          <p:cNvSpPr/>
          <p:nvPr/>
        </p:nvSpPr>
        <p:spPr>
          <a:xfrm>
            <a:off x="5469615" y="1801377"/>
            <a:ext cx="1701852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4D756CC-874A-E8D4-D60C-C553C7993406}"/>
              </a:ext>
            </a:extLst>
          </p:cNvPr>
          <p:cNvSpPr txBox="1"/>
          <p:nvPr/>
        </p:nvSpPr>
        <p:spPr>
          <a:xfrm>
            <a:off x="5469616" y="1811020"/>
            <a:ext cx="1701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QNAP </a:t>
            </a:r>
            <a:r>
              <a:rPr lang="zh-TW" altLang="en-US" b="1" dirty="0">
                <a:solidFill>
                  <a:schemeClr val="bg1"/>
                </a:solidFill>
                <a:cs typeface="+mn-ea"/>
                <a:sym typeface="+mn-lt"/>
              </a:rPr>
              <a:t>董事長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D689E15-FDD8-C14B-AB17-D380B5CC24E2}"/>
              </a:ext>
            </a:extLst>
          </p:cNvPr>
          <p:cNvSpPr txBox="1"/>
          <p:nvPr/>
        </p:nvSpPr>
        <p:spPr>
          <a:xfrm>
            <a:off x="5462751" y="3610995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 dirty="0">
                <a:solidFill>
                  <a:srgbClr val="0B607B"/>
                </a:solidFill>
                <a:cs typeface="+mn-ea"/>
                <a:sym typeface="+mn-lt"/>
              </a:rPr>
              <a:t>劉文義 </a:t>
            </a:r>
            <a:r>
              <a:rPr lang="en-US" altLang="zh-TW" sz="1650" b="1" dirty="0">
                <a:solidFill>
                  <a:srgbClr val="0B607B"/>
                </a:solidFill>
                <a:cs typeface="+mn-ea"/>
                <a:sym typeface="+mn-lt"/>
              </a:rPr>
              <a:t>(Jack </a:t>
            </a:r>
            <a:r>
              <a:rPr lang="en-US" altLang="zh-TW" sz="1650" b="1" dirty="0" err="1">
                <a:solidFill>
                  <a:srgbClr val="0B607B"/>
                </a:solidFill>
                <a:cs typeface="+mn-ea"/>
                <a:sym typeface="+mn-lt"/>
              </a:rPr>
              <a:t>Liou</a:t>
            </a:r>
            <a:r>
              <a:rPr lang="en-US" altLang="zh-TW" sz="1650" b="1" dirty="0">
                <a:solidFill>
                  <a:srgbClr val="0B607B"/>
                </a:solidFill>
                <a:cs typeface="+mn-ea"/>
                <a:sym typeface="+mn-lt"/>
              </a:rPr>
              <a:t>) 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75D944D7-7FF9-66E8-0745-C06F1FD80AEA}"/>
              </a:ext>
            </a:extLst>
          </p:cNvPr>
          <p:cNvSpPr/>
          <p:nvPr/>
        </p:nvSpPr>
        <p:spPr>
          <a:xfrm>
            <a:off x="5514371" y="3157499"/>
            <a:ext cx="1701852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DC2E45D-C768-D120-337D-92DE21C79FAC}"/>
              </a:ext>
            </a:extLst>
          </p:cNvPr>
          <p:cNvSpPr txBox="1"/>
          <p:nvPr/>
        </p:nvSpPr>
        <p:spPr>
          <a:xfrm>
            <a:off x="5514372" y="3167142"/>
            <a:ext cx="1690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QNAP </a:t>
            </a:r>
            <a:r>
              <a:rPr lang="zh-TW" altLang="en-US" b="1" dirty="0">
                <a:solidFill>
                  <a:schemeClr val="bg1"/>
                </a:solidFill>
                <a:cs typeface="+mn-ea"/>
                <a:sym typeface="+mn-lt"/>
              </a:rPr>
              <a:t>總經理</a:t>
            </a:r>
          </a:p>
        </p:txBody>
      </p:sp>
      <p:pic>
        <p:nvPicPr>
          <p:cNvPr id="42" name="圖片 41" descr="一張含有 人的臉孔, 眼鏡, 前額, 下巴 的圖片&#10;&#10;自動產生的描述">
            <a:extLst>
              <a:ext uri="{FF2B5EF4-FFF2-40B4-BE49-F238E27FC236}">
                <a16:creationId xmlns:a16="http://schemas.microsoft.com/office/drawing/2014/main" id="{4E854A38-B8FD-4807-079C-76AF6A83C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1" y="3074343"/>
            <a:ext cx="823295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8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jcewtn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5775C4-8973-4E28-9A7E-A3E29EBCDFDE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309590-7CEC-421B-BA88-BAEABB5CEDB1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defd5bb-6d8d-4f06-9742-d3da6e9c2d1a"/>
    <ds:schemaRef ds:uri="http://schemas.openxmlformats.org/package/2006/metadata/core-properties"/>
    <ds:schemaRef ds:uri="dcbbd555-b457-42c6-b2a2-eaac61238cc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AA7B4A-C618-481C-8600-D2EC5DF676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6890</Words>
  <Application>Microsoft Office PowerPoint</Application>
  <PresentationFormat>寬螢幕</PresentationFormat>
  <Paragraphs>907</Paragraphs>
  <Slides>83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0" baseType="lpstr">
      <vt:lpstr>WordVisi_MSFontService</vt:lpstr>
      <vt:lpstr>微軟正黑體</vt:lpstr>
      <vt:lpstr>Arial</vt:lpstr>
      <vt:lpstr>Calibri</vt:lpstr>
      <vt:lpstr>Open Sans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59</cp:revision>
  <dcterms:created xsi:type="dcterms:W3CDTF">2021-03-26T08:21:54Z</dcterms:created>
  <dcterms:modified xsi:type="dcterms:W3CDTF">2024-10-17T03:35:04Z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