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70" r:id="rId2"/>
    <p:sldId id="3711" r:id="rId3"/>
    <p:sldId id="3715" r:id="rId4"/>
    <p:sldId id="3663" r:id="rId5"/>
    <p:sldId id="3665" r:id="rId6"/>
    <p:sldId id="3666" r:id="rId7"/>
    <p:sldId id="3687" r:id="rId8"/>
    <p:sldId id="3676" r:id="rId9"/>
    <p:sldId id="3689" r:id="rId10"/>
    <p:sldId id="3717" r:id="rId11"/>
    <p:sldId id="3690" r:id="rId12"/>
    <p:sldId id="3673" r:id="rId13"/>
    <p:sldId id="3685" r:id="rId14"/>
    <p:sldId id="3702" r:id="rId15"/>
    <p:sldId id="3680" r:id="rId16"/>
    <p:sldId id="3684" r:id="rId17"/>
    <p:sldId id="3671" r:id="rId18"/>
    <p:sldId id="3683" r:id="rId19"/>
    <p:sldId id="3682" r:id="rId20"/>
    <p:sldId id="3681" r:id="rId21"/>
    <p:sldId id="3718" r:id="rId22"/>
    <p:sldId id="343" r:id="rId23"/>
    <p:sldId id="3669" r:id="rId24"/>
    <p:sldId id="3668" r:id="rId25"/>
    <p:sldId id="3698" r:id="rId26"/>
    <p:sldId id="3716" r:id="rId27"/>
    <p:sldId id="3670" r:id="rId28"/>
    <p:sldId id="3638" r:id="rId29"/>
    <p:sldId id="3712" r:id="rId30"/>
    <p:sldId id="3706" r:id="rId31"/>
    <p:sldId id="3707" r:id="rId32"/>
    <p:sldId id="3710" r:id="rId33"/>
    <p:sldId id="3709" r:id="rId34"/>
    <p:sldId id="3713" r:id="rId35"/>
    <p:sldId id="3714" r:id="rId36"/>
    <p:sldId id="3691" r:id="rId3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05418B80-B1EB-D240-B9C6-2E4A79F6DE89}">
          <p14:sldIdLst>
            <p14:sldId id="270"/>
            <p14:sldId id="3711"/>
            <p14:sldId id="3715"/>
            <p14:sldId id="3663"/>
            <p14:sldId id="3665"/>
            <p14:sldId id="3666"/>
            <p14:sldId id="3687"/>
            <p14:sldId id="3676"/>
            <p14:sldId id="3689"/>
            <p14:sldId id="3717"/>
            <p14:sldId id="3690"/>
            <p14:sldId id="3673"/>
            <p14:sldId id="3685"/>
            <p14:sldId id="3702"/>
            <p14:sldId id="3680"/>
            <p14:sldId id="3684"/>
            <p14:sldId id="3671"/>
            <p14:sldId id="3683"/>
            <p14:sldId id="3682"/>
            <p14:sldId id="3681"/>
            <p14:sldId id="3718"/>
            <p14:sldId id="343"/>
            <p14:sldId id="3669"/>
            <p14:sldId id="3668"/>
            <p14:sldId id="3698"/>
            <p14:sldId id="3716"/>
            <p14:sldId id="3670"/>
            <p14:sldId id="3638"/>
            <p14:sldId id="3712"/>
            <p14:sldId id="3706"/>
            <p14:sldId id="3707"/>
            <p14:sldId id="3710"/>
            <p14:sldId id="3709"/>
            <p14:sldId id="3713"/>
            <p14:sldId id="3714"/>
          </p14:sldIdLst>
        </p14:section>
        <p14:section name="Template" id="{E7A31256-D6D4-A44F-B1AC-43818D6FDA18}">
          <p14:sldIdLst>
            <p14:sldId id="36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83F9F9E6-2AC3-F16E-D5FC-F20C35332C9A}" name="Alex Shih 石鎧銘" initials="A石" userId="S::alexshih@qnap.com::3ded2836-69e5-43df-84df-1656cac14d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A00"/>
    <a:srgbClr val="F0FFFF"/>
    <a:srgbClr val="FF0C00"/>
    <a:srgbClr val="424651"/>
    <a:srgbClr val="843006"/>
    <a:srgbClr val="481B04"/>
    <a:srgbClr val="B34209"/>
    <a:srgbClr val="AF4009"/>
    <a:srgbClr val="0B0401"/>
    <a:srgbClr val="802F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1AE5F-10D5-853D-E900-3775320AE7F8}" v="9" dt="2023-12-27T06:57:31.042"/>
    <p1510:client id="{2368E842-C2A5-C89D-55CF-2D9DCA3937FD}" v="357" dt="2024-01-11T09:27:50.168"/>
    <p1510:client id="{A3E60320-A847-4AB3-897B-2F9DE11E575C}" v="977" dt="2023-12-22T07:08:35.948"/>
    <p1510:client id="{AA9D2485-63FA-06E1-4CBA-EDA23533BF78}" v="4" dt="2023-12-22T07:20:24.179"/>
    <p1510:client id="{CD724169-C8E8-C576-A437-DE75DE17ED95}" v="21" dt="2023-12-22T04:00:35.56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10" y="1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2024/2/15</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2024/2/15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4063013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E219-D3C3-081D-B01C-CD6266D1ABC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42C15E9-0B8D-4653-A223-611603DE148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B666119-9A89-3B33-B55E-48E30F179CF9}"/>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324F7FD0-CD6D-47D1-4AE8-021E96EE8571}"/>
              </a:ext>
            </a:extLst>
          </p:cNvPr>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213650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1398074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324939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106670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1311863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15</a:t>
            </a:fld>
            <a:endParaRPr lang="zh-TW" altLang="en-US"/>
          </a:p>
        </p:txBody>
      </p:sp>
    </p:spTree>
    <p:extLst>
      <p:ext uri="{BB962C8B-B14F-4D97-AF65-F5344CB8AC3E}">
        <p14:creationId xmlns:p14="http://schemas.microsoft.com/office/powerpoint/2010/main" val="140745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16</a:t>
            </a:fld>
            <a:endParaRPr lang="zh-TW" altLang="en-US"/>
          </a:p>
        </p:txBody>
      </p:sp>
    </p:spTree>
    <p:extLst>
      <p:ext uri="{BB962C8B-B14F-4D97-AF65-F5344CB8AC3E}">
        <p14:creationId xmlns:p14="http://schemas.microsoft.com/office/powerpoint/2010/main" val="4133462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17</a:t>
            </a:fld>
            <a:endParaRPr lang="zh-TW" altLang="en-US"/>
          </a:p>
        </p:txBody>
      </p:sp>
    </p:spTree>
    <p:extLst>
      <p:ext uri="{BB962C8B-B14F-4D97-AF65-F5344CB8AC3E}">
        <p14:creationId xmlns:p14="http://schemas.microsoft.com/office/powerpoint/2010/main" val="3759767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1066701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19</a:t>
            </a:fld>
            <a:endParaRPr lang="zh-TW" altLang="en-US"/>
          </a:p>
        </p:txBody>
      </p:sp>
    </p:spTree>
    <p:extLst>
      <p:ext uri="{BB962C8B-B14F-4D97-AF65-F5344CB8AC3E}">
        <p14:creationId xmlns:p14="http://schemas.microsoft.com/office/powerpoint/2010/main" val="59295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根據研究，儲存使用量每年以驚人的</a:t>
            </a:r>
            <a:r>
              <a:rPr lang="en-US"/>
              <a:t>30%</a:t>
            </a:r>
            <a:r>
              <a:rPr lang="zh-TW" altLang="en-US"/>
              <a:t>至</a:t>
            </a:r>
            <a:r>
              <a:rPr lang="en-US"/>
              <a:t>40%</a:t>
            </a:r>
            <a:r>
              <a:rPr lang="zh-TW" altLang="en-US"/>
              <a:t>的速度增長</a:t>
            </a:r>
            <a:r>
              <a:rPr lang="en-US"/>
              <a:t>。</a:t>
            </a:r>
            <a:r>
              <a:rPr lang="zh-TW" altLang="en-US"/>
              <a:t>這種指數級的增長是由我們今天將要探討的各種因素所推動</a:t>
            </a:r>
            <a:r>
              <a:rPr lang="en-US"/>
              <a:t>。</a:t>
            </a:r>
            <a:endParaRPr lang="zh-TW" altLang="en-US"/>
          </a:p>
          <a:p>
            <a:r>
              <a:rPr lang="zh-TW" altLang="en-US"/>
              <a:t>首先，資料保護至關重要。頻繁的備份需要額外的儲存空間，以防止資料遺失或損壞。隨著資料量的增加，確保有足夠的儲存空間來保護有價值的資訊的安全性和完整性變得更為迫切</a:t>
            </a:r>
            <a:r>
              <a:rPr lang="en-US"/>
              <a:t>。</a:t>
            </a:r>
          </a:p>
          <a:p>
            <a:r>
              <a:rPr lang="zh-TW" altLang="en-US"/>
              <a:t>此外，大數據分析正在革新企業運營方式。為了提取有意義的見解並做出明智的決策，需要儲存和處理大量的資料。這推動了對廣泛的資料儲存和處理能力的需求</a:t>
            </a:r>
            <a:r>
              <a:rPr lang="en-US"/>
              <a:t>。</a:t>
            </a:r>
          </a:p>
          <a:p>
            <a:r>
              <a:rPr lang="zh-TW" altLang="en-US"/>
              <a:t>再者，隨著企業擴大並且部門之間進行協作，資料共享變得至關重要。中央儲存系統提供了一個統一的平台，有效地促進了部門之間的資料共享，促進了協作，提高了生產力</a:t>
            </a:r>
            <a:r>
              <a:rPr lang="en-US"/>
              <a:t>。</a:t>
            </a:r>
          </a:p>
          <a:p>
            <a:r>
              <a:rPr lang="zh-TW" altLang="en-US"/>
              <a:t>安全性和隱私也是重要的關切點。公司選擇本地儲存解決方案以保持對敏感信息的控制，將其保留在自己的</a:t>
            </a:r>
            <a:r>
              <a:rPr lang="en-US"/>
              <a:t>IT</a:t>
            </a:r>
            <a:r>
              <a:rPr lang="zh-TW" altLang="en-US"/>
              <a:t>基礎設施中</a:t>
            </a:r>
            <a:r>
              <a:rPr lang="en-US"/>
              <a:t>。</a:t>
            </a:r>
            <a:r>
              <a:rPr lang="zh-TW" altLang="en-US"/>
              <a:t>這確保符合資料保護法規並減輕了與第三方儲存相關的風險</a:t>
            </a:r>
            <a:r>
              <a:rPr lang="en-US"/>
              <a:t>。</a:t>
            </a:r>
          </a:p>
          <a:p>
            <a:r>
              <a:rPr lang="zh-TW" altLang="en-US"/>
              <a:t>最後，物聯網</a:t>
            </a:r>
            <a:r>
              <a:rPr lang="en-US"/>
              <a:t>（IoT）</a:t>
            </a:r>
            <a:r>
              <a:rPr lang="zh-TW" altLang="en-US"/>
              <a:t>的增長帶來了設備和它們產生的數據的激增</a:t>
            </a:r>
            <a:r>
              <a:rPr lang="en-US"/>
              <a:t>。</a:t>
            </a:r>
            <a:r>
              <a:rPr lang="zh-TW" altLang="en-US"/>
              <a:t>這種連接設備和數據流的指數級增長進一步推動了對儲存容量的需求</a:t>
            </a:r>
            <a:r>
              <a:rPr lang="en-US"/>
              <a:t>。</a:t>
            </a:r>
          </a:p>
          <a:p>
            <a:r>
              <a:rPr lang="zh-TW" altLang="en-US"/>
              <a:t>總之，對資料儲存需求不斷升級的原因包括資料保護、大數據分析、資料共享、安全性、隱私和物聯網的增長。瞭解這些因素對企業來說是至關重要的，以有效地管理其儲存需求，並在數字時代保持領先</a:t>
            </a:r>
            <a:r>
              <a:rPr lang="en-US"/>
              <a:t>。</a:t>
            </a:r>
          </a:p>
          <a:p>
            <a:r>
              <a:rPr lang="zh-TW" altLang="en-US"/>
              <a:t>讓我們深入探討這一主題，找出滿足您資料儲存需求的策略</a:t>
            </a:r>
            <a:r>
              <a:rPr lang="en-US"/>
              <a:t>。</a:t>
            </a:r>
          </a:p>
          <a:p>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2666534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20</a:t>
            </a:fld>
            <a:endParaRPr lang="zh-TW" altLang="en-US"/>
          </a:p>
        </p:txBody>
      </p:sp>
    </p:spTree>
    <p:extLst>
      <p:ext uri="{BB962C8B-B14F-4D97-AF65-F5344CB8AC3E}">
        <p14:creationId xmlns:p14="http://schemas.microsoft.com/office/powerpoint/2010/main" val="172181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21</a:t>
            </a:fld>
            <a:endParaRPr lang="zh-TW" altLang="en-US"/>
          </a:p>
        </p:txBody>
      </p:sp>
    </p:spTree>
    <p:extLst>
      <p:ext uri="{BB962C8B-B14F-4D97-AF65-F5344CB8AC3E}">
        <p14:creationId xmlns:p14="http://schemas.microsoft.com/office/powerpoint/2010/main" val="1304097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超能版</a:t>
            </a:r>
            <a:r>
              <a:rPr lang="en-US"/>
              <a:t> </a:t>
            </a:r>
            <a:r>
              <a:rPr lang="en-US" altLang="zh-TW">
                <a:ea typeface="新細明體"/>
              </a:rPr>
              <a:t>QTS ― </a:t>
            </a:r>
            <a:r>
              <a:rPr lang="en-US" err="1"/>
              <a:t>採用</a:t>
            </a:r>
            <a:r>
              <a:rPr lang="en-US"/>
              <a:t> ZFS 檔案系統，注重資料安全，可靠度更高</a:t>
            </a:r>
            <a:endParaRPr lang="zh-TW"/>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2705539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最大特點 Data Integrity</a:t>
            </a:r>
          </a:p>
          <a:p>
            <a:r>
              <a:rPr lang="zh-TW" altLang="en-US">
                <a:ea typeface="新細明體"/>
                <a:cs typeface="Calibri"/>
              </a:rPr>
              <a:t> Compare to BTRFS -&gt; ZFS業界最成熟</a:t>
            </a:r>
          </a:p>
          <a:p>
            <a:r>
              <a:rPr lang="zh-TW" altLang="en-US">
                <a:ea typeface="新細明體"/>
                <a:cs typeface="Calibri"/>
              </a:rPr>
              <a:t>File system, BTRFS有RAID 5 bug, open source尚未解決</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23</a:t>
            </a:fld>
            <a:endParaRPr lang="zh-TW" altLang="en-US"/>
          </a:p>
        </p:txBody>
      </p:sp>
    </p:spTree>
    <p:extLst>
      <p:ext uri="{BB962C8B-B14F-4D97-AF65-F5344CB8AC3E}">
        <p14:creationId xmlns:p14="http://schemas.microsoft.com/office/powerpoint/2010/main" val="1263065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透過將</a:t>
            </a:r>
            <a:r>
              <a:rPr lang="en-US" altLang="zh-TW">
                <a:ea typeface="新細明體"/>
              </a:rPr>
              <a:t> AES New Instruction (AES-NI) </a:t>
            </a:r>
            <a:r>
              <a:rPr lang="zh-TW" altLang="en-US">
                <a:ea typeface="新細明體"/>
              </a:rPr>
              <a:t>引入指令集，以加速</a:t>
            </a:r>
            <a:r>
              <a:rPr lang="en-US" altLang="zh-TW">
                <a:ea typeface="新細明體"/>
              </a:rPr>
              <a:t> AES </a:t>
            </a:r>
            <a:r>
              <a:rPr lang="zh-TW" altLang="en-US">
                <a:ea typeface="新細明體"/>
              </a:rPr>
              <a:t>加密演算法。 提升三倍效能</a:t>
            </a:r>
            <a:endParaRPr lang="zh-TW"/>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1418142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t>AES-GMAC</a:t>
            </a:r>
            <a:r>
              <a:rPr lang="zh-TW" altLang="en-US" b="1"/>
              <a:t>：</a:t>
            </a:r>
            <a:endParaRPr lang="zh-TW"/>
          </a:p>
          <a:p>
            <a:pPr marL="342900" lvl="1" indent="-342900">
              <a:buChar char="•"/>
            </a:pPr>
            <a:r>
              <a:rPr lang="zh-TW" altLang="en-US" b="1" err="1">
                <a:ea typeface="新細明體"/>
              </a:rPr>
              <a:t>用途</a:t>
            </a:r>
            <a:r>
              <a:rPr lang="zh-TW" altLang="en-US" b="1">
                <a:ea typeface="新細明體"/>
              </a:rPr>
              <a:t>：</a:t>
            </a:r>
            <a:r>
              <a:rPr lang="en-US" altLang="zh-TW">
                <a:ea typeface="新細明體"/>
              </a:rPr>
              <a:t> </a:t>
            </a:r>
            <a:r>
              <a:rPr lang="en-US" altLang="zh-TW" err="1">
                <a:ea typeface="新細明體"/>
              </a:rPr>
              <a:t>GMAC</a:t>
            </a:r>
            <a:r>
              <a:rPr lang="zh-TW" altLang="en-US" err="1">
                <a:ea typeface="新細明體"/>
              </a:rPr>
              <a:t>主要用於具有相關數據的驗證加密（</a:t>
            </a:r>
            <a:r>
              <a:rPr lang="en-US" altLang="zh-TW" err="1">
                <a:ea typeface="新細明體"/>
              </a:rPr>
              <a:t>AEAD</a:t>
            </a:r>
            <a:r>
              <a:rPr lang="zh-TW" altLang="en-US">
                <a:ea typeface="新細明體"/>
              </a:rPr>
              <a:t>）。</a:t>
            </a:r>
            <a:r>
              <a:rPr lang="zh-TW" altLang="en-US" err="1">
                <a:ea typeface="新細明體"/>
              </a:rPr>
              <a:t>它將</a:t>
            </a:r>
            <a:r>
              <a:rPr lang="en-US" altLang="zh-TW" err="1">
                <a:ea typeface="新細明體"/>
              </a:rPr>
              <a:t>AES</a:t>
            </a:r>
            <a:r>
              <a:rPr lang="zh-TW" altLang="en-US" err="1">
                <a:ea typeface="新細明體"/>
              </a:rPr>
              <a:t>加密演算法與基於</a:t>
            </a:r>
            <a:r>
              <a:rPr lang="en-US" altLang="zh-TW" err="1">
                <a:ea typeface="新細明體"/>
              </a:rPr>
              <a:t>Galois</a:t>
            </a:r>
            <a:r>
              <a:rPr lang="en-US" altLang="zh-TW">
                <a:ea typeface="新細明體"/>
              </a:rPr>
              <a:t> field </a:t>
            </a:r>
            <a:r>
              <a:rPr lang="en-US" altLang="zh-TW" err="1">
                <a:ea typeface="新細明體"/>
              </a:rPr>
              <a:t>multiplication</a:t>
            </a:r>
            <a:r>
              <a:rPr lang="zh-TW" altLang="en-US" err="1">
                <a:ea typeface="新細明體"/>
              </a:rPr>
              <a:t>的身份驗證碼結合。</a:t>
            </a:r>
            <a:r>
              <a:rPr lang="en-US" altLang="zh-TW" err="1">
                <a:ea typeface="新細明體"/>
              </a:rPr>
              <a:t>GMAC</a:t>
            </a:r>
            <a:r>
              <a:rPr lang="zh-TW" altLang="en-US" err="1">
                <a:ea typeface="新細明體"/>
              </a:rPr>
              <a:t>通常用於</a:t>
            </a:r>
            <a:r>
              <a:rPr lang="en-US" altLang="zh-TW" err="1">
                <a:ea typeface="新細明體"/>
              </a:rPr>
              <a:t>IPsec</a:t>
            </a:r>
            <a:r>
              <a:rPr lang="zh-TW" altLang="en-US" err="1">
                <a:ea typeface="新細明體"/>
              </a:rPr>
              <a:t>和其他協議，以為傳輸的數據提供機密性和完整性保護</a:t>
            </a:r>
            <a:r>
              <a:rPr lang="zh-TW" altLang="en-US">
                <a:ea typeface="新細明體"/>
              </a:rPr>
              <a:t>。</a:t>
            </a:r>
            <a:endParaRPr lang="zh-TW">
              <a:ea typeface="新細明體"/>
            </a:endParaRPr>
          </a:p>
          <a:p>
            <a:pPr marL="342900" lvl="1" indent="-342900">
              <a:buChar char="•"/>
            </a:pPr>
            <a:r>
              <a:rPr lang="zh-TW" altLang="en-US" b="1" err="1">
                <a:ea typeface="新細明體"/>
              </a:rPr>
              <a:t>優勢</a:t>
            </a:r>
            <a:r>
              <a:rPr lang="zh-TW" altLang="en-US" b="1">
                <a:ea typeface="新細明體"/>
              </a:rPr>
              <a:t>：</a:t>
            </a:r>
            <a:r>
              <a:rPr lang="en-US" altLang="zh-TW">
                <a:ea typeface="新細明體"/>
              </a:rPr>
              <a:t> GMAC</a:t>
            </a:r>
            <a:r>
              <a:rPr lang="zh-TW" altLang="en-US">
                <a:ea typeface="新細明體"/>
              </a:rPr>
              <a:t>是可並行化的，這意味著它可以在支持並行處理的現代處理器上有效實施。這使其適用於高性能應用，能夠提供更快的身份驗證和加密。</a:t>
            </a:r>
            <a:endParaRPr lang="zh-TW">
              <a:ea typeface="新細明體"/>
            </a:endParaRPr>
          </a:p>
          <a:p>
            <a:pPr>
              <a:buChar char="•"/>
            </a:pPr>
            <a:r>
              <a:rPr lang="en-US" altLang="zh-TW" b="1"/>
              <a:t>AES-CMAC</a:t>
            </a:r>
            <a:r>
              <a:rPr lang="zh-TW" altLang="en-US" b="1"/>
              <a:t>：</a:t>
            </a:r>
            <a:endParaRPr lang="zh-TW"/>
          </a:p>
          <a:p>
            <a:pPr marL="342900" lvl="1" indent="-342900">
              <a:buChar char="•"/>
            </a:pPr>
            <a:r>
              <a:rPr lang="zh-TW" altLang="en-US" b="1" err="1">
                <a:ea typeface="新細明體"/>
              </a:rPr>
              <a:t>用途</a:t>
            </a:r>
            <a:r>
              <a:rPr lang="zh-TW" altLang="en-US" b="1">
                <a:ea typeface="新細明體"/>
              </a:rPr>
              <a:t>：</a:t>
            </a:r>
            <a:r>
              <a:rPr lang="en-US" altLang="zh-TW">
                <a:ea typeface="新細明體"/>
              </a:rPr>
              <a:t> CMAC</a:t>
            </a:r>
            <a:r>
              <a:rPr lang="zh-TW" altLang="en-US">
                <a:ea typeface="新細明體"/>
              </a:rPr>
              <a:t>是基於區塊密碼的訊息身份驗證碼，通常用於僅需要訊息驗證而無需加密的場景。它將可變長度的訊息作為輸入，生成一個固定大小的標籤，可用於驗證訊息的完整性。</a:t>
            </a:r>
            <a:endParaRPr lang="zh-TW">
              <a:ea typeface="新細明體"/>
            </a:endParaRPr>
          </a:p>
          <a:p>
            <a:pPr marL="342900" lvl="1" indent="-342900">
              <a:buChar char="•"/>
            </a:pPr>
            <a:r>
              <a:rPr lang="zh-TW" altLang="en-US" b="1" err="1">
                <a:ea typeface="新細明體"/>
              </a:rPr>
              <a:t>優勢</a:t>
            </a:r>
            <a:r>
              <a:rPr lang="zh-TW" altLang="en-US" b="1">
                <a:ea typeface="新細明體"/>
              </a:rPr>
              <a:t>：</a:t>
            </a:r>
            <a:r>
              <a:rPr lang="en-US" altLang="zh-TW">
                <a:ea typeface="新細明體"/>
              </a:rPr>
              <a:t> </a:t>
            </a:r>
            <a:r>
              <a:rPr lang="en-US" altLang="zh-TW" err="1">
                <a:ea typeface="新細明體"/>
              </a:rPr>
              <a:t>CMAC</a:t>
            </a:r>
            <a:r>
              <a:rPr lang="zh-TW" altLang="en-US" err="1">
                <a:ea typeface="新細明體"/>
              </a:rPr>
              <a:t>是一種對稱密鑰演算法，其安全性基於底層區塊密碼（在這種情況下為</a:t>
            </a:r>
            <a:r>
              <a:rPr lang="en-US" altLang="zh-TW" err="1">
                <a:ea typeface="新細明體"/>
              </a:rPr>
              <a:t>AES</a:t>
            </a:r>
            <a:r>
              <a:rPr lang="zh-TW" altLang="en-US">
                <a:ea typeface="新細明體"/>
              </a:rPr>
              <a:t>）。</a:t>
            </a:r>
            <a:r>
              <a:rPr lang="zh-TW" altLang="en-US" err="1">
                <a:ea typeface="新細明體"/>
              </a:rPr>
              <a:t>它被認為是安全的，適用於僅需要訊息身份驗證而無需保密性的應用</a:t>
            </a:r>
            <a:r>
              <a:rPr lang="zh-TW" altLang="en-US">
                <a:ea typeface="新細明體"/>
              </a:rPr>
              <a:t>。</a:t>
            </a:r>
            <a:endParaRPr lang="zh-TW">
              <a:ea typeface="新細明體"/>
            </a:endParaRPr>
          </a:p>
          <a:p>
            <a:pPr lvl="1"/>
            <a:r>
              <a:rPr lang="zh-TW" altLang="en-US" b="1" err="1">
                <a:ea typeface="新細明體"/>
              </a:rPr>
              <a:t>使用</a:t>
            </a:r>
            <a:r>
              <a:rPr lang="en-US" altLang="zh-TW" b="1" err="1">
                <a:ea typeface="新細明體"/>
              </a:rPr>
              <a:t>AES-GMAC</a:t>
            </a:r>
            <a:r>
              <a:rPr lang="zh-TW" altLang="en-US" b="1" err="1">
                <a:ea typeface="新細明體"/>
              </a:rPr>
              <a:t>的好處</a:t>
            </a:r>
            <a:r>
              <a:rPr lang="zh-TW" altLang="en-US" b="1">
                <a:ea typeface="新細明體"/>
              </a:rPr>
              <a:t>：</a:t>
            </a:r>
            <a:endParaRPr lang="zh-TW">
              <a:ea typeface="新細明體"/>
            </a:endParaRPr>
          </a:p>
          <a:p>
            <a:pPr marL="285750" indent="-285750">
              <a:buFont typeface="Arial"/>
              <a:buChar char="•"/>
            </a:pPr>
            <a:r>
              <a:rPr lang="zh-TW" altLang="en-US" b="1" err="1">
                <a:ea typeface="新細明體"/>
              </a:rPr>
              <a:t>綜合安全性</a:t>
            </a:r>
            <a:r>
              <a:rPr lang="zh-TW" altLang="en-US" b="1">
                <a:ea typeface="新細明體"/>
              </a:rPr>
              <a:t>：</a:t>
            </a:r>
            <a:r>
              <a:rPr lang="en-US" altLang="zh-TW">
                <a:ea typeface="新細明體"/>
              </a:rPr>
              <a:t> </a:t>
            </a:r>
            <a:r>
              <a:rPr lang="en-US" altLang="zh-TW" err="1">
                <a:ea typeface="新細明體"/>
              </a:rPr>
              <a:t>AES-GMAC</a:t>
            </a:r>
            <a:r>
              <a:rPr lang="zh-TW" altLang="en-US" err="1">
                <a:ea typeface="新細明體"/>
              </a:rPr>
              <a:t>在一個操作中提供加密和身份驗證，簡化了密碼處理</a:t>
            </a:r>
            <a:r>
              <a:rPr lang="zh-TW" altLang="en-US">
                <a:ea typeface="新細明體"/>
              </a:rPr>
              <a:t>。</a:t>
            </a:r>
            <a:endParaRPr lang="zh-TW">
              <a:ea typeface="新細明體"/>
            </a:endParaRPr>
          </a:p>
          <a:p>
            <a:pPr marL="285750" indent="-285750">
              <a:buFont typeface="Arial"/>
              <a:buChar char="•"/>
            </a:pPr>
            <a:r>
              <a:rPr lang="zh-TW" altLang="en-US" b="1" err="1">
                <a:ea typeface="新細明體"/>
              </a:rPr>
              <a:t>並行處理</a:t>
            </a:r>
            <a:r>
              <a:rPr lang="zh-TW" altLang="en-US" b="1">
                <a:ea typeface="新細明體"/>
              </a:rPr>
              <a:t>：</a:t>
            </a:r>
            <a:r>
              <a:rPr lang="en-US" altLang="zh-TW">
                <a:ea typeface="新細明體"/>
              </a:rPr>
              <a:t> </a:t>
            </a:r>
            <a:r>
              <a:rPr lang="zh-TW" altLang="en-US" err="1">
                <a:ea typeface="新細明體"/>
              </a:rPr>
              <a:t>如前所述，</a:t>
            </a:r>
            <a:r>
              <a:rPr lang="en-US" altLang="zh-TW" err="1">
                <a:ea typeface="新細明體"/>
              </a:rPr>
              <a:t>GMAC</a:t>
            </a:r>
            <a:r>
              <a:rPr lang="zh-TW" altLang="en-US" err="1">
                <a:ea typeface="新細明體"/>
              </a:rPr>
              <a:t>可以利用並行處理，從而在現代硬體上實現潛在的性能改進</a:t>
            </a:r>
            <a:r>
              <a:rPr lang="zh-TW" altLang="en-US">
                <a:ea typeface="新細明體"/>
              </a:rPr>
              <a:t>。</a:t>
            </a:r>
            <a:endParaRPr lang="zh-TW">
              <a:ea typeface="新細明體"/>
            </a:endParaRPr>
          </a:p>
          <a:p>
            <a:pPr marL="285750" indent="-285750">
              <a:buFont typeface="Arial"/>
              <a:buChar char="•"/>
            </a:pPr>
            <a:r>
              <a:rPr lang="zh-TW" altLang="en-US" b="1" err="1">
                <a:ea typeface="新細明體"/>
              </a:rPr>
              <a:t>效能</a:t>
            </a:r>
            <a:r>
              <a:rPr lang="zh-TW" altLang="en-US" b="1">
                <a:ea typeface="新細明體"/>
              </a:rPr>
              <a:t>：</a:t>
            </a:r>
            <a:r>
              <a:rPr lang="en-US" altLang="zh-TW">
                <a:ea typeface="新細明體"/>
              </a:rPr>
              <a:t> </a:t>
            </a:r>
            <a:r>
              <a:rPr lang="en-US" altLang="zh-TW" err="1">
                <a:ea typeface="新細明體"/>
              </a:rPr>
              <a:t>GMAC</a:t>
            </a:r>
            <a:r>
              <a:rPr lang="zh-TW" altLang="en-US" err="1">
                <a:ea typeface="新細明體"/>
              </a:rPr>
              <a:t>被設計成高效的，適用於高性能環境，因此適用於需要機密性和完整性的應用</a:t>
            </a:r>
            <a:r>
              <a:rPr lang="zh-TW" altLang="en-US">
                <a:ea typeface="新細明體"/>
              </a:rPr>
              <a:t>。</a:t>
            </a:r>
            <a:endParaRPr lang="zh-TW">
              <a:ea typeface="新細明體"/>
            </a:endParaRPr>
          </a:p>
          <a:p>
            <a:r>
              <a:rPr lang="zh-TW" altLang="en-US">
                <a:ea typeface="新細明體"/>
              </a:rPr>
              <a:t>總的來說，選擇</a:t>
            </a:r>
            <a:r>
              <a:rPr lang="en-US" altLang="zh-TW">
                <a:ea typeface="新細明體"/>
              </a:rPr>
              <a:t>AES-GMAC</a:t>
            </a:r>
            <a:r>
              <a:rPr lang="zh-TW" altLang="en-US">
                <a:ea typeface="新細明體"/>
              </a:rPr>
              <a:t>還是</a:t>
            </a:r>
            <a:r>
              <a:rPr lang="en-US" altLang="zh-TW">
                <a:ea typeface="新細明體"/>
              </a:rPr>
              <a:t>AES-CMAC</a:t>
            </a:r>
            <a:r>
              <a:rPr lang="zh-TW" altLang="en-US">
                <a:ea typeface="新細明體"/>
              </a:rPr>
              <a:t>取決於應用的具體安全性和性能要求。如果在高性能環境中需要加密和身份驗證，</a:t>
            </a:r>
            <a:r>
              <a:rPr lang="en-US" altLang="zh-TW">
                <a:ea typeface="新細明體"/>
              </a:rPr>
              <a:t>AES-GMAC</a:t>
            </a:r>
            <a:r>
              <a:rPr lang="zh-TW" altLang="en-US">
                <a:ea typeface="新細明體"/>
              </a:rPr>
              <a:t>可能是一個合適的選擇。如果只需要訊息身份驗證而無需加密，</a:t>
            </a:r>
            <a:r>
              <a:rPr lang="en-US" altLang="zh-TW">
                <a:ea typeface="新細明體"/>
              </a:rPr>
              <a:t>AES-CMAC</a:t>
            </a:r>
            <a:r>
              <a:rPr lang="zh-TW" altLang="en-US">
                <a:ea typeface="新細明體"/>
              </a:rPr>
              <a:t>可能是一個更輕量級的選擇。</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2602245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E31D-DAF6-28EA-1EF3-384FE60FE78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464BEE0-D146-DA2F-AEA9-E8C5A8A17DD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244B25B-CE49-3F52-928B-0C6E03046A5F}"/>
              </a:ext>
            </a:extLst>
          </p:cNvPr>
          <p:cNvSpPr>
            <a:spLocks noGrp="1"/>
          </p:cNvSpPr>
          <p:nvPr>
            <p:ph type="body" idx="1"/>
          </p:nvPr>
        </p:nvSpPr>
        <p:spPr/>
        <p:txBody>
          <a:bodyPr/>
          <a:lstStyle/>
          <a:p>
            <a:endParaRPr lang="zh-TW" altLang="en-US" b="1">
              <a:ea typeface="新細明體"/>
              <a:cs typeface="Calibri"/>
            </a:endParaRPr>
          </a:p>
        </p:txBody>
      </p:sp>
      <p:sp>
        <p:nvSpPr>
          <p:cNvPr id="4" name="投影片編號版面配置區 3">
            <a:extLst>
              <a:ext uri="{FF2B5EF4-FFF2-40B4-BE49-F238E27FC236}">
                <a16:creationId xmlns:a16="http://schemas.microsoft.com/office/drawing/2014/main" id="{6A67F764-8D45-487E-E68E-2CBB94B285E2}"/>
              </a:ext>
            </a:extLst>
          </p:cNvPr>
          <p:cNvSpPr>
            <a:spLocks noGrp="1"/>
          </p:cNvSpPr>
          <p:nvPr>
            <p:ph type="sldNum" sz="quarter" idx="5"/>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732770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28</a:t>
            </a:fld>
            <a:endParaRPr lang="zh-TW" altLang="en-US"/>
          </a:p>
        </p:txBody>
      </p:sp>
    </p:spTree>
    <p:extLst>
      <p:ext uri="{BB962C8B-B14F-4D97-AF65-F5344CB8AC3E}">
        <p14:creationId xmlns:p14="http://schemas.microsoft.com/office/powerpoint/2010/main" val="2072004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BCBB-5A2C-917C-5572-A15F551C323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31B35F8-1B0E-FB31-DB82-BDE9CC41723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A5C2460-8FED-997F-B5D6-78FD1D5062AF}"/>
              </a:ext>
            </a:extLst>
          </p:cNvPr>
          <p:cNvSpPr>
            <a:spLocks noGrp="1"/>
          </p:cNvSpPr>
          <p:nvPr>
            <p:ph type="body" idx="1"/>
          </p:nvPr>
        </p:nvSpPr>
        <p:spPr/>
        <p:txBody>
          <a:bodyPr/>
          <a:lstStyle/>
          <a:p>
            <a:r>
              <a:rPr lang="zh-TW"/>
              <a:t>隨著虛擬化應用蓬勃發展，安排足夠且性能優異的儲存空間來容納海量虛擬機及相關應用便成為 IT 管理者的一大挑戰。企業級 QNAP NAS 即是專門針對虛擬化與叢集環境所打造，提供經濟實惠兼具優異效能的大容量虛擬化儲存方案。</a:t>
            </a:r>
          </a:p>
        </p:txBody>
      </p:sp>
      <p:sp>
        <p:nvSpPr>
          <p:cNvPr id="4" name="投影片編號版面配置區 3">
            <a:extLst>
              <a:ext uri="{FF2B5EF4-FFF2-40B4-BE49-F238E27FC236}">
                <a16:creationId xmlns:a16="http://schemas.microsoft.com/office/drawing/2014/main" id="{0560ECED-CA31-2AE2-C93B-52D3457B9C2E}"/>
              </a:ext>
            </a:extLst>
          </p:cNvPr>
          <p:cNvSpPr>
            <a:spLocks noGrp="1"/>
          </p:cNvSpPr>
          <p:nvPr>
            <p:ph type="sldNum" sz="quarter" idx="5"/>
          </p:nvPr>
        </p:nvSpPr>
        <p:spPr/>
        <p:txBody>
          <a:bodyPr/>
          <a:lstStyle/>
          <a:p>
            <a:fld id="{41D8B474-CBEC-484E-B6A8-6236E8C35805}" type="slidenum">
              <a:rPr lang="zh-TW" altLang="en-US" smtClean="0"/>
              <a:t>29</a:t>
            </a:fld>
            <a:endParaRPr lang="zh-TW" altLang="en-US"/>
          </a:p>
        </p:txBody>
      </p:sp>
    </p:spTree>
    <p:extLst>
      <p:ext uri="{BB962C8B-B14F-4D97-AF65-F5344CB8AC3E}">
        <p14:creationId xmlns:p14="http://schemas.microsoft.com/office/powerpoint/2010/main" val="278749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BE25A-3A73-A64E-1E0E-94D2C19A8E7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531559F-9AF8-2C02-5189-EBD8DC08044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B74FF64-27B8-B28B-61E3-567F5018D79F}"/>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CCE0AB5A-97BD-324D-5E1E-113A2708A59F}"/>
              </a:ext>
            </a:extLst>
          </p:cNvPr>
          <p:cNvSpPr>
            <a:spLocks noGrp="1"/>
          </p:cNvSpPr>
          <p:nvPr>
            <p:ph type="sldNum" sz="quarter" idx="5"/>
          </p:nvPr>
        </p:nvSpPr>
        <p:spPr/>
        <p:txBody>
          <a:bodyPr/>
          <a:lstStyle/>
          <a:p>
            <a:fld id="{41D8B474-CBEC-484E-B6A8-6236E8C35805}" type="slidenum">
              <a:rPr lang="zh-TW" altLang="en-US" smtClean="0"/>
              <a:t>30</a:t>
            </a:fld>
            <a:endParaRPr lang="zh-TW" altLang="en-US"/>
          </a:p>
        </p:txBody>
      </p:sp>
    </p:spTree>
    <p:extLst>
      <p:ext uri="{BB962C8B-B14F-4D97-AF65-F5344CB8AC3E}">
        <p14:creationId xmlns:p14="http://schemas.microsoft.com/office/powerpoint/2010/main" val="311047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62B0-554E-FCB7-7164-B900D2A7EB9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126F2A9-6ED7-A49A-C21A-E14DA6CC26B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DB1A457-ED8F-D2D5-8806-C72548BAA75C}"/>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992C14E2-FE8C-6C39-4DFA-F19F7744DCBA}"/>
              </a:ext>
            </a:extLst>
          </p:cNvPr>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1963725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8984-12C0-D6F6-00D3-E5FEA295B09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E428350-875D-003B-C02C-C484989B27D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DA39A6E-97DD-174C-6137-1D29FF2A4B59}"/>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8B31307E-D310-D970-9672-FACAC20A5288}"/>
              </a:ext>
            </a:extLst>
          </p:cNvPr>
          <p:cNvSpPr>
            <a:spLocks noGrp="1"/>
          </p:cNvSpPr>
          <p:nvPr>
            <p:ph type="sldNum" sz="quarter" idx="5"/>
          </p:nvPr>
        </p:nvSpPr>
        <p:spPr/>
        <p:txBody>
          <a:bodyPr/>
          <a:lstStyle/>
          <a:p>
            <a:fld id="{41D8B474-CBEC-484E-B6A8-6236E8C35805}" type="slidenum">
              <a:rPr lang="zh-TW" altLang="en-US" smtClean="0"/>
              <a:t>31</a:t>
            </a:fld>
            <a:endParaRPr lang="zh-TW" altLang="en-US"/>
          </a:p>
        </p:txBody>
      </p:sp>
    </p:spTree>
    <p:extLst>
      <p:ext uri="{BB962C8B-B14F-4D97-AF65-F5344CB8AC3E}">
        <p14:creationId xmlns:p14="http://schemas.microsoft.com/office/powerpoint/2010/main" val="3027035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9CD32-B167-DAFB-BA49-9D7F2E9F72C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B2F9602-C02B-5835-F13C-F4A27D3B825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1D1BD76-CE17-BA6A-0FF0-3504207655DB}"/>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FF7B1D2E-0F55-5C95-F065-282C6E491B82}"/>
              </a:ext>
            </a:extLst>
          </p:cNvPr>
          <p:cNvSpPr>
            <a:spLocks noGrp="1"/>
          </p:cNvSpPr>
          <p:nvPr>
            <p:ph type="sldNum" sz="quarter" idx="5"/>
          </p:nvPr>
        </p:nvSpPr>
        <p:spPr/>
        <p:txBody>
          <a:bodyPr/>
          <a:lstStyle/>
          <a:p>
            <a:fld id="{41D8B474-CBEC-484E-B6A8-6236E8C35805}" type="slidenum">
              <a:rPr lang="zh-TW" altLang="en-US" smtClean="0"/>
              <a:t>32</a:t>
            </a:fld>
            <a:endParaRPr lang="zh-TW" altLang="en-US"/>
          </a:p>
        </p:txBody>
      </p:sp>
    </p:spTree>
    <p:extLst>
      <p:ext uri="{BB962C8B-B14F-4D97-AF65-F5344CB8AC3E}">
        <p14:creationId xmlns:p14="http://schemas.microsoft.com/office/powerpoint/2010/main" val="3577484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AF2-3139-578B-76C7-73A6105D928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449AF20-F77E-4BBE-36E0-EB7A23DCEC1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EF086F7-6929-4E03-C3F0-A6569434D27F}"/>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764CD057-8CA4-F198-8C38-C368D924AC4A}"/>
              </a:ext>
            </a:extLst>
          </p:cNvPr>
          <p:cNvSpPr>
            <a:spLocks noGrp="1"/>
          </p:cNvSpPr>
          <p:nvPr>
            <p:ph type="sldNum" sz="quarter" idx="5"/>
          </p:nvPr>
        </p:nvSpPr>
        <p:spPr/>
        <p:txBody>
          <a:bodyPr/>
          <a:lstStyle/>
          <a:p>
            <a:fld id="{41D8B474-CBEC-484E-B6A8-6236E8C35805}" type="slidenum">
              <a:rPr lang="zh-TW" altLang="en-US" smtClean="0"/>
              <a:t>33</a:t>
            </a:fld>
            <a:endParaRPr lang="zh-TW" altLang="en-US"/>
          </a:p>
        </p:txBody>
      </p:sp>
    </p:spTree>
    <p:extLst>
      <p:ext uri="{BB962C8B-B14F-4D97-AF65-F5344CB8AC3E}">
        <p14:creationId xmlns:p14="http://schemas.microsoft.com/office/powerpoint/2010/main" val="3095472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34</a:t>
            </a:fld>
            <a:endParaRPr lang="zh-TW" altLang="en-US"/>
          </a:p>
        </p:txBody>
      </p:sp>
    </p:spTree>
    <p:extLst>
      <p:ext uri="{BB962C8B-B14F-4D97-AF65-F5344CB8AC3E}">
        <p14:creationId xmlns:p14="http://schemas.microsoft.com/office/powerpoint/2010/main" val="2991932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36</a:t>
            </a:fld>
            <a:endParaRPr lang="zh-TW" altLang="en-US"/>
          </a:p>
        </p:txBody>
      </p:sp>
    </p:spTree>
    <p:extLst>
      <p:ext uri="{BB962C8B-B14F-4D97-AF65-F5344CB8AC3E}">
        <p14:creationId xmlns:p14="http://schemas.microsoft.com/office/powerpoint/2010/main" val="2383402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306458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84753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27126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3461809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24939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2854779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freepik.es/foto-gratis/macho-angulo-casco-realidad-virtual_7133530.htm" TargetMode="Externa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descr="一張含有 文字, 螢幕擷取畫面, 計分板, 設計 的圖片&#10;&#10;自動產生的描述">
            <a:extLst>
              <a:ext uri="{FF2B5EF4-FFF2-40B4-BE49-F238E27FC236}">
                <a16:creationId xmlns:a16="http://schemas.microsoft.com/office/drawing/2014/main" id="{D0BEE6CA-BB22-11AB-C719-408B9F893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946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AA049515-29F3-6879-58E3-71D173C91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325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標題投影片">
    <p:spTree>
      <p:nvGrpSpPr>
        <p:cNvPr id="1" name=""/>
        <p:cNvGrpSpPr/>
        <p:nvPr/>
      </p:nvGrpSpPr>
      <p:grpSpPr>
        <a:xfrm>
          <a:off x="0" y="0"/>
          <a:ext cx="0" cy="0"/>
          <a:chOff x="0" y="0"/>
          <a:chExt cx="0" cy="0"/>
        </a:xfrm>
      </p:grpSpPr>
      <p:pic>
        <p:nvPicPr>
          <p:cNvPr id="4" name="圖片 3" descr="一張含有 文字, 螢幕擷取畫面 的圖片&#10;&#10;自動產生的描述">
            <a:extLst>
              <a:ext uri="{FF2B5EF4-FFF2-40B4-BE49-F238E27FC236}">
                <a16:creationId xmlns:a16="http://schemas.microsoft.com/office/drawing/2014/main" id="{AE69EDDD-DA99-E40F-EA9A-508C3C08CB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617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標題投影片">
    <p:spTree>
      <p:nvGrpSpPr>
        <p:cNvPr id="1" name=""/>
        <p:cNvGrpSpPr/>
        <p:nvPr/>
      </p:nvGrpSpPr>
      <p:grpSpPr>
        <a:xfrm>
          <a:off x="0" y="0"/>
          <a:ext cx="0" cy="0"/>
          <a:chOff x="0" y="0"/>
          <a:chExt cx="0" cy="0"/>
        </a:xfrm>
      </p:grpSpPr>
      <p:pic>
        <p:nvPicPr>
          <p:cNvPr id="3" name="圖片 2" descr="一張含有 螢幕擷取畫面, 電子產品, 電腦元件, 電腦硬體 的圖片&#10;&#10;自動產生的描述">
            <a:extLst>
              <a:ext uri="{FF2B5EF4-FFF2-40B4-BE49-F238E27FC236}">
                <a16:creationId xmlns:a16="http://schemas.microsoft.com/office/drawing/2014/main" id="{F558396B-9524-9FE4-DF56-364464911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874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標題投影片">
    <p:spTree>
      <p:nvGrpSpPr>
        <p:cNvPr id="1" name=""/>
        <p:cNvGrpSpPr/>
        <p:nvPr/>
      </p:nvGrpSpPr>
      <p:grpSpPr>
        <a:xfrm>
          <a:off x="0" y="0"/>
          <a:ext cx="0" cy="0"/>
          <a:chOff x="0" y="0"/>
          <a:chExt cx="0" cy="0"/>
        </a:xfrm>
      </p:grpSpPr>
      <p:pic>
        <p:nvPicPr>
          <p:cNvPr id="4" name="圖片 3" descr="一張含有 螢幕擷取畫面, 數位合成, 電腦遊戲, 遊戲軟體 的圖片&#10;&#10;自動產生的描述">
            <a:extLst>
              <a:ext uri="{FF2B5EF4-FFF2-40B4-BE49-F238E27FC236}">
                <a16:creationId xmlns:a16="http://schemas.microsoft.com/office/drawing/2014/main" id="{773B62CD-A564-385F-B900-CF97EF0ED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4912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標題投影片">
    <p:spTree>
      <p:nvGrpSpPr>
        <p:cNvPr id="1" name=""/>
        <p:cNvGrpSpPr/>
        <p:nvPr/>
      </p:nvGrpSpPr>
      <p:grpSpPr>
        <a:xfrm>
          <a:off x="0" y="0"/>
          <a:ext cx="0" cy="0"/>
          <a:chOff x="0" y="0"/>
          <a:chExt cx="0" cy="0"/>
        </a:xfrm>
      </p:grpSpPr>
      <p:pic>
        <p:nvPicPr>
          <p:cNvPr id="6" name="圖片 5" descr="一張含有 電子產品, 電路, 電子工程, 螢幕擷取畫面 的圖片&#10;&#10;自動產生的描述">
            <a:extLst>
              <a:ext uri="{FF2B5EF4-FFF2-40B4-BE49-F238E27FC236}">
                <a16:creationId xmlns:a16="http://schemas.microsoft.com/office/drawing/2014/main" id="{6AA4A598-7F29-E346-03A8-EAD6F8753D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8802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標題投影片">
    <p:spTree>
      <p:nvGrpSpPr>
        <p:cNvPr id="1" name=""/>
        <p:cNvGrpSpPr/>
        <p:nvPr/>
      </p:nvGrpSpPr>
      <p:grpSpPr>
        <a:xfrm>
          <a:off x="0" y="0"/>
          <a:ext cx="0" cy="0"/>
          <a:chOff x="0" y="0"/>
          <a:chExt cx="0" cy="0"/>
        </a:xfrm>
      </p:grpSpPr>
      <p:pic>
        <p:nvPicPr>
          <p:cNvPr id="4" name="圖片 3" descr="一張含有 螢幕擷取畫面 的圖片&#10;&#10;自動產生的描述">
            <a:extLst>
              <a:ext uri="{FF2B5EF4-FFF2-40B4-BE49-F238E27FC236}">
                <a16:creationId xmlns:a16="http://schemas.microsoft.com/office/drawing/2014/main" id="{57B0C91F-F699-9A7D-0DE0-E23C5AB6E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706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5597837C-7BE9-DB4D-EBDF-20F8A982C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340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標題投影片">
    <p:spTree>
      <p:nvGrpSpPr>
        <p:cNvPr id="1" name=""/>
        <p:cNvGrpSpPr/>
        <p:nvPr/>
      </p:nvGrpSpPr>
      <p:grpSpPr>
        <a:xfrm>
          <a:off x="0" y="0"/>
          <a:ext cx="0" cy="0"/>
          <a:chOff x="0" y="0"/>
          <a:chExt cx="0" cy="0"/>
        </a:xfrm>
      </p:grpSpPr>
      <p:pic>
        <p:nvPicPr>
          <p:cNvPr id="3" name="圖片 2" descr="一張含有 梳子 的圖片&#10;&#10;自動產生的描述">
            <a:extLst>
              <a:ext uri="{FF2B5EF4-FFF2-40B4-BE49-F238E27FC236}">
                <a16:creationId xmlns:a16="http://schemas.microsoft.com/office/drawing/2014/main" id="{5597837C-7BE9-DB4D-EBDF-20F8A982C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圖片 1" descr="一張含有 螢幕擷取畫面, 文字, 3D 模型, 多媒體軟體 的圖片&#10;&#10;自動產生的描述">
            <a:extLst>
              <a:ext uri="{FF2B5EF4-FFF2-40B4-BE49-F238E27FC236}">
                <a16:creationId xmlns:a16="http://schemas.microsoft.com/office/drawing/2014/main" id="{542F6828-1CA2-C1B8-1F2C-82B57D96D2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028" y="1682803"/>
            <a:ext cx="10669944" cy="4879362"/>
          </a:xfrm>
          <a:prstGeom prst="rect">
            <a:avLst/>
          </a:prstGeom>
          <a:effectLst>
            <a:outerShdw blurRad="266700" dist="419100" dir="2700000" algn="tl" rotWithShape="0">
              <a:prstClr val="black">
                <a:alpha val="40000"/>
              </a:prstClr>
            </a:outerShdw>
          </a:effectLst>
        </p:spPr>
      </p:pic>
    </p:spTree>
    <p:extLst>
      <p:ext uri="{BB962C8B-B14F-4D97-AF65-F5344CB8AC3E}">
        <p14:creationId xmlns:p14="http://schemas.microsoft.com/office/powerpoint/2010/main" val="4125738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標題投影片">
    <p:spTree>
      <p:nvGrpSpPr>
        <p:cNvPr id="1" name=""/>
        <p:cNvGrpSpPr/>
        <p:nvPr/>
      </p:nvGrpSpPr>
      <p:grpSpPr>
        <a:xfrm>
          <a:off x="0" y="0"/>
          <a:ext cx="0" cy="0"/>
          <a:chOff x="0" y="0"/>
          <a:chExt cx="0" cy="0"/>
        </a:xfrm>
      </p:grpSpPr>
      <p:pic>
        <p:nvPicPr>
          <p:cNvPr id="4" name="圖片 3" descr="一張含有 螢幕擷取畫面, 設計, 藝術 的圖片&#10;&#10;自動產生的描述">
            <a:extLst>
              <a:ext uri="{FF2B5EF4-FFF2-40B4-BE49-F238E27FC236}">
                <a16:creationId xmlns:a16="http://schemas.microsoft.com/office/drawing/2014/main" id="{B7E44616-F926-3BBF-3E3A-36CFB8EFC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1514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標題投影片">
    <p:spTree>
      <p:nvGrpSpPr>
        <p:cNvPr id="1" name=""/>
        <p:cNvGrpSpPr/>
        <p:nvPr/>
      </p:nvGrpSpPr>
      <p:grpSpPr>
        <a:xfrm>
          <a:off x="0" y="0"/>
          <a:ext cx="0" cy="0"/>
          <a:chOff x="0" y="0"/>
          <a:chExt cx="0" cy="0"/>
        </a:xfrm>
      </p:grpSpPr>
      <p:pic>
        <p:nvPicPr>
          <p:cNvPr id="5" name="圖片 4" descr="一張含有 電子產品, 文字, 電子工程, 螢幕擷取畫面 的圖片&#10;&#10;自動產生的描述">
            <a:extLst>
              <a:ext uri="{FF2B5EF4-FFF2-40B4-BE49-F238E27FC236}">
                <a16:creationId xmlns:a16="http://schemas.microsoft.com/office/drawing/2014/main" id="{DE2FAE11-D2C7-6544-0B10-E27EA2EA3A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74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標題投影片">
    <p:spTree>
      <p:nvGrpSpPr>
        <p:cNvPr id="1" name=""/>
        <p:cNvGrpSpPr/>
        <p:nvPr/>
      </p:nvGrpSpPr>
      <p:grpSpPr>
        <a:xfrm>
          <a:off x="0" y="0"/>
          <a:ext cx="0" cy="0"/>
          <a:chOff x="0" y="0"/>
          <a:chExt cx="0" cy="0"/>
        </a:xfrm>
      </p:grpSpPr>
      <p:pic>
        <p:nvPicPr>
          <p:cNvPr id="3" name="圖片 2" descr="一張含有 螢幕擷取畫面, 黑暗, 夜晚 的圖片&#10;&#10;自動產生的描述">
            <a:extLst>
              <a:ext uri="{FF2B5EF4-FFF2-40B4-BE49-F238E27FC236}">
                <a16:creationId xmlns:a16="http://schemas.microsoft.com/office/drawing/2014/main" id="{27466EB3-748E-BB21-80DA-5CDC5A3485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962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標題投影片">
    <p:spTree>
      <p:nvGrpSpPr>
        <p:cNvPr id="1" name=""/>
        <p:cNvGrpSpPr/>
        <p:nvPr/>
      </p:nvGrpSpPr>
      <p:grpSpPr>
        <a:xfrm>
          <a:off x="0" y="0"/>
          <a:ext cx="0" cy="0"/>
          <a:chOff x="0" y="0"/>
          <a:chExt cx="0" cy="0"/>
        </a:xfrm>
      </p:grpSpPr>
      <p:pic>
        <p:nvPicPr>
          <p:cNvPr id="8" name="圖片 7" descr="一張含有 螢幕擷取畫面, 設計, 室內 的圖片&#10;&#10;自動產生的描述">
            <a:extLst>
              <a:ext uri="{FF2B5EF4-FFF2-40B4-BE49-F238E27FC236}">
                <a16:creationId xmlns:a16="http://schemas.microsoft.com/office/drawing/2014/main" id="{086FA05C-C3C6-0E48-2C09-B4DD78B8F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589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標題投影片">
    <p:spTree>
      <p:nvGrpSpPr>
        <p:cNvPr id="1" name=""/>
        <p:cNvGrpSpPr/>
        <p:nvPr/>
      </p:nvGrpSpPr>
      <p:grpSpPr>
        <a:xfrm>
          <a:off x="0" y="0"/>
          <a:ext cx="0" cy="0"/>
          <a:chOff x="0" y="0"/>
          <a:chExt cx="0" cy="0"/>
        </a:xfrm>
      </p:grpSpPr>
      <p:pic>
        <p:nvPicPr>
          <p:cNvPr id="3" name="圖片 2" descr="一張含有 電子產品, 電子工程, 電子元件, 機器 的圖片&#10;&#10;自動產生的描述">
            <a:extLst>
              <a:ext uri="{FF2B5EF4-FFF2-40B4-BE49-F238E27FC236}">
                <a16:creationId xmlns:a16="http://schemas.microsoft.com/office/drawing/2014/main" id="{CD2F8E82-4C00-9F22-B375-49B9968CD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9744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pic>
        <p:nvPicPr>
          <p:cNvPr id="8" name="圖片 7" descr="一張含有 電子產品, 電子裝置, 螢幕擷取畫面, 電腦元件 的圖片&#10;&#10;自動產生的描述">
            <a:extLst>
              <a:ext uri="{FF2B5EF4-FFF2-40B4-BE49-F238E27FC236}">
                <a16:creationId xmlns:a16="http://schemas.microsoft.com/office/drawing/2014/main" id="{C8692E56-96A3-C42A-0AAC-026B7DC1AD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21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pic>
        <p:nvPicPr>
          <p:cNvPr id="3" name="圖片 2" descr="一張含有 文字, 螢幕擷取畫面, 電子產品, 電子工程 的圖片&#10;&#10;自動產生的描述">
            <a:extLst>
              <a:ext uri="{FF2B5EF4-FFF2-40B4-BE49-F238E27FC236}">
                <a16:creationId xmlns:a16="http://schemas.microsoft.com/office/drawing/2014/main" id="{B3044617-837B-7B96-53C3-FFC6EA755D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1585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pic>
        <p:nvPicPr>
          <p:cNvPr id="3" name="圖片 2" descr="一張含有 電子產品, 電子元件, 電路元件, 電子工程 的圖片&#10;&#10;自動產生的描述">
            <a:extLst>
              <a:ext uri="{FF2B5EF4-FFF2-40B4-BE49-F238E27FC236}">
                <a16:creationId xmlns:a16="http://schemas.microsoft.com/office/drawing/2014/main" id="{B7C78689-F840-769D-2EB0-0EC2DDD85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500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pic>
        <p:nvPicPr>
          <p:cNvPr id="6" name="圖片 5" descr="一張含有 電子產品, 螢幕擷取畫面, 設計, 電路 的圖片&#10;&#10;自動產生的描述">
            <a:extLst>
              <a:ext uri="{FF2B5EF4-FFF2-40B4-BE49-F238E27FC236}">
                <a16:creationId xmlns:a16="http://schemas.microsoft.com/office/drawing/2014/main" id="{B9069E58-BB20-80FE-C1F8-E7B0829C26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4957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標題投影片">
    <p:spTree>
      <p:nvGrpSpPr>
        <p:cNvPr id="1" name=""/>
        <p:cNvGrpSpPr/>
        <p:nvPr/>
      </p:nvGrpSpPr>
      <p:grpSpPr>
        <a:xfrm>
          <a:off x="0" y="0"/>
          <a:ext cx="0" cy="0"/>
          <a:chOff x="0" y="0"/>
          <a:chExt cx="0" cy="0"/>
        </a:xfrm>
      </p:grpSpPr>
      <p:pic>
        <p:nvPicPr>
          <p:cNvPr id="4" name="圖片 3" descr="一張含有 螢幕擷取畫面, 室內, 設計, 文字 的圖片&#10;&#10;自動產生的描述">
            <a:extLst>
              <a:ext uri="{FF2B5EF4-FFF2-40B4-BE49-F238E27FC236}">
                <a16:creationId xmlns:a16="http://schemas.microsoft.com/office/drawing/2014/main" id="{E401319F-5DB0-A5AC-0905-78E90C553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9020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4" name="圖片 3" descr="一張含有 螢幕擷取畫面, 圖書, 室內, 五斗櫃 的圖片&#10;&#10;自動產生的描述">
            <a:extLst>
              <a:ext uri="{FF2B5EF4-FFF2-40B4-BE49-F238E27FC236}">
                <a16:creationId xmlns:a16="http://schemas.microsoft.com/office/drawing/2014/main" id="{EFC9A5DE-08DD-86AB-D2C2-8B6D5E491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7327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標題投影片">
    <p:spTree>
      <p:nvGrpSpPr>
        <p:cNvPr id="1" name=""/>
        <p:cNvGrpSpPr/>
        <p:nvPr/>
      </p:nvGrpSpPr>
      <p:grpSpPr>
        <a:xfrm>
          <a:off x="0" y="0"/>
          <a:ext cx="0" cy="0"/>
          <a:chOff x="0" y="0"/>
          <a:chExt cx="0" cy="0"/>
        </a:xfrm>
      </p:grpSpPr>
      <p:pic>
        <p:nvPicPr>
          <p:cNvPr id="6" name="圖片 5" descr="一張含有 螢幕擷取畫面, 架子, 設計, 傢俱 的圖片&#10;&#10;自動產生的描述">
            <a:extLst>
              <a:ext uri="{FF2B5EF4-FFF2-40B4-BE49-F238E27FC236}">
                <a16:creationId xmlns:a16="http://schemas.microsoft.com/office/drawing/2014/main" id="{04A30242-7EFD-2145-FB79-4723AF177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97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螢幕擷取畫面, 揚聲器, 設計 的圖片&#10;&#10;自動產生的描述">
            <a:extLst>
              <a:ext uri="{FF2B5EF4-FFF2-40B4-BE49-F238E27FC236}">
                <a16:creationId xmlns:a16="http://schemas.microsoft.com/office/drawing/2014/main" id="{16DF5EB5-955B-6C9A-B7AB-CA42818A94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235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6" name="圖片 5" descr="一張含有 建築, 黑與白, 夜晚, 光線 的圖片&#10;&#10;自動產生的描述">
            <a:extLst>
              <a:ext uri="{FF2B5EF4-FFF2-40B4-BE49-F238E27FC236}">
                <a16:creationId xmlns:a16="http://schemas.microsoft.com/office/drawing/2014/main" id="{60BC0499-5D3D-E80F-81F8-94046A195C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39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ED693D-C5ED-4CF8-8AA2-9EFAF6C656A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B92D7E3-F230-4DE2-802C-E37DA028B2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2000218-12DD-40DE-A1C6-B9DC3E01EEE0}"/>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95124035-15A5-42C9-967B-741CA2C1DB0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36BA94F-D80B-4C9C-9531-26B5605F84D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471979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4CBB62-1A3B-4F51-AC0F-4A0794DB60F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085583B-E7A4-436B-BA19-93E553778A4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E68C630-A958-4C41-9FC5-B1800B2052E9}"/>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90726C76-65EA-4BBF-A1E5-B1780E937FC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E8BB843-9244-44C3-A4F0-929458490DD5}"/>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74033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A4F8BF-8DC4-457A-BE0D-8E2B48E669A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AD26CFE-190F-4F9F-B325-031FDE8DD5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0A1328E-6E61-4D49-9C5D-ACE9F6183541}"/>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3ED87BF0-AA47-4707-9F50-FB3DEB18EAF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A641230-C2D8-469D-8EDB-0919613158AE}"/>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798000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626224-EB95-43F0-A36B-622249A0C5B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EF3195F-05AF-454D-AC4B-983FECDC34CB}"/>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DA930F4-BCA7-46C4-8DAD-FA2CE15ED98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667794DF-E4A3-4708-BFAC-574749BFE5A8}"/>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6" name="頁尾版面配置區 5">
            <a:extLst>
              <a:ext uri="{FF2B5EF4-FFF2-40B4-BE49-F238E27FC236}">
                <a16:creationId xmlns:a16="http://schemas.microsoft.com/office/drawing/2014/main" id="{35CDAEC8-7423-4AF0-9750-FA4C1F8432A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077D3C8-3343-402D-BD8A-FB73A50BA96B}"/>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24617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2AD08A-53A8-4437-97F2-A705D6CD0DEA}"/>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C8927AF-180A-4C98-825E-A3DF07B0E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DC00ACDE-B371-4DAC-A2DF-B31C31E00CD6}"/>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EC0F1F9-9E41-4DD4-A9F1-2D97C7ACF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4DD3637B-B751-45C6-84A3-61E3AFFAA18E}"/>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75F6E5E-A573-4CD6-902B-259746313B92}"/>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8" name="頁尾版面配置區 7">
            <a:extLst>
              <a:ext uri="{FF2B5EF4-FFF2-40B4-BE49-F238E27FC236}">
                <a16:creationId xmlns:a16="http://schemas.microsoft.com/office/drawing/2014/main" id="{058DF25D-276F-45FC-9C51-7500B7B6F934}"/>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079F46E5-A994-46C1-AED2-BDF886C16075}"/>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700746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FD3FB7-832B-44AC-814D-7C7F5796E2BD}"/>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FDEE13C-FB36-4CB0-8C6C-BEBCD4E5711C}"/>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4" name="頁尾版面配置區 3">
            <a:extLst>
              <a:ext uri="{FF2B5EF4-FFF2-40B4-BE49-F238E27FC236}">
                <a16:creationId xmlns:a16="http://schemas.microsoft.com/office/drawing/2014/main" id="{093EACB8-09E7-4F6F-BFAE-4DD934E7C0A4}"/>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332656C-5820-4AA0-BD7D-AB6EA77EE8D2}"/>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363588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4430902-F8AA-4677-AD39-D5EF1362AB28}"/>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3" name="頁尾版面配置區 2">
            <a:extLst>
              <a:ext uri="{FF2B5EF4-FFF2-40B4-BE49-F238E27FC236}">
                <a16:creationId xmlns:a16="http://schemas.microsoft.com/office/drawing/2014/main" id="{1CB58A83-D556-4AE6-A947-31928B89EFA8}"/>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427B17F-387F-4D21-A73C-61E2510D2A09}"/>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618886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F5A739-848E-4BE8-A471-D89ABE3B106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73F17BE-5BEC-40E0-A130-A2B87B6A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ADD8959-C959-4319-8BB8-C589B257A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CEB0A19-B412-485E-A16F-4D1FC126F2F9}"/>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6" name="頁尾版面配置區 5">
            <a:extLst>
              <a:ext uri="{FF2B5EF4-FFF2-40B4-BE49-F238E27FC236}">
                <a16:creationId xmlns:a16="http://schemas.microsoft.com/office/drawing/2014/main" id="{3211BC5E-0D18-49EE-8F14-BBA44EB51B3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CF128F2-363F-4BDE-B698-B6003F22154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889314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BA0A21-5875-437C-AC5E-08874F8CB28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E4E485B-29F8-459B-B127-F3796E551D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BD45C1D0-B513-4BF6-B4AE-6E0294246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0187D141-5717-4FF7-B64F-87250B6C7C18}"/>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6" name="頁尾版面配置區 5">
            <a:extLst>
              <a:ext uri="{FF2B5EF4-FFF2-40B4-BE49-F238E27FC236}">
                <a16:creationId xmlns:a16="http://schemas.microsoft.com/office/drawing/2014/main" id="{0539EBE4-A822-4636-85D8-9B5A592F4A9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1FF7A5B-C0E9-4251-9B94-A9E28AB570DF}"/>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1330317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1DB62F-0B7A-4A28-945A-9ABBD687B41D}"/>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0E42A3C-72B7-4D66-A797-8D4EA646E169}"/>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2CEA65E-8CEE-4EA1-A053-758CF651EF5D}"/>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BB85098A-1C86-412E-97CB-4C3FA2435BD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7E04DEE-308D-4D2E-BEBB-7B86185959FD}"/>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46841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pic>
        <p:nvPicPr>
          <p:cNvPr id="8" name="圖片 7" descr="一張含有 螢幕擷取畫面, 設計, 藝術 的圖片&#10;&#10;描述是以中可信度自動產生">
            <a:extLst>
              <a:ext uri="{FF2B5EF4-FFF2-40B4-BE49-F238E27FC236}">
                <a16:creationId xmlns:a16="http://schemas.microsoft.com/office/drawing/2014/main" id="{C039CDE1-8722-CCD6-91D0-F2D6E6EEC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8397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173F5BC-7490-4612-8500-1F19BA7C98FE}"/>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2B62603C-D2EC-491F-9BD9-5559EFC5211B}"/>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5D14A2-7FBD-44C0-B1F0-1F5C9FE911D3}"/>
              </a:ext>
            </a:extLst>
          </p:cNvPr>
          <p:cNvSpPr>
            <a:spLocks noGrp="1"/>
          </p:cNvSpPr>
          <p:nvPr>
            <p:ph type="dt" sz="half" idx="10"/>
          </p:nvPr>
        </p:nvSpPr>
        <p:spPr/>
        <p:txBody>
          <a:body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D1F62ADA-DF07-4214-B061-10B34030E88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3DA9316-924E-48D6-8E8C-DB6E44FC263A}"/>
              </a:ext>
            </a:extLst>
          </p:cNvPr>
          <p:cNvSpPr>
            <a:spLocks noGrp="1"/>
          </p:cNvSpPr>
          <p:nvPr>
            <p:ph type="sldNum" sz="quarter" idx="12"/>
          </p:nvPr>
        </p:nvSpPr>
        <p:spPr/>
        <p:txBody>
          <a:body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3189737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rgbClr val="2B2929"/>
            </a:gs>
            <a:gs pos="58999">
              <a:schemeClr val="lt1"/>
            </a:gs>
            <a:gs pos="100000">
              <a:schemeClr val="lt1"/>
            </a:gs>
          </a:gsLst>
          <a:lin ang="5400700" scaled="0"/>
        </a:gra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rot="-5400000">
            <a:off x="9945466" y="2057401"/>
            <a:ext cx="6158137" cy="6858001"/>
          </a:xfrm>
          <a:prstGeom prst="rect">
            <a:avLst/>
          </a:prstGeom>
          <a:noFill/>
          <a:ln>
            <a:noFill/>
          </a:ln>
        </p:spPr>
      </p:pic>
      <p:pic>
        <p:nvPicPr>
          <p:cNvPr id="21" name="Google Shape;21;p4"/>
          <p:cNvPicPr preferRelativeResize="0"/>
          <p:nvPr/>
        </p:nvPicPr>
        <p:blipFill>
          <a:blip r:embed="rId3">
            <a:alphaModFix/>
          </a:blip>
          <a:stretch>
            <a:fillRect/>
          </a:stretch>
        </p:blipFill>
        <p:spPr>
          <a:xfrm>
            <a:off x="11023601" y="-2451099"/>
            <a:ext cx="6858001" cy="6858001"/>
          </a:xfrm>
          <a:prstGeom prst="rect">
            <a:avLst/>
          </a:prstGeom>
          <a:noFill/>
          <a:ln>
            <a:noFill/>
          </a:ln>
          <a:effectLst>
            <a:outerShdw blurRad="57150" dist="19050" dir="5400000" algn="bl" rotWithShape="0">
              <a:srgbClr val="000000">
                <a:alpha val="50000"/>
              </a:srgbClr>
            </a:outerShdw>
          </a:effectLst>
        </p:spPr>
      </p:pic>
      <p:pic>
        <p:nvPicPr>
          <p:cNvPr id="22" name="Google Shape;22;p4"/>
          <p:cNvPicPr preferRelativeResize="0"/>
          <p:nvPr/>
        </p:nvPicPr>
        <p:blipFill>
          <a:blip r:embed="rId4">
            <a:alphaModFix/>
          </a:blip>
          <a:stretch>
            <a:fillRect/>
          </a:stretch>
        </p:blipFill>
        <p:spPr>
          <a:xfrm>
            <a:off x="-5435601" y="1356968"/>
            <a:ext cx="6858001" cy="6858001"/>
          </a:xfrm>
          <a:prstGeom prst="rect">
            <a:avLst/>
          </a:prstGeom>
          <a:noFill/>
          <a:ln>
            <a:noFill/>
          </a:ln>
          <a:effectLst>
            <a:outerShdw blurRad="57150" dist="19050" dir="5400000" algn="bl" rotWithShape="0">
              <a:srgbClr val="000000">
                <a:alpha val="50000"/>
              </a:srgbClr>
            </a:outerShdw>
          </a:effectLst>
        </p:spPr>
      </p:pic>
      <p:pic>
        <p:nvPicPr>
          <p:cNvPr id="23" name="Google Shape;23;p4"/>
          <p:cNvPicPr preferRelativeResize="0"/>
          <p:nvPr/>
        </p:nvPicPr>
        <p:blipFill rotWithShape="1">
          <a:blip r:embed="rId5">
            <a:alphaModFix/>
          </a:blip>
          <a:srcRect l="24986" t="19560" r="27255" b="27830"/>
          <a:stretch/>
        </p:blipFill>
        <p:spPr>
          <a:xfrm rot="5366725">
            <a:off x="-229186" y="4279388"/>
            <a:ext cx="1473199" cy="1523993"/>
          </a:xfrm>
          <a:prstGeom prst="rect">
            <a:avLst/>
          </a:prstGeom>
          <a:noFill/>
          <a:ln>
            <a:noFill/>
          </a:ln>
        </p:spPr>
      </p:pic>
      <p:pic>
        <p:nvPicPr>
          <p:cNvPr id="24" name="Google Shape;24;p4"/>
          <p:cNvPicPr preferRelativeResize="0"/>
          <p:nvPr/>
        </p:nvPicPr>
        <p:blipFill>
          <a:blip r:embed="rId6">
            <a:alphaModFix/>
          </a:blip>
          <a:stretch>
            <a:fillRect/>
          </a:stretch>
        </p:blipFill>
        <p:spPr>
          <a:xfrm rot="10799948">
            <a:off x="11113601" y="491774"/>
            <a:ext cx="1393632" cy="1439111"/>
          </a:xfrm>
          <a:prstGeom prst="rect">
            <a:avLst/>
          </a:prstGeom>
          <a:noFill/>
          <a:ln>
            <a:noFill/>
          </a:ln>
        </p:spPr>
      </p:pic>
      <p:pic>
        <p:nvPicPr>
          <p:cNvPr id="25" name="Google Shape;25;p4"/>
          <p:cNvPicPr preferRelativeResize="0"/>
          <p:nvPr/>
        </p:nvPicPr>
        <p:blipFill>
          <a:blip r:embed="rId6">
            <a:alphaModFix/>
          </a:blip>
          <a:stretch>
            <a:fillRect/>
          </a:stretch>
        </p:blipFill>
        <p:spPr>
          <a:xfrm rot="2666691">
            <a:off x="13803" y="-226"/>
            <a:ext cx="1393631" cy="1439111"/>
          </a:xfrm>
          <a:prstGeom prst="rect">
            <a:avLst/>
          </a:prstGeom>
          <a:noFill/>
          <a:ln>
            <a:noFill/>
          </a:ln>
        </p:spPr>
      </p:pic>
      <p:sp>
        <p:nvSpPr>
          <p:cNvPr id="26" name="Google Shape;26;p4"/>
          <p:cNvSpPr txBox="1">
            <a:spLocks noGrp="1"/>
          </p:cNvSpPr>
          <p:nvPr>
            <p:ph type="title"/>
          </p:nvPr>
        </p:nvSpPr>
        <p:spPr>
          <a:xfrm>
            <a:off x="950967" y="491767"/>
            <a:ext cx="102772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638233"/>
            <a:ext cx="10277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pic>
        <p:nvPicPr>
          <p:cNvPr id="10" name="圖片 9" descr="一張含有 文字, 美工圖案 的圖片&#10;&#10;自動產生的描述">
            <a:extLst>
              <a:ext uri="{FF2B5EF4-FFF2-40B4-BE49-F238E27FC236}">
                <a16:creationId xmlns:a16="http://schemas.microsoft.com/office/drawing/2014/main" id="{8E4F27A0-CD7C-4795-AE1B-21E80BB8CEDB}"/>
              </a:ext>
            </a:extLst>
          </p:cNvPr>
          <p:cNvPicPr>
            <a:picLocks noChangeAspect="1"/>
          </p:cNvPicPr>
          <p:nvPr userDrawn="1"/>
        </p:nvPicPr>
        <p:blipFill>
          <a:blip r:embed="rId7"/>
          <a:stretch>
            <a:fillRect/>
          </a:stretch>
        </p:blipFill>
        <p:spPr>
          <a:xfrm>
            <a:off x="10312400" y="98824"/>
            <a:ext cx="1757485" cy="376776"/>
          </a:xfrm>
          <a:prstGeom prst="rect">
            <a:avLst/>
          </a:prstGeom>
        </p:spPr>
      </p:pic>
    </p:spTree>
    <p:extLst>
      <p:ext uri="{BB962C8B-B14F-4D97-AF65-F5344CB8AC3E}">
        <p14:creationId xmlns:p14="http://schemas.microsoft.com/office/powerpoint/2010/main" val="983053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238"/>
        <p:cNvGrpSpPr/>
        <p:nvPr/>
      </p:nvGrpSpPr>
      <p:grpSpPr>
        <a:xfrm>
          <a:off x="0" y="0"/>
          <a:ext cx="0" cy="0"/>
          <a:chOff x="0" y="0"/>
          <a:chExt cx="0" cy="0"/>
        </a:xfrm>
      </p:grpSpPr>
      <p:sp>
        <p:nvSpPr>
          <p:cNvPr id="239" name="Google Shape;239;p30"/>
          <p:cNvSpPr txBox="1">
            <a:spLocks noGrp="1"/>
          </p:cNvSpPr>
          <p:nvPr>
            <p:ph type="ctrTitle"/>
          </p:nvPr>
        </p:nvSpPr>
        <p:spPr>
          <a:xfrm flipH="1">
            <a:off x="720000" y="607427"/>
            <a:ext cx="10752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40" name="Google Shape;240;p30"/>
          <p:cNvSpPr txBox="1">
            <a:spLocks noGrp="1"/>
          </p:cNvSpPr>
          <p:nvPr>
            <p:ph type="subTitle" idx="1"/>
          </p:nvPr>
        </p:nvSpPr>
        <p:spPr>
          <a:xfrm>
            <a:off x="3450800" y="2947533"/>
            <a:ext cx="5290400" cy="24592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SzPts val="1200"/>
              <a:buChar char="●"/>
              <a:defRPr sz="1867"/>
            </a:lvl1pPr>
            <a:lvl2pPr lvl="1" algn="ctr" rtl="0">
              <a:lnSpc>
                <a:spcPct val="100000"/>
              </a:lnSpc>
              <a:spcBef>
                <a:spcPts val="0"/>
              </a:spcBef>
              <a:spcAft>
                <a:spcPts val="0"/>
              </a:spcAft>
              <a:buSzPts val="1000"/>
              <a:buChar char="○"/>
              <a:defRPr sz="1333"/>
            </a:lvl2pPr>
            <a:lvl3pPr lvl="2" algn="ctr" rtl="0">
              <a:lnSpc>
                <a:spcPct val="100000"/>
              </a:lnSpc>
              <a:spcBef>
                <a:spcPts val="0"/>
              </a:spcBef>
              <a:spcAft>
                <a:spcPts val="0"/>
              </a:spcAft>
              <a:buSzPts val="1000"/>
              <a:buChar char="■"/>
              <a:defRPr sz="1333"/>
            </a:lvl3pPr>
            <a:lvl4pPr lvl="3" algn="ctr" rtl="0">
              <a:lnSpc>
                <a:spcPct val="100000"/>
              </a:lnSpc>
              <a:spcBef>
                <a:spcPts val="0"/>
              </a:spcBef>
              <a:spcAft>
                <a:spcPts val="0"/>
              </a:spcAft>
              <a:buSzPts val="1000"/>
              <a:buChar char="●"/>
              <a:defRPr sz="1333"/>
            </a:lvl4pPr>
            <a:lvl5pPr lvl="4" algn="ctr" rtl="0">
              <a:lnSpc>
                <a:spcPct val="100000"/>
              </a:lnSpc>
              <a:spcBef>
                <a:spcPts val="0"/>
              </a:spcBef>
              <a:spcAft>
                <a:spcPts val="0"/>
              </a:spcAft>
              <a:buSzPts val="1000"/>
              <a:buChar char="○"/>
              <a:defRPr sz="1333"/>
            </a:lvl5pPr>
            <a:lvl6pPr lvl="5" algn="ctr" rtl="0">
              <a:lnSpc>
                <a:spcPct val="100000"/>
              </a:lnSpc>
              <a:spcBef>
                <a:spcPts val="0"/>
              </a:spcBef>
              <a:spcAft>
                <a:spcPts val="0"/>
              </a:spcAft>
              <a:buSzPts val="1000"/>
              <a:buChar char="■"/>
              <a:defRPr sz="1333"/>
            </a:lvl6pPr>
            <a:lvl7pPr lvl="6" algn="ctr" rtl="0">
              <a:lnSpc>
                <a:spcPct val="100000"/>
              </a:lnSpc>
              <a:spcBef>
                <a:spcPts val="0"/>
              </a:spcBef>
              <a:spcAft>
                <a:spcPts val="0"/>
              </a:spcAft>
              <a:buSzPts val="1000"/>
              <a:buChar char="●"/>
              <a:defRPr sz="1333"/>
            </a:lvl7pPr>
            <a:lvl8pPr lvl="7" algn="ctr" rtl="0">
              <a:lnSpc>
                <a:spcPct val="100000"/>
              </a:lnSpc>
              <a:spcBef>
                <a:spcPts val="0"/>
              </a:spcBef>
              <a:spcAft>
                <a:spcPts val="0"/>
              </a:spcAft>
              <a:buSzPts val="1000"/>
              <a:buChar char="○"/>
              <a:defRPr sz="1333"/>
            </a:lvl8pPr>
            <a:lvl9pPr lvl="8" algn="ctr" rtl="0">
              <a:lnSpc>
                <a:spcPct val="100000"/>
              </a:lnSpc>
              <a:spcBef>
                <a:spcPts val="0"/>
              </a:spcBef>
              <a:spcAft>
                <a:spcPts val="0"/>
              </a:spcAft>
              <a:buSzPts val="1000"/>
              <a:buChar char="■"/>
              <a:defRPr sz="1333"/>
            </a:lvl9pPr>
          </a:lstStyle>
          <a:p>
            <a:endParaRPr/>
          </a:p>
        </p:txBody>
      </p:sp>
      <p:sp>
        <p:nvSpPr>
          <p:cNvPr id="241" name="Google Shape;241;p30">
            <a:hlinkClick r:id="rId2"/>
          </p:cNvPr>
          <p:cNvSpPr txBox="1">
            <a:spLocks noGrp="1"/>
          </p:cNvSpPr>
          <p:nvPr>
            <p:ph type="ctrTitle" idx="2"/>
          </p:nvPr>
        </p:nvSpPr>
        <p:spPr>
          <a:xfrm>
            <a:off x="4298800" y="2399256"/>
            <a:ext cx="3594400" cy="3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pic>
        <p:nvPicPr>
          <p:cNvPr id="242" name="Google Shape;242;p30"/>
          <p:cNvPicPr preferRelativeResize="0"/>
          <p:nvPr/>
        </p:nvPicPr>
        <p:blipFill>
          <a:blip r:embed="rId3">
            <a:alphaModFix/>
          </a:blip>
          <a:stretch>
            <a:fillRect/>
          </a:stretch>
        </p:blipFill>
        <p:spPr>
          <a:xfrm rot="10800000">
            <a:off x="9663953" y="4383589"/>
            <a:ext cx="3067567" cy="2767867"/>
          </a:xfrm>
          <a:prstGeom prst="rect">
            <a:avLst/>
          </a:prstGeom>
          <a:noFill/>
          <a:ln>
            <a:noFill/>
          </a:ln>
        </p:spPr>
      </p:pic>
      <p:pic>
        <p:nvPicPr>
          <p:cNvPr id="243" name="Google Shape;243;p30"/>
          <p:cNvPicPr preferRelativeResize="0"/>
          <p:nvPr/>
        </p:nvPicPr>
        <p:blipFill>
          <a:blip r:embed="rId3">
            <a:alphaModFix/>
          </a:blip>
          <a:stretch>
            <a:fillRect/>
          </a:stretch>
        </p:blipFill>
        <p:spPr>
          <a:xfrm rot="10800000" flipH="1">
            <a:off x="-1312304" y="4277023"/>
            <a:ext cx="3067567" cy="2767867"/>
          </a:xfrm>
          <a:prstGeom prst="rect">
            <a:avLst/>
          </a:prstGeom>
          <a:noFill/>
          <a:ln>
            <a:noFill/>
          </a:ln>
        </p:spPr>
      </p:pic>
    </p:spTree>
    <p:extLst>
      <p:ext uri="{BB962C8B-B14F-4D97-AF65-F5344CB8AC3E}">
        <p14:creationId xmlns:p14="http://schemas.microsoft.com/office/powerpoint/2010/main" val="3558241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只有標題">
    <p:spTree>
      <p:nvGrpSpPr>
        <p:cNvPr id="1" name=""/>
        <p:cNvGrpSpPr/>
        <p:nvPr/>
      </p:nvGrpSpPr>
      <p:grpSpPr>
        <a:xfrm>
          <a:off x="0" y="0"/>
          <a:ext cx="0" cy="0"/>
          <a:chOff x="0" y="0"/>
          <a:chExt cx="0" cy="0"/>
        </a:xfrm>
      </p:grpSpPr>
      <p:pic>
        <p:nvPicPr>
          <p:cNvPr id="8" name="圖片 7" descr="一張含有 靜止的, 信封 的圖片&#10;&#10;自動產生的描述">
            <a:extLst>
              <a:ext uri="{FF2B5EF4-FFF2-40B4-BE49-F238E27FC236}">
                <a16:creationId xmlns:a16="http://schemas.microsoft.com/office/drawing/2014/main" id="{75ACE4CA-8F9C-6454-6806-8B4E224C6AD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a:defRPr sz="4000"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2113144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2DDFC54-5117-4AD0-5797-6C8A57FF50F3}"/>
              </a:ext>
            </a:extLst>
          </p:cNvPr>
          <p:cNvSpPr/>
          <p:nvPr userDrawn="1"/>
        </p:nvSpPr>
        <p:spPr>
          <a:xfrm>
            <a:off x="0" y="0"/>
            <a:ext cx="12192000" cy="6858000"/>
          </a:xfrm>
          <a:prstGeom prst="rect">
            <a:avLst/>
          </a:prstGeom>
          <a:gradFill>
            <a:gsLst>
              <a:gs pos="0">
                <a:srgbClr val="5FEEC0"/>
              </a:gs>
              <a:gs pos="100000">
                <a:srgbClr val="00A9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1A7CC598-1871-E854-5EFF-5215434AFD01}"/>
              </a:ext>
            </a:extLst>
          </p:cNvPr>
          <p:cNvSpPr>
            <a:spLocks noGrp="1"/>
          </p:cNvSpPr>
          <p:nvPr>
            <p:ph type="title"/>
          </p:nvPr>
        </p:nvSpPr>
        <p:spPr>
          <a:xfrm>
            <a:off x="838200" y="365125"/>
            <a:ext cx="10515600" cy="1325563"/>
          </a:xfrm>
        </p:spPr>
        <p:txBody>
          <a:bodyPr>
            <a:normAutofit/>
          </a:bodyPr>
          <a:lstStyle>
            <a:lvl1pPr>
              <a:defRPr sz="4800" b="1">
                <a:solidFill>
                  <a:srgbClr val="0A0A0A"/>
                </a:solidFill>
                <a:latin typeface="Arial" panose="020B0604020202020204" pitchFamily="34" charset="0"/>
                <a:cs typeface="Arial" panose="020B0604020202020204" pitchFamily="34" charset="0"/>
              </a:defRPr>
            </a:lvl1pPr>
          </a:lstStyle>
          <a:p>
            <a:r>
              <a:rPr lang="en-US"/>
              <a:t>Click to edit Master title style</a:t>
            </a:r>
            <a:endParaRPr lang="en-TW"/>
          </a:p>
        </p:txBody>
      </p:sp>
    </p:spTree>
    <p:extLst>
      <p:ext uri="{BB962C8B-B14F-4D97-AF65-F5344CB8AC3E}">
        <p14:creationId xmlns:p14="http://schemas.microsoft.com/office/powerpoint/2010/main" val="1510192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3083155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6" name="圖片 5" descr="一張含有 螢幕擷取畫面, 黑色 的圖片&#10;&#10;自動產生的描述">
            <a:extLst>
              <a:ext uri="{FF2B5EF4-FFF2-40B4-BE49-F238E27FC236}">
                <a16:creationId xmlns:a16="http://schemas.microsoft.com/office/drawing/2014/main" id="{87F54CBA-CA0D-5E4D-513F-ED8C2552E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93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標題投影片">
    <p:spTree>
      <p:nvGrpSpPr>
        <p:cNvPr id="1" name=""/>
        <p:cNvGrpSpPr/>
        <p:nvPr/>
      </p:nvGrpSpPr>
      <p:grpSpPr>
        <a:xfrm>
          <a:off x="0" y="0"/>
          <a:ext cx="0" cy="0"/>
          <a:chOff x="0" y="0"/>
          <a:chExt cx="0" cy="0"/>
        </a:xfrm>
      </p:grpSpPr>
      <p:pic>
        <p:nvPicPr>
          <p:cNvPr id="3" name="圖片 2" descr="一張含有 螢幕擷取畫面 的圖片&#10;&#10;自動產生的描述">
            <a:extLst>
              <a:ext uri="{FF2B5EF4-FFF2-40B4-BE49-F238E27FC236}">
                <a16:creationId xmlns:a16="http://schemas.microsoft.com/office/drawing/2014/main" id="{AC57B9A1-3404-CA40-A0A4-ED05CD556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6018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3" name="圖片 2" descr="一張含有 文字, 螢幕擷取畫面 的圖片&#10;&#10;自動產生的描述">
            <a:extLst>
              <a:ext uri="{FF2B5EF4-FFF2-40B4-BE49-F238E27FC236}">
                <a16:creationId xmlns:a16="http://schemas.microsoft.com/office/drawing/2014/main" id="{CBB66790-895F-A202-80EB-79A7D52CC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000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pic>
        <p:nvPicPr>
          <p:cNvPr id="3" name="圖片 2" descr="一張含有 螢幕擷取畫面, 3D 模型 的圖片&#10;&#10;自動產生的描述">
            <a:extLst>
              <a:ext uri="{FF2B5EF4-FFF2-40B4-BE49-F238E27FC236}">
                <a16:creationId xmlns:a16="http://schemas.microsoft.com/office/drawing/2014/main" id="{4ED12E46-98A3-7FE7-BAE6-E4BCDA34F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187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4" name="圖片 3" descr="一張含有 螢幕擷取畫面, 室內, 電腦 的圖片&#10;&#10;自動產生的描述">
            <a:extLst>
              <a:ext uri="{FF2B5EF4-FFF2-40B4-BE49-F238E27FC236}">
                <a16:creationId xmlns:a16="http://schemas.microsoft.com/office/drawing/2014/main" id="{035D1639-08C5-3177-BA3D-1B7F5FDC97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88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標題投影片">
    <p:spTree>
      <p:nvGrpSpPr>
        <p:cNvPr id="1" name=""/>
        <p:cNvGrpSpPr/>
        <p:nvPr/>
      </p:nvGrpSpPr>
      <p:grpSpPr>
        <a:xfrm>
          <a:off x="0" y="0"/>
          <a:ext cx="0" cy="0"/>
          <a:chOff x="0" y="0"/>
          <a:chExt cx="0" cy="0"/>
        </a:xfrm>
      </p:grpSpPr>
      <p:pic>
        <p:nvPicPr>
          <p:cNvPr id="10" name="圖片 9" descr="一張含有 螢幕擷取畫面, 黑暗, 夜晚 的圖片&#10;&#10;自動產生的描述">
            <a:extLst>
              <a:ext uri="{FF2B5EF4-FFF2-40B4-BE49-F238E27FC236}">
                <a16:creationId xmlns:a16="http://schemas.microsoft.com/office/drawing/2014/main" id="{B5079FAD-4CCE-0DA0-3F71-F5DBE41E3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62786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2024/2/15</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869" r:id="rId1"/>
    <p:sldLayoutId id="2147483889" r:id="rId2"/>
    <p:sldLayoutId id="2147483870" r:id="rId3"/>
    <p:sldLayoutId id="2147483877" r:id="rId4"/>
    <p:sldLayoutId id="2147483884" r:id="rId5"/>
    <p:sldLayoutId id="2147483871" r:id="rId6"/>
    <p:sldLayoutId id="2147483882" r:id="rId7"/>
    <p:sldLayoutId id="2147483872" r:id="rId8"/>
    <p:sldLayoutId id="2147483881" r:id="rId9"/>
    <p:sldLayoutId id="2147483873" r:id="rId10"/>
    <p:sldLayoutId id="2147483885" r:id="rId11"/>
    <p:sldLayoutId id="2147483886" r:id="rId12"/>
    <p:sldLayoutId id="2147483887" r:id="rId13"/>
    <p:sldLayoutId id="2147483888" r:id="rId14"/>
    <p:sldLayoutId id="2147483876" r:id="rId15"/>
    <p:sldLayoutId id="2147483892" r:id="rId16"/>
    <p:sldLayoutId id="2147483897" r:id="rId17"/>
    <p:sldLayoutId id="2147483893" r:id="rId18"/>
    <p:sldLayoutId id="2147483894" r:id="rId19"/>
    <p:sldLayoutId id="2147483900" r:id="rId20"/>
    <p:sldLayoutId id="2147483895" r:id="rId21"/>
    <p:sldLayoutId id="2147483878" r:id="rId22"/>
    <p:sldLayoutId id="2147483879" r:id="rId23"/>
    <p:sldLayoutId id="2147483880" r:id="rId24"/>
    <p:sldLayoutId id="2147483883" r:id="rId25"/>
    <p:sldLayoutId id="2147483875" r:id="rId26"/>
    <p:sldLayoutId id="2147483874" r:id="rId27"/>
    <p:sldLayoutId id="2147483896" r:id="rId28"/>
    <p:sldLayoutId id="2147483891" r:id="rId29"/>
    <p:sldLayoutId id="2147483704" r:id="rId30"/>
    <p:sldLayoutId id="2147483686" r:id="rId31"/>
    <p:sldLayoutId id="2147483706" r:id="rId32"/>
    <p:sldLayoutId id="2147483687" r:id="rId33"/>
    <p:sldLayoutId id="2147483708" r:id="rId34"/>
    <p:sldLayoutId id="2147483709" r:id="rId35"/>
    <p:sldLayoutId id="2147483710" r:id="rId36"/>
    <p:sldLayoutId id="2147483711" r:id="rId37"/>
    <p:sldLayoutId id="2147483712" r:id="rId38"/>
    <p:sldLayoutId id="2147483801" r:id="rId39"/>
    <p:sldLayoutId id="2147483713" r:id="rId40"/>
    <p:sldLayoutId id="2147483797" r:id="rId41"/>
    <p:sldLayoutId id="2147483799" r:id="rId42"/>
    <p:sldLayoutId id="2147483867" r:id="rId43"/>
    <p:sldLayoutId id="2147483868" r:id="rId44"/>
    <p:sldLayoutId id="2147483898" r:id="rId45"/>
    <p:sldLayoutId id="214748389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80.sv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24.xml"/><Relationship Id="rId16" Type="http://schemas.openxmlformats.org/officeDocument/2006/relationships/image" Target="../media/image107.svg"/><Relationship Id="rId1" Type="http://schemas.openxmlformats.org/officeDocument/2006/relationships/slideLayout" Target="../slideLayouts/slideLayout1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15.svg"/></Relationships>
</file>

<file path=ppt/slides/_rels/slide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119.jpeg"/><Relationship Id="rId4" Type="http://schemas.openxmlformats.org/officeDocument/2006/relationships/image" Target="../media/image1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124.svg"/><Relationship Id="rId11" Type="http://schemas.openxmlformats.org/officeDocument/2006/relationships/image" Target="../media/image129.sv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svg"/><Relationship Id="rId9" Type="http://schemas.openxmlformats.org/officeDocument/2006/relationships/image" Target="../media/image127.svg"/></Relationships>
</file>

<file path=ppt/slides/_rels/slide3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27.svg"/><Relationship Id="rId18" Type="http://schemas.openxmlformats.org/officeDocument/2006/relationships/image" Target="../media/image130.png"/><Relationship Id="rId3" Type="http://schemas.openxmlformats.org/officeDocument/2006/relationships/image" Target="../media/image132.png"/><Relationship Id="rId7" Type="http://schemas.openxmlformats.org/officeDocument/2006/relationships/image" Target="../media/image124.sv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30.xml"/><Relationship Id="rId16" Type="http://schemas.openxmlformats.org/officeDocument/2006/relationships/image" Target="../media/image136.png"/><Relationship Id="rId1" Type="http://schemas.openxmlformats.org/officeDocument/2006/relationships/slideLayout" Target="../slideLayouts/slideLayout16.xml"/><Relationship Id="rId6" Type="http://schemas.openxmlformats.org/officeDocument/2006/relationships/image" Target="../media/image123.png"/><Relationship Id="rId11" Type="http://schemas.openxmlformats.org/officeDocument/2006/relationships/image" Target="../media/image129.svg"/><Relationship Id="rId5" Type="http://schemas.openxmlformats.org/officeDocument/2006/relationships/image" Target="../media/image122.svg"/><Relationship Id="rId15" Type="http://schemas.microsoft.com/office/2007/relationships/hdphoto" Target="../media/hdphoto2.wdp"/><Relationship Id="rId10" Type="http://schemas.openxmlformats.org/officeDocument/2006/relationships/image" Target="../media/image128.png"/><Relationship Id="rId4" Type="http://schemas.openxmlformats.org/officeDocument/2006/relationships/image" Target="../media/image121.png"/><Relationship Id="rId9" Type="http://schemas.openxmlformats.org/officeDocument/2006/relationships/image" Target="../media/image134.png"/><Relationship Id="rId14" Type="http://schemas.openxmlformats.org/officeDocument/2006/relationships/image" Target="../media/image1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130.png"/><Relationship Id="rId4" Type="http://schemas.openxmlformats.org/officeDocument/2006/relationships/image" Target="../media/image138.svg"/></Relationships>
</file>

<file path=ppt/slides/_rels/slide3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40.png"/><Relationship Id="rId7" Type="http://schemas.openxmlformats.org/officeDocument/2006/relationships/image" Target="../media/image120.png"/><Relationship Id="rId12" Type="http://schemas.openxmlformats.org/officeDocument/2006/relationships/image" Target="../media/image130.png"/><Relationship Id="rId2" Type="http://schemas.openxmlformats.org/officeDocument/2006/relationships/image" Target="../media/image139.png"/><Relationship Id="rId1" Type="http://schemas.openxmlformats.org/officeDocument/2006/relationships/slideLayout" Target="../slideLayouts/slideLayout46.xml"/><Relationship Id="rId6" Type="http://schemas.openxmlformats.org/officeDocument/2006/relationships/image" Target="../media/image53.png"/><Relationship Id="rId11" Type="http://schemas.openxmlformats.org/officeDocument/2006/relationships/image" Target="../media/image144.png"/><Relationship Id="rId5" Type="http://schemas.openxmlformats.org/officeDocument/2006/relationships/image" Target="../media/image138.sv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47.sv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5.svg"/><Relationship Id="rId11" Type="http://schemas.openxmlformats.org/officeDocument/2006/relationships/image" Target="../media/image53.png"/><Relationship Id="rId5" Type="http://schemas.openxmlformats.org/officeDocument/2006/relationships/image" Target="../media/image54.png"/><Relationship Id="rId10" Type="http://schemas.openxmlformats.org/officeDocument/2006/relationships/image" Target="../media/image69.svg"/><Relationship Id="rId4" Type="http://schemas.openxmlformats.org/officeDocument/2006/relationships/image" Target="../media/image64.svg"/><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計分板 的圖片&#10;&#10;自動產生的描述">
            <a:extLst>
              <a:ext uri="{FF2B5EF4-FFF2-40B4-BE49-F238E27FC236}">
                <a16:creationId xmlns:a16="http://schemas.microsoft.com/office/drawing/2014/main" id="{1A8BC0FB-7932-D088-A8C7-4AE8DE98E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DF6B-7A4F-947C-417C-0949F520AD0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74C9B96-C535-6002-D7B8-28450B1E946A}"/>
              </a:ext>
            </a:extLst>
          </p:cNvPr>
          <p:cNvSpPr txBox="1"/>
          <p:nvPr/>
        </p:nvSpPr>
        <p:spPr>
          <a:xfrm>
            <a:off x="7514961" y="2890297"/>
            <a:ext cx="1834061" cy="83099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a:solidFill>
                  <a:srgbClr val="FF3A00"/>
                </a:solidFill>
                <a:latin typeface="Arial"/>
                <a:ea typeface="微軟正黑體"/>
                <a:cs typeface="Arial"/>
                <a:sym typeface="Arial"/>
              </a:rPr>
              <a:t>選購配件RAIL-B02</a:t>
            </a:r>
          </a:p>
        </p:txBody>
      </p:sp>
      <p:sp>
        <p:nvSpPr>
          <p:cNvPr id="7" name="TextBox 8">
            <a:extLst>
              <a:ext uri="{FF2B5EF4-FFF2-40B4-BE49-F238E27FC236}">
                <a16:creationId xmlns:a16="http://schemas.microsoft.com/office/drawing/2014/main" id="{B1655DBD-04CE-7550-8474-4546734E6DAB}"/>
              </a:ext>
            </a:extLst>
          </p:cNvPr>
          <p:cNvSpPr txBox="1"/>
          <p:nvPr/>
        </p:nvSpPr>
        <p:spPr>
          <a:xfrm>
            <a:off x="7582975" y="4053471"/>
            <a:ext cx="3670156" cy="163121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a:solidFill>
                  <a:schemeClr val="bg1"/>
                </a:solidFill>
                <a:latin typeface="Arial" pitchFamily="34" charset="0"/>
                <a:ea typeface="微軟正黑體" pitchFamily="34" charset="-120"/>
                <a:cs typeface="Arial" pitchFamily="34" charset="0"/>
              </a:rPr>
              <a:t>支援機型：</a:t>
            </a:r>
            <a:endParaRPr lang="zh-TW" altLang="en-US" sz="1600">
              <a:solidFill>
                <a:schemeClr val="bg1"/>
              </a:solidFill>
            </a:endParaRPr>
          </a:p>
          <a:p>
            <a:r>
              <a:rPr lang="en-US" altLang="zh-CN" sz="1600" b="1">
                <a:solidFill>
                  <a:schemeClr val="bg1"/>
                </a:solidFill>
                <a:latin typeface="Arial"/>
                <a:ea typeface="微軟正黑體"/>
                <a:cs typeface="Arial"/>
              </a:rPr>
              <a:t>TS-h1277AXU-RP</a:t>
            </a:r>
            <a:endParaRPr lang="en-US" sz="1600">
              <a:solidFill>
                <a:schemeClr val="bg1"/>
              </a:solidFill>
            </a:endParaRPr>
          </a:p>
          <a:p>
            <a:r>
              <a:rPr lang="en-US" altLang="zh-CN" sz="1600" b="1">
                <a:solidFill>
                  <a:schemeClr val="bg1"/>
                </a:solidFill>
                <a:latin typeface="Arial"/>
                <a:ea typeface="微軟正黑體"/>
                <a:cs typeface="Arial"/>
              </a:rPr>
              <a:t>TS-h1677AXU-RP</a:t>
            </a:r>
          </a:p>
          <a:p>
            <a:r>
              <a:rPr lang="zh-CN" altLang="en-US" sz="1600" b="1">
                <a:solidFill>
                  <a:schemeClr val="bg1"/>
                </a:solidFill>
                <a:latin typeface="Arial" pitchFamily="34" charset="0"/>
                <a:ea typeface="微軟正黑體" pitchFamily="34" charset="-120"/>
                <a:cs typeface="Arial" pitchFamily="34" charset="0"/>
              </a:rPr>
              <a:t>最大載重：</a:t>
            </a:r>
            <a:endParaRPr lang="en-US" altLang="zh-CN" sz="1600" b="1">
              <a:solidFill>
                <a:schemeClr val="bg1"/>
              </a:solidFill>
              <a:latin typeface="Arial"/>
              <a:ea typeface="微軟正黑體" pitchFamily="34" charset="-120"/>
              <a:cs typeface="Arial"/>
            </a:endParaRPr>
          </a:p>
          <a:p>
            <a:r>
              <a:rPr lang="zh-CN" altLang="en-US" b="1">
                <a:solidFill>
                  <a:schemeClr val="bg1"/>
                </a:solidFill>
                <a:latin typeface="Arial"/>
                <a:ea typeface="微軟正黑體"/>
                <a:cs typeface="Arial"/>
              </a:rPr>
              <a:t>全開時可達</a:t>
            </a:r>
            <a:r>
              <a:rPr lang="en-US" altLang="zh-CN" sz="3600" b="1">
                <a:solidFill>
                  <a:srgbClr val="FF3A00"/>
                </a:solidFill>
                <a:latin typeface="Arial"/>
                <a:ea typeface="微軟正黑體"/>
                <a:cs typeface="Arial"/>
              </a:rPr>
              <a:t>20</a:t>
            </a:r>
            <a:r>
              <a:rPr lang="zh-CN" altLang="en-US" b="1">
                <a:solidFill>
                  <a:srgbClr val="FF3A00"/>
                </a:solidFill>
                <a:latin typeface="Arial"/>
                <a:ea typeface="微軟正黑體"/>
                <a:cs typeface="Arial"/>
              </a:rPr>
              <a:t>公斤</a:t>
            </a:r>
            <a:endParaRPr lang="en-US" b="1">
              <a:solidFill>
                <a:srgbClr val="FF3A00"/>
              </a:solidFill>
              <a:latin typeface="Arial"/>
              <a:ea typeface="微軟正黑體"/>
              <a:cs typeface="Arial"/>
            </a:endParaRPr>
          </a:p>
        </p:txBody>
      </p:sp>
      <p:sp>
        <p:nvSpPr>
          <p:cNvPr id="11" name="文字方塊 10">
            <a:extLst>
              <a:ext uri="{FF2B5EF4-FFF2-40B4-BE49-F238E27FC236}">
                <a16:creationId xmlns:a16="http://schemas.microsoft.com/office/drawing/2014/main" id="{811A12D1-B833-85AA-7269-1B5427C16DAE}"/>
              </a:ext>
            </a:extLst>
          </p:cNvPr>
          <p:cNvSpPr txBox="1"/>
          <p:nvPr/>
        </p:nvSpPr>
        <p:spPr>
          <a:xfrm>
            <a:off x="-68094" y="171368"/>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微軟正黑體"/>
                <a:ea typeface="微軟正黑體"/>
              </a:rPr>
              <a:t>TS-h1277AXU-RP / TS-h1677AXU-RP</a:t>
            </a:r>
            <a:br>
              <a:rPr lang="en-US" altLang="zh-TW" sz="4600" b="1">
                <a:latin typeface="微軟正黑體"/>
                <a:ea typeface="微軟正黑體"/>
              </a:rPr>
            </a:br>
            <a:r>
              <a:rPr lang="en-US" altLang="zh-TW" sz="4600" b="1" err="1">
                <a:solidFill>
                  <a:schemeClr val="bg1">
                    <a:lumMod val="75000"/>
                  </a:schemeClr>
                </a:solidFill>
                <a:latin typeface="微軟正黑體"/>
                <a:ea typeface="微軟正黑體"/>
                <a:cs typeface="Calibri"/>
              </a:rPr>
              <a:t>外觀尺寸</a:t>
            </a:r>
            <a:endParaRPr lang="en-US" altLang="zh-TW" sz="4600" b="1">
              <a:solidFill>
                <a:schemeClr val="bg1">
                  <a:lumMod val="75000"/>
                </a:schemeClr>
              </a:solidFill>
              <a:latin typeface="微軟正黑體"/>
              <a:ea typeface="微軟正黑體"/>
              <a:cs typeface="Calibri"/>
            </a:endParaRPr>
          </a:p>
        </p:txBody>
      </p:sp>
      <p:sp>
        <p:nvSpPr>
          <p:cNvPr id="10" name="文字方塊 9">
            <a:extLst>
              <a:ext uri="{FF2B5EF4-FFF2-40B4-BE49-F238E27FC236}">
                <a16:creationId xmlns:a16="http://schemas.microsoft.com/office/drawing/2014/main" id="{22C346D8-E4E2-07A2-9BDD-BB5BBE9F2686}"/>
              </a:ext>
            </a:extLst>
          </p:cNvPr>
          <p:cNvSpPr txBox="1"/>
          <p:nvPr/>
        </p:nvSpPr>
        <p:spPr>
          <a:xfrm>
            <a:off x="-2754343" y="1380234"/>
            <a:ext cx="2665327" cy="276101"/>
          </a:xfrm>
          <a:prstGeom prst="rect">
            <a:avLst/>
          </a:prstGeom>
          <a:noFill/>
        </p:spPr>
        <p:txBody>
          <a:bodyPr wrap="square" lIns="91440" tIns="45720" rIns="91440" bIns="45720" rtlCol="0" anchor="t">
            <a:spAutoFit/>
          </a:bodyPr>
          <a:lstStyle/>
          <a:p>
            <a:pPr algn="r">
              <a:lnSpc>
                <a:spcPts val="1500"/>
              </a:lnSpc>
            </a:pPr>
            <a:r>
              <a:rPr lang="en-US" altLang="zh-TW" sz="1200">
                <a:solidFill>
                  <a:schemeClr val="bg1"/>
                </a:solidFill>
                <a:latin typeface="微軟正黑體"/>
                <a:ea typeface="微軟正黑體"/>
                <a:cs typeface="Calibri"/>
              </a:rPr>
              <a:t>8</a:t>
            </a:r>
            <a:r>
              <a:rPr lang="zh-TW" sz="1200">
                <a:solidFill>
                  <a:schemeClr val="bg1"/>
                </a:solidFill>
                <a:latin typeface="微軟正黑體"/>
                <a:ea typeface="微軟正黑體"/>
                <a:cs typeface="Calibri"/>
              </a:rPr>
              <a:t>8.6</a:t>
            </a:r>
            <a:r>
              <a:rPr lang="en-US" altLang="zh-TW" sz="1200">
                <a:solidFill>
                  <a:schemeClr val="bg1"/>
                </a:solidFill>
                <a:latin typeface="微軟正黑體"/>
                <a:ea typeface="微軟正黑體"/>
                <a:cs typeface="Calibri"/>
              </a:rPr>
              <a:t>(高)</a:t>
            </a:r>
            <a:r>
              <a:rPr lang="zh-TW" sz="1200">
                <a:solidFill>
                  <a:schemeClr val="bg1"/>
                </a:solidFill>
                <a:latin typeface="微軟正黑體"/>
                <a:ea typeface="微軟正黑體"/>
                <a:cs typeface="Calibri"/>
              </a:rPr>
              <a:t> × 43</a:t>
            </a:r>
            <a:r>
              <a:rPr lang="en-US" altLang="zh-TW" sz="1200">
                <a:solidFill>
                  <a:schemeClr val="bg1"/>
                </a:solidFill>
                <a:latin typeface="微軟正黑體"/>
                <a:ea typeface="微軟正黑體"/>
                <a:cs typeface="Calibri"/>
              </a:rPr>
              <a:t>2(寬)</a:t>
            </a:r>
            <a:r>
              <a:rPr lang="zh-TW" altLang="en-US" sz="1200">
                <a:solidFill>
                  <a:schemeClr val="bg1"/>
                </a:solidFill>
                <a:latin typeface="微軟正黑體"/>
                <a:ea typeface="微軟正黑體"/>
                <a:cs typeface="Calibri"/>
              </a:rPr>
              <a:t> </a:t>
            </a:r>
            <a:r>
              <a:rPr lang="zh-TW" sz="1200">
                <a:solidFill>
                  <a:schemeClr val="bg1"/>
                </a:solidFill>
                <a:latin typeface="微軟正黑體"/>
                <a:ea typeface="微軟正黑體"/>
                <a:cs typeface="Calibri"/>
              </a:rPr>
              <a:t>× 511.2</a:t>
            </a:r>
            <a:r>
              <a:rPr lang="en-US" altLang="zh-TW" sz="1200">
                <a:solidFill>
                  <a:schemeClr val="bg1"/>
                </a:solidFill>
                <a:latin typeface="微軟正黑體"/>
                <a:ea typeface="微軟正黑體"/>
                <a:cs typeface="Calibri"/>
              </a:rPr>
              <a:t>(深)</a:t>
            </a:r>
            <a:r>
              <a:rPr lang="zh-TW" altLang="en-US" sz="1200">
                <a:solidFill>
                  <a:schemeClr val="bg1"/>
                </a:solidFill>
                <a:latin typeface="微軟正黑體"/>
                <a:ea typeface="微軟正黑體"/>
                <a:cs typeface="Calibri"/>
              </a:rPr>
              <a:t> </a:t>
            </a:r>
            <a:r>
              <a:rPr lang="zh-TW" sz="1200">
                <a:solidFill>
                  <a:schemeClr val="bg1"/>
                </a:solidFill>
                <a:latin typeface="微軟正黑體"/>
                <a:ea typeface="微軟正黑體"/>
                <a:cs typeface="Calibri"/>
              </a:rPr>
              <a:t>m</a:t>
            </a:r>
            <a:endParaRPr lang="zh-TW">
              <a:solidFill>
                <a:schemeClr val="bg1"/>
              </a:solidFill>
            </a:endParaRPr>
          </a:p>
        </p:txBody>
      </p:sp>
      <p:sp>
        <p:nvSpPr>
          <p:cNvPr id="12" name="文字方塊 11">
            <a:extLst>
              <a:ext uri="{FF2B5EF4-FFF2-40B4-BE49-F238E27FC236}">
                <a16:creationId xmlns:a16="http://schemas.microsoft.com/office/drawing/2014/main" id="{60727FA9-79FF-5FEB-83CE-5FA4DDE5A8A2}"/>
              </a:ext>
            </a:extLst>
          </p:cNvPr>
          <p:cNvSpPr txBox="1"/>
          <p:nvPr/>
        </p:nvSpPr>
        <p:spPr>
          <a:xfrm>
            <a:off x="-2949992" y="1751615"/>
            <a:ext cx="3056624" cy="276101"/>
          </a:xfrm>
          <a:prstGeom prst="rect">
            <a:avLst/>
          </a:prstGeom>
          <a:noFill/>
        </p:spPr>
        <p:txBody>
          <a:bodyPr wrap="square" lIns="91440" tIns="45720" rIns="91440" bIns="45720" rtlCol="0" anchor="t">
            <a:spAutoFit/>
          </a:bodyPr>
          <a:lstStyle/>
          <a:p>
            <a:pPr algn="r">
              <a:lnSpc>
                <a:spcPts val="1500"/>
              </a:lnSpc>
            </a:pPr>
            <a:r>
              <a:rPr lang="en-US" sz="1200">
                <a:solidFill>
                  <a:schemeClr val="bg1"/>
                </a:solidFill>
                <a:latin typeface="微軟正黑體"/>
                <a:ea typeface="微軟正黑體"/>
                <a:cs typeface="Calibri"/>
              </a:rPr>
              <a:t>131.3(</a:t>
            </a:r>
            <a:r>
              <a:rPr lang="zh-TW" altLang="en-US" sz="1200">
                <a:solidFill>
                  <a:schemeClr val="bg1"/>
                </a:solidFill>
                <a:latin typeface="微軟正黑體"/>
                <a:ea typeface="微軟正黑體"/>
                <a:cs typeface="Calibri"/>
              </a:rPr>
              <a:t>高</a:t>
            </a:r>
            <a:r>
              <a:rPr lang="en-US" sz="1200">
                <a:solidFill>
                  <a:schemeClr val="bg1"/>
                </a:solidFill>
                <a:latin typeface="微軟正黑體"/>
                <a:ea typeface="微軟正黑體"/>
                <a:cs typeface="Calibri"/>
              </a:rPr>
              <a:t>)</a:t>
            </a:r>
            <a:r>
              <a:rPr lang="en-US" altLang="zh-TW" sz="1200">
                <a:solidFill>
                  <a:schemeClr val="bg1"/>
                </a:solidFill>
                <a:latin typeface="微軟正黑體"/>
                <a:ea typeface="微軟正黑體"/>
                <a:cs typeface="Calibri"/>
              </a:rPr>
              <a:t> × 482.2(寬) × 550.8(深)</a:t>
            </a:r>
            <a:r>
              <a:rPr lang="zh-TW" altLang="en-US" sz="1200">
                <a:solidFill>
                  <a:schemeClr val="bg1"/>
                </a:solidFill>
                <a:latin typeface="微軟正黑體"/>
                <a:ea typeface="微軟正黑體"/>
                <a:cs typeface="Calibri"/>
              </a:rPr>
              <a:t> </a:t>
            </a:r>
            <a:r>
              <a:rPr lang="zh-TW" sz="1200">
                <a:solidFill>
                  <a:schemeClr val="bg1"/>
                </a:solidFill>
                <a:latin typeface="微軟正黑體"/>
                <a:ea typeface="微軟正黑體"/>
                <a:cs typeface="Calibri"/>
              </a:rPr>
              <a:t>mm</a:t>
            </a:r>
            <a:endParaRPr lang="zh-TW">
              <a:solidFill>
                <a:schemeClr val="bg1"/>
              </a:solidFill>
              <a:ea typeface="新細明體"/>
              <a:cs typeface="Calibri"/>
            </a:endParaRPr>
          </a:p>
        </p:txBody>
      </p:sp>
      <p:pic>
        <p:nvPicPr>
          <p:cNvPr id="13" name="Picture 6">
            <a:extLst>
              <a:ext uri="{FF2B5EF4-FFF2-40B4-BE49-F238E27FC236}">
                <a16:creationId xmlns:a16="http://schemas.microsoft.com/office/drawing/2014/main" id="{4CD92A0E-30EC-0761-8240-175AC2E06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50932">
            <a:off x="9620737" y="3034197"/>
            <a:ext cx="2139257" cy="543196"/>
          </a:xfrm>
          <a:prstGeom prst="rect">
            <a:avLst/>
          </a:prstGeom>
        </p:spPr>
      </p:pic>
    </p:spTree>
    <p:extLst>
      <p:ext uri="{BB962C8B-B14F-4D97-AF65-F5344CB8AC3E}">
        <p14:creationId xmlns:p14="http://schemas.microsoft.com/office/powerpoint/2010/main" val="296945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775F2CF5-F364-874D-39CF-0B2444360D76}"/>
              </a:ext>
            </a:extLst>
          </p:cNvPr>
          <p:cNvSpPr txBox="1"/>
          <p:nvPr/>
        </p:nvSpPr>
        <p:spPr>
          <a:xfrm>
            <a:off x="-68094" y="239715"/>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微軟正黑體"/>
                <a:ea typeface="微軟正黑體"/>
              </a:rPr>
              <a:t>TS-h1277AXU-RP / TS-h1677AXU-RP</a:t>
            </a:r>
            <a:br>
              <a:rPr lang="en-US" altLang="zh-TW" sz="4600" b="1">
                <a:solidFill>
                  <a:schemeClr val="bg1">
                    <a:lumMod val="75000"/>
                  </a:schemeClr>
                </a:solidFill>
                <a:latin typeface="微軟正黑體"/>
                <a:ea typeface="微軟正黑體"/>
              </a:rPr>
            </a:br>
            <a:r>
              <a:rPr lang="zh-TW" altLang="en-US" sz="4800" b="1">
                <a:solidFill>
                  <a:schemeClr val="bg1">
                    <a:lumMod val="75000"/>
                  </a:schemeClr>
                </a:solidFill>
                <a:latin typeface="微軟正黑體"/>
                <a:ea typeface="微軟正黑體"/>
              </a:rPr>
              <a:t>開蓋配置圖</a:t>
            </a:r>
          </a:p>
        </p:txBody>
      </p:sp>
      <p:sp>
        <p:nvSpPr>
          <p:cNvPr id="34" name="文字方塊 33">
            <a:extLst>
              <a:ext uri="{FF2B5EF4-FFF2-40B4-BE49-F238E27FC236}">
                <a16:creationId xmlns:a16="http://schemas.microsoft.com/office/drawing/2014/main" id="{72BFBCA3-E5F9-FECF-EAE3-68336CD8295A}"/>
              </a:ext>
            </a:extLst>
          </p:cNvPr>
          <p:cNvSpPr txBox="1"/>
          <p:nvPr/>
        </p:nvSpPr>
        <p:spPr>
          <a:xfrm>
            <a:off x="9385422" y="4607303"/>
            <a:ext cx="2748521" cy="1102289"/>
          </a:xfrm>
          <a:prstGeom prst="rect">
            <a:avLst/>
          </a:prstGeom>
          <a:noFill/>
        </p:spPr>
        <p:txBody>
          <a:bodyPr wrap="square" rtlCol="0">
            <a:spAutoFit/>
          </a:bodyPr>
          <a:lstStyle/>
          <a:p>
            <a:pPr>
              <a:lnSpc>
                <a:spcPts val="1600"/>
              </a:lnSpc>
            </a:pPr>
            <a:r>
              <a:rPr lang="en-US" altLang="zh-TW" sz="1200">
                <a:solidFill>
                  <a:schemeClr val="bg1"/>
                </a:solidFill>
                <a:latin typeface="微軟正黑體" panose="020B0604030504040204" pitchFamily="34" charset="-120"/>
                <a:ea typeface="微軟正黑體" panose="020B0604030504040204" pitchFamily="34" charset="-120"/>
                <a:cs typeface="Calibri"/>
              </a:rPr>
              <a:t>4 x </a:t>
            </a:r>
            <a:r>
              <a:rPr lang="en-US" altLang="zh-TW" sz="1200" b="1">
                <a:solidFill>
                  <a:srgbClr val="FF0000"/>
                </a:solidFill>
                <a:latin typeface="微軟正黑體" panose="020B0604030504040204" pitchFamily="34" charset="-120"/>
                <a:ea typeface="微軟正黑體" panose="020B0604030504040204" pitchFamily="34" charset="-120"/>
                <a:cs typeface="Calibri"/>
              </a:rPr>
              <a:t>DDR5</a:t>
            </a:r>
            <a:r>
              <a:rPr lang="en-US" altLang="zh-TW" sz="1200">
                <a:solidFill>
                  <a:schemeClr val="bg1"/>
                </a:solidFill>
                <a:latin typeface="微軟正黑體" panose="020B0604030504040204" pitchFamily="34" charset="-120"/>
                <a:ea typeface="微軟正黑體" panose="020B0604030504040204" pitchFamily="34" charset="-120"/>
                <a:cs typeface="Calibri"/>
              </a:rPr>
              <a:t> UDIMM RAM </a:t>
            </a:r>
            <a:r>
              <a:rPr lang="zh-TW" altLang="en-US" sz="1200">
                <a:solidFill>
                  <a:schemeClr val="bg1"/>
                </a:solidFill>
                <a:latin typeface="微軟正黑體" panose="020B0604030504040204" pitchFamily="34" charset="-120"/>
                <a:ea typeface="微軟正黑體" panose="020B0604030504040204" pitchFamily="34" charset="-120"/>
                <a:cs typeface="Calibri"/>
              </a:rPr>
              <a:t>插槽</a:t>
            </a:r>
            <a:r>
              <a:rPr lang="en-US" altLang="zh-TW" sz="1200">
                <a:solidFill>
                  <a:schemeClr val="bg1"/>
                </a:solidFill>
                <a:latin typeface="微軟正黑體" panose="020B0604030504040204" pitchFamily="34" charset="-120"/>
                <a:ea typeface="微軟正黑體" panose="020B0604030504040204" pitchFamily="34" charset="-120"/>
                <a:cs typeface="Calibri"/>
              </a:rPr>
              <a:t>, </a:t>
            </a:r>
            <a:r>
              <a:rPr lang="zh-TW" altLang="en-US" sz="1200">
                <a:solidFill>
                  <a:schemeClr val="bg1"/>
                </a:solidFill>
                <a:latin typeface="微軟正黑體" panose="020B0604030504040204" pitchFamily="34" charset="-120"/>
                <a:ea typeface="微軟正黑體" panose="020B0604030504040204" pitchFamily="34" charset="-120"/>
                <a:cs typeface="Calibri"/>
              </a:rPr>
              <a:t>提供超大頻寬，可擴充至最高</a:t>
            </a:r>
            <a:r>
              <a:rPr lang="en-US" altLang="zh-TW" sz="1200">
                <a:solidFill>
                  <a:schemeClr val="bg1"/>
                </a:solidFill>
                <a:latin typeface="微軟正黑體" panose="020B0604030504040204" pitchFamily="34" charset="-120"/>
                <a:ea typeface="微軟正黑體" panose="020B0604030504040204" pitchFamily="34" charset="-120"/>
                <a:cs typeface="Calibri"/>
              </a:rPr>
              <a:t>128GB</a:t>
            </a:r>
            <a:r>
              <a:rPr lang="zh-TW" altLang="en-US" sz="1200">
                <a:solidFill>
                  <a:schemeClr val="bg1"/>
                </a:solidFill>
                <a:latin typeface="微軟正黑體" panose="020B0604030504040204" pitchFamily="34" charset="-120"/>
                <a:ea typeface="微軟正黑體" panose="020B0604030504040204" pitchFamily="34" charset="-120"/>
                <a:cs typeface="Calibri"/>
              </a:rPr>
              <a:t>，出貨搭載非</a:t>
            </a:r>
            <a:r>
              <a:rPr lang="en-US" altLang="zh-TW" sz="1200">
                <a:solidFill>
                  <a:schemeClr val="bg1"/>
                </a:solidFill>
                <a:latin typeface="微軟正黑體" panose="020B0604030504040204" pitchFamily="34" charset="-120"/>
                <a:ea typeface="微軟正黑體" panose="020B0604030504040204" pitchFamily="34" charset="-120"/>
                <a:cs typeface="Calibri"/>
              </a:rPr>
              <a:t> ECC </a:t>
            </a:r>
            <a:r>
              <a:rPr lang="zh-TW" altLang="en-US" sz="1200">
                <a:solidFill>
                  <a:schemeClr val="bg1"/>
                </a:solidFill>
                <a:latin typeface="微軟正黑體" panose="020B0604030504040204" pitchFamily="34" charset="-120"/>
                <a:ea typeface="微軟正黑體" panose="020B0604030504040204" pitchFamily="34" charset="-120"/>
                <a:cs typeface="Calibri"/>
              </a:rPr>
              <a:t>記憶體，亦支援選購 </a:t>
            </a:r>
            <a:r>
              <a:rPr lang="en-US" altLang="zh-TW" sz="1200">
                <a:solidFill>
                  <a:schemeClr val="bg1"/>
                </a:solidFill>
                <a:latin typeface="微軟正黑體" panose="020B0604030504040204" pitchFamily="34" charset="-120"/>
                <a:ea typeface="微軟正黑體" panose="020B0604030504040204" pitchFamily="34" charset="-120"/>
                <a:cs typeface="Calibri"/>
              </a:rPr>
              <a:t>ECC </a:t>
            </a:r>
            <a:r>
              <a:rPr lang="zh-TW" altLang="en-US" sz="1200">
                <a:solidFill>
                  <a:schemeClr val="bg1"/>
                </a:solidFill>
                <a:latin typeface="微軟正黑體" panose="020B0604030504040204" pitchFamily="34" charset="-120"/>
                <a:ea typeface="微軟正黑體" panose="020B0604030504040204" pitchFamily="34" charset="-120"/>
                <a:cs typeface="Calibri"/>
              </a:rPr>
              <a:t>記憶體</a:t>
            </a:r>
            <a:endParaRPr lang="en-US" altLang="zh-TW" sz="1200">
              <a:solidFill>
                <a:schemeClr val="bg1"/>
              </a:solidFill>
              <a:latin typeface="微軟正黑體" panose="020B0604030504040204" pitchFamily="34" charset="-120"/>
              <a:ea typeface="微軟正黑體" panose="020B0604030504040204" pitchFamily="34" charset="-120"/>
              <a:cs typeface="Calibri"/>
            </a:endParaRPr>
          </a:p>
          <a:p>
            <a:pPr>
              <a:lnSpc>
                <a:spcPts val="1600"/>
              </a:lnSpc>
            </a:pPr>
            <a:r>
              <a:rPr lang="zh-TW" altLang="en-US" sz="1200">
                <a:solidFill>
                  <a:schemeClr val="bg1"/>
                </a:solidFill>
                <a:latin typeface="微軟正黑體" panose="020B0604030504040204" pitchFamily="34" charset="-120"/>
                <a:ea typeface="微軟正黑體" panose="020B0604030504040204" pitchFamily="34" charset="-120"/>
                <a:cs typeface="Calibri"/>
              </a:rPr>
              <a:t>注意：</a:t>
            </a:r>
            <a:r>
              <a:rPr lang="en-US" altLang="zh-TW" sz="1200">
                <a:solidFill>
                  <a:schemeClr val="bg1"/>
                </a:solidFill>
                <a:latin typeface="微軟正黑體" panose="020B0604030504040204" pitchFamily="34" charset="-120"/>
                <a:ea typeface="微軟正黑體" panose="020B0604030504040204" pitchFamily="34" charset="-120"/>
                <a:cs typeface="Calibri"/>
              </a:rPr>
              <a:t>ECC </a:t>
            </a:r>
            <a:r>
              <a:rPr lang="zh-TW" altLang="en-US" sz="1200">
                <a:solidFill>
                  <a:schemeClr val="bg1"/>
                </a:solidFill>
                <a:latin typeface="微軟正黑體" panose="020B0604030504040204" pitchFamily="34" charset="-120"/>
                <a:ea typeface="微軟正黑體" panose="020B0604030504040204" pitchFamily="34" charset="-120"/>
                <a:cs typeface="Calibri"/>
              </a:rPr>
              <a:t>與非</a:t>
            </a:r>
            <a:r>
              <a:rPr lang="en-US" altLang="zh-TW" sz="1200">
                <a:solidFill>
                  <a:schemeClr val="bg1"/>
                </a:solidFill>
                <a:latin typeface="微軟正黑體" panose="020B0604030504040204" pitchFamily="34" charset="-120"/>
                <a:ea typeface="微軟正黑體" panose="020B0604030504040204" pitchFamily="34" charset="-120"/>
                <a:cs typeface="Calibri"/>
              </a:rPr>
              <a:t> ECC </a:t>
            </a:r>
            <a:r>
              <a:rPr lang="zh-TW" altLang="en-US" sz="1200">
                <a:solidFill>
                  <a:schemeClr val="bg1"/>
                </a:solidFill>
                <a:latin typeface="微軟正黑體" panose="020B0604030504040204" pitchFamily="34" charset="-120"/>
                <a:ea typeface="微軟正黑體" panose="020B0604030504040204" pitchFamily="34" charset="-120"/>
                <a:cs typeface="Calibri"/>
              </a:rPr>
              <a:t>記憶體不可混用</a:t>
            </a:r>
            <a:endParaRPr lang="en-US" altLang="zh-TW" sz="1200">
              <a:solidFill>
                <a:schemeClr val="bg1"/>
              </a:solidFill>
              <a:latin typeface="微軟正黑體" panose="020B0604030504040204" pitchFamily="34" charset="-120"/>
              <a:ea typeface="微軟正黑體" panose="020B0604030504040204" pitchFamily="34" charset="-120"/>
              <a:cs typeface="Calibri"/>
            </a:endParaRPr>
          </a:p>
        </p:txBody>
      </p:sp>
      <p:sp>
        <p:nvSpPr>
          <p:cNvPr id="35" name="文字方塊 34">
            <a:extLst>
              <a:ext uri="{FF2B5EF4-FFF2-40B4-BE49-F238E27FC236}">
                <a16:creationId xmlns:a16="http://schemas.microsoft.com/office/drawing/2014/main" id="{2B68B1F2-969D-E1F4-1985-4ACEC2643B3A}"/>
              </a:ext>
            </a:extLst>
          </p:cNvPr>
          <p:cNvSpPr txBox="1"/>
          <p:nvPr/>
        </p:nvSpPr>
        <p:spPr>
          <a:xfrm>
            <a:off x="9385422" y="2927855"/>
            <a:ext cx="2311655" cy="1307474"/>
          </a:xfrm>
          <a:prstGeom prst="rect">
            <a:avLst/>
          </a:prstGeom>
          <a:noFill/>
        </p:spPr>
        <p:txBody>
          <a:bodyPr wrap="square" lIns="91440" tIns="45720" rIns="91440" bIns="45720" rtlCol="0" anchor="t">
            <a:spAutoFit/>
          </a:bodyPr>
          <a:lstStyle/>
          <a:p>
            <a:pPr>
              <a:lnSpc>
                <a:spcPts val="1600"/>
              </a:lnSpc>
            </a:pPr>
            <a:r>
              <a:rPr lang="en-US" altLang="zh-TW" sz="1200">
                <a:solidFill>
                  <a:schemeClr val="bg1"/>
                </a:solidFill>
                <a:latin typeface="微軟正黑體"/>
                <a:ea typeface="微軟正黑體"/>
                <a:cs typeface="Calibri"/>
              </a:rPr>
              <a:t>3</a:t>
            </a:r>
            <a:r>
              <a:rPr lang="zh-TW" altLang="en-US" sz="1200">
                <a:solidFill>
                  <a:schemeClr val="bg1"/>
                </a:solidFill>
                <a:latin typeface="微軟正黑體"/>
                <a:ea typeface="微軟正黑體"/>
                <a:cs typeface="Calibri"/>
              </a:rPr>
              <a:t>個</a:t>
            </a:r>
            <a:r>
              <a:rPr lang="en-US" altLang="zh-TW" sz="1200" b="1">
                <a:solidFill>
                  <a:srgbClr val="FF0000"/>
                </a:solidFill>
                <a:latin typeface="微軟正黑體"/>
                <a:ea typeface="微軟正黑體"/>
                <a:cs typeface="Calibri"/>
              </a:rPr>
              <a:t>PCIe Gen4 </a:t>
            </a:r>
            <a:r>
              <a:rPr lang="zh-TW" altLang="en-US" sz="1200">
                <a:solidFill>
                  <a:schemeClr val="bg1"/>
                </a:solidFill>
                <a:latin typeface="微軟正黑體"/>
                <a:ea typeface="微軟正黑體"/>
                <a:cs typeface="Calibri"/>
              </a:rPr>
              <a:t>插槽</a:t>
            </a:r>
          </a:p>
          <a:p>
            <a:pPr>
              <a:lnSpc>
                <a:spcPts val="1600"/>
              </a:lnSpc>
            </a:pPr>
            <a:r>
              <a:rPr lang="en-US" altLang="zh-TW" sz="1200">
                <a:solidFill>
                  <a:schemeClr val="bg1"/>
                </a:solidFill>
                <a:latin typeface="微軟正黑體"/>
                <a:ea typeface="微軟正黑體"/>
                <a:cs typeface="Calibri"/>
              </a:rPr>
              <a:t>(2</a:t>
            </a:r>
            <a:r>
              <a:rPr lang="zh-TW" altLang="en-US" sz="1200">
                <a:solidFill>
                  <a:schemeClr val="bg1"/>
                </a:solidFill>
                <a:latin typeface="微軟正黑體"/>
                <a:ea typeface="微軟正黑體"/>
                <a:cs typeface="Calibri"/>
              </a:rPr>
              <a:t>個 </a:t>
            </a:r>
            <a:r>
              <a:rPr lang="en-US" altLang="zh-TW" sz="1200">
                <a:solidFill>
                  <a:schemeClr val="bg1"/>
                </a:solidFill>
                <a:latin typeface="微軟正黑體"/>
                <a:ea typeface="微軟正黑體"/>
                <a:cs typeface="Calibri"/>
              </a:rPr>
              <a:t>PCIe Gen4 x4, 1</a:t>
            </a:r>
            <a:r>
              <a:rPr lang="zh-TW" altLang="en-US" sz="1200">
                <a:solidFill>
                  <a:schemeClr val="bg1"/>
                </a:solidFill>
                <a:latin typeface="微軟正黑體"/>
                <a:ea typeface="微軟正黑體"/>
                <a:cs typeface="Calibri"/>
              </a:rPr>
              <a:t>個</a:t>
            </a:r>
            <a:r>
              <a:rPr lang="en-US" altLang="zh-TW" sz="1200">
                <a:solidFill>
                  <a:schemeClr val="bg1"/>
                </a:solidFill>
                <a:latin typeface="微軟正黑體"/>
                <a:ea typeface="微軟正黑體"/>
                <a:cs typeface="Calibri"/>
              </a:rPr>
              <a:t>PCIe Gen4 x8 or Gen4 x4)</a:t>
            </a:r>
          </a:p>
          <a:p>
            <a:pPr>
              <a:lnSpc>
                <a:spcPts val="1600"/>
              </a:lnSpc>
            </a:pPr>
            <a:r>
              <a:rPr lang="zh-TW" altLang="en-US" sz="1200">
                <a:solidFill>
                  <a:schemeClr val="bg1"/>
                </a:solidFill>
                <a:latin typeface="微軟正黑體" panose="020B0604030504040204" pitchFamily="34" charset="-120"/>
                <a:ea typeface="微軟正黑體" panose="020B0604030504040204" pitchFamily="34" charset="-120"/>
                <a:cs typeface="Calibri"/>
              </a:rPr>
              <a:t>兼顧性能與擴充性</a:t>
            </a:r>
          </a:p>
          <a:p>
            <a:pPr>
              <a:lnSpc>
                <a:spcPts val="1600"/>
              </a:lnSpc>
            </a:pPr>
            <a:r>
              <a:rPr lang="zh-TW" altLang="en-US" sz="1200">
                <a:solidFill>
                  <a:schemeClr val="bg1"/>
                </a:solidFill>
                <a:latin typeface="微軟正黑體"/>
                <a:ea typeface="微軟正黑體"/>
                <a:cs typeface="Calibri"/>
              </a:rPr>
              <a:t>可擴充 </a:t>
            </a:r>
            <a:r>
              <a:rPr lang="en-US" altLang="zh-TW" sz="1200" b="1">
                <a:solidFill>
                  <a:srgbClr val="FF0000"/>
                </a:solidFill>
                <a:latin typeface="微軟正黑體"/>
                <a:ea typeface="微軟正黑體"/>
                <a:cs typeface="Calibri"/>
              </a:rPr>
              <a:t>25GbE</a:t>
            </a:r>
            <a:r>
              <a:rPr lang="en-US" altLang="zh-TW" sz="1200">
                <a:solidFill>
                  <a:schemeClr val="bg1"/>
                </a:solidFill>
                <a:latin typeface="微軟正黑體"/>
                <a:ea typeface="微軟正黑體"/>
                <a:cs typeface="Calibri"/>
              </a:rPr>
              <a:t> Smart </a:t>
            </a:r>
            <a:r>
              <a:rPr lang="en-US" altLang="zh-TW" sz="1200" err="1">
                <a:solidFill>
                  <a:schemeClr val="bg1"/>
                </a:solidFill>
                <a:latin typeface="微軟正黑體"/>
                <a:ea typeface="微軟正黑體"/>
                <a:cs typeface="Calibri"/>
              </a:rPr>
              <a:t>NIC、Fibre</a:t>
            </a:r>
            <a:r>
              <a:rPr lang="en-US" altLang="zh-TW" sz="1200">
                <a:solidFill>
                  <a:schemeClr val="bg1"/>
                </a:solidFill>
                <a:latin typeface="微軟正黑體"/>
                <a:ea typeface="微軟正黑體"/>
                <a:cs typeface="Calibri"/>
              </a:rPr>
              <a:t> channel</a:t>
            </a:r>
            <a:r>
              <a:rPr lang="zh-TW" altLang="en-US" sz="1200">
                <a:solidFill>
                  <a:schemeClr val="bg1"/>
                </a:solidFill>
                <a:latin typeface="微軟正黑體"/>
                <a:ea typeface="微軟正黑體"/>
                <a:cs typeface="Calibri"/>
              </a:rPr>
              <a:t>、或 </a:t>
            </a:r>
            <a:r>
              <a:rPr lang="en-US" altLang="zh-TW" sz="1200">
                <a:solidFill>
                  <a:schemeClr val="bg1"/>
                </a:solidFill>
                <a:latin typeface="微軟正黑體"/>
                <a:ea typeface="微軟正黑體"/>
                <a:cs typeface="Calibri"/>
              </a:rPr>
              <a:t>JBOD</a:t>
            </a:r>
          </a:p>
        </p:txBody>
      </p:sp>
      <p:sp>
        <p:nvSpPr>
          <p:cNvPr id="2" name="文字方塊 1">
            <a:extLst>
              <a:ext uri="{FF2B5EF4-FFF2-40B4-BE49-F238E27FC236}">
                <a16:creationId xmlns:a16="http://schemas.microsoft.com/office/drawing/2014/main" id="{ADFC2DC1-6A05-2D96-DD67-2DBE5AA06E03}"/>
              </a:ext>
            </a:extLst>
          </p:cNvPr>
          <p:cNvSpPr txBox="1"/>
          <p:nvPr/>
        </p:nvSpPr>
        <p:spPr>
          <a:xfrm>
            <a:off x="611179" y="4746554"/>
            <a:ext cx="1379076" cy="1307474"/>
          </a:xfrm>
          <a:prstGeom prst="rect">
            <a:avLst/>
          </a:prstGeom>
          <a:noFill/>
        </p:spPr>
        <p:txBody>
          <a:bodyPr wrap="square" lIns="91440" tIns="45720" rIns="91440" bIns="45720" rtlCol="0" anchor="t">
            <a:spAutoFit/>
          </a:bodyPr>
          <a:lstStyle/>
          <a:p>
            <a:pPr algn="ctr">
              <a:lnSpc>
                <a:spcPts val="1600"/>
              </a:lnSpc>
            </a:pPr>
            <a:r>
              <a:rPr lang="en-US" altLang="zh-TW" sz="1200">
                <a:solidFill>
                  <a:schemeClr val="bg1"/>
                </a:solidFill>
                <a:latin typeface="微軟正黑體"/>
                <a:ea typeface="微軟正黑體"/>
                <a:cs typeface="Calibri"/>
              </a:rPr>
              <a:t>2 x M.2 2280 </a:t>
            </a:r>
            <a:r>
              <a:rPr lang="en-US" altLang="zh-TW" sz="1200" b="1">
                <a:solidFill>
                  <a:srgbClr val="FF0000"/>
                </a:solidFill>
                <a:latin typeface="微軟正黑體"/>
                <a:ea typeface="微軟正黑體"/>
                <a:cs typeface="Calibri"/>
              </a:rPr>
              <a:t>PCIe Gen5</a:t>
            </a:r>
            <a:r>
              <a:rPr lang="en-US" altLang="zh-TW" sz="1200">
                <a:solidFill>
                  <a:srgbClr val="FF0000"/>
                </a:solidFill>
                <a:latin typeface="微軟正黑體"/>
                <a:ea typeface="微軟正黑體"/>
                <a:cs typeface="Calibri"/>
              </a:rPr>
              <a:t> </a:t>
            </a:r>
            <a:r>
              <a:rPr lang="en-US" altLang="zh-TW" sz="1200">
                <a:solidFill>
                  <a:schemeClr val="bg1"/>
                </a:solidFill>
                <a:latin typeface="微軟正黑體"/>
                <a:ea typeface="微軟正黑體"/>
                <a:cs typeface="Calibri"/>
              </a:rPr>
              <a:t>x2 </a:t>
            </a:r>
            <a:r>
              <a:rPr lang="zh-TW" altLang="en-US" sz="1200">
                <a:solidFill>
                  <a:schemeClr val="bg1"/>
                </a:solidFill>
                <a:latin typeface="微軟正黑體"/>
                <a:ea typeface="微軟正黑體"/>
                <a:cs typeface="Calibri"/>
              </a:rPr>
              <a:t>插槽</a:t>
            </a:r>
            <a:r>
              <a:rPr lang="en-US" altLang="zh-TW" sz="1200">
                <a:solidFill>
                  <a:schemeClr val="bg1"/>
                </a:solidFill>
                <a:latin typeface="微軟正黑體"/>
                <a:ea typeface="微軟正黑體"/>
                <a:cs typeface="Calibri"/>
              </a:rPr>
              <a:t>，</a:t>
            </a:r>
            <a:r>
              <a:rPr lang="zh-TW" altLang="en-US" sz="1200">
                <a:solidFill>
                  <a:schemeClr val="bg1"/>
                </a:solidFill>
                <a:latin typeface="微軟正黑體"/>
                <a:ea typeface="微軟正黑體"/>
                <a:cs typeface="Calibri"/>
              </a:rPr>
              <a:t>可單獨作為儲存空間使用，也可用來加速快取</a:t>
            </a:r>
            <a:r>
              <a:rPr lang="en-US" altLang="zh-TW" sz="1200">
                <a:solidFill>
                  <a:schemeClr val="bg1"/>
                </a:solidFill>
                <a:latin typeface="微軟正黑體"/>
                <a:ea typeface="微軟正黑體"/>
                <a:cs typeface="Calibri"/>
              </a:rPr>
              <a:t>，</a:t>
            </a:r>
            <a:r>
              <a:rPr lang="zh-TW" altLang="en-US" sz="1200">
                <a:solidFill>
                  <a:schemeClr val="bg1"/>
                </a:solidFill>
                <a:latin typeface="微軟正黑體"/>
                <a:ea typeface="微軟正黑體"/>
                <a:cs typeface="Calibri"/>
              </a:rPr>
              <a:t>極致效能</a:t>
            </a:r>
            <a:endParaRPr lang="en-US" altLang="zh-TW" sz="1200">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427147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E19A96F-0877-4410-890E-846CFAE0278D}"/>
              </a:ext>
            </a:extLst>
          </p:cNvPr>
          <p:cNvSpPr txBox="1"/>
          <p:nvPr/>
        </p:nvSpPr>
        <p:spPr>
          <a:xfrm>
            <a:off x="452926" y="1062948"/>
            <a:ext cx="8394424" cy="430887"/>
          </a:xfrm>
          <a:prstGeom prst="rect">
            <a:avLst/>
          </a:prstGeom>
          <a:noFill/>
        </p:spPr>
        <p:txBody>
          <a:bodyPr wrap="square" lIns="91440" tIns="45720" rIns="91440" bIns="45720" rtlCol="0" anchor="t">
            <a:spAutoFit/>
          </a:bodyPr>
          <a:lstStyle/>
          <a:p>
            <a:r>
              <a:rPr lang="en-US" altLang="zh-TW" sz="2200" b="1" kern="100">
                <a:solidFill>
                  <a:srgbClr val="FF0000"/>
                </a:solidFill>
                <a:latin typeface="微軟正黑體" panose="020B0604030504040204" pitchFamily="34" charset="-120"/>
                <a:ea typeface="微軟正黑體" panose="020B0604030504040204" pitchFamily="34" charset="-120"/>
                <a:cs typeface="Calibri"/>
              </a:rPr>
              <a:t>AMD Ryzen™ 7000 </a:t>
            </a:r>
            <a:r>
              <a:rPr lang="en-US" altLang="zh-TW" sz="2200" b="1" kern="100" err="1">
                <a:solidFill>
                  <a:srgbClr val="FF0000"/>
                </a:solidFill>
                <a:latin typeface="微軟正黑體" panose="020B0604030504040204" pitchFamily="34" charset="-120"/>
                <a:ea typeface="微軟正黑體" panose="020B0604030504040204" pitchFamily="34" charset="-120"/>
                <a:cs typeface="Calibri"/>
              </a:rPr>
              <a:t>系列處理器</a:t>
            </a:r>
            <a:r>
              <a:rPr lang="en-US" altLang="zh-TW" sz="2200" b="1" kern="100">
                <a:solidFill>
                  <a:srgbClr val="FF0000"/>
                </a:solidFill>
                <a:latin typeface="微軟正黑體" panose="020B0604030504040204" pitchFamily="34" charset="-120"/>
                <a:ea typeface="微軟正黑體" panose="020B0604030504040204" pitchFamily="34" charset="-120"/>
                <a:cs typeface="Calibri"/>
              </a:rPr>
              <a:t>, </a:t>
            </a:r>
            <a:r>
              <a:rPr lang="en-US" altLang="zh-TW" sz="2200" b="1" kern="100" err="1">
                <a:solidFill>
                  <a:srgbClr val="FF0000"/>
                </a:solidFill>
                <a:latin typeface="微軟正黑體" panose="020B0604030504040204" pitchFamily="34" charset="-120"/>
                <a:ea typeface="微軟正黑體" panose="020B0604030504040204" pitchFamily="34" charset="-120"/>
                <a:cs typeface="Calibri"/>
              </a:rPr>
              <a:t>低功耗達成多核心高效配置</a:t>
            </a:r>
            <a:endParaRPr lang="zh-TW" altLang="en-US" sz="2200">
              <a:solidFill>
                <a:srgbClr val="FF0000"/>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E8C288F3-5EFA-3EBB-E465-5E90862530B5}"/>
              </a:ext>
            </a:extLst>
          </p:cNvPr>
          <p:cNvSpPr txBox="1"/>
          <p:nvPr/>
        </p:nvSpPr>
        <p:spPr>
          <a:xfrm>
            <a:off x="3978054" y="6573803"/>
            <a:ext cx="2308194" cy="276999"/>
          </a:xfrm>
          <a:prstGeom prst="rect">
            <a:avLst/>
          </a:prstGeom>
          <a:noFill/>
        </p:spPr>
        <p:txBody>
          <a:bodyPr wrap="square" lIns="91440" tIns="45720" rIns="91440" bIns="45720" rtlCol="0" anchor="t">
            <a:spAutoFit/>
          </a:bodyPr>
          <a:lstStyle/>
          <a:p>
            <a:r>
              <a:rPr lang="en-US" sz="1200" kern="100" err="1">
                <a:solidFill>
                  <a:schemeClr val="bg1"/>
                </a:solidFill>
                <a:latin typeface="Calibri"/>
                <a:ea typeface="PMingLiU"/>
                <a:cs typeface="Calibri"/>
              </a:rPr>
              <a:t>PassMark</a:t>
            </a:r>
            <a:r>
              <a:rPr lang="en-US" sz="1200" kern="100">
                <a:solidFill>
                  <a:schemeClr val="bg1"/>
                </a:solidFill>
                <a:latin typeface="Calibri"/>
                <a:ea typeface="PMingLiU"/>
                <a:cs typeface="Calibri"/>
              </a:rPr>
              <a:t> Software © 2008-2023</a:t>
            </a:r>
            <a:endParaRPr lang="zh-TW" sz="1200">
              <a:solidFill>
                <a:schemeClr val="bg1"/>
              </a:solidFill>
            </a:endParaRPr>
          </a:p>
        </p:txBody>
      </p:sp>
      <p:grpSp>
        <p:nvGrpSpPr>
          <p:cNvPr id="47" name="群組 46">
            <a:extLst>
              <a:ext uri="{FF2B5EF4-FFF2-40B4-BE49-F238E27FC236}">
                <a16:creationId xmlns:a16="http://schemas.microsoft.com/office/drawing/2014/main" id="{21321988-7857-0FBE-80BC-C8D2BED5D004}"/>
              </a:ext>
            </a:extLst>
          </p:cNvPr>
          <p:cNvGrpSpPr/>
          <p:nvPr/>
        </p:nvGrpSpPr>
        <p:grpSpPr>
          <a:xfrm>
            <a:off x="792401" y="3273129"/>
            <a:ext cx="2225820" cy="1231811"/>
            <a:chOff x="526475" y="3319615"/>
            <a:chExt cx="2225820" cy="1231811"/>
          </a:xfrm>
        </p:grpSpPr>
        <p:sp>
          <p:nvSpPr>
            <p:cNvPr id="14" name="矩形: 圓角 13">
              <a:extLst>
                <a:ext uri="{FF2B5EF4-FFF2-40B4-BE49-F238E27FC236}">
                  <a16:creationId xmlns:a16="http://schemas.microsoft.com/office/drawing/2014/main" id="{E13F888A-9DB8-B4D6-C71D-45E4B12B9436}"/>
                </a:ext>
              </a:extLst>
            </p:cNvPr>
            <p:cNvSpPr/>
            <p:nvPr/>
          </p:nvSpPr>
          <p:spPr>
            <a:xfrm>
              <a:off x="526475" y="3319615"/>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18" name="文字方塊 5">
              <a:extLst>
                <a:ext uri="{FF2B5EF4-FFF2-40B4-BE49-F238E27FC236}">
                  <a16:creationId xmlns:a16="http://schemas.microsoft.com/office/drawing/2014/main" id="{B5252F83-9912-1745-D5FD-5CCC19457031}"/>
                </a:ext>
              </a:extLst>
            </p:cNvPr>
            <p:cNvSpPr txBox="1"/>
            <p:nvPr/>
          </p:nvSpPr>
          <p:spPr>
            <a:xfrm>
              <a:off x="563578" y="3422266"/>
              <a:ext cx="1056700"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最大超頻</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0" name="文字方塊 7">
              <a:extLst>
                <a:ext uri="{FF2B5EF4-FFF2-40B4-BE49-F238E27FC236}">
                  <a16:creationId xmlns:a16="http://schemas.microsoft.com/office/drawing/2014/main" id="{F689B3A2-15D2-505C-3AFB-C60DDCDCE7D2}"/>
                </a:ext>
              </a:extLst>
            </p:cNvPr>
            <p:cNvSpPr txBox="1"/>
            <p:nvPr/>
          </p:nvSpPr>
          <p:spPr>
            <a:xfrm>
              <a:off x="582233" y="3794316"/>
              <a:ext cx="2100255"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5.3</a:t>
              </a:r>
              <a:r>
                <a:rPr kumimoji="1"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GHz</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3" name="文字方塊 2">
            <a:extLst>
              <a:ext uri="{FF2B5EF4-FFF2-40B4-BE49-F238E27FC236}">
                <a16:creationId xmlns:a16="http://schemas.microsoft.com/office/drawing/2014/main" id="{96507E98-AE02-5A9E-F9C9-B9D9A3278995}"/>
              </a:ext>
            </a:extLst>
          </p:cNvPr>
          <p:cNvSpPr txBox="1"/>
          <p:nvPr/>
        </p:nvSpPr>
        <p:spPr>
          <a:xfrm>
            <a:off x="452926" y="1543079"/>
            <a:ext cx="8394424" cy="646331"/>
          </a:xfrm>
          <a:prstGeom prst="rect">
            <a:avLst/>
          </a:prstGeom>
          <a:noFill/>
        </p:spPr>
        <p:txBody>
          <a:bodyPr wrap="square" lIns="91440" tIns="45720" rIns="91440" bIns="45720" rtlCol="0" anchor="t">
            <a:spAutoFit/>
          </a:bodyPr>
          <a:lstStyle/>
          <a:p>
            <a:pPr marL="285750" indent="-285750">
              <a:buClr>
                <a:srgbClr val="FF0000"/>
              </a:buClr>
              <a:buFont typeface="Arial,Sans-Serif"/>
              <a:buChar char="•"/>
            </a:pPr>
            <a:r>
              <a:rPr lang="en-US" kern="100">
                <a:solidFill>
                  <a:schemeClr val="bg1"/>
                </a:solidFill>
                <a:latin typeface="微軟正黑體" panose="020B0604030504040204" pitchFamily="34" charset="-120"/>
                <a:ea typeface="微軟正黑體" panose="020B0604030504040204" pitchFamily="34" charset="-120"/>
                <a:cs typeface="Arial"/>
              </a:rPr>
              <a:t>AMD Ryzen™ 7 7000 series 8</a:t>
            </a:r>
            <a:r>
              <a:rPr lang="zh-TW" altLang="en-US" kern="100">
                <a:solidFill>
                  <a:schemeClr val="bg1"/>
                </a:solidFill>
                <a:latin typeface="微軟正黑體" panose="020B0604030504040204" pitchFamily="34" charset="-120"/>
                <a:ea typeface="微軟正黑體" panose="020B0604030504040204" pitchFamily="34" charset="-120"/>
                <a:cs typeface="Arial"/>
              </a:rPr>
              <a:t> 核心 / 16 執行緒</a:t>
            </a:r>
            <a:endParaRPr lang="zh-TW" kern="100">
              <a:solidFill>
                <a:schemeClr val="bg1"/>
              </a:solidFill>
              <a:latin typeface="微軟正黑體" panose="020B0604030504040204" pitchFamily="34" charset="-120"/>
              <a:ea typeface="微軟正黑體" panose="020B0604030504040204" pitchFamily="34" charset="-120"/>
              <a:cs typeface="Arial"/>
            </a:endParaRPr>
          </a:p>
          <a:p>
            <a:pPr marL="285750" indent="-285750">
              <a:buClr>
                <a:srgbClr val="FF0000"/>
              </a:buClr>
              <a:buFont typeface="Arial,Sans-Serif"/>
              <a:buChar char="•"/>
            </a:pPr>
            <a:r>
              <a:rPr lang="en-US" kern="100">
                <a:solidFill>
                  <a:schemeClr val="bg1"/>
                </a:solidFill>
                <a:latin typeface="微軟正黑體" panose="020B0604030504040204" pitchFamily="34" charset="-120"/>
                <a:ea typeface="微軟正黑體" panose="020B0604030504040204" pitchFamily="34" charset="-120"/>
                <a:cs typeface="Arial"/>
              </a:rPr>
              <a:t>AMD Ryzen™ 5 7000 series 6</a:t>
            </a:r>
            <a:r>
              <a:rPr lang="zh-TW" altLang="en-US" kern="100">
                <a:solidFill>
                  <a:schemeClr val="bg1"/>
                </a:solidFill>
                <a:latin typeface="微軟正黑體" panose="020B0604030504040204" pitchFamily="34" charset="-120"/>
                <a:ea typeface="微軟正黑體" panose="020B0604030504040204" pitchFamily="34" charset="-120"/>
                <a:cs typeface="Arial"/>
              </a:rPr>
              <a:t> </a:t>
            </a:r>
            <a:r>
              <a:rPr lang="zh-CN" altLang="en-US" kern="100">
                <a:solidFill>
                  <a:schemeClr val="bg1"/>
                </a:solidFill>
                <a:latin typeface="微軟正黑體" panose="020B0604030504040204" pitchFamily="34" charset="-120"/>
                <a:ea typeface="微軟正黑體" panose="020B0604030504040204" pitchFamily="34" charset="-120"/>
                <a:cs typeface="Arial"/>
              </a:rPr>
              <a:t>核心</a:t>
            </a:r>
            <a:r>
              <a:rPr lang="zh-TW" altLang="en-US" kern="100">
                <a:solidFill>
                  <a:schemeClr val="bg1"/>
                </a:solidFill>
                <a:latin typeface="微軟正黑體" panose="020B0604030504040204" pitchFamily="34" charset="-120"/>
                <a:ea typeface="微軟正黑體" panose="020B0604030504040204" pitchFamily="34" charset="-120"/>
                <a:cs typeface="Arial"/>
              </a:rPr>
              <a:t> </a:t>
            </a:r>
            <a:r>
              <a:rPr lang="en-US" altLang="zh-TW" kern="100">
                <a:solidFill>
                  <a:schemeClr val="bg1"/>
                </a:solidFill>
                <a:latin typeface="微軟正黑體" panose="020B0604030504040204" pitchFamily="34" charset="-120"/>
                <a:ea typeface="微軟正黑體" panose="020B0604030504040204" pitchFamily="34" charset="-120"/>
                <a:cs typeface="Arial"/>
              </a:rPr>
              <a:t>/</a:t>
            </a:r>
            <a:r>
              <a:rPr lang="zh-TW" altLang="en-US" kern="100">
                <a:solidFill>
                  <a:schemeClr val="bg1"/>
                </a:solidFill>
                <a:latin typeface="微軟正黑體" panose="020B0604030504040204" pitchFamily="34" charset="-120"/>
                <a:ea typeface="微軟正黑體" panose="020B0604030504040204" pitchFamily="34" charset="-120"/>
                <a:cs typeface="Arial"/>
              </a:rPr>
              <a:t> </a:t>
            </a:r>
            <a:r>
              <a:rPr lang="en-US" altLang="zh-TW" kern="100">
                <a:solidFill>
                  <a:schemeClr val="bg1"/>
                </a:solidFill>
                <a:latin typeface="微軟正黑體" panose="020B0604030504040204" pitchFamily="34" charset="-120"/>
                <a:ea typeface="微軟正黑體" panose="020B0604030504040204" pitchFamily="34" charset="-120"/>
                <a:cs typeface="Arial"/>
              </a:rPr>
              <a:t>12</a:t>
            </a:r>
            <a:r>
              <a:rPr lang="zh-TW" altLang="en-US" kern="100">
                <a:solidFill>
                  <a:schemeClr val="bg1"/>
                </a:solidFill>
                <a:latin typeface="微軟正黑體" panose="020B0604030504040204" pitchFamily="34" charset="-120"/>
                <a:ea typeface="微軟正黑體" panose="020B0604030504040204" pitchFamily="34" charset="-120"/>
                <a:cs typeface="Arial"/>
              </a:rPr>
              <a:t> 執行緒</a:t>
            </a:r>
          </a:p>
        </p:txBody>
      </p:sp>
      <p:sp>
        <p:nvSpPr>
          <p:cNvPr id="11" name="矩形 10">
            <a:extLst>
              <a:ext uri="{FF2B5EF4-FFF2-40B4-BE49-F238E27FC236}">
                <a16:creationId xmlns:a16="http://schemas.microsoft.com/office/drawing/2014/main" id="{BBAE9484-3907-E3BF-E68A-0C89AF48FB0A}"/>
              </a:ext>
            </a:extLst>
          </p:cNvPr>
          <p:cNvSpPr/>
          <p:nvPr/>
        </p:nvSpPr>
        <p:spPr>
          <a:xfrm>
            <a:off x="662430" y="6061356"/>
            <a:ext cx="4571968" cy="707886"/>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000">
                <a:solidFill>
                  <a:schemeClr val="bg1"/>
                </a:solidFill>
                <a:latin typeface="微軟正黑體" panose="020B0604030504040204" pitchFamily="34" charset="-120"/>
                <a:ea typeface="微軟正黑體" panose="020B0604030504040204" pitchFamily="34" charset="-120"/>
                <a:cs typeface="+mn-ea"/>
                <a:sym typeface="+mn-lt"/>
              </a:rPr>
              <a:t>備註 : 本頁規格以 AMD Ryzen™ 7 7700</a:t>
            </a:r>
            <a:r>
              <a:rPr kumimoji="1" lang="en-US" altLang="zh-TW" sz="1000">
                <a:solidFill>
                  <a:schemeClr val="bg1"/>
                </a:solidFill>
                <a:latin typeface="微軟正黑體" panose="020B0604030504040204" pitchFamily="34" charset="-120"/>
                <a:ea typeface="微軟正黑體" panose="020B0604030504040204" pitchFamily="34" charset="-120"/>
                <a:cs typeface="+mn-ea"/>
                <a:sym typeface="+mn-lt"/>
              </a:rPr>
              <a:t> </a:t>
            </a:r>
            <a:r>
              <a:rPr kumimoji="1" lang="zh-TW" altLang="en-US" sz="1000">
                <a:solidFill>
                  <a:schemeClr val="bg1"/>
                </a:solidFill>
                <a:latin typeface="微軟正黑體" panose="020B0604030504040204" pitchFamily="34" charset="-120"/>
                <a:ea typeface="微軟正黑體" panose="020B0604030504040204" pitchFamily="34" charset="-120"/>
                <a:cs typeface="+mn-ea"/>
                <a:sym typeface="+mn-lt"/>
              </a:rPr>
              <a:t>為例，詳細規格依照各 </a:t>
            </a:r>
            <a:r>
              <a:rPr kumimoji="1" lang="en-US" altLang="zh-TW" sz="1000">
                <a:solidFill>
                  <a:schemeClr val="bg1"/>
                </a:solidFill>
                <a:latin typeface="微軟正黑體" panose="020B0604030504040204" pitchFamily="34" charset="-120"/>
                <a:ea typeface="微軟正黑體" panose="020B0604030504040204" pitchFamily="34" charset="-120"/>
                <a:cs typeface="+mn-ea"/>
                <a:sym typeface="+mn-lt"/>
              </a:rPr>
              <a:t>SKU </a:t>
            </a:r>
            <a:r>
              <a:rPr kumimoji="1" lang="zh-TW" altLang="en-US" sz="1000">
                <a:solidFill>
                  <a:schemeClr val="bg1"/>
                </a:solidFill>
                <a:latin typeface="微軟正黑體" panose="020B0604030504040204" pitchFamily="34" charset="-120"/>
                <a:ea typeface="微軟正黑體" panose="020B0604030504040204" pitchFamily="34" charset="-120"/>
                <a:cs typeface="+mn-ea"/>
                <a:sym typeface="+mn-lt"/>
              </a:rPr>
              <a:t>選用 </a:t>
            </a:r>
            <a:r>
              <a:rPr kumimoji="1" lang="en-US" altLang="zh-TW" sz="1000">
                <a:solidFill>
                  <a:schemeClr val="bg1"/>
                </a:solidFill>
                <a:latin typeface="微軟正黑體" panose="020B0604030504040204" pitchFamily="34" charset="-120"/>
                <a:ea typeface="微軟正黑體" panose="020B0604030504040204" pitchFamily="34" charset="-120"/>
                <a:cs typeface="+mn-ea"/>
                <a:sym typeface="+mn-lt"/>
              </a:rPr>
              <a:t>CPU </a:t>
            </a:r>
            <a:r>
              <a:rPr kumimoji="1" lang="zh-TW" altLang="en-US" sz="1000">
                <a:solidFill>
                  <a:schemeClr val="bg1"/>
                </a:solidFill>
                <a:latin typeface="微軟正黑體" panose="020B0604030504040204" pitchFamily="34" charset="-120"/>
                <a:ea typeface="微軟正黑體" panose="020B0604030504040204" pitchFamily="34" charset="-120"/>
                <a:cs typeface="+mn-ea"/>
                <a:sym typeface="+mn-lt"/>
              </a:rPr>
              <a:t>有所不同</a:t>
            </a:r>
          </a:p>
          <a:p>
            <a:r>
              <a:rPr lang="en-US" altLang="zh-TW" sz="1000">
                <a:solidFill>
                  <a:schemeClr val="bg1"/>
                </a:solidFill>
                <a:latin typeface="微軟正黑體" panose="020B0604030504040204" pitchFamily="34" charset="-120"/>
                <a:ea typeface="微軟正黑體" panose="020B0604030504040204" pitchFamily="34" charset="-120"/>
                <a:cs typeface="Calibri"/>
              </a:rPr>
              <a:t>https://www.cpubenchmark.net/compare/5169vs3485/AMD-Ryzen-7-7700-vs-AMD-Ryzen-7-3700X</a:t>
            </a:r>
            <a:endParaRPr lang="zh-TW" sz="1000">
              <a:solidFill>
                <a:schemeClr val="bg1"/>
              </a:solidFill>
              <a:latin typeface="微軟正黑體" panose="020B0604030504040204" pitchFamily="34" charset="-120"/>
              <a:ea typeface="微軟正黑體" panose="020B0604030504040204" pitchFamily="34" charset="-120"/>
              <a:cs typeface="Calibri"/>
            </a:endParaRPr>
          </a:p>
        </p:txBody>
      </p:sp>
      <p:sp>
        <p:nvSpPr>
          <p:cNvPr id="12" name="文字方塊 1">
            <a:extLst>
              <a:ext uri="{FF2B5EF4-FFF2-40B4-BE49-F238E27FC236}">
                <a16:creationId xmlns:a16="http://schemas.microsoft.com/office/drawing/2014/main" id="{7CC7B265-B5BD-39A6-5968-14027CE3257B}"/>
              </a:ext>
            </a:extLst>
          </p:cNvPr>
          <p:cNvSpPr txBox="1"/>
          <p:nvPr/>
        </p:nvSpPr>
        <p:spPr>
          <a:xfrm>
            <a:off x="718853" y="2238654"/>
            <a:ext cx="5071574" cy="874085"/>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100"/>
              </a:lnSpc>
              <a:spcBef>
                <a:spcPts val="1800"/>
              </a:spcBef>
            </a:pP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AMD </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全新</a:t>
            </a: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 AM5 </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高階處理器提供強勁性能，提供高達 </a:t>
            </a: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32MB</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快取、最高頻率可至 </a:t>
            </a: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5.3 GHz</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、內建</a:t>
            </a: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 </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AMD Radeon™ Graphics</a:t>
            </a: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 </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可支援 </a:t>
            </a: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4K </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影片轉檔及加速各種 </a:t>
            </a:r>
            <a:r>
              <a:rPr lang="en-US" altLang="zh-TW" sz="1200" spc="100">
                <a:solidFill>
                  <a:schemeClr val="bg1"/>
                </a:solidFill>
                <a:latin typeface="微軟正黑體" panose="020B0604030504040204" pitchFamily="34" charset="-120"/>
                <a:ea typeface="微軟正黑體" panose="020B0604030504040204" pitchFamily="34" charset="-120"/>
                <a:cs typeface="+mn-ea"/>
                <a:sym typeface="+mn-lt"/>
              </a:rPr>
              <a:t>AI </a:t>
            </a:r>
            <a:r>
              <a:rPr lang="zh-TW" altLang="en-US" sz="1200" spc="100">
                <a:solidFill>
                  <a:schemeClr val="bg1"/>
                </a:solidFill>
                <a:latin typeface="微軟正黑體" panose="020B0604030504040204" pitchFamily="34" charset="-120"/>
                <a:ea typeface="微軟正黑體" panose="020B0604030504040204" pitchFamily="34" charset="-120"/>
                <a:cs typeface="+mn-ea"/>
                <a:sym typeface="+mn-lt"/>
              </a:rPr>
              <a:t>應用。</a:t>
            </a:r>
          </a:p>
        </p:txBody>
      </p:sp>
      <p:sp>
        <p:nvSpPr>
          <p:cNvPr id="13" name="文字方塊 12">
            <a:extLst>
              <a:ext uri="{FF2B5EF4-FFF2-40B4-BE49-F238E27FC236}">
                <a16:creationId xmlns:a16="http://schemas.microsoft.com/office/drawing/2014/main" id="{1A0EC402-839A-78C7-C249-C77FB00EAE2D}"/>
              </a:ext>
            </a:extLst>
          </p:cNvPr>
          <p:cNvSpPr txBox="1"/>
          <p:nvPr/>
        </p:nvSpPr>
        <p:spPr>
          <a:xfrm>
            <a:off x="380498" y="284197"/>
            <a:ext cx="11811501" cy="800219"/>
          </a:xfrm>
          <a:prstGeom prst="rect">
            <a:avLst/>
          </a:prstGeom>
          <a:noFill/>
        </p:spPr>
        <p:txBody>
          <a:bodyPr wrap="square" lIns="91440" tIns="45720" rIns="91440" bIns="45720" rtlCol="0" anchor="ctr">
            <a:spAutoFit/>
          </a:bodyPr>
          <a:lstStyle/>
          <a:p>
            <a:r>
              <a:rPr lang="zh-TW" altLang="en-US" sz="4600" b="1">
                <a:solidFill>
                  <a:schemeClr val="bg1">
                    <a:lumMod val="75000"/>
                  </a:schemeClr>
                </a:solidFill>
                <a:latin typeface="微軟正黑體"/>
                <a:ea typeface="微軟正黑體"/>
              </a:rPr>
              <a:t>高達 </a:t>
            </a:r>
            <a:r>
              <a:rPr lang="en-US" altLang="zh-TW" sz="4600" b="1">
                <a:solidFill>
                  <a:schemeClr val="bg1">
                    <a:lumMod val="75000"/>
                  </a:schemeClr>
                </a:solidFill>
                <a:latin typeface="微軟正黑體"/>
                <a:ea typeface="微軟正黑體"/>
              </a:rPr>
              <a:t>8</a:t>
            </a:r>
            <a:r>
              <a:rPr lang="zh-TW" altLang="en-US" sz="4600" b="1">
                <a:solidFill>
                  <a:schemeClr val="bg1">
                    <a:lumMod val="75000"/>
                  </a:schemeClr>
                </a:solidFill>
                <a:latin typeface="微軟正黑體"/>
                <a:ea typeface="微軟正黑體"/>
              </a:rPr>
              <a:t>核心 </a:t>
            </a:r>
            <a:r>
              <a:rPr lang="en-US" altLang="zh-TW" sz="4600" b="1">
                <a:solidFill>
                  <a:schemeClr val="bg1">
                    <a:lumMod val="75000"/>
                  </a:schemeClr>
                </a:solidFill>
                <a:latin typeface="微軟正黑體"/>
                <a:ea typeface="微軟正黑體"/>
              </a:rPr>
              <a:t>16</a:t>
            </a:r>
            <a:r>
              <a:rPr lang="zh-TW" altLang="en-US" sz="4600" b="1">
                <a:solidFill>
                  <a:schemeClr val="bg1">
                    <a:lumMod val="75000"/>
                  </a:schemeClr>
                </a:solidFill>
                <a:latin typeface="微軟正黑體"/>
                <a:ea typeface="微軟正黑體"/>
              </a:rPr>
              <a:t>執行緒，</a:t>
            </a:r>
            <a:r>
              <a:rPr lang="en-US" altLang="zh-TW" sz="4600" b="1">
                <a:solidFill>
                  <a:schemeClr val="bg1">
                    <a:lumMod val="75000"/>
                  </a:schemeClr>
                </a:solidFill>
                <a:latin typeface="微軟正黑體"/>
                <a:ea typeface="微軟正黑體"/>
              </a:rPr>
              <a:t>5</a:t>
            </a:r>
            <a:r>
              <a:rPr lang="zh-TW" altLang="en-US" sz="4600" b="1">
                <a:solidFill>
                  <a:schemeClr val="bg1">
                    <a:lumMod val="75000"/>
                  </a:schemeClr>
                </a:solidFill>
                <a:latin typeface="微軟正黑體"/>
                <a:ea typeface="微軟正黑體"/>
              </a:rPr>
              <a:t>奈米製程高效處理器</a:t>
            </a:r>
          </a:p>
        </p:txBody>
      </p:sp>
      <p:grpSp>
        <p:nvGrpSpPr>
          <p:cNvPr id="49" name="群組 48">
            <a:extLst>
              <a:ext uri="{FF2B5EF4-FFF2-40B4-BE49-F238E27FC236}">
                <a16:creationId xmlns:a16="http://schemas.microsoft.com/office/drawing/2014/main" id="{F2C14F7E-0D17-6959-AA3B-C307F254BFFC}"/>
              </a:ext>
            </a:extLst>
          </p:cNvPr>
          <p:cNvGrpSpPr/>
          <p:nvPr/>
        </p:nvGrpSpPr>
        <p:grpSpPr>
          <a:xfrm>
            <a:off x="792401" y="4739521"/>
            <a:ext cx="2225820" cy="1231811"/>
            <a:chOff x="526475" y="4786007"/>
            <a:chExt cx="2225820" cy="1231811"/>
          </a:xfrm>
        </p:grpSpPr>
        <p:sp>
          <p:nvSpPr>
            <p:cNvPr id="30" name="矩形: 圓角 29">
              <a:extLst>
                <a:ext uri="{FF2B5EF4-FFF2-40B4-BE49-F238E27FC236}">
                  <a16:creationId xmlns:a16="http://schemas.microsoft.com/office/drawing/2014/main" id="{7084B9EB-17BD-4280-7F55-92C1A737A3CE}"/>
                </a:ext>
              </a:extLst>
            </p:cNvPr>
            <p:cNvSpPr/>
            <p:nvPr/>
          </p:nvSpPr>
          <p:spPr>
            <a:xfrm>
              <a:off x="526475" y="4786007"/>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31" name="文字方塊 5">
              <a:extLst>
                <a:ext uri="{FF2B5EF4-FFF2-40B4-BE49-F238E27FC236}">
                  <a16:creationId xmlns:a16="http://schemas.microsoft.com/office/drawing/2014/main" id="{FB1AD662-2250-3549-23D5-D066B1ADF064}"/>
                </a:ext>
              </a:extLst>
            </p:cNvPr>
            <p:cNvSpPr txBox="1"/>
            <p:nvPr/>
          </p:nvSpPr>
          <p:spPr>
            <a:xfrm>
              <a:off x="563578" y="4888658"/>
              <a:ext cx="2058577"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rPr>
                <a:t>8-</a:t>
              </a:r>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核心</a:t>
              </a:r>
              <a:r>
                <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rPr>
                <a:t> / 16-</a:t>
              </a:r>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執行緒</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32" name="文字方塊 7">
              <a:extLst>
                <a:ext uri="{FF2B5EF4-FFF2-40B4-BE49-F238E27FC236}">
                  <a16:creationId xmlns:a16="http://schemas.microsoft.com/office/drawing/2014/main" id="{D2290F7B-9EB7-105C-8ED7-212C3FB13D00}"/>
                </a:ext>
              </a:extLst>
            </p:cNvPr>
            <p:cNvSpPr txBox="1"/>
            <p:nvPr/>
          </p:nvSpPr>
          <p:spPr>
            <a:xfrm>
              <a:off x="582233" y="5260708"/>
              <a:ext cx="2066591"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3.8</a:t>
              </a:r>
              <a:r>
                <a:rPr kumimoji="1"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GHz</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48" name="群組 47">
            <a:extLst>
              <a:ext uri="{FF2B5EF4-FFF2-40B4-BE49-F238E27FC236}">
                <a16:creationId xmlns:a16="http://schemas.microsoft.com/office/drawing/2014/main" id="{29684DD2-7488-0B25-3286-1AB83DFFF157}"/>
              </a:ext>
            </a:extLst>
          </p:cNvPr>
          <p:cNvGrpSpPr/>
          <p:nvPr/>
        </p:nvGrpSpPr>
        <p:grpSpPr>
          <a:xfrm>
            <a:off x="3208356" y="3273128"/>
            <a:ext cx="2225820" cy="1231811"/>
            <a:chOff x="2942430" y="3319614"/>
            <a:chExt cx="2225820" cy="1231811"/>
          </a:xfrm>
        </p:grpSpPr>
        <p:sp>
          <p:nvSpPr>
            <p:cNvPr id="26" name="矩形: 圓角 25">
              <a:extLst>
                <a:ext uri="{FF2B5EF4-FFF2-40B4-BE49-F238E27FC236}">
                  <a16:creationId xmlns:a16="http://schemas.microsoft.com/office/drawing/2014/main" id="{05976872-3686-3AE2-C624-005D486C8AC8}"/>
                </a:ext>
              </a:extLst>
            </p:cNvPr>
            <p:cNvSpPr/>
            <p:nvPr/>
          </p:nvSpPr>
          <p:spPr>
            <a:xfrm>
              <a:off x="2942430" y="3319614"/>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27" name="文字方塊 5">
              <a:extLst>
                <a:ext uri="{FF2B5EF4-FFF2-40B4-BE49-F238E27FC236}">
                  <a16:creationId xmlns:a16="http://schemas.microsoft.com/office/drawing/2014/main" id="{21562160-3E12-834F-765A-730CA3E52E06}"/>
                </a:ext>
              </a:extLst>
            </p:cNvPr>
            <p:cNvSpPr txBox="1"/>
            <p:nvPr/>
          </p:nvSpPr>
          <p:spPr>
            <a:xfrm>
              <a:off x="2988586" y="4092151"/>
              <a:ext cx="620683"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提升</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8" name="文字方塊 7">
              <a:extLst>
                <a:ext uri="{FF2B5EF4-FFF2-40B4-BE49-F238E27FC236}">
                  <a16:creationId xmlns:a16="http://schemas.microsoft.com/office/drawing/2014/main" id="{A9F4EF7A-F1AA-5FB0-8F0A-3221BEB8EFD9}"/>
                </a:ext>
              </a:extLst>
            </p:cNvPr>
            <p:cNvSpPr txBox="1"/>
            <p:nvPr/>
          </p:nvSpPr>
          <p:spPr>
            <a:xfrm>
              <a:off x="3583640" y="3794315"/>
              <a:ext cx="1183337"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6.73</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文字方塊 5">
              <a:extLst>
                <a:ext uri="{FF2B5EF4-FFF2-40B4-BE49-F238E27FC236}">
                  <a16:creationId xmlns:a16="http://schemas.microsoft.com/office/drawing/2014/main" id="{2ABADDD6-4017-D4F3-4C1F-EC3A9B0EB58C}"/>
                </a:ext>
              </a:extLst>
            </p:cNvPr>
            <p:cNvSpPr txBox="1"/>
            <p:nvPr/>
          </p:nvSpPr>
          <p:spPr>
            <a:xfrm>
              <a:off x="4712345" y="4102469"/>
              <a:ext cx="402674"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倍</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39" name="文字方塊 38">
              <a:extLst>
                <a:ext uri="{FF2B5EF4-FFF2-40B4-BE49-F238E27FC236}">
                  <a16:creationId xmlns:a16="http://schemas.microsoft.com/office/drawing/2014/main" id="{9E893416-3596-59F0-1E78-2610A3509330}"/>
                </a:ext>
              </a:extLst>
            </p:cNvPr>
            <p:cNvSpPr txBox="1"/>
            <p:nvPr/>
          </p:nvSpPr>
          <p:spPr>
            <a:xfrm>
              <a:off x="2998188" y="3387835"/>
              <a:ext cx="2100256" cy="461665"/>
            </a:xfrm>
            <a:prstGeom prst="rect">
              <a:avLst/>
            </a:prstGeom>
            <a:noFill/>
          </p:spPr>
          <p:txBody>
            <a:bodyPr wrap="square">
              <a:spAutoFit/>
            </a:bodyPr>
            <a:lstStyle/>
            <a:p>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照片縮圖效能與前代 </a:t>
              </a:r>
              <a:r>
                <a:rPr kumimoji="1" lang="en-US" altLang="zh-TW" sz="1200" b="1">
                  <a:solidFill>
                    <a:schemeClr val="bg1"/>
                  </a:solidFill>
                  <a:latin typeface="微軟正黑體" panose="020B0604030504040204" pitchFamily="34" charset="-120"/>
                  <a:ea typeface="微軟正黑體" panose="020B0604030504040204" pitchFamily="34" charset="-120"/>
                  <a:cs typeface="Arial"/>
                  <a:sym typeface="+mn-lt"/>
                </a:rPr>
                <a:t>x77XU</a:t>
              </a:r>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 比較</a:t>
              </a:r>
              <a:endParaRPr lang="zh-TW" altLang="en-US" sz="1200" b="1">
                <a:solidFill>
                  <a:schemeClr val="bg1"/>
                </a:solidFill>
                <a:latin typeface="微軟正黑體" panose="020B0604030504040204" pitchFamily="34" charset="-120"/>
                <a:ea typeface="微軟正黑體" panose="020B0604030504040204" pitchFamily="34" charset="-120"/>
                <a:cs typeface="Arial"/>
              </a:endParaRPr>
            </a:p>
          </p:txBody>
        </p:sp>
      </p:grpSp>
      <p:grpSp>
        <p:nvGrpSpPr>
          <p:cNvPr id="50" name="群組 49">
            <a:extLst>
              <a:ext uri="{FF2B5EF4-FFF2-40B4-BE49-F238E27FC236}">
                <a16:creationId xmlns:a16="http://schemas.microsoft.com/office/drawing/2014/main" id="{26E4B885-4B43-7828-D7A5-F3EACF00AEE9}"/>
              </a:ext>
            </a:extLst>
          </p:cNvPr>
          <p:cNvGrpSpPr/>
          <p:nvPr/>
        </p:nvGrpSpPr>
        <p:grpSpPr>
          <a:xfrm>
            <a:off x="3208356" y="4726894"/>
            <a:ext cx="2225820" cy="1231811"/>
            <a:chOff x="2942430" y="4773380"/>
            <a:chExt cx="2225820" cy="1231811"/>
          </a:xfrm>
        </p:grpSpPr>
        <p:sp>
          <p:nvSpPr>
            <p:cNvPr id="42" name="矩形: 圓角 41">
              <a:extLst>
                <a:ext uri="{FF2B5EF4-FFF2-40B4-BE49-F238E27FC236}">
                  <a16:creationId xmlns:a16="http://schemas.microsoft.com/office/drawing/2014/main" id="{DF64EC04-F312-BAC4-59BF-F87C09E193B4}"/>
                </a:ext>
              </a:extLst>
            </p:cNvPr>
            <p:cNvSpPr/>
            <p:nvPr/>
          </p:nvSpPr>
          <p:spPr>
            <a:xfrm>
              <a:off x="2942430" y="4773380"/>
              <a:ext cx="2225820" cy="123181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43" name="文字方塊 5">
              <a:extLst>
                <a:ext uri="{FF2B5EF4-FFF2-40B4-BE49-F238E27FC236}">
                  <a16:creationId xmlns:a16="http://schemas.microsoft.com/office/drawing/2014/main" id="{DD432C57-D5B3-7770-E362-32DB2BDB01A1}"/>
                </a:ext>
              </a:extLst>
            </p:cNvPr>
            <p:cNvSpPr txBox="1"/>
            <p:nvPr/>
          </p:nvSpPr>
          <p:spPr>
            <a:xfrm>
              <a:off x="2988586" y="5545917"/>
              <a:ext cx="620683"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提升</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44" name="文字方塊 7">
              <a:extLst>
                <a:ext uri="{FF2B5EF4-FFF2-40B4-BE49-F238E27FC236}">
                  <a16:creationId xmlns:a16="http://schemas.microsoft.com/office/drawing/2014/main" id="{6291B56C-0D4F-B5C1-7549-0D3294C40D67}"/>
                </a:ext>
              </a:extLst>
            </p:cNvPr>
            <p:cNvSpPr txBox="1"/>
            <p:nvPr/>
          </p:nvSpPr>
          <p:spPr>
            <a:xfrm>
              <a:off x="3583640" y="5248081"/>
              <a:ext cx="1183337"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1.55</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文字方塊 5">
              <a:extLst>
                <a:ext uri="{FF2B5EF4-FFF2-40B4-BE49-F238E27FC236}">
                  <a16:creationId xmlns:a16="http://schemas.microsoft.com/office/drawing/2014/main" id="{9CF1973D-54AE-1490-A7CF-A3347C742251}"/>
                </a:ext>
              </a:extLst>
            </p:cNvPr>
            <p:cNvSpPr txBox="1"/>
            <p:nvPr/>
          </p:nvSpPr>
          <p:spPr>
            <a:xfrm>
              <a:off x="4712345" y="5556235"/>
              <a:ext cx="402674"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倍</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46" name="文字方塊 45">
              <a:extLst>
                <a:ext uri="{FF2B5EF4-FFF2-40B4-BE49-F238E27FC236}">
                  <a16:creationId xmlns:a16="http://schemas.microsoft.com/office/drawing/2014/main" id="{4E2587E2-1201-FF7C-3AD4-52D2038B31F7}"/>
                </a:ext>
              </a:extLst>
            </p:cNvPr>
            <p:cNvSpPr txBox="1"/>
            <p:nvPr/>
          </p:nvSpPr>
          <p:spPr>
            <a:xfrm>
              <a:off x="2998187" y="4841601"/>
              <a:ext cx="2116832" cy="461665"/>
            </a:xfrm>
            <a:prstGeom prst="rect">
              <a:avLst/>
            </a:prstGeom>
            <a:noFill/>
          </p:spPr>
          <p:txBody>
            <a:bodyPr wrap="square">
              <a:spAutoFit/>
            </a:bodyPr>
            <a:lstStyle/>
            <a:p>
              <a:r>
                <a:rPr kumimoji="1" lang="en-US" altLang="zh-TW" sz="1200" b="1">
                  <a:solidFill>
                    <a:schemeClr val="bg1"/>
                  </a:solidFill>
                  <a:latin typeface="微軟正黑體" panose="020B0604030504040204" pitchFamily="34" charset="-120"/>
                  <a:ea typeface="微軟正黑體" panose="020B0604030504040204" pitchFamily="34" charset="-120"/>
                  <a:cs typeface="Arial"/>
                  <a:sym typeface="+mn-lt"/>
                </a:rPr>
                <a:t>CPU mark </a:t>
              </a:r>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與前代 </a:t>
              </a:r>
              <a:r>
                <a:rPr kumimoji="1" lang="en-US" altLang="zh-TW" sz="1200" b="1">
                  <a:solidFill>
                    <a:schemeClr val="bg1"/>
                  </a:solidFill>
                  <a:latin typeface="微軟正黑體" panose="020B0604030504040204" pitchFamily="34" charset="-120"/>
                  <a:ea typeface="微軟正黑體" panose="020B0604030504040204" pitchFamily="34" charset="-120"/>
                  <a:cs typeface="Arial"/>
                  <a:sym typeface="+mn-lt"/>
                </a:rPr>
                <a:t>x77XU </a:t>
              </a:r>
              <a:br>
                <a:rPr kumimoji="1" lang="en-US" altLang="zh-TW" sz="1200" b="1">
                  <a:solidFill>
                    <a:schemeClr val="bg1"/>
                  </a:solidFill>
                  <a:latin typeface="微軟正黑體" panose="020B0604030504040204" pitchFamily="34" charset="-120"/>
                  <a:ea typeface="微軟正黑體" panose="020B0604030504040204" pitchFamily="34" charset="-120"/>
                  <a:cs typeface="Arial"/>
                  <a:sym typeface="+mn-lt"/>
                </a:rPr>
              </a:br>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比較</a:t>
              </a:r>
            </a:p>
          </p:txBody>
        </p:sp>
      </p:grpSp>
    </p:spTree>
    <p:extLst>
      <p:ext uri="{BB962C8B-B14F-4D97-AF65-F5344CB8AC3E}">
        <p14:creationId xmlns:p14="http://schemas.microsoft.com/office/powerpoint/2010/main" val="286992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8638" y="331366"/>
            <a:ext cx="12260637"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a:ea typeface="微軟正黑體"/>
              </a:rPr>
              <a:t>3個</a:t>
            </a:r>
            <a:r>
              <a:rPr lang="en-US" altLang="zh-TW" sz="4600" b="1">
                <a:solidFill>
                  <a:schemeClr val="bg1">
                    <a:lumMod val="75000"/>
                  </a:schemeClr>
                </a:solidFill>
                <a:latin typeface="微軟正黑體"/>
                <a:ea typeface="微軟正黑體"/>
              </a:rPr>
              <a:t> </a:t>
            </a:r>
            <a:r>
              <a:rPr lang="zh-TW" altLang="en-US" sz="4600" b="1">
                <a:solidFill>
                  <a:schemeClr val="bg1">
                    <a:lumMod val="75000"/>
                  </a:schemeClr>
                </a:solidFill>
                <a:latin typeface="微軟正黑體"/>
                <a:ea typeface="微軟正黑體"/>
              </a:rPr>
              <a:t>PCIe </a:t>
            </a:r>
            <a:r>
              <a:rPr lang="zh-TW" altLang="en-US" sz="4600" b="1">
                <a:solidFill>
                  <a:srgbClr val="FF0000"/>
                </a:solidFill>
                <a:latin typeface="微軟正黑體"/>
                <a:ea typeface="微軟正黑體"/>
              </a:rPr>
              <a:t>Gen4</a:t>
            </a:r>
            <a:r>
              <a:rPr lang="zh-TW" altLang="en-US" sz="4600" b="1">
                <a:solidFill>
                  <a:schemeClr val="bg1"/>
                </a:solidFill>
                <a:latin typeface="微軟正黑體"/>
                <a:ea typeface="微軟正黑體"/>
              </a:rPr>
              <a:t> </a:t>
            </a:r>
            <a:r>
              <a:rPr lang="zh-TW" altLang="en-US" sz="4600" b="1">
                <a:solidFill>
                  <a:schemeClr val="bg1">
                    <a:lumMod val="75000"/>
                  </a:schemeClr>
                </a:solidFill>
                <a:latin typeface="微軟正黑體"/>
                <a:ea typeface="微軟正黑體"/>
              </a:rPr>
              <a:t>插槽 </a:t>
            </a:r>
            <a:r>
              <a:rPr lang="zh-TW" altLang="en-US" sz="4600" b="1">
                <a:solidFill>
                  <a:srgbClr val="FF0C00"/>
                </a:solidFill>
                <a:latin typeface="微軟正黑體"/>
                <a:ea typeface="微軟正黑體"/>
              </a:rPr>
              <a:t>快 還要更快</a:t>
            </a:r>
            <a:endParaRPr lang="zh-TW">
              <a:solidFill>
                <a:srgbClr val="FF0C00"/>
              </a:solidFill>
              <a:cs typeface="Calibri" panose="020F0502020204030204"/>
            </a:endParaRPr>
          </a:p>
        </p:txBody>
      </p:sp>
      <p:sp>
        <p:nvSpPr>
          <p:cNvPr id="4" name="文字方塊 3">
            <a:extLst>
              <a:ext uri="{FF2B5EF4-FFF2-40B4-BE49-F238E27FC236}">
                <a16:creationId xmlns:a16="http://schemas.microsoft.com/office/drawing/2014/main" id="{A5738018-4B63-490A-AF4B-7469C6BDC7C8}"/>
              </a:ext>
            </a:extLst>
          </p:cNvPr>
          <p:cNvSpPr txBox="1"/>
          <p:nvPr/>
        </p:nvSpPr>
        <p:spPr>
          <a:xfrm>
            <a:off x="3723674" y="5162034"/>
            <a:ext cx="2362671" cy="369332"/>
          </a:xfrm>
          <a:prstGeom prst="rect">
            <a:avLst/>
          </a:prstGeom>
          <a:noFill/>
        </p:spPr>
        <p:txBody>
          <a:bodyPr wrap="square">
            <a:spAutoFit/>
          </a:bodyPr>
          <a:lstStyle/>
          <a:p>
            <a:pPr algn="ctr">
              <a:buClr>
                <a:srgbClr val="595959"/>
              </a:buClr>
              <a:buSzPct val="25000"/>
            </a:pPr>
            <a:r>
              <a:rPr lang="en-US" altLang="zh-TW" sz="1800" b="1">
                <a:solidFill>
                  <a:schemeClr val="tx1">
                    <a:lumMod val="95000"/>
                    <a:lumOff val="5000"/>
                  </a:schemeClr>
                </a:solidFill>
                <a:latin typeface="Arial"/>
                <a:ea typeface="微軟正黑體"/>
                <a:cs typeface="Arial"/>
              </a:rPr>
              <a:t>3 x PCIe </a:t>
            </a:r>
            <a:r>
              <a:rPr lang="zh-Hant" altLang="en-US" sz="1800" b="1">
                <a:solidFill>
                  <a:schemeClr val="tx1">
                    <a:lumMod val="95000"/>
                    <a:lumOff val="5000"/>
                  </a:schemeClr>
                </a:solidFill>
                <a:latin typeface="Arial"/>
                <a:ea typeface="微軟正黑體"/>
                <a:cs typeface="Arial"/>
              </a:rPr>
              <a:t>插槽</a:t>
            </a:r>
            <a:r>
              <a:rPr lang="zh-Hant" altLang="en-US" sz="1800" b="1">
                <a:solidFill>
                  <a:schemeClr val="tx1">
                    <a:lumMod val="95000"/>
                    <a:lumOff val="5000"/>
                  </a:schemeClr>
                </a:solidFill>
                <a:latin typeface="微軟正黑體"/>
                <a:ea typeface="微軟正黑體"/>
                <a:cs typeface="Arial"/>
              </a:rPr>
              <a:t> (CP</a:t>
            </a:r>
            <a:r>
              <a:rPr lang="en-US" altLang="zh-Hant" sz="1800" b="1">
                <a:solidFill>
                  <a:schemeClr val="tx1">
                    <a:lumMod val="95000"/>
                    <a:lumOff val="5000"/>
                  </a:schemeClr>
                </a:solidFill>
                <a:latin typeface="微軟正黑體"/>
                <a:ea typeface="微軟正黑體"/>
                <a:cs typeface="Arial"/>
              </a:rPr>
              <a:t>U</a:t>
            </a:r>
            <a:r>
              <a:rPr lang="zh-Hant" altLang="en-US" sz="1800" b="1">
                <a:solidFill>
                  <a:schemeClr val="tx1">
                    <a:lumMod val="95000"/>
                    <a:lumOff val="5000"/>
                  </a:schemeClr>
                </a:solidFill>
                <a:latin typeface="微軟正黑體"/>
                <a:ea typeface="微軟正黑體"/>
                <a:cs typeface="Arial"/>
              </a:rPr>
              <a:t>)</a:t>
            </a:r>
          </a:p>
        </p:txBody>
      </p:sp>
      <p:sp>
        <p:nvSpPr>
          <p:cNvPr id="9" name="文字方塊 8">
            <a:extLst>
              <a:ext uri="{FF2B5EF4-FFF2-40B4-BE49-F238E27FC236}">
                <a16:creationId xmlns:a16="http://schemas.microsoft.com/office/drawing/2014/main" id="{50B48790-98F6-41F8-77DA-4E179C3756A2}"/>
              </a:ext>
            </a:extLst>
          </p:cNvPr>
          <p:cNvSpPr txBox="1"/>
          <p:nvPr/>
        </p:nvSpPr>
        <p:spPr>
          <a:xfrm>
            <a:off x="7346264" y="5162034"/>
            <a:ext cx="2352374" cy="369332"/>
          </a:xfrm>
          <a:prstGeom prst="rect">
            <a:avLst/>
          </a:prstGeom>
          <a:noFill/>
        </p:spPr>
        <p:txBody>
          <a:bodyPr wrap="square">
            <a:spAutoFit/>
          </a:bodyPr>
          <a:lstStyle/>
          <a:p>
            <a:pPr algn="ctr">
              <a:buClr>
                <a:srgbClr val="595959"/>
              </a:buClr>
              <a:buSzPct val="25000"/>
            </a:pPr>
            <a:r>
              <a:rPr lang="en-US" altLang="zh-TW" sz="1800" b="1">
                <a:solidFill>
                  <a:schemeClr val="tx1">
                    <a:lumMod val="95000"/>
                    <a:lumOff val="5000"/>
                  </a:schemeClr>
                </a:solidFill>
                <a:latin typeface="Arial"/>
                <a:ea typeface="微軟正黑體"/>
                <a:cs typeface="Arial"/>
              </a:rPr>
              <a:t>3 x PCIe </a:t>
            </a:r>
            <a:r>
              <a:rPr lang="zh-Hant" altLang="en-US" sz="1800" b="1">
                <a:solidFill>
                  <a:schemeClr val="tx1">
                    <a:lumMod val="95000"/>
                    <a:lumOff val="5000"/>
                  </a:schemeClr>
                </a:solidFill>
                <a:latin typeface="Arial"/>
                <a:ea typeface="微軟正黑體"/>
                <a:cs typeface="Arial"/>
              </a:rPr>
              <a:t>插槽</a:t>
            </a:r>
            <a:r>
              <a:rPr lang="zh-Hant" altLang="en-US" sz="1800" b="1">
                <a:solidFill>
                  <a:schemeClr val="tx1">
                    <a:lumMod val="95000"/>
                    <a:lumOff val="5000"/>
                  </a:schemeClr>
                </a:solidFill>
                <a:latin typeface="微軟正黑體"/>
                <a:ea typeface="微軟正黑體"/>
                <a:cs typeface="Arial"/>
              </a:rPr>
              <a:t> (CPU)</a:t>
            </a:r>
          </a:p>
        </p:txBody>
      </p:sp>
      <p:sp>
        <p:nvSpPr>
          <p:cNvPr id="10" name="Shape 82">
            <a:extLst>
              <a:ext uri="{FF2B5EF4-FFF2-40B4-BE49-F238E27FC236}">
                <a16:creationId xmlns:a16="http://schemas.microsoft.com/office/drawing/2014/main" id="{9723AFE8-231D-0ED2-8AAB-F7FCCBDE3F57}"/>
              </a:ext>
            </a:extLst>
          </p:cNvPr>
          <p:cNvSpPr txBox="1"/>
          <p:nvPr/>
        </p:nvSpPr>
        <p:spPr>
          <a:xfrm>
            <a:off x="10479592" y="3741594"/>
            <a:ext cx="1057983"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9F5900"/>
              </a:buClr>
              <a:buSzPct val="25000"/>
              <a:buFont typeface="Arial"/>
              <a:buNone/>
            </a:pPr>
            <a:r>
              <a:rPr lang="zh-TW" altLang="en-US"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插卡</a:t>
            </a:r>
            <a:endParaRPr lang="zh-TW"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11" name="Shape 82">
            <a:extLst>
              <a:ext uri="{FF2B5EF4-FFF2-40B4-BE49-F238E27FC236}">
                <a16:creationId xmlns:a16="http://schemas.microsoft.com/office/drawing/2014/main" id="{F6BC0430-0DAB-A218-630F-ABFEB0C3E2FA}"/>
              </a:ext>
            </a:extLst>
          </p:cNvPr>
          <p:cNvSpPr txBox="1"/>
          <p:nvPr/>
        </p:nvSpPr>
        <p:spPr>
          <a:xfrm>
            <a:off x="10481405" y="5264150"/>
            <a:ext cx="1057983"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9F5900"/>
              </a:buClr>
              <a:buSzPct val="25000"/>
              <a:buFont typeface="Arial"/>
              <a:buNone/>
            </a:pPr>
            <a:r>
              <a:rPr lang="zh-TW" altLang="en-US" sz="1200" b="1" i="0" u="none" strike="noStrike" cap="none">
                <a:solidFill>
                  <a:schemeClr val="bg1">
                    <a:lumMod val="50000"/>
                  </a:schemeClr>
                </a:solidFill>
                <a:latin typeface="Arial" panose="020B0604020202020204" pitchFamily="34" charset="0"/>
                <a:ea typeface="微軟正黑體" pitchFamily="34" charset="-120"/>
                <a:cs typeface="Arial" panose="020B0604020202020204" pitchFamily="34" charset="0"/>
                <a:sym typeface="Arial"/>
              </a:rPr>
              <a:t>無插卡</a:t>
            </a:r>
            <a:endParaRPr lang="zh-TW" sz="1200" b="1" i="0" u="none" strike="noStrike" cap="none">
              <a:solidFill>
                <a:schemeClr val="bg1">
                  <a:lumMod val="50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2" name="Shape 82">
            <a:extLst>
              <a:ext uri="{FF2B5EF4-FFF2-40B4-BE49-F238E27FC236}">
                <a16:creationId xmlns:a16="http://schemas.microsoft.com/office/drawing/2014/main" id="{54854D7C-551C-B274-CAED-649B03633F94}"/>
              </a:ext>
            </a:extLst>
          </p:cNvPr>
          <p:cNvSpPr txBox="1"/>
          <p:nvPr/>
        </p:nvSpPr>
        <p:spPr>
          <a:xfrm>
            <a:off x="7091192" y="1328104"/>
            <a:ext cx="1814008" cy="31324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Slot 1 </a:t>
            </a:r>
            <a:r>
              <a:rPr lang="zh-TW" altLang="en-US"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安裝擴充卡時：</a:t>
            </a:r>
            <a:endParaRPr lang="zh-TW"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 name="Shape 82">
            <a:extLst>
              <a:ext uri="{FF2B5EF4-FFF2-40B4-BE49-F238E27FC236}">
                <a16:creationId xmlns:a16="http://schemas.microsoft.com/office/drawing/2014/main" id="{58931763-CCD5-16B6-8B0A-9D79C9F18A49}"/>
              </a:ext>
            </a:extLst>
          </p:cNvPr>
          <p:cNvSpPr txBox="1"/>
          <p:nvPr/>
        </p:nvSpPr>
        <p:spPr>
          <a:xfrm>
            <a:off x="3474096" y="1328791"/>
            <a:ext cx="1916980" cy="282355"/>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Slot 1 </a:t>
            </a:r>
            <a:r>
              <a:rPr lang="zh-TW" altLang="en-US"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未安裝擴充卡時：</a:t>
            </a:r>
            <a:endParaRPr lang="zh-TW" sz="12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Tree>
    <p:extLst>
      <p:ext uri="{BB962C8B-B14F-4D97-AF65-F5344CB8AC3E}">
        <p14:creationId xmlns:p14="http://schemas.microsoft.com/office/powerpoint/2010/main" val="941192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0" y="576163"/>
            <a:ext cx="12191999"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a:ea typeface="微軟正黑體"/>
              </a:rPr>
              <a:t>業界領先的多種</a:t>
            </a:r>
            <a:r>
              <a:rPr lang="en-US" altLang="zh-TW" sz="4600" b="1">
                <a:solidFill>
                  <a:schemeClr val="bg1">
                    <a:lumMod val="75000"/>
                  </a:schemeClr>
                </a:solidFill>
                <a:latin typeface="微軟正黑體"/>
                <a:ea typeface="微軟正黑體"/>
              </a:rPr>
              <a:t> QNAP </a:t>
            </a:r>
            <a:r>
              <a:rPr lang="zh-TW" altLang="en-US" sz="4600" b="1">
                <a:solidFill>
                  <a:schemeClr val="bg1">
                    <a:lumMod val="75000"/>
                  </a:schemeClr>
                </a:solidFill>
                <a:latin typeface="微軟正黑體"/>
                <a:ea typeface="微軟正黑體"/>
              </a:rPr>
              <a:t>PCIe擴充卡</a:t>
            </a:r>
          </a:p>
        </p:txBody>
      </p:sp>
      <p:sp>
        <p:nvSpPr>
          <p:cNvPr id="31" name="矩形 13">
            <a:extLst>
              <a:ext uri="{FF2B5EF4-FFF2-40B4-BE49-F238E27FC236}">
                <a16:creationId xmlns:a16="http://schemas.microsoft.com/office/drawing/2014/main" id="{57853134-01C5-6357-3A23-D57BBA807436}"/>
              </a:ext>
            </a:extLst>
          </p:cNvPr>
          <p:cNvSpPr/>
          <p:nvPr/>
        </p:nvSpPr>
        <p:spPr>
          <a:xfrm>
            <a:off x="2834514" y="2233107"/>
            <a:ext cx="2855557" cy="1216423"/>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00"/>
              </a:lnSpc>
              <a:buClr>
                <a:srgbClr val="595959"/>
              </a:buClr>
              <a:buSzPct val="25000"/>
            </a:pPr>
            <a:r>
              <a:rPr lang="en-US" altLang="zh-TW" sz="1200">
                <a:solidFill>
                  <a:schemeClr val="bg1"/>
                </a:solidFill>
                <a:latin typeface="微軟正黑體"/>
                <a:ea typeface="微軟正黑體"/>
                <a:cs typeface="Arial"/>
              </a:rPr>
              <a:t>25GbE / 10GbE</a:t>
            </a:r>
            <a:r>
              <a:rPr lang="zh-Hant" altLang="en-US" sz="1200">
                <a:solidFill>
                  <a:schemeClr val="bg1"/>
                </a:solidFill>
                <a:latin typeface="微軟正黑體"/>
                <a:ea typeface="微軟正黑體"/>
                <a:cs typeface="Arial"/>
              </a:rPr>
              <a:t> 網路擴充卡</a:t>
            </a:r>
            <a:r>
              <a:rPr lang="zh-TW" altLang="en-US" sz="1200">
                <a:solidFill>
                  <a:schemeClr val="bg1"/>
                </a:solidFill>
                <a:latin typeface="微軟正黑體"/>
                <a:ea typeface="微軟正黑體"/>
                <a:cs typeface="Arial"/>
              </a:rPr>
              <a:t> </a:t>
            </a:r>
            <a:r>
              <a:rPr lang="zh-Hant" altLang="en-US" sz="1200">
                <a:solidFill>
                  <a:schemeClr val="bg1"/>
                </a:solidFill>
                <a:latin typeface="微軟正黑體"/>
                <a:ea typeface="微軟正黑體"/>
                <a:cs typeface="Arial"/>
              </a:rPr>
              <a:t>(例如QXG-25G2SF-E810 或 QXG-10G</a:t>
            </a:r>
            <a:r>
              <a:rPr lang="en-US" altLang="zh-Hant" sz="1200">
                <a:solidFill>
                  <a:schemeClr val="bg1"/>
                </a:solidFill>
                <a:latin typeface="微軟正黑體"/>
                <a:ea typeface="微軟正黑體"/>
                <a:cs typeface="Arial"/>
              </a:rPr>
              <a:t>2SF</a:t>
            </a:r>
            <a:r>
              <a:rPr lang="zh-Hant" altLang="en-US" sz="1200">
                <a:solidFill>
                  <a:schemeClr val="bg1"/>
                </a:solidFill>
                <a:latin typeface="微軟正黑體"/>
                <a:ea typeface="微軟正黑體"/>
                <a:cs typeface="Arial"/>
              </a:rPr>
              <a:t>-X710)</a:t>
            </a:r>
            <a:r>
              <a:rPr lang="en-US" altLang="zh-Hant" sz="1200">
                <a:solidFill>
                  <a:schemeClr val="bg1"/>
                </a:solidFill>
                <a:latin typeface="微軟正黑體"/>
                <a:ea typeface="微軟正黑體"/>
                <a:cs typeface="Arial"/>
              </a:rPr>
              <a:t> </a:t>
            </a:r>
            <a:r>
              <a:rPr lang="zh-Hant" altLang="en-US" sz="1200">
                <a:solidFill>
                  <a:schemeClr val="bg1"/>
                </a:solidFill>
                <a:latin typeface="微軟正黑體"/>
                <a:ea typeface="微軟正黑體"/>
                <a:cs typeface="Arial"/>
              </a:rPr>
              <a:t>提供高吞吐量與低延遲性，讓企業快速完成任務</a:t>
            </a:r>
            <a:endParaRPr lang="en-US" altLang="zh-TW" sz="1200">
              <a:solidFill>
                <a:schemeClr val="bg1"/>
              </a:solidFill>
              <a:latin typeface="微軟正黑體"/>
              <a:ea typeface="微軟正黑體"/>
              <a:cs typeface="Arial"/>
            </a:endParaRPr>
          </a:p>
        </p:txBody>
      </p:sp>
      <p:sp>
        <p:nvSpPr>
          <p:cNvPr id="37" name="矩形 13">
            <a:extLst>
              <a:ext uri="{FF2B5EF4-FFF2-40B4-BE49-F238E27FC236}">
                <a16:creationId xmlns:a16="http://schemas.microsoft.com/office/drawing/2014/main" id="{13085C40-659E-C24C-9CAF-D934DC1DD190}"/>
              </a:ext>
            </a:extLst>
          </p:cNvPr>
          <p:cNvSpPr/>
          <p:nvPr/>
        </p:nvSpPr>
        <p:spPr>
          <a:xfrm>
            <a:off x="8045705" y="2223140"/>
            <a:ext cx="2768838" cy="934295"/>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00"/>
              </a:lnSpc>
              <a:buClr>
                <a:srgbClr val="595959"/>
              </a:buClr>
              <a:buSzPct val="25000"/>
            </a:pPr>
            <a:r>
              <a:rPr lang="en-US" altLang="zh-TW" sz="1200">
                <a:solidFill>
                  <a:schemeClr val="bg1"/>
                </a:solidFill>
                <a:latin typeface="微軟正黑體"/>
                <a:ea typeface="微軟正黑體"/>
                <a:cs typeface="Arial"/>
              </a:rPr>
              <a:t>QM2 </a:t>
            </a:r>
            <a:r>
              <a:rPr lang="zh-TW" altLang="en-US" sz="1200">
                <a:solidFill>
                  <a:schemeClr val="bg1"/>
                </a:solidFill>
                <a:latin typeface="微軟正黑體"/>
                <a:ea typeface="微軟正黑體"/>
                <a:cs typeface="Arial"/>
              </a:rPr>
              <a:t>卡 (例如QM2-2P410G2T) 提供 </a:t>
            </a:r>
            <a:r>
              <a:rPr lang="en-US" altLang="zh-TW" sz="1200">
                <a:solidFill>
                  <a:schemeClr val="bg1"/>
                </a:solidFill>
                <a:latin typeface="微軟正黑體"/>
                <a:ea typeface="微軟正黑體"/>
                <a:cs typeface="Arial"/>
              </a:rPr>
              <a:t>10GBASE-T </a:t>
            </a:r>
            <a:r>
              <a:rPr lang="zh-TW" altLang="en-US" sz="1200">
                <a:solidFill>
                  <a:schemeClr val="bg1"/>
                </a:solidFill>
                <a:latin typeface="微軟正黑體"/>
                <a:ea typeface="微軟正黑體"/>
                <a:cs typeface="Arial"/>
              </a:rPr>
              <a:t>網路埠和</a:t>
            </a:r>
            <a:r>
              <a:rPr lang="en-US" altLang="zh-TW" sz="1200">
                <a:solidFill>
                  <a:schemeClr val="bg1"/>
                </a:solidFill>
                <a:latin typeface="微軟正黑體"/>
                <a:ea typeface="微軟正黑體"/>
                <a:cs typeface="Arial"/>
              </a:rPr>
              <a:t>/</a:t>
            </a:r>
            <a:r>
              <a:rPr lang="zh-TW" altLang="en-US" sz="1200">
                <a:solidFill>
                  <a:schemeClr val="bg1"/>
                </a:solidFill>
                <a:latin typeface="微軟正黑體"/>
                <a:ea typeface="微軟正黑體"/>
                <a:cs typeface="Arial"/>
              </a:rPr>
              <a:t>或 </a:t>
            </a:r>
            <a:r>
              <a:rPr lang="en-US" altLang="zh-TW" sz="1200">
                <a:solidFill>
                  <a:schemeClr val="bg1"/>
                </a:solidFill>
                <a:latin typeface="微軟正黑體"/>
                <a:ea typeface="微軟正黑體"/>
                <a:cs typeface="Arial"/>
              </a:rPr>
              <a:t>M.2 SSD </a:t>
            </a:r>
            <a:r>
              <a:rPr lang="zh-TW" altLang="en-US" sz="1200">
                <a:solidFill>
                  <a:schemeClr val="bg1"/>
                </a:solidFill>
                <a:latin typeface="微軟正黑體"/>
                <a:ea typeface="微軟正黑體"/>
                <a:cs typeface="Arial"/>
              </a:rPr>
              <a:t>插槽，立即加上更多 </a:t>
            </a:r>
            <a:r>
              <a:rPr lang="en-US" altLang="zh-TW" sz="1200">
                <a:solidFill>
                  <a:schemeClr val="bg1"/>
                </a:solidFill>
                <a:latin typeface="微軟正黑體"/>
                <a:ea typeface="微軟正黑體"/>
                <a:cs typeface="Arial"/>
              </a:rPr>
              <a:t>SSD </a:t>
            </a:r>
            <a:r>
              <a:rPr lang="zh-TW" altLang="en-US" sz="1200">
                <a:solidFill>
                  <a:schemeClr val="bg1"/>
                </a:solidFill>
                <a:latin typeface="微軟正黑體"/>
                <a:ea typeface="微軟正黑體"/>
                <a:cs typeface="Arial"/>
              </a:rPr>
              <a:t>快取加速儲存</a:t>
            </a:r>
          </a:p>
        </p:txBody>
      </p:sp>
      <p:sp>
        <p:nvSpPr>
          <p:cNvPr id="41" name="矩形 13">
            <a:extLst>
              <a:ext uri="{FF2B5EF4-FFF2-40B4-BE49-F238E27FC236}">
                <a16:creationId xmlns:a16="http://schemas.microsoft.com/office/drawing/2014/main" id="{E667F7DD-778E-895E-AA4E-91AC0E0308AA}"/>
              </a:ext>
            </a:extLst>
          </p:cNvPr>
          <p:cNvSpPr/>
          <p:nvPr/>
        </p:nvSpPr>
        <p:spPr>
          <a:xfrm>
            <a:off x="2834514" y="4499639"/>
            <a:ext cx="2855557" cy="1216423"/>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0">
              <a:lnSpc>
                <a:spcPts val="2200"/>
              </a:lnSpc>
              <a:buClr>
                <a:srgbClr val="595959"/>
              </a:buClr>
              <a:buSzPct val="25000"/>
            </a:pPr>
            <a:r>
              <a:rPr lang="en-US" altLang="zh-TW" sz="1200">
                <a:solidFill>
                  <a:schemeClr val="bg1"/>
                </a:solidFill>
                <a:latin typeface="微軟正黑體" panose="020B0604030504040204" pitchFamily="34" charset="-120"/>
                <a:ea typeface="微軟正黑體" panose="020B0604030504040204" pitchFamily="34" charset="-120"/>
                <a:cs typeface="Arial"/>
              </a:rPr>
              <a:t>QXP-3X4PES </a:t>
            </a:r>
            <a:r>
              <a:rPr lang="zh-TW" altLang="en-US" sz="1200">
                <a:solidFill>
                  <a:schemeClr val="bg1"/>
                </a:solidFill>
                <a:latin typeface="微軟正黑體" panose="020B0604030504040204" pitchFamily="34" charset="-120"/>
                <a:ea typeface="微軟正黑體" panose="020B0604030504040204" pitchFamily="34" charset="-120"/>
                <a:cs typeface="Arial"/>
              </a:rPr>
              <a:t>或</a:t>
            </a:r>
            <a:r>
              <a:rPr lang="en-US" altLang="zh-TW" sz="1200">
                <a:solidFill>
                  <a:schemeClr val="bg1"/>
                </a:solidFill>
                <a:latin typeface="微軟正黑體" panose="020B0604030504040204" pitchFamily="34" charset="-120"/>
                <a:ea typeface="微軟正黑體" panose="020B0604030504040204" pitchFamily="34" charset="-120"/>
                <a:cs typeface="Arial"/>
              </a:rPr>
              <a:t> QXP-3X8PES </a:t>
            </a:r>
            <a:r>
              <a:rPr lang="zh-TW" altLang="en-US" sz="1200">
                <a:solidFill>
                  <a:schemeClr val="bg1"/>
                </a:solidFill>
                <a:latin typeface="微軟正黑體" panose="020B0604030504040204" pitchFamily="34" charset="-120"/>
                <a:ea typeface="微軟正黑體" panose="020B0604030504040204" pitchFamily="34" charset="-120"/>
                <a:cs typeface="Arial"/>
              </a:rPr>
              <a:t>擴充卡專為 </a:t>
            </a:r>
            <a:r>
              <a:rPr lang="en-US" altLang="zh-TW" sz="1200">
                <a:solidFill>
                  <a:schemeClr val="bg1"/>
                </a:solidFill>
                <a:latin typeface="微軟正黑體" panose="020B0604030504040204" pitchFamily="34" charset="-120"/>
                <a:ea typeface="微軟正黑體" panose="020B0604030504040204" pitchFamily="34" charset="-120"/>
                <a:cs typeface="Arial"/>
              </a:rPr>
              <a:t>NAS </a:t>
            </a:r>
            <a:r>
              <a:rPr lang="zh-TW" altLang="en-US" sz="1200">
                <a:solidFill>
                  <a:schemeClr val="bg1"/>
                </a:solidFill>
                <a:latin typeface="微軟正黑體" panose="020B0604030504040204" pitchFamily="34" charset="-120"/>
                <a:ea typeface="微軟正黑體" panose="020B0604030504040204" pitchFamily="34" charset="-120"/>
                <a:cs typeface="Arial"/>
              </a:rPr>
              <a:t>搭配 </a:t>
            </a:r>
            <a:r>
              <a:rPr lang="en-US" altLang="zh-TW" sz="1200">
                <a:solidFill>
                  <a:schemeClr val="bg1"/>
                </a:solidFill>
                <a:latin typeface="微軟正黑體" panose="020B0604030504040204" pitchFamily="34" charset="-120"/>
                <a:ea typeface="微軟正黑體" panose="020B0604030504040204" pitchFamily="34" charset="-120"/>
                <a:cs typeface="Arial"/>
              </a:rPr>
              <a:t>TL-Rx00PES-RP </a:t>
            </a:r>
            <a:r>
              <a:rPr lang="zh-TW" altLang="en-US" sz="1200">
                <a:solidFill>
                  <a:schemeClr val="bg1"/>
                </a:solidFill>
                <a:latin typeface="微軟正黑體" panose="020B0604030504040204" pitchFamily="34" charset="-120"/>
                <a:ea typeface="微軟正黑體" panose="020B0604030504040204" pitchFamily="34" charset="-120"/>
                <a:cs typeface="Arial"/>
              </a:rPr>
              <a:t>系列儲存擴充設備所設計．最多可串接新增 </a:t>
            </a:r>
            <a:r>
              <a:rPr lang="en-US" altLang="zh-TW" sz="1200">
                <a:solidFill>
                  <a:schemeClr val="bg1"/>
                </a:solidFill>
                <a:latin typeface="微軟正黑體" panose="020B0604030504040204" pitchFamily="34" charset="-120"/>
                <a:ea typeface="微軟正黑體" panose="020B0604030504040204" pitchFamily="34" charset="-120"/>
                <a:cs typeface="Arial"/>
              </a:rPr>
              <a:t>192 </a:t>
            </a:r>
            <a:r>
              <a:rPr lang="zh-TW" altLang="en-US" sz="1200">
                <a:solidFill>
                  <a:schemeClr val="bg1"/>
                </a:solidFill>
                <a:latin typeface="微軟正黑體" panose="020B0604030504040204" pitchFamily="34" charset="-120"/>
                <a:ea typeface="微軟正黑體" panose="020B0604030504040204" pitchFamily="34" charset="-120"/>
                <a:cs typeface="Arial"/>
              </a:rPr>
              <a:t>顆 </a:t>
            </a:r>
            <a:r>
              <a:rPr lang="en-US" altLang="zh-TW" sz="1200">
                <a:solidFill>
                  <a:schemeClr val="bg1"/>
                </a:solidFill>
                <a:latin typeface="微軟正黑體" panose="020B0604030504040204" pitchFamily="34" charset="-120"/>
                <a:ea typeface="微軟正黑體" panose="020B0604030504040204" pitchFamily="34" charset="-120"/>
                <a:cs typeface="Arial"/>
              </a:rPr>
              <a:t>SATA </a:t>
            </a:r>
            <a:r>
              <a:rPr lang="zh-TW" altLang="en-US" sz="1200">
                <a:solidFill>
                  <a:schemeClr val="bg1"/>
                </a:solidFill>
                <a:latin typeface="微軟正黑體" panose="020B0604030504040204" pitchFamily="34" charset="-120"/>
                <a:ea typeface="微軟正黑體" panose="020B0604030504040204" pitchFamily="34" charset="-120"/>
                <a:cs typeface="Arial"/>
              </a:rPr>
              <a:t>硬碟儲存容量</a:t>
            </a:r>
          </a:p>
        </p:txBody>
      </p:sp>
      <p:pic>
        <p:nvPicPr>
          <p:cNvPr id="43" name="圖片 42" descr="一張含有 工程, 電子工程, 比例模型 的圖片&#10;&#10;自動產生的描述">
            <a:extLst>
              <a:ext uri="{FF2B5EF4-FFF2-40B4-BE49-F238E27FC236}">
                <a16:creationId xmlns:a16="http://schemas.microsoft.com/office/drawing/2014/main" id="{F606FAF6-C373-68ED-B9DC-54BF6A5F2090}"/>
              </a:ext>
            </a:extLst>
          </p:cNvPr>
          <p:cNvPicPr>
            <a:picLocks noChangeAspect="1"/>
          </p:cNvPicPr>
          <p:nvPr/>
        </p:nvPicPr>
        <p:blipFill>
          <a:blip r:embed="rId3"/>
          <a:stretch>
            <a:fillRect/>
          </a:stretch>
        </p:blipFill>
        <p:spPr>
          <a:xfrm>
            <a:off x="473352" y="4091037"/>
            <a:ext cx="2187146" cy="1364392"/>
          </a:xfrm>
          <a:prstGeom prst="rect">
            <a:avLst/>
          </a:prstGeom>
        </p:spPr>
      </p:pic>
      <p:sp>
        <p:nvSpPr>
          <p:cNvPr id="53" name="矩形 13">
            <a:extLst>
              <a:ext uri="{FF2B5EF4-FFF2-40B4-BE49-F238E27FC236}">
                <a16:creationId xmlns:a16="http://schemas.microsoft.com/office/drawing/2014/main" id="{70A28D7D-793D-043D-93F9-639BDEEFF815}"/>
              </a:ext>
            </a:extLst>
          </p:cNvPr>
          <p:cNvSpPr/>
          <p:nvPr/>
        </p:nvSpPr>
        <p:spPr>
          <a:xfrm>
            <a:off x="8045705" y="4499639"/>
            <a:ext cx="2768837" cy="1216423"/>
          </a:xfrm>
          <a:prstGeom prst="rect">
            <a:avLst/>
          </a:prstGeom>
          <a:noFill/>
        </p:spPr>
        <p:txBody>
          <a:bodyPr wrap="square" lIns="121920" tIns="60960" rIns="121920" bIns="6096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00"/>
              </a:lnSpc>
              <a:buClr>
                <a:srgbClr val="595959"/>
              </a:buClr>
              <a:buSzPct val="25000"/>
            </a:pPr>
            <a:r>
              <a:rPr lang="en-US" altLang="zh-TW" sz="1200">
                <a:solidFill>
                  <a:schemeClr val="bg1"/>
                </a:solidFill>
                <a:latin typeface="微軟正黑體"/>
                <a:ea typeface="微軟正黑體"/>
                <a:cs typeface="Arial"/>
              </a:rPr>
              <a:t>SAS </a:t>
            </a:r>
            <a:r>
              <a:rPr lang="zh-TW" altLang="en-US" sz="1200">
                <a:solidFill>
                  <a:schemeClr val="bg1"/>
                </a:solidFill>
                <a:latin typeface="微軟正黑體"/>
                <a:ea typeface="微軟正黑體"/>
                <a:cs typeface="Arial"/>
              </a:rPr>
              <a:t>擴充卡(QXP-820S-B3408)</a:t>
            </a:r>
            <a:r>
              <a:rPr lang="en-US" altLang="zh-TW" sz="1200">
                <a:solidFill>
                  <a:schemeClr val="bg1"/>
                </a:solidFill>
                <a:latin typeface="微軟正黑體"/>
                <a:ea typeface="微軟正黑體"/>
                <a:cs typeface="Arial"/>
              </a:rPr>
              <a:t> </a:t>
            </a:r>
            <a:r>
              <a:rPr lang="zh-TW" altLang="en-US" sz="1200">
                <a:solidFill>
                  <a:schemeClr val="bg1"/>
                </a:solidFill>
                <a:latin typeface="微軟正黑體"/>
                <a:ea typeface="微軟正黑體"/>
                <a:cs typeface="Arial"/>
              </a:rPr>
              <a:t>專為 </a:t>
            </a:r>
            <a:r>
              <a:rPr lang="en-US" altLang="zh-TW" sz="1200">
                <a:solidFill>
                  <a:schemeClr val="bg1"/>
                </a:solidFill>
                <a:latin typeface="微軟正黑體"/>
                <a:ea typeface="微軟正黑體"/>
                <a:cs typeface="Arial"/>
              </a:rPr>
              <a:t>NAS </a:t>
            </a:r>
            <a:r>
              <a:rPr lang="zh-TW" altLang="en-US" sz="1200">
                <a:solidFill>
                  <a:schemeClr val="bg1"/>
                </a:solidFill>
                <a:latin typeface="微軟正黑體"/>
                <a:ea typeface="微軟正黑體"/>
                <a:cs typeface="Arial"/>
              </a:rPr>
              <a:t>搭配 </a:t>
            </a:r>
            <a:r>
              <a:rPr lang="en-US" altLang="zh-TW" sz="1200">
                <a:solidFill>
                  <a:schemeClr val="bg1"/>
                </a:solidFill>
                <a:latin typeface="微軟正黑體"/>
                <a:ea typeface="微軟正黑體"/>
                <a:cs typeface="Arial"/>
              </a:rPr>
              <a:t>TL SAS </a:t>
            </a:r>
            <a:r>
              <a:rPr lang="zh-TW" altLang="en-US" sz="1200">
                <a:solidFill>
                  <a:schemeClr val="bg1"/>
                </a:solidFill>
                <a:latin typeface="微軟正黑體"/>
                <a:ea typeface="微軟正黑體"/>
                <a:cs typeface="Arial"/>
              </a:rPr>
              <a:t>系列儲存擴充設備所設計．最多可串接16台16-bay TL-R1620Sep-RP SAS JBOD</a:t>
            </a:r>
          </a:p>
        </p:txBody>
      </p:sp>
      <p:pic>
        <p:nvPicPr>
          <p:cNvPr id="58" name="圖片 57" descr="一張含有 文字, 電子產品, 機器, 扇子 的圖片&#10;&#10;自動產生的描述">
            <a:extLst>
              <a:ext uri="{FF2B5EF4-FFF2-40B4-BE49-F238E27FC236}">
                <a16:creationId xmlns:a16="http://schemas.microsoft.com/office/drawing/2014/main" id="{3477C30A-99CE-2FE6-10DC-7B0C32FD8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59" y="1812222"/>
            <a:ext cx="1960952" cy="1345213"/>
          </a:xfrm>
          <a:prstGeom prst="rect">
            <a:avLst/>
          </a:prstGeom>
        </p:spPr>
      </p:pic>
      <p:pic>
        <p:nvPicPr>
          <p:cNvPr id="60" name="圖片 59" descr="一張含有 螢幕擷取畫面, 文字 的圖片&#10;&#10;自動產生的描述">
            <a:extLst>
              <a:ext uri="{FF2B5EF4-FFF2-40B4-BE49-F238E27FC236}">
                <a16:creationId xmlns:a16="http://schemas.microsoft.com/office/drawing/2014/main" id="{88D090D6-43C2-047E-2694-A1530A8B2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474" y="2110762"/>
            <a:ext cx="1842690" cy="748132"/>
          </a:xfrm>
          <a:prstGeom prst="rect">
            <a:avLst/>
          </a:prstGeom>
        </p:spPr>
      </p:pic>
      <p:pic>
        <p:nvPicPr>
          <p:cNvPr id="62" name="圖片 61" descr="一張含有 文字, 電子產品, 電腦硬體, 電腦元件 的圖片&#10;&#10;自動產生的描述">
            <a:extLst>
              <a:ext uri="{FF2B5EF4-FFF2-40B4-BE49-F238E27FC236}">
                <a16:creationId xmlns:a16="http://schemas.microsoft.com/office/drawing/2014/main" id="{B6CE7F52-4D7E-52E6-F35D-052B20C185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8409" y="4577709"/>
            <a:ext cx="1758958" cy="877720"/>
          </a:xfrm>
          <a:prstGeom prst="rect">
            <a:avLst/>
          </a:prstGeom>
        </p:spPr>
      </p:pic>
    </p:spTree>
    <p:extLst>
      <p:ext uri="{BB962C8B-B14F-4D97-AF65-F5344CB8AC3E}">
        <p14:creationId xmlns:p14="http://schemas.microsoft.com/office/powerpoint/2010/main" val="285055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8637" y="481468"/>
            <a:ext cx="11791950"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panose="020B0604030504040204" pitchFamily="34" charset="-120"/>
                <a:ea typeface="微軟正黑體" panose="020B0604030504040204" pitchFamily="34" charset="-120"/>
              </a:rPr>
              <a:t>彈性的儲存空間擴充選擇</a:t>
            </a:r>
          </a:p>
        </p:txBody>
      </p:sp>
      <p:sp>
        <p:nvSpPr>
          <p:cNvPr id="3" name="矩形 2"/>
          <p:cNvSpPr/>
          <p:nvPr/>
        </p:nvSpPr>
        <p:spPr>
          <a:xfrm>
            <a:off x="785092" y="2109781"/>
            <a:ext cx="10597906" cy="646331"/>
          </a:xfrm>
          <a:prstGeom prst="rect">
            <a:avLst/>
          </a:prstGeom>
        </p:spPr>
        <p:txBody>
          <a:bodyPr wrap="square" lIns="91440" tIns="45720" rIns="91440" bIns="45720" anchor="t">
            <a:spAutoFit/>
          </a:bodyPr>
          <a:lstStyle/>
          <a:p>
            <a:r>
              <a:rPr lang="en-US" altLang="zh-TW">
                <a:solidFill>
                  <a:schemeClr val="bg1"/>
                </a:solidFill>
                <a:latin typeface="微軟正黑體"/>
                <a:ea typeface="微軟正黑體"/>
                <a:cs typeface="Calibri"/>
              </a:rPr>
              <a:t>TS-h1277AXU-RP / TS-h1677AXU-RP </a:t>
            </a:r>
            <a:r>
              <a:rPr lang="en-US" altLang="zh-TW" err="1">
                <a:solidFill>
                  <a:schemeClr val="bg1"/>
                </a:solidFill>
                <a:latin typeface="微軟正黑體"/>
                <a:ea typeface="微軟正黑體"/>
                <a:cs typeface="Calibri"/>
              </a:rPr>
              <a:t>可以依據不同設備及情境需求，透過不同介面擴充容量</a:t>
            </a:r>
            <a:r>
              <a:rPr lang="en-US" altLang="zh-TW">
                <a:solidFill>
                  <a:schemeClr val="bg1"/>
                </a:solidFill>
                <a:latin typeface="微軟正黑體"/>
                <a:ea typeface="微軟正黑體"/>
                <a:cs typeface="Calibri"/>
              </a:rPr>
              <a:t>．</a:t>
            </a:r>
            <a:br>
              <a:rPr lang="en-US" altLang="zh-TW">
                <a:latin typeface="微軟正黑體" panose="020B0604030504040204" pitchFamily="34" charset="-120"/>
                <a:ea typeface="微軟正黑體" panose="020B0604030504040204" pitchFamily="34" charset="-120"/>
                <a:cs typeface="Calibri"/>
              </a:rPr>
            </a:br>
            <a:r>
              <a:rPr lang="en-US" altLang="zh-TW" err="1">
                <a:solidFill>
                  <a:schemeClr val="bg1"/>
                </a:solidFill>
                <a:latin typeface="微軟正黑體"/>
                <a:ea typeface="微軟正黑體"/>
                <a:cs typeface="Calibri"/>
              </a:rPr>
              <a:t>例如</a:t>
            </a:r>
            <a:r>
              <a:rPr lang="zh-TW" altLang="en-US">
                <a:solidFill>
                  <a:schemeClr val="bg1"/>
                </a:solidFill>
                <a:latin typeface="微軟正黑體"/>
                <a:ea typeface="微軟正黑體"/>
                <a:cs typeface="Calibri"/>
              </a:rPr>
              <a:t> </a:t>
            </a:r>
            <a:r>
              <a:rPr lang="en-US" altLang="zh-TW">
                <a:solidFill>
                  <a:schemeClr val="bg1"/>
                </a:solidFill>
                <a:latin typeface="微軟正黑體"/>
                <a:ea typeface="微軟正黑體"/>
                <a:cs typeface="Calibri"/>
              </a:rPr>
              <a:t>VJBOD、USB JBOD、SAS JBOD、SATA JBOD </a:t>
            </a:r>
            <a:r>
              <a:rPr lang="en-US" altLang="zh-TW" err="1">
                <a:solidFill>
                  <a:schemeClr val="bg1"/>
                </a:solidFill>
                <a:latin typeface="微軟正黑體"/>
                <a:ea typeface="微軟正黑體"/>
                <a:cs typeface="Calibri"/>
              </a:rPr>
              <a:t>以及</a:t>
            </a:r>
            <a:r>
              <a:rPr lang="zh-TW" altLang="en-US">
                <a:solidFill>
                  <a:schemeClr val="bg1"/>
                </a:solidFill>
                <a:latin typeface="微軟正黑體"/>
                <a:ea typeface="微軟正黑體"/>
                <a:cs typeface="Calibri"/>
              </a:rPr>
              <a:t> </a:t>
            </a:r>
            <a:r>
              <a:rPr lang="en-US" altLang="zh-TW">
                <a:solidFill>
                  <a:schemeClr val="bg1"/>
                </a:solidFill>
                <a:latin typeface="微軟正黑體"/>
                <a:ea typeface="微軟正黑體"/>
                <a:cs typeface="Calibri"/>
              </a:rPr>
              <a:t>TL-Rx00PES-RP PCIe SATA JBOD．</a:t>
            </a:r>
          </a:p>
        </p:txBody>
      </p:sp>
      <p:grpSp>
        <p:nvGrpSpPr>
          <p:cNvPr id="25" name="群組 24">
            <a:extLst>
              <a:ext uri="{FF2B5EF4-FFF2-40B4-BE49-F238E27FC236}">
                <a16:creationId xmlns:a16="http://schemas.microsoft.com/office/drawing/2014/main" id="{3988956E-78A8-39F7-21B9-F5E183AA4749}"/>
              </a:ext>
            </a:extLst>
          </p:cNvPr>
          <p:cNvGrpSpPr/>
          <p:nvPr/>
        </p:nvGrpSpPr>
        <p:grpSpPr>
          <a:xfrm>
            <a:off x="697119" y="2939754"/>
            <a:ext cx="11026194" cy="3785416"/>
            <a:chOff x="987113" y="2993775"/>
            <a:chExt cx="10395885" cy="3569022"/>
          </a:xfrm>
        </p:grpSpPr>
        <p:sp>
          <p:nvSpPr>
            <p:cNvPr id="2" name="矩形 1">
              <a:extLst>
                <a:ext uri="{FF2B5EF4-FFF2-40B4-BE49-F238E27FC236}">
                  <a16:creationId xmlns:a16="http://schemas.microsoft.com/office/drawing/2014/main" id="{E4EE79CE-F95C-FFAA-507A-2F1860056CC8}"/>
                </a:ext>
              </a:extLst>
            </p:cNvPr>
            <p:cNvSpPr/>
            <p:nvPr/>
          </p:nvSpPr>
          <p:spPr>
            <a:xfrm>
              <a:off x="8387815" y="5853312"/>
              <a:ext cx="2839931" cy="461665"/>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TR-004U</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RAID enclosure</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2" name="矩形 11">
              <a:extLst>
                <a:ext uri="{FF2B5EF4-FFF2-40B4-BE49-F238E27FC236}">
                  <a16:creationId xmlns:a16="http://schemas.microsoft.com/office/drawing/2014/main" id="{5D3D93F8-9F41-BB09-ACD4-5D99719E52B5}"/>
                </a:ext>
              </a:extLst>
            </p:cNvPr>
            <p:cNvSpPr/>
            <p:nvPr/>
          </p:nvSpPr>
          <p:spPr>
            <a:xfrm>
              <a:off x="5000399" y="6004466"/>
              <a:ext cx="2407445"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TL-Rx00PES-RP</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PCIe-SATA JBOD</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 name="矩形 13">
              <a:extLst>
                <a:ext uri="{FF2B5EF4-FFF2-40B4-BE49-F238E27FC236}">
                  <a16:creationId xmlns:a16="http://schemas.microsoft.com/office/drawing/2014/main" id="{42EBB434-9AFF-3688-7638-668906989D02}"/>
                </a:ext>
              </a:extLst>
            </p:cNvPr>
            <p:cNvSpPr/>
            <p:nvPr/>
          </p:nvSpPr>
          <p:spPr>
            <a:xfrm>
              <a:off x="8604057" y="6285798"/>
              <a:ext cx="2407445" cy="276999"/>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TR-004URAID</a:t>
              </a: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 enclosure</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6FE1C56A-F5CE-63E8-48B7-A62CC6D8F6E8}"/>
                </a:ext>
              </a:extLst>
            </p:cNvPr>
            <p:cNvSpPr/>
            <p:nvPr/>
          </p:nvSpPr>
          <p:spPr>
            <a:xfrm>
              <a:off x="1396742" y="6004466"/>
              <a:ext cx="2407445"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TL-Rx00Sep-RP</a:t>
              </a:r>
            </a:p>
            <a:p>
              <a:pPr algn="ctr" defTabSz="1219170">
                <a:buClr>
                  <a:srgbClr val="000000"/>
                </a:buClr>
                <a:defRPr/>
              </a:pPr>
              <a:r>
                <a:rPr lang="en-US" altLang="zh-TW" sz="1200" kern="0">
                  <a:solidFill>
                    <a:schemeClr val="bg1"/>
                  </a:solidFill>
                  <a:latin typeface="Arial" panose="020B0604020202020204" pitchFamily="34" charset="0"/>
                  <a:ea typeface="微軟正黑體" panose="020B0604030504040204" pitchFamily="34" charset="-120"/>
                  <a:cs typeface="Arial" panose="020B0604020202020204" pitchFamily="34" charset="0"/>
                </a:rPr>
                <a:t>SAS JBOD</a:t>
              </a:r>
              <a:endParaRPr lang="zh-TW" altLang="en-US" sz="12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24" name="圖片 23" descr="一張含有 螢幕擷取畫面 的圖片&#10;&#10;自動產生的描述">
              <a:extLst>
                <a:ext uri="{FF2B5EF4-FFF2-40B4-BE49-F238E27FC236}">
                  <a16:creationId xmlns:a16="http://schemas.microsoft.com/office/drawing/2014/main" id="{D944F081-199A-47E4-0558-5C06BE4D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13" y="2993775"/>
              <a:ext cx="10395885" cy="2945736"/>
            </a:xfrm>
            <a:prstGeom prst="rect">
              <a:avLst/>
            </a:prstGeom>
          </p:spPr>
        </p:pic>
      </p:grpSp>
    </p:spTree>
    <p:extLst>
      <p:ext uri="{BB962C8B-B14F-4D97-AF65-F5344CB8AC3E}">
        <p14:creationId xmlns:p14="http://schemas.microsoft.com/office/powerpoint/2010/main" val="24161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黑色, 黑暗, space, 月亮 的圖片&#10;&#10;自動產生的描述">
            <a:extLst>
              <a:ext uri="{FF2B5EF4-FFF2-40B4-BE49-F238E27FC236}">
                <a16:creationId xmlns:a16="http://schemas.microsoft.com/office/drawing/2014/main" id="{23555371-40BF-90A6-1B3A-CA49B62A34DD}"/>
              </a:ext>
            </a:extLst>
          </p:cNvPr>
          <p:cNvPicPr>
            <a:picLocks noChangeAspect="1"/>
          </p:cNvPicPr>
          <p:nvPr/>
        </p:nvPicPr>
        <p:blipFill rotWithShape="1">
          <a:blip r:embed="rId3">
            <a:extLst>
              <a:ext uri="{28A0092B-C50C-407E-A947-70E740481C1C}">
                <a14:useLocalDpi xmlns:a14="http://schemas.microsoft.com/office/drawing/2010/main" val="0"/>
              </a:ext>
            </a:extLst>
          </a:blip>
          <a:srcRect l="28676" b="31781"/>
          <a:stretch/>
        </p:blipFill>
        <p:spPr>
          <a:xfrm>
            <a:off x="-1" y="1403286"/>
            <a:ext cx="8139066" cy="5454713"/>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0" y="576163"/>
            <a:ext cx="12191999"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a:ea typeface="微軟正黑體"/>
              </a:rPr>
              <a:t>性能與容量兼顧的</a:t>
            </a:r>
            <a:r>
              <a:rPr lang="en-US" altLang="zh-TW" sz="4600" b="1">
                <a:solidFill>
                  <a:schemeClr val="bg1">
                    <a:lumMod val="75000"/>
                  </a:schemeClr>
                </a:solidFill>
                <a:latin typeface="微軟正黑體"/>
                <a:ea typeface="微軟正黑體"/>
              </a:rPr>
              <a:t> PB </a:t>
            </a:r>
            <a:r>
              <a:rPr lang="zh-TW" altLang="en-US" sz="4600" b="1">
                <a:solidFill>
                  <a:schemeClr val="bg1">
                    <a:lumMod val="75000"/>
                  </a:schemeClr>
                </a:solidFill>
                <a:latin typeface="微軟正黑體"/>
                <a:ea typeface="微軟正黑體"/>
              </a:rPr>
              <a:t>超值方案</a:t>
            </a:r>
          </a:p>
        </p:txBody>
      </p:sp>
      <p:sp>
        <p:nvSpPr>
          <p:cNvPr id="3" name="矩形 2" descr=","/>
          <p:cNvSpPr/>
          <p:nvPr/>
        </p:nvSpPr>
        <p:spPr>
          <a:xfrm>
            <a:off x="7545444" y="2430895"/>
            <a:ext cx="3871556" cy="2629566"/>
          </a:xfrm>
          <a:prstGeom prst="rect">
            <a:avLst/>
          </a:prstGeom>
        </p:spPr>
        <p:txBody>
          <a:bodyPr wrap="square" lIns="91440" tIns="45720" rIns="91440" bIns="45720" anchor="t">
            <a:spAutoFit/>
          </a:bodyPr>
          <a:lstStyle/>
          <a:p>
            <a:pPr>
              <a:lnSpc>
                <a:spcPts val="2500"/>
              </a:lnSpc>
            </a:pPr>
            <a:r>
              <a:rPr lang="zh-TW" sz="1600" b="1">
                <a:solidFill>
                  <a:schemeClr val="bg1"/>
                </a:solidFill>
                <a:latin typeface="Calibri"/>
                <a:ea typeface="微軟正黑體"/>
                <a:cs typeface="Calibri"/>
              </a:rPr>
              <a:t>T</a:t>
            </a:r>
            <a:r>
              <a:rPr lang="en-US" altLang="zh-TW" sz="1600" b="1">
                <a:solidFill>
                  <a:schemeClr val="bg1"/>
                </a:solidFill>
                <a:latin typeface="Calibri"/>
                <a:ea typeface="微軟正黑體"/>
                <a:cs typeface="Calibri"/>
              </a:rPr>
              <a:t>S-h1277AXU-RP 及 TS-h1677AXU-RP系列產品,最多可以</a:t>
            </a:r>
            <a:r>
              <a:rPr lang="en-US" altLang="zh-TW" sz="1600" b="1">
                <a:solidFill>
                  <a:srgbClr val="FF0000"/>
                </a:solidFill>
                <a:latin typeface="Calibri"/>
                <a:ea typeface="微軟正黑體"/>
                <a:cs typeface="Calibri"/>
              </a:rPr>
              <a:t>支援8台TL-Rx00PES PCIe SATA JBOD</a:t>
            </a:r>
            <a:r>
              <a:rPr lang="zh-TW" altLang="en-US" sz="1600" b="1">
                <a:solidFill>
                  <a:schemeClr val="bg1"/>
                </a:solidFill>
                <a:latin typeface="Calibri"/>
                <a:ea typeface="微軟正黑體"/>
                <a:cs typeface="Calibri"/>
              </a:rPr>
              <a:t>，</a:t>
            </a:r>
            <a:r>
              <a:rPr lang="en-US" altLang="zh-TW" sz="1600" b="1">
                <a:solidFill>
                  <a:schemeClr val="bg1"/>
                </a:solidFill>
                <a:latin typeface="Calibri"/>
                <a:ea typeface="微軟正黑體"/>
                <a:cs typeface="Calibri"/>
              </a:rPr>
              <a:t>提供高達208顆磁碟的總空間 (總容量高達4PB</a:t>
            </a:r>
            <a:r>
              <a:rPr lang="zh-TW" altLang="en-US" sz="1600" b="1">
                <a:solidFill>
                  <a:schemeClr val="bg1"/>
                </a:solidFill>
                <a:latin typeface="Calibri"/>
                <a:ea typeface="微軟正黑體"/>
                <a:cs typeface="Calibri"/>
              </a:rPr>
              <a:t>，</a:t>
            </a:r>
            <a:r>
              <a:rPr lang="en-US" altLang="zh-TW" sz="1600" b="1">
                <a:solidFill>
                  <a:schemeClr val="bg1"/>
                </a:solidFill>
                <a:latin typeface="Calibri"/>
                <a:ea typeface="微軟正黑體"/>
                <a:cs typeface="Calibri"/>
              </a:rPr>
              <a:t>可用空間超過3PB) </a:t>
            </a:r>
            <a:br>
              <a:rPr lang="en-US" altLang="zh-TW" sz="1600" b="1">
                <a:latin typeface="Calibri"/>
                <a:ea typeface="微軟正黑體"/>
                <a:cs typeface="Calibri"/>
              </a:rPr>
            </a:br>
            <a:br>
              <a:rPr lang="en-US" altLang="zh-TW" sz="1600" b="1">
                <a:latin typeface="Calibri"/>
                <a:ea typeface="微軟正黑體"/>
                <a:cs typeface="Calibri"/>
              </a:rPr>
            </a:br>
            <a:r>
              <a:rPr lang="en-US" altLang="zh-TW" sz="1600" b="1" err="1">
                <a:solidFill>
                  <a:schemeClr val="bg1"/>
                </a:solidFill>
                <a:latin typeface="Calibri"/>
                <a:ea typeface="微軟正黑體"/>
                <a:cs typeface="Calibri"/>
              </a:rPr>
              <a:t>同時兼顧</a:t>
            </a:r>
            <a:r>
              <a:rPr lang="zh-TW" altLang="en-US" sz="1600" b="1">
                <a:solidFill>
                  <a:schemeClr val="bg1"/>
                </a:solidFill>
                <a:latin typeface="Calibri"/>
                <a:ea typeface="微軟正黑體"/>
                <a:cs typeface="Calibri"/>
              </a:rPr>
              <a:t> </a:t>
            </a:r>
            <a:r>
              <a:rPr lang="en-US" altLang="zh-TW" sz="1600" b="1">
                <a:solidFill>
                  <a:schemeClr val="bg1"/>
                </a:solidFill>
                <a:latin typeface="Calibri"/>
                <a:ea typeface="微軟正黑體"/>
                <a:cs typeface="Calibri"/>
              </a:rPr>
              <a:t>25GbE x 2的網路埠效能</a:t>
            </a:r>
            <a:r>
              <a:rPr lang="zh-TW" altLang="en-US" sz="1600" b="1">
                <a:solidFill>
                  <a:schemeClr val="bg1"/>
                </a:solidFill>
                <a:latin typeface="Calibri"/>
                <a:ea typeface="微軟正黑體"/>
                <a:cs typeface="Calibri"/>
              </a:rPr>
              <a:t>，</a:t>
            </a:r>
            <a:r>
              <a:rPr lang="en-US" altLang="zh-TW" sz="1600" b="1" err="1">
                <a:solidFill>
                  <a:schemeClr val="bg1"/>
                </a:solidFill>
                <a:latin typeface="Calibri"/>
                <a:ea typeface="微軟正黑體"/>
                <a:cs typeface="Calibri"/>
              </a:rPr>
              <a:t>充分給予企業彈性的容量</a:t>
            </a:r>
            <a:r>
              <a:rPr lang="en-US" altLang="zh-TW" sz="1600" b="1">
                <a:solidFill>
                  <a:schemeClr val="bg1"/>
                </a:solidFill>
                <a:latin typeface="Calibri"/>
                <a:ea typeface="微軟正黑體"/>
                <a:cs typeface="Calibri"/>
              </a:rPr>
              <a:t>/</a:t>
            </a:r>
            <a:r>
              <a:rPr lang="en-US" altLang="zh-TW" sz="1600" b="1" err="1">
                <a:solidFill>
                  <a:schemeClr val="bg1"/>
                </a:solidFill>
                <a:latin typeface="Calibri"/>
                <a:ea typeface="微軟正黑體"/>
                <a:cs typeface="Calibri"/>
              </a:rPr>
              <a:t>效能擴充需求以應付各種情境</a:t>
            </a:r>
            <a:endParaRPr lang="zh-TW" sz="1600" b="1">
              <a:solidFill>
                <a:schemeClr val="bg1"/>
              </a:solidFill>
            </a:endParaRPr>
          </a:p>
        </p:txBody>
      </p:sp>
      <p:pic>
        <p:nvPicPr>
          <p:cNvPr id="12" name="圖形 11">
            <a:extLst>
              <a:ext uri="{FF2B5EF4-FFF2-40B4-BE49-F238E27FC236}">
                <a16:creationId xmlns:a16="http://schemas.microsoft.com/office/drawing/2014/main" id="{06B9B619-2E17-F248-4CA4-FA4783627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000" y="2326881"/>
            <a:ext cx="6316533" cy="4027319"/>
          </a:xfrm>
          <a:prstGeom prst="rect">
            <a:avLst/>
          </a:prstGeom>
          <a:effectLst>
            <a:outerShdw blurRad="177800" dist="152400" dir="2700000" algn="tl" rotWithShape="0">
              <a:prstClr val="black">
                <a:alpha val="40000"/>
              </a:prstClr>
            </a:outerShdw>
          </a:effectLst>
        </p:spPr>
      </p:pic>
      <p:sp>
        <p:nvSpPr>
          <p:cNvPr id="4" name="文字方塊 3">
            <a:extLst>
              <a:ext uri="{FF2B5EF4-FFF2-40B4-BE49-F238E27FC236}">
                <a16:creationId xmlns:a16="http://schemas.microsoft.com/office/drawing/2014/main" id="{38CDF44F-02E1-3593-7ACE-C97D777C34E7}"/>
              </a:ext>
            </a:extLst>
          </p:cNvPr>
          <p:cNvSpPr txBox="1"/>
          <p:nvPr/>
        </p:nvSpPr>
        <p:spPr>
          <a:xfrm>
            <a:off x="7546398" y="5338537"/>
            <a:ext cx="3871002" cy="1015663"/>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a:solidFill>
                  <a:schemeClr val="bg1"/>
                </a:solidFill>
                <a:ea typeface="新細明體"/>
                <a:cs typeface="Calibri"/>
              </a:rPr>
              <a:t>TL-Rx00PES JBOD有3個SKU，TS-R1200PES-RP (12-bay 已開賣)、TL-R1600PES-RP(16-bay 已開賣)、以及TL-R2400PES-RP (24-bay將於2024/Feb.上市)</a:t>
            </a:r>
          </a:p>
          <a:p>
            <a:r>
              <a:rPr lang="zh-TW" altLang="en-US" sz="1200">
                <a:solidFill>
                  <a:schemeClr val="bg1"/>
                </a:solidFill>
                <a:ea typeface="新細明體"/>
              </a:rPr>
              <a:t>注意事項</a:t>
            </a:r>
            <a:r>
              <a:rPr lang="en-US" altLang="zh-TW" sz="1200">
                <a:solidFill>
                  <a:schemeClr val="bg1"/>
                </a:solidFill>
                <a:ea typeface="新細明體"/>
              </a:rPr>
              <a:t>:</a:t>
            </a:r>
            <a:r>
              <a:rPr lang="zh-TW" altLang="en-US" sz="1200">
                <a:solidFill>
                  <a:schemeClr val="bg1"/>
                </a:solidFill>
                <a:ea typeface="新細明體"/>
              </a:rPr>
              <a:t> 了解</a:t>
            </a:r>
            <a:r>
              <a:rPr lang="en-US" altLang="zh-TW" sz="1200">
                <a:solidFill>
                  <a:schemeClr val="bg1"/>
                </a:solidFill>
                <a:ea typeface="新細明體"/>
              </a:rPr>
              <a:t>NAS</a:t>
            </a:r>
            <a:r>
              <a:rPr lang="zh-TW" altLang="en-US" sz="1200">
                <a:solidFill>
                  <a:schemeClr val="bg1"/>
                </a:solidFill>
                <a:ea typeface="新細明體"/>
              </a:rPr>
              <a:t>支援數量，請參考相容性列表</a:t>
            </a:r>
            <a:endParaRPr lang="en-US" altLang="zh-TW" sz="1200">
              <a:solidFill>
                <a:schemeClr val="bg1"/>
              </a:solidFill>
              <a:ea typeface="新細明體"/>
              <a:cs typeface="Calibri"/>
            </a:endParaRPr>
          </a:p>
          <a:p>
            <a:r>
              <a:rPr lang="en-US" altLang="zh-TW" sz="1200">
                <a:solidFill>
                  <a:schemeClr val="bg1"/>
                </a:solidFill>
                <a:ea typeface="新細明體"/>
              </a:rPr>
              <a:t>https://www.qnap.com/go/compatibility-expansion/pcie </a:t>
            </a:r>
            <a:endParaRPr lang="zh-TW" altLang="en-US" sz="1200">
              <a:solidFill>
                <a:schemeClr val="bg1"/>
              </a:solidFill>
            </a:endParaRPr>
          </a:p>
        </p:txBody>
      </p:sp>
    </p:spTree>
    <p:extLst>
      <p:ext uri="{BB962C8B-B14F-4D97-AF65-F5344CB8AC3E}">
        <p14:creationId xmlns:p14="http://schemas.microsoft.com/office/powerpoint/2010/main" val="1457482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4E2807A6-2D39-E8AE-0B0A-16C2F70B62CA}"/>
              </a:ext>
            </a:extLst>
          </p:cNvPr>
          <p:cNvGraphicFramePr>
            <a:graphicFrameLocks noGrp="1"/>
          </p:cNvGraphicFramePr>
          <p:nvPr>
            <p:extLst>
              <p:ext uri="{D42A27DB-BD31-4B8C-83A1-F6EECF244321}">
                <p14:modId xmlns:p14="http://schemas.microsoft.com/office/powerpoint/2010/main" val="1471812274"/>
              </p:ext>
            </p:extLst>
          </p:nvPr>
        </p:nvGraphicFramePr>
        <p:xfrm>
          <a:off x="724884" y="3050266"/>
          <a:ext cx="8728736" cy="3257658"/>
        </p:xfrm>
        <a:graphic>
          <a:graphicData uri="http://schemas.openxmlformats.org/drawingml/2006/table">
            <a:tbl>
              <a:tblPr firstRow="1" bandRow="1">
                <a:effectLst>
                  <a:reflection blurRad="190500" stA="47000" endPos="12000" dir="5400000" sy="-100000" algn="bl" rotWithShape="0"/>
                </a:effectLst>
                <a:tableStyleId>{073A0DAA-6AF3-43AB-8588-CEC1D06C72B9}</a:tableStyleId>
              </a:tblPr>
              <a:tblGrid>
                <a:gridCol w="858978">
                  <a:extLst>
                    <a:ext uri="{9D8B030D-6E8A-4147-A177-3AD203B41FA5}">
                      <a16:colId xmlns:a16="http://schemas.microsoft.com/office/drawing/2014/main" val="3446783767"/>
                    </a:ext>
                  </a:extLst>
                </a:gridCol>
                <a:gridCol w="858978">
                  <a:extLst>
                    <a:ext uri="{9D8B030D-6E8A-4147-A177-3AD203B41FA5}">
                      <a16:colId xmlns:a16="http://schemas.microsoft.com/office/drawing/2014/main" val="1465002482"/>
                    </a:ext>
                  </a:extLst>
                </a:gridCol>
                <a:gridCol w="1402156">
                  <a:extLst>
                    <a:ext uri="{9D8B030D-6E8A-4147-A177-3AD203B41FA5}">
                      <a16:colId xmlns:a16="http://schemas.microsoft.com/office/drawing/2014/main" val="1335224793"/>
                    </a:ext>
                  </a:extLst>
                </a:gridCol>
                <a:gridCol w="1402156">
                  <a:extLst>
                    <a:ext uri="{9D8B030D-6E8A-4147-A177-3AD203B41FA5}">
                      <a16:colId xmlns:a16="http://schemas.microsoft.com/office/drawing/2014/main" val="1453003347"/>
                    </a:ext>
                  </a:extLst>
                </a:gridCol>
                <a:gridCol w="1402156">
                  <a:extLst>
                    <a:ext uri="{9D8B030D-6E8A-4147-A177-3AD203B41FA5}">
                      <a16:colId xmlns:a16="http://schemas.microsoft.com/office/drawing/2014/main" val="2344304924"/>
                    </a:ext>
                  </a:extLst>
                </a:gridCol>
                <a:gridCol w="1402156">
                  <a:extLst>
                    <a:ext uri="{9D8B030D-6E8A-4147-A177-3AD203B41FA5}">
                      <a16:colId xmlns:a16="http://schemas.microsoft.com/office/drawing/2014/main" val="2836598252"/>
                    </a:ext>
                  </a:extLst>
                </a:gridCol>
                <a:gridCol w="1402156">
                  <a:extLst>
                    <a:ext uri="{9D8B030D-6E8A-4147-A177-3AD203B41FA5}">
                      <a16:colId xmlns:a16="http://schemas.microsoft.com/office/drawing/2014/main" val="935340030"/>
                    </a:ext>
                  </a:extLst>
                </a:gridCol>
              </a:tblGrid>
              <a:tr h="732060">
                <a:tc rowSpan="2">
                  <a:txBody>
                    <a:bodyPr/>
                    <a:lstStyle/>
                    <a:p>
                      <a:pPr algn="ctr" fontAlgn="ctr"/>
                      <a:r>
                        <a:rPr lang="af-ZA" sz="1100" err="1">
                          <a:effectLst/>
                          <a:latin typeface="Arial"/>
                          <a:cs typeface="Arial"/>
                        </a:rPr>
                        <a:t>Protocol</a:t>
                      </a:r>
                    </a:p>
                  </a:txBody>
                  <a:tcPr marL="9525" marR="9525" marT="9525" anchor="ctr">
                    <a:lnL w="12700" cmpd="sng">
                      <a:noFill/>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rowSpan="2">
                  <a:txBody>
                    <a:bodyPr/>
                    <a:lstStyle/>
                    <a:p>
                      <a:pPr algn="ctr" fontAlgn="ctr"/>
                      <a:r>
                        <a:rPr lang="af-ZA" sz="1100" err="1">
                          <a:effectLst/>
                          <a:latin typeface="Arial"/>
                          <a:cs typeface="Arial"/>
                        </a:rPr>
                        <a:t>Unit</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rowSpan="2">
                  <a:txBody>
                    <a:bodyPr/>
                    <a:lstStyle/>
                    <a:p>
                      <a:pPr algn="ctr" fontAlgn="ctr"/>
                      <a:r>
                        <a:rPr lang="af-ZA" sz="1100">
                          <a:effectLst/>
                          <a:latin typeface="Arial"/>
                          <a:cs typeface="Arial"/>
                        </a:rPr>
                        <a:t>IO Access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algn="ctr" fontAlgn="ctr"/>
                      <a:r>
                        <a:rPr lang="af-ZA" sz="1100">
                          <a:effectLst/>
                          <a:latin typeface="Arial"/>
                          <a:cs typeface="Arial"/>
                        </a:rPr>
                        <a:t>TS-h1277AXU-RP-R7-32G</a:t>
                      </a:r>
                      <a:br>
                        <a:rPr lang="af-ZA" sz="1100">
                          <a:effectLst/>
                          <a:latin typeface="Arial"/>
                          <a:cs typeface="Arial"/>
                        </a:rPr>
                      </a:br>
                      <a:r>
                        <a:rPr lang="af-ZA" sz="1100">
                          <a:effectLst/>
                          <a:latin typeface="Arial"/>
                          <a:cs typeface="Arial"/>
                        </a:rPr>
                        <a:t>(32Gx1,8C16T)</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algn="ctr" fontAlgn="ctr"/>
                      <a:r>
                        <a:rPr lang="af-ZA" sz="1100">
                          <a:effectLst/>
                          <a:latin typeface="Arial"/>
                          <a:cs typeface="Arial"/>
                        </a:rPr>
                        <a:t>TS-h1677AXU-RP-R7-32G</a:t>
                      </a:r>
                      <a:br>
                        <a:rPr lang="af-ZA" sz="1100">
                          <a:effectLst/>
                          <a:latin typeface="Arial"/>
                          <a:cs typeface="Arial"/>
                        </a:rPr>
                      </a:br>
                      <a:r>
                        <a:rPr lang="af-ZA" sz="1100">
                          <a:effectLst/>
                          <a:latin typeface="Arial"/>
                          <a:cs typeface="Arial"/>
                        </a:rPr>
                        <a:t>(32Gx1,8C16T)</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TS-h1277XU-RP-3700X-32G</a:t>
                      </a:r>
                      <a:endParaRPr lang="af-ZA" sz="1100" b="1" kern="1200">
                        <a:solidFill>
                          <a:schemeClr val="lt1"/>
                        </a:solidFill>
                        <a:effectLst/>
                        <a:latin typeface="Arial"/>
                        <a:ea typeface="+mn-ea"/>
                        <a:cs typeface="Arial"/>
                      </a:endParaRPr>
                    </a:p>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(32Gx1, 8C16T)</a:t>
                      </a:r>
                      <a:endParaRPr lang="af-ZA" sz="1100" b="1" kern="1200">
                        <a:solidFill>
                          <a:schemeClr val="lt1"/>
                        </a:solidFill>
                        <a:effectLst/>
                        <a:latin typeface="Arial"/>
                        <a:ea typeface="+mn-ea"/>
                        <a:cs typeface="Arial"/>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TS-h1677XU-RP-3700X-32G</a:t>
                      </a:r>
                      <a:endParaRPr lang="zh-TW" altLang="en-US" sz="1100" b="1" kern="1200">
                        <a:solidFill>
                          <a:schemeClr val="lt1"/>
                        </a:solidFill>
                        <a:effectLst/>
                        <a:latin typeface="Arial"/>
                        <a:ea typeface="+mn-ea"/>
                        <a:cs typeface="Arial"/>
                      </a:endParaRPr>
                    </a:p>
                    <a:p>
                      <a:pPr lvl="0" algn="ctr">
                        <a:lnSpc>
                          <a:spcPct val="100000"/>
                        </a:lnSpc>
                        <a:spcBef>
                          <a:spcPts val="0"/>
                        </a:spcBef>
                        <a:spcAft>
                          <a:spcPts val="0"/>
                        </a:spcAft>
                        <a:buNone/>
                      </a:pPr>
                      <a:r>
                        <a:rPr lang="af-ZA" sz="1100" b="1" kern="1200" noProof="0">
                          <a:solidFill>
                            <a:schemeClr val="lt1"/>
                          </a:solidFill>
                          <a:effectLst/>
                          <a:latin typeface="Arial"/>
                          <a:ea typeface="+mn-ea"/>
                          <a:cs typeface="Arial"/>
                        </a:rPr>
                        <a:t>(32Gx1, 8C16T)</a:t>
                      </a:r>
                      <a:endParaRPr lang="af-ZA" sz="1100" b="1" kern="1200">
                        <a:solidFill>
                          <a:schemeClr val="lt1"/>
                        </a:solidFill>
                        <a:effectLst/>
                        <a:latin typeface="Arial"/>
                        <a:ea typeface="+mn-ea"/>
                        <a:cs typeface="Arial"/>
                      </a:endParaRPr>
                    </a:p>
                  </a:txBody>
                  <a:tcPr marL="9525" marR="9525" marT="9525" anchor="ctr">
                    <a:lnL w="12700" cap="flat" cmpd="sng" algn="ctr">
                      <a:solidFill>
                        <a:schemeClr val="bg1"/>
                      </a:solidFill>
                      <a:prstDash val="solid"/>
                      <a:round/>
                      <a:headEnd type="none" w="med" len="med"/>
                      <a:tailEnd type="none" w="med" len="med"/>
                    </a:lnL>
                    <a:lnR w="12700" cmpd="sng">
                      <a:noFill/>
                    </a:lnR>
                    <a:lnT w="12700" cap="flat" cmpd="sng" algn="ctr">
                      <a:solidFill>
                        <a:srgbClr val="FF0000"/>
                      </a:solidFill>
                      <a:prstDash val="solid"/>
                      <a:round/>
                      <a:headEnd type="none" w="med" len="med"/>
                      <a:tailEnd type="none" w="med" len="med"/>
                    </a:lnT>
                    <a:lnB w="38100" cmpd="sng">
                      <a:noFill/>
                    </a:lnB>
                  </a:tcPr>
                </a:tc>
                <a:extLst>
                  <a:ext uri="{0D108BD9-81ED-4DB2-BD59-A6C34878D82A}">
                    <a16:rowId xmlns:a16="http://schemas.microsoft.com/office/drawing/2014/main" val="1625150579"/>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gridSpan="2">
                  <a:txBody>
                    <a:bodyPr/>
                    <a:lstStyle/>
                    <a:p>
                      <a:pPr algn="ctr" fontAlgn="ctr"/>
                      <a:r>
                        <a:rPr lang="af-ZA" sz="1200">
                          <a:effectLst/>
                          <a:latin typeface="Arial"/>
                          <a:cs typeface="Arial"/>
                        </a:rPr>
                        <a:t>5 </a:t>
                      </a:r>
                      <a:r>
                        <a:rPr lang="af-ZA" sz="1200" err="1">
                          <a:effectLst/>
                          <a:latin typeface="Arial"/>
                          <a:cs typeface="Arial"/>
                        </a:rPr>
                        <a:t>host</a:t>
                      </a:r>
                      <a:r>
                        <a:rPr lang="af-ZA" sz="1200">
                          <a:effectLst/>
                          <a:latin typeface="Arial"/>
                          <a:cs typeface="Arial"/>
                        </a:rPr>
                        <a:t> 25GbEx6</a:t>
                      </a:r>
                    </a:p>
                  </a:txBody>
                  <a:tcPr marL="9525" marR="9525" marT="9525" anchor="ctr">
                    <a:lnL w="12700" cap="flat" cmpd="sng" algn="ctr">
                      <a:solidFill>
                        <a:schemeClr val="bg1"/>
                      </a:solidFill>
                      <a:prstDash val="solid"/>
                      <a:round/>
                      <a:headEnd type="none" w="med" len="med"/>
                      <a:tailEnd type="none" w="med" len="med"/>
                    </a:lnL>
                    <a:lnR w="12700" cmpd="sng">
                      <a:noFill/>
                    </a:lnR>
                    <a:lnT w="38100" cmpd="sng">
                      <a:noFill/>
                    </a:lnT>
                    <a:lnB w="12700" cmpd="sng">
                      <a:noFill/>
                    </a:lnB>
                  </a:tcPr>
                </a:tc>
                <a:tc hMerge="1">
                  <a:txBody>
                    <a:bodyPr/>
                    <a:lstStyle/>
                    <a:p>
                      <a:endParaRPr lang="zh-TW" altLang="en-US"/>
                    </a:p>
                  </a:txBody>
                  <a:tcPr marL="0" marR="0" marT="0" marB="0" horzOverflow="overflow"/>
                </a:tc>
                <a:tc gridSpan="2">
                  <a:txBody>
                    <a:bodyPr/>
                    <a:lstStyle/>
                    <a:p>
                      <a:pPr lvl="0" algn="ctr">
                        <a:buNone/>
                      </a:pPr>
                      <a:r>
                        <a:rPr lang="af-ZA" altLang="zh-TW" sz="1200" kern="1200">
                          <a:solidFill>
                            <a:schemeClr val="dk1"/>
                          </a:solidFill>
                          <a:effectLst/>
                          <a:latin typeface="Arial"/>
                          <a:ea typeface="+mn-ea"/>
                          <a:cs typeface="Arial"/>
                        </a:rPr>
                        <a:t>1 </a:t>
                      </a:r>
                      <a:r>
                        <a:rPr lang="af-ZA" altLang="zh-TW" sz="1200" kern="1200" err="1">
                          <a:solidFill>
                            <a:schemeClr val="dk1"/>
                          </a:solidFill>
                          <a:effectLst/>
                          <a:latin typeface="Arial"/>
                          <a:ea typeface="+mn-ea"/>
                          <a:cs typeface="Arial"/>
                        </a:rPr>
                        <a:t>host</a:t>
                      </a:r>
                      <a:r>
                        <a:rPr lang="af-ZA" altLang="zh-TW" sz="1200" kern="1200">
                          <a:solidFill>
                            <a:schemeClr val="dk1"/>
                          </a:solidFill>
                          <a:effectLst/>
                          <a:latin typeface="Arial"/>
                          <a:ea typeface="+mn-ea"/>
                          <a:cs typeface="Arial"/>
                        </a:rPr>
                        <a:t> 10GbEx4</a:t>
                      </a:r>
                    </a:p>
                  </a:txBody>
                  <a:tcPr marL="9525" marR="9525" marT="9525" anchor="ctr">
                    <a:lnL w="12700" cmpd="sng">
                      <a:noFill/>
                    </a:lnL>
                    <a:lnR w="12700" cmpd="sng">
                      <a:noFill/>
                    </a:lnR>
                    <a:lnT w="38100" cmpd="sng">
                      <a:noFill/>
                    </a:lnT>
                    <a:lnB w="12700" cmpd="sng">
                      <a:noFill/>
                    </a:lnB>
                  </a:tcPr>
                </a:tc>
                <a:tc hMerge="1">
                  <a:txBody>
                    <a:bodyPr/>
                    <a:lstStyle/>
                    <a:p>
                      <a:endParaRPr lang="zh-TW" altLang="en-US"/>
                    </a:p>
                  </a:txBody>
                  <a:tcPr marL="0" marR="0" marT="0" marB="0" horzOverflow="overflow"/>
                </a:tc>
                <a:extLst>
                  <a:ext uri="{0D108BD9-81ED-4DB2-BD59-A6C34878D82A}">
                    <a16:rowId xmlns:a16="http://schemas.microsoft.com/office/drawing/2014/main" val="2318791416"/>
                  </a:ext>
                </a:extLst>
              </a:tr>
              <a:tr h="280622">
                <a:tc rowSpan="4">
                  <a:txBody>
                    <a:bodyPr/>
                    <a:lstStyle/>
                    <a:p>
                      <a:pPr algn="ctr" fontAlgn="ctr"/>
                      <a:r>
                        <a:rPr lang="af-ZA" sz="1800" err="1">
                          <a:effectLst/>
                          <a:latin typeface="Arial"/>
                          <a:cs typeface="Arial"/>
                        </a:rPr>
                        <a:t>iSCSI</a:t>
                      </a:r>
                    </a:p>
                  </a:txBody>
                  <a:tcPr marL="9525" marR="9525" marT="9525" anchor="ctr">
                    <a:lnL w="12700" cmpd="sng">
                      <a:noFill/>
                    </a:lnL>
                    <a:lnR w="12700" cap="flat" cmpd="sng" algn="ctr">
                      <a:solidFill>
                        <a:schemeClr val="bg1"/>
                      </a:solidFill>
                      <a:prstDash val="solid"/>
                      <a:round/>
                      <a:headEnd type="none" w="med" len="med"/>
                      <a:tailEnd type="none" w="med" len="med"/>
                    </a:lnR>
                    <a:lnT w="38100" cmpd="sng">
                      <a:noFill/>
                    </a:lnT>
                    <a:lnB w="12700" cmpd="sng">
                      <a:noFill/>
                    </a:lnB>
                    <a:solidFill>
                      <a:schemeClr val="bg1"/>
                    </a:solidFill>
                  </a:tcPr>
                </a:tc>
                <a:tc rowSpan="2">
                  <a:txBody>
                    <a:bodyPr/>
                    <a:lstStyle/>
                    <a:p>
                      <a:pPr algn="ctr" fontAlgn="ctr"/>
                      <a:r>
                        <a:rPr lang="af-ZA" sz="1100" err="1">
                          <a:effectLst/>
                          <a:latin typeface="Arial"/>
                          <a:cs typeface="Arial"/>
                        </a:rPr>
                        <a:t>Throughput</a:t>
                      </a:r>
                      <a:br>
                        <a:rPr lang="af-ZA" sz="1100">
                          <a:effectLst/>
                          <a:latin typeface="Arial"/>
                          <a:cs typeface="Arial"/>
                        </a:rPr>
                      </a:br>
                      <a:r>
                        <a:rPr lang="af-ZA" sz="1100">
                          <a:effectLst/>
                          <a:latin typeface="Arial"/>
                          <a:cs typeface="Arial"/>
                        </a:rPr>
                        <a:t> (MB/s)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algn="ctr" fontAlgn="b"/>
                      <a:r>
                        <a:rPr lang="af-ZA" sz="1100">
                          <a:effectLst/>
                          <a:latin typeface="Arial"/>
                          <a:cs typeface="Arial"/>
                        </a:rPr>
                        <a:t>SW-1M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algn="ctr" fontAlgn="ctr"/>
                      <a:r>
                        <a:rPr lang="en-US" altLang="zh-TW" sz="1100">
                          <a:effectLst/>
                          <a:latin typeface="Arial"/>
                          <a:cs typeface="Arial"/>
                        </a:rPr>
                        <a:t>4,293</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4,370</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2,669</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2,971</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4103680023"/>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b"/>
                      <a:r>
                        <a:rPr lang="af-ZA" sz="1100">
                          <a:effectLst/>
                          <a:latin typeface="Arial"/>
                          <a:cs typeface="Arial"/>
                        </a:rPr>
                        <a:t>SR-1M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7,813</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7,821</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3,378</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3,093</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2741186054"/>
                  </a:ext>
                </a:extLst>
              </a:tr>
              <a:tr h="280622">
                <a:tc vMerge="1">
                  <a:txBody>
                    <a:bodyPr/>
                    <a:lstStyle/>
                    <a:p>
                      <a:endParaRPr lang="zh-TW" altLang="en-US"/>
                    </a:p>
                  </a:txBody>
                  <a:tcPr marL="0" marR="0" marT="0" marB="0" horzOverflow="overflow"/>
                </a:tc>
                <a:tc rowSpan="2">
                  <a:txBody>
                    <a:bodyPr/>
                    <a:lstStyle/>
                    <a:p>
                      <a:pPr algn="ctr" fontAlgn="ctr"/>
                      <a:r>
                        <a:rPr lang="af-ZA" sz="1100">
                          <a:effectLst/>
                          <a:latin typeface="Arial"/>
                          <a:cs typeface="Arial"/>
                        </a:rPr>
                        <a:t>IOPS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bg1">
                        <a:lumMod val="65000"/>
                      </a:schemeClr>
                    </a:solidFill>
                  </a:tcPr>
                </a:tc>
                <a:tc>
                  <a:txBody>
                    <a:bodyPr/>
                    <a:lstStyle/>
                    <a:p>
                      <a:pPr algn="ctr" fontAlgn="ctr"/>
                      <a:r>
                        <a:rPr lang="af-ZA" sz="1100">
                          <a:effectLst/>
                          <a:latin typeface="Arial"/>
                          <a:cs typeface="Arial"/>
                        </a:rPr>
                        <a:t>RW-4K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1,098,192</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1,066,161</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223,262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154,485</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1430926741"/>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ctr"/>
                      <a:r>
                        <a:rPr lang="af-ZA" sz="1100">
                          <a:effectLst/>
                          <a:latin typeface="Arial"/>
                          <a:cs typeface="Arial"/>
                        </a:rPr>
                        <a:t>RR-4K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1,602,966</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1,595,523</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311,089</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349,317</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4069407689"/>
                  </a:ext>
                </a:extLst>
              </a:tr>
              <a:tr h="280622">
                <a:tc rowSpan="4">
                  <a:txBody>
                    <a:bodyPr/>
                    <a:lstStyle/>
                    <a:p>
                      <a:pPr algn="ctr" fontAlgn="ctr"/>
                      <a:r>
                        <a:rPr lang="af-ZA" sz="1800">
                          <a:effectLst/>
                          <a:latin typeface="Arial"/>
                          <a:cs typeface="Arial"/>
                        </a:rPr>
                        <a:t>SMB</a:t>
                      </a:r>
                    </a:p>
                  </a:txBody>
                  <a:tcPr marL="9525" marR="9525" marT="9525"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rowSpan="2">
                  <a:txBody>
                    <a:bodyPr/>
                    <a:lstStyle/>
                    <a:p>
                      <a:pPr algn="ctr" fontAlgn="ctr"/>
                      <a:r>
                        <a:rPr lang="af-ZA" sz="1100" err="1">
                          <a:effectLst/>
                          <a:latin typeface="Arial"/>
                          <a:cs typeface="Arial"/>
                        </a:rPr>
                        <a:t>Throughput</a:t>
                      </a:r>
                      <a:br>
                        <a:rPr lang="af-ZA" sz="1100">
                          <a:effectLst/>
                          <a:latin typeface="Arial"/>
                          <a:cs typeface="Arial"/>
                        </a:rPr>
                      </a:br>
                      <a:r>
                        <a:rPr lang="af-ZA" sz="1100">
                          <a:effectLst/>
                          <a:latin typeface="Arial"/>
                          <a:cs typeface="Arial"/>
                        </a:rPr>
                        <a:t> (MB/s)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b"/>
                      <a:r>
                        <a:rPr lang="af-ZA" sz="1100">
                          <a:effectLst/>
                          <a:latin typeface="Arial"/>
                          <a:cs typeface="Arial"/>
                        </a:rPr>
                        <a:t>SW-1M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6,741</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6,926</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2,931</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3,017</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1455667802"/>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b"/>
                      <a:r>
                        <a:rPr lang="af-ZA" sz="1100">
                          <a:effectLst/>
                          <a:latin typeface="Arial"/>
                          <a:cs typeface="Arial"/>
                        </a:rPr>
                        <a:t>SR-1M</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15,547</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16,185</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3,907</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4,031</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3814410769"/>
                  </a:ext>
                </a:extLst>
              </a:tr>
              <a:tr h="280622">
                <a:tc vMerge="1">
                  <a:txBody>
                    <a:bodyPr/>
                    <a:lstStyle/>
                    <a:p>
                      <a:endParaRPr lang="zh-TW" altLang="en-US"/>
                    </a:p>
                  </a:txBody>
                  <a:tcPr marL="0" marR="0" marT="0" marB="0" horzOverflow="overflow"/>
                </a:tc>
                <a:tc rowSpan="2">
                  <a:txBody>
                    <a:bodyPr/>
                    <a:lstStyle/>
                    <a:p>
                      <a:pPr algn="ctr" fontAlgn="ctr"/>
                      <a:r>
                        <a:rPr lang="af-ZA" sz="1100">
                          <a:effectLst/>
                          <a:latin typeface="Arial"/>
                          <a:cs typeface="Arial"/>
                        </a:rPr>
                        <a:t>IOPS</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solidFill>
                      <a:schemeClr val="bg1">
                        <a:lumMod val="65000"/>
                      </a:schemeClr>
                    </a:solidFill>
                  </a:tcPr>
                </a:tc>
                <a:tc>
                  <a:txBody>
                    <a:bodyPr/>
                    <a:lstStyle/>
                    <a:p>
                      <a:pPr algn="ctr" fontAlgn="ctr"/>
                      <a:r>
                        <a:rPr lang="af-ZA" sz="1100">
                          <a:effectLst/>
                          <a:latin typeface="Arial"/>
                          <a:cs typeface="Arial"/>
                        </a:rPr>
                        <a:t>RW-4K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635,292</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646,372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141,503</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100,838</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513063590"/>
                  </a:ext>
                </a:extLst>
              </a:tr>
              <a:tr h="280622">
                <a:tc vMerge="1">
                  <a:txBody>
                    <a:bodyPr/>
                    <a:lstStyle/>
                    <a:p>
                      <a:endParaRPr lang="zh-TW" altLang="en-US"/>
                    </a:p>
                  </a:txBody>
                  <a:tcPr marL="0" marR="0" marT="0" marB="0" horzOverflow="overflow"/>
                </a:tc>
                <a:tc vMerge="1">
                  <a:txBody>
                    <a:bodyPr/>
                    <a:lstStyle/>
                    <a:p>
                      <a:endParaRPr lang="zh-TW" altLang="en-US"/>
                    </a:p>
                  </a:txBody>
                  <a:tcPr marL="0" marR="0" marT="0" marB="0" horzOverflow="overflow"/>
                </a:tc>
                <a:tc>
                  <a:txBody>
                    <a:bodyPr/>
                    <a:lstStyle/>
                    <a:p>
                      <a:pPr algn="ctr" fontAlgn="ctr"/>
                      <a:r>
                        <a:rPr lang="af-ZA" sz="1100">
                          <a:effectLst/>
                          <a:latin typeface="Arial"/>
                          <a:cs typeface="Arial"/>
                        </a:rPr>
                        <a:t>RR-4K</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1,460,262</a:t>
                      </a:r>
                      <a:endParaRPr lang="en-US" altLang="zh-TW" sz="1100">
                        <a:effectLst/>
                        <a:latin typeface="Arial" panose="020B0604020202020204" pitchFamily="34" charset="0"/>
                        <a:cs typeface="Arial" panose="020B0604020202020204" pitchFamily="34" charset="0"/>
                      </a:endParaRP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solidFill>
                            <a:schemeClr val="tx1"/>
                          </a:solidFill>
                          <a:effectLst/>
                          <a:latin typeface="Arial"/>
                          <a:cs typeface="Arial"/>
                        </a:rPr>
                        <a:t>1,466,852</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lvl="0" algn="ctr">
                        <a:buNone/>
                      </a:pPr>
                      <a:r>
                        <a:rPr lang="en-US" altLang="zh-TW" sz="1100">
                          <a:effectLst/>
                          <a:latin typeface="Arial"/>
                          <a:cs typeface="Arial"/>
                        </a:rPr>
                        <a:t>360,577</a:t>
                      </a:r>
                    </a:p>
                  </a:txBody>
                  <a:tcPr marL="9525" marR="9525" marT="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algn="ctr" fontAlgn="ctr"/>
                      <a:r>
                        <a:rPr lang="en-US" altLang="zh-TW" sz="1100">
                          <a:effectLst/>
                          <a:latin typeface="Arial"/>
                          <a:cs typeface="Arial"/>
                        </a:rPr>
                        <a:t>286,494</a:t>
                      </a:r>
                    </a:p>
                  </a:txBody>
                  <a:tcPr marL="9525" marR="9525" marT="9525"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2507526647"/>
                  </a:ext>
                </a:extLst>
              </a:tr>
            </a:tbl>
          </a:graphicData>
        </a:graphic>
      </p:graphicFrame>
      <p:sp>
        <p:nvSpPr>
          <p:cNvPr id="9" name="矩形 8">
            <a:extLst>
              <a:ext uri="{FF2B5EF4-FFF2-40B4-BE49-F238E27FC236}">
                <a16:creationId xmlns:a16="http://schemas.microsoft.com/office/drawing/2014/main" id="{0E80EDB8-FBCA-75D7-0562-73817C143B22}"/>
              </a:ext>
            </a:extLst>
          </p:cNvPr>
          <p:cNvSpPr/>
          <p:nvPr/>
        </p:nvSpPr>
        <p:spPr>
          <a:xfrm>
            <a:off x="647829" y="2145183"/>
            <a:ext cx="10579495" cy="700448"/>
          </a:xfrm>
          <a:prstGeom prst="rect">
            <a:avLst/>
          </a:prstGeom>
        </p:spPr>
        <p:txBody>
          <a:bodyPr wrap="square" lIns="91440" tIns="45720" rIns="91440" bIns="45720" anchor="t">
            <a:spAutoFit/>
          </a:bodyPr>
          <a:lstStyle/>
          <a:p>
            <a:pPr>
              <a:lnSpc>
                <a:spcPts val="2500"/>
              </a:lnSpc>
            </a:pPr>
            <a:r>
              <a:rPr lang="en-US" altLang="zh-TW" sz="1600">
                <a:solidFill>
                  <a:schemeClr val="bg1"/>
                </a:solidFill>
                <a:latin typeface="微軟正黑體"/>
                <a:ea typeface="微軟正黑體"/>
                <a:cs typeface="Calibri"/>
              </a:rPr>
              <a:t>TS-h1277AXU-RP / TS-h1677AXU- RP </a:t>
            </a:r>
            <a:r>
              <a:rPr lang="en-US" altLang="zh-TW" sz="1600" err="1">
                <a:solidFill>
                  <a:schemeClr val="bg1"/>
                </a:solidFill>
                <a:latin typeface="微軟正黑體"/>
                <a:ea typeface="微軟正黑體"/>
                <a:cs typeface="Calibri"/>
              </a:rPr>
              <a:t>結合</a:t>
            </a:r>
            <a:r>
              <a:rPr lang="zh-TW" altLang="en-US" sz="1600">
                <a:solidFill>
                  <a:schemeClr val="bg1"/>
                </a:solidFill>
                <a:latin typeface="微軟正黑體"/>
                <a:ea typeface="微軟正黑體"/>
                <a:cs typeface="Calibri"/>
              </a:rPr>
              <a:t> </a:t>
            </a:r>
            <a:r>
              <a:rPr lang="en-US" altLang="zh-TW" sz="1600">
                <a:solidFill>
                  <a:schemeClr val="bg1"/>
                </a:solidFill>
                <a:latin typeface="微軟正黑體"/>
                <a:ea typeface="微軟正黑體"/>
                <a:cs typeface="Calibri"/>
              </a:rPr>
              <a:t>AMD Ryzen™ 7000</a:t>
            </a:r>
            <a:r>
              <a:rPr lang="zh-TW" altLang="en-US" sz="1600">
                <a:solidFill>
                  <a:schemeClr val="bg1"/>
                </a:solidFill>
                <a:latin typeface="微軟正黑體"/>
                <a:ea typeface="微軟正黑體"/>
                <a:cs typeface="Calibri"/>
              </a:rPr>
              <a:t> </a:t>
            </a:r>
            <a:r>
              <a:rPr lang="en-US" altLang="zh-TW" sz="1600" err="1">
                <a:solidFill>
                  <a:schemeClr val="bg1"/>
                </a:solidFill>
                <a:latin typeface="微軟正黑體"/>
                <a:ea typeface="微軟正黑體"/>
                <a:cs typeface="Calibri"/>
              </a:rPr>
              <a:t>系列處理器</a:t>
            </a:r>
            <a:r>
              <a:rPr lang="zh-TW" altLang="en-US" sz="1600">
                <a:solidFill>
                  <a:schemeClr val="bg1"/>
                </a:solidFill>
                <a:latin typeface="微軟正黑體"/>
                <a:ea typeface="微軟正黑體"/>
                <a:cs typeface="Calibri"/>
              </a:rPr>
              <a:t>，</a:t>
            </a:r>
            <a:r>
              <a:rPr lang="en-US" altLang="zh-TW" sz="1600" err="1">
                <a:solidFill>
                  <a:schemeClr val="bg1"/>
                </a:solidFill>
                <a:latin typeface="微軟正黑體"/>
                <a:ea typeface="微軟正黑體"/>
                <a:cs typeface="Calibri"/>
              </a:rPr>
              <a:t>除了高時脈，也提供了更多的頻寬，為企業應用帶來強勁效能</a:t>
            </a:r>
            <a:endParaRPr lang="en-US" altLang="zh-TW" sz="1600">
              <a:solidFill>
                <a:schemeClr val="bg1"/>
              </a:solidFill>
              <a:latin typeface="微軟正黑體"/>
              <a:ea typeface="微軟正黑體"/>
              <a:cs typeface="Calibri"/>
            </a:endParaRPr>
          </a:p>
        </p:txBody>
      </p:sp>
      <p:sp>
        <p:nvSpPr>
          <p:cNvPr id="6" name="文字方塊 5">
            <a:extLst>
              <a:ext uri="{FF2B5EF4-FFF2-40B4-BE49-F238E27FC236}">
                <a16:creationId xmlns:a16="http://schemas.microsoft.com/office/drawing/2014/main" id="{72715988-C353-EA9A-2C3F-8E027F340EC1}"/>
              </a:ext>
            </a:extLst>
          </p:cNvPr>
          <p:cNvSpPr txBox="1"/>
          <p:nvPr/>
        </p:nvSpPr>
        <p:spPr>
          <a:xfrm>
            <a:off x="0" y="576163"/>
            <a:ext cx="12191999"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a:ea typeface="微軟正黑體"/>
              </a:rPr>
              <a:t>新一代機型相較舊款賦予四倍效能提升</a:t>
            </a:r>
            <a:endParaRPr lang="en-US" altLang="zh-TW" sz="4600" b="1">
              <a:solidFill>
                <a:schemeClr val="bg1">
                  <a:lumMod val="75000"/>
                </a:schemeClr>
              </a:solidFill>
              <a:latin typeface="微軟正黑體"/>
              <a:ea typeface="微軟正黑體"/>
            </a:endParaRPr>
          </a:p>
        </p:txBody>
      </p:sp>
      <p:grpSp>
        <p:nvGrpSpPr>
          <p:cNvPr id="28" name="群組 27">
            <a:extLst>
              <a:ext uri="{FF2B5EF4-FFF2-40B4-BE49-F238E27FC236}">
                <a16:creationId xmlns:a16="http://schemas.microsoft.com/office/drawing/2014/main" id="{4285AEC2-173D-5375-62FD-913F9057230B}"/>
              </a:ext>
            </a:extLst>
          </p:cNvPr>
          <p:cNvGrpSpPr/>
          <p:nvPr/>
        </p:nvGrpSpPr>
        <p:grpSpPr>
          <a:xfrm>
            <a:off x="9692683" y="3050265"/>
            <a:ext cx="2225820" cy="1231811"/>
            <a:chOff x="9692683" y="3050265"/>
            <a:chExt cx="2225820" cy="1231811"/>
          </a:xfrm>
        </p:grpSpPr>
        <p:sp>
          <p:nvSpPr>
            <p:cNvPr id="17" name="矩形: 圓角 16">
              <a:extLst>
                <a:ext uri="{FF2B5EF4-FFF2-40B4-BE49-F238E27FC236}">
                  <a16:creationId xmlns:a16="http://schemas.microsoft.com/office/drawing/2014/main" id="{B30DDEE1-0097-7090-A678-12F1532DE531}"/>
                </a:ext>
              </a:extLst>
            </p:cNvPr>
            <p:cNvSpPr/>
            <p:nvPr/>
          </p:nvSpPr>
          <p:spPr>
            <a:xfrm>
              <a:off x="9692683" y="3050265"/>
              <a:ext cx="2225820" cy="1231811"/>
            </a:xfrm>
            <a:prstGeom prst="roundRect">
              <a:avLst>
                <a:gd name="adj" fmla="val 6762"/>
              </a:avLst>
            </a:prstGeom>
            <a:gradFill>
              <a:gsLst>
                <a:gs pos="8000">
                  <a:srgbClr val="843006">
                    <a:alpha val="49804"/>
                  </a:srgbClr>
                </a:gs>
                <a:gs pos="100000">
                  <a:srgbClr val="481B04">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18" name="文字方塊 5">
              <a:extLst>
                <a:ext uri="{FF2B5EF4-FFF2-40B4-BE49-F238E27FC236}">
                  <a16:creationId xmlns:a16="http://schemas.microsoft.com/office/drawing/2014/main" id="{3F927E23-B6DA-5AC4-A04E-9D90E6AF0AA7}"/>
                </a:ext>
              </a:extLst>
            </p:cNvPr>
            <p:cNvSpPr txBox="1"/>
            <p:nvPr/>
          </p:nvSpPr>
          <p:spPr>
            <a:xfrm>
              <a:off x="9738839" y="3822802"/>
              <a:ext cx="620683"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提升</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19" name="文字方塊 7">
              <a:extLst>
                <a:ext uri="{FF2B5EF4-FFF2-40B4-BE49-F238E27FC236}">
                  <a16:creationId xmlns:a16="http://schemas.microsoft.com/office/drawing/2014/main" id="{A0A6384A-CBFA-D540-4D04-709AFB7A02F1}"/>
                </a:ext>
              </a:extLst>
            </p:cNvPr>
            <p:cNvSpPr txBox="1"/>
            <p:nvPr/>
          </p:nvSpPr>
          <p:spPr>
            <a:xfrm>
              <a:off x="10333893" y="3524966"/>
              <a:ext cx="1183337"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a:ea typeface="微軟正黑體"/>
                  <a:cs typeface="Arial"/>
                  <a:sym typeface="+mn-lt"/>
                </a:rPr>
                <a:t>4.57</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5">
              <a:extLst>
                <a:ext uri="{FF2B5EF4-FFF2-40B4-BE49-F238E27FC236}">
                  <a16:creationId xmlns:a16="http://schemas.microsoft.com/office/drawing/2014/main" id="{A4019E07-C59F-A409-9EBE-B3FC86C253B6}"/>
                </a:ext>
              </a:extLst>
            </p:cNvPr>
            <p:cNvSpPr txBox="1"/>
            <p:nvPr/>
          </p:nvSpPr>
          <p:spPr>
            <a:xfrm>
              <a:off x="11462598" y="3833120"/>
              <a:ext cx="402674"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倍</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1" name="文字方塊 20">
              <a:extLst>
                <a:ext uri="{FF2B5EF4-FFF2-40B4-BE49-F238E27FC236}">
                  <a16:creationId xmlns:a16="http://schemas.microsoft.com/office/drawing/2014/main" id="{BE2DFAC8-D497-CE1B-D2A1-54762565D3EC}"/>
                </a:ext>
              </a:extLst>
            </p:cNvPr>
            <p:cNvSpPr txBox="1"/>
            <p:nvPr/>
          </p:nvSpPr>
          <p:spPr>
            <a:xfrm>
              <a:off x="9748441" y="3118486"/>
              <a:ext cx="2100256" cy="461665"/>
            </a:xfrm>
            <a:prstGeom prst="rect">
              <a:avLst/>
            </a:prstGeom>
            <a:noFill/>
          </p:spPr>
          <p:txBody>
            <a:bodyPr wrap="square" lIns="91440" tIns="45720" rIns="91440" bIns="45720" anchor="t">
              <a:spAutoFit/>
            </a:bodyPr>
            <a:lstStyle/>
            <a:p>
              <a:r>
                <a:rPr kumimoji="1" lang="en-US" altLang="zh-TW" sz="1200" b="1">
                  <a:solidFill>
                    <a:schemeClr val="bg1"/>
                  </a:solidFill>
                  <a:latin typeface="微軟正黑體"/>
                  <a:ea typeface="微軟正黑體"/>
                  <a:cs typeface="Arial"/>
                  <a:sym typeface="+mn-lt"/>
                </a:rPr>
                <a:t>IOPS</a:t>
              </a:r>
              <a:r>
                <a:rPr kumimoji="1" lang="zh-TW" altLang="en-US" sz="1200" b="1">
                  <a:solidFill>
                    <a:schemeClr val="bg1"/>
                  </a:solidFill>
                  <a:latin typeface="微軟正黑體"/>
                  <a:ea typeface="微軟正黑體"/>
                  <a:cs typeface="Arial"/>
                  <a:sym typeface="+mn-lt"/>
                </a:rPr>
                <a:t>與上一代TS-hx77XU系列比較</a:t>
              </a:r>
            </a:p>
          </p:txBody>
        </p:sp>
      </p:grpSp>
      <p:grpSp>
        <p:nvGrpSpPr>
          <p:cNvPr id="30" name="群組 29">
            <a:extLst>
              <a:ext uri="{FF2B5EF4-FFF2-40B4-BE49-F238E27FC236}">
                <a16:creationId xmlns:a16="http://schemas.microsoft.com/office/drawing/2014/main" id="{1D6BF64B-8CF3-546E-85D6-2E5085411909}"/>
              </a:ext>
            </a:extLst>
          </p:cNvPr>
          <p:cNvGrpSpPr/>
          <p:nvPr/>
        </p:nvGrpSpPr>
        <p:grpSpPr>
          <a:xfrm>
            <a:off x="9701975" y="4581919"/>
            <a:ext cx="2225820" cy="1231811"/>
            <a:chOff x="9701975" y="4581919"/>
            <a:chExt cx="2225820" cy="1231811"/>
          </a:xfrm>
        </p:grpSpPr>
        <p:sp>
          <p:nvSpPr>
            <p:cNvPr id="23" name="矩形: 圓角 22">
              <a:extLst>
                <a:ext uri="{FF2B5EF4-FFF2-40B4-BE49-F238E27FC236}">
                  <a16:creationId xmlns:a16="http://schemas.microsoft.com/office/drawing/2014/main" id="{8430B0D5-A986-7A4F-FDF2-80B269802764}"/>
                </a:ext>
              </a:extLst>
            </p:cNvPr>
            <p:cNvSpPr/>
            <p:nvPr/>
          </p:nvSpPr>
          <p:spPr>
            <a:xfrm>
              <a:off x="9701975" y="4581919"/>
              <a:ext cx="2225820" cy="1231811"/>
            </a:xfrm>
            <a:prstGeom prst="roundRect">
              <a:avLst>
                <a:gd name="adj" fmla="val 6762"/>
              </a:avLst>
            </a:prstGeom>
            <a:gradFill>
              <a:gsLst>
                <a:gs pos="8000">
                  <a:srgbClr val="843006">
                    <a:alpha val="49804"/>
                  </a:srgbClr>
                </a:gs>
                <a:gs pos="100000">
                  <a:srgbClr val="481B04">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24" name="文字方塊 5">
              <a:extLst>
                <a:ext uri="{FF2B5EF4-FFF2-40B4-BE49-F238E27FC236}">
                  <a16:creationId xmlns:a16="http://schemas.microsoft.com/office/drawing/2014/main" id="{1857A7E9-6DFD-1D60-A6AD-BE2D24770767}"/>
                </a:ext>
              </a:extLst>
            </p:cNvPr>
            <p:cNvSpPr txBox="1"/>
            <p:nvPr/>
          </p:nvSpPr>
          <p:spPr>
            <a:xfrm>
              <a:off x="9748131" y="5354456"/>
              <a:ext cx="620683"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提升</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5" name="文字方塊 7">
              <a:extLst>
                <a:ext uri="{FF2B5EF4-FFF2-40B4-BE49-F238E27FC236}">
                  <a16:creationId xmlns:a16="http://schemas.microsoft.com/office/drawing/2014/main" id="{8685D008-34AF-F860-6163-81A7D2754BF9}"/>
                </a:ext>
              </a:extLst>
            </p:cNvPr>
            <p:cNvSpPr txBox="1"/>
            <p:nvPr/>
          </p:nvSpPr>
          <p:spPr>
            <a:xfrm>
              <a:off x="10343185" y="5056620"/>
              <a:ext cx="1183337" cy="707886"/>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000" b="1">
                  <a:solidFill>
                    <a:srgbClr val="FE4F00"/>
                  </a:solidFill>
                  <a:latin typeface="Arial"/>
                  <a:ea typeface="微軟正黑體"/>
                  <a:cs typeface="Arial"/>
                  <a:sym typeface="+mn-lt"/>
                </a:rPr>
                <a:t>4.02</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5">
              <a:extLst>
                <a:ext uri="{FF2B5EF4-FFF2-40B4-BE49-F238E27FC236}">
                  <a16:creationId xmlns:a16="http://schemas.microsoft.com/office/drawing/2014/main" id="{3A24741B-8EC6-0000-B0B9-E2458408E5CC}"/>
                </a:ext>
              </a:extLst>
            </p:cNvPr>
            <p:cNvSpPr txBox="1"/>
            <p:nvPr/>
          </p:nvSpPr>
          <p:spPr>
            <a:xfrm>
              <a:off x="11471890" y="5364774"/>
              <a:ext cx="402674"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倍</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7" name="文字方塊 26">
              <a:extLst>
                <a:ext uri="{FF2B5EF4-FFF2-40B4-BE49-F238E27FC236}">
                  <a16:creationId xmlns:a16="http://schemas.microsoft.com/office/drawing/2014/main" id="{6F7D952B-4C89-ACF4-B0B9-8D8A7B03488A}"/>
                </a:ext>
              </a:extLst>
            </p:cNvPr>
            <p:cNvSpPr txBox="1"/>
            <p:nvPr/>
          </p:nvSpPr>
          <p:spPr>
            <a:xfrm>
              <a:off x="9757733" y="4650140"/>
              <a:ext cx="2100256" cy="461665"/>
            </a:xfrm>
            <a:prstGeom prst="rect">
              <a:avLst/>
            </a:prstGeom>
            <a:noFill/>
          </p:spPr>
          <p:txBody>
            <a:bodyPr wrap="square" lIns="91440" tIns="45720" rIns="91440" bIns="45720" anchor="t">
              <a:spAutoFit/>
            </a:bodyPr>
            <a:lstStyle/>
            <a:p>
              <a:r>
                <a:rPr kumimoji="1" lang="zh-TW" altLang="en-US" sz="1200" b="1">
                  <a:solidFill>
                    <a:schemeClr val="bg1"/>
                  </a:solidFill>
                  <a:latin typeface="微軟正黑體"/>
                  <a:ea typeface="微軟正黑體"/>
                  <a:cs typeface="Arial"/>
                  <a:sym typeface="+mn-lt"/>
                </a:rPr>
                <a:t>頻寬與</a:t>
              </a:r>
              <a:r>
                <a:rPr kumimoji="1" lang="zh-TW" altLang="en-US" sz="1200" b="1">
                  <a:solidFill>
                    <a:schemeClr val="bg1"/>
                  </a:solidFill>
                  <a:ea typeface="+mn-lt"/>
                  <a:cs typeface="+mn-lt"/>
                  <a:sym typeface="+mn-lt"/>
                </a:rPr>
                <a:t>上一代</a:t>
              </a:r>
              <a:r>
                <a:rPr kumimoji="1" lang="en-US" altLang="zh-TW" sz="1200" b="1">
                  <a:solidFill>
                    <a:schemeClr val="bg1"/>
                  </a:solidFill>
                  <a:ea typeface="+mn-lt"/>
                  <a:cs typeface="+mn-lt"/>
                  <a:sym typeface="+mn-lt"/>
                </a:rPr>
                <a:t>TS-hx77XU</a:t>
              </a:r>
              <a:r>
                <a:rPr kumimoji="1" lang="zh-TW" altLang="en-US" sz="1200" b="1">
                  <a:solidFill>
                    <a:schemeClr val="bg1"/>
                  </a:solidFill>
                  <a:latin typeface="微軟正黑體"/>
                  <a:ea typeface="微軟正黑體"/>
                  <a:cs typeface="Arial"/>
                  <a:sym typeface="+mn-lt"/>
                </a:rPr>
                <a:t>系列比較</a:t>
              </a:r>
            </a:p>
          </p:txBody>
        </p:sp>
      </p:grpSp>
      <p:sp>
        <p:nvSpPr>
          <p:cNvPr id="2" name="矩形 1">
            <a:extLst>
              <a:ext uri="{FF2B5EF4-FFF2-40B4-BE49-F238E27FC236}">
                <a16:creationId xmlns:a16="http://schemas.microsoft.com/office/drawing/2014/main" id="{DCC3D539-AEBC-9770-7F80-1FC9761AFC80}"/>
              </a:ext>
            </a:extLst>
          </p:cNvPr>
          <p:cNvSpPr/>
          <p:nvPr/>
        </p:nvSpPr>
        <p:spPr>
          <a:xfrm>
            <a:off x="19693" y="6294994"/>
            <a:ext cx="12162709" cy="584775"/>
          </a:xfrm>
          <a:prstGeom prst="rect">
            <a:avLst/>
          </a:prstGeom>
        </p:spPr>
        <p:txBody>
          <a:bodyPr wrap="square" lIns="91440" tIns="45720" rIns="91440" bIns="45720" anchor="t">
            <a:spAutoFit/>
          </a:bodyPr>
          <a:lstStyle/>
          <a:p>
            <a:r>
              <a:rPr lang="en-US" sz="800" err="1">
                <a:solidFill>
                  <a:schemeClr val="bg1"/>
                </a:solidFill>
                <a:latin typeface="微軟正黑體"/>
                <a:ea typeface="微軟正黑體"/>
                <a:cs typeface="Calibri"/>
              </a:rPr>
              <a:t>測試於</a:t>
            </a:r>
            <a:r>
              <a:rPr lang="en-US" sz="800">
                <a:solidFill>
                  <a:schemeClr val="bg1"/>
                </a:solidFill>
                <a:latin typeface="微軟正黑體"/>
                <a:ea typeface="微軟正黑體"/>
                <a:cs typeface="Calibri"/>
              </a:rPr>
              <a:t> QNAP </a:t>
            </a:r>
            <a:r>
              <a:rPr lang="en-US" sz="800" err="1">
                <a:solidFill>
                  <a:schemeClr val="bg1"/>
                </a:solidFill>
                <a:latin typeface="微軟正黑體"/>
                <a:ea typeface="微軟正黑體"/>
                <a:cs typeface="Calibri"/>
              </a:rPr>
              <a:t>實驗室，數據會因實際環境而有所不同</a:t>
            </a:r>
            <a:r>
              <a:rPr lang="en-US" sz="800">
                <a:solidFill>
                  <a:schemeClr val="bg1"/>
                </a:solidFill>
                <a:latin typeface="微軟正黑體"/>
                <a:ea typeface="微軟正黑體"/>
                <a:cs typeface="Calibri"/>
              </a:rPr>
              <a:t>。</a:t>
            </a:r>
            <a:br>
              <a:rPr lang="en-US" sz="800">
                <a:solidFill>
                  <a:schemeClr val="bg1"/>
                </a:solidFill>
                <a:latin typeface="微軟正黑體"/>
                <a:ea typeface="微軟正黑體"/>
                <a:cs typeface="Calibri"/>
              </a:rPr>
            </a:br>
            <a:r>
              <a:rPr lang="en-US" sz="800">
                <a:solidFill>
                  <a:schemeClr val="bg1"/>
                </a:solidFill>
                <a:latin typeface="微軟正黑體"/>
                <a:ea typeface="微軟正黑體"/>
                <a:cs typeface="Calibri"/>
              </a:rPr>
              <a:t>NAS: TS-h1677AXU-RP-R7-32G, with QXG-25G2SF-CX6*1, QXG-25G2SF-E810*2, OS: </a:t>
            </a:r>
            <a:r>
              <a:rPr lang="en-US" sz="800" err="1">
                <a:solidFill>
                  <a:schemeClr val="bg1"/>
                </a:solidFill>
                <a:latin typeface="微軟正黑體"/>
                <a:ea typeface="微軟正黑體"/>
                <a:cs typeface="Calibri"/>
              </a:rPr>
              <a:t>QuTS</a:t>
            </a:r>
            <a:r>
              <a:rPr lang="en-US" sz="800">
                <a:solidFill>
                  <a:schemeClr val="bg1"/>
                </a:solidFill>
                <a:latin typeface="微軟正黑體"/>
                <a:ea typeface="微軟正黑體"/>
                <a:cs typeface="Calibri"/>
              </a:rPr>
              <a:t> hero h5.1.2, </a:t>
            </a:r>
            <a:r>
              <a:rPr lang="en-US" sz="800" err="1">
                <a:solidFill>
                  <a:schemeClr val="bg1"/>
                </a:solidFill>
                <a:latin typeface="微軟正黑體"/>
                <a:ea typeface="微軟正黑體"/>
                <a:cs typeface="Calibri"/>
              </a:rPr>
              <a:t>磁碟群組</a:t>
            </a:r>
            <a:r>
              <a:rPr lang="en-US" sz="800">
                <a:solidFill>
                  <a:schemeClr val="bg1"/>
                </a:solidFill>
                <a:latin typeface="微軟正黑體"/>
                <a:ea typeface="微軟正黑體"/>
                <a:cs typeface="Calibri"/>
              </a:rPr>
              <a:t>： Samsung 870 EVO 1TB x16 (RAID 5)</a:t>
            </a:r>
            <a:br>
              <a:rPr lang="en-US" sz="800">
                <a:solidFill>
                  <a:schemeClr val="bg1"/>
                </a:solidFill>
                <a:latin typeface="微軟正黑體"/>
                <a:ea typeface="微軟正黑體"/>
                <a:cs typeface="Calibri"/>
              </a:rPr>
            </a:br>
            <a:r>
              <a:rPr lang="en-US" sz="800" err="1">
                <a:solidFill>
                  <a:schemeClr val="bg1"/>
                </a:solidFill>
                <a:latin typeface="微軟正黑體"/>
                <a:ea typeface="微軟正黑體"/>
                <a:cs typeface="Calibri"/>
              </a:rPr>
              <a:t>客戶端</a:t>
            </a:r>
            <a:r>
              <a:rPr lang="en-US" sz="800">
                <a:solidFill>
                  <a:schemeClr val="bg1"/>
                </a:solidFill>
                <a:latin typeface="微軟正黑體"/>
                <a:ea typeface="微軟正黑體"/>
                <a:cs typeface="Calibri"/>
              </a:rPr>
              <a:t> PC：5* Client PC simultaneously read and write 16GB file (= 80GB totally), Intel Core™ i7-7700 4.20GHz CPU, 32GB DDR4 RAM, QXG-25G2SF-CX4, Windows® Server 2016, and Intel Core™ i3-8100 3.60GHz CPU, 4GB DDR4 RAM, QXG-25G2SF-CX4, Windows® Server 2016</a:t>
            </a:r>
            <a:endParaRPr lang="zh-TW" altLang="en-US">
              <a:solidFill>
                <a:schemeClr val="bg1"/>
              </a:solidFill>
            </a:endParaRPr>
          </a:p>
        </p:txBody>
      </p:sp>
    </p:spTree>
    <p:extLst>
      <p:ext uri="{BB962C8B-B14F-4D97-AF65-F5344CB8AC3E}">
        <p14:creationId xmlns:p14="http://schemas.microsoft.com/office/powerpoint/2010/main" val="3491137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DE6E9839-4D3F-C41B-FF2C-5FA8BD5D09F8}"/>
              </a:ext>
            </a:extLst>
          </p:cNvPr>
          <p:cNvSpPr/>
          <p:nvPr/>
        </p:nvSpPr>
        <p:spPr>
          <a:xfrm>
            <a:off x="5468719" y="3495866"/>
            <a:ext cx="2626469" cy="584776"/>
          </a:xfrm>
          <a:prstGeom prst="roundRect">
            <a:avLst/>
          </a:prstGeom>
          <a:gradFill>
            <a:gsLst>
              <a:gs pos="9000">
                <a:srgbClr val="FF0C00"/>
              </a:gs>
              <a:gs pos="79817">
                <a:srgbClr val="B30F00"/>
              </a:gs>
              <a:gs pos="37000">
                <a:srgbClr val="FF3A00"/>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lIns="108000" tIns="72000" rtlCol="0" anchor="t"/>
          <a:lstStyle/>
          <a:p>
            <a:pPr algn="ctr"/>
            <a:r>
              <a:rPr lang="en-US" altLang="zh-TW" sz="1800" b="1" kern="0">
                <a:solidFill>
                  <a:schemeClr val="bg1"/>
                </a:solidFill>
                <a:latin typeface="微軟正黑體" panose="020B0604030504040204" pitchFamily="34" charset="-120"/>
                <a:ea typeface="微軟正黑體" panose="020B0604030504040204" pitchFamily="34" charset="-120"/>
                <a:cs typeface="+mn-ea"/>
                <a:sym typeface="+mn-lt"/>
              </a:rPr>
              <a:t>NAS </a:t>
            </a:r>
            <a:r>
              <a:rPr lang="zh-TW" altLang="en-US" sz="1800" b="1" kern="0">
                <a:solidFill>
                  <a:schemeClr val="bg1"/>
                </a:solidFill>
                <a:latin typeface="微軟正黑體" panose="020B0604030504040204" pitchFamily="34" charset="-120"/>
                <a:ea typeface="微軟正黑體" panose="020B0604030504040204" pitchFamily="34" charset="-120"/>
                <a:cs typeface="+mn-ea"/>
                <a:sym typeface="+mn-lt"/>
              </a:rPr>
              <a:t>訂購型號</a:t>
            </a:r>
          </a:p>
        </p:txBody>
      </p:sp>
      <p:sp>
        <p:nvSpPr>
          <p:cNvPr id="6" name="文字方塊 5">
            <a:extLst>
              <a:ext uri="{FF2B5EF4-FFF2-40B4-BE49-F238E27FC236}">
                <a16:creationId xmlns:a16="http://schemas.microsoft.com/office/drawing/2014/main" id="{74FF805F-6521-4307-B6BF-1A0874627BC2}"/>
              </a:ext>
            </a:extLst>
          </p:cNvPr>
          <p:cNvSpPr txBox="1"/>
          <p:nvPr/>
        </p:nvSpPr>
        <p:spPr>
          <a:xfrm>
            <a:off x="-68637" y="642652"/>
            <a:ext cx="11791950"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a:ea typeface="微軟正黑體"/>
              </a:rPr>
              <a:t>標配 DDR5 次世代記憶體</a:t>
            </a:r>
            <a:endParaRPr lang="zh-TW">
              <a:solidFill>
                <a:schemeClr val="bg1">
                  <a:lumMod val="75000"/>
                </a:schemeClr>
              </a:solidFill>
            </a:endParaRPr>
          </a:p>
        </p:txBody>
      </p:sp>
      <p:sp>
        <p:nvSpPr>
          <p:cNvPr id="3" name="矩形 2"/>
          <p:cNvSpPr/>
          <p:nvPr/>
        </p:nvSpPr>
        <p:spPr>
          <a:xfrm>
            <a:off x="585255" y="2630104"/>
            <a:ext cx="6112189" cy="646331"/>
          </a:xfrm>
          <a:prstGeom prst="rect">
            <a:avLst/>
          </a:prstGeom>
        </p:spPr>
        <p:txBody>
          <a:bodyPr wrap="square" lIns="91440" tIns="45720" rIns="91440" bIns="45720" anchor="t">
            <a:spAutoFit/>
          </a:bodyPr>
          <a:lstStyle/>
          <a:p>
            <a:pPr>
              <a:buClr>
                <a:srgbClr val="FF0000"/>
              </a:buClr>
            </a:pPr>
            <a:r>
              <a:rPr lang="en-US" altLang="zh-TW" sz="3600" b="1" err="1">
                <a:solidFill>
                  <a:srgbClr val="FF0505"/>
                </a:solidFill>
                <a:latin typeface="微軟正黑體" panose="020B0604030504040204" pitchFamily="34" charset="-120"/>
                <a:ea typeface="微軟正黑體" panose="020B0604030504040204" pitchFamily="34" charset="-120"/>
                <a:cs typeface="Calibri"/>
              </a:rPr>
              <a:t>更強</a:t>
            </a:r>
            <a:r>
              <a:rPr lang="en-US" altLang="zh-TW" sz="3600" b="1">
                <a:solidFill>
                  <a:srgbClr val="FF0505"/>
                </a:solidFill>
                <a:latin typeface="微軟正黑體" panose="020B0604030504040204" pitchFamily="34" charset="-120"/>
                <a:ea typeface="微軟正黑體" panose="020B0604030504040204" pitchFamily="34" charset="-120"/>
                <a:cs typeface="Calibri"/>
              </a:rPr>
              <a:t> 、</a:t>
            </a:r>
            <a:r>
              <a:rPr lang="en-US" altLang="zh-TW" sz="3600" b="1" err="1">
                <a:solidFill>
                  <a:srgbClr val="FF0505"/>
                </a:solidFill>
                <a:latin typeface="微軟正黑體" panose="020B0604030504040204" pitchFamily="34" charset="-120"/>
                <a:ea typeface="微軟正黑體" panose="020B0604030504040204" pitchFamily="34" charset="-120"/>
                <a:cs typeface="Calibri"/>
              </a:rPr>
              <a:t>更快</a:t>
            </a:r>
            <a:r>
              <a:rPr lang="en-US" altLang="zh-TW" sz="3600" b="1">
                <a:solidFill>
                  <a:srgbClr val="FF0505"/>
                </a:solidFill>
                <a:latin typeface="微軟正黑體" panose="020B0604030504040204" pitchFamily="34" charset="-120"/>
                <a:ea typeface="微軟正黑體" panose="020B0604030504040204" pitchFamily="34" charset="-120"/>
                <a:cs typeface="Calibri"/>
              </a:rPr>
              <a:t> 、</a:t>
            </a:r>
            <a:r>
              <a:rPr lang="en-US" altLang="zh-TW" sz="3600" b="1" err="1">
                <a:solidFill>
                  <a:srgbClr val="FF0505"/>
                </a:solidFill>
                <a:latin typeface="微軟正黑體" panose="020B0604030504040204" pitchFamily="34" charset="-120"/>
                <a:ea typeface="微軟正黑體" panose="020B0604030504040204" pitchFamily="34" charset="-120"/>
                <a:cs typeface="Calibri"/>
              </a:rPr>
              <a:t>更穩定</a:t>
            </a:r>
            <a:endParaRPr lang="en-US" altLang="zh-TW" sz="3600" b="1">
              <a:solidFill>
                <a:schemeClr val="bg1"/>
              </a:solidFill>
              <a:latin typeface="微軟正黑體" panose="020B0604030504040204" pitchFamily="34" charset="-120"/>
              <a:ea typeface="微軟正黑體" panose="020B0604030504040204" pitchFamily="34" charset="-120"/>
              <a:cs typeface="Calibri"/>
            </a:endParaRPr>
          </a:p>
        </p:txBody>
      </p:sp>
      <p:graphicFrame>
        <p:nvGraphicFramePr>
          <p:cNvPr id="43" name="表格 42">
            <a:extLst>
              <a:ext uri="{FF2B5EF4-FFF2-40B4-BE49-F238E27FC236}">
                <a16:creationId xmlns:a16="http://schemas.microsoft.com/office/drawing/2014/main" id="{BE6D63EF-5FF9-E6E0-4779-00E28FA09E3F}"/>
              </a:ext>
            </a:extLst>
          </p:cNvPr>
          <p:cNvGraphicFramePr>
            <a:graphicFrameLocks noGrp="1"/>
          </p:cNvGraphicFramePr>
          <p:nvPr>
            <p:extLst>
              <p:ext uri="{D42A27DB-BD31-4B8C-83A1-F6EECF244321}">
                <p14:modId xmlns:p14="http://schemas.microsoft.com/office/powerpoint/2010/main" val="846358753"/>
              </p:ext>
            </p:extLst>
          </p:nvPr>
        </p:nvGraphicFramePr>
        <p:xfrm>
          <a:off x="5468719" y="3988190"/>
          <a:ext cx="5592482" cy="1896484"/>
        </p:xfrm>
        <a:graphic>
          <a:graphicData uri="http://schemas.openxmlformats.org/drawingml/2006/table">
            <a:tbl>
              <a:tblPr firstRow="1" bandRow="1">
                <a:effectLst>
                  <a:reflection blurRad="88900" stA="38000" endPos="25000" dist="12700" dir="5400000" sy="-100000" algn="bl" rotWithShape="0"/>
                </a:effectLst>
                <a:tableStyleId>{073A0DAA-6AF3-43AB-8588-CEC1D06C72B9}</a:tableStyleId>
              </a:tblPr>
              <a:tblGrid>
                <a:gridCol w="2887790">
                  <a:extLst>
                    <a:ext uri="{9D8B030D-6E8A-4147-A177-3AD203B41FA5}">
                      <a16:colId xmlns:a16="http://schemas.microsoft.com/office/drawing/2014/main" val="4169857263"/>
                    </a:ext>
                  </a:extLst>
                </a:gridCol>
                <a:gridCol w="2704692">
                  <a:extLst>
                    <a:ext uri="{9D8B030D-6E8A-4147-A177-3AD203B41FA5}">
                      <a16:colId xmlns:a16="http://schemas.microsoft.com/office/drawing/2014/main" val="1124597776"/>
                    </a:ext>
                  </a:extLst>
                </a:gridCol>
              </a:tblGrid>
              <a:tr h="474121">
                <a:tc>
                  <a:txBody>
                    <a:bodyPr/>
                    <a:lstStyle/>
                    <a:p>
                      <a:pPr fontAlgn="base"/>
                      <a:r>
                        <a:rPr lang="en-US" sz="1200">
                          <a:solidFill>
                            <a:srgbClr val="FFFFFF"/>
                          </a:solidFill>
                          <a:effectLst/>
                          <a:latin typeface="Arial" panose="020B0604020202020204" pitchFamily="34" charset="0"/>
                          <a:cs typeface="Arial" panose="020B0604020202020204" pitchFamily="34" charset="0"/>
                        </a:rPr>
                        <a:t>Ordering P/N</a:t>
                      </a:r>
                      <a:endParaRPr lang="en-US" altLang="zh-TW" sz="1200">
                        <a:solidFill>
                          <a:srgbClr val="FFFFFF"/>
                        </a:solidFill>
                        <a:effectLst/>
                        <a:latin typeface="Arial" panose="020B0604020202020204" pitchFamily="34" charset="0"/>
                        <a:cs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38100" cmpd="sng">
                      <a:noFill/>
                    </a:lnB>
                  </a:tcPr>
                </a:tc>
                <a:tc>
                  <a:txBody>
                    <a:bodyPr/>
                    <a:lstStyle/>
                    <a:p>
                      <a:pPr fontAlgn="base"/>
                      <a:r>
                        <a:rPr lang="en-US" sz="1200">
                          <a:solidFill>
                            <a:srgbClr val="FFFFFF"/>
                          </a:solidFill>
                          <a:effectLst/>
                          <a:latin typeface="Arial" panose="020B0604020202020204" pitchFamily="34" charset="0"/>
                          <a:cs typeface="Arial" panose="020B0604020202020204" pitchFamily="34" charset="0"/>
                        </a:rPr>
                        <a:t>Memory</a:t>
                      </a:r>
                      <a:endParaRPr lang="en-US" altLang="zh-TW" sz="1200">
                        <a:solidFill>
                          <a:srgbClr val="FFFFFF"/>
                        </a:solidFill>
                        <a:effectLst/>
                        <a:latin typeface="Arial" panose="020B0604020202020204" pitchFamily="34" charset="0"/>
                        <a:cs typeface="Arial" panose="020B0604020202020204" pitchFamily="34" charset="0"/>
                      </a:endParaRPr>
                    </a:p>
                  </a:txBody>
                  <a:tcPr marL="144000" anchor="ctr">
                    <a:lnL w="12700" cap="flat" cmpd="sng" algn="ctr">
                      <a:solidFill>
                        <a:schemeClr val="bg1"/>
                      </a:solidFill>
                      <a:prstDash val="solid"/>
                      <a:round/>
                      <a:headEnd type="none" w="med" len="med"/>
                      <a:tailEnd type="none" w="med" len="med"/>
                    </a:lnL>
                    <a:lnR w="12700" cmpd="sng">
                      <a:noFill/>
                    </a:lnR>
                    <a:lnT w="12700" cap="flat" cmpd="sng" algn="ctr">
                      <a:solidFill>
                        <a:srgbClr val="FF0000"/>
                      </a:solidFill>
                      <a:prstDash val="solid"/>
                      <a:round/>
                      <a:headEnd type="none" w="med" len="med"/>
                      <a:tailEnd type="none" w="med" len="med"/>
                    </a:lnT>
                    <a:lnB w="38100" cmpd="sng">
                      <a:noFill/>
                    </a:lnB>
                  </a:tcPr>
                </a:tc>
                <a:extLst>
                  <a:ext uri="{0D108BD9-81ED-4DB2-BD59-A6C34878D82A}">
                    <a16:rowId xmlns:a16="http://schemas.microsoft.com/office/drawing/2014/main" val="2662166920"/>
                  </a:ext>
                </a:extLst>
              </a:tr>
              <a:tr h="474121">
                <a:tc>
                  <a:txBody>
                    <a:bodyPr/>
                    <a:lstStyle/>
                    <a:p>
                      <a:pPr fontAlgn="base"/>
                      <a:r>
                        <a:rPr lang="en-US" sz="1200" b="1">
                          <a:effectLst/>
                          <a:latin typeface="Arial" panose="020B0604020202020204" pitchFamily="34" charset="0"/>
                          <a:cs typeface="Arial" panose="020B0604020202020204" pitchFamily="34" charset="0"/>
                        </a:rPr>
                        <a:t>TS-h1277AXU-RP-R5-16G</a:t>
                      </a:r>
                      <a:endParaRPr lang="en-US" altLang="zh-TW" sz="1200" b="1">
                        <a:effectLst/>
                        <a:latin typeface="Arial" panose="020B0604020202020204" pitchFamily="34" charset="0"/>
                        <a:cs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38100" cmpd="sng">
                      <a:noFill/>
                    </a:lnT>
                    <a:lnB w="12700" cmpd="sng">
                      <a:noFill/>
                    </a:lnB>
                  </a:tcPr>
                </a:tc>
                <a:tc>
                  <a:txBody>
                    <a:bodyPr/>
                    <a:lstStyle/>
                    <a:p>
                      <a:pPr fontAlgn="base"/>
                      <a:r>
                        <a:rPr lang="en-US" sz="1200">
                          <a:effectLst/>
                          <a:latin typeface="Arial" panose="020B0604020202020204" pitchFamily="34" charset="0"/>
                          <a:cs typeface="Arial" panose="020B0604020202020204" pitchFamily="34" charset="0"/>
                        </a:rPr>
                        <a:t>16 GB (1 x 16GB UDIMM)</a:t>
                      </a:r>
                      <a:endParaRPr lang="en-US" altLang="zh-TW" sz="1200">
                        <a:effectLst/>
                        <a:latin typeface="Arial" panose="020B0604020202020204" pitchFamily="34" charset="0"/>
                        <a:cs typeface="Arial" panose="020B0604020202020204" pitchFamily="34" charset="0"/>
                      </a:endParaRPr>
                    </a:p>
                  </a:txBody>
                  <a:tcPr marL="144000" anchor="ctr">
                    <a:lnL w="12700" cap="flat" cmpd="sng" algn="ctr">
                      <a:solidFill>
                        <a:schemeClr val="bg1"/>
                      </a:solidFill>
                      <a:prstDash val="solid"/>
                      <a:round/>
                      <a:headEnd type="none" w="med" len="med"/>
                      <a:tailEnd type="none" w="med" len="med"/>
                    </a:lnL>
                    <a:lnR w="12700" cmpd="sng">
                      <a:noFill/>
                    </a:lnR>
                    <a:lnT w="38100" cmpd="sng">
                      <a:noFill/>
                    </a:lnT>
                    <a:lnB w="12700" cmpd="sng">
                      <a:noFill/>
                    </a:lnB>
                  </a:tcPr>
                </a:tc>
                <a:extLst>
                  <a:ext uri="{0D108BD9-81ED-4DB2-BD59-A6C34878D82A}">
                    <a16:rowId xmlns:a16="http://schemas.microsoft.com/office/drawing/2014/main" val="1442014689"/>
                  </a:ext>
                </a:extLst>
              </a:tr>
              <a:tr h="474121">
                <a:tc>
                  <a:txBody>
                    <a:bodyPr/>
                    <a:lstStyle/>
                    <a:p>
                      <a:pPr lvl="0">
                        <a:buNone/>
                      </a:pPr>
                      <a:r>
                        <a:rPr lang="en-US" sz="1200" b="1" u="none" strike="noStrike" baseline="0" noProof="0">
                          <a:solidFill>
                            <a:srgbClr val="000000"/>
                          </a:solidFill>
                          <a:effectLst/>
                          <a:latin typeface="Arial" panose="020B0604020202020204" pitchFamily="34" charset="0"/>
                          <a:cs typeface="Arial" panose="020B0604020202020204" pitchFamily="34" charset="0"/>
                        </a:rPr>
                        <a:t>TS-h1277AXU-RP-R7-32G</a:t>
                      </a:r>
                      <a:endParaRPr lang="zh-TW" altLang="en-US" sz="1200" b="1">
                        <a:latin typeface="Arial" panose="020B0604020202020204" pitchFamily="34" charset="0"/>
                        <a:cs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fontAlgn="base"/>
                      <a:r>
                        <a:rPr lang="en-US" sz="1200">
                          <a:effectLst/>
                          <a:latin typeface="Arial" panose="020B0604020202020204" pitchFamily="34" charset="0"/>
                          <a:cs typeface="Arial" panose="020B0604020202020204" pitchFamily="34" charset="0"/>
                        </a:rPr>
                        <a:t>32 GB (1 x 32GB UDIMM)</a:t>
                      </a:r>
                      <a:endParaRPr lang="en-US" altLang="zh-TW" sz="1200">
                        <a:effectLst/>
                        <a:latin typeface="Arial" panose="020B0604020202020204" pitchFamily="34" charset="0"/>
                        <a:cs typeface="Arial" panose="020B0604020202020204" pitchFamily="34" charset="0"/>
                      </a:endParaRPr>
                    </a:p>
                  </a:txBody>
                  <a:tcPr marL="144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1296088111"/>
                  </a:ext>
                </a:extLst>
              </a:tr>
              <a:tr h="474121">
                <a:tc>
                  <a:txBody>
                    <a:bodyPr/>
                    <a:lstStyle/>
                    <a:p>
                      <a:pPr lvl="0">
                        <a:buNone/>
                      </a:pPr>
                      <a:r>
                        <a:rPr lang="en-US" sz="1200" b="1" u="none" strike="noStrike" baseline="0" noProof="0">
                          <a:solidFill>
                            <a:srgbClr val="000000"/>
                          </a:solidFill>
                          <a:effectLst/>
                          <a:latin typeface="Arial" panose="020B0604020202020204" pitchFamily="34" charset="0"/>
                          <a:cs typeface="Arial" panose="020B0604020202020204" pitchFamily="34" charset="0"/>
                        </a:rPr>
                        <a:t>TS-h1677AXU-RP-R7-32G</a:t>
                      </a:r>
                      <a:endParaRPr lang="zh-TW" altLang="en-US" sz="1200" b="1">
                        <a:latin typeface="Arial" panose="020B0604020202020204" pitchFamily="34" charset="0"/>
                        <a:cs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tcPr>
                </a:tc>
                <a:tc>
                  <a:txBody>
                    <a:bodyPr/>
                    <a:lstStyle/>
                    <a:p>
                      <a:pPr fontAlgn="base"/>
                      <a:r>
                        <a:rPr lang="en-US" sz="1200">
                          <a:effectLst/>
                          <a:latin typeface="Arial" panose="020B0604020202020204" pitchFamily="34" charset="0"/>
                          <a:cs typeface="Arial" panose="020B0604020202020204" pitchFamily="34" charset="0"/>
                        </a:rPr>
                        <a:t>32 GB (1 x 32GB UDIMM)</a:t>
                      </a:r>
                      <a:endParaRPr lang="en-US" altLang="zh-TW" sz="1200">
                        <a:effectLst/>
                        <a:latin typeface="Arial" panose="020B0604020202020204" pitchFamily="34" charset="0"/>
                        <a:cs typeface="Arial" panose="020B0604020202020204" pitchFamily="34" charset="0"/>
                      </a:endParaRPr>
                    </a:p>
                  </a:txBody>
                  <a:tcPr marL="144000" anchor="ctr">
                    <a:lnL w="12700" cap="flat" cmpd="sng" algn="ctr">
                      <a:solidFill>
                        <a:schemeClr val="bg1"/>
                      </a:solidFill>
                      <a:prstDash val="solid"/>
                      <a:round/>
                      <a:headEnd type="none" w="med" len="med"/>
                      <a:tailEnd type="none" w="med" len="med"/>
                    </a:lnL>
                    <a:lnR w="12700" cmpd="sng">
                      <a:noFill/>
                    </a:lnR>
                    <a:lnT w="12700" cmpd="sng">
                      <a:noFill/>
                    </a:lnT>
                    <a:lnB w="12700" cmpd="sng">
                      <a:noFill/>
                    </a:lnB>
                  </a:tcPr>
                </a:tc>
                <a:extLst>
                  <a:ext uri="{0D108BD9-81ED-4DB2-BD59-A6C34878D82A}">
                    <a16:rowId xmlns:a16="http://schemas.microsoft.com/office/drawing/2014/main" val="565646297"/>
                  </a:ext>
                </a:extLst>
              </a:tr>
            </a:tbl>
          </a:graphicData>
        </a:graphic>
      </p:graphicFrame>
      <p:grpSp>
        <p:nvGrpSpPr>
          <p:cNvPr id="2" name="群組 1">
            <a:extLst>
              <a:ext uri="{FF2B5EF4-FFF2-40B4-BE49-F238E27FC236}">
                <a16:creationId xmlns:a16="http://schemas.microsoft.com/office/drawing/2014/main" id="{1FDE7C0B-6599-8C30-972D-81E700D53459}"/>
              </a:ext>
            </a:extLst>
          </p:cNvPr>
          <p:cNvGrpSpPr/>
          <p:nvPr/>
        </p:nvGrpSpPr>
        <p:grpSpPr>
          <a:xfrm>
            <a:off x="8847245" y="2545440"/>
            <a:ext cx="2225820" cy="1247592"/>
            <a:chOff x="2942430" y="3319614"/>
            <a:chExt cx="2225820" cy="1247592"/>
          </a:xfrm>
        </p:grpSpPr>
        <p:sp>
          <p:nvSpPr>
            <p:cNvPr id="7" name="矩形: 圓角 6">
              <a:extLst>
                <a:ext uri="{FF2B5EF4-FFF2-40B4-BE49-F238E27FC236}">
                  <a16:creationId xmlns:a16="http://schemas.microsoft.com/office/drawing/2014/main" id="{58E5F3AA-B554-8BAC-5F05-C9D54C5D33C0}"/>
                </a:ext>
              </a:extLst>
            </p:cNvPr>
            <p:cNvSpPr/>
            <p:nvPr/>
          </p:nvSpPr>
          <p:spPr>
            <a:xfrm>
              <a:off x="2942430" y="3319614"/>
              <a:ext cx="2225820" cy="1231811"/>
            </a:xfrm>
            <a:prstGeom prst="roundRect">
              <a:avLst>
                <a:gd name="adj" fmla="val 6762"/>
              </a:avLst>
            </a:prstGeom>
            <a:gradFill>
              <a:gsLst>
                <a:gs pos="48000">
                  <a:srgbClr val="0B0401"/>
                </a:gs>
                <a:gs pos="100000">
                  <a:srgbClr val="802F06">
                    <a:alpha val="25882"/>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8" name="文字方塊 5">
              <a:extLst>
                <a:ext uri="{FF2B5EF4-FFF2-40B4-BE49-F238E27FC236}">
                  <a16:creationId xmlns:a16="http://schemas.microsoft.com/office/drawing/2014/main" id="{1C5ECBED-9D29-AF5D-1AD0-C797EED70667}"/>
                </a:ext>
              </a:extLst>
            </p:cNvPr>
            <p:cNvSpPr txBox="1"/>
            <p:nvPr/>
          </p:nvSpPr>
          <p:spPr>
            <a:xfrm>
              <a:off x="2988586" y="4092151"/>
              <a:ext cx="620683"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提升</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9" name="文字方塊 7">
              <a:extLst>
                <a:ext uri="{FF2B5EF4-FFF2-40B4-BE49-F238E27FC236}">
                  <a16:creationId xmlns:a16="http://schemas.microsoft.com/office/drawing/2014/main" id="{3BCA868C-23F5-F807-6EA1-4A521520C082}"/>
                </a:ext>
              </a:extLst>
            </p:cNvPr>
            <p:cNvSpPr txBox="1"/>
            <p:nvPr/>
          </p:nvSpPr>
          <p:spPr>
            <a:xfrm>
              <a:off x="3418297" y="3782376"/>
              <a:ext cx="986167" cy="78483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5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1.5</a:t>
              </a:r>
              <a:endParaRPr lang="zh-TW" altLang="en-US" sz="4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5">
              <a:extLst>
                <a:ext uri="{FF2B5EF4-FFF2-40B4-BE49-F238E27FC236}">
                  <a16:creationId xmlns:a16="http://schemas.microsoft.com/office/drawing/2014/main" id="{971F9354-1501-09AC-BEDF-80AE4045EE7F}"/>
                </a:ext>
              </a:extLst>
            </p:cNvPr>
            <p:cNvSpPr txBox="1"/>
            <p:nvPr/>
          </p:nvSpPr>
          <p:spPr>
            <a:xfrm>
              <a:off x="4427136" y="4102469"/>
              <a:ext cx="684803"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倍</a:t>
              </a:r>
              <a:r>
                <a:rPr kumimoji="1" lang="zh-TW" altLang="en-US" sz="1800" b="1">
                  <a:solidFill>
                    <a:schemeClr val="bg1"/>
                  </a:solidFill>
                  <a:latin typeface="Arial"/>
                  <a:ea typeface="微軟正黑體"/>
                  <a:cs typeface="Arial"/>
                  <a:sym typeface="+mn-lt"/>
                </a:rPr>
                <a:t>up</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11" name="文字方塊 10">
              <a:extLst>
                <a:ext uri="{FF2B5EF4-FFF2-40B4-BE49-F238E27FC236}">
                  <a16:creationId xmlns:a16="http://schemas.microsoft.com/office/drawing/2014/main" id="{50239A34-96AD-CB93-10B3-C29B695513EC}"/>
                </a:ext>
              </a:extLst>
            </p:cNvPr>
            <p:cNvSpPr txBox="1"/>
            <p:nvPr/>
          </p:nvSpPr>
          <p:spPr>
            <a:xfrm>
              <a:off x="2998188" y="3387835"/>
              <a:ext cx="2100256" cy="276999"/>
            </a:xfrm>
            <a:prstGeom prst="rect">
              <a:avLst/>
            </a:prstGeom>
            <a:noFill/>
          </p:spPr>
          <p:txBody>
            <a:bodyPr wrap="square">
              <a:spAutoFit/>
            </a:bodyPr>
            <a:lstStyle/>
            <a:p>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時脈與前代 </a:t>
              </a:r>
              <a:r>
                <a:rPr kumimoji="1" lang="en-US" altLang="zh-TW" sz="1200" b="1">
                  <a:solidFill>
                    <a:schemeClr val="bg1"/>
                  </a:solidFill>
                  <a:latin typeface="微軟正黑體" panose="020B0604030504040204" pitchFamily="34" charset="-120"/>
                  <a:ea typeface="微軟正黑體" panose="020B0604030504040204" pitchFamily="34" charset="-120"/>
                  <a:cs typeface="Arial"/>
                  <a:sym typeface="+mn-lt"/>
                </a:rPr>
                <a:t>DDR4 </a:t>
              </a:r>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比較</a:t>
              </a:r>
            </a:p>
          </p:txBody>
        </p:sp>
      </p:grpSp>
      <p:sp>
        <p:nvSpPr>
          <p:cNvPr id="14" name="文字方塊 13">
            <a:extLst>
              <a:ext uri="{FF2B5EF4-FFF2-40B4-BE49-F238E27FC236}">
                <a16:creationId xmlns:a16="http://schemas.microsoft.com/office/drawing/2014/main" id="{2EAFC1EA-C8F5-3F52-B95E-C017E8D55CA3}"/>
              </a:ext>
            </a:extLst>
          </p:cNvPr>
          <p:cNvSpPr txBox="1"/>
          <p:nvPr/>
        </p:nvSpPr>
        <p:spPr>
          <a:xfrm>
            <a:off x="609805" y="3328295"/>
            <a:ext cx="4136221" cy="3044038"/>
          </a:xfrm>
          <a:prstGeom prst="rect">
            <a:avLst/>
          </a:prstGeom>
          <a:noFill/>
        </p:spPr>
        <p:txBody>
          <a:bodyPr wrap="square" lIns="91440" tIns="45720" rIns="91440" bIns="45720" anchor="t">
            <a:spAutoFit/>
          </a:bodyPr>
          <a:lstStyle/>
          <a:p>
            <a:pPr marL="285750" indent="-285750">
              <a:lnSpc>
                <a:spcPts val="3000"/>
              </a:lnSpc>
              <a:spcBef>
                <a:spcPts val="1200"/>
              </a:spcBef>
              <a:buClr>
                <a:srgbClr val="FF0000"/>
              </a:buClr>
              <a:buFont typeface="Arial"/>
              <a:buChar char="•"/>
            </a:pPr>
            <a:r>
              <a:rPr lang="en-US" altLang="zh-TW" sz="1600">
                <a:solidFill>
                  <a:schemeClr val="bg1"/>
                </a:solidFill>
                <a:latin typeface="微軟正黑體"/>
                <a:ea typeface="微軟正黑體"/>
                <a:cs typeface="Calibri"/>
              </a:rPr>
              <a:t>4個DDR5 </a:t>
            </a:r>
            <a:r>
              <a:rPr lang="en-US" altLang="zh-TW" sz="1600" err="1">
                <a:solidFill>
                  <a:schemeClr val="bg1"/>
                </a:solidFill>
                <a:latin typeface="微軟正黑體"/>
                <a:ea typeface="微軟正黑體"/>
                <a:cs typeface="Calibri"/>
              </a:rPr>
              <a:t>UDIMM插槽，支援最高擴充至</a:t>
            </a:r>
            <a:r>
              <a:rPr lang="en-US" altLang="zh-TW" sz="1600">
                <a:solidFill>
                  <a:schemeClr val="bg1"/>
                </a:solidFill>
                <a:latin typeface="微軟正黑體"/>
                <a:ea typeface="微軟正黑體"/>
                <a:cs typeface="Calibri"/>
              </a:rPr>
              <a:t> 128 GB </a:t>
            </a:r>
            <a:r>
              <a:rPr lang="en-US" altLang="zh-TW" sz="1600" err="1">
                <a:solidFill>
                  <a:schemeClr val="bg1"/>
                </a:solidFill>
                <a:latin typeface="微軟正黑體"/>
                <a:ea typeface="微軟正黑體"/>
                <a:cs typeface="Calibri"/>
              </a:rPr>
              <a:t>total，亦可選購升級ECC</a:t>
            </a:r>
            <a:r>
              <a:rPr lang="en-US" altLang="zh-TW" sz="1600">
                <a:solidFill>
                  <a:schemeClr val="bg1"/>
                </a:solidFill>
                <a:latin typeface="微軟正黑體"/>
                <a:ea typeface="微軟正黑體"/>
                <a:cs typeface="Calibri"/>
              </a:rPr>
              <a:t> RAM</a:t>
            </a:r>
          </a:p>
          <a:p>
            <a:pPr marL="285750" indent="-285750">
              <a:lnSpc>
                <a:spcPts val="3000"/>
              </a:lnSpc>
              <a:spcBef>
                <a:spcPts val="1200"/>
              </a:spcBef>
              <a:buClr>
                <a:srgbClr val="FF0000"/>
              </a:buClr>
              <a:buFont typeface="Arial"/>
              <a:buChar char="•"/>
            </a:pPr>
            <a:r>
              <a:rPr lang="en-US" altLang="zh-TW" sz="1600" err="1">
                <a:solidFill>
                  <a:schemeClr val="bg1"/>
                </a:solidFill>
                <a:latin typeface="微軟正黑體"/>
                <a:ea typeface="微軟正黑體"/>
                <a:cs typeface="Calibri"/>
              </a:rPr>
              <a:t>時脈由</a:t>
            </a:r>
            <a:r>
              <a:rPr lang="en-US" altLang="zh-TW" sz="1600">
                <a:solidFill>
                  <a:schemeClr val="bg1"/>
                </a:solidFill>
                <a:latin typeface="微軟正黑體"/>
                <a:ea typeface="微軟正黑體"/>
                <a:cs typeface="Calibri"/>
              </a:rPr>
              <a:t> 4800MT/s 起跳，較DDR4提高了至少50%的效能</a:t>
            </a:r>
          </a:p>
          <a:p>
            <a:pPr marL="285750" indent="-285750">
              <a:lnSpc>
                <a:spcPts val="3000"/>
              </a:lnSpc>
              <a:spcBef>
                <a:spcPts val="1200"/>
              </a:spcBef>
              <a:buClr>
                <a:srgbClr val="FF0000"/>
              </a:buClr>
              <a:buFont typeface="Arial"/>
              <a:buChar char="•"/>
            </a:pPr>
            <a:r>
              <a:rPr lang="zh-TW" altLang="en-US" sz="1600">
                <a:solidFill>
                  <a:schemeClr val="bg1"/>
                </a:solidFill>
                <a:latin typeface="微軟正黑體"/>
                <a:ea typeface="微軟正黑體"/>
                <a:cs typeface="Calibri"/>
              </a:rPr>
              <a:t>減少能耗、減少成本、愛護地球</a:t>
            </a:r>
            <a:br>
              <a:rPr lang="zh-TW" altLang="en-US" sz="1600">
                <a:latin typeface="微軟正黑體" panose="020B0604030504040204" pitchFamily="34" charset="-120"/>
                <a:ea typeface="微軟正黑體" panose="020B0604030504040204" pitchFamily="34" charset="-120"/>
                <a:cs typeface="Calibri"/>
              </a:rPr>
            </a:br>
            <a:r>
              <a:rPr lang="zh-TW" altLang="en-US" sz="1600">
                <a:solidFill>
                  <a:schemeClr val="bg1"/>
                </a:solidFill>
                <a:latin typeface="微軟正黑體"/>
                <a:ea typeface="微軟正黑體"/>
                <a:cs typeface="Calibri"/>
              </a:rPr>
              <a:t>較</a:t>
            </a:r>
            <a:r>
              <a:rPr lang="en-US" altLang="zh-TW" sz="1600">
                <a:solidFill>
                  <a:schemeClr val="bg1"/>
                </a:solidFill>
                <a:latin typeface="微軟正黑體"/>
                <a:ea typeface="微軟正黑體"/>
                <a:cs typeface="Calibri"/>
              </a:rPr>
              <a:t>DDR4</a:t>
            </a:r>
            <a:r>
              <a:rPr lang="zh-TW" altLang="en-US" sz="1600">
                <a:solidFill>
                  <a:schemeClr val="bg1"/>
                </a:solidFill>
                <a:latin typeface="微軟正黑體"/>
                <a:ea typeface="微軟正黑體"/>
                <a:cs typeface="Calibri"/>
              </a:rPr>
              <a:t>降低大約</a:t>
            </a:r>
            <a:r>
              <a:rPr lang="en-US" altLang="zh-TW" sz="1600">
                <a:solidFill>
                  <a:schemeClr val="bg1"/>
                </a:solidFill>
                <a:latin typeface="微軟正黑體"/>
                <a:ea typeface="微軟正黑體"/>
                <a:cs typeface="Calibri"/>
              </a:rPr>
              <a:t>20%</a:t>
            </a:r>
            <a:r>
              <a:rPr lang="zh-TW" altLang="en-US" sz="1600">
                <a:solidFill>
                  <a:schemeClr val="bg1"/>
                </a:solidFill>
                <a:latin typeface="微軟正黑體"/>
                <a:ea typeface="微軟正黑體"/>
                <a:cs typeface="Calibri"/>
              </a:rPr>
              <a:t>的功耗</a:t>
            </a:r>
          </a:p>
        </p:txBody>
      </p:sp>
    </p:spTree>
    <p:extLst>
      <p:ext uri="{BB962C8B-B14F-4D97-AF65-F5344CB8AC3E}">
        <p14:creationId xmlns:p14="http://schemas.microsoft.com/office/powerpoint/2010/main" val="2449282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Amazon.com: Crucial T700 4TB Gen5 NVMe M.2 SSD - Up to 12,400 MB/s -  DirectStorage Enabled - CT4000T700SSD3 - Gaming, Photography, Video Editing  &amp; Design - Internal Solid State Drive : Electronics">
            <a:extLst>
              <a:ext uri="{FF2B5EF4-FFF2-40B4-BE49-F238E27FC236}">
                <a16:creationId xmlns:a16="http://schemas.microsoft.com/office/drawing/2014/main" id="{61330DC3-20CD-584D-BCE0-74079D5271C9}"/>
              </a:ext>
            </a:extLst>
          </p:cNvPr>
          <p:cNvPicPr>
            <a:picLocks noChangeAspect="1"/>
          </p:cNvPicPr>
          <p:nvPr/>
        </p:nvPicPr>
        <p:blipFill>
          <a:blip r:embed="rId3"/>
          <a:stretch>
            <a:fillRect/>
          </a:stretch>
        </p:blipFill>
        <p:spPr>
          <a:xfrm>
            <a:off x="7431186" y="2348156"/>
            <a:ext cx="2736183" cy="753362"/>
          </a:xfrm>
          <a:prstGeom prst="rect">
            <a:avLst/>
          </a:prstGeom>
          <a:effectLst>
            <a:reflection blurRad="101600" stA="96000" endPos="35000" dist="76200" dir="5400000" sy="-100000" algn="bl" rotWithShape="0"/>
          </a:effectLst>
        </p:spPr>
      </p:pic>
      <p:pic>
        <p:nvPicPr>
          <p:cNvPr id="9" name="圖片 8" descr="SPATIUM M570 PCIe 5.0 NVMe M.2 HS">
            <a:extLst>
              <a:ext uri="{FF2B5EF4-FFF2-40B4-BE49-F238E27FC236}">
                <a16:creationId xmlns:a16="http://schemas.microsoft.com/office/drawing/2014/main" id="{4E47CE49-364B-6559-6016-EB10B3B36B4F}"/>
              </a:ext>
            </a:extLst>
          </p:cNvPr>
          <p:cNvPicPr>
            <a:picLocks noChangeAspect="1"/>
          </p:cNvPicPr>
          <p:nvPr/>
        </p:nvPicPr>
        <p:blipFill rotWithShape="1">
          <a:blip r:embed="rId4"/>
          <a:srcRect l="15913" t="37370" r="15336" b="37578"/>
          <a:stretch/>
        </p:blipFill>
        <p:spPr>
          <a:xfrm>
            <a:off x="7431186" y="5307225"/>
            <a:ext cx="2736183" cy="803371"/>
          </a:xfrm>
          <a:prstGeom prst="rect">
            <a:avLst/>
          </a:prstGeom>
          <a:effectLst>
            <a:reflection blurRad="101600" stA="96000" endPos="35000" dist="76200" dir="5400000" sy="-100000" algn="bl" rotWithShape="0"/>
          </a:effectLst>
        </p:spPr>
      </p:pic>
      <p:pic>
        <p:nvPicPr>
          <p:cNvPr id="2" name="圖片 1" descr="Gigabyte Aorus Gen5 10000 1 TB Specs | TechPowerUp SSD Database">
            <a:extLst>
              <a:ext uri="{FF2B5EF4-FFF2-40B4-BE49-F238E27FC236}">
                <a16:creationId xmlns:a16="http://schemas.microsoft.com/office/drawing/2014/main" id="{BAB7A69E-6DFD-4B97-25E6-4BFADA79C64C}"/>
              </a:ext>
            </a:extLst>
          </p:cNvPr>
          <p:cNvPicPr>
            <a:picLocks noChangeAspect="1"/>
          </p:cNvPicPr>
          <p:nvPr/>
        </p:nvPicPr>
        <p:blipFill>
          <a:blip r:embed="rId5"/>
          <a:stretch>
            <a:fillRect/>
          </a:stretch>
        </p:blipFill>
        <p:spPr>
          <a:xfrm>
            <a:off x="7431186" y="3866901"/>
            <a:ext cx="2743199" cy="732436"/>
          </a:xfrm>
          <a:prstGeom prst="rect">
            <a:avLst/>
          </a:prstGeom>
          <a:effectLst>
            <a:reflection blurRad="101600" stA="96000" endPos="35000" dist="76200" dir="5400000" sy="-100000" algn="bl" rotWithShape="0"/>
          </a:effectLst>
        </p:spPr>
      </p:pic>
      <p:sp>
        <p:nvSpPr>
          <p:cNvPr id="6" name="文字方塊 5">
            <a:extLst>
              <a:ext uri="{FF2B5EF4-FFF2-40B4-BE49-F238E27FC236}">
                <a16:creationId xmlns:a16="http://schemas.microsoft.com/office/drawing/2014/main" id="{74FF805F-6521-4307-B6BF-1A0874627BC2}"/>
              </a:ext>
            </a:extLst>
          </p:cNvPr>
          <p:cNvSpPr txBox="1"/>
          <p:nvPr/>
        </p:nvSpPr>
        <p:spPr>
          <a:xfrm>
            <a:off x="-1" y="608365"/>
            <a:ext cx="12192001" cy="800219"/>
          </a:xfrm>
          <a:prstGeom prst="rect">
            <a:avLst/>
          </a:prstGeom>
          <a:noFill/>
        </p:spPr>
        <p:txBody>
          <a:bodyPr wrap="square" lIns="91440" tIns="45720" rIns="91440" bIns="45720" rtlCol="0" anchor="t">
            <a:spAutoFit/>
          </a:bodyPr>
          <a:lstStyle/>
          <a:p>
            <a:pPr algn="ctr"/>
            <a:r>
              <a:rPr lang="zh-TW" sz="4600" b="1">
                <a:solidFill>
                  <a:schemeClr val="bg1">
                    <a:lumMod val="75000"/>
                  </a:schemeClr>
                </a:solidFill>
                <a:latin typeface="微軟正黑體"/>
                <a:ea typeface="微軟正黑體"/>
              </a:rPr>
              <a:t>雙 M.2 2280 NVMe </a:t>
            </a:r>
            <a:r>
              <a:rPr lang="zh-TW" sz="4600" b="1">
                <a:solidFill>
                  <a:srgbClr val="FF0000"/>
                </a:solidFill>
                <a:latin typeface="微軟正黑體"/>
                <a:ea typeface="微軟正黑體"/>
              </a:rPr>
              <a:t>PCIe Gen </a:t>
            </a:r>
            <a:r>
              <a:rPr lang="en-US" altLang="zh-TW" sz="4600" b="1">
                <a:solidFill>
                  <a:srgbClr val="FF0000"/>
                </a:solidFill>
                <a:latin typeface="微軟正黑體"/>
                <a:ea typeface="微軟正黑體"/>
              </a:rPr>
              <a:t>5</a:t>
            </a:r>
            <a:r>
              <a:rPr lang="zh-TW" sz="4600" b="1">
                <a:solidFill>
                  <a:schemeClr val="bg1"/>
                </a:solidFill>
                <a:latin typeface="微軟正黑體"/>
                <a:ea typeface="微軟正黑體"/>
              </a:rPr>
              <a:t> </a:t>
            </a:r>
            <a:r>
              <a:rPr lang="zh-TW" sz="4600" b="1">
                <a:solidFill>
                  <a:schemeClr val="bg1">
                    <a:lumMod val="75000"/>
                  </a:schemeClr>
                </a:solidFill>
                <a:latin typeface="微軟正黑體"/>
                <a:ea typeface="微軟正黑體"/>
              </a:rPr>
              <a:t>SSD 埠</a:t>
            </a:r>
            <a:endParaRPr lang="zh-TW">
              <a:solidFill>
                <a:schemeClr val="bg1">
                  <a:lumMod val="75000"/>
                </a:schemeClr>
              </a:solidFill>
            </a:endParaRPr>
          </a:p>
        </p:txBody>
      </p:sp>
      <p:sp>
        <p:nvSpPr>
          <p:cNvPr id="11" name="矩形 10">
            <a:extLst>
              <a:ext uri="{FF2B5EF4-FFF2-40B4-BE49-F238E27FC236}">
                <a16:creationId xmlns:a16="http://schemas.microsoft.com/office/drawing/2014/main" id="{D82DE2B6-47E1-4445-807A-A755E6D9924F}"/>
              </a:ext>
            </a:extLst>
          </p:cNvPr>
          <p:cNvSpPr/>
          <p:nvPr/>
        </p:nvSpPr>
        <p:spPr>
          <a:xfrm>
            <a:off x="556855" y="2465989"/>
            <a:ext cx="6112189" cy="938719"/>
          </a:xfrm>
          <a:prstGeom prst="rect">
            <a:avLst/>
          </a:prstGeom>
        </p:spPr>
        <p:txBody>
          <a:bodyPr wrap="square" lIns="91440" tIns="45720" rIns="91440" bIns="45720" anchor="t">
            <a:spAutoFit/>
          </a:bodyPr>
          <a:lstStyle/>
          <a:p>
            <a:pPr>
              <a:buClr>
                <a:srgbClr val="FF0000"/>
              </a:buClr>
            </a:pPr>
            <a:r>
              <a:rPr lang="zh-TW" altLang="en-US" sz="3800" b="1">
                <a:solidFill>
                  <a:schemeClr val="bg1"/>
                </a:solidFill>
                <a:latin typeface="微軟正黑體" panose="020B0604030504040204" pitchFamily="34" charset="-120"/>
                <a:ea typeface="微軟正黑體" panose="020B0604030504040204" pitchFamily="34" charset="-120"/>
                <a:cs typeface="Calibri"/>
              </a:rPr>
              <a:t>快</a:t>
            </a:r>
            <a:r>
              <a:rPr lang="zh-TW" altLang="en-US" sz="3800" b="1">
                <a:solidFill>
                  <a:srgbClr val="FF0505"/>
                </a:solidFill>
                <a:latin typeface="微軟正黑體" panose="020B0604030504040204" pitchFamily="34" charset="-120"/>
                <a:ea typeface="微軟正黑體" panose="020B0604030504040204" pitchFamily="34" charset="-120"/>
                <a:cs typeface="Calibri"/>
              </a:rPr>
              <a:t> 還要 </a:t>
            </a:r>
            <a:r>
              <a:rPr lang="zh-TW" altLang="en-US" sz="5500" b="1">
                <a:solidFill>
                  <a:srgbClr val="FF0505"/>
                </a:solidFill>
                <a:latin typeface="微軟正黑體" panose="020B0604030504040204" pitchFamily="34" charset="-120"/>
                <a:ea typeface="微軟正黑體" panose="020B0604030504040204" pitchFamily="34" charset="-120"/>
                <a:cs typeface="Calibri"/>
              </a:rPr>
              <a:t>更快</a:t>
            </a:r>
            <a:endParaRPr lang="en-US" altLang="zh-TW" sz="5500" b="1">
              <a:solidFill>
                <a:schemeClr val="bg1"/>
              </a:solidFill>
              <a:latin typeface="微軟正黑體" panose="020B0604030504040204" pitchFamily="34" charset="-120"/>
              <a:ea typeface="微軟正黑體" panose="020B0604030504040204" pitchFamily="34" charset="-120"/>
              <a:cs typeface="Calibri"/>
            </a:endParaRPr>
          </a:p>
        </p:txBody>
      </p:sp>
      <p:sp>
        <p:nvSpPr>
          <p:cNvPr id="14" name="文字方塊 13">
            <a:extLst>
              <a:ext uri="{FF2B5EF4-FFF2-40B4-BE49-F238E27FC236}">
                <a16:creationId xmlns:a16="http://schemas.microsoft.com/office/drawing/2014/main" id="{44C8FAA0-AE1C-3F4C-BE3F-540E873E7D24}"/>
              </a:ext>
            </a:extLst>
          </p:cNvPr>
          <p:cNvSpPr txBox="1"/>
          <p:nvPr/>
        </p:nvSpPr>
        <p:spPr>
          <a:xfrm>
            <a:off x="594903" y="3648433"/>
            <a:ext cx="5488916" cy="700448"/>
          </a:xfrm>
          <a:prstGeom prst="rect">
            <a:avLst/>
          </a:prstGeom>
          <a:noFill/>
        </p:spPr>
        <p:txBody>
          <a:bodyPr wrap="square" lIns="91440" tIns="45720" rIns="91440" bIns="45720" anchor="t">
            <a:spAutoFit/>
          </a:bodyPr>
          <a:lstStyle/>
          <a:p>
            <a:pPr marL="285750" indent="-285750">
              <a:lnSpc>
                <a:spcPts val="2500"/>
              </a:lnSpc>
              <a:buClr>
                <a:srgbClr val="FF0C00"/>
              </a:buClr>
              <a:buFont typeface="Arial"/>
              <a:buChar char="•"/>
            </a:pPr>
            <a:r>
              <a:rPr lang="en-US" altLang="zh-TW" sz="1600">
                <a:solidFill>
                  <a:schemeClr val="bg1"/>
                </a:solidFill>
                <a:latin typeface="微軟正黑體"/>
                <a:ea typeface="微軟正黑體"/>
                <a:cs typeface="Calibri"/>
              </a:rPr>
              <a:t>2個</a:t>
            </a:r>
            <a:r>
              <a:rPr lang="zh-TW" altLang="en-US" sz="1600">
                <a:solidFill>
                  <a:schemeClr val="bg1"/>
                </a:solidFill>
                <a:latin typeface="微軟正黑體"/>
                <a:ea typeface="微軟正黑體"/>
                <a:cs typeface="Calibri"/>
              </a:rPr>
              <a:t> </a:t>
            </a:r>
            <a:r>
              <a:rPr lang="en-US" altLang="zh-TW" sz="1600">
                <a:solidFill>
                  <a:schemeClr val="bg1"/>
                </a:solidFill>
                <a:latin typeface="微軟正黑體"/>
                <a:ea typeface="微軟正黑體"/>
                <a:cs typeface="Calibri"/>
              </a:rPr>
              <a:t>PCIe Gen5 x2 M.2 2280 </a:t>
            </a:r>
            <a:r>
              <a:rPr lang="en-US" altLang="zh-TW" sz="1600" err="1">
                <a:solidFill>
                  <a:schemeClr val="bg1"/>
                </a:solidFill>
                <a:latin typeface="微軟正黑體"/>
                <a:ea typeface="微軟正黑體"/>
                <a:cs typeface="Calibri"/>
              </a:rPr>
              <a:t>SSD插槽，給使用者帶來使用者帶來強大的頻寬</a:t>
            </a:r>
            <a:r>
              <a:rPr lang="en-US" altLang="zh-TW" sz="1600">
                <a:solidFill>
                  <a:schemeClr val="bg1"/>
                </a:solidFill>
                <a:latin typeface="微軟正黑體"/>
                <a:ea typeface="微軟正黑體"/>
                <a:cs typeface="Calibri"/>
              </a:rPr>
              <a:t> (</a:t>
            </a:r>
            <a:r>
              <a:rPr lang="en-US" altLang="zh-TW" sz="1600" err="1">
                <a:solidFill>
                  <a:schemeClr val="bg1"/>
                </a:solidFill>
                <a:latin typeface="微軟正黑體"/>
                <a:ea typeface="微軟正黑體"/>
                <a:cs typeface="Calibri"/>
              </a:rPr>
              <a:t>效能為PCIe</a:t>
            </a:r>
            <a:r>
              <a:rPr lang="en-US" altLang="zh-TW" sz="1600">
                <a:solidFill>
                  <a:schemeClr val="bg1"/>
                </a:solidFill>
                <a:latin typeface="微軟正黑體"/>
                <a:ea typeface="微軟正黑體"/>
                <a:cs typeface="Calibri"/>
              </a:rPr>
              <a:t> Gen4的2倍)</a:t>
            </a:r>
          </a:p>
        </p:txBody>
      </p:sp>
      <p:sp>
        <p:nvSpPr>
          <p:cNvPr id="16" name="文字方塊 15">
            <a:extLst>
              <a:ext uri="{FF2B5EF4-FFF2-40B4-BE49-F238E27FC236}">
                <a16:creationId xmlns:a16="http://schemas.microsoft.com/office/drawing/2014/main" id="{9DF7F1C6-8C36-DCE0-C468-C74F741BA543}"/>
              </a:ext>
            </a:extLst>
          </p:cNvPr>
          <p:cNvSpPr txBox="1"/>
          <p:nvPr/>
        </p:nvSpPr>
        <p:spPr>
          <a:xfrm>
            <a:off x="604479" y="4678331"/>
            <a:ext cx="5479339" cy="1341649"/>
          </a:xfrm>
          <a:prstGeom prst="rect">
            <a:avLst/>
          </a:prstGeom>
          <a:noFill/>
        </p:spPr>
        <p:txBody>
          <a:bodyPr wrap="square" lIns="91440" tIns="45720" rIns="91440" bIns="45720" anchor="t">
            <a:spAutoFit/>
          </a:bodyPr>
          <a:lstStyle/>
          <a:p>
            <a:pPr marL="285750" indent="-285750">
              <a:lnSpc>
                <a:spcPts val="2500"/>
              </a:lnSpc>
              <a:buClr>
                <a:srgbClr val="FF0C00"/>
              </a:buClr>
              <a:buFont typeface="Arial"/>
              <a:buChar char="•"/>
            </a:pPr>
            <a:r>
              <a:rPr lang="en-US" altLang="zh-TW" sz="1600">
                <a:solidFill>
                  <a:schemeClr val="bg1"/>
                </a:solidFill>
                <a:latin typeface="微軟正黑體"/>
                <a:ea typeface="微軟正黑體"/>
                <a:cs typeface="Calibri"/>
              </a:rPr>
              <a:t>M.2 SSD </a:t>
            </a:r>
            <a:r>
              <a:rPr lang="en-US" altLang="zh-TW" sz="1600" err="1">
                <a:solidFill>
                  <a:schemeClr val="bg1"/>
                </a:solidFill>
                <a:latin typeface="微軟正黑體"/>
                <a:ea typeface="微軟正黑體"/>
                <a:cs typeface="Calibri"/>
              </a:rPr>
              <a:t>快取加速</a:t>
            </a:r>
            <a:r>
              <a:rPr lang="en-US" altLang="zh-TW" sz="1600">
                <a:solidFill>
                  <a:schemeClr val="bg1"/>
                </a:solidFill>
                <a:latin typeface="微軟正黑體"/>
                <a:ea typeface="微軟正黑體"/>
                <a:cs typeface="Calibri"/>
              </a:rPr>
              <a:t>, 資料存取更敏捷</a:t>
            </a:r>
            <a:br>
              <a:rPr lang="en-US" altLang="zh-TW" sz="1600">
                <a:latin typeface="微軟正黑體" panose="020B0604030504040204" pitchFamily="34" charset="-120"/>
                <a:ea typeface="微軟正黑體" panose="020B0604030504040204" pitchFamily="34" charset="-120"/>
                <a:cs typeface="Calibri"/>
              </a:rPr>
            </a:br>
            <a:r>
              <a:rPr lang="en-US" altLang="zh-TW" sz="1600">
                <a:solidFill>
                  <a:schemeClr val="bg1"/>
                </a:solidFill>
                <a:latin typeface="微軟正黑體"/>
                <a:ea typeface="微軟正黑體"/>
                <a:cs typeface="Calibri"/>
              </a:rPr>
              <a:t>啟用 SSD 快取，可提升磁碟隨機存取效能、減少 I/O 延遲。對於極需高度 IOPS 的應用 (如：資料庫、虛擬化), </a:t>
            </a:r>
            <a:r>
              <a:rPr lang="en-US" altLang="zh-TW" sz="1600" err="1">
                <a:solidFill>
                  <a:schemeClr val="bg1"/>
                </a:solidFill>
                <a:latin typeface="微軟正黑體"/>
                <a:ea typeface="微軟正黑體"/>
                <a:cs typeface="Calibri"/>
              </a:rPr>
              <a:t>可大幅改善系統運作效率</a:t>
            </a:r>
            <a:r>
              <a:rPr lang="en-US" altLang="zh-TW" sz="1600">
                <a:solidFill>
                  <a:schemeClr val="bg1"/>
                </a:solidFill>
                <a:latin typeface="微軟正黑體"/>
                <a:ea typeface="微軟正黑體"/>
                <a:cs typeface="Calibri"/>
              </a:rPr>
              <a:t>。</a:t>
            </a:r>
          </a:p>
        </p:txBody>
      </p:sp>
      <p:sp>
        <p:nvSpPr>
          <p:cNvPr id="22" name="矩形 21">
            <a:extLst>
              <a:ext uri="{FF2B5EF4-FFF2-40B4-BE49-F238E27FC236}">
                <a16:creationId xmlns:a16="http://schemas.microsoft.com/office/drawing/2014/main" id="{E82B9601-3DC1-BF9E-05CC-EECE71F9917E}"/>
              </a:ext>
            </a:extLst>
          </p:cNvPr>
          <p:cNvSpPr/>
          <p:nvPr/>
        </p:nvSpPr>
        <p:spPr>
          <a:xfrm>
            <a:off x="7357482" y="3198911"/>
            <a:ext cx="3503514" cy="261610"/>
          </a:xfrm>
          <a:prstGeom prst="rect">
            <a:avLst/>
          </a:prstGeom>
        </p:spPr>
        <p:txBody>
          <a:bodyPr wrap="square" lIns="91440" tIns="45720" rIns="91440" bIns="45720" anchor="t">
            <a:spAutoFit/>
          </a:bodyPr>
          <a:lstStyle/>
          <a:p>
            <a:r>
              <a:rPr lang="zh-TW" altLang="en-US" sz="1100">
                <a:solidFill>
                  <a:schemeClr val="bg1"/>
                </a:solidFill>
                <a:latin typeface="微軟正黑體" panose="020B0604030504040204" pitchFamily="34" charset="-120"/>
                <a:ea typeface="微軟正黑體" panose="020B0604030504040204" pitchFamily="34" charset="-120"/>
                <a:cs typeface="Calibri"/>
              </a:rPr>
              <a:t>美光 Crucial </a:t>
            </a:r>
            <a:r>
              <a:rPr lang="en-US" sz="1100">
                <a:solidFill>
                  <a:schemeClr val="bg1"/>
                </a:solidFill>
                <a:latin typeface="微軟正黑體" panose="020B0604030504040204" pitchFamily="34" charset="-120"/>
                <a:ea typeface="微軟正黑體" panose="020B0604030504040204" pitchFamily="34" charset="-120"/>
                <a:cs typeface="Calibri"/>
              </a:rPr>
              <a:t>CT4000T700SSD3</a:t>
            </a:r>
            <a:endParaRPr lang="zh-TW" altLang="en-US" sz="1100">
              <a:solidFill>
                <a:schemeClr val="bg1"/>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9360C1BE-87C3-3038-EB04-E5143539A596}"/>
              </a:ext>
            </a:extLst>
          </p:cNvPr>
          <p:cNvSpPr/>
          <p:nvPr/>
        </p:nvSpPr>
        <p:spPr>
          <a:xfrm>
            <a:off x="7357482" y="6173703"/>
            <a:ext cx="3503514" cy="261610"/>
          </a:xfrm>
          <a:prstGeom prst="rect">
            <a:avLst/>
          </a:prstGeom>
        </p:spPr>
        <p:txBody>
          <a:bodyPr wrap="square" lIns="91440" tIns="45720" rIns="91440" bIns="45720" anchor="t">
            <a:spAutoFit/>
          </a:bodyPr>
          <a:lstStyle/>
          <a:p>
            <a:r>
              <a:rPr lang="zh-CN" altLang="en-US" sz="1100">
                <a:solidFill>
                  <a:schemeClr val="bg1"/>
                </a:solidFill>
                <a:latin typeface="微軟正黑體" panose="020B0604030504040204" pitchFamily="34" charset="-120"/>
                <a:ea typeface="微軟正黑體" panose="020B0604030504040204" pitchFamily="34" charset="-120"/>
                <a:cs typeface="Calibri"/>
              </a:rPr>
              <a:t>微星 SPATIUM M570 PCIe 5.0 NVMe M.2 HS</a:t>
            </a:r>
            <a:endParaRPr lang="en-US" sz="1100">
              <a:solidFill>
                <a:schemeClr val="bg1"/>
              </a:solidFill>
              <a:latin typeface="微軟正黑體" panose="020B0604030504040204" pitchFamily="34" charset="-120"/>
              <a:ea typeface="微軟正黑體" panose="020B0604030504040204" pitchFamily="34" charset="-120"/>
              <a:cs typeface="Calibri"/>
            </a:endParaRPr>
          </a:p>
        </p:txBody>
      </p:sp>
      <p:sp>
        <p:nvSpPr>
          <p:cNvPr id="24" name="矩形 23">
            <a:extLst>
              <a:ext uri="{FF2B5EF4-FFF2-40B4-BE49-F238E27FC236}">
                <a16:creationId xmlns:a16="http://schemas.microsoft.com/office/drawing/2014/main" id="{3AAEA275-9886-6EAC-727C-1B603331CA9F}"/>
              </a:ext>
            </a:extLst>
          </p:cNvPr>
          <p:cNvSpPr/>
          <p:nvPr/>
        </p:nvSpPr>
        <p:spPr>
          <a:xfrm>
            <a:off x="7357482" y="4692363"/>
            <a:ext cx="3503514" cy="261610"/>
          </a:xfrm>
          <a:prstGeom prst="rect">
            <a:avLst/>
          </a:prstGeom>
        </p:spPr>
        <p:txBody>
          <a:bodyPr wrap="square" lIns="91440" tIns="45720" rIns="91440" bIns="45720" anchor="t">
            <a:spAutoFit/>
          </a:bodyPr>
          <a:lstStyle/>
          <a:p>
            <a:r>
              <a:rPr lang="zh-CN" altLang="en-US" sz="1100">
                <a:solidFill>
                  <a:schemeClr val="bg1"/>
                </a:solidFill>
                <a:latin typeface="微軟正黑體" panose="020B0604030504040204" pitchFamily="34" charset="-120"/>
                <a:ea typeface="微軟正黑體" panose="020B0604030504040204" pitchFamily="34" charset="-120"/>
                <a:cs typeface="Calibri"/>
              </a:rPr>
              <a:t>技嘉 AORUS Gen5 10000 SSD</a:t>
            </a:r>
            <a:endParaRPr lang="en-US" sz="1100">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2314644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90AF45BC-BCC2-FA16-453E-8D90C4C83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
            <a:ext cx="6555345" cy="6858001"/>
          </a:xfrm>
          <a:prstGeom prst="rect">
            <a:avLst/>
          </a:prstGeom>
        </p:spPr>
      </p:pic>
      <p:sp>
        <p:nvSpPr>
          <p:cNvPr id="3" name="文字方塊 2">
            <a:extLst>
              <a:ext uri="{FF2B5EF4-FFF2-40B4-BE49-F238E27FC236}">
                <a16:creationId xmlns:a16="http://schemas.microsoft.com/office/drawing/2014/main" id="{A5360475-118E-43C3-21CE-A9A0F26DA517}"/>
              </a:ext>
            </a:extLst>
          </p:cNvPr>
          <p:cNvSpPr txBox="1"/>
          <p:nvPr/>
        </p:nvSpPr>
        <p:spPr>
          <a:xfrm>
            <a:off x="403447" y="593442"/>
            <a:ext cx="5741934" cy="1754326"/>
          </a:xfrm>
          <a:prstGeom prst="rect">
            <a:avLst/>
          </a:prstGeom>
          <a:noFill/>
        </p:spPr>
        <p:txBody>
          <a:bodyPr wrap="square" lIns="91440" tIns="45720" rIns="91440" bIns="45720" rtlCol="0" anchor="t">
            <a:spAutoFit/>
          </a:bodyPr>
          <a:lstStyle/>
          <a:p>
            <a:r>
              <a:rPr lang="en-US" altLang="zh-TW" sz="5400" b="1" err="1">
                <a:solidFill>
                  <a:schemeClr val="bg1"/>
                </a:solidFill>
                <a:latin typeface="Arial"/>
                <a:ea typeface="微軟正黑體"/>
                <a:cs typeface="Arial"/>
              </a:rPr>
              <a:t>企業究竟需要多少儲存空間才夠用</a:t>
            </a:r>
            <a:r>
              <a:rPr lang="en-US" altLang="zh-TW" sz="5400" b="1">
                <a:solidFill>
                  <a:schemeClr val="bg1"/>
                </a:solidFill>
                <a:latin typeface="Arial"/>
                <a:ea typeface="微軟正黑體"/>
                <a:cs typeface="Arial"/>
              </a:rPr>
              <a:t>？</a:t>
            </a:r>
          </a:p>
        </p:txBody>
      </p:sp>
      <p:pic>
        <p:nvPicPr>
          <p:cNvPr id="7" name="圖片 4" descr="一張含有 圖表 的圖片&#10;&#10;自動產生的描述">
            <a:extLst>
              <a:ext uri="{FF2B5EF4-FFF2-40B4-BE49-F238E27FC236}">
                <a16:creationId xmlns:a16="http://schemas.microsoft.com/office/drawing/2014/main" id="{B23B66D6-B33D-8BAE-A1A1-850C16B55D9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886"/>
                    </a14:imgEffect>
                    <a14:imgEffect>
                      <a14:saturation sat="400000"/>
                    </a14:imgEffect>
                    <a14:imgEffect>
                      <a14:brightnessContrast contrast="-39000"/>
                    </a14:imgEffect>
                  </a14:imgLayer>
                </a14:imgProps>
              </a:ext>
            </a:extLst>
          </a:blip>
          <a:stretch>
            <a:fillRect/>
          </a:stretch>
        </p:blipFill>
        <p:spPr>
          <a:xfrm>
            <a:off x="0" y="2941212"/>
            <a:ext cx="6555346" cy="3922508"/>
          </a:xfrm>
          <a:prstGeom prst="rect">
            <a:avLst/>
          </a:prstGeom>
        </p:spPr>
      </p:pic>
      <p:sp>
        <p:nvSpPr>
          <p:cNvPr id="9" name="文字方塊 8">
            <a:extLst>
              <a:ext uri="{FF2B5EF4-FFF2-40B4-BE49-F238E27FC236}">
                <a16:creationId xmlns:a16="http://schemas.microsoft.com/office/drawing/2014/main" id="{70B48D66-0621-6E16-FBB8-DF646C822A6B}"/>
              </a:ext>
            </a:extLst>
          </p:cNvPr>
          <p:cNvSpPr txBox="1"/>
          <p:nvPr/>
        </p:nvSpPr>
        <p:spPr>
          <a:xfrm>
            <a:off x="6873299" y="1056555"/>
            <a:ext cx="4915254" cy="5047536"/>
          </a:xfrm>
          <a:prstGeom prst="rect">
            <a:avLst/>
          </a:prstGeom>
          <a:noFill/>
        </p:spPr>
        <p:txBody>
          <a:bodyPr wrap="square" lIns="91440" tIns="45720" rIns="91440" bIns="45720" rtlCol="0" anchor="t">
            <a:spAutoFit/>
          </a:bodyPr>
          <a:lstStyle/>
          <a:p>
            <a:pPr marL="285750" indent="-285750">
              <a:spcBef>
                <a:spcPts val="1200"/>
              </a:spcBef>
              <a:buFont typeface="Arial,Sans-Serif"/>
              <a:buChar char="•"/>
            </a:pPr>
            <a:r>
              <a:rPr lang="zh-TW" altLang="en-US" sz="1600" spc="100">
                <a:solidFill>
                  <a:schemeClr val="bg1"/>
                </a:solidFill>
                <a:latin typeface="Arial"/>
                <a:ea typeface="微軟正黑體"/>
                <a:cs typeface="Arial"/>
              </a:rPr>
              <a:t>IDC統計：全世界每年的資料佔用空間成長率大概 </a:t>
            </a:r>
            <a:r>
              <a:rPr lang="en-US" sz="1600" spc="100">
                <a:solidFill>
                  <a:srgbClr val="FF0000"/>
                </a:solidFill>
                <a:latin typeface="Arial"/>
                <a:ea typeface="微軟正黑體"/>
                <a:cs typeface="Arial"/>
              </a:rPr>
              <a:t>30% </a:t>
            </a:r>
            <a:r>
              <a:rPr lang="zh-TW" altLang="en-US" sz="1600" spc="100">
                <a:solidFill>
                  <a:srgbClr val="FF0000"/>
                </a:solidFill>
                <a:latin typeface="Arial"/>
                <a:ea typeface="微軟正黑體"/>
                <a:cs typeface="Arial"/>
              </a:rPr>
              <a:t>至</a:t>
            </a:r>
            <a:r>
              <a:rPr lang="en-US" sz="1600" spc="100">
                <a:solidFill>
                  <a:srgbClr val="FF0000"/>
                </a:solidFill>
                <a:latin typeface="Arial"/>
                <a:ea typeface="微軟正黑體"/>
                <a:cs typeface="Arial"/>
              </a:rPr>
              <a:t> 40% </a:t>
            </a:r>
            <a:endParaRPr lang="zh-TW" altLang="en-US">
              <a:solidFill>
                <a:srgbClr val="FF0000"/>
              </a:solidFill>
            </a:endParaRPr>
          </a:p>
          <a:p>
            <a:pPr marL="285750" indent="-285750">
              <a:spcBef>
                <a:spcPts val="1200"/>
              </a:spcBef>
              <a:buFont typeface="Arial"/>
              <a:buChar char="•"/>
            </a:pPr>
            <a:r>
              <a:rPr lang="zh-TW" altLang="en-US" sz="1600" b="1" spc="100">
                <a:solidFill>
                  <a:srgbClr val="FF0000"/>
                </a:solidFill>
                <a:latin typeface="Arial"/>
                <a:ea typeface="微軟正黑體"/>
                <a:cs typeface="Arial"/>
              </a:rPr>
              <a:t>資料保護</a:t>
            </a:r>
            <a:r>
              <a:rPr lang="zh-TW" altLang="en-US" sz="1600" spc="100">
                <a:solidFill>
                  <a:schemeClr val="bg1"/>
                </a:solidFill>
                <a:latin typeface="Arial"/>
                <a:ea typeface="微軟正黑體"/>
                <a:cs typeface="Arial"/>
              </a:rPr>
              <a:t>：日益頻繁的備份需求，使得不論企業還是個人都會需要額外的擴充空間來避免您寶貴的資料遺失或是受損</a:t>
            </a:r>
            <a:endParaRPr lang="en-US" sz="1600" spc="100">
              <a:solidFill>
                <a:schemeClr val="bg1"/>
              </a:solidFill>
              <a:latin typeface="Arial"/>
              <a:ea typeface="微軟正黑體"/>
              <a:cs typeface="Arial"/>
            </a:endParaRPr>
          </a:p>
          <a:p>
            <a:pPr marL="285750" indent="-285750">
              <a:spcBef>
                <a:spcPts val="1200"/>
              </a:spcBef>
              <a:buFont typeface="Arial"/>
              <a:buChar char="•"/>
            </a:pPr>
            <a:r>
              <a:rPr lang="zh-TW" altLang="en-US" sz="1600" b="1" spc="100">
                <a:solidFill>
                  <a:srgbClr val="FF0000"/>
                </a:solidFill>
                <a:latin typeface="Arial"/>
                <a:ea typeface="微軟正黑體"/>
                <a:cs typeface="Arial"/>
              </a:rPr>
              <a:t>大數據分析</a:t>
            </a:r>
            <a:r>
              <a:rPr lang="zh-TW" altLang="en-US" sz="1600" b="1" spc="100">
                <a:solidFill>
                  <a:schemeClr val="bg1"/>
                </a:solidFill>
                <a:latin typeface="Arial"/>
                <a:ea typeface="微軟正黑體"/>
                <a:cs typeface="Arial"/>
              </a:rPr>
              <a:t>：</a:t>
            </a:r>
            <a:r>
              <a:rPr lang="zh-TW" altLang="zh-TW" sz="1600" spc="100">
                <a:solidFill>
                  <a:schemeClr val="bg1"/>
                </a:solidFill>
                <a:latin typeface="Arial"/>
                <a:ea typeface="微軟正黑體"/>
                <a:cs typeface="Arial"/>
              </a:rPr>
              <a:t>機器學習，數據分析不再只是口號，不論大型企業或中小企業都需要建制私有雲，來儲存並處理各種資料</a:t>
            </a:r>
            <a:endParaRPr lang="en-US" sz="1600" spc="100">
              <a:solidFill>
                <a:schemeClr val="bg1"/>
              </a:solidFill>
              <a:latin typeface="Arial"/>
              <a:ea typeface="微軟正黑體"/>
              <a:cs typeface="Arial"/>
            </a:endParaRPr>
          </a:p>
          <a:p>
            <a:pPr marL="285750" indent="-285750">
              <a:spcBef>
                <a:spcPts val="1200"/>
              </a:spcBef>
              <a:buFont typeface="Arial"/>
              <a:buChar char="•"/>
            </a:pPr>
            <a:r>
              <a:rPr lang="zh-TW" altLang="en-US" sz="1600" b="1" spc="100">
                <a:solidFill>
                  <a:srgbClr val="FF0000"/>
                </a:solidFill>
                <a:latin typeface="Arial"/>
                <a:ea typeface="微軟正黑體"/>
                <a:cs typeface="Arial"/>
              </a:rPr>
              <a:t>資料共享</a:t>
            </a:r>
            <a:r>
              <a:rPr lang="zh-TW" altLang="en-US" sz="1600" spc="100">
                <a:solidFill>
                  <a:schemeClr val="bg1"/>
                </a:solidFill>
                <a:latin typeface="Arial"/>
                <a:ea typeface="微軟正黑體"/>
                <a:cs typeface="Arial"/>
              </a:rPr>
              <a:t>：隨著公司業務的擴展，部門之間的溝通、協作會需要中央儲存系統來進行資料共享</a:t>
            </a:r>
            <a:endParaRPr lang="en-US" sz="1600" spc="100">
              <a:solidFill>
                <a:schemeClr val="bg1"/>
              </a:solidFill>
              <a:latin typeface="Arial"/>
              <a:ea typeface="微軟正黑體"/>
              <a:cs typeface="Arial"/>
            </a:endParaRPr>
          </a:p>
          <a:p>
            <a:pPr marL="285750" indent="-285750">
              <a:spcBef>
                <a:spcPts val="1200"/>
              </a:spcBef>
              <a:buFont typeface="Arial"/>
              <a:buChar char="•"/>
            </a:pPr>
            <a:r>
              <a:rPr lang="zh-TW" altLang="en-US" sz="1600" b="1" spc="100">
                <a:solidFill>
                  <a:srgbClr val="FF0000"/>
                </a:solidFill>
                <a:latin typeface="Arial"/>
                <a:ea typeface="微軟正黑體"/>
                <a:cs typeface="Arial"/>
              </a:rPr>
              <a:t>安全與隱私性</a:t>
            </a:r>
            <a:r>
              <a:rPr lang="zh-TW" altLang="en-US" sz="1600" spc="100">
                <a:solidFill>
                  <a:schemeClr val="bg1"/>
                </a:solidFill>
                <a:latin typeface="Arial"/>
                <a:ea typeface="微軟正黑體"/>
                <a:cs typeface="Arial"/>
              </a:rPr>
              <a:t>：企業可以將大部分的機敏資料以及合法取用的具識別化資料，使用私有雲的解決方案來儲存，降低暴露在公有雲的風險</a:t>
            </a:r>
            <a:endParaRPr lang="en-US" sz="1600" spc="100">
              <a:solidFill>
                <a:schemeClr val="bg1"/>
              </a:solidFill>
              <a:latin typeface="Arial"/>
              <a:ea typeface="微軟正黑體"/>
              <a:cs typeface="Arial"/>
            </a:endParaRPr>
          </a:p>
          <a:p>
            <a:pPr marL="285750" indent="-285750">
              <a:spcBef>
                <a:spcPts val="1200"/>
              </a:spcBef>
              <a:buFont typeface="Arial"/>
              <a:buChar char="•"/>
            </a:pPr>
            <a:r>
              <a:rPr lang="zh-TW" altLang="en-US" sz="1600" b="1" spc="100">
                <a:solidFill>
                  <a:srgbClr val="FF0000"/>
                </a:solidFill>
                <a:latin typeface="Arial"/>
                <a:ea typeface="微軟正黑體"/>
                <a:cs typeface="Arial"/>
              </a:rPr>
              <a:t>日益增長的物聯網</a:t>
            </a:r>
            <a:r>
              <a:rPr lang="zh-TW" altLang="en-US" sz="1600" spc="100">
                <a:solidFill>
                  <a:schemeClr val="bg1"/>
                </a:solidFill>
                <a:latin typeface="Arial"/>
                <a:ea typeface="微軟正黑體"/>
                <a:cs typeface="Arial"/>
              </a:rPr>
              <a:t>：物聯網裝置的數量增加，以及這些裝置產生的資料，也為儲存空間的需求推了一把</a:t>
            </a:r>
            <a:endParaRPr lang="en-US" sz="1600" spc="100">
              <a:solidFill>
                <a:schemeClr val="bg1"/>
              </a:solidFill>
              <a:latin typeface="Arial"/>
              <a:ea typeface="微軟正黑體"/>
              <a:cs typeface="Arial"/>
            </a:endParaRPr>
          </a:p>
        </p:txBody>
      </p:sp>
    </p:spTree>
    <p:extLst>
      <p:ext uri="{BB962C8B-B14F-4D97-AF65-F5344CB8AC3E}">
        <p14:creationId xmlns:p14="http://schemas.microsoft.com/office/powerpoint/2010/main" val="4246766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398834" y="482980"/>
            <a:ext cx="11420272"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a:ea typeface="微軟正黑體"/>
              </a:rPr>
              <a:t>內建GPU 提升AI影像辨識與影片轉檔效率 </a:t>
            </a:r>
            <a:endParaRPr lang="zh-TW">
              <a:solidFill>
                <a:schemeClr val="bg1">
                  <a:lumMod val="75000"/>
                </a:schemeClr>
              </a:solidFill>
            </a:endParaRPr>
          </a:p>
        </p:txBody>
      </p:sp>
      <p:sp>
        <p:nvSpPr>
          <p:cNvPr id="3" name="矩形 2"/>
          <p:cNvSpPr/>
          <p:nvPr/>
        </p:nvSpPr>
        <p:spPr>
          <a:xfrm>
            <a:off x="785092" y="2694961"/>
            <a:ext cx="5518431" cy="1197379"/>
          </a:xfrm>
          <a:prstGeom prst="rect">
            <a:avLst/>
          </a:prstGeom>
        </p:spPr>
        <p:txBody>
          <a:bodyPr wrap="square" lIns="91440" tIns="45720" rIns="91440" bIns="45720" anchor="t">
            <a:spAutoFit/>
          </a:bodyPr>
          <a:lstStyle/>
          <a:p>
            <a:pPr>
              <a:lnSpc>
                <a:spcPts val="2200"/>
              </a:lnSpc>
            </a:pPr>
            <a:r>
              <a:rPr lang="en-US" altLang="zh-TW" sz="1600">
                <a:solidFill>
                  <a:schemeClr val="bg1"/>
                </a:solidFill>
                <a:latin typeface="微軟正黑體" panose="020B0604030504040204" pitchFamily="34" charset="-120"/>
                <a:ea typeface="微軟正黑體" panose="020B0604030504040204" pitchFamily="34" charset="-120"/>
                <a:cs typeface="Calibri"/>
              </a:rPr>
              <a:t>TS-h1277AXU-RP / TS-h1677AXU- RP </a:t>
            </a:r>
            <a:r>
              <a:rPr lang="en-US" altLang="zh-TW" sz="1600" err="1">
                <a:solidFill>
                  <a:schemeClr val="bg1"/>
                </a:solidFill>
                <a:latin typeface="微軟正黑體" panose="020B0604030504040204" pitchFamily="34" charset="-120"/>
                <a:ea typeface="微軟正黑體" panose="020B0604030504040204" pitchFamily="34" charset="-120"/>
                <a:cs typeface="Calibri"/>
              </a:rPr>
              <a:t>內建</a:t>
            </a:r>
            <a:r>
              <a:rPr lang="en-US" altLang="zh-TW" sz="1600">
                <a:solidFill>
                  <a:schemeClr val="bg1"/>
                </a:solidFill>
                <a:latin typeface="微軟正黑體" panose="020B0604030504040204" pitchFamily="34" charset="-120"/>
                <a:ea typeface="微軟正黑體" panose="020B0604030504040204" pitchFamily="34" charset="-120"/>
                <a:cs typeface="Calibri"/>
              </a:rPr>
              <a:t> AMD Radeon™ Graphics GPU，除了可加速人臉辨識效率，更能加速影片轉檔，讓串流傳輸更加順暢，並提高各種平台播的相容性，轉檔成H.264/265更可提高儲存的效益</a:t>
            </a:r>
          </a:p>
        </p:txBody>
      </p:sp>
      <p:graphicFrame>
        <p:nvGraphicFramePr>
          <p:cNvPr id="5" name="表格 4">
            <a:extLst>
              <a:ext uri="{FF2B5EF4-FFF2-40B4-BE49-F238E27FC236}">
                <a16:creationId xmlns:a16="http://schemas.microsoft.com/office/drawing/2014/main" id="{93FAE922-AABA-5E9A-D6D6-CFB287F2637E}"/>
              </a:ext>
            </a:extLst>
          </p:cNvPr>
          <p:cNvGraphicFramePr>
            <a:graphicFrameLocks noGrp="1"/>
          </p:cNvGraphicFramePr>
          <p:nvPr>
            <p:extLst>
              <p:ext uri="{D42A27DB-BD31-4B8C-83A1-F6EECF244321}">
                <p14:modId xmlns:p14="http://schemas.microsoft.com/office/powerpoint/2010/main" val="3879044947"/>
              </p:ext>
            </p:extLst>
          </p:nvPr>
        </p:nvGraphicFramePr>
        <p:xfrm>
          <a:off x="899459" y="4526373"/>
          <a:ext cx="9009942" cy="1563129"/>
        </p:xfrm>
        <a:graphic>
          <a:graphicData uri="http://schemas.openxmlformats.org/drawingml/2006/table">
            <a:tbl>
              <a:tblPr firstRow="1" bandRow="1">
                <a:effectLst>
                  <a:reflection blurRad="101600" stA="31000" endPos="31000" dir="5400000" sy="-100000" algn="bl" rotWithShape="0"/>
                </a:effectLst>
                <a:tableStyleId>{073A0DAA-6AF3-43AB-8588-CEC1D06C72B9}</a:tableStyleId>
              </a:tblPr>
              <a:tblGrid>
                <a:gridCol w="1832916">
                  <a:extLst>
                    <a:ext uri="{9D8B030D-6E8A-4147-A177-3AD203B41FA5}">
                      <a16:colId xmlns:a16="http://schemas.microsoft.com/office/drawing/2014/main" val="2726967872"/>
                    </a:ext>
                  </a:extLst>
                </a:gridCol>
                <a:gridCol w="1523999">
                  <a:extLst>
                    <a:ext uri="{9D8B030D-6E8A-4147-A177-3AD203B41FA5}">
                      <a16:colId xmlns:a16="http://schemas.microsoft.com/office/drawing/2014/main" val="3252704528"/>
                    </a:ext>
                  </a:extLst>
                </a:gridCol>
                <a:gridCol w="1346812">
                  <a:extLst>
                    <a:ext uri="{9D8B030D-6E8A-4147-A177-3AD203B41FA5}">
                      <a16:colId xmlns:a16="http://schemas.microsoft.com/office/drawing/2014/main" val="1520069243"/>
                    </a:ext>
                  </a:extLst>
                </a:gridCol>
                <a:gridCol w="1435405">
                  <a:extLst>
                    <a:ext uri="{9D8B030D-6E8A-4147-A177-3AD203B41FA5}">
                      <a16:colId xmlns:a16="http://schemas.microsoft.com/office/drawing/2014/main" val="1859325516"/>
                    </a:ext>
                  </a:extLst>
                </a:gridCol>
                <a:gridCol w="1435405">
                  <a:extLst>
                    <a:ext uri="{9D8B030D-6E8A-4147-A177-3AD203B41FA5}">
                      <a16:colId xmlns:a16="http://schemas.microsoft.com/office/drawing/2014/main" val="3812226790"/>
                    </a:ext>
                  </a:extLst>
                </a:gridCol>
                <a:gridCol w="1435405">
                  <a:extLst>
                    <a:ext uri="{9D8B030D-6E8A-4147-A177-3AD203B41FA5}">
                      <a16:colId xmlns:a16="http://schemas.microsoft.com/office/drawing/2014/main" val="2387807722"/>
                    </a:ext>
                  </a:extLst>
                </a:gridCol>
              </a:tblGrid>
              <a:tr h="648729">
                <a:tc>
                  <a:txBody>
                    <a:bodyPr/>
                    <a:lstStyle/>
                    <a:p>
                      <a:endParaRPr lang="zh-TW" altLang="en-US" sz="1400">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微軟正黑體" panose="020B0604030504040204" pitchFamily="34" charset="-120"/>
                          <a:ea typeface="微軟正黑體" panose="020B0604030504040204" pitchFamily="34" charset="-120"/>
                        </a:rPr>
                        <a:t>TS-h1677AXU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微軟正黑體" panose="020B0604030504040204" pitchFamily="34" charset="-120"/>
                          <a:ea typeface="微軟正黑體" panose="020B0604030504040204" pitchFamily="34" charset="-120"/>
                        </a:rPr>
                        <a:t>TS-h1887XU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微軟正黑體" panose="020B0604030504040204" pitchFamily="34" charset="-120"/>
                          <a:ea typeface="微軟正黑體" panose="020B0604030504040204" pitchFamily="34" charset="-120"/>
                        </a:rPr>
                        <a:t>TS-h1677XU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微軟正黑體" panose="020B0604030504040204" pitchFamily="34" charset="-120"/>
                          <a:ea typeface="微軟正黑體" panose="020B0604030504040204" pitchFamily="34" charset="-120"/>
                        </a:rPr>
                        <a:t>TS-464eU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af-ZA" sz="1400">
                          <a:latin typeface="微軟正黑體" panose="020B0604030504040204" pitchFamily="34" charset="-120"/>
                          <a:ea typeface="微軟正黑體" panose="020B0604030504040204" pitchFamily="34" charset="-120"/>
                        </a:rPr>
                        <a:t>TS-453E</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rgbClr val="FF0505"/>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967298753"/>
                  </a:ext>
                </a:extLst>
              </a:tr>
              <a:tr h="0">
                <a:tc>
                  <a:txBody>
                    <a:bodyPr/>
                    <a:lstStyle/>
                    <a:p>
                      <a:r>
                        <a:rPr lang="zh-TW" altLang="en-US" sz="1400">
                          <a:latin typeface="微軟正黑體" panose="020B0604030504040204" pitchFamily="34" charset="-120"/>
                          <a:ea typeface="微軟正黑體" panose="020B0604030504040204" pitchFamily="34" charset="-120"/>
                        </a:rPr>
                        <a:t>每小時縮圖製作</a:t>
                      </a: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微軟正黑體" panose="020B0604030504040204" pitchFamily="34" charset="-120"/>
                          <a:ea typeface="微軟正黑體" panose="020B0604030504040204" pitchFamily="34" charset="-120"/>
                        </a:rPr>
                        <a:t>91009</a:t>
                      </a:r>
                      <a:endParaRPr lang="zh-TW" altLang="en-US" sz="1400" b="1">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50055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11917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12834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11917</a:t>
                      </a:r>
                    </a:p>
                  </a:txBody>
                  <a:tcPr anchor="ct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5187244"/>
                  </a:ext>
                </a:extLst>
              </a:tr>
              <a:tr h="0">
                <a:tc>
                  <a:txBody>
                    <a:bodyPr/>
                    <a:lstStyle/>
                    <a:p>
                      <a:r>
                        <a:rPr lang="zh-TW" altLang="en-US" sz="1400">
                          <a:latin typeface="微軟正黑體" panose="020B0604030504040204" pitchFamily="34" charset="-120"/>
                          <a:ea typeface="微軟正黑體" panose="020B0604030504040204" pitchFamily="34" charset="-120"/>
                        </a:rPr>
                        <a:t>每小時人臉辨識</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微軟正黑體" panose="020B0604030504040204" pitchFamily="34" charset="-120"/>
                          <a:ea typeface="微軟正黑體" panose="020B0604030504040204" pitchFamily="34" charset="-120"/>
                        </a:rPr>
                        <a:t>66740</a:t>
                      </a:r>
                      <a:endParaRPr lang="zh-TW" altLang="en-US" sz="1400" b="1">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55616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37077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10215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10215</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7835891"/>
                  </a:ext>
                </a:extLst>
              </a:tr>
              <a:tr h="0">
                <a:tc>
                  <a:txBody>
                    <a:bodyPr/>
                    <a:lstStyle/>
                    <a:p>
                      <a:r>
                        <a:rPr lang="af-ZA" sz="1400">
                          <a:latin typeface="微軟正黑體" panose="020B0604030504040204" pitchFamily="34" charset="-120"/>
                          <a:ea typeface="微軟正黑體" panose="020B0604030504040204" pitchFamily="34" charset="-120"/>
                        </a:rPr>
                        <a:t>1080p </a:t>
                      </a:r>
                      <a:r>
                        <a:rPr lang="zh-TW" altLang="en-US" sz="1400">
                          <a:latin typeface="微軟正黑體" panose="020B0604030504040204" pitchFamily="34" charset="-120"/>
                          <a:ea typeface="微軟正黑體" panose="020B0604030504040204" pitchFamily="34" charset="-120"/>
                        </a:rPr>
                        <a:t>影片 </a:t>
                      </a:r>
                      <a:r>
                        <a:rPr lang="af-ZA" sz="1400">
                          <a:latin typeface="微軟正黑體" panose="020B0604030504040204" pitchFamily="34" charset="-120"/>
                          <a:ea typeface="微軟正黑體" panose="020B0604030504040204" pitchFamily="34" charset="-120"/>
                        </a:rPr>
                        <a:t>FPS</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b="1">
                          <a:solidFill>
                            <a:srgbClr val="FF0000"/>
                          </a:solidFill>
                          <a:effectLst/>
                          <a:latin typeface="微軟正黑體" panose="020B0604030504040204" pitchFamily="34" charset="-120"/>
                          <a:ea typeface="微軟正黑體" panose="020B0604030504040204" pitchFamily="34" charset="-120"/>
                        </a:rPr>
                        <a:t>712</a:t>
                      </a:r>
                      <a:endParaRPr lang="zh-TW" altLang="en-US" sz="1400" b="1">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zh-TW" altLang="en-US" sz="1400">
                          <a:latin typeface="微軟正黑體" panose="020B0604030504040204" pitchFamily="34" charset="-120"/>
                          <a:ea typeface="微軟正黑體" panose="020B0604030504040204" pitchFamily="34" charset="-120"/>
                        </a:rPr>
                        <a:t>無</a:t>
                      </a:r>
                      <a:r>
                        <a:rPr lang="en-US" altLang="zh-TW" sz="1400">
                          <a:latin typeface="微軟正黑體" panose="020B0604030504040204" pitchFamily="34" charset="-120"/>
                          <a:ea typeface="微軟正黑體" panose="020B0604030504040204" pitchFamily="34" charset="-120"/>
                        </a:rPr>
                        <a:t> </a:t>
                      </a:r>
                      <a:r>
                        <a:rPr lang="af-ZA" sz="1400">
                          <a:latin typeface="微軟正黑體" panose="020B0604030504040204" pitchFamily="34" charset="-120"/>
                          <a:ea typeface="微軟正黑體" panose="020B0604030504040204" pitchFamily="34" charset="-120"/>
                        </a:rPr>
                        <a:t>igpu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zh-TW" altLang="en-US" sz="1400">
                          <a:latin typeface="微軟正黑體" panose="020B0604030504040204" pitchFamily="34" charset="-120"/>
                          <a:ea typeface="微軟正黑體" panose="020B0604030504040204" pitchFamily="34" charset="-120"/>
                        </a:rPr>
                        <a:t>無</a:t>
                      </a:r>
                      <a:r>
                        <a:rPr lang="en-US" altLang="zh-TW" sz="1400">
                          <a:latin typeface="微軟正黑體" panose="020B0604030504040204" pitchFamily="34" charset="-120"/>
                          <a:ea typeface="微軟正黑體" panose="020B0604030504040204" pitchFamily="34" charset="-120"/>
                        </a:rPr>
                        <a:t> </a:t>
                      </a:r>
                      <a:r>
                        <a:rPr lang="af-ZA" sz="1400">
                          <a:latin typeface="微軟正黑體" panose="020B0604030504040204" pitchFamily="34" charset="-120"/>
                          <a:ea typeface="微軟正黑體" panose="020B0604030504040204" pitchFamily="34" charset="-120"/>
                        </a:rPr>
                        <a:t>igpu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171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TW" sz="1400">
                          <a:latin typeface="微軟正黑體" panose="020B0604030504040204" pitchFamily="34" charset="-120"/>
                          <a:ea typeface="微軟正黑體" panose="020B0604030504040204" pitchFamily="34" charset="-120"/>
                        </a:rPr>
                        <a:t>167</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6027048"/>
                  </a:ext>
                </a:extLst>
              </a:tr>
            </a:tbl>
          </a:graphicData>
        </a:graphic>
      </p:graphicFrame>
      <p:grpSp>
        <p:nvGrpSpPr>
          <p:cNvPr id="2" name="群組 1">
            <a:extLst>
              <a:ext uri="{FF2B5EF4-FFF2-40B4-BE49-F238E27FC236}">
                <a16:creationId xmlns:a16="http://schemas.microsoft.com/office/drawing/2014/main" id="{C11C3E70-3EEF-08E0-9F84-CC1987D8F638}"/>
              </a:ext>
            </a:extLst>
          </p:cNvPr>
          <p:cNvGrpSpPr/>
          <p:nvPr/>
        </p:nvGrpSpPr>
        <p:grpSpPr>
          <a:xfrm>
            <a:off x="9586549" y="4877614"/>
            <a:ext cx="2225820" cy="1247592"/>
            <a:chOff x="2942430" y="3319614"/>
            <a:chExt cx="2225820" cy="1247592"/>
          </a:xfrm>
          <a:effectLst>
            <a:outerShdw blurRad="203200" dist="190500" dir="8100000" algn="tr" rotWithShape="0">
              <a:prstClr val="black">
                <a:alpha val="40000"/>
              </a:prstClr>
            </a:outerShdw>
          </a:effectLst>
        </p:grpSpPr>
        <p:sp>
          <p:nvSpPr>
            <p:cNvPr id="11" name="矩形: 圓角 10">
              <a:extLst>
                <a:ext uri="{FF2B5EF4-FFF2-40B4-BE49-F238E27FC236}">
                  <a16:creationId xmlns:a16="http://schemas.microsoft.com/office/drawing/2014/main" id="{258CD6C7-58C6-0650-391C-138A7B20082F}"/>
                </a:ext>
              </a:extLst>
            </p:cNvPr>
            <p:cNvSpPr/>
            <p:nvPr/>
          </p:nvSpPr>
          <p:spPr>
            <a:xfrm>
              <a:off x="2942430" y="3319614"/>
              <a:ext cx="2225820" cy="1231811"/>
            </a:xfrm>
            <a:prstGeom prst="roundRect">
              <a:avLst>
                <a:gd name="adj" fmla="val 6762"/>
              </a:avLst>
            </a:prstGeom>
            <a:gradFill>
              <a:gsLst>
                <a:gs pos="48000">
                  <a:srgbClr val="0B0401"/>
                </a:gs>
                <a:gs pos="100000">
                  <a:srgbClr val="802F06">
                    <a:alpha val="25882"/>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reflection stA="810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12" name="文字方塊 5">
              <a:extLst>
                <a:ext uri="{FF2B5EF4-FFF2-40B4-BE49-F238E27FC236}">
                  <a16:creationId xmlns:a16="http://schemas.microsoft.com/office/drawing/2014/main" id="{D544F6F0-4E8A-6C35-9E37-FB9606C2B7AC}"/>
                </a:ext>
              </a:extLst>
            </p:cNvPr>
            <p:cNvSpPr txBox="1"/>
            <p:nvPr/>
          </p:nvSpPr>
          <p:spPr>
            <a:xfrm>
              <a:off x="2988586" y="4092151"/>
              <a:ext cx="620683"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提升</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13" name="文字方塊 7">
              <a:extLst>
                <a:ext uri="{FF2B5EF4-FFF2-40B4-BE49-F238E27FC236}">
                  <a16:creationId xmlns:a16="http://schemas.microsoft.com/office/drawing/2014/main" id="{F01BC33E-F0FB-5EB4-1399-E265122DF2B7}"/>
                </a:ext>
              </a:extLst>
            </p:cNvPr>
            <p:cNvSpPr txBox="1"/>
            <p:nvPr/>
          </p:nvSpPr>
          <p:spPr>
            <a:xfrm>
              <a:off x="3418297" y="3782376"/>
              <a:ext cx="1306768" cy="78483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45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7.63</a:t>
              </a:r>
              <a:endParaRPr lang="zh-TW" altLang="en-US" sz="4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5">
              <a:extLst>
                <a:ext uri="{FF2B5EF4-FFF2-40B4-BE49-F238E27FC236}">
                  <a16:creationId xmlns:a16="http://schemas.microsoft.com/office/drawing/2014/main" id="{97A71524-C1E0-A53F-2998-0DD71E79D5C9}"/>
                </a:ext>
              </a:extLst>
            </p:cNvPr>
            <p:cNvSpPr txBox="1"/>
            <p:nvPr/>
          </p:nvSpPr>
          <p:spPr>
            <a:xfrm>
              <a:off x="4593307" y="4102469"/>
              <a:ext cx="402674" cy="353943"/>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sz="1700" b="1">
                  <a:solidFill>
                    <a:schemeClr val="bg1"/>
                  </a:solidFill>
                  <a:latin typeface="微軟正黑體" panose="020B0604030504040204" pitchFamily="34" charset="-120"/>
                  <a:ea typeface="微軟正黑體" panose="020B0604030504040204" pitchFamily="34" charset="-120"/>
                  <a:cs typeface="+mn-ea"/>
                  <a:sym typeface="+mn-lt"/>
                </a:rPr>
                <a:t>倍</a:t>
              </a:r>
              <a:endParaRPr kumimoji="1" lang="en-US" altLang="zh-TW" sz="17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15" name="文字方塊 14">
              <a:extLst>
                <a:ext uri="{FF2B5EF4-FFF2-40B4-BE49-F238E27FC236}">
                  <a16:creationId xmlns:a16="http://schemas.microsoft.com/office/drawing/2014/main" id="{A3A4F420-3F72-53D8-3118-3583867CE942}"/>
                </a:ext>
              </a:extLst>
            </p:cNvPr>
            <p:cNvSpPr txBox="1"/>
            <p:nvPr/>
          </p:nvSpPr>
          <p:spPr>
            <a:xfrm>
              <a:off x="2998188" y="3387835"/>
              <a:ext cx="2100256" cy="276999"/>
            </a:xfrm>
            <a:prstGeom prst="rect">
              <a:avLst/>
            </a:prstGeom>
            <a:noFill/>
          </p:spPr>
          <p:txBody>
            <a:bodyPr wrap="square">
              <a:spAutoFit/>
            </a:bodyPr>
            <a:lstStyle/>
            <a:p>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與前代 </a:t>
              </a:r>
              <a:r>
                <a:rPr kumimoji="1" lang="en-US" altLang="zh-TW" sz="1200" b="1">
                  <a:solidFill>
                    <a:schemeClr val="bg1"/>
                  </a:solidFill>
                  <a:latin typeface="微軟正黑體" panose="020B0604030504040204" pitchFamily="34" charset="-120"/>
                  <a:ea typeface="微軟正黑體" panose="020B0604030504040204" pitchFamily="34" charset="-120"/>
                  <a:cs typeface="Arial"/>
                  <a:sym typeface="+mn-lt"/>
                </a:rPr>
                <a:t>77XU </a:t>
              </a:r>
              <a:r>
                <a:rPr kumimoji="1" lang="zh-TW" altLang="en-US" sz="1200" b="1">
                  <a:solidFill>
                    <a:schemeClr val="bg1"/>
                  </a:solidFill>
                  <a:latin typeface="微軟正黑體" panose="020B0604030504040204" pitchFamily="34" charset="-120"/>
                  <a:ea typeface="微軟正黑體" panose="020B0604030504040204" pitchFamily="34" charset="-120"/>
                  <a:cs typeface="Arial"/>
                  <a:sym typeface="+mn-lt"/>
                </a:rPr>
                <a:t>系列比較</a:t>
              </a:r>
            </a:p>
          </p:txBody>
        </p:sp>
      </p:grpSp>
    </p:spTree>
    <p:extLst>
      <p:ext uri="{BB962C8B-B14F-4D97-AF65-F5344CB8AC3E}">
        <p14:creationId xmlns:p14="http://schemas.microsoft.com/office/powerpoint/2010/main" val="1178077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68094" y="116726"/>
            <a:ext cx="12260093" cy="800219"/>
          </a:xfrm>
          <a:prstGeom prst="rect">
            <a:avLst/>
          </a:prstGeom>
          <a:noFill/>
        </p:spPr>
        <p:txBody>
          <a:bodyPr wrap="square" lIns="91440" tIns="45720" rIns="91440" bIns="45720" rtlCol="0" anchor="ctr">
            <a:spAutoFit/>
          </a:bodyPr>
          <a:lstStyle/>
          <a:p>
            <a:pPr algn="ctr"/>
            <a:r>
              <a:rPr lang="en-US" altLang="zh-TW" sz="4600" b="1" dirty="0" err="1">
                <a:solidFill>
                  <a:schemeClr val="bg1">
                    <a:lumMod val="65000"/>
                  </a:schemeClr>
                </a:solidFill>
                <a:latin typeface="微軟正黑體"/>
                <a:ea typeface="微軟正黑體"/>
              </a:rPr>
              <a:t>產品規格</a:t>
            </a:r>
            <a:r>
              <a:rPr lang="en-US" altLang="zh-TW" sz="4600" b="1" dirty="0">
                <a:solidFill>
                  <a:schemeClr val="bg1">
                    <a:lumMod val="65000"/>
                  </a:schemeClr>
                </a:solidFill>
                <a:latin typeface="微軟正黑體"/>
                <a:ea typeface="微軟正黑體"/>
              </a:rPr>
              <a:t> TS-hx77AXU</a:t>
            </a:r>
            <a:endParaRPr lang="en-US" altLang="zh-TW" sz="4600" b="1" dirty="0">
              <a:solidFill>
                <a:schemeClr val="bg1">
                  <a:lumMod val="65000"/>
                </a:schemeClr>
              </a:solidFill>
              <a:latin typeface="微軟正黑體" panose="020B0604030504040204" pitchFamily="34" charset="-120"/>
              <a:ea typeface="微軟正黑體" panose="020B0604030504040204" pitchFamily="34" charset="-120"/>
            </a:endParaRPr>
          </a:p>
        </p:txBody>
      </p:sp>
      <p:graphicFrame>
        <p:nvGraphicFramePr>
          <p:cNvPr id="3" name="表格 2">
            <a:extLst>
              <a:ext uri="{FF2B5EF4-FFF2-40B4-BE49-F238E27FC236}">
                <a16:creationId xmlns:a16="http://schemas.microsoft.com/office/drawing/2014/main" id="{30223905-C262-B203-6BA4-185F214B3384}"/>
              </a:ext>
            </a:extLst>
          </p:cNvPr>
          <p:cNvGraphicFramePr>
            <a:graphicFrameLocks noGrp="1"/>
          </p:cNvGraphicFramePr>
          <p:nvPr>
            <p:extLst>
              <p:ext uri="{D42A27DB-BD31-4B8C-83A1-F6EECF244321}">
                <p14:modId xmlns:p14="http://schemas.microsoft.com/office/powerpoint/2010/main" val="1211062175"/>
              </p:ext>
            </p:extLst>
          </p:nvPr>
        </p:nvGraphicFramePr>
        <p:xfrm>
          <a:off x="906162" y="978243"/>
          <a:ext cx="10669626" cy="5590395"/>
        </p:xfrm>
        <a:graphic>
          <a:graphicData uri="http://schemas.openxmlformats.org/drawingml/2006/table">
            <a:tbl>
              <a:tblPr firstRow="1" bandRow="1">
                <a:tableStyleId>{073A0DAA-6AF3-43AB-8588-CEC1D06C72B9}</a:tableStyleId>
              </a:tblPr>
              <a:tblGrid>
                <a:gridCol w="1132701">
                  <a:extLst>
                    <a:ext uri="{9D8B030D-6E8A-4147-A177-3AD203B41FA5}">
                      <a16:colId xmlns:a16="http://schemas.microsoft.com/office/drawing/2014/main" val="2763969955"/>
                    </a:ext>
                  </a:extLst>
                </a:gridCol>
                <a:gridCol w="3178975">
                  <a:extLst>
                    <a:ext uri="{9D8B030D-6E8A-4147-A177-3AD203B41FA5}">
                      <a16:colId xmlns:a16="http://schemas.microsoft.com/office/drawing/2014/main" val="727548842"/>
                    </a:ext>
                  </a:extLst>
                </a:gridCol>
                <a:gridCol w="3178975">
                  <a:extLst>
                    <a:ext uri="{9D8B030D-6E8A-4147-A177-3AD203B41FA5}">
                      <a16:colId xmlns:a16="http://schemas.microsoft.com/office/drawing/2014/main" val="2254272363"/>
                    </a:ext>
                  </a:extLst>
                </a:gridCol>
                <a:gridCol w="3178975">
                  <a:extLst>
                    <a:ext uri="{9D8B030D-6E8A-4147-A177-3AD203B41FA5}">
                      <a16:colId xmlns:a16="http://schemas.microsoft.com/office/drawing/2014/main" val="157220444"/>
                    </a:ext>
                  </a:extLst>
                </a:gridCol>
              </a:tblGrid>
              <a:tr h="386655">
                <a:tc>
                  <a:txBody>
                    <a:bodyPr/>
                    <a:lstStyle/>
                    <a:p>
                      <a:pPr lvl="0">
                        <a:buNone/>
                      </a:pPr>
                      <a:r>
                        <a:rPr lang="zh-TW" altLang="en-US" sz="1200">
                          <a:effectLst/>
                          <a:latin typeface="微軟正黑體"/>
                          <a:ea typeface="微軟正黑體"/>
                        </a:rPr>
                        <a:t>硬體規格</a:t>
                      </a:r>
                      <a:r>
                        <a:rPr lang="en-US" sz="1200" dirty="0">
                          <a:effectLst/>
                          <a:latin typeface="微軟正黑體"/>
                          <a:ea typeface="微軟正黑體"/>
                        </a:rPr>
                        <a:t>​</a:t>
                      </a:r>
                      <a:endParaRPr lang="en-US" sz="1200" b="1" dirty="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fontAlgn="base"/>
                      <a:r>
                        <a:rPr lang="en-US" sz="1200" dirty="0">
                          <a:effectLst/>
                          <a:latin typeface="微軟正黑體"/>
                          <a:ea typeface="微軟正黑體"/>
                        </a:rPr>
                        <a:t>TS-h1277AXU-RP-R5-16G</a:t>
                      </a:r>
                      <a:r>
                        <a:rPr lang="en-US" altLang="zh-TW" sz="1200" dirty="0">
                          <a:effectLst/>
                          <a:latin typeface="微軟正黑體"/>
                          <a:ea typeface="微軟正黑體"/>
                        </a:rPr>
                        <a:t>​</a:t>
                      </a:r>
                      <a:endParaRPr lang="en-US" altLang="zh-TW" sz="1200" b="1" dirty="0">
                        <a:solidFill>
                          <a:srgbClr val="FFFFFF"/>
                        </a:solidFill>
                        <a:effectLst/>
                        <a:latin typeface="微軟正黑體"/>
                        <a:ea typeface="微軟正黑體"/>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lvl="0" algn="ctr">
                        <a:buNone/>
                      </a:pPr>
                      <a:r>
                        <a:rPr lang="en-US" sz="1200" b="1" u="none" strike="noStrike" noProof="0" dirty="0">
                          <a:solidFill>
                            <a:srgbClr val="FFFFFF"/>
                          </a:solidFill>
                          <a:effectLst/>
                          <a:latin typeface="微軟正黑體"/>
                          <a:ea typeface="微軟正黑體"/>
                        </a:rPr>
                        <a:t>TS-h1277AXU-RP-R7-32G </a:t>
                      </a:r>
                      <a:endParaRPr lang="zh-TW" altLang="en-US" sz="1200" dirty="0">
                        <a:latin typeface="微軟正黑體"/>
                        <a:ea typeface="微軟正黑體"/>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lvl="0" algn="ctr">
                        <a:buNone/>
                      </a:pPr>
                      <a:r>
                        <a:rPr lang="en-US" altLang="zh-TW" sz="1200" b="1" u="none" strike="noStrike" noProof="0" dirty="0">
                          <a:solidFill>
                            <a:srgbClr val="FFFFFF"/>
                          </a:solidFill>
                          <a:effectLst/>
                          <a:latin typeface="微軟正黑體"/>
                          <a:ea typeface="微軟正黑體"/>
                        </a:rPr>
                        <a:t>TS-h1677AXU-RP</a:t>
                      </a:r>
                    </a:p>
                  </a:txBody>
                  <a:tcPr anchor="ctr">
                    <a:lnL w="19050">
                      <a:solidFill>
                        <a:schemeClr val="bg1"/>
                      </a:solidFill>
                    </a:lnL>
                    <a:lnR w="0">
                      <a:noFill/>
                    </a:lnR>
                    <a:lnT w="19050">
                      <a:solidFill>
                        <a:srgbClr val="FF0000"/>
                      </a:solidFill>
                    </a:lnT>
                    <a:lnB w="0">
                      <a:noFill/>
                    </a:lnB>
                    <a:lnTlToBr w="0">
                      <a:noFill/>
                    </a:lnTlToBr>
                    <a:lnBlToTr w="0">
                      <a:noFill/>
                    </a:lnBlToTr>
                  </a:tcPr>
                </a:tc>
                <a:extLst>
                  <a:ext uri="{0D108BD9-81ED-4DB2-BD59-A6C34878D82A}">
                    <a16:rowId xmlns:a16="http://schemas.microsoft.com/office/drawing/2014/main" val="88470757"/>
                  </a:ext>
                </a:extLst>
              </a:tr>
              <a:tr h="386655">
                <a:tc>
                  <a:txBody>
                    <a:bodyPr/>
                    <a:lstStyle/>
                    <a:p>
                      <a:pPr lvl="0">
                        <a:buNone/>
                      </a:pPr>
                      <a:r>
                        <a:rPr lang="zh-TW" altLang="en-US" sz="1200">
                          <a:effectLst/>
                          <a:latin typeface="微軟正黑體" panose="020B0604030504040204" pitchFamily="34" charset="-120"/>
                          <a:ea typeface="微軟正黑體" panose="020B0604030504040204" pitchFamily="34" charset="-120"/>
                        </a:rPr>
                        <a:t>處理器</a:t>
                      </a:r>
                      <a:endParaRPr lang="en-US" sz="1200">
                        <a:solidFill>
                          <a:srgbClr val="FFFFFF"/>
                        </a:solidFill>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dirty="0">
                          <a:solidFill>
                            <a:srgbClr val="000000"/>
                          </a:solidFill>
                          <a:effectLst/>
                          <a:latin typeface="微軟正黑體"/>
                        </a:rPr>
                        <a:t>Ryzen™ </a:t>
                      </a:r>
                      <a:r>
                        <a:rPr lang="en-US" sz="1100" dirty="0">
                          <a:effectLst/>
                          <a:latin typeface="微軟正黑體"/>
                          <a:ea typeface="微軟正黑體"/>
                        </a:rPr>
                        <a:t>5 7000 series 6C12T 3.8 ~ 5.1 GHz​</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dirty="0">
                          <a:solidFill>
                            <a:srgbClr val="000000"/>
                          </a:solidFill>
                          <a:effectLst/>
                          <a:latin typeface="微軟正黑體"/>
                        </a:rPr>
                        <a:t>Ryzen™ </a:t>
                      </a:r>
                      <a:r>
                        <a:rPr lang="en-US" sz="1100" dirty="0">
                          <a:effectLst/>
                          <a:latin typeface="微軟正黑體"/>
                          <a:ea typeface="微軟正黑體"/>
                        </a:rPr>
                        <a:t>7 7000 series 8C16T 3.8~5.3 GHz</a:t>
                      </a: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i="0" u="none" strike="noStrike" baseline="0" noProof="0" dirty="0">
                          <a:solidFill>
                            <a:srgbClr val="000000"/>
                          </a:solidFill>
                          <a:effectLst/>
                          <a:latin typeface="微軟正黑體"/>
                        </a:rPr>
                        <a:t>Ryzen™ </a:t>
                      </a:r>
                      <a:r>
                        <a:rPr lang="en-US" sz="1100" dirty="0">
                          <a:effectLst/>
                          <a:latin typeface="微軟正黑體"/>
                          <a:ea typeface="微軟正黑體"/>
                        </a:rPr>
                        <a:t>7 7000 series 8C16T 3.8~5.3 GHz</a:t>
                      </a:r>
                      <a:endParaRPr lang="zh-TW" altLang="en-US"/>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8718853"/>
                  </a:ext>
                </a:extLst>
              </a:tr>
              <a:tr h="386655">
                <a:tc>
                  <a:txBody>
                    <a:bodyPr/>
                    <a:lstStyle/>
                    <a:p>
                      <a:pPr lvl="0">
                        <a:buNone/>
                      </a:pPr>
                      <a:r>
                        <a:rPr lang="zh-TW" altLang="en-US" sz="1200">
                          <a:effectLst/>
                          <a:latin typeface="微軟正黑體"/>
                          <a:ea typeface="微軟正黑體"/>
                        </a:rPr>
                        <a:t>預載記憶體</a:t>
                      </a:r>
                      <a:r>
                        <a:rPr lang="en-US" sz="1200" dirty="0">
                          <a:effectLst/>
                          <a:latin typeface="微軟正黑體"/>
                          <a:ea typeface="微軟正黑體"/>
                        </a:rPr>
                        <a:t>​</a:t>
                      </a:r>
                      <a:endParaRPr lang="zh-TW" altLang="en-US" sz="1200" dirty="0">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fontAlgn="base"/>
                      <a:r>
                        <a:rPr lang="en-US" sz="1100" dirty="0">
                          <a:effectLst/>
                          <a:latin typeface="微軟正黑體"/>
                          <a:ea typeface="微軟正黑體"/>
                        </a:rPr>
                        <a:t>16GB (16GB x1) DDR5 none-ECC UDIMM​</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u="none" strike="noStrike" noProof="0" dirty="0">
                          <a:solidFill>
                            <a:srgbClr val="000000"/>
                          </a:solidFill>
                          <a:effectLst/>
                          <a:latin typeface="微軟正黑體"/>
                          <a:ea typeface="微軟正黑體"/>
                        </a:rPr>
                        <a:t>32GB (32GB x1) DDR5 none-ECC UDIMM </a:t>
                      </a:r>
                      <a:endParaRPr lang="zh-TW" altLang="en-US" sz="1100" dirty="0">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lvl="0">
                        <a:buNone/>
                      </a:pPr>
                      <a:r>
                        <a:rPr lang="en-US" sz="1100" b="0" u="none" strike="noStrike" noProof="0" dirty="0">
                          <a:solidFill>
                            <a:srgbClr val="000000"/>
                          </a:solidFill>
                          <a:effectLst/>
                          <a:latin typeface="微軟正黑體"/>
                          <a:ea typeface="微軟正黑體"/>
                        </a:rPr>
                        <a:t>32GB (32GB x1) DDR5 none-ECC UDIMM </a:t>
                      </a:r>
                      <a:endParaRPr lang="zh-TW" altLang="en-US" sz="1100">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2541860"/>
                  </a:ext>
                </a:extLst>
              </a:tr>
              <a:tr h="386655">
                <a:tc>
                  <a:txBody>
                    <a:bodyPr/>
                    <a:lstStyle/>
                    <a:p>
                      <a:pPr lvl="0">
                        <a:buNone/>
                      </a:pPr>
                      <a:r>
                        <a:rPr lang="zh-TW" altLang="en-US" sz="1200">
                          <a:effectLst/>
                          <a:latin typeface="微軟正黑體"/>
                          <a:ea typeface="微軟正黑體"/>
                        </a:rPr>
                        <a:t>最高記憶體</a:t>
                      </a:r>
                      <a:r>
                        <a:rPr lang="en-US" sz="1200" dirty="0">
                          <a:effectLst/>
                          <a:latin typeface="微軟正黑體"/>
                          <a:ea typeface="微軟正黑體"/>
                        </a:rPr>
                        <a:t>​</a:t>
                      </a:r>
                      <a:endParaRPr lang="en-US" sz="1200" dirty="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128GB (4 x 32GB)​</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2944868719"/>
                  </a:ext>
                </a:extLst>
              </a:tr>
              <a:tr h="386655">
                <a:tc>
                  <a:txBody>
                    <a:bodyPr/>
                    <a:lstStyle/>
                    <a:p>
                      <a:pPr lvl="0">
                        <a:buNone/>
                      </a:pPr>
                      <a:r>
                        <a:rPr lang="zh-TW" altLang="en-US" sz="1200">
                          <a:effectLst/>
                          <a:latin typeface="微軟正黑體"/>
                          <a:ea typeface="微軟正黑體"/>
                        </a:rPr>
                        <a:t>記憶體插槽</a:t>
                      </a:r>
                      <a:r>
                        <a:rPr lang="en-US" sz="1200" dirty="0">
                          <a:effectLst/>
                          <a:latin typeface="微軟正黑體"/>
                          <a:ea typeface="微軟正黑體"/>
                        </a:rPr>
                        <a:t>​</a:t>
                      </a:r>
                      <a:endParaRPr lang="en-US" sz="1200" dirty="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4 x </a:t>
                      </a:r>
                      <a:r>
                        <a:rPr lang="en-US" sz="1100" b="1" dirty="0">
                          <a:solidFill>
                            <a:srgbClr val="FF0000"/>
                          </a:solidFill>
                          <a:effectLst/>
                          <a:latin typeface="微軟正黑體"/>
                          <a:ea typeface="微軟正黑體"/>
                        </a:rPr>
                        <a:t>DDR5 </a:t>
                      </a:r>
                      <a:r>
                        <a:rPr lang="en-US" sz="1100" dirty="0">
                          <a:effectLst/>
                          <a:latin typeface="微軟正黑體"/>
                          <a:ea typeface="微軟正黑體"/>
                        </a:rPr>
                        <a:t>UDIMM, ECC support​</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3985480023"/>
                  </a:ext>
                </a:extLst>
              </a:tr>
              <a:tr h="386655">
                <a:tc>
                  <a:txBody>
                    <a:bodyPr/>
                    <a:lstStyle/>
                    <a:p>
                      <a:pPr lvl="0">
                        <a:buNone/>
                      </a:pPr>
                      <a:r>
                        <a:rPr lang="zh-TW" altLang="en-US" sz="1200">
                          <a:effectLst/>
                          <a:latin typeface="微軟正黑體"/>
                          <a:ea typeface="微軟正黑體"/>
                        </a:rPr>
                        <a:t>作業系統</a:t>
                      </a:r>
                    </a:p>
                  </a:txBody>
                  <a:tcPr marL="180000" anchor="ctr">
                    <a:lnL w="0">
                      <a:noFill/>
                    </a:lnL>
                    <a:lnR w="19050">
                      <a:solidFill>
                        <a:schemeClr val="bg1"/>
                      </a:solidFill>
                    </a:lnR>
                    <a:lnT w="0">
                      <a:noFill/>
                    </a:lnT>
                    <a:lnB w="0">
                      <a:noFill/>
                    </a:lnB>
                    <a:lnTlToBr w="0">
                      <a:noFill/>
                    </a:lnTlToBr>
                    <a:lnBlToTr w="0">
                      <a:noFill/>
                    </a:lnBlToTr>
                  </a:tcPr>
                </a:tc>
                <a:tc gridSpan="3">
                  <a:txBody>
                    <a:bodyPr/>
                    <a:lstStyle/>
                    <a:p>
                      <a:pPr lvl="0">
                        <a:buNone/>
                      </a:pPr>
                      <a:r>
                        <a:rPr lang="en-US" sz="1100" b="0" u="none" strike="noStrike" noProof="0" dirty="0" err="1">
                          <a:solidFill>
                            <a:srgbClr val="000000"/>
                          </a:solidFill>
                          <a:effectLst/>
                          <a:latin typeface="微軟正黑體"/>
                          <a:ea typeface="微軟正黑體"/>
                        </a:rPr>
                        <a:t>QuTS</a:t>
                      </a:r>
                      <a:r>
                        <a:rPr lang="en-US" sz="1100" b="0" u="none" strike="noStrike" noProof="0" dirty="0">
                          <a:solidFill>
                            <a:srgbClr val="000000"/>
                          </a:solidFill>
                          <a:effectLst/>
                          <a:latin typeface="微軟正黑體"/>
                          <a:ea typeface="微軟正黑體"/>
                        </a:rPr>
                        <a:t> hero (</a:t>
                      </a:r>
                      <a:r>
                        <a:rPr lang="zh-TW" altLang="en-US" sz="1100" b="0" u="none" strike="noStrike" noProof="0">
                          <a:solidFill>
                            <a:srgbClr val="000000"/>
                          </a:solidFill>
                          <a:effectLst/>
                          <a:latin typeface="微軟正黑體"/>
                          <a:ea typeface="微軟正黑體"/>
                        </a:rPr>
                        <a:t>預載) / QTS (可選擇切換)</a:t>
                      </a:r>
                      <a:endParaRPr lang="en-US" altLang="zh-TW" sz="1100" b="0" u="none" strike="noStrike" noProof="0">
                        <a:solidFill>
                          <a:srgbClr val="000000"/>
                        </a:solidFill>
                        <a:effectLst/>
                        <a:latin typeface="微軟正黑體"/>
                        <a:ea typeface="微軟正黑體"/>
                      </a:endParaRPr>
                    </a:p>
                  </a:txBody>
                  <a:tcPr marL="180000" anchor="ctr">
                    <a:lnL w="19050">
                      <a:solidFill>
                        <a:schemeClr val="bg1"/>
                      </a:solidFill>
                    </a:lnL>
                    <a:lnR w="0">
                      <a:noFill/>
                    </a:lnR>
                    <a:lnT w="0">
                      <a:noFill/>
                    </a:lnT>
                    <a:lnB w="0">
                      <a:noFill/>
                    </a:lnB>
                    <a:lnTlToBr w="0">
                      <a:noFill/>
                    </a:lnTlToBr>
                    <a:lnBlToTr w="0">
                      <a:noFill/>
                    </a:lnBlToTr>
                  </a:tcPr>
                </a:tc>
                <a:tc hMerge="1">
                  <a:txBody>
                    <a:bodyPr/>
                    <a:lstStyle/>
                    <a:p>
                      <a:endParaRPr lang="zh-TW" altLang="en-US"/>
                    </a:p>
                  </a:txBody>
                  <a:tcPr/>
                </a:tc>
                <a:tc hMerge="1">
                  <a:txBody>
                    <a:bodyPr/>
                    <a:lstStyle/>
                    <a:p>
                      <a:endParaRPr lang="zh-TW"/>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2047032460"/>
                  </a:ext>
                </a:extLst>
              </a:tr>
              <a:tr h="386655">
                <a:tc>
                  <a:txBody>
                    <a:bodyPr/>
                    <a:lstStyle/>
                    <a:p>
                      <a:pPr lvl="0">
                        <a:buNone/>
                      </a:pPr>
                      <a:r>
                        <a:rPr lang="zh-TW" altLang="en-US" sz="1200">
                          <a:effectLst/>
                          <a:latin typeface="微軟正黑體" panose="020B0604030504040204" pitchFamily="34" charset="-120"/>
                          <a:ea typeface="微軟正黑體" panose="020B0604030504040204" pitchFamily="34" charset="-120"/>
                        </a:rPr>
                        <a:t>硬碟插槽</a:t>
                      </a:r>
                      <a:endParaRPr lang="en-US" sz="1200">
                        <a:solidFill>
                          <a:srgbClr val="FFFFFF"/>
                        </a:solidFill>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12 x 3.5” or 2.5" SATA SSD/HDD</a:t>
                      </a:r>
                      <a:r>
                        <a:rPr lang="zh-TW" altLang="en-US" sz="1100">
                          <a:effectLst/>
                          <a:latin typeface="微軟正黑體"/>
                          <a:ea typeface="微軟正黑體"/>
                        </a:rPr>
                        <a:t>插槽</a:t>
                      </a:r>
                      <a:r>
                        <a:rPr lang="en-US" sz="1100" dirty="0">
                          <a:effectLst/>
                          <a:latin typeface="微軟正黑體"/>
                          <a:ea typeface="微軟正黑體"/>
                        </a:rPr>
                        <a:t> </a:t>
                      </a:r>
                      <a:endParaRPr lang="en-US" sz="1100" b="0" u="none" strike="noStrike" noProof="0" dirty="0">
                        <a:solidFill>
                          <a:srgbClr val="000000"/>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4050232112"/>
                  </a:ext>
                </a:extLst>
              </a:tr>
              <a:tr h="386655">
                <a:tc>
                  <a:txBody>
                    <a:bodyPr/>
                    <a:lstStyle/>
                    <a:p>
                      <a:pPr lvl="0">
                        <a:buNone/>
                      </a:pPr>
                      <a:r>
                        <a:rPr lang="zh-TW" altLang="en-US" sz="1200">
                          <a:effectLst/>
                          <a:latin typeface="微軟正黑體"/>
                          <a:ea typeface="微軟正黑體"/>
                        </a:rPr>
                        <a:t>M.2插槽</a:t>
                      </a:r>
                      <a:endParaRPr lang="zh-TW" altLang="en-US" sz="1200" dirty="0">
                        <a:effectLst/>
                        <a:latin typeface="微軟正黑體"/>
                        <a:ea typeface="微軟正黑體"/>
                      </a:endParaRPr>
                    </a:p>
                  </a:txBody>
                  <a:tcPr marL="180000" anchor="ctr">
                    <a:lnL w="0">
                      <a:noFill/>
                    </a:lnL>
                    <a:lnR w="19050">
                      <a:solidFill>
                        <a:schemeClr val="bg1"/>
                      </a:solidFill>
                    </a:lnR>
                    <a:lnT w="0">
                      <a:noFill/>
                    </a:lnT>
                    <a:lnB w="0">
                      <a:noFill/>
                    </a:lnB>
                    <a:lnTlToBr w="0">
                      <a:noFill/>
                    </a:lnTlToBr>
                    <a:lnBlToTr w="0">
                      <a:noFill/>
                    </a:lnBlToTr>
                  </a:tcPr>
                </a:tc>
                <a:tc gridSpan="3">
                  <a:txBody>
                    <a:bodyPr/>
                    <a:lstStyle/>
                    <a:p>
                      <a:pPr lvl="0">
                        <a:buNone/>
                      </a:pPr>
                      <a:r>
                        <a:rPr lang="en-US" sz="1100" b="0" i="0" u="none" strike="noStrike" noProof="0" dirty="0">
                          <a:solidFill>
                            <a:srgbClr val="000000"/>
                          </a:solidFill>
                          <a:effectLst/>
                        </a:rPr>
                        <a:t>2 x M.2 2280 </a:t>
                      </a:r>
                      <a:r>
                        <a:rPr lang="en-US" sz="1100" b="1" i="0" u="none" strike="noStrike" noProof="0" dirty="0">
                          <a:solidFill>
                            <a:srgbClr val="FF0000"/>
                          </a:solidFill>
                          <a:effectLst/>
                        </a:rPr>
                        <a:t>PCIe Gen5 </a:t>
                      </a:r>
                      <a:r>
                        <a:rPr lang="zh-TW" altLang="en-US" sz="1100" b="0" i="0" u="none" strike="noStrike" noProof="0">
                          <a:solidFill>
                            <a:srgbClr val="000000"/>
                          </a:solidFill>
                          <a:effectLst/>
                        </a:rPr>
                        <a:t>SSD插槽</a:t>
                      </a:r>
                      <a:endParaRPr lang="en-US" altLang="zh-TW"/>
                    </a:p>
                  </a:txBody>
                  <a:tcPr marL="180000" anchor="ctr">
                    <a:lnL w="19050">
                      <a:solidFill>
                        <a:schemeClr val="bg1"/>
                      </a:solidFill>
                    </a:lnL>
                    <a:lnR w="0">
                      <a:noFill/>
                    </a:lnR>
                    <a:lnT w="0">
                      <a:noFill/>
                    </a:lnT>
                    <a:lnB w="0">
                      <a:noFill/>
                    </a:lnB>
                    <a:lnTlToBr w="0">
                      <a:noFill/>
                    </a:lnTlToBr>
                    <a:lnBlToTr w="0">
                      <a:noFill/>
                    </a:lnBlToTr>
                  </a:tcPr>
                </a:tc>
                <a:tc hMerge="1">
                  <a:txBody>
                    <a:bodyPr/>
                    <a:lstStyle/>
                    <a:p>
                      <a:endParaRPr lang="zh-TW" altLang="en-US"/>
                    </a:p>
                  </a:txBody>
                  <a:tcPr/>
                </a:tc>
                <a:tc hMerge="1">
                  <a:txBody>
                    <a:bodyPr/>
                    <a:lstStyle/>
                    <a:p>
                      <a:endParaRPr lang="zh-TW"/>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674594849"/>
                  </a:ext>
                </a:extLst>
              </a:tr>
              <a:tr h="386655">
                <a:tc>
                  <a:txBody>
                    <a:bodyPr/>
                    <a:lstStyle/>
                    <a:p>
                      <a:pPr lvl="0">
                        <a:buNone/>
                      </a:pPr>
                      <a:r>
                        <a:rPr lang="zh-TW" altLang="en-US" sz="1200">
                          <a:effectLst/>
                          <a:latin typeface="微軟正黑體" panose="020B0604030504040204" pitchFamily="34" charset="-120"/>
                          <a:ea typeface="微軟正黑體" panose="020B0604030504040204" pitchFamily="34" charset="-120"/>
                        </a:rPr>
                        <a:t>網路</a:t>
                      </a:r>
                      <a:endParaRPr lang="en-US" sz="1200">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2 x 2.5GbE + 2 x 10G Base-T​</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2330770782"/>
                  </a:ext>
                </a:extLst>
              </a:tr>
              <a:tr h="545283">
                <a:tc>
                  <a:txBody>
                    <a:bodyPr/>
                    <a:lstStyle/>
                    <a:p>
                      <a:pPr lvl="0">
                        <a:buNone/>
                      </a:pPr>
                      <a:r>
                        <a:rPr lang="en-US" sz="1200" dirty="0">
                          <a:effectLst/>
                          <a:latin typeface="微軟正黑體"/>
                          <a:ea typeface="微軟正黑體"/>
                        </a:rPr>
                        <a:t>PCIe </a:t>
                      </a:r>
                      <a:r>
                        <a:rPr lang="zh-TW" altLang="en-US" sz="1200">
                          <a:effectLst/>
                          <a:latin typeface="微軟正黑體"/>
                          <a:ea typeface="微軟正黑體"/>
                        </a:rPr>
                        <a:t>插槽</a:t>
                      </a:r>
                      <a:endParaRPr lang="en-US" sz="120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3 x </a:t>
                      </a:r>
                      <a:r>
                        <a:rPr lang="en-US" sz="1100" b="0" u="none" strike="noStrike" noProof="0" dirty="0">
                          <a:solidFill>
                            <a:srgbClr val="000000"/>
                          </a:solidFill>
                          <a:effectLst/>
                          <a:latin typeface="微軟正黑體"/>
                          <a:ea typeface="微軟正黑體"/>
                        </a:rPr>
                        <a:t>PCIe </a:t>
                      </a:r>
                      <a:r>
                        <a:rPr lang="en-US" sz="1100" b="1" u="none" strike="noStrike" noProof="0" dirty="0">
                          <a:solidFill>
                            <a:srgbClr val="FF0000"/>
                          </a:solidFill>
                          <a:effectLst/>
                          <a:latin typeface="微軟正黑體"/>
                          <a:ea typeface="微軟正黑體"/>
                        </a:rPr>
                        <a:t>Gen4 slot </a:t>
                      </a:r>
                      <a:r>
                        <a:rPr lang="en-US" sz="1100" dirty="0">
                          <a:effectLst/>
                          <a:latin typeface="微軟正黑體"/>
                          <a:ea typeface="微軟正黑體"/>
                        </a:rPr>
                        <a:t>(Slot 1: Gen4 x4, Slot 2: Gen4 x8 or Gen 4 x4, Slot 3: Gen4 x4)​</a:t>
                      </a:r>
                    </a:p>
                    <a:p>
                      <a:pPr lvl="0">
                        <a:buNone/>
                      </a:pPr>
                      <a:r>
                        <a:rPr lang="en-US" sz="1000" b="0" u="none" strike="noStrike" noProof="0" dirty="0">
                          <a:solidFill>
                            <a:srgbClr val="000000"/>
                          </a:solidFill>
                          <a:effectLst/>
                          <a:latin typeface="微軟正黑體"/>
                          <a:ea typeface="微軟正黑體"/>
                        </a:rPr>
                        <a:t>Support 10GbE, 25GbE x 2 NIC</a:t>
                      </a:r>
                      <a:endParaRPr lang="en-US" sz="1000" dirty="0">
                        <a:latin typeface="微軟正黑體"/>
                        <a:ea typeface="微軟正黑體"/>
                      </a:endParaRPr>
                    </a:p>
                    <a:p>
                      <a:pPr fontAlgn="base"/>
                      <a:r>
                        <a:rPr lang="en-US" sz="1000" dirty="0">
                          <a:effectLst/>
                          <a:latin typeface="微軟正黑體"/>
                          <a:ea typeface="微軟正黑體"/>
                        </a:rPr>
                        <a:t>**Slot 2 provides the width of PCIe Gen4 x8 when Slot 1 is not in use, and provides the width of PCIe Gen4 x4 when Slot 1 is in use.​</a:t>
                      </a:r>
                      <a:endParaRPr lang="en-US" sz="10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822564379"/>
                  </a:ext>
                </a:extLst>
              </a:tr>
              <a:tr h="386655">
                <a:tc>
                  <a:txBody>
                    <a:bodyPr/>
                    <a:lstStyle/>
                    <a:p>
                      <a:pPr lvl="0">
                        <a:buNone/>
                      </a:pPr>
                      <a:r>
                        <a:rPr lang="en-US" sz="1200" dirty="0">
                          <a:effectLst/>
                          <a:latin typeface="微軟正黑體"/>
                          <a:ea typeface="微軟正黑體"/>
                        </a:rPr>
                        <a:t>USB​</a:t>
                      </a:r>
                      <a:endParaRPr lang="en-US" sz="1200" dirty="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2 x USB 3.2 Gen2 Type-A​</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1161970856"/>
                  </a:ext>
                </a:extLst>
              </a:tr>
              <a:tr h="386655">
                <a:tc>
                  <a:txBody>
                    <a:bodyPr/>
                    <a:lstStyle/>
                    <a:p>
                      <a:pPr lvl="0">
                        <a:buNone/>
                      </a:pPr>
                      <a:r>
                        <a:rPr lang="zh-TW" altLang="en-US" sz="1200">
                          <a:effectLst/>
                          <a:latin typeface="微軟正黑體" panose="020B0604030504040204" pitchFamily="34" charset="-120"/>
                          <a:ea typeface="微軟正黑體" panose="020B0604030504040204" pitchFamily="34" charset="-120"/>
                        </a:rPr>
                        <a:t>圖像處理器</a:t>
                      </a:r>
                      <a:endParaRPr lang="en-US" sz="1200">
                        <a:solidFill>
                          <a:srgbClr val="FFFFFF"/>
                        </a:solidFill>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AMD Radeon™ Graphics integrated GPU</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1188525297"/>
                  </a:ext>
                </a:extLst>
              </a:tr>
              <a:tr h="386655">
                <a:tc>
                  <a:txBody>
                    <a:bodyPr/>
                    <a:lstStyle/>
                    <a:p>
                      <a:pPr lvl="0">
                        <a:buNone/>
                      </a:pPr>
                      <a:r>
                        <a:rPr lang="zh-TW" altLang="en-US" sz="1200">
                          <a:effectLst/>
                          <a:latin typeface="微軟正黑體" panose="020B0604030504040204" pitchFamily="34" charset="-120"/>
                          <a:ea typeface="微軟正黑體" panose="020B0604030504040204" pitchFamily="34" charset="-120"/>
                        </a:rPr>
                        <a:t>電源</a:t>
                      </a:r>
                      <a:endParaRPr lang="en-US" sz="1200">
                        <a:effectLst/>
                        <a:latin typeface="微軟正黑體" panose="020B0604030504040204" pitchFamily="34" charset="-120"/>
                        <a:ea typeface="微軟正黑體" panose="020B0604030504040204" pitchFamily="34" charset="-120"/>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zh-TW" sz="1100" b="0" u="none" strike="noStrike" noProof="0">
                          <a:solidFill>
                            <a:srgbClr val="000000"/>
                          </a:solidFill>
                          <a:effectLst/>
                          <a:latin typeface="微軟正黑體" panose="020B0604030504040204" pitchFamily="34" charset="-120"/>
                          <a:ea typeface="微軟正黑體" panose="020B0604030504040204" pitchFamily="34" charset="-120"/>
                        </a:rPr>
                        <a:t>雙</a:t>
                      </a:r>
                      <a:r>
                        <a:rPr lang="zh-TW" altLang="en-US" sz="1100" b="0" u="none" strike="noStrike" noProof="0">
                          <a:solidFill>
                            <a:srgbClr val="000000"/>
                          </a:solidFill>
                          <a:effectLst/>
                          <a:latin typeface="微軟正黑體" panose="020B0604030504040204" pitchFamily="34" charset="-120"/>
                          <a:ea typeface="微軟正黑體" panose="020B0604030504040204" pitchFamily="34" charset="-120"/>
                        </a:rPr>
                        <a:t>備援</a:t>
                      </a:r>
                      <a:r>
                        <a:rPr lang="zh-TW" sz="1100" b="0" u="none" strike="noStrike" noProof="0">
                          <a:solidFill>
                            <a:srgbClr val="000000"/>
                          </a:solidFill>
                          <a:effectLst/>
                          <a:latin typeface="微軟正黑體" panose="020B0604030504040204" pitchFamily="34" charset="-120"/>
                          <a:ea typeface="微軟正黑體" panose="020B0604030504040204" pitchFamily="34" charset="-120"/>
                        </a:rPr>
                        <a:t>電源供應器</a:t>
                      </a:r>
                      <a:endParaRPr lang="en-US" sz="1100">
                        <a:solidFill>
                          <a:srgbClr val="FFFFFF"/>
                        </a:solidFill>
                        <a:effectLst/>
                        <a:latin typeface="微軟正黑體" panose="020B0604030504040204" pitchFamily="34" charset="-120"/>
                        <a:ea typeface="微軟正黑體" panose="020B0604030504040204" pitchFamily="34" charset="-120"/>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3772952275"/>
                  </a:ext>
                </a:extLst>
              </a:tr>
              <a:tr h="386655">
                <a:tc>
                  <a:txBody>
                    <a:bodyPr/>
                    <a:lstStyle/>
                    <a:p>
                      <a:pPr lvl="0">
                        <a:buNone/>
                      </a:pPr>
                      <a:r>
                        <a:rPr lang="zh-CN" altLang="en-US" sz="1200">
                          <a:effectLst/>
                          <a:latin typeface="微軟正黑體"/>
                          <a:ea typeface="微軟正黑體"/>
                        </a:rPr>
                        <a:t>系統風扇</a:t>
                      </a:r>
                      <a:r>
                        <a:rPr lang="en-US" sz="1200" dirty="0">
                          <a:effectLst/>
                          <a:latin typeface="微軟正黑體"/>
                          <a:ea typeface="微軟正黑體"/>
                        </a:rPr>
                        <a:t>​</a:t>
                      </a:r>
                      <a:endParaRPr lang="en-US" sz="1200" dirty="0">
                        <a:solidFill>
                          <a:srgbClr val="FFFFFF"/>
                        </a:solidFill>
                        <a:effectLst/>
                        <a:latin typeface="微軟正黑體"/>
                        <a:ea typeface="微軟正黑體"/>
                      </a:endParaRPr>
                    </a:p>
                  </a:txBody>
                  <a:tcPr marL="180000"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fontAlgn="base"/>
                      <a:r>
                        <a:rPr lang="en-US" sz="1100" dirty="0">
                          <a:effectLst/>
                          <a:latin typeface="微軟正黑體"/>
                          <a:ea typeface="微軟正黑體"/>
                        </a:rPr>
                        <a:t>3 x 60mm​</a:t>
                      </a:r>
                      <a:endParaRPr lang="en-US" sz="1100" dirty="0">
                        <a:solidFill>
                          <a:srgbClr val="FFFFFF"/>
                        </a:solidFill>
                        <a:effectLst/>
                        <a:latin typeface="微軟正黑體"/>
                        <a:ea typeface="微軟正黑體"/>
                      </a:endParaRPr>
                    </a:p>
                  </a:txBody>
                  <a:tcPr marL="180000" anchor="ctr">
                    <a:lnL w="19050" cap="flat" cmpd="sng" algn="ctr">
                      <a:solidFill>
                        <a:schemeClr val="bg1"/>
                      </a:solidFill>
                      <a:prstDash val="solid"/>
                      <a:round/>
                      <a:headEnd type="none" w="med" len="med"/>
                      <a:tailEnd type="none" w="med" len="med"/>
                    </a:lnL>
                    <a:lnR w="0">
                      <a:noFill/>
                    </a:lnR>
                    <a:lnT w="12700" cmpd="sng">
                      <a:noFill/>
                    </a:lnT>
                    <a:lnB w="12700" cmpd="sng">
                      <a:noFill/>
                    </a:lnB>
                    <a:lnTlToBr w="12700" cmpd="sng">
                      <a:noFill/>
                      <a:prstDash val="solid"/>
                    </a:lnTlToBr>
                    <a:lnBlToTr w="12700" cmpd="sng">
                      <a:noFill/>
                      <a:prstDash val="solid"/>
                    </a:lnBlToTr>
                  </a:tcPr>
                </a:tc>
                <a:tc hMerge="1">
                  <a:txBody>
                    <a:bodyPr/>
                    <a:lstStyle/>
                    <a:p>
                      <a:endParaRPr lang="zh-TW" altLang="en-US"/>
                    </a:p>
                  </a:txBody>
                  <a:tcPr/>
                </a:tc>
                <a:tc hMerge="1">
                  <a:txBody>
                    <a:bodyPr/>
                    <a:lstStyle/>
                    <a:p>
                      <a:endParaRPr lang="zh-TW" altLang="en-US"/>
                    </a:p>
                  </a:txBody>
                  <a:tcPr marL="180000" anchor="ctr">
                    <a:lnL w="19050">
                      <a:solidFill>
                        <a:schemeClr val="bg1"/>
                      </a:solidFill>
                    </a:lnL>
                    <a:lnR w="0">
                      <a:noFill/>
                    </a:lnR>
                    <a:lnT w="0">
                      <a:noFill/>
                    </a:lnT>
                    <a:lnB w="0">
                      <a:noFill/>
                    </a:lnB>
                    <a:lnTlToBr w="0">
                      <a:noFill/>
                    </a:lnTlToBr>
                    <a:lnBlToTr w="0">
                      <a:noFill/>
                    </a:lnBlToTr>
                  </a:tcPr>
                </a:tc>
                <a:extLst>
                  <a:ext uri="{0D108BD9-81ED-4DB2-BD59-A6C34878D82A}">
                    <a16:rowId xmlns:a16="http://schemas.microsoft.com/office/drawing/2014/main" val="1163794022"/>
                  </a:ext>
                </a:extLst>
              </a:tr>
            </a:tbl>
          </a:graphicData>
        </a:graphic>
      </p:graphicFrame>
    </p:spTree>
    <p:extLst>
      <p:ext uri="{BB962C8B-B14F-4D97-AF65-F5344CB8AC3E}">
        <p14:creationId xmlns:p14="http://schemas.microsoft.com/office/powerpoint/2010/main" val="297535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45573" y="2855414"/>
            <a:ext cx="5478823" cy="2169825"/>
          </a:xfrm>
          <a:prstGeom prst="rect">
            <a:avLst/>
          </a:prstGeom>
          <a:noFill/>
        </p:spPr>
        <p:txBody>
          <a:bodyPr wrap="square" rtlCol="0">
            <a:spAutoFit/>
          </a:bodyPr>
          <a:lstStyle/>
          <a:p>
            <a:r>
              <a:rPr lang="zh-TW" altLang="en-US" sz="5500">
                <a:solidFill>
                  <a:schemeClr val="bg1">
                    <a:lumMod val="75000"/>
                  </a:schemeClr>
                </a:solidFill>
                <a:latin typeface="微軟正黑體" panose="020B0604030504040204" pitchFamily="34" charset="-120"/>
                <a:ea typeface="微軟正黑體" panose="020B0604030504040204" pitchFamily="34" charset="-120"/>
                <a:cs typeface="+mn-ea"/>
                <a:sym typeface="+mn-lt"/>
              </a:rPr>
              <a:t>企業級作業系統</a:t>
            </a:r>
            <a:br>
              <a:rPr lang="en-US" altLang="zh-TW" sz="2500">
                <a:solidFill>
                  <a:schemeClr val="bg1"/>
                </a:solidFill>
                <a:latin typeface="微軟正黑體" panose="020B0604030504040204" pitchFamily="34" charset="-120"/>
                <a:ea typeface="微軟正黑體" panose="020B0604030504040204" pitchFamily="34" charset="-120"/>
                <a:cs typeface="+mn-ea"/>
                <a:sym typeface="+mn-lt"/>
              </a:rPr>
            </a:br>
            <a:r>
              <a:rPr lang="zh-TW" altLang="en-US" sz="2500" b="1" kern="0" spc="300">
                <a:solidFill>
                  <a:srgbClr val="FF3A00"/>
                </a:solidFill>
                <a:latin typeface="微軟正黑體" panose="020B0604030504040204" pitchFamily="34" charset="-120"/>
                <a:ea typeface="微軟正黑體" panose="020B0604030504040204" pitchFamily="34" charset="-120"/>
                <a:cs typeface="+mn-ea"/>
                <a:sym typeface="+mn-lt"/>
              </a:rPr>
              <a:t>使用 </a:t>
            </a:r>
            <a:r>
              <a:rPr lang="en-US" altLang="zh-TW" sz="2500" b="1" kern="0" spc="300">
                <a:solidFill>
                  <a:srgbClr val="FF3A00"/>
                </a:solidFill>
                <a:latin typeface="微軟正黑體" panose="020B0604030504040204" pitchFamily="34" charset="-120"/>
                <a:ea typeface="微軟正黑體" panose="020B0604030504040204" pitchFamily="34" charset="-120"/>
                <a:cs typeface="+mn-ea"/>
                <a:sym typeface="+mn-lt"/>
              </a:rPr>
              <a:t>ZFS </a:t>
            </a:r>
            <a:r>
              <a:rPr lang="zh-TW" altLang="en-US" sz="2500" b="1" kern="0" spc="300">
                <a:solidFill>
                  <a:srgbClr val="FF3A00"/>
                </a:solidFill>
                <a:latin typeface="微軟正黑體" panose="020B0604030504040204" pitchFamily="34" charset="-120"/>
                <a:ea typeface="微軟正黑體" panose="020B0604030504040204" pitchFamily="34" charset="-120"/>
                <a:cs typeface="+mn-ea"/>
                <a:sym typeface="+mn-lt"/>
              </a:rPr>
              <a:t>的 </a:t>
            </a:r>
            <a:r>
              <a:rPr lang="en-US" altLang="zh-TW" sz="2500" b="1" kern="0" spc="300" err="1">
                <a:solidFill>
                  <a:srgbClr val="FF3A00"/>
                </a:solidFill>
                <a:latin typeface="微軟正黑體" panose="020B0604030504040204" pitchFamily="34" charset="-120"/>
                <a:ea typeface="微軟正黑體" panose="020B0604030504040204" pitchFamily="34" charset="-120"/>
                <a:cs typeface="+mn-ea"/>
                <a:sym typeface="+mn-lt"/>
              </a:rPr>
              <a:t>QuTS</a:t>
            </a:r>
            <a:r>
              <a:rPr lang="en-US" altLang="zh-TW" sz="2500" b="1" kern="0" spc="300">
                <a:solidFill>
                  <a:srgbClr val="FF3A00"/>
                </a:solidFill>
                <a:latin typeface="微軟正黑體" panose="020B0604030504040204" pitchFamily="34" charset="-120"/>
                <a:ea typeface="微軟正黑體" panose="020B0604030504040204" pitchFamily="34" charset="-120"/>
                <a:cs typeface="+mn-ea"/>
                <a:sym typeface="+mn-lt"/>
              </a:rPr>
              <a:t> hero</a:t>
            </a:r>
          </a:p>
          <a:p>
            <a:endParaRPr lang="zh-TW" altLang="en-US" sz="5500">
              <a:solidFill>
                <a:schemeClr val="bg1"/>
              </a:solidFill>
              <a:latin typeface="微軟正黑體" panose="020B0604030504040204" pitchFamily="34" charset="-120"/>
              <a:ea typeface="微軟正黑體" panose="020B0604030504040204" pitchFamily="34" charset="-120"/>
            </a:endParaRPr>
          </a:p>
        </p:txBody>
      </p:sp>
      <p:pic>
        <p:nvPicPr>
          <p:cNvPr id="5" name="圖形 4">
            <a:extLst>
              <a:ext uri="{FF2B5EF4-FFF2-40B4-BE49-F238E27FC236}">
                <a16:creationId xmlns:a16="http://schemas.microsoft.com/office/drawing/2014/main" id="{D08877CF-A201-4F59-C10E-B39C377DB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9" y="539205"/>
            <a:ext cx="1348877" cy="242926"/>
          </a:xfrm>
          <a:prstGeom prst="rect">
            <a:avLst/>
          </a:prstGeom>
        </p:spPr>
      </p:pic>
    </p:spTree>
    <p:extLst>
      <p:ext uri="{BB962C8B-B14F-4D97-AF65-F5344CB8AC3E}">
        <p14:creationId xmlns:p14="http://schemas.microsoft.com/office/powerpoint/2010/main" val="26900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螢幕擷取畫面, Rectangle, 正方形, 框架 的圖片&#10;&#10;自動產生的描述">
            <a:extLst>
              <a:ext uri="{FF2B5EF4-FFF2-40B4-BE49-F238E27FC236}">
                <a16:creationId xmlns:a16="http://schemas.microsoft.com/office/drawing/2014/main" id="{E630611B-17CB-ED31-C0CD-85D48A41F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36" y="1724833"/>
            <a:ext cx="2042914" cy="1761985"/>
          </a:xfrm>
          <a:prstGeom prst="rect">
            <a:avLst/>
          </a:prstGeom>
        </p:spPr>
      </p:pic>
      <p:pic>
        <p:nvPicPr>
          <p:cNvPr id="10" name="圖片 9" descr="一張含有 螢幕擷取畫面, Rectangle, 正方形, 框架 的圖片&#10;&#10;自動產生的描述">
            <a:extLst>
              <a:ext uri="{FF2B5EF4-FFF2-40B4-BE49-F238E27FC236}">
                <a16:creationId xmlns:a16="http://schemas.microsoft.com/office/drawing/2014/main" id="{7FC506AB-2CAB-016F-DE09-A7339DFDA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395" y="1724833"/>
            <a:ext cx="2042914" cy="1761985"/>
          </a:xfrm>
          <a:prstGeom prst="rect">
            <a:avLst/>
          </a:prstGeom>
        </p:spPr>
      </p:pic>
      <p:pic>
        <p:nvPicPr>
          <p:cNvPr id="11" name="圖片 10" descr="一張含有 螢幕擷取畫面, Rectangle, 正方形, 框架 的圖片&#10;&#10;自動產生的描述">
            <a:extLst>
              <a:ext uri="{FF2B5EF4-FFF2-40B4-BE49-F238E27FC236}">
                <a16:creationId xmlns:a16="http://schemas.microsoft.com/office/drawing/2014/main" id="{8DD7DA13-240A-A77A-240C-C98A477CF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954" y="1724832"/>
            <a:ext cx="2042914" cy="1761985"/>
          </a:xfrm>
          <a:prstGeom prst="rect">
            <a:avLst/>
          </a:prstGeom>
        </p:spPr>
      </p:pic>
      <p:pic>
        <p:nvPicPr>
          <p:cNvPr id="12" name="圖片 11" descr="一張含有 螢幕擷取畫面, Rectangle, 正方形, 框架 的圖片&#10;&#10;自動產生的描述">
            <a:extLst>
              <a:ext uri="{FF2B5EF4-FFF2-40B4-BE49-F238E27FC236}">
                <a16:creationId xmlns:a16="http://schemas.microsoft.com/office/drawing/2014/main" id="{66F0DF91-C450-76B0-5C1C-C819045FF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513" y="1724831"/>
            <a:ext cx="2042914" cy="1761985"/>
          </a:xfrm>
          <a:prstGeom prst="rect">
            <a:avLst/>
          </a:prstGeom>
        </p:spPr>
      </p:pic>
      <p:pic>
        <p:nvPicPr>
          <p:cNvPr id="13" name="圖片 12" descr="一張含有 螢幕擷取畫面, Rectangle, 正方形, 框架 的圖片&#10;&#10;自動產生的描述">
            <a:extLst>
              <a:ext uri="{FF2B5EF4-FFF2-40B4-BE49-F238E27FC236}">
                <a16:creationId xmlns:a16="http://schemas.microsoft.com/office/drawing/2014/main" id="{DF2EB310-150E-A17C-D898-FB4B3AE8F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070" y="1711640"/>
            <a:ext cx="2042914" cy="1761985"/>
          </a:xfrm>
          <a:prstGeom prst="rect">
            <a:avLst/>
          </a:prstGeom>
        </p:spPr>
      </p:pic>
      <p:pic>
        <p:nvPicPr>
          <p:cNvPr id="38" name="圖形 37">
            <a:extLst>
              <a:ext uri="{FF2B5EF4-FFF2-40B4-BE49-F238E27FC236}">
                <a16:creationId xmlns:a16="http://schemas.microsoft.com/office/drawing/2014/main" id="{A9F1E344-0A48-417A-B603-2FE3A089E180}"/>
              </a:ext>
            </a:extLst>
          </p:cNvPr>
          <p:cNvPicPr>
            <a:picLocks noChangeAspect="1"/>
          </p:cNvPicPr>
          <p:nvPr/>
        </p:nvPicPr>
        <p:blipFill>
          <a:blip r:embed="rId4" cstate="print">
            <a:alphaModFix amt="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7316" y="6252011"/>
            <a:ext cx="954080" cy="279758"/>
          </a:xfrm>
          <a:prstGeom prst="rect">
            <a:avLst/>
          </a:prstGeom>
        </p:spPr>
      </p:pic>
      <p:sp>
        <p:nvSpPr>
          <p:cNvPr id="51" name="Google Shape;245;p16">
            <a:extLst>
              <a:ext uri="{FF2B5EF4-FFF2-40B4-BE49-F238E27FC236}">
                <a16:creationId xmlns:a16="http://schemas.microsoft.com/office/drawing/2014/main" id="{EA8A87F7-4EB6-4287-95D5-763AD867A349}"/>
              </a:ext>
            </a:extLst>
          </p:cNvPr>
          <p:cNvSpPr txBox="1"/>
          <p:nvPr/>
        </p:nvSpPr>
        <p:spPr>
          <a:xfrm>
            <a:off x="2743393" y="3061071"/>
            <a:ext cx="2042914" cy="338553"/>
          </a:xfrm>
          <a:prstGeom prst="rect">
            <a:avLst/>
          </a:prstGeom>
          <a:noFill/>
          <a:ln>
            <a:noFill/>
          </a:ln>
        </p:spPr>
        <p:txBody>
          <a:bodyPr spcFirstLastPara="1" wrap="square" lIns="91425" tIns="45700" rIns="91425" bIns="45700" anchor="t" anchorCtr="0">
            <a:noAutofit/>
          </a:bodyPr>
          <a:lstStyle/>
          <a:p>
            <a:pPr algn="ctr">
              <a:buSzPts val="1152"/>
            </a:pPr>
            <a:r>
              <a:rPr lang="en-US" altLang="zh-TW" sz="1600" b="1" err="1">
                <a:solidFill>
                  <a:srgbClr val="FF0C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資料保護</a:t>
            </a:r>
            <a:endParaRPr lang="en-US" altLang="zh-TW" sz="1600" b="1">
              <a:solidFill>
                <a:srgbClr val="FF0C00"/>
              </a:solidFill>
              <a:latin typeface="微軟正黑體" panose="020B0604030504040204" pitchFamily="34" charset="-120"/>
              <a:ea typeface="微軟正黑體" panose="020B0604030504040204" pitchFamily="34" charset="-120"/>
              <a:cs typeface="Microsoft JhengHei"/>
            </a:endParaRPr>
          </a:p>
        </p:txBody>
      </p:sp>
      <p:sp>
        <p:nvSpPr>
          <p:cNvPr id="52" name="Google Shape;248;p16">
            <a:extLst>
              <a:ext uri="{FF2B5EF4-FFF2-40B4-BE49-F238E27FC236}">
                <a16:creationId xmlns:a16="http://schemas.microsoft.com/office/drawing/2014/main" id="{676E84F8-CB2A-45D4-8CFE-BE2725E7E40B}"/>
              </a:ext>
            </a:extLst>
          </p:cNvPr>
          <p:cNvSpPr txBox="1"/>
          <p:nvPr/>
        </p:nvSpPr>
        <p:spPr>
          <a:xfrm>
            <a:off x="7414498" y="3048654"/>
            <a:ext cx="2016777" cy="338554"/>
          </a:xfrm>
          <a:prstGeom prst="rect">
            <a:avLst/>
          </a:prstGeom>
          <a:noFill/>
          <a:ln>
            <a:noFill/>
          </a:ln>
        </p:spPr>
        <p:txBody>
          <a:bodyPr spcFirstLastPara="1" wrap="square" lIns="91425" tIns="45700" rIns="91425" bIns="45700" anchor="t" anchorCtr="0">
            <a:noAutofit/>
          </a:bodyPr>
          <a:lstStyle/>
          <a:p>
            <a:pPr marR="0" lvl="0" algn="ctr">
              <a:lnSpc>
                <a:spcPct val="100000"/>
              </a:lnSpc>
              <a:spcBef>
                <a:spcPts val="0"/>
              </a:spcBef>
              <a:spcAft>
                <a:spcPts val="0"/>
              </a:spcAft>
              <a:buSzPts val="1152"/>
            </a:pPr>
            <a:r>
              <a:rPr lang="en-US" altLang="zh-TW" sz="1600" b="1" err="1">
                <a:solidFill>
                  <a:srgbClr val="FF0C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穩定性及擴充性</a:t>
            </a:r>
            <a:endParaRPr lang="en-US" altLang="zh-TW" sz="1600" b="1">
              <a:solidFill>
                <a:srgbClr val="FF0C00"/>
              </a:solidFill>
              <a:latin typeface="微軟正黑體" panose="020B0604030504040204" pitchFamily="34" charset="-120"/>
              <a:ea typeface="微軟正黑體" panose="020B0604030504040204" pitchFamily="34" charset="-120"/>
              <a:cs typeface="Microsoft JhengHei"/>
            </a:endParaRPr>
          </a:p>
        </p:txBody>
      </p:sp>
      <p:sp>
        <p:nvSpPr>
          <p:cNvPr id="53" name="Google Shape;251;p16">
            <a:extLst>
              <a:ext uri="{FF2B5EF4-FFF2-40B4-BE49-F238E27FC236}">
                <a16:creationId xmlns:a16="http://schemas.microsoft.com/office/drawing/2014/main" id="{6A2EFFEC-D067-4E7D-B6CD-7E6F8A64667D}"/>
              </a:ext>
            </a:extLst>
          </p:cNvPr>
          <p:cNvSpPr txBox="1"/>
          <p:nvPr/>
        </p:nvSpPr>
        <p:spPr>
          <a:xfrm>
            <a:off x="9729070" y="3041032"/>
            <a:ext cx="2042914" cy="338554"/>
          </a:xfrm>
          <a:prstGeom prst="rect">
            <a:avLst/>
          </a:prstGeom>
          <a:noFill/>
          <a:ln>
            <a:noFill/>
          </a:ln>
        </p:spPr>
        <p:txBody>
          <a:bodyPr spcFirstLastPara="1" wrap="square" lIns="91425" tIns="45700" rIns="91425" bIns="45700" anchor="t" anchorCtr="0">
            <a:noAutofit/>
          </a:bodyPr>
          <a:lstStyle/>
          <a:p>
            <a:pPr marR="0" lvl="0" algn="ctr">
              <a:lnSpc>
                <a:spcPct val="100000"/>
              </a:lnSpc>
              <a:spcBef>
                <a:spcPts val="0"/>
              </a:spcBef>
              <a:spcAft>
                <a:spcPts val="0"/>
              </a:spcAft>
              <a:buSzPts val="1600"/>
            </a:pPr>
            <a:r>
              <a:rPr lang="en-US" altLang="zh-TW" sz="1600" b="1" err="1">
                <a:solidFill>
                  <a:srgbClr val="FF0C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管理與應用</a:t>
            </a:r>
            <a:endParaRPr lang="en-US" altLang="zh-TW" sz="1600" b="1">
              <a:solidFill>
                <a:srgbClr val="FF0C00"/>
              </a:solidFill>
              <a:latin typeface="微軟正黑體" panose="020B0604030504040204" pitchFamily="34" charset="-120"/>
              <a:ea typeface="微軟正黑體" panose="020B0604030504040204" pitchFamily="34" charset="-120"/>
              <a:cs typeface="Microsoft JhengHei"/>
            </a:endParaRPr>
          </a:p>
        </p:txBody>
      </p:sp>
      <p:sp>
        <p:nvSpPr>
          <p:cNvPr id="48" name="Google Shape;239;p16">
            <a:extLst>
              <a:ext uri="{FF2B5EF4-FFF2-40B4-BE49-F238E27FC236}">
                <a16:creationId xmlns:a16="http://schemas.microsoft.com/office/drawing/2014/main" id="{BA1AAD94-AFEB-4B63-8B54-D9E98B690614}"/>
              </a:ext>
            </a:extLst>
          </p:cNvPr>
          <p:cNvSpPr txBox="1"/>
          <p:nvPr/>
        </p:nvSpPr>
        <p:spPr>
          <a:xfrm>
            <a:off x="5085942" y="3061072"/>
            <a:ext cx="2042914" cy="338553"/>
          </a:xfrm>
          <a:prstGeom prst="rect">
            <a:avLst/>
          </a:prstGeom>
          <a:noFill/>
          <a:ln>
            <a:noFill/>
          </a:ln>
        </p:spPr>
        <p:txBody>
          <a:bodyPr spcFirstLastPara="1" wrap="square" lIns="91425" tIns="45700" rIns="91425" bIns="45700" anchor="t" anchorCtr="0">
            <a:noAutofit/>
          </a:bodyPr>
          <a:lstStyle/>
          <a:p>
            <a:pPr marR="0" lvl="0" algn="ctr">
              <a:lnSpc>
                <a:spcPct val="100000"/>
              </a:lnSpc>
              <a:spcBef>
                <a:spcPts val="0"/>
              </a:spcBef>
              <a:spcAft>
                <a:spcPts val="0"/>
              </a:spcAft>
              <a:buSzPts val="1152"/>
            </a:pPr>
            <a:r>
              <a:rPr lang="en-US" altLang="zh-TW" sz="1600" b="1">
                <a:solidFill>
                  <a:srgbClr val="FF0C00"/>
                </a:solidFill>
                <a:latin typeface="微軟正黑體"/>
                <a:ea typeface="微軟正黑體"/>
                <a:cs typeface="Microsoft JhengHei"/>
                <a:sym typeface="Arial" panose="020B0604020202020204" pitchFamily="34" charset="0"/>
              </a:rPr>
              <a:t>資料效率</a:t>
            </a:r>
            <a:endParaRPr lang="en-US" altLang="zh-TW" sz="1600" b="1" err="1">
              <a:solidFill>
                <a:srgbClr val="FF0C00"/>
              </a:solidFill>
              <a:latin typeface="微軟正黑體" panose="020B0604030504040204" pitchFamily="34" charset="-120"/>
              <a:ea typeface="微軟正黑體" panose="020B0604030504040204" pitchFamily="34" charset="-120"/>
              <a:cs typeface="Microsoft JhengHei"/>
            </a:endParaRPr>
          </a:p>
        </p:txBody>
      </p:sp>
      <p:pic>
        <p:nvPicPr>
          <p:cNvPr id="54" name="圖形 53">
            <a:extLst>
              <a:ext uri="{FF2B5EF4-FFF2-40B4-BE49-F238E27FC236}">
                <a16:creationId xmlns:a16="http://schemas.microsoft.com/office/drawing/2014/main" id="{A84D5B1E-33E8-4AC8-9DC4-84CAB7C416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0942" y="1956871"/>
            <a:ext cx="920417" cy="911393"/>
          </a:xfrm>
          <a:prstGeom prst="rect">
            <a:avLst/>
          </a:prstGeom>
        </p:spPr>
      </p:pic>
      <p:pic>
        <p:nvPicPr>
          <p:cNvPr id="55" name="圖形 54">
            <a:extLst>
              <a:ext uri="{FF2B5EF4-FFF2-40B4-BE49-F238E27FC236}">
                <a16:creationId xmlns:a16="http://schemas.microsoft.com/office/drawing/2014/main" id="{789C9F8A-7DED-4A5F-ABC4-937156E241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0063" y="1893664"/>
            <a:ext cx="1031098" cy="1031098"/>
          </a:xfrm>
          <a:prstGeom prst="rect">
            <a:avLst/>
          </a:prstGeom>
        </p:spPr>
      </p:pic>
      <p:sp>
        <p:nvSpPr>
          <p:cNvPr id="50" name="Google Shape;242;p16">
            <a:extLst>
              <a:ext uri="{FF2B5EF4-FFF2-40B4-BE49-F238E27FC236}">
                <a16:creationId xmlns:a16="http://schemas.microsoft.com/office/drawing/2014/main" id="{51F108DB-0664-4E22-BB92-A77A0302492F}"/>
              </a:ext>
            </a:extLst>
          </p:cNvPr>
          <p:cNvSpPr txBox="1"/>
          <p:nvPr/>
        </p:nvSpPr>
        <p:spPr>
          <a:xfrm>
            <a:off x="449725" y="3051196"/>
            <a:ext cx="2033778" cy="338554"/>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SzPts val="1152"/>
            </a:pPr>
            <a:r>
              <a:rPr lang="en-US" altLang="zh-TW" sz="1600" b="1" err="1">
                <a:solidFill>
                  <a:srgbClr val="FF0C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資料完整性</a:t>
            </a:r>
            <a:endParaRPr lang="zh-TW" altLang="en-US" sz="1600" b="1">
              <a:solidFill>
                <a:srgbClr val="FF0C00"/>
              </a:solidFill>
              <a:latin typeface="微軟正黑體" panose="020B0604030504040204" pitchFamily="34" charset="-120"/>
              <a:ea typeface="微軟正黑體" panose="020B0604030504040204" pitchFamily="34" charset="-120"/>
              <a:cs typeface="Microsoft JhengHei"/>
              <a:sym typeface="Arial" panose="020B0604020202020204" pitchFamily="34" charset="0"/>
            </a:endParaRPr>
          </a:p>
        </p:txBody>
      </p:sp>
      <p:pic>
        <p:nvPicPr>
          <p:cNvPr id="56" name="圖形 55">
            <a:extLst>
              <a:ext uri="{FF2B5EF4-FFF2-40B4-BE49-F238E27FC236}">
                <a16:creationId xmlns:a16="http://schemas.microsoft.com/office/drawing/2014/main" id="{B2586895-B0B6-4B7E-A669-9EAE4D9452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7672" y="1911329"/>
            <a:ext cx="869216" cy="869216"/>
          </a:xfrm>
          <a:prstGeom prst="rect">
            <a:avLst/>
          </a:prstGeom>
        </p:spPr>
      </p:pic>
      <p:pic>
        <p:nvPicPr>
          <p:cNvPr id="57" name="圖形 56">
            <a:extLst>
              <a:ext uri="{FF2B5EF4-FFF2-40B4-BE49-F238E27FC236}">
                <a16:creationId xmlns:a16="http://schemas.microsoft.com/office/drawing/2014/main" id="{E4DF788C-C945-4A4A-9172-6B1D5ADC48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57006" y="1822301"/>
            <a:ext cx="961146" cy="961146"/>
          </a:xfrm>
          <a:prstGeom prst="rect">
            <a:avLst/>
          </a:prstGeom>
        </p:spPr>
      </p:pic>
      <p:pic>
        <p:nvPicPr>
          <p:cNvPr id="65" name="圖形 64">
            <a:extLst>
              <a:ext uri="{FF2B5EF4-FFF2-40B4-BE49-F238E27FC236}">
                <a16:creationId xmlns:a16="http://schemas.microsoft.com/office/drawing/2014/main" id="{3B4E5935-5D96-4919-A69A-1189FF81A4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39351" y="1893500"/>
            <a:ext cx="904875" cy="904875"/>
          </a:xfrm>
          <a:prstGeom prst="rect">
            <a:avLst/>
          </a:prstGeom>
        </p:spPr>
      </p:pic>
      <p:sp>
        <p:nvSpPr>
          <p:cNvPr id="68" name="Google Shape;246;p16">
            <a:extLst>
              <a:ext uri="{FF2B5EF4-FFF2-40B4-BE49-F238E27FC236}">
                <a16:creationId xmlns:a16="http://schemas.microsoft.com/office/drawing/2014/main" id="{A75B351A-292D-40C6-A19B-875DCE59BE8A}"/>
              </a:ext>
            </a:extLst>
          </p:cNvPr>
          <p:cNvSpPr/>
          <p:nvPr/>
        </p:nvSpPr>
        <p:spPr>
          <a:xfrm>
            <a:off x="2732093" y="3441598"/>
            <a:ext cx="2191178" cy="3416402"/>
          </a:xfrm>
          <a:prstGeom prst="rect">
            <a:avLst/>
          </a:prstGeom>
          <a:noFill/>
          <a:ln>
            <a:noFill/>
          </a:ln>
        </p:spPr>
        <p:txBody>
          <a:bodyPr spcFirstLastPara="1" wrap="square" lIns="0" tIns="45700" rIns="91425" bIns="45700" anchor="t" anchorCtr="0">
            <a:noAutofit/>
          </a:bodyPr>
          <a:lstStyle/>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a:ea typeface="微軟正黑體"/>
                <a:cs typeface="Arial"/>
                <a:sym typeface="Arial" panose="020B0604020202020204" pitchFamily="34" charset="0"/>
              </a:rPr>
              <a:t>本地</a:t>
            </a:r>
            <a:r>
              <a:rPr lang="en-US" sz="1100">
                <a:solidFill>
                  <a:schemeClr val="bg1"/>
                </a:solidFill>
                <a:latin typeface="微軟正黑體"/>
                <a:ea typeface="微軟正黑體"/>
                <a:cs typeface="Arial"/>
                <a:sym typeface="Arial" panose="020B0604020202020204" pitchFamily="34" charset="0"/>
              </a:rPr>
              <a:t>ZFS</a:t>
            </a:r>
            <a:r>
              <a:rPr lang="zh-TW" altLang="en-US" sz="1100">
                <a:solidFill>
                  <a:schemeClr val="bg1"/>
                </a:solidFill>
                <a:latin typeface="微軟正黑體"/>
                <a:ea typeface="微軟正黑體"/>
                <a:cs typeface="Arial"/>
                <a:sym typeface="Arial" panose="020B0604020202020204" pitchFamily="34" charset="0"/>
              </a:rPr>
              <a:t>快照功能支援最多</a:t>
            </a:r>
            <a:r>
              <a:rPr lang="en-US" sz="1100">
                <a:solidFill>
                  <a:schemeClr val="bg1"/>
                </a:solidFill>
                <a:latin typeface="微軟正黑體"/>
                <a:ea typeface="微軟正黑體"/>
                <a:cs typeface="Arial"/>
                <a:sym typeface="Arial" panose="020B0604020202020204" pitchFamily="34" charset="0"/>
              </a:rPr>
              <a:t>65,536</a:t>
            </a:r>
            <a:r>
              <a:rPr lang="zh-TW" altLang="en-US" sz="1100">
                <a:solidFill>
                  <a:schemeClr val="bg1"/>
                </a:solidFill>
                <a:latin typeface="微軟正黑體"/>
                <a:ea typeface="微軟正黑體"/>
                <a:cs typeface="Arial"/>
                <a:sym typeface="Arial" panose="020B0604020202020204" pitchFamily="34" charset="0"/>
              </a:rPr>
              <a:t>個快照</a:t>
            </a:r>
            <a:r>
              <a:rPr lang="en-US" sz="1100">
                <a:solidFill>
                  <a:schemeClr val="bg1"/>
                </a:solidFill>
                <a:latin typeface="微軟正黑體"/>
                <a:ea typeface="微軟正黑體"/>
                <a:cs typeface="Arial"/>
                <a:sym typeface="Arial" panose="020B0604020202020204" pitchFamily="34" charset="0"/>
              </a:rPr>
              <a:t>（</a:t>
            </a:r>
            <a:r>
              <a:rPr lang="zh-TW" altLang="en-US" sz="1100">
                <a:solidFill>
                  <a:schemeClr val="bg1"/>
                </a:solidFill>
                <a:latin typeface="微軟正黑體"/>
                <a:ea typeface="微軟正黑體"/>
                <a:cs typeface="Arial"/>
                <a:sym typeface="Arial" panose="020B0604020202020204" pitchFamily="34" charset="0"/>
              </a:rPr>
              <a:t>支援資料夾</a:t>
            </a:r>
            <a:r>
              <a:rPr lang="en-US" sz="1100">
                <a:solidFill>
                  <a:schemeClr val="bg1"/>
                </a:solidFill>
                <a:latin typeface="微軟正黑體"/>
                <a:ea typeface="微軟正黑體"/>
                <a:cs typeface="Arial"/>
                <a:sym typeface="Arial" panose="020B0604020202020204" pitchFamily="34" charset="0"/>
              </a:rPr>
              <a:t>/LUN）</a:t>
            </a:r>
            <a:endParaRPr lang="en-US" sz="1100">
              <a:solidFill>
                <a:schemeClr val="bg1"/>
              </a:solidFill>
              <a:latin typeface="微軟正黑體"/>
              <a:ea typeface="微軟正黑體"/>
              <a:cs typeface="Arial" panose="020B0604020202020204" pitchFamily="34" charset="0"/>
            </a:endParaRPr>
          </a:p>
          <a:p>
            <a:pPr marL="285750" indent="-285750">
              <a:lnSpc>
                <a:spcPts val="1700"/>
              </a:lnSpc>
              <a:spcBef>
                <a:spcPts val="800"/>
              </a:spcBef>
              <a:buClr>
                <a:srgbClr val="FF3A00"/>
              </a:buClr>
              <a:buSzPct val="50000"/>
              <a:buFont typeface="Wingdings" panose="05000000000000000000" pitchFamily="2" charset="2"/>
              <a:buChar char="l"/>
              <a:tabLst>
                <a:tab pos="180975" algn="l"/>
              </a:tabLst>
            </a:pPr>
            <a:r>
              <a:rPr lang="zh-TW" altLang="en-US" sz="1100">
                <a:solidFill>
                  <a:schemeClr val="bg1"/>
                </a:solidFill>
                <a:latin typeface="微軟正黑體"/>
                <a:ea typeface="微軟正黑體"/>
                <a:cs typeface="Arial"/>
                <a:sym typeface="Arial" panose="020B0604020202020204" pitchFamily="34" charset="0"/>
              </a:rPr>
              <a:t>快照同步</a:t>
            </a:r>
            <a:r>
              <a:rPr lang="en-US" sz="1100">
                <a:solidFill>
                  <a:schemeClr val="bg1"/>
                </a:solidFill>
                <a:latin typeface="微軟正黑體"/>
                <a:ea typeface="微軟正黑體"/>
                <a:cs typeface="Arial"/>
                <a:sym typeface="Arial" panose="020B0604020202020204" pitchFamily="34" charset="0"/>
              </a:rPr>
              <a:t>（</a:t>
            </a:r>
            <a:r>
              <a:rPr lang="en-US" sz="1100" err="1">
                <a:solidFill>
                  <a:schemeClr val="bg1"/>
                </a:solidFill>
                <a:latin typeface="微軟正黑體"/>
                <a:ea typeface="微軟正黑體"/>
                <a:cs typeface="Arial"/>
                <a:sym typeface="Arial" panose="020B0604020202020204" pitchFamily="34" charset="0"/>
              </a:rPr>
              <a:t>SnapSync</a:t>
            </a:r>
            <a:r>
              <a:rPr lang="en-US" sz="1100">
                <a:solidFill>
                  <a:schemeClr val="bg1"/>
                </a:solidFill>
                <a:latin typeface="微軟正黑體"/>
                <a:ea typeface="微軟正黑體"/>
                <a:cs typeface="Arial"/>
                <a:sym typeface="Arial" panose="020B0604020202020204" pitchFamily="34" charset="0"/>
              </a:rPr>
              <a:t>）</a:t>
            </a:r>
            <a:endParaRPr lang="en-US" sz="1100">
              <a:solidFill>
                <a:schemeClr val="bg1"/>
              </a:solidFill>
              <a:latin typeface="微軟正黑體"/>
              <a:ea typeface="微軟正黑體"/>
              <a:sym typeface="Arial" panose="020B0604020202020204" pitchFamily="34" charset="0"/>
            </a:endParaRPr>
          </a:p>
          <a:p>
            <a:pPr marL="285750" indent="-285750">
              <a:lnSpc>
                <a:spcPts val="1700"/>
              </a:lnSpc>
              <a:spcBef>
                <a:spcPts val="800"/>
              </a:spcBef>
              <a:buClr>
                <a:srgbClr val="FF3A00"/>
              </a:buClr>
              <a:buSzPct val="50000"/>
              <a:buFont typeface="Wingdings" panose="05000000000000000000" pitchFamily="2" charset="2"/>
              <a:buChar char="l"/>
              <a:tabLst>
                <a:tab pos="180975" algn="l"/>
              </a:tabLst>
            </a:pPr>
            <a:r>
              <a:rPr lang="zh-TW" altLang="en-US" sz="1100">
                <a:solidFill>
                  <a:schemeClr val="bg1"/>
                </a:solidFill>
                <a:latin typeface="微軟正黑體"/>
                <a:ea typeface="微軟正黑體"/>
                <a:cs typeface="Arial"/>
                <a:sym typeface="Arial" panose="020B0604020202020204" pitchFamily="34" charset="0"/>
              </a:rPr>
              <a:t>提供更多</a:t>
            </a:r>
            <a:r>
              <a:rPr lang="en-US" sz="1100">
                <a:solidFill>
                  <a:schemeClr val="bg1"/>
                </a:solidFill>
                <a:latin typeface="微軟正黑體"/>
                <a:ea typeface="微軟正黑體"/>
                <a:cs typeface="Arial"/>
                <a:sym typeface="Arial" panose="020B0604020202020204" pitchFamily="34" charset="0"/>
              </a:rPr>
              <a:t>RAID</a:t>
            </a:r>
            <a:r>
              <a:rPr lang="zh-TW" altLang="en-US" sz="1100">
                <a:solidFill>
                  <a:schemeClr val="bg1"/>
                </a:solidFill>
                <a:latin typeface="微軟正黑體"/>
                <a:ea typeface="微軟正黑體"/>
                <a:cs typeface="Arial"/>
                <a:sym typeface="Arial" panose="020B0604020202020204" pitchFamily="34" charset="0"/>
              </a:rPr>
              <a:t>類型選擇</a:t>
            </a:r>
            <a:endParaRPr lang="en-US" sz="1100">
              <a:solidFill>
                <a:schemeClr val="bg1"/>
              </a:solidFill>
              <a:latin typeface="微軟正黑體"/>
              <a:ea typeface="微軟正黑體"/>
              <a:cs typeface="Arial"/>
            </a:endParaRPr>
          </a:p>
          <a:p>
            <a:pPr marL="285750" indent="-285750">
              <a:lnSpc>
                <a:spcPts val="1700"/>
              </a:lnSpc>
              <a:spcBef>
                <a:spcPts val="800"/>
              </a:spcBef>
              <a:buClr>
                <a:srgbClr val="FF3A00"/>
              </a:buClr>
              <a:buSzPct val="50000"/>
              <a:buFont typeface="Wingdings" panose="05000000000000000000" pitchFamily="2" charset="2"/>
              <a:buChar char="l"/>
              <a:tabLst>
                <a:tab pos="180975" algn="l"/>
              </a:tabLst>
            </a:pPr>
            <a:r>
              <a:rPr lang="zh-TW" altLang="en-US" sz="1100">
                <a:solidFill>
                  <a:schemeClr val="bg1"/>
                </a:solidFill>
                <a:latin typeface="微軟正黑體"/>
                <a:ea typeface="微軟正黑體"/>
                <a:cs typeface="Arial"/>
                <a:sym typeface="Arial" panose="020B0604020202020204" pitchFamily="34" charset="0"/>
              </a:rPr>
              <a:t>支援</a:t>
            </a:r>
            <a:r>
              <a:rPr lang="en-US" sz="1100">
                <a:solidFill>
                  <a:schemeClr val="bg1"/>
                </a:solidFill>
                <a:latin typeface="微軟正黑體"/>
                <a:ea typeface="微軟正黑體"/>
                <a:cs typeface="Arial"/>
                <a:sym typeface="Arial" panose="020B0604020202020204" pitchFamily="34" charset="0"/>
              </a:rPr>
              <a:t>WORM（</a:t>
            </a:r>
            <a:r>
              <a:rPr lang="zh-TW" altLang="en-US" sz="1100">
                <a:solidFill>
                  <a:schemeClr val="bg1"/>
                </a:solidFill>
                <a:latin typeface="微軟正黑體"/>
                <a:ea typeface="微軟正黑體"/>
                <a:cs typeface="Arial"/>
                <a:sym typeface="Arial" panose="020B0604020202020204" pitchFamily="34" charset="0"/>
              </a:rPr>
              <a:t>一次寫入多次讀取</a:t>
            </a:r>
            <a:r>
              <a:rPr lang="en-US" sz="1100">
                <a:solidFill>
                  <a:schemeClr val="bg1"/>
                </a:solidFill>
                <a:latin typeface="微軟正黑體"/>
                <a:ea typeface="微軟正黑體"/>
                <a:cs typeface="Arial"/>
                <a:sym typeface="Arial" panose="020B0604020202020204" pitchFamily="34" charset="0"/>
              </a:rPr>
              <a:t>）</a:t>
            </a:r>
            <a:r>
              <a:rPr lang="zh-TW" altLang="en-US" sz="1100">
                <a:solidFill>
                  <a:schemeClr val="bg1"/>
                </a:solidFill>
                <a:latin typeface="微軟正黑體"/>
                <a:ea typeface="微軟正黑體"/>
                <a:cs typeface="Arial"/>
                <a:sym typeface="Arial" panose="020B0604020202020204" pitchFamily="34" charset="0"/>
              </a:rPr>
              <a:t>功能</a:t>
            </a:r>
            <a:endParaRPr lang="en-US" sz="1100">
              <a:solidFill>
                <a:schemeClr val="bg1"/>
              </a:solidFill>
              <a:latin typeface="微軟正黑體"/>
              <a:ea typeface="微軟正黑體"/>
              <a:cs typeface="Arial"/>
            </a:endParaRPr>
          </a:p>
          <a:p>
            <a:pPr marL="285750" indent="-285750">
              <a:lnSpc>
                <a:spcPts val="1700"/>
              </a:lnSpc>
              <a:spcBef>
                <a:spcPts val="800"/>
              </a:spcBef>
              <a:buClr>
                <a:srgbClr val="FF3A00"/>
              </a:buClr>
              <a:buSzPct val="50000"/>
              <a:buFont typeface="Wingdings" panose="05000000000000000000" pitchFamily="2" charset="2"/>
              <a:buChar char="l"/>
              <a:tabLst>
                <a:tab pos="180975" algn="l"/>
              </a:tabLst>
            </a:pPr>
            <a:r>
              <a:rPr lang="en-US" sz="1100">
                <a:solidFill>
                  <a:schemeClr val="bg1"/>
                </a:solidFill>
                <a:latin typeface="微軟正黑體"/>
                <a:ea typeface="微軟正黑體"/>
                <a:cs typeface="Arial"/>
                <a:sym typeface="Arial" panose="020B0604020202020204" pitchFamily="34" charset="0"/>
              </a:rPr>
              <a:t>SMB</a:t>
            </a:r>
            <a:r>
              <a:rPr lang="zh-TW" altLang="en-US" sz="1100">
                <a:solidFill>
                  <a:schemeClr val="bg1"/>
                </a:solidFill>
                <a:latin typeface="微軟正黑體"/>
                <a:ea typeface="微軟正黑體"/>
                <a:cs typeface="Arial"/>
                <a:sym typeface="Arial" panose="020B0604020202020204" pitchFamily="34" charset="0"/>
              </a:rPr>
              <a:t>簽署與加密</a:t>
            </a:r>
            <a:r>
              <a:rPr lang="en-US" sz="1100">
                <a:solidFill>
                  <a:schemeClr val="bg1"/>
                </a:solidFill>
                <a:latin typeface="微軟正黑體"/>
                <a:ea typeface="微軟正黑體"/>
                <a:cs typeface="Arial"/>
                <a:sym typeface="Arial" panose="020B0604020202020204" pitchFamily="34" charset="0"/>
              </a:rPr>
              <a:t>AES-NI</a:t>
            </a:r>
            <a:r>
              <a:rPr lang="zh-TW" altLang="en-US" sz="1100">
                <a:solidFill>
                  <a:schemeClr val="bg1"/>
                </a:solidFill>
                <a:latin typeface="微軟正黑體"/>
                <a:ea typeface="微軟正黑體"/>
                <a:cs typeface="Arial"/>
                <a:sym typeface="Arial" panose="020B0604020202020204" pitchFamily="34" charset="0"/>
              </a:rPr>
              <a:t>加速</a:t>
            </a:r>
            <a:endParaRPr lang="en-US" sz="1100">
              <a:solidFill>
                <a:schemeClr val="bg1"/>
              </a:solidFill>
              <a:latin typeface="微軟正黑體"/>
              <a:ea typeface="微軟正黑體"/>
              <a:cs typeface="Arial"/>
            </a:endParaRPr>
          </a:p>
          <a:p>
            <a:pPr marL="285750" indent="-285750">
              <a:lnSpc>
                <a:spcPts val="1700"/>
              </a:lnSpc>
              <a:spcBef>
                <a:spcPts val="800"/>
              </a:spcBef>
              <a:buClr>
                <a:srgbClr val="FF3A00"/>
              </a:buClr>
              <a:buSzPct val="50000"/>
              <a:buFont typeface="Wingdings" panose="05000000000000000000" pitchFamily="2" charset="2"/>
              <a:buChar char="l"/>
              <a:tabLst>
                <a:tab pos="180975" algn="l"/>
              </a:tabLst>
            </a:pPr>
            <a:r>
              <a:rPr lang="en-US" sz="1100">
                <a:solidFill>
                  <a:srgbClr val="FF0000"/>
                </a:solidFill>
                <a:latin typeface="微軟正黑體"/>
                <a:ea typeface="微軟正黑體"/>
                <a:cs typeface="Arial"/>
                <a:sym typeface="Arial" panose="020B0604020202020204" pitchFamily="34" charset="0"/>
              </a:rPr>
              <a:t>SMB</a:t>
            </a:r>
            <a:r>
              <a:rPr lang="zh-TW" altLang="en-US" sz="1100">
                <a:solidFill>
                  <a:srgbClr val="FF0000"/>
                </a:solidFill>
                <a:latin typeface="微軟正黑體"/>
                <a:ea typeface="微軟正黑體"/>
                <a:cs typeface="Arial"/>
                <a:sym typeface="Arial" panose="020B0604020202020204" pitchFamily="34" charset="0"/>
              </a:rPr>
              <a:t>簽署搭配</a:t>
            </a:r>
            <a:r>
              <a:rPr lang="en-US" sz="1100">
                <a:solidFill>
                  <a:srgbClr val="FF0000"/>
                </a:solidFill>
                <a:latin typeface="微軟正黑體"/>
                <a:ea typeface="微軟正黑體"/>
                <a:cs typeface="Arial"/>
                <a:sym typeface="Arial" panose="020B0604020202020204" pitchFamily="34" charset="0"/>
              </a:rPr>
              <a:t>GMAC</a:t>
            </a:r>
            <a:endParaRPr lang="en-US" sz="1100">
              <a:solidFill>
                <a:srgbClr val="FF0000"/>
              </a:solidFill>
              <a:latin typeface="微軟正黑體"/>
              <a:ea typeface="微軟正黑體"/>
              <a:cs typeface="Arial"/>
            </a:endParaRPr>
          </a:p>
          <a:p>
            <a:pPr marL="285750" indent="-285750">
              <a:lnSpc>
                <a:spcPts val="1700"/>
              </a:lnSpc>
              <a:spcBef>
                <a:spcPts val="800"/>
              </a:spcBef>
              <a:buClr>
                <a:srgbClr val="FF3A00"/>
              </a:buClr>
              <a:buSzPct val="50000"/>
              <a:buFont typeface="Wingdings" panose="05000000000000000000" pitchFamily="2" charset="2"/>
              <a:buChar char="l"/>
              <a:tabLst>
                <a:tab pos="180975" algn="l"/>
              </a:tabLst>
            </a:pPr>
            <a:r>
              <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支援身份驗證器和無密碼登入</a:t>
            </a:r>
            <a:endParaRPr lang="en-US" sz="1100">
              <a:solidFill>
                <a:schemeClr val="bg1"/>
              </a:solidFill>
              <a:latin typeface="微軟正黑體" panose="020B0604030504040204" pitchFamily="34" charset="-120"/>
              <a:ea typeface="微軟正黑體" panose="020B0604030504040204" pitchFamily="34" charset="-120"/>
              <a:cs typeface="Arial"/>
            </a:endParaRPr>
          </a:p>
          <a:p>
            <a:pPr marL="285750" indent="-285750">
              <a:lnSpc>
                <a:spcPts val="1700"/>
              </a:lnSpc>
              <a:spcBef>
                <a:spcPts val="800"/>
              </a:spcBef>
              <a:buSzPct val="50000"/>
              <a:buFont typeface="Wingdings" panose="05000000000000000000" pitchFamily="2" charset="2"/>
              <a:buChar char="l"/>
              <a:tabLst>
                <a:tab pos="180975" algn="l"/>
              </a:tabLst>
            </a:pPr>
            <a:endParaRPr lang="en-US" sz="11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285750" indent="-285750">
              <a:lnSpc>
                <a:spcPts val="1700"/>
              </a:lnSpc>
              <a:spcBef>
                <a:spcPts val="800"/>
              </a:spcBef>
              <a:buSzPct val="50000"/>
              <a:buFont typeface="Wingdings" panose="05000000000000000000" pitchFamily="2" charset="2"/>
              <a:buChar char="l"/>
              <a:tabLst>
                <a:tab pos="180975" algn="l"/>
              </a:tabLst>
            </a:pPr>
            <a:endParaRPr lang="zh-TW" altLang="en-US" sz="11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4D92FF18-266C-71C6-044F-F44C4BE32DDE}"/>
              </a:ext>
            </a:extLst>
          </p:cNvPr>
          <p:cNvSpPr txBox="1"/>
          <p:nvPr/>
        </p:nvSpPr>
        <p:spPr>
          <a:xfrm>
            <a:off x="398834" y="338475"/>
            <a:ext cx="11420272"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微軟正黑體"/>
                <a:ea typeface="微軟正黑體"/>
              </a:rPr>
              <a:t>QuTS</a:t>
            </a:r>
            <a:r>
              <a:rPr lang="en-US" altLang="zh-TW" sz="4600" b="1">
                <a:solidFill>
                  <a:schemeClr val="bg1">
                    <a:lumMod val="75000"/>
                  </a:schemeClr>
                </a:solidFill>
                <a:latin typeface="微軟正黑體"/>
                <a:ea typeface="微軟正黑體"/>
              </a:rPr>
              <a:t> hero h5.1.x </a:t>
            </a:r>
            <a:r>
              <a:rPr lang="zh-TW" altLang="en-US" sz="4600" b="1">
                <a:solidFill>
                  <a:schemeClr val="bg1">
                    <a:lumMod val="75000"/>
                  </a:schemeClr>
                </a:solidFill>
                <a:latin typeface="微軟正黑體"/>
                <a:ea typeface="微軟正黑體"/>
              </a:rPr>
              <a:t>功能亮點</a:t>
            </a:r>
            <a:endParaRPr lang="zh-TW">
              <a:solidFill>
                <a:schemeClr val="bg1">
                  <a:lumMod val="75000"/>
                </a:schemeClr>
              </a:solidFill>
            </a:endParaRPr>
          </a:p>
        </p:txBody>
      </p:sp>
      <p:sp>
        <p:nvSpPr>
          <p:cNvPr id="4" name="Google Shape;246;p16">
            <a:extLst>
              <a:ext uri="{FF2B5EF4-FFF2-40B4-BE49-F238E27FC236}">
                <a16:creationId xmlns:a16="http://schemas.microsoft.com/office/drawing/2014/main" id="{D9786760-E00B-9ACA-E691-3ECB0C45F33F}"/>
              </a:ext>
            </a:extLst>
          </p:cNvPr>
          <p:cNvSpPr/>
          <p:nvPr/>
        </p:nvSpPr>
        <p:spPr>
          <a:xfrm>
            <a:off x="389083" y="3441598"/>
            <a:ext cx="2191178" cy="3416402"/>
          </a:xfrm>
          <a:prstGeom prst="rect">
            <a:avLst/>
          </a:prstGeom>
          <a:noFill/>
          <a:ln>
            <a:noFill/>
          </a:ln>
        </p:spPr>
        <p:txBody>
          <a:bodyPr spcFirstLastPara="1" wrap="square" lIns="0" tIns="45700" rIns="91425" bIns="45700" anchor="t" anchorCtr="0">
            <a:noAutofit/>
          </a:bodyPr>
          <a:lstStyle/>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err="1">
                <a:solidFill>
                  <a:schemeClr val="bg1"/>
                </a:solidFill>
                <a:latin typeface="微軟正黑體"/>
                <a:ea typeface="微軟正黑體"/>
                <a:cs typeface="Arial"/>
                <a:sym typeface="Arial" panose="020B0604020202020204" pitchFamily="34" charset="0"/>
              </a:rPr>
              <a:t>QuTS</a:t>
            </a:r>
            <a:r>
              <a:rPr lang="en-US" altLang="zh-TW" sz="1100">
                <a:solidFill>
                  <a:schemeClr val="bg1"/>
                </a:solidFill>
                <a:latin typeface="微軟正黑體"/>
                <a:ea typeface="微軟正黑體"/>
                <a:cs typeface="Arial"/>
                <a:sym typeface="Arial" panose="020B0604020202020204" pitchFamily="34" charset="0"/>
              </a:rPr>
              <a:t> hero </a:t>
            </a:r>
            <a:r>
              <a:rPr lang="zh-TW" altLang="en-US" sz="1100">
                <a:solidFill>
                  <a:schemeClr val="bg1"/>
                </a:solidFill>
                <a:latin typeface="微軟正黑體"/>
                <a:ea typeface="微軟正黑體"/>
                <a:cs typeface="Arial"/>
                <a:sym typeface="Arial" panose="020B0604020202020204" pitchFamily="34" charset="0"/>
              </a:rPr>
              <a:t>不需要做檔案系統檢查</a:t>
            </a:r>
            <a:r>
              <a:rPr lang="en-US" altLang="zh-TW" sz="1100">
                <a:solidFill>
                  <a:schemeClr val="bg1"/>
                </a:solidFill>
                <a:latin typeface="微軟正黑體"/>
                <a:ea typeface="微軟正黑體"/>
                <a:cs typeface="Arial"/>
                <a:sym typeface="Arial" panose="020B0604020202020204" pitchFamily="34" charset="0"/>
              </a:rPr>
              <a:t>(FSCK)</a:t>
            </a:r>
            <a:r>
              <a:rPr lang="zh-TW" altLang="en-US" sz="1100">
                <a:solidFill>
                  <a:schemeClr val="bg1"/>
                </a:solidFill>
                <a:latin typeface="微軟正黑體"/>
                <a:ea typeface="微軟正黑體"/>
                <a:cs typeface="Arial"/>
                <a:sym typeface="Arial" panose="020B0604020202020204" pitchFamily="34" charset="0"/>
              </a:rPr>
              <a:t>，有了</a:t>
            </a:r>
            <a:r>
              <a:rPr lang="en-US" altLang="zh-TW" sz="1100">
                <a:solidFill>
                  <a:schemeClr val="bg1"/>
                </a:solidFill>
                <a:latin typeface="微軟正黑體"/>
                <a:ea typeface="微軟正黑體"/>
                <a:cs typeface="Arial"/>
                <a:sym typeface="Arial" panose="020B0604020202020204" pitchFamily="34" charset="0"/>
              </a:rPr>
              <a:t>ZFS </a:t>
            </a:r>
            <a:r>
              <a:rPr lang="en-US" altLang="zh-TW" sz="1100" err="1">
                <a:solidFill>
                  <a:schemeClr val="bg1"/>
                </a:solidFill>
                <a:latin typeface="微軟正黑體"/>
                <a:ea typeface="微軟正黑體"/>
                <a:cs typeface="Arial"/>
                <a:sym typeface="Arial" panose="020B0604020202020204" pitchFamily="34" charset="0"/>
              </a:rPr>
              <a:t>的checksum檢查機制</a:t>
            </a:r>
            <a:r>
              <a:rPr lang="zh-TW" altLang="en-US" sz="1100">
                <a:solidFill>
                  <a:schemeClr val="bg1"/>
                </a:solidFill>
                <a:latin typeface="微軟正黑體"/>
                <a:ea typeface="微軟正黑體"/>
                <a:cs typeface="Arial"/>
                <a:sym typeface="Arial" panose="020B0604020202020204" pitchFamily="34" charset="0"/>
              </a:rPr>
              <a:t>，</a:t>
            </a:r>
            <a:r>
              <a:rPr lang="en-US" altLang="zh-TW" sz="1100">
                <a:solidFill>
                  <a:schemeClr val="bg1"/>
                </a:solidFill>
                <a:latin typeface="微軟正黑體"/>
                <a:ea typeface="微軟正黑體"/>
                <a:cs typeface="Arial"/>
                <a:sym typeface="Arial" panose="020B0604020202020204" pitchFamily="34" charset="0"/>
              </a:rPr>
              <a:t>COW(</a:t>
            </a:r>
            <a:r>
              <a:rPr lang="zh-TW" altLang="en-US" sz="1100">
                <a:solidFill>
                  <a:schemeClr val="bg1"/>
                </a:solidFill>
                <a:latin typeface="微軟正黑體"/>
                <a:ea typeface="微軟正黑體"/>
                <a:cs typeface="Arial"/>
                <a:sym typeface="Arial" panose="020B0604020202020204" pitchFamily="34" charset="0"/>
              </a:rPr>
              <a:t>複製寫入</a:t>
            </a:r>
            <a:r>
              <a:rPr lang="en-US" altLang="zh-TW" sz="1100">
                <a:solidFill>
                  <a:schemeClr val="bg1"/>
                </a:solidFill>
                <a:latin typeface="微軟正黑體"/>
                <a:ea typeface="微軟正黑體"/>
                <a:cs typeface="Arial"/>
                <a:sym typeface="Arial" panose="020B0604020202020204" pitchFamily="34" charset="0"/>
              </a:rPr>
              <a:t>)</a:t>
            </a:r>
            <a:r>
              <a:rPr lang="zh-TW" altLang="en-US" sz="1100">
                <a:solidFill>
                  <a:schemeClr val="bg1"/>
                </a:solidFill>
                <a:latin typeface="微軟正黑體"/>
                <a:ea typeface="微軟正黑體"/>
                <a:cs typeface="Arial"/>
                <a:sym typeface="Arial" panose="020B0604020202020204" pitchFamily="34" charset="0"/>
              </a:rPr>
              <a:t>可以保持數據的完整性。</a:t>
            </a:r>
          </a:p>
        </p:txBody>
      </p:sp>
      <p:sp>
        <p:nvSpPr>
          <p:cNvPr id="5" name="Google Shape;246;p16">
            <a:extLst>
              <a:ext uri="{FF2B5EF4-FFF2-40B4-BE49-F238E27FC236}">
                <a16:creationId xmlns:a16="http://schemas.microsoft.com/office/drawing/2014/main" id="{A07FB7E4-5FDB-6C42-392D-4226274288E8}"/>
              </a:ext>
            </a:extLst>
          </p:cNvPr>
          <p:cNvSpPr/>
          <p:nvPr/>
        </p:nvSpPr>
        <p:spPr>
          <a:xfrm>
            <a:off x="5075103" y="3441598"/>
            <a:ext cx="2191178" cy="3416402"/>
          </a:xfrm>
          <a:prstGeom prst="rect">
            <a:avLst/>
          </a:prstGeom>
          <a:noFill/>
          <a:ln>
            <a:noFill/>
          </a:ln>
        </p:spPr>
        <p:txBody>
          <a:bodyPr spcFirstLastPara="1" wrap="square" lIns="0" tIns="45700" rIns="91425" bIns="45700" anchor="t" anchorCtr="0">
            <a:noAutofit/>
          </a:bodyPr>
          <a:lstStyle/>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提供即時壓縮、即時整理和即時去重複，以提升儲存利用率</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微軟正黑體"/>
                <a:ea typeface="微軟正黑體"/>
                <a:cs typeface="Arial"/>
                <a:sym typeface="Arial" panose="020B0604020202020204" pitchFamily="34" charset="0"/>
              </a:rPr>
              <a:t>ZIL</a:t>
            </a:r>
            <a:r>
              <a:rPr lang="zh-TW" altLang="en-US" sz="1100">
                <a:solidFill>
                  <a:schemeClr val="bg1"/>
                </a:solidFill>
                <a:latin typeface="微軟正黑體"/>
                <a:ea typeface="微軟正黑體"/>
                <a:cs typeface="Arial"/>
                <a:sym typeface="Arial" panose="020B0604020202020204" pitchFamily="34" charset="0"/>
              </a:rPr>
              <a:t>和</a:t>
            </a:r>
            <a:r>
              <a:rPr lang="en-US" altLang="zh-TW" sz="1100">
                <a:solidFill>
                  <a:schemeClr val="bg1"/>
                </a:solidFill>
                <a:latin typeface="微軟正黑體"/>
                <a:ea typeface="微軟正黑體"/>
                <a:cs typeface="Arial"/>
                <a:sym typeface="Arial" panose="020B0604020202020204" pitchFamily="34" charset="0"/>
              </a:rPr>
              <a:t>L2ARC</a:t>
            </a:r>
            <a:r>
              <a:rPr lang="zh-TW" altLang="en-US" sz="1100">
                <a:solidFill>
                  <a:schemeClr val="bg1"/>
                </a:solidFill>
                <a:latin typeface="微軟正黑體"/>
                <a:ea typeface="微軟正黑體"/>
                <a:cs typeface="Arial"/>
                <a:sym typeface="Arial" panose="020B0604020202020204" pitchFamily="34" charset="0"/>
              </a:rPr>
              <a:t>快取</a:t>
            </a:r>
            <a:endParaRPr lang="zh-TW" altLang="en-US" sz="1100">
              <a:solidFill>
                <a:schemeClr val="bg1"/>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寫入合併</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儲存池過量配置</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a:solidFill>
                  <a:srgbClr val="FF0000"/>
                </a:solidFill>
                <a:latin typeface="微軟正黑體"/>
                <a:ea typeface="微軟正黑體"/>
                <a:cs typeface="Arial"/>
                <a:sym typeface="Arial" panose="020B0604020202020204" pitchFamily="34" charset="0"/>
              </a:rPr>
              <a:t>SMB</a:t>
            </a:r>
            <a:r>
              <a:rPr lang="zh-TW" altLang="en-US" sz="1100">
                <a:solidFill>
                  <a:srgbClr val="FF0000"/>
                </a:solidFill>
                <a:latin typeface="微軟正黑體"/>
                <a:ea typeface="微軟正黑體"/>
                <a:cs typeface="Arial"/>
                <a:sym typeface="Arial" panose="020B0604020202020204" pitchFamily="34" charset="0"/>
              </a:rPr>
              <a:t>多通道</a:t>
            </a:r>
            <a:endParaRPr lang="zh-TW" altLang="en-US" sz="1100">
              <a:solidFill>
                <a:srgbClr val="FF0000"/>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微軟正黑體"/>
                <a:ea typeface="微軟正黑體"/>
                <a:cs typeface="Arial"/>
                <a:sym typeface="Arial" panose="020B0604020202020204" pitchFamily="34" charset="0"/>
              </a:rPr>
              <a:t>iSCSI</a:t>
            </a:r>
            <a:r>
              <a:rPr lang="zh-TW" altLang="en-US" sz="1100">
                <a:solidFill>
                  <a:schemeClr val="bg1"/>
                </a:solidFill>
                <a:latin typeface="微軟正黑體"/>
                <a:ea typeface="微軟正黑體"/>
                <a:cs typeface="Arial"/>
                <a:sym typeface="Arial" panose="020B0604020202020204" pitchFamily="34" charset="0"/>
              </a:rPr>
              <a:t>讀取零拷貝</a:t>
            </a:r>
            <a:endParaRPr lang="zh-TW" altLang="en-US" sz="1100">
              <a:solidFill>
                <a:schemeClr val="bg1"/>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a:ea typeface="微軟正黑體"/>
                <a:cs typeface="Arial"/>
                <a:sym typeface="Arial" panose="020B0604020202020204" pitchFamily="34" charset="0"/>
              </a:rPr>
              <a:t>加強加密</a:t>
            </a:r>
            <a:r>
              <a:rPr lang="en-US" altLang="zh-TW" sz="1100">
                <a:solidFill>
                  <a:schemeClr val="bg1"/>
                </a:solidFill>
                <a:latin typeface="微軟正黑體"/>
                <a:ea typeface="微軟正黑體"/>
                <a:cs typeface="Arial"/>
                <a:sym typeface="Arial" panose="020B0604020202020204" pitchFamily="34" charset="0"/>
              </a:rPr>
              <a:t>LUN/</a:t>
            </a:r>
            <a:r>
              <a:rPr lang="zh-TW" altLang="en-US" sz="1100">
                <a:solidFill>
                  <a:schemeClr val="bg1"/>
                </a:solidFill>
                <a:latin typeface="微軟正黑體"/>
                <a:ea typeface="微軟正黑體"/>
                <a:cs typeface="Arial"/>
                <a:sym typeface="Arial" panose="020B0604020202020204" pitchFamily="34" charset="0"/>
              </a:rPr>
              <a:t>資料夾的效能</a:t>
            </a:r>
            <a:endParaRPr lang="zh-TW" altLang="en-US" sz="1100">
              <a:solidFill>
                <a:schemeClr val="bg1"/>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endPar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
        <p:nvSpPr>
          <p:cNvPr id="6" name="Google Shape;246;p16">
            <a:extLst>
              <a:ext uri="{FF2B5EF4-FFF2-40B4-BE49-F238E27FC236}">
                <a16:creationId xmlns:a16="http://schemas.microsoft.com/office/drawing/2014/main" id="{D29066DD-E1BC-4773-E9D6-81B5BECB55B9}"/>
              </a:ext>
            </a:extLst>
          </p:cNvPr>
          <p:cNvSpPr/>
          <p:nvPr/>
        </p:nvSpPr>
        <p:spPr>
          <a:xfrm>
            <a:off x="7418113" y="3441598"/>
            <a:ext cx="2191178" cy="3416402"/>
          </a:xfrm>
          <a:prstGeom prst="rect">
            <a:avLst/>
          </a:prstGeom>
          <a:noFill/>
          <a:ln>
            <a:noFill/>
          </a:ln>
        </p:spPr>
        <p:txBody>
          <a:bodyPr spcFirstLastPara="1" wrap="square" lIns="0" tIns="45700" rIns="91425" bIns="45700" anchor="t" anchorCtr="0">
            <a:noAutofit/>
          </a:bodyPr>
          <a:lstStyle/>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a:ea typeface="微軟正黑體"/>
                <a:cs typeface="Arial"/>
                <a:sym typeface="Arial" panose="020B0604020202020204" pitchFamily="34" charset="0"/>
              </a:rPr>
              <a:t>輕鬆擴充至</a:t>
            </a:r>
            <a:r>
              <a:rPr lang="en-US" altLang="zh-TW" sz="1100">
                <a:solidFill>
                  <a:schemeClr val="bg1"/>
                </a:solidFill>
                <a:latin typeface="微軟正黑體"/>
                <a:ea typeface="微軟正黑體"/>
                <a:cs typeface="Arial"/>
                <a:sym typeface="Arial" panose="020B0604020202020204" pitchFamily="34" charset="0"/>
              </a:rPr>
              <a:t>PB</a:t>
            </a:r>
            <a:r>
              <a:rPr lang="zh-TW" altLang="en-US" sz="1100">
                <a:solidFill>
                  <a:schemeClr val="bg1"/>
                </a:solidFill>
                <a:latin typeface="微軟正黑體"/>
                <a:ea typeface="微軟正黑體"/>
                <a:cs typeface="Arial"/>
                <a:sym typeface="Arial" panose="020B0604020202020204" pitchFamily="34" charset="0"/>
              </a:rPr>
              <a:t>級儲存空間</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a:solidFill>
                  <a:srgbClr val="FF0000"/>
                </a:solidFill>
                <a:latin typeface="微軟正黑體"/>
                <a:ea typeface="微軟正黑體"/>
                <a:cs typeface="Arial"/>
                <a:sym typeface="Arial" panose="020B0604020202020204" pitchFamily="34" charset="0"/>
              </a:rPr>
              <a:t>ZFS</a:t>
            </a:r>
            <a:r>
              <a:rPr lang="zh-TW" altLang="en-US" sz="1100">
                <a:solidFill>
                  <a:srgbClr val="FF0000"/>
                </a:solidFill>
                <a:latin typeface="微軟正黑體"/>
                <a:ea typeface="微軟正黑體"/>
                <a:cs typeface="Arial"/>
                <a:sym typeface="Arial" panose="020B0604020202020204" pitchFamily="34" charset="0"/>
              </a:rPr>
              <a:t>擴充</a:t>
            </a:r>
            <a:r>
              <a:rPr lang="en-US" altLang="zh-TW" sz="1100">
                <a:solidFill>
                  <a:srgbClr val="FF0000"/>
                </a:solidFill>
                <a:latin typeface="微軟正黑體"/>
                <a:ea typeface="微軟正黑體"/>
                <a:cs typeface="Arial"/>
                <a:sym typeface="Arial" panose="020B0604020202020204" pitchFamily="34" charset="0"/>
              </a:rPr>
              <a:t>/</a:t>
            </a:r>
            <a:r>
              <a:rPr lang="zh-TW" altLang="en-US" sz="1100">
                <a:solidFill>
                  <a:srgbClr val="FF0000"/>
                </a:solidFill>
                <a:latin typeface="微軟正黑體"/>
                <a:ea typeface="微軟正黑體"/>
                <a:cs typeface="Arial"/>
                <a:sym typeface="Arial" panose="020B0604020202020204" pitchFamily="34" charset="0"/>
              </a:rPr>
              <a:t>遷移</a:t>
            </a:r>
            <a:r>
              <a:rPr lang="en-US" altLang="zh-TW" sz="1100">
                <a:solidFill>
                  <a:srgbClr val="FF0000"/>
                </a:solidFill>
                <a:latin typeface="微軟正黑體"/>
                <a:ea typeface="微軟正黑體"/>
                <a:cs typeface="Arial"/>
                <a:sym typeface="Arial" panose="020B0604020202020204" pitchFamily="34" charset="0"/>
              </a:rPr>
              <a:t>RAID</a:t>
            </a:r>
            <a:endParaRPr lang="en-US" altLang="zh-TW" sz="1100">
              <a:solidFill>
                <a:srgbClr val="FF0000"/>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微軟正黑體"/>
                <a:ea typeface="微軟正黑體"/>
                <a:cs typeface="Arial"/>
                <a:sym typeface="Arial" panose="020B0604020202020204" pitchFamily="34" charset="0"/>
              </a:rPr>
              <a:t>SSD/HDD</a:t>
            </a:r>
            <a:r>
              <a:rPr lang="zh-TW" altLang="en-US" sz="1100">
                <a:solidFill>
                  <a:schemeClr val="bg1"/>
                </a:solidFill>
                <a:latin typeface="微軟正黑體"/>
                <a:ea typeface="微軟正黑體"/>
                <a:cs typeface="Arial"/>
                <a:sym typeface="Arial" panose="020B0604020202020204" pitchFamily="34" charset="0"/>
              </a:rPr>
              <a:t>壽命預測服務</a:t>
            </a:r>
            <a:endParaRPr lang="zh-TW" altLang="en-US" sz="1100">
              <a:solidFill>
                <a:schemeClr val="bg1"/>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預測式遷移</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endPar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endPar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
        <p:nvSpPr>
          <p:cNvPr id="7" name="Google Shape;246;p16">
            <a:extLst>
              <a:ext uri="{FF2B5EF4-FFF2-40B4-BE49-F238E27FC236}">
                <a16:creationId xmlns:a16="http://schemas.microsoft.com/office/drawing/2014/main" id="{08BEBD6B-AB3C-E317-558C-0D8E92DE3B49}"/>
              </a:ext>
            </a:extLst>
          </p:cNvPr>
          <p:cNvSpPr/>
          <p:nvPr/>
        </p:nvSpPr>
        <p:spPr>
          <a:xfrm>
            <a:off x="9761121" y="3441598"/>
            <a:ext cx="2191178" cy="3416402"/>
          </a:xfrm>
          <a:prstGeom prst="rect">
            <a:avLst/>
          </a:prstGeom>
          <a:noFill/>
          <a:ln>
            <a:noFill/>
          </a:ln>
        </p:spPr>
        <p:txBody>
          <a:bodyPr spcFirstLastPara="1" wrap="square" lIns="0" tIns="45700" rIns="91425" bIns="45700" anchor="t" anchorCtr="0">
            <a:noAutofit/>
          </a:bodyPr>
          <a:lstStyle/>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a:ea typeface="微軟正黑體"/>
                <a:cs typeface="Arial"/>
                <a:sym typeface="Arial" panose="020B0604020202020204" pitchFamily="34" charset="0"/>
              </a:rPr>
              <a:t>更精細的</a:t>
            </a:r>
            <a:r>
              <a:rPr lang="en-US" altLang="zh-TW" sz="1100">
                <a:solidFill>
                  <a:schemeClr val="bg1"/>
                </a:solidFill>
                <a:latin typeface="微軟正黑體"/>
                <a:ea typeface="微軟正黑體"/>
                <a:cs typeface="Arial"/>
                <a:sym typeface="Arial" panose="020B0604020202020204" pitchFamily="34" charset="0"/>
              </a:rPr>
              <a:t>ACL</a:t>
            </a:r>
            <a:r>
              <a:rPr lang="zh-TW" altLang="en-US" sz="1100">
                <a:solidFill>
                  <a:schemeClr val="bg1"/>
                </a:solidFill>
                <a:latin typeface="微軟正黑體"/>
                <a:ea typeface="微軟正黑體"/>
                <a:cs typeface="Arial"/>
                <a:sym typeface="Arial" panose="020B0604020202020204" pitchFamily="34" charset="0"/>
              </a:rPr>
              <a:t>存取控制</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多種儲存協議和連線</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角色委派管理</a:t>
            </a: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a:solidFill>
                  <a:schemeClr val="bg1"/>
                </a:solidFill>
                <a:latin typeface="微軟正黑體"/>
                <a:ea typeface="微軟正黑體"/>
                <a:cs typeface="Arial"/>
                <a:sym typeface="Arial" panose="020B0604020202020204" pitchFamily="34" charset="0"/>
              </a:rPr>
              <a:t>AMIZ cloud</a:t>
            </a:r>
            <a:r>
              <a:rPr lang="zh-TW" altLang="en-US" sz="1100">
                <a:solidFill>
                  <a:schemeClr val="bg1"/>
                </a:solidFill>
                <a:latin typeface="微軟正黑體"/>
                <a:ea typeface="微軟正黑體"/>
                <a:cs typeface="Arial"/>
                <a:sym typeface="Arial" panose="020B0604020202020204" pitchFamily="34" charset="0"/>
              </a:rPr>
              <a:t>雲端服務</a:t>
            </a:r>
            <a:endParaRPr lang="zh-TW" altLang="en-US" sz="1100">
              <a:solidFill>
                <a:schemeClr val="bg1"/>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r>
              <a:rPr lang="en-US" altLang="zh-TW" sz="1100">
                <a:solidFill>
                  <a:srgbClr val="FF0000"/>
                </a:solidFill>
                <a:latin typeface="微軟正黑體"/>
                <a:ea typeface="微軟正黑體"/>
                <a:cs typeface="Arial"/>
                <a:sym typeface="Arial" panose="020B0604020202020204" pitchFamily="34" charset="0"/>
              </a:rPr>
              <a:t>NFS</a:t>
            </a:r>
            <a:r>
              <a:rPr lang="zh-TW" altLang="en-US" sz="1100">
                <a:solidFill>
                  <a:srgbClr val="FF0000"/>
                </a:solidFill>
                <a:latin typeface="微軟正黑體"/>
                <a:ea typeface="微軟正黑體"/>
                <a:cs typeface="Arial"/>
                <a:sym typeface="Arial" panose="020B0604020202020204" pitchFamily="34" charset="0"/>
              </a:rPr>
              <a:t>固定埠</a:t>
            </a:r>
            <a:endParaRPr lang="zh-TW" altLang="en-US" sz="1100">
              <a:solidFill>
                <a:srgbClr val="FF0000"/>
              </a:solidFill>
              <a:latin typeface="微軟正黑體"/>
              <a:ea typeface="微軟正黑體"/>
              <a:cs typeface="Arial"/>
            </a:endParaRPr>
          </a:p>
          <a:p>
            <a:pPr marL="285750" lvl="0" indent="-285750">
              <a:lnSpc>
                <a:spcPts val="1700"/>
              </a:lnSpc>
              <a:spcBef>
                <a:spcPts val="800"/>
              </a:spcBef>
              <a:buClr>
                <a:srgbClr val="FF3A00"/>
              </a:buClr>
              <a:buSzPct val="50000"/>
              <a:buFont typeface="Wingdings" panose="05000000000000000000" pitchFamily="2" charset="2"/>
              <a:buChar char="l"/>
              <a:tabLst>
                <a:tab pos="88900" algn="l"/>
              </a:tabLst>
            </a:pPr>
            <a:endParaRPr lang="zh-TW" altLang="en-US" sz="1100">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2407020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F15219CF-327C-06A4-24AA-602C36EDB592}"/>
              </a:ext>
            </a:extLst>
          </p:cNvPr>
          <p:cNvGrpSpPr/>
          <p:nvPr/>
        </p:nvGrpSpPr>
        <p:grpSpPr>
          <a:xfrm>
            <a:off x="115803" y="3220730"/>
            <a:ext cx="2925534" cy="1310068"/>
            <a:chOff x="26403" y="3099228"/>
            <a:chExt cx="2959269" cy="1325175"/>
          </a:xfrm>
        </p:grpSpPr>
        <p:pic>
          <p:nvPicPr>
            <p:cNvPr id="72" name="圖片 71" descr="一張含有 坐, 桌, 正面, 書 的圖片&#10;&#10;自動產生的描述">
              <a:extLst>
                <a:ext uri="{FF2B5EF4-FFF2-40B4-BE49-F238E27FC236}">
                  <a16:creationId xmlns:a16="http://schemas.microsoft.com/office/drawing/2014/main" id="{F4DB49EE-EB74-4184-B6B1-FD457DE717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574" y="3509825"/>
              <a:ext cx="2930146" cy="914578"/>
            </a:xfrm>
            <a:prstGeom prst="rect">
              <a:avLst/>
            </a:prstGeom>
          </p:spPr>
        </p:pic>
        <p:pic>
          <p:nvPicPr>
            <p:cNvPr id="73" name="圖片 72" descr="一張含有 坐, 螢幕, 膝上型電腦, 電腦 的圖片&#10;&#10;自動產生的描述">
              <a:extLst>
                <a:ext uri="{FF2B5EF4-FFF2-40B4-BE49-F238E27FC236}">
                  <a16:creationId xmlns:a16="http://schemas.microsoft.com/office/drawing/2014/main" id="{2A696680-DBAB-4F0A-8F6F-23B39DF643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403" y="3099228"/>
              <a:ext cx="2959269" cy="773281"/>
            </a:xfrm>
            <a:prstGeom prst="rect">
              <a:avLst/>
            </a:prstGeom>
            <a:effectLst>
              <a:outerShdw blurRad="127000" dist="88900" dir="5400000" algn="t" rotWithShape="0">
                <a:prstClr val="black">
                  <a:alpha val="72000"/>
                </a:prstClr>
              </a:outerShdw>
            </a:effectLst>
          </p:spPr>
        </p:pic>
      </p:grpSp>
      <p:sp>
        <p:nvSpPr>
          <p:cNvPr id="4" name="Title 1">
            <a:extLst>
              <a:ext uri="{FF2B5EF4-FFF2-40B4-BE49-F238E27FC236}">
                <a16:creationId xmlns:a16="http://schemas.microsoft.com/office/drawing/2014/main" id="{FE6A3BFC-FD34-45CE-9218-0BAACF33F161}"/>
              </a:ext>
            </a:extLst>
          </p:cNvPr>
          <p:cNvSpPr txBox="1">
            <a:spLocks/>
          </p:cNvSpPr>
          <p:nvPr/>
        </p:nvSpPr>
        <p:spPr>
          <a:xfrm>
            <a:off x="0" y="5967267"/>
            <a:ext cx="12191999" cy="482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zh-TW" sz="2000">
                <a:solidFill>
                  <a:schemeClr val="accent4">
                    <a:lumMod val="75000"/>
                  </a:schemeClr>
                </a:solidFill>
                <a:latin typeface="Arial"/>
                <a:ea typeface="微軟正黑體"/>
                <a:cs typeface="Arial"/>
                <a:sym typeface="Arial" panose="020B0604020202020204" pitchFamily="34" charset="0"/>
              </a:rPr>
              <a:t>利用AES-NI技術，加速支援SMB3協定的簽署和加密過程，提升系統效能及資料安全性</a:t>
            </a:r>
            <a:endParaRPr lang="zh-TW" altLang="en-US" sz="2000">
              <a:solidFill>
                <a:schemeClr val="accent4">
                  <a:lumMod val="7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7" name="Shape 234" descr="C:\Users\user\Desktop\0110\17.png" hidden="1">
            <a:extLst>
              <a:ext uri="{FF2B5EF4-FFF2-40B4-BE49-F238E27FC236}">
                <a16:creationId xmlns:a16="http://schemas.microsoft.com/office/drawing/2014/main" id="{889A04F8-7BA5-42D5-9B18-150C7F4786E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32419" y="2957197"/>
            <a:ext cx="1448662" cy="1122648"/>
          </a:xfrm>
          <a:prstGeom prst="rect">
            <a:avLst/>
          </a:prstGeom>
          <a:noFill/>
          <a:ln>
            <a:noFill/>
          </a:ln>
        </p:spPr>
      </p:pic>
      <p:pic>
        <p:nvPicPr>
          <p:cNvPr id="8" name="Shape 235" descr="p38-01.png" hidden="1">
            <a:extLst>
              <a:ext uri="{FF2B5EF4-FFF2-40B4-BE49-F238E27FC236}">
                <a16:creationId xmlns:a16="http://schemas.microsoft.com/office/drawing/2014/main" id="{1D257111-C77E-455B-BAC0-91A964420E5F}"/>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490642" y="2815197"/>
            <a:ext cx="5000625" cy="431956"/>
          </a:xfrm>
          <a:prstGeom prst="rect">
            <a:avLst/>
          </a:prstGeom>
          <a:noFill/>
          <a:ln>
            <a:noFill/>
          </a:ln>
        </p:spPr>
      </p:pic>
      <p:pic>
        <p:nvPicPr>
          <p:cNvPr id="15" name="Shape 235" descr="p38-01.png" hidden="1">
            <a:extLst>
              <a:ext uri="{FF2B5EF4-FFF2-40B4-BE49-F238E27FC236}">
                <a16:creationId xmlns:a16="http://schemas.microsoft.com/office/drawing/2014/main" id="{4156105B-FFA6-40B2-A83E-340BB24A9984}"/>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490642" y="5219614"/>
            <a:ext cx="5000625" cy="431956"/>
          </a:xfrm>
          <a:prstGeom prst="rect">
            <a:avLst/>
          </a:prstGeom>
          <a:ln w="88900" cap="sq" cmpd="thickThin">
            <a:solidFill>
              <a:schemeClr val="accent4">
                <a:lumMod val="75000"/>
              </a:schemeClr>
            </a:solidFill>
            <a:prstDash val="solid"/>
            <a:miter lim="800000"/>
          </a:ln>
          <a:effectLst>
            <a:innerShdw blurRad="76200">
              <a:srgbClr val="000000"/>
            </a:innerShdw>
          </a:effectLst>
        </p:spPr>
      </p:pic>
      <p:pic>
        <p:nvPicPr>
          <p:cNvPr id="3" name="Picture 2" hidden="1">
            <a:extLst>
              <a:ext uri="{FF2B5EF4-FFF2-40B4-BE49-F238E27FC236}">
                <a16:creationId xmlns:a16="http://schemas.microsoft.com/office/drawing/2014/main" id="{E45598C9-39E6-43E0-A634-CF1E68A3B8BA}"/>
              </a:ext>
            </a:extLst>
          </p:cNvPr>
          <p:cNvPicPr>
            <a:picLocks noChangeAspect="1"/>
          </p:cNvPicPr>
          <p:nvPr/>
        </p:nvPicPr>
        <p:blipFill>
          <a:blip r:embed="rId7"/>
          <a:stretch>
            <a:fillRect/>
          </a:stretch>
        </p:blipFill>
        <p:spPr>
          <a:xfrm>
            <a:off x="2852649" y="4459036"/>
            <a:ext cx="879493" cy="891459"/>
          </a:xfrm>
          <a:prstGeom prst="rect">
            <a:avLst/>
          </a:prstGeom>
        </p:spPr>
      </p:pic>
      <p:pic>
        <p:nvPicPr>
          <p:cNvPr id="19" name="Picture 18" hidden="1">
            <a:extLst>
              <a:ext uri="{FF2B5EF4-FFF2-40B4-BE49-F238E27FC236}">
                <a16:creationId xmlns:a16="http://schemas.microsoft.com/office/drawing/2014/main" id="{521405C2-5EB9-4A05-AD41-D4AB75B24DC7}"/>
              </a:ext>
            </a:extLst>
          </p:cNvPr>
          <p:cNvPicPr>
            <a:picLocks noChangeAspect="1"/>
          </p:cNvPicPr>
          <p:nvPr/>
        </p:nvPicPr>
        <p:blipFill>
          <a:blip r:embed="rId7"/>
          <a:stretch>
            <a:fillRect/>
          </a:stretch>
        </p:blipFill>
        <p:spPr>
          <a:xfrm>
            <a:off x="8336779" y="4448269"/>
            <a:ext cx="879493" cy="891459"/>
          </a:xfrm>
          <a:prstGeom prst="rect">
            <a:avLst/>
          </a:prstGeom>
        </p:spPr>
      </p:pic>
      <p:pic>
        <p:nvPicPr>
          <p:cNvPr id="5124" name="Picture 4" descr="「AES encryption icon」的圖片搜尋結果" hidden="1">
            <a:extLst>
              <a:ext uri="{FF2B5EF4-FFF2-40B4-BE49-F238E27FC236}">
                <a16:creationId xmlns:a16="http://schemas.microsoft.com/office/drawing/2014/main" id="{5A98DE8C-4281-4776-A47A-C2FE22D9763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93910"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ES encryption icon」的圖片搜尋結果" hidden="1">
            <a:extLst>
              <a:ext uri="{FF2B5EF4-FFF2-40B4-BE49-F238E27FC236}">
                <a16:creationId xmlns:a16="http://schemas.microsoft.com/office/drawing/2014/main" id="{1175CAD3-D23E-484D-88BB-4513939EC1C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210574" y="2006591"/>
            <a:ext cx="996972" cy="996972"/>
          </a:xfrm>
          <a:prstGeom prst="rect">
            <a:avLst/>
          </a:prstGeom>
          <a:noFill/>
          <a:extLst>
            <a:ext uri="{909E8E84-426E-40DD-AFC4-6F175D3DCCD1}">
              <a14:hiddenFill xmlns:a14="http://schemas.microsoft.com/office/drawing/2010/main">
                <a:solidFill>
                  <a:srgbClr val="FFFFFF"/>
                </a:solidFill>
              </a14:hiddenFill>
            </a:ext>
          </a:extLst>
        </p:spPr>
      </p:pic>
      <p:pic>
        <p:nvPicPr>
          <p:cNvPr id="30" name="Shape 505" descr="C:\Users\user\Desktop\0110\15.png" hidden="1">
            <a:extLst>
              <a:ext uri="{FF2B5EF4-FFF2-40B4-BE49-F238E27FC236}">
                <a16:creationId xmlns:a16="http://schemas.microsoft.com/office/drawing/2014/main" id="{1444E6DF-DC66-4D97-BEC5-73BBF6ADE88E}"/>
              </a:ext>
            </a:extLst>
          </p:cNvPr>
          <p:cNvPicPr preferRelativeResize="0"/>
          <p:nvPr/>
        </p:nvPicPr>
        <p:blipFill rotWithShape="1">
          <a:blip r:embed="rId9">
            <a:alphaModFix/>
          </a:blip>
          <a:srcRect/>
          <a:stretch/>
        </p:blipFill>
        <p:spPr>
          <a:xfrm>
            <a:off x="12377355" y="4779118"/>
            <a:ext cx="1745252" cy="1115241"/>
          </a:xfrm>
          <a:prstGeom prst="rect">
            <a:avLst/>
          </a:prstGeom>
          <a:noFill/>
          <a:ln>
            <a:noFill/>
          </a:ln>
        </p:spPr>
      </p:pic>
      <p:pic>
        <p:nvPicPr>
          <p:cNvPr id="31" name="Shape 61" hidden="1">
            <a:extLst>
              <a:ext uri="{FF2B5EF4-FFF2-40B4-BE49-F238E27FC236}">
                <a16:creationId xmlns:a16="http://schemas.microsoft.com/office/drawing/2014/main" id="{76335597-9E15-473C-8CA3-CF5C54E31A7B}"/>
              </a:ext>
            </a:extLst>
          </p:cNvPr>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12572251" y="4875148"/>
            <a:ext cx="1296144" cy="938400"/>
          </a:xfrm>
          <a:prstGeom prst="rect">
            <a:avLst/>
          </a:prstGeom>
          <a:noFill/>
          <a:ln>
            <a:noFill/>
          </a:ln>
        </p:spPr>
      </p:pic>
      <p:sp>
        <p:nvSpPr>
          <p:cNvPr id="32" name="Rectangle 31" hidden="1">
            <a:extLst>
              <a:ext uri="{FF2B5EF4-FFF2-40B4-BE49-F238E27FC236}">
                <a16:creationId xmlns:a16="http://schemas.microsoft.com/office/drawing/2014/main" id="{3F7AF219-CF4C-492E-8B7F-E3CE1212BEA9}"/>
              </a:ext>
            </a:extLst>
          </p:cNvPr>
          <p:cNvSpPr/>
          <p:nvPr/>
        </p:nvSpPr>
        <p:spPr>
          <a:xfrm>
            <a:off x="5726360" y="7050758"/>
            <a:ext cx="2237209" cy="196441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28" name="圖片 17" hidden="1">
            <a:extLst>
              <a:ext uri="{FF2B5EF4-FFF2-40B4-BE49-F238E27FC236}">
                <a16:creationId xmlns:a16="http://schemas.microsoft.com/office/drawing/2014/main" id="{8F58864D-0F09-4900-9869-6C5DAA7C64A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040182" y="4750282"/>
            <a:ext cx="1646645" cy="1646645"/>
          </a:xfrm>
          <a:prstGeom prst="rect">
            <a:avLst/>
          </a:prstGeom>
          <a:noFill/>
          <a:ln>
            <a:noFill/>
          </a:ln>
        </p:spPr>
      </p:pic>
      <p:pic>
        <p:nvPicPr>
          <p:cNvPr id="29" name="圖片 13" hidden="1">
            <a:extLst>
              <a:ext uri="{FF2B5EF4-FFF2-40B4-BE49-F238E27FC236}">
                <a16:creationId xmlns:a16="http://schemas.microsoft.com/office/drawing/2014/main" id="{BFF41324-A38B-4D05-B452-6D59A76E1A0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409020" y="3909718"/>
            <a:ext cx="2067435" cy="2067435"/>
          </a:xfrm>
          <a:prstGeom prst="rect">
            <a:avLst/>
          </a:prstGeom>
          <a:noFill/>
          <a:ln>
            <a:noFill/>
          </a:ln>
        </p:spPr>
      </p:pic>
      <p:pic>
        <p:nvPicPr>
          <p:cNvPr id="48" name="圖片 16" descr="01.png">
            <a:extLst>
              <a:ext uri="{FF2B5EF4-FFF2-40B4-BE49-F238E27FC236}">
                <a16:creationId xmlns:a16="http://schemas.microsoft.com/office/drawing/2014/main" id="{D935CC8C-3075-4E77-9374-79467526C05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7344" y="2139847"/>
            <a:ext cx="1425718" cy="1311768"/>
          </a:xfrm>
          <a:prstGeom prst="rect">
            <a:avLst/>
          </a:prstGeom>
        </p:spPr>
      </p:pic>
      <p:pic>
        <p:nvPicPr>
          <p:cNvPr id="49" name="Picture 2" descr="\\MARKETING\Marketing\MarketingMaterials\Misc\PPT美化\線上直播PPT\20180130_File Station_PPT直播\image\File station icon.png">
            <a:extLst>
              <a:ext uri="{FF2B5EF4-FFF2-40B4-BE49-F238E27FC236}">
                <a16:creationId xmlns:a16="http://schemas.microsoft.com/office/drawing/2014/main" id="{55575F4D-42E5-48B5-88C1-A6A978C3A39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82846" y="2458423"/>
            <a:ext cx="569480" cy="569480"/>
          </a:xfrm>
          <a:prstGeom prst="rect">
            <a:avLst/>
          </a:prstGeom>
          <a:noFill/>
        </p:spPr>
      </p:pic>
      <p:pic>
        <p:nvPicPr>
          <p:cNvPr id="50" name="圖片 17" descr="01.png">
            <a:extLst>
              <a:ext uri="{FF2B5EF4-FFF2-40B4-BE49-F238E27FC236}">
                <a16:creationId xmlns:a16="http://schemas.microsoft.com/office/drawing/2014/main" id="{42AAA8F1-6BD4-4FFD-A768-C0C337A1ABC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153182" y="1921253"/>
            <a:ext cx="1425718" cy="1311768"/>
          </a:xfrm>
          <a:prstGeom prst="rect">
            <a:avLst/>
          </a:prstGeom>
        </p:spPr>
      </p:pic>
      <p:pic>
        <p:nvPicPr>
          <p:cNvPr id="51" name="Picture 2" descr="\\MARKETING\Marketing\MarketingMaterials\Misc\PPT美化\線上直播PPT\20180130_File Station_PPT直播\image\File station icon.png">
            <a:extLst>
              <a:ext uri="{FF2B5EF4-FFF2-40B4-BE49-F238E27FC236}">
                <a16:creationId xmlns:a16="http://schemas.microsoft.com/office/drawing/2014/main" id="{8F9A0993-98F7-4372-8190-DF733259598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82846" y="4941388"/>
            <a:ext cx="569480" cy="569480"/>
          </a:xfrm>
          <a:prstGeom prst="rect">
            <a:avLst/>
          </a:prstGeom>
          <a:noFill/>
        </p:spPr>
      </p:pic>
      <p:sp>
        <p:nvSpPr>
          <p:cNvPr id="52" name="Arrow: Down 19">
            <a:extLst>
              <a:ext uri="{FF2B5EF4-FFF2-40B4-BE49-F238E27FC236}">
                <a16:creationId xmlns:a16="http://schemas.microsoft.com/office/drawing/2014/main" id="{F6C802A2-CE0D-4FDB-AF71-EEFDA8D0548F}"/>
              </a:ext>
            </a:extLst>
          </p:cNvPr>
          <p:cNvSpPr/>
          <p:nvPr/>
        </p:nvSpPr>
        <p:spPr>
          <a:xfrm>
            <a:off x="3107713" y="320861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TextBox 21">
            <a:extLst>
              <a:ext uri="{FF2B5EF4-FFF2-40B4-BE49-F238E27FC236}">
                <a16:creationId xmlns:a16="http://schemas.microsoft.com/office/drawing/2014/main" id="{9DF6B57B-B8CA-4A6B-8CF4-610D7DBCD72B}"/>
              </a:ext>
            </a:extLst>
          </p:cNvPr>
          <p:cNvSpPr txBox="1"/>
          <p:nvPr/>
        </p:nvSpPr>
        <p:spPr>
          <a:xfrm>
            <a:off x="3273623" y="3687072"/>
            <a:ext cx="1537760"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H/W</a:t>
            </a:r>
          </a:p>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acceleration</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2590ECA2-D6BD-E067-5CFF-6475EB00C6E4}"/>
              </a:ext>
            </a:extLst>
          </p:cNvPr>
          <p:cNvGrpSpPr/>
          <p:nvPr/>
        </p:nvGrpSpPr>
        <p:grpSpPr>
          <a:xfrm>
            <a:off x="9041419" y="3213626"/>
            <a:ext cx="3000372" cy="2198225"/>
            <a:chOff x="9075825" y="2805713"/>
            <a:chExt cx="3000372" cy="2198225"/>
          </a:xfrm>
        </p:grpSpPr>
        <p:pic>
          <p:nvPicPr>
            <p:cNvPr id="54" name="圖形 53">
              <a:extLst>
                <a:ext uri="{FF2B5EF4-FFF2-40B4-BE49-F238E27FC236}">
                  <a16:creationId xmlns:a16="http://schemas.microsoft.com/office/drawing/2014/main" id="{383385B0-ABD4-4E62-935F-6F7E610F0BD7}"/>
                </a:ext>
              </a:extLst>
            </p:cNvPr>
            <p:cNvPicPr>
              <a:picLocks noChangeAspect="1"/>
            </p:cNvPicPr>
            <p:nvPr/>
          </p:nvPicPr>
          <p:blipFill rotWithShape="1">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r="57331"/>
            <a:stretch/>
          </p:blipFill>
          <p:spPr>
            <a:xfrm>
              <a:off x="9075825" y="2805713"/>
              <a:ext cx="1664026" cy="1335781"/>
            </a:xfrm>
            <a:prstGeom prst="rect">
              <a:avLst/>
            </a:prstGeom>
          </p:spPr>
        </p:pic>
        <p:pic>
          <p:nvPicPr>
            <p:cNvPr id="55" name="圖形 54">
              <a:extLst>
                <a:ext uri="{FF2B5EF4-FFF2-40B4-BE49-F238E27FC236}">
                  <a16:creationId xmlns:a16="http://schemas.microsoft.com/office/drawing/2014/main" id="{DAD88C28-631F-46DA-8DF8-D2F3ECD7E6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23572" y="3337063"/>
              <a:ext cx="1952625" cy="1666875"/>
            </a:xfrm>
            <a:prstGeom prst="rect">
              <a:avLst/>
            </a:prstGeom>
          </p:spPr>
        </p:pic>
      </p:grpSp>
      <p:sp>
        <p:nvSpPr>
          <p:cNvPr id="56" name="圖形 15">
            <a:extLst>
              <a:ext uri="{FF2B5EF4-FFF2-40B4-BE49-F238E27FC236}">
                <a16:creationId xmlns:a16="http://schemas.microsoft.com/office/drawing/2014/main" id="{C35EDBBD-F05F-4D97-965D-F2BA2EBC2F6F}"/>
              </a:ext>
            </a:extLst>
          </p:cNvPr>
          <p:cNvSpPr/>
          <p:nvPr/>
        </p:nvSpPr>
        <p:spPr>
          <a:xfrm>
            <a:off x="3483517" y="229965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bg1"/>
          </a:solidFill>
          <a:ln w="9525" cap="flat">
            <a:noFill/>
            <a:prstDash val="solid"/>
            <a:miter/>
          </a:ln>
        </p:spPr>
        <p:txBody>
          <a:bodyPr rtlCol="0" anchor="ctr"/>
          <a:lstStyle/>
          <a:p>
            <a:endParaRPr lang="zh-TW" altLang="en-US">
              <a:solidFill>
                <a:schemeClr val="bg1"/>
              </a:solidFill>
            </a:endParaRPr>
          </a:p>
        </p:txBody>
      </p:sp>
      <p:sp>
        <p:nvSpPr>
          <p:cNvPr id="57" name="文字方塊 56">
            <a:extLst>
              <a:ext uri="{FF2B5EF4-FFF2-40B4-BE49-F238E27FC236}">
                <a16:creationId xmlns:a16="http://schemas.microsoft.com/office/drawing/2014/main" id="{54E65E52-0B96-4EDE-AAA2-755708715F98}"/>
              </a:ext>
            </a:extLst>
          </p:cNvPr>
          <p:cNvSpPr txBox="1"/>
          <p:nvPr/>
        </p:nvSpPr>
        <p:spPr>
          <a:xfrm>
            <a:off x="3419656" y="2860767"/>
            <a:ext cx="569480" cy="307777"/>
          </a:xfrm>
          <a:prstGeom prst="rect">
            <a:avLst/>
          </a:prstGeom>
          <a:noFill/>
        </p:spPr>
        <p:txBody>
          <a:bodyPr wrap="square" rtlCol="0">
            <a:spAutoFit/>
          </a:bodyPr>
          <a:lstStyle/>
          <a:p>
            <a:r>
              <a:rPr lang="en-US" altLang="zh-TW" sz="1400" b="1">
                <a:solidFill>
                  <a:schemeClr val="bg1"/>
                </a:solidFill>
                <a:latin typeface="Arial" panose="020B0604020202020204" pitchFamily="34" charset="0"/>
                <a:cs typeface="Arial" panose="020B0604020202020204" pitchFamily="34" charset="0"/>
              </a:rPr>
              <a:t>AES</a:t>
            </a:r>
            <a:endParaRPr lang="zh-TW" altLang="en-US" sz="1400" b="1">
              <a:solidFill>
                <a:schemeClr val="bg1"/>
              </a:solidFill>
              <a:latin typeface="Arial" panose="020B0604020202020204" pitchFamily="34" charset="0"/>
              <a:cs typeface="Arial" panose="020B0604020202020204" pitchFamily="34" charset="0"/>
            </a:endParaRPr>
          </a:p>
        </p:txBody>
      </p:sp>
      <p:sp>
        <p:nvSpPr>
          <p:cNvPr id="58" name="圖形 15">
            <a:extLst>
              <a:ext uri="{FF2B5EF4-FFF2-40B4-BE49-F238E27FC236}">
                <a16:creationId xmlns:a16="http://schemas.microsoft.com/office/drawing/2014/main" id="{D3F9ADFB-63F8-4B87-8607-6382C197B26E}"/>
              </a:ext>
            </a:extLst>
          </p:cNvPr>
          <p:cNvSpPr/>
          <p:nvPr/>
        </p:nvSpPr>
        <p:spPr>
          <a:xfrm>
            <a:off x="3483517" y="483422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endParaRPr>
          </a:p>
        </p:txBody>
      </p:sp>
      <p:sp>
        <p:nvSpPr>
          <p:cNvPr id="59" name="文字方塊 58">
            <a:extLst>
              <a:ext uri="{FF2B5EF4-FFF2-40B4-BE49-F238E27FC236}">
                <a16:creationId xmlns:a16="http://schemas.microsoft.com/office/drawing/2014/main" id="{E1C1A531-8F54-433A-836F-A8C0F16CA6A6}"/>
              </a:ext>
            </a:extLst>
          </p:cNvPr>
          <p:cNvSpPr txBox="1"/>
          <p:nvPr/>
        </p:nvSpPr>
        <p:spPr>
          <a:xfrm>
            <a:off x="3285810" y="539533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grpSp>
        <p:nvGrpSpPr>
          <p:cNvPr id="60" name="群組 59">
            <a:extLst>
              <a:ext uri="{FF2B5EF4-FFF2-40B4-BE49-F238E27FC236}">
                <a16:creationId xmlns:a16="http://schemas.microsoft.com/office/drawing/2014/main" id="{FC2B413C-1874-4A81-8261-FADEB63AB4C3}"/>
              </a:ext>
            </a:extLst>
          </p:cNvPr>
          <p:cNvGrpSpPr/>
          <p:nvPr/>
        </p:nvGrpSpPr>
        <p:grpSpPr>
          <a:xfrm>
            <a:off x="4078956" y="2681495"/>
            <a:ext cx="4045057" cy="2730356"/>
            <a:chOff x="3868795" y="2472554"/>
            <a:chExt cx="4383665" cy="2730356"/>
          </a:xfrm>
        </p:grpSpPr>
        <p:sp>
          <p:nvSpPr>
            <p:cNvPr id="61" name="矩形: 圓角 60">
              <a:extLst>
                <a:ext uri="{FF2B5EF4-FFF2-40B4-BE49-F238E27FC236}">
                  <a16:creationId xmlns:a16="http://schemas.microsoft.com/office/drawing/2014/main" id="{70610544-362C-41E3-BA34-35806556BDB6}"/>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圓角 61">
              <a:extLst>
                <a:ext uri="{FF2B5EF4-FFF2-40B4-BE49-F238E27FC236}">
                  <a16:creationId xmlns:a16="http://schemas.microsoft.com/office/drawing/2014/main" id="{08904F42-774F-4B82-AD5B-A2E21A336A62}"/>
                </a:ext>
              </a:extLst>
            </p:cNvPr>
            <p:cNvSpPr/>
            <p:nvPr/>
          </p:nvSpPr>
          <p:spPr>
            <a:xfrm>
              <a:off x="3890962" y="2495847"/>
              <a:ext cx="1394773" cy="174433"/>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圓角 62">
              <a:extLst>
                <a:ext uri="{FF2B5EF4-FFF2-40B4-BE49-F238E27FC236}">
                  <a16:creationId xmlns:a16="http://schemas.microsoft.com/office/drawing/2014/main" id="{6EDD16AA-F7B9-40E4-83A0-294380E967B4}"/>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圓角 63">
              <a:extLst>
                <a:ext uri="{FF2B5EF4-FFF2-40B4-BE49-F238E27FC236}">
                  <a16:creationId xmlns:a16="http://schemas.microsoft.com/office/drawing/2014/main" id="{2EF027EA-4405-4C86-A332-9370E671F020}"/>
                </a:ext>
              </a:extLst>
            </p:cNvPr>
            <p:cNvSpPr/>
            <p:nvPr/>
          </p:nvSpPr>
          <p:spPr>
            <a:xfrm>
              <a:off x="3890961" y="5005365"/>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5" name="TextBox 17">
            <a:extLst>
              <a:ext uri="{FF2B5EF4-FFF2-40B4-BE49-F238E27FC236}">
                <a16:creationId xmlns:a16="http://schemas.microsoft.com/office/drawing/2014/main" id="{41FA401B-3C42-42BF-A2F0-051BE9D0EA20}"/>
              </a:ext>
            </a:extLst>
          </p:cNvPr>
          <p:cNvSpPr txBox="1"/>
          <p:nvPr/>
        </p:nvSpPr>
        <p:spPr>
          <a:xfrm>
            <a:off x="4928658" y="2181569"/>
            <a:ext cx="2293793" cy="523220"/>
          </a:xfrm>
          <a:prstGeom prst="rect">
            <a:avLst/>
          </a:prstGeom>
          <a:noFill/>
        </p:spPr>
        <p:txBody>
          <a:bodyPr wrap="square" rtlCol="0">
            <a:spAutoFit/>
          </a:bodyPr>
          <a:lstStyle/>
          <a:p>
            <a:pPr algn="ctr"/>
            <a:r>
              <a:rPr lang="en-US" altLang="zh-TW" sz="2800">
                <a:solidFill>
                  <a:srgbClr val="00B0F0"/>
                </a:solidFill>
                <a:latin typeface="Arial" panose="020B0604020202020204" pitchFamily="34" charset="0"/>
                <a:ea typeface="微軟正黑體" panose="020B0604030504040204" pitchFamily="34" charset="-120"/>
                <a:sym typeface="Arial" panose="020B0604020202020204" pitchFamily="34" charset="0"/>
              </a:rPr>
              <a:t>150 MB/s</a:t>
            </a:r>
            <a:endParaRPr lang="zh-TW" altLang="en-US" sz="2800">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TextBox 20">
            <a:extLst>
              <a:ext uri="{FF2B5EF4-FFF2-40B4-BE49-F238E27FC236}">
                <a16:creationId xmlns:a16="http://schemas.microsoft.com/office/drawing/2014/main" id="{6C119275-6F29-4A1D-92BD-26D0350939AE}"/>
              </a:ext>
            </a:extLst>
          </p:cNvPr>
          <p:cNvSpPr txBox="1"/>
          <p:nvPr/>
        </p:nvSpPr>
        <p:spPr>
          <a:xfrm>
            <a:off x="4928658" y="4639520"/>
            <a:ext cx="2412546" cy="523220"/>
          </a:xfrm>
          <a:prstGeom prst="rect">
            <a:avLst/>
          </a:prstGeom>
          <a:noFill/>
        </p:spPr>
        <p:txBody>
          <a:bodyPr wrap="square" rtlCol="0">
            <a:spAutoFit/>
          </a:bodyPr>
          <a:lstStyle/>
          <a:p>
            <a:pPr algn="ctr"/>
            <a:r>
              <a:rPr lang="en-US" altLang="zh-TW" sz="2800">
                <a:solidFill>
                  <a:schemeClr val="accent4">
                    <a:lumMod val="75000"/>
                  </a:schemeClr>
                </a:solidFill>
                <a:latin typeface="Arial" panose="020B0604020202020204" pitchFamily="34" charset="0"/>
                <a:ea typeface="微軟正黑體" panose="020B0604030504040204" pitchFamily="34" charset="-120"/>
                <a:sym typeface="Arial" panose="020B0604020202020204" pitchFamily="34" charset="0"/>
              </a:rPr>
              <a:t>450 MB/s</a:t>
            </a:r>
            <a:endParaRPr lang="zh-TW" altLang="en-US" sz="2800">
              <a:solidFill>
                <a:schemeClr val="accent4">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圖形 15">
            <a:extLst>
              <a:ext uri="{FF2B5EF4-FFF2-40B4-BE49-F238E27FC236}">
                <a16:creationId xmlns:a16="http://schemas.microsoft.com/office/drawing/2014/main" id="{6AB5BEFE-6364-4CD7-B44A-C642DC645C3D}"/>
              </a:ext>
            </a:extLst>
          </p:cNvPr>
          <p:cNvSpPr/>
          <p:nvPr/>
        </p:nvSpPr>
        <p:spPr>
          <a:xfrm>
            <a:off x="8260204" y="229965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bg1"/>
          </a:solidFill>
          <a:ln w="9525" cap="flat">
            <a:noFill/>
            <a:prstDash val="solid"/>
            <a:miter/>
          </a:ln>
        </p:spPr>
        <p:txBody>
          <a:bodyPr rtlCol="0" anchor="ctr"/>
          <a:lstStyle/>
          <a:p>
            <a:endParaRPr lang="zh-TW" altLang="en-US">
              <a:solidFill>
                <a:schemeClr val="bg1"/>
              </a:solidFill>
            </a:endParaRPr>
          </a:p>
        </p:txBody>
      </p:sp>
      <p:sp>
        <p:nvSpPr>
          <p:cNvPr id="68" name="文字方塊 67">
            <a:extLst>
              <a:ext uri="{FF2B5EF4-FFF2-40B4-BE49-F238E27FC236}">
                <a16:creationId xmlns:a16="http://schemas.microsoft.com/office/drawing/2014/main" id="{E4AF1A8D-B52C-43D5-8E98-A3F6AF1818EB}"/>
              </a:ext>
            </a:extLst>
          </p:cNvPr>
          <p:cNvSpPr txBox="1"/>
          <p:nvPr/>
        </p:nvSpPr>
        <p:spPr>
          <a:xfrm>
            <a:off x="8208797" y="2860767"/>
            <a:ext cx="569480" cy="307777"/>
          </a:xfrm>
          <a:prstGeom prst="rect">
            <a:avLst/>
          </a:prstGeom>
          <a:noFill/>
        </p:spPr>
        <p:txBody>
          <a:bodyPr wrap="square" rtlCol="0">
            <a:spAutoFit/>
          </a:bodyPr>
          <a:lstStyle/>
          <a:p>
            <a:r>
              <a:rPr lang="en-US" altLang="zh-TW" sz="1400" b="1">
                <a:solidFill>
                  <a:schemeClr val="bg1"/>
                </a:solidFill>
                <a:latin typeface="Arial" panose="020B0604020202020204" pitchFamily="34" charset="0"/>
                <a:cs typeface="Arial" panose="020B0604020202020204" pitchFamily="34" charset="0"/>
              </a:rPr>
              <a:t>AES</a:t>
            </a:r>
            <a:endParaRPr lang="zh-TW" altLang="en-US" sz="1400" b="1">
              <a:solidFill>
                <a:schemeClr val="bg1"/>
              </a:solidFill>
              <a:latin typeface="Arial" panose="020B0604020202020204" pitchFamily="34" charset="0"/>
              <a:cs typeface="Arial" panose="020B0604020202020204" pitchFamily="34" charset="0"/>
            </a:endParaRPr>
          </a:p>
        </p:txBody>
      </p:sp>
      <p:sp>
        <p:nvSpPr>
          <p:cNvPr id="69" name="圖形 15">
            <a:extLst>
              <a:ext uri="{FF2B5EF4-FFF2-40B4-BE49-F238E27FC236}">
                <a16:creationId xmlns:a16="http://schemas.microsoft.com/office/drawing/2014/main" id="{E1E306F3-6BD0-45BB-9C53-875877FB4884}"/>
              </a:ext>
            </a:extLst>
          </p:cNvPr>
          <p:cNvSpPr/>
          <p:nvPr/>
        </p:nvSpPr>
        <p:spPr>
          <a:xfrm>
            <a:off x="8445963" y="483422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endParaRPr>
          </a:p>
        </p:txBody>
      </p:sp>
      <p:sp>
        <p:nvSpPr>
          <p:cNvPr id="70" name="文字方塊 69">
            <a:extLst>
              <a:ext uri="{FF2B5EF4-FFF2-40B4-BE49-F238E27FC236}">
                <a16:creationId xmlns:a16="http://schemas.microsoft.com/office/drawing/2014/main" id="{097B784B-06CE-4B72-95D4-5683211833D0}"/>
              </a:ext>
            </a:extLst>
          </p:cNvPr>
          <p:cNvSpPr txBox="1"/>
          <p:nvPr/>
        </p:nvSpPr>
        <p:spPr>
          <a:xfrm>
            <a:off x="8248256" y="5395339"/>
            <a:ext cx="827569" cy="307777"/>
          </a:xfrm>
          <a:prstGeom prst="rect">
            <a:avLst/>
          </a:prstGeom>
          <a:noFill/>
        </p:spPr>
        <p:txBody>
          <a:bodyPr wrap="square" rtlCol="0">
            <a:spAutoFit/>
          </a:bodyPr>
          <a:lstStyle/>
          <a:p>
            <a:r>
              <a:rPr lang="en-US" altLang="zh-TW" sz="1400" b="1">
                <a:solidFill>
                  <a:schemeClr val="accent4">
                    <a:lumMod val="75000"/>
                  </a:schemeClr>
                </a:solidFill>
                <a:latin typeface="Arial" panose="020B0604020202020204" pitchFamily="34" charset="0"/>
                <a:cs typeface="Arial" panose="020B0604020202020204" pitchFamily="34" charset="0"/>
              </a:rPr>
              <a:t>AES-NI</a:t>
            </a:r>
            <a:endParaRPr lang="zh-TW" altLang="en-US" sz="1400" b="1">
              <a:solidFill>
                <a:schemeClr val="accent4">
                  <a:lumMod val="75000"/>
                </a:schemeClr>
              </a:solidFill>
              <a:latin typeface="Arial" panose="020B0604020202020204" pitchFamily="34" charset="0"/>
              <a:cs typeface="Arial" panose="020B0604020202020204" pitchFamily="34" charset="0"/>
            </a:endParaRPr>
          </a:p>
        </p:txBody>
      </p:sp>
      <p:sp>
        <p:nvSpPr>
          <p:cNvPr id="44" name="Arrow: Down 19">
            <a:extLst>
              <a:ext uri="{FF2B5EF4-FFF2-40B4-BE49-F238E27FC236}">
                <a16:creationId xmlns:a16="http://schemas.microsoft.com/office/drawing/2014/main" id="{55275557-9C65-4590-97B0-7F7FFC444BB4}"/>
              </a:ext>
            </a:extLst>
          </p:cNvPr>
          <p:cNvSpPr/>
          <p:nvPr/>
        </p:nvSpPr>
        <p:spPr>
          <a:xfrm>
            <a:off x="7369521" y="320861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5" name="TextBox 21">
            <a:extLst>
              <a:ext uri="{FF2B5EF4-FFF2-40B4-BE49-F238E27FC236}">
                <a16:creationId xmlns:a16="http://schemas.microsoft.com/office/drawing/2014/main" id="{F017BF80-69DA-4423-B147-4587A98C7AF9}"/>
              </a:ext>
            </a:extLst>
          </p:cNvPr>
          <p:cNvSpPr txBox="1"/>
          <p:nvPr/>
        </p:nvSpPr>
        <p:spPr>
          <a:xfrm>
            <a:off x="7535431" y="3687072"/>
            <a:ext cx="1537760" cy="584775"/>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H/W</a:t>
            </a:r>
          </a:p>
          <a:p>
            <a:pPr algn="ct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acceleration</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a:extLst>
              <a:ext uri="{FF2B5EF4-FFF2-40B4-BE49-F238E27FC236}">
                <a16:creationId xmlns:a16="http://schemas.microsoft.com/office/drawing/2014/main" id="{99C93479-0BC4-C74C-B038-BF3DA79CEB34}"/>
              </a:ext>
            </a:extLst>
          </p:cNvPr>
          <p:cNvSpPr txBox="1"/>
          <p:nvPr/>
        </p:nvSpPr>
        <p:spPr>
          <a:xfrm>
            <a:off x="398834" y="482980"/>
            <a:ext cx="11420272" cy="800219"/>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微軟正黑體"/>
                <a:ea typeface="微軟正黑體"/>
              </a:rPr>
              <a:t>SMB3</a:t>
            </a:r>
            <a:r>
              <a:rPr lang="zh-TW" altLang="en-US" sz="4600" b="1">
                <a:solidFill>
                  <a:schemeClr val="bg1">
                    <a:lumMod val="75000"/>
                  </a:schemeClr>
                </a:solidFill>
                <a:latin typeface="微軟正黑體"/>
                <a:ea typeface="微軟正黑體"/>
              </a:rPr>
              <a:t>加速：</a:t>
            </a:r>
            <a:r>
              <a:rPr lang="en-US" altLang="zh-TW" sz="4600" b="1">
                <a:solidFill>
                  <a:schemeClr val="bg1">
                    <a:lumMod val="75000"/>
                  </a:schemeClr>
                </a:solidFill>
                <a:latin typeface="微軟正黑體"/>
                <a:ea typeface="微軟正黑體"/>
              </a:rPr>
              <a:t>AES-NI</a:t>
            </a:r>
            <a:r>
              <a:rPr lang="zh-TW" altLang="en-US" sz="4600" b="1">
                <a:solidFill>
                  <a:schemeClr val="bg1">
                    <a:lumMod val="75000"/>
                  </a:schemeClr>
                </a:solidFill>
                <a:latin typeface="微軟正黑體"/>
                <a:ea typeface="微軟正黑體"/>
              </a:rPr>
              <a:t>簽署與加密</a:t>
            </a:r>
            <a:endParaRPr lang="zh-TW">
              <a:solidFill>
                <a:schemeClr val="bg1">
                  <a:lumMod val="75000"/>
                </a:schemeClr>
              </a:solidFill>
            </a:endParaRPr>
          </a:p>
        </p:txBody>
      </p:sp>
    </p:spTree>
    <p:extLst>
      <p:ext uri="{BB962C8B-B14F-4D97-AF65-F5344CB8AC3E}">
        <p14:creationId xmlns:p14="http://schemas.microsoft.com/office/powerpoint/2010/main" val="339917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0947147-4C6E-115B-1194-73D23E69CD60}"/>
              </a:ext>
            </a:extLst>
          </p:cNvPr>
          <p:cNvSpPr txBox="1"/>
          <p:nvPr/>
        </p:nvSpPr>
        <p:spPr>
          <a:xfrm>
            <a:off x="512748" y="622154"/>
            <a:ext cx="11186445" cy="815608"/>
          </a:xfrm>
          <a:prstGeom prst="rect">
            <a:avLst/>
          </a:prstGeom>
          <a:noFill/>
        </p:spPr>
        <p:txBody>
          <a:bodyPr wrap="square" lIns="91440" tIns="45720" rIns="91440" bIns="45720" rtlCol="0" anchor="t">
            <a:spAutoFit/>
          </a:bodyPr>
          <a:lstStyle/>
          <a:p>
            <a:pPr algn="ctr"/>
            <a:r>
              <a:rPr lang="en-US" altLang="zh-TW" sz="4700" b="1" err="1">
                <a:solidFill>
                  <a:schemeClr val="bg1">
                    <a:lumMod val="75000"/>
                  </a:schemeClr>
                </a:solidFill>
                <a:latin typeface="微軟正黑體" panose="020B0604030504040204" pitchFamily="34" charset="-120"/>
                <a:ea typeface="微軟正黑體" panose="020B0604030504040204" pitchFamily="34" charset="-120"/>
                <a:cs typeface="Arial"/>
              </a:rPr>
              <a:t>安全高效！SMB簽署搭配GMAC</a:t>
            </a:r>
            <a:endParaRPr lang="zh-TW" altLang="en-US" sz="4700" b="1">
              <a:solidFill>
                <a:schemeClr val="bg1">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Content Placeholder 6">
            <a:extLst>
              <a:ext uri="{FF2B5EF4-FFF2-40B4-BE49-F238E27FC236}">
                <a16:creationId xmlns:a16="http://schemas.microsoft.com/office/drawing/2014/main" id="{C9C87ED7-2687-24FC-4B84-324CF06DD6FE}"/>
              </a:ext>
            </a:extLst>
          </p:cNvPr>
          <p:cNvSpPr txBox="1">
            <a:spLocks/>
          </p:cNvSpPr>
          <p:nvPr/>
        </p:nvSpPr>
        <p:spPr>
          <a:xfrm>
            <a:off x="1310308" y="1904996"/>
            <a:ext cx="9571384" cy="9741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TW" altLang="en-US" sz="1800">
                <a:solidFill>
                  <a:schemeClr val="bg1"/>
                </a:solidFill>
                <a:latin typeface="微軟正黑體" panose="020B0604030504040204" pitchFamily="34" charset="-120"/>
                <a:ea typeface="微軟正黑體" panose="020B0604030504040204" pitchFamily="34" charset="-120"/>
                <a:cs typeface="Arial"/>
              </a:rPr>
              <a:t>在</a:t>
            </a:r>
            <a:r>
              <a:rPr lang="en-US" sz="1800">
                <a:solidFill>
                  <a:schemeClr val="bg1"/>
                </a:solidFill>
                <a:latin typeface="微軟正黑體" panose="020B0604030504040204" pitchFamily="34" charset="-120"/>
                <a:ea typeface="微軟正黑體" panose="020B0604030504040204" pitchFamily="34" charset="-120"/>
                <a:cs typeface="Arial"/>
              </a:rPr>
              <a:t>10GB</a:t>
            </a:r>
            <a:r>
              <a:rPr lang="zh-TW" altLang="en-US" sz="1800">
                <a:solidFill>
                  <a:schemeClr val="bg1"/>
                </a:solidFill>
                <a:latin typeface="微軟正黑體" panose="020B0604030504040204" pitchFamily="34" charset="-120"/>
                <a:ea typeface="微軟正黑體" panose="020B0604030504040204" pitchFamily="34" charset="-120"/>
                <a:cs typeface="Arial"/>
              </a:rPr>
              <a:t>網路環境下</a:t>
            </a:r>
            <a:r>
              <a:rPr lang="en-US" sz="1800">
                <a:solidFill>
                  <a:schemeClr val="bg1"/>
                </a:solidFill>
                <a:latin typeface="微軟正黑體" panose="020B0604030504040204" pitchFamily="34" charset="-120"/>
                <a:ea typeface="微軟正黑體" panose="020B0604030504040204" pitchFamily="34" charset="-120"/>
                <a:cs typeface="Arial"/>
              </a:rPr>
              <a:t>，</a:t>
            </a:r>
            <a:r>
              <a:rPr lang="zh-TW" altLang="en-US" sz="1800">
                <a:solidFill>
                  <a:schemeClr val="bg1"/>
                </a:solidFill>
                <a:latin typeface="微軟正黑體" panose="020B0604030504040204" pitchFamily="34" charset="-120"/>
                <a:ea typeface="微軟正黑體" panose="020B0604030504040204" pitchFamily="34" charset="-120"/>
                <a:cs typeface="Arial"/>
              </a:rPr>
              <a:t>透過啟用</a:t>
            </a:r>
            <a:r>
              <a:rPr lang="en-US" sz="1800">
                <a:solidFill>
                  <a:srgbClr val="FF3A00"/>
                </a:solidFill>
                <a:latin typeface="微軟正黑體" panose="020B0604030504040204" pitchFamily="34" charset="-120"/>
                <a:ea typeface="微軟正黑體" panose="020B0604030504040204" pitchFamily="34" charset="-120"/>
                <a:cs typeface="Arial"/>
              </a:rPr>
              <a:t>AES-NI</a:t>
            </a:r>
            <a:r>
              <a:rPr lang="zh-TW" altLang="en-US" sz="1800">
                <a:solidFill>
                  <a:srgbClr val="FF3A00"/>
                </a:solidFill>
                <a:latin typeface="微軟正黑體" panose="020B0604030504040204" pitchFamily="34" charset="-120"/>
                <a:ea typeface="微軟正黑體" panose="020B0604030504040204" pitchFamily="34" charset="-120"/>
                <a:cs typeface="Arial"/>
              </a:rPr>
              <a:t>的中央處理器</a:t>
            </a:r>
            <a:r>
              <a:rPr lang="en-US" sz="1800">
                <a:solidFill>
                  <a:srgbClr val="FF3A00"/>
                </a:solidFill>
                <a:latin typeface="微軟正黑體" panose="020B0604030504040204" pitchFamily="34" charset="-120"/>
                <a:ea typeface="微軟正黑體" panose="020B0604030504040204" pitchFamily="34" charset="-120"/>
                <a:cs typeface="Arial"/>
              </a:rPr>
              <a:t>（CPU），</a:t>
            </a:r>
            <a:r>
              <a:rPr lang="zh-TW" altLang="en-US" sz="1800">
                <a:solidFill>
                  <a:schemeClr val="bg1"/>
                </a:solidFill>
                <a:latin typeface="微軟正黑體" panose="020B0604030504040204" pitchFamily="34" charset="-120"/>
                <a:ea typeface="微軟正黑體" panose="020B0604030504040204" pitchFamily="34" charset="-120"/>
                <a:cs typeface="Arial"/>
              </a:rPr>
              <a:t>我們透過</a:t>
            </a:r>
            <a:r>
              <a:rPr lang="zh-TW" altLang="en-US" sz="1800" b="1">
                <a:solidFill>
                  <a:srgbClr val="FF3A00"/>
                </a:solidFill>
                <a:latin typeface="微軟正黑體" panose="020B0604030504040204" pitchFamily="34" charset="-120"/>
                <a:ea typeface="微軟正黑體" panose="020B0604030504040204" pitchFamily="34" charset="-120"/>
                <a:cs typeface="Arial"/>
              </a:rPr>
              <a:t>新</a:t>
            </a:r>
            <a:r>
              <a:rPr lang="en-US" sz="1800" b="1">
                <a:solidFill>
                  <a:srgbClr val="FF3A00"/>
                </a:solidFill>
                <a:latin typeface="微軟正黑體" panose="020B0604030504040204" pitchFamily="34" charset="-120"/>
                <a:ea typeface="微軟正黑體" panose="020B0604030504040204" pitchFamily="34" charset="-120"/>
                <a:cs typeface="Arial"/>
              </a:rPr>
              <a:t>GMAC</a:t>
            </a:r>
            <a:r>
              <a:rPr lang="zh-TW" altLang="en-US" sz="1800" b="1">
                <a:solidFill>
                  <a:srgbClr val="FF3A00"/>
                </a:solidFill>
                <a:latin typeface="微軟正黑體" panose="020B0604030504040204" pitchFamily="34" charset="-120"/>
                <a:ea typeface="微軟正黑體" panose="020B0604030504040204" pitchFamily="34" charset="-120"/>
                <a:cs typeface="Arial"/>
              </a:rPr>
              <a:t>算法</a:t>
            </a:r>
            <a:r>
              <a:rPr lang="zh-TW" altLang="en-US" sz="1800">
                <a:solidFill>
                  <a:schemeClr val="bg1"/>
                </a:solidFill>
                <a:latin typeface="微軟正黑體" panose="020B0604030504040204" pitchFamily="34" charset="-120"/>
                <a:ea typeface="微軟正黑體" panose="020B0604030504040204" pitchFamily="34" charset="-120"/>
                <a:cs typeface="Arial"/>
              </a:rPr>
              <a:t>明顯超越了先前的</a:t>
            </a:r>
            <a:r>
              <a:rPr lang="en-US" sz="1800">
                <a:solidFill>
                  <a:schemeClr val="bg1"/>
                </a:solidFill>
                <a:latin typeface="微軟正黑體" panose="020B0604030504040204" pitchFamily="34" charset="-120"/>
                <a:ea typeface="微軟正黑體" panose="020B0604030504040204" pitchFamily="34" charset="-120"/>
                <a:cs typeface="Arial"/>
              </a:rPr>
              <a:t>CMAC</a:t>
            </a:r>
            <a:r>
              <a:rPr lang="zh-TW" altLang="en-US" sz="1800">
                <a:solidFill>
                  <a:schemeClr val="bg1"/>
                </a:solidFill>
                <a:latin typeface="微軟正黑體" panose="020B0604030504040204" pitchFamily="34" charset="-120"/>
                <a:ea typeface="微軟正黑體" panose="020B0604030504040204" pitchFamily="34" charset="-120"/>
                <a:cs typeface="Arial"/>
              </a:rPr>
              <a:t>算法</a:t>
            </a:r>
            <a:r>
              <a:rPr lang="en-US" sz="1800">
                <a:solidFill>
                  <a:schemeClr val="bg1"/>
                </a:solidFill>
                <a:latin typeface="微軟正黑體" panose="020B0604030504040204" pitchFamily="34" charset="-120"/>
                <a:ea typeface="微軟正黑體" panose="020B0604030504040204" pitchFamily="34" charset="-120"/>
                <a:cs typeface="Arial"/>
              </a:rPr>
              <a:t>，</a:t>
            </a:r>
            <a:r>
              <a:rPr lang="zh-TW" altLang="en-US" sz="1800">
                <a:solidFill>
                  <a:schemeClr val="bg1"/>
                </a:solidFill>
                <a:latin typeface="微軟正黑體" panose="020B0604030504040204" pitchFamily="34" charset="-120"/>
                <a:ea typeface="微軟正黑體" panose="020B0604030504040204" pitchFamily="34" charset="-120"/>
                <a:cs typeface="Arial"/>
              </a:rPr>
              <a:t>提供更優越的性能表現</a:t>
            </a:r>
            <a:r>
              <a:rPr lang="en-US" sz="1800">
                <a:solidFill>
                  <a:schemeClr val="bg1"/>
                </a:solidFill>
                <a:latin typeface="微軟正黑體" panose="020B0604030504040204" pitchFamily="34" charset="-120"/>
                <a:ea typeface="微軟正黑體" panose="020B0604030504040204" pitchFamily="34" charset="-120"/>
                <a:cs typeface="Arial"/>
              </a:rPr>
              <a:t>。</a:t>
            </a:r>
            <a:endParaRPr 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ECDD8AB8-0785-8057-ED04-839A88474BDD}"/>
              </a:ext>
            </a:extLst>
          </p:cNvPr>
          <p:cNvSpPr txBox="1"/>
          <p:nvPr/>
        </p:nvSpPr>
        <p:spPr>
          <a:xfrm>
            <a:off x="6424288" y="3071628"/>
            <a:ext cx="1899204" cy="430887"/>
          </a:xfrm>
          <a:prstGeom prst="rect">
            <a:avLst/>
          </a:prstGeom>
          <a:noFill/>
        </p:spPr>
        <p:txBody>
          <a:bodyPr wrap="square">
            <a:spAutoFit/>
          </a:bodyPr>
          <a:lstStyle/>
          <a:p>
            <a:pPr algn="ctr"/>
            <a:r>
              <a:rPr lang="en-US" altLang="zh-TW" sz="2200" b="1">
                <a:solidFill>
                  <a:srgbClr val="FF3A00"/>
                </a:solidFill>
                <a:latin typeface="Arial" panose="020B0604020202020204" pitchFamily="34" charset="0"/>
                <a:ea typeface="微軟正黑體" panose="020B0604030504040204" pitchFamily="34" charset="-120"/>
                <a:cs typeface="Arial" panose="020B0604020202020204" pitchFamily="34" charset="0"/>
              </a:rPr>
              <a:t>GMAC</a:t>
            </a:r>
            <a:endPar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78B3B35A-C0B3-15B0-F7DF-5AEC6CE1D2C5}"/>
              </a:ext>
            </a:extLst>
          </p:cNvPr>
          <p:cNvSpPr txBox="1"/>
          <p:nvPr/>
        </p:nvSpPr>
        <p:spPr>
          <a:xfrm>
            <a:off x="3425783" y="3071628"/>
            <a:ext cx="1899204" cy="430887"/>
          </a:xfrm>
          <a:prstGeom prst="rect">
            <a:avLst/>
          </a:prstGeom>
          <a:noFill/>
        </p:spPr>
        <p:txBody>
          <a:bodyPr wrap="square">
            <a:spAutoFit/>
          </a:bodyPr>
          <a:lstStyle/>
          <a:p>
            <a:pPr algn="ctr"/>
            <a:r>
              <a:rPr lang="en-US" altLang="zh-TW" sz="2200" b="1">
                <a:solidFill>
                  <a:schemeClr val="bg1"/>
                </a:solidFill>
                <a:latin typeface="Arial" panose="020B0604020202020204" pitchFamily="34" charset="0"/>
                <a:ea typeface="微軟正黑體" panose="020B0604030504040204" pitchFamily="34" charset="-120"/>
                <a:cs typeface="Arial" panose="020B0604020202020204" pitchFamily="34" charset="0"/>
              </a:rPr>
              <a:t>CMAC</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 name="Picture 1">
            <a:extLst>
              <a:ext uri="{FF2B5EF4-FFF2-40B4-BE49-F238E27FC236}">
                <a16:creationId xmlns:a16="http://schemas.microsoft.com/office/drawing/2014/main" id="{6A219910-6933-0130-0834-3F0C02CA5582}"/>
              </a:ext>
            </a:extLst>
          </p:cNvPr>
          <p:cNvPicPr>
            <a:picLocks noChangeAspect="1"/>
          </p:cNvPicPr>
          <p:nvPr/>
        </p:nvPicPr>
        <p:blipFill>
          <a:blip r:embed="rId3"/>
          <a:stretch>
            <a:fillRect/>
          </a:stretch>
        </p:blipFill>
        <p:spPr>
          <a:xfrm>
            <a:off x="6446855" y="3540516"/>
            <a:ext cx="1927036" cy="1396516"/>
          </a:xfrm>
          <a:prstGeom prst="rect">
            <a:avLst/>
          </a:prstGeom>
        </p:spPr>
      </p:pic>
      <p:pic>
        <p:nvPicPr>
          <p:cNvPr id="3" name="Picture 2">
            <a:extLst>
              <a:ext uri="{FF2B5EF4-FFF2-40B4-BE49-F238E27FC236}">
                <a16:creationId xmlns:a16="http://schemas.microsoft.com/office/drawing/2014/main" id="{0B4FC11F-822B-50E2-4A0E-C5D04BE864B3}"/>
              </a:ext>
            </a:extLst>
          </p:cNvPr>
          <p:cNvPicPr>
            <a:picLocks noChangeAspect="1"/>
          </p:cNvPicPr>
          <p:nvPr/>
        </p:nvPicPr>
        <p:blipFill>
          <a:blip r:embed="rId4"/>
          <a:stretch>
            <a:fillRect/>
          </a:stretch>
        </p:blipFill>
        <p:spPr>
          <a:xfrm>
            <a:off x="3425783" y="3545572"/>
            <a:ext cx="1927036" cy="1396516"/>
          </a:xfrm>
          <a:prstGeom prst="rect">
            <a:avLst/>
          </a:prstGeom>
        </p:spPr>
      </p:pic>
      <p:pic>
        <p:nvPicPr>
          <p:cNvPr id="6" name="Picture 5">
            <a:extLst>
              <a:ext uri="{FF2B5EF4-FFF2-40B4-BE49-F238E27FC236}">
                <a16:creationId xmlns:a16="http://schemas.microsoft.com/office/drawing/2014/main" id="{401EC02F-4812-132C-EA7C-6BEBDAE620FD}"/>
              </a:ext>
            </a:extLst>
          </p:cNvPr>
          <p:cNvPicPr>
            <a:picLocks noChangeAspect="1"/>
          </p:cNvPicPr>
          <p:nvPr/>
        </p:nvPicPr>
        <p:blipFill>
          <a:blip r:embed="rId5"/>
          <a:stretch>
            <a:fillRect/>
          </a:stretch>
        </p:blipFill>
        <p:spPr>
          <a:xfrm>
            <a:off x="3425783" y="5255137"/>
            <a:ext cx="1927036" cy="1396515"/>
          </a:xfrm>
          <a:prstGeom prst="rect">
            <a:avLst/>
          </a:prstGeom>
        </p:spPr>
      </p:pic>
      <p:pic>
        <p:nvPicPr>
          <p:cNvPr id="9" name="Picture 8">
            <a:extLst>
              <a:ext uri="{FF2B5EF4-FFF2-40B4-BE49-F238E27FC236}">
                <a16:creationId xmlns:a16="http://schemas.microsoft.com/office/drawing/2014/main" id="{9763F417-6F15-DD22-688D-8DA87448C46E}"/>
              </a:ext>
            </a:extLst>
          </p:cNvPr>
          <p:cNvPicPr>
            <a:picLocks noChangeAspect="1"/>
          </p:cNvPicPr>
          <p:nvPr/>
        </p:nvPicPr>
        <p:blipFill>
          <a:blip r:embed="rId6"/>
          <a:stretch>
            <a:fillRect/>
          </a:stretch>
        </p:blipFill>
        <p:spPr>
          <a:xfrm>
            <a:off x="6446855" y="5255137"/>
            <a:ext cx="1927036" cy="1396516"/>
          </a:xfrm>
          <a:prstGeom prst="rect">
            <a:avLst/>
          </a:prstGeom>
        </p:spPr>
      </p:pic>
      <p:sp>
        <p:nvSpPr>
          <p:cNvPr id="10" name="文字方塊 13">
            <a:extLst>
              <a:ext uri="{FF2B5EF4-FFF2-40B4-BE49-F238E27FC236}">
                <a16:creationId xmlns:a16="http://schemas.microsoft.com/office/drawing/2014/main" id="{2D0E6AFD-7E35-6580-7FF9-B7FC4B91A787}"/>
              </a:ext>
            </a:extLst>
          </p:cNvPr>
          <p:cNvSpPr txBox="1"/>
          <p:nvPr/>
        </p:nvSpPr>
        <p:spPr>
          <a:xfrm>
            <a:off x="1379485" y="4077730"/>
            <a:ext cx="1899204" cy="430887"/>
          </a:xfrm>
          <a:prstGeom prst="rect">
            <a:avLst/>
          </a:prstGeom>
          <a:noFill/>
        </p:spPr>
        <p:txBody>
          <a:bodyPr wrap="square">
            <a:spAutoFit/>
          </a:bodyPr>
          <a:lstStyle/>
          <a:p>
            <a:pPr algn="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x86</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文字方塊 13">
            <a:extLst>
              <a:ext uri="{FF2B5EF4-FFF2-40B4-BE49-F238E27FC236}">
                <a16:creationId xmlns:a16="http://schemas.microsoft.com/office/drawing/2014/main" id="{255BCAAF-45AC-F1E7-1639-4D3A93F86BED}"/>
              </a:ext>
            </a:extLst>
          </p:cNvPr>
          <p:cNvSpPr txBox="1"/>
          <p:nvPr/>
        </p:nvSpPr>
        <p:spPr>
          <a:xfrm>
            <a:off x="1379485" y="5698227"/>
            <a:ext cx="1899204" cy="430887"/>
          </a:xfrm>
          <a:prstGeom prst="rect">
            <a:avLst/>
          </a:prstGeom>
          <a:noFill/>
        </p:spPr>
        <p:txBody>
          <a:bodyPr wrap="square">
            <a:spAutoFit/>
          </a:bodyPr>
          <a:lstStyle/>
          <a:p>
            <a:pPr algn="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ARM</a:t>
            </a:r>
            <a:r>
              <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64</a:t>
            </a:r>
            <a:endPar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2">
            <a:extLst>
              <a:ext uri="{FF2B5EF4-FFF2-40B4-BE49-F238E27FC236}">
                <a16:creationId xmlns:a16="http://schemas.microsoft.com/office/drawing/2014/main" id="{0B546BA5-0F95-CF47-B15D-DAD786942A0B}"/>
              </a:ext>
            </a:extLst>
          </p:cNvPr>
          <p:cNvSpPr txBox="1"/>
          <p:nvPr/>
        </p:nvSpPr>
        <p:spPr>
          <a:xfrm>
            <a:off x="8323492" y="4077730"/>
            <a:ext cx="1899204" cy="430887"/>
          </a:xfrm>
          <a:prstGeom prst="rect">
            <a:avLst/>
          </a:prstGeom>
          <a:noFill/>
        </p:spPr>
        <p:txBody>
          <a:bodyPr wrap="square">
            <a:spAutoFit/>
          </a:bodyPr>
          <a:lstStyle/>
          <a:p>
            <a:pPr algn="ct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X2</a:t>
            </a:r>
            <a:r>
              <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Faster</a:t>
            </a:r>
            <a:endPar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2">
            <a:extLst>
              <a:ext uri="{FF2B5EF4-FFF2-40B4-BE49-F238E27FC236}">
                <a16:creationId xmlns:a16="http://schemas.microsoft.com/office/drawing/2014/main" id="{7C3C94AF-6A6B-6D82-C85D-BC6F47C25F44}"/>
              </a:ext>
            </a:extLst>
          </p:cNvPr>
          <p:cNvSpPr txBox="1"/>
          <p:nvPr/>
        </p:nvSpPr>
        <p:spPr>
          <a:xfrm>
            <a:off x="8323492" y="5698227"/>
            <a:ext cx="1899204" cy="430887"/>
          </a:xfrm>
          <a:prstGeom prst="rect">
            <a:avLst/>
          </a:prstGeom>
          <a:noFill/>
        </p:spPr>
        <p:txBody>
          <a:bodyPr wrap="square">
            <a:spAutoFit/>
          </a:bodyPr>
          <a:lstStyle/>
          <a:p>
            <a:pPr algn="ct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X10</a:t>
            </a:r>
            <a:r>
              <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a:solidFill>
                  <a:srgbClr val="FF3A00"/>
                </a:solidFill>
                <a:latin typeface="Arial" panose="020B0604020202020204" pitchFamily="34" charset="0"/>
                <a:ea typeface="微軟正黑體" panose="020B0604030504040204" pitchFamily="34" charset="-120"/>
                <a:cs typeface="Arial" panose="020B0604020202020204" pitchFamily="34" charset="0"/>
              </a:rPr>
              <a:t>Faster</a:t>
            </a:r>
            <a:endParaRPr lang="zh-TW" altLang="en-US" sz="2200">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006258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C921-37D9-C35B-7A76-CAC8CD06DE7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C98A68D-6D98-C558-77BA-26D2CE7719C5}"/>
              </a:ext>
            </a:extLst>
          </p:cNvPr>
          <p:cNvSpPr txBox="1"/>
          <p:nvPr/>
        </p:nvSpPr>
        <p:spPr>
          <a:xfrm>
            <a:off x="512748" y="309283"/>
            <a:ext cx="11186445" cy="815608"/>
          </a:xfrm>
          <a:prstGeom prst="rect">
            <a:avLst/>
          </a:prstGeom>
          <a:noFill/>
        </p:spPr>
        <p:txBody>
          <a:bodyPr wrap="square" lIns="91440" tIns="45720" rIns="91440" bIns="45720" rtlCol="0" anchor="t">
            <a:spAutoFit/>
          </a:bodyPr>
          <a:lstStyle/>
          <a:p>
            <a:pPr algn="ctr"/>
            <a:r>
              <a:rPr lang="en-US" sz="4700" b="1">
                <a:solidFill>
                  <a:schemeClr val="bg1">
                    <a:lumMod val="75000"/>
                  </a:schemeClr>
                </a:solidFill>
                <a:latin typeface="微軟正黑體"/>
                <a:ea typeface="微軟正黑體"/>
                <a:cs typeface="Arial"/>
              </a:rPr>
              <a:t>SMB </a:t>
            </a:r>
            <a:r>
              <a:rPr lang="zh-TW" altLang="en-US" sz="4700" b="1">
                <a:solidFill>
                  <a:schemeClr val="bg1">
                    <a:lumMod val="75000"/>
                  </a:schemeClr>
                </a:solidFill>
                <a:latin typeface="微軟正黑體"/>
                <a:ea typeface="微軟正黑體"/>
                <a:cs typeface="Arial"/>
              </a:rPr>
              <a:t>多通道連接</a:t>
            </a:r>
            <a:endParaRPr lang="en-US" sz="4700" b="1">
              <a:solidFill>
                <a:schemeClr val="bg1">
                  <a:lumMod val="75000"/>
                </a:schemeClr>
              </a:solidFill>
              <a:latin typeface="微軟正黑體"/>
              <a:ea typeface="微軟正黑體"/>
              <a:cs typeface="Arial"/>
            </a:endParaRPr>
          </a:p>
        </p:txBody>
      </p:sp>
      <p:sp>
        <p:nvSpPr>
          <p:cNvPr id="8" name="Content Placeholder 6">
            <a:extLst>
              <a:ext uri="{FF2B5EF4-FFF2-40B4-BE49-F238E27FC236}">
                <a16:creationId xmlns:a16="http://schemas.microsoft.com/office/drawing/2014/main" id="{B7093FB6-F636-9E59-42AB-42ED95D7246D}"/>
              </a:ext>
            </a:extLst>
          </p:cNvPr>
          <p:cNvSpPr txBox="1">
            <a:spLocks/>
          </p:cNvSpPr>
          <p:nvPr/>
        </p:nvSpPr>
        <p:spPr>
          <a:xfrm>
            <a:off x="1382879" y="1742878"/>
            <a:ext cx="9571384" cy="9741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a:solidFill>
                  <a:schemeClr val="bg1"/>
                </a:solidFill>
                <a:latin typeface="微軟正黑體"/>
                <a:ea typeface="微軟正黑體"/>
                <a:cs typeface="Arial"/>
              </a:rPr>
              <a:t>SMB 3 </a:t>
            </a:r>
            <a:r>
              <a:rPr lang="zh-TW" altLang="en-US" sz="1800">
                <a:solidFill>
                  <a:schemeClr val="bg1"/>
                </a:solidFill>
                <a:latin typeface="微軟正黑體"/>
                <a:ea typeface="微軟正黑體"/>
                <a:cs typeface="Arial"/>
              </a:rPr>
              <a:t>客戶端的多通道機制不僅實現了頻寬的有效利用</a:t>
            </a:r>
            <a:r>
              <a:rPr lang="zh-TW" altLang="en-US" sz="1800">
                <a:solidFill>
                  <a:srgbClr val="FFFFFF"/>
                </a:solidFill>
                <a:latin typeface="微軟正黑體"/>
                <a:ea typeface="微軟正黑體"/>
                <a:cs typeface="Arial"/>
              </a:rPr>
              <a:t>，</a:t>
            </a:r>
            <a:r>
              <a:rPr lang="en-US" sz="1800" err="1">
                <a:solidFill>
                  <a:srgbClr val="FFFFFF"/>
                </a:solidFill>
                <a:latin typeface="微軟正黑體"/>
                <a:ea typeface="微軟正黑體"/>
                <a:cs typeface="Arial"/>
              </a:rPr>
              <a:t>還提高了系統的網路容忍度，</a:t>
            </a:r>
            <a:r>
              <a:rPr lang="en-US" sz="1800" err="1">
                <a:solidFill>
                  <a:schemeClr val="bg1"/>
                </a:solidFill>
                <a:latin typeface="微軟正黑體"/>
                <a:ea typeface="微軟正黑體"/>
                <a:cs typeface="Arial"/>
              </a:rPr>
              <a:t>確保在不同網路環境下提供穩定且高效的文件共享服務</a:t>
            </a:r>
            <a:r>
              <a:rPr lang="en-US" sz="1800">
                <a:solidFill>
                  <a:schemeClr val="bg1"/>
                </a:solidFill>
                <a:latin typeface="微軟正黑體"/>
                <a:ea typeface="微軟正黑體"/>
                <a:cs typeface="Arial"/>
              </a:rPr>
              <a:t>。</a:t>
            </a:r>
            <a:endParaRPr lang="zh-TW" altLang="en-US">
              <a:solidFill>
                <a:schemeClr val="bg1"/>
              </a:solidFill>
            </a:endParaRPr>
          </a:p>
        </p:txBody>
      </p:sp>
      <p:grpSp>
        <p:nvGrpSpPr>
          <p:cNvPr id="2" name="群組 1">
            <a:extLst>
              <a:ext uri="{FF2B5EF4-FFF2-40B4-BE49-F238E27FC236}">
                <a16:creationId xmlns:a16="http://schemas.microsoft.com/office/drawing/2014/main" id="{9692FB20-2B01-4BC9-EFD8-A6C3CD196E50}"/>
              </a:ext>
            </a:extLst>
          </p:cNvPr>
          <p:cNvGrpSpPr/>
          <p:nvPr/>
        </p:nvGrpSpPr>
        <p:grpSpPr>
          <a:xfrm>
            <a:off x="512748" y="2717056"/>
            <a:ext cx="11382999" cy="3831661"/>
            <a:chOff x="274124" y="2393575"/>
            <a:chExt cx="12343988" cy="4155142"/>
          </a:xfrm>
        </p:grpSpPr>
        <p:sp>
          <p:nvSpPr>
            <p:cNvPr id="4" name="矩形: 圓角 3">
              <a:extLst>
                <a:ext uri="{FF2B5EF4-FFF2-40B4-BE49-F238E27FC236}">
                  <a16:creationId xmlns:a16="http://schemas.microsoft.com/office/drawing/2014/main" id="{F299429A-834F-3CFE-BF6A-256A4A1FEEE1}"/>
                </a:ext>
              </a:extLst>
            </p:cNvPr>
            <p:cNvSpPr/>
            <p:nvPr/>
          </p:nvSpPr>
          <p:spPr>
            <a:xfrm>
              <a:off x="5968252" y="2393575"/>
              <a:ext cx="6649860"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 name="矩形: 圓角 4">
              <a:extLst>
                <a:ext uri="{FF2B5EF4-FFF2-40B4-BE49-F238E27FC236}">
                  <a16:creationId xmlns:a16="http://schemas.microsoft.com/office/drawing/2014/main" id="{7A853689-C453-4642-B408-3D36F8C3064F}"/>
                </a:ext>
              </a:extLst>
            </p:cNvPr>
            <p:cNvSpPr/>
            <p:nvPr/>
          </p:nvSpPr>
          <p:spPr>
            <a:xfrm>
              <a:off x="274124" y="2393576"/>
              <a:ext cx="5487941" cy="4155141"/>
            </a:xfrm>
            <a:prstGeom prst="roundRect">
              <a:avLst>
                <a:gd name="adj" fmla="val 7486"/>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1" name="文字方塊 3">
              <a:extLst>
                <a:ext uri="{FF2B5EF4-FFF2-40B4-BE49-F238E27FC236}">
                  <a16:creationId xmlns:a16="http://schemas.microsoft.com/office/drawing/2014/main" id="{11EB6CC1-EC0C-E23D-3F5F-80A7FC727A23}"/>
                </a:ext>
              </a:extLst>
            </p:cNvPr>
            <p:cNvSpPr txBox="1"/>
            <p:nvPr/>
          </p:nvSpPr>
          <p:spPr>
            <a:xfrm>
              <a:off x="1962457" y="2605880"/>
              <a:ext cx="2533090" cy="369332"/>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zh-TW" b="1">
                  <a:latin typeface="微軟正黑體" panose="020B0604030504040204" pitchFamily="34" charset="-120"/>
                  <a:ea typeface="微軟正黑體" panose="020B0604030504040204" pitchFamily="34" charset="-120"/>
                  <a:cs typeface="Arial"/>
                </a:rPr>
                <a:t>無SMB多通道連接</a:t>
              </a:r>
            </a:p>
          </p:txBody>
        </p:sp>
        <p:sp>
          <p:nvSpPr>
            <p:cNvPr id="15" name="文字方塊 4">
              <a:extLst>
                <a:ext uri="{FF2B5EF4-FFF2-40B4-BE49-F238E27FC236}">
                  <a16:creationId xmlns:a16="http://schemas.microsoft.com/office/drawing/2014/main" id="{8D86AC44-FE46-E9BE-E258-0541EE2B5395}"/>
                </a:ext>
              </a:extLst>
            </p:cNvPr>
            <p:cNvSpPr txBox="1"/>
            <p:nvPr/>
          </p:nvSpPr>
          <p:spPr>
            <a:xfrm>
              <a:off x="7908298" y="2605880"/>
              <a:ext cx="2533090" cy="369332"/>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zh-TW" b="1">
                  <a:latin typeface="微軟正黑體" panose="020B0604030504040204" pitchFamily="34" charset="-120"/>
                  <a:ea typeface="微軟正黑體" panose="020B0604030504040204" pitchFamily="34" charset="-120"/>
                  <a:cs typeface="Arial"/>
                </a:rPr>
                <a:t>開啟SMB多通道連接</a:t>
              </a:r>
            </a:p>
          </p:txBody>
        </p:sp>
        <p:pic>
          <p:nvPicPr>
            <p:cNvPr id="16" name="圖形 5">
              <a:extLst>
                <a:ext uri="{FF2B5EF4-FFF2-40B4-BE49-F238E27FC236}">
                  <a16:creationId xmlns:a16="http://schemas.microsoft.com/office/drawing/2014/main" id="{DF5B3748-E6EC-194B-470E-F7B2E84119B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558"/>
            <a:stretch/>
          </p:blipFill>
          <p:spPr>
            <a:xfrm>
              <a:off x="525768" y="3252211"/>
              <a:ext cx="5030021" cy="3149975"/>
            </a:xfrm>
            <a:prstGeom prst="rect">
              <a:avLst/>
            </a:prstGeom>
          </p:spPr>
        </p:pic>
        <p:sp>
          <p:nvSpPr>
            <p:cNvPr id="19" name="文字方塊 6">
              <a:extLst>
                <a:ext uri="{FF2B5EF4-FFF2-40B4-BE49-F238E27FC236}">
                  <a16:creationId xmlns:a16="http://schemas.microsoft.com/office/drawing/2014/main" id="{C0800BD3-D3F8-981A-7A57-7C53693B8EC9}"/>
                </a:ext>
              </a:extLst>
            </p:cNvPr>
            <p:cNvSpPr txBox="1"/>
            <p:nvPr/>
          </p:nvSpPr>
          <p:spPr>
            <a:xfrm>
              <a:off x="11002204" y="4047506"/>
              <a:ext cx="960929" cy="276999"/>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latin typeface="微軟正黑體" panose="020B0604030504040204" pitchFamily="34" charset="-120"/>
                  <a:ea typeface="微軟正黑體" panose="020B0604030504040204" pitchFamily="34" charset="-120"/>
                  <a:cs typeface="Arial"/>
                </a:rPr>
                <a:t>快 </a:t>
              </a:r>
              <a:r>
                <a:rPr lang="en-US" altLang="zh-TW" sz="1200" b="1" err="1">
                  <a:latin typeface="微軟正黑體" panose="020B0604030504040204" pitchFamily="34" charset="-120"/>
                  <a:ea typeface="微軟正黑體" panose="020B0604030504040204" pitchFamily="34" charset="-120"/>
                  <a:cs typeface="Arial"/>
                </a:rPr>
                <a:t>更快</a:t>
              </a:r>
              <a:r>
                <a:rPr lang="en-US" altLang="zh-TW" sz="1200" b="1">
                  <a:latin typeface="微軟正黑體" panose="020B0604030504040204" pitchFamily="34" charset="-120"/>
                  <a:ea typeface="微軟正黑體" panose="020B0604030504040204" pitchFamily="34" charset="-120"/>
                  <a:cs typeface="Arial"/>
                </a:rPr>
                <a:t>！</a:t>
              </a:r>
            </a:p>
          </p:txBody>
        </p:sp>
        <p:sp>
          <p:nvSpPr>
            <p:cNvPr id="21" name="文字方塊 7">
              <a:extLst>
                <a:ext uri="{FF2B5EF4-FFF2-40B4-BE49-F238E27FC236}">
                  <a16:creationId xmlns:a16="http://schemas.microsoft.com/office/drawing/2014/main" id="{4C0349EF-CC5E-45F1-C702-44828DCEF01C}"/>
                </a:ext>
              </a:extLst>
            </p:cNvPr>
            <p:cNvSpPr txBox="1"/>
            <p:nvPr/>
          </p:nvSpPr>
          <p:spPr>
            <a:xfrm>
              <a:off x="10977862" y="5673797"/>
              <a:ext cx="1640250" cy="461665"/>
            </a:xfrm>
            <a:prstGeom prst="rect">
              <a:avLst/>
            </a:prstGeom>
            <a:noFill/>
          </p:spPr>
          <p:txBody>
            <a:bodyPr wrap="square" lIns="91440" tIns="45720" rIns="91440" bIns="45720" anchor="t">
              <a:spAutoFit/>
            </a:bodyPr>
            <a:ls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err="1">
                  <a:latin typeface="微軟正黑體" panose="020B0604030504040204" pitchFamily="34" charset="-120"/>
                  <a:ea typeface="微軟正黑體" panose="020B0604030504040204" pitchFamily="34" charset="-120"/>
                  <a:cs typeface="Arial"/>
                </a:rPr>
                <a:t>提高</a:t>
              </a:r>
              <a:endParaRPr lang="en-US" altLang="zh-TW" sz="1200" b="1">
                <a:latin typeface="微軟正黑體" panose="020B0604030504040204" pitchFamily="34" charset="-120"/>
                <a:ea typeface="微軟正黑體" panose="020B0604030504040204" pitchFamily="34" charset="-120"/>
                <a:cs typeface="Arial"/>
              </a:endParaRPr>
            </a:p>
            <a:p>
              <a:r>
                <a:rPr lang="en-US" altLang="zh-TW" sz="1200" b="1" err="1">
                  <a:latin typeface="微軟正黑體" panose="020B0604030504040204" pitchFamily="34" charset="-120"/>
                  <a:ea typeface="微軟正黑體" panose="020B0604030504040204" pitchFamily="34" charset="-120"/>
                  <a:cs typeface="Arial"/>
                </a:rPr>
                <a:t>網路故障容許度</a:t>
              </a:r>
              <a:endParaRPr lang="en-US" altLang="zh-TW" sz="1200" b="1">
                <a:latin typeface="微軟正黑體" panose="020B0604030504040204" pitchFamily="34" charset="-120"/>
                <a:ea typeface="微軟正黑體" panose="020B0604030504040204" pitchFamily="34" charset="-120"/>
                <a:cs typeface="Arial"/>
              </a:endParaRPr>
            </a:p>
          </p:txBody>
        </p:sp>
        <p:pic>
          <p:nvPicPr>
            <p:cNvPr id="23" name="圖形 8">
              <a:extLst>
                <a:ext uri="{FF2B5EF4-FFF2-40B4-BE49-F238E27FC236}">
                  <a16:creationId xmlns:a16="http://schemas.microsoft.com/office/drawing/2014/main" id="{24F862A4-0AC0-0791-DE71-8155BBEDEF1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3413" r="-855"/>
            <a:stretch/>
          </p:blipFill>
          <p:spPr>
            <a:xfrm>
              <a:off x="6077283" y="3252210"/>
              <a:ext cx="5030021" cy="3149975"/>
            </a:xfrm>
            <a:prstGeom prst="rect">
              <a:avLst/>
            </a:prstGeom>
          </p:spPr>
        </p:pic>
      </p:grpSp>
    </p:spTree>
    <p:extLst>
      <p:ext uri="{BB962C8B-B14F-4D97-AF65-F5344CB8AC3E}">
        <p14:creationId xmlns:p14="http://schemas.microsoft.com/office/powerpoint/2010/main" val="898909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A55494-EC26-6E99-86DE-916C2E769798}"/>
              </a:ext>
            </a:extLst>
          </p:cNvPr>
          <p:cNvPicPr>
            <a:picLocks noChangeAspect="1"/>
          </p:cNvPicPr>
          <p:nvPr/>
        </p:nvPicPr>
        <p:blipFill rotWithShape="1">
          <a:blip r:embed="rId2"/>
          <a:srcRect t="363"/>
          <a:stretch/>
        </p:blipFill>
        <p:spPr>
          <a:xfrm>
            <a:off x="2078401" y="2717202"/>
            <a:ext cx="8035198" cy="4140797"/>
          </a:xfrm>
          <a:prstGeom prst="rect">
            <a:avLst/>
          </a:prstGeom>
          <a:effectLst>
            <a:outerShdw blurRad="596900" dist="495300" algn="l" rotWithShape="0">
              <a:prstClr val="black">
                <a:alpha val="40000"/>
              </a:prstClr>
            </a:outerShdw>
          </a:effectLst>
        </p:spPr>
      </p:pic>
      <p:sp>
        <p:nvSpPr>
          <p:cNvPr id="2" name="Content Placeholder 4">
            <a:extLst>
              <a:ext uri="{FF2B5EF4-FFF2-40B4-BE49-F238E27FC236}">
                <a16:creationId xmlns:a16="http://schemas.microsoft.com/office/drawing/2014/main" id="{7596351C-E5E3-8A86-BAE1-324ED87EFBA6}"/>
              </a:ext>
            </a:extLst>
          </p:cNvPr>
          <p:cNvSpPr txBox="1">
            <a:spLocks/>
          </p:cNvSpPr>
          <p:nvPr/>
        </p:nvSpPr>
        <p:spPr>
          <a:xfrm>
            <a:off x="1676400" y="1735467"/>
            <a:ext cx="8937477" cy="9133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1600" err="1">
                <a:solidFill>
                  <a:schemeClr val="bg1"/>
                </a:solidFill>
                <a:latin typeface="微軟正黑體" panose="020B0604030504040204" pitchFamily="34" charset="-120"/>
                <a:ea typeface="微軟正黑體" panose="020B0604030504040204" pitchFamily="34" charset="-120"/>
                <a:cs typeface="Arial"/>
              </a:rPr>
              <a:t>NFS通常會動態分配服務埠，這可能導致防火牆配置的困擾。為了解決這個問題</a:t>
            </a:r>
            <a:r>
              <a:rPr lang="en-US" sz="1600">
                <a:solidFill>
                  <a:schemeClr val="bg1"/>
                </a:solidFill>
                <a:latin typeface="微軟正黑體" panose="020B0604030504040204" pitchFamily="34" charset="-120"/>
                <a:ea typeface="微軟正黑體" panose="020B0604030504040204" pitchFamily="34" charset="-120"/>
                <a:cs typeface="Arial"/>
              </a:rPr>
              <a:t>，</a:t>
            </a:r>
            <a:r>
              <a:rPr lang="zh-TW" altLang="en-US" sz="1600">
                <a:solidFill>
                  <a:schemeClr val="bg1"/>
                </a:solidFill>
                <a:latin typeface="微軟正黑體" panose="020B0604030504040204" pitchFamily="34" charset="-120"/>
                <a:ea typeface="微軟正黑體" panose="020B0604030504040204" pitchFamily="34" charset="-120"/>
                <a:cs typeface="Arial"/>
              </a:rPr>
              <a:t>我們提供了一個新的進階設定選項</a:t>
            </a:r>
            <a:r>
              <a:rPr lang="en-US" sz="1600">
                <a:solidFill>
                  <a:schemeClr val="bg1"/>
                </a:solidFill>
                <a:latin typeface="微軟正黑體" panose="020B0604030504040204" pitchFamily="34" charset="-120"/>
                <a:ea typeface="微軟正黑體" panose="020B0604030504040204" pitchFamily="34" charset="-120"/>
                <a:cs typeface="Arial"/>
              </a:rPr>
              <a:t>，</a:t>
            </a:r>
            <a:r>
              <a:rPr lang="en-US" sz="1600" err="1">
                <a:solidFill>
                  <a:schemeClr val="bg1"/>
                </a:solidFill>
                <a:latin typeface="微軟正黑體" panose="020B0604030504040204" pitchFamily="34" charset="-120"/>
                <a:ea typeface="微軟正黑體" panose="020B0604030504040204" pitchFamily="34" charset="-120"/>
                <a:cs typeface="Arial"/>
              </a:rPr>
              <a:t>可以設定靜態埠，這樣在NFS重新啟動時，就無需重新配置防火牆</a:t>
            </a:r>
            <a:r>
              <a:rPr lang="en-US" sz="1600">
                <a:solidFill>
                  <a:schemeClr val="bg1"/>
                </a:solidFill>
                <a:latin typeface="微軟正黑體" panose="020B0604030504040204" pitchFamily="34" charset="-120"/>
                <a:ea typeface="微軟正黑體" panose="020B0604030504040204" pitchFamily="34" charset="-120"/>
                <a:cs typeface="Arial"/>
              </a:rPr>
              <a:t>，</a:t>
            </a:r>
            <a:r>
              <a:rPr lang="zh-TW" altLang="en-US" sz="1600">
                <a:solidFill>
                  <a:schemeClr val="bg1"/>
                </a:solidFill>
                <a:latin typeface="微軟正黑體" panose="020B0604030504040204" pitchFamily="34" charset="-120"/>
                <a:ea typeface="微軟正黑體" panose="020B0604030504040204" pitchFamily="34" charset="-120"/>
                <a:cs typeface="Arial"/>
              </a:rPr>
              <a:t>為您簡化管理流程</a:t>
            </a:r>
            <a:r>
              <a:rPr lang="en-US" sz="1600">
                <a:solidFill>
                  <a:schemeClr val="bg1"/>
                </a:solidFill>
                <a:latin typeface="微軟正黑體" panose="020B0604030504040204" pitchFamily="34" charset="-120"/>
                <a:ea typeface="微軟正黑體" panose="020B0604030504040204" pitchFamily="34" charset="-120"/>
                <a:cs typeface="Arial"/>
              </a:rPr>
              <a:t>。</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47B9CA37-E661-FEEC-D2AA-AD1848CD6A93}"/>
              </a:ext>
            </a:extLst>
          </p:cNvPr>
          <p:cNvSpPr txBox="1"/>
          <p:nvPr/>
        </p:nvSpPr>
        <p:spPr>
          <a:xfrm>
            <a:off x="398834" y="414613"/>
            <a:ext cx="11420272" cy="800219"/>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微軟正黑體"/>
                <a:ea typeface="微軟正黑體"/>
              </a:rPr>
              <a:t>NFS</a:t>
            </a:r>
            <a:r>
              <a:rPr lang="zh-TW" altLang="en-US" sz="4600" b="1">
                <a:solidFill>
                  <a:schemeClr val="bg1">
                    <a:lumMod val="75000"/>
                  </a:schemeClr>
                </a:solidFill>
                <a:latin typeface="微軟正黑體"/>
                <a:ea typeface="微軟正黑體"/>
              </a:rPr>
              <a:t>服務埠固定選項</a:t>
            </a:r>
            <a:endParaRPr lang="zh-TW">
              <a:solidFill>
                <a:schemeClr val="bg1">
                  <a:lumMod val="75000"/>
                </a:schemeClr>
              </a:solidFill>
            </a:endParaRPr>
          </a:p>
        </p:txBody>
      </p:sp>
    </p:spTree>
    <p:extLst>
      <p:ext uri="{BB962C8B-B14F-4D97-AF65-F5344CB8AC3E}">
        <p14:creationId xmlns:p14="http://schemas.microsoft.com/office/powerpoint/2010/main" val="2087138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EF2D3E9A-8D0B-A17E-DDBD-76F3FBC3734B}"/>
              </a:ext>
            </a:extLst>
          </p:cNvPr>
          <p:cNvGrpSpPr/>
          <p:nvPr/>
        </p:nvGrpSpPr>
        <p:grpSpPr>
          <a:xfrm>
            <a:off x="341424" y="2048857"/>
            <a:ext cx="11530121" cy="2493547"/>
            <a:chOff x="341424" y="2048857"/>
            <a:chExt cx="11120038" cy="2404861"/>
          </a:xfrm>
        </p:grpSpPr>
        <p:pic>
          <p:nvPicPr>
            <p:cNvPr id="14" name="Picture 2">
              <a:extLst>
                <a:ext uri="{FF2B5EF4-FFF2-40B4-BE49-F238E27FC236}">
                  <a16:creationId xmlns:a16="http://schemas.microsoft.com/office/drawing/2014/main" id="{7E9F74F0-07DF-457E-3E5F-C913F1C92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24" y="2048859"/>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E495C37-3F57-12B7-B925-B1EF5EA6A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332" y="2048857"/>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89E17EB-5059-F12C-96F9-4B5ECE4CF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514" y="2048858"/>
              <a:ext cx="3559948" cy="2404859"/>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sp>
        <p:nvSpPr>
          <p:cNvPr id="8" name="文字方塊 5">
            <a:extLst>
              <a:ext uri="{FF2B5EF4-FFF2-40B4-BE49-F238E27FC236}">
                <a16:creationId xmlns:a16="http://schemas.microsoft.com/office/drawing/2014/main" id="{FBAB40DA-001D-2B0F-8A0A-F76D197FAAE1}"/>
              </a:ext>
            </a:extLst>
          </p:cNvPr>
          <p:cNvSpPr txBox="1"/>
          <p:nvPr/>
        </p:nvSpPr>
        <p:spPr>
          <a:xfrm>
            <a:off x="96038" y="4748424"/>
            <a:ext cx="3925794"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err="1">
                <a:solidFill>
                  <a:srgbClr val="FFFFFF"/>
                </a:solidFill>
                <a:latin typeface="微軟正黑體" panose="020B0604030504040204" pitchFamily="34" charset="-120"/>
                <a:ea typeface="微軟正黑體" panose="020B0604030504040204" pitchFamily="34" charset="-120"/>
                <a:cs typeface="+mn-ea"/>
              </a:rPr>
              <a:t>虛擬化</a:t>
            </a:r>
            <a:r>
              <a:rPr lang="en-US" altLang="zh-TW" sz="2400" b="1">
                <a:solidFill>
                  <a:srgbClr val="FFFFFF"/>
                </a:solidFill>
                <a:latin typeface="微軟正黑體" panose="020B0604030504040204" pitchFamily="34" charset="-120"/>
                <a:ea typeface="微軟正黑體" panose="020B0604030504040204" pitchFamily="34" charset="-120"/>
                <a:cs typeface="+mn-ea"/>
              </a:rPr>
              <a:t> </a:t>
            </a:r>
          </a:p>
        </p:txBody>
      </p:sp>
      <p:sp>
        <p:nvSpPr>
          <p:cNvPr id="9" name="文字方塊 6">
            <a:extLst>
              <a:ext uri="{FF2B5EF4-FFF2-40B4-BE49-F238E27FC236}">
                <a16:creationId xmlns:a16="http://schemas.microsoft.com/office/drawing/2014/main" id="{F509890F-8E4F-5278-6CEE-279113A4E002}"/>
              </a:ext>
            </a:extLst>
          </p:cNvPr>
          <p:cNvSpPr txBox="1"/>
          <p:nvPr/>
        </p:nvSpPr>
        <p:spPr>
          <a:xfrm>
            <a:off x="4176873" y="4748424"/>
            <a:ext cx="3838251"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r>
              <a:rPr lang="en-US" altLang="zh-TW" sz="2400" b="1" err="1">
                <a:solidFill>
                  <a:srgbClr val="FFFFFF"/>
                </a:solidFill>
                <a:latin typeface="微軟正黑體" panose="020B0604030504040204" pitchFamily="34" charset="-120"/>
                <a:ea typeface="微軟正黑體" panose="020B0604030504040204" pitchFamily="34" charset="-120"/>
                <a:cs typeface="Arial"/>
              </a:rPr>
              <a:t>資料中心</a:t>
            </a:r>
            <a:endParaRPr lang="en-US" altLang="zh-TW" sz="2400" b="1">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文字方塊 7">
            <a:extLst>
              <a:ext uri="{FF2B5EF4-FFF2-40B4-BE49-F238E27FC236}">
                <a16:creationId xmlns:a16="http://schemas.microsoft.com/office/drawing/2014/main" id="{7C918046-7C23-A3ED-BF7C-CF354DE96D85}"/>
              </a:ext>
            </a:extLst>
          </p:cNvPr>
          <p:cNvSpPr txBox="1"/>
          <p:nvPr/>
        </p:nvSpPr>
        <p:spPr>
          <a:xfrm>
            <a:off x="8183583" y="4739159"/>
            <a:ext cx="3838250"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err="1">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影視娛樂</a:t>
            </a:r>
          </a:p>
        </p:txBody>
      </p:sp>
      <p:sp>
        <p:nvSpPr>
          <p:cNvPr id="11" name="文字方塊 8">
            <a:extLst>
              <a:ext uri="{FF2B5EF4-FFF2-40B4-BE49-F238E27FC236}">
                <a16:creationId xmlns:a16="http://schemas.microsoft.com/office/drawing/2014/main" id="{027095DB-BBB3-756F-688A-4B27EB034B1F}"/>
              </a:ext>
            </a:extLst>
          </p:cNvPr>
          <p:cNvSpPr txBox="1"/>
          <p:nvPr/>
        </p:nvSpPr>
        <p:spPr>
          <a:xfrm>
            <a:off x="316255" y="5261543"/>
            <a:ext cx="3668805" cy="73866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 sz="1400">
                <a:solidFill>
                  <a:schemeClr val="bg1"/>
                </a:solidFill>
                <a:latin typeface="微軟正黑體" panose="020B0604030504040204" pitchFamily="34" charset="-120"/>
                <a:ea typeface="微軟正黑體" panose="020B0604030504040204" pitchFamily="34" charset="-120"/>
                <a:cs typeface="Arial"/>
                <a:sym typeface="+mn-lt"/>
              </a:rPr>
              <a:t>面對非結構性的資料處理，可突破</a:t>
            </a:r>
            <a:r>
              <a:rPr lang="en" sz="1400">
                <a:solidFill>
                  <a:schemeClr val="bg1"/>
                </a:solidFill>
                <a:latin typeface="微軟正黑體" panose="020B0604030504040204" pitchFamily="34" charset="-120"/>
                <a:ea typeface="微軟正黑體" panose="020B0604030504040204" pitchFamily="34" charset="-120"/>
                <a:cs typeface="Arial"/>
                <a:sym typeface="+mn-lt"/>
              </a:rPr>
              <a:t> I/O</a:t>
            </a:r>
            <a:r>
              <a:rPr lang="en" altLang="zh-TW" sz="1400">
                <a:solidFill>
                  <a:schemeClr val="bg1"/>
                </a:solidFill>
                <a:latin typeface="微軟正黑體" panose="020B0604030504040204" pitchFamily="34" charset="-120"/>
                <a:ea typeface="微軟正黑體" panose="020B0604030504040204" pitchFamily="34" charset="-120"/>
                <a:cs typeface="Arial"/>
                <a:sym typeface="+mn-lt"/>
              </a:rPr>
              <a:t> </a:t>
            </a:r>
            <a:r>
              <a:rPr lang="zh-TW" altLang="en" sz="1400">
                <a:solidFill>
                  <a:schemeClr val="bg1"/>
                </a:solidFill>
                <a:latin typeface="微軟正黑體" panose="020B0604030504040204" pitchFamily="34" charset="-120"/>
                <a:ea typeface="微軟正黑體" panose="020B0604030504040204" pitchFamily="34" charset="-120"/>
                <a:cs typeface="Arial"/>
                <a:sym typeface="+mn-lt"/>
              </a:rPr>
              <a:t>密集應用的效能瓶頸</a:t>
            </a:r>
            <a:r>
              <a:rPr lang="en" sz="1400">
                <a:solidFill>
                  <a:schemeClr val="bg1"/>
                </a:solidFill>
                <a:latin typeface="微軟正黑體" panose="020B0604030504040204" pitchFamily="34" charset="-120"/>
                <a:ea typeface="微軟正黑體" panose="020B0604030504040204" pitchFamily="34" charset="-120"/>
                <a:cs typeface="Arial"/>
                <a:sym typeface="+mn-lt"/>
              </a:rPr>
              <a:t>，</a:t>
            </a:r>
            <a:r>
              <a:rPr lang="zh-TW" altLang="en" sz="1400">
                <a:solidFill>
                  <a:schemeClr val="bg1"/>
                </a:solidFill>
                <a:latin typeface="微軟正黑體" panose="020B0604030504040204" pitchFamily="34" charset="-120"/>
                <a:ea typeface="微軟正黑體" panose="020B0604030504040204" pitchFamily="34" charset="-120"/>
                <a:cs typeface="Arial"/>
                <a:sym typeface="+mn-lt"/>
              </a:rPr>
              <a:t>極適合大量虛擬化環境與桌面虛擬化</a:t>
            </a:r>
            <a:r>
              <a:rPr lang="en" sz="1400">
                <a:solidFill>
                  <a:schemeClr val="bg1"/>
                </a:solidFill>
                <a:latin typeface="微軟正黑體" panose="020B0604030504040204" pitchFamily="34" charset="-120"/>
                <a:ea typeface="微軟正黑體" panose="020B0604030504040204" pitchFamily="34" charset="-120"/>
                <a:cs typeface="Arial"/>
                <a:sym typeface="+mn-lt"/>
              </a:rPr>
              <a:t> (VDI) </a:t>
            </a:r>
            <a:r>
              <a:rPr lang="zh-TW" altLang="en" sz="1400">
                <a:solidFill>
                  <a:schemeClr val="bg1"/>
                </a:solidFill>
                <a:latin typeface="微軟正黑體" panose="020B0604030504040204" pitchFamily="34" charset="-120"/>
                <a:ea typeface="微軟正黑體" panose="020B0604030504040204" pitchFamily="34" charset="-120"/>
                <a:cs typeface="Arial"/>
                <a:sym typeface="+mn-lt"/>
              </a:rPr>
              <a:t>應用</a:t>
            </a:r>
            <a:r>
              <a:rPr lang="en" sz="1400">
                <a:solidFill>
                  <a:schemeClr val="bg1"/>
                </a:solidFill>
                <a:latin typeface="微軟正黑體" panose="020B0604030504040204" pitchFamily="34" charset="-120"/>
                <a:ea typeface="微軟正黑體" panose="020B0604030504040204" pitchFamily="34" charset="-120"/>
                <a:cs typeface="Arial"/>
                <a:sym typeface="+mn-lt"/>
              </a:rPr>
              <a:t>。</a:t>
            </a:r>
          </a:p>
        </p:txBody>
      </p:sp>
      <p:sp>
        <p:nvSpPr>
          <p:cNvPr id="12" name="文字方塊 9">
            <a:extLst>
              <a:ext uri="{FF2B5EF4-FFF2-40B4-BE49-F238E27FC236}">
                <a16:creationId xmlns:a16="http://schemas.microsoft.com/office/drawing/2014/main" id="{465E400B-294A-E3A8-7209-090CDD95C634}"/>
              </a:ext>
            </a:extLst>
          </p:cNvPr>
          <p:cNvSpPr txBox="1"/>
          <p:nvPr/>
        </p:nvSpPr>
        <p:spPr>
          <a:xfrm>
            <a:off x="4214226" y="5217014"/>
            <a:ext cx="3838251" cy="604717"/>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0"/>
              </a:lnSpc>
            </a:pPr>
            <a:r>
              <a:rPr lang="en-US" sz="1400" err="1">
                <a:solidFill>
                  <a:schemeClr val="bg1"/>
                </a:solidFill>
                <a:latin typeface="微軟正黑體" panose="020B0604030504040204" pitchFamily="34" charset="-120"/>
                <a:ea typeface="微軟正黑體" panose="020B0604030504040204" pitchFamily="34" charset="-120"/>
                <a:cs typeface="Arial"/>
                <a:sym typeface="+mn-lt"/>
              </a:rPr>
              <a:t>提供超低延遲和高IOPS性能，為託管重要商業系統和數據的數據中心提供微秒級的響應時間</a:t>
            </a:r>
            <a:endParaRPr lang="en-US" altLang="zh-TW" sz="1400">
              <a:solidFill>
                <a:schemeClr val="bg1"/>
              </a:solidFill>
              <a:latin typeface="微軟正黑體" panose="020B0604030504040204" pitchFamily="34" charset="-120"/>
              <a:ea typeface="微軟正黑體" panose="020B0604030504040204" pitchFamily="34" charset="-120"/>
              <a:cs typeface="Arial"/>
            </a:endParaRPr>
          </a:p>
        </p:txBody>
      </p:sp>
      <p:sp>
        <p:nvSpPr>
          <p:cNvPr id="13" name="文字方塊 10">
            <a:extLst>
              <a:ext uri="{FF2B5EF4-FFF2-40B4-BE49-F238E27FC236}">
                <a16:creationId xmlns:a16="http://schemas.microsoft.com/office/drawing/2014/main" id="{2F816024-712D-C568-6F95-1EB8DD133D9A}"/>
              </a:ext>
            </a:extLst>
          </p:cNvPr>
          <p:cNvSpPr txBox="1"/>
          <p:nvPr/>
        </p:nvSpPr>
        <p:spPr>
          <a:xfrm>
            <a:off x="8244290" y="5200825"/>
            <a:ext cx="3668805" cy="878959"/>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50"/>
              </a:lnSpc>
            </a:pPr>
            <a:r>
              <a:rPr lang="en-US" sz="1400">
                <a:solidFill>
                  <a:schemeClr val="bg1"/>
                </a:solidFill>
                <a:latin typeface="微軟正黑體" panose="020B0604030504040204" pitchFamily="34" charset="-120"/>
                <a:ea typeface="微軟正黑體" panose="020B0604030504040204" pitchFamily="34" charset="-120"/>
                <a:cs typeface="Arial"/>
                <a:sym typeface="+mn-lt"/>
              </a:rPr>
              <a:t>滿足流暢的4K/8K媒體串流和後期製作需求，透過更快的數據傳輸、訪問和備份，提升多媒體工作流程的效率</a:t>
            </a:r>
            <a:endParaRPr lang="zh-TW" altLang="en-US">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CD56B073-B496-2365-9861-39F1C0A88367}"/>
              </a:ext>
            </a:extLst>
          </p:cNvPr>
          <p:cNvSpPr txBox="1"/>
          <p:nvPr/>
        </p:nvSpPr>
        <p:spPr>
          <a:xfrm>
            <a:off x="316255" y="314534"/>
            <a:ext cx="11791950"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微軟正黑體" panose="020B0604030504040204" pitchFamily="34" charset="-120"/>
                <a:ea typeface="微軟正黑體" panose="020B0604030504040204" pitchFamily="34" charset="-120"/>
              </a:rPr>
              <a:t>應用情境</a:t>
            </a:r>
            <a:endParaRPr lang="en-US" altLang="zh-TW" sz="4600" b="1">
              <a:solidFill>
                <a:schemeClr val="bg1">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94735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A21E1-A986-048D-CC67-98D80B9CAB44}"/>
            </a:ext>
          </a:extLst>
        </p:cNvPr>
        <p:cNvGrpSpPr/>
        <p:nvPr/>
      </p:nvGrpSpPr>
      <p:grpSpPr>
        <a:xfrm>
          <a:off x="0" y="0"/>
          <a:ext cx="0" cy="0"/>
          <a:chOff x="0" y="0"/>
          <a:chExt cx="0" cy="0"/>
        </a:xfrm>
      </p:grpSpPr>
      <p:sp>
        <p:nvSpPr>
          <p:cNvPr id="4" name="矩形: 圓角 3">
            <a:extLst>
              <a:ext uri="{FF2B5EF4-FFF2-40B4-BE49-F238E27FC236}">
                <a16:creationId xmlns:a16="http://schemas.microsoft.com/office/drawing/2014/main" id="{BB9C3A06-AFDC-52DA-D65D-A3B4E8D8E62F}"/>
              </a:ext>
            </a:extLst>
          </p:cNvPr>
          <p:cNvSpPr/>
          <p:nvPr/>
        </p:nvSpPr>
        <p:spPr>
          <a:xfrm>
            <a:off x="1213503" y="3555050"/>
            <a:ext cx="10091204" cy="2153541"/>
          </a:xfrm>
          <a:prstGeom prst="roundRect">
            <a:avLst>
              <a:gd name="adj" fmla="val 8334"/>
            </a:avLst>
          </a:prstGeom>
          <a:gradFill>
            <a:gsLst>
              <a:gs pos="44000">
                <a:srgbClr val="F5F5F5">
                  <a:alpha val="76000"/>
                </a:srgbClr>
              </a:gs>
              <a:gs pos="64000">
                <a:srgbClr val="F9F9F9"/>
              </a:gs>
              <a:gs pos="0">
                <a:schemeClr val="bg1"/>
              </a:gs>
              <a:gs pos="100000">
                <a:schemeClr val="bg1">
                  <a:lumMod val="95000"/>
                  <a:alpha val="62000"/>
                </a:schemeClr>
              </a:gs>
            </a:gsLst>
            <a:lin ang="5400000" scaled="1"/>
          </a:gradFill>
          <a:ln>
            <a:gradFill>
              <a:gsLst>
                <a:gs pos="0">
                  <a:schemeClr val="accent1">
                    <a:lumMod val="5000"/>
                    <a:lumOff val="95000"/>
                  </a:schemeClr>
                </a:gs>
                <a:gs pos="83000">
                  <a:srgbClr val="FF3A00"/>
                </a:gs>
                <a:gs pos="100000">
                  <a:schemeClr val="accent1">
                    <a:lumMod val="30000"/>
                    <a:lumOff val="70000"/>
                  </a:schemeClr>
                </a:gs>
              </a:gsLst>
              <a:lin ang="2700000" scaled="0"/>
            </a:gradFill>
          </a:ln>
          <a:effectLst>
            <a:reflection blurRad="469900" stA="50000" endA="300" endPos="32000" dist="889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3B71EA1C-C197-AE29-D4B1-AC97923EA504}"/>
              </a:ext>
            </a:extLst>
          </p:cNvPr>
          <p:cNvSpPr txBox="1"/>
          <p:nvPr/>
        </p:nvSpPr>
        <p:spPr>
          <a:xfrm>
            <a:off x="-1" y="608365"/>
            <a:ext cx="12192001" cy="800219"/>
          </a:xfrm>
          <a:prstGeom prst="rect">
            <a:avLst/>
          </a:prstGeom>
          <a:noFill/>
        </p:spPr>
        <p:txBody>
          <a:bodyPr wrap="square" lIns="91440" tIns="45720" rIns="91440" bIns="45720" rtlCol="0" anchor="t">
            <a:spAutoFit/>
          </a:bodyPr>
          <a:lstStyle/>
          <a:p>
            <a:pPr algn="ctr"/>
            <a:r>
              <a:rPr lang="zh-TW" altLang="en-US" sz="4600" b="1">
                <a:solidFill>
                  <a:schemeClr val="bg1">
                    <a:lumMod val="75000"/>
                  </a:schemeClr>
                </a:solidFill>
                <a:latin typeface="微軟正黑體"/>
                <a:ea typeface="微軟正黑體"/>
              </a:rPr>
              <a:t>虛</a:t>
            </a:r>
            <a:r>
              <a:rPr lang="zh-TW" altLang="en-US" sz="4600" b="1">
                <a:solidFill>
                  <a:srgbClr val="BFBFBF"/>
                </a:solidFill>
                <a:latin typeface="微軟正黑體"/>
                <a:ea typeface="微軟正黑體"/>
              </a:rPr>
              <a:t>擬化儲</a:t>
            </a:r>
            <a:r>
              <a:rPr lang="zh-TW" altLang="en-US" sz="4600" b="1">
                <a:solidFill>
                  <a:schemeClr val="bg1">
                    <a:lumMod val="75000"/>
                  </a:schemeClr>
                </a:solidFill>
                <a:latin typeface="微軟正黑體"/>
                <a:ea typeface="微軟正黑體"/>
              </a:rPr>
              <a:t>存解決方案</a:t>
            </a:r>
            <a:endParaRPr lang="zh-TW"/>
          </a:p>
        </p:txBody>
      </p:sp>
      <p:sp>
        <p:nvSpPr>
          <p:cNvPr id="12" name="文字方塊 11">
            <a:extLst>
              <a:ext uri="{FF2B5EF4-FFF2-40B4-BE49-F238E27FC236}">
                <a16:creationId xmlns:a16="http://schemas.microsoft.com/office/drawing/2014/main" id="{C6077DF2-CEC1-6332-2CA9-7BD7B9222318}"/>
              </a:ext>
            </a:extLst>
          </p:cNvPr>
          <p:cNvSpPr txBox="1"/>
          <p:nvPr/>
        </p:nvSpPr>
        <p:spPr>
          <a:xfrm>
            <a:off x="10260878" y="-1190121"/>
            <a:ext cx="877163" cy="369332"/>
          </a:xfrm>
          <a:prstGeom prst="rect">
            <a:avLst/>
          </a:prstGeom>
          <a:noFill/>
        </p:spPr>
        <p:txBody>
          <a:bodyPr wrap="none" lIns="91440" tIns="45720" rIns="91440" bIns="45720" rtlCol="0" anchor="t">
            <a:spAutoFit/>
          </a:bodyPr>
          <a:lstStyle/>
          <a:p>
            <a:r>
              <a:rPr kumimoji="1" lang="en" altLang="zh-TW">
                <a:solidFill>
                  <a:srgbClr val="FF0000"/>
                </a:solidFill>
                <a:ea typeface="新細明體"/>
              </a:rPr>
              <a:t>可排版</a:t>
            </a:r>
            <a:endParaRPr lang="en" altLang="zh-TW">
              <a:solidFill>
                <a:srgbClr val="FF0000"/>
              </a:solidFill>
              <a:ea typeface="新細明體"/>
              <a:cs typeface="Calibri"/>
            </a:endParaRPr>
          </a:p>
        </p:txBody>
      </p:sp>
      <p:sp>
        <p:nvSpPr>
          <p:cNvPr id="11" name="矩形 10">
            <a:extLst>
              <a:ext uri="{FF2B5EF4-FFF2-40B4-BE49-F238E27FC236}">
                <a16:creationId xmlns:a16="http://schemas.microsoft.com/office/drawing/2014/main" id="{A39874B5-4923-B24C-4735-C907504D67D9}"/>
              </a:ext>
            </a:extLst>
          </p:cNvPr>
          <p:cNvSpPr/>
          <p:nvPr/>
        </p:nvSpPr>
        <p:spPr>
          <a:xfrm>
            <a:off x="1213503" y="2483795"/>
            <a:ext cx="10091204" cy="707886"/>
          </a:xfrm>
          <a:prstGeom prst="rect">
            <a:avLst/>
          </a:prstGeom>
        </p:spPr>
        <p:txBody>
          <a:bodyPr wrap="square" lIns="91440" tIns="45720" rIns="91440" bIns="45720" anchor="t">
            <a:spAutoFit/>
          </a:bodyPr>
          <a:lstStyle/>
          <a:p>
            <a:pPr>
              <a:buClr>
                <a:srgbClr val="FF0000"/>
              </a:buClr>
            </a:pPr>
            <a:r>
              <a:rPr lang="zh-TW" altLang="en-US" sz="2000" b="1">
                <a:solidFill>
                  <a:schemeClr val="bg1"/>
                </a:solidFill>
                <a:latin typeface="微軟正黑體"/>
                <a:ea typeface="微軟正黑體"/>
                <a:cs typeface="Calibri"/>
              </a:rPr>
              <a:t>虛擬化應用大大增進企業 IT 的管理效率與資源可用性。</a:t>
            </a:r>
            <a:br>
              <a:rPr lang="en-US" altLang="zh-TW" sz="2000" b="1">
                <a:solidFill>
                  <a:schemeClr val="bg1"/>
                </a:solidFill>
                <a:latin typeface="微軟正黑體"/>
                <a:ea typeface="微軟正黑體"/>
                <a:cs typeface="Calibri"/>
              </a:rPr>
            </a:br>
            <a:r>
              <a:rPr lang="zh-TW" altLang="en-US" sz="2000" b="1">
                <a:solidFill>
                  <a:schemeClr val="bg1"/>
                </a:solidFill>
                <a:latin typeface="微軟正黑體"/>
                <a:ea typeface="微軟正黑體"/>
                <a:cs typeface="Calibri"/>
              </a:rPr>
              <a:t>QNAP NAS 為多樣虛擬化平台提供高可靠、高效能且經濟實惠的儲存解決方案</a:t>
            </a:r>
          </a:p>
        </p:txBody>
      </p:sp>
      <p:pic>
        <p:nvPicPr>
          <p:cNvPr id="3" name="圖片 2" descr="一張含有 文字, 螢幕擷取畫面, 字型 的圖片&#10;&#10;自動產生的描述">
            <a:extLst>
              <a:ext uri="{FF2B5EF4-FFF2-40B4-BE49-F238E27FC236}">
                <a16:creationId xmlns:a16="http://schemas.microsoft.com/office/drawing/2014/main" id="{3415B720-345C-F0B5-91C0-AD9CA463F5AC}"/>
              </a:ext>
            </a:extLst>
          </p:cNvPr>
          <p:cNvPicPr>
            <a:picLocks noChangeAspect="1"/>
          </p:cNvPicPr>
          <p:nvPr/>
        </p:nvPicPr>
        <p:blipFill>
          <a:blip r:embed="rId3"/>
          <a:stretch>
            <a:fillRect/>
          </a:stretch>
        </p:blipFill>
        <p:spPr>
          <a:xfrm>
            <a:off x="1814041" y="3843662"/>
            <a:ext cx="8700649" cy="1324883"/>
          </a:xfrm>
          <a:prstGeom prst="rect">
            <a:avLst/>
          </a:prstGeom>
        </p:spPr>
      </p:pic>
      <p:sp>
        <p:nvSpPr>
          <p:cNvPr id="5" name="文字方塊 17">
            <a:extLst>
              <a:ext uri="{FF2B5EF4-FFF2-40B4-BE49-F238E27FC236}">
                <a16:creationId xmlns:a16="http://schemas.microsoft.com/office/drawing/2014/main" id="{C3EADE3E-86D6-B6F4-4D33-4B592012A58A}"/>
              </a:ext>
            </a:extLst>
          </p:cNvPr>
          <p:cNvSpPr txBox="1"/>
          <p:nvPr/>
        </p:nvSpPr>
        <p:spPr>
          <a:xfrm>
            <a:off x="1213503" y="6111135"/>
            <a:ext cx="3475631"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a:solidFill>
                  <a:srgbClr val="FFFFFF"/>
                </a:solidFill>
                <a:latin typeface="微軟正黑體" panose="020B0604030504040204" pitchFamily="34" charset="-120"/>
                <a:ea typeface="微軟正黑體" panose="020B0604030504040204" pitchFamily="34" charset="-120"/>
                <a:cs typeface="Arial"/>
              </a:rPr>
              <a:t>虛擬化認證進行中</a:t>
            </a:r>
            <a:r>
              <a:rPr lang="en-US" sz="1200">
                <a:solidFill>
                  <a:srgbClr val="FFFFFF"/>
                </a:solidFill>
                <a:latin typeface="微軟正黑體" panose="020B0604030504040204" pitchFamily="34" charset="-120"/>
                <a:ea typeface="微軟正黑體" panose="020B0604030504040204" pitchFamily="34" charset="-120"/>
                <a:cs typeface="Arial"/>
              </a:rPr>
              <a:t>，</a:t>
            </a:r>
            <a:r>
              <a:rPr lang="en-US" sz="1200" err="1">
                <a:solidFill>
                  <a:srgbClr val="FFFFFF"/>
                </a:solidFill>
                <a:latin typeface="微軟正黑體" panose="020B0604030504040204" pitchFamily="34" charset="-120"/>
                <a:ea typeface="微軟正黑體" panose="020B0604030504040204" pitchFamily="34" charset="-120"/>
                <a:cs typeface="Arial"/>
              </a:rPr>
              <a:t>將於</a:t>
            </a:r>
            <a:r>
              <a:rPr lang="en-US" sz="1200">
                <a:solidFill>
                  <a:srgbClr val="FFFFFF"/>
                </a:solidFill>
                <a:latin typeface="微軟正黑體" panose="020B0604030504040204" pitchFamily="34" charset="-120"/>
                <a:ea typeface="微軟正黑體" panose="020B0604030504040204" pitchFamily="34" charset="-120"/>
                <a:cs typeface="Arial"/>
              </a:rPr>
              <a:t> 2024 Q1 </a:t>
            </a:r>
            <a:r>
              <a:rPr lang="zh-TW" altLang="en-US" sz="1200">
                <a:solidFill>
                  <a:srgbClr val="FFFFFF"/>
                </a:solidFill>
                <a:latin typeface="微軟正黑體" panose="020B0604030504040204" pitchFamily="34" charset="-120"/>
                <a:ea typeface="微軟正黑體" panose="020B0604030504040204" pitchFamily="34" charset="-120"/>
                <a:cs typeface="Arial"/>
              </a:rPr>
              <a:t>獲得完整認證</a:t>
            </a:r>
            <a:endParaRPr lang="zh-TW">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482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423F-53AE-E349-55E7-27F4199B34C9}"/>
            </a:ext>
          </a:extLst>
        </p:cNvPr>
        <p:cNvGrpSpPr/>
        <p:nvPr/>
      </p:nvGrpSpPr>
      <p:grpSpPr>
        <a:xfrm>
          <a:off x="0" y="0"/>
          <a:ext cx="0" cy="0"/>
          <a:chOff x="0" y="0"/>
          <a:chExt cx="0" cy="0"/>
        </a:xfrm>
      </p:grpSpPr>
      <p:pic>
        <p:nvPicPr>
          <p:cNvPr id="10" name="圖片 9" descr="一張含有 黑色, 黑暗, space, 月亮 的圖片&#10;&#10;自動產生的描述">
            <a:extLst>
              <a:ext uri="{FF2B5EF4-FFF2-40B4-BE49-F238E27FC236}">
                <a16:creationId xmlns:a16="http://schemas.microsoft.com/office/drawing/2014/main" id="{A0D67CBB-09DC-B2D6-E69F-C1A6E4363733}"/>
              </a:ext>
            </a:extLst>
          </p:cNvPr>
          <p:cNvPicPr>
            <a:picLocks noChangeAspect="1"/>
          </p:cNvPicPr>
          <p:nvPr/>
        </p:nvPicPr>
        <p:blipFill rotWithShape="1">
          <a:blip r:embed="rId3">
            <a:extLst>
              <a:ext uri="{28A0092B-C50C-407E-A947-70E740481C1C}">
                <a14:useLocalDpi xmlns:a14="http://schemas.microsoft.com/office/drawing/2010/main" val="0"/>
              </a:ext>
            </a:extLst>
          </a:blip>
          <a:srcRect l="28676" b="31781"/>
          <a:stretch/>
        </p:blipFill>
        <p:spPr>
          <a:xfrm>
            <a:off x="-1" y="1403286"/>
            <a:ext cx="8139066" cy="5454713"/>
          </a:xfrm>
          <a:prstGeom prst="rect">
            <a:avLst/>
          </a:prstGeom>
        </p:spPr>
      </p:pic>
      <p:sp>
        <p:nvSpPr>
          <p:cNvPr id="6" name="文字方塊 5">
            <a:extLst>
              <a:ext uri="{FF2B5EF4-FFF2-40B4-BE49-F238E27FC236}">
                <a16:creationId xmlns:a16="http://schemas.microsoft.com/office/drawing/2014/main" id="{217A69A3-8905-83A9-1B0E-AA8568B76F0B}"/>
              </a:ext>
            </a:extLst>
          </p:cNvPr>
          <p:cNvSpPr txBox="1"/>
          <p:nvPr/>
        </p:nvSpPr>
        <p:spPr>
          <a:xfrm>
            <a:off x="0" y="576163"/>
            <a:ext cx="12191999" cy="800219"/>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微軟正黑體"/>
                <a:ea typeface="微軟正黑體"/>
              </a:rPr>
              <a:t>PB </a:t>
            </a:r>
            <a:r>
              <a:rPr lang="en-US" altLang="zh-TW" sz="4600" b="1" err="1">
                <a:solidFill>
                  <a:schemeClr val="bg1">
                    <a:lumMod val="75000"/>
                  </a:schemeClr>
                </a:solidFill>
                <a:latin typeface="微軟正黑體"/>
                <a:ea typeface="微軟正黑體"/>
              </a:rPr>
              <a:t>等級的</a:t>
            </a:r>
            <a:r>
              <a:rPr lang="zh-TW" altLang="en-US" sz="4600" b="1">
                <a:solidFill>
                  <a:schemeClr val="bg1">
                    <a:lumMod val="75000"/>
                  </a:schemeClr>
                </a:solidFill>
                <a:latin typeface="微軟正黑體"/>
                <a:ea typeface="微軟正黑體"/>
              </a:rPr>
              <a:t>儲存空間</a:t>
            </a:r>
            <a:r>
              <a:rPr lang="en-US" altLang="zh-TW" sz="4600" b="1">
                <a:solidFill>
                  <a:schemeClr val="bg1">
                    <a:lumMod val="75000"/>
                  </a:schemeClr>
                </a:solidFill>
                <a:latin typeface="微軟正黑體"/>
                <a:ea typeface="微軟正黑體"/>
              </a:rPr>
              <a:t>解決方案</a:t>
            </a:r>
            <a:endParaRPr lang="zh-TW" altLang="en-US" sz="4600" b="1">
              <a:solidFill>
                <a:schemeClr val="bg1">
                  <a:lumMod val="75000"/>
                </a:schemeClr>
              </a:solidFill>
              <a:latin typeface="微軟正黑體"/>
              <a:ea typeface="微軟正黑體"/>
            </a:endParaRPr>
          </a:p>
        </p:txBody>
      </p:sp>
      <p:sp>
        <p:nvSpPr>
          <p:cNvPr id="3" name="矩形 2">
            <a:extLst>
              <a:ext uri="{FF2B5EF4-FFF2-40B4-BE49-F238E27FC236}">
                <a16:creationId xmlns:a16="http://schemas.microsoft.com/office/drawing/2014/main" id="{9CD932AD-3BC5-27F9-6D86-00F391ABC2F2}"/>
              </a:ext>
            </a:extLst>
          </p:cNvPr>
          <p:cNvSpPr/>
          <p:nvPr/>
        </p:nvSpPr>
        <p:spPr>
          <a:xfrm>
            <a:off x="7545444" y="2165265"/>
            <a:ext cx="4478916" cy="1982851"/>
          </a:xfrm>
          <a:prstGeom prst="rect">
            <a:avLst/>
          </a:prstGeom>
        </p:spPr>
        <p:txBody>
          <a:bodyPr wrap="square" lIns="91440" tIns="45720" rIns="91440" bIns="45720" anchor="t">
            <a:spAutoFit/>
          </a:bodyPr>
          <a:lstStyle/>
          <a:p>
            <a:pPr>
              <a:lnSpc>
                <a:spcPts val="2500"/>
              </a:lnSpc>
            </a:pPr>
            <a:r>
              <a:rPr lang="zh-TW" sz="1600" b="1">
                <a:solidFill>
                  <a:schemeClr val="bg1"/>
                </a:solidFill>
                <a:latin typeface="微軟正黑體"/>
                <a:ea typeface="微軟正黑體"/>
                <a:cs typeface="Calibri"/>
              </a:rPr>
              <a:t>T</a:t>
            </a:r>
            <a:r>
              <a:rPr lang="en-US" altLang="zh-TW" sz="1600" b="1">
                <a:solidFill>
                  <a:schemeClr val="bg1"/>
                </a:solidFill>
                <a:latin typeface="微軟正黑體"/>
                <a:ea typeface="微軟正黑體"/>
                <a:cs typeface="Calibri"/>
              </a:rPr>
              <a:t>S-h1277AXU-RP 及 TS-h1677AXU-RP系列產品，最多可以</a:t>
            </a:r>
            <a:r>
              <a:rPr lang="en-US" altLang="zh-TW" sz="1600" b="1">
                <a:solidFill>
                  <a:srgbClr val="FF0000"/>
                </a:solidFill>
                <a:latin typeface="微軟正黑體"/>
                <a:ea typeface="微軟正黑體"/>
                <a:cs typeface="Calibri"/>
              </a:rPr>
              <a:t>支援8台TL-Rx00PES PCIe SATA JBOD</a:t>
            </a:r>
            <a:r>
              <a:rPr lang="zh-TW" altLang="en-US" sz="1600" b="1">
                <a:solidFill>
                  <a:schemeClr val="bg1"/>
                </a:solidFill>
                <a:latin typeface="微軟正黑體"/>
                <a:ea typeface="微軟正黑體"/>
                <a:cs typeface="Calibri"/>
              </a:rPr>
              <a:t>，</a:t>
            </a:r>
            <a:r>
              <a:rPr lang="en-US" altLang="zh-TW" sz="1600" b="1">
                <a:solidFill>
                  <a:schemeClr val="bg1"/>
                </a:solidFill>
                <a:latin typeface="微軟正黑體"/>
                <a:ea typeface="微軟正黑體"/>
                <a:cs typeface="Calibri"/>
              </a:rPr>
              <a:t>透過串接8 x TL-R2400PES-RP 24-bay PCIe SATA JBOD可以提供高達208顆磁碟的總空間 (總容量高達4PB</a:t>
            </a:r>
            <a:r>
              <a:rPr lang="zh-TW" altLang="en-US" sz="1600" b="1">
                <a:solidFill>
                  <a:schemeClr val="bg1"/>
                </a:solidFill>
                <a:latin typeface="微軟正黑體"/>
                <a:ea typeface="微軟正黑體"/>
                <a:cs typeface="Calibri"/>
              </a:rPr>
              <a:t>，實際</a:t>
            </a:r>
            <a:r>
              <a:rPr lang="en-US" altLang="zh-TW" sz="1600" b="1">
                <a:solidFill>
                  <a:schemeClr val="bg1"/>
                </a:solidFill>
                <a:latin typeface="微軟正黑體"/>
                <a:ea typeface="微軟正黑體"/>
                <a:cs typeface="Calibri"/>
              </a:rPr>
              <a:t>可用空間超過3PB) </a:t>
            </a:r>
          </a:p>
        </p:txBody>
      </p:sp>
      <p:pic>
        <p:nvPicPr>
          <p:cNvPr id="12" name="圖形 11">
            <a:extLst>
              <a:ext uri="{FF2B5EF4-FFF2-40B4-BE49-F238E27FC236}">
                <a16:creationId xmlns:a16="http://schemas.microsoft.com/office/drawing/2014/main" id="{7C46D7E8-F332-152E-4A60-FC122A8BCC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000" y="2326881"/>
            <a:ext cx="6316533" cy="4027319"/>
          </a:xfrm>
          <a:prstGeom prst="rect">
            <a:avLst/>
          </a:prstGeom>
          <a:effectLst>
            <a:outerShdw blurRad="177800" dist="152400" dir="2700000" algn="tl" rotWithShape="0">
              <a:prstClr val="black">
                <a:alpha val="40000"/>
              </a:prstClr>
            </a:outerShdw>
          </a:effectLst>
        </p:spPr>
      </p:pic>
      <p:pic>
        <p:nvPicPr>
          <p:cNvPr id="2" name="圖片 1" descr="一張含有 螢幕擷取畫面, 文字, 設計, 單色 的圖片&#10;&#10;自動產生的描述">
            <a:extLst>
              <a:ext uri="{FF2B5EF4-FFF2-40B4-BE49-F238E27FC236}">
                <a16:creationId xmlns:a16="http://schemas.microsoft.com/office/drawing/2014/main" id="{4FCA1E73-14F2-CAD4-1768-DCE49F5E0081}"/>
              </a:ext>
            </a:extLst>
          </p:cNvPr>
          <p:cNvPicPr>
            <a:picLocks noChangeAspect="1"/>
          </p:cNvPicPr>
          <p:nvPr/>
        </p:nvPicPr>
        <p:blipFill>
          <a:blip r:embed="rId6"/>
          <a:stretch>
            <a:fillRect/>
          </a:stretch>
        </p:blipFill>
        <p:spPr>
          <a:xfrm>
            <a:off x="7168077" y="4223822"/>
            <a:ext cx="4981575" cy="1952625"/>
          </a:xfrm>
          <a:prstGeom prst="rect">
            <a:avLst/>
          </a:prstGeom>
        </p:spPr>
      </p:pic>
      <p:sp>
        <p:nvSpPr>
          <p:cNvPr id="4" name="文字方塊 1">
            <a:extLst>
              <a:ext uri="{FF2B5EF4-FFF2-40B4-BE49-F238E27FC236}">
                <a16:creationId xmlns:a16="http://schemas.microsoft.com/office/drawing/2014/main" id="{DD3E17EB-382A-DBD4-DEED-50DF10629BD0}"/>
              </a:ext>
            </a:extLst>
          </p:cNvPr>
          <p:cNvSpPr txBox="1"/>
          <p:nvPr/>
        </p:nvSpPr>
        <p:spPr>
          <a:xfrm>
            <a:off x="7361047" y="6205609"/>
            <a:ext cx="4056353" cy="553998"/>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000">
                <a:solidFill>
                  <a:schemeClr val="bg1"/>
                </a:solidFill>
                <a:latin typeface="微軟正黑體" panose="020B0604030504040204" pitchFamily="34" charset="-120"/>
                <a:ea typeface="微軟正黑體" panose="020B0604030504040204" pitchFamily="34" charset="-120"/>
                <a:cs typeface="Calibri"/>
              </a:rPr>
              <a:t>TL-R2400PES-RP 將於</a:t>
            </a:r>
            <a:r>
              <a:rPr lang="en-US" altLang="zh-TW" sz="1000">
                <a:solidFill>
                  <a:schemeClr val="bg1"/>
                </a:solidFill>
                <a:latin typeface="微軟正黑體" panose="020B0604030504040204" pitchFamily="34" charset="-120"/>
                <a:ea typeface="微軟正黑體" panose="020B0604030504040204" pitchFamily="34" charset="-120"/>
                <a:cs typeface="Calibri"/>
              </a:rPr>
              <a:t> </a:t>
            </a:r>
            <a:r>
              <a:rPr lang="zh-TW" altLang="en-US" sz="1000">
                <a:solidFill>
                  <a:schemeClr val="bg1"/>
                </a:solidFill>
                <a:latin typeface="微軟正黑體" panose="020B0604030504040204" pitchFamily="34" charset="-120"/>
                <a:ea typeface="微軟正黑體" panose="020B0604030504040204" pitchFamily="34" charset="-120"/>
                <a:cs typeface="Calibri"/>
              </a:rPr>
              <a:t>2024 二月下旬上市</a:t>
            </a:r>
            <a:endParaRPr lang="zh-TW" altLang="en-US" sz="1000">
              <a:solidFill>
                <a:schemeClr val="bg1"/>
              </a:solidFill>
              <a:latin typeface="微軟正黑體" panose="020B0604030504040204" pitchFamily="34" charset="-120"/>
              <a:ea typeface="微軟正黑體" panose="020B0604030504040204" pitchFamily="34" charset="-120"/>
            </a:endParaRPr>
          </a:p>
          <a:p>
            <a:r>
              <a:rPr lang="zh-TW" altLang="en-US" sz="1000">
                <a:solidFill>
                  <a:schemeClr val="bg1"/>
                </a:solidFill>
                <a:latin typeface="微軟正黑體" panose="020B0604030504040204" pitchFamily="34" charset="-120"/>
                <a:ea typeface="微軟正黑體" panose="020B0604030504040204" pitchFamily="34" charset="-120"/>
              </a:rPr>
              <a:t>注意事項：了解</a:t>
            </a:r>
            <a:r>
              <a:rPr lang="en-US" altLang="zh-TW" sz="1000">
                <a:solidFill>
                  <a:schemeClr val="bg1"/>
                </a:solidFill>
                <a:latin typeface="微軟正黑體" panose="020B0604030504040204" pitchFamily="34" charset="-120"/>
                <a:ea typeface="微軟正黑體" panose="020B0604030504040204" pitchFamily="34" charset="-120"/>
              </a:rPr>
              <a:t> NAS </a:t>
            </a:r>
            <a:r>
              <a:rPr lang="zh-TW" altLang="en-US" sz="1000">
                <a:solidFill>
                  <a:schemeClr val="bg1"/>
                </a:solidFill>
                <a:latin typeface="微軟正黑體" panose="020B0604030504040204" pitchFamily="34" charset="-120"/>
                <a:ea typeface="微軟正黑體" panose="020B0604030504040204" pitchFamily="34" charset="-120"/>
              </a:rPr>
              <a:t>支援數量，請參考相容性列表</a:t>
            </a:r>
            <a:endParaRPr lang="en-US" altLang="zh-TW" sz="1000">
              <a:solidFill>
                <a:schemeClr val="bg1"/>
              </a:solidFill>
              <a:latin typeface="微軟正黑體" panose="020B0604030504040204" pitchFamily="34" charset="-120"/>
              <a:ea typeface="微軟正黑體" panose="020B0604030504040204" pitchFamily="34" charset="-120"/>
              <a:cs typeface="Calibri"/>
            </a:endParaRPr>
          </a:p>
          <a:p>
            <a:r>
              <a:rPr lang="en-US" altLang="zh-TW" sz="1000">
                <a:solidFill>
                  <a:schemeClr val="bg1"/>
                </a:solidFill>
                <a:latin typeface="微軟正黑體" panose="020B0604030504040204" pitchFamily="34" charset="-120"/>
                <a:ea typeface="微軟正黑體" panose="020B0604030504040204" pitchFamily="34" charset="-120"/>
              </a:rPr>
              <a:t>https://</a:t>
            </a:r>
            <a:r>
              <a:rPr lang="en-US" altLang="zh-TW" sz="1000" err="1">
                <a:solidFill>
                  <a:schemeClr val="bg1"/>
                </a:solidFill>
                <a:latin typeface="微軟正黑體" panose="020B0604030504040204" pitchFamily="34" charset="-120"/>
                <a:ea typeface="微軟正黑體" panose="020B0604030504040204" pitchFamily="34" charset="-120"/>
              </a:rPr>
              <a:t>www.qnap.com</a:t>
            </a:r>
            <a:r>
              <a:rPr lang="en-US" altLang="zh-TW" sz="1000">
                <a:solidFill>
                  <a:schemeClr val="bg1"/>
                </a:solidFill>
                <a:latin typeface="微軟正黑體" panose="020B0604030504040204" pitchFamily="34" charset="-120"/>
                <a:ea typeface="微軟正黑體" panose="020B0604030504040204" pitchFamily="34" charset="-120"/>
              </a:rPr>
              <a:t>/go/compatibility-expansion/</a:t>
            </a:r>
            <a:r>
              <a:rPr lang="en-US" altLang="zh-TW" sz="1000" err="1">
                <a:solidFill>
                  <a:schemeClr val="bg1"/>
                </a:solidFill>
                <a:latin typeface="微軟正黑體" panose="020B0604030504040204" pitchFamily="34" charset="-120"/>
                <a:ea typeface="微軟正黑體" panose="020B0604030504040204" pitchFamily="34" charset="-120"/>
              </a:rPr>
              <a:t>pcie</a:t>
            </a:r>
            <a:r>
              <a:rPr lang="en-US" altLang="zh-TW" sz="1000">
                <a:solidFill>
                  <a:schemeClr val="bg1"/>
                </a:solidFill>
                <a:latin typeface="微軟正黑體" panose="020B0604030504040204" pitchFamily="34" charset="-120"/>
                <a:ea typeface="微軟正黑體" panose="020B0604030504040204" pitchFamily="34" charset="-120"/>
              </a:rPr>
              <a:t> </a:t>
            </a:r>
            <a:endParaRPr lang="zh-TW" altLang="en-US" sz="10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40539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53902-D88D-ABED-38DA-152A58966798}"/>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EC8A432D-2218-2CE2-6422-C78052A82CF8}"/>
              </a:ext>
            </a:extLst>
          </p:cNvPr>
          <p:cNvSpPr txBox="1"/>
          <p:nvPr/>
        </p:nvSpPr>
        <p:spPr>
          <a:xfrm>
            <a:off x="316255" y="314534"/>
            <a:ext cx="11791950"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微軟正黑體"/>
                <a:ea typeface="微軟正黑體"/>
              </a:rPr>
              <a:t>應用情境</a:t>
            </a:r>
            <a:r>
              <a:rPr lang="en-US" altLang="zh-TW" sz="4600" b="1">
                <a:solidFill>
                  <a:schemeClr val="bg1">
                    <a:lumMod val="75000"/>
                  </a:schemeClr>
                </a:solidFill>
                <a:latin typeface="微軟正黑體"/>
                <a:ea typeface="微軟正黑體"/>
              </a:rPr>
              <a:t> - </a:t>
            </a:r>
            <a:r>
              <a:rPr lang="en-US" altLang="zh-TW" sz="4600" b="1" err="1">
                <a:solidFill>
                  <a:schemeClr val="bg1">
                    <a:lumMod val="75000"/>
                  </a:schemeClr>
                </a:solidFill>
                <a:latin typeface="微軟正黑體"/>
                <a:ea typeface="微軟正黑體"/>
              </a:rPr>
              <a:t>多媒體工作室</a:t>
            </a:r>
            <a:endParaRPr lang="en-US" altLang="zh-TW" sz="4600" b="1">
              <a:solidFill>
                <a:schemeClr val="bg1">
                  <a:lumMod val="75000"/>
                </a:schemeClr>
              </a:solidFill>
              <a:latin typeface="微軟正黑體"/>
              <a:ea typeface="微軟正黑體"/>
            </a:endParaRPr>
          </a:p>
        </p:txBody>
      </p:sp>
      <p:cxnSp>
        <p:nvCxnSpPr>
          <p:cNvPr id="3" name="直線單箭頭接點 2">
            <a:extLst>
              <a:ext uri="{FF2B5EF4-FFF2-40B4-BE49-F238E27FC236}">
                <a16:creationId xmlns:a16="http://schemas.microsoft.com/office/drawing/2014/main" id="{CEA09B32-3E04-E634-560C-A06C8DF9A33C}"/>
              </a:ext>
            </a:extLst>
          </p:cNvPr>
          <p:cNvCxnSpPr>
            <a:cxnSpLocks/>
          </p:cNvCxnSpPr>
          <p:nvPr/>
        </p:nvCxnSpPr>
        <p:spPr>
          <a:xfrm flipV="1">
            <a:off x="1708157" y="5022358"/>
            <a:ext cx="1866984" cy="904"/>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 name="直線單箭頭接點 3">
            <a:extLst>
              <a:ext uri="{FF2B5EF4-FFF2-40B4-BE49-F238E27FC236}">
                <a16:creationId xmlns:a16="http://schemas.microsoft.com/office/drawing/2014/main" id="{A8681485-D006-02DC-B4C3-566B1E4977E6}"/>
              </a:ext>
            </a:extLst>
          </p:cNvPr>
          <p:cNvCxnSpPr>
            <a:cxnSpLocks/>
          </p:cNvCxnSpPr>
          <p:nvPr/>
        </p:nvCxnSpPr>
        <p:spPr>
          <a:xfrm flipH="1" flipV="1">
            <a:off x="4370333" y="4557404"/>
            <a:ext cx="8954" cy="1280847"/>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3998FCF3-A297-CE99-B536-8BA71C646BA7}"/>
              </a:ext>
            </a:extLst>
          </p:cNvPr>
          <p:cNvCxnSpPr>
            <a:cxnSpLocks/>
          </p:cNvCxnSpPr>
          <p:nvPr/>
        </p:nvCxnSpPr>
        <p:spPr>
          <a:xfrm>
            <a:off x="8184101" y="4404278"/>
            <a:ext cx="0" cy="977058"/>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001A240B-EF8C-16A7-9EB7-8EE8A5351A7C}"/>
              </a:ext>
            </a:extLst>
          </p:cNvPr>
          <p:cNvCxnSpPr>
            <a:cxnSpLocks/>
          </p:cNvCxnSpPr>
          <p:nvPr/>
        </p:nvCxnSpPr>
        <p:spPr>
          <a:xfrm>
            <a:off x="10282014" y="4345050"/>
            <a:ext cx="0" cy="977058"/>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0EF9169A-6AD2-6ACA-D798-EA1CADDE846E}"/>
              </a:ext>
            </a:extLst>
          </p:cNvPr>
          <p:cNvCxnSpPr>
            <a:cxnSpLocks/>
          </p:cNvCxnSpPr>
          <p:nvPr/>
        </p:nvCxnSpPr>
        <p:spPr>
          <a:xfrm flipV="1">
            <a:off x="1940411" y="3074243"/>
            <a:ext cx="1623177" cy="23812"/>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F1EF017F-E9F6-136E-CB4E-1BF50E4A8FA1}"/>
              </a:ext>
            </a:extLst>
          </p:cNvPr>
          <p:cNvCxnSpPr>
            <a:cxnSpLocks/>
          </p:cNvCxnSpPr>
          <p:nvPr/>
        </p:nvCxnSpPr>
        <p:spPr>
          <a:xfrm>
            <a:off x="7666623" y="3293909"/>
            <a:ext cx="12727" cy="763283"/>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21" name="圖形 11">
            <a:extLst>
              <a:ext uri="{FF2B5EF4-FFF2-40B4-BE49-F238E27FC236}">
                <a16:creationId xmlns:a16="http://schemas.microsoft.com/office/drawing/2014/main" id="{ED04746E-946B-C3FF-5D04-48242B422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8980" y="5180103"/>
            <a:ext cx="714599" cy="1015452"/>
          </a:xfrm>
          <a:prstGeom prst="rect">
            <a:avLst/>
          </a:prstGeom>
        </p:spPr>
      </p:pic>
      <p:pic>
        <p:nvPicPr>
          <p:cNvPr id="23" name="圖形 13">
            <a:extLst>
              <a:ext uri="{FF2B5EF4-FFF2-40B4-BE49-F238E27FC236}">
                <a16:creationId xmlns:a16="http://schemas.microsoft.com/office/drawing/2014/main" id="{37731156-1DCF-B133-6370-DE8F2DA39B1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9132" y="2351421"/>
            <a:ext cx="1246990" cy="1593201"/>
          </a:xfrm>
          <a:prstGeom prst="rect">
            <a:avLst/>
          </a:prstGeom>
        </p:spPr>
      </p:pic>
      <p:pic>
        <p:nvPicPr>
          <p:cNvPr id="24" name="圖片 23">
            <a:extLst>
              <a:ext uri="{FF2B5EF4-FFF2-40B4-BE49-F238E27FC236}">
                <a16:creationId xmlns:a16="http://schemas.microsoft.com/office/drawing/2014/main" id="{5C833700-8705-4667-E217-7C4AA84C48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4896" y="2471218"/>
            <a:ext cx="727731" cy="444988"/>
          </a:xfrm>
          <a:prstGeom prst="rect">
            <a:avLst/>
          </a:prstGeom>
        </p:spPr>
      </p:pic>
      <p:pic>
        <p:nvPicPr>
          <p:cNvPr id="25" name="圖形 15">
            <a:extLst>
              <a:ext uri="{FF2B5EF4-FFF2-40B4-BE49-F238E27FC236}">
                <a16:creationId xmlns:a16="http://schemas.microsoft.com/office/drawing/2014/main" id="{609402FA-DACE-A0B9-2451-93E2B1537DA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7374" y="4245050"/>
            <a:ext cx="1246991" cy="1593201"/>
          </a:xfrm>
          <a:prstGeom prst="rect">
            <a:avLst/>
          </a:prstGeom>
        </p:spPr>
      </p:pic>
      <p:sp>
        <p:nvSpPr>
          <p:cNvPr id="26" name="文字方塊 16">
            <a:extLst>
              <a:ext uri="{FF2B5EF4-FFF2-40B4-BE49-F238E27FC236}">
                <a16:creationId xmlns:a16="http://schemas.microsoft.com/office/drawing/2014/main" id="{5C23822B-7A6A-D2A1-8AFB-7B2068B439DA}"/>
              </a:ext>
            </a:extLst>
          </p:cNvPr>
          <p:cNvSpPr txBox="1"/>
          <p:nvPr/>
        </p:nvSpPr>
        <p:spPr>
          <a:xfrm>
            <a:off x="7696579" y="6214675"/>
            <a:ext cx="1191352"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solidFill>
                  <a:srgbClr val="FFFFFF"/>
                </a:solidFill>
                <a:latin typeface="Arial"/>
                <a:ea typeface="新細明體"/>
                <a:cs typeface="Arial"/>
              </a:rPr>
              <a:t>10GbE Server</a:t>
            </a:r>
            <a:endParaRPr lang="zh-TW" altLang="en-US" sz="1200" dirty="0">
              <a:solidFill>
                <a:srgbClr val="FFFFFF"/>
              </a:solidFill>
              <a:latin typeface="Arial"/>
              <a:ea typeface="新細明體"/>
              <a:cs typeface="Arial"/>
            </a:endParaRPr>
          </a:p>
        </p:txBody>
      </p:sp>
      <p:sp>
        <p:nvSpPr>
          <p:cNvPr id="28" name="文字方塊 18">
            <a:extLst>
              <a:ext uri="{FF2B5EF4-FFF2-40B4-BE49-F238E27FC236}">
                <a16:creationId xmlns:a16="http://schemas.microsoft.com/office/drawing/2014/main" id="{78BCA94E-C3F6-A959-CEF4-9458685401CE}"/>
              </a:ext>
            </a:extLst>
          </p:cNvPr>
          <p:cNvSpPr txBox="1"/>
          <p:nvPr/>
        </p:nvSpPr>
        <p:spPr>
          <a:xfrm>
            <a:off x="1445082" y="3713578"/>
            <a:ext cx="92845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10GbE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PC</a:t>
            </a:r>
            <a:endParaRPr lang="zh-TW" altLang="en-US" sz="1200">
              <a:solidFill>
                <a:srgbClr val="FFFFFF"/>
              </a:solidFill>
              <a:latin typeface="Arial" panose="020B0604020202020204" pitchFamily="34" charset="0"/>
              <a:cs typeface="Arial" panose="020B0604020202020204" pitchFamily="34" charset="0"/>
            </a:endParaRPr>
          </a:p>
        </p:txBody>
      </p:sp>
      <p:sp>
        <p:nvSpPr>
          <p:cNvPr id="29" name="文字方塊 19">
            <a:extLst>
              <a:ext uri="{FF2B5EF4-FFF2-40B4-BE49-F238E27FC236}">
                <a16:creationId xmlns:a16="http://schemas.microsoft.com/office/drawing/2014/main" id="{661282C1-4013-B86A-2257-929B4525D945}"/>
              </a:ext>
            </a:extLst>
          </p:cNvPr>
          <p:cNvSpPr txBox="1"/>
          <p:nvPr/>
        </p:nvSpPr>
        <p:spPr>
          <a:xfrm>
            <a:off x="1285559" y="5657432"/>
            <a:ext cx="1028880" cy="27699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2.5GbE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PC</a:t>
            </a:r>
            <a:endParaRPr lang="zh-TW" altLang="en-US" sz="1200">
              <a:solidFill>
                <a:srgbClr val="FFFFFF"/>
              </a:solidFill>
              <a:latin typeface="Arial" panose="020B0604020202020204" pitchFamily="34" charset="0"/>
              <a:cs typeface="Arial" panose="020B0604020202020204" pitchFamily="34" charset="0"/>
            </a:endParaRPr>
          </a:p>
        </p:txBody>
      </p:sp>
      <p:pic>
        <p:nvPicPr>
          <p:cNvPr id="31" name="圖形 21">
            <a:extLst>
              <a:ext uri="{FF2B5EF4-FFF2-40B4-BE49-F238E27FC236}">
                <a16:creationId xmlns:a16="http://schemas.microsoft.com/office/drawing/2014/main" id="{E48A9898-5613-BB69-8D5E-E9990E9DD36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559658" y="5146871"/>
            <a:ext cx="902659" cy="964294"/>
          </a:xfrm>
          <a:prstGeom prst="rect">
            <a:avLst/>
          </a:prstGeom>
        </p:spPr>
      </p:pic>
      <p:sp>
        <p:nvSpPr>
          <p:cNvPr id="32" name="文字方塊 22">
            <a:extLst>
              <a:ext uri="{FF2B5EF4-FFF2-40B4-BE49-F238E27FC236}">
                <a16:creationId xmlns:a16="http://schemas.microsoft.com/office/drawing/2014/main" id="{80DCDA1C-6767-64A6-50C8-5E90E3388128}"/>
              </a:ext>
            </a:extLst>
          </p:cNvPr>
          <p:cNvSpPr txBox="1"/>
          <p:nvPr/>
        </p:nvSpPr>
        <p:spPr>
          <a:xfrm>
            <a:off x="3830114" y="6220557"/>
            <a:ext cx="1208985"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1GbE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Devices</a:t>
            </a:r>
            <a:endParaRPr lang="zh-TW" altLang="en-US" sz="1200">
              <a:solidFill>
                <a:srgbClr val="FFFFFF"/>
              </a:solidFill>
              <a:latin typeface="Arial" panose="020B0604020202020204" pitchFamily="34" charset="0"/>
              <a:cs typeface="Arial" panose="020B0604020202020204" pitchFamily="34" charset="0"/>
            </a:endParaRPr>
          </a:p>
        </p:txBody>
      </p:sp>
      <p:cxnSp>
        <p:nvCxnSpPr>
          <p:cNvPr id="40" name="直線單箭頭接點 39">
            <a:extLst>
              <a:ext uri="{FF2B5EF4-FFF2-40B4-BE49-F238E27FC236}">
                <a16:creationId xmlns:a16="http://schemas.microsoft.com/office/drawing/2014/main" id="{FF0E6069-B0B9-C42C-51F6-3406C8208F1A}"/>
              </a:ext>
            </a:extLst>
          </p:cNvPr>
          <p:cNvCxnSpPr>
            <a:cxnSpLocks/>
          </p:cNvCxnSpPr>
          <p:nvPr/>
        </p:nvCxnSpPr>
        <p:spPr>
          <a:xfrm>
            <a:off x="3563588" y="3074243"/>
            <a:ext cx="0" cy="1211448"/>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9534A6FD-F268-073C-0849-E849895336A3}"/>
              </a:ext>
            </a:extLst>
          </p:cNvPr>
          <p:cNvCxnSpPr>
            <a:cxnSpLocks/>
          </p:cNvCxnSpPr>
          <p:nvPr/>
        </p:nvCxnSpPr>
        <p:spPr>
          <a:xfrm>
            <a:off x="5178263" y="4342046"/>
            <a:ext cx="1593496"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206D5CC5-3EE0-A70E-2F62-060781D4FACF}"/>
              </a:ext>
            </a:extLst>
          </p:cNvPr>
          <p:cNvCxnSpPr>
            <a:cxnSpLocks/>
          </p:cNvCxnSpPr>
          <p:nvPr/>
        </p:nvCxnSpPr>
        <p:spPr>
          <a:xfrm flipV="1">
            <a:off x="8821859" y="4331749"/>
            <a:ext cx="1460155" cy="10297"/>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C9052F5B-DD70-FB04-1B78-E72C201E2DB7}"/>
              </a:ext>
            </a:extLst>
          </p:cNvPr>
          <p:cNvCxnSpPr>
            <a:cxnSpLocks/>
          </p:cNvCxnSpPr>
          <p:nvPr/>
        </p:nvCxnSpPr>
        <p:spPr>
          <a:xfrm flipV="1">
            <a:off x="6802345" y="4406448"/>
            <a:ext cx="15817" cy="845342"/>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5" name="文字方塊 37">
            <a:extLst>
              <a:ext uri="{FF2B5EF4-FFF2-40B4-BE49-F238E27FC236}">
                <a16:creationId xmlns:a16="http://schemas.microsoft.com/office/drawing/2014/main" id="{FC7B56EF-8053-6F62-73F7-D2347937E6C1}"/>
              </a:ext>
            </a:extLst>
          </p:cNvPr>
          <p:cNvSpPr txBox="1"/>
          <p:nvPr/>
        </p:nvSpPr>
        <p:spPr>
          <a:xfrm>
            <a:off x="6370930" y="6220558"/>
            <a:ext cx="92845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10GbE</a:t>
            </a:r>
            <a:r>
              <a:rPr lang="zh-TW" altLang="en-US" sz="1200">
                <a:solidFill>
                  <a:srgbClr val="FFFFFF"/>
                </a:solidFill>
                <a:latin typeface="Arial" panose="020B0604020202020204" pitchFamily="34" charset="0"/>
                <a:cs typeface="Arial" panose="020B0604020202020204" pitchFamily="34" charset="0"/>
              </a:rPr>
              <a:t> </a:t>
            </a:r>
            <a:r>
              <a:rPr lang="en-US" altLang="zh-TW" sz="1200">
                <a:solidFill>
                  <a:srgbClr val="FFFFFF"/>
                </a:solidFill>
                <a:latin typeface="Arial" panose="020B0604020202020204" pitchFamily="34" charset="0"/>
                <a:cs typeface="Arial" panose="020B0604020202020204" pitchFamily="34" charset="0"/>
              </a:rPr>
              <a:t>PC</a:t>
            </a:r>
            <a:endParaRPr lang="zh-TW" altLang="en-US" sz="1200">
              <a:solidFill>
                <a:srgbClr val="FFFFFF"/>
              </a:solidFill>
              <a:latin typeface="Arial" panose="020B0604020202020204" pitchFamily="34" charset="0"/>
              <a:cs typeface="Arial" panose="020B0604020202020204" pitchFamily="34" charset="0"/>
            </a:endParaRPr>
          </a:p>
        </p:txBody>
      </p:sp>
      <p:pic>
        <p:nvPicPr>
          <p:cNvPr id="46" name="圖形 38">
            <a:extLst>
              <a:ext uri="{FF2B5EF4-FFF2-40B4-BE49-F238E27FC236}">
                <a16:creationId xmlns:a16="http://schemas.microsoft.com/office/drawing/2014/main" id="{F7EFB38A-E4D8-9C04-A0D1-816642AE18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35453" y="4754194"/>
            <a:ext cx="1246992" cy="1593201"/>
          </a:xfrm>
          <a:prstGeom prst="rect">
            <a:avLst/>
          </a:prstGeom>
        </p:spPr>
      </p:pic>
      <p:pic>
        <p:nvPicPr>
          <p:cNvPr id="47" name="圖片 46">
            <a:extLst>
              <a:ext uri="{FF2B5EF4-FFF2-40B4-BE49-F238E27FC236}">
                <a16:creationId xmlns:a16="http://schemas.microsoft.com/office/drawing/2014/main" id="{5A065C93-F460-5AEA-C8D5-DA805572A5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91273" y="4957041"/>
            <a:ext cx="727731" cy="444988"/>
          </a:xfrm>
          <a:prstGeom prst="rect">
            <a:avLst/>
          </a:prstGeom>
        </p:spPr>
      </p:pic>
      <p:pic>
        <p:nvPicPr>
          <p:cNvPr id="49" name="圖形 41">
            <a:extLst>
              <a:ext uri="{FF2B5EF4-FFF2-40B4-BE49-F238E27FC236}">
                <a16:creationId xmlns:a16="http://schemas.microsoft.com/office/drawing/2014/main" id="{25C32103-584C-D467-EA94-CBDDBEBB73C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865496">
            <a:off x="4305403" y="5233124"/>
            <a:ext cx="914556" cy="927248"/>
          </a:xfrm>
          <a:prstGeom prst="rect">
            <a:avLst/>
          </a:prstGeom>
        </p:spPr>
      </p:pic>
      <p:sp>
        <p:nvSpPr>
          <p:cNvPr id="27" name="文字方塊 17">
            <a:extLst>
              <a:ext uri="{FF2B5EF4-FFF2-40B4-BE49-F238E27FC236}">
                <a16:creationId xmlns:a16="http://schemas.microsoft.com/office/drawing/2014/main" id="{CC848096-4319-68C6-9F52-34EB68EB53AC}"/>
              </a:ext>
            </a:extLst>
          </p:cNvPr>
          <p:cNvSpPr txBox="1"/>
          <p:nvPr/>
        </p:nvSpPr>
        <p:spPr>
          <a:xfrm>
            <a:off x="8928157" y="6214674"/>
            <a:ext cx="2854115"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ea typeface="新細明體"/>
                <a:cs typeface="Arial" panose="020B0604020202020204" pitchFamily="34" charset="0"/>
              </a:rPr>
              <a:t>TS-h1277AXU-RP / TS-h1677AXU-RP</a:t>
            </a:r>
            <a:endParaRPr lang="zh-TW" sz="1200">
              <a:latin typeface="Arial" panose="020B0604020202020204" pitchFamily="34" charset="0"/>
              <a:cs typeface="Arial" panose="020B0604020202020204" pitchFamily="34" charset="0"/>
            </a:endParaRPr>
          </a:p>
        </p:txBody>
      </p:sp>
      <p:sp>
        <p:nvSpPr>
          <p:cNvPr id="7" name="矩形: 圓角化同側角落 6">
            <a:extLst>
              <a:ext uri="{FF2B5EF4-FFF2-40B4-BE49-F238E27FC236}">
                <a16:creationId xmlns:a16="http://schemas.microsoft.com/office/drawing/2014/main" id="{C6A53E81-D4B7-5B6A-ADB1-505D8BD2FE41}"/>
              </a:ext>
            </a:extLst>
          </p:cNvPr>
          <p:cNvSpPr/>
          <p:nvPr/>
        </p:nvSpPr>
        <p:spPr>
          <a:xfrm rot="10800000">
            <a:off x="4298461" y="1554795"/>
            <a:ext cx="3368162" cy="984978"/>
          </a:xfrm>
          <a:prstGeom prst="round2SameRect">
            <a:avLst/>
          </a:prstGeom>
          <a:gradFill>
            <a:gsLst>
              <a:gs pos="0">
                <a:srgbClr val="424651"/>
              </a:gs>
              <a:gs pos="100000">
                <a:schemeClr val="tx1">
                  <a:lumMod val="95000"/>
                  <a:lumOff val="5000"/>
                </a:schemeClr>
              </a:gs>
            </a:gsLst>
            <a:lin ang="5400000" scaled="1"/>
          </a:gradFill>
          <a:ln>
            <a:noFill/>
          </a:ln>
          <a:effectLst>
            <a:innerShdw blurRad="228600" dist="38100" dir="21540000">
              <a:prstClr val="black">
                <a:alpha val="7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cs typeface="Arial" panose="020B0604020202020204" pitchFamily="34" charset="0"/>
            </a:endParaRPr>
          </a:p>
        </p:txBody>
      </p:sp>
      <p:sp>
        <p:nvSpPr>
          <p:cNvPr id="9" name="文字方塊 49">
            <a:extLst>
              <a:ext uri="{FF2B5EF4-FFF2-40B4-BE49-F238E27FC236}">
                <a16:creationId xmlns:a16="http://schemas.microsoft.com/office/drawing/2014/main" id="{B636DD60-5873-29BA-6752-0E82ACEAA4DD}"/>
              </a:ext>
            </a:extLst>
          </p:cNvPr>
          <p:cNvSpPr txBox="1"/>
          <p:nvPr/>
        </p:nvSpPr>
        <p:spPr>
          <a:xfrm>
            <a:off x="4988429" y="1670834"/>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1">
                    <a:lumMod val="60000"/>
                    <a:lumOff val="40000"/>
                  </a:schemeClr>
                </a:solidFill>
                <a:latin typeface="Arial" panose="020B0604020202020204" pitchFamily="34" charset="0"/>
                <a:cs typeface="Arial" panose="020B0604020202020204" pitchFamily="34" charset="0"/>
              </a:rPr>
              <a:t>25GbE</a:t>
            </a:r>
            <a:endParaRPr lang="zh-TW" altLang="en-US" sz="1200" b="1">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11" name="直線單箭頭接點 10">
            <a:extLst>
              <a:ext uri="{FF2B5EF4-FFF2-40B4-BE49-F238E27FC236}">
                <a16:creationId xmlns:a16="http://schemas.microsoft.com/office/drawing/2014/main" id="{24C18471-69EA-F5AD-6FD9-0124FFD002A1}"/>
              </a:ext>
            </a:extLst>
          </p:cNvPr>
          <p:cNvCxnSpPr>
            <a:cxnSpLocks/>
          </p:cNvCxnSpPr>
          <p:nvPr/>
        </p:nvCxnSpPr>
        <p:spPr>
          <a:xfrm>
            <a:off x="4721550" y="1793965"/>
            <a:ext cx="201404" cy="0"/>
          </a:xfrm>
          <a:prstGeom prst="straightConnector1">
            <a:avLst/>
          </a:prstGeom>
          <a:ln w="50800" cap="sq"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 name="文字方塊 51">
            <a:extLst>
              <a:ext uri="{FF2B5EF4-FFF2-40B4-BE49-F238E27FC236}">
                <a16:creationId xmlns:a16="http://schemas.microsoft.com/office/drawing/2014/main" id="{B016DE1E-D7AF-915F-ED4A-0BA5C69AE8E5}"/>
              </a:ext>
            </a:extLst>
          </p:cNvPr>
          <p:cNvSpPr txBox="1"/>
          <p:nvPr/>
        </p:nvSpPr>
        <p:spPr>
          <a:xfrm>
            <a:off x="4988429" y="2050818"/>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6">
                    <a:lumMod val="75000"/>
                  </a:schemeClr>
                </a:solidFill>
                <a:latin typeface="Arial" panose="020B0604020202020204" pitchFamily="34" charset="0"/>
                <a:cs typeface="Arial" panose="020B0604020202020204" pitchFamily="34" charset="0"/>
              </a:rPr>
              <a:t>10GbE</a:t>
            </a:r>
            <a:endParaRPr lang="zh-TW" altLang="en-US" sz="1200" b="1">
              <a:solidFill>
                <a:schemeClr val="accent6">
                  <a:lumMod val="75000"/>
                </a:schemeClr>
              </a:solidFill>
              <a:latin typeface="Arial" panose="020B0604020202020204" pitchFamily="34" charset="0"/>
              <a:cs typeface="Arial" panose="020B0604020202020204" pitchFamily="34" charset="0"/>
            </a:endParaRPr>
          </a:p>
        </p:txBody>
      </p:sp>
      <p:cxnSp>
        <p:nvCxnSpPr>
          <p:cNvPr id="13" name="直線單箭頭接點 12">
            <a:extLst>
              <a:ext uri="{FF2B5EF4-FFF2-40B4-BE49-F238E27FC236}">
                <a16:creationId xmlns:a16="http://schemas.microsoft.com/office/drawing/2014/main" id="{89103B15-F9C2-54E4-6D2F-420CDD906D66}"/>
              </a:ext>
            </a:extLst>
          </p:cNvPr>
          <p:cNvCxnSpPr>
            <a:cxnSpLocks/>
          </p:cNvCxnSpPr>
          <p:nvPr/>
        </p:nvCxnSpPr>
        <p:spPr>
          <a:xfrm>
            <a:off x="4721550" y="2173187"/>
            <a:ext cx="201404" cy="0"/>
          </a:xfrm>
          <a:prstGeom prst="straightConnector1">
            <a:avLst/>
          </a:prstGeom>
          <a:ln w="50800" cap="sq"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4" name="文字方塊 53">
            <a:extLst>
              <a:ext uri="{FF2B5EF4-FFF2-40B4-BE49-F238E27FC236}">
                <a16:creationId xmlns:a16="http://schemas.microsoft.com/office/drawing/2014/main" id="{B0165360-9365-C0C9-1B78-B88BE37D2E23}"/>
              </a:ext>
            </a:extLst>
          </p:cNvPr>
          <p:cNvSpPr txBox="1"/>
          <p:nvPr/>
        </p:nvSpPr>
        <p:spPr>
          <a:xfrm>
            <a:off x="6359765" y="1670834"/>
            <a:ext cx="715260"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2">
                    <a:lumMod val="75000"/>
                  </a:schemeClr>
                </a:solidFill>
                <a:latin typeface="Arial" panose="020B0604020202020204" pitchFamily="34" charset="0"/>
                <a:cs typeface="Arial" panose="020B0604020202020204" pitchFamily="34" charset="0"/>
              </a:rPr>
              <a:t>2.5GbE</a:t>
            </a:r>
            <a:endParaRPr lang="zh-TW" altLang="en-US" sz="1200" b="1">
              <a:solidFill>
                <a:schemeClr val="accent2">
                  <a:lumMod val="75000"/>
                </a:schemeClr>
              </a:solidFill>
              <a:latin typeface="Arial" panose="020B0604020202020204" pitchFamily="34" charset="0"/>
              <a:cs typeface="Arial" panose="020B0604020202020204" pitchFamily="34" charset="0"/>
            </a:endParaRPr>
          </a:p>
        </p:txBody>
      </p:sp>
      <p:cxnSp>
        <p:nvCxnSpPr>
          <p:cNvPr id="15" name="直線單箭頭接點 14">
            <a:extLst>
              <a:ext uri="{FF2B5EF4-FFF2-40B4-BE49-F238E27FC236}">
                <a16:creationId xmlns:a16="http://schemas.microsoft.com/office/drawing/2014/main" id="{2B7DCADD-BE2D-4A0F-CC82-B48E79803555}"/>
              </a:ext>
            </a:extLst>
          </p:cNvPr>
          <p:cNvCxnSpPr>
            <a:cxnSpLocks/>
          </p:cNvCxnSpPr>
          <p:nvPr/>
        </p:nvCxnSpPr>
        <p:spPr>
          <a:xfrm>
            <a:off x="6092886" y="1793965"/>
            <a:ext cx="201404" cy="0"/>
          </a:xfrm>
          <a:prstGeom prst="straightConnector1">
            <a:avLst/>
          </a:prstGeom>
          <a:ln w="50800" cap="sq"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6" name="文字方塊 57">
            <a:extLst>
              <a:ext uri="{FF2B5EF4-FFF2-40B4-BE49-F238E27FC236}">
                <a16:creationId xmlns:a16="http://schemas.microsoft.com/office/drawing/2014/main" id="{8A22790E-775A-08E4-4BBD-2D292F9574C3}"/>
              </a:ext>
            </a:extLst>
          </p:cNvPr>
          <p:cNvSpPr txBox="1"/>
          <p:nvPr/>
        </p:nvSpPr>
        <p:spPr>
          <a:xfrm>
            <a:off x="6370203" y="2050818"/>
            <a:ext cx="1419124" cy="276999"/>
          </a:xfrm>
          <a:prstGeom prst="rect">
            <a:avLst/>
          </a:prstGeom>
          <a:noFill/>
          <a:ln>
            <a:noFill/>
          </a:ln>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rgbClr val="00B0F0"/>
                </a:solidFill>
                <a:latin typeface="Arial" panose="020B0604020202020204" pitchFamily="34" charset="0"/>
                <a:cs typeface="Arial" panose="020B0604020202020204" pitchFamily="34" charset="0"/>
              </a:rPr>
              <a:t>1GbE</a:t>
            </a:r>
          </a:p>
        </p:txBody>
      </p:sp>
      <p:cxnSp>
        <p:nvCxnSpPr>
          <p:cNvPr id="22" name="直線單箭頭接點 21">
            <a:extLst>
              <a:ext uri="{FF2B5EF4-FFF2-40B4-BE49-F238E27FC236}">
                <a16:creationId xmlns:a16="http://schemas.microsoft.com/office/drawing/2014/main" id="{2D79E994-A7B3-F105-C12D-FDB73036FBFA}"/>
              </a:ext>
            </a:extLst>
          </p:cNvPr>
          <p:cNvCxnSpPr>
            <a:cxnSpLocks/>
          </p:cNvCxnSpPr>
          <p:nvPr/>
        </p:nvCxnSpPr>
        <p:spPr>
          <a:xfrm>
            <a:off x="6103324" y="2197554"/>
            <a:ext cx="201404" cy="0"/>
          </a:xfrm>
          <a:prstGeom prst="straightConnector1">
            <a:avLst/>
          </a:prstGeom>
          <a:ln w="50800" cap="sq"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30" name="圖片 29" descr="一張含有 電腦, 室內 的圖片&#10;&#10;自動產生的描述">
            <a:extLst>
              <a:ext uri="{FF2B5EF4-FFF2-40B4-BE49-F238E27FC236}">
                <a16:creationId xmlns:a16="http://schemas.microsoft.com/office/drawing/2014/main" id="{5B73D9EC-1AB4-D30D-C271-E36C4C38FB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96317" y="5251790"/>
            <a:ext cx="2019078" cy="933154"/>
          </a:xfrm>
          <a:prstGeom prst="rect">
            <a:avLst/>
          </a:prstGeom>
        </p:spPr>
      </p:pic>
      <p:cxnSp>
        <p:nvCxnSpPr>
          <p:cNvPr id="65" name="直線單箭頭接點 64">
            <a:extLst>
              <a:ext uri="{FF2B5EF4-FFF2-40B4-BE49-F238E27FC236}">
                <a16:creationId xmlns:a16="http://schemas.microsoft.com/office/drawing/2014/main" id="{91C94310-49BB-1939-6E09-C0A37859945D}"/>
              </a:ext>
            </a:extLst>
          </p:cNvPr>
          <p:cNvCxnSpPr>
            <a:cxnSpLocks/>
          </p:cNvCxnSpPr>
          <p:nvPr/>
        </p:nvCxnSpPr>
        <p:spPr>
          <a:xfrm>
            <a:off x="3575141" y="4510437"/>
            <a:ext cx="0" cy="51299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8" name="圖片 7" descr="一張含有 電子產品, 電子裝置, 文字, 電路 的圖片&#10;&#10;自動產生的描述">
            <a:extLst>
              <a:ext uri="{FF2B5EF4-FFF2-40B4-BE49-F238E27FC236}">
                <a16:creationId xmlns:a16="http://schemas.microsoft.com/office/drawing/2014/main" id="{5B2B2E8B-28A6-8AC9-6FD0-B3238C270C3E}"/>
              </a:ext>
            </a:extLst>
          </p:cNvPr>
          <p:cNvPicPr>
            <a:picLocks noChangeAspect="1"/>
          </p:cNvPicPr>
          <p:nvPr/>
        </p:nvPicPr>
        <p:blipFill rotWithShape="1">
          <a:blip r:embed="rId13"/>
          <a:srcRect t="24518" b="21621"/>
          <a:stretch/>
        </p:blipFill>
        <p:spPr>
          <a:xfrm>
            <a:off x="3231452" y="3915330"/>
            <a:ext cx="2235201" cy="749796"/>
          </a:xfrm>
          <a:prstGeom prst="rect">
            <a:avLst/>
          </a:prstGeom>
        </p:spPr>
      </p:pic>
      <p:sp>
        <p:nvSpPr>
          <p:cNvPr id="10" name="文字方塊 56">
            <a:extLst>
              <a:ext uri="{FF2B5EF4-FFF2-40B4-BE49-F238E27FC236}">
                <a16:creationId xmlns:a16="http://schemas.microsoft.com/office/drawing/2014/main" id="{1ECC4534-15E1-D132-F707-496419865BEC}"/>
              </a:ext>
            </a:extLst>
          </p:cNvPr>
          <p:cNvSpPr txBox="1"/>
          <p:nvPr/>
        </p:nvSpPr>
        <p:spPr>
          <a:xfrm>
            <a:off x="3514605" y="3617509"/>
            <a:ext cx="1663658" cy="276999"/>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QSW-M2106R-2S2T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nvGrpSpPr>
          <p:cNvPr id="70" name="群組 69">
            <a:extLst>
              <a:ext uri="{FF2B5EF4-FFF2-40B4-BE49-F238E27FC236}">
                <a16:creationId xmlns:a16="http://schemas.microsoft.com/office/drawing/2014/main" id="{57DABB4F-F423-A2DB-CE7A-497486F25BEF}"/>
              </a:ext>
            </a:extLst>
          </p:cNvPr>
          <p:cNvGrpSpPr/>
          <p:nvPr/>
        </p:nvGrpSpPr>
        <p:grpSpPr>
          <a:xfrm>
            <a:off x="6969788" y="2462487"/>
            <a:ext cx="1419124" cy="847481"/>
            <a:chOff x="7548096" y="2226967"/>
            <a:chExt cx="1547306" cy="941761"/>
          </a:xfrm>
        </p:grpSpPr>
        <p:sp>
          <p:nvSpPr>
            <p:cNvPr id="71" name="手繪多邊形: 圖案 70">
              <a:extLst>
                <a:ext uri="{FF2B5EF4-FFF2-40B4-BE49-F238E27FC236}">
                  <a16:creationId xmlns:a16="http://schemas.microsoft.com/office/drawing/2014/main" id="{022DD359-0AED-7679-A703-94BD6D97FFA9}"/>
                </a:ext>
              </a:extLst>
            </p:cNvPr>
            <p:cNvSpPr/>
            <p:nvPr/>
          </p:nvSpPr>
          <p:spPr>
            <a:xfrm>
              <a:off x="7548096" y="2226967"/>
              <a:ext cx="1547306" cy="941761"/>
            </a:xfrm>
            <a:custGeom>
              <a:avLst/>
              <a:gdLst>
                <a:gd name="connsiteX0" fmla="*/ 1822436 w 2185188"/>
                <a:gd name="connsiteY0" fmla="*/ 1330002 h 1330002"/>
                <a:gd name="connsiteX1" fmla="*/ 2185083 w 2185188"/>
                <a:gd name="connsiteY1" fmla="*/ 949774 h 1330002"/>
                <a:gd name="connsiteX2" fmla="*/ 1867572 w 2185188"/>
                <a:gd name="connsiteY2" fmla="*/ 590959 h 1330002"/>
                <a:gd name="connsiteX3" fmla="*/ 1689879 w 2185188"/>
                <a:gd name="connsiteY3" fmla="*/ 301138 h 1330002"/>
                <a:gd name="connsiteX4" fmla="*/ 1350883 w 2185188"/>
                <a:gd name="connsiteY4" fmla="*/ 229871 h 1330002"/>
                <a:gd name="connsiteX5" fmla="*/ 810676 w 2185188"/>
                <a:gd name="connsiteY5" fmla="*/ 13931 h 1330002"/>
                <a:gd name="connsiteX6" fmla="*/ 427258 w 2185188"/>
                <a:gd name="connsiteY6" fmla="*/ 441535 h 1330002"/>
                <a:gd name="connsiteX7" fmla="*/ 86124 w 2185188"/>
                <a:gd name="connsiteY7" fmla="*/ 618516 h 1330002"/>
                <a:gd name="connsiteX8" fmla="*/ 40513 w 2185188"/>
                <a:gd name="connsiteY8" fmla="*/ 1073677 h 1330002"/>
                <a:gd name="connsiteX9" fmla="*/ 414430 w 2185188"/>
                <a:gd name="connsiteY9" fmla="*/ 1327389 h 1330002"/>
                <a:gd name="connsiteX10" fmla="*/ 420844 w 2185188"/>
                <a:gd name="connsiteY10" fmla="*/ 1179866 h 1330002"/>
                <a:gd name="connsiteX11" fmla="*/ 172120 w 2185188"/>
                <a:gd name="connsiteY11" fmla="*/ 1010962 h 1330002"/>
                <a:gd name="connsiteX12" fmla="*/ 202290 w 2185188"/>
                <a:gd name="connsiteY12" fmla="*/ 707600 h 1330002"/>
                <a:gd name="connsiteX13" fmla="*/ 481658 w 2185188"/>
                <a:gd name="connsiteY13" fmla="*/ 593572 h 1330002"/>
                <a:gd name="connsiteX14" fmla="*/ 565992 w 2185188"/>
                <a:gd name="connsiteY14" fmla="*/ 607588 h 1330002"/>
                <a:gd name="connsiteX15" fmla="*/ 565992 w 2185188"/>
                <a:gd name="connsiteY15" fmla="*/ 514465 h 1330002"/>
                <a:gd name="connsiteX16" fmla="*/ 844172 w 2185188"/>
                <a:gd name="connsiteY16" fmla="*/ 158128 h 1330002"/>
                <a:gd name="connsiteX17" fmla="*/ 1251822 w 2185188"/>
                <a:gd name="connsiteY17" fmla="*/ 348175 h 1330002"/>
                <a:gd name="connsiteX18" fmla="*/ 1280566 w 2185188"/>
                <a:gd name="connsiteY18" fmla="*/ 405426 h 1330002"/>
                <a:gd name="connsiteX19" fmla="*/ 1340193 w 2185188"/>
                <a:gd name="connsiteY19" fmla="*/ 384284 h 1330002"/>
                <a:gd name="connsiteX20" fmla="*/ 1605545 w 2185188"/>
                <a:gd name="connsiteY20" fmla="*/ 421343 h 1330002"/>
                <a:gd name="connsiteX21" fmla="*/ 1727888 w 2185188"/>
                <a:gd name="connsiteY21" fmla="*/ 661989 h 1330002"/>
                <a:gd name="connsiteX22" fmla="*/ 1727888 w 2185188"/>
                <a:gd name="connsiteY22" fmla="*/ 736107 h 1330002"/>
                <a:gd name="connsiteX23" fmla="*/ 1824812 w 2185188"/>
                <a:gd name="connsiteY23" fmla="*/ 736107 h 1330002"/>
                <a:gd name="connsiteX24" fmla="*/ 2039353 w 2185188"/>
                <a:gd name="connsiteY24" fmla="*/ 967386 h 1330002"/>
                <a:gd name="connsiteX25" fmla="*/ 1822436 w 2185188"/>
                <a:gd name="connsiteY25" fmla="*/ 1182004 h 1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188" h="1330002">
                  <a:moveTo>
                    <a:pt x="1822436" y="1330002"/>
                  </a:moveTo>
                  <a:cubicBezTo>
                    <a:pt x="2027575" y="1325147"/>
                    <a:pt x="2189936" y="1154912"/>
                    <a:pt x="2185083" y="949774"/>
                  </a:cubicBezTo>
                  <a:cubicBezTo>
                    <a:pt x="2180797" y="768788"/>
                    <a:pt x="2046693" y="617236"/>
                    <a:pt x="1867572" y="590959"/>
                  </a:cubicBezTo>
                  <a:cubicBezTo>
                    <a:pt x="1848643" y="474786"/>
                    <a:pt x="1784828" y="370703"/>
                    <a:pt x="1689879" y="301138"/>
                  </a:cubicBezTo>
                  <a:cubicBezTo>
                    <a:pt x="1591610" y="231498"/>
                    <a:pt x="1468876" y="205695"/>
                    <a:pt x="1350883" y="229871"/>
                  </a:cubicBezTo>
                  <a:cubicBezTo>
                    <a:pt x="1234801" y="50648"/>
                    <a:pt x="1018316" y="-35890"/>
                    <a:pt x="810676" y="13931"/>
                  </a:cubicBezTo>
                  <a:cubicBezTo>
                    <a:pt x="608301" y="66049"/>
                    <a:pt x="457081" y="234696"/>
                    <a:pt x="427258" y="441535"/>
                  </a:cubicBezTo>
                  <a:cubicBezTo>
                    <a:pt x="292439" y="445156"/>
                    <a:pt x="166719" y="510380"/>
                    <a:pt x="86124" y="618516"/>
                  </a:cubicBezTo>
                  <a:cubicBezTo>
                    <a:pt x="-9370" y="751166"/>
                    <a:pt x="-26761" y="924714"/>
                    <a:pt x="40513" y="1073677"/>
                  </a:cubicBezTo>
                  <a:cubicBezTo>
                    <a:pt x="109090" y="1220507"/>
                    <a:pt x="252650" y="1317918"/>
                    <a:pt x="414430" y="1327389"/>
                  </a:cubicBezTo>
                  <a:close/>
                  <a:moveTo>
                    <a:pt x="420844" y="1179866"/>
                  </a:moveTo>
                  <a:cubicBezTo>
                    <a:pt x="313351" y="1173095"/>
                    <a:pt x="218055" y="1108382"/>
                    <a:pt x="172120" y="1010962"/>
                  </a:cubicBezTo>
                  <a:cubicBezTo>
                    <a:pt x="127548" y="911665"/>
                    <a:pt x="139034" y="796174"/>
                    <a:pt x="202290" y="707600"/>
                  </a:cubicBezTo>
                  <a:cubicBezTo>
                    <a:pt x="266963" y="620597"/>
                    <a:pt x="374577" y="576675"/>
                    <a:pt x="481658" y="593572"/>
                  </a:cubicBezTo>
                  <a:lnTo>
                    <a:pt x="565992" y="607588"/>
                  </a:lnTo>
                  <a:lnTo>
                    <a:pt x="565992" y="514465"/>
                  </a:lnTo>
                  <a:cubicBezTo>
                    <a:pt x="566816" y="346220"/>
                    <a:pt x="681155" y="199756"/>
                    <a:pt x="844172" y="158128"/>
                  </a:cubicBezTo>
                  <a:cubicBezTo>
                    <a:pt x="1007745" y="118689"/>
                    <a:pt x="1176865" y="197532"/>
                    <a:pt x="1251822" y="348175"/>
                  </a:cubicBezTo>
                  <a:lnTo>
                    <a:pt x="1280566" y="405426"/>
                  </a:lnTo>
                  <a:lnTo>
                    <a:pt x="1340193" y="384284"/>
                  </a:lnTo>
                  <a:cubicBezTo>
                    <a:pt x="1429408" y="352762"/>
                    <a:pt x="1528380" y="366586"/>
                    <a:pt x="1605545" y="421343"/>
                  </a:cubicBezTo>
                  <a:cubicBezTo>
                    <a:pt x="1682267" y="477544"/>
                    <a:pt x="1727688" y="566885"/>
                    <a:pt x="1727888" y="661989"/>
                  </a:cubicBezTo>
                  <a:lnTo>
                    <a:pt x="1727888" y="736107"/>
                  </a:lnTo>
                  <a:lnTo>
                    <a:pt x="1824812" y="736107"/>
                  </a:lnTo>
                  <a:cubicBezTo>
                    <a:pt x="1947921" y="740730"/>
                    <a:pt x="2043976" y="844277"/>
                    <a:pt x="2039353" y="967386"/>
                  </a:cubicBezTo>
                  <a:cubicBezTo>
                    <a:pt x="2034941" y="1084926"/>
                    <a:pt x="1940018" y="1178844"/>
                    <a:pt x="1822436" y="1182004"/>
                  </a:cubicBezTo>
                  <a:close/>
                </a:path>
              </a:pathLst>
            </a:custGeom>
            <a:solidFill>
              <a:srgbClr val="00B0F0"/>
            </a:solidFill>
            <a:ln w="23713"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200">
                <a:latin typeface="Arial" panose="020B0604020202020204" pitchFamily="34" charset="0"/>
                <a:cs typeface="Arial" panose="020B0604020202020204" pitchFamily="34" charset="0"/>
              </a:endParaRPr>
            </a:p>
          </p:txBody>
        </p:sp>
        <p:sp>
          <p:nvSpPr>
            <p:cNvPr id="72" name="文字方塊 10">
              <a:extLst>
                <a:ext uri="{FF2B5EF4-FFF2-40B4-BE49-F238E27FC236}">
                  <a16:creationId xmlns:a16="http://schemas.microsoft.com/office/drawing/2014/main" id="{3B0CE535-C66F-9E9D-489F-C80A89CC4ED4}"/>
                </a:ext>
              </a:extLst>
            </p:cNvPr>
            <p:cNvSpPr txBox="1"/>
            <p:nvPr/>
          </p:nvSpPr>
          <p:spPr>
            <a:xfrm>
              <a:off x="7756227" y="2641256"/>
              <a:ext cx="1131044" cy="30781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微軟正黑體"/>
                  <a:cs typeface="Arial" panose="020B0604020202020204" pitchFamily="34" charset="0"/>
                </a:rPr>
                <a:t>Internet</a:t>
              </a:r>
              <a:endParaRPr lang="zh-TW" altLang="en-US" sz="1200">
                <a:solidFill>
                  <a:schemeClr val="bg1"/>
                </a:solidFill>
                <a:latin typeface="Arial" panose="020B0604020202020204" pitchFamily="34" charset="0"/>
                <a:cs typeface="Arial" panose="020B0604020202020204" pitchFamily="34" charset="0"/>
              </a:endParaRPr>
            </a:p>
          </p:txBody>
        </p:sp>
      </p:grpSp>
      <p:pic>
        <p:nvPicPr>
          <p:cNvPr id="2" name="圖片 1" descr="一張含有 電子產品, 電子裝置, 文字, 電路 的圖片&#10;&#10;自動產生的描述">
            <a:extLst>
              <a:ext uri="{FF2B5EF4-FFF2-40B4-BE49-F238E27FC236}">
                <a16:creationId xmlns:a16="http://schemas.microsoft.com/office/drawing/2014/main" id="{689AD83C-FDA2-D1AB-1953-DA531481D729}"/>
              </a:ext>
            </a:extLst>
          </p:cNvPr>
          <p:cNvPicPr>
            <a:picLocks noChangeAspect="1"/>
          </p:cNvPicPr>
          <p:nvPr/>
        </p:nvPicPr>
        <p:blipFill rotWithShape="1">
          <a:blip r:embed="rId13"/>
          <a:srcRect t="24518" b="21621"/>
          <a:stretch/>
        </p:blipFill>
        <p:spPr>
          <a:xfrm>
            <a:off x="6701641" y="3894735"/>
            <a:ext cx="2235201" cy="749796"/>
          </a:xfrm>
          <a:prstGeom prst="rect">
            <a:avLst/>
          </a:prstGeom>
        </p:spPr>
      </p:pic>
      <p:sp>
        <p:nvSpPr>
          <p:cNvPr id="20" name="文字方塊 56">
            <a:extLst>
              <a:ext uri="{FF2B5EF4-FFF2-40B4-BE49-F238E27FC236}">
                <a16:creationId xmlns:a16="http://schemas.microsoft.com/office/drawing/2014/main" id="{8EBB045E-21D6-9AA5-BCCC-C7EE044634F9}"/>
              </a:ext>
            </a:extLst>
          </p:cNvPr>
          <p:cNvSpPr txBox="1"/>
          <p:nvPr/>
        </p:nvSpPr>
        <p:spPr>
          <a:xfrm>
            <a:off x="6984794" y="3596914"/>
            <a:ext cx="1663658" cy="276999"/>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QSW-M2106R-2S2T</a:t>
            </a:r>
            <a:endParaRPr lang="zh-TW" altLang="en-US" sz="12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71408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42E66-3478-3490-3218-A14B53F3D1D1}"/>
            </a:ext>
          </a:extLst>
        </p:cNvPr>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ADF49DFD-821A-29A0-9413-46FBC148B53C}"/>
              </a:ext>
            </a:extLst>
          </p:cNvPr>
          <p:cNvCxnSpPr>
            <a:cxnSpLocks/>
          </p:cNvCxnSpPr>
          <p:nvPr/>
        </p:nvCxnSpPr>
        <p:spPr>
          <a:xfrm>
            <a:off x="5270747" y="3605034"/>
            <a:ext cx="846836"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12" name="群組 111">
            <a:extLst>
              <a:ext uri="{FF2B5EF4-FFF2-40B4-BE49-F238E27FC236}">
                <a16:creationId xmlns:a16="http://schemas.microsoft.com/office/drawing/2014/main" id="{A02D4FD3-576A-5948-732C-65F1B89080FD}"/>
              </a:ext>
            </a:extLst>
          </p:cNvPr>
          <p:cNvGrpSpPr/>
          <p:nvPr/>
        </p:nvGrpSpPr>
        <p:grpSpPr>
          <a:xfrm>
            <a:off x="2205726" y="2682268"/>
            <a:ext cx="1120574" cy="922765"/>
            <a:chOff x="4106684" y="2515123"/>
            <a:chExt cx="415586" cy="577058"/>
          </a:xfrm>
        </p:grpSpPr>
        <p:grpSp>
          <p:nvGrpSpPr>
            <p:cNvPr id="113" name="群組 112">
              <a:extLst>
                <a:ext uri="{FF2B5EF4-FFF2-40B4-BE49-F238E27FC236}">
                  <a16:creationId xmlns:a16="http://schemas.microsoft.com/office/drawing/2014/main" id="{7EFD61A7-682D-90A5-3144-80FFA752601D}"/>
                </a:ext>
              </a:extLst>
            </p:cNvPr>
            <p:cNvGrpSpPr/>
            <p:nvPr/>
          </p:nvGrpSpPr>
          <p:grpSpPr>
            <a:xfrm>
              <a:off x="4106684" y="2515123"/>
              <a:ext cx="141812" cy="572287"/>
              <a:chOff x="3618020" y="2515123"/>
              <a:chExt cx="141812" cy="572287"/>
            </a:xfrm>
          </p:grpSpPr>
          <p:cxnSp>
            <p:nvCxnSpPr>
              <p:cNvPr id="115" name="直線單箭頭接點 114">
                <a:extLst>
                  <a:ext uri="{FF2B5EF4-FFF2-40B4-BE49-F238E27FC236}">
                    <a16:creationId xmlns:a16="http://schemas.microsoft.com/office/drawing/2014/main" id="{6FD88805-EA79-6297-B57F-EDDF9A8AD27A}"/>
                  </a:ext>
                </a:extLst>
              </p:cNvPr>
              <p:cNvCxnSpPr>
                <a:cxnSpLocks/>
              </p:cNvCxnSpPr>
              <p:nvPr/>
            </p:nvCxnSpPr>
            <p:spPr>
              <a:xfrm flipH="1">
                <a:off x="3755448" y="2515123"/>
                <a:ext cx="4384" cy="572287"/>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6" name="直線單箭頭接點 115">
                <a:extLst>
                  <a:ext uri="{FF2B5EF4-FFF2-40B4-BE49-F238E27FC236}">
                    <a16:creationId xmlns:a16="http://schemas.microsoft.com/office/drawing/2014/main" id="{1A8AB240-A576-E196-AB5E-F563C3E47BDE}"/>
                  </a:ext>
                </a:extLst>
              </p:cNvPr>
              <p:cNvCxnSpPr>
                <a:cxnSpLocks/>
              </p:cNvCxnSpPr>
              <p:nvPr/>
            </p:nvCxnSpPr>
            <p:spPr>
              <a:xfrm>
                <a:off x="3618020" y="2515123"/>
                <a:ext cx="14181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14" name="直線單箭頭接點 113">
              <a:extLst>
                <a:ext uri="{FF2B5EF4-FFF2-40B4-BE49-F238E27FC236}">
                  <a16:creationId xmlns:a16="http://schemas.microsoft.com/office/drawing/2014/main" id="{56CD8F8B-038A-52B9-6448-21CA5B72F652}"/>
                </a:ext>
              </a:extLst>
            </p:cNvPr>
            <p:cNvCxnSpPr>
              <a:cxnSpLocks/>
            </p:cNvCxnSpPr>
            <p:nvPr/>
          </p:nvCxnSpPr>
          <p:spPr>
            <a:xfrm>
              <a:off x="4249634" y="3090131"/>
              <a:ext cx="272636" cy="205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2" name="圖片 1" descr="一張含有 電子產品, 電子工程, 控制台, 電路 的圖片&#10;&#10;自動產生的描述">
            <a:extLst>
              <a:ext uri="{FF2B5EF4-FFF2-40B4-BE49-F238E27FC236}">
                <a16:creationId xmlns:a16="http://schemas.microsoft.com/office/drawing/2014/main" id="{1809F9D2-3620-F57D-37D6-C0E04D27C37A}"/>
              </a:ext>
            </a:extLst>
          </p:cNvPr>
          <p:cNvPicPr>
            <a:picLocks noChangeAspect="1"/>
          </p:cNvPicPr>
          <p:nvPr/>
        </p:nvPicPr>
        <p:blipFill rotWithShape="1">
          <a:blip r:embed="rId3"/>
          <a:srcRect t="26740" b="26505"/>
          <a:stretch/>
        </p:blipFill>
        <p:spPr>
          <a:xfrm>
            <a:off x="3180861" y="3234461"/>
            <a:ext cx="2235201" cy="646321"/>
          </a:xfrm>
          <a:prstGeom prst="rect">
            <a:avLst/>
          </a:prstGeom>
        </p:spPr>
      </p:pic>
      <p:sp>
        <p:nvSpPr>
          <p:cNvPr id="18" name="文字方塊 17">
            <a:extLst>
              <a:ext uri="{FF2B5EF4-FFF2-40B4-BE49-F238E27FC236}">
                <a16:creationId xmlns:a16="http://schemas.microsoft.com/office/drawing/2014/main" id="{23751DCF-1417-DBF9-DBE0-BF142671D754}"/>
              </a:ext>
            </a:extLst>
          </p:cNvPr>
          <p:cNvSpPr txBox="1"/>
          <p:nvPr/>
        </p:nvSpPr>
        <p:spPr>
          <a:xfrm>
            <a:off x="316255" y="314534"/>
            <a:ext cx="11791950"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微軟正黑體"/>
                <a:ea typeface="微軟正黑體"/>
              </a:rPr>
              <a:t>應用情境</a:t>
            </a:r>
            <a:r>
              <a:rPr lang="en-US" altLang="zh-TW" sz="4600" b="1">
                <a:solidFill>
                  <a:schemeClr val="bg1">
                    <a:lumMod val="75000"/>
                  </a:schemeClr>
                </a:solidFill>
                <a:latin typeface="微軟正黑體"/>
                <a:ea typeface="微軟正黑體"/>
              </a:rPr>
              <a:t> - </a:t>
            </a:r>
            <a:r>
              <a:rPr lang="en-US" altLang="zh-TW" sz="4600" b="1" err="1">
                <a:solidFill>
                  <a:schemeClr val="bg1">
                    <a:lumMod val="75000"/>
                  </a:schemeClr>
                </a:solidFill>
                <a:latin typeface="微軟正黑體"/>
                <a:ea typeface="微軟正黑體"/>
              </a:rPr>
              <a:t>辦公室檔案伺服器</a:t>
            </a:r>
            <a:endParaRPr lang="en-US" altLang="zh-TW" sz="4600" b="1">
              <a:solidFill>
                <a:schemeClr val="bg1">
                  <a:lumMod val="75000"/>
                </a:schemeClr>
              </a:solidFill>
              <a:latin typeface="微軟正黑體"/>
              <a:ea typeface="微軟正黑體"/>
            </a:endParaRPr>
          </a:p>
        </p:txBody>
      </p:sp>
      <p:sp>
        <p:nvSpPr>
          <p:cNvPr id="7" name="矩形: 圓角化同側角落 6">
            <a:extLst>
              <a:ext uri="{FF2B5EF4-FFF2-40B4-BE49-F238E27FC236}">
                <a16:creationId xmlns:a16="http://schemas.microsoft.com/office/drawing/2014/main" id="{092D9B01-EC6A-4139-DD40-0BF1B8259FE6}"/>
              </a:ext>
            </a:extLst>
          </p:cNvPr>
          <p:cNvSpPr/>
          <p:nvPr/>
        </p:nvSpPr>
        <p:spPr>
          <a:xfrm rot="10800000">
            <a:off x="4298461" y="1554795"/>
            <a:ext cx="3368162" cy="984978"/>
          </a:xfrm>
          <a:prstGeom prst="round2SameRect">
            <a:avLst/>
          </a:prstGeom>
          <a:gradFill>
            <a:gsLst>
              <a:gs pos="0">
                <a:srgbClr val="424651"/>
              </a:gs>
              <a:gs pos="100000">
                <a:schemeClr val="tx1">
                  <a:lumMod val="95000"/>
                  <a:lumOff val="5000"/>
                </a:schemeClr>
              </a:gs>
            </a:gsLst>
            <a:lin ang="5400000" scaled="1"/>
          </a:gradFill>
          <a:ln>
            <a:noFill/>
          </a:ln>
          <a:effectLst>
            <a:innerShdw blurRad="228600" dist="38100" dir="21540000">
              <a:prstClr val="black">
                <a:alpha val="7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a:latin typeface="Arial" panose="020B0604020202020204" pitchFamily="34" charset="0"/>
              <a:cs typeface="Arial" panose="020B0604020202020204" pitchFamily="34" charset="0"/>
            </a:endParaRPr>
          </a:p>
        </p:txBody>
      </p:sp>
      <p:cxnSp>
        <p:nvCxnSpPr>
          <p:cNvPr id="8" name="直線單箭頭接點 7">
            <a:extLst>
              <a:ext uri="{FF2B5EF4-FFF2-40B4-BE49-F238E27FC236}">
                <a16:creationId xmlns:a16="http://schemas.microsoft.com/office/drawing/2014/main" id="{3E3DD4E0-6BC8-AF28-EF02-6DE4E5394370}"/>
              </a:ext>
            </a:extLst>
          </p:cNvPr>
          <p:cNvCxnSpPr>
            <a:cxnSpLocks/>
            <a:stCxn id="87" idx="3"/>
          </p:cNvCxnSpPr>
          <p:nvPr/>
        </p:nvCxnSpPr>
        <p:spPr>
          <a:xfrm flipV="1">
            <a:off x="1989045" y="4627546"/>
            <a:ext cx="1432820" cy="1"/>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C160154D-DFAF-7163-BCA9-55E4FFF2EBA8}"/>
              </a:ext>
            </a:extLst>
          </p:cNvPr>
          <p:cNvCxnSpPr>
            <a:cxnSpLocks/>
          </p:cNvCxnSpPr>
          <p:nvPr/>
        </p:nvCxnSpPr>
        <p:spPr>
          <a:xfrm>
            <a:off x="2151529" y="5933087"/>
            <a:ext cx="1422129"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36A4B94A-7168-6AAE-BF28-7511136302D1}"/>
              </a:ext>
            </a:extLst>
          </p:cNvPr>
          <p:cNvCxnSpPr>
            <a:cxnSpLocks/>
          </p:cNvCxnSpPr>
          <p:nvPr/>
        </p:nvCxnSpPr>
        <p:spPr>
          <a:xfrm>
            <a:off x="9437853" y="3681548"/>
            <a:ext cx="0" cy="995807"/>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C518E47A-9E35-320F-03C8-F4E1DEF19698}"/>
              </a:ext>
            </a:extLst>
          </p:cNvPr>
          <p:cNvCxnSpPr>
            <a:cxnSpLocks/>
          </p:cNvCxnSpPr>
          <p:nvPr/>
        </p:nvCxnSpPr>
        <p:spPr>
          <a:xfrm>
            <a:off x="10956273" y="3681548"/>
            <a:ext cx="0" cy="1282338"/>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54479D74-BB4C-C1C5-922D-17565E684EEC}"/>
              </a:ext>
            </a:extLst>
          </p:cNvPr>
          <p:cNvGrpSpPr/>
          <p:nvPr/>
        </p:nvGrpSpPr>
        <p:grpSpPr>
          <a:xfrm>
            <a:off x="5244936" y="4638141"/>
            <a:ext cx="1561936" cy="1289154"/>
            <a:chOff x="5302445" y="4607185"/>
            <a:chExt cx="989460" cy="1132556"/>
          </a:xfrm>
        </p:grpSpPr>
        <p:grpSp>
          <p:nvGrpSpPr>
            <p:cNvPr id="99" name="群組 98">
              <a:extLst>
                <a:ext uri="{FF2B5EF4-FFF2-40B4-BE49-F238E27FC236}">
                  <a16:creationId xmlns:a16="http://schemas.microsoft.com/office/drawing/2014/main" id="{F7F6FD2F-7185-9874-5838-B2C921C99495}"/>
                </a:ext>
              </a:extLst>
            </p:cNvPr>
            <p:cNvGrpSpPr/>
            <p:nvPr/>
          </p:nvGrpSpPr>
          <p:grpSpPr>
            <a:xfrm>
              <a:off x="5302445" y="4607185"/>
              <a:ext cx="643582" cy="1132556"/>
              <a:chOff x="5302445" y="4607185"/>
              <a:chExt cx="830892" cy="1132556"/>
            </a:xfrm>
          </p:grpSpPr>
          <p:cxnSp>
            <p:nvCxnSpPr>
              <p:cNvPr id="101" name="直線單箭頭接點 100">
                <a:extLst>
                  <a:ext uri="{FF2B5EF4-FFF2-40B4-BE49-F238E27FC236}">
                    <a16:creationId xmlns:a16="http://schemas.microsoft.com/office/drawing/2014/main" id="{064A084C-F8C8-211D-E008-DE097F1A66DE}"/>
                  </a:ext>
                </a:extLst>
              </p:cNvPr>
              <p:cNvCxnSpPr>
                <a:cxnSpLocks/>
              </p:cNvCxnSpPr>
              <p:nvPr/>
            </p:nvCxnSpPr>
            <p:spPr>
              <a:xfrm>
                <a:off x="5302445" y="4607185"/>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5A0D6528-AC31-7768-7EAF-E011301CA444}"/>
                  </a:ext>
                </a:extLst>
              </p:cNvPr>
              <p:cNvCxnSpPr>
                <a:cxnSpLocks/>
              </p:cNvCxnSpPr>
              <p:nvPr/>
            </p:nvCxnSpPr>
            <p:spPr>
              <a:xfrm>
                <a:off x="5302445" y="5739741"/>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5E239DA6-EDF2-7C87-C300-7334798E6AC6}"/>
                  </a:ext>
                </a:extLst>
              </p:cNvPr>
              <p:cNvCxnSpPr>
                <a:cxnSpLocks/>
              </p:cNvCxnSpPr>
              <p:nvPr/>
            </p:nvCxnSpPr>
            <p:spPr>
              <a:xfrm>
                <a:off x="6133337" y="4607185"/>
                <a:ext cx="0" cy="1132556"/>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00" name="直線單箭頭接點 99">
              <a:extLst>
                <a:ext uri="{FF2B5EF4-FFF2-40B4-BE49-F238E27FC236}">
                  <a16:creationId xmlns:a16="http://schemas.microsoft.com/office/drawing/2014/main" id="{20EC073D-F38F-0C23-007E-D56BED7B587C}"/>
                </a:ext>
              </a:extLst>
            </p:cNvPr>
            <p:cNvCxnSpPr>
              <a:cxnSpLocks/>
            </p:cNvCxnSpPr>
            <p:nvPr/>
          </p:nvCxnSpPr>
          <p:spPr>
            <a:xfrm>
              <a:off x="5946027" y="5137238"/>
              <a:ext cx="345878"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5" name="直線單箭頭接點 14">
            <a:extLst>
              <a:ext uri="{FF2B5EF4-FFF2-40B4-BE49-F238E27FC236}">
                <a16:creationId xmlns:a16="http://schemas.microsoft.com/office/drawing/2014/main" id="{74D480B6-3A85-4787-8E97-A75EB56AFC2D}"/>
              </a:ext>
            </a:extLst>
          </p:cNvPr>
          <p:cNvCxnSpPr>
            <a:cxnSpLocks/>
          </p:cNvCxnSpPr>
          <p:nvPr/>
        </p:nvCxnSpPr>
        <p:spPr>
          <a:xfrm>
            <a:off x="9844481" y="2694540"/>
            <a:ext cx="0" cy="581883"/>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AA28F763-A08F-B0E8-A325-C0339AE92300}"/>
              </a:ext>
            </a:extLst>
          </p:cNvPr>
          <p:cNvCxnSpPr>
            <a:cxnSpLocks/>
          </p:cNvCxnSpPr>
          <p:nvPr/>
        </p:nvCxnSpPr>
        <p:spPr>
          <a:xfrm>
            <a:off x="6925347" y="3662198"/>
            <a:ext cx="0" cy="1512642"/>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7E0FDD91-9DB2-0CED-DB02-F87EB29B73AD}"/>
              </a:ext>
            </a:extLst>
          </p:cNvPr>
          <p:cNvCxnSpPr>
            <a:cxnSpLocks/>
          </p:cNvCxnSpPr>
          <p:nvPr/>
        </p:nvCxnSpPr>
        <p:spPr>
          <a:xfrm>
            <a:off x="8400590" y="3605034"/>
            <a:ext cx="846836" cy="0"/>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59" name="群組 58">
            <a:extLst>
              <a:ext uri="{FF2B5EF4-FFF2-40B4-BE49-F238E27FC236}">
                <a16:creationId xmlns:a16="http://schemas.microsoft.com/office/drawing/2014/main" id="{1A864D12-15E4-B5A7-7A94-0EB4FF383EA3}"/>
              </a:ext>
            </a:extLst>
          </p:cNvPr>
          <p:cNvGrpSpPr/>
          <p:nvPr/>
        </p:nvGrpSpPr>
        <p:grpSpPr>
          <a:xfrm>
            <a:off x="9134920" y="1896751"/>
            <a:ext cx="1419124" cy="863743"/>
            <a:chOff x="9192429" y="1666713"/>
            <a:chExt cx="1547306" cy="941761"/>
          </a:xfrm>
        </p:grpSpPr>
        <p:sp>
          <p:nvSpPr>
            <p:cNvPr id="97" name="手繪多邊形: 圖案 96">
              <a:extLst>
                <a:ext uri="{FF2B5EF4-FFF2-40B4-BE49-F238E27FC236}">
                  <a16:creationId xmlns:a16="http://schemas.microsoft.com/office/drawing/2014/main" id="{33B44F48-001F-854B-DC27-7711C1154FBD}"/>
                </a:ext>
              </a:extLst>
            </p:cNvPr>
            <p:cNvSpPr/>
            <p:nvPr/>
          </p:nvSpPr>
          <p:spPr>
            <a:xfrm>
              <a:off x="9192429" y="1666713"/>
              <a:ext cx="1547306" cy="941761"/>
            </a:xfrm>
            <a:custGeom>
              <a:avLst/>
              <a:gdLst>
                <a:gd name="connsiteX0" fmla="*/ 1822436 w 2185188"/>
                <a:gd name="connsiteY0" fmla="*/ 1330002 h 1330002"/>
                <a:gd name="connsiteX1" fmla="*/ 2185083 w 2185188"/>
                <a:gd name="connsiteY1" fmla="*/ 949774 h 1330002"/>
                <a:gd name="connsiteX2" fmla="*/ 1867572 w 2185188"/>
                <a:gd name="connsiteY2" fmla="*/ 590959 h 1330002"/>
                <a:gd name="connsiteX3" fmla="*/ 1689879 w 2185188"/>
                <a:gd name="connsiteY3" fmla="*/ 301138 h 1330002"/>
                <a:gd name="connsiteX4" fmla="*/ 1350883 w 2185188"/>
                <a:gd name="connsiteY4" fmla="*/ 229871 h 1330002"/>
                <a:gd name="connsiteX5" fmla="*/ 810676 w 2185188"/>
                <a:gd name="connsiteY5" fmla="*/ 13931 h 1330002"/>
                <a:gd name="connsiteX6" fmla="*/ 427258 w 2185188"/>
                <a:gd name="connsiteY6" fmla="*/ 441535 h 1330002"/>
                <a:gd name="connsiteX7" fmla="*/ 86124 w 2185188"/>
                <a:gd name="connsiteY7" fmla="*/ 618516 h 1330002"/>
                <a:gd name="connsiteX8" fmla="*/ 40513 w 2185188"/>
                <a:gd name="connsiteY8" fmla="*/ 1073677 h 1330002"/>
                <a:gd name="connsiteX9" fmla="*/ 414430 w 2185188"/>
                <a:gd name="connsiteY9" fmla="*/ 1327389 h 1330002"/>
                <a:gd name="connsiteX10" fmla="*/ 420844 w 2185188"/>
                <a:gd name="connsiteY10" fmla="*/ 1179866 h 1330002"/>
                <a:gd name="connsiteX11" fmla="*/ 172120 w 2185188"/>
                <a:gd name="connsiteY11" fmla="*/ 1010962 h 1330002"/>
                <a:gd name="connsiteX12" fmla="*/ 202290 w 2185188"/>
                <a:gd name="connsiteY12" fmla="*/ 707600 h 1330002"/>
                <a:gd name="connsiteX13" fmla="*/ 481658 w 2185188"/>
                <a:gd name="connsiteY13" fmla="*/ 593572 h 1330002"/>
                <a:gd name="connsiteX14" fmla="*/ 565992 w 2185188"/>
                <a:gd name="connsiteY14" fmla="*/ 607588 h 1330002"/>
                <a:gd name="connsiteX15" fmla="*/ 565992 w 2185188"/>
                <a:gd name="connsiteY15" fmla="*/ 514465 h 1330002"/>
                <a:gd name="connsiteX16" fmla="*/ 844172 w 2185188"/>
                <a:gd name="connsiteY16" fmla="*/ 158128 h 1330002"/>
                <a:gd name="connsiteX17" fmla="*/ 1251822 w 2185188"/>
                <a:gd name="connsiteY17" fmla="*/ 348175 h 1330002"/>
                <a:gd name="connsiteX18" fmla="*/ 1280566 w 2185188"/>
                <a:gd name="connsiteY18" fmla="*/ 405426 h 1330002"/>
                <a:gd name="connsiteX19" fmla="*/ 1340193 w 2185188"/>
                <a:gd name="connsiteY19" fmla="*/ 384284 h 1330002"/>
                <a:gd name="connsiteX20" fmla="*/ 1605545 w 2185188"/>
                <a:gd name="connsiteY20" fmla="*/ 421343 h 1330002"/>
                <a:gd name="connsiteX21" fmla="*/ 1727888 w 2185188"/>
                <a:gd name="connsiteY21" fmla="*/ 661989 h 1330002"/>
                <a:gd name="connsiteX22" fmla="*/ 1727888 w 2185188"/>
                <a:gd name="connsiteY22" fmla="*/ 736107 h 1330002"/>
                <a:gd name="connsiteX23" fmla="*/ 1824812 w 2185188"/>
                <a:gd name="connsiteY23" fmla="*/ 736107 h 1330002"/>
                <a:gd name="connsiteX24" fmla="*/ 2039353 w 2185188"/>
                <a:gd name="connsiteY24" fmla="*/ 967386 h 1330002"/>
                <a:gd name="connsiteX25" fmla="*/ 1822436 w 2185188"/>
                <a:gd name="connsiteY25" fmla="*/ 1182004 h 1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188" h="1330002">
                  <a:moveTo>
                    <a:pt x="1822436" y="1330002"/>
                  </a:moveTo>
                  <a:cubicBezTo>
                    <a:pt x="2027575" y="1325147"/>
                    <a:pt x="2189936" y="1154912"/>
                    <a:pt x="2185083" y="949774"/>
                  </a:cubicBezTo>
                  <a:cubicBezTo>
                    <a:pt x="2180797" y="768788"/>
                    <a:pt x="2046693" y="617236"/>
                    <a:pt x="1867572" y="590959"/>
                  </a:cubicBezTo>
                  <a:cubicBezTo>
                    <a:pt x="1848643" y="474786"/>
                    <a:pt x="1784828" y="370703"/>
                    <a:pt x="1689879" y="301138"/>
                  </a:cubicBezTo>
                  <a:cubicBezTo>
                    <a:pt x="1591610" y="231498"/>
                    <a:pt x="1468876" y="205695"/>
                    <a:pt x="1350883" y="229871"/>
                  </a:cubicBezTo>
                  <a:cubicBezTo>
                    <a:pt x="1234801" y="50648"/>
                    <a:pt x="1018316" y="-35890"/>
                    <a:pt x="810676" y="13931"/>
                  </a:cubicBezTo>
                  <a:cubicBezTo>
                    <a:pt x="608301" y="66049"/>
                    <a:pt x="457081" y="234696"/>
                    <a:pt x="427258" y="441535"/>
                  </a:cubicBezTo>
                  <a:cubicBezTo>
                    <a:pt x="292439" y="445156"/>
                    <a:pt x="166719" y="510380"/>
                    <a:pt x="86124" y="618516"/>
                  </a:cubicBezTo>
                  <a:cubicBezTo>
                    <a:pt x="-9370" y="751166"/>
                    <a:pt x="-26761" y="924714"/>
                    <a:pt x="40513" y="1073677"/>
                  </a:cubicBezTo>
                  <a:cubicBezTo>
                    <a:pt x="109090" y="1220507"/>
                    <a:pt x="252650" y="1317918"/>
                    <a:pt x="414430" y="1327389"/>
                  </a:cubicBezTo>
                  <a:close/>
                  <a:moveTo>
                    <a:pt x="420844" y="1179866"/>
                  </a:moveTo>
                  <a:cubicBezTo>
                    <a:pt x="313351" y="1173095"/>
                    <a:pt x="218055" y="1108382"/>
                    <a:pt x="172120" y="1010962"/>
                  </a:cubicBezTo>
                  <a:cubicBezTo>
                    <a:pt x="127548" y="911665"/>
                    <a:pt x="139034" y="796174"/>
                    <a:pt x="202290" y="707600"/>
                  </a:cubicBezTo>
                  <a:cubicBezTo>
                    <a:pt x="266963" y="620597"/>
                    <a:pt x="374577" y="576675"/>
                    <a:pt x="481658" y="593572"/>
                  </a:cubicBezTo>
                  <a:lnTo>
                    <a:pt x="565992" y="607588"/>
                  </a:lnTo>
                  <a:lnTo>
                    <a:pt x="565992" y="514465"/>
                  </a:lnTo>
                  <a:cubicBezTo>
                    <a:pt x="566816" y="346220"/>
                    <a:pt x="681155" y="199756"/>
                    <a:pt x="844172" y="158128"/>
                  </a:cubicBezTo>
                  <a:cubicBezTo>
                    <a:pt x="1007745" y="118689"/>
                    <a:pt x="1176865" y="197532"/>
                    <a:pt x="1251822" y="348175"/>
                  </a:cubicBezTo>
                  <a:lnTo>
                    <a:pt x="1280566" y="405426"/>
                  </a:lnTo>
                  <a:lnTo>
                    <a:pt x="1340193" y="384284"/>
                  </a:lnTo>
                  <a:cubicBezTo>
                    <a:pt x="1429408" y="352762"/>
                    <a:pt x="1528380" y="366586"/>
                    <a:pt x="1605545" y="421343"/>
                  </a:cubicBezTo>
                  <a:cubicBezTo>
                    <a:pt x="1682267" y="477544"/>
                    <a:pt x="1727688" y="566885"/>
                    <a:pt x="1727888" y="661989"/>
                  </a:cubicBezTo>
                  <a:lnTo>
                    <a:pt x="1727888" y="736107"/>
                  </a:lnTo>
                  <a:lnTo>
                    <a:pt x="1824812" y="736107"/>
                  </a:lnTo>
                  <a:cubicBezTo>
                    <a:pt x="1947921" y="740730"/>
                    <a:pt x="2043976" y="844277"/>
                    <a:pt x="2039353" y="967386"/>
                  </a:cubicBezTo>
                  <a:cubicBezTo>
                    <a:pt x="2034941" y="1084926"/>
                    <a:pt x="1940018" y="1178844"/>
                    <a:pt x="1822436" y="1182004"/>
                  </a:cubicBezTo>
                  <a:close/>
                </a:path>
              </a:pathLst>
            </a:custGeom>
            <a:solidFill>
              <a:srgbClr val="00B0F0"/>
            </a:solidFill>
            <a:ln w="23713"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200">
                <a:latin typeface="Arial" panose="020B0604020202020204" pitchFamily="34" charset="0"/>
                <a:cs typeface="Arial" panose="020B0604020202020204" pitchFamily="34" charset="0"/>
              </a:endParaRPr>
            </a:p>
          </p:txBody>
        </p:sp>
        <p:sp>
          <p:nvSpPr>
            <p:cNvPr id="98" name="文字方塊 23">
              <a:extLst>
                <a:ext uri="{FF2B5EF4-FFF2-40B4-BE49-F238E27FC236}">
                  <a16:creationId xmlns:a16="http://schemas.microsoft.com/office/drawing/2014/main" id="{7CFA5AA3-B491-06BD-737A-714053B15B23}"/>
                </a:ext>
              </a:extLst>
            </p:cNvPr>
            <p:cNvSpPr txBox="1"/>
            <p:nvPr/>
          </p:nvSpPr>
          <p:spPr>
            <a:xfrm>
              <a:off x="9400560" y="2131236"/>
              <a:ext cx="1131044" cy="335577"/>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solidFill>
                    <a:schemeClr val="bg1"/>
                  </a:solidFill>
                  <a:latin typeface="Arial" panose="020B0604020202020204" pitchFamily="34" charset="0"/>
                  <a:ea typeface="微軟正黑體"/>
                  <a:cs typeface="Arial" panose="020B0604020202020204" pitchFamily="34" charset="0"/>
                </a:rPr>
                <a:t>Internet</a:t>
              </a:r>
              <a:endParaRPr lang="zh-TW" altLang="en-US" sz="1400" b="1">
                <a:solidFill>
                  <a:schemeClr val="bg1"/>
                </a:solidFill>
                <a:latin typeface="Arial" panose="020B0604020202020204" pitchFamily="34" charset="0"/>
                <a:ea typeface="新細明體"/>
                <a:cs typeface="Arial" panose="020B0604020202020204" pitchFamily="34" charset="0"/>
              </a:endParaRPr>
            </a:p>
          </p:txBody>
        </p:sp>
      </p:grpSp>
      <p:pic>
        <p:nvPicPr>
          <p:cNvPr id="60" name="圖形 24">
            <a:extLst>
              <a:ext uri="{FF2B5EF4-FFF2-40B4-BE49-F238E27FC236}">
                <a16:creationId xmlns:a16="http://schemas.microsoft.com/office/drawing/2014/main" id="{3AB6A6DC-3482-A5DF-99C0-F1F4744562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2733" y="4472260"/>
            <a:ext cx="714599" cy="1034937"/>
          </a:xfrm>
          <a:prstGeom prst="rect">
            <a:avLst/>
          </a:prstGeom>
        </p:spPr>
      </p:pic>
      <p:pic>
        <p:nvPicPr>
          <p:cNvPr id="62" name="圖形 26">
            <a:extLst>
              <a:ext uri="{FF2B5EF4-FFF2-40B4-BE49-F238E27FC236}">
                <a16:creationId xmlns:a16="http://schemas.microsoft.com/office/drawing/2014/main" id="{47512912-BCE4-A835-01AC-B0CEFABDFB6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2315" y="1825964"/>
            <a:ext cx="1246996" cy="1623773"/>
          </a:xfrm>
          <a:prstGeom prst="rect">
            <a:avLst/>
          </a:prstGeom>
        </p:spPr>
      </p:pic>
      <p:pic>
        <p:nvPicPr>
          <p:cNvPr id="63" name="圖片 62">
            <a:extLst>
              <a:ext uri="{FF2B5EF4-FFF2-40B4-BE49-F238E27FC236}">
                <a16:creationId xmlns:a16="http://schemas.microsoft.com/office/drawing/2014/main" id="{C2111BB6-9671-CB6D-3603-581583EE22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5540" y="2048380"/>
            <a:ext cx="727734" cy="453527"/>
          </a:xfrm>
          <a:prstGeom prst="rect">
            <a:avLst/>
          </a:prstGeom>
        </p:spPr>
      </p:pic>
      <p:sp>
        <p:nvSpPr>
          <p:cNvPr id="64" name="文字方塊 28">
            <a:extLst>
              <a:ext uri="{FF2B5EF4-FFF2-40B4-BE49-F238E27FC236}">
                <a16:creationId xmlns:a16="http://schemas.microsoft.com/office/drawing/2014/main" id="{EE7AA6D7-D876-CB22-8CD6-E461748AD9E9}"/>
              </a:ext>
            </a:extLst>
          </p:cNvPr>
          <p:cNvSpPr txBox="1"/>
          <p:nvPr/>
        </p:nvSpPr>
        <p:spPr>
          <a:xfrm>
            <a:off x="8938425" y="5526685"/>
            <a:ext cx="1191352"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cs typeface="Arial" panose="020B0604020202020204" pitchFamily="34" charset="0"/>
              </a:rPr>
              <a:t>25GbE Server</a:t>
            </a:r>
            <a:endParaRPr lang="zh-TW" altLang="en-US" sz="1200">
              <a:solidFill>
                <a:srgbClr val="FFFFFF"/>
              </a:solidFill>
              <a:latin typeface="Arial" panose="020B0604020202020204" pitchFamily="34" charset="0"/>
              <a:cs typeface="Arial" panose="020B0604020202020204" pitchFamily="34" charset="0"/>
            </a:endParaRPr>
          </a:p>
        </p:txBody>
      </p:sp>
      <p:grpSp>
        <p:nvGrpSpPr>
          <p:cNvPr id="66" name="群組 65">
            <a:extLst>
              <a:ext uri="{FF2B5EF4-FFF2-40B4-BE49-F238E27FC236}">
                <a16:creationId xmlns:a16="http://schemas.microsoft.com/office/drawing/2014/main" id="{DBDC5071-C7C9-5061-A8CE-79485C9792A8}"/>
              </a:ext>
            </a:extLst>
          </p:cNvPr>
          <p:cNvGrpSpPr/>
          <p:nvPr/>
        </p:nvGrpSpPr>
        <p:grpSpPr>
          <a:xfrm>
            <a:off x="9014089" y="3019109"/>
            <a:ext cx="2509569" cy="782256"/>
            <a:chOff x="9071598" y="2789068"/>
            <a:chExt cx="2767545" cy="862669"/>
          </a:xfrm>
        </p:grpSpPr>
        <p:pic>
          <p:nvPicPr>
            <p:cNvPr id="95" name="內容版面配置區 26">
              <a:extLst>
                <a:ext uri="{FF2B5EF4-FFF2-40B4-BE49-F238E27FC236}">
                  <a16:creationId xmlns:a16="http://schemas.microsoft.com/office/drawing/2014/main" id="{18817C8A-32FA-535D-E73B-3425EA413A0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071598" y="3053291"/>
              <a:ext cx="2767545" cy="598446"/>
            </a:xfrm>
            <a:prstGeom prst="rect">
              <a:avLst/>
            </a:prstGeom>
          </p:spPr>
        </p:pic>
        <p:sp>
          <p:nvSpPr>
            <p:cNvPr id="96" name="文字方塊 32">
              <a:extLst>
                <a:ext uri="{FF2B5EF4-FFF2-40B4-BE49-F238E27FC236}">
                  <a16:creationId xmlns:a16="http://schemas.microsoft.com/office/drawing/2014/main" id="{468F3661-7624-F98D-D07A-6CABADDD2351}"/>
                </a:ext>
              </a:extLst>
            </p:cNvPr>
            <p:cNvSpPr txBox="1"/>
            <p:nvPr/>
          </p:nvSpPr>
          <p:spPr>
            <a:xfrm>
              <a:off x="10135389" y="2789068"/>
              <a:ext cx="1434524" cy="305473"/>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QSW-M5216-1T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sp>
        <p:nvSpPr>
          <p:cNvPr id="67" name="文字方塊 33">
            <a:extLst>
              <a:ext uri="{FF2B5EF4-FFF2-40B4-BE49-F238E27FC236}">
                <a16:creationId xmlns:a16="http://schemas.microsoft.com/office/drawing/2014/main" id="{CFBCC101-CAB8-818B-3356-BBD2037D30D8}"/>
              </a:ext>
            </a:extLst>
          </p:cNvPr>
          <p:cNvSpPr txBox="1"/>
          <p:nvPr/>
        </p:nvSpPr>
        <p:spPr>
          <a:xfrm>
            <a:off x="725540" y="1732349"/>
            <a:ext cx="928459"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10GbE</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PC</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nvGrpSpPr>
          <p:cNvPr id="68" name="群組 67">
            <a:extLst>
              <a:ext uri="{FF2B5EF4-FFF2-40B4-BE49-F238E27FC236}">
                <a16:creationId xmlns:a16="http://schemas.microsoft.com/office/drawing/2014/main" id="{08FF3713-E197-51F1-EFDD-EFF226A75FB2}"/>
              </a:ext>
            </a:extLst>
          </p:cNvPr>
          <p:cNvGrpSpPr/>
          <p:nvPr/>
        </p:nvGrpSpPr>
        <p:grpSpPr>
          <a:xfrm>
            <a:off x="6041274" y="3029681"/>
            <a:ext cx="2509569" cy="771670"/>
            <a:chOff x="6098783" y="2799640"/>
            <a:chExt cx="2767545" cy="850998"/>
          </a:xfrm>
        </p:grpSpPr>
        <p:pic>
          <p:nvPicPr>
            <p:cNvPr id="93" name="內容版面配置區 26">
              <a:extLst>
                <a:ext uri="{FF2B5EF4-FFF2-40B4-BE49-F238E27FC236}">
                  <a16:creationId xmlns:a16="http://schemas.microsoft.com/office/drawing/2014/main" id="{E64D7D3F-DE97-81DE-F5E8-6CA0988EC5B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98783" y="3052192"/>
              <a:ext cx="2767545" cy="598446"/>
            </a:xfrm>
            <a:prstGeom prst="rect">
              <a:avLst/>
            </a:prstGeom>
          </p:spPr>
        </p:pic>
        <p:sp>
          <p:nvSpPr>
            <p:cNvPr id="94" name="文字方塊 36">
              <a:extLst>
                <a:ext uri="{FF2B5EF4-FFF2-40B4-BE49-F238E27FC236}">
                  <a16:creationId xmlns:a16="http://schemas.microsoft.com/office/drawing/2014/main" id="{B97A1A52-28FB-0E9A-DC23-B6219B915AF2}"/>
                </a:ext>
              </a:extLst>
            </p:cNvPr>
            <p:cNvSpPr txBox="1"/>
            <p:nvPr/>
          </p:nvSpPr>
          <p:spPr>
            <a:xfrm>
              <a:off x="7189232" y="2799640"/>
              <a:ext cx="1434524" cy="30547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QSW-M5216-1T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sp>
        <p:nvSpPr>
          <p:cNvPr id="69" name="文字方塊 37">
            <a:extLst>
              <a:ext uri="{FF2B5EF4-FFF2-40B4-BE49-F238E27FC236}">
                <a16:creationId xmlns:a16="http://schemas.microsoft.com/office/drawing/2014/main" id="{44FBFB90-FA2A-B707-5B9A-6D539255768E}"/>
              </a:ext>
            </a:extLst>
          </p:cNvPr>
          <p:cNvSpPr txBox="1"/>
          <p:nvPr/>
        </p:nvSpPr>
        <p:spPr>
          <a:xfrm>
            <a:off x="584808" y="3804767"/>
            <a:ext cx="2005129" cy="276999"/>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2.5Gb ETH WiFi6 AP</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nvGrpSpPr>
          <p:cNvPr id="70" name="群組 69">
            <a:extLst>
              <a:ext uri="{FF2B5EF4-FFF2-40B4-BE49-F238E27FC236}">
                <a16:creationId xmlns:a16="http://schemas.microsoft.com/office/drawing/2014/main" id="{A69502B8-F8D8-DD49-DA39-B6548AA097CE}"/>
              </a:ext>
            </a:extLst>
          </p:cNvPr>
          <p:cNvGrpSpPr/>
          <p:nvPr/>
        </p:nvGrpSpPr>
        <p:grpSpPr>
          <a:xfrm>
            <a:off x="6087704" y="4869053"/>
            <a:ext cx="2509569" cy="768276"/>
            <a:chOff x="6145213" y="4639021"/>
            <a:chExt cx="2767545" cy="847256"/>
          </a:xfrm>
        </p:grpSpPr>
        <p:pic>
          <p:nvPicPr>
            <p:cNvPr id="91" name="內容版面配置區 26">
              <a:extLst>
                <a:ext uri="{FF2B5EF4-FFF2-40B4-BE49-F238E27FC236}">
                  <a16:creationId xmlns:a16="http://schemas.microsoft.com/office/drawing/2014/main" id="{8C57654B-E7C8-416A-EE23-78D15F1923E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45213" y="4887831"/>
              <a:ext cx="2767545" cy="598446"/>
            </a:xfrm>
            <a:prstGeom prst="rect">
              <a:avLst/>
            </a:prstGeom>
          </p:spPr>
        </p:pic>
        <p:sp>
          <p:nvSpPr>
            <p:cNvPr id="92" name="文字方塊 40">
              <a:extLst>
                <a:ext uri="{FF2B5EF4-FFF2-40B4-BE49-F238E27FC236}">
                  <a16:creationId xmlns:a16="http://schemas.microsoft.com/office/drawing/2014/main" id="{ECCEB340-1294-F176-08E2-09BDCAF02CD3}"/>
                </a:ext>
              </a:extLst>
            </p:cNvPr>
            <p:cNvSpPr txBox="1"/>
            <p:nvPr/>
          </p:nvSpPr>
          <p:spPr>
            <a:xfrm>
              <a:off x="7239254" y="4639021"/>
              <a:ext cx="1434524" cy="30547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QSW-M5216-1T</a:t>
              </a:r>
              <a:endParaRPr lang="zh-TW" altLang="en-US" sz="1200">
                <a:solidFill>
                  <a:schemeClr val="bg1"/>
                </a:solidFill>
                <a:latin typeface="Arial" panose="020B0604020202020204" pitchFamily="34" charset="0"/>
                <a:ea typeface="新細明體"/>
                <a:cs typeface="Arial" panose="020B0604020202020204" pitchFamily="34" charset="0"/>
              </a:endParaRPr>
            </a:p>
          </p:txBody>
        </p:sp>
      </p:grpSp>
      <p:sp>
        <p:nvSpPr>
          <p:cNvPr id="73" name="文字方塊 43">
            <a:extLst>
              <a:ext uri="{FF2B5EF4-FFF2-40B4-BE49-F238E27FC236}">
                <a16:creationId xmlns:a16="http://schemas.microsoft.com/office/drawing/2014/main" id="{096B900A-9FB1-37CB-314B-B4EE6E9770D4}"/>
              </a:ext>
            </a:extLst>
          </p:cNvPr>
          <p:cNvSpPr txBox="1"/>
          <p:nvPr/>
        </p:nvSpPr>
        <p:spPr>
          <a:xfrm>
            <a:off x="3452402" y="3052240"/>
            <a:ext cx="1598964"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QSW-M3216R-8S8T</a:t>
            </a:r>
            <a:endParaRPr lang="zh-TW" altLang="en-US" sz="1200">
              <a:solidFill>
                <a:schemeClr val="bg1"/>
              </a:solidFill>
              <a:latin typeface="Arial" panose="020B0604020202020204" pitchFamily="34" charset="0"/>
              <a:ea typeface="新細明體"/>
              <a:cs typeface="Arial" panose="020B0604020202020204" pitchFamily="34" charset="0"/>
            </a:endParaRPr>
          </a:p>
        </p:txBody>
      </p:sp>
      <p:pic>
        <p:nvPicPr>
          <p:cNvPr id="75" name="圖形 45">
            <a:extLst>
              <a:ext uri="{FF2B5EF4-FFF2-40B4-BE49-F238E27FC236}">
                <a16:creationId xmlns:a16="http://schemas.microsoft.com/office/drawing/2014/main" id="{2C557046-E1B4-E1A7-8AC5-23DFC050CEB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865496">
            <a:off x="605549" y="5478515"/>
            <a:ext cx="914556" cy="945041"/>
          </a:xfrm>
          <a:prstGeom prst="rect">
            <a:avLst/>
          </a:prstGeom>
        </p:spPr>
      </p:pic>
      <p:pic>
        <p:nvPicPr>
          <p:cNvPr id="76" name="圖形 46">
            <a:extLst>
              <a:ext uri="{FF2B5EF4-FFF2-40B4-BE49-F238E27FC236}">
                <a16:creationId xmlns:a16="http://schemas.microsoft.com/office/drawing/2014/main" id="{C5BA8E00-BFEE-63DE-69EA-4DFD5CB154B3}"/>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56958" y="5520332"/>
            <a:ext cx="902659" cy="982798"/>
          </a:xfrm>
          <a:prstGeom prst="rect">
            <a:avLst/>
          </a:prstGeom>
        </p:spPr>
      </p:pic>
      <p:sp>
        <p:nvSpPr>
          <p:cNvPr id="77" name="文字方塊 47">
            <a:extLst>
              <a:ext uri="{FF2B5EF4-FFF2-40B4-BE49-F238E27FC236}">
                <a16:creationId xmlns:a16="http://schemas.microsoft.com/office/drawing/2014/main" id="{CEC4F22E-746A-248B-76E4-91BB585B2021}"/>
              </a:ext>
            </a:extLst>
          </p:cNvPr>
          <p:cNvSpPr txBox="1"/>
          <p:nvPr/>
        </p:nvSpPr>
        <p:spPr>
          <a:xfrm>
            <a:off x="880943" y="5167310"/>
            <a:ext cx="1337226"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Arial" panose="020B0604020202020204" pitchFamily="34" charset="0"/>
                <a:ea typeface="新細明體"/>
                <a:cs typeface="Arial" panose="020B0604020202020204" pitchFamily="34" charset="0"/>
              </a:rPr>
              <a:t>2.5GbE</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Devices</a:t>
            </a:r>
            <a:endParaRPr lang="zh-TW" altLang="en-US" sz="1200">
              <a:solidFill>
                <a:schemeClr val="bg1"/>
              </a:solidFill>
              <a:latin typeface="Arial" panose="020B0604020202020204" pitchFamily="34" charset="0"/>
              <a:ea typeface="新細明體"/>
              <a:cs typeface="Arial" panose="020B0604020202020204" pitchFamily="34" charset="0"/>
            </a:endParaRPr>
          </a:p>
        </p:txBody>
      </p:sp>
      <p:sp>
        <p:nvSpPr>
          <p:cNvPr id="89" name="文字方塊 49">
            <a:extLst>
              <a:ext uri="{FF2B5EF4-FFF2-40B4-BE49-F238E27FC236}">
                <a16:creationId xmlns:a16="http://schemas.microsoft.com/office/drawing/2014/main" id="{15910AAF-19A5-15F5-A56C-41B36AFC165E}"/>
              </a:ext>
            </a:extLst>
          </p:cNvPr>
          <p:cNvSpPr txBox="1"/>
          <p:nvPr/>
        </p:nvSpPr>
        <p:spPr>
          <a:xfrm>
            <a:off x="4988429" y="1670834"/>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1">
                    <a:lumMod val="60000"/>
                    <a:lumOff val="40000"/>
                  </a:schemeClr>
                </a:solidFill>
                <a:latin typeface="Arial" panose="020B0604020202020204" pitchFamily="34" charset="0"/>
                <a:cs typeface="Arial" panose="020B0604020202020204" pitchFamily="34" charset="0"/>
              </a:rPr>
              <a:t>25GbE</a:t>
            </a:r>
            <a:endParaRPr lang="zh-TW" altLang="en-US" sz="1200" b="1">
              <a:solidFill>
                <a:schemeClr val="accent1">
                  <a:lumMod val="60000"/>
                  <a:lumOff val="40000"/>
                </a:schemeClr>
              </a:solidFill>
              <a:latin typeface="Arial" panose="020B0604020202020204" pitchFamily="34" charset="0"/>
              <a:cs typeface="Arial" panose="020B0604020202020204" pitchFamily="34" charset="0"/>
            </a:endParaRPr>
          </a:p>
        </p:txBody>
      </p:sp>
      <p:cxnSp>
        <p:nvCxnSpPr>
          <p:cNvPr id="90" name="直線單箭頭接點 89">
            <a:extLst>
              <a:ext uri="{FF2B5EF4-FFF2-40B4-BE49-F238E27FC236}">
                <a16:creationId xmlns:a16="http://schemas.microsoft.com/office/drawing/2014/main" id="{93BC0646-2875-2EA2-55E5-9E70D43BCB2A}"/>
              </a:ext>
            </a:extLst>
          </p:cNvPr>
          <p:cNvCxnSpPr>
            <a:cxnSpLocks/>
          </p:cNvCxnSpPr>
          <p:nvPr/>
        </p:nvCxnSpPr>
        <p:spPr>
          <a:xfrm>
            <a:off x="4721550" y="1793965"/>
            <a:ext cx="201404" cy="0"/>
          </a:xfrm>
          <a:prstGeom prst="straightConnector1">
            <a:avLst/>
          </a:prstGeom>
          <a:ln w="50800" cap="sq"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9" name="文字方塊 51">
            <a:extLst>
              <a:ext uri="{FF2B5EF4-FFF2-40B4-BE49-F238E27FC236}">
                <a16:creationId xmlns:a16="http://schemas.microsoft.com/office/drawing/2014/main" id="{B0153EA0-ABEC-AA99-F478-3689D2CEFE66}"/>
              </a:ext>
            </a:extLst>
          </p:cNvPr>
          <p:cNvSpPr txBox="1"/>
          <p:nvPr/>
        </p:nvSpPr>
        <p:spPr>
          <a:xfrm>
            <a:off x="4988429" y="2050818"/>
            <a:ext cx="671979"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6">
                    <a:lumMod val="75000"/>
                  </a:schemeClr>
                </a:solidFill>
                <a:latin typeface="Arial" panose="020B0604020202020204" pitchFamily="34" charset="0"/>
                <a:cs typeface="Arial" panose="020B0604020202020204" pitchFamily="34" charset="0"/>
              </a:rPr>
              <a:t>10GbE</a:t>
            </a:r>
            <a:endParaRPr lang="zh-TW" altLang="en-US" sz="1200" b="1">
              <a:solidFill>
                <a:schemeClr val="accent6">
                  <a:lumMod val="75000"/>
                </a:schemeClr>
              </a:solidFill>
              <a:latin typeface="Arial" panose="020B0604020202020204" pitchFamily="34" charset="0"/>
              <a:cs typeface="Arial" panose="020B0604020202020204" pitchFamily="34" charset="0"/>
            </a:endParaRPr>
          </a:p>
        </p:txBody>
      </p:sp>
      <p:cxnSp>
        <p:nvCxnSpPr>
          <p:cNvPr id="80" name="直線單箭頭接點 79">
            <a:extLst>
              <a:ext uri="{FF2B5EF4-FFF2-40B4-BE49-F238E27FC236}">
                <a16:creationId xmlns:a16="http://schemas.microsoft.com/office/drawing/2014/main" id="{65F50080-E3CF-CB61-1749-9FE49D068BC7}"/>
              </a:ext>
            </a:extLst>
          </p:cNvPr>
          <p:cNvCxnSpPr>
            <a:cxnSpLocks/>
          </p:cNvCxnSpPr>
          <p:nvPr/>
        </p:nvCxnSpPr>
        <p:spPr>
          <a:xfrm>
            <a:off x="4721550" y="2173187"/>
            <a:ext cx="201404" cy="0"/>
          </a:xfrm>
          <a:prstGeom prst="straightConnector1">
            <a:avLst/>
          </a:prstGeom>
          <a:ln w="50800" cap="sq"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1" name="文字方塊 53">
            <a:extLst>
              <a:ext uri="{FF2B5EF4-FFF2-40B4-BE49-F238E27FC236}">
                <a16:creationId xmlns:a16="http://schemas.microsoft.com/office/drawing/2014/main" id="{ABCFE060-5514-3B59-F932-86D5E404A44C}"/>
              </a:ext>
            </a:extLst>
          </p:cNvPr>
          <p:cNvSpPr txBox="1"/>
          <p:nvPr/>
        </p:nvSpPr>
        <p:spPr>
          <a:xfrm>
            <a:off x="6359765" y="1670834"/>
            <a:ext cx="715260" cy="276999"/>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chemeClr val="accent2">
                    <a:lumMod val="75000"/>
                  </a:schemeClr>
                </a:solidFill>
                <a:latin typeface="Arial" panose="020B0604020202020204" pitchFamily="34" charset="0"/>
                <a:cs typeface="Arial" panose="020B0604020202020204" pitchFamily="34" charset="0"/>
              </a:rPr>
              <a:t>2.5GbE</a:t>
            </a:r>
            <a:endParaRPr lang="zh-TW" altLang="en-US" sz="1200" b="1">
              <a:solidFill>
                <a:schemeClr val="accent2">
                  <a:lumMod val="75000"/>
                </a:schemeClr>
              </a:solidFill>
              <a:latin typeface="Arial" panose="020B0604020202020204" pitchFamily="34" charset="0"/>
              <a:cs typeface="Arial" panose="020B0604020202020204" pitchFamily="34" charset="0"/>
            </a:endParaRPr>
          </a:p>
        </p:txBody>
      </p:sp>
      <p:cxnSp>
        <p:nvCxnSpPr>
          <p:cNvPr id="82" name="直線單箭頭接點 81">
            <a:extLst>
              <a:ext uri="{FF2B5EF4-FFF2-40B4-BE49-F238E27FC236}">
                <a16:creationId xmlns:a16="http://schemas.microsoft.com/office/drawing/2014/main" id="{CEEC0F2E-1BB7-92B7-8B4D-5EEB64CAA3E2}"/>
              </a:ext>
            </a:extLst>
          </p:cNvPr>
          <p:cNvCxnSpPr>
            <a:cxnSpLocks/>
          </p:cNvCxnSpPr>
          <p:nvPr/>
        </p:nvCxnSpPr>
        <p:spPr>
          <a:xfrm>
            <a:off x="6092886" y="1793965"/>
            <a:ext cx="201404" cy="0"/>
          </a:xfrm>
          <a:prstGeom prst="straightConnector1">
            <a:avLst/>
          </a:prstGeom>
          <a:ln w="50800" cap="sq"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3" name="文字方塊 55">
            <a:extLst>
              <a:ext uri="{FF2B5EF4-FFF2-40B4-BE49-F238E27FC236}">
                <a16:creationId xmlns:a16="http://schemas.microsoft.com/office/drawing/2014/main" id="{BADD9D25-59A4-FBB3-265B-01DB141C36C8}"/>
              </a:ext>
            </a:extLst>
          </p:cNvPr>
          <p:cNvSpPr txBox="1"/>
          <p:nvPr/>
        </p:nvSpPr>
        <p:spPr>
          <a:xfrm>
            <a:off x="3598883" y="4161686"/>
            <a:ext cx="1579536"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QSW-M2116P-2T2S</a:t>
            </a:r>
            <a:endParaRPr lang="en-US" altLang="zh-TW" sz="1200">
              <a:solidFill>
                <a:schemeClr val="bg1"/>
              </a:solidFill>
              <a:latin typeface="Arial" panose="020B0604020202020204" pitchFamily="34" charset="0"/>
              <a:ea typeface="新細明體"/>
              <a:cs typeface="Arial" panose="020B0604020202020204" pitchFamily="34" charset="0"/>
            </a:endParaRPr>
          </a:p>
        </p:txBody>
      </p:sp>
      <p:sp>
        <p:nvSpPr>
          <p:cNvPr id="84" name="文字方塊 56">
            <a:extLst>
              <a:ext uri="{FF2B5EF4-FFF2-40B4-BE49-F238E27FC236}">
                <a16:creationId xmlns:a16="http://schemas.microsoft.com/office/drawing/2014/main" id="{3902E75E-08A0-5DB7-7941-1B896EB078A5}"/>
              </a:ext>
            </a:extLst>
          </p:cNvPr>
          <p:cNvSpPr txBox="1"/>
          <p:nvPr/>
        </p:nvSpPr>
        <p:spPr>
          <a:xfrm>
            <a:off x="3628246" y="5389713"/>
            <a:ext cx="1598964" cy="276999"/>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a:solidFill>
                  <a:schemeClr val="bg1"/>
                </a:solidFill>
                <a:latin typeface="Arial" panose="020B0604020202020204" pitchFamily="34" charset="0"/>
                <a:ea typeface="新細明體"/>
                <a:cs typeface="Arial" panose="020B0604020202020204" pitchFamily="34" charset="0"/>
              </a:rPr>
              <a:t>QSW-M2106R-2S2T</a:t>
            </a:r>
            <a:endParaRPr lang="zh-TW" altLang="en-US" sz="1200">
              <a:solidFill>
                <a:schemeClr val="bg1"/>
              </a:solidFill>
              <a:latin typeface="Arial" panose="020B0604020202020204" pitchFamily="34" charset="0"/>
              <a:ea typeface="新細明體"/>
              <a:cs typeface="Arial" panose="020B0604020202020204" pitchFamily="34" charset="0"/>
            </a:endParaRPr>
          </a:p>
        </p:txBody>
      </p:sp>
      <p:sp>
        <p:nvSpPr>
          <p:cNvPr id="85" name="文字方塊 57">
            <a:extLst>
              <a:ext uri="{FF2B5EF4-FFF2-40B4-BE49-F238E27FC236}">
                <a16:creationId xmlns:a16="http://schemas.microsoft.com/office/drawing/2014/main" id="{A3843CDA-A87A-FA80-3BE2-C57AD36A6CC7}"/>
              </a:ext>
            </a:extLst>
          </p:cNvPr>
          <p:cNvSpPr txBox="1"/>
          <p:nvPr/>
        </p:nvSpPr>
        <p:spPr>
          <a:xfrm>
            <a:off x="6370203" y="2050818"/>
            <a:ext cx="1419124" cy="276999"/>
          </a:xfrm>
          <a:prstGeom prst="rect">
            <a:avLst/>
          </a:prstGeom>
          <a:noFill/>
          <a:ln>
            <a:noFill/>
          </a:ln>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b="1">
                <a:solidFill>
                  <a:srgbClr val="00B0F0"/>
                </a:solidFill>
                <a:latin typeface="Arial" panose="020B0604020202020204" pitchFamily="34" charset="0"/>
                <a:cs typeface="Arial" panose="020B0604020202020204" pitchFamily="34" charset="0"/>
              </a:rPr>
              <a:t>2.5GbE PoE</a:t>
            </a:r>
          </a:p>
        </p:txBody>
      </p:sp>
      <p:cxnSp>
        <p:nvCxnSpPr>
          <p:cNvPr id="86" name="直線單箭頭接點 85">
            <a:extLst>
              <a:ext uri="{FF2B5EF4-FFF2-40B4-BE49-F238E27FC236}">
                <a16:creationId xmlns:a16="http://schemas.microsoft.com/office/drawing/2014/main" id="{991F9DB1-05FE-C33A-7968-1F320752D203}"/>
              </a:ext>
            </a:extLst>
          </p:cNvPr>
          <p:cNvCxnSpPr>
            <a:cxnSpLocks/>
          </p:cNvCxnSpPr>
          <p:nvPr/>
        </p:nvCxnSpPr>
        <p:spPr>
          <a:xfrm>
            <a:off x="6103324" y="2197554"/>
            <a:ext cx="201404" cy="0"/>
          </a:xfrm>
          <a:prstGeom prst="straightConnector1">
            <a:avLst/>
          </a:prstGeom>
          <a:ln w="50800" cap="sq"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87" name="圖片 86">
            <a:extLst>
              <a:ext uri="{FF2B5EF4-FFF2-40B4-BE49-F238E27FC236}">
                <a16:creationId xmlns:a16="http://schemas.microsoft.com/office/drawing/2014/main" id="{28ADA237-84F0-801F-CC18-4946CD497EF1}"/>
              </a:ext>
            </a:extLst>
          </p:cNvPr>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5300"/>
                    </a14:imgEffect>
                  </a14:imgLayer>
                </a14:imgProps>
              </a:ext>
              <a:ext uri="{28A0092B-C50C-407E-A947-70E740481C1C}">
                <a14:useLocalDpi xmlns:a14="http://schemas.microsoft.com/office/drawing/2010/main"/>
              </a:ext>
            </a:extLst>
          </a:blip>
          <a:stretch>
            <a:fillRect/>
          </a:stretch>
        </p:blipFill>
        <p:spPr>
          <a:xfrm>
            <a:off x="1171529" y="4175109"/>
            <a:ext cx="817516" cy="904875"/>
          </a:xfrm>
          <a:prstGeom prst="rect">
            <a:avLst/>
          </a:prstGeom>
        </p:spPr>
      </p:pic>
      <p:pic>
        <p:nvPicPr>
          <p:cNvPr id="88" name="圖片 87" descr="一張含有 文字, 電子用品 的圖片&#10;&#10;自動產生的描述">
            <a:extLst>
              <a:ext uri="{FF2B5EF4-FFF2-40B4-BE49-F238E27FC236}">
                <a16:creationId xmlns:a16="http://schemas.microsoft.com/office/drawing/2014/main" id="{8DC3F320-6BC0-D810-4798-3DFA65DF8DB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3074342" y="4441825"/>
            <a:ext cx="2597100" cy="608627"/>
          </a:xfrm>
          <a:prstGeom prst="rect">
            <a:avLst/>
          </a:prstGeom>
        </p:spPr>
      </p:pic>
      <p:sp>
        <p:nvSpPr>
          <p:cNvPr id="111" name="文字方塊 17">
            <a:extLst>
              <a:ext uri="{FF2B5EF4-FFF2-40B4-BE49-F238E27FC236}">
                <a16:creationId xmlns:a16="http://schemas.microsoft.com/office/drawing/2014/main" id="{6F4030D8-60AE-4265-9D7C-1CDD13C10EDF}"/>
              </a:ext>
            </a:extLst>
          </p:cNvPr>
          <p:cNvSpPr txBox="1"/>
          <p:nvPr/>
        </p:nvSpPr>
        <p:spPr>
          <a:xfrm>
            <a:off x="10318591" y="5535560"/>
            <a:ext cx="1582934" cy="461665"/>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rgbClr val="FFFFFF"/>
                </a:solidFill>
                <a:latin typeface="Arial" panose="020B0604020202020204" pitchFamily="34" charset="0"/>
                <a:ea typeface="新細明體"/>
                <a:cs typeface="Arial" panose="020B0604020202020204" pitchFamily="34" charset="0"/>
              </a:rPr>
              <a:t>TS-h1277AXU-RP / </a:t>
            </a:r>
            <a:br>
              <a:rPr lang="en-US" altLang="zh-TW" sz="1200">
                <a:solidFill>
                  <a:srgbClr val="FFFFFF"/>
                </a:solidFill>
                <a:latin typeface="Arial" panose="020B0604020202020204" pitchFamily="34" charset="0"/>
                <a:ea typeface="新細明體"/>
                <a:cs typeface="Arial" panose="020B0604020202020204" pitchFamily="34" charset="0"/>
              </a:rPr>
            </a:br>
            <a:r>
              <a:rPr lang="en-US" altLang="zh-TW" sz="1200">
                <a:solidFill>
                  <a:srgbClr val="FFFFFF"/>
                </a:solidFill>
                <a:latin typeface="Arial" panose="020B0604020202020204" pitchFamily="34" charset="0"/>
                <a:ea typeface="新細明體"/>
                <a:cs typeface="Arial" panose="020B0604020202020204" pitchFamily="34" charset="0"/>
              </a:rPr>
              <a:t>TS-h1677AXU-RP</a:t>
            </a:r>
            <a:endParaRPr lang="zh-TW" sz="1200">
              <a:latin typeface="Arial" panose="020B0604020202020204" pitchFamily="34" charset="0"/>
              <a:cs typeface="Arial" panose="020B0604020202020204" pitchFamily="34" charset="0"/>
            </a:endParaRPr>
          </a:p>
        </p:txBody>
      </p:sp>
      <p:pic>
        <p:nvPicPr>
          <p:cNvPr id="3" name="圖片 2" descr="一張含有 電子產品, 電子裝置, 文字, 電路 的圖片&#10;&#10;自動產生的描述">
            <a:extLst>
              <a:ext uri="{FF2B5EF4-FFF2-40B4-BE49-F238E27FC236}">
                <a16:creationId xmlns:a16="http://schemas.microsoft.com/office/drawing/2014/main" id="{635D13C0-9A88-71AC-7E68-CC5ABF853882}"/>
              </a:ext>
            </a:extLst>
          </p:cNvPr>
          <p:cNvPicPr>
            <a:picLocks noChangeAspect="1"/>
          </p:cNvPicPr>
          <p:nvPr/>
        </p:nvPicPr>
        <p:blipFill rotWithShape="1">
          <a:blip r:embed="rId17"/>
          <a:srcRect t="23585" b="21107"/>
          <a:stretch/>
        </p:blipFill>
        <p:spPr>
          <a:xfrm>
            <a:off x="3434861" y="5626159"/>
            <a:ext cx="1912817" cy="656482"/>
          </a:xfrm>
          <a:prstGeom prst="rect">
            <a:avLst/>
          </a:prstGeom>
        </p:spPr>
      </p:pic>
      <p:pic>
        <p:nvPicPr>
          <p:cNvPr id="28" name="圖片 27" descr="一張含有 電腦, 室內 的圖片&#10;&#10;自動產生的描述">
            <a:extLst>
              <a:ext uri="{FF2B5EF4-FFF2-40B4-BE49-F238E27FC236}">
                <a16:creationId xmlns:a16="http://schemas.microsoft.com/office/drawing/2014/main" id="{263655A7-A3CF-0DE9-0FB9-42EF92A08B4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60330" y="4684336"/>
            <a:ext cx="1504737" cy="695442"/>
          </a:xfrm>
          <a:prstGeom prst="rect">
            <a:avLst/>
          </a:prstGeom>
        </p:spPr>
      </p:pic>
    </p:spTree>
    <p:extLst>
      <p:ext uri="{BB962C8B-B14F-4D97-AF65-F5344CB8AC3E}">
        <p14:creationId xmlns:p14="http://schemas.microsoft.com/office/powerpoint/2010/main" val="1543953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7036-72F4-84B3-076E-AF95D90A87DF}"/>
            </a:ext>
          </a:extLst>
        </p:cNvPr>
        <p:cNvGrpSpPr/>
        <p:nvPr/>
      </p:nvGrpSpPr>
      <p:grpSpPr>
        <a:xfrm>
          <a:off x="0" y="0"/>
          <a:ext cx="0" cy="0"/>
          <a:chOff x="0" y="0"/>
          <a:chExt cx="0" cy="0"/>
        </a:xfrm>
      </p:grpSpPr>
      <p:sp>
        <p:nvSpPr>
          <p:cNvPr id="18" name="文字方塊 17">
            <a:extLst>
              <a:ext uri="{FF2B5EF4-FFF2-40B4-BE49-F238E27FC236}">
                <a16:creationId xmlns:a16="http://schemas.microsoft.com/office/drawing/2014/main" id="{411EFBC0-AAA9-057C-AA84-B3EA9A65C006}"/>
              </a:ext>
            </a:extLst>
          </p:cNvPr>
          <p:cNvSpPr txBox="1"/>
          <p:nvPr/>
        </p:nvSpPr>
        <p:spPr>
          <a:xfrm>
            <a:off x="316255" y="314534"/>
            <a:ext cx="11791950"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微軟正黑體"/>
                <a:ea typeface="微軟正黑體"/>
              </a:rPr>
              <a:t>應用情境</a:t>
            </a:r>
            <a:r>
              <a:rPr lang="en-US" altLang="zh-TW" sz="4600" b="1">
                <a:solidFill>
                  <a:schemeClr val="bg1">
                    <a:lumMod val="75000"/>
                  </a:schemeClr>
                </a:solidFill>
                <a:latin typeface="微軟正黑體"/>
                <a:ea typeface="微軟正黑體"/>
              </a:rPr>
              <a:t> - </a:t>
            </a:r>
            <a:r>
              <a:rPr lang="en-US" altLang="zh-TW" sz="4600" b="1" err="1">
                <a:solidFill>
                  <a:schemeClr val="bg1">
                    <a:lumMod val="75000"/>
                  </a:schemeClr>
                </a:solidFill>
                <a:latin typeface="微軟正黑體"/>
                <a:ea typeface="微軟正黑體"/>
              </a:rPr>
              <a:t>資料中心異地備援配置</a:t>
            </a:r>
            <a:endParaRPr lang="en-US" altLang="zh-TW" sz="4600" b="1">
              <a:solidFill>
                <a:schemeClr val="bg1">
                  <a:lumMod val="75000"/>
                </a:schemeClr>
              </a:solidFill>
              <a:latin typeface="微軟正黑體"/>
              <a:ea typeface="微軟正黑體"/>
            </a:endParaRPr>
          </a:p>
        </p:txBody>
      </p:sp>
      <p:sp>
        <p:nvSpPr>
          <p:cNvPr id="9" name="文字方塊 149">
            <a:extLst>
              <a:ext uri="{FF2B5EF4-FFF2-40B4-BE49-F238E27FC236}">
                <a16:creationId xmlns:a16="http://schemas.microsoft.com/office/drawing/2014/main" id="{DDA2FAAB-C485-B0FE-0012-F3D2F422C320}"/>
              </a:ext>
            </a:extLst>
          </p:cNvPr>
          <p:cNvSpPr txBox="1"/>
          <p:nvPr/>
        </p:nvSpPr>
        <p:spPr>
          <a:xfrm>
            <a:off x="4131539" y="3128918"/>
            <a:ext cx="1570013"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100" b="1">
                <a:solidFill>
                  <a:schemeClr val="bg1"/>
                </a:solidFill>
              </a:rPr>
              <a:t>Primary </a:t>
            </a:r>
            <a:r>
              <a:rPr lang="en-US" altLang="zh-TW" sz="1100" b="1" err="1">
                <a:solidFill>
                  <a:schemeClr val="bg1"/>
                </a:solidFill>
              </a:rPr>
              <a:t>ESXi</a:t>
            </a:r>
            <a:r>
              <a:rPr lang="en-US" altLang="zh-TW" sz="1100" b="1">
                <a:solidFill>
                  <a:schemeClr val="bg1"/>
                </a:solidFill>
              </a:rPr>
              <a:t> server w</a:t>
            </a:r>
            <a:r>
              <a:rPr lang="en-US" sz="1100" b="1">
                <a:solidFill>
                  <a:schemeClr val="bg1"/>
                </a:solidFill>
              </a:rPr>
              <a:t>ith 25GbE NIC</a:t>
            </a:r>
            <a:endParaRPr lang="zh-TW" altLang="en-US" sz="1100">
              <a:solidFill>
                <a:schemeClr val="bg1"/>
              </a:solidFill>
            </a:endParaRPr>
          </a:p>
        </p:txBody>
      </p:sp>
      <p:sp>
        <p:nvSpPr>
          <p:cNvPr id="10" name="文字方塊 149">
            <a:extLst>
              <a:ext uri="{FF2B5EF4-FFF2-40B4-BE49-F238E27FC236}">
                <a16:creationId xmlns:a16="http://schemas.microsoft.com/office/drawing/2014/main" id="{3D1D2CDE-CD16-824B-6274-6580D2EFFFCD}"/>
              </a:ext>
            </a:extLst>
          </p:cNvPr>
          <p:cNvSpPr txBox="1"/>
          <p:nvPr/>
        </p:nvSpPr>
        <p:spPr>
          <a:xfrm>
            <a:off x="7967773" y="5943302"/>
            <a:ext cx="2915555"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err="1">
                <a:solidFill>
                  <a:schemeClr val="bg1"/>
                </a:solidFill>
              </a:rPr>
              <a:t>DR端</a:t>
            </a:r>
            <a:r>
              <a:rPr lang="en-US" altLang="zh-TW" sz="1100" b="1">
                <a:solidFill>
                  <a:schemeClr val="bg1"/>
                </a:solidFill>
              </a:rPr>
              <a:t> Primary NAS </a:t>
            </a:r>
            <a:endParaRPr lang="zh-TW" altLang="en-US" sz="1100" b="1">
              <a:solidFill>
                <a:schemeClr val="bg1"/>
              </a:solidFill>
            </a:endParaRPr>
          </a:p>
          <a:p>
            <a:pPr algn="ctr"/>
            <a:r>
              <a:rPr lang="en-US" altLang="zh-TW" sz="1100" b="1">
                <a:solidFill>
                  <a:schemeClr val="bg1"/>
                </a:solidFill>
              </a:rPr>
              <a:t>TS-h1677AXU-RP</a:t>
            </a:r>
            <a:br>
              <a:rPr lang="en-US" altLang="zh-TW" sz="1100" b="1">
                <a:solidFill>
                  <a:schemeClr val="bg1"/>
                </a:solidFill>
              </a:rPr>
            </a:br>
            <a:r>
              <a:rPr lang="en-US" altLang="zh-TW" sz="1100" b="1">
                <a:solidFill>
                  <a:schemeClr val="bg1"/>
                </a:solidFill>
              </a:rPr>
              <a:t>With 25GbE NIC</a:t>
            </a:r>
            <a:endParaRPr lang="zh-TW" altLang="en-US" sz="1100" b="1">
              <a:solidFill>
                <a:schemeClr val="bg1"/>
              </a:solidFill>
            </a:endParaRPr>
          </a:p>
        </p:txBody>
      </p:sp>
      <p:sp>
        <p:nvSpPr>
          <p:cNvPr id="11" name="文字方塊 149">
            <a:extLst>
              <a:ext uri="{FF2B5EF4-FFF2-40B4-BE49-F238E27FC236}">
                <a16:creationId xmlns:a16="http://schemas.microsoft.com/office/drawing/2014/main" id="{002090BD-D2D3-1EEE-77BE-F2BD021002FD}"/>
              </a:ext>
            </a:extLst>
          </p:cNvPr>
          <p:cNvSpPr txBox="1"/>
          <p:nvPr/>
        </p:nvSpPr>
        <p:spPr>
          <a:xfrm>
            <a:off x="10125539" y="3128918"/>
            <a:ext cx="1389529"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100" b="1">
                <a:solidFill>
                  <a:schemeClr val="bg1"/>
                </a:solidFill>
              </a:rPr>
              <a:t>Secondary </a:t>
            </a:r>
            <a:r>
              <a:rPr lang="en-US" altLang="zh-TW" sz="1100" b="1" err="1">
                <a:solidFill>
                  <a:schemeClr val="bg1"/>
                </a:solidFill>
              </a:rPr>
              <a:t>ESXi</a:t>
            </a:r>
            <a:r>
              <a:rPr lang="en-US" altLang="zh-TW" sz="1100" b="1">
                <a:solidFill>
                  <a:schemeClr val="bg1"/>
                </a:solidFill>
              </a:rPr>
              <a:t> server </a:t>
            </a:r>
            <a:r>
              <a:rPr lang="en-US" sz="1100" b="1">
                <a:solidFill>
                  <a:schemeClr val="bg1"/>
                </a:solidFill>
              </a:rPr>
              <a:t>with </a:t>
            </a:r>
            <a:endParaRPr lang="zh-TW" altLang="en-US" sz="1100">
              <a:solidFill>
                <a:schemeClr val="bg1"/>
              </a:solidFill>
            </a:endParaRPr>
          </a:p>
          <a:p>
            <a:r>
              <a:rPr lang="en-US" sz="1100" b="1">
                <a:solidFill>
                  <a:schemeClr val="bg1"/>
                </a:solidFill>
              </a:rPr>
              <a:t>25GbE NIC</a:t>
            </a:r>
            <a:endParaRPr lang="en-US" sz="1100">
              <a:solidFill>
                <a:schemeClr val="bg1"/>
              </a:solidFill>
            </a:endParaRPr>
          </a:p>
        </p:txBody>
      </p:sp>
      <p:sp>
        <p:nvSpPr>
          <p:cNvPr id="14" name="文字方塊 149">
            <a:extLst>
              <a:ext uri="{FF2B5EF4-FFF2-40B4-BE49-F238E27FC236}">
                <a16:creationId xmlns:a16="http://schemas.microsoft.com/office/drawing/2014/main" id="{B8C65D2A-32D0-C735-3B31-FD9805D5877D}"/>
              </a:ext>
            </a:extLst>
          </p:cNvPr>
          <p:cNvSpPr txBox="1"/>
          <p:nvPr/>
        </p:nvSpPr>
        <p:spPr>
          <a:xfrm>
            <a:off x="3467234" y="5935530"/>
            <a:ext cx="2154476"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chemeClr val="bg1"/>
                </a:solidFill>
              </a:rPr>
              <a:t>Secondary NAS</a:t>
            </a:r>
            <a:br>
              <a:rPr lang="en-US" altLang="zh-TW" sz="1100" b="1">
                <a:solidFill>
                  <a:schemeClr val="bg1"/>
                </a:solidFill>
              </a:rPr>
            </a:br>
            <a:r>
              <a:rPr lang="en-US" altLang="zh-TW" sz="1100" b="1">
                <a:solidFill>
                  <a:schemeClr val="bg1"/>
                </a:solidFill>
              </a:rPr>
              <a:t>With 25GbE NIC</a:t>
            </a:r>
            <a:endParaRPr lang="zh-TW" altLang="en-US" sz="1100" b="1">
              <a:solidFill>
                <a:schemeClr val="bg1"/>
              </a:solidFill>
            </a:endParaRPr>
          </a:p>
        </p:txBody>
      </p:sp>
      <p:sp>
        <p:nvSpPr>
          <p:cNvPr id="16" name="文字方塊 149">
            <a:extLst>
              <a:ext uri="{FF2B5EF4-FFF2-40B4-BE49-F238E27FC236}">
                <a16:creationId xmlns:a16="http://schemas.microsoft.com/office/drawing/2014/main" id="{173151B0-27E1-C416-935B-EDCBBDBEBA20}"/>
              </a:ext>
            </a:extLst>
          </p:cNvPr>
          <p:cNvSpPr txBox="1"/>
          <p:nvPr/>
        </p:nvSpPr>
        <p:spPr>
          <a:xfrm>
            <a:off x="781155" y="5862711"/>
            <a:ext cx="2613631" cy="6001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err="1">
                <a:solidFill>
                  <a:schemeClr val="bg1"/>
                </a:solidFill>
              </a:rPr>
              <a:t>本地端</a:t>
            </a:r>
            <a:r>
              <a:rPr lang="en-US" altLang="zh-TW" sz="1100" b="1">
                <a:solidFill>
                  <a:schemeClr val="bg1"/>
                </a:solidFill>
              </a:rPr>
              <a:t> Primary NAS </a:t>
            </a:r>
            <a:endParaRPr lang="zh-TW" altLang="en-US" sz="1100">
              <a:solidFill>
                <a:schemeClr val="bg1"/>
              </a:solidFill>
            </a:endParaRPr>
          </a:p>
          <a:p>
            <a:pPr algn="ctr"/>
            <a:r>
              <a:rPr lang="en-US" altLang="zh-TW" sz="1100" b="1">
                <a:solidFill>
                  <a:schemeClr val="bg1"/>
                </a:solidFill>
              </a:rPr>
              <a:t>TS-h1677AXU-RP</a:t>
            </a:r>
          </a:p>
          <a:p>
            <a:pPr algn="ctr"/>
            <a:r>
              <a:rPr lang="en-US" altLang="zh-TW" sz="1100" b="1">
                <a:solidFill>
                  <a:schemeClr val="bg1"/>
                </a:solidFill>
              </a:rPr>
              <a:t>With 25GbE NIC</a:t>
            </a:r>
          </a:p>
        </p:txBody>
      </p:sp>
      <p:sp>
        <p:nvSpPr>
          <p:cNvPr id="22" name="文字方塊 21">
            <a:extLst>
              <a:ext uri="{FF2B5EF4-FFF2-40B4-BE49-F238E27FC236}">
                <a16:creationId xmlns:a16="http://schemas.microsoft.com/office/drawing/2014/main" id="{7BBFB80B-E7A6-2609-3B28-C9ED3EB48E0F}"/>
              </a:ext>
            </a:extLst>
          </p:cNvPr>
          <p:cNvSpPr txBox="1"/>
          <p:nvPr/>
        </p:nvSpPr>
        <p:spPr>
          <a:xfrm>
            <a:off x="928380" y="4041424"/>
            <a:ext cx="1953302" cy="461665"/>
          </a:xfrm>
          <a:prstGeom prst="rect">
            <a:avLst/>
          </a:prstGeom>
          <a:noFill/>
        </p:spPr>
        <p:txBody>
          <a:bodyPr wrap="square">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QNAP QSW-M5216-1T</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25GbE </a:t>
            </a:r>
            <a:r>
              <a:rPr lang="zh-TW" altLang="en-US" sz="1200">
                <a:solidFill>
                  <a:schemeClr val="bg1"/>
                </a:solidFill>
                <a:latin typeface="Arial" panose="020B0604020202020204" pitchFamily="34" charset="0"/>
                <a:ea typeface="新細明體"/>
                <a:cs typeface="Arial" panose="020B0604020202020204" pitchFamily="34" charset="0"/>
              </a:rPr>
              <a:t>交換器</a:t>
            </a:r>
          </a:p>
        </p:txBody>
      </p:sp>
      <p:sp>
        <p:nvSpPr>
          <p:cNvPr id="25" name="文字方塊 24">
            <a:extLst>
              <a:ext uri="{FF2B5EF4-FFF2-40B4-BE49-F238E27FC236}">
                <a16:creationId xmlns:a16="http://schemas.microsoft.com/office/drawing/2014/main" id="{33690354-B5CC-B1BC-7696-F63F8D160C79}"/>
              </a:ext>
            </a:extLst>
          </p:cNvPr>
          <p:cNvSpPr txBox="1"/>
          <p:nvPr/>
        </p:nvSpPr>
        <p:spPr>
          <a:xfrm>
            <a:off x="817105" y="1752503"/>
            <a:ext cx="1669357" cy="369332"/>
          </a:xfrm>
          <a:prstGeom prst="rect">
            <a:avLst/>
          </a:prstGeom>
          <a:noFill/>
        </p:spPr>
        <p:txBody>
          <a:bodyPr wrap="square">
            <a:spAutoFit/>
          </a:bodyPr>
          <a:lstStyle/>
          <a:p>
            <a:r>
              <a:rPr lang="ja-JP" altLang="en-US" b="1">
                <a:solidFill>
                  <a:schemeClr val="bg1"/>
                </a:solidFill>
                <a:latin typeface="微軟正黑體" panose="020B0604030504040204" pitchFamily="34" charset="-120"/>
                <a:ea typeface="微軟正黑體" panose="020B0604030504040204" pitchFamily="34" charset="-120"/>
                <a:cs typeface="Arial"/>
              </a:rPr>
              <a:t>資料中心機房</a:t>
            </a:r>
            <a:endParaRPr lang="en-US" altLang="zh-TW" b="1">
              <a:solidFill>
                <a:schemeClr val="bg1"/>
              </a:solidFill>
              <a:latin typeface="微軟正黑體" panose="020B0604030504040204" pitchFamily="34" charset="-120"/>
              <a:ea typeface="微軟正黑體" panose="020B0604030504040204" pitchFamily="34" charset="-120"/>
              <a:cs typeface="Arial"/>
            </a:endParaRPr>
          </a:p>
        </p:txBody>
      </p:sp>
      <p:sp>
        <p:nvSpPr>
          <p:cNvPr id="26" name="文字方塊 25">
            <a:extLst>
              <a:ext uri="{FF2B5EF4-FFF2-40B4-BE49-F238E27FC236}">
                <a16:creationId xmlns:a16="http://schemas.microsoft.com/office/drawing/2014/main" id="{E898BD1E-D317-FAFC-7561-6680CFFCC347}"/>
              </a:ext>
            </a:extLst>
          </p:cNvPr>
          <p:cNvSpPr txBox="1"/>
          <p:nvPr/>
        </p:nvSpPr>
        <p:spPr>
          <a:xfrm>
            <a:off x="7386870" y="1752503"/>
            <a:ext cx="1669357" cy="369332"/>
          </a:xfrm>
          <a:prstGeom prst="rect">
            <a:avLst/>
          </a:prstGeom>
          <a:noFill/>
        </p:spPr>
        <p:txBody>
          <a:bodyPr wrap="square">
            <a:spAutoFit/>
          </a:bodyPr>
          <a:lstStyle/>
          <a:p>
            <a:r>
              <a:rPr lang="ja-JP" altLang="en-US" b="1">
                <a:solidFill>
                  <a:schemeClr val="bg1"/>
                </a:solidFill>
                <a:latin typeface="微軟正黑體" panose="020B0604030504040204" pitchFamily="34" charset="-120"/>
                <a:ea typeface="微軟正黑體" panose="020B0604030504040204" pitchFamily="34" charset="-120"/>
                <a:cs typeface="Arial"/>
              </a:rPr>
              <a:t>異地機房</a:t>
            </a:r>
          </a:p>
        </p:txBody>
      </p:sp>
      <p:sp>
        <p:nvSpPr>
          <p:cNvPr id="27" name="文字方塊 149">
            <a:extLst>
              <a:ext uri="{FF2B5EF4-FFF2-40B4-BE49-F238E27FC236}">
                <a16:creationId xmlns:a16="http://schemas.microsoft.com/office/drawing/2014/main" id="{B89191C5-3CB5-87E9-C9AD-E2A7AD2E237D}"/>
              </a:ext>
            </a:extLst>
          </p:cNvPr>
          <p:cNvSpPr txBox="1"/>
          <p:nvPr/>
        </p:nvSpPr>
        <p:spPr>
          <a:xfrm>
            <a:off x="5621710" y="4503089"/>
            <a:ext cx="1490170"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err="1">
                <a:solidFill>
                  <a:schemeClr val="bg1"/>
                </a:solidFill>
                <a:latin typeface="微軟正黑體" panose="020B0604030504040204" pitchFamily="34" charset="-120"/>
                <a:ea typeface="微軟正黑體" panose="020B0604030504040204" pitchFamily="34" charset="-120"/>
              </a:rPr>
              <a:t>專線</a:t>
            </a:r>
            <a:endParaRPr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2" name="文字方塊 21">
            <a:extLst>
              <a:ext uri="{FF2B5EF4-FFF2-40B4-BE49-F238E27FC236}">
                <a16:creationId xmlns:a16="http://schemas.microsoft.com/office/drawing/2014/main" id="{D72702FC-DAA3-51DD-5855-2695DB6B07E6}"/>
              </a:ext>
            </a:extLst>
          </p:cNvPr>
          <p:cNvSpPr txBox="1"/>
          <p:nvPr/>
        </p:nvSpPr>
        <p:spPr>
          <a:xfrm>
            <a:off x="7386870" y="4041423"/>
            <a:ext cx="1953302" cy="461665"/>
          </a:xfrm>
          <a:prstGeom prst="rect">
            <a:avLst/>
          </a:prstGeom>
          <a:noFill/>
        </p:spPr>
        <p:txBody>
          <a:bodyPr wrap="square">
            <a:spAutoFit/>
          </a:bodyPr>
          <a:lstStyle/>
          <a:p>
            <a:r>
              <a:rPr lang="en-US" altLang="zh-TW" sz="1200">
                <a:solidFill>
                  <a:schemeClr val="bg1"/>
                </a:solidFill>
                <a:latin typeface="Arial" panose="020B0604020202020204" pitchFamily="34" charset="0"/>
                <a:ea typeface="新細明體"/>
                <a:cs typeface="Arial" panose="020B0604020202020204" pitchFamily="34" charset="0"/>
              </a:rPr>
              <a:t>QNAP QSW-M5216-1T</a:t>
            </a:r>
            <a:r>
              <a:rPr lang="zh-TW" altLang="en-US" sz="1200">
                <a:solidFill>
                  <a:schemeClr val="bg1"/>
                </a:solidFill>
                <a:latin typeface="Arial" panose="020B0604020202020204" pitchFamily="34" charset="0"/>
                <a:ea typeface="新細明體"/>
                <a:cs typeface="Arial" panose="020B0604020202020204" pitchFamily="34" charset="0"/>
              </a:rPr>
              <a:t> </a:t>
            </a:r>
            <a:r>
              <a:rPr lang="en-US" altLang="zh-TW" sz="1200">
                <a:solidFill>
                  <a:schemeClr val="bg1"/>
                </a:solidFill>
                <a:latin typeface="Arial" panose="020B0604020202020204" pitchFamily="34" charset="0"/>
                <a:ea typeface="新細明體"/>
                <a:cs typeface="Arial" panose="020B0604020202020204" pitchFamily="34" charset="0"/>
              </a:rPr>
              <a:t>25GbE </a:t>
            </a:r>
            <a:r>
              <a:rPr lang="zh-TW" altLang="en-US" sz="1200">
                <a:solidFill>
                  <a:schemeClr val="bg1"/>
                </a:solidFill>
                <a:latin typeface="Arial" panose="020B0604020202020204" pitchFamily="34" charset="0"/>
                <a:ea typeface="新細明體"/>
                <a:cs typeface="Arial" panose="020B0604020202020204" pitchFamily="34" charset="0"/>
              </a:rPr>
              <a:t>交換器</a:t>
            </a:r>
          </a:p>
        </p:txBody>
      </p:sp>
    </p:spTree>
    <p:extLst>
      <p:ext uri="{BB962C8B-B14F-4D97-AF65-F5344CB8AC3E}">
        <p14:creationId xmlns:p14="http://schemas.microsoft.com/office/powerpoint/2010/main" val="1990965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CE99-D09F-5A57-82A6-0196258B9903}"/>
            </a:ext>
          </a:extLst>
        </p:cNvPr>
        <p:cNvGrpSpPr/>
        <p:nvPr/>
      </p:nvGrpSpPr>
      <p:grpSpPr>
        <a:xfrm>
          <a:off x="0" y="0"/>
          <a:ext cx="0" cy="0"/>
          <a:chOff x="0" y="0"/>
          <a:chExt cx="0" cy="0"/>
        </a:xfrm>
      </p:grpSpPr>
    </p:spTree>
    <p:extLst>
      <p:ext uri="{BB962C8B-B14F-4D97-AF65-F5344CB8AC3E}">
        <p14:creationId xmlns:p14="http://schemas.microsoft.com/office/powerpoint/2010/main" val="890854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584081" y="1927114"/>
            <a:ext cx="10773280" cy="781689"/>
          </a:xfrm>
          <a:prstGeom prst="rect">
            <a:avLst/>
          </a:prstGeom>
          <a:noFill/>
        </p:spPr>
        <p:txBody>
          <a:bodyPr wrap="square" lIns="91440" tIns="45720" rIns="91440" bIns="45720" anchor="t">
            <a:spAutoFit/>
          </a:bodyPr>
          <a:lstStyle/>
          <a:p>
            <a:pPr>
              <a:lnSpc>
                <a:spcPct val="130000"/>
              </a:lnSpc>
              <a:defRPr/>
            </a:pPr>
            <a:r>
              <a:rPr lang="en" altLang="zh-TW">
                <a:solidFill>
                  <a:schemeClr val="bg1"/>
                </a:solidFill>
                <a:latin typeface="Microsoft JhengHei"/>
                <a:ea typeface="新細明體"/>
                <a:cs typeface="+mn-ea"/>
                <a:sym typeface="+mn-lt"/>
              </a:rPr>
              <a:t>TS-h1277AXU-RP / TS-h1677AXU-RP</a:t>
            </a:r>
            <a:r>
              <a:rPr lang="en" altLang="zh-TW">
                <a:solidFill>
                  <a:schemeClr val="bg1"/>
                </a:solidFill>
                <a:latin typeface="新細明體"/>
                <a:ea typeface="新細明體"/>
                <a:cs typeface="+mn-ea"/>
                <a:sym typeface="+mn-lt"/>
              </a:rPr>
              <a:t>  享</a:t>
            </a:r>
            <a:r>
              <a:rPr kumimoji="0" lang="zh-TW" altLang="en-US" b="0" i="0" u="none" strike="noStrike" kern="1200" cap="none" spc="0" normalizeH="0" baseline="0" noProof="0">
                <a:ln>
                  <a:noFill/>
                </a:ln>
                <a:solidFill>
                  <a:schemeClr val="bg1"/>
                </a:solidFill>
                <a:effectLst/>
                <a:uLnTx/>
                <a:uFillTx/>
                <a:latin typeface="Microsoft JhengHei"/>
                <a:ea typeface="Microsoft JhengHei"/>
                <a:cs typeface="+mn-ea"/>
                <a:sym typeface="+mn-lt"/>
              </a:rPr>
              <a:t>有</a:t>
            </a:r>
            <a:r>
              <a:rPr kumimoji="0" lang="en-US" altLang="zh-TW" b="0" i="0" u="none" strike="noStrike" kern="1200" cap="none" spc="0" normalizeH="0" baseline="0" noProof="0">
                <a:ln>
                  <a:noFill/>
                </a:ln>
                <a:solidFill>
                  <a:schemeClr val="bg1"/>
                </a:solidFill>
                <a:effectLst/>
                <a:uLnTx/>
                <a:uFillTx/>
                <a:latin typeface="Microsoft JhengHei"/>
                <a:ea typeface="新細明體"/>
                <a:cs typeface="+mn-ea"/>
                <a:sym typeface="+mn-lt"/>
              </a:rPr>
              <a:t> </a:t>
            </a:r>
            <a:r>
              <a:rPr lang="en-US" altLang="zh-TW" b="1">
                <a:solidFill>
                  <a:schemeClr val="bg1"/>
                </a:solidFill>
                <a:latin typeface="Microsoft JhengHei"/>
                <a:ea typeface="新細明體"/>
                <a:cs typeface="+mn-ea"/>
                <a:sym typeface="+mn-lt"/>
              </a:rPr>
              <a:t>5</a:t>
            </a:r>
            <a:r>
              <a:rPr kumimoji="0" lang="en-US" altLang="zh-TW" b="1" i="0" u="none" strike="noStrike" kern="1200" cap="none" spc="0" normalizeH="0" baseline="0" noProof="0">
                <a:ln>
                  <a:noFill/>
                </a:ln>
                <a:solidFill>
                  <a:schemeClr val="bg1"/>
                </a:solidFill>
                <a:effectLst/>
                <a:uLnTx/>
                <a:uFillTx/>
                <a:latin typeface="Microsoft JhengHei"/>
                <a:ea typeface="新細明體"/>
                <a:cs typeface="+mn-ea"/>
                <a:sym typeface="+mn-lt"/>
              </a:rPr>
              <a:t> </a:t>
            </a:r>
            <a:r>
              <a:rPr kumimoji="0" lang="zh-TW" altLang="en-US" b="1" i="0" u="none" strike="noStrike" kern="1200" cap="none" spc="0" normalizeH="0" baseline="0" noProof="0">
                <a:ln>
                  <a:noFill/>
                </a:ln>
                <a:solidFill>
                  <a:schemeClr val="bg1"/>
                </a:solidFill>
                <a:effectLst/>
                <a:uLnTx/>
                <a:uFillTx/>
                <a:latin typeface="Microsoft JhengHei"/>
                <a:ea typeface="Microsoft JhengHei"/>
                <a:cs typeface="+mn-ea"/>
                <a:sym typeface="+mn-lt"/>
              </a:rPr>
              <a:t>年</a:t>
            </a:r>
            <a:r>
              <a:rPr kumimoji="0" lang="zh-TW" altLang="en-US" b="0" i="0" u="none" strike="noStrike" kern="1200" cap="none" spc="0" normalizeH="0" baseline="0" noProof="0">
                <a:ln>
                  <a:noFill/>
                </a:ln>
                <a:solidFill>
                  <a:schemeClr val="bg1"/>
                </a:solidFill>
                <a:effectLst/>
                <a:uLnTx/>
                <a:uFillTx/>
                <a:latin typeface="Microsoft JhengHei"/>
                <a:ea typeface="Microsoft JhengHei"/>
                <a:cs typeface="+mn-ea"/>
                <a:sym typeface="+mn-lt"/>
              </a:rPr>
              <a:t>的免費產品硬體保固。</a:t>
            </a:r>
            <a:r>
              <a:rPr kumimoji="0" lang="en" altLang="zh-TW" b="0" i="0" u="none" strike="noStrike" kern="1200" cap="none" spc="0" normalizeH="0" baseline="0" noProof="0">
                <a:ln>
                  <a:noFill/>
                </a:ln>
                <a:solidFill>
                  <a:schemeClr val="bg1"/>
                </a:solidFill>
                <a:effectLst/>
                <a:uLnTx/>
                <a:uFillTx/>
                <a:latin typeface="Microsoft JhengHei"/>
                <a:ea typeface="新細明體"/>
                <a:cs typeface="+mn-ea"/>
                <a:sym typeface="+mn-lt"/>
              </a:rPr>
              <a:t>QNAP </a:t>
            </a:r>
            <a:r>
              <a:rPr kumimoji="0" lang="zh-TW" altLang="en-US" b="0" i="0" u="none" strike="noStrike" kern="1200" cap="none" spc="0" normalizeH="0" baseline="0" noProof="0">
                <a:ln>
                  <a:noFill/>
                </a:ln>
                <a:solidFill>
                  <a:schemeClr val="bg1"/>
                </a:solidFill>
                <a:effectLst/>
                <a:uLnTx/>
                <a:uFillTx/>
                <a:latin typeface="Microsoft JhengHei"/>
                <a:ea typeface="Microsoft JhengHei"/>
                <a:cs typeface="+mn-ea"/>
                <a:sym typeface="+mn-lt"/>
              </a:rPr>
              <a:t>提供如此尊榮的保固服務，協助您的企業組織持續運作，提供不中斷的服務給予您的客戶。</a:t>
            </a:r>
            <a:endParaRPr lang="zh-TW" sz="1200" b="0" i="0" u="none" strike="noStrike" kern="1200" cap="none" spc="0" normalizeH="0" baseline="0" noProof="0">
              <a:ln>
                <a:noFill/>
              </a:ln>
              <a:solidFill>
                <a:schemeClr val="bg1"/>
              </a:solidFill>
              <a:effectLst/>
              <a:uLnTx/>
              <a:uFillTx/>
              <a:latin typeface="Calibri"/>
              <a:ea typeface="Microsoft JhengHei"/>
              <a:cs typeface="Calibri"/>
            </a:endParaRPr>
          </a:p>
        </p:txBody>
      </p:sp>
      <p:sp>
        <p:nvSpPr>
          <p:cNvPr id="3" name="文字方塊 2">
            <a:extLst>
              <a:ext uri="{FF2B5EF4-FFF2-40B4-BE49-F238E27FC236}">
                <a16:creationId xmlns:a16="http://schemas.microsoft.com/office/drawing/2014/main" id="{46E39232-03EF-A6C3-DF9B-9C3ACD52EE31}"/>
              </a:ext>
            </a:extLst>
          </p:cNvPr>
          <p:cNvSpPr txBox="1"/>
          <p:nvPr/>
        </p:nvSpPr>
        <p:spPr>
          <a:xfrm>
            <a:off x="316255" y="314534"/>
            <a:ext cx="11791950" cy="830997"/>
          </a:xfrm>
          <a:prstGeom prst="rect">
            <a:avLst/>
          </a:prstGeom>
          <a:noFill/>
        </p:spPr>
        <p:txBody>
          <a:bodyPr wrap="square" lIns="91440" tIns="45720" rIns="91440" bIns="45720" rtlCol="0" anchor="t">
            <a:spAutoFit/>
          </a:bodyPr>
          <a:lstStyle/>
          <a:p>
            <a:pPr algn="ctr"/>
            <a:r>
              <a:rPr lang="en-US" altLang="zh-TW" sz="4600" b="1">
                <a:solidFill>
                  <a:schemeClr val="bg1">
                    <a:lumMod val="75000"/>
                  </a:schemeClr>
                </a:solidFill>
                <a:latin typeface="微軟正黑體"/>
                <a:ea typeface="微軟正黑體"/>
              </a:rPr>
              <a:t>5 </a:t>
            </a:r>
            <a:r>
              <a:rPr lang="zh-TW" altLang="en-US" sz="4600" b="1">
                <a:solidFill>
                  <a:schemeClr val="bg1">
                    <a:lumMod val="75000"/>
                  </a:schemeClr>
                </a:solidFill>
                <a:latin typeface="微軟正黑體"/>
                <a:ea typeface="微軟正黑體"/>
              </a:rPr>
              <a:t>年標準保固，涵蓋硬體維修與支援服務</a:t>
            </a:r>
          </a:p>
        </p:txBody>
      </p:sp>
      <p:grpSp>
        <p:nvGrpSpPr>
          <p:cNvPr id="10" name="群組 9">
            <a:extLst>
              <a:ext uri="{FF2B5EF4-FFF2-40B4-BE49-F238E27FC236}">
                <a16:creationId xmlns:a16="http://schemas.microsoft.com/office/drawing/2014/main" id="{36F6CC08-433E-FDB2-07A2-BC812721C447}"/>
              </a:ext>
            </a:extLst>
          </p:cNvPr>
          <p:cNvGrpSpPr/>
          <p:nvPr/>
        </p:nvGrpSpPr>
        <p:grpSpPr>
          <a:xfrm>
            <a:off x="729374" y="2887565"/>
            <a:ext cx="10482693" cy="3505173"/>
            <a:chOff x="660402" y="2921748"/>
            <a:chExt cx="10482693" cy="3505173"/>
          </a:xfrm>
          <a:effectLst>
            <a:outerShdw blurRad="152400" dist="317500" dir="5400000" sx="90000" sy="-19000" rotWithShape="0">
              <a:prstClr val="black">
                <a:alpha val="15000"/>
              </a:prstClr>
            </a:outerShdw>
            <a:reflection blurRad="88900" endPos="35000" dist="25400" dir="5400000" sy="-100000" algn="bl" rotWithShape="0"/>
          </a:effectLst>
        </p:grpSpPr>
        <p:pic>
          <p:nvPicPr>
            <p:cNvPr id="8" name="圖形 7" descr="一張含有 標誌, 字型, 文字, 圖形 的圖片&#10;&#10;自動產生的描述">
              <a:extLst>
                <a:ext uri="{FF2B5EF4-FFF2-40B4-BE49-F238E27FC236}">
                  <a16:creationId xmlns:a16="http://schemas.microsoft.com/office/drawing/2014/main" id="{2B38483F-0D22-AE07-CC48-4111E7DAB3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4062" y="2921748"/>
              <a:ext cx="4589033" cy="3505173"/>
            </a:xfrm>
            <a:prstGeom prst="rect">
              <a:avLst/>
            </a:prstGeom>
          </p:spPr>
        </p:pic>
        <p:pic>
          <p:nvPicPr>
            <p:cNvPr id="5" name="圖片 4" descr="一張含有 電腦, 室內 的圖片&#10;&#10;自動產生的描述">
              <a:extLst>
                <a:ext uri="{FF2B5EF4-FFF2-40B4-BE49-F238E27FC236}">
                  <a16:creationId xmlns:a16="http://schemas.microsoft.com/office/drawing/2014/main" id="{CD6B6C21-9ECF-157E-91CF-A26E43F3B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02" y="3575147"/>
              <a:ext cx="6170422" cy="2851774"/>
            </a:xfrm>
            <a:prstGeom prst="rect">
              <a:avLst/>
            </a:prstGeom>
          </p:spPr>
        </p:pic>
      </p:grpSp>
    </p:spTree>
    <p:extLst>
      <p:ext uri="{BB962C8B-B14F-4D97-AF65-F5344CB8AC3E}">
        <p14:creationId xmlns:p14="http://schemas.microsoft.com/office/powerpoint/2010/main" val="1844282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矩形: 圓角 133">
            <a:extLst>
              <a:ext uri="{FF2B5EF4-FFF2-40B4-BE49-F238E27FC236}">
                <a16:creationId xmlns:a16="http://schemas.microsoft.com/office/drawing/2014/main" id="{29C9B97A-E345-86ED-42A1-423B93A50A2B}"/>
              </a:ext>
            </a:extLst>
          </p:cNvPr>
          <p:cNvSpPr/>
          <p:nvPr/>
        </p:nvSpPr>
        <p:spPr>
          <a:xfrm>
            <a:off x="3987087" y="2417420"/>
            <a:ext cx="4470738" cy="2127459"/>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endParaRPr>
          </a:p>
        </p:txBody>
      </p:sp>
      <p:sp>
        <p:nvSpPr>
          <p:cNvPr id="135" name="矩形: 圓角 134">
            <a:extLst>
              <a:ext uri="{FF2B5EF4-FFF2-40B4-BE49-F238E27FC236}">
                <a16:creationId xmlns:a16="http://schemas.microsoft.com/office/drawing/2014/main" id="{513D17BC-45C9-10A8-4770-BAB0E2EB7F98}"/>
              </a:ext>
            </a:extLst>
          </p:cNvPr>
          <p:cNvSpPr/>
          <p:nvPr/>
        </p:nvSpPr>
        <p:spPr>
          <a:xfrm>
            <a:off x="3982545" y="215622"/>
            <a:ext cx="4491622" cy="2018927"/>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36" name="矩形: 圓角 135">
            <a:extLst>
              <a:ext uri="{FF2B5EF4-FFF2-40B4-BE49-F238E27FC236}">
                <a16:creationId xmlns:a16="http://schemas.microsoft.com/office/drawing/2014/main" id="{0A861672-4B24-C884-349D-6E2AC36D66BA}"/>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37" name="矩形: 圓角 136">
            <a:extLst>
              <a:ext uri="{FF2B5EF4-FFF2-40B4-BE49-F238E27FC236}">
                <a16:creationId xmlns:a16="http://schemas.microsoft.com/office/drawing/2014/main" id="{1E4AAA18-F1A7-5937-6EA1-27222E3975A1}"/>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38" name="矩形: 圓角 137">
            <a:extLst>
              <a:ext uri="{FF2B5EF4-FFF2-40B4-BE49-F238E27FC236}">
                <a16:creationId xmlns:a16="http://schemas.microsoft.com/office/drawing/2014/main" id="{F6F2212B-D564-2299-9328-FB1BA12EA7A5}"/>
              </a:ext>
            </a:extLst>
          </p:cNvPr>
          <p:cNvSpPr/>
          <p:nvPr/>
        </p:nvSpPr>
        <p:spPr>
          <a:xfrm>
            <a:off x="3979414" y="4691875"/>
            <a:ext cx="2366552"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39" name="矩形: 圓角 138">
            <a:extLst>
              <a:ext uri="{FF2B5EF4-FFF2-40B4-BE49-F238E27FC236}">
                <a16:creationId xmlns:a16="http://schemas.microsoft.com/office/drawing/2014/main" id="{613F8FC4-014E-9DE1-01A9-1584D43A9C46}"/>
              </a:ext>
            </a:extLst>
          </p:cNvPr>
          <p:cNvSpPr/>
          <p:nvPr/>
        </p:nvSpPr>
        <p:spPr>
          <a:xfrm>
            <a:off x="8596859" y="1880120"/>
            <a:ext cx="3352673" cy="2650443"/>
          </a:xfrm>
          <a:prstGeom prst="roundRect">
            <a:avLst>
              <a:gd name="adj" fmla="val 5302"/>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40" name="矩形: 圓角 139">
            <a:extLst>
              <a:ext uri="{FF2B5EF4-FFF2-40B4-BE49-F238E27FC236}">
                <a16:creationId xmlns:a16="http://schemas.microsoft.com/office/drawing/2014/main" id="{25E33AAE-38C6-AFB6-C94F-C335A218BD28}"/>
              </a:ext>
            </a:extLst>
          </p:cNvPr>
          <p:cNvSpPr/>
          <p:nvPr/>
        </p:nvSpPr>
        <p:spPr>
          <a:xfrm>
            <a:off x="3967980" y="5642649"/>
            <a:ext cx="2377986"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41" name="矩形: 圓角 140">
            <a:extLst>
              <a:ext uri="{FF2B5EF4-FFF2-40B4-BE49-F238E27FC236}">
                <a16:creationId xmlns:a16="http://schemas.microsoft.com/office/drawing/2014/main" id="{C0B9F225-6493-4627-E6EB-573B2FD1993A}"/>
              </a:ext>
            </a:extLst>
          </p:cNvPr>
          <p:cNvSpPr/>
          <p:nvPr/>
        </p:nvSpPr>
        <p:spPr>
          <a:xfrm>
            <a:off x="8609216" y="215623"/>
            <a:ext cx="3362983" cy="1527274"/>
          </a:xfrm>
          <a:prstGeom prst="roundRect">
            <a:avLst>
              <a:gd name="adj" fmla="val 943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43" name="矩形: 圓角 142">
            <a:extLst>
              <a:ext uri="{FF2B5EF4-FFF2-40B4-BE49-F238E27FC236}">
                <a16:creationId xmlns:a16="http://schemas.microsoft.com/office/drawing/2014/main" id="{7D480F70-8946-35C1-25C1-28DC11AC79F7}"/>
              </a:ext>
            </a:extLst>
          </p:cNvPr>
          <p:cNvSpPr/>
          <p:nvPr/>
        </p:nvSpPr>
        <p:spPr>
          <a:xfrm>
            <a:off x="8586548" y="4691874"/>
            <a:ext cx="2125033" cy="1893237"/>
          </a:xfrm>
          <a:prstGeom prst="roundRect">
            <a:avLst>
              <a:gd name="adj" fmla="val 5834"/>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44" name="矩形: 圓角 143">
            <a:extLst>
              <a:ext uri="{FF2B5EF4-FFF2-40B4-BE49-F238E27FC236}">
                <a16:creationId xmlns:a16="http://schemas.microsoft.com/office/drawing/2014/main" id="{F331E1DA-DF88-7A7E-D4C7-3E56132307AB}"/>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微軟正黑體" panose="020B0604030504040204" pitchFamily="34" charset="-120"/>
              <a:ea typeface="微軟正黑體" panose="020B0604030504040204" pitchFamily="34" charset="-120"/>
            </a:endParaRPr>
          </a:p>
        </p:txBody>
      </p:sp>
      <p:sp>
        <p:nvSpPr>
          <p:cNvPr id="145" name="矩形: 圓角 144">
            <a:extLst>
              <a:ext uri="{FF2B5EF4-FFF2-40B4-BE49-F238E27FC236}">
                <a16:creationId xmlns:a16="http://schemas.microsoft.com/office/drawing/2014/main" id="{BF17AE50-33D9-D7CD-1415-0D6D93C40E43}"/>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latin typeface="微軟正黑體" panose="020B0604030504040204" pitchFamily="34" charset="-120"/>
              <a:ea typeface="微軟正黑體" panose="020B0604030504040204" pitchFamily="34" charset="-120"/>
            </a:endParaRPr>
          </a:p>
        </p:txBody>
      </p:sp>
      <p:sp>
        <p:nvSpPr>
          <p:cNvPr id="146" name="矩形: 圓角 145">
            <a:extLst>
              <a:ext uri="{FF2B5EF4-FFF2-40B4-BE49-F238E27FC236}">
                <a16:creationId xmlns:a16="http://schemas.microsoft.com/office/drawing/2014/main" id="{9DC177E4-5DBF-BEB0-415C-F10B129C48BC}"/>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47" name="矩形: 圓角 146">
            <a:extLst>
              <a:ext uri="{FF2B5EF4-FFF2-40B4-BE49-F238E27FC236}">
                <a16:creationId xmlns:a16="http://schemas.microsoft.com/office/drawing/2014/main" id="{851F8D62-14D0-DE4D-3739-26F8296C3188}"/>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p:txBody>
      </p:sp>
      <p:sp>
        <p:nvSpPr>
          <p:cNvPr id="148" name="矩形: 圓角 147">
            <a:extLst>
              <a:ext uri="{FF2B5EF4-FFF2-40B4-BE49-F238E27FC236}">
                <a16:creationId xmlns:a16="http://schemas.microsoft.com/office/drawing/2014/main" id="{7717B40D-FCEA-CFDB-282E-7EB2E94889A8}"/>
              </a:ext>
            </a:extLst>
          </p:cNvPr>
          <p:cNvSpPr/>
          <p:nvPr/>
        </p:nvSpPr>
        <p:spPr>
          <a:xfrm>
            <a:off x="253882" y="215623"/>
            <a:ext cx="3604480" cy="1166508"/>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p:txBody>
      </p:sp>
      <p:sp>
        <p:nvSpPr>
          <p:cNvPr id="186" name="矩形: 圓角 185">
            <a:extLst>
              <a:ext uri="{FF2B5EF4-FFF2-40B4-BE49-F238E27FC236}">
                <a16:creationId xmlns:a16="http://schemas.microsoft.com/office/drawing/2014/main" id="{AF920127-E5EF-405D-41C3-DABA25F97450}"/>
              </a:ext>
            </a:extLst>
          </p:cNvPr>
          <p:cNvSpPr/>
          <p:nvPr/>
        </p:nvSpPr>
        <p:spPr>
          <a:xfrm>
            <a:off x="4089187" y="960351"/>
            <a:ext cx="1569141" cy="652176"/>
          </a:xfrm>
          <a:prstGeom prst="roundRect">
            <a:avLst>
              <a:gd name="adj" fmla="val 854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b="1">
                <a:solidFill>
                  <a:srgbClr val="000000"/>
                </a:solidFill>
                <a:latin typeface="微軟正黑體"/>
                <a:ea typeface="微軟正黑體"/>
                <a:cs typeface="Arial"/>
              </a:rPr>
              <a:t>3</a:t>
            </a:r>
            <a:r>
              <a:rPr lang="zh-TW" altLang="en-US" sz="1400" b="1">
                <a:solidFill>
                  <a:srgbClr val="000000"/>
                </a:solidFill>
                <a:latin typeface="微軟正黑體"/>
                <a:ea typeface="微軟正黑體"/>
                <a:cs typeface="Arial"/>
              </a:rPr>
              <a:t> x PCIe Gen4擴充插槽,為使用者同時提供效能和海量容量的擴充</a:t>
            </a:r>
            <a:endParaRPr lang="zh-TW">
              <a:ea typeface="新細明體" panose="02020500000000000000" pitchFamily="18" charset="-120"/>
              <a:cs typeface="Calibri"/>
            </a:endParaRPr>
          </a:p>
        </p:txBody>
      </p:sp>
      <p:sp>
        <p:nvSpPr>
          <p:cNvPr id="187" name="矩形: 圓角 186">
            <a:extLst>
              <a:ext uri="{FF2B5EF4-FFF2-40B4-BE49-F238E27FC236}">
                <a16:creationId xmlns:a16="http://schemas.microsoft.com/office/drawing/2014/main" id="{C513B968-3F3C-E69E-81CC-23D33D8988A7}"/>
              </a:ext>
            </a:extLst>
          </p:cNvPr>
          <p:cNvSpPr/>
          <p:nvPr/>
        </p:nvSpPr>
        <p:spPr>
          <a:xfrm>
            <a:off x="2224826" y="3167770"/>
            <a:ext cx="1695730"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err="1">
                <a:solidFill>
                  <a:schemeClr val="tx1"/>
                </a:solidFill>
                <a:latin typeface="微軟正黑體" panose="020B0604030504040204" pitchFamily="34" charset="-120"/>
                <a:ea typeface="微軟正黑體" panose="020B0604030504040204" pitchFamily="34" charset="-120"/>
              </a:rPr>
              <a:t>最高搭載</a:t>
            </a:r>
            <a:endParaRPr lang="en-US" altLang="zh-TW" sz="1400">
              <a:solidFill>
                <a:schemeClr val="tx1"/>
              </a:solidFill>
              <a:latin typeface="微軟正黑體" panose="020B0604030504040204" pitchFamily="34" charset="-120"/>
              <a:ea typeface="微軟正黑體" panose="020B0604030504040204" pitchFamily="34" charset="-120"/>
            </a:endParaRPr>
          </a:p>
          <a:p>
            <a:pPr algn="ctr"/>
            <a:r>
              <a:rPr lang="en-US" altLang="zh-TW" sz="2800" b="1">
                <a:solidFill>
                  <a:srgbClr val="FF3A00"/>
                </a:solidFill>
                <a:latin typeface="微軟正黑體"/>
                <a:ea typeface="微軟正黑體"/>
              </a:rPr>
              <a:t>8</a:t>
            </a:r>
            <a:r>
              <a:rPr lang="en-US" altLang="zh-TW" sz="2800" b="1">
                <a:solidFill>
                  <a:srgbClr val="00B0F0"/>
                </a:solidFill>
                <a:latin typeface="微軟正黑體"/>
                <a:ea typeface="微軟正黑體"/>
              </a:rPr>
              <a:t> </a:t>
            </a:r>
            <a:r>
              <a:rPr lang="en-US" altLang="zh-TW" sz="1600" b="1" err="1">
                <a:solidFill>
                  <a:schemeClr val="tx1"/>
                </a:solidFill>
                <a:latin typeface="微軟正黑體"/>
                <a:ea typeface="微軟正黑體"/>
              </a:rPr>
              <a:t>核心的</a:t>
            </a:r>
            <a:endParaRPr lang="en-US" altLang="zh-TW" sz="1600">
              <a:solidFill>
                <a:schemeClr val="tx1"/>
              </a:solidFill>
              <a:latin typeface="微軟正黑體"/>
              <a:ea typeface="微軟正黑體"/>
            </a:endParaRPr>
          </a:p>
          <a:p>
            <a:pPr algn="ctr"/>
            <a:r>
              <a:rPr lang="en-US" sz="1200" b="1">
                <a:solidFill>
                  <a:schemeClr val="tx1"/>
                </a:solidFill>
                <a:latin typeface="微軟正黑體"/>
                <a:ea typeface="微軟正黑體"/>
              </a:rPr>
              <a:t>AMD Ryzen™ </a:t>
            </a:r>
            <a:endParaRPr lang="en-US" sz="1200">
              <a:solidFill>
                <a:schemeClr val="tx1"/>
              </a:solidFill>
              <a:latin typeface="Calibri" panose="020F0502020204030204"/>
              <a:ea typeface="Calibri" panose="020F0502020204030204"/>
              <a:cs typeface="Calibri" panose="020F0502020204030204"/>
            </a:endParaRPr>
          </a:p>
          <a:p>
            <a:pPr algn="ctr"/>
            <a:r>
              <a:rPr lang="en-US" sz="1200" b="1">
                <a:solidFill>
                  <a:schemeClr val="tx1"/>
                </a:solidFill>
                <a:latin typeface="微軟正黑體"/>
                <a:ea typeface="微軟正黑體"/>
              </a:rPr>
              <a:t>7000 </a:t>
            </a:r>
            <a:r>
              <a:rPr lang="zh-TW" altLang="en-US" sz="1200" b="1">
                <a:solidFill>
                  <a:schemeClr val="tx1"/>
                </a:solidFill>
                <a:latin typeface="微軟正黑體"/>
                <a:ea typeface="微軟正黑體"/>
              </a:rPr>
              <a:t>系列</a:t>
            </a:r>
            <a:endParaRPr lang="en-US" sz="1200">
              <a:solidFill>
                <a:schemeClr val="tx1"/>
              </a:solidFill>
              <a:ea typeface="Calibri"/>
              <a:cs typeface="Calibri"/>
            </a:endParaRPr>
          </a:p>
          <a:p>
            <a:pPr algn="ctr"/>
            <a:r>
              <a:rPr lang="en-US" altLang="zh-TW" sz="1200" b="1" err="1">
                <a:solidFill>
                  <a:schemeClr val="tx1"/>
                </a:solidFill>
                <a:latin typeface="微軟正黑體"/>
                <a:ea typeface="微軟正黑體"/>
              </a:rPr>
              <a:t>處理器</a:t>
            </a:r>
            <a:endParaRPr lang="en-US" altLang="zh-TW" sz="1200">
              <a:solidFill>
                <a:schemeClr val="tx1"/>
              </a:solidFill>
              <a:latin typeface="微軟正黑體" panose="020B0604030504040204" pitchFamily="34" charset="-120"/>
              <a:ea typeface="微軟正黑體" panose="020B0604030504040204" pitchFamily="34" charset="-120"/>
              <a:cs typeface="Calibri"/>
            </a:endParaRPr>
          </a:p>
        </p:txBody>
      </p:sp>
      <p:sp>
        <p:nvSpPr>
          <p:cNvPr id="188" name="矩形: 圓角 187" hidden="1">
            <a:extLst>
              <a:ext uri="{FF2B5EF4-FFF2-40B4-BE49-F238E27FC236}">
                <a16:creationId xmlns:a16="http://schemas.microsoft.com/office/drawing/2014/main" id="{168DD725-B21A-2029-F0CB-95B2DDD82F4A}"/>
              </a:ext>
            </a:extLst>
          </p:cNvPr>
          <p:cNvSpPr/>
          <p:nvPr/>
        </p:nvSpPr>
        <p:spPr>
          <a:xfrm>
            <a:off x="6481129" y="4683415"/>
            <a:ext cx="1983134" cy="1862144"/>
          </a:xfrm>
          <a:prstGeom prst="roundRect">
            <a:avLst>
              <a:gd name="adj" fmla="val 762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r>
              <a:rPr lang="en-US" altLang="zh-TW" b="1">
                <a:solidFill>
                  <a:schemeClr val="tx1"/>
                </a:solidFill>
                <a:latin typeface="微軟正黑體" panose="020B0604030504040204" pitchFamily="34" charset="-120"/>
                <a:ea typeface="微軟正黑體" panose="020B0604030504040204" pitchFamily="34" charset="-120"/>
              </a:rPr>
              <a:t>2.5GbE</a:t>
            </a: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189" name="矩形: 圓角 188">
            <a:extLst>
              <a:ext uri="{FF2B5EF4-FFF2-40B4-BE49-F238E27FC236}">
                <a16:creationId xmlns:a16="http://schemas.microsoft.com/office/drawing/2014/main" id="{4F7CA164-A8ED-3024-996D-9AB84809FFD7}"/>
              </a:ext>
            </a:extLst>
          </p:cNvPr>
          <p:cNvSpPr/>
          <p:nvPr/>
        </p:nvSpPr>
        <p:spPr>
          <a:xfrm>
            <a:off x="3784416" y="4671786"/>
            <a:ext cx="1827701" cy="853909"/>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en-US" altLang="zh-TW" sz="1600" b="1">
                <a:solidFill>
                  <a:schemeClr val="bg1">
                    <a:lumMod val="65000"/>
                  </a:schemeClr>
                </a:solidFill>
                <a:latin typeface="Arial" panose="020B0604020202020204" pitchFamily="34" charset="0"/>
                <a:ea typeface="微軟正黑體"/>
                <a:cs typeface="Arial" panose="020B0604020202020204" pitchFamily="34" charset="0"/>
              </a:rPr>
              <a:t>16GB RAM</a:t>
            </a:r>
            <a:endParaRPr lang="zh-TW" altLang="en-US" sz="1600" b="1">
              <a:solidFill>
                <a:schemeClr val="bg1">
                  <a:lumMod val="65000"/>
                </a:schemeClr>
              </a:solidFill>
              <a:latin typeface="Arial" panose="020B0604020202020204" pitchFamily="34" charset="0"/>
              <a:ea typeface="微軟正黑體"/>
              <a:cs typeface="Arial" panose="020B0604020202020204" pitchFamily="34" charset="0"/>
            </a:endParaRPr>
          </a:p>
          <a:p>
            <a:pPr algn="ctr">
              <a:lnSpc>
                <a:spcPct val="150000"/>
              </a:lnSpc>
            </a:pPr>
            <a:r>
              <a:rPr lang="en-US" altLang="zh-TW" sz="1600" b="1">
                <a:solidFill>
                  <a:schemeClr val="bg1">
                    <a:lumMod val="65000"/>
                  </a:schemeClr>
                </a:solidFill>
                <a:latin typeface="Arial" panose="020B0604020202020204" pitchFamily="34" charset="0"/>
                <a:ea typeface="微軟正黑體"/>
                <a:cs typeface="Arial" panose="020B0604020202020204" pitchFamily="34" charset="0"/>
              </a:rPr>
              <a:t>32GB RAM</a:t>
            </a:r>
            <a:endParaRPr lang="zh-TW" altLang="en-US" sz="1600" b="1">
              <a:solidFill>
                <a:schemeClr val="bg1">
                  <a:lumMod val="65000"/>
                </a:schemeClr>
              </a:solidFill>
              <a:latin typeface="Arial" panose="020B0604020202020204" pitchFamily="34" charset="0"/>
              <a:ea typeface="微軟正黑體"/>
              <a:cs typeface="Arial" panose="020B0604020202020204" pitchFamily="34" charset="0"/>
            </a:endParaRPr>
          </a:p>
        </p:txBody>
      </p:sp>
      <p:sp>
        <p:nvSpPr>
          <p:cNvPr id="190" name="矩形: 圓角 189" hidden="1">
            <a:extLst>
              <a:ext uri="{FF2B5EF4-FFF2-40B4-BE49-F238E27FC236}">
                <a16:creationId xmlns:a16="http://schemas.microsoft.com/office/drawing/2014/main" id="{FA5D4272-BDD8-460A-E09A-922872EAD6F6}"/>
              </a:ext>
            </a:extLst>
          </p:cNvPr>
          <p:cNvSpPr/>
          <p:nvPr/>
        </p:nvSpPr>
        <p:spPr>
          <a:xfrm>
            <a:off x="8592987" y="1828102"/>
            <a:ext cx="1251125" cy="1880514"/>
          </a:xfrm>
          <a:prstGeom prst="roundRect">
            <a:avLst>
              <a:gd name="adj" fmla="val 14193"/>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err="1">
                <a:solidFill>
                  <a:schemeClr val="tx1"/>
                </a:solidFill>
                <a:latin typeface="微軟正黑體" panose="020B0604030504040204" pitchFamily="34" charset="-120"/>
                <a:ea typeface="微軟正黑體" panose="020B0604030504040204" pitchFamily="34" charset="-120"/>
              </a:rPr>
              <a:t>IntelQAT</a:t>
            </a: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91" name="矩形: 圓角 190" hidden="1">
            <a:extLst>
              <a:ext uri="{FF2B5EF4-FFF2-40B4-BE49-F238E27FC236}">
                <a16:creationId xmlns:a16="http://schemas.microsoft.com/office/drawing/2014/main" id="{A68CCBF8-F740-076D-F620-3D0D9565E045}"/>
              </a:ext>
            </a:extLst>
          </p:cNvPr>
          <p:cNvSpPr/>
          <p:nvPr/>
        </p:nvSpPr>
        <p:spPr>
          <a:xfrm>
            <a:off x="3678146" y="-1979128"/>
            <a:ext cx="1983134" cy="1880514"/>
          </a:xfrm>
          <a:prstGeom prst="roundRect">
            <a:avLst>
              <a:gd name="adj" fmla="val 941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800" b="1">
                <a:solidFill>
                  <a:srgbClr val="33CCCC"/>
                </a:solidFill>
                <a:latin typeface="微軟正黑體" panose="020B0604030504040204" pitchFamily="34" charset="-120"/>
                <a:ea typeface="微軟正黑體" panose="020B0604030504040204" pitchFamily="34" charset="-120"/>
              </a:rPr>
              <a:t>3</a:t>
            </a:r>
            <a:r>
              <a:rPr lang="zh-TW" altLang="en-US" sz="4800" b="1">
                <a:solidFill>
                  <a:srgbClr val="33CCCC"/>
                </a:solidFill>
                <a:latin typeface="微軟正黑體" panose="020B0604030504040204" pitchFamily="34" charset="-120"/>
                <a:ea typeface="微軟正黑體" panose="020B0604030504040204" pitchFamily="34" charset="-120"/>
              </a:rPr>
              <a:t>個</a:t>
            </a:r>
            <a:endParaRPr lang="en-US" altLang="zh-TW" sz="4800" b="1">
              <a:solidFill>
                <a:srgbClr val="33CCCC"/>
              </a:solidFill>
              <a:latin typeface="微軟正黑體" panose="020B0604030504040204" pitchFamily="34" charset="-120"/>
              <a:ea typeface="微軟正黑體" panose="020B0604030504040204" pitchFamily="34" charset="-120"/>
            </a:endParaRPr>
          </a:p>
          <a:p>
            <a:pPr algn="ctr"/>
            <a:r>
              <a:rPr lang="en-US" altLang="zh-TW">
                <a:solidFill>
                  <a:schemeClr val="tx1"/>
                </a:solidFill>
                <a:latin typeface="微軟正黑體" panose="020B0604030504040204" pitchFamily="34" charset="-120"/>
                <a:ea typeface="微軟正黑體" panose="020B0604030504040204" pitchFamily="34" charset="-120"/>
              </a:rPr>
              <a:t>PCIe Gen3 x4</a:t>
            </a:r>
          </a:p>
          <a:p>
            <a:pPr algn="ctr"/>
            <a:r>
              <a:rPr lang="zh-TW" altLang="en-US" sz="2000" b="1">
                <a:solidFill>
                  <a:schemeClr val="tx1"/>
                </a:solidFill>
                <a:latin typeface="微軟正黑體" panose="020B0604030504040204" pitchFamily="34" charset="-120"/>
                <a:ea typeface="微軟正黑體" panose="020B0604030504040204" pitchFamily="34" charset="-120"/>
              </a:rPr>
              <a:t>擴充槽</a:t>
            </a:r>
            <a:r>
              <a:rPr lang="en-US" altLang="zh-TW" sz="2000" b="1">
                <a:solidFill>
                  <a:schemeClr val="tx1"/>
                </a:solidFill>
                <a:latin typeface="微軟正黑體" panose="020B0604030504040204" pitchFamily="34" charset="-120"/>
                <a:ea typeface="微軟正黑體" panose="020B0604030504040204" pitchFamily="34" charset="-120"/>
              </a:rPr>
              <a:t> </a:t>
            </a:r>
            <a:endParaRPr lang="zh-TW" altLang="en-US" sz="2000" b="1">
              <a:solidFill>
                <a:schemeClr val="tx1"/>
              </a:solidFill>
              <a:latin typeface="微軟正黑體" panose="020B0604030504040204" pitchFamily="34" charset="-120"/>
              <a:ea typeface="微軟正黑體" panose="020B0604030504040204" pitchFamily="34" charset="-120"/>
            </a:endParaRPr>
          </a:p>
        </p:txBody>
      </p:sp>
      <p:sp>
        <p:nvSpPr>
          <p:cNvPr id="192" name="矩形: 圓角 191">
            <a:extLst>
              <a:ext uri="{FF2B5EF4-FFF2-40B4-BE49-F238E27FC236}">
                <a16:creationId xmlns:a16="http://schemas.microsoft.com/office/drawing/2014/main" id="{2FCD3C03-3D81-DAF6-B093-90CFC4DBB799}"/>
              </a:ext>
            </a:extLst>
          </p:cNvPr>
          <p:cNvSpPr/>
          <p:nvPr/>
        </p:nvSpPr>
        <p:spPr>
          <a:xfrm>
            <a:off x="4120896" y="5624895"/>
            <a:ext cx="1632468" cy="92149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ltLang="zh-TW" b="1">
              <a:solidFill>
                <a:schemeClr val="tx1"/>
              </a:solidFill>
              <a:latin typeface="微軟正黑體" panose="020B0604030504040204" pitchFamily="34" charset="-120"/>
              <a:ea typeface="微軟正黑體" panose="020B0604030504040204" pitchFamily="34" charset="-120"/>
            </a:endParaRPr>
          </a:p>
        </p:txBody>
      </p:sp>
      <p:sp>
        <p:nvSpPr>
          <p:cNvPr id="193" name="矩形: 圓角 192">
            <a:extLst>
              <a:ext uri="{FF2B5EF4-FFF2-40B4-BE49-F238E27FC236}">
                <a16:creationId xmlns:a16="http://schemas.microsoft.com/office/drawing/2014/main" id="{68EEE7EC-7A35-D3C9-0E8A-BE7B8BA92503}"/>
              </a:ext>
            </a:extLst>
          </p:cNvPr>
          <p:cNvSpPr/>
          <p:nvPr/>
        </p:nvSpPr>
        <p:spPr>
          <a:xfrm>
            <a:off x="8609215" y="121126"/>
            <a:ext cx="3362983" cy="942295"/>
          </a:xfrm>
          <a:prstGeom prst="roundRect">
            <a:avLst>
              <a:gd name="adj" fmla="val 11668"/>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1600" b="1">
                <a:solidFill>
                  <a:schemeClr val="tx1"/>
                </a:solidFill>
                <a:latin typeface="微軟正黑體" panose="020B0604030504040204" pitchFamily="34" charset="-120"/>
                <a:ea typeface="微軟正黑體" panose="020B0604030504040204" pitchFamily="34" charset="-120"/>
                <a:cs typeface="Calibri"/>
              </a:rPr>
              <a:t>支援雙系統 ( 預裝 QuTS hero)</a:t>
            </a:r>
            <a:endParaRPr lang="zh-TW" altLang="en-US" sz="1600" b="1">
              <a:solidFill>
                <a:schemeClr val="tx1"/>
              </a:solidFill>
              <a:latin typeface="微軟正黑體" panose="020B0604030504040204" pitchFamily="34" charset="-120"/>
              <a:ea typeface="微軟正黑體" panose="020B0604030504040204" pitchFamily="34" charset="-120"/>
            </a:endParaRPr>
          </a:p>
        </p:txBody>
      </p:sp>
      <p:sp>
        <p:nvSpPr>
          <p:cNvPr id="194" name="矩形: 圓角 193" hidden="1">
            <a:extLst>
              <a:ext uri="{FF2B5EF4-FFF2-40B4-BE49-F238E27FC236}">
                <a16:creationId xmlns:a16="http://schemas.microsoft.com/office/drawing/2014/main" id="{13368A10-845C-D53D-88D1-1032304EDC21}"/>
              </a:ext>
            </a:extLst>
          </p:cNvPr>
          <p:cNvSpPr/>
          <p:nvPr/>
        </p:nvSpPr>
        <p:spPr>
          <a:xfrm>
            <a:off x="8844959" y="-2379656"/>
            <a:ext cx="3362982" cy="780550"/>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tx1"/>
                </a:solidFill>
                <a:latin typeface="微軟正黑體" panose="020B0604030504040204" pitchFamily="34" charset="-120"/>
                <a:ea typeface="微軟正黑體" panose="020B0604030504040204" pitchFamily="34" charset="-120"/>
              </a:rPr>
              <a:t>USB 3.2 Gen2 (10Gbps)</a:t>
            </a:r>
          </a:p>
          <a:p>
            <a:pPr algn="ctr"/>
            <a:r>
              <a:rPr lang="zh-TW" altLang="en-US">
                <a:solidFill>
                  <a:schemeClr val="tx1"/>
                </a:solidFill>
                <a:latin typeface="微軟正黑體" panose="020B0604030504040204" pitchFamily="34" charset="-120"/>
                <a:ea typeface="微軟正黑體" panose="020B0604030504040204" pitchFamily="34" charset="-120"/>
              </a:rPr>
              <a:t>與</a:t>
            </a:r>
            <a:r>
              <a:rPr lang="en-US" altLang="zh-TW">
                <a:solidFill>
                  <a:schemeClr val="tx1"/>
                </a:solidFill>
                <a:latin typeface="微軟正黑體" panose="020B0604030504040204" pitchFamily="34" charset="-120"/>
                <a:ea typeface="微軟正黑體" panose="020B0604030504040204" pitchFamily="34" charset="-120"/>
              </a:rPr>
              <a:t> One-Touch-Copy</a:t>
            </a:r>
            <a:endParaRPr lang="zh-TW" altLang="en-US">
              <a:solidFill>
                <a:schemeClr val="tx1"/>
              </a:solidFill>
              <a:latin typeface="微軟正黑體" panose="020B0604030504040204" pitchFamily="34" charset="-120"/>
              <a:ea typeface="微軟正黑體" panose="020B0604030504040204" pitchFamily="34" charset="-120"/>
            </a:endParaRPr>
          </a:p>
        </p:txBody>
      </p:sp>
      <p:sp>
        <p:nvSpPr>
          <p:cNvPr id="197" name="矩形: 圓角 196">
            <a:extLst>
              <a:ext uri="{FF2B5EF4-FFF2-40B4-BE49-F238E27FC236}">
                <a16:creationId xmlns:a16="http://schemas.microsoft.com/office/drawing/2014/main" id="{E58BCD7B-5B39-D6D8-7408-148454BE3DD5}"/>
              </a:ext>
            </a:extLst>
          </p:cNvPr>
          <p:cNvSpPr/>
          <p:nvPr/>
        </p:nvSpPr>
        <p:spPr>
          <a:xfrm>
            <a:off x="10830700" y="4683413"/>
            <a:ext cx="1125270" cy="1853685"/>
          </a:xfrm>
          <a:prstGeom prst="roundRect">
            <a:avLst>
              <a:gd name="adj" fmla="val 9832"/>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微軟正黑體" panose="020B0604030504040204" pitchFamily="34" charset="-120"/>
              <a:ea typeface="微軟正黑體" panose="020B0604030504040204" pitchFamily="34" charset="-120"/>
            </a:endParaRPr>
          </a:p>
        </p:txBody>
      </p:sp>
      <p:sp>
        <p:nvSpPr>
          <p:cNvPr id="198" name="矩形: 圓角 197">
            <a:extLst>
              <a:ext uri="{FF2B5EF4-FFF2-40B4-BE49-F238E27FC236}">
                <a16:creationId xmlns:a16="http://schemas.microsoft.com/office/drawing/2014/main" id="{47F4B0B8-8529-020F-A85B-0DF21458F673}"/>
              </a:ext>
            </a:extLst>
          </p:cNvPr>
          <p:cNvSpPr/>
          <p:nvPr/>
        </p:nvSpPr>
        <p:spPr>
          <a:xfrm>
            <a:off x="260320" y="4683413"/>
            <a:ext cx="3625013" cy="1853685"/>
          </a:xfrm>
          <a:prstGeom prst="roundRect">
            <a:avLst>
              <a:gd name="adj" fmla="val 923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微軟正黑體" panose="020B0604030504040204" pitchFamily="34" charset="-120"/>
              <a:ea typeface="微軟正黑體" panose="020B0604030504040204" pitchFamily="34" charset="-120"/>
              <a:cs typeface="Calibri"/>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endParaRPr>
          </a:p>
        </p:txBody>
      </p:sp>
      <p:sp>
        <p:nvSpPr>
          <p:cNvPr id="199" name="矩形: 圓角 198">
            <a:extLst>
              <a:ext uri="{FF2B5EF4-FFF2-40B4-BE49-F238E27FC236}">
                <a16:creationId xmlns:a16="http://schemas.microsoft.com/office/drawing/2014/main" id="{A5AA60C4-7469-E6A0-259D-5B38CE7D4024}"/>
              </a:ext>
            </a:extLst>
          </p:cNvPr>
          <p:cNvSpPr/>
          <p:nvPr/>
        </p:nvSpPr>
        <p:spPr>
          <a:xfrm>
            <a:off x="260320" y="2711921"/>
            <a:ext cx="1934426" cy="1800466"/>
          </a:xfrm>
          <a:prstGeom prst="roundRect">
            <a:avLst>
              <a:gd name="adj" fmla="val 9236"/>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latin typeface="微軟正黑體" panose="020B0604030504040204" pitchFamily="34" charset="-120"/>
                <a:ea typeface="微軟正黑體" panose="020B0604030504040204" pitchFamily="34" charset="-120"/>
              </a:rPr>
              <a:t> </a:t>
            </a:r>
            <a:r>
              <a:rPr lang="en-US" altLang="zh-TW">
                <a:solidFill>
                  <a:schemeClr val="tx1"/>
                </a:solidFill>
                <a:latin typeface="微軟正黑體" panose="020B0604030504040204" pitchFamily="34" charset="-120"/>
                <a:ea typeface="微軟正黑體" panose="020B0604030504040204" pitchFamily="34" charset="-120"/>
              </a:rPr>
              <a:t> </a:t>
            </a:r>
            <a:endParaRPr lang="zh-TW" altLang="en-US" sz="1600" b="1">
              <a:solidFill>
                <a:schemeClr val="tx1"/>
              </a:solidFill>
              <a:latin typeface="微軟正黑體" panose="020B0604030504040204" pitchFamily="34" charset="-120"/>
              <a:ea typeface="微軟正黑體" panose="020B0604030504040204" pitchFamily="34" charset="-120"/>
            </a:endParaRPr>
          </a:p>
        </p:txBody>
      </p:sp>
      <p:sp>
        <p:nvSpPr>
          <p:cNvPr id="200" name="矩形: 圓角 199">
            <a:extLst>
              <a:ext uri="{FF2B5EF4-FFF2-40B4-BE49-F238E27FC236}">
                <a16:creationId xmlns:a16="http://schemas.microsoft.com/office/drawing/2014/main" id="{96145A08-35F8-944B-E251-35CABE6FD8E2}"/>
              </a:ext>
            </a:extLst>
          </p:cNvPr>
          <p:cNvSpPr/>
          <p:nvPr/>
        </p:nvSpPr>
        <p:spPr>
          <a:xfrm>
            <a:off x="205896" y="1515851"/>
            <a:ext cx="2056713" cy="1088573"/>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1600" b="1">
                <a:solidFill>
                  <a:schemeClr val="tx1"/>
                </a:solidFill>
                <a:latin typeface="微軟正黑體"/>
                <a:ea typeface="微軟正黑體"/>
              </a:rPr>
              <a:t>可再多串接</a:t>
            </a:r>
            <a:br>
              <a:rPr lang="en-US" altLang="zh-TW" sz="1600" b="1">
                <a:solidFill>
                  <a:schemeClr val="tx1"/>
                </a:solidFill>
                <a:latin typeface="微軟正黑體"/>
                <a:ea typeface="微軟正黑體"/>
              </a:rPr>
            </a:br>
            <a:r>
              <a:rPr lang="zh-TW" altLang="en-US" sz="1600" b="1">
                <a:solidFill>
                  <a:srgbClr val="FF3A00"/>
                </a:solidFill>
                <a:latin typeface="Arial" panose="020B0604020202020204" pitchFamily="34" charset="0"/>
                <a:ea typeface="微軟正黑體" panose="020B0604030504040204" pitchFamily="34" charset="-120"/>
                <a:cs typeface="Arial" panose="020B0604020202020204" pitchFamily="34" charset="0"/>
              </a:rPr>
              <a:t>PCIe-SATA </a:t>
            </a:r>
            <a:r>
              <a:rPr lang="en-US" altLang="zh-TW" sz="1600" b="1">
                <a:solidFill>
                  <a:srgbClr val="FF3A00"/>
                </a:solidFill>
                <a:latin typeface="Arial" panose="020B0604020202020204" pitchFamily="34" charset="0"/>
                <a:ea typeface="微軟正黑體" panose="020B0604030504040204" pitchFamily="34" charset="-120"/>
                <a:cs typeface="Arial" panose="020B0604020202020204" pitchFamily="34" charset="0"/>
              </a:rPr>
              <a:t>JBOD </a:t>
            </a:r>
          </a:p>
          <a:p>
            <a:pPr algn="ctr"/>
            <a:r>
              <a:rPr lang="en-US" altLang="zh-TW" sz="1600" b="1" err="1">
                <a:solidFill>
                  <a:schemeClr val="tx1"/>
                </a:solidFill>
                <a:latin typeface="微軟正黑體" panose="020B0604030504040204" pitchFamily="34" charset="-120"/>
                <a:ea typeface="微軟正黑體" panose="020B0604030504040204" pitchFamily="34" charset="-120"/>
              </a:rPr>
              <a:t>擴充容量</a:t>
            </a:r>
            <a:endParaRPr lang="en-US" altLang="zh-TW" sz="1600" b="1">
              <a:solidFill>
                <a:schemeClr val="tx1"/>
              </a:solidFill>
              <a:latin typeface="微軟正黑體" panose="020B0604030504040204" pitchFamily="34" charset="-120"/>
              <a:ea typeface="微軟正黑體" panose="020B0604030504040204" pitchFamily="34" charset="-120"/>
            </a:endParaRPr>
          </a:p>
        </p:txBody>
      </p:sp>
      <p:pic>
        <p:nvPicPr>
          <p:cNvPr id="152" name="圖片 151" descr="一張含有 文字, 螢幕擷取畫面 的圖片&#10;&#10;自動產生的描述">
            <a:extLst>
              <a:ext uri="{FF2B5EF4-FFF2-40B4-BE49-F238E27FC236}">
                <a16:creationId xmlns:a16="http://schemas.microsoft.com/office/drawing/2014/main" id="{AEF3E02D-BD84-ACEE-77E8-90EA724B06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6071" b="36071"/>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153" name="文字方塊 42">
            <a:extLst>
              <a:ext uri="{FF2B5EF4-FFF2-40B4-BE49-F238E27FC236}">
                <a16:creationId xmlns:a16="http://schemas.microsoft.com/office/drawing/2014/main" id="{E1F0FC95-EAED-F7E3-3F67-AD0D01C0F067}"/>
              </a:ext>
            </a:extLst>
          </p:cNvPr>
          <p:cNvSpPr txBox="1"/>
          <p:nvPr/>
        </p:nvSpPr>
        <p:spPr>
          <a:xfrm>
            <a:off x="8851667" y="4878821"/>
            <a:ext cx="1607410" cy="3231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500" b="1">
                <a:solidFill>
                  <a:srgbClr val="A4AAB9"/>
                </a:solidFill>
                <a:latin typeface="Arial" panose="020B0604020202020204" pitchFamily="34" charset="0"/>
                <a:ea typeface="微軟正黑體"/>
                <a:cs typeface="Arial" panose="020B0604020202020204" pitchFamily="34" charset="0"/>
              </a:rPr>
              <a:t>PCIe Gen5 M.2</a:t>
            </a:r>
          </a:p>
        </p:txBody>
      </p:sp>
      <p:sp>
        <p:nvSpPr>
          <p:cNvPr id="157" name="文字方塊 49">
            <a:extLst>
              <a:ext uri="{FF2B5EF4-FFF2-40B4-BE49-F238E27FC236}">
                <a16:creationId xmlns:a16="http://schemas.microsoft.com/office/drawing/2014/main" id="{E0635212-1275-98D8-9D07-4C0CDA14F938}"/>
              </a:ext>
            </a:extLst>
          </p:cNvPr>
          <p:cNvSpPr txBox="1"/>
          <p:nvPr/>
        </p:nvSpPr>
        <p:spPr>
          <a:xfrm>
            <a:off x="8610843" y="1953806"/>
            <a:ext cx="3329372" cy="92333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a:latin typeface="微軟正黑體"/>
                <a:ea typeface="微軟正黑體"/>
                <a:cs typeface="Arial"/>
              </a:rPr>
              <a:t>2 x 10GBASE-T + </a:t>
            </a:r>
            <a:endParaRPr lang="zh-TW" altLang="en-US" sz="1600">
              <a:latin typeface="Calibri" panose="020F0502020204030204"/>
              <a:ea typeface="新細明體" panose="02020500000000000000" pitchFamily="18" charset="-120"/>
              <a:cs typeface="Calibri" panose="020F0502020204030204"/>
            </a:endParaRPr>
          </a:p>
          <a:p>
            <a:pPr algn="ctr"/>
            <a:r>
              <a:rPr lang="en-US" altLang="zh-TW" b="1">
                <a:latin typeface="微軟正黑體"/>
                <a:ea typeface="微軟正黑體"/>
                <a:cs typeface="Arial"/>
              </a:rPr>
              <a:t>2 x 2.5GbE + </a:t>
            </a:r>
            <a:endParaRPr lang="zh-TW" altLang="en-US" sz="1600">
              <a:ea typeface="新細明體"/>
              <a:cs typeface="Calibri"/>
            </a:endParaRPr>
          </a:p>
          <a:p>
            <a:pPr algn="ctr"/>
            <a:r>
              <a:rPr lang="en-US" altLang="zh-TW" b="1">
                <a:latin typeface="微軟正黑體"/>
                <a:ea typeface="微軟正黑體"/>
                <a:cs typeface="Arial"/>
              </a:rPr>
              <a:t>2 x USB 3.2 Gen 2 (10Gbps)</a:t>
            </a:r>
          </a:p>
        </p:txBody>
      </p:sp>
      <p:sp>
        <p:nvSpPr>
          <p:cNvPr id="158" name="文字方塊 51">
            <a:extLst>
              <a:ext uri="{FF2B5EF4-FFF2-40B4-BE49-F238E27FC236}">
                <a16:creationId xmlns:a16="http://schemas.microsoft.com/office/drawing/2014/main" id="{4C96C6C3-4612-CF8F-0FD3-1F47B083EE60}"/>
              </a:ext>
            </a:extLst>
          </p:cNvPr>
          <p:cNvSpPr txBox="1"/>
          <p:nvPr/>
        </p:nvSpPr>
        <p:spPr>
          <a:xfrm>
            <a:off x="5319485" y="4709678"/>
            <a:ext cx="962176" cy="86177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TW" altLang="en-US" sz="1600" b="1">
                <a:latin typeface="微軟正黑體"/>
                <a:ea typeface="微軟正黑體"/>
              </a:rPr>
              <a:t>最高可以擴充</a:t>
            </a:r>
            <a:r>
              <a:rPr lang="zh-TW" altLang="en-US" b="1">
                <a:solidFill>
                  <a:srgbClr val="FF3A00"/>
                </a:solidFill>
                <a:latin typeface="Arial"/>
                <a:ea typeface="微軟正黑體"/>
                <a:cs typeface="Arial"/>
              </a:rPr>
              <a:t>128GB</a:t>
            </a:r>
          </a:p>
        </p:txBody>
      </p:sp>
      <p:pic>
        <p:nvPicPr>
          <p:cNvPr id="159" name="圖片 158">
            <a:extLst>
              <a:ext uri="{FF2B5EF4-FFF2-40B4-BE49-F238E27FC236}">
                <a16:creationId xmlns:a16="http://schemas.microsoft.com/office/drawing/2014/main" id="{82B9C337-6E22-35EB-3416-E2CFF57C01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4377" y="845159"/>
            <a:ext cx="2863025" cy="618413"/>
          </a:xfrm>
          <a:prstGeom prst="rect">
            <a:avLst/>
          </a:prstGeom>
          <a:effectLst>
            <a:outerShdw blurRad="292100" dist="152400" dir="8100000" algn="tr" rotWithShape="0">
              <a:prstClr val="black">
                <a:alpha val="40000"/>
              </a:prstClr>
            </a:outerShdw>
          </a:effectLst>
        </p:spPr>
      </p:pic>
      <p:sp>
        <p:nvSpPr>
          <p:cNvPr id="160" name="文字方塊 61">
            <a:extLst>
              <a:ext uri="{FF2B5EF4-FFF2-40B4-BE49-F238E27FC236}">
                <a16:creationId xmlns:a16="http://schemas.microsoft.com/office/drawing/2014/main" id="{DA340DDB-ADFB-A5C2-FD90-D6B33308BAAE}"/>
              </a:ext>
            </a:extLst>
          </p:cNvPr>
          <p:cNvSpPr txBox="1"/>
          <p:nvPr/>
        </p:nvSpPr>
        <p:spPr>
          <a:xfrm>
            <a:off x="3914111" y="2401372"/>
            <a:ext cx="4507188" cy="800219"/>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FE4F00"/>
                </a:solidFill>
                <a:latin typeface="Arial" panose="020B0604020202020204" pitchFamily="34" charset="0"/>
                <a:ea typeface="微軟正黑體"/>
                <a:cs typeface="Arial" panose="020B0604020202020204" pitchFamily="34" charset="0"/>
              </a:rPr>
              <a:t>TS-hx77AXU</a:t>
            </a:r>
          </a:p>
          <a:p>
            <a:pPr algn="ctr"/>
            <a:r>
              <a:rPr lang="en-US" altLang="zh-TW" sz="1800" b="1">
                <a:solidFill>
                  <a:schemeClr val="tx1"/>
                </a:solidFill>
                <a:latin typeface="Arial" panose="020B0604020202020204" pitchFamily="34" charset="0"/>
                <a:ea typeface="微軟正黑體"/>
                <a:cs typeface="Arial" panose="020B0604020202020204" pitchFamily="34" charset="0"/>
              </a:rPr>
              <a:t>Enterprise NAS</a:t>
            </a:r>
            <a:endParaRPr lang="zh-TW" altLang="zh-TW">
              <a:solidFill>
                <a:schemeClr val="tx1"/>
              </a:solidFill>
              <a:latin typeface="Arial" panose="020B0604020202020204" pitchFamily="34" charset="0"/>
              <a:cs typeface="Arial" panose="020B0604020202020204" pitchFamily="34" charset="0"/>
            </a:endParaRPr>
          </a:p>
        </p:txBody>
      </p:sp>
      <p:sp>
        <p:nvSpPr>
          <p:cNvPr id="164" name="矩形 163">
            <a:extLst>
              <a:ext uri="{FF2B5EF4-FFF2-40B4-BE49-F238E27FC236}">
                <a16:creationId xmlns:a16="http://schemas.microsoft.com/office/drawing/2014/main" id="{3A6B5028-7C2D-DE1C-ADFB-E8FB9AA60617}"/>
              </a:ext>
            </a:extLst>
          </p:cNvPr>
          <p:cNvSpPr/>
          <p:nvPr/>
        </p:nvSpPr>
        <p:spPr>
          <a:xfrm>
            <a:off x="10894708" y="5932105"/>
            <a:ext cx="941271"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err="1">
                <a:latin typeface="微軟正黑體"/>
                <a:ea typeface="微軟正黑體"/>
              </a:rPr>
              <a:t>標準</a:t>
            </a:r>
            <a:r>
              <a:rPr lang="en-US" altLang="zh-TW" sz="1200" b="1">
                <a:latin typeface="微軟正黑體"/>
                <a:ea typeface="微軟正黑體"/>
              </a:rPr>
              <a:t> 5 </a:t>
            </a:r>
            <a:r>
              <a:rPr lang="en-US" altLang="zh-TW" sz="1200" b="1" err="1">
                <a:latin typeface="微軟正黑體"/>
                <a:ea typeface="微軟正黑體"/>
              </a:rPr>
              <a:t>年產品保固</a:t>
            </a:r>
            <a:endParaRPr lang="en-US" altLang="zh-TW" sz="1200" b="1">
              <a:latin typeface="微軟正黑體"/>
              <a:ea typeface="微軟正黑體"/>
            </a:endParaRPr>
          </a:p>
        </p:txBody>
      </p:sp>
      <p:sp>
        <p:nvSpPr>
          <p:cNvPr id="168" name="文字方塊 49">
            <a:extLst>
              <a:ext uri="{FF2B5EF4-FFF2-40B4-BE49-F238E27FC236}">
                <a16:creationId xmlns:a16="http://schemas.microsoft.com/office/drawing/2014/main" id="{943B8472-BE71-484A-BE8E-911D83429610}"/>
              </a:ext>
            </a:extLst>
          </p:cNvPr>
          <p:cNvSpPr txBox="1"/>
          <p:nvPr/>
        </p:nvSpPr>
        <p:spPr>
          <a:xfrm>
            <a:off x="405702" y="6137832"/>
            <a:ext cx="324043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err="1">
                <a:solidFill>
                  <a:srgbClr val="242020"/>
                </a:solidFill>
                <a:latin typeface="微軟正黑體"/>
                <a:ea typeface="微軟正黑體"/>
              </a:rPr>
              <a:t>打造</a:t>
            </a:r>
            <a:r>
              <a:rPr lang="en-US" sz="1600" b="1">
                <a:solidFill>
                  <a:srgbClr val="242020"/>
                </a:solidFill>
                <a:latin typeface="微軟正黑體"/>
                <a:ea typeface="微軟正黑體"/>
              </a:rPr>
              <a:t> </a:t>
            </a:r>
            <a:r>
              <a:rPr lang="zh-TW" altLang="en-US" sz="1600" b="1">
                <a:solidFill>
                  <a:srgbClr val="242020"/>
                </a:solidFill>
                <a:latin typeface="微軟正黑體"/>
                <a:ea typeface="微軟正黑體"/>
              </a:rPr>
              <a:t>企業級虛擬化高效環境</a:t>
            </a:r>
            <a:endParaRPr lang="en-US" sz="1600" b="1">
              <a:solidFill>
                <a:srgbClr val="242020"/>
              </a:solidFill>
              <a:latin typeface="微軟正黑體"/>
              <a:ea typeface="微軟正黑體"/>
              <a:cs typeface="Calibri"/>
            </a:endParaRPr>
          </a:p>
        </p:txBody>
      </p:sp>
      <p:sp>
        <p:nvSpPr>
          <p:cNvPr id="172" name="矩形: 圓角 171">
            <a:extLst>
              <a:ext uri="{FF2B5EF4-FFF2-40B4-BE49-F238E27FC236}">
                <a16:creationId xmlns:a16="http://schemas.microsoft.com/office/drawing/2014/main" id="{96AF96F8-9CF8-32D6-A9CA-71EB41D2C14C}"/>
              </a:ext>
            </a:extLst>
          </p:cNvPr>
          <p:cNvSpPr/>
          <p:nvPr/>
        </p:nvSpPr>
        <p:spPr>
          <a:xfrm>
            <a:off x="351836" y="2629189"/>
            <a:ext cx="1695730" cy="650654"/>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err="1">
                <a:solidFill>
                  <a:schemeClr val="tx1"/>
                </a:solidFill>
                <a:latin typeface="微軟正黑體"/>
                <a:ea typeface="微軟正黑體"/>
              </a:rPr>
              <a:t>內建iGPU</a:t>
            </a:r>
          </a:p>
        </p:txBody>
      </p:sp>
      <p:sp>
        <p:nvSpPr>
          <p:cNvPr id="181" name="矩形: 圓角 180">
            <a:extLst>
              <a:ext uri="{FF2B5EF4-FFF2-40B4-BE49-F238E27FC236}">
                <a16:creationId xmlns:a16="http://schemas.microsoft.com/office/drawing/2014/main" id="{19BD6227-FE33-F9C4-2DFC-9C8897355BA4}"/>
              </a:ext>
            </a:extLst>
          </p:cNvPr>
          <p:cNvSpPr/>
          <p:nvPr/>
        </p:nvSpPr>
        <p:spPr>
          <a:xfrm>
            <a:off x="3967980" y="5445041"/>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FF3A00"/>
                </a:solidFill>
                <a:latin typeface="Arial" panose="020B0604020202020204" pitchFamily="34" charset="0"/>
                <a:ea typeface="微軟正黑體"/>
                <a:cs typeface="Arial" panose="020B0604020202020204" pitchFamily="34" charset="0"/>
              </a:rPr>
              <a:t>3PB up</a:t>
            </a:r>
            <a:endParaRPr lang="zh-TW" altLang="en-US" sz="2400" b="1">
              <a:solidFill>
                <a:srgbClr val="FF3A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2" name="文字方塊 51">
            <a:extLst>
              <a:ext uri="{FF2B5EF4-FFF2-40B4-BE49-F238E27FC236}">
                <a16:creationId xmlns:a16="http://schemas.microsoft.com/office/drawing/2014/main" id="{C58604D1-2C98-56F4-B529-4E4CD4F0AB86}"/>
              </a:ext>
            </a:extLst>
          </p:cNvPr>
          <p:cNvSpPr txBox="1"/>
          <p:nvPr/>
        </p:nvSpPr>
        <p:spPr>
          <a:xfrm>
            <a:off x="5339264" y="5733947"/>
            <a:ext cx="1941550"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a:latin typeface="微軟正黑體" panose="020B0604030504040204" pitchFamily="34" charset="-120"/>
                <a:ea typeface="微軟正黑體" panose="020B0604030504040204" pitchFamily="34" charset="-120"/>
              </a:rPr>
              <a:t>儲存空間</a:t>
            </a:r>
          </a:p>
        </p:txBody>
      </p:sp>
      <p:sp>
        <p:nvSpPr>
          <p:cNvPr id="183" name="文字方塊 51">
            <a:extLst>
              <a:ext uri="{FF2B5EF4-FFF2-40B4-BE49-F238E27FC236}">
                <a16:creationId xmlns:a16="http://schemas.microsoft.com/office/drawing/2014/main" id="{6610DCCB-8916-2A60-318D-9CDD9EBB997D}"/>
              </a:ext>
            </a:extLst>
          </p:cNvPr>
          <p:cNvSpPr txBox="1"/>
          <p:nvPr/>
        </p:nvSpPr>
        <p:spPr>
          <a:xfrm>
            <a:off x="4074541" y="6052530"/>
            <a:ext cx="1812178" cy="507831"/>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微軟正黑體"/>
                <a:ea typeface="微軟正黑體"/>
              </a:rPr>
              <a:t>(TS-h1677AXU-RP </a:t>
            </a:r>
            <a:br>
              <a:rPr lang="en-US" altLang="zh-TW" sz="900" b="1">
                <a:latin typeface="微軟正黑體"/>
                <a:ea typeface="微軟正黑體"/>
              </a:rPr>
            </a:br>
            <a:r>
              <a:rPr lang="zh-TW" altLang="en-US" sz="900" b="1">
                <a:latin typeface="微軟正黑體"/>
                <a:ea typeface="微軟正黑體"/>
              </a:rPr>
              <a:t>串接8台TL-R2400PES-RP </a:t>
            </a:r>
            <a:br>
              <a:rPr lang="en-US" altLang="zh-TW" sz="900" b="1">
                <a:latin typeface="微軟正黑體"/>
                <a:ea typeface="微軟正黑體"/>
              </a:rPr>
            </a:br>
            <a:r>
              <a:rPr lang="zh-TW" altLang="en-US" sz="900" b="1">
                <a:latin typeface="微軟正黑體"/>
                <a:ea typeface="微軟正黑體"/>
              </a:rPr>
              <a:t>搭載 20 TB HDD, RAID 5)</a:t>
            </a:r>
          </a:p>
        </p:txBody>
      </p:sp>
      <p:sp>
        <p:nvSpPr>
          <p:cNvPr id="15" name="文字方塊 14">
            <a:extLst>
              <a:ext uri="{FF2B5EF4-FFF2-40B4-BE49-F238E27FC236}">
                <a16:creationId xmlns:a16="http://schemas.microsoft.com/office/drawing/2014/main" id="{24552C32-7215-2C0E-1ABD-B8D10E240977}"/>
              </a:ext>
            </a:extLst>
          </p:cNvPr>
          <p:cNvSpPr txBox="1"/>
          <p:nvPr/>
        </p:nvSpPr>
        <p:spPr>
          <a:xfrm>
            <a:off x="347298" y="284478"/>
            <a:ext cx="21020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latin typeface="Arial" panose="020B0604020202020204" pitchFamily="34" charset="0"/>
                <a:ea typeface="微軟正黑體"/>
                <a:cs typeface="Arial" panose="020B0604020202020204" pitchFamily="34" charset="0"/>
              </a:rPr>
              <a:t>25GbE NIC support</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7E2E1234-BDCA-4A06-A7A4-324F6CAD5F39}"/>
              </a:ext>
            </a:extLst>
          </p:cNvPr>
          <p:cNvSpPr/>
          <p:nvPr/>
        </p:nvSpPr>
        <p:spPr>
          <a:xfrm>
            <a:off x="8718877" y="5445526"/>
            <a:ext cx="1923607" cy="1077218"/>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err="1">
                <a:latin typeface="微軟正黑體"/>
                <a:ea typeface="微軟正黑體"/>
              </a:rPr>
              <a:t>支援</a:t>
            </a:r>
            <a:r>
              <a:rPr lang="en-US" altLang="zh-TW" sz="1400" b="1">
                <a:latin typeface="微軟正黑體"/>
                <a:ea typeface="微軟正黑體"/>
              </a:rPr>
              <a:t> 2 x PCIe Gen5 x2 M.2 2280 </a:t>
            </a:r>
            <a:r>
              <a:rPr lang="en-US" altLang="zh-TW" sz="1400" b="1" err="1">
                <a:latin typeface="微軟正黑體"/>
                <a:ea typeface="微軟正黑體"/>
              </a:rPr>
              <a:t>NVMe</a:t>
            </a:r>
            <a:r>
              <a:rPr lang="en-US" altLang="zh-TW" sz="1400" b="1">
                <a:latin typeface="微軟正黑體"/>
                <a:ea typeface="微軟正黑體"/>
              </a:rPr>
              <a:t> </a:t>
            </a:r>
            <a:r>
              <a:rPr lang="en-US" altLang="zh-TW" sz="1400" b="1" err="1">
                <a:latin typeface="微軟正黑體"/>
                <a:ea typeface="微軟正黑體"/>
              </a:rPr>
              <a:t>SSD，</a:t>
            </a:r>
            <a:r>
              <a:rPr lang="en-US" altLang="zh-TW" b="1" err="1">
                <a:solidFill>
                  <a:srgbClr val="FF3A00"/>
                </a:solidFill>
                <a:latin typeface="微軟正黑體"/>
                <a:ea typeface="微軟正黑體"/>
                <a:cs typeface="Arial"/>
              </a:rPr>
              <a:t>加速您的工作效率</a:t>
            </a:r>
            <a:endParaRPr lang="en-US" altLang="zh-TW" b="1">
              <a:solidFill>
                <a:srgbClr val="FF3A00"/>
              </a:solidFill>
              <a:latin typeface="微軟正黑體" panose="020B0604030504040204" pitchFamily="34" charset="-120"/>
              <a:ea typeface="微軟正黑體" panose="020B0604030504040204" pitchFamily="34" charset="-120"/>
              <a:cs typeface="Arial"/>
            </a:endParaRPr>
          </a:p>
        </p:txBody>
      </p:sp>
      <p:pic>
        <p:nvPicPr>
          <p:cNvPr id="8" name="圖形 7" descr="一張含有 標誌, 字型, 文字, 圖形 的圖片&#10;&#10;自動產生的描述">
            <a:extLst>
              <a:ext uri="{FF2B5EF4-FFF2-40B4-BE49-F238E27FC236}">
                <a16:creationId xmlns:a16="http://schemas.microsoft.com/office/drawing/2014/main" id="{79CD7BFF-9776-B6F9-87C3-6FD4A93EAE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81023" y="4985283"/>
            <a:ext cx="1013675" cy="824224"/>
          </a:xfrm>
          <a:prstGeom prst="rect">
            <a:avLst/>
          </a:prstGeom>
        </p:spPr>
      </p:pic>
      <p:pic>
        <p:nvPicPr>
          <p:cNvPr id="13" name="圖片 12" descr="一張含有 文字, 字型, 螢幕擷取畫面, 圖形 的圖片&#10;&#10;自動產生的描述">
            <a:extLst>
              <a:ext uri="{FF2B5EF4-FFF2-40B4-BE49-F238E27FC236}">
                <a16:creationId xmlns:a16="http://schemas.microsoft.com/office/drawing/2014/main" id="{DC13B5D7-0AF1-E143-5AC1-B9C9691153E2}"/>
              </a:ext>
            </a:extLst>
          </p:cNvPr>
          <p:cNvPicPr>
            <a:picLocks noChangeAspect="1"/>
          </p:cNvPicPr>
          <p:nvPr/>
        </p:nvPicPr>
        <p:blipFill>
          <a:blip r:embed="rId6"/>
          <a:stretch>
            <a:fillRect/>
          </a:stretch>
        </p:blipFill>
        <p:spPr>
          <a:xfrm>
            <a:off x="2461413" y="1671588"/>
            <a:ext cx="1241542" cy="1112983"/>
          </a:xfrm>
          <a:prstGeom prst="rect">
            <a:avLst/>
          </a:prstGeom>
        </p:spPr>
      </p:pic>
      <p:pic>
        <p:nvPicPr>
          <p:cNvPr id="3" name="圖片 2" descr="一張含有 文字, 螢幕擷取畫面, 字型 的圖片&#10;&#10;自動產生的描述">
            <a:extLst>
              <a:ext uri="{FF2B5EF4-FFF2-40B4-BE49-F238E27FC236}">
                <a16:creationId xmlns:a16="http://schemas.microsoft.com/office/drawing/2014/main" id="{4B1E8DE0-C894-DC1A-3F08-6BD1A3E2A4F8}"/>
              </a:ext>
            </a:extLst>
          </p:cNvPr>
          <p:cNvPicPr>
            <a:picLocks noChangeAspect="1"/>
          </p:cNvPicPr>
          <p:nvPr/>
        </p:nvPicPr>
        <p:blipFill rotWithShape="1">
          <a:blip r:embed="rId7"/>
          <a:srcRect t="3334" r="49871" b="-1521"/>
          <a:stretch/>
        </p:blipFill>
        <p:spPr>
          <a:xfrm>
            <a:off x="942513" y="4605162"/>
            <a:ext cx="2260625" cy="677377"/>
          </a:xfrm>
          <a:prstGeom prst="rect">
            <a:avLst/>
          </a:prstGeom>
        </p:spPr>
      </p:pic>
      <p:pic>
        <p:nvPicPr>
          <p:cNvPr id="4" name="圖片 3" descr="一張含有 文字, 螢幕擷取畫面, 字型 的圖片&#10;&#10;自動產生的描述">
            <a:extLst>
              <a:ext uri="{FF2B5EF4-FFF2-40B4-BE49-F238E27FC236}">
                <a16:creationId xmlns:a16="http://schemas.microsoft.com/office/drawing/2014/main" id="{A49F5FB8-741B-E5E8-AF47-D734FFECA760}"/>
              </a:ext>
            </a:extLst>
          </p:cNvPr>
          <p:cNvPicPr>
            <a:picLocks noChangeAspect="1"/>
          </p:cNvPicPr>
          <p:nvPr/>
        </p:nvPicPr>
        <p:blipFill rotWithShape="1">
          <a:blip r:embed="rId7"/>
          <a:srcRect l="50643" r="-514" b="819"/>
          <a:stretch/>
        </p:blipFill>
        <p:spPr>
          <a:xfrm>
            <a:off x="919837" y="5311776"/>
            <a:ext cx="2249034" cy="684237"/>
          </a:xfrm>
          <a:prstGeom prst="rect">
            <a:avLst/>
          </a:prstGeom>
        </p:spPr>
      </p:pic>
      <p:pic>
        <p:nvPicPr>
          <p:cNvPr id="10" name="圖片 9" descr="一張含有 電子產品, 螢幕擷取畫面, 電子裝置, 電腦 的圖片&#10;&#10;自動產生的描述">
            <a:extLst>
              <a:ext uri="{FF2B5EF4-FFF2-40B4-BE49-F238E27FC236}">
                <a16:creationId xmlns:a16="http://schemas.microsoft.com/office/drawing/2014/main" id="{95B603F3-1E76-4D36-D06E-A97E35580645}"/>
              </a:ext>
            </a:extLst>
          </p:cNvPr>
          <p:cNvPicPr>
            <a:picLocks noChangeAspect="1"/>
          </p:cNvPicPr>
          <p:nvPr/>
        </p:nvPicPr>
        <p:blipFill rotWithShape="1">
          <a:blip r:embed="rId8"/>
          <a:srcRect l="2520" t="29605" r="42798" b="29441"/>
          <a:stretch/>
        </p:blipFill>
        <p:spPr>
          <a:xfrm>
            <a:off x="5753364" y="706825"/>
            <a:ext cx="2628659" cy="1245857"/>
          </a:xfrm>
          <a:prstGeom prst="rect">
            <a:avLst/>
          </a:prstGeom>
        </p:spPr>
      </p:pic>
      <p:sp>
        <p:nvSpPr>
          <p:cNvPr id="25" name="矩形: 圓角 24">
            <a:extLst>
              <a:ext uri="{FF2B5EF4-FFF2-40B4-BE49-F238E27FC236}">
                <a16:creationId xmlns:a16="http://schemas.microsoft.com/office/drawing/2014/main" id="{6BDFDD88-613A-EE14-70FB-943E5B176E9F}"/>
              </a:ext>
            </a:extLst>
          </p:cNvPr>
          <p:cNvSpPr/>
          <p:nvPr/>
        </p:nvSpPr>
        <p:spPr>
          <a:xfrm>
            <a:off x="6569027" y="4985283"/>
            <a:ext cx="1695730" cy="479376"/>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微軟正黑體"/>
                <a:ea typeface="微軟正黑體"/>
              </a:rPr>
              <a:t>快 </a:t>
            </a:r>
            <a:r>
              <a:rPr lang="en-US" altLang="zh-TW" sz="1400" b="1" err="1">
                <a:solidFill>
                  <a:schemeClr val="tx1"/>
                </a:solidFill>
                <a:latin typeface="微軟正黑體"/>
                <a:ea typeface="微軟正黑體"/>
              </a:rPr>
              <a:t>還要更快</a:t>
            </a:r>
            <a:endParaRPr lang="en-US" altLang="zh-TW" sz="1400" b="1">
              <a:solidFill>
                <a:schemeClr val="tx1"/>
              </a:solidFill>
              <a:latin typeface="微軟正黑體" panose="020B0604030504040204" pitchFamily="34" charset="-120"/>
              <a:ea typeface="微軟正黑體" panose="020B0604030504040204" pitchFamily="34" charset="-120"/>
            </a:endParaRPr>
          </a:p>
          <a:p>
            <a:pPr algn="ctr"/>
            <a:r>
              <a:rPr lang="en-US" altLang="zh-TW" sz="2600" b="1">
                <a:solidFill>
                  <a:srgbClr val="FF3A00"/>
                </a:solidFill>
                <a:latin typeface="Arial" panose="020B0604020202020204" pitchFamily="34" charset="0"/>
                <a:ea typeface="微軟正黑體"/>
                <a:cs typeface="Arial" panose="020B0604020202020204" pitchFamily="34" charset="0"/>
              </a:rPr>
              <a:t>DDR5</a:t>
            </a:r>
            <a:endParaRPr lang="en-US" sz="2600">
              <a:solidFill>
                <a:srgbClr val="FF3A00"/>
              </a:solidFill>
              <a:latin typeface="Arial" panose="020B0604020202020204" pitchFamily="34" charset="0"/>
              <a:cs typeface="Arial" panose="020B0604020202020204" pitchFamily="34" charset="0"/>
            </a:endParaRPr>
          </a:p>
        </p:txBody>
      </p:sp>
      <p:sp>
        <p:nvSpPr>
          <p:cNvPr id="26" name="矩形: 圓角 25">
            <a:extLst>
              <a:ext uri="{FF2B5EF4-FFF2-40B4-BE49-F238E27FC236}">
                <a16:creationId xmlns:a16="http://schemas.microsoft.com/office/drawing/2014/main" id="{6CE7228C-B336-7488-67D8-8856C2E915F3}"/>
              </a:ext>
            </a:extLst>
          </p:cNvPr>
          <p:cNvSpPr/>
          <p:nvPr/>
        </p:nvSpPr>
        <p:spPr>
          <a:xfrm>
            <a:off x="6522044" y="5653894"/>
            <a:ext cx="1868910" cy="617169"/>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err="1">
                <a:solidFill>
                  <a:schemeClr val="tx1"/>
                </a:solidFill>
                <a:latin typeface="微軟正黑體"/>
                <a:ea typeface="微軟正黑體"/>
                <a:cs typeface="Calibri"/>
              </a:rPr>
              <a:t>每秒</a:t>
            </a:r>
            <a:r>
              <a:rPr lang="en-US" altLang="zh-TW" sz="1400" b="1">
                <a:solidFill>
                  <a:schemeClr val="tx1"/>
                </a:solidFill>
                <a:latin typeface="微軟正黑體"/>
                <a:ea typeface="微軟正黑體"/>
                <a:cs typeface="Calibri"/>
              </a:rPr>
              <a:t> 4800MT以上的頻寬, </a:t>
            </a:r>
            <a:r>
              <a:rPr lang="en-US" altLang="zh-TW" sz="1400" b="1" err="1">
                <a:solidFill>
                  <a:schemeClr val="tx1"/>
                </a:solidFill>
                <a:latin typeface="微軟正黑體"/>
                <a:ea typeface="微軟正黑體"/>
                <a:cs typeface="Calibri"/>
              </a:rPr>
              <a:t>解放效能</a:t>
            </a:r>
            <a:endParaRPr lang="en-US" altLang="zh-TW" sz="1400" b="1">
              <a:solidFill>
                <a:schemeClr val="tx1"/>
              </a:solidFill>
              <a:latin typeface="微軟正黑體" panose="020B0604030504040204" pitchFamily="34" charset="-120"/>
              <a:ea typeface="微軟正黑體" panose="020B0604030504040204" pitchFamily="34" charset="-120"/>
              <a:cs typeface="Calibri"/>
            </a:endParaRPr>
          </a:p>
        </p:txBody>
      </p:sp>
      <p:pic>
        <p:nvPicPr>
          <p:cNvPr id="6" name="圖片 5" descr="一張含有 文字, 字型, 螢幕擷取畫面, 圖形 的圖片&#10;&#10;自動產生的描述">
            <a:extLst>
              <a:ext uri="{FF2B5EF4-FFF2-40B4-BE49-F238E27FC236}">
                <a16:creationId xmlns:a16="http://schemas.microsoft.com/office/drawing/2014/main" id="{6D502814-4A9C-068A-65E4-1AF2E803CDBB}"/>
              </a:ext>
            </a:extLst>
          </p:cNvPr>
          <p:cNvPicPr>
            <a:picLocks noChangeAspect="1"/>
          </p:cNvPicPr>
          <p:nvPr/>
        </p:nvPicPr>
        <p:blipFill>
          <a:blip r:embed="rId9"/>
          <a:stretch>
            <a:fillRect/>
          </a:stretch>
        </p:blipFill>
        <p:spPr>
          <a:xfrm>
            <a:off x="542345" y="3174785"/>
            <a:ext cx="1427008" cy="1241855"/>
          </a:xfrm>
          <a:prstGeom prst="rect">
            <a:avLst/>
          </a:prstGeom>
        </p:spPr>
      </p:pic>
      <p:pic>
        <p:nvPicPr>
          <p:cNvPr id="11" name="圖片 10" descr="一張含有 工程, 電子元件, 電子工程, 比例模型 的圖片&#10;&#10;自動產生的描述">
            <a:extLst>
              <a:ext uri="{FF2B5EF4-FFF2-40B4-BE49-F238E27FC236}">
                <a16:creationId xmlns:a16="http://schemas.microsoft.com/office/drawing/2014/main" id="{B9DA888B-FF23-9446-B897-9EB036B814F7}"/>
              </a:ext>
            </a:extLst>
          </p:cNvPr>
          <p:cNvPicPr>
            <a:picLocks noChangeAspect="1"/>
          </p:cNvPicPr>
          <p:nvPr/>
        </p:nvPicPr>
        <p:blipFill>
          <a:blip r:embed="rId10"/>
          <a:stretch>
            <a:fillRect/>
          </a:stretch>
        </p:blipFill>
        <p:spPr>
          <a:xfrm>
            <a:off x="756097" y="621790"/>
            <a:ext cx="889688" cy="561204"/>
          </a:xfrm>
          <a:prstGeom prst="rect">
            <a:avLst/>
          </a:prstGeom>
        </p:spPr>
      </p:pic>
      <p:pic>
        <p:nvPicPr>
          <p:cNvPr id="14" name="圖片 13" descr="一張含有 電子產品, 電子工程, 工程, 機器 的圖片&#10;&#10;自動產生的描述">
            <a:extLst>
              <a:ext uri="{FF2B5EF4-FFF2-40B4-BE49-F238E27FC236}">
                <a16:creationId xmlns:a16="http://schemas.microsoft.com/office/drawing/2014/main" id="{4DBB5373-2C44-748B-9ACA-514D20D071AE}"/>
              </a:ext>
            </a:extLst>
          </p:cNvPr>
          <p:cNvPicPr>
            <a:picLocks noChangeAspect="1"/>
          </p:cNvPicPr>
          <p:nvPr/>
        </p:nvPicPr>
        <p:blipFill>
          <a:blip r:embed="rId11"/>
          <a:stretch>
            <a:fillRect/>
          </a:stretch>
        </p:blipFill>
        <p:spPr>
          <a:xfrm>
            <a:off x="2412345" y="621790"/>
            <a:ext cx="910282" cy="571501"/>
          </a:xfrm>
          <a:prstGeom prst="rect">
            <a:avLst/>
          </a:prstGeom>
        </p:spPr>
      </p:pic>
      <p:sp>
        <p:nvSpPr>
          <p:cNvPr id="17" name="文字方塊 51">
            <a:extLst>
              <a:ext uri="{FF2B5EF4-FFF2-40B4-BE49-F238E27FC236}">
                <a16:creationId xmlns:a16="http://schemas.microsoft.com/office/drawing/2014/main" id="{7CED3E4D-85E7-6B7C-1E9E-2C4CE77BBE5C}"/>
              </a:ext>
            </a:extLst>
          </p:cNvPr>
          <p:cNvSpPr txBox="1"/>
          <p:nvPr/>
        </p:nvSpPr>
        <p:spPr>
          <a:xfrm>
            <a:off x="542345" y="1158795"/>
            <a:ext cx="1264690" cy="2308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微軟正黑體"/>
                <a:ea typeface="微軟正黑體"/>
              </a:rPr>
              <a:t>QXG-25G2SF-E810</a:t>
            </a:r>
            <a:endParaRPr lang="zh-TW"/>
          </a:p>
        </p:txBody>
      </p:sp>
      <p:sp>
        <p:nvSpPr>
          <p:cNvPr id="18" name="文字方塊 51">
            <a:extLst>
              <a:ext uri="{FF2B5EF4-FFF2-40B4-BE49-F238E27FC236}">
                <a16:creationId xmlns:a16="http://schemas.microsoft.com/office/drawing/2014/main" id="{C759BF81-905E-7724-1F6C-D464484F5423}"/>
              </a:ext>
            </a:extLst>
          </p:cNvPr>
          <p:cNvSpPr txBox="1"/>
          <p:nvPr/>
        </p:nvSpPr>
        <p:spPr>
          <a:xfrm>
            <a:off x="2220804" y="1148498"/>
            <a:ext cx="1264690" cy="2308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微軟正黑體"/>
                <a:ea typeface="微軟正黑體"/>
              </a:rPr>
              <a:t>QXG-25G2SF-CX6</a:t>
            </a:r>
            <a:endParaRPr lang="zh-TW"/>
          </a:p>
        </p:txBody>
      </p:sp>
      <p:pic>
        <p:nvPicPr>
          <p:cNvPr id="20" name="圖片 19" descr="一張含有 電子產品, 螢幕擷取畫面, 電子裝置, 電腦 的圖片&#10;&#10;自動產生的描述">
            <a:extLst>
              <a:ext uri="{FF2B5EF4-FFF2-40B4-BE49-F238E27FC236}">
                <a16:creationId xmlns:a16="http://schemas.microsoft.com/office/drawing/2014/main" id="{AC565E17-7834-8C23-51E7-9CCC0CD2CCB8}"/>
              </a:ext>
            </a:extLst>
          </p:cNvPr>
          <p:cNvPicPr>
            <a:picLocks noChangeAspect="1"/>
          </p:cNvPicPr>
          <p:nvPr/>
        </p:nvPicPr>
        <p:blipFill rotWithShape="1">
          <a:blip r:embed="rId8"/>
          <a:srcRect l="22203" t="57430" r="57770" b="30294"/>
          <a:stretch/>
        </p:blipFill>
        <p:spPr>
          <a:xfrm>
            <a:off x="8798594" y="3150436"/>
            <a:ext cx="3030383" cy="1213649"/>
          </a:xfrm>
          <a:prstGeom prst="rect">
            <a:avLst/>
          </a:prstGeom>
          <a:effectLst>
            <a:softEdge rad="114300"/>
          </a:effectLst>
        </p:spPr>
      </p:pic>
      <p:sp>
        <p:nvSpPr>
          <p:cNvPr id="22" name="矩形 21">
            <a:extLst>
              <a:ext uri="{FF2B5EF4-FFF2-40B4-BE49-F238E27FC236}">
                <a16:creationId xmlns:a16="http://schemas.microsoft.com/office/drawing/2014/main" id="{B22C268A-1B2E-DACD-49D7-B55173E07A60}"/>
              </a:ext>
            </a:extLst>
          </p:cNvPr>
          <p:cNvSpPr/>
          <p:nvPr/>
        </p:nvSpPr>
        <p:spPr>
          <a:xfrm>
            <a:off x="7753863" y="783240"/>
            <a:ext cx="628135" cy="11224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接點 31">
            <a:extLst>
              <a:ext uri="{FF2B5EF4-FFF2-40B4-BE49-F238E27FC236}">
                <a16:creationId xmlns:a16="http://schemas.microsoft.com/office/drawing/2014/main" id="{C4E98B24-1B01-39DF-609D-B3FF89E60F88}"/>
              </a:ext>
            </a:extLst>
          </p:cNvPr>
          <p:cNvCxnSpPr>
            <a:cxnSpLocks/>
          </p:cNvCxnSpPr>
          <p:nvPr/>
        </p:nvCxnSpPr>
        <p:spPr>
          <a:xfrm>
            <a:off x="4147887" y="5140565"/>
            <a:ext cx="10524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圖片 33" descr="一張含有 電腦, 室內 的圖片&#10;&#10;自動產生的描述">
            <a:extLst>
              <a:ext uri="{FF2B5EF4-FFF2-40B4-BE49-F238E27FC236}">
                <a16:creationId xmlns:a16="http://schemas.microsoft.com/office/drawing/2014/main" id="{295F0D26-EEE6-168C-439A-8256A9C930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72080" y="3248519"/>
            <a:ext cx="2829261" cy="1307595"/>
          </a:xfrm>
          <a:prstGeom prst="rect">
            <a:avLst/>
          </a:prstGeom>
        </p:spPr>
      </p:pic>
    </p:spTree>
    <p:extLst>
      <p:ext uri="{BB962C8B-B14F-4D97-AF65-F5344CB8AC3E}">
        <p14:creationId xmlns:p14="http://schemas.microsoft.com/office/powerpoint/2010/main" val="2085562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文字, 字型, 螢幕擷取畫面, 圖形 的圖片&#10;&#10;自動產生的描述">
            <a:extLst>
              <a:ext uri="{FF2B5EF4-FFF2-40B4-BE49-F238E27FC236}">
                <a16:creationId xmlns:a16="http://schemas.microsoft.com/office/drawing/2014/main" id="{96B505DE-69BC-57E5-FE94-05A19B387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15" y="1595025"/>
            <a:ext cx="4387891" cy="1682961"/>
          </a:xfrm>
          <a:prstGeom prst="rect">
            <a:avLst/>
          </a:prstGeom>
        </p:spPr>
      </p:pic>
      <p:sp>
        <p:nvSpPr>
          <p:cNvPr id="10" name="文字方塊 1">
            <a:extLst>
              <a:ext uri="{FF2B5EF4-FFF2-40B4-BE49-F238E27FC236}">
                <a16:creationId xmlns:a16="http://schemas.microsoft.com/office/drawing/2014/main" id="{31CB6F9B-E2C7-3A62-D4E7-12C8CA26A047}"/>
              </a:ext>
            </a:extLst>
          </p:cNvPr>
          <p:cNvSpPr txBox="1"/>
          <p:nvPr/>
        </p:nvSpPr>
        <p:spPr>
          <a:xfrm>
            <a:off x="583265" y="5946795"/>
            <a:ext cx="7295690" cy="39472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700" spc="150">
                <a:solidFill>
                  <a:schemeClr val="bg1">
                    <a:lumMod val="65000"/>
                  </a:schemeClr>
                </a:solidFill>
                <a:latin typeface="微軟正黑體" panose="020B0604030504040204" pitchFamily="34" charset="-120"/>
                <a:ea typeface="微軟正黑體" panose="020B0604030504040204" pitchFamily="34" charset="-120"/>
              </a:rPr>
              <a:t>©2023</a:t>
            </a:r>
            <a:r>
              <a:rPr lang="zh-TW" altLang="en-US" sz="700" spc="150">
                <a:solidFill>
                  <a:schemeClr val="bg1">
                    <a:lumMod val="65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pic>
        <p:nvPicPr>
          <p:cNvPr id="12" name="圖形 11">
            <a:extLst>
              <a:ext uri="{FF2B5EF4-FFF2-40B4-BE49-F238E27FC236}">
                <a16:creationId xmlns:a16="http://schemas.microsoft.com/office/drawing/2014/main" id="{C7805F25-7FFF-B20E-FC7F-737F5DDC78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816" y="666162"/>
            <a:ext cx="1410021" cy="255438"/>
          </a:xfrm>
          <a:prstGeom prst="rect">
            <a:avLst/>
          </a:prstGeom>
        </p:spPr>
      </p:pic>
      <p:sp>
        <p:nvSpPr>
          <p:cNvPr id="13" name="文字方塊 1">
            <a:extLst>
              <a:ext uri="{FF2B5EF4-FFF2-40B4-BE49-F238E27FC236}">
                <a16:creationId xmlns:a16="http://schemas.microsoft.com/office/drawing/2014/main" id="{724BE060-D6C6-C84B-76D0-06AB0025A08B}"/>
              </a:ext>
            </a:extLst>
          </p:cNvPr>
          <p:cNvSpPr txBox="1"/>
          <p:nvPr/>
        </p:nvSpPr>
        <p:spPr>
          <a:xfrm>
            <a:off x="685815" y="7014198"/>
            <a:ext cx="7295690" cy="55630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700" spc="150">
                <a:solidFill>
                  <a:schemeClr val="bg1">
                    <a:lumMod val="65000"/>
                  </a:schemeClr>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spc="150">
              <a:solidFill>
                <a:schemeClr val="bg1">
                  <a:lumMod val="65000"/>
                </a:schemeClr>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9AAC8A79-663B-8A57-A8B1-5A11F649D5FE}"/>
              </a:ext>
            </a:extLst>
          </p:cNvPr>
          <p:cNvSpPr txBox="1"/>
          <p:nvPr/>
        </p:nvSpPr>
        <p:spPr>
          <a:xfrm>
            <a:off x="516766" y="3519779"/>
            <a:ext cx="4954266" cy="430887"/>
          </a:xfrm>
          <a:prstGeom prst="rect">
            <a:avLst/>
          </a:prstGeom>
          <a:noFill/>
        </p:spPr>
        <p:txBody>
          <a:bodyPr wrap="square" lIns="91440" tIns="45720" rIns="91440" bIns="45720" rtlCol="0" anchor="t">
            <a:spAutoFit/>
          </a:bodyPr>
          <a:lstStyle/>
          <a:p>
            <a:r>
              <a:rPr lang="en-US" altLang="zh-TW" sz="2200" b="1" spc="300" err="1">
                <a:solidFill>
                  <a:schemeClr val="bg1">
                    <a:lumMod val="75000"/>
                  </a:schemeClr>
                </a:solidFill>
                <a:latin typeface="微軟正黑體"/>
                <a:ea typeface="微軟正黑體"/>
              </a:rPr>
              <a:t>新世代企業級Ryzen機架式NAS</a:t>
            </a:r>
            <a:endParaRPr lang="en-US" altLang="zh-TW" sz="2200" b="1" spc="300">
              <a:solidFill>
                <a:schemeClr val="bg1">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52074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A0913200-022E-DCF0-241E-55E29B4BA4A5}"/>
              </a:ext>
            </a:extLst>
          </p:cNvPr>
          <p:cNvSpPr/>
          <p:nvPr/>
        </p:nvSpPr>
        <p:spPr>
          <a:xfrm>
            <a:off x="3977183" y="5657850"/>
            <a:ext cx="4719141" cy="628651"/>
          </a:xfrm>
          <a:prstGeom prst="roundRect">
            <a:avLst>
              <a:gd name="adj" fmla="val 6762"/>
            </a:avLst>
          </a:prstGeom>
          <a:gradFill>
            <a:gsLst>
              <a:gs pos="8000">
                <a:srgbClr val="F46521">
                  <a:alpha val="16000"/>
                </a:srgbClr>
              </a:gs>
              <a:gs pos="100000">
                <a:srgbClr val="F46521">
                  <a:alpha val="0"/>
                </a:srgbClr>
              </a:gs>
            </a:gsLst>
            <a:lin ang="1800000" scaled="0"/>
          </a:gradFill>
          <a:ln>
            <a:gradFill>
              <a:gsLst>
                <a:gs pos="0">
                  <a:srgbClr val="F46521"/>
                </a:gs>
                <a:gs pos="100000">
                  <a:srgbClr val="FF0000"/>
                </a:gs>
              </a:gsLst>
              <a:lin ang="5400000" scaled="1"/>
            </a:gra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1" y="366445"/>
            <a:ext cx="12192001" cy="800219"/>
          </a:xfrm>
          <a:prstGeom prst="rect">
            <a:avLst/>
          </a:prstGeom>
          <a:noFill/>
        </p:spPr>
        <p:txBody>
          <a:bodyPr wrap="square" lIns="91440" tIns="45720" rIns="91440" bIns="45720" rtlCol="0" anchor="t">
            <a:spAutoFit/>
          </a:bodyPr>
          <a:lstStyle/>
          <a:p>
            <a:pPr algn="ctr"/>
            <a:r>
              <a:rPr lang="en-US" altLang="zh-TW" sz="4600" b="1" err="1">
                <a:solidFill>
                  <a:schemeClr val="bg1">
                    <a:lumMod val="75000"/>
                  </a:schemeClr>
                </a:solidFill>
                <a:latin typeface="微軟正黑體"/>
                <a:ea typeface="微軟正黑體"/>
              </a:rPr>
              <a:t>新世代企業級</a:t>
            </a:r>
            <a:r>
              <a:rPr lang="en-US" altLang="zh-TW" sz="4600" b="1">
                <a:solidFill>
                  <a:schemeClr val="bg1">
                    <a:lumMod val="75000"/>
                  </a:schemeClr>
                </a:solidFill>
                <a:latin typeface="微軟正黑體"/>
                <a:ea typeface="微軟正黑體"/>
              </a:rPr>
              <a:t> Ryzen 8 </a:t>
            </a:r>
            <a:r>
              <a:rPr lang="zh-TW" altLang="en-US" sz="4600" b="1">
                <a:solidFill>
                  <a:schemeClr val="bg1">
                    <a:lumMod val="75000"/>
                  </a:schemeClr>
                </a:solidFill>
                <a:latin typeface="微軟正黑體"/>
                <a:ea typeface="微軟正黑體"/>
              </a:rPr>
              <a:t>核心</a:t>
            </a:r>
            <a:r>
              <a:rPr lang="en-US" altLang="zh-TW" sz="4600" b="1" err="1">
                <a:solidFill>
                  <a:schemeClr val="bg1">
                    <a:lumMod val="75000"/>
                  </a:schemeClr>
                </a:solidFill>
                <a:latin typeface="微軟正黑體"/>
                <a:ea typeface="微軟正黑體"/>
              </a:rPr>
              <a:t>機架式NAS</a:t>
            </a:r>
            <a:endParaRPr lang="en-US" altLang="zh-TW" sz="4600" b="1">
              <a:solidFill>
                <a:schemeClr val="bg1">
                  <a:lumMod val="75000"/>
                </a:schemeClr>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BD105CEA-96CE-BD31-C114-8098D0454F64}"/>
              </a:ext>
            </a:extLst>
          </p:cNvPr>
          <p:cNvSpPr txBox="1"/>
          <p:nvPr/>
        </p:nvSpPr>
        <p:spPr>
          <a:xfrm>
            <a:off x="3222490" y="5757994"/>
            <a:ext cx="6094378" cy="461665"/>
          </a:xfrm>
          <a:prstGeom prst="rect">
            <a:avLst/>
          </a:prstGeom>
          <a:noFill/>
        </p:spPr>
        <p:txBody>
          <a:bodyPr wrap="square">
            <a:spAutoFit/>
          </a:bodyPr>
          <a:lstStyle/>
          <a:p>
            <a:pPr algn="ctr"/>
            <a:r>
              <a:rPr lang="zh-TW" altLang="en-US" sz="2400" b="1" spc="300">
                <a:solidFill>
                  <a:srgbClr val="FF0000"/>
                </a:solidFill>
                <a:latin typeface="Arial"/>
                <a:ea typeface="Microsoft JhengHei"/>
                <a:cs typeface="Arial"/>
              </a:rPr>
              <a:t>專為企業應用設計</a:t>
            </a:r>
            <a:endParaRPr lang="en-US" altLang="zh-TW" sz="2400" b="1" spc="300">
              <a:solidFill>
                <a:srgbClr val="FF0000"/>
              </a:solidFill>
              <a:latin typeface="Arial"/>
              <a:ea typeface="Microsoft JhengHei"/>
              <a:cs typeface="Arial"/>
            </a:endParaRPr>
          </a:p>
        </p:txBody>
      </p:sp>
      <p:grpSp>
        <p:nvGrpSpPr>
          <p:cNvPr id="13" name="群組 12">
            <a:extLst>
              <a:ext uri="{FF2B5EF4-FFF2-40B4-BE49-F238E27FC236}">
                <a16:creationId xmlns:a16="http://schemas.microsoft.com/office/drawing/2014/main" id="{6763129C-860B-1212-0E17-32574BDFAFB8}"/>
              </a:ext>
            </a:extLst>
          </p:cNvPr>
          <p:cNvGrpSpPr/>
          <p:nvPr/>
        </p:nvGrpSpPr>
        <p:grpSpPr>
          <a:xfrm>
            <a:off x="654592" y="1448822"/>
            <a:ext cx="11096824" cy="414216"/>
            <a:chOff x="634730" y="1448822"/>
            <a:chExt cx="11096824" cy="414216"/>
          </a:xfrm>
        </p:grpSpPr>
        <p:sp>
          <p:nvSpPr>
            <p:cNvPr id="3" name="文字方塊 2">
              <a:extLst>
                <a:ext uri="{FF2B5EF4-FFF2-40B4-BE49-F238E27FC236}">
                  <a16:creationId xmlns:a16="http://schemas.microsoft.com/office/drawing/2014/main" id="{1BD27ED8-161B-1EC0-BAE8-7AF15A934BDA}"/>
                </a:ext>
              </a:extLst>
            </p:cNvPr>
            <p:cNvSpPr txBox="1"/>
            <p:nvPr/>
          </p:nvSpPr>
          <p:spPr>
            <a:xfrm>
              <a:off x="634730" y="1448822"/>
              <a:ext cx="3762172" cy="414216"/>
            </a:xfrm>
            <a:prstGeom prst="rect">
              <a:avLst/>
            </a:prstGeom>
            <a:noFill/>
          </p:spPr>
          <p:txBody>
            <a:bodyPr wrap="square">
              <a:spAutoFit/>
            </a:bodyPr>
            <a:lstStyle/>
            <a:p>
              <a:pPr>
                <a:lnSpc>
                  <a:spcPts val="2800"/>
                </a:lnSpc>
              </a:pPr>
              <a:r>
                <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rPr>
                <a:t>2 x 10G BASE-T + 2 x 2.5G RJ45</a:t>
              </a:r>
            </a:p>
          </p:txBody>
        </p:sp>
        <p:sp>
          <p:nvSpPr>
            <p:cNvPr id="5" name="文字方塊 4">
              <a:extLst>
                <a:ext uri="{FF2B5EF4-FFF2-40B4-BE49-F238E27FC236}">
                  <a16:creationId xmlns:a16="http://schemas.microsoft.com/office/drawing/2014/main" id="{9D5E1C88-D677-B94C-B37C-89D42AFA0B2E}"/>
                </a:ext>
              </a:extLst>
            </p:cNvPr>
            <p:cNvSpPr txBox="1"/>
            <p:nvPr/>
          </p:nvSpPr>
          <p:spPr>
            <a:xfrm>
              <a:off x="4749529" y="1448822"/>
              <a:ext cx="3442164" cy="414216"/>
            </a:xfrm>
            <a:prstGeom prst="rect">
              <a:avLst/>
            </a:prstGeom>
            <a:noFill/>
          </p:spPr>
          <p:txBody>
            <a:bodyPr wrap="square" lIns="91440" tIns="45720" rIns="91440" bIns="45720" anchor="t">
              <a:spAutoFit/>
            </a:bodyPr>
            <a:lstStyle/>
            <a:p>
              <a:pPr algn="ctr">
                <a:lnSpc>
                  <a:spcPts val="2800"/>
                </a:lnSpc>
              </a:pPr>
              <a:r>
                <a:rPr lang="en-US" altLang="zh-TW" sz="1800" kern="100" dirty="0">
                  <a:solidFill>
                    <a:schemeClr val="bg1"/>
                  </a:solidFill>
                  <a:latin typeface="Arial"/>
                  <a:ea typeface="微軟正黑體"/>
                  <a:cs typeface="Arial"/>
                </a:rPr>
                <a:t>3 x PCIe Gen 4 </a:t>
              </a:r>
              <a:r>
                <a:rPr lang="en-US" altLang="zh-TW" kern="100" dirty="0" err="1">
                  <a:solidFill>
                    <a:schemeClr val="bg1"/>
                  </a:solidFill>
                  <a:latin typeface="Arial"/>
                  <a:ea typeface="微軟正黑體"/>
                  <a:cs typeface="Arial"/>
                </a:rPr>
                <a:t>擴充槽</a:t>
              </a:r>
              <a:endPar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86531003-A56A-B429-17EF-9976D462A767}"/>
                </a:ext>
              </a:extLst>
            </p:cNvPr>
            <p:cNvSpPr txBox="1"/>
            <p:nvPr/>
          </p:nvSpPr>
          <p:spPr>
            <a:xfrm>
              <a:off x="8456770" y="1448822"/>
              <a:ext cx="3274784" cy="414216"/>
            </a:xfrm>
            <a:prstGeom prst="rect">
              <a:avLst/>
            </a:prstGeom>
            <a:noFill/>
          </p:spPr>
          <p:txBody>
            <a:bodyPr wrap="square">
              <a:spAutoFit/>
            </a:bodyPr>
            <a:lstStyle/>
            <a:p>
              <a:pPr>
                <a:lnSpc>
                  <a:spcPts val="2800"/>
                </a:lnSpc>
              </a:pPr>
              <a:r>
                <a:rPr lang="en-US" altLang="zh-TW" sz="1800" kern="100">
                  <a:solidFill>
                    <a:schemeClr val="bg1"/>
                  </a:solidFill>
                  <a:latin typeface="Arial" panose="020B0604020202020204" pitchFamily="34" charset="0"/>
                  <a:ea typeface="微軟正黑體" panose="020B0604030504040204" pitchFamily="34" charset="-120"/>
                  <a:cs typeface="Arial" panose="020B0604020202020204" pitchFamily="34" charset="0"/>
                </a:rPr>
                <a:t>2 x M.2 2280 PCIe Gen5 x 2</a:t>
              </a:r>
            </a:p>
          </p:txBody>
        </p:sp>
        <p:cxnSp>
          <p:nvCxnSpPr>
            <p:cNvPr id="10" name="直線接點 9">
              <a:extLst>
                <a:ext uri="{FF2B5EF4-FFF2-40B4-BE49-F238E27FC236}">
                  <a16:creationId xmlns:a16="http://schemas.microsoft.com/office/drawing/2014/main" id="{36D440BB-F93E-5BD6-DBD1-BF594B77F75C}"/>
                </a:ext>
              </a:extLst>
            </p:cNvPr>
            <p:cNvCxnSpPr>
              <a:cxnSpLocks/>
            </p:cNvCxnSpPr>
            <p:nvPr/>
          </p:nvCxnSpPr>
          <p:spPr>
            <a:xfrm>
              <a:off x="4484451" y="1504088"/>
              <a:ext cx="0" cy="296885"/>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C28F48BC-2AA0-5B62-95AD-4793D98EBE56}"/>
                </a:ext>
              </a:extLst>
            </p:cNvPr>
            <p:cNvCxnSpPr>
              <a:cxnSpLocks/>
            </p:cNvCxnSpPr>
            <p:nvPr/>
          </p:nvCxnSpPr>
          <p:spPr>
            <a:xfrm>
              <a:off x="8254257" y="1504087"/>
              <a:ext cx="0" cy="296885"/>
            </a:xfrm>
            <a:prstGeom prst="line">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59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40725" y="347977"/>
            <a:ext cx="11055288" cy="800219"/>
          </a:xfrm>
          <a:prstGeom prst="rect">
            <a:avLst/>
          </a:prstGeom>
          <a:noFill/>
        </p:spPr>
        <p:txBody>
          <a:bodyPr wrap="square" lIns="91440" tIns="45720" rIns="91440" bIns="45720" rtlCol="0" anchor="t">
            <a:spAutoFit/>
          </a:bodyPr>
          <a:lstStyle/>
          <a:p>
            <a:r>
              <a:rPr lang="en-US" altLang="zh-TW" sz="4600" b="1">
                <a:solidFill>
                  <a:schemeClr val="bg1">
                    <a:lumMod val="65000"/>
                  </a:schemeClr>
                </a:solidFill>
                <a:latin typeface="微軟正黑體"/>
                <a:ea typeface="微軟正黑體"/>
              </a:rPr>
              <a:t>突破新境界：TS-hx77AXU硬體大進階！</a:t>
            </a:r>
          </a:p>
        </p:txBody>
      </p:sp>
      <p:pic>
        <p:nvPicPr>
          <p:cNvPr id="5" name="圖片 4">
            <a:extLst>
              <a:ext uri="{FF2B5EF4-FFF2-40B4-BE49-F238E27FC236}">
                <a16:creationId xmlns:a16="http://schemas.microsoft.com/office/drawing/2014/main" id="{EAFC1B65-AA0E-215A-A805-A4BF0276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 y="4821172"/>
            <a:ext cx="10487025" cy="997280"/>
          </a:xfrm>
          <a:prstGeom prst="rect">
            <a:avLst/>
          </a:prstGeom>
        </p:spPr>
      </p:pic>
      <p:sp>
        <p:nvSpPr>
          <p:cNvPr id="2" name="文字方塊 5">
            <a:extLst>
              <a:ext uri="{FF2B5EF4-FFF2-40B4-BE49-F238E27FC236}">
                <a16:creationId xmlns:a16="http://schemas.microsoft.com/office/drawing/2014/main" id="{C5CCDB6E-ED91-214C-7DE1-8787C8E6F607}"/>
              </a:ext>
            </a:extLst>
          </p:cNvPr>
          <p:cNvSpPr txBox="1"/>
          <p:nvPr/>
        </p:nvSpPr>
        <p:spPr>
          <a:xfrm>
            <a:off x="4414602" y="1524461"/>
            <a:ext cx="2743200" cy="176888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sz="2000" b="1">
                <a:solidFill>
                  <a:schemeClr val="bg1"/>
                </a:solidFill>
                <a:latin typeface="Arial"/>
                <a:ea typeface="微軟正黑體"/>
                <a:cs typeface="Arial"/>
              </a:rPr>
              <a:t>Ryze</a:t>
            </a:r>
            <a:r>
              <a:rPr lang="en-US" sz="2000" b="1">
                <a:solidFill>
                  <a:schemeClr val="bg1"/>
                </a:solidFill>
                <a:latin typeface="Arial"/>
                <a:ea typeface="微軟正黑體"/>
                <a:cs typeface="Arial"/>
              </a:rPr>
              <a:t>n</a:t>
            </a:r>
            <a:r>
              <a:rPr lang="zh-TW"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3</a:t>
            </a:r>
            <a:r>
              <a:rPr lang="zh-TW" sz="2000" b="1">
                <a:solidFill>
                  <a:schemeClr val="bg1"/>
                </a:solidFill>
                <a:latin typeface="Arial"/>
                <a:ea typeface="微軟正黑體"/>
                <a:cs typeface="Arial"/>
              </a:rPr>
              <a:t>7</a:t>
            </a:r>
            <a:r>
              <a:rPr lang="en-US" sz="2000" b="1">
                <a:solidFill>
                  <a:schemeClr val="bg1"/>
                </a:solidFill>
                <a:latin typeface="Arial"/>
                <a:ea typeface="微軟正黑體"/>
                <a:cs typeface="Arial"/>
              </a:rPr>
              <a:t>00X</a:t>
            </a:r>
            <a:endParaRPr lang="en-US" sz="2000">
              <a:solidFill>
                <a:schemeClr val="bg1"/>
              </a:solidFill>
              <a:latin typeface="Arial"/>
              <a:ea typeface="微軟正黑體"/>
              <a:cs typeface="Arial"/>
            </a:endParaRPr>
          </a:p>
          <a:p>
            <a:pPr marL="180975" indent="-180975">
              <a:lnSpc>
                <a:spcPts val="1600"/>
              </a:lnSpc>
              <a:buFont typeface="Arial,Sans-Serif"/>
              <a:buChar char="•"/>
            </a:pPr>
            <a:r>
              <a:rPr lang="en-US" sz="1200">
                <a:solidFill>
                  <a:schemeClr val="bg1"/>
                </a:solidFill>
                <a:latin typeface="Arial"/>
                <a:ea typeface="微軟正黑體"/>
                <a:cs typeface="Arial"/>
              </a:rPr>
              <a:t>CPU 核心數：8</a:t>
            </a:r>
          </a:p>
          <a:p>
            <a:pPr marL="180975" indent="-180975">
              <a:lnSpc>
                <a:spcPts val="1600"/>
              </a:lnSpc>
              <a:buFont typeface="Arial,Sans-Serif"/>
              <a:buChar char="•"/>
            </a:pPr>
            <a:r>
              <a:rPr lang="en-US" sz="1200">
                <a:solidFill>
                  <a:schemeClr val="bg1"/>
                </a:solidFill>
                <a:latin typeface="Arial"/>
                <a:ea typeface="微軟正黑體"/>
                <a:cs typeface="Arial"/>
              </a:rPr>
              <a:t>執行緒數：16</a:t>
            </a:r>
          </a:p>
          <a:p>
            <a:pPr marL="180975" indent="-180975">
              <a:lnSpc>
                <a:spcPts val="1600"/>
              </a:lnSpc>
              <a:buFont typeface="Arial,Sans-Serif"/>
              <a:buChar char="•"/>
            </a:pPr>
            <a:r>
              <a:rPr lang="en-US" sz="1200">
                <a:solidFill>
                  <a:schemeClr val="bg1"/>
                </a:solidFill>
                <a:latin typeface="Arial"/>
                <a:ea typeface="微軟正黑體"/>
                <a:cs typeface="Arial"/>
              </a:rPr>
              <a:t>最大超頻時脈：</a:t>
            </a:r>
            <a:r>
              <a:rPr lang="en-US" sz="1200" b="1">
                <a:solidFill>
                  <a:schemeClr val="bg1"/>
                </a:solidFill>
                <a:latin typeface="Arial"/>
                <a:ea typeface="微軟正黑體"/>
                <a:cs typeface="Arial"/>
              </a:rPr>
              <a:t>4.4GHz</a:t>
            </a:r>
            <a:endParaRPr lang="en-US" sz="1200">
              <a:solidFill>
                <a:schemeClr val="bg1"/>
              </a:solidFill>
              <a:latin typeface="Arial"/>
              <a:ea typeface="微軟正黑體"/>
              <a:cs typeface="Arial"/>
            </a:endParaRPr>
          </a:p>
          <a:p>
            <a:pPr marL="180975" indent="-180975">
              <a:lnSpc>
                <a:spcPts val="1600"/>
              </a:lnSpc>
              <a:buFont typeface="Arial,Sans-Serif"/>
              <a:buChar char="•"/>
            </a:pPr>
            <a:r>
              <a:rPr lang="en-US" sz="1200">
                <a:solidFill>
                  <a:schemeClr val="bg1"/>
                </a:solidFill>
                <a:latin typeface="Arial"/>
                <a:ea typeface="微軟正黑體"/>
                <a:cs typeface="Arial"/>
              </a:rPr>
              <a:t>基本時脈：</a:t>
            </a:r>
            <a:r>
              <a:rPr lang="en-US" sz="1200" b="1">
                <a:solidFill>
                  <a:schemeClr val="bg1"/>
                </a:solidFill>
                <a:latin typeface="Arial"/>
                <a:ea typeface="微軟正黑體"/>
                <a:cs typeface="Arial"/>
              </a:rPr>
              <a:t>3.6GHz</a:t>
            </a:r>
            <a:endParaRPr lang="en-US" sz="1200">
              <a:solidFill>
                <a:schemeClr val="bg1"/>
              </a:solidFill>
              <a:latin typeface="Arial"/>
              <a:ea typeface="微軟正黑體" panose="020B0604030504040204" pitchFamily="34" charset="-120"/>
              <a:cs typeface="Arial"/>
            </a:endParaRPr>
          </a:p>
          <a:p>
            <a:pPr marL="180975" indent="-180975">
              <a:lnSpc>
                <a:spcPts val="1600"/>
              </a:lnSpc>
              <a:buFont typeface="Arial,Sans-Serif"/>
              <a:buChar char="•"/>
            </a:pPr>
            <a:r>
              <a:rPr lang="zh-TW" altLang="en-US" sz="1200">
                <a:solidFill>
                  <a:schemeClr val="bg1"/>
                </a:solidFill>
                <a:latin typeface="Arial"/>
                <a:ea typeface="微軟正黑體"/>
                <a:cs typeface="Arial"/>
              </a:rPr>
              <a:t>記憶體支援：</a:t>
            </a:r>
            <a:r>
              <a:rPr lang="en-US" sz="1200">
                <a:solidFill>
                  <a:schemeClr val="bg1"/>
                </a:solidFill>
                <a:latin typeface="Arial"/>
                <a:ea typeface="微軟正黑體"/>
                <a:cs typeface="Arial"/>
              </a:rPr>
              <a:t>DDR4</a:t>
            </a:r>
          </a:p>
          <a:p>
            <a:pPr marL="180975" indent="-180975">
              <a:lnSpc>
                <a:spcPts val="1600"/>
              </a:lnSpc>
              <a:buFont typeface="Arial,Sans-Serif"/>
              <a:buChar char="•"/>
            </a:pPr>
            <a:r>
              <a:rPr lang="en-US" sz="1200">
                <a:solidFill>
                  <a:schemeClr val="bg1"/>
                </a:solidFill>
                <a:latin typeface="Arial"/>
                <a:ea typeface="微軟正黑體"/>
                <a:cs typeface="Arial"/>
              </a:rPr>
              <a:t>GPU：</a:t>
            </a:r>
            <a:r>
              <a:rPr lang="zh-TW" altLang="en-US" sz="1200">
                <a:solidFill>
                  <a:schemeClr val="bg1"/>
                </a:solidFill>
                <a:latin typeface="Arial"/>
                <a:ea typeface="微軟正黑體"/>
                <a:cs typeface="Arial"/>
              </a:rPr>
              <a:t>無</a:t>
            </a:r>
            <a:endParaRPr lang="en-US" sz="1200">
              <a:solidFill>
                <a:schemeClr val="bg1"/>
              </a:solidFill>
              <a:latin typeface="Arial"/>
              <a:ea typeface="微軟正黑體" panose="020B0604030504040204" pitchFamily="34" charset="-120"/>
              <a:cs typeface="Arial"/>
            </a:endParaRPr>
          </a:p>
        </p:txBody>
      </p:sp>
      <p:pic>
        <p:nvPicPr>
          <p:cNvPr id="11" name="圖片 10" descr="一張含有 文字, 字型, 螢幕擷取畫面, 圖形 的圖片&#10;&#10;自動產生的描述">
            <a:extLst>
              <a:ext uri="{FF2B5EF4-FFF2-40B4-BE49-F238E27FC236}">
                <a16:creationId xmlns:a16="http://schemas.microsoft.com/office/drawing/2014/main" id="{BD169CBA-1842-3A66-0ABA-2AA99E8ED141}"/>
              </a:ext>
            </a:extLst>
          </p:cNvPr>
          <p:cNvPicPr>
            <a:picLocks noChangeAspect="1"/>
          </p:cNvPicPr>
          <p:nvPr/>
        </p:nvPicPr>
        <p:blipFill>
          <a:blip r:embed="rId4"/>
          <a:stretch>
            <a:fillRect/>
          </a:stretch>
        </p:blipFill>
        <p:spPr>
          <a:xfrm>
            <a:off x="10684230" y="2134823"/>
            <a:ext cx="1283105" cy="1127760"/>
          </a:xfrm>
          <a:prstGeom prst="rect">
            <a:avLst/>
          </a:prstGeom>
          <a:effectLst>
            <a:reflection blurRad="88900" stA="29000" endPos="55000" dist="50800" dir="5400000" sy="-100000" algn="bl" rotWithShape="0"/>
          </a:effectLst>
        </p:spPr>
      </p:pic>
      <p:pic>
        <p:nvPicPr>
          <p:cNvPr id="10" name="圖形 9">
            <a:extLst>
              <a:ext uri="{FF2B5EF4-FFF2-40B4-BE49-F238E27FC236}">
                <a16:creationId xmlns:a16="http://schemas.microsoft.com/office/drawing/2014/main" id="{EC1848D7-4BF3-E15C-A810-60C8568C2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9076" y="3349308"/>
            <a:ext cx="7424818" cy="79692"/>
          </a:xfrm>
          <a:prstGeom prst="rect">
            <a:avLst/>
          </a:prstGeom>
        </p:spPr>
      </p:pic>
      <p:pic>
        <p:nvPicPr>
          <p:cNvPr id="13" name="圖形 12">
            <a:extLst>
              <a:ext uri="{FF2B5EF4-FFF2-40B4-BE49-F238E27FC236}">
                <a16:creationId xmlns:a16="http://schemas.microsoft.com/office/drawing/2014/main" id="{33045992-EB75-590A-4B53-652E7E0C2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3966" y="6040569"/>
            <a:ext cx="7424818" cy="79692"/>
          </a:xfrm>
          <a:prstGeom prst="rect">
            <a:avLst/>
          </a:prstGeom>
        </p:spPr>
      </p:pic>
      <p:grpSp>
        <p:nvGrpSpPr>
          <p:cNvPr id="32" name="群組 31">
            <a:extLst>
              <a:ext uri="{FF2B5EF4-FFF2-40B4-BE49-F238E27FC236}">
                <a16:creationId xmlns:a16="http://schemas.microsoft.com/office/drawing/2014/main" id="{0D81CCDF-0522-C8A6-F888-9202093AED95}"/>
              </a:ext>
            </a:extLst>
          </p:cNvPr>
          <p:cNvGrpSpPr/>
          <p:nvPr/>
        </p:nvGrpSpPr>
        <p:grpSpPr>
          <a:xfrm>
            <a:off x="6553047" y="2413830"/>
            <a:ext cx="997440" cy="622557"/>
            <a:chOff x="7360415" y="2301597"/>
            <a:chExt cx="1024217" cy="878042"/>
          </a:xfrm>
        </p:grpSpPr>
        <p:pic>
          <p:nvPicPr>
            <p:cNvPr id="24" name="圖形 23">
              <a:extLst>
                <a:ext uri="{FF2B5EF4-FFF2-40B4-BE49-F238E27FC236}">
                  <a16:creationId xmlns:a16="http://schemas.microsoft.com/office/drawing/2014/main" id="{3C991CB7-915B-F9F1-6F8C-1624282C91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3121" y="2301597"/>
              <a:ext cx="431511" cy="878042"/>
            </a:xfrm>
            <a:prstGeom prst="rect">
              <a:avLst/>
            </a:prstGeom>
          </p:spPr>
        </p:pic>
        <p:pic>
          <p:nvPicPr>
            <p:cNvPr id="27" name="圖形 26">
              <a:extLst>
                <a:ext uri="{FF2B5EF4-FFF2-40B4-BE49-F238E27FC236}">
                  <a16:creationId xmlns:a16="http://schemas.microsoft.com/office/drawing/2014/main" id="{4364D8DC-CC27-0C23-0DAE-9DDB11C1B4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1352" y="2301597"/>
              <a:ext cx="431511" cy="878042"/>
            </a:xfrm>
            <a:prstGeom prst="rect">
              <a:avLst/>
            </a:prstGeom>
          </p:spPr>
        </p:pic>
        <p:pic>
          <p:nvPicPr>
            <p:cNvPr id="29" name="圖形 28">
              <a:extLst>
                <a:ext uri="{FF2B5EF4-FFF2-40B4-BE49-F238E27FC236}">
                  <a16:creationId xmlns:a16="http://schemas.microsoft.com/office/drawing/2014/main" id="{39110993-5A3A-B435-BF46-56B7902DD2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0415" y="2301597"/>
              <a:ext cx="431511" cy="878042"/>
            </a:xfrm>
            <a:prstGeom prst="rect">
              <a:avLst/>
            </a:prstGeom>
          </p:spPr>
        </p:pic>
      </p:grpSp>
      <p:sp>
        <p:nvSpPr>
          <p:cNvPr id="34" name="文字方塊 5">
            <a:extLst>
              <a:ext uri="{FF2B5EF4-FFF2-40B4-BE49-F238E27FC236}">
                <a16:creationId xmlns:a16="http://schemas.microsoft.com/office/drawing/2014/main" id="{EE068F8D-6EE9-6915-EA70-58D4C0C9E9C0}"/>
              </a:ext>
            </a:extLst>
          </p:cNvPr>
          <p:cNvSpPr txBox="1"/>
          <p:nvPr/>
        </p:nvSpPr>
        <p:spPr>
          <a:xfrm>
            <a:off x="7630467" y="1522504"/>
            <a:ext cx="3625961"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2000" b="1">
                <a:solidFill>
                  <a:srgbClr val="FF0000"/>
                </a:solidFill>
                <a:latin typeface="Arial"/>
                <a:ea typeface="微軟正黑體"/>
                <a:cs typeface="Arial"/>
              </a:rPr>
              <a:t>AMD Ryzen™ 7 7000 Series</a:t>
            </a:r>
            <a:endParaRPr lang="zh-TW" altLang="en-US"/>
          </a:p>
          <a:p>
            <a:pPr marL="180975" indent="-180975">
              <a:lnSpc>
                <a:spcPts val="1600"/>
              </a:lnSpc>
              <a:buFont typeface="Arial,Sans-Serif"/>
              <a:buChar char="•"/>
            </a:pPr>
            <a:r>
              <a:rPr lang="en-US" altLang="zh-TW" sz="1200">
                <a:solidFill>
                  <a:schemeClr val="bg1"/>
                </a:solidFill>
                <a:latin typeface="Arial"/>
                <a:ea typeface="微軟正黑體"/>
                <a:cs typeface="Arial"/>
              </a:rPr>
              <a:t>CPU </a:t>
            </a:r>
            <a:r>
              <a:rPr lang="zh-TW" altLang="en-US" sz="1200">
                <a:solidFill>
                  <a:schemeClr val="bg1"/>
                </a:solidFill>
                <a:latin typeface="Arial"/>
                <a:ea typeface="微軟正黑體"/>
                <a:cs typeface="Arial"/>
              </a:rPr>
              <a:t>核心數</a:t>
            </a:r>
            <a:r>
              <a:rPr lang="en-US" altLang="zh-TW" sz="1200">
                <a:solidFill>
                  <a:schemeClr val="bg1"/>
                </a:solidFill>
                <a:latin typeface="Arial"/>
                <a:ea typeface="微軟正黑體"/>
                <a:cs typeface="Arial"/>
              </a:rPr>
              <a:t>：8</a:t>
            </a:r>
          </a:p>
          <a:p>
            <a:pPr marL="180975" indent="-180975">
              <a:lnSpc>
                <a:spcPts val="1600"/>
              </a:lnSpc>
              <a:buFont typeface="Arial,Sans-Serif"/>
              <a:buChar char="•"/>
            </a:pPr>
            <a:r>
              <a:rPr lang="zh-TW" altLang="en-US" sz="1200">
                <a:solidFill>
                  <a:schemeClr val="bg1"/>
                </a:solidFill>
                <a:latin typeface="Arial"/>
                <a:ea typeface="微軟正黑體"/>
                <a:cs typeface="Arial"/>
              </a:rPr>
              <a:t>執行緒數</a:t>
            </a:r>
            <a:r>
              <a:rPr lang="en-US" altLang="zh-TW" sz="1200">
                <a:solidFill>
                  <a:schemeClr val="bg1"/>
                </a:solidFill>
                <a:latin typeface="Arial"/>
                <a:ea typeface="微軟正黑體"/>
                <a:cs typeface="Arial"/>
              </a:rPr>
              <a:t>：16</a:t>
            </a:r>
            <a:endParaRPr lang="en-US">
              <a:solidFill>
                <a:schemeClr val="bg1"/>
              </a:solidFill>
              <a:ea typeface="Calibri" panose="020F0502020204030204"/>
              <a:cs typeface="Calibri" panose="020F0502020204030204"/>
            </a:endParaRPr>
          </a:p>
          <a:p>
            <a:pPr marL="180975" indent="-180975">
              <a:lnSpc>
                <a:spcPts val="1600"/>
              </a:lnSpc>
              <a:buFont typeface="Arial,Sans-Serif"/>
              <a:buChar char="•"/>
            </a:pPr>
            <a:r>
              <a:rPr lang="zh-TW" altLang="en-US" sz="1200">
                <a:solidFill>
                  <a:schemeClr val="bg1"/>
                </a:solidFill>
                <a:latin typeface="Arial"/>
                <a:ea typeface="微軟正黑體"/>
                <a:cs typeface="Arial"/>
              </a:rPr>
              <a:t>最大超頻時脈</a:t>
            </a:r>
            <a:r>
              <a:rPr lang="en-US" altLang="zh-TW" sz="1200">
                <a:solidFill>
                  <a:schemeClr val="bg1"/>
                </a:solidFill>
                <a:latin typeface="Arial"/>
                <a:ea typeface="微軟正黑體"/>
                <a:cs typeface="Arial"/>
              </a:rPr>
              <a:t>：</a:t>
            </a:r>
            <a:r>
              <a:rPr lang="en-US" altLang="zh-TW" sz="1200" b="1">
                <a:solidFill>
                  <a:srgbClr val="FF0000"/>
                </a:solidFill>
                <a:latin typeface="Arial"/>
                <a:ea typeface="微軟正黑體"/>
                <a:cs typeface="Arial"/>
              </a:rPr>
              <a:t>5.3GHz</a:t>
            </a:r>
          </a:p>
          <a:p>
            <a:pPr marL="180975" indent="-180975">
              <a:lnSpc>
                <a:spcPts val="1600"/>
              </a:lnSpc>
              <a:buFont typeface="Arial,Sans-Serif"/>
              <a:buChar char="•"/>
            </a:pPr>
            <a:r>
              <a:rPr lang="zh-TW" altLang="en-US" sz="1200">
                <a:solidFill>
                  <a:schemeClr val="bg1"/>
                </a:solidFill>
                <a:latin typeface="Arial"/>
                <a:ea typeface="微軟正黑體"/>
                <a:cs typeface="Arial"/>
              </a:rPr>
              <a:t>基本時脈</a:t>
            </a:r>
            <a:r>
              <a:rPr lang="en-US" altLang="zh-TW" sz="1200">
                <a:solidFill>
                  <a:schemeClr val="bg1"/>
                </a:solidFill>
                <a:latin typeface="Arial"/>
                <a:ea typeface="微軟正黑體"/>
                <a:cs typeface="Arial"/>
              </a:rPr>
              <a:t>：</a:t>
            </a:r>
            <a:r>
              <a:rPr lang="en-US" altLang="zh-TW" sz="1200" b="1">
                <a:solidFill>
                  <a:srgbClr val="FF0000"/>
                </a:solidFill>
                <a:latin typeface="Arial"/>
                <a:ea typeface="微軟正黑體"/>
                <a:cs typeface="Arial"/>
              </a:rPr>
              <a:t>3.8GHz</a:t>
            </a:r>
          </a:p>
          <a:p>
            <a:pPr marL="180975" indent="-180975">
              <a:lnSpc>
                <a:spcPts val="1600"/>
              </a:lnSpc>
              <a:buFont typeface="Arial,Sans-Serif"/>
              <a:buChar char="•"/>
            </a:pPr>
            <a:r>
              <a:rPr lang="en-US" altLang="zh-TW" sz="1200">
                <a:solidFill>
                  <a:schemeClr val="bg1"/>
                </a:solidFill>
                <a:latin typeface="Arial"/>
                <a:ea typeface="微軟正黑體"/>
                <a:cs typeface="Arial"/>
              </a:rPr>
              <a:t>記憶體支援：</a:t>
            </a:r>
            <a:r>
              <a:rPr lang="en-US" altLang="zh-TW" sz="1200" b="1">
                <a:solidFill>
                  <a:srgbClr val="FF0000"/>
                </a:solidFill>
                <a:latin typeface="Arial"/>
                <a:ea typeface="微軟正黑體"/>
                <a:cs typeface="Arial"/>
              </a:rPr>
              <a:t>DDR5</a:t>
            </a:r>
          </a:p>
          <a:p>
            <a:pPr marL="180975" indent="-180975">
              <a:lnSpc>
                <a:spcPts val="1600"/>
              </a:lnSpc>
              <a:buFont typeface="Arial,Sans-Serif"/>
              <a:buChar char="•"/>
            </a:pPr>
            <a:r>
              <a:rPr lang="en-US" altLang="zh-TW" sz="1200">
                <a:solidFill>
                  <a:schemeClr val="bg1"/>
                </a:solidFill>
                <a:latin typeface="Arial"/>
                <a:ea typeface="微軟正黑體"/>
                <a:cs typeface="Arial"/>
              </a:rPr>
              <a:t>GPU：</a:t>
            </a:r>
            <a:r>
              <a:rPr lang="en-US" altLang="zh-TW" sz="1200" b="1">
                <a:solidFill>
                  <a:srgbClr val="FF0000"/>
                </a:solidFill>
                <a:latin typeface="Arial"/>
                <a:ea typeface="微軟正黑體"/>
                <a:cs typeface="Arial"/>
              </a:rPr>
              <a:t>AMD Radeon™ graphics </a:t>
            </a:r>
            <a:r>
              <a:rPr lang="en-US" altLang="zh-TW" sz="1200" b="1" err="1">
                <a:solidFill>
                  <a:srgbClr val="FF0000"/>
                </a:solidFill>
                <a:latin typeface="Arial"/>
                <a:ea typeface="微軟正黑體"/>
                <a:cs typeface="Arial"/>
              </a:rPr>
              <a:t>iGPU</a:t>
            </a:r>
            <a:endParaRPr lang="en-US" altLang="zh-TW" sz="1200" b="1">
              <a:solidFill>
                <a:srgbClr val="FF0000"/>
              </a:solidFill>
              <a:latin typeface="Arial"/>
              <a:ea typeface="微軟正黑體" panose="020B0604030504040204" pitchFamily="34" charset="-120"/>
              <a:cs typeface="Arial"/>
            </a:endParaRPr>
          </a:p>
        </p:txBody>
      </p:sp>
      <p:sp>
        <p:nvSpPr>
          <p:cNvPr id="35" name="文字方塊 5">
            <a:extLst>
              <a:ext uri="{FF2B5EF4-FFF2-40B4-BE49-F238E27FC236}">
                <a16:creationId xmlns:a16="http://schemas.microsoft.com/office/drawing/2014/main" id="{F87706E5-E9D5-045B-3F6E-00D034662C87}"/>
              </a:ext>
            </a:extLst>
          </p:cNvPr>
          <p:cNvSpPr txBox="1"/>
          <p:nvPr/>
        </p:nvSpPr>
        <p:spPr>
          <a:xfrm>
            <a:off x="4410134" y="4246222"/>
            <a:ext cx="2743200"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sz="2000" b="1">
                <a:solidFill>
                  <a:schemeClr val="bg1"/>
                </a:solidFill>
                <a:latin typeface="Arial"/>
                <a:ea typeface="微軟正黑體"/>
                <a:cs typeface="Arial"/>
              </a:rPr>
              <a:t>Ryze</a:t>
            </a:r>
            <a:r>
              <a:rPr lang="en-US" sz="2000" b="1">
                <a:solidFill>
                  <a:schemeClr val="bg1"/>
                </a:solidFill>
                <a:latin typeface="Arial"/>
                <a:ea typeface="微軟正黑體"/>
                <a:cs typeface="Arial"/>
              </a:rPr>
              <a:t>n</a:t>
            </a:r>
            <a:r>
              <a:rPr lang="zh-TW" sz="2000" b="1">
                <a:solidFill>
                  <a:schemeClr val="bg1"/>
                </a:solidFill>
                <a:latin typeface="Arial"/>
                <a:ea typeface="微軟正黑體"/>
                <a:cs typeface="Arial"/>
              </a:rPr>
              <a:t> </a:t>
            </a:r>
            <a:r>
              <a:rPr lang="en-US" altLang="zh-TW" sz="2000" b="1">
                <a:solidFill>
                  <a:schemeClr val="bg1"/>
                </a:solidFill>
                <a:latin typeface="Arial"/>
                <a:ea typeface="微軟正黑體"/>
                <a:cs typeface="Arial"/>
              </a:rPr>
              <a:t>36</a:t>
            </a:r>
            <a:r>
              <a:rPr lang="en-US" sz="2000" b="1">
                <a:solidFill>
                  <a:schemeClr val="bg1"/>
                </a:solidFill>
                <a:latin typeface="Arial"/>
                <a:ea typeface="微軟正黑體"/>
                <a:cs typeface="Arial"/>
              </a:rPr>
              <a:t>00</a:t>
            </a:r>
            <a:endParaRPr lang="en-US" sz="2000">
              <a:solidFill>
                <a:schemeClr val="bg1"/>
              </a:solidFill>
              <a:latin typeface="Arial"/>
              <a:ea typeface="微軟正黑體"/>
              <a:cs typeface="Arial"/>
            </a:endParaRPr>
          </a:p>
          <a:p>
            <a:pPr marL="180975" indent="-180975">
              <a:lnSpc>
                <a:spcPts val="1600"/>
              </a:lnSpc>
              <a:buFont typeface="Arial,Sans-Serif"/>
              <a:buChar char="•"/>
            </a:pPr>
            <a:r>
              <a:rPr lang="en-US" altLang="zh-TW" sz="1200">
                <a:solidFill>
                  <a:schemeClr val="bg1"/>
                </a:solidFill>
                <a:latin typeface="Arial"/>
                <a:ea typeface="微軟正黑體"/>
                <a:cs typeface="Arial"/>
              </a:rPr>
              <a:t>CPU </a:t>
            </a:r>
            <a:r>
              <a:rPr lang="zh-TW" altLang="en-US" sz="1200">
                <a:solidFill>
                  <a:schemeClr val="bg1"/>
                </a:solidFill>
                <a:latin typeface="Arial"/>
                <a:ea typeface="微軟正黑體"/>
                <a:cs typeface="Arial"/>
              </a:rPr>
              <a:t>核心數</a:t>
            </a:r>
            <a:r>
              <a:rPr lang="en-US" altLang="zh-TW" sz="1200">
                <a:solidFill>
                  <a:schemeClr val="bg1"/>
                </a:solidFill>
                <a:latin typeface="Arial"/>
                <a:ea typeface="微軟正黑體"/>
                <a:cs typeface="Arial"/>
              </a:rPr>
              <a:t>：6</a:t>
            </a:r>
          </a:p>
          <a:p>
            <a:pPr marL="180975" indent="-180975">
              <a:lnSpc>
                <a:spcPts val="1600"/>
              </a:lnSpc>
              <a:buFont typeface="Arial,Sans-Serif"/>
              <a:buChar char="•"/>
            </a:pPr>
            <a:r>
              <a:rPr lang="zh-TW" altLang="en-US" sz="1200">
                <a:solidFill>
                  <a:schemeClr val="bg1"/>
                </a:solidFill>
                <a:latin typeface="Arial"/>
                <a:ea typeface="微軟正黑體"/>
                <a:cs typeface="Arial"/>
              </a:rPr>
              <a:t>執行緒數</a:t>
            </a:r>
            <a:r>
              <a:rPr lang="en-US" altLang="zh-TW" sz="1200">
                <a:solidFill>
                  <a:schemeClr val="bg1"/>
                </a:solidFill>
                <a:latin typeface="Arial"/>
                <a:ea typeface="微軟正黑體"/>
                <a:cs typeface="Arial"/>
              </a:rPr>
              <a:t>：12</a:t>
            </a:r>
          </a:p>
          <a:p>
            <a:pPr marL="180975" indent="-180975">
              <a:lnSpc>
                <a:spcPts val="1600"/>
              </a:lnSpc>
              <a:buFont typeface="Arial,Sans-Serif"/>
              <a:buChar char="•"/>
            </a:pPr>
            <a:r>
              <a:rPr lang="zh-TW" altLang="en-US" sz="1200">
                <a:solidFill>
                  <a:schemeClr val="bg1"/>
                </a:solidFill>
                <a:latin typeface="Arial"/>
                <a:ea typeface="微軟正黑體"/>
                <a:cs typeface="Arial"/>
              </a:rPr>
              <a:t>最大超頻時脈</a:t>
            </a:r>
            <a:r>
              <a:rPr lang="en-US" altLang="zh-TW" sz="1200">
                <a:solidFill>
                  <a:schemeClr val="bg1"/>
                </a:solidFill>
                <a:latin typeface="Arial"/>
                <a:ea typeface="微軟正黑體"/>
                <a:cs typeface="Arial"/>
              </a:rPr>
              <a:t>：</a:t>
            </a:r>
            <a:r>
              <a:rPr lang="en-US" altLang="zh-TW" sz="1200" b="1">
                <a:solidFill>
                  <a:schemeClr val="bg1"/>
                </a:solidFill>
                <a:latin typeface="Arial"/>
                <a:ea typeface="微軟正黑體"/>
                <a:cs typeface="Arial"/>
              </a:rPr>
              <a:t>4.2GHz</a:t>
            </a:r>
          </a:p>
          <a:p>
            <a:pPr marL="180975" indent="-180975">
              <a:lnSpc>
                <a:spcPts val="1600"/>
              </a:lnSpc>
              <a:buFont typeface="Arial,Sans-Serif"/>
              <a:buChar char="•"/>
            </a:pPr>
            <a:r>
              <a:rPr lang="zh-TW" altLang="en-US" sz="1200">
                <a:solidFill>
                  <a:schemeClr val="bg1"/>
                </a:solidFill>
                <a:latin typeface="Arial"/>
                <a:ea typeface="微軟正黑體"/>
                <a:cs typeface="Arial"/>
              </a:rPr>
              <a:t>基本時脈</a:t>
            </a:r>
            <a:r>
              <a:rPr lang="en-US" altLang="zh-TW" sz="1200">
                <a:solidFill>
                  <a:schemeClr val="bg1"/>
                </a:solidFill>
                <a:latin typeface="Arial"/>
                <a:ea typeface="微軟正黑體"/>
                <a:cs typeface="Arial"/>
              </a:rPr>
              <a:t>：</a:t>
            </a:r>
            <a:r>
              <a:rPr lang="en-US" altLang="zh-TW" sz="1200" b="1">
                <a:solidFill>
                  <a:schemeClr val="bg1"/>
                </a:solidFill>
                <a:latin typeface="Arial"/>
                <a:ea typeface="微軟正黑體"/>
                <a:cs typeface="Arial"/>
              </a:rPr>
              <a:t>3.6GHz</a:t>
            </a:r>
          </a:p>
          <a:p>
            <a:pPr marL="180975" indent="-180975">
              <a:lnSpc>
                <a:spcPts val="1600"/>
              </a:lnSpc>
              <a:buFont typeface="Arial,Sans-Serif"/>
              <a:buChar char="•"/>
            </a:pPr>
            <a:r>
              <a:rPr lang="zh-TW" altLang="en-US" sz="1200">
                <a:solidFill>
                  <a:schemeClr val="bg1"/>
                </a:solidFill>
                <a:latin typeface="Arial"/>
                <a:ea typeface="微軟正黑體"/>
                <a:cs typeface="Arial"/>
              </a:rPr>
              <a:t>記憶體支援：</a:t>
            </a:r>
            <a:r>
              <a:rPr lang="en-US" sz="1200">
                <a:solidFill>
                  <a:schemeClr val="bg1"/>
                </a:solidFill>
                <a:latin typeface="Arial"/>
                <a:ea typeface="微軟正黑體"/>
                <a:cs typeface="Arial"/>
              </a:rPr>
              <a:t>DDR4</a:t>
            </a:r>
          </a:p>
          <a:p>
            <a:pPr marL="180975" indent="-180975">
              <a:lnSpc>
                <a:spcPts val="1600"/>
              </a:lnSpc>
              <a:buFont typeface="Arial,Sans-Serif"/>
              <a:buChar char="•"/>
            </a:pPr>
            <a:r>
              <a:rPr lang="en-US" sz="1200">
                <a:solidFill>
                  <a:schemeClr val="bg1"/>
                </a:solidFill>
                <a:latin typeface="Arial"/>
                <a:ea typeface="微軟正黑體"/>
                <a:cs typeface="Arial"/>
              </a:rPr>
              <a:t>GPU：</a:t>
            </a:r>
            <a:r>
              <a:rPr lang="en-US" altLang="zh-TW" sz="1200">
                <a:solidFill>
                  <a:schemeClr val="bg1"/>
                </a:solidFill>
                <a:latin typeface="Arial"/>
                <a:ea typeface="微軟正黑體"/>
                <a:cs typeface="Arial"/>
              </a:rPr>
              <a:t> </a:t>
            </a:r>
            <a:r>
              <a:rPr lang="zh-TW" altLang="en-US" sz="1200">
                <a:solidFill>
                  <a:schemeClr val="bg1"/>
                </a:solidFill>
                <a:latin typeface="Arial"/>
                <a:ea typeface="微軟正黑體"/>
                <a:cs typeface="Arial"/>
              </a:rPr>
              <a:t>無</a:t>
            </a:r>
            <a:endParaRPr lang="en-US" sz="1200">
              <a:solidFill>
                <a:schemeClr val="bg1"/>
              </a:solidFill>
              <a:latin typeface="Arial"/>
              <a:ea typeface="微軟正黑體"/>
              <a:cs typeface="Arial"/>
            </a:endParaRPr>
          </a:p>
        </p:txBody>
      </p:sp>
      <p:grpSp>
        <p:nvGrpSpPr>
          <p:cNvPr id="36" name="群組 35">
            <a:extLst>
              <a:ext uri="{FF2B5EF4-FFF2-40B4-BE49-F238E27FC236}">
                <a16:creationId xmlns:a16="http://schemas.microsoft.com/office/drawing/2014/main" id="{55A6684F-8AA0-76E4-8EAD-8D6255388B83}"/>
              </a:ext>
            </a:extLst>
          </p:cNvPr>
          <p:cNvGrpSpPr/>
          <p:nvPr/>
        </p:nvGrpSpPr>
        <p:grpSpPr>
          <a:xfrm>
            <a:off x="6548579" y="5135591"/>
            <a:ext cx="997440" cy="622557"/>
            <a:chOff x="7360415" y="2301597"/>
            <a:chExt cx="1024217" cy="878042"/>
          </a:xfrm>
        </p:grpSpPr>
        <p:pic>
          <p:nvPicPr>
            <p:cNvPr id="37" name="圖形 36">
              <a:extLst>
                <a:ext uri="{FF2B5EF4-FFF2-40B4-BE49-F238E27FC236}">
                  <a16:creationId xmlns:a16="http://schemas.microsoft.com/office/drawing/2014/main" id="{17F0BC14-3107-45BA-7D47-0693015089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3121" y="2301597"/>
              <a:ext cx="431511" cy="878042"/>
            </a:xfrm>
            <a:prstGeom prst="rect">
              <a:avLst/>
            </a:prstGeom>
          </p:spPr>
        </p:pic>
        <p:pic>
          <p:nvPicPr>
            <p:cNvPr id="38" name="圖形 37">
              <a:extLst>
                <a:ext uri="{FF2B5EF4-FFF2-40B4-BE49-F238E27FC236}">
                  <a16:creationId xmlns:a16="http://schemas.microsoft.com/office/drawing/2014/main" id="{C3E18F7D-0173-3D98-D64A-8D10889781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1352" y="2301597"/>
              <a:ext cx="431511" cy="878042"/>
            </a:xfrm>
            <a:prstGeom prst="rect">
              <a:avLst/>
            </a:prstGeom>
          </p:spPr>
        </p:pic>
        <p:pic>
          <p:nvPicPr>
            <p:cNvPr id="39" name="圖形 38">
              <a:extLst>
                <a:ext uri="{FF2B5EF4-FFF2-40B4-BE49-F238E27FC236}">
                  <a16:creationId xmlns:a16="http://schemas.microsoft.com/office/drawing/2014/main" id="{6AC6C373-0EE2-2824-15D2-16E0CEA912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0415" y="2301597"/>
              <a:ext cx="431511" cy="878042"/>
            </a:xfrm>
            <a:prstGeom prst="rect">
              <a:avLst/>
            </a:prstGeom>
          </p:spPr>
        </p:pic>
      </p:grpSp>
      <p:sp>
        <p:nvSpPr>
          <p:cNvPr id="40" name="文字方塊 5">
            <a:extLst>
              <a:ext uri="{FF2B5EF4-FFF2-40B4-BE49-F238E27FC236}">
                <a16:creationId xmlns:a16="http://schemas.microsoft.com/office/drawing/2014/main" id="{CBFA674B-328F-0BC3-7AFE-D6AD622EA603}"/>
              </a:ext>
            </a:extLst>
          </p:cNvPr>
          <p:cNvSpPr txBox="1"/>
          <p:nvPr/>
        </p:nvSpPr>
        <p:spPr>
          <a:xfrm>
            <a:off x="7625999" y="4244265"/>
            <a:ext cx="3543583" cy="176907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TW" sz="2000" b="1">
                <a:solidFill>
                  <a:srgbClr val="FF0000"/>
                </a:solidFill>
                <a:latin typeface="Arial"/>
                <a:ea typeface="微軟正黑體"/>
                <a:cs typeface="Arial"/>
              </a:rPr>
              <a:t>AMD Ryzen™ 5 7000 Series</a:t>
            </a:r>
            <a:endParaRPr lang="zh-TW" altLang="en-US"/>
          </a:p>
          <a:p>
            <a:pPr marL="180975" indent="-180975">
              <a:lnSpc>
                <a:spcPts val="1600"/>
              </a:lnSpc>
              <a:buFont typeface="Arial,Sans-Serif"/>
              <a:buChar char="•"/>
            </a:pPr>
            <a:r>
              <a:rPr lang="en-US" altLang="zh-TW" sz="1200">
                <a:solidFill>
                  <a:schemeClr val="bg1"/>
                </a:solidFill>
                <a:latin typeface="Arial"/>
                <a:ea typeface="微軟正黑體"/>
                <a:cs typeface="Arial"/>
              </a:rPr>
              <a:t>CPU </a:t>
            </a:r>
            <a:r>
              <a:rPr lang="zh-TW" altLang="en-US" sz="1200">
                <a:solidFill>
                  <a:schemeClr val="bg1"/>
                </a:solidFill>
                <a:latin typeface="Arial"/>
                <a:ea typeface="微軟正黑體"/>
                <a:cs typeface="Arial"/>
              </a:rPr>
              <a:t>核心數</a:t>
            </a:r>
            <a:r>
              <a:rPr lang="en-US" altLang="zh-TW" sz="1200">
                <a:solidFill>
                  <a:schemeClr val="bg1"/>
                </a:solidFill>
                <a:latin typeface="Arial"/>
                <a:ea typeface="微軟正黑體"/>
                <a:cs typeface="Arial"/>
              </a:rPr>
              <a:t>：6</a:t>
            </a:r>
          </a:p>
          <a:p>
            <a:pPr marL="180975" indent="-180975">
              <a:lnSpc>
                <a:spcPts val="1600"/>
              </a:lnSpc>
              <a:buFont typeface="Arial,Sans-Serif"/>
              <a:buChar char="•"/>
            </a:pPr>
            <a:r>
              <a:rPr lang="zh-TW" altLang="en-US" sz="1200">
                <a:solidFill>
                  <a:schemeClr val="bg1"/>
                </a:solidFill>
                <a:latin typeface="Arial"/>
                <a:ea typeface="微軟正黑體"/>
                <a:cs typeface="Arial"/>
              </a:rPr>
              <a:t>執行緒數</a:t>
            </a:r>
            <a:r>
              <a:rPr lang="en-US" altLang="zh-TW" sz="1200">
                <a:solidFill>
                  <a:schemeClr val="bg1"/>
                </a:solidFill>
                <a:latin typeface="Arial"/>
                <a:ea typeface="微軟正黑體"/>
                <a:cs typeface="Arial"/>
              </a:rPr>
              <a:t>：12</a:t>
            </a:r>
          </a:p>
          <a:p>
            <a:pPr marL="180975" indent="-180975">
              <a:lnSpc>
                <a:spcPts val="1600"/>
              </a:lnSpc>
              <a:buFont typeface="Arial,Sans-Serif"/>
              <a:buChar char="•"/>
            </a:pPr>
            <a:r>
              <a:rPr lang="zh-TW" altLang="en-US" sz="1200">
                <a:solidFill>
                  <a:schemeClr val="bg1"/>
                </a:solidFill>
                <a:latin typeface="Arial"/>
                <a:ea typeface="微軟正黑體"/>
                <a:cs typeface="Arial"/>
              </a:rPr>
              <a:t>最大超頻時脈</a:t>
            </a:r>
            <a:r>
              <a:rPr lang="en-US" altLang="zh-TW" sz="1200">
                <a:solidFill>
                  <a:schemeClr val="bg1"/>
                </a:solidFill>
                <a:latin typeface="Arial"/>
                <a:ea typeface="微軟正黑體"/>
                <a:cs typeface="Arial"/>
              </a:rPr>
              <a:t>：</a:t>
            </a:r>
            <a:r>
              <a:rPr lang="en-US" altLang="zh-TW" sz="1200" b="1">
                <a:solidFill>
                  <a:srgbClr val="FF0000"/>
                </a:solidFill>
                <a:latin typeface="Arial"/>
                <a:ea typeface="微軟正黑體"/>
                <a:cs typeface="Arial"/>
              </a:rPr>
              <a:t>5.1GHz</a:t>
            </a:r>
          </a:p>
          <a:p>
            <a:pPr marL="180975" indent="-180975">
              <a:lnSpc>
                <a:spcPts val="1600"/>
              </a:lnSpc>
              <a:buFont typeface="Arial,Sans-Serif"/>
              <a:buChar char="•"/>
            </a:pPr>
            <a:r>
              <a:rPr lang="zh-TW" altLang="en-US" sz="1200">
                <a:solidFill>
                  <a:schemeClr val="bg1"/>
                </a:solidFill>
                <a:latin typeface="Arial"/>
                <a:ea typeface="微軟正黑體"/>
                <a:cs typeface="Arial"/>
              </a:rPr>
              <a:t>基本時脈</a:t>
            </a:r>
            <a:r>
              <a:rPr lang="en-US" altLang="zh-TW" sz="1200">
                <a:solidFill>
                  <a:schemeClr val="bg1"/>
                </a:solidFill>
                <a:latin typeface="Arial"/>
                <a:ea typeface="微軟正黑體"/>
                <a:cs typeface="Arial"/>
              </a:rPr>
              <a:t>：</a:t>
            </a:r>
            <a:r>
              <a:rPr lang="en-US" altLang="zh-TW" sz="1200" b="1">
                <a:solidFill>
                  <a:srgbClr val="FF0000"/>
                </a:solidFill>
                <a:latin typeface="Arial"/>
                <a:ea typeface="微軟正黑體"/>
                <a:cs typeface="Arial"/>
              </a:rPr>
              <a:t>3.8GHz</a:t>
            </a:r>
          </a:p>
          <a:p>
            <a:pPr marL="180975" indent="-180975">
              <a:lnSpc>
                <a:spcPts val="1600"/>
              </a:lnSpc>
              <a:buFont typeface="Arial,Sans-Serif"/>
              <a:buChar char="•"/>
            </a:pPr>
            <a:r>
              <a:rPr lang="zh-TW" altLang="en-US" sz="1200">
                <a:solidFill>
                  <a:schemeClr val="bg1"/>
                </a:solidFill>
                <a:latin typeface="Arial"/>
                <a:ea typeface="微軟正黑體"/>
                <a:cs typeface="Arial"/>
              </a:rPr>
              <a:t>記憶體支援：</a:t>
            </a:r>
            <a:r>
              <a:rPr lang="en-US" sz="1200" b="1">
                <a:solidFill>
                  <a:srgbClr val="FF0000"/>
                </a:solidFill>
                <a:latin typeface="Arial"/>
                <a:ea typeface="微軟正黑體"/>
                <a:cs typeface="Arial"/>
              </a:rPr>
              <a:t>DDR5</a:t>
            </a:r>
          </a:p>
          <a:p>
            <a:pPr marL="180975" indent="-180975">
              <a:lnSpc>
                <a:spcPts val="1600"/>
              </a:lnSpc>
              <a:buFont typeface="Arial,Sans-Serif"/>
              <a:buChar char="•"/>
            </a:pPr>
            <a:r>
              <a:rPr lang="en-US" sz="1200">
                <a:solidFill>
                  <a:schemeClr val="bg1"/>
                </a:solidFill>
                <a:latin typeface="Arial"/>
                <a:ea typeface="微軟正黑體"/>
                <a:cs typeface="Arial"/>
              </a:rPr>
              <a:t>GPU：</a:t>
            </a:r>
            <a:r>
              <a:rPr lang="en-US" sz="1200" b="1">
                <a:solidFill>
                  <a:srgbClr val="FF0000"/>
                </a:solidFill>
                <a:latin typeface="Arial"/>
                <a:ea typeface="微軟正黑體"/>
                <a:cs typeface="Arial"/>
              </a:rPr>
              <a:t>AMD Radeon™ graphics </a:t>
            </a:r>
            <a:r>
              <a:rPr lang="en-US" sz="1200" b="1" err="1">
                <a:solidFill>
                  <a:srgbClr val="FF0000"/>
                </a:solidFill>
                <a:latin typeface="Arial"/>
                <a:ea typeface="微軟正黑體"/>
                <a:cs typeface="Arial"/>
              </a:rPr>
              <a:t>iGPU</a:t>
            </a:r>
            <a:endParaRPr lang="en-US" sz="1200" b="1">
              <a:solidFill>
                <a:srgbClr val="FF0000"/>
              </a:solidFill>
              <a:latin typeface="Arial"/>
              <a:ea typeface="微軟正黑體"/>
              <a:cs typeface="Arial"/>
            </a:endParaRPr>
          </a:p>
        </p:txBody>
      </p:sp>
      <p:pic>
        <p:nvPicPr>
          <p:cNvPr id="41" name="圖片 40" descr="一張含有 文字, 字型, 螢幕擷取畫面, 圖形 的圖片&#10;&#10;自動產生的描述">
            <a:extLst>
              <a:ext uri="{FF2B5EF4-FFF2-40B4-BE49-F238E27FC236}">
                <a16:creationId xmlns:a16="http://schemas.microsoft.com/office/drawing/2014/main" id="{141682A7-759C-3925-F269-FDFA2E3402E4}"/>
              </a:ext>
            </a:extLst>
          </p:cNvPr>
          <p:cNvPicPr>
            <a:picLocks noChangeAspect="1"/>
          </p:cNvPicPr>
          <p:nvPr/>
        </p:nvPicPr>
        <p:blipFill>
          <a:blip r:embed="rId13"/>
          <a:stretch>
            <a:fillRect/>
          </a:stretch>
        </p:blipFill>
        <p:spPr>
          <a:xfrm>
            <a:off x="10684229" y="4791765"/>
            <a:ext cx="1283105" cy="1137920"/>
          </a:xfrm>
          <a:prstGeom prst="rect">
            <a:avLst/>
          </a:prstGeom>
          <a:effectLst>
            <a:reflection blurRad="88900" stA="29000" endPos="55000" dist="50800" dir="5400000" sy="-100000" algn="bl" rotWithShape="0"/>
          </a:effectLst>
        </p:spPr>
      </p:pic>
    </p:spTree>
    <p:extLst>
      <p:ext uri="{BB962C8B-B14F-4D97-AF65-F5344CB8AC3E}">
        <p14:creationId xmlns:p14="http://schemas.microsoft.com/office/powerpoint/2010/main" val="66416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74FF805F-6521-4307-B6BF-1A0874627BC2}"/>
              </a:ext>
            </a:extLst>
          </p:cNvPr>
          <p:cNvSpPr txBox="1"/>
          <p:nvPr/>
        </p:nvSpPr>
        <p:spPr>
          <a:xfrm>
            <a:off x="493017" y="531308"/>
            <a:ext cx="7142695" cy="800219"/>
          </a:xfrm>
          <a:prstGeom prst="rect">
            <a:avLst/>
          </a:prstGeom>
          <a:noFill/>
        </p:spPr>
        <p:txBody>
          <a:bodyPr wrap="square" lIns="91440" tIns="45720" rIns="91440" bIns="45720" rtlCol="0" anchor="t">
            <a:spAutoFit/>
          </a:bodyPr>
          <a:lstStyle/>
          <a:p>
            <a:r>
              <a:rPr lang="en-US" altLang="zh-TW" sz="4600" b="1">
                <a:solidFill>
                  <a:schemeClr val="bg1">
                    <a:lumMod val="75000"/>
                  </a:schemeClr>
                </a:solidFill>
                <a:latin typeface="微軟正黑體"/>
                <a:ea typeface="微軟正黑體"/>
              </a:rPr>
              <a:t>2U 12-bay &amp; 3U 16-bay</a:t>
            </a:r>
          </a:p>
        </p:txBody>
      </p:sp>
      <p:pic>
        <p:nvPicPr>
          <p:cNvPr id="43" name="圖形 42">
            <a:extLst>
              <a:ext uri="{FF2B5EF4-FFF2-40B4-BE49-F238E27FC236}">
                <a16:creationId xmlns:a16="http://schemas.microsoft.com/office/drawing/2014/main" id="{F932897D-BB73-45BF-E038-8222DCAC03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852" y="2140970"/>
            <a:ext cx="4003460" cy="382312"/>
          </a:xfrm>
          <a:prstGeom prst="rect">
            <a:avLst/>
          </a:prstGeom>
        </p:spPr>
      </p:pic>
      <p:sp>
        <p:nvSpPr>
          <p:cNvPr id="46" name="TextBox 2">
            <a:extLst>
              <a:ext uri="{FF2B5EF4-FFF2-40B4-BE49-F238E27FC236}">
                <a16:creationId xmlns:a16="http://schemas.microsoft.com/office/drawing/2014/main" id="{7BB4E336-11D8-1F6D-EA43-342ED5325FDE}"/>
              </a:ext>
            </a:extLst>
          </p:cNvPr>
          <p:cNvSpPr txBox="1"/>
          <p:nvPr/>
        </p:nvSpPr>
        <p:spPr>
          <a:xfrm>
            <a:off x="569302" y="2590900"/>
            <a:ext cx="4649797" cy="342355"/>
          </a:xfrm>
          <a:prstGeom prst="rect">
            <a:avLst/>
          </a:prstGeom>
          <a:noFill/>
        </p:spPr>
        <p:txBody>
          <a:bodyPr wrap="square" lIns="91440" tIns="45720" rIns="91440" bIns="45720" anchor="t">
            <a:spAutoFit/>
          </a:bodyPr>
          <a:lstStyle/>
          <a:p>
            <a:r>
              <a:rPr lang="en-US" sz="1600" kern="100">
                <a:solidFill>
                  <a:schemeClr val="bg1"/>
                </a:solidFill>
                <a:latin typeface="Arial" panose="020B0604020202020204" pitchFamily="34" charset="0"/>
                <a:ea typeface="PMingLiU"/>
                <a:cs typeface="Arial" panose="020B0604020202020204" pitchFamily="34" charset="0"/>
              </a:rPr>
              <a:t>Ryzen 5 7600 / Pro 7645, 16GB RAM (1 x 16GB)</a:t>
            </a:r>
            <a:endParaRPr lang="zh-TW" sz="1600">
              <a:solidFill>
                <a:schemeClr val="bg1"/>
              </a:solidFill>
              <a:latin typeface="Arial" panose="020B0604020202020204" pitchFamily="34" charset="0"/>
              <a:cs typeface="Arial" panose="020B0604020202020204" pitchFamily="34" charset="0"/>
            </a:endParaRPr>
          </a:p>
        </p:txBody>
      </p:sp>
      <p:sp>
        <p:nvSpPr>
          <p:cNvPr id="50" name="TextBox 2">
            <a:extLst>
              <a:ext uri="{FF2B5EF4-FFF2-40B4-BE49-F238E27FC236}">
                <a16:creationId xmlns:a16="http://schemas.microsoft.com/office/drawing/2014/main" id="{9FF5D2F9-93E1-73DB-918B-0CD3DCA1CF83}"/>
              </a:ext>
            </a:extLst>
          </p:cNvPr>
          <p:cNvSpPr txBox="1"/>
          <p:nvPr/>
        </p:nvSpPr>
        <p:spPr>
          <a:xfrm>
            <a:off x="559005" y="3750024"/>
            <a:ext cx="4695058" cy="338554"/>
          </a:xfrm>
          <a:prstGeom prst="rect">
            <a:avLst/>
          </a:prstGeom>
          <a:noFill/>
        </p:spPr>
        <p:txBody>
          <a:bodyPr wrap="square" lIns="91440" tIns="45720" rIns="91440" bIns="45720" anchor="t">
            <a:spAutoFit/>
          </a:bodyPr>
          <a:lstStyle/>
          <a:p>
            <a:r>
              <a:rPr lang="de-DE" sz="1600" kern="100">
                <a:solidFill>
                  <a:schemeClr val="bg1"/>
                </a:solidFill>
                <a:latin typeface="Arial" panose="020B0604020202020204" pitchFamily="34" charset="0"/>
                <a:ea typeface="PMingLiU"/>
                <a:cs typeface="Arial" panose="020B0604020202020204" pitchFamily="34" charset="0"/>
              </a:rPr>
              <a:t>Ryzen 7 7700 / Pro 7745, 32GB RAM (1 x 32GB)</a:t>
            </a:r>
          </a:p>
        </p:txBody>
      </p:sp>
      <p:sp>
        <p:nvSpPr>
          <p:cNvPr id="52" name="TextBox 2">
            <a:extLst>
              <a:ext uri="{FF2B5EF4-FFF2-40B4-BE49-F238E27FC236}">
                <a16:creationId xmlns:a16="http://schemas.microsoft.com/office/drawing/2014/main" id="{47FCCF96-BBD9-E739-E608-40BAC9DFA072}"/>
              </a:ext>
            </a:extLst>
          </p:cNvPr>
          <p:cNvSpPr txBox="1"/>
          <p:nvPr/>
        </p:nvSpPr>
        <p:spPr>
          <a:xfrm>
            <a:off x="559005" y="5362135"/>
            <a:ext cx="4695058" cy="338554"/>
          </a:xfrm>
          <a:prstGeom prst="rect">
            <a:avLst/>
          </a:prstGeom>
          <a:noFill/>
        </p:spPr>
        <p:txBody>
          <a:bodyPr wrap="square" lIns="91440" tIns="45720" rIns="91440" bIns="45720" anchor="t">
            <a:spAutoFit/>
          </a:bodyPr>
          <a:lstStyle/>
          <a:p>
            <a:r>
              <a:rPr lang="de-DE" sz="1600" kern="100">
                <a:solidFill>
                  <a:schemeClr val="bg1"/>
                </a:solidFill>
                <a:latin typeface="Arial" panose="020B0604020202020204" pitchFamily="34" charset="0"/>
                <a:ea typeface="PMingLiU"/>
                <a:cs typeface="Arial" panose="020B0604020202020204" pitchFamily="34" charset="0"/>
              </a:rPr>
              <a:t>Ryzen 7 7700 / Pro 7745, 32GB RAM (1 x 32GB)</a:t>
            </a:r>
          </a:p>
        </p:txBody>
      </p:sp>
      <p:grpSp>
        <p:nvGrpSpPr>
          <p:cNvPr id="76" name="群組 75">
            <a:extLst>
              <a:ext uri="{FF2B5EF4-FFF2-40B4-BE49-F238E27FC236}">
                <a16:creationId xmlns:a16="http://schemas.microsoft.com/office/drawing/2014/main" id="{3C827C0E-F886-6172-1226-FC8D0FE6D1AC}"/>
              </a:ext>
            </a:extLst>
          </p:cNvPr>
          <p:cNvGrpSpPr/>
          <p:nvPr/>
        </p:nvGrpSpPr>
        <p:grpSpPr>
          <a:xfrm>
            <a:off x="652851" y="2008550"/>
            <a:ext cx="5736932" cy="2838719"/>
            <a:chOff x="652851" y="2008550"/>
            <a:chExt cx="5310204" cy="2838719"/>
          </a:xfrm>
        </p:grpSpPr>
        <p:pic>
          <p:nvPicPr>
            <p:cNvPr id="48" name="圖形 47">
              <a:extLst>
                <a:ext uri="{FF2B5EF4-FFF2-40B4-BE49-F238E27FC236}">
                  <a16:creationId xmlns:a16="http://schemas.microsoft.com/office/drawing/2014/main" id="{322D3BC2-54CA-61D6-CF05-3C27678FF3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851" y="2008550"/>
              <a:ext cx="5310204" cy="63561"/>
            </a:xfrm>
            <a:prstGeom prst="rect">
              <a:avLst/>
            </a:prstGeom>
          </p:spPr>
        </p:pic>
        <p:pic>
          <p:nvPicPr>
            <p:cNvPr id="53" name="圖形 52">
              <a:extLst>
                <a:ext uri="{FF2B5EF4-FFF2-40B4-BE49-F238E27FC236}">
                  <a16:creationId xmlns:a16="http://schemas.microsoft.com/office/drawing/2014/main" id="{C7071EAA-37F2-EA86-D311-37149D9490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851" y="4784185"/>
              <a:ext cx="5270378" cy="63084"/>
            </a:xfrm>
            <a:prstGeom prst="rect">
              <a:avLst/>
            </a:prstGeom>
          </p:spPr>
        </p:pic>
      </p:grpSp>
      <p:pic>
        <p:nvPicPr>
          <p:cNvPr id="55" name="圖形 54">
            <a:extLst>
              <a:ext uri="{FF2B5EF4-FFF2-40B4-BE49-F238E27FC236}">
                <a16:creationId xmlns:a16="http://schemas.microsoft.com/office/drawing/2014/main" id="{98991A49-53C8-39CC-80E9-51179288F8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852" y="3325490"/>
            <a:ext cx="4003460" cy="382312"/>
          </a:xfrm>
          <a:prstGeom prst="rect">
            <a:avLst/>
          </a:prstGeom>
        </p:spPr>
      </p:pic>
      <p:pic>
        <p:nvPicPr>
          <p:cNvPr id="57" name="圖形 56">
            <a:extLst>
              <a:ext uri="{FF2B5EF4-FFF2-40B4-BE49-F238E27FC236}">
                <a16:creationId xmlns:a16="http://schemas.microsoft.com/office/drawing/2014/main" id="{549E6C45-C33F-1149-749E-DCC2318224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852" y="4932272"/>
            <a:ext cx="4003460" cy="382312"/>
          </a:xfrm>
          <a:prstGeom prst="rect">
            <a:avLst/>
          </a:prstGeom>
        </p:spPr>
      </p:pic>
      <p:pic>
        <p:nvPicPr>
          <p:cNvPr id="65" name="圖片 64" descr="一張含有 文字, 字型, 螢幕擷取畫面, 圖形 的圖片&#10;&#10;自動產生的描述">
            <a:extLst>
              <a:ext uri="{FF2B5EF4-FFF2-40B4-BE49-F238E27FC236}">
                <a16:creationId xmlns:a16="http://schemas.microsoft.com/office/drawing/2014/main" id="{7D518A06-F7EE-4D62-B498-DD1031BE4F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3773" y="3300339"/>
            <a:ext cx="841937" cy="747298"/>
          </a:xfrm>
          <a:prstGeom prst="rect">
            <a:avLst/>
          </a:prstGeom>
        </p:spPr>
      </p:pic>
      <p:pic>
        <p:nvPicPr>
          <p:cNvPr id="67" name="圖片 66" descr="一張含有 文字, 字型, 螢幕擷取畫面, 圖形 的圖片&#10;&#10;自動產生的描述">
            <a:extLst>
              <a:ext uri="{FF2B5EF4-FFF2-40B4-BE49-F238E27FC236}">
                <a16:creationId xmlns:a16="http://schemas.microsoft.com/office/drawing/2014/main" id="{27A32BDF-FA32-B6EC-1990-0BFF227DE4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3772" y="2122291"/>
            <a:ext cx="841937" cy="747298"/>
          </a:xfrm>
          <a:prstGeom prst="rect">
            <a:avLst/>
          </a:prstGeom>
        </p:spPr>
      </p:pic>
      <p:pic>
        <p:nvPicPr>
          <p:cNvPr id="68" name="圖片 67" descr="一張含有 文字, 字型, 螢幕擷取畫面, 圖形 的圖片&#10;&#10;自動產生的描述">
            <a:extLst>
              <a:ext uri="{FF2B5EF4-FFF2-40B4-BE49-F238E27FC236}">
                <a16:creationId xmlns:a16="http://schemas.microsoft.com/office/drawing/2014/main" id="{75356A54-D25C-1ECB-4839-649F24CD95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3772" y="4895296"/>
            <a:ext cx="841937" cy="747298"/>
          </a:xfrm>
          <a:prstGeom prst="rect">
            <a:avLst/>
          </a:prstGeom>
        </p:spPr>
      </p:pic>
      <p:sp>
        <p:nvSpPr>
          <p:cNvPr id="73" name="TextBox 2">
            <a:extLst>
              <a:ext uri="{FF2B5EF4-FFF2-40B4-BE49-F238E27FC236}">
                <a16:creationId xmlns:a16="http://schemas.microsoft.com/office/drawing/2014/main" id="{70E5DB30-5475-DF59-07BE-1CE5390F9647}"/>
              </a:ext>
            </a:extLst>
          </p:cNvPr>
          <p:cNvSpPr txBox="1"/>
          <p:nvPr/>
        </p:nvSpPr>
        <p:spPr>
          <a:xfrm>
            <a:off x="573143" y="1711340"/>
            <a:ext cx="892494" cy="283150"/>
          </a:xfrm>
          <a:prstGeom prst="rect">
            <a:avLst/>
          </a:prstGeom>
          <a:noFill/>
        </p:spPr>
        <p:txBody>
          <a:bodyPr wrap="square" lIns="91440" tIns="45720" rIns="91440" bIns="45720" anchor="t">
            <a:spAutoFit/>
          </a:bodyPr>
          <a:lstStyle/>
          <a:p>
            <a:r>
              <a:rPr lang="en-US" sz="1400" kern="100">
                <a:solidFill>
                  <a:srgbClr val="FF0000"/>
                </a:solidFill>
                <a:latin typeface="Arial" panose="020B0604020202020204" pitchFamily="34" charset="0"/>
                <a:ea typeface="PMingLiU"/>
                <a:cs typeface="Arial" panose="020B0604020202020204" pitchFamily="34" charset="0"/>
              </a:rPr>
              <a:t>12-bay</a:t>
            </a:r>
            <a:endParaRPr lang="zh-TW" sz="1400">
              <a:solidFill>
                <a:srgbClr val="FF0000"/>
              </a:solidFill>
              <a:latin typeface="Arial" panose="020B0604020202020204" pitchFamily="34" charset="0"/>
              <a:cs typeface="Arial" panose="020B0604020202020204" pitchFamily="34" charset="0"/>
            </a:endParaRPr>
          </a:p>
        </p:txBody>
      </p:sp>
      <p:sp>
        <p:nvSpPr>
          <p:cNvPr id="74" name="TextBox 2">
            <a:extLst>
              <a:ext uri="{FF2B5EF4-FFF2-40B4-BE49-F238E27FC236}">
                <a16:creationId xmlns:a16="http://schemas.microsoft.com/office/drawing/2014/main" id="{DF554CA4-646B-44CB-542F-95619946D2AB}"/>
              </a:ext>
            </a:extLst>
          </p:cNvPr>
          <p:cNvSpPr txBox="1"/>
          <p:nvPr/>
        </p:nvSpPr>
        <p:spPr>
          <a:xfrm>
            <a:off x="573142" y="4498601"/>
            <a:ext cx="892494" cy="283150"/>
          </a:xfrm>
          <a:prstGeom prst="rect">
            <a:avLst/>
          </a:prstGeom>
          <a:noFill/>
        </p:spPr>
        <p:txBody>
          <a:bodyPr wrap="square" lIns="91440" tIns="45720" rIns="91440" bIns="45720" anchor="t">
            <a:spAutoFit/>
          </a:bodyPr>
          <a:lstStyle/>
          <a:p>
            <a:r>
              <a:rPr lang="en-US" sz="1400" kern="100">
                <a:solidFill>
                  <a:srgbClr val="FF0000"/>
                </a:solidFill>
                <a:latin typeface="Arial" panose="020B0604020202020204" pitchFamily="34" charset="0"/>
                <a:ea typeface="PMingLiU"/>
                <a:cs typeface="Arial" panose="020B0604020202020204" pitchFamily="34" charset="0"/>
              </a:rPr>
              <a:t>1</a:t>
            </a:r>
            <a:r>
              <a:rPr lang="en-US" altLang="zh-TW" sz="1400" kern="100">
                <a:solidFill>
                  <a:srgbClr val="FF0000"/>
                </a:solidFill>
                <a:latin typeface="Arial" panose="020B0604020202020204" pitchFamily="34" charset="0"/>
                <a:ea typeface="PMingLiU"/>
                <a:cs typeface="Arial" panose="020B0604020202020204" pitchFamily="34" charset="0"/>
              </a:rPr>
              <a:t>6</a:t>
            </a:r>
            <a:r>
              <a:rPr lang="en-US" sz="1400" kern="100">
                <a:solidFill>
                  <a:srgbClr val="FF0000"/>
                </a:solidFill>
                <a:latin typeface="Arial" panose="020B0604020202020204" pitchFamily="34" charset="0"/>
                <a:ea typeface="PMingLiU"/>
                <a:cs typeface="Arial" panose="020B0604020202020204" pitchFamily="34" charset="0"/>
              </a:rPr>
              <a:t>-bay</a:t>
            </a:r>
            <a:endParaRPr lang="zh-TW" sz="1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0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E19A96F-0877-4410-890E-846CFAE0278D}"/>
              </a:ext>
            </a:extLst>
          </p:cNvPr>
          <p:cNvSpPr txBox="1"/>
          <p:nvPr/>
        </p:nvSpPr>
        <p:spPr>
          <a:xfrm>
            <a:off x="596931" y="2734792"/>
            <a:ext cx="4977018" cy="2736262"/>
          </a:xfrm>
          <a:prstGeom prst="rect">
            <a:avLst/>
          </a:prstGeom>
          <a:noFill/>
        </p:spPr>
        <p:txBody>
          <a:bodyPr wrap="square" lIns="91440" tIns="45720" rIns="91440" bIns="45720" rtlCol="0" anchor="t">
            <a:spAutoFit/>
          </a:bodyPr>
          <a:lstStyle/>
          <a:p>
            <a:pPr>
              <a:lnSpc>
                <a:spcPts val="3000"/>
              </a:lnSpc>
            </a:pPr>
            <a:r>
              <a:rPr lang="en-US" sz="1600" kern="100">
                <a:solidFill>
                  <a:schemeClr val="bg1"/>
                </a:solidFill>
                <a:latin typeface="微軟正黑體" panose="020B0604030504040204" pitchFamily="34" charset="-120"/>
                <a:ea typeface="微軟正黑體" panose="020B0604030504040204" pitchFamily="34" charset="-120"/>
                <a:cs typeface="Calibri"/>
              </a:rPr>
              <a:t>TS-h1277AXU-RP / TS-h1677AXU-RP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提供高可靠</a:t>
            </a:r>
            <a:r>
              <a:rPr lang="en-US" sz="1600" kern="100">
                <a:solidFill>
                  <a:schemeClr val="bg1"/>
                </a:solidFill>
                <a:latin typeface="微軟正黑體" panose="020B0604030504040204" pitchFamily="34" charset="-120"/>
                <a:ea typeface="微軟正黑體" panose="020B0604030504040204" pitchFamily="34" charset="-120"/>
                <a:cs typeface="Calibri"/>
              </a:rPr>
              <a:t> ZFS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儲存與備份方案</a:t>
            </a:r>
            <a:r>
              <a:rPr lang="en-US" sz="1600" kern="100">
                <a:solidFill>
                  <a:schemeClr val="bg1"/>
                </a:solidFill>
                <a:latin typeface="微軟正黑體" panose="020B0604030504040204" pitchFamily="34" charset="-120"/>
                <a:ea typeface="微軟正黑體" panose="020B0604030504040204" pitchFamily="34" charset="-120"/>
                <a:cs typeface="Calibri"/>
              </a:rPr>
              <a:t>，</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搭載強勁</a:t>
            </a:r>
            <a:r>
              <a:rPr lang="en-US" sz="1600" kern="100">
                <a:solidFill>
                  <a:schemeClr val="bg1"/>
                </a:solidFill>
                <a:latin typeface="微軟正黑體" panose="020B0604030504040204" pitchFamily="34" charset="-120"/>
                <a:ea typeface="微軟正黑體" panose="020B0604030504040204" pitchFamily="34" charset="-120"/>
                <a:cs typeface="Calibri"/>
              </a:rPr>
              <a:t> AMD Ryzen™ 7000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系列處理器</a:t>
            </a:r>
            <a:r>
              <a:rPr lang="en-US" sz="1600" kern="100">
                <a:solidFill>
                  <a:schemeClr val="bg1"/>
                </a:solidFill>
                <a:latin typeface="微軟正黑體" panose="020B0604030504040204" pitchFamily="34" charset="-120"/>
                <a:ea typeface="微軟正黑體" panose="020B0604030504040204" pitchFamily="34" charset="-120"/>
                <a:cs typeface="Calibri"/>
              </a:rPr>
              <a:t>，</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以次世代的</a:t>
            </a:r>
            <a:r>
              <a:rPr lang="en-US" sz="1600" kern="100">
                <a:solidFill>
                  <a:schemeClr val="bg1"/>
                </a:solidFill>
                <a:latin typeface="微軟正黑體" panose="020B0604030504040204" pitchFamily="34" charset="-120"/>
                <a:ea typeface="微軟正黑體" panose="020B0604030504040204" pitchFamily="34" charset="-120"/>
                <a:cs typeface="Calibri"/>
              </a:rPr>
              <a:t> AM5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平台全力釋放無與倫比的企業級應用效能</a:t>
            </a:r>
            <a:r>
              <a:rPr lang="en-US" sz="1600" kern="100">
                <a:solidFill>
                  <a:schemeClr val="bg1"/>
                </a:solidFill>
                <a:latin typeface="微軟正黑體" panose="020B0604030504040204" pitchFamily="34" charset="-120"/>
                <a:ea typeface="微軟正黑體" panose="020B0604030504040204" pitchFamily="34" charset="-120"/>
                <a:cs typeface="Calibri"/>
              </a:rPr>
              <a:t>。</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革新的多核心處理器</a:t>
            </a:r>
            <a:r>
              <a:rPr lang="en-US" sz="1600" kern="100">
                <a:solidFill>
                  <a:schemeClr val="bg1"/>
                </a:solidFill>
                <a:latin typeface="微軟正黑體" panose="020B0604030504040204" pitchFamily="34" charset="-120"/>
                <a:ea typeface="微軟正黑體" panose="020B0604030504040204" pitchFamily="34" charset="-120"/>
                <a:cs typeface="Calibri"/>
              </a:rPr>
              <a:t>、DDR5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記憶體與</a:t>
            </a:r>
            <a:r>
              <a:rPr lang="en-US" sz="1600" kern="100">
                <a:solidFill>
                  <a:schemeClr val="bg1"/>
                </a:solidFill>
                <a:latin typeface="微軟正黑體" panose="020B0604030504040204" pitchFamily="34" charset="-120"/>
                <a:ea typeface="微軟正黑體" panose="020B0604030504040204" pitchFamily="34" charset="-120"/>
                <a:cs typeface="Calibri"/>
              </a:rPr>
              <a:t> M.2 PCIe 5.0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搭配強悍硬體與雙備援電源</a:t>
            </a:r>
            <a:r>
              <a:rPr lang="en-US" sz="1600" kern="100">
                <a:solidFill>
                  <a:schemeClr val="bg1"/>
                </a:solidFill>
                <a:latin typeface="微軟正黑體" panose="020B0604030504040204" pitchFamily="34" charset="-120"/>
                <a:ea typeface="微軟正黑體" panose="020B0604030504040204" pitchFamily="34" charset="-120"/>
                <a:cs typeface="Calibri"/>
              </a:rPr>
              <a:t>，</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帶來高效能</a:t>
            </a:r>
            <a:r>
              <a:rPr lang="en-US" sz="1600" kern="100">
                <a:solidFill>
                  <a:schemeClr val="bg1"/>
                </a:solidFill>
                <a:latin typeface="微軟正黑體" panose="020B0604030504040204" pitchFamily="34" charset="-120"/>
                <a:ea typeface="微軟正黑體" panose="020B0604030504040204" pitchFamily="34" charset="-120"/>
                <a:cs typeface="Calibri"/>
              </a:rPr>
              <a:t>、</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大頻寬與高可靠性</a:t>
            </a:r>
            <a:r>
              <a:rPr lang="en-US" sz="1600" kern="100">
                <a:solidFill>
                  <a:schemeClr val="bg1"/>
                </a:solidFill>
                <a:latin typeface="微軟正黑體" panose="020B0604030504040204" pitchFamily="34" charset="-120"/>
                <a:ea typeface="微軟正黑體" panose="020B0604030504040204" pitchFamily="34" charset="-120"/>
                <a:cs typeface="Calibri"/>
              </a:rPr>
              <a:t>，</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滿足</a:t>
            </a:r>
            <a:r>
              <a:rPr lang="en-US" sz="1600" kern="100">
                <a:solidFill>
                  <a:schemeClr val="bg1"/>
                </a:solidFill>
                <a:latin typeface="微軟正黑體" panose="020B0604030504040204" pitchFamily="34" charset="-120"/>
                <a:ea typeface="微軟正黑體" panose="020B0604030504040204" pitchFamily="34" charset="-120"/>
                <a:cs typeface="Calibri"/>
              </a:rPr>
              <a:t> Tier 2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儲存中心</a:t>
            </a:r>
            <a:r>
              <a:rPr lang="en-US" sz="1600" kern="100">
                <a:solidFill>
                  <a:schemeClr val="bg1"/>
                </a:solidFill>
                <a:latin typeface="微軟正黑體" panose="020B0604030504040204" pitchFamily="34" charset="-120"/>
                <a:ea typeface="微軟正黑體" panose="020B0604030504040204" pitchFamily="34" charset="-120"/>
                <a:cs typeface="Calibri"/>
              </a:rPr>
              <a:t>、</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虛擬化</a:t>
            </a:r>
            <a:r>
              <a:rPr lang="en-US" sz="1600" kern="100">
                <a:solidFill>
                  <a:schemeClr val="bg1"/>
                </a:solidFill>
                <a:latin typeface="微軟正黑體" panose="020B0604030504040204" pitchFamily="34" charset="-120"/>
                <a:ea typeface="微軟正黑體" panose="020B0604030504040204" pitchFamily="34" charset="-120"/>
                <a:cs typeface="Calibri"/>
              </a:rPr>
              <a:t>、4K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影像編輯與</a:t>
            </a:r>
            <a:r>
              <a:rPr lang="en-US" sz="1600" kern="100">
                <a:solidFill>
                  <a:schemeClr val="bg1"/>
                </a:solidFill>
                <a:latin typeface="微軟正黑體" panose="020B0604030504040204" pitchFamily="34" charset="-120"/>
                <a:ea typeface="微軟正黑體" panose="020B0604030504040204" pitchFamily="34" charset="-120"/>
                <a:cs typeface="Calibri"/>
              </a:rPr>
              <a:t> PB </a:t>
            </a:r>
            <a:r>
              <a:rPr lang="zh-TW" altLang="en-US" sz="1600" kern="100">
                <a:solidFill>
                  <a:schemeClr val="bg1"/>
                </a:solidFill>
                <a:latin typeface="微軟正黑體" panose="020B0604030504040204" pitchFamily="34" charset="-120"/>
                <a:ea typeface="微軟正黑體" panose="020B0604030504040204" pitchFamily="34" charset="-120"/>
                <a:cs typeface="Calibri"/>
              </a:rPr>
              <a:t>級儲存等應用</a:t>
            </a:r>
            <a:r>
              <a:rPr lang="en-US" sz="1600" kern="100">
                <a:solidFill>
                  <a:schemeClr val="bg1"/>
                </a:solidFill>
                <a:latin typeface="微軟正黑體" panose="020B0604030504040204" pitchFamily="34" charset="-120"/>
                <a:ea typeface="微軟正黑體" panose="020B0604030504040204" pitchFamily="34" charset="-120"/>
                <a:cs typeface="Calibri"/>
              </a:rPr>
              <a:t>。</a:t>
            </a:r>
            <a:endParaRPr lang="zh-TW" altLang="en-US" sz="1600">
              <a:solidFill>
                <a:schemeClr val="bg1"/>
              </a:solidFill>
              <a:latin typeface="微軟正黑體" panose="020B0604030504040204" pitchFamily="34" charset="-120"/>
              <a:ea typeface="微軟正黑體" panose="020B0604030504040204" pitchFamily="34" charset="-120"/>
              <a:cs typeface="Calibri"/>
            </a:endParaRPr>
          </a:p>
        </p:txBody>
      </p:sp>
      <p:sp>
        <p:nvSpPr>
          <p:cNvPr id="2" name="文字方塊 1">
            <a:extLst>
              <a:ext uri="{FF2B5EF4-FFF2-40B4-BE49-F238E27FC236}">
                <a16:creationId xmlns:a16="http://schemas.microsoft.com/office/drawing/2014/main" id="{2DAC559E-0CBE-B27C-7D72-506EDA8004CC}"/>
              </a:ext>
            </a:extLst>
          </p:cNvPr>
          <p:cNvSpPr txBox="1"/>
          <p:nvPr/>
        </p:nvSpPr>
        <p:spPr>
          <a:xfrm>
            <a:off x="361812" y="562607"/>
            <a:ext cx="11438301" cy="800219"/>
          </a:xfrm>
          <a:prstGeom prst="rect">
            <a:avLst/>
          </a:prstGeom>
          <a:noFill/>
        </p:spPr>
        <p:txBody>
          <a:bodyPr wrap="square" lIns="91440" tIns="45720" rIns="91440" bIns="45720" rtlCol="0" anchor="t">
            <a:spAutoFit/>
          </a:bodyPr>
          <a:lstStyle/>
          <a:p>
            <a:pPr algn="ctr"/>
            <a:r>
              <a:rPr lang="en-US" altLang="zh-TW" sz="4600" b="1">
                <a:solidFill>
                  <a:schemeClr val="bg1">
                    <a:lumMod val="65000"/>
                  </a:schemeClr>
                </a:solidFill>
                <a:latin typeface="微軟正黑體"/>
                <a:ea typeface="微軟正黑體"/>
              </a:rPr>
              <a:t>TS-h1277AXU-RP / TS-h1677AXU-RP</a:t>
            </a:r>
            <a:endParaRPr lang="zh-TW" altLang="en-US">
              <a:solidFill>
                <a:schemeClr val="bg1">
                  <a:lumMod val="65000"/>
                </a:schemeClr>
              </a:solidFill>
            </a:endParaRPr>
          </a:p>
        </p:txBody>
      </p:sp>
    </p:spTree>
    <p:extLst>
      <p:ext uri="{BB962C8B-B14F-4D97-AF65-F5344CB8AC3E}">
        <p14:creationId xmlns:p14="http://schemas.microsoft.com/office/powerpoint/2010/main" val="13628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F8ED0C5-68CA-CE9E-ACCE-C2AA817C8F10}"/>
              </a:ext>
            </a:extLst>
          </p:cNvPr>
          <p:cNvSpPr txBox="1"/>
          <p:nvPr/>
        </p:nvSpPr>
        <p:spPr>
          <a:xfrm>
            <a:off x="-68094" y="80339"/>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微軟正黑體"/>
                <a:ea typeface="微軟正黑體"/>
              </a:rPr>
              <a:t>TS-h1277AXU-RP / TS-h1677AXU-RP</a:t>
            </a:r>
            <a:br>
              <a:rPr lang="en-US" altLang="zh-TW" sz="4600" b="1">
                <a:solidFill>
                  <a:schemeClr val="bg1">
                    <a:lumMod val="75000"/>
                  </a:schemeClr>
                </a:solidFill>
                <a:latin typeface="微軟正黑體"/>
                <a:ea typeface="微軟正黑體"/>
              </a:rPr>
            </a:br>
            <a:r>
              <a:rPr lang="en-US" altLang="zh-TW" sz="4800" b="1" err="1">
                <a:solidFill>
                  <a:schemeClr val="bg1">
                    <a:lumMod val="75000"/>
                  </a:schemeClr>
                </a:solidFill>
                <a:latin typeface="微軟正黑體"/>
                <a:ea typeface="微軟正黑體"/>
              </a:rPr>
              <a:t>正面配置圖</a:t>
            </a:r>
            <a:endParaRPr lang="zh-TW" altLang="zh-TW" sz="4800" b="1">
              <a:solidFill>
                <a:schemeClr val="bg1">
                  <a:lumMod val="75000"/>
                </a:schemeClr>
              </a:solidFill>
              <a:ea typeface="新細明體"/>
              <a:cs typeface="Calibri"/>
            </a:endParaRPr>
          </a:p>
        </p:txBody>
      </p:sp>
      <p:sp>
        <p:nvSpPr>
          <p:cNvPr id="28" name="文字方塊 27">
            <a:extLst>
              <a:ext uri="{FF2B5EF4-FFF2-40B4-BE49-F238E27FC236}">
                <a16:creationId xmlns:a16="http://schemas.microsoft.com/office/drawing/2014/main" id="{4DCD0FE5-9789-911A-203C-92BDC809E395}"/>
              </a:ext>
            </a:extLst>
          </p:cNvPr>
          <p:cNvSpPr txBox="1"/>
          <p:nvPr/>
        </p:nvSpPr>
        <p:spPr>
          <a:xfrm>
            <a:off x="8926149" y="2591736"/>
            <a:ext cx="2906163" cy="1197379"/>
          </a:xfrm>
          <a:prstGeom prst="rect">
            <a:avLst/>
          </a:prstGeom>
          <a:noFill/>
        </p:spPr>
        <p:txBody>
          <a:bodyPr wrap="square" rtlCol="0">
            <a:spAutoFit/>
          </a:bodyPr>
          <a:lstStyle/>
          <a:p>
            <a:pPr>
              <a:lnSpc>
                <a:spcPts val="3000"/>
              </a:lnSpc>
            </a:pPr>
            <a:r>
              <a:rPr lang="zh-TW" altLang="en-US" sz="1600">
                <a:solidFill>
                  <a:schemeClr val="bg1"/>
                </a:solidFill>
                <a:latin typeface="微軟正黑體" panose="020B0604030504040204" pitchFamily="34" charset="-120"/>
                <a:ea typeface="微軟正黑體" panose="020B0604030504040204" pitchFamily="34" charset="-120"/>
                <a:cs typeface="Calibri"/>
              </a:rPr>
              <a:t>可達</a:t>
            </a:r>
            <a:r>
              <a:rPr lang="en-US" altLang="zh-TW" sz="1600">
                <a:solidFill>
                  <a:schemeClr val="bg1"/>
                </a:solidFill>
                <a:latin typeface="微軟正黑體" panose="020B0604030504040204" pitchFamily="34" charset="-120"/>
                <a:ea typeface="微軟正黑體" panose="020B0604030504040204" pitchFamily="34" charset="-120"/>
                <a:cs typeface="Calibri"/>
              </a:rPr>
              <a:t> </a:t>
            </a:r>
            <a:r>
              <a:rPr lang="zh-TW" altLang="en-US" sz="1600">
                <a:solidFill>
                  <a:srgbClr val="FF0000"/>
                </a:solidFill>
                <a:latin typeface="微軟正黑體" panose="020B0604030504040204" pitchFamily="34" charset="-120"/>
                <a:ea typeface="微軟正黑體" panose="020B0604030504040204" pitchFamily="34" charset="-120"/>
                <a:cs typeface="Calibri"/>
              </a:rPr>
              <a:t>12</a:t>
            </a:r>
            <a:r>
              <a:rPr lang="zh-TW" altLang="en-US" sz="1600">
                <a:solidFill>
                  <a:schemeClr val="bg1"/>
                </a:solidFill>
                <a:latin typeface="微軟正黑體" panose="020B0604030504040204" pitchFamily="34" charset="-120"/>
                <a:ea typeface="微軟正黑體" panose="020B0604030504040204" pitchFamily="34" charset="-120"/>
                <a:cs typeface="Calibri"/>
              </a:rPr>
              <a:t> / </a:t>
            </a:r>
            <a:r>
              <a:rPr lang="zh-TW" altLang="en-US" sz="1600">
                <a:solidFill>
                  <a:srgbClr val="FF0000"/>
                </a:solidFill>
                <a:latin typeface="微軟正黑體" panose="020B0604030504040204" pitchFamily="34" charset="-120"/>
                <a:ea typeface="微軟正黑體" panose="020B0604030504040204" pitchFamily="34" charset="-120"/>
                <a:cs typeface="Calibri"/>
              </a:rPr>
              <a:t>16</a:t>
            </a:r>
            <a:r>
              <a:rPr lang="en-US" altLang="zh-TW" sz="1600">
                <a:solidFill>
                  <a:srgbClr val="FF0000"/>
                </a:solidFill>
                <a:latin typeface="微軟正黑體" panose="020B0604030504040204" pitchFamily="34" charset="-120"/>
                <a:ea typeface="微軟正黑體" panose="020B0604030504040204" pitchFamily="34" charset="-120"/>
                <a:cs typeface="Calibri"/>
              </a:rPr>
              <a:t> </a:t>
            </a:r>
            <a:r>
              <a:rPr lang="zh-TW" altLang="en-US" sz="1600">
                <a:solidFill>
                  <a:schemeClr val="bg1"/>
                </a:solidFill>
                <a:latin typeface="微軟正黑體" panose="020B0604030504040204" pitchFamily="34" charset="-120"/>
                <a:ea typeface="微軟正黑體" panose="020B0604030504040204" pitchFamily="34" charset="-120"/>
                <a:cs typeface="Calibri"/>
              </a:rPr>
              <a:t>個 3.5”</a:t>
            </a:r>
            <a:r>
              <a:rPr lang="en-US" altLang="zh-TW" sz="1600">
                <a:solidFill>
                  <a:schemeClr val="bg1"/>
                </a:solidFill>
                <a:latin typeface="微軟正黑體" panose="020B0604030504040204" pitchFamily="34" charset="-120"/>
                <a:ea typeface="微軟正黑體" panose="020B0604030504040204" pitchFamily="34" charset="-120"/>
                <a:cs typeface="Calibri"/>
              </a:rPr>
              <a:t>/2.5”</a:t>
            </a:r>
            <a:r>
              <a:rPr lang="zh-TW" altLang="en-US" sz="1600">
                <a:solidFill>
                  <a:schemeClr val="bg1"/>
                </a:solidFill>
                <a:latin typeface="微軟正黑體" panose="020B0604030504040204" pitchFamily="34" charset="-120"/>
                <a:ea typeface="微軟正黑體" panose="020B0604030504040204" pitchFamily="34" charset="-120"/>
                <a:cs typeface="Calibri"/>
              </a:rPr>
              <a:t> SATA 6Gb/s HDD/SSD插槽, </a:t>
            </a:r>
            <a:br>
              <a:rPr lang="en-US" altLang="zh-TW" sz="1600">
                <a:solidFill>
                  <a:schemeClr val="bg1"/>
                </a:solidFill>
                <a:latin typeface="微軟正黑體" panose="020B0604030504040204" pitchFamily="34" charset="-120"/>
                <a:ea typeface="微軟正黑體" panose="020B0604030504040204" pitchFamily="34" charset="-120"/>
                <a:cs typeface="Calibri"/>
              </a:rPr>
            </a:br>
            <a:r>
              <a:rPr lang="zh-TW" altLang="en-US" sz="1600">
                <a:solidFill>
                  <a:schemeClr val="bg1"/>
                </a:solidFill>
                <a:latin typeface="微軟正黑體" panose="020B0604030504040204" pitchFamily="34" charset="-120"/>
                <a:ea typeface="微軟正黑體" panose="020B0604030504040204" pitchFamily="34" charset="-120"/>
                <a:cs typeface="Calibri"/>
              </a:rPr>
              <a:t>支援多種配置與應用</a:t>
            </a:r>
            <a:endParaRPr lang="zh-TW" altLang="en-US" sz="1600">
              <a:solidFill>
                <a:schemeClr val="bg1"/>
              </a:solidFill>
              <a:latin typeface="微軟正黑體" panose="020B0604030504040204" pitchFamily="34" charset="-120"/>
              <a:ea typeface="微軟正黑體" panose="020B0604030504040204" pitchFamily="34" charset="-120"/>
            </a:endParaRPr>
          </a:p>
        </p:txBody>
      </p:sp>
      <p:cxnSp>
        <p:nvCxnSpPr>
          <p:cNvPr id="32" name="直線接點 31">
            <a:extLst>
              <a:ext uri="{FF2B5EF4-FFF2-40B4-BE49-F238E27FC236}">
                <a16:creationId xmlns:a16="http://schemas.microsoft.com/office/drawing/2014/main" id="{B46564F1-3A1A-C5DE-5A35-F8CFC5702AB9}"/>
              </a:ext>
            </a:extLst>
          </p:cNvPr>
          <p:cNvCxnSpPr>
            <a:cxnSpLocks/>
          </p:cNvCxnSpPr>
          <p:nvPr/>
        </p:nvCxnSpPr>
        <p:spPr>
          <a:xfrm flipH="1">
            <a:off x="7727894" y="2828768"/>
            <a:ext cx="1089288" cy="0"/>
          </a:xfrm>
          <a:prstGeom prst="line">
            <a:avLst/>
          </a:prstGeom>
          <a:ln w="15875">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1EF05EA1-3A45-E184-25B7-4DDCD13AB277}"/>
              </a:ext>
            </a:extLst>
          </p:cNvPr>
          <p:cNvSpPr txBox="1"/>
          <p:nvPr/>
        </p:nvSpPr>
        <p:spPr>
          <a:xfrm>
            <a:off x="9640684" y="5117701"/>
            <a:ext cx="2906163" cy="1582100"/>
          </a:xfrm>
          <a:prstGeom prst="rect">
            <a:avLst/>
          </a:prstGeom>
          <a:noFill/>
        </p:spPr>
        <p:txBody>
          <a:bodyPr wrap="square" lIns="91440" tIns="45720" rIns="91440" bIns="45720" rtlCol="0" anchor="t">
            <a:spAutoFit/>
          </a:bodyPr>
          <a:lstStyle/>
          <a:p>
            <a:pPr>
              <a:lnSpc>
                <a:spcPts val="3000"/>
              </a:lnSpc>
            </a:pPr>
            <a:r>
              <a:rPr lang="zh-TW" altLang="en-US" sz="1600" b="1">
                <a:solidFill>
                  <a:srgbClr val="FF0000"/>
                </a:solidFill>
                <a:latin typeface="微軟正黑體" panose="020B0604030504040204" pitchFamily="34" charset="-120"/>
                <a:ea typeface="微軟正黑體" panose="020B0604030504040204" pitchFamily="34" charset="-120"/>
                <a:cs typeface="Calibri"/>
              </a:rPr>
              <a:t>電源按鈕</a:t>
            </a:r>
          </a:p>
          <a:p>
            <a:pPr>
              <a:lnSpc>
                <a:spcPts val="3000"/>
              </a:lnSpc>
            </a:pPr>
            <a:r>
              <a:rPr lang="en-US" altLang="zh-TW" sz="1600">
                <a:solidFill>
                  <a:schemeClr val="bg1"/>
                </a:solidFill>
                <a:latin typeface="微軟正黑體"/>
                <a:ea typeface="微軟正黑體"/>
                <a:cs typeface="Calibri"/>
              </a:rPr>
              <a:t>LED</a:t>
            </a:r>
            <a:r>
              <a:rPr lang="zh-TW" altLang="en-US" sz="1600">
                <a:solidFill>
                  <a:schemeClr val="bg1"/>
                </a:solidFill>
                <a:latin typeface="微軟正黑體"/>
                <a:ea typeface="微軟正黑體"/>
                <a:cs typeface="Calibri"/>
              </a:rPr>
              <a:t>燈號指示：</a:t>
            </a:r>
          </a:p>
          <a:p>
            <a:pPr>
              <a:lnSpc>
                <a:spcPts val="3000"/>
              </a:lnSpc>
            </a:pPr>
            <a:r>
              <a:rPr lang="zh-TW" altLang="en-US" sz="1600">
                <a:solidFill>
                  <a:schemeClr val="bg1"/>
                </a:solidFill>
                <a:latin typeface="微軟正黑體"/>
                <a:ea typeface="微軟正黑體"/>
                <a:cs typeface="Calibri"/>
              </a:rPr>
              <a:t>系統狀態、網路、</a:t>
            </a:r>
            <a:endParaRPr lang="zh-TW" altLang="en-US" sz="1600">
              <a:solidFill>
                <a:schemeClr val="bg1"/>
              </a:solidFill>
              <a:latin typeface="微軟正黑體" panose="020B0604030504040204" pitchFamily="34" charset="-120"/>
              <a:ea typeface="微軟正黑體" panose="020B0604030504040204" pitchFamily="34" charset="-120"/>
              <a:cs typeface="Calibri"/>
            </a:endParaRPr>
          </a:p>
          <a:p>
            <a:pPr>
              <a:lnSpc>
                <a:spcPts val="3000"/>
              </a:lnSpc>
            </a:pPr>
            <a:r>
              <a:rPr lang="zh-TW" altLang="en-US" sz="1600">
                <a:solidFill>
                  <a:schemeClr val="bg1"/>
                </a:solidFill>
                <a:latin typeface="微軟正黑體"/>
                <a:ea typeface="微軟正黑體"/>
                <a:cs typeface="Calibri"/>
              </a:rPr>
              <a:t>硬碟、電源</a:t>
            </a:r>
            <a:endParaRPr lang="zh-TW" altLang="en-US" sz="16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5326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775F2CF5-F364-874D-39CF-0B2444360D76}"/>
              </a:ext>
            </a:extLst>
          </p:cNvPr>
          <p:cNvSpPr txBox="1"/>
          <p:nvPr/>
        </p:nvSpPr>
        <p:spPr>
          <a:xfrm>
            <a:off x="-68094" y="60312"/>
            <a:ext cx="12260093" cy="1538883"/>
          </a:xfrm>
          <a:prstGeom prst="rect">
            <a:avLst/>
          </a:prstGeom>
          <a:noFill/>
        </p:spPr>
        <p:txBody>
          <a:bodyPr wrap="square" lIns="91440" tIns="45720" rIns="91440" bIns="45720" rtlCol="0" anchor="ctr">
            <a:spAutoFit/>
          </a:bodyPr>
          <a:lstStyle/>
          <a:p>
            <a:pPr algn="ctr"/>
            <a:r>
              <a:rPr lang="en-US" altLang="zh-TW" sz="4600" b="1">
                <a:solidFill>
                  <a:schemeClr val="bg1">
                    <a:lumMod val="75000"/>
                  </a:schemeClr>
                </a:solidFill>
                <a:latin typeface="微軟正黑體"/>
                <a:ea typeface="微軟正黑體"/>
              </a:rPr>
              <a:t>TS-h1277AXU-RP / TS-h1677AXU-RP</a:t>
            </a:r>
            <a:br>
              <a:rPr lang="en-US" altLang="zh-TW" sz="4600" b="1">
                <a:solidFill>
                  <a:schemeClr val="bg1">
                    <a:lumMod val="75000"/>
                  </a:schemeClr>
                </a:solidFill>
                <a:latin typeface="微軟正黑體"/>
                <a:ea typeface="微軟正黑體"/>
              </a:rPr>
            </a:br>
            <a:r>
              <a:rPr lang="zh-TW" altLang="en-US" sz="4800" b="1">
                <a:solidFill>
                  <a:schemeClr val="bg1">
                    <a:lumMod val="75000"/>
                  </a:schemeClr>
                </a:solidFill>
                <a:latin typeface="微軟正黑體"/>
                <a:ea typeface="微軟正黑體"/>
              </a:rPr>
              <a:t>背</a:t>
            </a:r>
            <a:r>
              <a:rPr lang="en-US" altLang="zh-TW" sz="4800" b="1" err="1">
                <a:solidFill>
                  <a:schemeClr val="bg1">
                    <a:lumMod val="75000"/>
                  </a:schemeClr>
                </a:solidFill>
                <a:latin typeface="微軟正黑體"/>
                <a:ea typeface="微軟正黑體"/>
              </a:rPr>
              <a:t>面配置圖</a:t>
            </a:r>
            <a:endParaRPr lang="zh-TW" altLang="zh-TW" sz="4800" b="1">
              <a:solidFill>
                <a:schemeClr val="bg1">
                  <a:lumMod val="75000"/>
                </a:schemeClr>
              </a:solidFill>
              <a:ea typeface="新細明體"/>
              <a:cs typeface="Calibri"/>
            </a:endParaRPr>
          </a:p>
        </p:txBody>
      </p:sp>
      <p:sp>
        <p:nvSpPr>
          <p:cNvPr id="17" name="文字方塊 16">
            <a:extLst>
              <a:ext uri="{FF2B5EF4-FFF2-40B4-BE49-F238E27FC236}">
                <a16:creationId xmlns:a16="http://schemas.microsoft.com/office/drawing/2014/main" id="{10B36E9E-1691-330C-2072-027EF9538F41}"/>
              </a:ext>
            </a:extLst>
          </p:cNvPr>
          <p:cNvSpPr txBox="1"/>
          <p:nvPr/>
        </p:nvSpPr>
        <p:spPr>
          <a:xfrm>
            <a:off x="1454804" y="3421277"/>
            <a:ext cx="2119571" cy="464294"/>
          </a:xfrm>
          <a:prstGeom prst="rect">
            <a:avLst/>
          </a:prstGeom>
          <a:noFill/>
        </p:spPr>
        <p:txBody>
          <a:bodyPr wrap="square" lIns="91440" tIns="45720" rIns="91440" bIns="45720" rtlCol="0" anchor="t">
            <a:spAutoFit/>
          </a:bodyPr>
          <a:lstStyle/>
          <a:p>
            <a:pPr algn="r">
              <a:lnSpc>
                <a:spcPts val="1500"/>
              </a:lnSpc>
            </a:pPr>
            <a:r>
              <a:rPr lang="en-US" altLang="zh-TW" sz="1200">
                <a:solidFill>
                  <a:schemeClr val="bg1"/>
                </a:solidFill>
                <a:latin typeface="微軟正黑體"/>
                <a:ea typeface="微軟正黑體"/>
                <a:cs typeface="Calibri"/>
              </a:rPr>
              <a:t>2 x 2.5GbE </a:t>
            </a:r>
            <a:r>
              <a:rPr lang="en-US" altLang="zh-TW" sz="1200">
                <a:solidFill>
                  <a:schemeClr val="bg1"/>
                </a:solidFill>
                <a:latin typeface="微軟正黑體" panose="020B0604030504040204" pitchFamily="34" charset="-120"/>
                <a:ea typeface="微軟正黑體" panose="020B0604030504040204" pitchFamily="34" charset="-120"/>
                <a:cs typeface="Calibri"/>
              </a:rPr>
              <a:t> </a:t>
            </a:r>
            <a:r>
              <a:rPr lang="en-US" altLang="zh-TW" sz="1200">
                <a:solidFill>
                  <a:schemeClr val="bg1"/>
                </a:solidFill>
                <a:latin typeface="微軟正黑體"/>
                <a:ea typeface="微軟正黑體"/>
                <a:cs typeface="Calibri"/>
              </a:rPr>
              <a:t>RJ45</a:t>
            </a:r>
            <a:r>
              <a:rPr lang="zh-TW" altLang="en-US" sz="1200">
                <a:solidFill>
                  <a:schemeClr val="bg1"/>
                </a:solidFill>
                <a:latin typeface="微軟正黑體"/>
                <a:ea typeface="微軟正黑體"/>
                <a:cs typeface="Calibri"/>
              </a:rPr>
              <a:t>網路埠</a:t>
            </a:r>
            <a:br>
              <a:rPr lang="en-US" altLang="zh-TW" sz="1200">
                <a:solidFill>
                  <a:schemeClr val="bg1"/>
                </a:solidFill>
                <a:latin typeface="微軟正黑體"/>
                <a:ea typeface="微軟正黑體"/>
                <a:cs typeface="Calibri"/>
              </a:rPr>
            </a:br>
            <a:r>
              <a:rPr lang="zh-TW" altLang="en-US" sz="1200">
                <a:solidFill>
                  <a:schemeClr val="bg1"/>
                </a:solidFill>
                <a:latin typeface="微軟正黑體"/>
                <a:ea typeface="微軟正黑體"/>
                <a:cs typeface="Calibri"/>
              </a:rPr>
              <a:t>( 支援2.5G/1G/100M/10M)</a:t>
            </a:r>
          </a:p>
        </p:txBody>
      </p:sp>
      <p:sp>
        <p:nvSpPr>
          <p:cNvPr id="33" name="文字方塊 32">
            <a:extLst>
              <a:ext uri="{FF2B5EF4-FFF2-40B4-BE49-F238E27FC236}">
                <a16:creationId xmlns:a16="http://schemas.microsoft.com/office/drawing/2014/main" id="{E20EF315-44EF-34EE-9832-6D5B21B4CE5F}"/>
              </a:ext>
            </a:extLst>
          </p:cNvPr>
          <p:cNvSpPr txBox="1"/>
          <p:nvPr/>
        </p:nvSpPr>
        <p:spPr>
          <a:xfrm>
            <a:off x="3972991" y="3659833"/>
            <a:ext cx="1661971" cy="464294"/>
          </a:xfrm>
          <a:prstGeom prst="rect">
            <a:avLst/>
          </a:prstGeom>
          <a:noFill/>
        </p:spPr>
        <p:txBody>
          <a:bodyPr wrap="square" rtlCol="0">
            <a:spAutoFit/>
          </a:bodyPr>
          <a:lstStyle/>
          <a:p>
            <a:pPr algn="ctr">
              <a:lnSpc>
                <a:spcPts val="1500"/>
              </a:lnSpc>
            </a:pPr>
            <a:r>
              <a:rPr lang="en-US" altLang="zh-TW" sz="1200">
                <a:solidFill>
                  <a:schemeClr val="bg1"/>
                </a:solidFill>
                <a:latin typeface="微軟正黑體" panose="020B0604030504040204" pitchFamily="34" charset="-120"/>
                <a:ea typeface="微軟正黑體" panose="020B0604030504040204" pitchFamily="34" charset="-120"/>
                <a:cs typeface="Calibri"/>
              </a:rPr>
              <a:t>2 x USB 3.2 Gen2 Type-A</a:t>
            </a:r>
            <a:r>
              <a:rPr lang="zh-TW" altLang="en-US" sz="1200">
                <a:solidFill>
                  <a:schemeClr val="bg1"/>
                </a:solidFill>
                <a:latin typeface="微軟正黑體" panose="020B0604030504040204" pitchFamily="34" charset="-120"/>
                <a:ea typeface="微軟正黑體" panose="020B0604030504040204" pitchFamily="34" charset="-120"/>
                <a:cs typeface="Calibri"/>
              </a:rPr>
              <a:t>埠</a:t>
            </a:r>
          </a:p>
        </p:txBody>
      </p:sp>
      <p:sp>
        <p:nvSpPr>
          <p:cNvPr id="34" name="文字方塊 33">
            <a:extLst>
              <a:ext uri="{FF2B5EF4-FFF2-40B4-BE49-F238E27FC236}">
                <a16:creationId xmlns:a16="http://schemas.microsoft.com/office/drawing/2014/main" id="{72BFBCA3-E5F9-FECF-EAE3-68336CD8295A}"/>
              </a:ext>
            </a:extLst>
          </p:cNvPr>
          <p:cNvSpPr txBox="1"/>
          <p:nvPr/>
        </p:nvSpPr>
        <p:spPr>
          <a:xfrm>
            <a:off x="5802168" y="3421277"/>
            <a:ext cx="2253440" cy="464294"/>
          </a:xfrm>
          <a:prstGeom prst="rect">
            <a:avLst/>
          </a:prstGeom>
          <a:noFill/>
        </p:spPr>
        <p:txBody>
          <a:bodyPr wrap="square" lIns="91440" tIns="45720" rIns="91440" bIns="45720" rtlCol="0" anchor="t">
            <a:spAutoFit/>
          </a:bodyPr>
          <a:lstStyle/>
          <a:p>
            <a:pPr>
              <a:lnSpc>
                <a:spcPts val="1500"/>
              </a:lnSpc>
            </a:pPr>
            <a:r>
              <a:rPr lang="en-US" altLang="zh-TW" sz="1200">
                <a:solidFill>
                  <a:schemeClr val="bg1"/>
                </a:solidFill>
                <a:latin typeface="微軟正黑體"/>
                <a:ea typeface="微軟正黑體"/>
                <a:cs typeface="Calibri"/>
              </a:rPr>
              <a:t>2 x 10 GBASE-T </a:t>
            </a:r>
            <a:r>
              <a:rPr lang="zh-TW" altLang="en-US" sz="1200">
                <a:solidFill>
                  <a:schemeClr val="bg1"/>
                </a:solidFill>
                <a:latin typeface="微軟正黑體"/>
                <a:ea typeface="微軟正黑體"/>
                <a:cs typeface="Calibri"/>
              </a:rPr>
              <a:t>網路埠 </a:t>
            </a:r>
            <a:br>
              <a:rPr lang="en-US" altLang="zh-TW" sz="1200">
                <a:solidFill>
                  <a:schemeClr val="bg1"/>
                </a:solidFill>
                <a:latin typeface="微軟正黑體"/>
                <a:ea typeface="微軟正黑體"/>
                <a:cs typeface="Calibri"/>
              </a:rPr>
            </a:br>
            <a:r>
              <a:rPr lang="zh-TW" altLang="en-US" sz="1200">
                <a:solidFill>
                  <a:schemeClr val="bg1"/>
                </a:solidFill>
                <a:latin typeface="微軟正黑體"/>
                <a:ea typeface="微軟正黑體"/>
                <a:cs typeface="Calibri"/>
              </a:rPr>
              <a:t>(支援10G/5G/2.5G/1G/100M)</a:t>
            </a:r>
          </a:p>
        </p:txBody>
      </p:sp>
      <p:sp>
        <p:nvSpPr>
          <p:cNvPr id="35" name="文字方塊 34">
            <a:extLst>
              <a:ext uri="{FF2B5EF4-FFF2-40B4-BE49-F238E27FC236}">
                <a16:creationId xmlns:a16="http://schemas.microsoft.com/office/drawing/2014/main" id="{2B68B1F2-969D-E1F4-1985-4ACEC2643B3A}"/>
              </a:ext>
            </a:extLst>
          </p:cNvPr>
          <p:cNvSpPr txBox="1"/>
          <p:nvPr/>
        </p:nvSpPr>
        <p:spPr>
          <a:xfrm>
            <a:off x="8222815" y="3659832"/>
            <a:ext cx="1454595" cy="271934"/>
          </a:xfrm>
          <a:prstGeom prst="rect">
            <a:avLst/>
          </a:prstGeom>
          <a:noFill/>
        </p:spPr>
        <p:txBody>
          <a:bodyPr wrap="square" rtlCol="0">
            <a:spAutoFit/>
          </a:bodyPr>
          <a:lstStyle/>
          <a:p>
            <a:pPr algn="ctr">
              <a:lnSpc>
                <a:spcPts val="1500"/>
              </a:lnSpc>
            </a:pPr>
            <a:r>
              <a:rPr lang="zh-TW" altLang="en-US" sz="1200">
                <a:solidFill>
                  <a:schemeClr val="bg1"/>
                </a:solidFill>
                <a:latin typeface="微軟正黑體" panose="020B0604030504040204" pitchFamily="34" charset="-120"/>
                <a:ea typeface="微軟正黑體" panose="020B0604030504040204" pitchFamily="34" charset="-120"/>
                <a:cs typeface="Calibri"/>
              </a:rPr>
              <a:t>雙備援電源</a:t>
            </a:r>
          </a:p>
        </p:txBody>
      </p:sp>
    </p:spTree>
    <p:extLst>
      <p:ext uri="{BB962C8B-B14F-4D97-AF65-F5344CB8AC3E}">
        <p14:creationId xmlns:p14="http://schemas.microsoft.com/office/powerpoint/2010/main" val="163187534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3964</Words>
  <Application>Microsoft Office PowerPoint</Application>
  <PresentationFormat>寬螢幕</PresentationFormat>
  <Paragraphs>512</Paragraphs>
  <Slides>36</Slides>
  <Notes>34</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36</vt:i4>
      </vt:variant>
    </vt:vector>
  </HeadingPairs>
  <TitlesOfParts>
    <vt:vector size="45" baseType="lpstr">
      <vt:lpstr>Arial,Sans-Serif</vt:lpstr>
      <vt:lpstr>微軟正黑體</vt:lpstr>
      <vt:lpstr>微軟正黑體</vt:lpstr>
      <vt:lpstr>新細明體</vt:lpstr>
      <vt:lpstr>Arial</vt:lpstr>
      <vt:lpstr>Calibri</vt:lpstr>
      <vt:lpstr>Calibri Light</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CHT_TS-h1277AXU,TS-h1677AXU</dc:title>
  <dc:creator>QNAP_Copy Su</dc:creator>
  <cp:lastModifiedBy>Sabrina Wang 王儷蓉</cp:lastModifiedBy>
  <cp:revision>66</cp:revision>
  <dcterms:created xsi:type="dcterms:W3CDTF">2021-03-26T08:21:54Z</dcterms:created>
  <dcterms:modified xsi:type="dcterms:W3CDTF">2024-02-15T03:16:43Z</dcterms:modified>
</cp:coreProperties>
</file>